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325" r:id="rId2"/>
    <p:sldId id="258" r:id="rId3"/>
    <p:sldId id="259" r:id="rId4"/>
    <p:sldId id="260" r:id="rId5"/>
    <p:sldId id="298" r:id="rId6"/>
    <p:sldId id="261" r:id="rId7"/>
    <p:sldId id="262" r:id="rId8"/>
    <p:sldId id="299" r:id="rId9"/>
    <p:sldId id="263" r:id="rId10"/>
    <p:sldId id="328" r:id="rId11"/>
    <p:sldId id="329" r:id="rId12"/>
    <p:sldId id="264" r:id="rId13"/>
    <p:sldId id="330" r:id="rId14"/>
    <p:sldId id="322" r:id="rId15"/>
    <p:sldId id="331" r:id="rId16"/>
    <p:sldId id="332" r:id="rId17"/>
    <p:sldId id="324" r:id="rId18"/>
    <p:sldId id="335" r:id="rId19"/>
    <p:sldId id="334" r:id="rId20"/>
    <p:sldId id="320" r:id="rId21"/>
    <p:sldId id="303" r:id="rId22"/>
    <p:sldId id="333" r:id="rId23"/>
    <p:sldId id="269" r:id="rId24"/>
    <p:sldId id="302" r:id="rId25"/>
    <p:sldId id="270" r:id="rId26"/>
    <p:sldId id="304" r:id="rId27"/>
    <p:sldId id="271" r:id="rId28"/>
    <p:sldId id="337" r:id="rId29"/>
    <p:sldId id="306" r:id="rId30"/>
    <p:sldId id="338" r:id="rId31"/>
    <p:sldId id="273" r:id="rId32"/>
    <p:sldId id="339" r:id="rId33"/>
    <p:sldId id="340" r:id="rId34"/>
    <p:sldId id="313" r:id="rId35"/>
    <p:sldId id="341" r:id="rId36"/>
    <p:sldId id="307" r:id="rId37"/>
    <p:sldId id="343" r:id="rId38"/>
    <p:sldId id="276" r:id="rId39"/>
    <p:sldId id="342" r:id="rId40"/>
    <p:sldId id="277" r:id="rId41"/>
    <p:sldId id="278" r:id="rId42"/>
    <p:sldId id="279" r:id="rId43"/>
    <p:sldId id="314" r:id="rId44"/>
    <p:sldId id="315" r:id="rId45"/>
    <p:sldId id="344" r:id="rId46"/>
    <p:sldId id="345" r:id="rId47"/>
    <p:sldId id="316" r:id="rId48"/>
    <p:sldId id="281" r:id="rId49"/>
    <p:sldId id="308" r:id="rId50"/>
    <p:sldId id="282" r:id="rId51"/>
    <p:sldId id="283" r:id="rId52"/>
    <p:sldId id="284" r:id="rId53"/>
    <p:sldId id="309" r:id="rId54"/>
    <p:sldId id="285" r:id="rId55"/>
    <p:sldId id="310" r:id="rId56"/>
    <p:sldId id="286" r:id="rId57"/>
    <p:sldId id="287" r:id="rId58"/>
    <p:sldId id="288" r:id="rId59"/>
    <p:sldId id="346" r:id="rId60"/>
    <p:sldId id="289" r:id="rId61"/>
    <p:sldId id="347" r:id="rId62"/>
    <p:sldId id="290" r:id="rId63"/>
    <p:sldId id="311" r:id="rId64"/>
    <p:sldId id="348" r:id="rId65"/>
    <p:sldId id="349" r:id="rId66"/>
    <p:sldId id="353" r:id="rId67"/>
    <p:sldId id="351" r:id="rId68"/>
    <p:sldId id="352" r:id="rId69"/>
    <p:sldId id="294" r:id="rId70"/>
    <p:sldId id="295" r:id="rId71"/>
    <p:sldId id="354" r:id="rId72"/>
    <p:sldId id="296" r:id="rId73"/>
    <p:sldId id="297" r:id="rId74"/>
    <p:sldId id="400" r:id="rId75"/>
    <p:sldId id="401" r:id="rId76"/>
    <p:sldId id="402" r:id="rId77"/>
    <p:sldId id="403" r:id="rId78"/>
    <p:sldId id="404" r:id="rId79"/>
    <p:sldId id="399" r:id="rId80"/>
    <p:sldId id="405" r:id="rId8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FFFF"/>
    <a:srgbClr val="FF0000"/>
    <a:srgbClr val="0000FF"/>
    <a:srgbClr val="66FFFF"/>
    <a:srgbClr val="FFFF00"/>
    <a:srgbClr val="3399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5" autoAdjust="0"/>
    <p:restoredTop sz="94641" autoAdjust="0"/>
  </p:normalViewPr>
  <p:slideViewPr>
    <p:cSldViewPr>
      <p:cViewPr varScale="1">
        <p:scale>
          <a:sx n="88" d="100"/>
          <a:sy n="88" d="100"/>
        </p:scale>
        <p:origin x="10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页眉占位符 89089">
            <a:extLst>
              <a:ext uri="{FF2B5EF4-FFF2-40B4-BE49-F238E27FC236}">
                <a16:creationId xmlns:a16="http://schemas.microsoft.com/office/drawing/2014/main" id="{0DA9DC3D-C8B9-4AB5-9705-3C503D202B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defRPr sz="1200" b="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9091" name="日期占位符 89090">
            <a:extLst>
              <a:ext uri="{FF2B5EF4-FFF2-40B4-BE49-F238E27FC236}">
                <a16:creationId xmlns:a16="http://schemas.microsoft.com/office/drawing/2014/main" id="{43350CA5-9D5F-48BA-A026-3E3AD3502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 eaLnBrk="1" hangingPunct="1">
              <a:defRPr sz="1200" b="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2" name="幻灯片图像占位符 89091">
            <a:extLst>
              <a:ext uri="{FF2B5EF4-FFF2-40B4-BE49-F238E27FC236}">
                <a16:creationId xmlns:a16="http://schemas.microsoft.com/office/drawing/2014/main" id="{266513AF-1CE4-43AF-A9DF-B4B90559855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文本占位符 89092">
            <a:extLst>
              <a:ext uri="{FF2B5EF4-FFF2-40B4-BE49-F238E27FC236}">
                <a16:creationId xmlns:a16="http://schemas.microsoft.com/office/drawing/2014/main" id="{3A8D87EB-66C5-48B8-A248-084674F4C803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89094" name="页脚占位符 89093">
            <a:extLst>
              <a:ext uri="{FF2B5EF4-FFF2-40B4-BE49-F238E27FC236}">
                <a16:creationId xmlns:a16="http://schemas.microsoft.com/office/drawing/2014/main" id="{4E1A2A08-429F-4894-9876-B89D12D823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eaLnBrk="1" hangingPunct="1">
              <a:defRPr sz="1200" b="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9095" name="灯片编号占位符 89094">
            <a:extLst>
              <a:ext uri="{FF2B5EF4-FFF2-40B4-BE49-F238E27FC236}">
                <a16:creationId xmlns:a16="http://schemas.microsoft.com/office/drawing/2014/main" id="{60023A59-6DA6-4A67-9FBD-9ABD96FD4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B834513C-81D4-4638-A723-372D9DA0F7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1pPr>
    <a:lvl2pPr marL="457200" lvl="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2pPr>
    <a:lvl3pPr marL="914400" lvl="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3pPr>
    <a:lvl4pPr marL="1371600" lvl="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4pPr>
    <a:lvl5pPr marL="1828800" lvl="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90113">
            <a:extLst>
              <a:ext uri="{FF2B5EF4-FFF2-40B4-BE49-F238E27FC236}">
                <a16:creationId xmlns:a16="http://schemas.microsoft.com/office/drawing/2014/main" id="{F2CE17BC-92B1-4B9F-9872-B62895A4DB9D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1507" name="文本占位符 90114">
            <a:extLst>
              <a:ext uri="{FF2B5EF4-FFF2-40B4-BE49-F238E27FC236}">
                <a16:creationId xmlns:a16="http://schemas.microsoft.com/office/drawing/2014/main" id="{B4195733-0888-4BC2-BF36-54AF391B9A6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1508" name="灯片编号占位符 1">
            <a:extLst>
              <a:ext uri="{FF2B5EF4-FFF2-40B4-BE49-F238E27FC236}">
                <a16:creationId xmlns:a16="http://schemas.microsoft.com/office/drawing/2014/main" id="{D101A93A-952B-47D0-A333-7B6025041D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42ADCEAD-9B17-4F17-AB75-D928D395BA22}" type="slidenum">
              <a:rPr lang="zh-CN" altLang="en-US" sz="1200" b="0" smtClean="0"/>
              <a:pPr/>
              <a:t>18</a:t>
            </a:fld>
            <a:endParaRPr lang="zh-CN" altLang="en-US" sz="1200" b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94209">
            <a:extLst>
              <a:ext uri="{FF2B5EF4-FFF2-40B4-BE49-F238E27FC236}">
                <a16:creationId xmlns:a16="http://schemas.microsoft.com/office/drawing/2014/main" id="{B4B2C733-4071-495B-A68D-4D3FDE9947D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2771" name="文本占位符 94210">
            <a:extLst>
              <a:ext uri="{FF2B5EF4-FFF2-40B4-BE49-F238E27FC236}">
                <a16:creationId xmlns:a16="http://schemas.microsoft.com/office/drawing/2014/main" id="{B0816288-66B6-43DB-9178-DF8116E9A5E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2772" name="灯片编号占位符 1">
            <a:extLst>
              <a:ext uri="{FF2B5EF4-FFF2-40B4-BE49-F238E27FC236}">
                <a16:creationId xmlns:a16="http://schemas.microsoft.com/office/drawing/2014/main" id="{09DDCD86-E3FC-4FCE-8B1A-6EEC4EB8CB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595A0731-A967-4A18-A657-7BC5CDCE1284}" type="slidenum">
              <a:rPr lang="zh-CN" altLang="en-US" sz="1200" b="0" smtClean="0"/>
              <a:pPr/>
              <a:t>28</a:t>
            </a:fld>
            <a:endParaRPr lang="zh-CN" altLang="en-US" sz="1200" b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0309B5DB-FCCE-418C-8F50-8B53D454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F3478686-B928-4AF8-BE3E-F7F24066F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B5EA4079-AA92-47B5-92AB-D4FCF520C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45551-934F-4C1B-8538-8E8011E4D5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44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B89FFC1D-DB02-41CF-9D4C-9026A9CE8D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20F4BA32-BF59-48EE-B1AB-0EF3AE55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E52849CF-1B5C-43EF-98B9-3CE69F28B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DFC18-B82F-42C6-935F-D2F5214FCE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83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EB383E1D-6F33-4705-B539-6921B45322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E242E225-9CE5-4E3D-8450-0E996CA9E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F53ACC43-D3BC-464F-84AC-77A975AE1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8737-2966-4C25-A03B-3E642319D9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52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1027">
            <a:extLst>
              <a:ext uri="{FF2B5EF4-FFF2-40B4-BE49-F238E27FC236}">
                <a16:creationId xmlns:a16="http://schemas.microsoft.com/office/drawing/2014/main" id="{4873E15E-8A0F-4A22-97BF-4E4EA494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>
            <a:extLst>
              <a:ext uri="{FF2B5EF4-FFF2-40B4-BE49-F238E27FC236}">
                <a16:creationId xmlns:a16="http://schemas.microsoft.com/office/drawing/2014/main" id="{64504B53-AE68-4EFE-99B6-6BAA5D099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>
            <a:extLst>
              <a:ext uri="{FF2B5EF4-FFF2-40B4-BE49-F238E27FC236}">
                <a16:creationId xmlns:a16="http://schemas.microsoft.com/office/drawing/2014/main" id="{DC638CD5-7A15-43A2-B717-794067D85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246C3-FAB6-4164-BE52-911B9BC1EA1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94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1027">
            <a:extLst>
              <a:ext uri="{FF2B5EF4-FFF2-40B4-BE49-F238E27FC236}">
                <a16:creationId xmlns:a16="http://schemas.microsoft.com/office/drawing/2014/main" id="{36CF26F3-4BC0-420C-BA89-CCEE5C86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1028">
            <a:extLst>
              <a:ext uri="{FF2B5EF4-FFF2-40B4-BE49-F238E27FC236}">
                <a16:creationId xmlns:a16="http://schemas.microsoft.com/office/drawing/2014/main" id="{97E7B7B2-DD63-4E98-AEF6-870AA1E8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029">
            <a:extLst>
              <a:ext uri="{FF2B5EF4-FFF2-40B4-BE49-F238E27FC236}">
                <a16:creationId xmlns:a16="http://schemas.microsoft.com/office/drawing/2014/main" id="{C5AF1AA8-97F0-4007-B646-F664BD06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53203-A647-4094-8B62-AA88428CE6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25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1027">
            <a:extLst>
              <a:ext uri="{FF2B5EF4-FFF2-40B4-BE49-F238E27FC236}">
                <a16:creationId xmlns:a16="http://schemas.microsoft.com/office/drawing/2014/main" id="{9A843FFA-F723-4A90-A502-C79BAC397E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1028">
            <a:extLst>
              <a:ext uri="{FF2B5EF4-FFF2-40B4-BE49-F238E27FC236}">
                <a16:creationId xmlns:a16="http://schemas.microsoft.com/office/drawing/2014/main" id="{9DE06C98-6699-42F6-B13F-D92CA841D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1029">
            <a:extLst>
              <a:ext uri="{FF2B5EF4-FFF2-40B4-BE49-F238E27FC236}">
                <a16:creationId xmlns:a16="http://schemas.microsoft.com/office/drawing/2014/main" id="{5938F4F0-D43B-472A-B867-CE00A862D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8BC32-EA3F-4333-85BE-240049A6A3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417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27">
            <a:extLst>
              <a:ext uri="{FF2B5EF4-FFF2-40B4-BE49-F238E27FC236}">
                <a16:creationId xmlns:a16="http://schemas.microsoft.com/office/drawing/2014/main" id="{E1A363E0-A3AB-4B76-8877-CD2347549A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1028">
            <a:extLst>
              <a:ext uri="{FF2B5EF4-FFF2-40B4-BE49-F238E27FC236}">
                <a16:creationId xmlns:a16="http://schemas.microsoft.com/office/drawing/2014/main" id="{699A787F-FA03-445C-B586-917454A64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029">
            <a:extLst>
              <a:ext uri="{FF2B5EF4-FFF2-40B4-BE49-F238E27FC236}">
                <a16:creationId xmlns:a16="http://schemas.microsoft.com/office/drawing/2014/main" id="{27D067C7-9A82-4291-AD5D-50182A865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B7CD4-8E07-4F2F-AAE9-1FBE99F9BB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6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027">
            <a:extLst>
              <a:ext uri="{FF2B5EF4-FFF2-40B4-BE49-F238E27FC236}">
                <a16:creationId xmlns:a16="http://schemas.microsoft.com/office/drawing/2014/main" id="{E5F1767F-4AFF-477C-8F57-F3190E11DD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>
            <a:extLst>
              <a:ext uri="{FF2B5EF4-FFF2-40B4-BE49-F238E27FC236}">
                <a16:creationId xmlns:a16="http://schemas.microsoft.com/office/drawing/2014/main" id="{638CCA0F-5218-484D-8367-CB079EB9D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>
            <a:extLst>
              <a:ext uri="{FF2B5EF4-FFF2-40B4-BE49-F238E27FC236}">
                <a16:creationId xmlns:a16="http://schemas.microsoft.com/office/drawing/2014/main" id="{35FEC2EA-B893-4F29-A4D0-8DA292FBF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0B3CD-6870-465B-969C-273F827B01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933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027">
            <a:extLst>
              <a:ext uri="{FF2B5EF4-FFF2-40B4-BE49-F238E27FC236}">
                <a16:creationId xmlns:a16="http://schemas.microsoft.com/office/drawing/2014/main" id="{7B0C54B7-057E-432E-A734-708542BFC4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>
            <a:extLst>
              <a:ext uri="{FF2B5EF4-FFF2-40B4-BE49-F238E27FC236}">
                <a16:creationId xmlns:a16="http://schemas.microsoft.com/office/drawing/2014/main" id="{E6A6ED3F-1BC7-428E-8883-BAABFD62E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>
            <a:extLst>
              <a:ext uri="{FF2B5EF4-FFF2-40B4-BE49-F238E27FC236}">
                <a16:creationId xmlns:a16="http://schemas.microsoft.com/office/drawing/2014/main" id="{D3133C46-08BC-47EF-8BB7-67930B689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D3F9E-03AB-45BE-BC25-0C7003F466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1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C302AFB7-1A2A-4765-844B-6D41187F9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1D0FD754-4776-4D53-A39C-8F5A9B49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9A7FBE69-18C5-4E50-94C6-8D09EADA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A1C02-84FC-4597-9A72-6CE08B5DFF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725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9F1F71F6-2A73-4621-A061-34F1ECD4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088C6287-0973-41CE-8600-37833219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A0F53BAE-58D3-468C-88B3-F02616E9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AAF28-CAC9-44DC-BF3C-25D3E61248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010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1027">
            <a:extLst>
              <a:ext uri="{FF2B5EF4-FFF2-40B4-BE49-F238E27FC236}">
                <a16:creationId xmlns:a16="http://schemas.microsoft.com/office/drawing/2014/main" id="{875A2287-2183-450E-823E-9AFC542D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1028">
            <a:extLst>
              <a:ext uri="{FF2B5EF4-FFF2-40B4-BE49-F238E27FC236}">
                <a16:creationId xmlns:a16="http://schemas.microsoft.com/office/drawing/2014/main" id="{C033B14D-EFF1-4DBD-905F-B0BB4E79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1029">
            <a:extLst>
              <a:ext uri="{FF2B5EF4-FFF2-40B4-BE49-F238E27FC236}">
                <a16:creationId xmlns:a16="http://schemas.microsoft.com/office/drawing/2014/main" id="{FC70A532-DFE9-4338-8089-FDB1124F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5FDA7-3D46-4775-9584-FA807B1AD5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705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>
            <a:extLst>
              <a:ext uri="{FF2B5EF4-FFF2-40B4-BE49-F238E27FC236}">
                <a16:creationId xmlns:a16="http://schemas.microsoft.com/office/drawing/2014/main" id="{7423CF3B-F22E-4414-90FB-807F4E36353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>
            <a:extLst>
              <a:ext uri="{FF2B5EF4-FFF2-40B4-BE49-F238E27FC236}">
                <a16:creationId xmlns:a16="http://schemas.microsoft.com/office/drawing/2014/main" id="{5F679237-C455-40B4-87AB-7B58BA2C32F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>
            <a:extLst>
              <a:ext uri="{FF2B5EF4-FFF2-40B4-BE49-F238E27FC236}">
                <a16:creationId xmlns:a16="http://schemas.microsoft.com/office/drawing/2014/main" id="{C7368AAE-04AE-4AEC-90AA-43A33FE777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defRPr sz="1400" b="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1028">
            <a:extLst>
              <a:ext uri="{FF2B5EF4-FFF2-40B4-BE49-F238E27FC236}">
                <a16:creationId xmlns:a16="http://schemas.microsoft.com/office/drawing/2014/main" id="{05E0AB57-C6BC-4FAE-8408-AA31CC8E9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 eaLnBrk="1" hangingPunct="1">
              <a:defRPr sz="1400" b="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1029">
            <a:extLst>
              <a:ext uri="{FF2B5EF4-FFF2-40B4-BE49-F238E27FC236}">
                <a16:creationId xmlns:a16="http://schemas.microsoft.com/office/drawing/2014/main" id="{F21B8D9C-D1D8-4F1C-880E-230894B60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D899B3A3-BB28-4B19-BD88-BDE90DA706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600" b="1" i="0" u="none" kern="1200" baseline="0">
          <a:solidFill>
            <a:schemeClr val="tx1"/>
          </a:solidFill>
          <a:latin typeface="Times New Roman" panose="02020603050405020304" pitchFamily="18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7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6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2" Type="http://schemas.openxmlformats.org/officeDocument/2006/relationships/image" Target="../media/image20.pn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2.jpe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image" Target="../media/image42.jpeg"/><Relationship Id="rId4" Type="http://schemas.openxmlformats.org/officeDocument/2006/relationships/image" Target="../media/image39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46.pn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12" Type="http://schemas.openxmlformats.org/officeDocument/2006/relationships/image" Target="../media/image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45.png"/><Relationship Id="rId5" Type="http://schemas.openxmlformats.org/officeDocument/2006/relationships/image" Target="../media/image31.jpeg"/><Relationship Id="rId10" Type="http://schemas.openxmlformats.org/officeDocument/2006/relationships/image" Target="../media/image30.jpeg"/><Relationship Id="rId4" Type="http://schemas.openxmlformats.org/officeDocument/2006/relationships/image" Target="../media/image43.png"/><Relationship Id="rId9" Type="http://schemas.openxmlformats.org/officeDocument/2006/relationships/image" Target="../media/image44.png"/><Relationship Id="rId1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31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58.wmf"/><Relationship Id="rId3" Type="http://schemas.openxmlformats.org/officeDocument/2006/relationships/image" Target="../media/image49.jpeg"/><Relationship Id="rId7" Type="http://schemas.openxmlformats.org/officeDocument/2006/relationships/image" Target="../media/image39.wmf"/><Relationship Id="rId12" Type="http://schemas.openxmlformats.org/officeDocument/2006/relationships/image" Target="../media/image57.w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11" Type="http://schemas.openxmlformats.org/officeDocument/2006/relationships/image" Target="../media/image56.png"/><Relationship Id="rId5" Type="http://schemas.openxmlformats.org/officeDocument/2006/relationships/image" Target="../media/image6.jpeg"/><Relationship Id="rId10" Type="http://schemas.openxmlformats.org/officeDocument/2006/relationships/image" Target="../media/image55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6.jpeg"/><Relationship Id="rId4" Type="http://schemas.openxmlformats.org/officeDocument/2006/relationships/image" Target="../media/image2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4.jpeg"/><Relationship Id="rId4" Type="http://schemas.openxmlformats.org/officeDocument/2006/relationships/image" Target="../media/image5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image" Target="../media/image63.jpeg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12" Type="http://schemas.openxmlformats.org/officeDocument/2006/relationships/image" Target="../media/image62.jpeg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wmf"/><Relationship Id="rId10" Type="http://schemas.openxmlformats.org/officeDocument/2006/relationships/image" Target="../media/image60.jpe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40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31.jpeg"/><Relationship Id="rId7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31.jpeg"/><Relationship Id="rId7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31.jpeg"/><Relationship Id="rId7" Type="http://schemas.openxmlformats.org/officeDocument/2006/relationships/image" Target="../media/image6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74771">
            <a:extLst>
              <a:ext uri="{FF2B5EF4-FFF2-40B4-BE49-F238E27FC236}">
                <a16:creationId xmlns:a16="http://schemas.microsoft.com/office/drawing/2014/main" id="{D298ED1F-E366-45EB-8555-8AA5B160C3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188" y="939800"/>
            <a:ext cx="7705725" cy="617538"/>
          </a:xfrm>
        </p:spPr>
        <p:txBody>
          <a:bodyPr anchor="ctr"/>
          <a:lstStyle/>
          <a:p>
            <a:pPr eaLnBrk="1" hangingPunct="1"/>
            <a:r>
              <a:rPr lang="zh-CN" altLang="en-US" sz="4000">
                <a:solidFill>
                  <a:srgbClr val="0000FF"/>
                </a:solidFill>
              </a:rPr>
              <a:t>第九章  会计账簿</a:t>
            </a:r>
          </a:p>
        </p:txBody>
      </p:sp>
      <p:grpSp>
        <p:nvGrpSpPr>
          <p:cNvPr id="3075" name="组合 74785">
            <a:extLst>
              <a:ext uri="{FF2B5EF4-FFF2-40B4-BE49-F238E27FC236}">
                <a16:creationId xmlns:a16="http://schemas.microsoft.com/office/drawing/2014/main" id="{E9231CCB-5187-4FCE-A762-A2DE1D5EBEF4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2133600"/>
            <a:ext cx="7632700" cy="3887788"/>
            <a:chOff x="521" y="1480"/>
            <a:chExt cx="4808" cy="2449"/>
          </a:xfrm>
        </p:grpSpPr>
        <p:sp>
          <p:nvSpPr>
            <p:cNvPr id="3098" name="竖卷形 74754">
              <a:extLst>
                <a:ext uri="{FF2B5EF4-FFF2-40B4-BE49-F238E27FC236}">
                  <a16:creationId xmlns:a16="http://schemas.microsoft.com/office/drawing/2014/main" id="{ECC0B5A9-A6F9-400C-9DBD-7EB3D57C16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21" y="1480"/>
              <a:ext cx="4808" cy="2449"/>
            </a:xfrm>
            <a:prstGeom prst="verticalScroll">
              <a:avLst>
                <a:gd name="adj" fmla="val 12500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latin typeface="宋体" panose="02010600030101010101" pitchFamily="2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latin typeface="宋体" panose="02010600030101010101" pitchFamily="2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latin typeface="宋体" panose="02010600030101010101" pitchFamily="2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latin typeface="宋体" panose="02010600030101010101" pitchFamily="2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/>
            </a:p>
          </p:txBody>
        </p:sp>
        <p:sp>
          <p:nvSpPr>
            <p:cNvPr id="3099" name="矩形标注 74755">
              <a:extLst>
                <a:ext uri="{FF2B5EF4-FFF2-40B4-BE49-F238E27FC236}">
                  <a16:creationId xmlns:a16="http://schemas.microsoft.com/office/drawing/2014/main" id="{2D694779-7A54-43E6-9CCF-6EABC83BA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662"/>
              <a:ext cx="3764" cy="1813"/>
            </a:xfrm>
            <a:prstGeom prst="wedgeRectCallout">
              <a:avLst>
                <a:gd name="adj1" fmla="val -5472"/>
                <a:gd name="adj2" fmla="val 18782"/>
              </a:avLst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>
                  <a:latin typeface="宋体" panose="02010600030101010101" pitchFamily="2" charset="-122"/>
                </a:rPr>
                <a:t>第一节  </a:t>
              </a:r>
              <a:r>
                <a:rPr lang="zh-CN" altLang="en-US"/>
                <a:t>账簿的意义与种类</a:t>
              </a:r>
              <a:endParaRPr lang="en-US" altLang="zh-CN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/>
                <a:t>第二节    账簿的设置与登记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/>
                <a:t>第三节    账簿的启用与错账更正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/>
                <a:t>第四节    结账与对账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/>
                <a:t>第五节    账簿的更换与保管</a:t>
              </a:r>
            </a:p>
          </p:txBody>
        </p:sp>
      </p:grpSp>
      <p:sp>
        <p:nvSpPr>
          <p:cNvPr id="3076" name="流程图: 可选过程 74763">
            <a:extLst>
              <a:ext uri="{FF2B5EF4-FFF2-40B4-BE49-F238E27FC236}">
                <a16:creationId xmlns:a16="http://schemas.microsoft.com/office/drawing/2014/main" id="{856C1DDB-F9ED-4B67-96CD-CDF29CD61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5510213"/>
            <a:ext cx="2916238" cy="476250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0000"/>
                </a:solidFill>
              </a:rPr>
              <a:t>会计核算方法之四</a:t>
            </a:r>
            <a:endParaRPr lang="en-US" altLang="zh-CN" sz="2400">
              <a:solidFill>
                <a:srgbClr val="FF0000"/>
              </a:solidFill>
            </a:endParaRPr>
          </a:p>
        </p:txBody>
      </p:sp>
      <p:pic>
        <p:nvPicPr>
          <p:cNvPr id="3077" name="图片 74765" descr="u=278591165,3898926399&amp;fm=3&amp;gp=41">
            <a:extLst>
              <a:ext uri="{FF2B5EF4-FFF2-40B4-BE49-F238E27FC236}">
                <a16:creationId xmlns:a16="http://schemas.microsoft.com/office/drawing/2014/main" id="{8227EF64-E6D3-4C85-A4FE-C059F9A5D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75"/>
          <a:stretch>
            <a:fillRect/>
          </a:stretch>
        </p:blipFill>
        <p:spPr bwMode="auto">
          <a:xfrm>
            <a:off x="1406525" y="765175"/>
            <a:ext cx="7127875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缺角矩形 74770">
            <a:extLst>
              <a:ext uri="{FF2B5EF4-FFF2-40B4-BE49-F238E27FC236}">
                <a16:creationId xmlns:a16="http://schemas.microsoft.com/office/drawing/2014/main" id="{31CE9DC5-EF92-4CA7-BEFF-F63571D9F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9400" y="909638"/>
            <a:ext cx="6840538" cy="863600"/>
          </a:xfrm>
          <a:prstGeom prst="plaque">
            <a:avLst>
              <a:gd name="adj" fmla="val 16667"/>
            </a:avLst>
          </a:prstGeom>
          <a:solidFill>
            <a:srgbClr val="EFF6A8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 b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第九章  会计账簿</a:t>
            </a:r>
          </a:p>
        </p:txBody>
      </p:sp>
      <p:grpSp>
        <p:nvGrpSpPr>
          <p:cNvPr id="3079" name="组合 74772">
            <a:extLst>
              <a:ext uri="{FF2B5EF4-FFF2-40B4-BE49-F238E27FC236}">
                <a16:creationId xmlns:a16="http://schemas.microsoft.com/office/drawing/2014/main" id="{D517C700-3902-4B0D-AE95-A7E49CEE781A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746125"/>
            <a:ext cx="865187" cy="1171575"/>
            <a:chOff x="340" y="515"/>
            <a:chExt cx="545" cy="738"/>
          </a:xfrm>
        </p:grpSpPr>
        <p:grpSp>
          <p:nvGrpSpPr>
            <p:cNvPr id="3094" name="组合 74773">
              <a:extLst>
                <a:ext uri="{FF2B5EF4-FFF2-40B4-BE49-F238E27FC236}">
                  <a16:creationId xmlns:a16="http://schemas.microsoft.com/office/drawing/2014/main" id="{3CA0C97D-B921-424B-8B64-9DE55529C7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" y="515"/>
              <a:ext cx="545" cy="735"/>
              <a:chOff x="521" y="1434"/>
              <a:chExt cx="545" cy="735"/>
            </a:xfrm>
          </p:grpSpPr>
          <p:sp>
            <p:nvSpPr>
              <p:cNvPr id="3096" name="立方体 74774">
                <a:extLst>
                  <a:ext uri="{FF2B5EF4-FFF2-40B4-BE49-F238E27FC236}">
                    <a16:creationId xmlns:a16="http://schemas.microsoft.com/office/drawing/2014/main" id="{B5AB15A4-4BC7-4294-891C-918C29313D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" y="1434"/>
                <a:ext cx="545" cy="726"/>
              </a:xfrm>
              <a:prstGeom prst="cube">
                <a:avLst>
                  <a:gd name="adj" fmla="val 4792"/>
                </a:avLst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3097" name="图片 74775">
                <a:extLst>
                  <a:ext uri="{FF2B5EF4-FFF2-40B4-BE49-F238E27FC236}">
                    <a16:creationId xmlns:a16="http://schemas.microsoft.com/office/drawing/2014/main" id="{ACAE71BA-9C26-4C66-AE14-83949E6B05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" y="1444"/>
                <a:ext cx="517" cy="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095" name="图片 74776" descr="教材封面">
              <a:extLst>
                <a:ext uri="{FF2B5EF4-FFF2-40B4-BE49-F238E27FC236}">
                  <a16:creationId xmlns:a16="http://schemas.microsoft.com/office/drawing/2014/main" id="{734D4088-FC73-476A-BC43-C764B0FD3E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527"/>
              <a:ext cx="516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0" name="图片 74777" descr="图片1">
            <a:extLst>
              <a:ext uri="{FF2B5EF4-FFF2-40B4-BE49-F238E27FC236}">
                <a16:creationId xmlns:a16="http://schemas.microsoft.com/office/drawing/2014/main" id="{E208C41F-5BF3-4B79-9918-699DCA09B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BFF"/>
              </a:clrFrom>
              <a:clrTo>
                <a:srgbClr val="FFFB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49275"/>
            <a:ext cx="935037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组合 74786">
            <a:extLst>
              <a:ext uri="{FF2B5EF4-FFF2-40B4-BE49-F238E27FC236}">
                <a16:creationId xmlns:a16="http://schemas.microsoft.com/office/drawing/2014/main" id="{3894BBD7-4954-493D-A577-A29951D69A01}"/>
              </a:ext>
            </a:extLst>
          </p:cNvPr>
          <p:cNvGrpSpPr>
            <a:grpSpLocks/>
          </p:cNvGrpSpPr>
          <p:nvPr/>
        </p:nvGrpSpPr>
        <p:grpSpPr bwMode="auto">
          <a:xfrm>
            <a:off x="5060950" y="5084763"/>
            <a:ext cx="3327400" cy="1368425"/>
            <a:chOff x="295" y="3203"/>
            <a:chExt cx="2096" cy="862"/>
          </a:xfrm>
        </p:grpSpPr>
        <p:grpSp>
          <p:nvGrpSpPr>
            <p:cNvPr id="3082" name="组合 74787">
              <a:extLst>
                <a:ext uri="{FF2B5EF4-FFF2-40B4-BE49-F238E27FC236}">
                  <a16:creationId xmlns:a16="http://schemas.microsoft.com/office/drawing/2014/main" id="{90ACBD48-8747-4689-AC96-445FAAB1BF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9" y="3385"/>
              <a:ext cx="952" cy="598"/>
              <a:chOff x="2835" y="2795"/>
              <a:chExt cx="1270" cy="779"/>
            </a:xfrm>
          </p:grpSpPr>
          <p:sp>
            <p:nvSpPr>
              <p:cNvPr id="3092" name="立方体 74788">
                <a:extLst>
                  <a:ext uri="{FF2B5EF4-FFF2-40B4-BE49-F238E27FC236}">
                    <a16:creationId xmlns:a16="http://schemas.microsoft.com/office/drawing/2014/main" id="{4F746D1E-C349-4878-B838-E3903C6909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795"/>
                <a:ext cx="1270" cy="77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3093" name="图片 74789" descr="896F7477">
                <a:extLst>
                  <a:ext uri="{FF2B5EF4-FFF2-40B4-BE49-F238E27FC236}">
                    <a16:creationId xmlns:a16="http://schemas.microsoft.com/office/drawing/2014/main" id="{A64173A8-15E4-4606-B060-86D089ADEC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2859" y="2816"/>
                <a:ext cx="1224" cy="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083" name="组合 74790">
              <a:extLst>
                <a:ext uri="{FF2B5EF4-FFF2-40B4-BE49-F238E27FC236}">
                  <a16:creationId xmlns:a16="http://schemas.microsoft.com/office/drawing/2014/main" id="{293D1101-C370-4046-840F-03B7A1893C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" y="3203"/>
              <a:ext cx="681" cy="862"/>
              <a:chOff x="4148" y="2206"/>
              <a:chExt cx="773" cy="998"/>
            </a:xfrm>
          </p:grpSpPr>
          <p:sp>
            <p:nvSpPr>
              <p:cNvPr id="3090" name="立方体 74791">
                <a:extLst>
                  <a:ext uri="{FF2B5EF4-FFF2-40B4-BE49-F238E27FC236}">
                    <a16:creationId xmlns:a16="http://schemas.microsoft.com/office/drawing/2014/main" id="{7431FA25-D03D-4DFE-BC5A-EBAC41E28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206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3091" name="图片 74792" descr="204E207C">
                <a:extLst>
                  <a:ext uri="{FF2B5EF4-FFF2-40B4-BE49-F238E27FC236}">
                    <a16:creationId xmlns:a16="http://schemas.microsoft.com/office/drawing/2014/main" id="{C13F0196-168E-402E-AAAD-A36D617D56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8" y="2251"/>
                <a:ext cx="728" cy="95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084" name="组合 74793">
              <a:extLst>
                <a:ext uri="{FF2B5EF4-FFF2-40B4-BE49-F238E27FC236}">
                  <a16:creationId xmlns:a16="http://schemas.microsoft.com/office/drawing/2014/main" id="{5C3B5542-2349-4E1F-854E-9C39F5AE96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1" y="3203"/>
              <a:ext cx="690" cy="861"/>
              <a:chOff x="4603" y="1434"/>
              <a:chExt cx="690" cy="861"/>
            </a:xfrm>
          </p:grpSpPr>
          <p:grpSp>
            <p:nvGrpSpPr>
              <p:cNvPr id="3085" name="组合 74794">
                <a:extLst>
                  <a:ext uri="{FF2B5EF4-FFF2-40B4-BE49-F238E27FC236}">
                    <a16:creationId xmlns:a16="http://schemas.microsoft.com/office/drawing/2014/main" id="{BD93D16D-9CD7-4EAD-BCEC-9B82FC3718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3" y="1434"/>
                <a:ext cx="681" cy="861"/>
                <a:chOff x="660" y="2795"/>
                <a:chExt cx="770" cy="997"/>
              </a:xfrm>
            </p:grpSpPr>
            <p:sp>
              <p:nvSpPr>
                <p:cNvPr id="3088" name="立方体 74795">
                  <a:extLst>
                    <a:ext uri="{FF2B5EF4-FFF2-40B4-BE49-F238E27FC236}">
                      <a16:creationId xmlns:a16="http://schemas.microsoft.com/office/drawing/2014/main" id="{A7B3A8FF-1963-4A5F-A0AF-22ED00F8E5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" y="2795"/>
                  <a:ext cx="770" cy="997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3089" name="图片 74796" descr="7581CBD8">
                  <a:extLst>
                    <a:ext uri="{FF2B5EF4-FFF2-40B4-BE49-F238E27FC236}">
                      <a16:creationId xmlns:a16="http://schemas.microsoft.com/office/drawing/2014/main" id="{FD8E5F30-8747-48F5-BCDC-EC41647CF27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04" r="182" b="1120"/>
                <a:stretch>
                  <a:fillRect/>
                </a:stretch>
              </p:blipFill>
              <p:spPr bwMode="auto">
                <a:xfrm>
                  <a:off x="669" y="2829"/>
                  <a:ext cx="726" cy="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086" name="图片 74797" descr="7581CBD8">
                <a:extLst>
                  <a:ext uri="{FF2B5EF4-FFF2-40B4-BE49-F238E27FC236}">
                    <a16:creationId xmlns:a16="http://schemas.microsoft.com/office/drawing/2014/main" id="{5B80ED4E-AB8D-400C-94CB-3B65CDCC12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231" r="-5882" b="49500"/>
              <a:stretch>
                <a:fillRect/>
              </a:stretch>
            </p:blipFill>
            <p:spPr bwMode="auto">
              <a:xfrm>
                <a:off x="4612" y="1480"/>
                <a:ext cx="681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87" name="文本框 74798">
                <a:extLst>
                  <a:ext uri="{FF2B5EF4-FFF2-40B4-BE49-F238E27FC236}">
                    <a16:creationId xmlns:a16="http://schemas.microsoft.com/office/drawing/2014/main" id="{4EBDEE08-7AA8-47A6-AF7C-7B429FDDB8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5" y="1570"/>
                <a:ext cx="544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日记账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187">
            <a:extLst>
              <a:ext uri="{FF2B5EF4-FFF2-40B4-BE49-F238E27FC236}">
                <a16:creationId xmlns:a16="http://schemas.microsoft.com/office/drawing/2014/main" id="{7E5F73EA-AE0E-403C-93DB-4DC96A2DC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/>
          <a:stretch>
            <a:fillRect/>
          </a:stretch>
        </p:blipFill>
        <p:spPr bwMode="auto">
          <a:xfrm>
            <a:off x="6877050" y="3284538"/>
            <a:ext cx="1223963" cy="1485900"/>
          </a:xfrm>
          <a:prstGeom prst="rect">
            <a:avLst/>
          </a:prstGeom>
          <a:noFill/>
          <a:ln w="952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标题 6145">
            <a:extLst>
              <a:ext uri="{FF2B5EF4-FFF2-40B4-BE49-F238E27FC236}">
                <a16:creationId xmlns:a16="http://schemas.microsoft.com/office/drawing/2014/main" id="{54A182C5-D2B2-470E-9392-D5F11BD387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188" y="692150"/>
            <a:ext cx="7921625" cy="617538"/>
          </a:xfrm>
        </p:spPr>
        <p:txBody>
          <a:bodyPr anchor="ctr"/>
          <a:lstStyle/>
          <a:p>
            <a:pPr algn="l" eaLnBrk="1" hangingPunct="1"/>
            <a:r>
              <a:rPr lang="zh-CN" altLang="en-US" sz="3600" b="1">
                <a:solidFill>
                  <a:srgbClr val="0000FF"/>
                </a:solidFill>
                <a:latin typeface="宋体" panose="02010600030101010101" pitchFamily="2" charset="-122"/>
              </a:rPr>
              <a:t>    第一节  账簿的意义与种类</a:t>
            </a:r>
          </a:p>
        </p:txBody>
      </p:sp>
      <p:sp>
        <p:nvSpPr>
          <p:cNvPr id="4100" name="副标题 6146">
            <a:extLst>
              <a:ext uri="{FF2B5EF4-FFF2-40B4-BE49-F238E27FC236}">
                <a16:creationId xmlns:a16="http://schemas.microsoft.com/office/drawing/2014/main" id="{67F39F50-5D34-4D99-B7A1-AAE87CF78B3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1484313"/>
            <a:ext cx="7920037" cy="165735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一、会计账簿的含义</a:t>
            </a:r>
          </a:p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◆</a:t>
            </a:r>
            <a:r>
              <a:rPr lang="zh-CN" altLang="en-US" sz="3200" b="1">
                <a:latin typeface="宋体" panose="02010600030101010101" pitchFamily="2" charset="-122"/>
              </a:rPr>
              <a:t>用以全面、连续、系统地记录各项经济业务的簿籍。</a:t>
            </a:r>
          </a:p>
        </p:txBody>
      </p:sp>
      <p:grpSp>
        <p:nvGrpSpPr>
          <p:cNvPr id="4101" name="组合 6172">
            <a:extLst>
              <a:ext uri="{FF2B5EF4-FFF2-40B4-BE49-F238E27FC236}">
                <a16:creationId xmlns:a16="http://schemas.microsoft.com/office/drawing/2014/main" id="{69813DEB-13D3-411C-B2D6-F1AC1DC9020D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3560763"/>
            <a:ext cx="2016125" cy="1236662"/>
            <a:chOff x="2835" y="2795"/>
            <a:chExt cx="1270" cy="779"/>
          </a:xfrm>
        </p:grpSpPr>
        <p:sp>
          <p:nvSpPr>
            <p:cNvPr id="4117" name="立方体 6169">
              <a:extLst>
                <a:ext uri="{FF2B5EF4-FFF2-40B4-BE49-F238E27FC236}">
                  <a16:creationId xmlns:a16="http://schemas.microsoft.com/office/drawing/2014/main" id="{EC65A1D2-ACC4-4CDF-A6ED-964864BDEE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795"/>
              <a:ext cx="1270" cy="77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4118" name="图片 6157" descr="896F7477">
              <a:extLst>
                <a:ext uri="{FF2B5EF4-FFF2-40B4-BE49-F238E27FC236}">
                  <a16:creationId xmlns:a16="http://schemas.microsoft.com/office/drawing/2014/main" id="{C6DD5843-5597-4FE8-A50F-52574D7E75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565" b="182"/>
            <a:stretch>
              <a:fillRect/>
            </a:stretch>
          </p:blipFill>
          <p:spPr bwMode="auto">
            <a:xfrm>
              <a:off x="2859" y="2816"/>
              <a:ext cx="1224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02" name="组合 6166">
            <a:extLst>
              <a:ext uri="{FF2B5EF4-FFF2-40B4-BE49-F238E27FC236}">
                <a16:creationId xmlns:a16="http://schemas.microsoft.com/office/drawing/2014/main" id="{6A41DF45-5B9D-42C6-8356-44037BBEA8A8}"/>
              </a:ext>
            </a:extLst>
          </p:cNvPr>
          <p:cNvGrpSpPr>
            <a:grpSpLocks/>
          </p:cNvGrpSpPr>
          <p:nvPr/>
        </p:nvGrpSpPr>
        <p:grpSpPr bwMode="auto">
          <a:xfrm>
            <a:off x="1547813" y="3284538"/>
            <a:ext cx="1227137" cy="1584325"/>
            <a:chOff x="4148" y="2206"/>
            <a:chExt cx="773" cy="998"/>
          </a:xfrm>
        </p:grpSpPr>
        <p:sp>
          <p:nvSpPr>
            <p:cNvPr id="4115" name="立方体 6167">
              <a:extLst>
                <a:ext uri="{FF2B5EF4-FFF2-40B4-BE49-F238E27FC236}">
                  <a16:creationId xmlns:a16="http://schemas.microsoft.com/office/drawing/2014/main" id="{70869DE9-2259-4482-B3CE-C1ADA2335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" y="2206"/>
              <a:ext cx="770" cy="997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4116" name="图片 6168" descr="204E207C">
              <a:extLst>
                <a:ext uri="{FF2B5EF4-FFF2-40B4-BE49-F238E27FC236}">
                  <a16:creationId xmlns:a16="http://schemas.microsoft.com/office/drawing/2014/main" id="{6B187D71-6778-4CF8-AFCD-D72386D480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8" y="2251"/>
              <a:ext cx="728" cy="95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03" name="组合 6173">
            <a:extLst>
              <a:ext uri="{FF2B5EF4-FFF2-40B4-BE49-F238E27FC236}">
                <a16:creationId xmlns:a16="http://schemas.microsoft.com/office/drawing/2014/main" id="{4E8289B1-F846-43B9-9F73-CEAFD89DCF7F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3284538"/>
            <a:ext cx="1222375" cy="1582737"/>
            <a:chOff x="660" y="2795"/>
            <a:chExt cx="770" cy="997"/>
          </a:xfrm>
        </p:grpSpPr>
        <p:sp>
          <p:nvSpPr>
            <p:cNvPr id="4113" name="立方体 6164">
              <a:extLst>
                <a:ext uri="{FF2B5EF4-FFF2-40B4-BE49-F238E27FC236}">
                  <a16:creationId xmlns:a16="http://schemas.microsoft.com/office/drawing/2014/main" id="{65A08AEA-85F1-4273-A113-04611895E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" y="2795"/>
              <a:ext cx="770" cy="997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4114" name="图片 6159" descr="7581CBD8">
              <a:extLst>
                <a:ext uri="{FF2B5EF4-FFF2-40B4-BE49-F238E27FC236}">
                  <a16:creationId xmlns:a16="http://schemas.microsoft.com/office/drawing/2014/main" id="{5B5BB98D-F733-4744-881D-C624ADE580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669" y="2829"/>
              <a:ext cx="726" cy="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4" name="矩形 6175">
            <a:extLst>
              <a:ext uri="{FF2B5EF4-FFF2-40B4-BE49-F238E27FC236}">
                <a16:creationId xmlns:a16="http://schemas.microsoft.com/office/drawing/2014/main" id="{08DB0890-6033-4A80-B85F-BEABA88DE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013325"/>
            <a:ext cx="79200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    ◆</a:t>
            </a:r>
            <a:r>
              <a:rPr lang="zh-CN" altLang="en-US">
                <a:latin typeface="宋体" panose="02010600030101010101" pitchFamily="2" charset="-122"/>
              </a:rPr>
              <a:t>由具有专门格式、相互联结的账页所组成。（账户开设在账户之中）</a:t>
            </a:r>
          </a:p>
        </p:txBody>
      </p:sp>
      <p:sp>
        <p:nvSpPr>
          <p:cNvPr id="4105" name="圆角矩形标注 6181">
            <a:extLst>
              <a:ext uri="{FF2B5EF4-FFF2-40B4-BE49-F238E27FC236}">
                <a16:creationId xmlns:a16="http://schemas.microsoft.com/office/drawing/2014/main" id="{D5C71B7D-882C-4AAE-97F7-900592820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4149725"/>
            <a:ext cx="1079500" cy="358775"/>
          </a:xfrm>
          <a:prstGeom prst="wedgeRoundRectCallout">
            <a:avLst>
              <a:gd name="adj1" fmla="val -11764"/>
              <a:gd name="adj2" fmla="val 41148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专门格式</a:t>
            </a:r>
          </a:p>
        </p:txBody>
      </p:sp>
      <p:sp>
        <p:nvSpPr>
          <p:cNvPr id="4106" name="圆角矩形标注 6182">
            <a:extLst>
              <a:ext uri="{FF2B5EF4-FFF2-40B4-BE49-F238E27FC236}">
                <a16:creationId xmlns:a16="http://schemas.microsoft.com/office/drawing/2014/main" id="{A53002D8-B943-43C4-962B-A965523B5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2852738"/>
            <a:ext cx="1079500" cy="360362"/>
          </a:xfrm>
          <a:prstGeom prst="wedgeRoundRectCallout">
            <a:avLst>
              <a:gd name="adj1" fmla="val 35884"/>
              <a:gd name="adj2" fmla="val 19602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账页编号</a:t>
            </a:r>
          </a:p>
        </p:txBody>
      </p:sp>
      <p:sp>
        <p:nvSpPr>
          <p:cNvPr id="4107" name="椭圆形标注 6183">
            <a:extLst>
              <a:ext uri="{FF2B5EF4-FFF2-40B4-BE49-F238E27FC236}">
                <a16:creationId xmlns:a16="http://schemas.microsoft.com/office/drawing/2014/main" id="{6F3D6916-56D0-47A6-971C-D52F3B5E2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924175"/>
            <a:ext cx="360362" cy="360363"/>
          </a:xfrm>
          <a:prstGeom prst="wedgeEllipseCallout">
            <a:avLst>
              <a:gd name="adj1" fmla="val 12995"/>
              <a:gd name="adj2" fmla="val 22245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0"/>
              <a:t>8</a:t>
            </a:r>
          </a:p>
        </p:txBody>
      </p:sp>
      <p:grpSp>
        <p:nvGrpSpPr>
          <p:cNvPr id="4108" name="组合 6189">
            <a:extLst>
              <a:ext uri="{FF2B5EF4-FFF2-40B4-BE49-F238E27FC236}">
                <a16:creationId xmlns:a16="http://schemas.microsoft.com/office/drawing/2014/main" id="{5E41D059-13DA-4165-B399-3856FF4EB15A}"/>
              </a:ext>
            </a:extLst>
          </p:cNvPr>
          <p:cNvGrpSpPr>
            <a:grpSpLocks/>
          </p:cNvGrpSpPr>
          <p:nvPr/>
        </p:nvGrpSpPr>
        <p:grpSpPr bwMode="auto">
          <a:xfrm>
            <a:off x="7019925" y="3429000"/>
            <a:ext cx="1223963" cy="504825"/>
            <a:chOff x="4422" y="2160"/>
            <a:chExt cx="861" cy="363"/>
          </a:xfrm>
        </p:grpSpPr>
        <p:sp>
          <p:nvSpPr>
            <p:cNvPr id="4110" name="直接连接符 6184">
              <a:extLst>
                <a:ext uri="{FF2B5EF4-FFF2-40B4-BE49-F238E27FC236}">
                  <a16:creationId xmlns:a16="http://schemas.microsoft.com/office/drawing/2014/main" id="{AF04D714-24FE-4DDA-862E-A358D6A333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2" y="2160"/>
              <a:ext cx="18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1" name="圆角矩形标注 6185">
              <a:extLst>
                <a:ext uri="{FF2B5EF4-FFF2-40B4-BE49-F238E27FC236}">
                  <a16:creationId xmlns:a16="http://schemas.microsoft.com/office/drawing/2014/main" id="{7E69B354-BB6F-4AFA-8DC7-5F61D93B7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251"/>
              <a:ext cx="771" cy="272"/>
            </a:xfrm>
            <a:prstGeom prst="wedgeRoundRectCallout">
              <a:avLst>
                <a:gd name="adj1" fmla="val -16278"/>
                <a:gd name="adj2" fmla="val 25736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0000FF"/>
                  </a:solidFill>
                </a:rPr>
                <a:t>账户名称</a:t>
              </a:r>
            </a:p>
          </p:txBody>
        </p:sp>
        <p:sp>
          <p:nvSpPr>
            <p:cNvPr id="4112" name="直接连接符 6188">
              <a:extLst>
                <a:ext uri="{FF2B5EF4-FFF2-40B4-BE49-F238E27FC236}">
                  <a16:creationId xmlns:a16="http://schemas.microsoft.com/office/drawing/2014/main" id="{CDF8398C-C987-4164-8CE2-27A3AE56DB5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552" y="2200"/>
              <a:ext cx="91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4109" name="图片 6190">
            <a:extLst>
              <a:ext uri="{FF2B5EF4-FFF2-40B4-BE49-F238E27FC236}">
                <a16:creationId xmlns:a16="http://schemas.microsoft.com/office/drawing/2014/main" id="{24A80A4F-F2C6-47EA-ADF4-D9452C819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 t="-420" r="-4794" b="77451"/>
          <a:stretch>
            <a:fillRect/>
          </a:stretch>
        </p:blipFill>
        <p:spPr bwMode="auto">
          <a:xfrm>
            <a:off x="8459788" y="44450"/>
            <a:ext cx="684212" cy="814388"/>
          </a:xfrm>
          <a:prstGeom prst="rect">
            <a:avLst/>
          </a:prstGeom>
          <a:noFill/>
          <a:ln w="952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副标题 7169">
            <a:extLst>
              <a:ext uri="{FF2B5EF4-FFF2-40B4-BE49-F238E27FC236}">
                <a16:creationId xmlns:a16="http://schemas.microsoft.com/office/drawing/2014/main" id="{0449EEBE-72D0-462C-86BF-4F7733A6505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765175"/>
            <a:ext cx="6935787" cy="609600"/>
          </a:xfrm>
        </p:spPr>
        <p:txBody>
          <a:bodyPr/>
          <a:lstStyle/>
          <a:p>
            <a:pPr algn="l" eaLnBrk="1" hangingPunct="1"/>
            <a:r>
              <a:rPr lang="zh-CN" altLang="en-US" sz="3200" b="1" dirty="0">
                <a:latin typeface="宋体" panose="02010600030101010101" pitchFamily="2" charset="-122"/>
              </a:rPr>
              <a:t>    二、会计账簿的作用</a:t>
            </a:r>
          </a:p>
        </p:txBody>
      </p:sp>
      <p:sp>
        <p:nvSpPr>
          <p:cNvPr id="5123" name="文本框 7171">
            <a:extLst>
              <a:ext uri="{FF2B5EF4-FFF2-40B4-BE49-F238E27FC236}">
                <a16:creationId xmlns:a16="http://schemas.microsoft.com/office/drawing/2014/main" id="{1FA73CA1-45BC-4523-AC98-A2E938AC0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1700213"/>
            <a:ext cx="8137525" cy="38163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600" b="0"/>
          </a:p>
        </p:txBody>
      </p:sp>
      <p:sp>
        <p:nvSpPr>
          <p:cNvPr id="5124" name="椭圆形标注 7175">
            <a:extLst>
              <a:ext uri="{FF2B5EF4-FFF2-40B4-BE49-F238E27FC236}">
                <a16:creationId xmlns:a16="http://schemas.microsoft.com/office/drawing/2014/main" id="{13A7D9DE-BCA7-4623-8A81-5510284DE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225" y="2060575"/>
            <a:ext cx="2376488" cy="1008063"/>
          </a:xfrm>
          <a:prstGeom prst="wedgeEllipseCallout">
            <a:avLst>
              <a:gd name="adj1" fmla="val 27153"/>
              <a:gd name="adj2" fmla="val 2125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</a:rPr>
              <a:t>A </a:t>
            </a:r>
            <a:r>
              <a:rPr lang="zh-CN" altLang="en-US" sz="2000">
                <a:solidFill>
                  <a:srgbClr val="0000FF"/>
                </a:solidFill>
                <a:latin typeface="宋体" panose="02010600030101010101" pitchFamily="2" charset="-122"/>
              </a:rPr>
              <a:t>对凭证资料的系统总结</a:t>
            </a:r>
            <a:endParaRPr lang="zh-CN" altLang="en-US" sz="2000" b="0">
              <a:solidFill>
                <a:srgbClr val="0000FF"/>
              </a:solidFill>
            </a:endParaRPr>
          </a:p>
        </p:txBody>
      </p:sp>
      <p:sp>
        <p:nvSpPr>
          <p:cNvPr id="5125" name="椭圆形标注 7179">
            <a:extLst>
              <a:ext uri="{FF2B5EF4-FFF2-40B4-BE49-F238E27FC236}">
                <a16:creationId xmlns:a16="http://schemas.microsoft.com/office/drawing/2014/main" id="{65626FEC-5208-4A56-8428-69F7D2499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4005263"/>
            <a:ext cx="2736850" cy="1008062"/>
          </a:xfrm>
          <a:prstGeom prst="wedgeEllipseCallout">
            <a:avLst>
              <a:gd name="adj1" fmla="val 1912"/>
              <a:gd name="adj2" fmla="val 14880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</a:rPr>
              <a:t>B </a:t>
            </a:r>
            <a:r>
              <a:rPr lang="zh-CN" altLang="en-US" sz="2000">
                <a:solidFill>
                  <a:srgbClr val="0000FF"/>
                </a:solidFill>
                <a:latin typeface="宋体" panose="02010600030101010101" pitchFamily="2" charset="-122"/>
              </a:rPr>
              <a:t>考核企业经营情况的重要依据</a:t>
            </a:r>
            <a:endParaRPr lang="zh-CN" altLang="en-US" sz="2000" b="0"/>
          </a:p>
        </p:txBody>
      </p:sp>
      <p:sp>
        <p:nvSpPr>
          <p:cNvPr id="5126" name="椭圆形标注 7180">
            <a:extLst>
              <a:ext uri="{FF2B5EF4-FFF2-40B4-BE49-F238E27FC236}">
                <a16:creationId xmlns:a16="http://schemas.microsoft.com/office/drawing/2014/main" id="{06A8B555-0969-43EB-A0FA-D67EB0A35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275" y="4221163"/>
            <a:ext cx="2519363" cy="1008062"/>
          </a:xfrm>
          <a:prstGeom prst="wedgeEllipseCallout">
            <a:avLst>
              <a:gd name="adj1" fmla="val 6269"/>
              <a:gd name="adj2" fmla="val 12991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宋体" panose="02010600030101010101" pitchFamily="2" charset="-122"/>
              </a:rPr>
              <a:t>C </a:t>
            </a:r>
            <a:r>
              <a:rPr lang="zh-CN" altLang="en-US" sz="2000">
                <a:solidFill>
                  <a:srgbClr val="0000FF"/>
                </a:solidFill>
                <a:latin typeface="宋体" panose="02010600030101010101" pitchFamily="2" charset="-122"/>
              </a:rPr>
              <a:t>会计报表的主要资料来源  </a:t>
            </a:r>
            <a:endParaRPr lang="zh-CN" altLang="en-US" sz="2000" b="0"/>
          </a:p>
        </p:txBody>
      </p:sp>
      <p:sp>
        <p:nvSpPr>
          <p:cNvPr id="5127" name="文本框 7183">
            <a:extLst>
              <a:ext uri="{FF2B5EF4-FFF2-40B4-BE49-F238E27FC236}">
                <a16:creationId xmlns:a16="http://schemas.microsoft.com/office/drawing/2014/main" id="{3292C510-F501-4229-B701-28EE753E0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663" y="4437063"/>
            <a:ext cx="1874837" cy="792162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000"/>
              <a:t>企业财务预算和经营计划等</a:t>
            </a:r>
          </a:p>
        </p:txBody>
      </p:sp>
      <p:grpSp>
        <p:nvGrpSpPr>
          <p:cNvPr id="5128" name="组合 7199">
            <a:extLst>
              <a:ext uri="{FF2B5EF4-FFF2-40B4-BE49-F238E27FC236}">
                <a16:creationId xmlns:a16="http://schemas.microsoft.com/office/drawing/2014/main" id="{AD3A97EC-F937-4E19-8011-4CF2BD10CEA4}"/>
              </a:ext>
            </a:extLst>
          </p:cNvPr>
          <p:cNvGrpSpPr>
            <a:grpSpLocks/>
          </p:cNvGrpSpPr>
          <p:nvPr/>
        </p:nvGrpSpPr>
        <p:grpSpPr bwMode="auto">
          <a:xfrm>
            <a:off x="754063" y="2998788"/>
            <a:ext cx="4808537" cy="1079500"/>
            <a:chOff x="385" y="1889"/>
            <a:chExt cx="3029" cy="680"/>
          </a:xfrm>
        </p:grpSpPr>
        <p:sp>
          <p:nvSpPr>
            <p:cNvPr id="5139" name="圆角矩形标注 7186">
              <a:extLst>
                <a:ext uri="{FF2B5EF4-FFF2-40B4-BE49-F238E27FC236}">
                  <a16:creationId xmlns:a16="http://schemas.microsoft.com/office/drawing/2014/main" id="{C35F2BB0-2FC9-49F6-96F5-249BA6509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1889"/>
              <a:ext cx="862" cy="680"/>
            </a:xfrm>
            <a:prstGeom prst="wedgeRoundRectCallout">
              <a:avLst>
                <a:gd name="adj1" fmla="val 17750"/>
                <a:gd name="adj2" fmla="val 16616"/>
                <a:gd name="adj3" fmla="val 16667"/>
              </a:avLst>
            </a:prstGeom>
            <a:solidFill>
              <a:srgbClr val="99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经济业务（交易或事项）</a:t>
              </a:r>
            </a:p>
          </p:txBody>
        </p:sp>
        <p:sp>
          <p:nvSpPr>
            <p:cNvPr id="5140" name="任意多边形 7187">
              <a:extLst>
                <a:ext uri="{FF2B5EF4-FFF2-40B4-BE49-F238E27FC236}">
                  <a16:creationId xmlns:a16="http://schemas.microsoft.com/office/drawing/2014/main" id="{21315429-0D72-4437-AE10-94458CC13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161"/>
              <a:ext cx="54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1" name="直接连接符 7191">
              <a:extLst>
                <a:ext uri="{FF2B5EF4-FFF2-40B4-BE49-F238E27FC236}">
                  <a16:creationId xmlns:a16="http://schemas.microsoft.com/office/drawing/2014/main" id="{9ADEC40A-D669-49C9-9C8B-62A9B3E0CC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7" y="2250"/>
              <a:ext cx="499" cy="1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2" name="矩形标注 7192">
              <a:extLst>
                <a:ext uri="{FF2B5EF4-FFF2-40B4-BE49-F238E27FC236}">
                  <a16:creationId xmlns:a16="http://schemas.microsoft.com/office/drawing/2014/main" id="{373A6181-9B73-40D8-A4D6-E132C5BE5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002"/>
              <a:ext cx="454" cy="499"/>
            </a:xfrm>
            <a:prstGeom prst="wedgeRectCallout">
              <a:avLst>
                <a:gd name="adj1" fmla="val 51102"/>
                <a:gd name="adj2" fmla="val 6912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取得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zh-CN" altLang="en-US" sz="2000" i="1"/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填制</a:t>
              </a:r>
            </a:p>
          </p:txBody>
        </p:sp>
        <p:sp>
          <p:nvSpPr>
            <p:cNvPr id="5143" name="矩形标注 7193">
              <a:extLst>
                <a:ext uri="{FF2B5EF4-FFF2-40B4-BE49-F238E27FC236}">
                  <a16:creationId xmlns:a16="http://schemas.microsoft.com/office/drawing/2014/main" id="{4423217E-1CCA-4347-BDD2-88EF53110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071"/>
              <a:ext cx="1089" cy="317"/>
            </a:xfrm>
            <a:prstGeom prst="wedgeRectCallout">
              <a:avLst>
                <a:gd name="adj1" fmla="val 19699"/>
                <a:gd name="adj2" fmla="val 35806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会计凭证</a:t>
              </a:r>
            </a:p>
          </p:txBody>
        </p:sp>
        <p:sp>
          <p:nvSpPr>
            <p:cNvPr id="5144" name="矩形标注 7194">
              <a:extLst>
                <a:ext uri="{FF2B5EF4-FFF2-40B4-BE49-F238E27FC236}">
                  <a16:creationId xmlns:a16="http://schemas.microsoft.com/office/drawing/2014/main" id="{7B9CB088-4F26-49F8-8DBE-23A3234B6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5" y="1957"/>
              <a:ext cx="589" cy="227"/>
            </a:xfrm>
            <a:prstGeom prst="wedgeRectCallout">
              <a:avLst>
                <a:gd name="adj1" fmla="val 58657"/>
                <a:gd name="adj2" fmla="val 7511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登账</a:t>
              </a:r>
            </a:p>
          </p:txBody>
        </p:sp>
      </p:grpSp>
      <p:grpSp>
        <p:nvGrpSpPr>
          <p:cNvPr id="5129" name="组合 7200">
            <a:extLst>
              <a:ext uri="{FF2B5EF4-FFF2-40B4-BE49-F238E27FC236}">
                <a16:creationId xmlns:a16="http://schemas.microsoft.com/office/drawing/2014/main" id="{AFFF5C7B-47FD-4E95-8EBC-C3C30DA19A7B}"/>
              </a:ext>
            </a:extLst>
          </p:cNvPr>
          <p:cNvGrpSpPr>
            <a:grpSpLocks/>
          </p:cNvGrpSpPr>
          <p:nvPr/>
        </p:nvGrpSpPr>
        <p:grpSpPr bwMode="auto">
          <a:xfrm>
            <a:off x="6659563" y="2852738"/>
            <a:ext cx="1800225" cy="1439862"/>
            <a:chOff x="4195" y="1797"/>
            <a:chExt cx="1179" cy="907"/>
          </a:xfrm>
        </p:grpSpPr>
        <p:sp>
          <p:nvSpPr>
            <p:cNvPr id="5137" name="文本框 7181">
              <a:extLst>
                <a:ext uri="{FF2B5EF4-FFF2-40B4-BE49-F238E27FC236}">
                  <a16:creationId xmlns:a16="http://schemas.microsoft.com/office/drawing/2014/main" id="{E814BC46-E720-40DB-84AA-7C8491EA5A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1797"/>
              <a:ext cx="816" cy="90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会计报表</a:t>
              </a:r>
            </a:p>
          </p:txBody>
        </p:sp>
        <p:sp>
          <p:nvSpPr>
            <p:cNvPr id="5138" name="任意多边形 7198">
              <a:extLst>
                <a:ext uri="{FF2B5EF4-FFF2-40B4-BE49-F238E27FC236}">
                  <a16:creationId xmlns:a16="http://schemas.microsoft.com/office/drawing/2014/main" id="{22203C5E-A544-4A0E-ABE7-C1B7F4231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160"/>
              <a:ext cx="363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30" name="组合 7201">
            <a:extLst>
              <a:ext uri="{FF2B5EF4-FFF2-40B4-BE49-F238E27FC236}">
                <a16:creationId xmlns:a16="http://schemas.microsoft.com/office/drawing/2014/main" id="{BCA9B0A4-1CD7-4F24-A6AB-F2AB04C16AE6}"/>
              </a:ext>
            </a:extLst>
          </p:cNvPr>
          <p:cNvGrpSpPr>
            <a:grpSpLocks/>
          </p:cNvGrpSpPr>
          <p:nvPr/>
        </p:nvGrpSpPr>
        <p:grpSpPr bwMode="auto">
          <a:xfrm>
            <a:off x="5507038" y="2852738"/>
            <a:ext cx="1098550" cy="1387475"/>
            <a:chOff x="555" y="2093"/>
            <a:chExt cx="692" cy="874"/>
          </a:xfrm>
        </p:grpSpPr>
        <p:grpSp>
          <p:nvGrpSpPr>
            <p:cNvPr id="5131" name="组合 7202">
              <a:extLst>
                <a:ext uri="{FF2B5EF4-FFF2-40B4-BE49-F238E27FC236}">
                  <a16:creationId xmlns:a16="http://schemas.microsoft.com/office/drawing/2014/main" id="{7918E19B-5490-413A-8169-0A65253B9B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" y="2093"/>
              <a:ext cx="680" cy="862"/>
              <a:chOff x="4148" y="2206"/>
              <a:chExt cx="773" cy="998"/>
            </a:xfrm>
          </p:grpSpPr>
          <p:sp>
            <p:nvSpPr>
              <p:cNvPr id="5135" name="立方体 7203">
                <a:extLst>
                  <a:ext uri="{FF2B5EF4-FFF2-40B4-BE49-F238E27FC236}">
                    <a16:creationId xmlns:a16="http://schemas.microsoft.com/office/drawing/2014/main" id="{9960603F-1602-47BE-86B3-25B634957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206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5136" name="图片 7204" descr="204E207C">
                <a:extLst>
                  <a:ext uri="{FF2B5EF4-FFF2-40B4-BE49-F238E27FC236}">
                    <a16:creationId xmlns:a16="http://schemas.microsoft.com/office/drawing/2014/main" id="{0F2068D0-421E-4124-9FCD-ABB83C2F3A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8" y="2251"/>
                <a:ext cx="728" cy="95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132" name="图片 7205" descr="204E207C">
              <a:extLst>
                <a:ext uri="{FF2B5EF4-FFF2-40B4-BE49-F238E27FC236}">
                  <a16:creationId xmlns:a16="http://schemas.microsoft.com/office/drawing/2014/main" id="{7EBE1DE7-A248-4529-9978-B814DFFBF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991" r="-5205" b="745"/>
            <a:stretch>
              <a:fillRect/>
            </a:stretch>
          </p:blipFill>
          <p:spPr bwMode="auto">
            <a:xfrm>
              <a:off x="555" y="2144"/>
              <a:ext cx="690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3" name="图片 7206">
              <a:extLst>
                <a:ext uri="{FF2B5EF4-FFF2-40B4-BE49-F238E27FC236}">
                  <a16:creationId xmlns:a16="http://schemas.microsoft.com/office/drawing/2014/main" id="{75D47DF5-D0C0-4D3C-B47F-AB79ADA40F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" y="2524"/>
              <a:ext cx="435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流程图: 可选过程 7207">
              <a:extLst>
                <a:ext uri="{FF2B5EF4-FFF2-40B4-BE49-F238E27FC236}">
                  <a16:creationId xmlns:a16="http://schemas.microsoft.com/office/drawing/2014/main" id="{C334DB8D-D410-4FCE-B6CD-3868E610D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" y="2172"/>
              <a:ext cx="438" cy="235"/>
            </a:xfrm>
            <a:prstGeom prst="flowChartAlternate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0000FF"/>
                  </a:solidFill>
                </a:rPr>
                <a:t>账  簿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占位符 8193">
            <a:extLst>
              <a:ext uri="{FF2B5EF4-FFF2-40B4-BE49-F238E27FC236}">
                <a16:creationId xmlns:a16="http://schemas.microsoft.com/office/drawing/2014/main" id="{36CC35B7-FE8C-4768-80EB-B544D80B0D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692150"/>
            <a:ext cx="7921625" cy="1152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三、会计账簿的种类</a:t>
            </a:r>
            <a:endParaRPr lang="zh-CN" altLang="en-US" b="1">
              <a:solidFill>
                <a:srgbClr val="6600FF"/>
              </a:solidFill>
              <a:latin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（一）会计账簿按用途分类</a:t>
            </a:r>
          </a:p>
        </p:txBody>
      </p:sp>
      <p:sp>
        <p:nvSpPr>
          <p:cNvPr id="6147" name="文本框 8218">
            <a:extLst>
              <a:ext uri="{FF2B5EF4-FFF2-40B4-BE49-F238E27FC236}">
                <a16:creationId xmlns:a16="http://schemas.microsoft.com/office/drawing/2014/main" id="{DC56771D-0D4D-4778-B6C1-DEF1216A2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989138"/>
            <a:ext cx="8280400" cy="4176712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600" b="0"/>
          </a:p>
        </p:txBody>
      </p:sp>
      <p:grpSp>
        <p:nvGrpSpPr>
          <p:cNvPr id="6148" name="组合 8263">
            <a:extLst>
              <a:ext uri="{FF2B5EF4-FFF2-40B4-BE49-F238E27FC236}">
                <a16:creationId xmlns:a16="http://schemas.microsoft.com/office/drawing/2014/main" id="{521262CE-C4F8-4382-A2B0-23DDB93DF481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2781300"/>
            <a:ext cx="720725" cy="2447925"/>
            <a:chOff x="1247" y="1752"/>
            <a:chExt cx="454" cy="1542"/>
          </a:xfrm>
        </p:grpSpPr>
        <p:sp>
          <p:nvSpPr>
            <p:cNvPr id="6182" name="直接连接符 8233">
              <a:extLst>
                <a:ext uri="{FF2B5EF4-FFF2-40B4-BE49-F238E27FC236}">
                  <a16:creationId xmlns:a16="http://schemas.microsoft.com/office/drawing/2014/main" id="{FF8D3E4B-C6D2-4D46-AC72-09210CCCBA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7" y="2523"/>
              <a:ext cx="45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3" name="直接连接符 8234">
              <a:extLst>
                <a:ext uri="{FF2B5EF4-FFF2-40B4-BE49-F238E27FC236}">
                  <a16:creationId xmlns:a16="http://schemas.microsoft.com/office/drawing/2014/main" id="{D27CB507-BAB0-4A49-8B31-BA3C953F795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612" y="2523"/>
              <a:ext cx="154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4" name="直接连接符 8236">
              <a:extLst>
                <a:ext uri="{FF2B5EF4-FFF2-40B4-BE49-F238E27FC236}">
                  <a16:creationId xmlns:a16="http://schemas.microsoft.com/office/drawing/2014/main" id="{385FB66B-11AC-4870-80BD-B1076EB5AE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3294"/>
              <a:ext cx="31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5" name="直接连接符 8237">
              <a:extLst>
                <a:ext uri="{FF2B5EF4-FFF2-40B4-BE49-F238E27FC236}">
                  <a16:creationId xmlns:a16="http://schemas.microsoft.com/office/drawing/2014/main" id="{7B509614-F408-4095-825E-7D09281C29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83" y="1752"/>
              <a:ext cx="31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49" name="组合 8267">
            <a:extLst>
              <a:ext uri="{FF2B5EF4-FFF2-40B4-BE49-F238E27FC236}">
                <a16:creationId xmlns:a16="http://schemas.microsoft.com/office/drawing/2014/main" id="{54DDBA74-5A5D-457D-821E-B5C74C88423C}"/>
              </a:ext>
            </a:extLst>
          </p:cNvPr>
          <p:cNvGrpSpPr>
            <a:grpSpLocks/>
          </p:cNvGrpSpPr>
          <p:nvPr/>
        </p:nvGrpSpPr>
        <p:grpSpPr bwMode="auto">
          <a:xfrm>
            <a:off x="881063" y="3322638"/>
            <a:ext cx="1098550" cy="1387475"/>
            <a:chOff x="555" y="2093"/>
            <a:chExt cx="692" cy="874"/>
          </a:xfrm>
        </p:grpSpPr>
        <p:grpSp>
          <p:nvGrpSpPr>
            <p:cNvPr id="6176" name="组合 8222">
              <a:extLst>
                <a:ext uri="{FF2B5EF4-FFF2-40B4-BE49-F238E27FC236}">
                  <a16:creationId xmlns:a16="http://schemas.microsoft.com/office/drawing/2014/main" id="{1C0B622C-B957-49E3-B594-AC346DC09E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" y="2093"/>
              <a:ext cx="680" cy="862"/>
              <a:chOff x="4148" y="2206"/>
              <a:chExt cx="773" cy="998"/>
            </a:xfrm>
          </p:grpSpPr>
          <p:sp>
            <p:nvSpPr>
              <p:cNvPr id="6180" name="立方体 8223">
                <a:extLst>
                  <a:ext uri="{FF2B5EF4-FFF2-40B4-BE49-F238E27FC236}">
                    <a16:creationId xmlns:a16="http://schemas.microsoft.com/office/drawing/2014/main" id="{9FCF614D-AC5F-4079-B47C-497E0D56F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206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181" name="图片 8224" descr="204E207C">
                <a:extLst>
                  <a:ext uri="{FF2B5EF4-FFF2-40B4-BE49-F238E27FC236}">
                    <a16:creationId xmlns:a16="http://schemas.microsoft.com/office/drawing/2014/main" id="{E0912F70-5DCA-4E6B-9783-60B4510AFC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8" y="2251"/>
                <a:ext cx="728" cy="95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177" name="图片 8247" descr="204E207C">
              <a:extLst>
                <a:ext uri="{FF2B5EF4-FFF2-40B4-BE49-F238E27FC236}">
                  <a16:creationId xmlns:a16="http://schemas.microsoft.com/office/drawing/2014/main" id="{2CB2B0D1-17E2-419D-BD5F-EC0959DD69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991" r="-5205" b="745"/>
            <a:stretch>
              <a:fillRect/>
            </a:stretch>
          </p:blipFill>
          <p:spPr bwMode="auto">
            <a:xfrm>
              <a:off x="555" y="2144"/>
              <a:ext cx="690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78" name="图片 8244">
              <a:extLst>
                <a:ext uri="{FF2B5EF4-FFF2-40B4-BE49-F238E27FC236}">
                  <a16:creationId xmlns:a16="http://schemas.microsoft.com/office/drawing/2014/main" id="{78942364-0BE1-4D28-9956-3CD8DD398A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" y="2524"/>
              <a:ext cx="435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9" name="流程图: 可选过程 8248">
              <a:extLst>
                <a:ext uri="{FF2B5EF4-FFF2-40B4-BE49-F238E27FC236}">
                  <a16:creationId xmlns:a16="http://schemas.microsoft.com/office/drawing/2014/main" id="{88C9B959-FC3B-405B-B239-00274FBF8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" y="2172"/>
              <a:ext cx="438" cy="235"/>
            </a:xfrm>
            <a:prstGeom prst="flowChartAlternate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0000FF"/>
                  </a:solidFill>
                </a:rPr>
                <a:t>账  簿</a:t>
              </a:r>
            </a:p>
          </p:txBody>
        </p:sp>
      </p:grpSp>
      <p:grpSp>
        <p:nvGrpSpPr>
          <p:cNvPr id="6150" name="组合 8266">
            <a:extLst>
              <a:ext uri="{FF2B5EF4-FFF2-40B4-BE49-F238E27FC236}">
                <a16:creationId xmlns:a16="http://schemas.microsoft.com/office/drawing/2014/main" id="{FAD1F19C-9BF2-46E7-A130-81688AB985A6}"/>
              </a:ext>
            </a:extLst>
          </p:cNvPr>
          <p:cNvGrpSpPr>
            <a:grpSpLocks/>
          </p:cNvGrpSpPr>
          <p:nvPr/>
        </p:nvGrpSpPr>
        <p:grpSpPr bwMode="auto">
          <a:xfrm>
            <a:off x="2698750" y="4508500"/>
            <a:ext cx="5688013" cy="1368425"/>
            <a:chOff x="1700" y="2840"/>
            <a:chExt cx="3583" cy="862"/>
          </a:xfrm>
        </p:grpSpPr>
        <p:sp>
          <p:nvSpPr>
            <p:cNvPr id="6171" name="流程图: 可选过程 8239">
              <a:extLst>
                <a:ext uri="{FF2B5EF4-FFF2-40B4-BE49-F238E27FC236}">
                  <a16:creationId xmlns:a16="http://schemas.microsoft.com/office/drawing/2014/main" id="{9EE5AD6F-C085-4507-81F7-D72279F46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3113"/>
              <a:ext cx="907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备查账簿</a:t>
              </a:r>
            </a:p>
          </p:txBody>
        </p:sp>
        <p:grpSp>
          <p:nvGrpSpPr>
            <p:cNvPr id="6172" name="组合 8256">
              <a:extLst>
                <a:ext uri="{FF2B5EF4-FFF2-40B4-BE49-F238E27FC236}">
                  <a16:creationId xmlns:a16="http://schemas.microsoft.com/office/drawing/2014/main" id="{4FF21D6E-88FB-4EEF-8FD0-C73AADFE0D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3" y="2840"/>
              <a:ext cx="680" cy="862"/>
              <a:chOff x="4603" y="2840"/>
              <a:chExt cx="680" cy="862"/>
            </a:xfrm>
          </p:grpSpPr>
          <p:sp>
            <p:nvSpPr>
              <p:cNvPr id="6174" name="立方体 8205">
                <a:extLst>
                  <a:ext uri="{FF2B5EF4-FFF2-40B4-BE49-F238E27FC236}">
                    <a16:creationId xmlns:a16="http://schemas.microsoft.com/office/drawing/2014/main" id="{53FCB71D-711A-49FB-B22A-10B76653D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3" y="2840"/>
                <a:ext cx="680" cy="862"/>
              </a:xfrm>
              <a:prstGeom prst="cube">
                <a:avLst>
                  <a:gd name="adj" fmla="val 3032"/>
                </a:avLst>
              </a:prstGeom>
              <a:solidFill>
                <a:srgbClr val="EAEAEA"/>
              </a:solidFill>
              <a:ln w="9525">
                <a:solidFill>
                  <a:srgbClr val="B2B2B2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6175" name="文本框 8206">
                <a:extLst>
                  <a:ext uri="{FF2B5EF4-FFF2-40B4-BE49-F238E27FC236}">
                    <a16:creationId xmlns:a16="http://schemas.microsoft.com/office/drawing/2014/main" id="{8090F795-FA64-4A95-B4AF-1AFB6BD3F0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23" y="2954"/>
                <a:ext cx="611" cy="249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备查簿</a:t>
                </a:r>
              </a:p>
            </p:txBody>
          </p:sp>
        </p:grpSp>
        <p:sp>
          <p:nvSpPr>
            <p:cNvPr id="6173" name="直接连接符 8251">
              <a:extLst>
                <a:ext uri="{FF2B5EF4-FFF2-40B4-BE49-F238E27FC236}">
                  <a16:creationId xmlns:a16="http://schemas.microsoft.com/office/drawing/2014/main" id="{7E2DF32D-9AF8-4D51-B895-0DFFE485F31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3600" y="2245"/>
              <a:ext cx="0" cy="199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1" name="组合 8265">
            <a:extLst>
              <a:ext uri="{FF2B5EF4-FFF2-40B4-BE49-F238E27FC236}">
                <a16:creationId xmlns:a16="http://schemas.microsoft.com/office/drawing/2014/main" id="{63CA707E-32E5-40DC-8876-9B5CBA78D843}"/>
              </a:ext>
            </a:extLst>
          </p:cNvPr>
          <p:cNvGrpSpPr>
            <a:grpSpLocks/>
          </p:cNvGrpSpPr>
          <p:nvPr/>
        </p:nvGrpSpPr>
        <p:grpSpPr bwMode="auto">
          <a:xfrm>
            <a:off x="2698750" y="3284538"/>
            <a:ext cx="4538663" cy="1368425"/>
            <a:chOff x="1700" y="2069"/>
            <a:chExt cx="2859" cy="862"/>
          </a:xfrm>
        </p:grpSpPr>
        <p:sp>
          <p:nvSpPr>
            <p:cNvPr id="6163" name="流程图: 可选过程 8238">
              <a:extLst>
                <a:ext uri="{FF2B5EF4-FFF2-40B4-BE49-F238E27FC236}">
                  <a16:creationId xmlns:a16="http://schemas.microsoft.com/office/drawing/2014/main" id="{DCAEA9A1-8A7C-4522-B072-174B9E287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2387"/>
              <a:ext cx="907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分类账簿</a:t>
              </a:r>
            </a:p>
          </p:txBody>
        </p:sp>
        <p:sp>
          <p:nvSpPr>
            <p:cNvPr id="6164" name="直接连接符 8252">
              <a:extLst>
                <a:ext uri="{FF2B5EF4-FFF2-40B4-BE49-F238E27FC236}">
                  <a16:creationId xmlns:a16="http://schemas.microsoft.com/office/drawing/2014/main" id="{B038E325-1D84-4199-B6E9-843DFF04B88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3078" y="2040"/>
              <a:ext cx="0" cy="953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165" name="组合 8219">
              <a:extLst>
                <a:ext uri="{FF2B5EF4-FFF2-40B4-BE49-F238E27FC236}">
                  <a16:creationId xmlns:a16="http://schemas.microsoft.com/office/drawing/2014/main" id="{7A0D26C3-DFC1-410E-8ED3-3547F570CC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" y="2205"/>
              <a:ext cx="1044" cy="598"/>
              <a:chOff x="2835" y="2795"/>
              <a:chExt cx="1270" cy="779"/>
            </a:xfrm>
          </p:grpSpPr>
          <p:sp>
            <p:nvSpPr>
              <p:cNvPr id="6169" name="立方体 8220">
                <a:extLst>
                  <a:ext uri="{FF2B5EF4-FFF2-40B4-BE49-F238E27FC236}">
                    <a16:creationId xmlns:a16="http://schemas.microsoft.com/office/drawing/2014/main" id="{82F7CA8B-F5A5-429F-83F8-F735FD3E7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795"/>
                <a:ext cx="1270" cy="77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170" name="图片 8221" descr="896F7477">
                <a:extLst>
                  <a:ext uri="{FF2B5EF4-FFF2-40B4-BE49-F238E27FC236}">
                    <a16:creationId xmlns:a16="http://schemas.microsoft.com/office/drawing/2014/main" id="{1D1C1B19-36B9-42F7-B7E4-CB60B83900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2859" y="2816"/>
                <a:ext cx="1224" cy="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166" name="组合 8240">
              <a:extLst>
                <a:ext uri="{FF2B5EF4-FFF2-40B4-BE49-F238E27FC236}">
                  <a16:creationId xmlns:a16="http://schemas.microsoft.com/office/drawing/2014/main" id="{22A3CED1-F257-409F-9675-85DFD2C4F7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4" y="2069"/>
              <a:ext cx="681" cy="862"/>
              <a:chOff x="4148" y="2206"/>
              <a:chExt cx="773" cy="998"/>
            </a:xfrm>
          </p:grpSpPr>
          <p:sp>
            <p:nvSpPr>
              <p:cNvPr id="6167" name="立方体 8241">
                <a:extLst>
                  <a:ext uri="{FF2B5EF4-FFF2-40B4-BE49-F238E27FC236}">
                    <a16:creationId xmlns:a16="http://schemas.microsoft.com/office/drawing/2014/main" id="{B068B4AA-E79A-4C7A-8286-3DEB76939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206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168" name="图片 8242" descr="204E207C">
                <a:extLst>
                  <a:ext uri="{FF2B5EF4-FFF2-40B4-BE49-F238E27FC236}">
                    <a16:creationId xmlns:a16="http://schemas.microsoft.com/office/drawing/2014/main" id="{C6FB8D1D-79AE-4489-865B-7B0BC1CCA5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8" y="2251"/>
                <a:ext cx="728" cy="95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6152" name="流程图: 可选过程 8253">
            <a:extLst>
              <a:ext uri="{FF2B5EF4-FFF2-40B4-BE49-F238E27FC236}">
                <a16:creationId xmlns:a16="http://schemas.microsoft.com/office/drawing/2014/main" id="{206EDD33-2109-403B-B0ED-3EFADC28A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2781300"/>
            <a:ext cx="2863850" cy="431800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用途：用以记录经济业务</a:t>
            </a:r>
          </a:p>
        </p:txBody>
      </p:sp>
      <p:sp>
        <p:nvSpPr>
          <p:cNvPr id="6153" name="流程图: 可选过程 8254">
            <a:extLst>
              <a:ext uri="{FF2B5EF4-FFF2-40B4-BE49-F238E27FC236}">
                <a16:creationId xmlns:a16="http://schemas.microsoft.com/office/drawing/2014/main" id="{CC9CD1C3-4CB1-4561-854F-9B7498FE4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5445125"/>
            <a:ext cx="3960812" cy="431800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用途：用以记录与经济业务有关事项</a:t>
            </a:r>
          </a:p>
        </p:txBody>
      </p:sp>
      <p:grpSp>
        <p:nvGrpSpPr>
          <p:cNvPr id="6154" name="组合 8264">
            <a:extLst>
              <a:ext uri="{FF2B5EF4-FFF2-40B4-BE49-F238E27FC236}">
                <a16:creationId xmlns:a16="http://schemas.microsoft.com/office/drawing/2014/main" id="{BF79E2DE-6E18-4321-88CD-9603CDFB9239}"/>
              </a:ext>
            </a:extLst>
          </p:cNvPr>
          <p:cNvGrpSpPr>
            <a:grpSpLocks/>
          </p:cNvGrpSpPr>
          <p:nvPr/>
        </p:nvGrpSpPr>
        <p:grpSpPr bwMode="auto">
          <a:xfrm>
            <a:off x="2698750" y="2276475"/>
            <a:ext cx="5703888" cy="1366838"/>
            <a:chOff x="1700" y="1434"/>
            <a:chExt cx="3593" cy="861"/>
          </a:xfrm>
        </p:grpSpPr>
        <p:sp>
          <p:nvSpPr>
            <p:cNvPr id="6155" name="流程图: 可选过程 8231">
              <a:extLst>
                <a:ext uri="{FF2B5EF4-FFF2-40B4-BE49-F238E27FC236}">
                  <a16:creationId xmlns:a16="http://schemas.microsoft.com/office/drawing/2014/main" id="{C91E8C3A-F4C6-4D4C-8CB5-006591BB2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1616"/>
              <a:ext cx="907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序时账簿</a:t>
              </a:r>
            </a:p>
          </p:txBody>
        </p:sp>
        <p:sp>
          <p:nvSpPr>
            <p:cNvPr id="6156" name="直接连接符 8250">
              <a:extLst>
                <a:ext uri="{FF2B5EF4-FFF2-40B4-BE49-F238E27FC236}">
                  <a16:creationId xmlns:a16="http://schemas.microsoft.com/office/drawing/2014/main" id="{22B5ECDF-9EFD-4988-A8B8-95F096033E8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3600" y="702"/>
              <a:ext cx="0" cy="199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157" name="组合 8261">
              <a:extLst>
                <a:ext uri="{FF2B5EF4-FFF2-40B4-BE49-F238E27FC236}">
                  <a16:creationId xmlns:a16="http://schemas.microsoft.com/office/drawing/2014/main" id="{BD671557-7AA1-4289-BFB4-51E462A78E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3" y="1434"/>
              <a:ext cx="690" cy="861"/>
              <a:chOff x="4603" y="1434"/>
              <a:chExt cx="690" cy="861"/>
            </a:xfrm>
          </p:grpSpPr>
          <p:grpSp>
            <p:nvGrpSpPr>
              <p:cNvPr id="6158" name="组合 8225">
                <a:extLst>
                  <a:ext uri="{FF2B5EF4-FFF2-40B4-BE49-F238E27FC236}">
                    <a16:creationId xmlns:a16="http://schemas.microsoft.com/office/drawing/2014/main" id="{9EFDA672-38DB-40F4-9E01-08A04F9D92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3" y="1434"/>
                <a:ext cx="681" cy="861"/>
                <a:chOff x="660" y="2795"/>
                <a:chExt cx="770" cy="997"/>
              </a:xfrm>
            </p:grpSpPr>
            <p:sp>
              <p:nvSpPr>
                <p:cNvPr id="6161" name="立方体 8226">
                  <a:extLst>
                    <a:ext uri="{FF2B5EF4-FFF2-40B4-BE49-F238E27FC236}">
                      <a16:creationId xmlns:a16="http://schemas.microsoft.com/office/drawing/2014/main" id="{A1C6927D-A33F-4313-9AFC-742C8F497F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" y="2795"/>
                  <a:ext cx="770" cy="997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6162" name="图片 8227" descr="7581CBD8">
                  <a:extLst>
                    <a:ext uri="{FF2B5EF4-FFF2-40B4-BE49-F238E27FC236}">
                      <a16:creationId xmlns:a16="http://schemas.microsoft.com/office/drawing/2014/main" id="{5292696D-1446-4BAA-B227-CD74AEBB39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04" r="182" b="1120"/>
                <a:stretch>
                  <a:fillRect/>
                </a:stretch>
              </p:blipFill>
              <p:spPr bwMode="auto">
                <a:xfrm>
                  <a:off x="669" y="2829"/>
                  <a:ext cx="726" cy="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159" name="图片 8259" descr="7581CBD8">
                <a:extLst>
                  <a:ext uri="{FF2B5EF4-FFF2-40B4-BE49-F238E27FC236}">
                    <a16:creationId xmlns:a16="http://schemas.microsoft.com/office/drawing/2014/main" id="{A12B0106-C669-46F6-8831-EE51883F9E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231" r="-5882" b="49500"/>
              <a:stretch>
                <a:fillRect/>
              </a:stretch>
            </p:blipFill>
            <p:spPr bwMode="auto">
              <a:xfrm>
                <a:off x="4612" y="1480"/>
                <a:ext cx="681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60" name="文本框 8255">
                <a:extLst>
                  <a:ext uri="{FF2B5EF4-FFF2-40B4-BE49-F238E27FC236}">
                    <a16:creationId xmlns:a16="http://schemas.microsoft.com/office/drawing/2014/main" id="{A21FBDF2-21CF-4486-BB43-FB24E7C1D6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5" y="1570"/>
                <a:ext cx="544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日记账</a:t>
                </a: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副标题 47106">
            <a:extLst>
              <a:ext uri="{FF2B5EF4-FFF2-40B4-BE49-F238E27FC236}">
                <a16:creationId xmlns:a16="http://schemas.microsoft.com/office/drawing/2014/main" id="{759304BE-E0F9-4433-A28A-E3E97EA6231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20713"/>
            <a:ext cx="7993062" cy="1152525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1.序时账簿——也称日记账，按照经济业务发生的时间顺序逐日逐笔登记的账簿。</a:t>
            </a:r>
          </a:p>
        </p:txBody>
      </p:sp>
      <p:sp>
        <p:nvSpPr>
          <p:cNvPr id="7171" name="文本框 47107">
            <a:extLst>
              <a:ext uri="{FF2B5EF4-FFF2-40B4-BE49-F238E27FC236}">
                <a16:creationId xmlns:a16="http://schemas.microsoft.com/office/drawing/2014/main" id="{88E9E6A6-6998-47B0-B88F-1DCAA4EA9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429000"/>
            <a:ext cx="8280400" cy="29527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600" b="0"/>
          </a:p>
        </p:txBody>
      </p:sp>
      <p:grpSp>
        <p:nvGrpSpPr>
          <p:cNvPr id="7172" name="组合 47156">
            <a:extLst>
              <a:ext uri="{FF2B5EF4-FFF2-40B4-BE49-F238E27FC236}">
                <a16:creationId xmlns:a16="http://schemas.microsoft.com/office/drawing/2014/main" id="{132289F7-0A1B-4942-9E1A-B77AAE193298}"/>
              </a:ext>
            </a:extLst>
          </p:cNvPr>
          <p:cNvGrpSpPr>
            <a:grpSpLocks/>
          </p:cNvGrpSpPr>
          <p:nvPr/>
        </p:nvGrpSpPr>
        <p:grpSpPr bwMode="auto">
          <a:xfrm>
            <a:off x="1025525" y="3846513"/>
            <a:ext cx="1439863" cy="1905000"/>
            <a:chOff x="646" y="2423"/>
            <a:chExt cx="907" cy="1200"/>
          </a:xfrm>
        </p:grpSpPr>
        <p:sp>
          <p:nvSpPr>
            <p:cNvPr id="7194" name="流程图: 可选过程 47109">
              <a:extLst>
                <a:ext uri="{FF2B5EF4-FFF2-40B4-BE49-F238E27FC236}">
                  <a16:creationId xmlns:a16="http://schemas.microsoft.com/office/drawing/2014/main" id="{362B490D-50B9-4DDF-B2F8-DA9337472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" y="2423"/>
              <a:ext cx="907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序时账簿</a:t>
              </a:r>
            </a:p>
          </p:txBody>
        </p:sp>
        <p:grpSp>
          <p:nvGrpSpPr>
            <p:cNvPr id="7195" name="组合 47111">
              <a:extLst>
                <a:ext uri="{FF2B5EF4-FFF2-40B4-BE49-F238E27FC236}">
                  <a16:creationId xmlns:a16="http://schemas.microsoft.com/office/drawing/2014/main" id="{33464F87-40EB-4494-B0A7-C3DB5E57EB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7" y="2762"/>
              <a:ext cx="690" cy="861"/>
              <a:chOff x="4603" y="1434"/>
              <a:chExt cx="690" cy="861"/>
            </a:xfrm>
          </p:grpSpPr>
          <p:grpSp>
            <p:nvGrpSpPr>
              <p:cNvPr id="7196" name="组合 47112">
                <a:extLst>
                  <a:ext uri="{FF2B5EF4-FFF2-40B4-BE49-F238E27FC236}">
                    <a16:creationId xmlns:a16="http://schemas.microsoft.com/office/drawing/2014/main" id="{5F8F6B20-6EE5-430E-9B24-79481B86B7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3" y="1434"/>
                <a:ext cx="681" cy="861"/>
                <a:chOff x="660" y="2795"/>
                <a:chExt cx="770" cy="997"/>
              </a:xfrm>
            </p:grpSpPr>
            <p:sp>
              <p:nvSpPr>
                <p:cNvPr id="7199" name="立方体 47113">
                  <a:extLst>
                    <a:ext uri="{FF2B5EF4-FFF2-40B4-BE49-F238E27FC236}">
                      <a16:creationId xmlns:a16="http://schemas.microsoft.com/office/drawing/2014/main" id="{16A40558-647B-4E45-9708-2C71998A3E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" y="2795"/>
                  <a:ext cx="770" cy="997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200" name="图片 47114" descr="7581CBD8">
                  <a:extLst>
                    <a:ext uri="{FF2B5EF4-FFF2-40B4-BE49-F238E27FC236}">
                      <a16:creationId xmlns:a16="http://schemas.microsoft.com/office/drawing/2014/main" id="{3CF06F97-A60F-457A-8F8D-B6EB38F30E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04" r="182" b="1120"/>
                <a:stretch>
                  <a:fillRect/>
                </a:stretch>
              </p:blipFill>
              <p:spPr bwMode="auto">
                <a:xfrm>
                  <a:off x="669" y="2829"/>
                  <a:ext cx="726" cy="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197" name="图片 47115" descr="7581CBD8">
                <a:extLst>
                  <a:ext uri="{FF2B5EF4-FFF2-40B4-BE49-F238E27FC236}">
                    <a16:creationId xmlns:a16="http://schemas.microsoft.com/office/drawing/2014/main" id="{15BD824A-EE8E-424D-A722-DE7794FBCF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231" r="-5882" b="49500"/>
              <a:stretch>
                <a:fillRect/>
              </a:stretch>
            </p:blipFill>
            <p:spPr bwMode="auto">
              <a:xfrm>
                <a:off x="4612" y="1480"/>
                <a:ext cx="681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98" name="文本框 47116">
                <a:extLst>
                  <a:ext uri="{FF2B5EF4-FFF2-40B4-BE49-F238E27FC236}">
                    <a16:creationId xmlns:a16="http://schemas.microsoft.com/office/drawing/2014/main" id="{055DAB19-F74F-4D65-A78B-782689C3B8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5" y="1570"/>
                <a:ext cx="544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日记账</a:t>
                </a:r>
              </a:p>
            </p:txBody>
          </p:sp>
        </p:grpSp>
      </p:grpSp>
      <p:grpSp>
        <p:nvGrpSpPr>
          <p:cNvPr id="7173" name="组合 47161">
            <a:extLst>
              <a:ext uri="{FF2B5EF4-FFF2-40B4-BE49-F238E27FC236}">
                <a16:creationId xmlns:a16="http://schemas.microsoft.com/office/drawing/2014/main" id="{F4D66754-240F-4433-A557-2A915C56A17B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3646488"/>
            <a:ext cx="6408738" cy="1509712"/>
            <a:chOff x="1338" y="2297"/>
            <a:chExt cx="4037" cy="951"/>
          </a:xfrm>
        </p:grpSpPr>
        <p:grpSp>
          <p:nvGrpSpPr>
            <p:cNvPr id="7175" name="组合 47157">
              <a:extLst>
                <a:ext uri="{FF2B5EF4-FFF2-40B4-BE49-F238E27FC236}">
                  <a16:creationId xmlns:a16="http://schemas.microsoft.com/office/drawing/2014/main" id="{6AB0AEA9-5E2F-410A-BB73-E7C87B9489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8" y="2750"/>
              <a:ext cx="1633" cy="453"/>
              <a:chOff x="1338" y="2750"/>
              <a:chExt cx="1633" cy="453"/>
            </a:xfrm>
          </p:grpSpPr>
          <p:sp>
            <p:nvSpPr>
              <p:cNvPr id="7191" name="直接连接符 47137">
                <a:extLst>
                  <a:ext uri="{FF2B5EF4-FFF2-40B4-BE49-F238E27FC236}">
                    <a16:creationId xmlns:a16="http://schemas.microsoft.com/office/drawing/2014/main" id="{7752D6E9-CFB1-41ED-80AD-E445AAE82F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1" y="2750"/>
                <a:ext cx="127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2" name="直接连接符 47138">
                <a:extLst>
                  <a:ext uri="{FF2B5EF4-FFF2-40B4-BE49-F238E27FC236}">
                    <a16:creationId xmlns:a16="http://schemas.microsoft.com/office/drawing/2014/main" id="{CD57FE66-D86D-4F0F-A083-F946DCAE3A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>
                <a:off x="1468" y="2971"/>
                <a:ext cx="453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3" name="直接连接符 47141">
                <a:extLst>
                  <a:ext uri="{FF2B5EF4-FFF2-40B4-BE49-F238E27FC236}">
                    <a16:creationId xmlns:a16="http://schemas.microsoft.com/office/drawing/2014/main" id="{A54AE8F4-C34F-435F-98D6-05E4C7002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1514" y="3015"/>
                <a:ext cx="0" cy="363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176" name="椭圆形标注 47143">
              <a:extLst>
                <a:ext uri="{FF2B5EF4-FFF2-40B4-BE49-F238E27FC236}">
                  <a16:creationId xmlns:a16="http://schemas.microsoft.com/office/drawing/2014/main" id="{A4179B2F-BB2E-4FC9-BA80-C063E1602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3" y="2297"/>
              <a:ext cx="1337" cy="363"/>
            </a:xfrm>
            <a:prstGeom prst="wedgeEllipseCallout">
              <a:avLst>
                <a:gd name="adj1" fmla="val -1259"/>
                <a:gd name="adj2" fmla="val 32921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</a:rPr>
                <a:t>特种日记账</a:t>
              </a:r>
            </a:p>
          </p:txBody>
        </p:sp>
        <p:grpSp>
          <p:nvGrpSpPr>
            <p:cNvPr id="7177" name="组合 47159">
              <a:extLst>
                <a:ext uri="{FF2B5EF4-FFF2-40B4-BE49-F238E27FC236}">
                  <a16:creationId xmlns:a16="http://schemas.microsoft.com/office/drawing/2014/main" id="{D5E1CDCD-0DEA-4593-ACEA-36744759AF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1" y="2387"/>
              <a:ext cx="2404" cy="861"/>
              <a:chOff x="2971" y="2387"/>
              <a:chExt cx="2404" cy="861"/>
            </a:xfrm>
          </p:grpSpPr>
          <p:sp>
            <p:nvSpPr>
              <p:cNvPr id="7178" name="直接连接符 47144">
                <a:extLst>
                  <a:ext uri="{FF2B5EF4-FFF2-40B4-BE49-F238E27FC236}">
                    <a16:creationId xmlns:a16="http://schemas.microsoft.com/office/drawing/2014/main" id="{1FF9DB01-618C-4EFB-B280-1E13819F53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3855" y="1911"/>
                <a:ext cx="0" cy="167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7179" name="组合 47129">
                <a:extLst>
                  <a:ext uri="{FF2B5EF4-FFF2-40B4-BE49-F238E27FC236}">
                    <a16:creationId xmlns:a16="http://schemas.microsoft.com/office/drawing/2014/main" id="{43516316-D112-4DD3-8D78-3B2ABCBA8F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1" y="2387"/>
                <a:ext cx="690" cy="861"/>
                <a:chOff x="2064" y="2387"/>
                <a:chExt cx="690" cy="861"/>
              </a:xfrm>
            </p:grpSpPr>
            <p:grpSp>
              <p:nvGrpSpPr>
                <p:cNvPr id="7186" name="组合 47124">
                  <a:extLst>
                    <a:ext uri="{FF2B5EF4-FFF2-40B4-BE49-F238E27FC236}">
                      <a16:creationId xmlns:a16="http://schemas.microsoft.com/office/drawing/2014/main" id="{2337016C-8F83-4F6A-ACE4-02A5AC0A34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64" y="2387"/>
                  <a:ext cx="681" cy="861"/>
                  <a:chOff x="660" y="2795"/>
                  <a:chExt cx="770" cy="997"/>
                </a:xfrm>
              </p:grpSpPr>
              <p:sp>
                <p:nvSpPr>
                  <p:cNvPr id="7189" name="立方体 47125">
                    <a:extLst>
                      <a:ext uri="{FF2B5EF4-FFF2-40B4-BE49-F238E27FC236}">
                        <a16:creationId xmlns:a16="http://schemas.microsoft.com/office/drawing/2014/main" id="{AEC22ABA-7C7D-4D4A-B96E-AC3E511CC4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0" y="2795"/>
                    <a:ext cx="770" cy="997"/>
                  </a:xfrm>
                  <a:prstGeom prst="cube">
                    <a:avLst>
                      <a:gd name="adj" fmla="val 5287"/>
                    </a:avLst>
                  </a:prstGeom>
                  <a:solidFill>
                    <a:schemeClr val="bg1"/>
                  </a:solidFill>
                  <a:ln w="9525">
                    <a:solidFill>
                      <a:srgbClr val="99CC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600"/>
                  </a:p>
                </p:txBody>
              </p:sp>
              <p:pic>
                <p:nvPicPr>
                  <p:cNvPr id="7190" name="图片 47126" descr="7581CBD8">
                    <a:extLst>
                      <a:ext uri="{FF2B5EF4-FFF2-40B4-BE49-F238E27FC236}">
                        <a16:creationId xmlns:a16="http://schemas.microsoft.com/office/drawing/2014/main" id="{2EC5F2FD-8499-4327-8188-32517C4BD01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704" r="182" b="1120"/>
                  <a:stretch>
                    <a:fillRect/>
                  </a:stretch>
                </p:blipFill>
                <p:spPr bwMode="auto">
                  <a:xfrm>
                    <a:off x="669" y="2829"/>
                    <a:ext cx="726" cy="9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7187" name="图片 47127" descr="7581CBD8">
                  <a:extLst>
                    <a:ext uri="{FF2B5EF4-FFF2-40B4-BE49-F238E27FC236}">
                      <a16:creationId xmlns:a16="http://schemas.microsoft.com/office/drawing/2014/main" id="{16F89E73-F3AC-41C7-BC51-400B96C8A6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9231" r="-5882" b="49500"/>
                <a:stretch>
                  <a:fillRect/>
                </a:stretch>
              </p:blipFill>
              <p:spPr bwMode="auto">
                <a:xfrm>
                  <a:off x="2073" y="2433"/>
                  <a:ext cx="681" cy="3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188" name="文本框 47128">
                  <a:extLst>
                    <a:ext uri="{FF2B5EF4-FFF2-40B4-BE49-F238E27FC236}">
                      <a16:creationId xmlns:a16="http://schemas.microsoft.com/office/drawing/2014/main" id="{08AB121E-88FE-4C74-8FC0-F8B98415EF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64" y="2478"/>
                  <a:ext cx="680" cy="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/>
                    <a:t>库存现金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/>
                    <a:t>日记账</a:t>
                  </a:r>
                </a:p>
              </p:txBody>
            </p:sp>
          </p:grpSp>
          <p:grpSp>
            <p:nvGrpSpPr>
              <p:cNvPr id="7180" name="组合 47130">
                <a:extLst>
                  <a:ext uri="{FF2B5EF4-FFF2-40B4-BE49-F238E27FC236}">
                    <a16:creationId xmlns:a16="http://schemas.microsoft.com/office/drawing/2014/main" id="{73F18E91-6C37-40DB-9B69-CABD37D853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5" y="2387"/>
                <a:ext cx="690" cy="861"/>
                <a:chOff x="2064" y="2387"/>
                <a:chExt cx="690" cy="861"/>
              </a:xfrm>
            </p:grpSpPr>
            <p:grpSp>
              <p:nvGrpSpPr>
                <p:cNvPr id="7181" name="组合 47131">
                  <a:extLst>
                    <a:ext uri="{FF2B5EF4-FFF2-40B4-BE49-F238E27FC236}">
                      <a16:creationId xmlns:a16="http://schemas.microsoft.com/office/drawing/2014/main" id="{AB38CBF3-0EFC-442A-ACA2-8EABFE3935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64" y="2387"/>
                  <a:ext cx="681" cy="861"/>
                  <a:chOff x="660" y="2795"/>
                  <a:chExt cx="770" cy="997"/>
                </a:xfrm>
              </p:grpSpPr>
              <p:sp>
                <p:nvSpPr>
                  <p:cNvPr id="7184" name="立方体 47132">
                    <a:extLst>
                      <a:ext uri="{FF2B5EF4-FFF2-40B4-BE49-F238E27FC236}">
                        <a16:creationId xmlns:a16="http://schemas.microsoft.com/office/drawing/2014/main" id="{ABD70ECC-0EAA-4105-918B-DEF372DAC5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0" y="2795"/>
                    <a:ext cx="770" cy="997"/>
                  </a:xfrm>
                  <a:prstGeom prst="cube">
                    <a:avLst>
                      <a:gd name="adj" fmla="val 5287"/>
                    </a:avLst>
                  </a:prstGeom>
                  <a:solidFill>
                    <a:schemeClr val="bg1"/>
                  </a:solidFill>
                  <a:ln w="9525">
                    <a:solidFill>
                      <a:srgbClr val="99CC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600"/>
                  </a:p>
                </p:txBody>
              </p:sp>
              <p:pic>
                <p:nvPicPr>
                  <p:cNvPr id="7185" name="图片 47133" descr="7581CBD8">
                    <a:extLst>
                      <a:ext uri="{FF2B5EF4-FFF2-40B4-BE49-F238E27FC236}">
                        <a16:creationId xmlns:a16="http://schemas.microsoft.com/office/drawing/2014/main" id="{9BCBEF53-3148-4B16-A07E-51DF1385B65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704" r="182" b="1120"/>
                  <a:stretch>
                    <a:fillRect/>
                  </a:stretch>
                </p:blipFill>
                <p:spPr bwMode="auto">
                  <a:xfrm>
                    <a:off x="669" y="2829"/>
                    <a:ext cx="726" cy="9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7182" name="图片 47134" descr="7581CBD8">
                  <a:extLst>
                    <a:ext uri="{FF2B5EF4-FFF2-40B4-BE49-F238E27FC236}">
                      <a16:creationId xmlns:a16="http://schemas.microsoft.com/office/drawing/2014/main" id="{1258B40B-5758-467A-BDB1-31E40BA537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9231" r="-5882" b="49500"/>
                <a:stretch>
                  <a:fillRect/>
                </a:stretch>
              </p:blipFill>
              <p:spPr bwMode="auto">
                <a:xfrm>
                  <a:off x="2073" y="2433"/>
                  <a:ext cx="681" cy="3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183" name="文本框 47135">
                  <a:extLst>
                    <a:ext uri="{FF2B5EF4-FFF2-40B4-BE49-F238E27FC236}">
                      <a16:creationId xmlns:a16="http://schemas.microsoft.com/office/drawing/2014/main" id="{C45D3FFC-3365-4D5D-83B2-0DCEEF88F2E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64" y="2478"/>
                  <a:ext cx="680" cy="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/>
                    <a:t>银行存款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/>
                    <a:t>日记账</a:t>
                  </a:r>
                </a:p>
              </p:txBody>
            </p:sp>
          </p:grpSp>
        </p:grpSp>
      </p:grpSp>
      <p:sp>
        <p:nvSpPr>
          <p:cNvPr id="7174" name="矩形 47160">
            <a:extLst>
              <a:ext uri="{FF2B5EF4-FFF2-40B4-BE49-F238E27FC236}">
                <a16:creationId xmlns:a16="http://schemas.microsoft.com/office/drawing/2014/main" id="{D30B868D-D15B-45C3-93F9-9B8B7F998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844675"/>
            <a:ext cx="7993062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  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①特种日记账</a:t>
            </a:r>
            <a:r>
              <a:rPr lang="zh-CN" altLang="en-US">
                <a:latin typeface="宋体" panose="02010600030101010101" pitchFamily="2" charset="-122"/>
              </a:rPr>
              <a:t>：专门用来登记某一类经济业务的序时账簿。应用较广的是 “现金日记账”和“银行存款日记账”。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9217">
            <a:extLst>
              <a:ext uri="{FF2B5EF4-FFF2-40B4-BE49-F238E27FC236}">
                <a16:creationId xmlns:a16="http://schemas.microsoft.com/office/drawing/2014/main" id="{C5A267A0-AC92-4218-BCA3-A670D7FA6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005263"/>
            <a:ext cx="7921625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            </a:t>
            </a:r>
            <a:r>
              <a:rPr lang="zh-CN" altLang="en-US" sz="2800">
                <a:solidFill>
                  <a:srgbClr val="0000FF"/>
                </a:solidFill>
              </a:rPr>
              <a:t>②普通日记账</a:t>
            </a:r>
            <a:r>
              <a:rPr lang="zh-CN" altLang="en-US" sz="2800" b="0"/>
              <a:t>：</a:t>
            </a:r>
            <a:r>
              <a:rPr lang="zh-CN" altLang="en-US" sz="2800"/>
              <a:t>用来登记所有经济业务的序时账簿。对所有经济业务都要先在账簿中确定会计分录，予以全面、连续地登记。其内容类似于记账凭证，因此，这种日记账也叫</a:t>
            </a:r>
            <a:r>
              <a:rPr lang="zh-CN" altLang="en-US" sz="2800">
                <a:latin typeface="宋体" panose="02010600030101010101" pitchFamily="2" charset="-122"/>
              </a:rPr>
              <a:t>“</a:t>
            </a:r>
            <a:r>
              <a:rPr lang="zh-CN" altLang="en-US" sz="2800"/>
              <a:t>分录簿</a:t>
            </a:r>
            <a:r>
              <a:rPr lang="zh-CN" altLang="en-US" sz="2800">
                <a:latin typeface="宋体" panose="02010600030101010101" pitchFamily="2" charset="-122"/>
              </a:rPr>
              <a:t>”</a:t>
            </a:r>
            <a:r>
              <a:rPr lang="zh-CN" altLang="en-US" sz="2800"/>
              <a:t>或</a:t>
            </a:r>
            <a:r>
              <a:rPr lang="zh-CN" altLang="en-US" sz="2800">
                <a:latin typeface="宋体" panose="02010600030101010101" pitchFamily="2" charset="-122"/>
              </a:rPr>
              <a:t>“</a:t>
            </a:r>
            <a:r>
              <a:rPr lang="zh-CN" altLang="en-US" sz="2800"/>
              <a:t>分录账</a:t>
            </a:r>
            <a:r>
              <a:rPr lang="zh-CN" altLang="en-US" sz="2800">
                <a:latin typeface="宋体" panose="02010600030101010101" pitchFamily="2" charset="-122"/>
              </a:rPr>
              <a:t>”</a:t>
            </a:r>
            <a:r>
              <a:rPr lang="zh-CN" altLang="en-US" sz="2800"/>
              <a:t>。</a:t>
            </a:r>
          </a:p>
        </p:txBody>
      </p:sp>
      <p:sp>
        <p:nvSpPr>
          <p:cNvPr id="8195" name="文本框 9220">
            <a:extLst>
              <a:ext uri="{FF2B5EF4-FFF2-40B4-BE49-F238E27FC236}">
                <a16:creationId xmlns:a16="http://schemas.microsoft.com/office/drawing/2014/main" id="{0D046AF9-95D2-4AF8-92B2-2958FE949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692150"/>
            <a:ext cx="8280400" cy="29527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600" b="0"/>
          </a:p>
        </p:txBody>
      </p:sp>
      <p:grpSp>
        <p:nvGrpSpPr>
          <p:cNvPr id="8196" name="组合 9221">
            <a:extLst>
              <a:ext uri="{FF2B5EF4-FFF2-40B4-BE49-F238E27FC236}">
                <a16:creationId xmlns:a16="http://schemas.microsoft.com/office/drawing/2014/main" id="{86401743-3407-43EF-ACBA-9F9277C7BB32}"/>
              </a:ext>
            </a:extLst>
          </p:cNvPr>
          <p:cNvGrpSpPr>
            <a:grpSpLocks/>
          </p:cNvGrpSpPr>
          <p:nvPr/>
        </p:nvGrpSpPr>
        <p:grpSpPr bwMode="auto">
          <a:xfrm>
            <a:off x="1025525" y="1109663"/>
            <a:ext cx="1439863" cy="1905000"/>
            <a:chOff x="646" y="2423"/>
            <a:chExt cx="907" cy="1200"/>
          </a:xfrm>
        </p:grpSpPr>
        <p:sp>
          <p:nvSpPr>
            <p:cNvPr id="8229" name="流程图: 可选过程 9222">
              <a:extLst>
                <a:ext uri="{FF2B5EF4-FFF2-40B4-BE49-F238E27FC236}">
                  <a16:creationId xmlns:a16="http://schemas.microsoft.com/office/drawing/2014/main" id="{DDDE0FDE-88C7-48F5-9C88-FB164C6E7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" y="2423"/>
              <a:ext cx="907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序时账簿</a:t>
              </a:r>
            </a:p>
          </p:txBody>
        </p:sp>
        <p:grpSp>
          <p:nvGrpSpPr>
            <p:cNvPr id="8230" name="组合 9223">
              <a:extLst>
                <a:ext uri="{FF2B5EF4-FFF2-40B4-BE49-F238E27FC236}">
                  <a16:creationId xmlns:a16="http://schemas.microsoft.com/office/drawing/2014/main" id="{EE544E67-5DDA-4214-80F2-233BFEDC5F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7" y="2762"/>
              <a:ext cx="690" cy="861"/>
              <a:chOff x="4603" y="1434"/>
              <a:chExt cx="690" cy="861"/>
            </a:xfrm>
          </p:grpSpPr>
          <p:grpSp>
            <p:nvGrpSpPr>
              <p:cNvPr id="8231" name="组合 9224">
                <a:extLst>
                  <a:ext uri="{FF2B5EF4-FFF2-40B4-BE49-F238E27FC236}">
                    <a16:creationId xmlns:a16="http://schemas.microsoft.com/office/drawing/2014/main" id="{2AF7CE02-A0F0-42DF-AB5E-031496D9E8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3" y="1434"/>
                <a:ext cx="681" cy="861"/>
                <a:chOff x="660" y="2795"/>
                <a:chExt cx="770" cy="997"/>
              </a:xfrm>
            </p:grpSpPr>
            <p:sp>
              <p:nvSpPr>
                <p:cNvPr id="8234" name="立方体 9225">
                  <a:extLst>
                    <a:ext uri="{FF2B5EF4-FFF2-40B4-BE49-F238E27FC236}">
                      <a16:creationId xmlns:a16="http://schemas.microsoft.com/office/drawing/2014/main" id="{DEEFDC45-37B6-40B3-A66E-741464CC1B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" y="2795"/>
                  <a:ext cx="770" cy="997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8235" name="图片 9226" descr="7581CBD8">
                  <a:extLst>
                    <a:ext uri="{FF2B5EF4-FFF2-40B4-BE49-F238E27FC236}">
                      <a16:creationId xmlns:a16="http://schemas.microsoft.com/office/drawing/2014/main" id="{C5E9CD40-7AD4-4A83-9DBC-E5EFF6D9AB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04" r="182" b="1120"/>
                <a:stretch>
                  <a:fillRect/>
                </a:stretch>
              </p:blipFill>
              <p:spPr bwMode="auto">
                <a:xfrm>
                  <a:off x="669" y="2829"/>
                  <a:ext cx="726" cy="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8232" name="图片 9227" descr="7581CBD8">
                <a:extLst>
                  <a:ext uri="{FF2B5EF4-FFF2-40B4-BE49-F238E27FC236}">
                    <a16:creationId xmlns:a16="http://schemas.microsoft.com/office/drawing/2014/main" id="{B64FD277-95A4-48D4-9A26-3BE20B2D7E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231" r="-5882" b="49500"/>
              <a:stretch>
                <a:fillRect/>
              </a:stretch>
            </p:blipFill>
            <p:spPr bwMode="auto">
              <a:xfrm>
                <a:off x="4612" y="1480"/>
                <a:ext cx="681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33" name="文本框 9228">
                <a:extLst>
                  <a:ext uri="{FF2B5EF4-FFF2-40B4-BE49-F238E27FC236}">
                    <a16:creationId xmlns:a16="http://schemas.microsoft.com/office/drawing/2014/main" id="{9E8DD42B-17D8-4C44-BCB7-CCA2F8BB1C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5" y="1570"/>
                <a:ext cx="544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日记账</a:t>
                </a:r>
              </a:p>
            </p:txBody>
          </p:sp>
        </p:grpSp>
      </p:grpSp>
      <p:grpSp>
        <p:nvGrpSpPr>
          <p:cNvPr id="8197" name="组合 9229">
            <a:extLst>
              <a:ext uri="{FF2B5EF4-FFF2-40B4-BE49-F238E27FC236}">
                <a16:creationId xmlns:a16="http://schemas.microsoft.com/office/drawing/2014/main" id="{B7ED8FCC-B565-474D-B8D0-E2C3843FAFF9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908050"/>
            <a:ext cx="6408738" cy="1511300"/>
            <a:chOff x="1338" y="2296"/>
            <a:chExt cx="4037" cy="952"/>
          </a:xfrm>
        </p:grpSpPr>
        <p:grpSp>
          <p:nvGrpSpPr>
            <p:cNvPr id="8210" name="组合 9230">
              <a:extLst>
                <a:ext uri="{FF2B5EF4-FFF2-40B4-BE49-F238E27FC236}">
                  <a16:creationId xmlns:a16="http://schemas.microsoft.com/office/drawing/2014/main" id="{03658AF5-443E-4C62-B651-75E668352E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8" y="2750"/>
              <a:ext cx="1633" cy="453"/>
              <a:chOff x="1338" y="2750"/>
              <a:chExt cx="1633" cy="453"/>
            </a:xfrm>
          </p:grpSpPr>
          <p:sp>
            <p:nvSpPr>
              <p:cNvPr id="8226" name="直接连接符 9231">
                <a:extLst>
                  <a:ext uri="{FF2B5EF4-FFF2-40B4-BE49-F238E27FC236}">
                    <a16:creationId xmlns:a16="http://schemas.microsoft.com/office/drawing/2014/main" id="{9ACE82A8-ED5A-4E99-A7ED-517B82B9A9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1" y="2750"/>
                <a:ext cx="127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27" name="直接连接符 9232">
                <a:extLst>
                  <a:ext uri="{FF2B5EF4-FFF2-40B4-BE49-F238E27FC236}">
                    <a16:creationId xmlns:a16="http://schemas.microsoft.com/office/drawing/2014/main" id="{406451D6-358A-4573-A2BD-3539234945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>
                <a:off x="1468" y="2971"/>
                <a:ext cx="453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28" name="直接连接符 9233">
                <a:extLst>
                  <a:ext uri="{FF2B5EF4-FFF2-40B4-BE49-F238E27FC236}">
                    <a16:creationId xmlns:a16="http://schemas.microsoft.com/office/drawing/2014/main" id="{B988961D-22A7-4CCB-A9D3-21EB352386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1514" y="3015"/>
                <a:ext cx="0" cy="363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211" name="椭圆形标注 9234">
              <a:extLst>
                <a:ext uri="{FF2B5EF4-FFF2-40B4-BE49-F238E27FC236}">
                  <a16:creationId xmlns:a16="http://schemas.microsoft.com/office/drawing/2014/main" id="{51FB8DF8-7C52-444D-A737-FA9DE5AEE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9" y="2296"/>
              <a:ext cx="1446" cy="399"/>
            </a:xfrm>
            <a:prstGeom prst="wedgeEllipseCallout">
              <a:avLst>
                <a:gd name="adj1" fmla="val -1259"/>
                <a:gd name="adj2" fmla="val 32921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</a:rPr>
                <a:t>特种日记账</a:t>
              </a:r>
            </a:p>
          </p:txBody>
        </p:sp>
        <p:grpSp>
          <p:nvGrpSpPr>
            <p:cNvPr id="8212" name="组合 9235">
              <a:extLst>
                <a:ext uri="{FF2B5EF4-FFF2-40B4-BE49-F238E27FC236}">
                  <a16:creationId xmlns:a16="http://schemas.microsoft.com/office/drawing/2014/main" id="{D34D22FA-1D05-437B-8971-9492E08CB2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1" y="2387"/>
              <a:ext cx="2404" cy="861"/>
              <a:chOff x="2971" y="2387"/>
              <a:chExt cx="2404" cy="861"/>
            </a:xfrm>
          </p:grpSpPr>
          <p:sp>
            <p:nvSpPr>
              <p:cNvPr id="8213" name="直接连接符 9236">
                <a:extLst>
                  <a:ext uri="{FF2B5EF4-FFF2-40B4-BE49-F238E27FC236}">
                    <a16:creationId xmlns:a16="http://schemas.microsoft.com/office/drawing/2014/main" id="{AED67720-E80C-4581-B6ED-74DF30E7BF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3855" y="1911"/>
                <a:ext cx="0" cy="167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8214" name="组合 9237">
                <a:extLst>
                  <a:ext uri="{FF2B5EF4-FFF2-40B4-BE49-F238E27FC236}">
                    <a16:creationId xmlns:a16="http://schemas.microsoft.com/office/drawing/2014/main" id="{290A0513-05BB-450E-B23D-7AABB85A5F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1" y="2387"/>
                <a:ext cx="690" cy="861"/>
                <a:chOff x="2064" y="2387"/>
                <a:chExt cx="690" cy="861"/>
              </a:xfrm>
            </p:grpSpPr>
            <p:grpSp>
              <p:nvGrpSpPr>
                <p:cNvPr id="8221" name="组合 9238">
                  <a:extLst>
                    <a:ext uri="{FF2B5EF4-FFF2-40B4-BE49-F238E27FC236}">
                      <a16:creationId xmlns:a16="http://schemas.microsoft.com/office/drawing/2014/main" id="{153B2C85-671B-436A-80FE-75BF3B48C0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64" y="2387"/>
                  <a:ext cx="681" cy="861"/>
                  <a:chOff x="660" y="2795"/>
                  <a:chExt cx="770" cy="997"/>
                </a:xfrm>
              </p:grpSpPr>
              <p:sp>
                <p:nvSpPr>
                  <p:cNvPr id="8224" name="立方体 9239">
                    <a:extLst>
                      <a:ext uri="{FF2B5EF4-FFF2-40B4-BE49-F238E27FC236}">
                        <a16:creationId xmlns:a16="http://schemas.microsoft.com/office/drawing/2014/main" id="{78D4B7F9-9002-4C2C-B85E-F829A1B61C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0" y="2795"/>
                    <a:ext cx="770" cy="997"/>
                  </a:xfrm>
                  <a:prstGeom prst="cube">
                    <a:avLst>
                      <a:gd name="adj" fmla="val 5287"/>
                    </a:avLst>
                  </a:prstGeom>
                  <a:solidFill>
                    <a:schemeClr val="bg1"/>
                  </a:solidFill>
                  <a:ln w="9525">
                    <a:solidFill>
                      <a:srgbClr val="99CC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600"/>
                  </a:p>
                </p:txBody>
              </p:sp>
              <p:pic>
                <p:nvPicPr>
                  <p:cNvPr id="8225" name="图片 9240" descr="7581CBD8">
                    <a:extLst>
                      <a:ext uri="{FF2B5EF4-FFF2-40B4-BE49-F238E27FC236}">
                        <a16:creationId xmlns:a16="http://schemas.microsoft.com/office/drawing/2014/main" id="{2993C41A-ACAC-4413-A933-B8C3E15044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704" r="182" b="1120"/>
                  <a:stretch>
                    <a:fillRect/>
                  </a:stretch>
                </p:blipFill>
                <p:spPr bwMode="auto">
                  <a:xfrm>
                    <a:off x="669" y="2829"/>
                    <a:ext cx="726" cy="9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8222" name="图片 9241" descr="7581CBD8">
                  <a:extLst>
                    <a:ext uri="{FF2B5EF4-FFF2-40B4-BE49-F238E27FC236}">
                      <a16:creationId xmlns:a16="http://schemas.microsoft.com/office/drawing/2014/main" id="{B7BBD77C-7024-4140-A275-616C6C4AC6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9231" r="-5882" b="49500"/>
                <a:stretch>
                  <a:fillRect/>
                </a:stretch>
              </p:blipFill>
              <p:spPr bwMode="auto">
                <a:xfrm>
                  <a:off x="2073" y="2433"/>
                  <a:ext cx="681" cy="3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3" name="文本框 9242">
                  <a:extLst>
                    <a:ext uri="{FF2B5EF4-FFF2-40B4-BE49-F238E27FC236}">
                      <a16:creationId xmlns:a16="http://schemas.microsoft.com/office/drawing/2014/main" id="{79F4D36E-38CA-4CFB-9421-5F17E440923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64" y="2478"/>
                  <a:ext cx="680" cy="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/>
                    <a:t>库存现金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/>
                    <a:t>日记账</a:t>
                  </a:r>
                </a:p>
              </p:txBody>
            </p:sp>
          </p:grpSp>
          <p:grpSp>
            <p:nvGrpSpPr>
              <p:cNvPr id="8215" name="组合 9243">
                <a:extLst>
                  <a:ext uri="{FF2B5EF4-FFF2-40B4-BE49-F238E27FC236}">
                    <a16:creationId xmlns:a16="http://schemas.microsoft.com/office/drawing/2014/main" id="{E4453672-7987-4B20-AD81-7A11AE7417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5" y="2387"/>
                <a:ext cx="690" cy="861"/>
                <a:chOff x="2064" y="2387"/>
                <a:chExt cx="690" cy="861"/>
              </a:xfrm>
            </p:grpSpPr>
            <p:grpSp>
              <p:nvGrpSpPr>
                <p:cNvPr id="8216" name="组合 9244">
                  <a:extLst>
                    <a:ext uri="{FF2B5EF4-FFF2-40B4-BE49-F238E27FC236}">
                      <a16:creationId xmlns:a16="http://schemas.microsoft.com/office/drawing/2014/main" id="{52F91AA6-AEE7-48AB-B886-2F95BCE4C8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64" y="2387"/>
                  <a:ext cx="681" cy="861"/>
                  <a:chOff x="660" y="2795"/>
                  <a:chExt cx="770" cy="997"/>
                </a:xfrm>
              </p:grpSpPr>
              <p:sp>
                <p:nvSpPr>
                  <p:cNvPr id="8219" name="立方体 9245">
                    <a:extLst>
                      <a:ext uri="{FF2B5EF4-FFF2-40B4-BE49-F238E27FC236}">
                        <a16:creationId xmlns:a16="http://schemas.microsoft.com/office/drawing/2014/main" id="{3A1DD532-2983-4969-BC81-9042E72423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0" y="2795"/>
                    <a:ext cx="770" cy="997"/>
                  </a:xfrm>
                  <a:prstGeom prst="cube">
                    <a:avLst>
                      <a:gd name="adj" fmla="val 5287"/>
                    </a:avLst>
                  </a:prstGeom>
                  <a:solidFill>
                    <a:schemeClr val="bg1"/>
                  </a:solidFill>
                  <a:ln w="9525">
                    <a:solidFill>
                      <a:srgbClr val="99CC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600"/>
                  </a:p>
                </p:txBody>
              </p:sp>
              <p:pic>
                <p:nvPicPr>
                  <p:cNvPr id="8220" name="图片 9246" descr="7581CBD8">
                    <a:extLst>
                      <a:ext uri="{FF2B5EF4-FFF2-40B4-BE49-F238E27FC236}">
                        <a16:creationId xmlns:a16="http://schemas.microsoft.com/office/drawing/2014/main" id="{5113A8AA-EF4F-43A1-AF44-E864A1E2C43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704" r="182" b="1120"/>
                  <a:stretch>
                    <a:fillRect/>
                  </a:stretch>
                </p:blipFill>
                <p:spPr bwMode="auto">
                  <a:xfrm>
                    <a:off x="669" y="2829"/>
                    <a:ext cx="726" cy="9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8217" name="图片 9247" descr="7581CBD8">
                  <a:extLst>
                    <a:ext uri="{FF2B5EF4-FFF2-40B4-BE49-F238E27FC236}">
                      <a16:creationId xmlns:a16="http://schemas.microsoft.com/office/drawing/2014/main" id="{D317E2A6-3423-4D08-A91B-743D0485C4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9231" r="-5882" b="49500"/>
                <a:stretch>
                  <a:fillRect/>
                </a:stretch>
              </p:blipFill>
              <p:spPr bwMode="auto">
                <a:xfrm>
                  <a:off x="2073" y="2433"/>
                  <a:ext cx="681" cy="3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18" name="文本框 9248">
                  <a:extLst>
                    <a:ext uri="{FF2B5EF4-FFF2-40B4-BE49-F238E27FC236}">
                      <a16:creationId xmlns:a16="http://schemas.microsoft.com/office/drawing/2014/main" id="{F009E8DB-D008-4282-83A2-22D51E5E56C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64" y="2478"/>
                  <a:ext cx="680" cy="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/>
                    <a:t>银行存款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/>
                    <a:t>日记账</a:t>
                  </a:r>
                </a:p>
              </p:txBody>
            </p:sp>
          </p:grpSp>
        </p:grpSp>
      </p:grpSp>
      <p:sp>
        <p:nvSpPr>
          <p:cNvPr id="8198" name="椭圆形标注 9249">
            <a:extLst>
              <a:ext uri="{FF2B5EF4-FFF2-40B4-BE49-F238E27FC236}">
                <a16:creationId xmlns:a16="http://schemas.microsoft.com/office/drawing/2014/main" id="{8285C163-3360-4A36-AF70-BD3BB754C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2563813"/>
            <a:ext cx="2016125" cy="576262"/>
          </a:xfrm>
          <a:prstGeom prst="wedgeEllipseCallout">
            <a:avLst>
              <a:gd name="adj1" fmla="val -1259"/>
              <a:gd name="adj2" fmla="val 32921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普通日记账</a:t>
            </a:r>
          </a:p>
        </p:txBody>
      </p:sp>
      <p:sp>
        <p:nvSpPr>
          <p:cNvPr id="8199" name="圆角矩形标注 9250">
            <a:extLst>
              <a:ext uri="{FF2B5EF4-FFF2-40B4-BE49-F238E27FC236}">
                <a16:creationId xmlns:a16="http://schemas.microsoft.com/office/drawing/2014/main" id="{E1050C0D-D473-406A-8B18-CD077C31B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997200"/>
            <a:ext cx="3960813" cy="431800"/>
          </a:xfrm>
          <a:prstGeom prst="wedgeRoundRectCallout">
            <a:avLst>
              <a:gd name="adj1" fmla="val -37778"/>
              <a:gd name="adj2" fmla="val 25736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FF"/>
                </a:solidFill>
              </a:rPr>
              <a:t>可用以登记所有经济业务的日记账</a:t>
            </a:r>
          </a:p>
        </p:txBody>
      </p:sp>
      <p:grpSp>
        <p:nvGrpSpPr>
          <p:cNvPr id="8200" name="组合 9251">
            <a:extLst>
              <a:ext uri="{FF2B5EF4-FFF2-40B4-BE49-F238E27FC236}">
                <a16:creationId xmlns:a16="http://schemas.microsoft.com/office/drawing/2014/main" id="{73BC1FF5-B080-43A0-B1C1-5A08EC9B41BD}"/>
              </a:ext>
            </a:extLst>
          </p:cNvPr>
          <p:cNvGrpSpPr>
            <a:grpSpLocks/>
          </p:cNvGrpSpPr>
          <p:nvPr/>
        </p:nvGrpSpPr>
        <p:grpSpPr bwMode="auto">
          <a:xfrm>
            <a:off x="2698750" y="2060575"/>
            <a:ext cx="1816100" cy="1366838"/>
            <a:chOff x="1700" y="3022"/>
            <a:chExt cx="1144" cy="861"/>
          </a:xfrm>
        </p:grpSpPr>
        <p:grpSp>
          <p:nvGrpSpPr>
            <p:cNvPr id="8201" name="组合 9252">
              <a:extLst>
                <a:ext uri="{FF2B5EF4-FFF2-40B4-BE49-F238E27FC236}">
                  <a16:creationId xmlns:a16="http://schemas.microsoft.com/office/drawing/2014/main" id="{7693BE35-3C9B-458E-85C6-0FFA91188A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4" y="3022"/>
              <a:ext cx="690" cy="861"/>
              <a:chOff x="2064" y="2387"/>
              <a:chExt cx="690" cy="861"/>
            </a:xfrm>
          </p:grpSpPr>
          <p:grpSp>
            <p:nvGrpSpPr>
              <p:cNvPr id="8205" name="组合 9253">
                <a:extLst>
                  <a:ext uri="{FF2B5EF4-FFF2-40B4-BE49-F238E27FC236}">
                    <a16:creationId xmlns:a16="http://schemas.microsoft.com/office/drawing/2014/main" id="{7455DBE8-4D46-4698-AD36-1CCF071590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2387"/>
                <a:ext cx="681" cy="861"/>
                <a:chOff x="660" y="2795"/>
                <a:chExt cx="770" cy="997"/>
              </a:xfrm>
            </p:grpSpPr>
            <p:sp>
              <p:nvSpPr>
                <p:cNvPr id="8208" name="立方体 9254">
                  <a:extLst>
                    <a:ext uri="{FF2B5EF4-FFF2-40B4-BE49-F238E27FC236}">
                      <a16:creationId xmlns:a16="http://schemas.microsoft.com/office/drawing/2014/main" id="{0B43F151-CEF8-4644-9E24-427706E188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" y="2795"/>
                  <a:ext cx="770" cy="997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8209" name="图片 9255" descr="7581CBD8">
                  <a:extLst>
                    <a:ext uri="{FF2B5EF4-FFF2-40B4-BE49-F238E27FC236}">
                      <a16:creationId xmlns:a16="http://schemas.microsoft.com/office/drawing/2014/main" id="{E2506032-3569-4C00-A7D1-6110DF9BE1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04" r="182" b="1120"/>
                <a:stretch>
                  <a:fillRect/>
                </a:stretch>
              </p:blipFill>
              <p:spPr bwMode="auto">
                <a:xfrm>
                  <a:off x="669" y="2829"/>
                  <a:ext cx="726" cy="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8206" name="图片 9256" descr="7581CBD8">
                <a:extLst>
                  <a:ext uri="{FF2B5EF4-FFF2-40B4-BE49-F238E27FC236}">
                    <a16:creationId xmlns:a16="http://schemas.microsoft.com/office/drawing/2014/main" id="{757E1EE5-FEEF-4416-8C94-AE8C1C6DC8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231" r="-5882" b="49500"/>
              <a:stretch>
                <a:fillRect/>
              </a:stretch>
            </p:blipFill>
            <p:spPr bwMode="auto">
              <a:xfrm>
                <a:off x="2073" y="2433"/>
                <a:ext cx="681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7" name="文本框 9257">
                <a:extLst>
                  <a:ext uri="{FF2B5EF4-FFF2-40B4-BE49-F238E27FC236}">
                    <a16:creationId xmlns:a16="http://schemas.microsoft.com/office/drawing/2014/main" id="{2EBA42ED-72E8-4FB5-AA9E-F9EC2F0DD5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4" y="2478"/>
                <a:ext cx="680" cy="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普    通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日记账</a:t>
                </a:r>
              </a:p>
            </p:txBody>
          </p:sp>
        </p:grpSp>
        <p:grpSp>
          <p:nvGrpSpPr>
            <p:cNvPr id="8202" name="组合 9258">
              <a:extLst>
                <a:ext uri="{FF2B5EF4-FFF2-40B4-BE49-F238E27FC236}">
                  <a16:creationId xmlns:a16="http://schemas.microsoft.com/office/drawing/2014/main" id="{0EC8A2E1-2EFF-448F-A88E-9B975E9109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0" y="3204"/>
              <a:ext cx="454" cy="453"/>
              <a:chOff x="1700" y="3204"/>
              <a:chExt cx="454" cy="453"/>
            </a:xfrm>
          </p:grpSpPr>
          <p:sp>
            <p:nvSpPr>
              <p:cNvPr id="8203" name="直接连接符 9259">
                <a:extLst>
                  <a:ext uri="{FF2B5EF4-FFF2-40B4-BE49-F238E27FC236}">
                    <a16:creationId xmlns:a16="http://schemas.microsoft.com/office/drawing/2014/main" id="{A1FACAE0-6779-4703-9C19-C43A4C77DA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0" y="3657"/>
                <a:ext cx="454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04" name="直接连接符 9260">
                <a:extLst>
                  <a:ext uri="{FF2B5EF4-FFF2-40B4-BE49-F238E27FC236}">
                    <a16:creationId xmlns:a16="http://schemas.microsoft.com/office/drawing/2014/main" id="{5ED6559D-86CE-4AB3-B4C9-A1F5D5285E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5400000">
                <a:off x="1468" y="3425"/>
                <a:ext cx="453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10241">
            <a:extLst>
              <a:ext uri="{FF2B5EF4-FFF2-40B4-BE49-F238E27FC236}">
                <a16:creationId xmlns:a16="http://schemas.microsoft.com/office/drawing/2014/main" id="{1D088CF4-A3BD-4CDC-AEA9-B2B94D55C59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20713"/>
            <a:ext cx="7993062" cy="1219200"/>
          </a:xfrm>
        </p:spPr>
        <p:txBody>
          <a:bodyPr/>
          <a:lstStyle/>
          <a:p>
            <a:pPr algn="l" eaLnBrk="1" hangingPunct="1"/>
            <a:r>
              <a:rPr lang="zh-CN" altLang="en-US" sz="3200" b="1" dirty="0">
                <a:latin typeface="宋体" panose="02010600030101010101" pitchFamily="2" charset="-122"/>
              </a:rPr>
              <a:t>    2.分类账簿——按照分类会计科目设置的对各项经济业务进行分类登记的账簿。  </a:t>
            </a:r>
          </a:p>
        </p:txBody>
      </p:sp>
      <p:sp>
        <p:nvSpPr>
          <p:cNvPr id="9219" name="文本框 10243">
            <a:extLst>
              <a:ext uri="{FF2B5EF4-FFF2-40B4-BE49-F238E27FC236}">
                <a16:creationId xmlns:a16="http://schemas.microsoft.com/office/drawing/2014/main" id="{494A8664-FC2F-495C-8A26-87D3262BB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44675"/>
            <a:ext cx="7921625" cy="439261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000" b="0"/>
          </a:p>
        </p:txBody>
      </p:sp>
      <p:grpSp>
        <p:nvGrpSpPr>
          <p:cNvPr id="9220" name="组合 10306">
            <a:extLst>
              <a:ext uri="{FF2B5EF4-FFF2-40B4-BE49-F238E27FC236}">
                <a16:creationId xmlns:a16="http://schemas.microsoft.com/office/drawing/2014/main" id="{AA01A271-7C3A-4E42-BC64-6442343D96D2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2347913"/>
            <a:ext cx="6337300" cy="1512887"/>
            <a:chOff x="1247" y="1479"/>
            <a:chExt cx="3992" cy="953"/>
          </a:xfrm>
        </p:grpSpPr>
        <p:sp>
          <p:nvSpPr>
            <p:cNvPr id="9250" name="直接连接符 10260">
              <a:extLst>
                <a:ext uri="{FF2B5EF4-FFF2-40B4-BE49-F238E27FC236}">
                  <a16:creationId xmlns:a16="http://schemas.microsoft.com/office/drawing/2014/main" id="{2803DEDD-8D0E-4BA5-8CAF-856F43A6853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1354" y="2177"/>
              <a:ext cx="499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251" name="组合 10264">
              <a:extLst>
                <a:ext uri="{FF2B5EF4-FFF2-40B4-BE49-F238E27FC236}">
                  <a16:creationId xmlns:a16="http://schemas.microsoft.com/office/drawing/2014/main" id="{FED922AF-9B47-401F-A450-A755C0F455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09" y="1479"/>
              <a:ext cx="681" cy="862"/>
              <a:chOff x="4148" y="2206"/>
              <a:chExt cx="773" cy="998"/>
            </a:xfrm>
          </p:grpSpPr>
          <p:sp>
            <p:nvSpPr>
              <p:cNvPr id="9255" name="立方体 10265">
                <a:extLst>
                  <a:ext uri="{FF2B5EF4-FFF2-40B4-BE49-F238E27FC236}">
                    <a16:creationId xmlns:a16="http://schemas.microsoft.com/office/drawing/2014/main" id="{DED01A52-5D45-49C4-945F-7425E8FFE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206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9256" name="图片 10266" descr="204E207C">
                <a:extLst>
                  <a:ext uri="{FF2B5EF4-FFF2-40B4-BE49-F238E27FC236}">
                    <a16:creationId xmlns:a16="http://schemas.microsoft.com/office/drawing/2014/main" id="{8CB798BC-C542-4612-B4E0-EBF227E7FF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8" y="2251"/>
                <a:ext cx="728" cy="95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252" name="直接连接符 10275">
              <a:extLst>
                <a:ext uri="{FF2B5EF4-FFF2-40B4-BE49-F238E27FC236}">
                  <a16:creationId xmlns:a16="http://schemas.microsoft.com/office/drawing/2014/main" id="{EC576EE9-ED2E-4636-9C56-2B88E2AF63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1933"/>
              <a:ext cx="45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3" name="直接连接符 10276">
              <a:extLst>
                <a:ext uri="{FF2B5EF4-FFF2-40B4-BE49-F238E27FC236}">
                  <a16:creationId xmlns:a16="http://schemas.microsoft.com/office/drawing/2014/main" id="{B4D8AF16-1EB5-484B-84EE-5B5769BE173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1423" y="2244"/>
              <a:ext cx="0" cy="363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4" name="圆角矩形标注 10279">
              <a:extLst>
                <a:ext uri="{FF2B5EF4-FFF2-40B4-BE49-F238E27FC236}">
                  <a16:creationId xmlns:a16="http://schemas.microsoft.com/office/drawing/2014/main" id="{CF5A99C4-7ECF-4410-B6F4-4EFC391A7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661"/>
              <a:ext cx="2313" cy="726"/>
            </a:xfrm>
            <a:prstGeom prst="wedgeRoundRectCallout">
              <a:avLst>
                <a:gd name="adj1" fmla="val -36426"/>
                <a:gd name="adj2" fmla="val 23829"/>
                <a:gd name="adj3" fmla="val 16667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</a:rPr>
                <a:t>★</a:t>
              </a:r>
              <a:r>
                <a:rPr lang="zh-CN" altLang="en-US" sz="2000"/>
                <a:t>根据总分类科目设置，总括反映会计主体经济业务情况的账簿。</a:t>
              </a:r>
            </a:p>
            <a:p>
              <a:pPr algn="just">
                <a:spcBef>
                  <a:spcPct val="0"/>
                </a:spcBef>
                <a:buFontTx/>
                <a:buNone/>
              </a:pPr>
              <a:endParaRPr lang="zh-CN" altLang="en-US" sz="2000"/>
            </a:p>
          </p:txBody>
        </p:sp>
      </p:grpSp>
      <p:grpSp>
        <p:nvGrpSpPr>
          <p:cNvPr id="9221" name="组合 10305">
            <a:extLst>
              <a:ext uri="{FF2B5EF4-FFF2-40B4-BE49-F238E27FC236}">
                <a16:creationId xmlns:a16="http://schemas.microsoft.com/office/drawing/2014/main" id="{CAB6C70B-93CD-4E9D-A971-950BF69346AE}"/>
              </a:ext>
            </a:extLst>
          </p:cNvPr>
          <p:cNvGrpSpPr>
            <a:grpSpLocks/>
          </p:cNvGrpSpPr>
          <p:nvPr/>
        </p:nvGrpSpPr>
        <p:grpSpPr bwMode="auto">
          <a:xfrm>
            <a:off x="881063" y="2565400"/>
            <a:ext cx="1458912" cy="1981200"/>
            <a:chOff x="555" y="1616"/>
            <a:chExt cx="919" cy="1248"/>
          </a:xfrm>
        </p:grpSpPr>
        <p:sp>
          <p:nvSpPr>
            <p:cNvPr id="9242" name="流程图: 可选过程 10259">
              <a:extLst>
                <a:ext uri="{FF2B5EF4-FFF2-40B4-BE49-F238E27FC236}">
                  <a16:creationId xmlns:a16="http://schemas.microsoft.com/office/drawing/2014/main" id="{56774A0F-69B9-4B7D-9720-F7AE842CD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1616"/>
              <a:ext cx="907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分类账簿</a:t>
              </a:r>
            </a:p>
          </p:txBody>
        </p:sp>
        <p:grpSp>
          <p:nvGrpSpPr>
            <p:cNvPr id="9243" name="组合 10280">
              <a:extLst>
                <a:ext uri="{FF2B5EF4-FFF2-40B4-BE49-F238E27FC236}">
                  <a16:creationId xmlns:a16="http://schemas.microsoft.com/office/drawing/2014/main" id="{5B8AC002-5792-405D-8FCD-4DCB55815A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" y="1990"/>
              <a:ext cx="692" cy="874"/>
              <a:chOff x="555" y="2093"/>
              <a:chExt cx="692" cy="874"/>
            </a:xfrm>
          </p:grpSpPr>
          <p:grpSp>
            <p:nvGrpSpPr>
              <p:cNvPr id="9244" name="组合 10281">
                <a:extLst>
                  <a:ext uri="{FF2B5EF4-FFF2-40B4-BE49-F238E27FC236}">
                    <a16:creationId xmlns:a16="http://schemas.microsoft.com/office/drawing/2014/main" id="{70776055-FE6E-47E5-B89D-2C6C385494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" y="2093"/>
                <a:ext cx="680" cy="862"/>
                <a:chOff x="4148" y="2206"/>
                <a:chExt cx="773" cy="998"/>
              </a:xfrm>
            </p:grpSpPr>
            <p:sp>
              <p:nvSpPr>
                <p:cNvPr id="9248" name="立方体 10282">
                  <a:extLst>
                    <a:ext uri="{FF2B5EF4-FFF2-40B4-BE49-F238E27FC236}">
                      <a16:creationId xmlns:a16="http://schemas.microsoft.com/office/drawing/2014/main" id="{B37BD74D-CEEE-4922-8543-03137FD60E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51" y="2206"/>
                  <a:ext cx="770" cy="997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9249" name="图片 10283" descr="204E207C">
                  <a:extLst>
                    <a:ext uri="{FF2B5EF4-FFF2-40B4-BE49-F238E27FC236}">
                      <a16:creationId xmlns:a16="http://schemas.microsoft.com/office/drawing/2014/main" id="{85EBC88F-9762-452D-AE61-0E41C5E4C4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8" y="2251"/>
                  <a:ext cx="728" cy="953"/>
                </a:xfrm>
                <a:prstGeom prst="rect">
                  <a:avLst/>
                </a:prstGeom>
                <a:noFill/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245" name="图片 10284" descr="204E207C">
                <a:extLst>
                  <a:ext uri="{FF2B5EF4-FFF2-40B4-BE49-F238E27FC236}">
                    <a16:creationId xmlns:a16="http://schemas.microsoft.com/office/drawing/2014/main" id="{D499C271-61C3-446A-8A15-A9727002E1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3991" r="-5205" b="745"/>
              <a:stretch>
                <a:fillRect/>
              </a:stretch>
            </p:blipFill>
            <p:spPr bwMode="auto">
              <a:xfrm>
                <a:off x="555" y="2144"/>
                <a:ext cx="690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46" name="图片 10285">
                <a:extLst>
                  <a:ext uri="{FF2B5EF4-FFF2-40B4-BE49-F238E27FC236}">
                    <a16:creationId xmlns:a16="http://schemas.microsoft.com/office/drawing/2014/main" id="{2F253424-EC1D-4EA5-8676-2E875BBE8D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" y="2524"/>
                <a:ext cx="435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7" name="流程图: 可选过程 10286">
                <a:extLst>
                  <a:ext uri="{FF2B5EF4-FFF2-40B4-BE49-F238E27FC236}">
                    <a16:creationId xmlns:a16="http://schemas.microsoft.com/office/drawing/2014/main" id="{E7238C2B-5A25-4688-8EB0-5B95FC209D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" y="2172"/>
                <a:ext cx="438" cy="235"/>
              </a:xfrm>
              <a:prstGeom prst="flowChartAlternateProcess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>
                    <a:solidFill>
                      <a:srgbClr val="0000FF"/>
                    </a:solidFill>
                  </a:rPr>
                  <a:t>分类账簿</a:t>
                </a:r>
              </a:p>
            </p:txBody>
          </p:sp>
        </p:grpSp>
      </p:grpSp>
      <p:grpSp>
        <p:nvGrpSpPr>
          <p:cNvPr id="9222" name="组合 10296">
            <a:extLst>
              <a:ext uri="{FF2B5EF4-FFF2-40B4-BE49-F238E27FC236}">
                <a16:creationId xmlns:a16="http://schemas.microsoft.com/office/drawing/2014/main" id="{14DA52D5-EDCE-4200-8829-EB15C54B513C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5372100"/>
            <a:ext cx="2232025" cy="744538"/>
            <a:chOff x="3470" y="3566"/>
            <a:chExt cx="1406" cy="469"/>
          </a:xfrm>
        </p:grpSpPr>
        <p:sp>
          <p:nvSpPr>
            <p:cNvPr id="9239" name="矩形标注 10293">
              <a:extLst>
                <a:ext uri="{FF2B5EF4-FFF2-40B4-BE49-F238E27FC236}">
                  <a16:creationId xmlns:a16="http://schemas.microsoft.com/office/drawing/2014/main" id="{D71A0648-60BB-49CF-8560-11856DA88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3566"/>
              <a:ext cx="1406" cy="469"/>
            </a:xfrm>
            <a:prstGeom prst="wedgeRectCallout">
              <a:avLst>
                <a:gd name="adj1" fmla="val 47153"/>
                <a:gd name="adj2" fmla="val 3571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/>
                <a:t>应收账款</a:t>
              </a:r>
              <a:r>
                <a:rPr lang="en-US" altLang="zh-CN" sz="2000"/>
                <a:t>—B</a:t>
              </a:r>
              <a:r>
                <a:rPr lang="zh-CN" altLang="en-US" sz="2000"/>
                <a:t>企业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 b="0">
                  <a:ea typeface="黑体" panose="02010609060101010101" pitchFamily="49" charset="-122"/>
                </a:rPr>
                <a:t>    </a:t>
              </a:r>
              <a:endParaRPr lang="zh-CN" altLang="en-US" sz="1800" b="0"/>
            </a:p>
          </p:txBody>
        </p:sp>
        <p:sp>
          <p:nvSpPr>
            <p:cNvPr id="9240" name="直接连接符 10294">
              <a:extLst>
                <a:ext uri="{FF2B5EF4-FFF2-40B4-BE49-F238E27FC236}">
                  <a16:creationId xmlns:a16="http://schemas.microsoft.com/office/drawing/2014/main" id="{C6E7695D-14E9-4F43-A47B-205B7C63A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3793"/>
              <a:ext cx="140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1" name="直接连接符 10295">
              <a:extLst>
                <a:ext uri="{FF2B5EF4-FFF2-40B4-BE49-F238E27FC236}">
                  <a16:creationId xmlns:a16="http://schemas.microsoft.com/office/drawing/2014/main" id="{107520E1-DA8A-442A-A395-A1B74250C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6" y="3806"/>
              <a:ext cx="0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23" name="组合 10297">
            <a:extLst>
              <a:ext uri="{FF2B5EF4-FFF2-40B4-BE49-F238E27FC236}">
                <a16:creationId xmlns:a16="http://schemas.microsoft.com/office/drawing/2014/main" id="{5881BC25-30A5-4A2B-A2B5-5C5CD1F2EA01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5372100"/>
            <a:ext cx="2232025" cy="744538"/>
            <a:chOff x="3470" y="3566"/>
            <a:chExt cx="1406" cy="469"/>
          </a:xfrm>
        </p:grpSpPr>
        <p:sp>
          <p:nvSpPr>
            <p:cNvPr id="9236" name="矩形标注 10298">
              <a:extLst>
                <a:ext uri="{FF2B5EF4-FFF2-40B4-BE49-F238E27FC236}">
                  <a16:creationId xmlns:a16="http://schemas.microsoft.com/office/drawing/2014/main" id="{FA63289A-6C09-45B5-B425-C42040F64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3566"/>
              <a:ext cx="1406" cy="469"/>
            </a:xfrm>
            <a:prstGeom prst="wedgeRectCallout">
              <a:avLst>
                <a:gd name="adj1" fmla="val 47153"/>
                <a:gd name="adj2" fmla="val 3571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/>
                <a:t>应收账款</a:t>
              </a:r>
              <a:r>
                <a:rPr lang="en-US" altLang="zh-CN" sz="2000"/>
                <a:t>—A</a:t>
              </a:r>
              <a:r>
                <a:rPr lang="zh-CN" altLang="en-US" sz="2000"/>
                <a:t>企业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 b="0">
                  <a:ea typeface="黑体" panose="02010609060101010101" pitchFamily="49" charset="-122"/>
                </a:rPr>
                <a:t>    </a:t>
              </a:r>
              <a:endParaRPr lang="zh-CN" altLang="en-US" sz="1800" b="0"/>
            </a:p>
          </p:txBody>
        </p:sp>
        <p:sp>
          <p:nvSpPr>
            <p:cNvPr id="9237" name="直接连接符 10299">
              <a:extLst>
                <a:ext uri="{FF2B5EF4-FFF2-40B4-BE49-F238E27FC236}">
                  <a16:creationId xmlns:a16="http://schemas.microsoft.com/office/drawing/2014/main" id="{1B81EF5C-6037-4D78-B2A6-AEAABD6DA4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3793"/>
              <a:ext cx="140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8" name="直接连接符 10300">
              <a:extLst>
                <a:ext uri="{FF2B5EF4-FFF2-40B4-BE49-F238E27FC236}">
                  <a16:creationId xmlns:a16="http://schemas.microsoft.com/office/drawing/2014/main" id="{CC94A148-D84D-48A3-AADA-617D6B6FF0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6" y="3806"/>
              <a:ext cx="0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24" name="组合 10301">
            <a:extLst>
              <a:ext uri="{FF2B5EF4-FFF2-40B4-BE49-F238E27FC236}">
                <a16:creationId xmlns:a16="http://schemas.microsoft.com/office/drawing/2014/main" id="{A7CFCEA4-CE87-4717-84BE-DEAE1A65BBF9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1892300"/>
            <a:ext cx="2232025" cy="744538"/>
            <a:chOff x="3470" y="3566"/>
            <a:chExt cx="1406" cy="469"/>
          </a:xfrm>
        </p:grpSpPr>
        <p:sp>
          <p:nvSpPr>
            <p:cNvPr id="9233" name="矩形标注 10302">
              <a:extLst>
                <a:ext uri="{FF2B5EF4-FFF2-40B4-BE49-F238E27FC236}">
                  <a16:creationId xmlns:a16="http://schemas.microsoft.com/office/drawing/2014/main" id="{12CF4485-10AD-4C4B-A5F0-50BC3694B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3566"/>
              <a:ext cx="1406" cy="469"/>
            </a:xfrm>
            <a:prstGeom prst="wedgeRectCallout">
              <a:avLst>
                <a:gd name="adj1" fmla="val 47153"/>
                <a:gd name="adj2" fmla="val 3571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/>
                <a:t>应收账款</a:t>
              </a:r>
              <a:endParaRPr lang="zh-CN" altLang="en-US" sz="1800" b="0"/>
            </a:p>
          </p:txBody>
        </p:sp>
        <p:sp>
          <p:nvSpPr>
            <p:cNvPr id="9234" name="直接连接符 10303">
              <a:extLst>
                <a:ext uri="{FF2B5EF4-FFF2-40B4-BE49-F238E27FC236}">
                  <a16:creationId xmlns:a16="http://schemas.microsoft.com/office/drawing/2014/main" id="{DCD53C8F-F784-420E-AC75-F668724061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3793"/>
              <a:ext cx="140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5" name="直接连接符 10304">
              <a:extLst>
                <a:ext uri="{FF2B5EF4-FFF2-40B4-BE49-F238E27FC236}">
                  <a16:creationId xmlns:a16="http://schemas.microsoft.com/office/drawing/2014/main" id="{5CF137BA-C659-4B7E-9FB8-8E791E3C4E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6" y="3806"/>
              <a:ext cx="0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25" name="组合 10309">
            <a:extLst>
              <a:ext uri="{FF2B5EF4-FFF2-40B4-BE49-F238E27FC236}">
                <a16:creationId xmlns:a16="http://schemas.microsoft.com/office/drawing/2014/main" id="{361DDADB-B618-4A7F-A5FE-E4F3A8050EB9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3789363"/>
            <a:ext cx="5832475" cy="1439862"/>
            <a:chOff x="1610" y="2387"/>
            <a:chExt cx="3674" cy="907"/>
          </a:xfrm>
        </p:grpSpPr>
        <p:grpSp>
          <p:nvGrpSpPr>
            <p:cNvPr id="9226" name="组合 10261">
              <a:extLst>
                <a:ext uri="{FF2B5EF4-FFF2-40B4-BE49-F238E27FC236}">
                  <a16:creationId xmlns:a16="http://schemas.microsoft.com/office/drawing/2014/main" id="{44206A71-BC39-45AE-82AC-EF4737CCFE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659"/>
              <a:ext cx="997" cy="598"/>
              <a:chOff x="2835" y="2795"/>
              <a:chExt cx="1270" cy="779"/>
            </a:xfrm>
          </p:grpSpPr>
          <p:sp>
            <p:nvSpPr>
              <p:cNvPr id="9231" name="立方体 10262">
                <a:extLst>
                  <a:ext uri="{FF2B5EF4-FFF2-40B4-BE49-F238E27FC236}">
                    <a16:creationId xmlns:a16="http://schemas.microsoft.com/office/drawing/2014/main" id="{C56C35BF-599D-4C80-894A-BC6CD41154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795"/>
                <a:ext cx="1270" cy="77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9232" name="图片 10263" descr="896F7477">
                <a:extLst>
                  <a:ext uri="{FF2B5EF4-FFF2-40B4-BE49-F238E27FC236}">
                    <a16:creationId xmlns:a16="http://schemas.microsoft.com/office/drawing/2014/main" id="{F5CE5A20-E6CB-4989-A467-A2BF680565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2859" y="2816"/>
                <a:ext cx="1224" cy="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圆角矩形标注 10278">
              <a:extLst>
                <a:ext uri="{FF2B5EF4-FFF2-40B4-BE49-F238E27FC236}">
                  <a16:creationId xmlns:a16="http://schemas.microsoft.com/office/drawing/2014/main" id="{773C03E9-AF1F-45BD-A1FE-C1FFA7260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2568"/>
              <a:ext cx="2086" cy="726"/>
            </a:xfrm>
            <a:prstGeom prst="wedgeRoundRectCallout">
              <a:avLst>
                <a:gd name="adj1" fmla="val -34949"/>
                <a:gd name="adj2" fmla="val 23829"/>
                <a:gd name="adj3" fmla="val 16667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</a:rPr>
                <a:t>★</a:t>
              </a:r>
              <a:r>
                <a:rPr lang="zh-CN" altLang="en-US" sz="2000"/>
                <a:t>根据明细科目设置，详细记录某一类经济业务情况的账簿。</a:t>
              </a:r>
            </a:p>
          </p:txBody>
        </p:sp>
        <p:grpSp>
          <p:nvGrpSpPr>
            <p:cNvPr id="9228" name="组合 10308">
              <a:extLst>
                <a:ext uri="{FF2B5EF4-FFF2-40B4-BE49-F238E27FC236}">
                  <a16:creationId xmlns:a16="http://schemas.microsoft.com/office/drawing/2014/main" id="{DDEC88B9-EED5-4D48-B5D1-8CEF999BEF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2387"/>
              <a:ext cx="454" cy="544"/>
              <a:chOff x="1610" y="2387"/>
              <a:chExt cx="454" cy="544"/>
            </a:xfrm>
          </p:grpSpPr>
          <p:sp>
            <p:nvSpPr>
              <p:cNvPr id="9229" name="直接连接符 10277">
                <a:extLst>
                  <a:ext uri="{FF2B5EF4-FFF2-40B4-BE49-F238E27FC236}">
                    <a16:creationId xmlns:a16="http://schemas.microsoft.com/office/drawing/2014/main" id="{A0A75F3D-649B-42DB-8A33-886A5F5022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10" y="2931"/>
                <a:ext cx="454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0" name="直接连接符 10307">
                <a:extLst>
                  <a:ext uri="{FF2B5EF4-FFF2-40B4-BE49-F238E27FC236}">
                    <a16:creationId xmlns:a16="http://schemas.microsoft.com/office/drawing/2014/main" id="{530A71A1-D4BA-4211-BD26-01BBCF1F8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0" y="2387"/>
                <a:ext cx="0" cy="544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副标题 48130">
            <a:extLst>
              <a:ext uri="{FF2B5EF4-FFF2-40B4-BE49-F238E27FC236}">
                <a16:creationId xmlns:a16="http://schemas.microsoft.com/office/drawing/2014/main" id="{179D48AA-4FB0-400B-8345-7602B589E58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92150"/>
            <a:ext cx="7921625" cy="259080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3.备查账簿——也称辅助账簿。是对一些备忘事项为便于查考而登记的账簿。如“租入固定资产登记簿”等。备查账簿不是根据会计科目设置的，与其他账户之间不存在严密的依存关系。</a:t>
            </a:r>
          </a:p>
        </p:txBody>
      </p:sp>
      <p:grpSp>
        <p:nvGrpSpPr>
          <p:cNvPr id="10243" name="组合 48170">
            <a:extLst>
              <a:ext uri="{FF2B5EF4-FFF2-40B4-BE49-F238E27FC236}">
                <a16:creationId xmlns:a16="http://schemas.microsoft.com/office/drawing/2014/main" id="{FFEDF990-3F26-43C0-9408-2D3544E0C3A9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3498850"/>
            <a:ext cx="1439862" cy="1944688"/>
            <a:chOff x="521" y="2296"/>
            <a:chExt cx="907" cy="1225"/>
          </a:xfrm>
        </p:grpSpPr>
        <p:sp>
          <p:nvSpPr>
            <p:cNvPr id="10266" name="流程图: 可选过程 48139">
              <a:extLst>
                <a:ext uri="{FF2B5EF4-FFF2-40B4-BE49-F238E27FC236}">
                  <a16:creationId xmlns:a16="http://schemas.microsoft.com/office/drawing/2014/main" id="{BE0F08D7-CC1B-46F5-85B8-4264D6549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296"/>
              <a:ext cx="907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备查账簿</a:t>
              </a:r>
            </a:p>
          </p:txBody>
        </p:sp>
        <p:grpSp>
          <p:nvGrpSpPr>
            <p:cNvPr id="10267" name="组合 48140">
              <a:extLst>
                <a:ext uri="{FF2B5EF4-FFF2-40B4-BE49-F238E27FC236}">
                  <a16:creationId xmlns:a16="http://schemas.microsoft.com/office/drawing/2014/main" id="{41754825-2622-4FBC-9C26-DEE3528409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6" y="2659"/>
              <a:ext cx="680" cy="862"/>
              <a:chOff x="4603" y="2840"/>
              <a:chExt cx="680" cy="862"/>
            </a:xfrm>
          </p:grpSpPr>
          <p:sp>
            <p:nvSpPr>
              <p:cNvPr id="10268" name="立方体 48141">
                <a:extLst>
                  <a:ext uri="{FF2B5EF4-FFF2-40B4-BE49-F238E27FC236}">
                    <a16:creationId xmlns:a16="http://schemas.microsoft.com/office/drawing/2014/main" id="{790D219A-11A4-4BFA-B17E-6E76A6FD0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3" y="2840"/>
                <a:ext cx="680" cy="862"/>
              </a:xfrm>
              <a:prstGeom prst="cube">
                <a:avLst>
                  <a:gd name="adj" fmla="val 3032"/>
                </a:avLst>
              </a:prstGeom>
              <a:solidFill>
                <a:srgbClr val="EAEAEA"/>
              </a:solidFill>
              <a:ln w="9525">
                <a:solidFill>
                  <a:srgbClr val="B2B2B2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0269" name="文本框 48142">
                <a:extLst>
                  <a:ext uri="{FF2B5EF4-FFF2-40B4-BE49-F238E27FC236}">
                    <a16:creationId xmlns:a16="http://schemas.microsoft.com/office/drawing/2014/main" id="{54D16C66-DE62-4447-9BF9-B918878CC6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23" y="2954"/>
                <a:ext cx="611" cy="249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备查簿</a:t>
                </a:r>
              </a:p>
            </p:txBody>
          </p:sp>
        </p:grpSp>
      </p:grpSp>
      <p:grpSp>
        <p:nvGrpSpPr>
          <p:cNvPr id="10244" name="组合 48171">
            <a:extLst>
              <a:ext uri="{FF2B5EF4-FFF2-40B4-BE49-F238E27FC236}">
                <a16:creationId xmlns:a16="http://schemas.microsoft.com/office/drawing/2014/main" id="{478763D4-7524-49B2-B757-52BD73B16320}"/>
              </a:ext>
            </a:extLst>
          </p:cNvPr>
          <p:cNvGrpSpPr>
            <a:grpSpLocks/>
          </p:cNvGrpSpPr>
          <p:nvPr/>
        </p:nvGrpSpPr>
        <p:grpSpPr bwMode="auto">
          <a:xfrm>
            <a:off x="4213225" y="3643313"/>
            <a:ext cx="4175125" cy="2016125"/>
            <a:chOff x="2654" y="2387"/>
            <a:chExt cx="2630" cy="1270"/>
          </a:xfrm>
        </p:grpSpPr>
        <p:sp>
          <p:nvSpPr>
            <p:cNvPr id="10251" name="流程图: 可选过程 48145">
              <a:extLst>
                <a:ext uri="{FF2B5EF4-FFF2-40B4-BE49-F238E27FC236}">
                  <a16:creationId xmlns:a16="http://schemas.microsoft.com/office/drawing/2014/main" id="{30CFEC41-0DEC-4993-9CDB-CFBDAC2F5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2387"/>
              <a:ext cx="771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分类账簿</a:t>
              </a:r>
            </a:p>
          </p:txBody>
        </p:sp>
        <p:grpSp>
          <p:nvGrpSpPr>
            <p:cNvPr id="10252" name="组合 48147">
              <a:extLst>
                <a:ext uri="{FF2B5EF4-FFF2-40B4-BE49-F238E27FC236}">
                  <a16:creationId xmlns:a16="http://schemas.microsoft.com/office/drawing/2014/main" id="{AEA61251-2EF2-4FE6-941A-2E5ABF67F2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5" y="2750"/>
              <a:ext cx="952" cy="598"/>
              <a:chOff x="2835" y="2795"/>
              <a:chExt cx="1270" cy="779"/>
            </a:xfrm>
          </p:grpSpPr>
          <p:sp>
            <p:nvSpPr>
              <p:cNvPr id="10264" name="立方体 48148">
                <a:extLst>
                  <a:ext uri="{FF2B5EF4-FFF2-40B4-BE49-F238E27FC236}">
                    <a16:creationId xmlns:a16="http://schemas.microsoft.com/office/drawing/2014/main" id="{0EC7592D-B1BB-4C89-BEB3-90976CD88D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795"/>
                <a:ext cx="1270" cy="77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0265" name="图片 48149" descr="896F7477">
                <a:extLst>
                  <a:ext uri="{FF2B5EF4-FFF2-40B4-BE49-F238E27FC236}">
                    <a16:creationId xmlns:a16="http://schemas.microsoft.com/office/drawing/2014/main" id="{164A8391-E01A-4612-8FB8-4A9A086AC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2859" y="2816"/>
                <a:ext cx="1224" cy="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253" name="组合 48150">
              <a:extLst>
                <a:ext uri="{FF2B5EF4-FFF2-40B4-BE49-F238E27FC236}">
                  <a16:creationId xmlns:a16="http://schemas.microsoft.com/office/drawing/2014/main" id="{3CFABDCC-5621-4B84-BEF1-99F66F0ED1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4" y="2477"/>
              <a:ext cx="681" cy="862"/>
              <a:chOff x="4148" y="2206"/>
              <a:chExt cx="773" cy="998"/>
            </a:xfrm>
          </p:grpSpPr>
          <p:sp>
            <p:nvSpPr>
              <p:cNvPr id="10262" name="立方体 48151">
                <a:extLst>
                  <a:ext uri="{FF2B5EF4-FFF2-40B4-BE49-F238E27FC236}">
                    <a16:creationId xmlns:a16="http://schemas.microsoft.com/office/drawing/2014/main" id="{85226839-3CB3-4063-AD62-7F5D82471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206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0263" name="图片 48152" descr="204E207C">
                <a:extLst>
                  <a:ext uri="{FF2B5EF4-FFF2-40B4-BE49-F238E27FC236}">
                    <a16:creationId xmlns:a16="http://schemas.microsoft.com/office/drawing/2014/main" id="{A2EA1EC7-9F07-49E2-A5C6-E2C051DD82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8" y="2251"/>
                <a:ext cx="728" cy="95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254" name="流程图: 可选过程 48153">
              <a:extLst>
                <a:ext uri="{FF2B5EF4-FFF2-40B4-BE49-F238E27FC236}">
                  <a16:creationId xmlns:a16="http://schemas.microsoft.com/office/drawing/2014/main" id="{28DC259C-9C42-4F6D-9B9A-D90CFFEEB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3385"/>
              <a:ext cx="1804" cy="272"/>
            </a:xfrm>
            <a:prstGeom prst="flowChartAlternate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/>
                <a:t>用途：用以记录经济业务</a:t>
              </a:r>
            </a:p>
          </p:txBody>
        </p:sp>
        <p:sp>
          <p:nvSpPr>
            <p:cNvPr id="10255" name="流程图: 可选过程 48155">
              <a:extLst>
                <a:ext uri="{FF2B5EF4-FFF2-40B4-BE49-F238E27FC236}">
                  <a16:creationId xmlns:a16="http://schemas.microsoft.com/office/drawing/2014/main" id="{EA2049E2-9F7C-4CA8-B7B0-65D39C83D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387"/>
              <a:ext cx="771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序时账簿</a:t>
              </a:r>
            </a:p>
          </p:txBody>
        </p:sp>
        <p:grpSp>
          <p:nvGrpSpPr>
            <p:cNvPr id="10256" name="组合 48157">
              <a:extLst>
                <a:ext uri="{FF2B5EF4-FFF2-40B4-BE49-F238E27FC236}">
                  <a16:creationId xmlns:a16="http://schemas.microsoft.com/office/drawing/2014/main" id="{CE87DC18-1D01-4537-AD1E-512A163989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" y="2705"/>
              <a:ext cx="690" cy="861"/>
              <a:chOff x="4603" y="1434"/>
              <a:chExt cx="690" cy="861"/>
            </a:xfrm>
          </p:grpSpPr>
          <p:grpSp>
            <p:nvGrpSpPr>
              <p:cNvPr id="10257" name="组合 48158">
                <a:extLst>
                  <a:ext uri="{FF2B5EF4-FFF2-40B4-BE49-F238E27FC236}">
                    <a16:creationId xmlns:a16="http://schemas.microsoft.com/office/drawing/2014/main" id="{3B43B977-FFB6-4B64-B2EB-7900D1E99F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3" y="1434"/>
                <a:ext cx="681" cy="861"/>
                <a:chOff x="660" y="2795"/>
                <a:chExt cx="770" cy="997"/>
              </a:xfrm>
            </p:grpSpPr>
            <p:sp>
              <p:nvSpPr>
                <p:cNvPr id="10260" name="立方体 48159">
                  <a:extLst>
                    <a:ext uri="{FF2B5EF4-FFF2-40B4-BE49-F238E27FC236}">
                      <a16:creationId xmlns:a16="http://schemas.microsoft.com/office/drawing/2014/main" id="{FDDC0C46-823F-4DA5-AEED-1899C3AB55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" y="2795"/>
                  <a:ext cx="770" cy="997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10261" name="图片 48160" descr="7581CBD8">
                  <a:extLst>
                    <a:ext uri="{FF2B5EF4-FFF2-40B4-BE49-F238E27FC236}">
                      <a16:creationId xmlns:a16="http://schemas.microsoft.com/office/drawing/2014/main" id="{E7645137-1726-4274-94E8-363AC336B1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04" r="182" b="1120"/>
                <a:stretch>
                  <a:fillRect/>
                </a:stretch>
              </p:blipFill>
              <p:spPr bwMode="auto">
                <a:xfrm>
                  <a:off x="669" y="2829"/>
                  <a:ext cx="726" cy="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258" name="图片 48161" descr="7581CBD8">
                <a:extLst>
                  <a:ext uri="{FF2B5EF4-FFF2-40B4-BE49-F238E27FC236}">
                    <a16:creationId xmlns:a16="http://schemas.microsoft.com/office/drawing/2014/main" id="{AFDF1CAD-D7E1-45FD-AF9B-B28380A530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231" r="-5882" b="49500"/>
              <a:stretch>
                <a:fillRect/>
              </a:stretch>
            </p:blipFill>
            <p:spPr bwMode="auto">
              <a:xfrm>
                <a:off x="4612" y="1480"/>
                <a:ext cx="681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59" name="文本框 48162">
                <a:extLst>
                  <a:ext uri="{FF2B5EF4-FFF2-40B4-BE49-F238E27FC236}">
                    <a16:creationId xmlns:a16="http://schemas.microsoft.com/office/drawing/2014/main" id="{B9A923FC-DB89-482A-9E8F-AFB3F91FA1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5" y="1570"/>
                <a:ext cx="544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日记账</a:t>
                </a:r>
              </a:p>
            </p:txBody>
          </p:sp>
        </p:grpSp>
      </p:grpSp>
      <p:grpSp>
        <p:nvGrpSpPr>
          <p:cNvPr id="10245" name="组合 48172">
            <a:extLst>
              <a:ext uri="{FF2B5EF4-FFF2-40B4-BE49-F238E27FC236}">
                <a16:creationId xmlns:a16="http://schemas.microsoft.com/office/drawing/2014/main" id="{D933076B-9844-4143-BC23-98A99F634B22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4075113"/>
            <a:ext cx="1800225" cy="1800225"/>
            <a:chOff x="1156" y="2659"/>
            <a:chExt cx="1134" cy="1134"/>
          </a:xfrm>
        </p:grpSpPr>
        <p:sp>
          <p:nvSpPr>
            <p:cNvPr id="10247" name="矩形标注 48134">
              <a:extLst>
                <a:ext uri="{FF2B5EF4-FFF2-40B4-BE49-F238E27FC236}">
                  <a16:creationId xmlns:a16="http://schemas.microsoft.com/office/drawing/2014/main" id="{C769FB65-DFF5-4584-BA5F-7B3DEAB1E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2659"/>
              <a:ext cx="862" cy="454"/>
            </a:xfrm>
            <a:prstGeom prst="wedgeRectCallout">
              <a:avLst>
                <a:gd name="adj1" fmla="val 32366"/>
                <a:gd name="adj2" fmla="val 19824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0"/>
                <a:t>采购合同</a:t>
              </a:r>
            </a:p>
          </p:txBody>
        </p:sp>
        <p:sp>
          <p:nvSpPr>
            <p:cNvPr id="10248" name="矩形标注 48135">
              <a:extLst>
                <a:ext uri="{FF2B5EF4-FFF2-40B4-BE49-F238E27FC236}">
                  <a16:creationId xmlns:a16="http://schemas.microsoft.com/office/drawing/2014/main" id="{BE2C1DBC-673D-46DA-94CC-9336E4B94E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2886"/>
              <a:ext cx="861" cy="454"/>
            </a:xfrm>
            <a:prstGeom prst="wedgeRectCallout">
              <a:avLst>
                <a:gd name="adj1" fmla="val 32463"/>
                <a:gd name="adj2" fmla="val 19824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0"/>
                <a:t>销售合同</a:t>
              </a:r>
            </a:p>
          </p:txBody>
        </p:sp>
        <p:sp>
          <p:nvSpPr>
            <p:cNvPr id="10249" name="矩形标注 48136">
              <a:extLst>
                <a:ext uri="{FF2B5EF4-FFF2-40B4-BE49-F238E27FC236}">
                  <a16:creationId xmlns:a16="http://schemas.microsoft.com/office/drawing/2014/main" id="{BB304C13-8416-4A9C-8ADC-DAC80E4EC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3113"/>
              <a:ext cx="861" cy="454"/>
            </a:xfrm>
            <a:prstGeom prst="wedgeRectCallout">
              <a:avLst>
                <a:gd name="adj1" fmla="val 32463"/>
                <a:gd name="adj2" fmla="val 19824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0"/>
                <a:t>应收票据</a:t>
              </a:r>
            </a:p>
          </p:txBody>
        </p:sp>
        <p:sp>
          <p:nvSpPr>
            <p:cNvPr id="10250" name="矩形标注 48165">
              <a:extLst>
                <a:ext uri="{FF2B5EF4-FFF2-40B4-BE49-F238E27FC236}">
                  <a16:creationId xmlns:a16="http://schemas.microsoft.com/office/drawing/2014/main" id="{AFBE86B2-4BDC-49D7-87EE-4622F8877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3339"/>
              <a:ext cx="861" cy="454"/>
            </a:xfrm>
            <a:prstGeom prst="wedgeRectCallout">
              <a:avLst>
                <a:gd name="adj1" fmla="val 32463"/>
                <a:gd name="adj2" fmla="val 19824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0"/>
                <a:t>租入资产</a:t>
              </a:r>
            </a:p>
          </p:txBody>
        </p:sp>
      </p:grpSp>
      <p:sp>
        <p:nvSpPr>
          <p:cNvPr id="10246" name="流程图: 可选过程 48169">
            <a:extLst>
              <a:ext uri="{FF2B5EF4-FFF2-40B4-BE49-F238E27FC236}">
                <a16:creationId xmlns:a16="http://schemas.microsoft.com/office/drawing/2014/main" id="{B4FAB9DC-43FA-41BA-BDF1-1A4A03E54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038" y="5589588"/>
            <a:ext cx="2303462" cy="720725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用途：记录与经济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业务有关的事项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副标题 11265">
            <a:extLst>
              <a:ext uri="{FF2B5EF4-FFF2-40B4-BE49-F238E27FC236}">
                <a16:creationId xmlns:a16="http://schemas.microsoft.com/office/drawing/2014/main" id="{A5BF9CC9-64DE-463B-90CB-8BF3424BD87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55650" y="682625"/>
            <a:ext cx="7239000" cy="658813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</a:rPr>
              <a:t>（二）会计账簿按外表形式分类</a:t>
            </a:r>
          </a:p>
        </p:txBody>
      </p:sp>
      <p:sp>
        <p:nvSpPr>
          <p:cNvPr id="11267" name="文本框 11301">
            <a:extLst>
              <a:ext uri="{FF2B5EF4-FFF2-40B4-BE49-F238E27FC236}">
                <a16:creationId xmlns:a16="http://schemas.microsoft.com/office/drawing/2014/main" id="{3D0B565D-D2B4-4954-8EDC-1AAB522D2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628775"/>
            <a:ext cx="8280400" cy="44640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600" b="0"/>
          </a:p>
        </p:txBody>
      </p:sp>
      <p:grpSp>
        <p:nvGrpSpPr>
          <p:cNvPr id="11268" name="组合 11357">
            <a:extLst>
              <a:ext uri="{FF2B5EF4-FFF2-40B4-BE49-F238E27FC236}">
                <a16:creationId xmlns:a16="http://schemas.microsoft.com/office/drawing/2014/main" id="{7131C63A-4730-4A19-BA41-87277D85C409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2565400"/>
            <a:ext cx="1676400" cy="2447925"/>
            <a:chOff x="476" y="1616"/>
            <a:chExt cx="1056" cy="1542"/>
          </a:xfrm>
        </p:grpSpPr>
        <p:sp>
          <p:nvSpPr>
            <p:cNvPr id="11312" name="直接连接符 11303">
              <a:extLst>
                <a:ext uri="{FF2B5EF4-FFF2-40B4-BE49-F238E27FC236}">
                  <a16:creationId xmlns:a16="http://schemas.microsoft.com/office/drawing/2014/main" id="{7D3F163D-7E3A-4C40-8442-A0F3EDF3FA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78" y="2387"/>
              <a:ext cx="45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3" name="直接连接符 11304">
              <a:extLst>
                <a:ext uri="{FF2B5EF4-FFF2-40B4-BE49-F238E27FC236}">
                  <a16:creationId xmlns:a16="http://schemas.microsoft.com/office/drawing/2014/main" id="{E046720B-1817-4CE9-912C-C4112365E3A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533" y="2387"/>
              <a:ext cx="154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4" name="直接连接符 11305">
              <a:extLst>
                <a:ext uri="{FF2B5EF4-FFF2-40B4-BE49-F238E27FC236}">
                  <a16:creationId xmlns:a16="http://schemas.microsoft.com/office/drawing/2014/main" id="{B6A2290E-0169-459D-865F-7C759593E2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04" y="3158"/>
              <a:ext cx="22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5" name="直接连接符 11306">
              <a:extLst>
                <a:ext uri="{FF2B5EF4-FFF2-40B4-BE49-F238E27FC236}">
                  <a16:creationId xmlns:a16="http://schemas.microsoft.com/office/drawing/2014/main" id="{44CACA5B-B59D-40BF-A9A7-8560CE8838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2" y="1616"/>
              <a:ext cx="239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316" name="组合 11307">
              <a:extLst>
                <a:ext uri="{FF2B5EF4-FFF2-40B4-BE49-F238E27FC236}">
                  <a16:creationId xmlns:a16="http://schemas.microsoft.com/office/drawing/2014/main" id="{D94D4515-4EEE-4EEC-B1F8-65B52BD1F2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" y="1957"/>
              <a:ext cx="692" cy="874"/>
              <a:chOff x="555" y="2093"/>
              <a:chExt cx="692" cy="874"/>
            </a:xfrm>
          </p:grpSpPr>
          <p:grpSp>
            <p:nvGrpSpPr>
              <p:cNvPr id="11317" name="组合 11308">
                <a:extLst>
                  <a:ext uri="{FF2B5EF4-FFF2-40B4-BE49-F238E27FC236}">
                    <a16:creationId xmlns:a16="http://schemas.microsoft.com/office/drawing/2014/main" id="{604DF0D3-B4F4-4519-A351-D673113AE5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" y="2093"/>
                <a:ext cx="680" cy="862"/>
                <a:chOff x="4148" y="2206"/>
                <a:chExt cx="773" cy="998"/>
              </a:xfrm>
            </p:grpSpPr>
            <p:sp>
              <p:nvSpPr>
                <p:cNvPr id="11321" name="立方体 11309">
                  <a:extLst>
                    <a:ext uri="{FF2B5EF4-FFF2-40B4-BE49-F238E27FC236}">
                      <a16:creationId xmlns:a16="http://schemas.microsoft.com/office/drawing/2014/main" id="{3877BF6D-1C0B-4AB6-B08E-3A1F2AB577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51" y="2206"/>
                  <a:ext cx="770" cy="997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11322" name="图片 11310" descr="204E207C">
                  <a:extLst>
                    <a:ext uri="{FF2B5EF4-FFF2-40B4-BE49-F238E27FC236}">
                      <a16:creationId xmlns:a16="http://schemas.microsoft.com/office/drawing/2014/main" id="{B65E4F72-4E23-4058-9C05-119AF42672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48" y="2251"/>
                  <a:ext cx="728" cy="953"/>
                </a:xfrm>
                <a:prstGeom prst="rect">
                  <a:avLst/>
                </a:prstGeom>
                <a:noFill/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1318" name="图片 11311" descr="204E207C">
                <a:extLst>
                  <a:ext uri="{FF2B5EF4-FFF2-40B4-BE49-F238E27FC236}">
                    <a16:creationId xmlns:a16="http://schemas.microsoft.com/office/drawing/2014/main" id="{E2244B61-26D9-4632-B57B-9E619F2C72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3991" r="-5205" b="745"/>
              <a:stretch>
                <a:fillRect/>
              </a:stretch>
            </p:blipFill>
            <p:spPr bwMode="auto">
              <a:xfrm>
                <a:off x="555" y="2144"/>
                <a:ext cx="690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319" name="图片 11312">
                <a:extLst>
                  <a:ext uri="{FF2B5EF4-FFF2-40B4-BE49-F238E27FC236}">
                    <a16:creationId xmlns:a16="http://schemas.microsoft.com/office/drawing/2014/main" id="{4FF1857B-B156-496B-90EE-B9E9524CF7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" y="2524"/>
                <a:ext cx="435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320" name="流程图: 可选过程 11313">
                <a:extLst>
                  <a:ext uri="{FF2B5EF4-FFF2-40B4-BE49-F238E27FC236}">
                    <a16:creationId xmlns:a16="http://schemas.microsoft.com/office/drawing/2014/main" id="{F42C96C7-BFAE-4657-AECF-64842FC5F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" y="2172"/>
                <a:ext cx="438" cy="235"/>
              </a:xfrm>
              <a:prstGeom prst="flowChartAlternateProcess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>
                    <a:solidFill>
                      <a:srgbClr val="0000FF"/>
                    </a:solidFill>
                  </a:rPr>
                  <a:t>账  簿</a:t>
                </a:r>
              </a:p>
            </p:txBody>
          </p:sp>
        </p:grpSp>
      </p:grpSp>
      <p:sp>
        <p:nvSpPr>
          <p:cNvPr id="11269" name="流程图: 可选过程 11315">
            <a:extLst>
              <a:ext uri="{FF2B5EF4-FFF2-40B4-BE49-F238E27FC236}">
                <a16:creationId xmlns:a16="http://schemas.microsoft.com/office/drawing/2014/main" id="{84A8B139-14EC-4BB7-8FDB-B8F0B52B5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463" y="4725988"/>
            <a:ext cx="1439862" cy="431800"/>
          </a:xfrm>
          <a:prstGeom prst="flowChartAlternateProcess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卡片式账簿</a:t>
            </a:r>
          </a:p>
        </p:txBody>
      </p:sp>
      <p:sp>
        <p:nvSpPr>
          <p:cNvPr id="11270" name="流程图: 可选过程 11321">
            <a:extLst>
              <a:ext uri="{FF2B5EF4-FFF2-40B4-BE49-F238E27FC236}">
                <a16:creationId xmlns:a16="http://schemas.microsoft.com/office/drawing/2014/main" id="{C5423424-7044-48B9-A263-02E21BF55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3573463"/>
            <a:ext cx="1439863" cy="431800"/>
          </a:xfrm>
          <a:prstGeom prst="flowChartAlternateProcess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活页式账簿</a:t>
            </a:r>
          </a:p>
        </p:txBody>
      </p:sp>
      <p:sp>
        <p:nvSpPr>
          <p:cNvPr id="11271" name="流程图: 可选过程 11332">
            <a:extLst>
              <a:ext uri="{FF2B5EF4-FFF2-40B4-BE49-F238E27FC236}">
                <a16:creationId xmlns:a16="http://schemas.microsoft.com/office/drawing/2014/main" id="{2D0B7737-DD34-48A8-A6A1-E88729043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0463" y="2349500"/>
            <a:ext cx="1439862" cy="431800"/>
          </a:xfrm>
          <a:prstGeom prst="flowChartAlternateProcess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订本式账簿</a:t>
            </a:r>
          </a:p>
        </p:txBody>
      </p:sp>
      <p:sp>
        <p:nvSpPr>
          <p:cNvPr id="11272" name="直接连接符 11333">
            <a:extLst>
              <a:ext uri="{FF2B5EF4-FFF2-40B4-BE49-F238E27FC236}">
                <a16:creationId xmlns:a16="http://schemas.microsoft.com/office/drawing/2014/main" id="{2D840A69-90A7-4777-B060-47BCF95B227D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5130007" y="1231106"/>
            <a:ext cx="0" cy="251936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1273" name="组合 11335">
            <a:extLst>
              <a:ext uri="{FF2B5EF4-FFF2-40B4-BE49-F238E27FC236}">
                <a16:creationId xmlns:a16="http://schemas.microsoft.com/office/drawing/2014/main" id="{10F43156-3460-4E15-9E8B-54A080900424}"/>
              </a:ext>
            </a:extLst>
          </p:cNvPr>
          <p:cNvGrpSpPr>
            <a:grpSpLocks/>
          </p:cNvGrpSpPr>
          <p:nvPr/>
        </p:nvGrpSpPr>
        <p:grpSpPr bwMode="auto">
          <a:xfrm>
            <a:off x="5599113" y="1844675"/>
            <a:ext cx="1081087" cy="1366838"/>
            <a:chOff x="660" y="2795"/>
            <a:chExt cx="770" cy="997"/>
          </a:xfrm>
        </p:grpSpPr>
        <p:sp>
          <p:nvSpPr>
            <p:cNvPr id="11310" name="立方体 11336">
              <a:extLst>
                <a:ext uri="{FF2B5EF4-FFF2-40B4-BE49-F238E27FC236}">
                  <a16:creationId xmlns:a16="http://schemas.microsoft.com/office/drawing/2014/main" id="{91891694-6D9E-4CA1-8E05-66D193EAF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" y="2795"/>
              <a:ext cx="770" cy="997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11311" name="图片 11337" descr="7581CBD8">
              <a:extLst>
                <a:ext uri="{FF2B5EF4-FFF2-40B4-BE49-F238E27FC236}">
                  <a16:creationId xmlns:a16="http://schemas.microsoft.com/office/drawing/2014/main" id="{B7482A08-A244-4E78-B8EC-A72965E04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669" y="2829"/>
              <a:ext cx="726" cy="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74" name="组合 11326">
            <a:extLst>
              <a:ext uri="{FF2B5EF4-FFF2-40B4-BE49-F238E27FC236}">
                <a16:creationId xmlns:a16="http://schemas.microsoft.com/office/drawing/2014/main" id="{0EE40265-BF64-4FBB-B0C6-B90C099BB3EE}"/>
              </a:ext>
            </a:extLst>
          </p:cNvPr>
          <p:cNvGrpSpPr>
            <a:grpSpLocks/>
          </p:cNvGrpSpPr>
          <p:nvPr/>
        </p:nvGrpSpPr>
        <p:grpSpPr bwMode="auto">
          <a:xfrm>
            <a:off x="4302125" y="1844675"/>
            <a:ext cx="1081088" cy="1368425"/>
            <a:chOff x="4148" y="2206"/>
            <a:chExt cx="773" cy="998"/>
          </a:xfrm>
        </p:grpSpPr>
        <p:sp>
          <p:nvSpPr>
            <p:cNvPr id="11308" name="立方体 11327">
              <a:extLst>
                <a:ext uri="{FF2B5EF4-FFF2-40B4-BE49-F238E27FC236}">
                  <a16:creationId xmlns:a16="http://schemas.microsoft.com/office/drawing/2014/main" id="{BEC0923D-B912-4564-951A-90B2642AA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" y="2206"/>
              <a:ext cx="770" cy="997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11309" name="图片 11328" descr="204E207C">
              <a:extLst>
                <a:ext uri="{FF2B5EF4-FFF2-40B4-BE49-F238E27FC236}">
                  <a16:creationId xmlns:a16="http://schemas.microsoft.com/office/drawing/2014/main" id="{80169F5C-D910-4B97-B7D8-C772B1BE2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8" y="2251"/>
              <a:ext cx="728" cy="95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275" name="流程图: 可选过程 11329">
            <a:extLst>
              <a:ext uri="{FF2B5EF4-FFF2-40B4-BE49-F238E27FC236}">
                <a16:creationId xmlns:a16="http://schemas.microsoft.com/office/drawing/2014/main" id="{DD4697A0-CE0F-460C-8E73-BADEC12B1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3075" y="1916113"/>
            <a:ext cx="1584325" cy="792162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/>
              <a:t>用以记录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重要经济业务</a:t>
            </a:r>
          </a:p>
        </p:txBody>
      </p:sp>
      <p:grpSp>
        <p:nvGrpSpPr>
          <p:cNvPr id="11276" name="组合 11363">
            <a:extLst>
              <a:ext uri="{FF2B5EF4-FFF2-40B4-BE49-F238E27FC236}">
                <a16:creationId xmlns:a16="http://schemas.microsoft.com/office/drawing/2014/main" id="{301F2C20-0448-475E-AE99-072AF18B5840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4416425"/>
            <a:ext cx="2717800" cy="1100138"/>
            <a:chOff x="2381" y="2782"/>
            <a:chExt cx="1712" cy="693"/>
          </a:xfrm>
        </p:grpSpPr>
        <p:sp>
          <p:nvSpPr>
            <p:cNvPr id="11302" name="直接连接符 11319">
              <a:extLst>
                <a:ext uri="{FF2B5EF4-FFF2-40B4-BE49-F238E27FC236}">
                  <a16:creationId xmlns:a16="http://schemas.microsoft.com/office/drawing/2014/main" id="{13F4667C-17CF-484C-807A-B8D48198DFE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2744" y="2750"/>
              <a:ext cx="0" cy="72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303" name="组合 11358">
              <a:extLst>
                <a:ext uri="{FF2B5EF4-FFF2-40B4-BE49-F238E27FC236}">
                  <a16:creationId xmlns:a16="http://schemas.microsoft.com/office/drawing/2014/main" id="{231C6DFA-3726-48D2-AEA3-BF154B7EB9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7" y="2782"/>
              <a:ext cx="986" cy="693"/>
              <a:chOff x="3657" y="2795"/>
              <a:chExt cx="986" cy="693"/>
            </a:xfrm>
          </p:grpSpPr>
          <p:sp>
            <p:nvSpPr>
              <p:cNvPr id="11304" name="矩形 11291">
                <a:extLst>
                  <a:ext uri="{FF2B5EF4-FFF2-40B4-BE49-F238E27FC236}">
                    <a16:creationId xmlns:a16="http://schemas.microsoft.com/office/drawing/2014/main" id="{27B14909-B5D0-419C-9208-2B1D907482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7" y="2795"/>
                <a:ext cx="850" cy="590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66FFFF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1305" name="矩形 11351">
                <a:extLst>
                  <a:ext uri="{FF2B5EF4-FFF2-40B4-BE49-F238E27FC236}">
                    <a16:creationId xmlns:a16="http://schemas.microsoft.com/office/drawing/2014/main" id="{FE412FA4-28B0-4D37-8B17-56CE0505CC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" y="2840"/>
                <a:ext cx="850" cy="590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66FFFF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1306" name="矩形 11352">
                <a:extLst>
                  <a:ext uri="{FF2B5EF4-FFF2-40B4-BE49-F238E27FC236}">
                    <a16:creationId xmlns:a16="http://schemas.microsoft.com/office/drawing/2014/main" id="{4B335577-C8FB-45AD-A12A-C5B8FF692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3" y="2898"/>
                <a:ext cx="850" cy="590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66FFFF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1307" name="圆角矩形标注 11349">
                <a:extLst>
                  <a:ext uri="{FF2B5EF4-FFF2-40B4-BE49-F238E27FC236}">
                    <a16:creationId xmlns:a16="http://schemas.microsoft.com/office/drawing/2014/main" id="{045AE78F-C65D-4B69-B64B-994F6A27F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4" y="3022"/>
                <a:ext cx="499" cy="317"/>
              </a:xfrm>
              <a:prstGeom prst="wedgeRoundRectCallout">
                <a:avLst>
                  <a:gd name="adj1" fmla="val 31162"/>
                  <a:gd name="adj2" fmla="val 53153"/>
                  <a:gd name="adj3" fmla="val 16667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400"/>
                  <a:t>卡片式账页</a:t>
                </a:r>
                <a:endParaRPr lang="en-US" altLang="zh-CN" sz="1400"/>
              </a:p>
            </p:txBody>
          </p:sp>
        </p:grpSp>
      </p:grpSp>
      <p:grpSp>
        <p:nvGrpSpPr>
          <p:cNvPr id="11277" name="组合 11364">
            <a:extLst>
              <a:ext uri="{FF2B5EF4-FFF2-40B4-BE49-F238E27FC236}">
                <a16:creationId xmlns:a16="http://schemas.microsoft.com/office/drawing/2014/main" id="{9D63BEF2-5622-44E8-9BB9-C965DBA6CA37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4581525"/>
            <a:ext cx="2078037" cy="1393825"/>
            <a:chOff x="3969" y="2886"/>
            <a:chExt cx="1309" cy="878"/>
          </a:xfrm>
        </p:grpSpPr>
        <p:grpSp>
          <p:nvGrpSpPr>
            <p:cNvPr id="11293" name="组合 11350">
              <a:extLst>
                <a:ext uri="{FF2B5EF4-FFF2-40B4-BE49-F238E27FC236}">
                  <a16:creationId xmlns:a16="http://schemas.microsoft.com/office/drawing/2014/main" id="{726A34F0-980C-4C25-8D2C-02AA8BACEB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6" y="3022"/>
              <a:ext cx="992" cy="742"/>
              <a:chOff x="3152" y="3578"/>
              <a:chExt cx="992" cy="742"/>
            </a:xfrm>
          </p:grpSpPr>
          <p:sp>
            <p:nvSpPr>
              <p:cNvPr id="11295" name="立方体 11290">
                <a:extLst>
                  <a:ext uri="{FF2B5EF4-FFF2-40B4-BE49-F238E27FC236}">
                    <a16:creationId xmlns:a16="http://schemas.microsoft.com/office/drawing/2014/main" id="{CD8B06C7-BA13-473A-8993-8E66A8E74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310" y="3487"/>
                <a:ext cx="663" cy="992"/>
              </a:xfrm>
              <a:prstGeom prst="cube">
                <a:avLst>
                  <a:gd name="adj" fmla="val 14199"/>
                </a:avLst>
              </a:prstGeom>
              <a:solidFill>
                <a:srgbClr val="CC3399"/>
              </a:solidFill>
              <a:ln w="9525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1296" name="圆角矩形标注 11345">
                <a:extLst>
                  <a:ext uri="{FF2B5EF4-FFF2-40B4-BE49-F238E27FC236}">
                    <a16:creationId xmlns:a16="http://schemas.microsoft.com/office/drawing/2014/main" id="{4253DA46-3992-40CF-B47F-2735D2234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8" y="3838"/>
                <a:ext cx="499" cy="227"/>
              </a:xfrm>
              <a:prstGeom prst="wedgeRoundRectCallout">
                <a:avLst>
                  <a:gd name="adj1" fmla="val -10120"/>
                  <a:gd name="adj2" fmla="val 38106"/>
                  <a:gd name="adj3" fmla="val 16667"/>
                </a:avLst>
              </a:prstGeom>
              <a:solidFill>
                <a:srgbClr val="CC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400"/>
                  <a:t>卡片箱</a:t>
                </a:r>
              </a:p>
            </p:txBody>
          </p:sp>
          <p:grpSp>
            <p:nvGrpSpPr>
              <p:cNvPr id="11297" name="组合 11348">
                <a:extLst>
                  <a:ext uri="{FF2B5EF4-FFF2-40B4-BE49-F238E27FC236}">
                    <a16:creationId xmlns:a16="http://schemas.microsoft.com/office/drawing/2014/main" id="{4C78250A-0157-466F-98CD-5955D63452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52" y="3578"/>
                <a:ext cx="961" cy="162"/>
                <a:chOff x="3176" y="3598"/>
                <a:chExt cx="961" cy="162"/>
              </a:xfrm>
            </p:grpSpPr>
            <p:sp>
              <p:nvSpPr>
                <p:cNvPr id="11298" name="矩形 11293">
                  <a:extLst>
                    <a:ext uri="{FF2B5EF4-FFF2-40B4-BE49-F238E27FC236}">
                      <a16:creationId xmlns:a16="http://schemas.microsoft.com/office/drawing/2014/main" id="{0C836822-B98F-43A0-86F5-03B749296A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6" y="3598"/>
                  <a:ext cx="850" cy="59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sp>
              <p:nvSpPr>
                <p:cNvPr id="11299" name="矩形 11292">
                  <a:extLst>
                    <a:ext uri="{FF2B5EF4-FFF2-40B4-BE49-F238E27FC236}">
                      <a16:creationId xmlns:a16="http://schemas.microsoft.com/office/drawing/2014/main" id="{F1C407EB-7AE4-4F03-81A7-04ACCC4304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10" y="3635"/>
                  <a:ext cx="849" cy="58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sp>
              <p:nvSpPr>
                <p:cNvPr id="11300" name="矩形 11346">
                  <a:extLst>
                    <a:ext uri="{FF2B5EF4-FFF2-40B4-BE49-F238E27FC236}">
                      <a16:creationId xmlns:a16="http://schemas.microsoft.com/office/drawing/2014/main" id="{EDDF66D1-0D62-4311-855B-B6143D6CA2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43" y="3669"/>
                  <a:ext cx="849" cy="58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sp>
              <p:nvSpPr>
                <p:cNvPr id="11301" name="矩形 11347">
                  <a:extLst>
                    <a:ext uri="{FF2B5EF4-FFF2-40B4-BE49-F238E27FC236}">
                      <a16:creationId xmlns:a16="http://schemas.microsoft.com/office/drawing/2014/main" id="{5FF8C293-AD05-40E8-BF97-C01F4B9E37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88" y="3702"/>
                  <a:ext cx="849" cy="58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</p:grpSp>
        </p:grpSp>
        <p:sp>
          <p:nvSpPr>
            <p:cNvPr id="11294" name="上弧形箭头 11353">
              <a:extLst>
                <a:ext uri="{FF2B5EF4-FFF2-40B4-BE49-F238E27FC236}">
                  <a16:creationId xmlns:a16="http://schemas.microsoft.com/office/drawing/2014/main" id="{3268F243-98B9-45BC-BBCD-0376D65A8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2886"/>
              <a:ext cx="454" cy="137"/>
            </a:xfrm>
            <a:prstGeom prst="curvedDownArrow">
              <a:avLst>
                <a:gd name="adj1" fmla="val 66277"/>
                <a:gd name="adj2" fmla="val 132555"/>
                <a:gd name="adj3" fmla="val 3330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grpSp>
        <p:nvGrpSpPr>
          <p:cNvPr id="11278" name="组合 11360">
            <a:extLst>
              <a:ext uri="{FF2B5EF4-FFF2-40B4-BE49-F238E27FC236}">
                <a16:creationId xmlns:a16="http://schemas.microsoft.com/office/drawing/2014/main" id="{55AB36ED-9ECE-47E6-878C-DC4E714EBFC2}"/>
              </a:ext>
            </a:extLst>
          </p:cNvPr>
          <p:cNvGrpSpPr>
            <a:grpSpLocks/>
          </p:cNvGrpSpPr>
          <p:nvPr/>
        </p:nvGrpSpPr>
        <p:grpSpPr bwMode="auto">
          <a:xfrm>
            <a:off x="3871913" y="3284538"/>
            <a:ext cx="2232025" cy="1009650"/>
            <a:chOff x="2439" y="2069"/>
            <a:chExt cx="1406" cy="636"/>
          </a:xfrm>
        </p:grpSpPr>
        <p:sp>
          <p:nvSpPr>
            <p:cNvPr id="11286" name="直接连接符 11322">
              <a:extLst>
                <a:ext uri="{FF2B5EF4-FFF2-40B4-BE49-F238E27FC236}">
                  <a16:creationId xmlns:a16="http://schemas.microsoft.com/office/drawing/2014/main" id="{219F18CB-29D6-4B76-B3EC-9CA79404102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2734" y="2092"/>
              <a:ext cx="0" cy="59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287" name="组合 11359">
              <a:extLst>
                <a:ext uri="{FF2B5EF4-FFF2-40B4-BE49-F238E27FC236}">
                  <a16:creationId xmlns:a16="http://schemas.microsoft.com/office/drawing/2014/main" id="{A5F7262E-8295-43DE-80B3-350A5614D9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2" y="2069"/>
              <a:ext cx="1133" cy="636"/>
              <a:chOff x="2712" y="2069"/>
              <a:chExt cx="1133" cy="636"/>
            </a:xfrm>
          </p:grpSpPr>
          <p:grpSp>
            <p:nvGrpSpPr>
              <p:cNvPr id="11288" name="组合 11344">
                <a:extLst>
                  <a:ext uri="{FF2B5EF4-FFF2-40B4-BE49-F238E27FC236}">
                    <a16:creationId xmlns:a16="http://schemas.microsoft.com/office/drawing/2014/main" id="{85168698-97FA-43BA-A05F-A542BC999E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12" y="2069"/>
                <a:ext cx="1133" cy="636"/>
                <a:chOff x="2835" y="2205"/>
                <a:chExt cx="1133" cy="636"/>
              </a:xfrm>
            </p:grpSpPr>
            <p:pic>
              <p:nvPicPr>
                <p:cNvPr id="11290" name="图片 11341">
                  <a:extLst>
                    <a:ext uri="{FF2B5EF4-FFF2-40B4-BE49-F238E27FC236}">
                      <a16:creationId xmlns:a16="http://schemas.microsoft.com/office/drawing/2014/main" id="{69F53D34-3A09-40F7-918A-A752A27FF9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2835" y="2205"/>
                  <a:ext cx="1043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291" name="图片 11342">
                  <a:extLst>
                    <a:ext uri="{FF2B5EF4-FFF2-40B4-BE49-F238E27FC236}">
                      <a16:creationId xmlns:a16="http://schemas.microsoft.com/office/drawing/2014/main" id="{F11DBF87-1D72-4FD8-80DA-F600E36B6C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2880" y="2251"/>
                  <a:ext cx="1043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292" name="图片 11343">
                  <a:extLst>
                    <a:ext uri="{FF2B5EF4-FFF2-40B4-BE49-F238E27FC236}">
                      <a16:creationId xmlns:a16="http://schemas.microsoft.com/office/drawing/2014/main" id="{9B6A1C33-44AA-4FC9-80B3-327C517C8A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2925" y="2296"/>
                  <a:ext cx="1043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1289" name="圆角矩形标注 11354">
                <a:extLst>
                  <a:ext uri="{FF2B5EF4-FFF2-40B4-BE49-F238E27FC236}">
                    <a16:creationId xmlns:a16="http://schemas.microsoft.com/office/drawing/2014/main" id="{2C1E9DB6-8D35-48B1-830D-6985A771FD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2" y="2432"/>
                <a:ext cx="862" cy="181"/>
              </a:xfrm>
              <a:prstGeom prst="wedgeRoundRectCallout">
                <a:avLst>
                  <a:gd name="adj1" fmla="val -3019"/>
                  <a:gd name="adj2" fmla="val -30662"/>
                  <a:gd name="adj3" fmla="val 16667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400"/>
                  <a:t>明细账账页</a:t>
                </a:r>
                <a:endParaRPr lang="en-US" altLang="zh-CN" sz="1400"/>
              </a:p>
            </p:txBody>
          </p:sp>
        </p:grpSp>
      </p:grpSp>
      <p:grpSp>
        <p:nvGrpSpPr>
          <p:cNvPr id="11279" name="组合 11362">
            <a:extLst>
              <a:ext uri="{FF2B5EF4-FFF2-40B4-BE49-F238E27FC236}">
                <a16:creationId xmlns:a16="http://schemas.microsoft.com/office/drawing/2014/main" id="{FD30CB5D-1211-403E-9298-49FE44CE9BE5}"/>
              </a:ext>
            </a:extLst>
          </p:cNvPr>
          <p:cNvGrpSpPr>
            <a:grpSpLocks/>
          </p:cNvGrpSpPr>
          <p:nvPr/>
        </p:nvGrpSpPr>
        <p:grpSpPr bwMode="auto">
          <a:xfrm>
            <a:off x="6103938" y="2997200"/>
            <a:ext cx="2303462" cy="1511300"/>
            <a:chOff x="3845" y="1888"/>
            <a:chExt cx="1451" cy="952"/>
          </a:xfrm>
        </p:grpSpPr>
        <p:sp>
          <p:nvSpPr>
            <p:cNvPr id="11280" name="流程图: 可选过程 11355">
              <a:extLst>
                <a:ext uri="{FF2B5EF4-FFF2-40B4-BE49-F238E27FC236}">
                  <a16:creationId xmlns:a16="http://schemas.microsoft.com/office/drawing/2014/main" id="{D4C1208C-AA41-439A-B2A6-6C067EDCD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" y="2522"/>
              <a:ext cx="1224" cy="318"/>
            </a:xfrm>
            <a:prstGeom prst="flowChartAlternateProcess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</a:rPr>
                <a:t>★</a:t>
              </a:r>
              <a:r>
                <a:rPr lang="zh-CN" altLang="en-US" sz="2000"/>
                <a:t>期末装订成册</a:t>
              </a:r>
            </a:p>
          </p:txBody>
        </p:sp>
        <p:grpSp>
          <p:nvGrpSpPr>
            <p:cNvPr id="11281" name="组合 11361">
              <a:extLst>
                <a:ext uri="{FF2B5EF4-FFF2-40B4-BE49-F238E27FC236}">
                  <a16:creationId xmlns:a16="http://schemas.microsoft.com/office/drawing/2014/main" id="{BFBFF6D7-2A9A-4E4C-974E-2BA184A5A2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5" y="1888"/>
              <a:ext cx="1451" cy="598"/>
              <a:chOff x="3845" y="1888"/>
              <a:chExt cx="1451" cy="598"/>
            </a:xfrm>
          </p:grpSpPr>
          <p:grpSp>
            <p:nvGrpSpPr>
              <p:cNvPr id="11282" name="组合 11323">
                <a:extLst>
                  <a:ext uri="{FF2B5EF4-FFF2-40B4-BE49-F238E27FC236}">
                    <a16:creationId xmlns:a16="http://schemas.microsoft.com/office/drawing/2014/main" id="{BB6DF11D-8AA4-4A13-81B9-5EC2B54476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52" y="1888"/>
                <a:ext cx="1044" cy="598"/>
                <a:chOff x="2835" y="2795"/>
                <a:chExt cx="1270" cy="779"/>
              </a:xfrm>
            </p:grpSpPr>
            <p:sp>
              <p:nvSpPr>
                <p:cNvPr id="11284" name="立方体 11324">
                  <a:extLst>
                    <a:ext uri="{FF2B5EF4-FFF2-40B4-BE49-F238E27FC236}">
                      <a16:creationId xmlns:a16="http://schemas.microsoft.com/office/drawing/2014/main" id="{B3A165EE-C6FA-46E7-99FB-90A5656F73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5" y="2795"/>
                  <a:ext cx="1270" cy="77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11285" name="图片 11325" descr="896F7477">
                  <a:extLst>
                    <a:ext uri="{FF2B5EF4-FFF2-40B4-BE49-F238E27FC236}">
                      <a16:creationId xmlns:a16="http://schemas.microsoft.com/office/drawing/2014/main" id="{7D7CF5C7-5A17-4271-9B5D-FC54BEBF7F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32" r="565" b="182"/>
                <a:stretch>
                  <a:fillRect/>
                </a:stretch>
              </p:blipFill>
              <p:spPr bwMode="auto">
                <a:xfrm>
                  <a:off x="2859" y="2816"/>
                  <a:ext cx="1224" cy="7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1283" name="直接连接符 11356">
                <a:extLst>
                  <a:ext uri="{FF2B5EF4-FFF2-40B4-BE49-F238E27FC236}">
                    <a16:creationId xmlns:a16="http://schemas.microsoft.com/office/drawing/2014/main" id="{C8C03EF7-BBF2-4DC6-9437-E7B9024808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4049" y="2138"/>
                <a:ext cx="0" cy="40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80932">
            <a:extLst>
              <a:ext uri="{FF2B5EF4-FFF2-40B4-BE49-F238E27FC236}">
                <a16:creationId xmlns:a16="http://schemas.microsoft.com/office/drawing/2014/main" id="{3AD5B790-3B14-450E-9DB1-F339EB974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573463"/>
            <a:ext cx="8280400" cy="266382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600" b="0"/>
          </a:p>
        </p:txBody>
      </p:sp>
      <p:sp>
        <p:nvSpPr>
          <p:cNvPr id="12291" name="文本框 80931">
            <a:extLst>
              <a:ext uri="{FF2B5EF4-FFF2-40B4-BE49-F238E27FC236}">
                <a16:creationId xmlns:a16="http://schemas.microsoft.com/office/drawing/2014/main" id="{5F252F92-7F01-41FA-ACC7-40D2BD595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96975"/>
            <a:ext cx="8280400" cy="2303463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600" b="0"/>
          </a:p>
        </p:txBody>
      </p:sp>
      <p:sp>
        <p:nvSpPr>
          <p:cNvPr id="12292" name="文本占位符 80898">
            <a:extLst>
              <a:ext uri="{FF2B5EF4-FFF2-40B4-BE49-F238E27FC236}">
                <a16:creationId xmlns:a16="http://schemas.microsoft.com/office/drawing/2014/main" id="{C8F16E0A-101E-4FD8-8FEE-B41690878B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476250"/>
            <a:ext cx="7772400" cy="5762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        ★</a:t>
            </a:r>
            <a:r>
              <a:rPr lang="zh-CN" altLang="en-US" b="1"/>
              <a:t>各种账簿的优点、缺点及其适用性</a:t>
            </a:r>
          </a:p>
        </p:txBody>
      </p:sp>
      <p:grpSp>
        <p:nvGrpSpPr>
          <p:cNvPr id="12293" name="组合 80930">
            <a:extLst>
              <a:ext uri="{FF2B5EF4-FFF2-40B4-BE49-F238E27FC236}">
                <a16:creationId xmlns:a16="http://schemas.microsoft.com/office/drawing/2014/main" id="{7029BAE3-AB0C-4B88-A268-0E37372E3CF3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1341438"/>
            <a:ext cx="2378075" cy="2016125"/>
            <a:chOff x="1610" y="981"/>
            <a:chExt cx="1498" cy="1270"/>
          </a:xfrm>
        </p:grpSpPr>
        <p:sp>
          <p:nvSpPr>
            <p:cNvPr id="12313" name="流程图: 可选过程 80899">
              <a:extLst>
                <a:ext uri="{FF2B5EF4-FFF2-40B4-BE49-F238E27FC236}">
                  <a16:creationId xmlns:a16="http://schemas.microsoft.com/office/drawing/2014/main" id="{D8CFE52F-7F7F-4044-92A1-3519F3DD60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981"/>
              <a:ext cx="907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订本式账簿</a:t>
              </a:r>
            </a:p>
          </p:txBody>
        </p:sp>
        <p:grpSp>
          <p:nvGrpSpPr>
            <p:cNvPr id="12314" name="组合 80901">
              <a:extLst>
                <a:ext uri="{FF2B5EF4-FFF2-40B4-BE49-F238E27FC236}">
                  <a16:creationId xmlns:a16="http://schemas.microsoft.com/office/drawing/2014/main" id="{E1DBA4B2-472E-4B78-9757-806EE22E76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7" y="1389"/>
              <a:ext cx="681" cy="861"/>
              <a:chOff x="660" y="2795"/>
              <a:chExt cx="770" cy="997"/>
            </a:xfrm>
          </p:grpSpPr>
          <p:sp>
            <p:nvSpPr>
              <p:cNvPr id="12318" name="立方体 80902">
                <a:extLst>
                  <a:ext uri="{FF2B5EF4-FFF2-40B4-BE49-F238E27FC236}">
                    <a16:creationId xmlns:a16="http://schemas.microsoft.com/office/drawing/2014/main" id="{5019429C-09C4-4550-B9A7-5CDC983A0D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" y="2795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2319" name="图片 80903" descr="7581CBD8">
                <a:extLst>
                  <a:ext uri="{FF2B5EF4-FFF2-40B4-BE49-F238E27FC236}">
                    <a16:creationId xmlns:a16="http://schemas.microsoft.com/office/drawing/2014/main" id="{A52A8F17-A9B3-479A-82B1-67A31CF34C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669" y="2829"/>
                <a:ext cx="726" cy="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5" name="组合 80904">
              <a:extLst>
                <a:ext uri="{FF2B5EF4-FFF2-40B4-BE49-F238E27FC236}">
                  <a16:creationId xmlns:a16="http://schemas.microsoft.com/office/drawing/2014/main" id="{54B8B59F-469B-427D-9FEC-A13CA13D51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0" y="1389"/>
              <a:ext cx="681" cy="862"/>
              <a:chOff x="4148" y="2206"/>
              <a:chExt cx="773" cy="998"/>
            </a:xfrm>
          </p:grpSpPr>
          <p:sp>
            <p:nvSpPr>
              <p:cNvPr id="12316" name="立方体 80905">
                <a:extLst>
                  <a:ext uri="{FF2B5EF4-FFF2-40B4-BE49-F238E27FC236}">
                    <a16:creationId xmlns:a16="http://schemas.microsoft.com/office/drawing/2014/main" id="{168FBA2B-D3E9-4DD4-A09E-3D20F6B04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206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2317" name="图片 80906" descr="204E207C">
                <a:extLst>
                  <a:ext uri="{FF2B5EF4-FFF2-40B4-BE49-F238E27FC236}">
                    <a16:creationId xmlns:a16="http://schemas.microsoft.com/office/drawing/2014/main" id="{DEF6F5BA-B013-4EA1-93CC-45F9D924C9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8" y="2251"/>
                <a:ext cx="728" cy="95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294" name="圆角矩形标注 80907">
            <a:extLst>
              <a:ext uri="{FF2B5EF4-FFF2-40B4-BE49-F238E27FC236}">
                <a16:creationId xmlns:a16="http://schemas.microsoft.com/office/drawing/2014/main" id="{3A25BF45-4288-4D85-AF9E-B95A0190D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341438"/>
            <a:ext cx="1368425" cy="2016125"/>
          </a:xfrm>
          <a:prstGeom prst="wedgeRoundRectCallout">
            <a:avLst>
              <a:gd name="adj1" fmla="val 36889"/>
              <a:gd name="adj2" fmla="val -11574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优点</a:t>
            </a:r>
            <a:r>
              <a:rPr lang="zh-CN" altLang="en-US" sz="2000" b="0"/>
              <a:t>：</a:t>
            </a:r>
            <a:r>
              <a:rPr lang="zh-CN" altLang="en-US" sz="2000"/>
              <a:t>固定成册并编号，避免账页散失或被抽换。</a:t>
            </a:r>
          </a:p>
        </p:txBody>
      </p:sp>
      <p:grpSp>
        <p:nvGrpSpPr>
          <p:cNvPr id="12295" name="组合 80929">
            <a:extLst>
              <a:ext uri="{FF2B5EF4-FFF2-40B4-BE49-F238E27FC236}">
                <a16:creationId xmlns:a16="http://schemas.microsoft.com/office/drawing/2014/main" id="{EB8D9C9F-B9E2-4476-B4BD-E08126C25E6A}"/>
              </a:ext>
            </a:extLst>
          </p:cNvPr>
          <p:cNvGrpSpPr>
            <a:grpSpLocks/>
          </p:cNvGrpSpPr>
          <p:nvPr/>
        </p:nvGrpSpPr>
        <p:grpSpPr bwMode="auto">
          <a:xfrm>
            <a:off x="973138" y="4006850"/>
            <a:ext cx="3670300" cy="1657350"/>
            <a:chOff x="613" y="2660"/>
            <a:chExt cx="2312" cy="1044"/>
          </a:xfrm>
        </p:grpSpPr>
        <p:sp>
          <p:nvSpPr>
            <p:cNvPr id="12301" name="流程图: 可选过程 80908">
              <a:extLst>
                <a:ext uri="{FF2B5EF4-FFF2-40B4-BE49-F238E27FC236}">
                  <a16:creationId xmlns:a16="http://schemas.microsoft.com/office/drawing/2014/main" id="{84C30923-2AF9-45AB-BCA6-6828D2AE5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" y="2660"/>
              <a:ext cx="907" cy="272"/>
            </a:xfrm>
            <a:prstGeom prst="flowChartAlternateProcess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活页式账簿</a:t>
              </a:r>
            </a:p>
          </p:txBody>
        </p:sp>
        <p:grpSp>
          <p:nvGrpSpPr>
            <p:cNvPr id="12302" name="组合 80911">
              <a:extLst>
                <a:ext uri="{FF2B5EF4-FFF2-40B4-BE49-F238E27FC236}">
                  <a16:creationId xmlns:a16="http://schemas.microsoft.com/office/drawing/2014/main" id="{868603CF-DA65-4A61-83F6-D01EE2D8BE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3" y="3068"/>
              <a:ext cx="1133" cy="636"/>
              <a:chOff x="2712" y="2069"/>
              <a:chExt cx="1133" cy="636"/>
            </a:xfrm>
          </p:grpSpPr>
          <p:grpSp>
            <p:nvGrpSpPr>
              <p:cNvPr id="12308" name="组合 80912">
                <a:extLst>
                  <a:ext uri="{FF2B5EF4-FFF2-40B4-BE49-F238E27FC236}">
                    <a16:creationId xmlns:a16="http://schemas.microsoft.com/office/drawing/2014/main" id="{A3669594-ABE4-46FC-8DEF-52B13A3BB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12" y="2069"/>
                <a:ext cx="1133" cy="636"/>
                <a:chOff x="2835" y="2205"/>
                <a:chExt cx="1133" cy="636"/>
              </a:xfrm>
            </p:grpSpPr>
            <p:pic>
              <p:nvPicPr>
                <p:cNvPr id="12310" name="图片 80913">
                  <a:extLst>
                    <a:ext uri="{FF2B5EF4-FFF2-40B4-BE49-F238E27FC236}">
                      <a16:creationId xmlns:a16="http://schemas.microsoft.com/office/drawing/2014/main" id="{D029A1B5-EE5C-4880-9068-0F2B5CDF0A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2835" y="2205"/>
                  <a:ext cx="1043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311" name="图片 80914">
                  <a:extLst>
                    <a:ext uri="{FF2B5EF4-FFF2-40B4-BE49-F238E27FC236}">
                      <a16:creationId xmlns:a16="http://schemas.microsoft.com/office/drawing/2014/main" id="{9BA84CAC-A027-4089-A917-7AF8D6B091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2880" y="2251"/>
                  <a:ext cx="1043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312" name="图片 80915">
                  <a:extLst>
                    <a:ext uri="{FF2B5EF4-FFF2-40B4-BE49-F238E27FC236}">
                      <a16:creationId xmlns:a16="http://schemas.microsoft.com/office/drawing/2014/main" id="{2F2DD5EF-726B-484C-96A9-6D34F9247D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2925" y="2296"/>
                  <a:ext cx="1043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2309" name="圆角矩形标注 80916">
                <a:extLst>
                  <a:ext uri="{FF2B5EF4-FFF2-40B4-BE49-F238E27FC236}">
                    <a16:creationId xmlns:a16="http://schemas.microsoft.com/office/drawing/2014/main" id="{147FAF3A-FC4B-4127-82EF-E96DAE8B77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2" y="2432"/>
                <a:ext cx="862" cy="181"/>
              </a:xfrm>
              <a:prstGeom prst="wedgeRoundRectCallout">
                <a:avLst>
                  <a:gd name="adj1" fmla="val -3019"/>
                  <a:gd name="adj2" fmla="val -30662"/>
                  <a:gd name="adj3" fmla="val 16667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400"/>
                  <a:t>明细账账页</a:t>
                </a:r>
                <a:endParaRPr lang="en-US" altLang="zh-CN" sz="1400"/>
              </a:p>
            </p:txBody>
          </p:sp>
        </p:grpSp>
        <p:sp>
          <p:nvSpPr>
            <p:cNvPr id="12303" name="流程图: 可选过程 80918">
              <a:extLst>
                <a:ext uri="{FF2B5EF4-FFF2-40B4-BE49-F238E27FC236}">
                  <a16:creationId xmlns:a16="http://schemas.microsoft.com/office/drawing/2014/main" id="{D399DE23-24AE-4734-8B2B-14FD1C796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3385"/>
              <a:ext cx="1224" cy="318"/>
            </a:xfrm>
            <a:prstGeom prst="flowChartAlternateProcess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</a:rPr>
                <a:t>★</a:t>
              </a:r>
              <a:r>
                <a:rPr lang="zh-CN" altLang="en-US" sz="2000"/>
                <a:t>期末装订成册</a:t>
              </a:r>
            </a:p>
          </p:txBody>
        </p:sp>
        <p:grpSp>
          <p:nvGrpSpPr>
            <p:cNvPr id="12304" name="组合 80920">
              <a:extLst>
                <a:ext uri="{FF2B5EF4-FFF2-40B4-BE49-F238E27FC236}">
                  <a16:creationId xmlns:a16="http://schemas.microsoft.com/office/drawing/2014/main" id="{76E4DBF9-6477-46A2-B8B6-D7452CEE62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1" y="2660"/>
              <a:ext cx="1044" cy="598"/>
              <a:chOff x="2835" y="2795"/>
              <a:chExt cx="1270" cy="779"/>
            </a:xfrm>
          </p:grpSpPr>
          <p:sp>
            <p:nvSpPr>
              <p:cNvPr id="12306" name="立方体 80921">
                <a:extLst>
                  <a:ext uri="{FF2B5EF4-FFF2-40B4-BE49-F238E27FC236}">
                    <a16:creationId xmlns:a16="http://schemas.microsoft.com/office/drawing/2014/main" id="{14B42803-58A0-4D93-B87B-FC09746DF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795"/>
                <a:ext cx="1270" cy="77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2307" name="图片 80922" descr="896F7477">
                <a:extLst>
                  <a:ext uri="{FF2B5EF4-FFF2-40B4-BE49-F238E27FC236}">
                    <a16:creationId xmlns:a16="http://schemas.microsoft.com/office/drawing/2014/main" id="{E623481A-BE8B-445B-8CBC-3399F057DB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2859" y="2816"/>
                <a:ext cx="1224" cy="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305" name="直接连接符 80923">
              <a:extLst>
                <a:ext uri="{FF2B5EF4-FFF2-40B4-BE49-F238E27FC236}">
                  <a16:creationId xmlns:a16="http://schemas.microsoft.com/office/drawing/2014/main" id="{9D03CEE1-B844-4D28-BD23-541DC480465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1678" y="2955"/>
              <a:ext cx="0" cy="40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296" name="圆角矩形标注 80924">
            <a:extLst>
              <a:ext uri="{FF2B5EF4-FFF2-40B4-BE49-F238E27FC236}">
                <a16:creationId xmlns:a16="http://schemas.microsoft.com/office/drawing/2014/main" id="{1AF604EF-624D-4EC4-A4CE-D58A506FA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3717925"/>
            <a:ext cx="3240087" cy="1081088"/>
          </a:xfrm>
          <a:prstGeom prst="wedgeRoundRectCallout">
            <a:avLst>
              <a:gd name="adj1" fmla="val 18153"/>
              <a:gd name="adj2" fmla="val 16375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优点</a:t>
            </a:r>
            <a:r>
              <a:rPr lang="zh-CN" altLang="en-US" sz="2000" b="0"/>
              <a:t>：</a:t>
            </a:r>
            <a:r>
              <a:rPr lang="zh-CN" altLang="en-US" sz="2000"/>
              <a:t>方便灵活，可根据需要增添账页；便于分工记账；便于计算机记账。</a:t>
            </a:r>
          </a:p>
        </p:txBody>
      </p:sp>
      <p:sp>
        <p:nvSpPr>
          <p:cNvPr id="12297" name="圆角矩形标注 80925">
            <a:extLst>
              <a:ext uri="{FF2B5EF4-FFF2-40B4-BE49-F238E27FC236}">
                <a16:creationId xmlns:a16="http://schemas.microsoft.com/office/drawing/2014/main" id="{FB7A5749-926F-4E71-9C35-E82FA0609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852738"/>
            <a:ext cx="3240087" cy="431800"/>
          </a:xfrm>
          <a:prstGeom prst="wedgeRoundRectCallout">
            <a:avLst>
              <a:gd name="adj1" fmla="val 10903"/>
              <a:gd name="adj2" fmla="val 32352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适用性</a:t>
            </a:r>
            <a:r>
              <a:rPr lang="zh-CN" altLang="en-US" sz="2000"/>
              <a:t>：重要账簿设置。</a:t>
            </a:r>
          </a:p>
        </p:txBody>
      </p:sp>
      <p:sp>
        <p:nvSpPr>
          <p:cNvPr id="12298" name="圆角矩形标注 80926">
            <a:extLst>
              <a:ext uri="{FF2B5EF4-FFF2-40B4-BE49-F238E27FC236}">
                <a16:creationId xmlns:a16="http://schemas.microsoft.com/office/drawing/2014/main" id="{1E165CAB-A774-4960-97FC-24ED6FA0A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1412875"/>
            <a:ext cx="3240087" cy="1079500"/>
          </a:xfrm>
          <a:prstGeom prst="wedgeRoundRectCallout">
            <a:avLst>
              <a:gd name="adj1" fmla="val 11491"/>
              <a:gd name="adj2" fmla="val 16472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缺点</a:t>
            </a:r>
            <a:r>
              <a:rPr lang="zh-CN" altLang="en-US" sz="2000"/>
              <a:t>：不能根据需要增减账页；不便于分工记账；不便于计算机打印记账。</a:t>
            </a:r>
          </a:p>
        </p:txBody>
      </p:sp>
      <p:sp>
        <p:nvSpPr>
          <p:cNvPr id="12299" name="圆角矩形标注 80927">
            <a:extLst>
              <a:ext uri="{FF2B5EF4-FFF2-40B4-BE49-F238E27FC236}">
                <a16:creationId xmlns:a16="http://schemas.microsoft.com/office/drawing/2014/main" id="{352C093B-AB07-4D27-9616-5BBEBDE16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799013"/>
            <a:ext cx="3240087" cy="819150"/>
          </a:xfrm>
          <a:prstGeom prst="wedgeRoundRectCallout">
            <a:avLst>
              <a:gd name="adj1" fmla="val 18153"/>
              <a:gd name="adj2" fmla="val 37597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缺点</a:t>
            </a:r>
            <a:r>
              <a:rPr lang="zh-CN" altLang="en-US" sz="2000"/>
              <a:t>：不固定成册，容易造成账页散失或被抽换。</a:t>
            </a:r>
          </a:p>
        </p:txBody>
      </p:sp>
      <p:sp>
        <p:nvSpPr>
          <p:cNvPr id="12300" name="圆角矩形标注 80928">
            <a:extLst>
              <a:ext uri="{FF2B5EF4-FFF2-40B4-BE49-F238E27FC236}">
                <a16:creationId xmlns:a16="http://schemas.microsoft.com/office/drawing/2014/main" id="{3AABAAE3-9836-4A43-8A27-DF7B553A9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5591175"/>
            <a:ext cx="3240087" cy="503238"/>
          </a:xfrm>
          <a:prstGeom prst="wedgeRoundRectCallout">
            <a:avLst>
              <a:gd name="adj1" fmla="val 38144"/>
              <a:gd name="adj2" fmla="val 1736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适用性</a:t>
            </a:r>
            <a:r>
              <a:rPr lang="zh-CN" altLang="en-US" sz="2000"/>
              <a:t>：明细账簿设置。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占位符 81922">
            <a:extLst>
              <a:ext uri="{FF2B5EF4-FFF2-40B4-BE49-F238E27FC236}">
                <a16:creationId xmlns:a16="http://schemas.microsoft.com/office/drawing/2014/main" id="{4594A102-FDEE-49C0-A7C8-D18052F5F0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828675"/>
            <a:ext cx="7772400" cy="58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        ★</a:t>
            </a:r>
            <a:r>
              <a:rPr lang="zh-CN" altLang="en-US" b="1"/>
              <a:t>各种账簿的优点、缺点及其适用性</a:t>
            </a:r>
          </a:p>
        </p:txBody>
      </p:sp>
      <p:sp>
        <p:nvSpPr>
          <p:cNvPr id="13315" name="文本框 81941">
            <a:extLst>
              <a:ext uri="{FF2B5EF4-FFF2-40B4-BE49-F238E27FC236}">
                <a16:creationId xmlns:a16="http://schemas.microsoft.com/office/drawing/2014/main" id="{4087C9CE-B8C3-4DD6-AD83-D08F17366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700213"/>
            <a:ext cx="8280400" cy="3094037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600" b="0"/>
          </a:p>
        </p:txBody>
      </p:sp>
      <p:sp>
        <p:nvSpPr>
          <p:cNvPr id="13316" name="流程图: 可选过程 81923">
            <a:extLst>
              <a:ext uri="{FF2B5EF4-FFF2-40B4-BE49-F238E27FC236}">
                <a16:creationId xmlns:a16="http://schemas.microsoft.com/office/drawing/2014/main" id="{59E6BD22-00BB-4117-8BDF-0D0E3713E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2060575"/>
            <a:ext cx="1439863" cy="431800"/>
          </a:xfrm>
          <a:prstGeom prst="flowChartAlternateProcess">
            <a:avLst/>
          </a:prstGeom>
          <a:solidFill>
            <a:srgbClr val="CCEC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卡片式账簿</a:t>
            </a:r>
          </a:p>
        </p:txBody>
      </p:sp>
      <p:grpSp>
        <p:nvGrpSpPr>
          <p:cNvPr id="13317" name="组合 81926">
            <a:extLst>
              <a:ext uri="{FF2B5EF4-FFF2-40B4-BE49-F238E27FC236}">
                <a16:creationId xmlns:a16="http://schemas.microsoft.com/office/drawing/2014/main" id="{A0D617D4-B4DD-4388-B6C9-67BA9EEB5638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2760663"/>
            <a:ext cx="1565275" cy="1100137"/>
            <a:chOff x="3657" y="2795"/>
            <a:chExt cx="986" cy="693"/>
          </a:xfrm>
        </p:grpSpPr>
        <p:sp>
          <p:nvSpPr>
            <p:cNvPr id="13330" name="矩形 81927">
              <a:extLst>
                <a:ext uri="{FF2B5EF4-FFF2-40B4-BE49-F238E27FC236}">
                  <a16:creationId xmlns:a16="http://schemas.microsoft.com/office/drawing/2014/main" id="{8C31A41A-1CC2-4B56-873E-0328AF7B2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7" y="2795"/>
              <a:ext cx="850" cy="59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66FFFF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13331" name="矩形 81928">
              <a:extLst>
                <a:ext uri="{FF2B5EF4-FFF2-40B4-BE49-F238E27FC236}">
                  <a16:creationId xmlns:a16="http://schemas.microsoft.com/office/drawing/2014/main" id="{3E61A429-B238-4CEC-AA05-184694BAB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4" y="2840"/>
              <a:ext cx="850" cy="59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66FFFF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13332" name="矩形 81929">
              <a:extLst>
                <a:ext uri="{FF2B5EF4-FFF2-40B4-BE49-F238E27FC236}">
                  <a16:creationId xmlns:a16="http://schemas.microsoft.com/office/drawing/2014/main" id="{01AFD070-AEEA-4C65-86D1-611E78616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3" y="2898"/>
              <a:ext cx="850" cy="59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66FFFF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13333" name="圆角矩形标注 81930">
              <a:extLst>
                <a:ext uri="{FF2B5EF4-FFF2-40B4-BE49-F238E27FC236}">
                  <a16:creationId xmlns:a16="http://schemas.microsoft.com/office/drawing/2014/main" id="{EF4542E9-52FC-4505-AD77-867C914EF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4" y="3022"/>
              <a:ext cx="499" cy="317"/>
            </a:xfrm>
            <a:prstGeom prst="wedgeRoundRectCallout">
              <a:avLst>
                <a:gd name="adj1" fmla="val 31162"/>
                <a:gd name="adj2" fmla="val 53153"/>
                <a:gd name="adj3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/>
                <a:t>卡片式账页</a:t>
              </a:r>
              <a:endParaRPr lang="en-US" altLang="zh-CN" sz="1400"/>
            </a:p>
          </p:txBody>
        </p:sp>
      </p:grpSp>
      <p:grpSp>
        <p:nvGrpSpPr>
          <p:cNvPr id="13318" name="组合 81932">
            <a:extLst>
              <a:ext uri="{FF2B5EF4-FFF2-40B4-BE49-F238E27FC236}">
                <a16:creationId xmlns:a16="http://schemas.microsoft.com/office/drawing/2014/main" id="{D4683DC5-24D7-451E-9436-65ABE0E561FB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2755900"/>
            <a:ext cx="1574800" cy="1177925"/>
            <a:chOff x="3152" y="3578"/>
            <a:chExt cx="992" cy="742"/>
          </a:xfrm>
        </p:grpSpPr>
        <p:sp>
          <p:nvSpPr>
            <p:cNvPr id="13323" name="立方体 81933">
              <a:extLst>
                <a:ext uri="{FF2B5EF4-FFF2-40B4-BE49-F238E27FC236}">
                  <a16:creationId xmlns:a16="http://schemas.microsoft.com/office/drawing/2014/main" id="{F58A1D3D-C182-4706-A0F2-04A439E4DD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10" y="3487"/>
              <a:ext cx="663" cy="992"/>
            </a:xfrm>
            <a:prstGeom prst="cube">
              <a:avLst>
                <a:gd name="adj" fmla="val 14199"/>
              </a:avLst>
            </a:prstGeom>
            <a:solidFill>
              <a:srgbClr val="CC3399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13324" name="圆角矩形标注 81934">
              <a:extLst>
                <a:ext uri="{FF2B5EF4-FFF2-40B4-BE49-F238E27FC236}">
                  <a16:creationId xmlns:a16="http://schemas.microsoft.com/office/drawing/2014/main" id="{8989EEE7-5C2B-4A72-B484-471AA8849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838"/>
              <a:ext cx="499" cy="227"/>
            </a:xfrm>
            <a:prstGeom prst="wedgeRoundRectCallout">
              <a:avLst>
                <a:gd name="adj1" fmla="val -10120"/>
                <a:gd name="adj2" fmla="val 38106"/>
                <a:gd name="adj3" fmla="val 16667"/>
              </a:avLst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/>
                <a:t>卡片箱</a:t>
              </a:r>
            </a:p>
          </p:txBody>
        </p:sp>
        <p:grpSp>
          <p:nvGrpSpPr>
            <p:cNvPr id="13325" name="组合 81935">
              <a:extLst>
                <a:ext uri="{FF2B5EF4-FFF2-40B4-BE49-F238E27FC236}">
                  <a16:creationId xmlns:a16="http://schemas.microsoft.com/office/drawing/2014/main" id="{64F5B54D-D857-47C2-8DBD-4BF181D591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2" y="3578"/>
              <a:ext cx="961" cy="162"/>
              <a:chOff x="3176" y="3598"/>
              <a:chExt cx="961" cy="162"/>
            </a:xfrm>
          </p:grpSpPr>
          <p:sp>
            <p:nvSpPr>
              <p:cNvPr id="13326" name="矩形 81936">
                <a:extLst>
                  <a:ext uri="{FF2B5EF4-FFF2-40B4-BE49-F238E27FC236}">
                    <a16:creationId xmlns:a16="http://schemas.microsoft.com/office/drawing/2014/main" id="{7C0DDE68-7695-432D-8BFA-79CAA15FC0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6" y="3598"/>
                <a:ext cx="850" cy="59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3327" name="矩形 81937">
                <a:extLst>
                  <a:ext uri="{FF2B5EF4-FFF2-40B4-BE49-F238E27FC236}">
                    <a16:creationId xmlns:a16="http://schemas.microsoft.com/office/drawing/2014/main" id="{2260A6A9-CA17-4CD8-B35F-6EB39331B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0" y="3635"/>
                <a:ext cx="849" cy="5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3328" name="矩形 81938">
                <a:extLst>
                  <a:ext uri="{FF2B5EF4-FFF2-40B4-BE49-F238E27FC236}">
                    <a16:creationId xmlns:a16="http://schemas.microsoft.com/office/drawing/2014/main" id="{7172C7AD-F590-49E3-BEA0-27AC38A5FA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3669"/>
                <a:ext cx="849" cy="5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3329" name="矩形 81939">
                <a:extLst>
                  <a:ext uri="{FF2B5EF4-FFF2-40B4-BE49-F238E27FC236}">
                    <a16:creationId xmlns:a16="http://schemas.microsoft.com/office/drawing/2014/main" id="{32B2B4F5-0F4A-4916-97AD-DE84780D78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8" y="3702"/>
                <a:ext cx="849" cy="5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</p:grpSp>
      </p:grpSp>
      <p:sp>
        <p:nvSpPr>
          <p:cNvPr id="13319" name="上弧形箭头 81940">
            <a:extLst>
              <a:ext uri="{FF2B5EF4-FFF2-40B4-BE49-F238E27FC236}">
                <a16:creationId xmlns:a16="http://schemas.microsoft.com/office/drawing/2014/main" id="{022E5E63-3673-46C3-8E28-CB4390581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540000"/>
            <a:ext cx="720725" cy="217488"/>
          </a:xfrm>
          <a:prstGeom prst="curvedDownArrow">
            <a:avLst>
              <a:gd name="adj1" fmla="val 66277"/>
              <a:gd name="adj2" fmla="val 132554"/>
              <a:gd name="adj3" fmla="val 33306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0" name="圆角矩形标注 81942">
            <a:extLst>
              <a:ext uri="{FF2B5EF4-FFF2-40B4-BE49-F238E27FC236}">
                <a16:creationId xmlns:a16="http://schemas.microsoft.com/office/drawing/2014/main" id="{F3DA14A1-AC90-4364-BDDC-E67460292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1844675"/>
            <a:ext cx="3529013" cy="1152525"/>
          </a:xfrm>
          <a:prstGeom prst="wedgeRoundRectCallout">
            <a:avLst>
              <a:gd name="adj1" fmla="val 20444"/>
              <a:gd name="adj2" fmla="val 17218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优点</a:t>
            </a:r>
            <a:r>
              <a:rPr lang="zh-CN" altLang="en-US" sz="2000" b="0"/>
              <a:t>：</a:t>
            </a:r>
            <a:r>
              <a:rPr lang="zh-CN" altLang="en-US" sz="2000"/>
              <a:t>耐磨损，便于长期使用；方便灵活，可根据需要增添账页；便于分工记账。</a:t>
            </a:r>
          </a:p>
        </p:txBody>
      </p:sp>
      <p:sp>
        <p:nvSpPr>
          <p:cNvPr id="13321" name="圆角矩形标注 81943">
            <a:extLst>
              <a:ext uri="{FF2B5EF4-FFF2-40B4-BE49-F238E27FC236}">
                <a16:creationId xmlns:a16="http://schemas.microsoft.com/office/drawing/2014/main" id="{1C9EC071-3DDD-4DBB-A435-6D6FD0E93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2997200"/>
            <a:ext cx="3529013" cy="819150"/>
          </a:xfrm>
          <a:prstGeom prst="wedgeRoundRectCallout">
            <a:avLst>
              <a:gd name="adj1" fmla="val 12574"/>
              <a:gd name="adj2" fmla="val 37597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缺点</a:t>
            </a:r>
            <a:r>
              <a:rPr lang="zh-CN" altLang="en-US" sz="2000"/>
              <a:t>：不固定成册，容易造成账页散失或被抽换。</a:t>
            </a:r>
          </a:p>
        </p:txBody>
      </p:sp>
      <p:sp>
        <p:nvSpPr>
          <p:cNvPr id="13322" name="圆角矩形标注 81944">
            <a:extLst>
              <a:ext uri="{FF2B5EF4-FFF2-40B4-BE49-F238E27FC236}">
                <a16:creationId xmlns:a16="http://schemas.microsoft.com/office/drawing/2014/main" id="{0EA4A8BD-B872-4191-8C07-4232E8DC7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3789363"/>
            <a:ext cx="3529013" cy="792162"/>
          </a:xfrm>
          <a:prstGeom prst="wedgeRoundRectCallout">
            <a:avLst>
              <a:gd name="adj1" fmla="val 30926"/>
              <a:gd name="adj2" fmla="val -17134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适用性</a:t>
            </a:r>
            <a:r>
              <a:rPr lang="zh-CN" altLang="en-US" sz="2000"/>
              <a:t>：固定资产等长期资产的账簿设置。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2289">
            <a:extLst>
              <a:ext uri="{FF2B5EF4-FFF2-40B4-BE49-F238E27FC236}">
                <a16:creationId xmlns:a16="http://schemas.microsoft.com/office/drawing/2014/main" id="{E44CC755-BF17-42EB-9AF9-D5C25C22F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7921625" cy="587375"/>
          </a:xfrm>
        </p:spPr>
        <p:txBody>
          <a:bodyPr/>
          <a:lstStyle/>
          <a:p>
            <a:pPr algn="l" eaLnBrk="1" hangingPunct="1"/>
            <a:r>
              <a:rPr lang="zh-CN" altLang="en-US" sz="3600" b="1">
                <a:solidFill>
                  <a:srgbClr val="0000FF"/>
                </a:solidFill>
                <a:latin typeface="宋体" panose="02010600030101010101" pitchFamily="2" charset="-122"/>
              </a:rPr>
              <a:t>    第二节  账簿的设置与登记</a:t>
            </a:r>
          </a:p>
        </p:txBody>
      </p:sp>
      <p:sp>
        <p:nvSpPr>
          <p:cNvPr id="14339" name="文本占位符 12290">
            <a:extLst>
              <a:ext uri="{FF2B5EF4-FFF2-40B4-BE49-F238E27FC236}">
                <a16:creationId xmlns:a16="http://schemas.microsoft.com/office/drawing/2014/main" id="{91A0F2CB-28A0-4BC5-9360-4A0FA00183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1196975"/>
            <a:ext cx="7921625" cy="10541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一、账簿的设置要求与基本内容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（一）设置账簿的基本要求</a:t>
            </a:r>
          </a:p>
        </p:txBody>
      </p:sp>
      <p:sp>
        <p:nvSpPr>
          <p:cNvPr id="14340" name="矩形标注 12303">
            <a:extLst>
              <a:ext uri="{FF2B5EF4-FFF2-40B4-BE49-F238E27FC236}">
                <a16:creationId xmlns:a16="http://schemas.microsoft.com/office/drawing/2014/main" id="{03D68726-B588-403C-ADA2-EC5AE9A3B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349500"/>
            <a:ext cx="7921625" cy="2665413"/>
          </a:xfrm>
          <a:prstGeom prst="wedgeRectCallout">
            <a:avLst>
              <a:gd name="adj1" fmla="val 1222"/>
              <a:gd name="adj2" fmla="val 37792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/>
          </a:p>
        </p:txBody>
      </p:sp>
      <p:grpSp>
        <p:nvGrpSpPr>
          <p:cNvPr id="14341" name="组合 12405">
            <a:extLst>
              <a:ext uri="{FF2B5EF4-FFF2-40B4-BE49-F238E27FC236}">
                <a16:creationId xmlns:a16="http://schemas.microsoft.com/office/drawing/2014/main" id="{8A0ED423-FCB1-4AAC-854F-45AC7C2D4E71}"/>
              </a:ext>
            </a:extLst>
          </p:cNvPr>
          <p:cNvGrpSpPr>
            <a:grpSpLocks/>
          </p:cNvGrpSpPr>
          <p:nvPr/>
        </p:nvGrpSpPr>
        <p:grpSpPr bwMode="auto">
          <a:xfrm>
            <a:off x="466725" y="3390900"/>
            <a:ext cx="8208963" cy="1512888"/>
            <a:chOff x="294" y="2226"/>
            <a:chExt cx="5171" cy="953"/>
          </a:xfrm>
        </p:grpSpPr>
        <p:grpSp>
          <p:nvGrpSpPr>
            <p:cNvPr id="14375" name="组合 12314">
              <a:extLst>
                <a:ext uri="{FF2B5EF4-FFF2-40B4-BE49-F238E27FC236}">
                  <a16:creationId xmlns:a16="http://schemas.microsoft.com/office/drawing/2014/main" id="{932521B4-5211-4162-8A57-5356689456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" y="2227"/>
              <a:ext cx="771" cy="453"/>
              <a:chOff x="431" y="2796"/>
              <a:chExt cx="816" cy="453"/>
            </a:xfrm>
          </p:grpSpPr>
          <p:sp>
            <p:nvSpPr>
              <p:cNvPr id="14420" name="矩形标注 12315">
                <a:extLst>
                  <a:ext uri="{FF2B5EF4-FFF2-40B4-BE49-F238E27FC236}">
                    <a16:creationId xmlns:a16="http://schemas.microsoft.com/office/drawing/2014/main" id="{336BFD25-BFDC-4182-9B45-D5441232F2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库存现金</a:t>
                </a:r>
              </a:p>
            </p:txBody>
          </p:sp>
          <p:sp>
            <p:nvSpPr>
              <p:cNvPr id="14421" name="直接连接符 12316">
                <a:extLst>
                  <a:ext uri="{FF2B5EF4-FFF2-40B4-BE49-F238E27FC236}">
                    <a16:creationId xmlns:a16="http://schemas.microsoft.com/office/drawing/2014/main" id="{7BE5CE91-1C4B-4D80-BDAC-9112F85442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2" name="直接连接符 12317">
                <a:extLst>
                  <a:ext uri="{FF2B5EF4-FFF2-40B4-BE49-F238E27FC236}">
                    <a16:creationId xmlns:a16="http://schemas.microsoft.com/office/drawing/2014/main" id="{CCD52C98-AEE9-40CC-BE3E-5BC4B2E4F7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76" name="组合 12318">
              <a:extLst>
                <a:ext uri="{FF2B5EF4-FFF2-40B4-BE49-F238E27FC236}">
                  <a16:creationId xmlns:a16="http://schemas.microsoft.com/office/drawing/2014/main" id="{483CFA04-4D6B-43F5-A43F-404232D3E6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" y="2726"/>
              <a:ext cx="771" cy="453"/>
              <a:chOff x="431" y="2796"/>
              <a:chExt cx="816" cy="453"/>
            </a:xfrm>
          </p:grpSpPr>
          <p:sp>
            <p:nvSpPr>
              <p:cNvPr id="14417" name="矩形标注 12319">
                <a:extLst>
                  <a:ext uri="{FF2B5EF4-FFF2-40B4-BE49-F238E27FC236}">
                    <a16:creationId xmlns:a16="http://schemas.microsoft.com/office/drawing/2014/main" id="{204416F3-CDF6-4CEA-A0E1-D9C0450958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原  材  料</a:t>
                </a:r>
              </a:p>
            </p:txBody>
          </p:sp>
          <p:sp>
            <p:nvSpPr>
              <p:cNvPr id="14418" name="直接连接符 12320">
                <a:extLst>
                  <a:ext uri="{FF2B5EF4-FFF2-40B4-BE49-F238E27FC236}">
                    <a16:creationId xmlns:a16="http://schemas.microsoft.com/office/drawing/2014/main" id="{632D71AC-55E2-4B26-B001-37EC7339FD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9" name="直接连接符 12321">
                <a:extLst>
                  <a:ext uri="{FF2B5EF4-FFF2-40B4-BE49-F238E27FC236}">
                    <a16:creationId xmlns:a16="http://schemas.microsoft.com/office/drawing/2014/main" id="{7FD4B3E1-3372-4FE8-8BF0-4BE80D109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77" name="组合 12325">
              <a:extLst>
                <a:ext uri="{FF2B5EF4-FFF2-40B4-BE49-F238E27FC236}">
                  <a16:creationId xmlns:a16="http://schemas.microsoft.com/office/drawing/2014/main" id="{71531965-136E-4CE5-93DE-AE7F82E9F1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4" y="2227"/>
              <a:ext cx="771" cy="453"/>
              <a:chOff x="431" y="2796"/>
              <a:chExt cx="816" cy="453"/>
            </a:xfrm>
          </p:grpSpPr>
          <p:sp>
            <p:nvSpPr>
              <p:cNvPr id="14414" name="矩形标注 12326">
                <a:extLst>
                  <a:ext uri="{FF2B5EF4-FFF2-40B4-BE49-F238E27FC236}">
                    <a16:creationId xmlns:a16="http://schemas.microsoft.com/office/drawing/2014/main" id="{90B03F59-383A-456B-BE9A-983566B94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本年利润</a:t>
                </a:r>
              </a:p>
            </p:txBody>
          </p:sp>
          <p:sp>
            <p:nvSpPr>
              <p:cNvPr id="14415" name="直接连接符 12327">
                <a:extLst>
                  <a:ext uri="{FF2B5EF4-FFF2-40B4-BE49-F238E27FC236}">
                    <a16:creationId xmlns:a16="http://schemas.microsoft.com/office/drawing/2014/main" id="{51DF67EA-36EB-4EE7-974E-DA81E64F10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6" name="直接连接符 12328">
                <a:extLst>
                  <a:ext uri="{FF2B5EF4-FFF2-40B4-BE49-F238E27FC236}">
                    <a16:creationId xmlns:a16="http://schemas.microsoft.com/office/drawing/2014/main" id="{D8EEA7AD-65EF-4B29-804E-7832C77C08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78" name="组合 12329">
              <a:extLst>
                <a:ext uri="{FF2B5EF4-FFF2-40B4-BE49-F238E27FC236}">
                  <a16:creationId xmlns:a16="http://schemas.microsoft.com/office/drawing/2014/main" id="{69C8C8C9-56CA-42E6-9AA9-B0D6F95792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4" y="2726"/>
              <a:ext cx="771" cy="453"/>
              <a:chOff x="431" y="2796"/>
              <a:chExt cx="816" cy="453"/>
            </a:xfrm>
          </p:grpSpPr>
          <p:sp>
            <p:nvSpPr>
              <p:cNvPr id="14411" name="矩形标注 12330">
                <a:extLst>
                  <a:ext uri="{FF2B5EF4-FFF2-40B4-BE49-F238E27FC236}">
                    <a16:creationId xmlns:a16="http://schemas.microsoft.com/office/drawing/2014/main" id="{28CAC06F-724D-4CD7-ACD2-609CBF9B65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利润分配</a:t>
                </a:r>
              </a:p>
            </p:txBody>
          </p:sp>
          <p:sp>
            <p:nvSpPr>
              <p:cNvPr id="14412" name="直接连接符 12331">
                <a:extLst>
                  <a:ext uri="{FF2B5EF4-FFF2-40B4-BE49-F238E27FC236}">
                    <a16:creationId xmlns:a16="http://schemas.microsoft.com/office/drawing/2014/main" id="{97C50FDE-589C-4842-8005-6F2AC131C0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3" name="直接连接符 12332">
                <a:extLst>
                  <a:ext uri="{FF2B5EF4-FFF2-40B4-BE49-F238E27FC236}">
                    <a16:creationId xmlns:a16="http://schemas.microsoft.com/office/drawing/2014/main" id="{95525339-4403-4BC3-B6A2-637B99A0F4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79" name="组合 12336">
              <a:extLst>
                <a:ext uri="{FF2B5EF4-FFF2-40B4-BE49-F238E27FC236}">
                  <a16:creationId xmlns:a16="http://schemas.microsoft.com/office/drawing/2014/main" id="{7D3F853B-FD59-41D3-9A80-27B002D32E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77" y="2226"/>
              <a:ext cx="771" cy="453"/>
              <a:chOff x="431" y="2796"/>
              <a:chExt cx="816" cy="453"/>
            </a:xfrm>
          </p:grpSpPr>
          <p:sp>
            <p:nvSpPr>
              <p:cNvPr id="14408" name="矩形标注 12337">
                <a:extLst>
                  <a:ext uri="{FF2B5EF4-FFF2-40B4-BE49-F238E27FC236}">
                    <a16:creationId xmlns:a16="http://schemas.microsoft.com/office/drawing/2014/main" id="{970D88CE-4C7A-4591-9342-82346A78D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销售费用</a:t>
                </a:r>
              </a:p>
            </p:txBody>
          </p:sp>
          <p:sp>
            <p:nvSpPr>
              <p:cNvPr id="14409" name="直接连接符 12338">
                <a:extLst>
                  <a:ext uri="{FF2B5EF4-FFF2-40B4-BE49-F238E27FC236}">
                    <a16:creationId xmlns:a16="http://schemas.microsoft.com/office/drawing/2014/main" id="{8EAB2123-C558-47E7-B410-C4DBAF47B0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0" name="直接连接符 12339">
                <a:extLst>
                  <a:ext uri="{FF2B5EF4-FFF2-40B4-BE49-F238E27FC236}">
                    <a16:creationId xmlns:a16="http://schemas.microsoft.com/office/drawing/2014/main" id="{5881A1BA-C143-48E9-BD21-71A3ACFF4E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80" name="组合 12340">
              <a:extLst>
                <a:ext uri="{FF2B5EF4-FFF2-40B4-BE49-F238E27FC236}">
                  <a16:creationId xmlns:a16="http://schemas.microsoft.com/office/drawing/2014/main" id="{515029E7-8B8A-4C8B-9123-97A75AA8FF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77" y="2725"/>
              <a:ext cx="771" cy="453"/>
              <a:chOff x="431" y="2796"/>
              <a:chExt cx="816" cy="453"/>
            </a:xfrm>
          </p:grpSpPr>
          <p:sp>
            <p:nvSpPr>
              <p:cNvPr id="14405" name="矩形标注 12341">
                <a:extLst>
                  <a:ext uri="{FF2B5EF4-FFF2-40B4-BE49-F238E27FC236}">
                    <a16:creationId xmlns:a16="http://schemas.microsoft.com/office/drawing/2014/main" id="{0D3FAA86-0356-45DC-97E0-9405C86733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管理费用</a:t>
                </a:r>
              </a:p>
            </p:txBody>
          </p:sp>
          <p:sp>
            <p:nvSpPr>
              <p:cNvPr id="14406" name="直接连接符 12342">
                <a:extLst>
                  <a:ext uri="{FF2B5EF4-FFF2-40B4-BE49-F238E27FC236}">
                    <a16:creationId xmlns:a16="http://schemas.microsoft.com/office/drawing/2014/main" id="{88BA6ADB-C491-49D9-99D2-2D1F82AA3F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7" name="直接连接符 12343">
                <a:extLst>
                  <a:ext uri="{FF2B5EF4-FFF2-40B4-BE49-F238E27FC236}">
                    <a16:creationId xmlns:a16="http://schemas.microsoft.com/office/drawing/2014/main" id="{6C7C8AD1-8A61-43EA-AB37-962C2F4FF5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81" name="组合 12347">
              <a:extLst>
                <a:ext uri="{FF2B5EF4-FFF2-40B4-BE49-F238E27FC236}">
                  <a16:creationId xmlns:a16="http://schemas.microsoft.com/office/drawing/2014/main" id="{8EC30202-93CE-4F94-9F9E-B254FDF4FB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0" y="2226"/>
              <a:ext cx="771" cy="453"/>
              <a:chOff x="431" y="2796"/>
              <a:chExt cx="816" cy="453"/>
            </a:xfrm>
          </p:grpSpPr>
          <p:sp>
            <p:nvSpPr>
              <p:cNvPr id="14402" name="矩形标注 12348">
                <a:extLst>
                  <a:ext uri="{FF2B5EF4-FFF2-40B4-BE49-F238E27FC236}">
                    <a16:creationId xmlns:a16="http://schemas.microsoft.com/office/drawing/2014/main" id="{F5363358-BC9E-4EBA-93EB-212F4AFC6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应付账款</a:t>
                </a:r>
              </a:p>
            </p:txBody>
          </p:sp>
          <p:sp>
            <p:nvSpPr>
              <p:cNvPr id="14403" name="直接连接符 12349">
                <a:extLst>
                  <a:ext uri="{FF2B5EF4-FFF2-40B4-BE49-F238E27FC236}">
                    <a16:creationId xmlns:a16="http://schemas.microsoft.com/office/drawing/2014/main" id="{74441776-7BC5-4255-BE44-F6B55F465E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4" name="直接连接符 12350">
                <a:extLst>
                  <a:ext uri="{FF2B5EF4-FFF2-40B4-BE49-F238E27FC236}">
                    <a16:creationId xmlns:a16="http://schemas.microsoft.com/office/drawing/2014/main" id="{E90C65B8-19B9-433A-B937-4AEBDD7411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82" name="组合 12351">
              <a:extLst>
                <a:ext uri="{FF2B5EF4-FFF2-40B4-BE49-F238E27FC236}">
                  <a16:creationId xmlns:a16="http://schemas.microsoft.com/office/drawing/2014/main" id="{279447D5-9435-48FE-A324-43C978CFE4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0" y="2725"/>
              <a:ext cx="771" cy="453"/>
              <a:chOff x="431" y="2796"/>
              <a:chExt cx="816" cy="453"/>
            </a:xfrm>
          </p:grpSpPr>
          <p:sp>
            <p:nvSpPr>
              <p:cNvPr id="14399" name="矩形标注 12352">
                <a:extLst>
                  <a:ext uri="{FF2B5EF4-FFF2-40B4-BE49-F238E27FC236}">
                    <a16:creationId xmlns:a16="http://schemas.microsoft.com/office/drawing/2014/main" id="{7E57E77E-9AD7-4679-A3DA-AF9D5021FE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应交税费</a:t>
                </a:r>
              </a:p>
            </p:txBody>
          </p:sp>
          <p:sp>
            <p:nvSpPr>
              <p:cNvPr id="14400" name="直接连接符 12353">
                <a:extLst>
                  <a:ext uri="{FF2B5EF4-FFF2-40B4-BE49-F238E27FC236}">
                    <a16:creationId xmlns:a16="http://schemas.microsoft.com/office/drawing/2014/main" id="{C3E11305-F5B6-453F-8516-BAAFD3EE66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1" name="直接连接符 12354">
                <a:extLst>
                  <a:ext uri="{FF2B5EF4-FFF2-40B4-BE49-F238E27FC236}">
                    <a16:creationId xmlns:a16="http://schemas.microsoft.com/office/drawing/2014/main" id="{340BB7EE-3472-4827-99DE-A4DDFEB579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83" name="组合 12358">
              <a:extLst>
                <a:ext uri="{FF2B5EF4-FFF2-40B4-BE49-F238E27FC236}">
                  <a16:creationId xmlns:a16="http://schemas.microsoft.com/office/drawing/2014/main" id="{CF47A8C6-3591-419D-9282-534A6467AC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7" y="2227"/>
              <a:ext cx="771" cy="453"/>
              <a:chOff x="431" y="2796"/>
              <a:chExt cx="816" cy="453"/>
            </a:xfrm>
          </p:grpSpPr>
          <p:sp>
            <p:nvSpPr>
              <p:cNvPr id="14396" name="矩形标注 12359">
                <a:extLst>
                  <a:ext uri="{FF2B5EF4-FFF2-40B4-BE49-F238E27FC236}">
                    <a16:creationId xmlns:a16="http://schemas.microsoft.com/office/drawing/2014/main" id="{1B259A2D-4E84-4A12-AD42-730AF16D02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实收资本</a:t>
                </a:r>
              </a:p>
            </p:txBody>
          </p:sp>
          <p:sp>
            <p:nvSpPr>
              <p:cNvPr id="14397" name="直接连接符 12360">
                <a:extLst>
                  <a:ext uri="{FF2B5EF4-FFF2-40B4-BE49-F238E27FC236}">
                    <a16:creationId xmlns:a16="http://schemas.microsoft.com/office/drawing/2014/main" id="{B07E1FE5-3CEE-444D-A578-01F9AE4CA3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8" name="直接连接符 12361">
                <a:extLst>
                  <a:ext uri="{FF2B5EF4-FFF2-40B4-BE49-F238E27FC236}">
                    <a16:creationId xmlns:a16="http://schemas.microsoft.com/office/drawing/2014/main" id="{5B65223E-BCB3-4D94-A756-0F45E5D0B7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84" name="组合 12362">
              <a:extLst>
                <a:ext uri="{FF2B5EF4-FFF2-40B4-BE49-F238E27FC236}">
                  <a16:creationId xmlns:a16="http://schemas.microsoft.com/office/drawing/2014/main" id="{71FB7745-6E30-43D9-8AE2-BC28BA676B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7" y="2726"/>
              <a:ext cx="771" cy="453"/>
              <a:chOff x="431" y="2796"/>
              <a:chExt cx="816" cy="453"/>
            </a:xfrm>
          </p:grpSpPr>
          <p:sp>
            <p:nvSpPr>
              <p:cNvPr id="14393" name="矩形标注 12363">
                <a:extLst>
                  <a:ext uri="{FF2B5EF4-FFF2-40B4-BE49-F238E27FC236}">
                    <a16:creationId xmlns:a16="http://schemas.microsoft.com/office/drawing/2014/main" id="{163DB760-20C5-429B-9C3C-4D76403CA9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796"/>
                <a:ext cx="816" cy="453"/>
              </a:xfrm>
              <a:prstGeom prst="wedgeRectCallout">
                <a:avLst>
                  <a:gd name="adj1" fmla="val -10417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资本公积</a:t>
                </a:r>
              </a:p>
            </p:txBody>
          </p:sp>
          <p:sp>
            <p:nvSpPr>
              <p:cNvPr id="14394" name="直接连接符 12364">
                <a:extLst>
                  <a:ext uri="{FF2B5EF4-FFF2-40B4-BE49-F238E27FC236}">
                    <a16:creationId xmlns:a16="http://schemas.microsoft.com/office/drawing/2014/main" id="{258A1A61-1416-47EB-A93C-6D900D0693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" y="3023"/>
                <a:ext cx="7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5" name="直接连接符 12365">
                <a:extLst>
                  <a:ext uri="{FF2B5EF4-FFF2-40B4-BE49-F238E27FC236}">
                    <a16:creationId xmlns:a16="http://schemas.microsoft.com/office/drawing/2014/main" id="{72E67839-6DB3-4078-8B73-B058384E47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8" y="302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85" name="组合 12399">
              <a:extLst>
                <a:ext uri="{FF2B5EF4-FFF2-40B4-BE49-F238E27FC236}">
                  <a16:creationId xmlns:a16="http://schemas.microsoft.com/office/drawing/2014/main" id="{F4F22F6C-7D0B-4738-98D4-51BE3A6BEB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3" y="2226"/>
              <a:ext cx="1089" cy="453"/>
              <a:chOff x="2743" y="2226"/>
              <a:chExt cx="1089" cy="453"/>
            </a:xfrm>
          </p:grpSpPr>
          <p:sp>
            <p:nvSpPr>
              <p:cNvPr id="14390" name="矩形标注 12368">
                <a:extLst>
                  <a:ext uri="{FF2B5EF4-FFF2-40B4-BE49-F238E27FC236}">
                    <a16:creationId xmlns:a16="http://schemas.microsoft.com/office/drawing/2014/main" id="{DD904966-63B3-4D36-B487-4064663E05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226"/>
                <a:ext cx="1089" cy="453"/>
              </a:xfrm>
              <a:prstGeom prst="wedgeRectCallout">
                <a:avLst>
                  <a:gd name="adj1" fmla="val -21991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主营业务收入</a:t>
                </a:r>
              </a:p>
            </p:txBody>
          </p:sp>
          <p:sp>
            <p:nvSpPr>
              <p:cNvPr id="14391" name="直接连接符 12369">
                <a:extLst>
                  <a:ext uri="{FF2B5EF4-FFF2-40B4-BE49-F238E27FC236}">
                    <a16:creationId xmlns:a16="http://schemas.microsoft.com/office/drawing/2014/main" id="{FEC7C8AD-8489-485E-8DD1-0DB55F2C7A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4" y="2453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2" name="直接连接符 12370">
                <a:extLst>
                  <a:ext uri="{FF2B5EF4-FFF2-40B4-BE49-F238E27FC236}">
                    <a16:creationId xmlns:a16="http://schemas.microsoft.com/office/drawing/2014/main" id="{69849E6C-1661-440F-BBD2-1F29110B4D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87" y="245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86" name="组合 12400">
              <a:extLst>
                <a:ext uri="{FF2B5EF4-FFF2-40B4-BE49-F238E27FC236}">
                  <a16:creationId xmlns:a16="http://schemas.microsoft.com/office/drawing/2014/main" id="{C64DF12C-8F45-49B0-9602-4848AAE1FC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4" y="2726"/>
              <a:ext cx="1089" cy="453"/>
              <a:chOff x="2744" y="2726"/>
              <a:chExt cx="1089" cy="453"/>
            </a:xfrm>
          </p:grpSpPr>
          <p:sp>
            <p:nvSpPr>
              <p:cNvPr id="14387" name="矩形标注 12372">
                <a:extLst>
                  <a:ext uri="{FF2B5EF4-FFF2-40B4-BE49-F238E27FC236}">
                    <a16:creationId xmlns:a16="http://schemas.microsoft.com/office/drawing/2014/main" id="{4ADA773A-2915-4712-B68C-FD415C0067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4" y="2726"/>
                <a:ext cx="1089" cy="453"/>
              </a:xfrm>
              <a:prstGeom prst="wedgeRectCallout">
                <a:avLst>
                  <a:gd name="adj1" fmla="val -21991"/>
                  <a:gd name="adj2" fmla="val -7394"/>
                </a:avLst>
              </a:pr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/>
                  <a:t>其他业务收入</a:t>
                </a:r>
              </a:p>
            </p:txBody>
          </p:sp>
          <p:sp>
            <p:nvSpPr>
              <p:cNvPr id="14388" name="直接连接符 12373">
                <a:extLst>
                  <a:ext uri="{FF2B5EF4-FFF2-40B4-BE49-F238E27FC236}">
                    <a16:creationId xmlns:a16="http://schemas.microsoft.com/office/drawing/2014/main" id="{AD8AB252-3161-491C-9DCF-8A56A647E7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4" y="2955"/>
                <a:ext cx="10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9" name="直接连接符 12374">
                <a:extLst>
                  <a:ext uri="{FF2B5EF4-FFF2-40B4-BE49-F238E27FC236}">
                    <a16:creationId xmlns:a16="http://schemas.microsoft.com/office/drawing/2014/main" id="{0C7BBEA0-1003-4C90-BAB6-62F6F2C83C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88" y="2953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4342" name="组合 12404">
            <a:extLst>
              <a:ext uri="{FF2B5EF4-FFF2-40B4-BE49-F238E27FC236}">
                <a16:creationId xmlns:a16="http://schemas.microsoft.com/office/drawing/2014/main" id="{D9A31CA5-8A25-40EC-B574-45A2AB4D97DE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2460625"/>
            <a:ext cx="7632700" cy="931863"/>
            <a:chOff x="476" y="1640"/>
            <a:chExt cx="4808" cy="587"/>
          </a:xfrm>
        </p:grpSpPr>
        <p:sp>
          <p:nvSpPr>
            <p:cNvPr id="14362" name="圆角矩形标注 12305">
              <a:extLst>
                <a:ext uri="{FF2B5EF4-FFF2-40B4-BE49-F238E27FC236}">
                  <a16:creationId xmlns:a16="http://schemas.microsoft.com/office/drawing/2014/main" id="{3B161D5E-8AF6-4C82-B563-3D6DD3682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640"/>
              <a:ext cx="727" cy="475"/>
            </a:xfrm>
            <a:prstGeom prst="wedgeRoundRectCallout">
              <a:avLst>
                <a:gd name="adj1" fmla="val 33907"/>
                <a:gd name="adj2" fmla="val 38000"/>
                <a:gd name="adj3" fmla="val 16667"/>
              </a:avLst>
            </a:prstGeom>
            <a:solidFill>
              <a:srgbClr val="CC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6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资  产</a:t>
              </a:r>
            </a:p>
          </p:txBody>
        </p:sp>
        <p:sp>
          <p:nvSpPr>
            <p:cNvPr id="14363" name="圆角矩形标注 12306">
              <a:extLst>
                <a:ext uri="{FF2B5EF4-FFF2-40B4-BE49-F238E27FC236}">
                  <a16:creationId xmlns:a16="http://schemas.microsoft.com/office/drawing/2014/main" id="{F5221F9F-60A4-4B19-8189-ACBCF0ED3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3" y="1640"/>
              <a:ext cx="726" cy="475"/>
            </a:xfrm>
            <a:prstGeom prst="wedgeRoundRectCallout">
              <a:avLst>
                <a:gd name="adj1" fmla="val 33884"/>
                <a:gd name="adj2" fmla="val 38000"/>
                <a:gd name="adj3" fmla="val 16667"/>
              </a:avLst>
            </a:prstGeom>
            <a:solidFill>
              <a:srgbClr val="CC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6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负  债</a:t>
              </a:r>
            </a:p>
          </p:txBody>
        </p:sp>
        <p:sp>
          <p:nvSpPr>
            <p:cNvPr id="14364" name="圆角矩形标注 12307">
              <a:extLst>
                <a:ext uri="{FF2B5EF4-FFF2-40B4-BE49-F238E27FC236}">
                  <a16:creationId xmlns:a16="http://schemas.microsoft.com/office/drawing/2014/main" id="{10943AD7-6FD7-4267-8E81-519EC9B2B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640"/>
              <a:ext cx="727" cy="475"/>
            </a:xfrm>
            <a:prstGeom prst="wedgeRoundRectCallout">
              <a:avLst>
                <a:gd name="adj1" fmla="val 33907"/>
                <a:gd name="adj2" fmla="val 38000"/>
                <a:gd name="adj3" fmla="val 16667"/>
              </a:avLst>
            </a:prstGeom>
            <a:solidFill>
              <a:srgbClr val="CC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所有者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权    益</a:t>
              </a:r>
              <a:endParaRPr lang="zh-CN" altLang="en-US" sz="2000"/>
            </a:p>
          </p:txBody>
        </p:sp>
        <p:sp>
          <p:nvSpPr>
            <p:cNvPr id="14365" name="圆角矩形标注 12308">
              <a:extLst>
                <a:ext uri="{FF2B5EF4-FFF2-40B4-BE49-F238E27FC236}">
                  <a16:creationId xmlns:a16="http://schemas.microsoft.com/office/drawing/2014/main" id="{0AC1E6A7-A370-422F-BC70-7BAC47326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1640"/>
              <a:ext cx="726" cy="475"/>
            </a:xfrm>
            <a:prstGeom prst="wedgeRoundRectCallout">
              <a:avLst>
                <a:gd name="adj1" fmla="val 33884"/>
                <a:gd name="adj2" fmla="val 38000"/>
                <a:gd name="adj3" fmla="val 16667"/>
              </a:avLst>
            </a:prstGeom>
            <a:solidFill>
              <a:srgbClr val="CC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6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收  入</a:t>
              </a:r>
            </a:p>
          </p:txBody>
        </p:sp>
        <p:sp>
          <p:nvSpPr>
            <p:cNvPr id="14366" name="圆角矩形标注 12309">
              <a:extLst>
                <a:ext uri="{FF2B5EF4-FFF2-40B4-BE49-F238E27FC236}">
                  <a16:creationId xmlns:a16="http://schemas.microsoft.com/office/drawing/2014/main" id="{55ED8E04-A9FB-4168-89D0-66E0B9CF04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640"/>
              <a:ext cx="727" cy="475"/>
            </a:xfrm>
            <a:prstGeom prst="wedgeRoundRectCallout">
              <a:avLst>
                <a:gd name="adj1" fmla="val 33907"/>
                <a:gd name="adj2" fmla="val 38000"/>
                <a:gd name="adj3" fmla="val 16667"/>
              </a:avLst>
            </a:prstGeom>
            <a:solidFill>
              <a:srgbClr val="CC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6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费  用</a:t>
              </a:r>
            </a:p>
          </p:txBody>
        </p:sp>
        <p:sp>
          <p:nvSpPr>
            <p:cNvPr id="14367" name="圆角矩形标注 12310">
              <a:extLst>
                <a:ext uri="{FF2B5EF4-FFF2-40B4-BE49-F238E27FC236}">
                  <a16:creationId xmlns:a16="http://schemas.microsoft.com/office/drawing/2014/main" id="{F5ADC682-9906-4934-85CF-B95B3AAF5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8" y="1640"/>
              <a:ext cx="726" cy="475"/>
            </a:xfrm>
            <a:prstGeom prst="wedgeRoundRectCallout">
              <a:avLst>
                <a:gd name="adj1" fmla="val 33884"/>
                <a:gd name="adj2" fmla="val 38000"/>
                <a:gd name="adj3" fmla="val 16667"/>
              </a:avLst>
            </a:prstGeom>
            <a:solidFill>
              <a:srgbClr val="CCFFFF"/>
            </a:solidFill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6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利  润</a:t>
              </a:r>
            </a:p>
          </p:txBody>
        </p:sp>
        <p:grpSp>
          <p:nvGrpSpPr>
            <p:cNvPr id="14368" name="组合 12397">
              <a:extLst>
                <a:ext uri="{FF2B5EF4-FFF2-40B4-BE49-F238E27FC236}">
                  <a16:creationId xmlns:a16="http://schemas.microsoft.com/office/drawing/2014/main" id="{898F8C02-C889-46D2-9D61-6D48B19730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3" y="2069"/>
              <a:ext cx="4174" cy="158"/>
              <a:chOff x="793" y="1908"/>
              <a:chExt cx="4174" cy="319"/>
            </a:xfrm>
          </p:grpSpPr>
          <p:sp>
            <p:nvSpPr>
              <p:cNvPr id="14369" name="下箭头 12366">
                <a:extLst>
                  <a:ext uri="{FF2B5EF4-FFF2-40B4-BE49-F238E27FC236}">
                    <a16:creationId xmlns:a16="http://schemas.microsoft.com/office/drawing/2014/main" id="{E39823F6-DCA5-4A76-8EBE-37EAD20652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6" y="1908"/>
                <a:ext cx="91" cy="318"/>
              </a:xfrm>
              <a:prstGeom prst="downArrow">
                <a:avLst>
                  <a:gd name="adj1" fmla="val 50000"/>
                  <a:gd name="adj2" fmla="val 87266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4370" name="下箭头 12375">
                <a:extLst>
                  <a:ext uri="{FF2B5EF4-FFF2-40B4-BE49-F238E27FC236}">
                    <a16:creationId xmlns:a16="http://schemas.microsoft.com/office/drawing/2014/main" id="{73F39BA9-839A-4BA3-BE3D-4EE1012EC9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3" y="1909"/>
                <a:ext cx="91" cy="318"/>
              </a:xfrm>
              <a:prstGeom prst="downArrow">
                <a:avLst>
                  <a:gd name="adj1" fmla="val 50000"/>
                  <a:gd name="adj2" fmla="val 87266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4371" name="下箭头 12376">
                <a:extLst>
                  <a:ext uri="{FF2B5EF4-FFF2-40B4-BE49-F238E27FC236}">
                    <a16:creationId xmlns:a16="http://schemas.microsoft.com/office/drawing/2014/main" id="{DFC6FCDD-3E67-4DB1-9B2F-018C94816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0" y="1909"/>
                <a:ext cx="91" cy="318"/>
              </a:xfrm>
              <a:prstGeom prst="downArrow">
                <a:avLst>
                  <a:gd name="adj1" fmla="val 50000"/>
                  <a:gd name="adj2" fmla="val 87266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4372" name="下箭头 12377">
                <a:extLst>
                  <a:ext uri="{FF2B5EF4-FFF2-40B4-BE49-F238E27FC236}">
                    <a16:creationId xmlns:a16="http://schemas.microsoft.com/office/drawing/2014/main" id="{67C680EB-5A44-49BE-B6DF-FFDCBA3FD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9" y="1909"/>
                <a:ext cx="91" cy="318"/>
              </a:xfrm>
              <a:prstGeom prst="downArrow">
                <a:avLst>
                  <a:gd name="adj1" fmla="val 50000"/>
                  <a:gd name="adj2" fmla="val 87266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4373" name="下箭头 12378">
                <a:extLst>
                  <a:ext uri="{FF2B5EF4-FFF2-40B4-BE49-F238E27FC236}">
                    <a16:creationId xmlns:a16="http://schemas.microsoft.com/office/drawing/2014/main" id="{C3F7DEA5-63D8-48F6-A463-2A0A86FCF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1909"/>
                <a:ext cx="91" cy="318"/>
              </a:xfrm>
              <a:prstGeom prst="downArrow">
                <a:avLst>
                  <a:gd name="adj1" fmla="val 50000"/>
                  <a:gd name="adj2" fmla="val 87266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sp>
            <p:nvSpPr>
              <p:cNvPr id="14374" name="下箭头 12379">
                <a:extLst>
                  <a:ext uri="{FF2B5EF4-FFF2-40B4-BE49-F238E27FC236}">
                    <a16:creationId xmlns:a16="http://schemas.microsoft.com/office/drawing/2014/main" id="{1450CD69-4E4C-4F93-803F-E4392702A8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" y="1909"/>
                <a:ext cx="91" cy="318"/>
              </a:xfrm>
              <a:prstGeom prst="downArrow">
                <a:avLst>
                  <a:gd name="adj1" fmla="val 50000"/>
                  <a:gd name="adj2" fmla="val 87266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</p:grpSp>
      </p:grpSp>
      <p:grpSp>
        <p:nvGrpSpPr>
          <p:cNvPr id="14343" name="组合 12403">
            <a:extLst>
              <a:ext uri="{FF2B5EF4-FFF2-40B4-BE49-F238E27FC236}">
                <a16:creationId xmlns:a16="http://schemas.microsoft.com/office/drawing/2014/main" id="{484347C5-57C7-4B21-A263-CA2476ACD293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4941888"/>
            <a:ext cx="3327400" cy="1368425"/>
            <a:chOff x="295" y="3203"/>
            <a:chExt cx="2096" cy="862"/>
          </a:xfrm>
        </p:grpSpPr>
        <p:grpSp>
          <p:nvGrpSpPr>
            <p:cNvPr id="14350" name="组合 12381">
              <a:extLst>
                <a:ext uri="{FF2B5EF4-FFF2-40B4-BE49-F238E27FC236}">
                  <a16:creationId xmlns:a16="http://schemas.microsoft.com/office/drawing/2014/main" id="{AECA91A3-FD93-4917-8C07-FE6BEB1711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9" y="3385"/>
              <a:ext cx="952" cy="598"/>
              <a:chOff x="2835" y="2795"/>
              <a:chExt cx="1270" cy="779"/>
            </a:xfrm>
          </p:grpSpPr>
          <p:sp>
            <p:nvSpPr>
              <p:cNvPr id="14360" name="立方体 12382">
                <a:extLst>
                  <a:ext uri="{FF2B5EF4-FFF2-40B4-BE49-F238E27FC236}">
                    <a16:creationId xmlns:a16="http://schemas.microsoft.com/office/drawing/2014/main" id="{DE6BEF0F-F465-4264-8B19-DB6BA73A5B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795"/>
                <a:ext cx="1270" cy="77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4361" name="图片 12383" descr="896F7477">
                <a:extLst>
                  <a:ext uri="{FF2B5EF4-FFF2-40B4-BE49-F238E27FC236}">
                    <a16:creationId xmlns:a16="http://schemas.microsoft.com/office/drawing/2014/main" id="{6C35E6E3-43A8-4888-8109-FB6A0ABA10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2859" y="2816"/>
                <a:ext cx="1224" cy="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351" name="组合 12384">
              <a:extLst>
                <a:ext uri="{FF2B5EF4-FFF2-40B4-BE49-F238E27FC236}">
                  <a16:creationId xmlns:a16="http://schemas.microsoft.com/office/drawing/2014/main" id="{3570A9C8-FE2E-4016-AD1A-592D7F0E60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" y="3203"/>
              <a:ext cx="681" cy="862"/>
              <a:chOff x="4148" y="2206"/>
              <a:chExt cx="773" cy="998"/>
            </a:xfrm>
          </p:grpSpPr>
          <p:sp>
            <p:nvSpPr>
              <p:cNvPr id="14358" name="立方体 12385">
                <a:extLst>
                  <a:ext uri="{FF2B5EF4-FFF2-40B4-BE49-F238E27FC236}">
                    <a16:creationId xmlns:a16="http://schemas.microsoft.com/office/drawing/2014/main" id="{2B358700-3757-42EA-B231-0D49E1928B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" y="2206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4359" name="图片 12386" descr="204E207C">
                <a:extLst>
                  <a:ext uri="{FF2B5EF4-FFF2-40B4-BE49-F238E27FC236}">
                    <a16:creationId xmlns:a16="http://schemas.microsoft.com/office/drawing/2014/main" id="{FDAE9DF4-125F-4C96-95E0-1A328BA222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8" y="2251"/>
                <a:ext cx="728" cy="95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352" name="组合 12389">
              <a:extLst>
                <a:ext uri="{FF2B5EF4-FFF2-40B4-BE49-F238E27FC236}">
                  <a16:creationId xmlns:a16="http://schemas.microsoft.com/office/drawing/2014/main" id="{72B7D14A-47E4-4D61-B8CD-EBB12D8C00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01" y="3203"/>
              <a:ext cx="690" cy="861"/>
              <a:chOff x="4603" y="1434"/>
              <a:chExt cx="690" cy="861"/>
            </a:xfrm>
          </p:grpSpPr>
          <p:grpSp>
            <p:nvGrpSpPr>
              <p:cNvPr id="14353" name="组合 12390">
                <a:extLst>
                  <a:ext uri="{FF2B5EF4-FFF2-40B4-BE49-F238E27FC236}">
                    <a16:creationId xmlns:a16="http://schemas.microsoft.com/office/drawing/2014/main" id="{91C1D291-56DD-45FB-9BD3-3210CC61AE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3" y="1434"/>
                <a:ext cx="681" cy="861"/>
                <a:chOff x="660" y="2795"/>
                <a:chExt cx="770" cy="997"/>
              </a:xfrm>
            </p:grpSpPr>
            <p:sp>
              <p:nvSpPr>
                <p:cNvPr id="14356" name="立方体 12391">
                  <a:extLst>
                    <a:ext uri="{FF2B5EF4-FFF2-40B4-BE49-F238E27FC236}">
                      <a16:creationId xmlns:a16="http://schemas.microsoft.com/office/drawing/2014/main" id="{091B3667-EA5F-4F3F-9F66-D5AF914780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0" y="2795"/>
                  <a:ext cx="770" cy="997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14357" name="图片 12392" descr="7581CBD8">
                  <a:extLst>
                    <a:ext uri="{FF2B5EF4-FFF2-40B4-BE49-F238E27FC236}">
                      <a16:creationId xmlns:a16="http://schemas.microsoft.com/office/drawing/2014/main" id="{46ECAE1D-5E58-4A72-A1C4-43FB63C7A9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04" r="182" b="1120"/>
                <a:stretch>
                  <a:fillRect/>
                </a:stretch>
              </p:blipFill>
              <p:spPr bwMode="auto">
                <a:xfrm>
                  <a:off x="669" y="2829"/>
                  <a:ext cx="726" cy="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4354" name="图片 12393" descr="7581CBD8">
                <a:extLst>
                  <a:ext uri="{FF2B5EF4-FFF2-40B4-BE49-F238E27FC236}">
                    <a16:creationId xmlns:a16="http://schemas.microsoft.com/office/drawing/2014/main" id="{2CD763F4-D065-453B-B187-D1B9AD23EC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231" r="-5882" b="49500"/>
              <a:stretch>
                <a:fillRect/>
              </a:stretch>
            </p:blipFill>
            <p:spPr bwMode="auto">
              <a:xfrm>
                <a:off x="4612" y="1480"/>
                <a:ext cx="681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55" name="文本框 12394">
                <a:extLst>
                  <a:ext uri="{FF2B5EF4-FFF2-40B4-BE49-F238E27FC236}">
                    <a16:creationId xmlns:a16="http://schemas.microsoft.com/office/drawing/2014/main" id="{07481F9B-5E06-4A34-B1BB-E0C823C2FA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5" y="1570"/>
                <a:ext cx="544" cy="2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1600"/>
                  <a:t>日记账</a:t>
                </a:r>
              </a:p>
            </p:txBody>
          </p:sp>
        </p:grpSp>
      </p:grpSp>
      <p:sp>
        <p:nvSpPr>
          <p:cNvPr id="14344" name="流程图: 可选过程 12387">
            <a:extLst>
              <a:ext uri="{FF2B5EF4-FFF2-40B4-BE49-F238E27FC236}">
                <a16:creationId xmlns:a16="http://schemas.microsoft.com/office/drawing/2014/main" id="{8068F46A-0005-4B17-861F-B5CC719CE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6022975"/>
            <a:ext cx="2863850" cy="431800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chemeClr val="accent2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用途：用以记录经济业务</a:t>
            </a:r>
          </a:p>
        </p:txBody>
      </p:sp>
      <p:sp>
        <p:nvSpPr>
          <p:cNvPr id="14345" name="圆角矩形标注 12396">
            <a:extLst>
              <a:ext uri="{FF2B5EF4-FFF2-40B4-BE49-F238E27FC236}">
                <a16:creationId xmlns:a16="http://schemas.microsoft.com/office/drawing/2014/main" id="{9405C689-5498-41B9-AE3F-95E66359D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5014913"/>
            <a:ext cx="2447925" cy="1152525"/>
          </a:xfrm>
          <a:prstGeom prst="wedgeRoundRectCallout">
            <a:avLst>
              <a:gd name="adj1" fmla="val -1556"/>
              <a:gd name="adj2" fmla="val 35264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66"/>
                </a:solidFill>
              </a:rPr>
              <a:t> 1 </a:t>
            </a:r>
            <a:r>
              <a:rPr lang="zh-CN" altLang="en-US" sz="2000">
                <a:solidFill>
                  <a:schemeClr val="accent2"/>
                </a:solidFill>
              </a:rPr>
              <a:t>保证系统全面的反映经济业务，满足经济管理需要</a:t>
            </a:r>
          </a:p>
        </p:txBody>
      </p:sp>
      <p:sp>
        <p:nvSpPr>
          <p:cNvPr id="14346" name="圆角矩形标注 12401">
            <a:extLst>
              <a:ext uri="{FF2B5EF4-FFF2-40B4-BE49-F238E27FC236}">
                <a16:creationId xmlns:a16="http://schemas.microsoft.com/office/drawing/2014/main" id="{64745657-E22E-4114-AD00-8AF8375A1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5014913"/>
            <a:ext cx="2447925" cy="1152525"/>
          </a:xfrm>
          <a:prstGeom prst="wedgeRoundRectCallout">
            <a:avLst>
              <a:gd name="adj1" fmla="val -1556"/>
              <a:gd name="adj2" fmla="val 35264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66"/>
                </a:solidFill>
              </a:rPr>
              <a:t> 2 </a:t>
            </a:r>
            <a:r>
              <a:rPr lang="zh-CN" altLang="en-US" sz="2000">
                <a:solidFill>
                  <a:schemeClr val="accent2"/>
                </a:solidFill>
              </a:rPr>
              <a:t>账簿组织设计严密，分工明确，联系紧密，力求节约</a:t>
            </a:r>
          </a:p>
        </p:txBody>
      </p:sp>
      <p:sp>
        <p:nvSpPr>
          <p:cNvPr id="14347" name="圆角矩形标注 12402">
            <a:extLst>
              <a:ext uri="{FF2B5EF4-FFF2-40B4-BE49-F238E27FC236}">
                <a16:creationId xmlns:a16="http://schemas.microsoft.com/office/drawing/2014/main" id="{4EFA21DF-085A-4BFA-8740-73709C316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3717925"/>
            <a:ext cx="2447925" cy="1152525"/>
          </a:xfrm>
          <a:prstGeom prst="wedgeRoundRectCallout">
            <a:avLst>
              <a:gd name="adj1" fmla="val -1556"/>
              <a:gd name="adj2" fmla="val 35264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66"/>
                </a:solidFill>
              </a:rPr>
              <a:t> 3 </a:t>
            </a:r>
            <a:r>
              <a:rPr lang="zh-CN" altLang="en-US" sz="2000">
                <a:solidFill>
                  <a:schemeClr val="accent2"/>
                </a:solidFill>
              </a:rPr>
              <a:t>账簿格式应简便适用，便于登记、查找和保管等</a:t>
            </a:r>
          </a:p>
        </p:txBody>
      </p:sp>
      <p:sp>
        <p:nvSpPr>
          <p:cNvPr id="14348" name="椭圆形标注 12406">
            <a:extLst>
              <a:ext uri="{FF2B5EF4-FFF2-40B4-BE49-F238E27FC236}">
                <a16:creationId xmlns:a16="http://schemas.microsoft.com/office/drawing/2014/main" id="{CF768101-9089-4932-B907-1AE6E239C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438" y="2565400"/>
            <a:ext cx="1042988" cy="503238"/>
          </a:xfrm>
          <a:prstGeom prst="wedgeEllipseCallout">
            <a:avLst>
              <a:gd name="adj1" fmla="val -10884"/>
              <a:gd name="adj2" fmla="val 1736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交易</a:t>
            </a:r>
          </a:p>
        </p:txBody>
      </p:sp>
      <p:sp>
        <p:nvSpPr>
          <p:cNvPr id="14349" name="椭圆形标注 12407">
            <a:extLst>
              <a:ext uri="{FF2B5EF4-FFF2-40B4-BE49-F238E27FC236}">
                <a16:creationId xmlns:a16="http://schemas.microsoft.com/office/drawing/2014/main" id="{6FF428C1-A59D-48F7-97C8-E68AFAB79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1013" y="2636838"/>
            <a:ext cx="1042987" cy="503237"/>
          </a:xfrm>
          <a:prstGeom prst="wedgeEllipseCallout">
            <a:avLst>
              <a:gd name="adj1" fmla="val -10884"/>
              <a:gd name="adj2" fmla="val 1736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事项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83090">
            <a:extLst>
              <a:ext uri="{FF2B5EF4-FFF2-40B4-BE49-F238E27FC236}">
                <a16:creationId xmlns:a16="http://schemas.microsoft.com/office/drawing/2014/main" id="{165EC7A6-8F4A-43D4-884D-77AE811C9A26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412875"/>
            <a:ext cx="1439862" cy="4122738"/>
            <a:chOff x="748" y="1162"/>
            <a:chExt cx="907" cy="2597"/>
          </a:xfrm>
        </p:grpSpPr>
        <p:grpSp>
          <p:nvGrpSpPr>
            <p:cNvPr id="15411" name="组合 83013">
              <a:extLst>
                <a:ext uri="{FF2B5EF4-FFF2-40B4-BE49-F238E27FC236}">
                  <a16:creationId xmlns:a16="http://schemas.microsoft.com/office/drawing/2014/main" id="{32E1C80F-4E73-49F0-9069-430E48FF90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172"/>
              <a:ext cx="907" cy="592"/>
              <a:chOff x="748" y="2160"/>
              <a:chExt cx="907" cy="592"/>
            </a:xfrm>
          </p:grpSpPr>
          <p:sp>
            <p:nvSpPr>
              <p:cNvPr id="15418" name="立方体 82959">
                <a:extLst>
                  <a:ext uri="{FF2B5EF4-FFF2-40B4-BE49-F238E27FC236}">
                    <a16:creationId xmlns:a16="http://schemas.microsoft.com/office/drawing/2014/main" id="{B2E7C0CE-285B-4454-A0AF-5AAE85727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5419" name="图片 82980">
                <a:extLst>
                  <a:ext uri="{FF2B5EF4-FFF2-40B4-BE49-F238E27FC236}">
                    <a16:creationId xmlns:a16="http://schemas.microsoft.com/office/drawing/2014/main" id="{1FA5908F-DB58-4C63-9E87-4578B094C6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412" name="组合 83012">
              <a:extLst>
                <a:ext uri="{FF2B5EF4-FFF2-40B4-BE49-F238E27FC236}">
                  <a16:creationId xmlns:a16="http://schemas.microsoft.com/office/drawing/2014/main" id="{15A52EB8-4034-44E3-B25D-01CDB86477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7" y="1162"/>
              <a:ext cx="678" cy="861"/>
              <a:chOff x="767" y="1150"/>
              <a:chExt cx="678" cy="861"/>
            </a:xfrm>
          </p:grpSpPr>
          <p:sp>
            <p:nvSpPr>
              <p:cNvPr id="15416" name="立方体 82962">
                <a:extLst>
                  <a:ext uri="{FF2B5EF4-FFF2-40B4-BE49-F238E27FC236}">
                    <a16:creationId xmlns:a16="http://schemas.microsoft.com/office/drawing/2014/main" id="{C2A0652B-CB8D-4439-9CE0-01F76AC3C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5417" name="图片 82995">
                <a:extLst>
                  <a:ext uri="{FF2B5EF4-FFF2-40B4-BE49-F238E27FC236}">
                    <a16:creationId xmlns:a16="http://schemas.microsoft.com/office/drawing/2014/main" id="{8C71F149-115C-4B4D-9E12-E3EB48576C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413" name="组合 83014">
              <a:extLst>
                <a:ext uri="{FF2B5EF4-FFF2-40B4-BE49-F238E27FC236}">
                  <a16:creationId xmlns:a16="http://schemas.microsoft.com/office/drawing/2014/main" id="{8771C41D-C286-4FD2-BC3F-C5669911B6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2898"/>
              <a:ext cx="681" cy="861"/>
              <a:chOff x="748" y="2886"/>
              <a:chExt cx="681" cy="861"/>
            </a:xfrm>
          </p:grpSpPr>
          <p:sp>
            <p:nvSpPr>
              <p:cNvPr id="15414" name="立方体 82971">
                <a:extLst>
                  <a:ext uri="{FF2B5EF4-FFF2-40B4-BE49-F238E27FC236}">
                    <a16:creationId xmlns:a16="http://schemas.microsoft.com/office/drawing/2014/main" id="{5C83C37E-4169-4C9E-8679-7E5FC021C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88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5415" name="图片 82996">
                <a:extLst>
                  <a:ext uri="{FF2B5EF4-FFF2-40B4-BE49-F238E27FC236}">
                    <a16:creationId xmlns:a16="http://schemas.microsoft.com/office/drawing/2014/main" id="{04DBA382-E141-40A9-B66A-A1F8E158C2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60" y="293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363" name="文本占位符 82946">
            <a:extLst>
              <a:ext uri="{FF2B5EF4-FFF2-40B4-BE49-F238E27FC236}">
                <a16:creationId xmlns:a16="http://schemas.microsoft.com/office/drawing/2014/main" id="{9D8D0A45-C9F4-414D-B838-195B97CA6F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620713"/>
            <a:ext cx="7921625" cy="57626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（二）账簿的基本内容（组成）</a:t>
            </a:r>
          </a:p>
        </p:txBody>
      </p:sp>
      <p:pic>
        <p:nvPicPr>
          <p:cNvPr id="15364" name="图片 82982">
            <a:extLst>
              <a:ext uri="{FF2B5EF4-FFF2-40B4-BE49-F238E27FC236}">
                <a16:creationId xmlns:a16="http://schemas.microsoft.com/office/drawing/2014/main" id="{F8589363-AF9E-4ECB-93D1-7AFB73B22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/>
          <a:stretch>
            <a:fillRect/>
          </a:stretch>
        </p:blipFill>
        <p:spPr bwMode="auto">
          <a:xfrm>
            <a:off x="8388350" y="0"/>
            <a:ext cx="75565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5" name="组合 83091">
            <a:extLst>
              <a:ext uri="{FF2B5EF4-FFF2-40B4-BE49-F238E27FC236}">
                <a16:creationId xmlns:a16="http://schemas.microsoft.com/office/drawing/2014/main" id="{FA04A345-9B1B-4CFA-9361-8D5A547E192C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484313"/>
            <a:ext cx="1298575" cy="4052887"/>
            <a:chOff x="3832" y="1183"/>
            <a:chExt cx="818" cy="2553"/>
          </a:xfrm>
        </p:grpSpPr>
        <p:pic>
          <p:nvPicPr>
            <p:cNvPr id="15408" name="图片 82984">
              <a:extLst>
                <a:ext uri="{FF2B5EF4-FFF2-40B4-BE49-F238E27FC236}">
                  <a16:creationId xmlns:a16="http://schemas.microsoft.com/office/drawing/2014/main" id="{5AA66947-FA47-4334-B65E-F5451F455D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1" b="3462"/>
            <a:stretch>
              <a:fillRect/>
            </a:stretch>
          </p:blipFill>
          <p:spPr bwMode="auto">
            <a:xfrm>
              <a:off x="3833" y="2205"/>
              <a:ext cx="817" cy="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09" name="图片 82985">
              <a:extLst>
                <a:ext uri="{FF2B5EF4-FFF2-40B4-BE49-F238E27FC236}">
                  <a16:creationId xmlns:a16="http://schemas.microsoft.com/office/drawing/2014/main" id="{4FD1DDE4-1C27-406C-AD1C-2372F71175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8" b="3462"/>
            <a:stretch>
              <a:fillRect/>
            </a:stretch>
          </p:blipFill>
          <p:spPr bwMode="auto">
            <a:xfrm>
              <a:off x="3832" y="1183"/>
              <a:ext cx="590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10" name="图片 82986">
              <a:extLst>
                <a:ext uri="{FF2B5EF4-FFF2-40B4-BE49-F238E27FC236}">
                  <a16:creationId xmlns:a16="http://schemas.microsoft.com/office/drawing/2014/main" id="{884A67B0-9F91-4522-B7E5-3187A3BB7C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8" b="3462"/>
            <a:stretch>
              <a:fillRect/>
            </a:stretch>
          </p:blipFill>
          <p:spPr bwMode="auto">
            <a:xfrm>
              <a:off x="3832" y="2919"/>
              <a:ext cx="590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6" name="组合 83029">
            <a:extLst>
              <a:ext uri="{FF2B5EF4-FFF2-40B4-BE49-F238E27FC236}">
                <a16:creationId xmlns:a16="http://schemas.microsoft.com/office/drawing/2014/main" id="{32F545F8-162C-4CA0-A52D-8CBB191E83A2}"/>
              </a:ext>
            </a:extLst>
          </p:cNvPr>
          <p:cNvGrpSpPr>
            <a:grpSpLocks/>
          </p:cNvGrpSpPr>
          <p:nvPr/>
        </p:nvGrpSpPr>
        <p:grpSpPr bwMode="auto">
          <a:xfrm>
            <a:off x="4067175" y="1484313"/>
            <a:ext cx="1441450" cy="4105275"/>
            <a:chOff x="2789" y="1183"/>
            <a:chExt cx="862" cy="2520"/>
          </a:xfrm>
        </p:grpSpPr>
        <p:pic>
          <p:nvPicPr>
            <p:cNvPr id="15404" name="图片 82987">
              <a:extLst>
                <a:ext uri="{FF2B5EF4-FFF2-40B4-BE49-F238E27FC236}">
                  <a16:creationId xmlns:a16="http://schemas.microsoft.com/office/drawing/2014/main" id="{D7D65F4F-9C45-44AE-8A42-820FA69BE7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" y="2160"/>
              <a:ext cx="81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405" name="组合 83025">
              <a:extLst>
                <a:ext uri="{FF2B5EF4-FFF2-40B4-BE49-F238E27FC236}">
                  <a16:creationId xmlns:a16="http://schemas.microsoft.com/office/drawing/2014/main" id="{EC8AE06E-08EC-4D72-ABEA-94B9D42051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9" y="1183"/>
              <a:ext cx="635" cy="2520"/>
              <a:chOff x="2789" y="1183"/>
              <a:chExt cx="635" cy="2520"/>
            </a:xfrm>
          </p:grpSpPr>
          <p:pic>
            <p:nvPicPr>
              <p:cNvPr id="15406" name="图片 82988">
                <a:extLst>
                  <a:ext uri="{FF2B5EF4-FFF2-40B4-BE49-F238E27FC236}">
                    <a16:creationId xmlns:a16="http://schemas.microsoft.com/office/drawing/2014/main" id="{954193D3-7AE6-4B8F-A7DC-20BA19C2AE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4" t="5023" r="10193" b="2885"/>
              <a:stretch>
                <a:fillRect/>
              </a:stretch>
            </p:blipFill>
            <p:spPr bwMode="auto">
              <a:xfrm>
                <a:off x="2834" y="1183"/>
                <a:ext cx="590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407" name="图片 82989">
                <a:extLst>
                  <a:ext uri="{FF2B5EF4-FFF2-40B4-BE49-F238E27FC236}">
                    <a16:creationId xmlns:a16="http://schemas.microsoft.com/office/drawing/2014/main" id="{1B868A6A-6E7A-47ED-AC83-2A210B94D5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4" t="5023" r="10193" b="2885"/>
              <a:stretch>
                <a:fillRect/>
              </a:stretch>
            </p:blipFill>
            <p:spPr bwMode="auto">
              <a:xfrm>
                <a:off x="2789" y="2886"/>
                <a:ext cx="590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367" name="圆角矩形标注 83003">
            <a:extLst>
              <a:ext uri="{FF2B5EF4-FFF2-40B4-BE49-F238E27FC236}">
                <a16:creationId xmlns:a16="http://schemas.microsoft.com/office/drawing/2014/main" id="{6DD9775B-5611-4139-AD3C-DAA5BB223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5661025"/>
            <a:ext cx="936625" cy="503238"/>
          </a:xfrm>
          <a:prstGeom prst="wedgeRoundRectCallout">
            <a:avLst>
              <a:gd name="adj1" fmla="val -6102"/>
              <a:gd name="adj2" fmla="val -8046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登记账簿须知</a:t>
            </a:r>
            <a:endParaRPr lang="en-US" altLang="zh-CN" sz="1600">
              <a:solidFill>
                <a:srgbClr val="0000FF"/>
              </a:solidFill>
            </a:endParaRPr>
          </a:p>
        </p:txBody>
      </p:sp>
      <p:sp>
        <p:nvSpPr>
          <p:cNvPr id="15368" name="圆角矩形标注 83010">
            <a:extLst>
              <a:ext uri="{FF2B5EF4-FFF2-40B4-BE49-F238E27FC236}">
                <a16:creationId xmlns:a16="http://schemas.microsoft.com/office/drawing/2014/main" id="{78BA682C-CBC4-460C-AA5E-088CB0A3D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5662613"/>
            <a:ext cx="1368425" cy="503237"/>
          </a:xfrm>
          <a:prstGeom prst="wedgeRoundRectCallout">
            <a:avLst>
              <a:gd name="adj1" fmla="val -19954"/>
              <a:gd name="adj2" fmla="val -8046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账簿启用及交 接 目 录</a:t>
            </a:r>
            <a:endParaRPr lang="en-US" altLang="zh-CN" sz="1600">
              <a:solidFill>
                <a:srgbClr val="0000FF"/>
              </a:solidFill>
            </a:endParaRPr>
          </a:p>
        </p:txBody>
      </p:sp>
      <p:grpSp>
        <p:nvGrpSpPr>
          <p:cNvPr id="15369" name="组合 83017">
            <a:extLst>
              <a:ext uri="{FF2B5EF4-FFF2-40B4-BE49-F238E27FC236}">
                <a16:creationId xmlns:a16="http://schemas.microsoft.com/office/drawing/2014/main" id="{C2423780-96F1-4FE2-8BB0-72E1FD258A6E}"/>
              </a:ext>
            </a:extLst>
          </p:cNvPr>
          <p:cNvGrpSpPr>
            <a:grpSpLocks/>
          </p:cNvGrpSpPr>
          <p:nvPr/>
        </p:nvGrpSpPr>
        <p:grpSpPr bwMode="auto">
          <a:xfrm>
            <a:off x="7308850" y="1450975"/>
            <a:ext cx="1363663" cy="2520950"/>
            <a:chOff x="4788" y="1162"/>
            <a:chExt cx="859" cy="1588"/>
          </a:xfrm>
        </p:grpSpPr>
        <p:pic>
          <p:nvPicPr>
            <p:cNvPr id="15402" name="图片 83011">
              <a:extLst>
                <a:ext uri="{FF2B5EF4-FFF2-40B4-BE49-F238E27FC236}">
                  <a16:creationId xmlns:a16="http://schemas.microsoft.com/office/drawing/2014/main" id="{093E91C7-10D9-4DE3-ABCD-C0ECD856B3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" y="1162"/>
              <a:ext cx="620" cy="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03" name="图片 83015">
              <a:extLst>
                <a:ext uri="{FF2B5EF4-FFF2-40B4-BE49-F238E27FC236}">
                  <a16:creationId xmlns:a16="http://schemas.microsoft.com/office/drawing/2014/main" id="{D20654E1-DE4D-4E23-859D-5A06FF81D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800" y="2205"/>
              <a:ext cx="847" cy="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70" name="圆角矩形标注 83016">
            <a:extLst>
              <a:ext uri="{FF2B5EF4-FFF2-40B4-BE49-F238E27FC236}">
                <a16:creationId xmlns:a16="http://schemas.microsoft.com/office/drawing/2014/main" id="{0323513D-EFA7-4275-BB06-FD6DC8A28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1725" y="4332288"/>
            <a:ext cx="1152525" cy="360362"/>
          </a:xfrm>
          <a:prstGeom prst="wedgeRoundRectCallout">
            <a:avLst>
              <a:gd name="adj1" fmla="val 4546"/>
              <a:gd name="adj2" fmla="val 8593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账户目录</a:t>
            </a:r>
          </a:p>
        </p:txBody>
      </p:sp>
      <p:grpSp>
        <p:nvGrpSpPr>
          <p:cNvPr id="15371" name="组合 83018">
            <a:extLst>
              <a:ext uri="{FF2B5EF4-FFF2-40B4-BE49-F238E27FC236}">
                <a16:creationId xmlns:a16="http://schemas.microsoft.com/office/drawing/2014/main" id="{B5C285DC-1A0F-4F5C-A53A-2289CE7AA1FC}"/>
              </a:ext>
            </a:extLst>
          </p:cNvPr>
          <p:cNvGrpSpPr>
            <a:grpSpLocks/>
          </p:cNvGrpSpPr>
          <p:nvPr/>
        </p:nvGrpSpPr>
        <p:grpSpPr bwMode="auto">
          <a:xfrm>
            <a:off x="822325" y="1470025"/>
            <a:ext cx="1363663" cy="2520950"/>
            <a:chOff x="4788" y="1162"/>
            <a:chExt cx="859" cy="1588"/>
          </a:xfrm>
        </p:grpSpPr>
        <p:pic>
          <p:nvPicPr>
            <p:cNvPr id="15400" name="图片 83019">
              <a:extLst>
                <a:ext uri="{FF2B5EF4-FFF2-40B4-BE49-F238E27FC236}">
                  <a16:creationId xmlns:a16="http://schemas.microsoft.com/office/drawing/2014/main" id="{DC34C241-FC34-484B-BAAE-34C904F8F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788" y="1162"/>
              <a:ext cx="620" cy="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01" name="图片 83020">
              <a:extLst>
                <a:ext uri="{FF2B5EF4-FFF2-40B4-BE49-F238E27FC236}">
                  <a16:creationId xmlns:a16="http://schemas.microsoft.com/office/drawing/2014/main" id="{F7EA0928-CF71-4FB8-8F7E-C231594FE3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800" y="2205"/>
              <a:ext cx="847" cy="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72" name="圆角矩形标注 83006">
            <a:extLst>
              <a:ext uri="{FF2B5EF4-FFF2-40B4-BE49-F238E27FC236}">
                <a16:creationId xmlns:a16="http://schemas.microsoft.com/office/drawing/2014/main" id="{B49C1A2E-26D6-4518-A268-4E71A1735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850" y="5734050"/>
            <a:ext cx="936625" cy="322263"/>
          </a:xfrm>
          <a:prstGeom prst="wedgeRoundRectCallout">
            <a:avLst>
              <a:gd name="adj1" fmla="val 16949"/>
              <a:gd name="adj2" fmla="val 15519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封  面</a:t>
            </a:r>
            <a:endParaRPr lang="en-US" altLang="zh-CN" sz="1600">
              <a:solidFill>
                <a:srgbClr val="0000FF"/>
              </a:solidFill>
            </a:endParaRPr>
          </a:p>
        </p:txBody>
      </p:sp>
      <p:grpSp>
        <p:nvGrpSpPr>
          <p:cNvPr id="15373" name="组合 83079">
            <a:extLst>
              <a:ext uri="{FF2B5EF4-FFF2-40B4-BE49-F238E27FC236}">
                <a16:creationId xmlns:a16="http://schemas.microsoft.com/office/drawing/2014/main" id="{1342490F-1279-4969-82F1-B98573C1995B}"/>
              </a:ext>
            </a:extLst>
          </p:cNvPr>
          <p:cNvGrpSpPr>
            <a:grpSpLocks/>
          </p:cNvGrpSpPr>
          <p:nvPr/>
        </p:nvGrpSpPr>
        <p:grpSpPr bwMode="auto">
          <a:xfrm>
            <a:off x="2482850" y="1484313"/>
            <a:ext cx="1406525" cy="4056062"/>
            <a:chOff x="1791" y="1183"/>
            <a:chExt cx="886" cy="2555"/>
          </a:xfrm>
        </p:grpSpPr>
        <p:grpSp>
          <p:nvGrpSpPr>
            <p:cNvPr id="15393" name="组合 83060">
              <a:extLst>
                <a:ext uri="{FF2B5EF4-FFF2-40B4-BE49-F238E27FC236}">
                  <a16:creationId xmlns:a16="http://schemas.microsoft.com/office/drawing/2014/main" id="{607D6009-87EC-4998-8BDB-22D3D222C5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1" y="1183"/>
              <a:ext cx="874" cy="2555"/>
              <a:chOff x="1791" y="1183"/>
              <a:chExt cx="874" cy="2555"/>
            </a:xfrm>
          </p:grpSpPr>
          <p:pic>
            <p:nvPicPr>
              <p:cNvPr id="15397" name="图片 82960" descr="896F7477">
                <a:extLst>
                  <a:ext uri="{FF2B5EF4-FFF2-40B4-BE49-F238E27FC236}">
                    <a16:creationId xmlns:a16="http://schemas.microsoft.com/office/drawing/2014/main" id="{BA537E5C-6CF4-49F6-A01C-0D9A2C6EBF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1791" y="2184"/>
                <a:ext cx="874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8" name="图片 82963" descr="204E207C">
                <a:extLst>
                  <a:ext uri="{FF2B5EF4-FFF2-40B4-BE49-F238E27FC236}">
                    <a16:creationId xmlns:a16="http://schemas.microsoft.com/office/drawing/2014/main" id="{551549F5-1F9D-4091-AC6A-7B3D7EDFBC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7" y="1183"/>
                <a:ext cx="641" cy="82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399" name="图片 82972" descr="7581CBD8">
                <a:extLst>
                  <a:ext uri="{FF2B5EF4-FFF2-40B4-BE49-F238E27FC236}">
                    <a16:creationId xmlns:a16="http://schemas.microsoft.com/office/drawing/2014/main" id="{973E19C4-BE68-4787-BA4C-677DF82C43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1794" y="2915"/>
                <a:ext cx="642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394" name="图片 83062" descr="896F7477">
              <a:extLst>
                <a:ext uri="{FF2B5EF4-FFF2-40B4-BE49-F238E27FC236}">
                  <a16:creationId xmlns:a16="http://schemas.microsoft.com/office/drawing/2014/main" id="{8469D823-EEDD-4D9C-9C71-2DB8D722E3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565" b="182"/>
            <a:stretch>
              <a:fillRect/>
            </a:stretch>
          </p:blipFill>
          <p:spPr bwMode="auto">
            <a:xfrm>
              <a:off x="1803" y="2172"/>
              <a:ext cx="874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95" name="图片 83063" descr="204E207C">
              <a:extLst>
                <a:ext uri="{FF2B5EF4-FFF2-40B4-BE49-F238E27FC236}">
                  <a16:creationId xmlns:a16="http://schemas.microsoft.com/office/drawing/2014/main" id="{EDAEB08E-143C-43D8-8487-841621A1EB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7" y="1183"/>
              <a:ext cx="641" cy="8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96" name="图片 83064" descr="7581CBD8">
              <a:extLst>
                <a:ext uri="{FF2B5EF4-FFF2-40B4-BE49-F238E27FC236}">
                  <a16:creationId xmlns:a16="http://schemas.microsoft.com/office/drawing/2014/main" id="{DF294E7E-CF38-42D1-A774-0E9B967D9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1806" y="2903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74" name="圆角矩形标注 83088">
            <a:extLst>
              <a:ext uri="{FF2B5EF4-FFF2-40B4-BE49-F238E27FC236}">
                <a16:creationId xmlns:a16="http://schemas.microsoft.com/office/drawing/2014/main" id="{FB5D681D-786D-4134-9B7C-4DFBE7D38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5589588"/>
            <a:ext cx="900112" cy="609600"/>
          </a:xfrm>
          <a:prstGeom prst="wedgeRoundRectCallout">
            <a:avLst>
              <a:gd name="adj1" fmla="val 19843"/>
              <a:gd name="adj2" fmla="val -19792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账页及封    底</a:t>
            </a:r>
            <a:endParaRPr lang="en-US" altLang="zh-CN" sz="1600">
              <a:solidFill>
                <a:srgbClr val="0000FF"/>
              </a:solidFill>
            </a:endParaRPr>
          </a:p>
        </p:txBody>
      </p:sp>
      <p:grpSp>
        <p:nvGrpSpPr>
          <p:cNvPr id="15375" name="组合 83092">
            <a:extLst>
              <a:ext uri="{FF2B5EF4-FFF2-40B4-BE49-F238E27FC236}">
                <a16:creationId xmlns:a16="http://schemas.microsoft.com/office/drawing/2014/main" id="{AEAFA117-D85E-4A57-A102-B48389DB2D2D}"/>
              </a:ext>
            </a:extLst>
          </p:cNvPr>
          <p:cNvGrpSpPr>
            <a:grpSpLocks/>
          </p:cNvGrpSpPr>
          <p:nvPr/>
        </p:nvGrpSpPr>
        <p:grpSpPr bwMode="auto">
          <a:xfrm>
            <a:off x="898525" y="1484313"/>
            <a:ext cx="1298575" cy="4052887"/>
            <a:chOff x="3832" y="1183"/>
            <a:chExt cx="818" cy="2553"/>
          </a:xfrm>
        </p:grpSpPr>
        <p:pic>
          <p:nvPicPr>
            <p:cNvPr id="15390" name="图片 83093">
              <a:extLst>
                <a:ext uri="{FF2B5EF4-FFF2-40B4-BE49-F238E27FC236}">
                  <a16:creationId xmlns:a16="http://schemas.microsoft.com/office/drawing/2014/main" id="{F78384D7-E27B-42D3-9540-D8FA7272D5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1" b="3462"/>
            <a:stretch>
              <a:fillRect/>
            </a:stretch>
          </p:blipFill>
          <p:spPr bwMode="auto">
            <a:xfrm>
              <a:off x="3833" y="2205"/>
              <a:ext cx="817" cy="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91" name="图片 83094">
              <a:extLst>
                <a:ext uri="{FF2B5EF4-FFF2-40B4-BE49-F238E27FC236}">
                  <a16:creationId xmlns:a16="http://schemas.microsoft.com/office/drawing/2014/main" id="{DCF48C97-F829-464E-9786-9633381FF7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8" b="3462"/>
            <a:stretch>
              <a:fillRect/>
            </a:stretch>
          </p:blipFill>
          <p:spPr bwMode="auto">
            <a:xfrm>
              <a:off x="3832" y="1183"/>
              <a:ext cx="590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92" name="图片 83095">
              <a:extLst>
                <a:ext uri="{FF2B5EF4-FFF2-40B4-BE49-F238E27FC236}">
                  <a16:creationId xmlns:a16="http://schemas.microsoft.com/office/drawing/2014/main" id="{5868461E-D09C-4E68-AFD5-31AB645CE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8" b="3462"/>
            <a:stretch>
              <a:fillRect/>
            </a:stretch>
          </p:blipFill>
          <p:spPr bwMode="auto">
            <a:xfrm>
              <a:off x="3832" y="2919"/>
              <a:ext cx="590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76" name="组合 83030">
            <a:extLst>
              <a:ext uri="{FF2B5EF4-FFF2-40B4-BE49-F238E27FC236}">
                <a16:creationId xmlns:a16="http://schemas.microsoft.com/office/drawing/2014/main" id="{8293B8CE-5CF6-458F-8074-F942462F45A7}"/>
              </a:ext>
            </a:extLst>
          </p:cNvPr>
          <p:cNvGrpSpPr>
            <a:grpSpLocks/>
          </p:cNvGrpSpPr>
          <p:nvPr/>
        </p:nvGrpSpPr>
        <p:grpSpPr bwMode="auto">
          <a:xfrm>
            <a:off x="841375" y="1519238"/>
            <a:ext cx="1368425" cy="4000500"/>
            <a:chOff x="2789" y="1183"/>
            <a:chExt cx="862" cy="2520"/>
          </a:xfrm>
        </p:grpSpPr>
        <p:pic>
          <p:nvPicPr>
            <p:cNvPr id="15386" name="图片 83031">
              <a:extLst>
                <a:ext uri="{FF2B5EF4-FFF2-40B4-BE49-F238E27FC236}">
                  <a16:creationId xmlns:a16="http://schemas.microsoft.com/office/drawing/2014/main" id="{1272BD01-3282-4C26-ACB0-C15DD02E79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" y="2160"/>
              <a:ext cx="81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387" name="组合 83032">
              <a:extLst>
                <a:ext uri="{FF2B5EF4-FFF2-40B4-BE49-F238E27FC236}">
                  <a16:creationId xmlns:a16="http://schemas.microsoft.com/office/drawing/2014/main" id="{99E927F4-8AFE-4B9B-A33B-BA5873A6E2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9" y="1183"/>
              <a:ext cx="635" cy="2520"/>
              <a:chOff x="2789" y="1183"/>
              <a:chExt cx="635" cy="2520"/>
            </a:xfrm>
          </p:grpSpPr>
          <p:pic>
            <p:nvPicPr>
              <p:cNvPr id="15388" name="图片 83033">
                <a:extLst>
                  <a:ext uri="{FF2B5EF4-FFF2-40B4-BE49-F238E27FC236}">
                    <a16:creationId xmlns:a16="http://schemas.microsoft.com/office/drawing/2014/main" id="{7DAA13E5-EC3B-45C4-A788-2FE1077157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4" t="5023" r="10193" b="2885"/>
              <a:stretch>
                <a:fillRect/>
              </a:stretch>
            </p:blipFill>
            <p:spPr bwMode="auto">
              <a:xfrm>
                <a:off x="2834" y="1183"/>
                <a:ext cx="590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9" name="图片 83034">
                <a:extLst>
                  <a:ext uri="{FF2B5EF4-FFF2-40B4-BE49-F238E27FC236}">
                    <a16:creationId xmlns:a16="http://schemas.microsoft.com/office/drawing/2014/main" id="{F98437D2-47A7-4E92-9CFA-973DC0812D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4" t="5023" r="10193" b="2885"/>
              <a:stretch>
                <a:fillRect/>
              </a:stretch>
            </p:blipFill>
            <p:spPr bwMode="auto">
              <a:xfrm>
                <a:off x="2789" y="2886"/>
                <a:ext cx="590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5377" name="组合 83080">
            <a:extLst>
              <a:ext uri="{FF2B5EF4-FFF2-40B4-BE49-F238E27FC236}">
                <a16:creationId xmlns:a16="http://schemas.microsoft.com/office/drawing/2014/main" id="{9C4D0924-B2D7-4EE3-9DC8-49A0CD09E669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484313"/>
            <a:ext cx="1406525" cy="4056062"/>
            <a:chOff x="1791" y="1183"/>
            <a:chExt cx="886" cy="2555"/>
          </a:xfrm>
        </p:grpSpPr>
        <p:grpSp>
          <p:nvGrpSpPr>
            <p:cNvPr id="15379" name="组合 83081">
              <a:extLst>
                <a:ext uri="{FF2B5EF4-FFF2-40B4-BE49-F238E27FC236}">
                  <a16:creationId xmlns:a16="http://schemas.microsoft.com/office/drawing/2014/main" id="{B88C0A24-FC34-4834-8812-A0AD80159B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1" y="1183"/>
              <a:ext cx="874" cy="2555"/>
              <a:chOff x="1791" y="1183"/>
              <a:chExt cx="874" cy="2555"/>
            </a:xfrm>
          </p:grpSpPr>
          <p:pic>
            <p:nvPicPr>
              <p:cNvPr id="15383" name="图片 83082" descr="896F7477">
                <a:extLst>
                  <a:ext uri="{FF2B5EF4-FFF2-40B4-BE49-F238E27FC236}">
                    <a16:creationId xmlns:a16="http://schemas.microsoft.com/office/drawing/2014/main" id="{80C1F2D3-6CAD-4DB5-A918-32BADFC289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1791" y="2184"/>
                <a:ext cx="874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84" name="图片 83083" descr="204E207C">
                <a:extLst>
                  <a:ext uri="{FF2B5EF4-FFF2-40B4-BE49-F238E27FC236}">
                    <a16:creationId xmlns:a16="http://schemas.microsoft.com/office/drawing/2014/main" id="{53A2078A-E923-4714-A600-09F6BACDE5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7" y="1183"/>
                <a:ext cx="641" cy="82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385" name="图片 83084" descr="7581CBD8">
                <a:extLst>
                  <a:ext uri="{FF2B5EF4-FFF2-40B4-BE49-F238E27FC236}">
                    <a16:creationId xmlns:a16="http://schemas.microsoft.com/office/drawing/2014/main" id="{6DC23C9E-6E51-4BB1-A0CD-2C3D929CE8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1794" y="2915"/>
                <a:ext cx="642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380" name="图片 83085" descr="896F7477">
              <a:extLst>
                <a:ext uri="{FF2B5EF4-FFF2-40B4-BE49-F238E27FC236}">
                  <a16:creationId xmlns:a16="http://schemas.microsoft.com/office/drawing/2014/main" id="{E1A52C34-756F-400A-9DBA-78B1E761A2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565" b="182"/>
            <a:stretch>
              <a:fillRect/>
            </a:stretch>
          </p:blipFill>
          <p:spPr bwMode="auto">
            <a:xfrm>
              <a:off x="1803" y="2172"/>
              <a:ext cx="874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1" name="图片 83086" descr="204E207C">
              <a:extLst>
                <a:ext uri="{FF2B5EF4-FFF2-40B4-BE49-F238E27FC236}">
                  <a16:creationId xmlns:a16="http://schemas.microsoft.com/office/drawing/2014/main" id="{917A4EEC-0049-465A-876B-49205D19A1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7" y="1183"/>
              <a:ext cx="641" cy="8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82" name="图片 83087" descr="7581CBD8">
              <a:extLst>
                <a:ext uri="{FF2B5EF4-FFF2-40B4-BE49-F238E27FC236}">
                  <a16:creationId xmlns:a16="http://schemas.microsoft.com/office/drawing/2014/main" id="{EC07A109-2946-4453-A6B4-105C240F3D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1806" y="2903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78" name="椭圆形标注 83096">
            <a:extLst>
              <a:ext uri="{FF2B5EF4-FFF2-40B4-BE49-F238E27FC236}">
                <a16:creationId xmlns:a16="http://schemas.microsoft.com/office/drawing/2014/main" id="{4ED3B036-4148-48D8-AFA7-305D6DCE6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4835525"/>
            <a:ext cx="1728788" cy="1223963"/>
          </a:xfrm>
          <a:prstGeom prst="wedgeEllipseCallout">
            <a:avLst>
              <a:gd name="adj1" fmla="val -18227"/>
              <a:gd name="adj2" fmla="val 34176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后三项为账簿扉页的内容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占位符 71681">
            <a:extLst>
              <a:ext uri="{FF2B5EF4-FFF2-40B4-BE49-F238E27FC236}">
                <a16:creationId xmlns:a16="http://schemas.microsoft.com/office/drawing/2014/main" id="{B859008A-C76A-425E-A2CD-C6681ECA80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404813"/>
            <a:ext cx="8424862" cy="2179637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二、日记账的格式与登记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（一）普通日记账的格式与登记方法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宋体" panose="02010600030101010101" pitchFamily="2" charset="-122"/>
              </a:rPr>
              <a:t>    1.</a:t>
            </a:r>
            <a:r>
              <a:rPr lang="zh-CN" altLang="en-US" b="1">
                <a:latin typeface="宋体" panose="02010600030101010101" pitchFamily="2" charset="-122"/>
              </a:rPr>
              <a:t>格式：借、贷两栏式（分录簿）。</a:t>
            </a:r>
            <a:endParaRPr lang="zh-CN" altLang="en-US" b="1">
              <a:solidFill>
                <a:srgbClr val="FF3300"/>
              </a:solidFill>
              <a:latin typeface="宋体" panose="02010600030101010101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3300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 b="1">
                <a:latin typeface="宋体" panose="02010600030101010101" pitchFamily="2" charset="-122"/>
              </a:rPr>
              <a:t>2.</a:t>
            </a:r>
            <a:r>
              <a:rPr lang="zh-CN" altLang="en-US" b="1">
                <a:latin typeface="宋体" panose="02010600030101010101" pitchFamily="2" charset="-122"/>
              </a:rPr>
              <a:t>登记方法：根据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原始凭证</a:t>
            </a:r>
            <a:r>
              <a:rPr lang="zh-CN" altLang="en-US" b="1">
                <a:solidFill>
                  <a:srgbClr val="0000FF"/>
                </a:solidFill>
                <a:latin typeface="宋体" panose="02010600030101010101" pitchFamily="2" charset="-122"/>
              </a:rPr>
              <a:t>逐日逐笔登记</a:t>
            </a:r>
          </a:p>
        </p:txBody>
      </p:sp>
      <p:sp>
        <p:nvSpPr>
          <p:cNvPr id="16387" name="矩形标注 71688">
            <a:extLst>
              <a:ext uri="{FF2B5EF4-FFF2-40B4-BE49-F238E27FC236}">
                <a16:creationId xmlns:a16="http://schemas.microsoft.com/office/drawing/2014/main" id="{79679E9D-8DF8-4DE7-81BE-38A589822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565400"/>
            <a:ext cx="7921625" cy="3933825"/>
          </a:xfrm>
          <a:prstGeom prst="wedgeRectCallout">
            <a:avLst>
              <a:gd name="adj1" fmla="val 1222"/>
              <a:gd name="adj2" fmla="val 11301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普通日记账（两栏式）</a:t>
            </a:r>
            <a:endParaRPr lang="zh-CN" altLang="en-US" sz="1600">
              <a:solidFill>
                <a:srgbClr val="0000FF"/>
              </a:solidFill>
            </a:endParaRPr>
          </a:p>
        </p:txBody>
      </p:sp>
      <p:graphicFrame>
        <p:nvGraphicFramePr>
          <p:cNvPr id="72006" name="表格 72005">
            <a:extLst>
              <a:ext uri="{FF2B5EF4-FFF2-40B4-BE49-F238E27FC236}">
                <a16:creationId xmlns:a16="http://schemas.microsoft.com/office/drawing/2014/main" id="{3F0BD9CC-9BF3-4D11-A017-A63E39AF9F39}"/>
              </a:ext>
            </a:extLst>
          </p:cNvPr>
          <p:cNvGraphicFramePr/>
          <p:nvPr/>
        </p:nvGraphicFramePr>
        <p:xfrm>
          <a:off x="900113" y="3141663"/>
          <a:ext cx="7343775" cy="3108326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70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5259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75000"/>
                        </a:lnSpc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对应账户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金    额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过 账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5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发票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购材料未付款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在途物资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50 000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√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应交税费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8 500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√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应付账款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58 500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√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18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支票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偿还货款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应付账款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58 500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银行存款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58 500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（略）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6464" name="组合 71970">
            <a:extLst>
              <a:ext uri="{FF2B5EF4-FFF2-40B4-BE49-F238E27FC236}">
                <a16:creationId xmlns:a16="http://schemas.microsoft.com/office/drawing/2014/main" id="{02C88E6A-60EE-4FCB-B1C5-1E52B5D6BCEA}"/>
              </a:ext>
            </a:extLst>
          </p:cNvPr>
          <p:cNvGrpSpPr>
            <a:grpSpLocks/>
          </p:cNvGrpSpPr>
          <p:nvPr/>
        </p:nvGrpSpPr>
        <p:grpSpPr bwMode="auto">
          <a:xfrm>
            <a:off x="5594350" y="3481388"/>
            <a:ext cx="1804988" cy="220662"/>
            <a:chOff x="3524" y="2193"/>
            <a:chExt cx="1137" cy="139"/>
          </a:xfrm>
        </p:grpSpPr>
        <p:sp>
          <p:nvSpPr>
            <p:cNvPr id="16481" name="矩形标注 71965">
              <a:extLst>
                <a:ext uri="{FF2B5EF4-FFF2-40B4-BE49-F238E27FC236}">
                  <a16:creationId xmlns:a16="http://schemas.microsoft.com/office/drawing/2014/main" id="{BDF4A15D-9FC3-48FA-9CF2-BAFD807385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" y="2196"/>
              <a:ext cx="478" cy="136"/>
            </a:xfrm>
            <a:prstGeom prst="wedgeRectCallout">
              <a:avLst>
                <a:gd name="adj1" fmla="val 17782"/>
                <a:gd name="adj2" fmla="val 8088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借 方</a:t>
              </a:r>
            </a:p>
          </p:txBody>
        </p:sp>
        <p:sp>
          <p:nvSpPr>
            <p:cNvPr id="16482" name="矩形标注 71966">
              <a:extLst>
                <a:ext uri="{FF2B5EF4-FFF2-40B4-BE49-F238E27FC236}">
                  <a16:creationId xmlns:a16="http://schemas.microsoft.com/office/drawing/2014/main" id="{0D418522-61EF-4B29-80F9-3CBB9AF43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3" y="2193"/>
              <a:ext cx="478" cy="136"/>
            </a:xfrm>
            <a:prstGeom prst="wedgeRectCallout">
              <a:avLst>
                <a:gd name="adj1" fmla="val 17782"/>
                <a:gd name="adj2" fmla="val 8088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贷 方</a:t>
              </a:r>
            </a:p>
          </p:txBody>
        </p:sp>
      </p:grpSp>
      <p:sp>
        <p:nvSpPr>
          <p:cNvPr id="16465" name="流程图: 可选过程 71971">
            <a:extLst>
              <a:ext uri="{FF2B5EF4-FFF2-40B4-BE49-F238E27FC236}">
                <a16:creationId xmlns:a16="http://schemas.microsoft.com/office/drawing/2014/main" id="{8BC5635F-6CB2-42DD-BF2E-CEE88ED3C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516563"/>
            <a:ext cx="1079500" cy="720725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业务发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生时间</a:t>
            </a:r>
          </a:p>
        </p:txBody>
      </p:sp>
      <p:sp>
        <p:nvSpPr>
          <p:cNvPr id="16466" name="流程图: 可选过程 71972">
            <a:extLst>
              <a:ext uri="{FF2B5EF4-FFF2-40B4-BE49-F238E27FC236}">
                <a16:creationId xmlns:a16="http://schemas.microsoft.com/office/drawing/2014/main" id="{2403C3FC-F9C1-4F26-BCF1-1CD991F4A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513" y="5516563"/>
            <a:ext cx="758825" cy="720725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原始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凭证</a:t>
            </a:r>
          </a:p>
        </p:txBody>
      </p:sp>
      <p:sp>
        <p:nvSpPr>
          <p:cNvPr id="16467" name="流程图: 可选过程 71973">
            <a:extLst>
              <a:ext uri="{FF2B5EF4-FFF2-40B4-BE49-F238E27FC236}">
                <a16:creationId xmlns:a16="http://schemas.microsoft.com/office/drawing/2014/main" id="{F517E645-A05E-4A26-89AD-28563BEE7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2263" y="5876925"/>
            <a:ext cx="1150937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业务内容</a:t>
            </a:r>
          </a:p>
        </p:txBody>
      </p:sp>
      <p:sp>
        <p:nvSpPr>
          <p:cNvPr id="16468" name="流程图: 可选过程 71974">
            <a:extLst>
              <a:ext uri="{FF2B5EF4-FFF2-40B4-BE49-F238E27FC236}">
                <a16:creationId xmlns:a16="http://schemas.microsoft.com/office/drawing/2014/main" id="{E9BFB5B6-3DEB-4F1D-A304-93D56E4DF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5876925"/>
            <a:ext cx="3240087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会计分录（分录簿）</a:t>
            </a:r>
          </a:p>
        </p:txBody>
      </p:sp>
      <p:sp>
        <p:nvSpPr>
          <p:cNvPr id="16469" name="流程图: 可选过程 71975">
            <a:extLst>
              <a:ext uri="{FF2B5EF4-FFF2-40B4-BE49-F238E27FC236}">
                <a16:creationId xmlns:a16="http://schemas.microsoft.com/office/drawing/2014/main" id="{E7C8B37B-CBA5-4376-8462-5681A94B4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5229225"/>
            <a:ext cx="863600" cy="10080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登记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账户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标记</a:t>
            </a:r>
          </a:p>
        </p:txBody>
      </p:sp>
      <p:grpSp>
        <p:nvGrpSpPr>
          <p:cNvPr id="16470" name="组合 71986">
            <a:extLst>
              <a:ext uri="{FF2B5EF4-FFF2-40B4-BE49-F238E27FC236}">
                <a16:creationId xmlns:a16="http://schemas.microsoft.com/office/drawing/2014/main" id="{A14C9B0C-0501-4E4E-83AD-9BB3BD60D0B0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549275"/>
            <a:ext cx="1023938" cy="1366838"/>
            <a:chOff x="2064" y="2387"/>
            <a:chExt cx="690" cy="861"/>
          </a:xfrm>
        </p:grpSpPr>
        <p:grpSp>
          <p:nvGrpSpPr>
            <p:cNvPr id="16476" name="组合 71987">
              <a:extLst>
                <a:ext uri="{FF2B5EF4-FFF2-40B4-BE49-F238E27FC236}">
                  <a16:creationId xmlns:a16="http://schemas.microsoft.com/office/drawing/2014/main" id="{FD2DE4D8-5191-4391-AC59-3452DE3F89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387"/>
              <a:ext cx="681" cy="861"/>
              <a:chOff x="660" y="2795"/>
              <a:chExt cx="770" cy="997"/>
            </a:xfrm>
          </p:grpSpPr>
          <p:sp>
            <p:nvSpPr>
              <p:cNvPr id="16479" name="立方体 71988">
                <a:extLst>
                  <a:ext uri="{FF2B5EF4-FFF2-40B4-BE49-F238E27FC236}">
                    <a16:creationId xmlns:a16="http://schemas.microsoft.com/office/drawing/2014/main" id="{98EC2DA1-2776-40E1-8AD3-5C5038B8CB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" y="2795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6480" name="图片 71989" descr="7581CBD8">
                <a:extLst>
                  <a:ext uri="{FF2B5EF4-FFF2-40B4-BE49-F238E27FC236}">
                    <a16:creationId xmlns:a16="http://schemas.microsoft.com/office/drawing/2014/main" id="{66D9A507-4F2A-42AB-8A8A-2D30F2732D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669" y="2829"/>
                <a:ext cx="726" cy="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477" name="图片 71990" descr="7581CBD8">
              <a:extLst>
                <a:ext uri="{FF2B5EF4-FFF2-40B4-BE49-F238E27FC236}">
                  <a16:creationId xmlns:a16="http://schemas.microsoft.com/office/drawing/2014/main" id="{18F47377-974A-46EE-97A8-2662DC1D0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31" r="-5882" b="49500"/>
            <a:stretch>
              <a:fillRect/>
            </a:stretch>
          </p:blipFill>
          <p:spPr bwMode="auto">
            <a:xfrm>
              <a:off x="2073" y="2433"/>
              <a:ext cx="68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78" name="文本框 71991">
              <a:extLst>
                <a:ext uri="{FF2B5EF4-FFF2-40B4-BE49-F238E27FC236}">
                  <a16:creationId xmlns:a16="http://schemas.microsoft.com/office/drawing/2014/main" id="{25279532-E9FE-4D02-B591-8C9046C1BE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478"/>
              <a:ext cx="680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普     通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日记账</a:t>
              </a:r>
            </a:p>
          </p:txBody>
        </p:sp>
      </p:grpSp>
      <p:sp>
        <p:nvSpPr>
          <p:cNvPr id="16471" name="圆角矩形标注 71993">
            <a:extLst>
              <a:ext uri="{FF2B5EF4-FFF2-40B4-BE49-F238E27FC236}">
                <a16:creationId xmlns:a16="http://schemas.microsoft.com/office/drawing/2014/main" id="{EDD1BB72-0BE2-4282-B04E-2CE4F50C9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2565400"/>
            <a:ext cx="1871662" cy="431800"/>
          </a:xfrm>
          <a:prstGeom prst="wedgeRoundRectCallout">
            <a:avLst>
              <a:gd name="adj1" fmla="val 34139"/>
              <a:gd name="adj2" fmla="val 95588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过入分类账</a:t>
            </a:r>
          </a:p>
        </p:txBody>
      </p:sp>
      <p:grpSp>
        <p:nvGrpSpPr>
          <p:cNvPr id="16472" name="组合 72000">
            <a:extLst>
              <a:ext uri="{FF2B5EF4-FFF2-40B4-BE49-F238E27FC236}">
                <a16:creationId xmlns:a16="http://schemas.microsoft.com/office/drawing/2014/main" id="{14FB5FC5-1EC8-4508-8119-B3EA29138617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2441575"/>
            <a:ext cx="1439862" cy="627063"/>
            <a:chOff x="521" y="1492"/>
            <a:chExt cx="907" cy="395"/>
          </a:xfrm>
        </p:grpSpPr>
        <p:sp>
          <p:nvSpPr>
            <p:cNvPr id="16473" name="矩形标注 71995">
              <a:extLst>
                <a:ext uri="{FF2B5EF4-FFF2-40B4-BE49-F238E27FC236}">
                  <a16:creationId xmlns:a16="http://schemas.microsoft.com/office/drawing/2014/main" id="{7F6B3FF2-D79F-41EC-872E-FBDE2863F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492"/>
              <a:ext cx="816" cy="317"/>
            </a:xfrm>
            <a:prstGeom prst="wedgeRectCallout">
              <a:avLst>
                <a:gd name="adj1" fmla="val 29412"/>
                <a:gd name="adj2" fmla="val -29181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原始凭证</a:t>
              </a:r>
            </a:p>
          </p:txBody>
        </p:sp>
        <p:sp>
          <p:nvSpPr>
            <p:cNvPr id="16474" name="矩形标注 71998">
              <a:extLst>
                <a:ext uri="{FF2B5EF4-FFF2-40B4-BE49-F238E27FC236}">
                  <a16:creationId xmlns:a16="http://schemas.microsoft.com/office/drawing/2014/main" id="{35DA3C0C-B737-4C24-8A9F-87A7BF80A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1525"/>
              <a:ext cx="816" cy="317"/>
            </a:xfrm>
            <a:prstGeom prst="wedgeRectCallout">
              <a:avLst>
                <a:gd name="adj1" fmla="val 29412"/>
                <a:gd name="adj2" fmla="val -29181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原始凭证</a:t>
              </a:r>
            </a:p>
          </p:txBody>
        </p:sp>
        <p:sp>
          <p:nvSpPr>
            <p:cNvPr id="16475" name="矩形标注 71999">
              <a:extLst>
                <a:ext uri="{FF2B5EF4-FFF2-40B4-BE49-F238E27FC236}">
                  <a16:creationId xmlns:a16="http://schemas.microsoft.com/office/drawing/2014/main" id="{950D11CA-6229-4A92-8AA0-907BE7E37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1570"/>
              <a:ext cx="816" cy="317"/>
            </a:xfrm>
            <a:prstGeom prst="wedgeRectCallout">
              <a:avLst>
                <a:gd name="adj1" fmla="val 29412"/>
                <a:gd name="adj2" fmla="val -29181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原始凭证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84175">
            <a:extLst>
              <a:ext uri="{FF2B5EF4-FFF2-40B4-BE49-F238E27FC236}">
                <a16:creationId xmlns:a16="http://schemas.microsoft.com/office/drawing/2014/main" id="{07183263-4322-4E0A-92C4-C09112269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33375"/>
            <a:ext cx="8208963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  （二）特种日记账的格式与登记方法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latin typeface="宋体" panose="02010600030101010101" pitchFamily="2" charset="-122"/>
              </a:rPr>
              <a:t>    1.</a:t>
            </a:r>
            <a:r>
              <a:rPr lang="zh-CN" altLang="en-US">
                <a:latin typeface="宋体" panose="02010600030101010101" pitchFamily="2" charset="-122"/>
              </a:rPr>
              <a:t>库存现金日记账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  </a:t>
            </a:r>
            <a:r>
              <a:rPr lang="en-US" altLang="zh-CN">
                <a:latin typeface="宋体" panose="02010600030101010101" pitchFamily="2" charset="-122"/>
              </a:rPr>
              <a:t>(1)</a:t>
            </a:r>
            <a:r>
              <a:rPr lang="zh-CN" altLang="en-US">
                <a:latin typeface="宋体" panose="02010600030101010101" pitchFamily="2" charset="-122"/>
              </a:rPr>
              <a:t>格式：收、付、余</a:t>
            </a:r>
            <a:r>
              <a:rPr lang="en-US" altLang="zh-CN">
                <a:latin typeface="宋体" panose="02010600030101010101" pitchFamily="2" charset="-122"/>
              </a:rPr>
              <a:t>(</a:t>
            </a:r>
            <a:r>
              <a:rPr lang="zh-CN" altLang="en-US">
                <a:latin typeface="宋体" panose="02010600030101010101" pitchFamily="2" charset="-122"/>
              </a:rPr>
              <a:t>借贷余</a:t>
            </a:r>
            <a:r>
              <a:rPr lang="en-US" altLang="zh-CN">
                <a:latin typeface="宋体" panose="02010600030101010101" pitchFamily="2" charset="-122"/>
              </a:rPr>
              <a:t>)</a:t>
            </a:r>
            <a:r>
              <a:rPr lang="zh-CN" altLang="en-US">
                <a:latin typeface="宋体" panose="02010600030101010101" pitchFamily="2" charset="-122"/>
              </a:rPr>
              <a:t>三栏式。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3300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>
                <a:latin typeface="宋体" panose="02010600030101010101" pitchFamily="2" charset="-122"/>
              </a:rPr>
              <a:t>(2)</a:t>
            </a:r>
            <a:r>
              <a:rPr lang="zh-CN" altLang="en-US">
                <a:latin typeface="宋体" panose="02010600030101010101" pitchFamily="2" charset="-122"/>
              </a:rPr>
              <a:t>登记方法：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序时逐日逐笔登记。</a:t>
            </a:r>
          </a:p>
        </p:txBody>
      </p:sp>
      <p:grpSp>
        <p:nvGrpSpPr>
          <p:cNvPr id="17411" name="组合 84176">
            <a:extLst>
              <a:ext uri="{FF2B5EF4-FFF2-40B4-BE49-F238E27FC236}">
                <a16:creationId xmlns:a16="http://schemas.microsoft.com/office/drawing/2014/main" id="{22DCEA25-014C-4325-B1E0-1B9C834AB3E3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549275"/>
            <a:ext cx="1023938" cy="1366838"/>
            <a:chOff x="2064" y="2387"/>
            <a:chExt cx="690" cy="861"/>
          </a:xfrm>
        </p:grpSpPr>
        <p:grpSp>
          <p:nvGrpSpPr>
            <p:cNvPr id="17536" name="组合 84177">
              <a:extLst>
                <a:ext uri="{FF2B5EF4-FFF2-40B4-BE49-F238E27FC236}">
                  <a16:creationId xmlns:a16="http://schemas.microsoft.com/office/drawing/2014/main" id="{2363B164-78C3-4E4D-B1B5-7840E4FC55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387"/>
              <a:ext cx="681" cy="861"/>
              <a:chOff x="660" y="2795"/>
              <a:chExt cx="770" cy="997"/>
            </a:xfrm>
          </p:grpSpPr>
          <p:sp>
            <p:nvSpPr>
              <p:cNvPr id="17539" name="立方体 84178">
                <a:extLst>
                  <a:ext uri="{FF2B5EF4-FFF2-40B4-BE49-F238E27FC236}">
                    <a16:creationId xmlns:a16="http://schemas.microsoft.com/office/drawing/2014/main" id="{A2782D1F-51AE-456C-A431-29391263E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" y="2795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7540" name="图片 84179" descr="7581CBD8">
                <a:extLst>
                  <a:ext uri="{FF2B5EF4-FFF2-40B4-BE49-F238E27FC236}">
                    <a16:creationId xmlns:a16="http://schemas.microsoft.com/office/drawing/2014/main" id="{02ABC6AF-1DB4-4CC7-BFAE-4E81B63570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669" y="2829"/>
                <a:ext cx="726" cy="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7537" name="图片 84180" descr="7581CBD8">
              <a:extLst>
                <a:ext uri="{FF2B5EF4-FFF2-40B4-BE49-F238E27FC236}">
                  <a16:creationId xmlns:a16="http://schemas.microsoft.com/office/drawing/2014/main" id="{3AC450E9-2D26-4E4C-8412-ACB3FB3A1F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31" r="-5882" b="49500"/>
            <a:stretch>
              <a:fillRect/>
            </a:stretch>
          </p:blipFill>
          <p:spPr bwMode="auto">
            <a:xfrm>
              <a:off x="2073" y="2433"/>
              <a:ext cx="68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38" name="文本框 84181">
              <a:extLst>
                <a:ext uri="{FF2B5EF4-FFF2-40B4-BE49-F238E27FC236}">
                  <a16:creationId xmlns:a16="http://schemas.microsoft.com/office/drawing/2014/main" id="{BF40A701-8A3E-4203-AA67-1BD6744A0A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478"/>
              <a:ext cx="680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库存现金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日记账</a:t>
              </a:r>
            </a:p>
          </p:txBody>
        </p:sp>
      </p:grpSp>
      <p:sp>
        <p:nvSpPr>
          <p:cNvPr id="17412" name="矩形标注 84182">
            <a:extLst>
              <a:ext uri="{FF2B5EF4-FFF2-40B4-BE49-F238E27FC236}">
                <a16:creationId xmlns:a16="http://schemas.microsoft.com/office/drawing/2014/main" id="{01752BF7-FBB4-4ECB-BE07-76159EC03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519363"/>
            <a:ext cx="7921625" cy="3933825"/>
          </a:xfrm>
          <a:prstGeom prst="wedgeRectCallout">
            <a:avLst>
              <a:gd name="adj1" fmla="val 319"/>
              <a:gd name="adj2" fmla="val 11301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库存现金日记账</a:t>
            </a:r>
            <a:endParaRPr lang="zh-CN" altLang="en-US"/>
          </a:p>
        </p:txBody>
      </p:sp>
      <p:graphicFrame>
        <p:nvGraphicFramePr>
          <p:cNvPr id="84321" name="表格 84320">
            <a:extLst>
              <a:ext uri="{FF2B5EF4-FFF2-40B4-BE49-F238E27FC236}">
                <a16:creationId xmlns:a16="http://schemas.microsoft.com/office/drawing/2014/main" id="{4395367A-E2D0-4079-8F59-0B1013B159BC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1116013" y="3141663"/>
          <a:ext cx="7343775" cy="310832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0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5259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75000"/>
                        </a:lnSpc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对应账户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收 入 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付 出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结 余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5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银付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提现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银行存款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 dirty="0">
                          <a:latin typeface="宋体" panose="02010600030101010101" pitchFamily="2" charset="-122"/>
                        </a:rPr>
                        <a:t>16 000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16 500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现付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8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购办公用品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管理费用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 dirty="0">
                          <a:latin typeface="宋体" panose="02010600030101010101" pitchFamily="2" charset="-122"/>
                        </a:rPr>
                        <a:t>10 000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6 500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30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（略）</a:t>
                      </a: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0" marB="45710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7487" name="组合 84272">
            <a:extLst>
              <a:ext uri="{FF2B5EF4-FFF2-40B4-BE49-F238E27FC236}">
                <a16:creationId xmlns:a16="http://schemas.microsoft.com/office/drawing/2014/main" id="{43F24E9C-DCE8-4AF0-9A9C-D2DF2FCE96CA}"/>
              </a:ext>
            </a:extLst>
          </p:cNvPr>
          <p:cNvGrpSpPr>
            <a:grpSpLocks/>
          </p:cNvGrpSpPr>
          <p:nvPr/>
        </p:nvGrpSpPr>
        <p:grpSpPr bwMode="auto">
          <a:xfrm>
            <a:off x="5824538" y="3303588"/>
            <a:ext cx="2635250" cy="358775"/>
            <a:chOff x="3512" y="1344"/>
            <a:chExt cx="1660" cy="226"/>
          </a:xfrm>
        </p:grpSpPr>
        <p:sp>
          <p:nvSpPr>
            <p:cNvPr id="17533" name="矩形标注 84273">
              <a:extLst>
                <a:ext uri="{FF2B5EF4-FFF2-40B4-BE49-F238E27FC236}">
                  <a16:creationId xmlns:a16="http://schemas.microsoft.com/office/drawing/2014/main" id="{D7037748-2D62-4EE6-A363-BAD94787B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2" y="1344"/>
              <a:ext cx="478" cy="226"/>
            </a:xfrm>
            <a:prstGeom prst="wedgeRectCallout">
              <a:avLst>
                <a:gd name="adj1" fmla="val 17782"/>
                <a:gd name="adj2" fmla="val -15046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借 方</a:t>
              </a:r>
            </a:p>
          </p:txBody>
        </p:sp>
        <p:sp>
          <p:nvSpPr>
            <p:cNvPr id="17534" name="矩形标注 84274">
              <a:extLst>
                <a:ext uri="{FF2B5EF4-FFF2-40B4-BE49-F238E27FC236}">
                  <a16:creationId xmlns:a16="http://schemas.microsoft.com/office/drawing/2014/main" id="{B50B951B-392D-48C1-8B81-F25599B83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7" y="1353"/>
              <a:ext cx="478" cy="217"/>
            </a:xfrm>
            <a:prstGeom prst="wedgeRectCallout">
              <a:avLst>
                <a:gd name="adj1" fmla="val 17782"/>
                <a:gd name="adj2" fmla="val -13593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贷 方</a:t>
              </a:r>
            </a:p>
          </p:txBody>
        </p:sp>
        <p:sp>
          <p:nvSpPr>
            <p:cNvPr id="17535" name="矩形标注 84275">
              <a:extLst>
                <a:ext uri="{FF2B5EF4-FFF2-40B4-BE49-F238E27FC236}">
                  <a16:creationId xmlns:a16="http://schemas.microsoft.com/office/drawing/2014/main" id="{FBA10622-0F60-4E67-AB71-2CBEAA34A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1354"/>
              <a:ext cx="478" cy="216"/>
            </a:xfrm>
            <a:prstGeom prst="wedgeRectCallout">
              <a:avLst>
                <a:gd name="adj1" fmla="val 17782"/>
                <a:gd name="adj2" fmla="val -13426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余 额</a:t>
              </a:r>
            </a:p>
          </p:txBody>
        </p:sp>
      </p:grpSp>
      <p:sp>
        <p:nvSpPr>
          <p:cNvPr id="17488" name="流程图: 可选过程 84276">
            <a:extLst>
              <a:ext uri="{FF2B5EF4-FFF2-40B4-BE49-F238E27FC236}">
                <a16:creationId xmlns:a16="http://schemas.microsoft.com/office/drawing/2014/main" id="{6365E6B3-5DFD-4DD1-992F-CBC21C053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5229225"/>
            <a:ext cx="2303463" cy="10080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根据分录中与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“库存现金”账户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对应的账户填列</a:t>
            </a:r>
          </a:p>
        </p:txBody>
      </p:sp>
      <p:sp>
        <p:nvSpPr>
          <p:cNvPr id="17489" name="流程图: 可选过程 84277">
            <a:extLst>
              <a:ext uri="{FF2B5EF4-FFF2-40B4-BE49-F238E27FC236}">
                <a16:creationId xmlns:a16="http://schemas.microsoft.com/office/drawing/2014/main" id="{5A20F36C-4FB0-4A58-9D43-8CB098018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1138" y="5013325"/>
            <a:ext cx="3168650" cy="1368425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</a:rPr>
              <a:t>【</a:t>
            </a:r>
            <a:r>
              <a:rPr lang="zh-CN" altLang="en-US" sz="2000">
                <a:solidFill>
                  <a:srgbClr val="0000FF"/>
                </a:solidFill>
              </a:rPr>
              <a:t>例</a:t>
            </a:r>
            <a:r>
              <a:rPr lang="en-US" altLang="zh-CN" sz="2000" b="0">
                <a:solidFill>
                  <a:srgbClr val="FF0000"/>
                </a:solidFill>
              </a:rPr>
              <a:t>】</a:t>
            </a:r>
            <a:r>
              <a:rPr lang="zh-CN" altLang="en-US" sz="2000">
                <a:solidFill>
                  <a:schemeClr val="tx2"/>
                </a:solidFill>
                <a:latin typeface="宋体" panose="02010600030101010101" pitchFamily="2" charset="-122"/>
              </a:rPr>
              <a:t>提现分录：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宋体" panose="02010600030101010101" pitchFamily="2" charset="-122"/>
              </a:rPr>
              <a:t>借：库存现金 </a:t>
            </a:r>
            <a:r>
              <a:rPr lang="en-US" altLang="zh-CN" sz="2000">
                <a:solidFill>
                  <a:schemeClr val="tx2"/>
                </a:solidFill>
                <a:latin typeface="宋体" panose="02010600030101010101" pitchFamily="2" charset="-122"/>
              </a:rPr>
              <a:t>16 000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宋体" panose="02010600030101010101" pitchFamily="2" charset="-122"/>
              </a:rPr>
              <a:t>  贷：银行存款  </a:t>
            </a:r>
            <a:r>
              <a:rPr lang="en-US" altLang="zh-CN" sz="2000">
                <a:solidFill>
                  <a:schemeClr val="tx2"/>
                </a:solidFill>
                <a:latin typeface="宋体" panose="02010600030101010101" pitchFamily="2" charset="-122"/>
              </a:rPr>
              <a:t>16 000</a:t>
            </a: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17490" name="流程图: 可选过程 84278">
            <a:extLst>
              <a:ext uri="{FF2B5EF4-FFF2-40B4-BE49-F238E27FC236}">
                <a16:creationId xmlns:a16="http://schemas.microsoft.com/office/drawing/2014/main" id="{67E552B4-FA27-4D60-8534-ECE17246F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5230813"/>
            <a:ext cx="1944688" cy="1006475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根据收、付款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记账凭证上的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业务内容填列</a:t>
            </a:r>
          </a:p>
        </p:txBody>
      </p:sp>
      <p:grpSp>
        <p:nvGrpSpPr>
          <p:cNvPr id="17491" name="组合 84279">
            <a:extLst>
              <a:ext uri="{FF2B5EF4-FFF2-40B4-BE49-F238E27FC236}">
                <a16:creationId xmlns:a16="http://schemas.microsoft.com/office/drawing/2014/main" id="{3FDAAA0A-4B06-4CEF-97DC-E2002CDE7D44}"/>
              </a:ext>
            </a:extLst>
          </p:cNvPr>
          <p:cNvGrpSpPr>
            <a:grpSpLocks/>
          </p:cNvGrpSpPr>
          <p:nvPr/>
        </p:nvGrpSpPr>
        <p:grpSpPr bwMode="auto">
          <a:xfrm>
            <a:off x="1096963" y="2924175"/>
            <a:ext cx="1008062" cy="884238"/>
            <a:chOff x="703" y="2069"/>
            <a:chExt cx="635" cy="557"/>
          </a:xfrm>
        </p:grpSpPr>
        <p:sp>
          <p:nvSpPr>
            <p:cNvPr id="17527" name="直接连接符 84280">
              <a:extLst>
                <a:ext uri="{FF2B5EF4-FFF2-40B4-BE49-F238E27FC236}">
                  <a16:creationId xmlns:a16="http://schemas.microsoft.com/office/drawing/2014/main" id="{73171D94-B963-4ADB-95E9-C550650B66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3" y="2218"/>
              <a:ext cx="0" cy="4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8" name="直接连接符 84281">
              <a:extLst>
                <a:ext uri="{FF2B5EF4-FFF2-40B4-BE49-F238E27FC236}">
                  <a16:creationId xmlns:a16="http://schemas.microsoft.com/office/drawing/2014/main" id="{C36185F9-B4ED-44F4-A4AC-5F01326DC6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2218"/>
              <a:ext cx="0" cy="4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9" name="直接连接符 84282">
              <a:extLst>
                <a:ext uri="{FF2B5EF4-FFF2-40B4-BE49-F238E27FC236}">
                  <a16:creationId xmlns:a16="http://schemas.microsoft.com/office/drawing/2014/main" id="{E36484CE-8306-42B6-8087-913B925DC5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015" y="2302"/>
              <a:ext cx="0" cy="63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30" name="直接连接符 84283">
              <a:extLst>
                <a:ext uri="{FF2B5EF4-FFF2-40B4-BE49-F238E27FC236}">
                  <a16:creationId xmlns:a16="http://schemas.microsoft.com/office/drawing/2014/main" id="{EBA9345A-F6E7-4D09-BA8F-6C8389404E2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015" y="1894"/>
              <a:ext cx="0" cy="63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31" name="直接连接符 84284">
              <a:extLst>
                <a:ext uri="{FF2B5EF4-FFF2-40B4-BE49-F238E27FC236}">
                  <a16:creationId xmlns:a16="http://schemas.microsoft.com/office/drawing/2014/main" id="{FEAA52BB-EE02-427C-991D-7823C46B49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3" y="2069"/>
              <a:ext cx="226" cy="1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32" name="直接连接符 84285">
              <a:extLst>
                <a:ext uri="{FF2B5EF4-FFF2-40B4-BE49-F238E27FC236}">
                  <a16:creationId xmlns:a16="http://schemas.microsoft.com/office/drawing/2014/main" id="{7451CBEE-931D-4D5E-B5B8-D7404F0AE4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2218"/>
              <a:ext cx="0" cy="4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92" name="直接连接符 84286">
            <a:extLst>
              <a:ext uri="{FF2B5EF4-FFF2-40B4-BE49-F238E27FC236}">
                <a16:creationId xmlns:a16="http://schemas.microsoft.com/office/drawing/2014/main" id="{46B6B036-2F9F-4DE5-BC64-93E06095F3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7675" y="316071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3" name="直接连接符 84287">
            <a:extLst>
              <a:ext uri="{FF2B5EF4-FFF2-40B4-BE49-F238E27FC236}">
                <a16:creationId xmlns:a16="http://schemas.microsoft.com/office/drawing/2014/main" id="{3A82C21C-F238-4037-8697-A55B34DCCD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316071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4" name="直接连接符 84288">
            <a:extLst>
              <a:ext uri="{FF2B5EF4-FFF2-40B4-BE49-F238E27FC236}">
                <a16:creationId xmlns:a16="http://schemas.microsoft.com/office/drawing/2014/main" id="{DA828037-141A-445F-8C79-F11180CC51A0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3671888" y="3124200"/>
            <a:ext cx="0" cy="13684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5" name="直接连接符 84289">
            <a:extLst>
              <a:ext uri="{FF2B5EF4-FFF2-40B4-BE49-F238E27FC236}">
                <a16:creationId xmlns:a16="http://schemas.microsoft.com/office/drawing/2014/main" id="{7417AA47-253F-4E4C-8A7E-EA842DF3B75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671888" y="2476500"/>
            <a:ext cx="0" cy="13684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6" name="直接连接符 84290">
            <a:extLst>
              <a:ext uri="{FF2B5EF4-FFF2-40B4-BE49-F238E27FC236}">
                <a16:creationId xmlns:a16="http://schemas.microsoft.com/office/drawing/2014/main" id="{948CFCC5-D30F-4DAC-85BD-6FFD687C14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24075" y="3789363"/>
            <a:ext cx="863600" cy="14398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7" name="直接连接符 84291">
            <a:extLst>
              <a:ext uri="{FF2B5EF4-FFF2-40B4-BE49-F238E27FC236}">
                <a16:creationId xmlns:a16="http://schemas.microsoft.com/office/drawing/2014/main" id="{289107F7-84CA-4DE2-991E-500F69FE656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7538" y="314166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8" name="直接连接符 84292">
            <a:extLst>
              <a:ext uri="{FF2B5EF4-FFF2-40B4-BE49-F238E27FC236}">
                <a16:creationId xmlns:a16="http://schemas.microsoft.com/office/drawing/2014/main" id="{3ECF5B40-5636-4772-8650-2B366927EC8B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314166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9" name="直接连接符 84293">
            <a:extLst>
              <a:ext uri="{FF2B5EF4-FFF2-40B4-BE49-F238E27FC236}">
                <a16:creationId xmlns:a16="http://schemas.microsoft.com/office/drawing/2014/main" id="{8D61373F-C3F0-42AE-8622-DC3A8028C42F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5076032" y="3159919"/>
            <a:ext cx="0" cy="12969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00" name="直接连接符 84294">
            <a:extLst>
              <a:ext uri="{FF2B5EF4-FFF2-40B4-BE49-F238E27FC236}">
                <a16:creationId xmlns:a16="http://schemas.microsoft.com/office/drawing/2014/main" id="{91EA5A12-178E-48E4-B8D4-3EC81A55A3A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076032" y="2512219"/>
            <a:ext cx="0" cy="12969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01" name="直接连接符 84295">
            <a:extLst>
              <a:ext uri="{FF2B5EF4-FFF2-40B4-BE49-F238E27FC236}">
                <a16:creationId xmlns:a16="http://schemas.microsoft.com/office/drawing/2014/main" id="{A9256F14-ED7A-40C0-B2D2-3C2AFC86B3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63938" y="3789363"/>
            <a:ext cx="863600" cy="14398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502" name="组合 84296">
            <a:extLst>
              <a:ext uri="{FF2B5EF4-FFF2-40B4-BE49-F238E27FC236}">
                <a16:creationId xmlns:a16="http://schemas.microsoft.com/office/drawing/2014/main" id="{EADB7CC9-B959-4B47-9DF6-ACD8C8453F74}"/>
              </a:ext>
            </a:extLst>
          </p:cNvPr>
          <p:cNvGrpSpPr>
            <a:grpSpLocks/>
          </p:cNvGrpSpPr>
          <p:nvPr/>
        </p:nvGrpSpPr>
        <p:grpSpPr bwMode="auto">
          <a:xfrm>
            <a:off x="5362575" y="6021388"/>
            <a:ext cx="3024188" cy="360362"/>
            <a:chOff x="2925" y="3747"/>
            <a:chExt cx="1905" cy="227"/>
          </a:xfrm>
        </p:grpSpPr>
        <p:sp>
          <p:nvSpPr>
            <p:cNvPr id="17525" name="直接连接符 84297">
              <a:extLst>
                <a:ext uri="{FF2B5EF4-FFF2-40B4-BE49-F238E27FC236}">
                  <a16:creationId xmlns:a16="http://schemas.microsoft.com/office/drawing/2014/main" id="{8D91FDEB-22DB-474B-BF3A-F7FBCD4D34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3793"/>
              <a:ext cx="63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6" name="流程图: 可选过程 84298">
              <a:extLst>
                <a:ext uri="{FF2B5EF4-FFF2-40B4-BE49-F238E27FC236}">
                  <a16:creationId xmlns:a16="http://schemas.microsoft.com/office/drawing/2014/main" id="{F8DFF391-49B1-4254-8FCC-C8CEC1B9D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3747"/>
              <a:ext cx="1905" cy="227"/>
            </a:xfrm>
            <a:prstGeom prst="flowChartAlternate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</a:rPr>
                <a:t>★</a:t>
              </a:r>
              <a:r>
                <a:rPr lang="zh-CN" altLang="en-US" sz="2000">
                  <a:solidFill>
                    <a:srgbClr val="0000FF"/>
                  </a:solidFill>
                </a:rPr>
                <a:t>“库存现金”的对应账户</a:t>
              </a:r>
              <a:endParaRPr lang="en-US" altLang="zh-CN" sz="2000">
                <a:solidFill>
                  <a:srgbClr val="0000FF"/>
                </a:solidFill>
              </a:endParaRPr>
            </a:p>
          </p:txBody>
        </p:sp>
      </p:grpSp>
      <p:sp>
        <p:nvSpPr>
          <p:cNvPr id="17503" name="流程图: 可选过程 84299">
            <a:extLst>
              <a:ext uri="{FF2B5EF4-FFF2-40B4-BE49-F238E27FC236}">
                <a16:creationId xmlns:a16="http://schemas.microsoft.com/office/drawing/2014/main" id="{17C768BF-418A-410D-A736-B1BC8536A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738" y="5734050"/>
            <a:ext cx="1152525" cy="306388"/>
          </a:xfrm>
          <a:prstGeom prst="flowChartAlternateProcess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17504" name="直接连接符 84300">
            <a:extLst>
              <a:ext uri="{FF2B5EF4-FFF2-40B4-BE49-F238E27FC236}">
                <a16:creationId xmlns:a16="http://schemas.microsoft.com/office/drawing/2014/main" id="{2415A7CA-F000-4C78-859F-943F5EE0504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5963" y="314166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05" name="直接连接符 84301">
            <a:extLst>
              <a:ext uri="{FF2B5EF4-FFF2-40B4-BE49-F238E27FC236}">
                <a16:creationId xmlns:a16="http://schemas.microsoft.com/office/drawing/2014/main" id="{BCA64010-193E-4602-8ED4-302E14B508F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4750" y="314166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06" name="直接连接符 84302">
            <a:extLst>
              <a:ext uri="{FF2B5EF4-FFF2-40B4-BE49-F238E27FC236}">
                <a16:creationId xmlns:a16="http://schemas.microsoft.com/office/drawing/2014/main" id="{69A6425C-57BD-4B91-AF89-A0B44A2A26A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60357" y="2944019"/>
            <a:ext cx="0" cy="17287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07" name="直接连接符 84303">
            <a:extLst>
              <a:ext uri="{FF2B5EF4-FFF2-40B4-BE49-F238E27FC236}">
                <a16:creationId xmlns:a16="http://schemas.microsoft.com/office/drawing/2014/main" id="{2C7AC046-D129-4F78-901B-116265EAD70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60357" y="2296319"/>
            <a:ext cx="0" cy="17287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08" name="直接连接符 84304">
            <a:extLst>
              <a:ext uri="{FF2B5EF4-FFF2-40B4-BE49-F238E27FC236}">
                <a16:creationId xmlns:a16="http://schemas.microsoft.com/office/drawing/2014/main" id="{59C7AA15-5DD8-464F-BBA0-1F08385013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5963" y="2924175"/>
            <a:ext cx="358775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09" name="直接连接符 84305">
            <a:extLst>
              <a:ext uri="{FF2B5EF4-FFF2-40B4-BE49-F238E27FC236}">
                <a16:creationId xmlns:a16="http://schemas.microsoft.com/office/drawing/2014/main" id="{F3112E70-3D21-4331-AF8A-014D0CEE314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314166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10" name="直接连接符 84306">
            <a:extLst>
              <a:ext uri="{FF2B5EF4-FFF2-40B4-BE49-F238E27FC236}">
                <a16:creationId xmlns:a16="http://schemas.microsoft.com/office/drawing/2014/main" id="{925C9C24-9E4A-4D2B-B7A4-AC2B95F21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9788" y="314166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11" name="直接连接符 84307">
            <a:extLst>
              <a:ext uri="{FF2B5EF4-FFF2-40B4-BE49-F238E27FC236}">
                <a16:creationId xmlns:a16="http://schemas.microsoft.com/office/drawing/2014/main" id="{5162BC8C-E9E8-45E5-B644-81B4E278397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63707" y="3393281"/>
            <a:ext cx="0" cy="7921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12" name="直接连接符 84308">
            <a:extLst>
              <a:ext uri="{FF2B5EF4-FFF2-40B4-BE49-F238E27FC236}">
                <a16:creationId xmlns:a16="http://schemas.microsoft.com/office/drawing/2014/main" id="{A294D4CB-C90C-42E4-BAF4-EED6C698F19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63707" y="2764631"/>
            <a:ext cx="0" cy="7921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13" name="直接连接符 84309">
            <a:extLst>
              <a:ext uri="{FF2B5EF4-FFF2-40B4-BE49-F238E27FC236}">
                <a16:creationId xmlns:a16="http://schemas.microsoft.com/office/drawing/2014/main" id="{E614E380-E284-4EA1-BD21-86E069D31F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67625" y="2924175"/>
            <a:ext cx="358775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514" name="流程图: 可选过程 84310">
            <a:extLst>
              <a:ext uri="{FF2B5EF4-FFF2-40B4-BE49-F238E27FC236}">
                <a16:creationId xmlns:a16="http://schemas.microsoft.com/office/drawing/2014/main" id="{BDECC13E-DCEF-4F4C-943C-0F1BDDAB7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3525" y="2349500"/>
            <a:ext cx="792163" cy="719138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计算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填列</a:t>
            </a:r>
          </a:p>
        </p:txBody>
      </p:sp>
      <p:sp>
        <p:nvSpPr>
          <p:cNvPr id="17515" name="流程图: 可选过程 84311">
            <a:extLst>
              <a:ext uri="{FF2B5EF4-FFF2-40B4-BE49-F238E27FC236}">
                <a16:creationId xmlns:a16="http://schemas.microsoft.com/office/drawing/2014/main" id="{F85BCFF0-8579-488B-AA4B-FD7DBB41E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060575"/>
            <a:ext cx="1943100" cy="10080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根据收、付款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记账凭证上填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写的日期填列</a:t>
            </a:r>
          </a:p>
        </p:txBody>
      </p:sp>
      <p:sp>
        <p:nvSpPr>
          <p:cNvPr id="17516" name="流程图: 可选过程 84312">
            <a:extLst>
              <a:ext uri="{FF2B5EF4-FFF2-40B4-BE49-F238E27FC236}">
                <a16:creationId xmlns:a16="http://schemas.microsoft.com/office/drawing/2014/main" id="{4B9F9F30-9E51-4976-8B3C-E780F786F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6950" y="2060575"/>
            <a:ext cx="1873250" cy="10080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根据收、付款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记账凭证的种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类和编号填列</a:t>
            </a:r>
          </a:p>
        </p:txBody>
      </p:sp>
      <p:sp>
        <p:nvSpPr>
          <p:cNvPr id="17517" name="流程图: 可选过程 84313">
            <a:extLst>
              <a:ext uri="{FF2B5EF4-FFF2-40B4-BE49-F238E27FC236}">
                <a16:creationId xmlns:a16="http://schemas.microsoft.com/office/drawing/2014/main" id="{D5313825-A667-4B44-BB60-54B540A20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060575"/>
            <a:ext cx="1944688" cy="10080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根据收、付款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记账凭证的方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向、金额填列</a:t>
            </a:r>
          </a:p>
        </p:txBody>
      </p:sp>
      <p:grpSp>
        <p:nvGrpSpPr>
          <p:cNvPr id="17518" name="组合 84314">
            <a:extLst>
              <a:ext uri="{FF2B5EF4-FFF2-40B4-BE49-F238E27FC236}">
                <a16:creationId xmlns:a16="http://schemas.microsoft.com/office/drawing/2014/main" id="{7B4187FB-7659-481B-BE4C-C154F49EC279}"/>
              </a:ext>
            </a:extLst>
          </p:cNvPr>
          <p:cNvGrpSpPr>
            <a:grpSpLocks/>
          </p:cNvGrpSpPr>
          <p:nvPr/>
        </p:nvGrpSpPr>
        <p:grpSpPr bwMode="auto">
          <a:xfrm>
            <a:off x="2176463" y="2997200"/>
            <a:ext cx="720725" cy="811213"/>
            <a:chOff x="1383" y="2115"/>
            <a:chExt cx="454" cy="511"/>
          </a:xfrm>
        </p:grpSpPr>
        <p:sp>
          <p:nvSpPr>
            <p:cNvPr id="17520" name="直接连接符 84315">
              <a:extLst>
                <a:ext uri="{FF2B5EF4-FFF2-40B4-BE49-F238E27FC236}">
                  <a16:creationId xmlns:a16="http://schemas.microsoft.com/office/drawing/2014/main" id="{E3E9DC1B-25CD-4F69-855D-F35005755E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7" y="2218"/>
              <a:ext cx="0" cy="4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1" name="直接连接符 84316">
              <a:extLst>
                <a:ext uri="{FF2B5EF4-FFF2-40B4-BE49-F238E27FC236}">
                  <a16:creationId xmlns:a16="http://schemas.microsoft.com/office/drawing/2014/main" id="{EB1F692C-F85A-4D96-A6B8-068E289E2F7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610" y="2387"/>
              <a:ext cx="0" cy="4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2" name="直接连接符 84317">
              <a:extLst>
                <a:ext uri="{FF2B5EF4-FFF2-40B4-BE49-F238E27FC236}">
                  <a16:creationId xmlns:a16="http://schemas.microsoft.com/office/drawing/2014/main" id="{1859EE6F-034F-4C45-98E5-D85E9F34358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1597" y="1979"/>
              <a:ext cx="13" cy="45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3" name="直接连接符 84318">
              <a:extLst>
                <a:ext uri="{FF2B5EF4-FFF2-40B4-BE49-F238E27FC236}">
                  <a16:creationId xmlns:a16="http://schemas.microsoft.com/office/drawing/2014/main" id="{808A5965-66C3-4CCE-8ABF-01F5F57DDC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84" y="2115"/>
              <a:ext cx="135" cy="9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4" name="直接连接符 84319">
              <a:extLst>
                <a:ext uri="{FF2B5EF4-FFF2-40B4-BE49-F238E27FC236}">
                  <a16:creationId xmlns:a16="http://schemas.microsoft.com/office/drawing/2014/main" id="{02CAD972-6D04-4571-AC9F-B56536BE5F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2205"/>
              <a:ext cx="0" cy="4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519" name="流程图: 可选过程 84321">
            <a:extLst>
              <a:ext uri="{FF2B5EF4-FFF2-40B4-BE49-F238E27FC236}">
                <a16:creationId xmlns:a16="http://schemas.microsoft.com/office/drawing/2014/main" id="{813F60B3-587E-4AED-9B26-3B6D06C13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9788" y="3500438"/>
            <a:ext cx="504825" cy="1439862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日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月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结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占位符 84994">
            <a:extLst>
              <a:ext uri="{FF2B5EF4-FFF2-40B4-BE49-F238E27FC236}">
                <a16:creationId xmlns:a16="http://schemas.microsoft.com/office/drawing/2014/main" id="{C5E8E678-84C2-43EF-9974-9E1C719E67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549275"/>
            <a:ext cx="7772400" cy="58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</a:rPr>
              <a:t>    ★</a:t>
            </a:r>
            <a:r>
              <a:rPr lang="zh-CN" altLang="en-US" b="1">
                <a:latin typeface="宋体" panose="02010600030101010101" pitchFamily="2" charset="-122"/>
              </a:rPr>
              <a:t>库存现金日记账每日余额计算方法</a:t>
            </a:r>
          </a:p>
        </p:txBody>
      </p:sp>
      <p:grpSp>
        <p:nvGrpSpPr>
          <p:cNvPr id="18435" name="组合 84995">
            <a:extLst>
              <a:ext uri="{FF2B5EF4-FFF2-40B4-BE49-F238E27FC236}">
                <a16:creationId xmlns:a16="http://schemas.microsoft.com/office/drawing/2014/main" id="{D600B2E5-8284-459E-B4FD-59C464578870}"/>
              </a:ext>
            </a:extLst>
          </p:cNvPr>
          <p:cNvGrpSpPr>
            <a:grpSpLocks/>
          </p:cNvGrpSpPr>
          <p:nvPr/>
        </p:nvGrpSpPr>
        <p:grpSpPr bwMode="auto">
          <a:xfrm>
            <a:off x="7292975" y="1198563"/>
            <a:ext cx="1095375" cy="1366837"/>
            <a:chOff x="2064" y="2387"/>
            <a:chExt cx="690" cy="861"/>
          </a:xfrm>
        </p:grpSpPr>
        <p:grpSp>
          <p:nvGrpSpPr>
            <p:cNvPr id="18464" name="组合 84996">
              <a:extLst>
                <a:ext uri="{FF2B5EF4-FFF2-40B4-BE49-F238E27FC236}">
                  <a16:creationId xmlns:a16="http://schemas.microsoft.com/office/drawing/2014/main" id="{DDB64B27-B3AF-4019-96C0-047D6C61B2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387"/>
              <a:ext cx="681" cy="861"/>
              <a:chOff x="660" y="2795"/>
              <a:chExt cx="770" cy="997"/>
            </a:xfrm>
          </p:grpSpPr>
          <p:sp>
            <p:nvSpPr>
              <p:cNvPr id="18467" name="立方体 84997">
                <a:extLst>
                  <a:ext uri="{FF2B5EF4-FFF2-40B4-BE49-F238E27FC236}">
                    <a16:creationId xmlns:a16="http://schemas.microsoft.com/office/drawing/2014/main" id="{F1E9A8F1-6FCF-49B1-A696-F102A0380A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" y="2795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8468" name="图片 84998" descr="7581CBD8">
                <a:extLst>
                  <a:ext uri="{FF2B5EF4-FFF2-40B4-BE49-F238E27FC236}">
                    <a16:creationId xmlns:a16="http://schemas.microsoft.com/office/drawing/2014/main" id="{0DDFCF08-A543-400B-88FA-87470437D5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669" y="2829"/>
                <a:ext cx="726" cy="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8465" name="图片 84999" descr="7581CBD8">
              <a:extLst>
                <a:ext uri="{FF2B5EF4-FFF2-40B4-BE49-F238E27FC236}">
                  <a16:creationId xmlns:a16="http://schemas.microsoft.com/office/drawing/2014/main" id="{9D4256E0-DA37-4737-A1A4-840676567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31" r="-5882" b="49500"/>
            <a:stretch>
              <a:fillRect/>
            </a:stretch>
          </p:blipFill>
          <p:spPr bwMode="auto">
            <a:xfrm>
              <a:off x="2073" y="2433"/>
              <a:ext cx="68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6" name="文本框 85000">
              <a:extLst>
                <a:ext uri="{FF2B5EF4-FFF2-40B4-BE49-F238E27FC236}">
                  <a16:creationId xmlns:a16="http://schemas.microsoft.com/office/drawing/2014/main" id="{0A1EE30B-7088-4A56-855B-1546E4B584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478"/>
              <a:ext cx="680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库存现金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日记账</a:t>
              </a:r>
            </a:p>
          </p:txBody>
        </p:sp>
      </p:grpSp>
      <p:sp>
        <p:nvSpPr>
          <p:cNvPr id="18436" name="矩形标注 85008">
            <a:extLst>
              <a:ext uri="{FF2B5EF4-FFF2-40B4-BE49-F238E27FC236}">
                <a16:creationId xmlns:a16="http://schemas.microsoft.com/office/drawing/2014/main" id="{61C12BE1-CA61-4F42-AD08-C8024CF65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14463"/>
            <a:ext cx="5976937" cy="1150937"/>
          </a:xfrm>
          <a:prstGeom prst="wedgeRectCallout">
            <a:avLst>
              <a:gd name="adj1" fmla="val 42880"/>
              <a:gd name="adj2" fmla="val 17171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</a:t>
            </a:r>
            <a:endParaRPr lang="zh-CN" altLang="en-US"/>
          </a:p>
        </p:txBody>
      </p:sp>
      <p:sp>
        <p:nvSpPr>
          <p:cNvPr id="18437" name="流程图: 可选过程 85001">
            <a:extLst>
              <a:ext uri="{FF2B5EF4-FFF2-40B4-BE49-F238E27FC236}">
                <a16:creationId xmlns:a16="http://schemas.microsoft.com/office/drawing/2014/main" id="{530224E2-088E-4460-9E1D-9D6B26730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50" y="1630363"/>
            <a:ext cx="757238" cy="719137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当日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余额</a:t>
            </a:r>
          </a:p>
        </p:txBody>
      </p:sp>
      <p:sp>
        <p:nvSpPr>
          <p:cNvPr id="18438" name="流程图: 可选过程 85002">
            <a:extLst>
              <a:ext uri="{FF2B5EF4-FFF2-40B4-BE49-F238E27FC236}">
                <a16:creationId xmlns:a16="http://schemas.microsoft.com/office/drawing/2014/main" id="{0B3006BA-0846-4379-AF4E-62F482755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0925" y="1630363"/>
            <a:ext cx="503238" cy="719137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＝</a:t>
            </a:r>
          </a:p>
        </p:txBody>
      </p:sp>
      <p:sp>
        <p:nvSpPr>
          <p:cNvPr id="18439" name="流程图: 可选过程 85003">
            <a:extLst>
              <a:ext uri="{FF2B5EF4-FFF2-40B4-BE49-F238E27FC236}">
                <a16:creationId xmlns:a16="http://schemas.microsoft.com/office/drawing/2014/main" id="{92D89AEF-16DE-4F45-BA27-7651380F7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800" y="1630363"/>
            <a:ext cx="757238" cy="719137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前日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余额</a:t>
            </a:r>
          </a:p>
        </p:txBody>
      </p:sp>
      <p:sp>
        <p:nvSpPr>
          <p:cNvPr id="18440" name="流程图: 可选过程 85004">
            <a:extLst>
              <a:ext uri="{FF2B5EF4-FFF2-40B4-BE49-F238E27FC236}">
                <a16:creationId xmlns:a16="http://schemas.microsoft.com/office/drawing/2014/main" id="{E1B00EE6-5599-457F-830B-C0D2EF8CC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963" y="1630363"/>
            <a:ext cx="503237" cy="719137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＋</a:t>
            </a:r>
          </a:p>
        </p:txBody>
      </p:sp>
      <p:sp>
        <p:nvSpPr>
          <p:cNvPr id="18441" name="流程图: 可选过程 85005">
            <a:extLst>
              <a:ext uri="{FF2B5EF4-FFF2-40B4-BE49-F238E27FC236}">
                <a16:creationId xmlns:a16="http://schemas.microsoft.com/office/drawing/2014/main" id="{AF006453-40E0-4B8B-9376-E03088477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1630363"/>
            <a:ext cx="973138" cy="719137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本    日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收入额</a:t>
            </a:r>
          </a:p>
        </p:txBody>
      </p:sp>
      <p:sp>
        <p:nvSpPr>
          <p:cNvPr id="18442" name="流程图: 可选过程 85006">
            <a:extLst>
              <a:ext uri="{FF2B5EF4-FFF2-40B4-BE49-F238E27FC236}">
                <a16:creationId xmlns:a16="http://schemas.microsoft.com/office/drawing/2014/main" id="{16D8452B-A262-4D6C-BD55-E6FE6254D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1630363"/>
            <a:ext cx="503237" cy="719137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－</a:t>
            </a:r>
          </a:p>
        </p:txBody>
      </p:sp>
      <p:sp>
        <p:nvSpPr>
          <p:cNvPr id="18443" name="流程图: 可选过程 85007">
            <a:extLst>
              <a:ext uri="{FF2B5EF4-FFF2-40B4-BE49-F238E27FC236}">
                <a16:creationId xmlns:a16="http://schemas.microsoft.com/office/drawing/2014/main" id="{6D342FE6-31C3-4A88-B8D3-1E76FC5DA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1630363"/>
            <a:ext cx="973137" cy="719137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本    日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付出额</a:t>
            </a:r>
          </a:p>
        </p:txBody>
      </p:sp>
      <p:sp>
        <p:nvSpPr>
          <p:cNvPr id="18444" name="椭圆形标注 85010">
            <a:extLst>
              <a:ext uri="{FF2B5EF4-FFF2-40B4-BE49-F238E27FC236}">
                <a16:creationId xmlns:a16="http://schemas.microsoft.com/office/drawing/2014/main" id="{7FC25D8A-5125-4BBD-9842-DB52C8A85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4125" y="2565400"/>
            <a:ext cx="1728788" cy="576263"/>
          </a:xfrm>
          <a:prstGeom prst="wedgeEllipseCallout">
            <a:avLst>
              <a:gd name="adj1" fmla="val -7394"/>
              <a:gd name="adj2" fmla="val 12259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账面余额</a:t>
            </a:r>
          </a:p>
        </p:txBody>
      </p:sp>
      <p:grpSp>
        <p:nvGrpSpPr>
          <p:cNvPr id="18445" name="组合 85029">
            <a:extLst>
              <a:ext uri="{FF2B5EF4-FFF2-40B4-BE49-F238E27FC236}">
                <a16:creationId xmlns:a16="http://schemas.microsoft.com/office/drawing/2014/main" id="{87007E16-CB8D-4570-8C9A-67142A3718D1}"/>
              </a:ext>
            </a:extLst>
          </p:cNvPr>
          <p:cNvGrpSpPr>
            <a:grpSpLocks/>
          </p:cNvGrpSpPr>
          <p:nvPr/>
        </p:nvGrpSpPr>
        <p:grpSpPr bwMode="auto">
          <a:xfrm>
            <a:off x="6084888" y="4035425"/>
            <a:ext cx="2447925" cy="1771650"/>
            <a:chOff x="3833" y="2542"/>
            <a:chExt cx="1542" cy="1116"/>
          </a:xfrm>
        </p:grpSpPr>
        <p:grpSp>
          <p:nvGrpSpPr>
            <p:cNvPr id="18454" name="组合 85013">
              <a:extLst>
                <a:ext uri="{FF2B5EF4-FFF2-40B4-BE49-F238E27FC236}">
                  <a16:creationId xmlns:a16="http://schemas.microsoft.com/office/drawing/2014/main" id="{BBC7D99B-E909-4B22-AB71-A7F20E64AB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3" y="2542"/>
              <a:ext cx="1542" cy="1116"/>
              <a:chOff x="3515" y="2296"/>
              <a:chExt cx="1542" cy="1116"/>
            </a:xfrm>
          </p:grpSpPr>
          <p:pic>
            <p:nvPicPr>
              <p:cNvPr id="18456" name="图片 85014" descr="E9C09AB0">
                <a:extLst>
                  <a:ext uri="{FF2B5EF4-FFF2-40B4-BE49-F238E27FC236}">
                    <a16:creationId xmlns:a16="http://schemas.microsoft.com/office/drawing/2014/main" id="{E1FB7140-C1B6-4BCA-888C-9098FA08CF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15" y="2296"/>
                <a:ext cx="8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7" name="图片 85015" descr="E9C09AB0">
                <a:extLst>
                  <a:ext uri="{FF2B5EF4-FFF2-40B4-BE49-F238E27FC236}">
                    <a16:creationId xmlns:a16="http://schemas.microsoft.com/office/drawing/2014/main" id="{FB94A42C-AB0D-40FA-9EC2-598DAC9247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6" y="2387"/>
                <a:ext cx="8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8" name="图片 85016" descr="E9C09AB0">
                <a:extLst>
                  <a:ext uri="{FF2B5EF4-FFF2-40B4-BE49-F238E27FC236}">
                    <a16:creationId xmlns:a16="http://schemas.microsoft.com/office/drawing/2014/main" id="{91F9B7D3-4C6F-4DF4-823C-0E31685258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2" y="2478"/>
                <a:ext cx="8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9" name="图片 85017" descr="E9C09AB0">
                <a:extLst>
                  <a:ext uri="{FF2B5EF4-FFF2-40B4-BE49-F238E27FC236}">
                    <a16:creationId xmlns:a16="http://schemas.microsoft.com/office/drawing/2014/main" id="{FEA286BC-DCD3-433A-BA10-62F0F04F09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3" y="2568"/>
                <a:ext cx="8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60" name="图片 85018" descr="E9C09AB0">
                <a:extLst>
                  <a:ext uri="{FF2B5EF4-FFF2-40B4-BE49-F238E27FC236}">
                    <a16:creationId xmlns:a16="http://schemas.microsoft.com/office/drawing/2014/main" id="{FB86D04B-B029-44DB-B5C5-8297FE458A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24" y="2677"/>
                <a:ext cx="8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61" name="图片 85019" descr="E9C09AB0">
                <a:extLst>
                  <a:ext uri="{FF2B5EF4-FFF2-40B4-BE49-F238E27FC236}">
                    <a16:creationId xmlns:a16="http://schemas.microsoft.com/office/drawing/2014/main" id="{2754E2FD-5313-4FF5-A54E-DFFC5D1A2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4" y="2795"/>
                <a:ext cx="8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62" name="图片 85020" descr="E9C09AB0">
                <a:extLst>
                  <a:ext uri="{FF2B5EF4-FFF2-40B4-BE49-F238E27FC236}">
                    <a16:creationId xmlns:a16="http://schemas.microsoft.com/office/drawing/2014/main" id="{AD917D31-B6EC-4AB7-9AA0-8733C6FC91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0" y="2886"/>
                <a:ext cx="8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63" name="图片 85021" descr="E9C09AB0">
                <a:extLst>
                  <a:ext uri="{FF2B5EF4-FFF2-40B4-BE49-F238E27FC236}">
                    <a16:creationId xmlns:a16="http://schemas.microsoft.com/office/drawing/2014/main" id="{B2B894BB-4F37-4828-94BC-2A8BA215F4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1" y="2976"/>
                <a:ext cx="8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455" name="椭圆形标注 85011">
              <a:extLst>
                <a:ext uri="{FF2B5EF4-FFF2-40B4-BE49-F238E27FC236}">
                  <a16:creationId xmlns:a16="http://schemas.microsoft.com/office/drawing/2014/main" id="{D315E932-9FD1-41E5-A20D-9ADA7876E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2705"/>
              <a:ext cx="1089" cy="363"/>
            </a:xfrm>
            <a:prstGeom prst="wedgeEllipseCallout">
              <a:avLst>
                <a:gd name="adj1" fmla="val -7394"/>
                <a:gd name="adj2" fmla="val 12259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/>
                <a:t>实际余额</a:t>
              </a:r>
            </a:p>
          </p:txBody>
        </p:sp>
      </p:grpSp>
      <p:sp>
        <p:nvSpPr>
          <p:cNvPr id="18446" name="上下箭头 85012">
            <a:extLst>
              <a:ext uri="{FF2B5EF4-FFF2-40B4-BE49-F238E27FC236}">
                <a16:creationId xmlns:a16="http://schemas.microsoft.com/office/drawing/2014/main" id="{78C977E6-E70F-4873-9B3B-3151172A5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3141663"/>
            <a:ext cx="217487" cy="1152525"/>
          </a:xfrm>
          <a:prstGeom prst="upDownArrow">
            <a:avLst>
              <a:gd name="adj1" fmla="val 50000"/>
              <a:gd name="adj2" fmla="val 105838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7" name="圆角矩形标注 85022">
            <a:extLst>
              <a:ext uri="{FF2B5EF4-FFF2-40B4-BE49-F238E27FC236}">
                <a16:creationId xmlns:a16="http://schemas.microsoft.com/office/drawing/2014/main" id="{78AC1FC5-A86A-4F52-B62A-D406612C9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3319463"/>
            <a:ext cx="2016125" cy="792162"/>
          </a:xfrm>
          <a:prstGeom prst="wedgeRoundRectCallout">
            <a:avLst>
              <a:gd name="adj1" fmla="val 8819"/>
              <a:gd name="adj2" fmla="val 7514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二者之间核对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latin typeface="宋体" panose="02010600030101010101" pitchFamily="2" charset="-122"/>
              </a:rPr>
              <a:t>“</a:t>
            </a:r>
            <a:r>
              <a:rPr lang="zh-CN" altLang="en-US" sz="2000"/>
              <a:t>日结日清</a:t>
            </a:r>
            <a:r>
              <a:rPr lang="zh-CN" altLang="en-US" sz="2000">
                <a:latin typeface="宋体" panose="02010600030101010101" pitchFamily="2" charset="-122"/>
              </a:rPr>
              <a:t>”</a:t>
            </a:r>
            <a:endParaRPr lang="zh-CN" altLang="en-US" sz="2000"/>
          </a:p>
        </p:txBody>
      </p:sp>
      <p:sp>
        <p:nvSpPr>
          <p:cNvPr id="18448" name="矩形 85023">
            <a:extLst>
              <a:ext uri="{FF2B5EF4-FFF2-40B4-BE49-F238E27FC236}">
                <a16:creationId xmlns:a16="http://schemas.microsoft.com/office/drawing/2014/main" id="{C9B263CF-643E-4FC2-80A6-7D0517A65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781300"/>
            <a:ext cx="44672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    ★</a:t>
            </a:r>
            <a:r>
              <a:rPr lang="zh-CN" altLang="en-US">
                <a:latin typeface="宋体" panose="02010600030101010101" pitchFamily="2" charset="-122"/>
              </a:rPr>
              <a:t>库存现金日记账的每日核对</a:t>
            </a:r>
          </a:p>
        </p:txBody>
      </p:sp>
      <p:sp>
        <p:nvSpPr>
          <p:cNvPr id="18449" name="矩形 85024">
            <a:extLst>
              <a:ext uri="{FF2B5EF4-FFF2-40B4-BE49-F238E27FC236}">
                <a16:creationId xmlns:a16="http://schemas.microsoft.com/office/drawing/2014/main" id="{621FCC88-F797-4DF6-BD3D-409808357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862388"/>
            <a:ext cx="446563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    ★</a:t>
            </a:r>
            <a:r>
              <a:rPr lang="zh-CN" altLang="en-US">
                <a:latin typeface="宋体" panose="02010600030101010101" pitchFamily="2" charset="-122"/>
              </a:rPr>
              <a:t>库存现金日记账的记账依据</a:t>
            </a:r>
          </a:p>
        </p:txBody>
      </p:sp>
      <p:grpSp>
        <p:nvGrpSpPr>
          <p:cNvPr id="18450" name="组合 85028">
            <a:extLst>
              <a:ext uri="{FF2B5EF4-FFF2-40B4-BE49-F238E27FC236}">
                <a16:creationId xmlns:a16="http://schemas.microsoft.com/office/drawing/2014/main" id="{245E1567-91F0-4A54-A140-550D36E4730A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5084763"/>
            <a:ext cx="3889375" cy="503237"/>
            <a:chOff x="521" y="3203"/>
            <a:chExt cx="2450" cy="317"/>
          </a:xfrm>
        </p:grpSpPr>
        <p:sp>
          <p:nvSpPr>
            <p:cNvPr id="18452" name="矩形标注 85025">
              <a:extLst>
                <a:ext uri="{FF2B5EF4-FFF2-40B4-BE49-F238E27FC236}">
                  <a16:creationId xmlns:a16="http://schemas.microsoft.com/office/drawing/2014/main" id="{98934E69-5F8C-4DC3-A2E8-EF7F77E35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203"/>
              <a:ext cx="1089" cy="317"/>
            </a:xfrm>
            <a:prstGeom prst="wedgeRectCallout">
              <a:avLst>
                <a:gd name="adj1" fmla="val 11250"/>
                <a:gd name="adj2" fmla="val 3233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收款记账凭证</a:t>
              </a:r>
            </a:p>
          </p:txBody>
        </p:sp>
        <p:sp>
          <p:nvSpPr>
            <p:cNvPr id="18453" name="矩形标注 85026">
              <a:extLst>
                <a:ext uri="{FF2B5EF4-FFF2-40B4-BE49-F238E27FC236}">
                  <a16:creationId xmlns:a16="http://schemas.microsoft.com/office/drawing/2014/main" id="{263BD8CF-A649-43E9-AECA-A6C2B52DC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203"/>
              <a:ext cx="1089" cy="317"/>
            </a:xfrm>
            <a:prstGeom prst="wedgeRectCallout">
              <a:avLst>
                <a:gd name="adj1" fmla="val 11250"/>
                <a:gd name="adj2" fmla="val 3233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付款记账凭证</a:t>
              </a:r>
            </a:p>
          </p:txBody>
        </p:sp>
      </p:grpSp>
      <p:sp>
        <p:nvSpPr>
          <p:cNvPr id="18451" name="矩形 85027">
            <a:extLst>
              <a:ext uri="{FF2B5EF4-FFF2-40B4-BE49-F238E27FC236}">
                <a16:creationId xmlns:a16="http://schemas.microsoft.com/office/drawing/2014/main" id="{4071372B-C49B-4146-A17C-5E5405378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734050"/>
            <a:ext cx="74898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400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◆</a:t>
            </a:r>
            <a:r>
              <a:rPr lang="zh-CN" altLang="en-US">
                <a:latin typeface="宋体" panose="02010600030101010101" pitchFamily="2" charset="-122"/>
              </a:rPr>
              <a:t>从银行提取现金应填制付款凭证。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副标题 73729">
            <a:extLst>
              <a:ext uri="{FF2B5EF4-FFF2-40B4-BE49-F238E27FC236}">
                <a16:creationId xmlns:a16="http://schemas.microsoft.com/office/drawing/2014/main" id="{C4C7E9ED-1FAF-4AC5-B4EC-26FFCA3ED3A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68425" y="620713"/>
            <a:ext cx="7740650" cy="1728787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altLang="zh-CN" sz="3200" b="1">
                <a:latin typeface="宋体" panose="02010600030101010101" pitchFamily="2" charset="-122"/>
              </a:rPr>
              <a:t> 2.</a:t>
            </a:r>
            <a:r>
              <a:rPr lang="zh-CN" altLang="en-US" sz="3200" b="1">
                <a:latin typeface="宋体" panose="02010600030101010101" pitchFamily="2" charset="-122"/>
              </a:rPr>
              <a:t>银行存款日记账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chemeClr val="tx2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）格式：收、付、余</a:t>
            </a:r>
            <a:r>
              <a:rPr lang="en-US" altLang="zh-CN" sz="3200" b="1">
                <a:solidFill>
                  <a:schemeClr val="tx2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借贷余</a:t>
            </a:r>
            <a:r>
              <a:rPr lang="en-US" altLang="zh-CN" sz="3200" b="1">
                <a:solidFill>
                  <a:schemeClr val="tx2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三栏式。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chemeClr val="tx2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latin typeface="宋体" panose="02010600030101010101" pitchFamily="2" charset="-122"/>
              </a:rPr>
              <a:t>登记方法：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序时逐日逐笔登记。</a:t>
            </a:r>
          </a:p>
        </p:txBody>
      </p:sp>
      <p:sp>
        <p:nvSpPr>
          <p:cNvPr id="19459" name="矩形标注 73735">
            <a:extLst>
              <a:ext uri="{FF2B5EF4-FFF2-40B4-BE49-F238E27FC236}">
                <a16:creationId xmlns:a16="http://schemas.microsoft.com/office/drawing/2014/main" id="{FFBB0AA8-8DCC-4EAC-86AD-DDD93D069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519363"/>
            <a:ext cx="8208963" cy="3933825"/>
          </a:xfrm>
          <a:prstGeom prst="wedgeRectCallout">
            <a:avLst>
              <a:gd name="adj1" fmla="val 2060"/>
              <a:gd name="adj2" fmla="val 11301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银行存款日记账</a:t>
            </a:r>
            <a:endParaRPr lang="zh-CN" altLang="en-US"/>
          </a:p>
        </p:txBody>
      </p:sp>
      <p:graphicFrame>
        <p:nvGraphicFramePr>
          <p:cNvPr id="73970" name="表格 73969">
            <a:extLst>
              <a:ext uri="{FF2B5EF4-FFF2-40B4-BE49-F238E27FC236}">
                <a16:creationId xmlns:a16="http://schemas.microsoft.com/office/drawing/2014/main" id="{A2108C51-5EB6-4750-A4FF-F27C672773D7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827088" y="3141663"/>
          <a:ext cx="7632700" cy="307022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5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5270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15" marB="4571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75000"/>
                        </a:lnSpc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对应账户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结算</a:t>
                      </a:r>
                    </a:p>
                    <a:p>
                      <a:pPr marL="0" lvl="0" indent="0" algn="ctr"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收 入 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付 出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结 余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86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15" marB="4571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35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15" marB="4571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80 000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35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银付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提现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库存现金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现支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56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 i="1" dirty="0">
                          <a:latin typeface="宋体" panose="02010600030101010101" pitchFamily="2" charset="-122"/>
                        </a:rPr>
                        <a:t>16 000</a:t>
                      </a: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64 000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35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7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银收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收回货款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应收账款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转支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89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30 000</a:t>
                      </a: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94 000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35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银付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9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还借款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短期借款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转支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96</a:t>
                      </a: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40 000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54 000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32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35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（略）</a:t>
                      </a: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15" marB="4571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9542" name="组合 73826">
            <a:extLst>
              <a:ext uri="{FF2B5EF4-FFF2-40B4-BE49-F238E27FC236}">
                <a16:creationId xmlns:a16="http://schemas.microsoft.com/office/drawing/2014/main" id="{63FE6C79-5338-4364-98A5-83949101B8CD}"/>
              </a:ext>
            </a:extLst>
          </p:cNvPr>
          <p:cNvGrpSpPr>
            <a:grpSpLocks/>
          </p:cNvGrpSpPr>
          <p:nvPr/>
        </p:nvGrpSpPr>
        <p:grpSpPr bwMode="auto">
          <a:xfrm>
            <a:off x="5722938" y="3267075"/>
            <a:ext cx="2635250" cy="358775"/>
            <a:chOff x="3512" y="1344"/>
            <a:chExt cx="1660" cy="226"/>
          </a:xfrm>
        </p:grpSpPr>
        <p:sp>
          <p:nvSpPr>
            <p:cNvPr id="19567" name="矩形标注 73827">
              <a:extLst>
                <a:ext uri="{FF2B5EF4-FFF2-40B4-BE49-F238E27FC236}">
                  <a16:creationId xmlns:a16="http://schemas.microsoft.com/office/drawing/2014/main" id="{33072128-A8EE-4B6F-8F45-B60FE4924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2" y="1344"/>
              <a:ext cx="478" cy="226"/>
            </a:xfrm>
            <a:prstGeom prst="wedgeRectCallout">
              <a:avLst>
                <a:gd name="adj1" fmla="val 17782"/>
                <a:gd name="adj2" fmla="val -15046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借 方</a:t>
              </a:r>
            </a:p>
          </p:txBody>
        </p:sp>
        <p:sp>
          <p:nvSpPr>
            <p:cNvPr id="19568" name="矩形标注 73828">
              <a:extLst>
                <a:ext uri="{FF2B5EF4-FFF2-40B4-BE49-F238E27FC236}">
                  <a16:creationId xmlns:a16="http://schemas.microsoft.com/office/drawing/2014/main" id="{4EE962ED-7BBC-4E00-9579-C1E78ADB9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7" y="1353"/>
              <a:ext cx="478" cy="217"/>
            </a:xfrm>
            <a:prstGeom prst="wedgeRectCallout">
              <a:avLst>
                <a:gd name="adj1" fmla="val 17782"/>
                <a:gd name="adj2" fmla="val -13593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贷 方</a:t>
              </a:r>
            </a:p>
          </p:txBody>
        </p:sp>
        <p:sp>
          <p:nvSpPr>
            <p:cNvPr id="19569" name="矩形标注 73829">
              <a:extLst>
                <a:ext uri="{FF2B5EF4-FFF2-40B4-BE49-F238E27FC236}">
                  <a16:creationId xmlns:a16="http://schemas.microsoft.com/office/drawing/2014/main" id="{26C0AE13-06E7-401A-B4F7-D9A1604D0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1354"/>
              <a:ext cx="478" cy="216"/>
            </a:xfrm>
            <a:prstGeom prst="wedgeRectCallout">
              <a:avLst>
                <a:gd name="adj1" fmla="val 17782"/>
                <a:gd name="adj2" fmla="val -13426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余 额</a:t>
              </a:r>
            </a:p>
          </p:txBody>
        </p:sp>
      </p:grpSp>
      <p:grpSp>
        <p:nvGrpSpPr>
          <p:cNvPr id="19543" name="组合 73967">
            <a:extLst>
              <a:ext uri="{FF2B5EF4-FFF2-40B4-BE49-F238E27FC236}">
                <a16:creationId xmlns:a16="http://schemas.microsoft.com/office/drawing/2014/main" id="{1CDDFAF0-5371-4275-AFEE-0A0525314B24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3179763"/>
            <a:ext cx="7705725" cy="3057525"/>
            <a:chOff x="521" y="2003"/>
            <a:chExt cx="4763" cy="1926"/>
          </a:xfrm>
        </p:grpSpPr>
        <p:grpSp>
          <p:nvGrpSpPr>
            <p:cNvPr id="19561" name="组合 73928">
              <a:extLst>
                <a:ext uri="{FF2B5EF4-FFF2-40B4-BE49-F238E27FC236}">
                  <a16:creationId xmlns:a16="http://schemas.microsoft.com/office/drawing/2014/main" id="{74B54C9C-3234-4C5A-81BA-68B8EF7739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2003"/>
              <a:ext cx="4763" cy="363"/>
              <a:chOff x="612" y="2795"/>
              <a:chExt cx="4763" cy="363"/>
            </a:xfrm>
          </p:grpSpPr>
          <p:sp>
            <p:nvSpPr>
              <p:cNvPr id="19565" name="流程图: 可选过程 73925">
                <a:extLst>
                  <a:ext uri="{FF2B5EF4-FFF2-40B4-BE49-F238E27FC236}">
                    <a16:creationId xmlns:a16="http://schemas.microsoft.com/office/drawing/2014/main" id="{3ACCEDB8-C533-4A0A-A5FD-E16226DD82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795"/>
                <a:ext cx="2495" cy="363"/>
              </a:xfrm>
              <a:prstGeom prst="flowChartAlternateProcess">
                <a:avLst/>
              </a:prstGeom>
              <a:noFill/>
              <a:ln w="9525">
                <a:solidFill>
                  <a:srgbClr val="00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>
                  <a:solidFill>
                    <a:srgbClr val="0000FF"/>
                  </a:solidFill>
                </a:endParaRPr>
              </a:p>
            </p:txBody>
          </p:sp>
          <p:sp>
            <p:nvSpPr>
              <p:cNvPr id="19566" name="流程图: 可选过程 73926">
                <a:extLst>
                  <a:ext uri="{FF2B5EF4-FFF2-40B4-BE49-F238E27FC236}">
                    <a16:creationId xmlns:a16="http://schemas.microsoft.com/office/drawing/2014/main" id="{45FEDB7E-469F-4B1E-9E76-213FD80020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2795"/>
                <a:ext cx="1679" cy="363"/>
              </a:xfrm>
              <a:prstGeom prst="flowChartAlternateProcess">
                <a:avLst/>
              </a:prstGeom>
              <a:noFill/>
              <a:ln w="9525">
                <a:solidFill>
                  <a:srgbClr val="00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19562" name="直接连接符 73929">
              <a:extLst>
                <a:ext uri="{FF2B5EF4-FFF2-40B4-BE49-F238E27FC236}">
                  <a16:creationId xmlns:a16="http://schemas.microsoft.com/office/drawing/2014/main" id="{28FD41A4-282A-4470-92A1-25CCB8BEA3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73" y="2387"/>
              <a:ext cx="635" cy="117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3" name="直接连接符 73930">
              <a:extLst>
                <a:ext uri="{FF2B5EF4-FFF2-40B4-BE49-F238E27FC236}">
                  <a16:creationId xmlns:a16="http://schemas.microsoft.com/office/drawing/2014/main" id="{EC1961C5-C016-4881-B5DB-69745E882E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73" y="2387"/>
              <a:ext cx="2358" cy="113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4" name="流程图: 可选过程 73931">
              <a:extLst>
                <a:ext uri="{FF2B5EF4-FFF2-40B4-BE49-F238E27FC236}">
                  <a16:creationId xmlns:a16="http://schemas.microsoft.com/office/drawing/2014/main" id="{C8058DBB-5FF1-427A-8296-93375388A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3476"/>
              <a:ext cx="1361" cy="453"/>
            </a:xfrm>
            <a:prstGeom prst="flowChartAlternateProcess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与“库存现金日记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账”填列方法相同</a:t>
              </a:r>
            </a:p>
          </p:txBody>
        </p:sp>
      </p:grpSp>
      <p:sp>
        <p:nvSpPr>
          <p:cNvPr id="19544" name="直接连接符 73934">
            <a:extLst>
              <a:ext uri="{FF2B5EF4-FFF2-40B4-BE49-F238E27FC236}">
                <a16:creationId xmlns:a16="http://schemas.microsoft.com/office/drawing/2014/main" id="{745C5264-6FC4-4BBE-B8AE-032BAD98A7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9338" y="314166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45" name="直接连接符 73935">
            <a:extLst>
              <a:ext uri="{FF2B5EF4-FFF2-40B4-BE49-F238E27FC236}">
                <a16:creationId xmlns:a16="http://schemas.microsoft.com/office/drawing/2014/main" id="{335B0512-5D8F-4FDE-B68C-A5CEC0A5AC2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1500" y="3141663"/>
            <a:ext cx="0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46" name="直接连接符 73936">
            <a:extLst>
              <a:ext uri="{FF2B5EF4-FFF2-40B4-BE49-F238E27FC236}">
                <a16:creationId xmlns:a16="http://schemas.microsoft.com/office/drawing/2014/main" id="{EE29C5BD-19E5-4A31-A9E9-255E84A1263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254626" y="3394075"/>
            <a:ext cx="0" cy="7905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47" name="直接连接符 73937">
            <a:extLst>
              <a:ext uri="{FF2B5EF4-FFF2-40B4-BE49-F238E27FC236}">
                <a16:creationId xmlns:a16="http://schemas.microsoft.com/office/drawing/2014/main" id="{504E20AA-5D0A-49A3-B1AF-8B3F4B29EF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254626" y="2746375"/>
            <a:ext cx="0" cy="7905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48" name="直接连接符 73938">
            <a:extLst>
              <a:ext uri="{FF2B5EF4-FFF2-40B4-BE49-F238E27FC236}">
                <a16:creationId xmlns:a16="http://schemas.microsoft.com/office/drawing/2014/main" id="{56C595BB-A4EC-4A61-A547-AB885745C4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1500" y="2905125"/>
            <a:ext cx="647700" cy="2365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49" name="流程图: 可选过程 73940">
            <a:extLst>
              <a:ext uri="{FF2B5EF4-FFF2-40B4-BE49-F238E27FC236}">
                <a16:creationId xmlns:a16="http://schemas.microsoft.com/office/drawing/2014/main" id="{46AA4DBB-16B2-4B90-867E-2D0793281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2259013"/>
            <a:ext cx="2160588" cy="719137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登记银行结算凭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证的种类和号码</a:t>
            </a:r>
          </a:p>
        </p:txBody>
      </p:sp>
      <p:grpSp>
        <p:nvGrpSpPr>
          <p:cNvPr id="19550" name="组合 73946">
            <a:extLst>
              <a:ext uri="{FF2B5EF4-FFF2-40B4-BE49-F238E27FC236}">
                <a16:creationId xmlns:a16="http://schemas.microsoft.com/office/drawing/2014/main" id="{C570736F-60A3-4646-B682-471A7F0B254F}"/>
              </a:ext>
            </a:extLst>
          </p:cNvPr>
          <p:cNvGrpSpPr>
            <a:grpSpLocks/>
          </p:cNvGrpSpPr>
          <p:nvPr/>
        </p:nvGrpSpPr>
        <p:grpSpPr bwMode="auto">
          <a:xfrm>
            <a:off x="5757863" y="5414963"/>
            <a:ext cx="2808287" cy="1381125"/>
            <a:chOff x="3651" y="3104"/>
            <a:chExt cx="1723" cy="870"/>
          </a:xfrm>
        </p:grpSpPr>
        <p:pic>
          <p:nvPicPr>
            <p:cNvPr id="19557" name="图片 73942" descr="转账支票">
              <a:extLst>
                <a:ext uri="{FF2B5EF4-FFF2-40B4-BE49-F238E27FC236}">
                  <a16:creationId xmlns:a16="http://schemas.microsoft.com/office/drawing/2014/main" id="{11B15627-A597-4967-B95B-8A96A2C156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828" b="52040"/>
            <a:stretch>
              <a:fillRect/>
            </a:stretch>
          </p:blipFill>
          <p:spPr bwMode="auto">
            <a:xfrm>
              <a:off x="3651" y="3104"/>
              <a:ext cx="1723" cy="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58" name="流程图: 可选过程 73943">
              <a:extLst>
                <a:ext uri="{FF2B5EF4-FFF2-40B4-BE49-F238E27FC236}">
                  <a16:creationId xmlns:a16="http://schemas.microsoft.com/office/drawing/2014/main" id="{DB9F56EB-5B36-4704-AD57-1614E9F2B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4" y="3249"/>
              <a:ext cx="635" cy="181"/>
            </a:xfrm>
            <a:prstGeom prst="flowChartAlternateProcess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19559" name="流程图: 可选过程 73944">
              <a:extLst>
                <a:ext uri="{FF2B5EF4-FFF2-40B4-BE49-F238E27FC236}">
                  <a16:creationId xmlns:a16="http://schemas.microsoft.com/office/drawing/2014/main" id="{A7A87C9C-BB98-47D6-9154-4EC030F33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12"/>
              <a:ext cx="817" cy="272"/>
            </a:xfrm>
            <a:prstGeom prst="flowChartAlternateProcess">
              <a:avLst/>
            </a:prstGeom>
            <a:solidFill>
              <a:srgbClr val="FFFFCC"/>
            </a:solidFill>
            <a:ln w="9525">
              <a:solidFill>
                <a:schemeClr val="tx2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支票号码</a:t>
              </a:r>
            </a:p>
          </p:txBody>
        </p:sp>
        <p:sp>
          <p:nvSpPr>
            <p:cNvPr id="19560" name="直接连接符 73945">
              <a:extLst>
                <a:ext uri="{FF2B5EF4-FFF2-40B4-BE49-F238E27FC236}">
                  <a16:creationId xmlns:a16="http://schemas.microsoft.com/office/drawing/2014/main" id="{2DFC789F-7D73-41D1-8E85-2228D48628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0" y="3430"/>
              <a:ext cx="454" cy="18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551" name="组合 73961">
            <a:extLst>
              <a:ext uri="{FF2B5EF4-FFF2-40B4-BE49-F238E27FC236}">
                <a16:creationId xmlns:a16="http://schemas.microsoft.com/office/drawing/2014/main" id="{09EA21D4-FA96-4E29-991C-0C3802F8BF7B}"/>
              </a:ext>
            </a:extLst>
          </p:cNvPr>
          <p:cNvGrpSpPr>
            <a:grpSpLocks/>
          </p:cNvGrpSpPr>
          <p:nvPr/>
        </p:nvGrpSpPr>
        <p:grpSpPr bwMode="auto">
          <a:xfrm>
            <a:off x="452438" y="692150"/>
            <a:ext cx="1095375" cy="1366838"/>
            <a:chOff x="2064" y="2387"/>
            <a:chExt cx="690" cy="861"/>
          </a:xfrm>
        </p:grpSpPr>
        <p:grpSp>
          <p:nvGrpSpPr>
            <p:cNvPr id="19552" name="组合 73962">
              <a:extLst>
                <a:ext uri="{FF2B5EF4-FFF2-40B4-BE49-F238E27FC236}">
                  <a16:creationId xmlns:a16="http://schemas.microsoft.com/office/drawing/2014/main" id="{9652FD77-E99E-4425-AC26-CFE92EDB9F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387"/>
              <a:ext cx="681" cy="861"/>
              <a:chOff x="660" y="2795"/>
              <a:chExt cx="770" cy="997"/>
            </a:xfrm>
          </p:grpSpPr>
          <p:sp>
            <p:nvSpPr>
              <p:cNvPr id="19555" name="立方体 73963">
                <a:extLst>
                  <a:ext uri="{FF2B5EF4-FFF2-40B4-BE49-F238E27FC236}">
                    <a16:creationId xmlns:a16="http://schemas.microsoft.com/office/drawing/2014/main" id="{C7EA2FB7-9752-401C-B0DA-0359F60AE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" y="2795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19556" name="图片 73964" descr="7581CBD8">
                <a:extLst>
                  <a:ext uri="{FF2B5EF4-FFF2-40B4-BE49-F238E27FC236}">
                    <a16:creationId xmlns:a16="http://schemas.microsoft.com/office/drawing/2014/main" id="{917FDE8B-776F-4009-AEBE-13F130052A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669" y="2829"/>
                <a:ext cx="726" cy="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9553" name="图片 73965" descr="7581CBD8">
              <a:extLst>
                <a:ext uri="{FF2B5EF4-FFF2-40B4-BE49-F238E27FC236}">
                  <a16:creationId xmlns:a16="http://schemas.microsoft.com/office/drawing/2014/main" id="{6836CAC1-7D62-4BFD-9970-3334AF4B0A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31" r="-5882" b="49500"/>
            <a:stretch>
              <a:fillRect/>
            </a:stretch>
          </p:blipFill>
          <p:spPr bwMode="auto">
            <a:xfrm>
              <a:off x="2073" y="2433"/>
              <a:ext cx="68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54" name="文本框 73966">
              <a:extLst>
                <a:ext uri="{FF2B5EF4-FFF2-40B4-BE49-F238E27FC236}">
                  <a16:creationId xmlns:a16="http://schemas.microsoft.com/office/drawing/2014/main" id="{9FE7F75C-E5B5-45CE-8BDE-5A12C494CA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478"/>
              <a:ext cx="680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银行存款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日记账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88065">
            <a:extLst>
              <a:ext uri="{FF2B5EF4-FFF2-40B4-BE49-F238E27FC236}">
                <a16:creationId xmlns:a16="http://schemas.microsoft.com/office/drawing/2014/main" id="{04FADFD3-4B3C-4EFD-A289-37B9939E9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20713"/>
            <a:ext cx="79883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>
                <a:solidFill>
                  <a:srgbClr val="FF5050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>
                <a:solidFill>
                  <a:srgbClr val="0000FF"/>
                </a:solidFill>
              </a:rPr>
              <a:t>关于支票</a:t>
            </a:r>
            <a:r>
              <a:rPr lang="en-US" altLang="zh-CN"/>
              <a:t>——</a:t>
            </a:r>
            <a:r>
              <a:rPr lang="zh-CN" altLang="en-US"/>
              <a:t>通过银行付款的一种结算方式，分现金支票和转账支票两种。</a:t>
            </a: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20483" name="矩形标注 88066">
            <a:extLst>
              <a:ext uri="{FF2B5EF4-FFF2-40B4-BE49-F238E27FC236}">
                <a16:creationId xmlns:a16="http://schemas.microsoft.com/office/drawing/2014/main" id="{E6598E31-5EF2-42C3-B424-BAE1EC945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844675"/>
            <a:ext cx="8135938" cy="3671888"/>
          </a:xfrm>
          <a:prstGeom prst="wedgeRectCallout">
            <a:avLst>
              <a:gd name="adj1" fmla="val -11894"/>
              <a:gd name="adj2" fmla="val 13208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grpSp>
        <p:nvGrpSpPr>
          <p:cNvPr id="20484" name="组合 88067">
            <a:extLst>
              <a:ext uri="{FF2B5EF4-FFF2-40B4-BE49-F238E27FC236}">
                <a16:creationId xmlns:a16="http://schemas.microsoft.com/office/drawing/2014/main" id="{B54BF109-F743-4D7C-9FDB-DB30791397E1}"/>
              </a:ext>
            </a:extLst>
          </p:cNvPr>
          <p:cNvGrpSpPr>
            <a:grpSpLocks/>
          </p:cNvGrpSpPr>
          <p:nvPr/>
        </p:nvGrpSpPr>
        <p:grpSpPr bwMode="auto">
          <a:xfrm>
            <a:off x="1620838" y="2019300"/>
            <a:ext cx="2230437" cy="1625600"/>
            <a:chOff x="2019" y="1344"/>
            <a:chExt cx="1405" cy="1025"/>
          </a:xfrm>
        </p:grpSpPr>
        <p:pic>
          <p:nvPicPr>
            <p:cNvPr id="20502" name="图片 88068" descr="E9C09AB0">
              <a:extLst>
                <a:ext uri="{FF2B5EF4-FFF2-40B4-BE49-F238E27FC236}">
                  <a16:creationId xmlns:a16="http://schemas.microsoft.com/office/drawing/2014/main" id="{BA514211-9C3D-4057-9C53-E5F70FA48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9" y="1344"/>
              <a:ext cx="8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3" name="图片 88069" descr="E9C09AB0">
              <a:extLst>
                <a:ext uri="{FF2B5EF4-FFF2-40B4-BE49-F238E27FC236}">
                  <a16:creationId xmlns:a16="http://schemas.microsoft.com/office/drawing/2014/main" id="{79B71079-651B-4892-9903-AA6E0CDD33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" y="1435"/>
              <a:ext cx="8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4" name="图片 88070" descr="E9C09AB0">
              <a:extLst>
                <a:ext uri="{FF2B5EF4-FFF2-40B4-BE49-F238E27FC236}">
                  <a16:creationId xmlns:a16="http://schemas.microsoft.com/office/drawing/2014/main" id="{23F77173-0691-4EDE-9E6E-F659845FD8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525"/>
              <a:ext cx="8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5" name="图片 88071" descr="E9C09AB0">
              <a:extLst>
                <a:ext uri="{FF2B5EF4-FFF2-40B4-BE49-F238E27FC236}">
                  <a16:creationId xmlns:a16="http://schemas.microsoft.com/office/drawing/2014/main" id="{95D9674D-579A-4413-917B-7027B4A172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1" y="1634"/>
              <a:ext cx="8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6" name="图片 88072" descr="E9C09AB0">
              <a:extLst>
                <a:ext uri="{FF2B5EF4-FFF2-40B4-BE49-F238E27FC236}">
                  <a16:creationId xmlns:a16="http://schemas.microsoft.com/office/drawing/2014/main" id="{C8CB10AB-3158-435D-B9BA-FDBEE5A053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7" y="1752"/>
              <a:ext cx="8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7" name="图片 88073" descr="E9C09AB0">
              <a:extLst>
                <a:ext uri="{FF2B5EF4-FFF2-40B4-BE49-F238E27FC236}">
                  <a16:creationId xmlns:a16="http://schemas.microsoft.com/office/drawing/2014/main" id="{D80F63D4-C60D-4A0C-8B7B-CDFA15C536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1843"/>
              <a:ext cx="8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8" name="图片 88074" descr="E9C09AB0">
              <a:extLst>
                <a:ext uri="{FF2B5EF4-FFF2-40B4-BE49-F238E27FC236}">
                  <a16:creationId xmlns:a16="http://schemas.microsoft.com/office/drawing/2014/main" id="{A79BA005-82B2-4100-AD73-0CDEC75781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1933"/>
              <a:ext cx="8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485" name="内容占位符 88075" descr="j0205462">
            <a:extLst>
              <a:ext uri="{FF2B5EF4-FFF2-40B4-BE49-F238E27FC236}">
                <a16:creationId xmlns:a16="http://schemas.microsoft.com/office/drawing/2014/main" id="{1420260D-577A-4125-B27F-D171B51AD25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8038" y="1989138"/>
            <a:ext cx="1819275" cy="1809750"/>
          </a:xfrm>
        </p:spPr>
      </p:pic>
      <p:pic>
        <p:nvPicPr>
          <p:cNvPr id="20486" name="图片 88076" descr="j0235319">
            <a:extLst>
              <a:ext uri="{FF2B5EF4-FFF2-40B4-BE49-F238E27FC236}">
                <a16:creationId xmlns:a16="http://schemas.microsoft.com/office/drawing/2014/main" id="{E0F887B8-FB2C-4E2E-B089-69FA09A57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062163"/>
            <a:ext cx="1784350" cy="182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矩形标注 88077">
            <a:extLst>
              <a:ext uri="{FF2B5EF4-FFF2-40B4-BE49-F238E27FC236}">
                <a16:creationId xmlns:a16="http://schemas.microsoft.com/office/drawing/2014/main" id="{A3F74DE5-F7DA-4EF2-83ED-F2224A4A3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148138"/>
            <a:ext cx="1081087" cy="433387"/>
          </a:xfrm>
          <a:prstGeom prst="wedgeRectCallout">
            <a:avLst>
              <a:gd name="adj1" fmla="val 7417"/>
              <a:gd name="adj2" fmla="val 13005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企业</a:t>
            </a:r>
          </a:p>
        </p:txBody>
      </p:sp>
      <p:sp>
        <p:nvSpPr>
          <p:cNvPr id="20488" name="矩形标注 88078">
            <a:extLst>
              <a:ext uri="{FF2B5EF4-FFF2-40B4-BE49-F238E27FC236}">
                <a16:creationId xmlns:a16="http://schemas.microsoft.com/office/drawing/2014/main" id="{2A710DA0-70C7-47D5-B5E7-588DC3A53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4148138"/>
            <a:ext cx="1081087" cy="433387"/>
          </a:xfrm>
          <a:prstGeom prst="wedgeRectCallout">
            <a:avLst>
              <a:gd name="adj1" fmla="val 7417"/>
              <a:gd name="adj2" fmla="val 13005"/>
            </a:avLst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银行</a:t>
            </a:r>
          </a:p>
        </p:txBody>
      </p:sp>
      <p:sp>
        <p:nvSpPr>
          <p:cNvPr id="20489" name="右箭头 88079">
            <a:extLst>
              <a:ext uri="{FF2B5EF4-FFF2-40B4-BE49-F238E27FC236}">
                <a16:creationId xmlns:a16="http://schemas.microsoft.com/office/drawing/2014/main" id="{32165281-48EC-4BAC-8F34-80D0A6C7B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3500438"/>
            <a:ext cx="1728787" cy="73025"/>
          </a:xfrm>
          <a:prstGeom prst="rightArrow">
            <a:avLst>
              <a:gd name="adj1" fmla="val 50000"/>
              <a:gd name="adj2" fmla="val 591190"/>
            </a:avLst>
          </a:prstGeom>
          <a:solidFill>
            <a:srgbClr val="0000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0" name="矩形标注 88080">
            <a:extLst>
              <a:ext uri="{FF2B5EF4-FFF2-40B4-BE49-F238E27FC236}">
                <a16:creationId xmlns:a16="http://schemas.microsoft.com/office/drawing/2014/main" id="{3EB8299B-3E7E-4D9C-9C60-873CD73C9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3068638"/>
            <a:ext cx="1584325" cy="431800"/>
          </a:xfrm>
          <a:prstGeom prst="wedgeRectCallout">
            <a:avLst>
              <a:gd name="adj1" fmla="val -1704"/>
              <a:gd name="adj2" fmla="val 12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送存、开户</a:t>
            </a:r>
          </a:p>
        </p:txBody>
      </p:sp>
      <p:sp>
        <p:nvSpPr>
          <p:cNvPr id="20491" name="矩形标注 88081">
            <a:extLst>
              <a:ext uri="{FF2B5EF4-FFF2-40B4-BE49-F238E27FC236}">
                <a16:creationId xmlns:a16="http://schemas.microsoft.com/office/drawing/2014/main" id="{22EFADD0-B133-460C-9921-08DCCF748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3860800"/>
            <a:ext cx="1295400" cy="431800"/>
          </a:xfrm>
          <a:prstGeom prst="wedgeRectCallout">
            <a:avLst>
              <a:gd name="adj1" fmla="val 35051"/>
              <a:gd name="adj2" fmla="val 12866"/>
            </a:avLst>
          </a:prstGeom>
          <a:solidFill>
            <a:srgbClr val="FFCCCC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支票本</a:t>
            </a:r>
            <a:endParaRPr lang="zh-CN" altLang="en-US" sz="2000" b="0"/>
          </a:p>
        </p:txBody>
      </p:sp>
      <p:sp>
        <p:nvSpPr>
          <p:cNvPr id="20492" name="直接连接符 88082">
            <a:extLst>
              <a:ext uri="{FF2B5EF4-FFF2-40B4-BE49-F238E27FC236}">
                <a16:creationId xmlns:a16="http://schemas.microsoft.com/office/drawing/2014/main" id="{517BDCFB-769D-4595-B3AF-BF66669625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95513" y="4365625"/>
            <a:ext cx="388778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3" name="矩形标注 88083">
            <a:extLst>
              <a:ext uri="{FF2B5EF4-FFF2-40B4-BE49-F238E27FC236}">
                <a16:creationId xmlns:a16="http://schemas.microsoft.com/office/drawing/2014/main" id="{1B85E136-193D-4715-8D20-F3F733506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4797425"/>
            <a:ext cx="1295400" cy="431800"/>
          </a:xfrm>
          <a:prstGeom prst="wedgeRectCallout">
            <a:avLst>
              <a:gd name="adj1" fmla="val 35051"/>
              <a:gd name="adj2" fmla="val 12866"/>
            </a:avLst>
          </a:prstGeom>
          <a:solidFill>
            <a:srgbClr val="FFCCCC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支    票</a:t>
            </a:r>
          </a:p>
        </p:txBody>
      </p:sp>
      <p:sp>
        <p:nvSpPr>
          <p:cNvPr id="20494" name="椭圆形标注 88084">
            <a:extLst>
              <a:ext uri="{FF2B5EF4-FFF2-40B4-BE49-F238E27FC236}">
                <a16:creationId xmlns:a16="http://schemas.microsoft.com/office/drawing/2014/main" id="{6C05CFDE-65AF-423F-898A-D54028928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4724400"/>
            <a:ext cx="2016125" cy="574675"/>
          </a:xfrm>
          <a:prstGeom prst="wedgeEllipseCallout">
            <a:avLst>
              <a:gd name="adj1" fmla="val 6537"/>
              <a:gd name="adj2" fmla="val -4144"/>
            </a:avLst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开给收款人</a:t>
            </a:r>
          </a:p>
        </p:txBody>
      </p:sp>
      <p:sp>
        <p:nvSpPr>
          <p:cNvPr id="20495" name="直接连接符 88085">
            <a:extLst>
              <a:ext uri="{FF2B5EF4-FFF2-40B4-BE49-F238E27FC236}">
                <a16:creationId xmlns:a16="http://schemas.microsoft.com/office/drawing/2014/main" id="{B6F6176E-452E-4DAA-BDF3-C162E39172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9250" y="4581525"/>
            <a:ext cx="2089150" cy="43180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6" name="椭圆形标注 88086">
            <a:extLst>
              <a:ext uri="{FF2B5EF4-FFF2-40B4-BE49-F238E27FC236}">
                <a16:creationId xmlns:a16="http://schemas.microsoft.com/office/drawing/2014/main" id="{57CC000D-D21F-4B61-B3F3-5BF6F973A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4725988"/>
            <a:ext cx="2374900" cy="574675"/>
          </a:xfrm>
          <a:prstGeom prst="wedgeEllipseCallout">
            <a:avLst>
              <a:gd name="adj1" fmla="val -2005"/>
              <a:gd name="adj2" fmla="val -4144"/>
            </a:avLst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收款人存银行</a:t>
            </a:r>
          </a:p>
        </p:txBody>
      </p:sp>
      <p:sp>
        <p:nvSpPr>
          <p:cNvPr id="20497" name="直接连接符 88087">
            <a:extLst>
              <a:ext uri="{FF2B5EF4-FFF2-40B4-BE49-F238E27FC236}">
                <a16:creationId xmlns:a16="http://schemas.microsoft.com/office/drawing/2014/main" id="{4980E916-44FC-45B8-92A4-0989297B9A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03800" y="4581525"/>
            <a:ext cx="1655763" cy="43180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8" name="直接连接符 88088">
            <a:extLst>
              <a:ext uri="{FF2B5EF4-FFF2-40B4-BE49-F238E27FC236}">
                <a16:creationId xmlns:a16="http://schemas.microsoft.com/office/drawing/2014/main" id="{B06D240A-46BD-4D2C-8716-3A3A8EE696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92950" y="4365625"/>
            <a:ext cx="647700" cy="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9" name="椭圆形标注 88089">
            <a:extLst>
              <a:ext uri="{FF2B5EF4-FFF2-40B4-BE49-F238E27FC236}">
                <a16:creationId xmlns:a16="http://schemas.microsoft.com/office/drawing/2014/main" id="{B0AD52A4-F3D1-4AF6-8F10-DCBD5630C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0650" y="3644900"/>
            <a:ext cx="1008063" cy="1368425"/>
          </a:xfrm>
          <a:prstGeom prst="wedgeEllipseCallout">
            <a:avLst>
              <a:gd name="adj1" fmla="val -15514"/>
              <a:gd name="adj2" fmla="val -30741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划款给收款人</a:t>
            </a:r>
          </a:p>
        </p:txBody>
      </p:sp>
      <p:pic>
        <p:nvPicPr>
          <p:cNvPr id="20500" name="内容占位符 88090" descr="转账支票">
            <a:extLst>
              <a:ext uri="{FF2B5EF4-FFF2-40B4-BE49-F238E27FC236}">
                <a16:creationId xmlns:a16="http://schemas.microsoft.com/office/drawing/2014/main" id="{73E8F529-4541-4AD7-B3EE-5889E359316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>
            <a:lum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24750" y="5735638"/>
            <a:ext cx="1146175" cy="398462"/>
          </a:xfrm>
        </p:spPr>
      </p:pic>
      <p:sp>
        <p:nvSpPr>
          <p:cNvPr id="20501" name="矩形标注 88091">
            <a:extLst>
              <a:ext uri="{FF2B5EF4-FFF2-40B4-BE49-F238E27FC236}">
                <a16:creationId xmlns:a16="http://schemas.microsoft.com/office/drawing/2014/main" id="{C70880C2-90AF-4B9E-9158-31BCB9316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750" y="6164263"/>
            <a:ext cx="1150938" cy="360362"/>
          </a:xfrm>
          <a:prstGeom prst="wedgeRectCallout">
            <a:avLst>
              <a:gd name="adj1" fmla="val -24343"/>
              <a:gd name="adj2" fmla="val 35023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 b="0"/>
              <a:t>转账支票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87043">
            <a:extLst>
              <a:ext uri="{FF2B5EF4-FFF2-40B4-BE49-F238E27FC236}">
                <a16:creationId xmlns:a16="http://schemas.microsoft.com/office/drawing/2014/main" id="{CA124BC3-FF41-49F5-B525-46067D4CC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763588"/>
            <a:ext cx="799306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    ★</a:t>
            </a:r>
            <a:r>
              <a:rPr lang="zh-CN" altLang="en-US">
                <a:latin typeface="宋体" panose="02010600030101010101" pitchFamily="2" charset="-122"/>
              </a:rPr>
              <a:t>银行存款日记账的核对</a:t>
            </a:r>
          </a:p>
        </p:txBody>
      </p:sp>
      <p:grpSp>
        <p:nvGrpSpPr>
          <p:cNvPr id="22531" name="组合 87044">
            <a:extLst>
              <a:ext uri="{FF2B5EF4-FFF2-40B4-BE49-F238E27FC236}">
                <a16:creationId xmlns:a16="http://schemas.microsoft.com/office/drawing/2014/main" id="{DC401AA5-8871-47B8-A7A8-3D5D041C07AD}"/>
              </a:ext>
            </a:extLst>
          </p:cNvPr>
          <p:cNvGrpSpPr>
            <a:grpSpLocks/>
          </p:cNvGrpSpPr>
          <p:nvPr/>
        </p:nvGrpSpPr>
        <p:grpSpPr bwMode="auto">
          <a:xfrm>
            <a:off x="2324100" y="1703388"/>
            <a:ext cx="1095375" cy="1366837"/>
            <a:chOff x="2064" y="2387"/>
            <a:chExt cx="690" cy="861"/>
          </a:xfrm>
        </p:grpSpPr>
        <p:grpSp>
          <p:nvGrpSpPr>
            <p:cNvPr id="22549" name="组合 87045">
              <a:extLst>
                <a:ext uri="{FF2B5EF4-FFF2-40B4-BE49-F238E27FC236}">
                  <a16:creationId xmlns:a16="http://schemas.microsoft.com/office/drawing/2014/main" id="{66BC944C-1696-4AB6-BBE1-10B99DF19E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387"/>
              <a:ext cx="681" cy="861"/>
              <a:chOff x="660" y="2795"/>
              <a:chExt cx="770" cy="997"/>
            </a:xfrm>
          </p:grpSpPr>
          <p:sp>
            <p:nvSpPr>
              <p:cNvPr id="22552" name="立方体 87046">
                <a:extLst>
                  <a:ext uri="{FF2B5EF4-FFF2-40B4-BE49-F238E27FC236}">
                    <a16:creationId xmlns:a16="http://schemas.microsoft.com/office/drawing/2014/main" id="{A5A5C589-ADE7-4CE3-82D5-189AFD7C0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" y="2795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22553" name="图片 87047" descr="7581CBD8">
                <a:extLst>
                  <a:ext uri="{FF2B5EF4-FFF2-40B4-BE49-F238E27FC236}">
                    <a16:creationId xmlns:a16="http://schemas.microsoft.com/office/drawing/2014/main" id="{60F37B51-E40A-4D87-B73F-57161C810F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669" y="2829"/>
                <a:ext cx="726" cy="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550" name="图片 87048" descr="7581CBD8">
              <a:extLst>
                <a:ext uri="{FF2B5EF4-FFF2-40B4-BE49-F238E27FC236}">
                  <a16:creationId xmlns:a16="http://schemas.microsoft.com/office/drawing/2014/main" id="{0710F3F3-304A-4945-BC43-D5A2099A4D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31" r="-5882" b="49500"/>
            <a:stretch>
              <a:fillRect/>
            </a:stretch>
          </p:blipFill>
          <p:spPr bwMode="auto">
            <a:xfrm>
              <a:off x="2073" y="2433"/>
              <a:ext cx="681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51" name="文本框 87049">
              <a:extLst>
                <a:ext uri="{FF2B5EF4-FFF2-40B4-BE49-F238E27FC236}">
                  <a16:creationId xmlns:a16="http://schemas.microsoft.com/office/drawing/2014/main" id="{79BD5D23-E5FC-4533-B672-D247045C41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478"/>
              <a:ext cx="680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银行存款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日记账</a:t>
              </a:r>
            </a:p>
          </p:txBody>
        </p:sp>
      </p:grpSp>
      <p:pic>
        <p:nvPicPr>
          <p:cNvPr id="22532" name="图片 87050" descr="j0205462">
            <a:extLst>
              <a:ext uri="{FF2B5EF4-FFF2-40B4-BE49-F238E27FC236}">
                <a16:creationId xmlns:a16="http://schemas.microsoft.com/office/drawing/2014/main" id="{52078CCF-DDAF-49FF-8B85-0085B8A8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1485900"/>
            <a:ext cx="18192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矩形标注 87052">
            <a:extLst>
              <a:ext uri="{FF2B5EF4-FFF2-40B4-BE49-F238E27FC236}">
                <a16:creationId xmlns:a16="http://schemas.microsoft.com/office/drawing/2014/main" id="{C84EFB3E-8089-405F-A58F-60A033E50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3070225"/>
            <a:ext cx="1081087" cy="433388"/>
          </a:xfrm>
          <a:prstGeom prst="wedgeRectCallout">
            <a:avLst>
              <a:gd name="adj1" fmla="val 7417"/>
              <a:gd name="adj2" fmla="val 1300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企业</a:t>
            </a:r>
          </a:p>
        </p:txBody>
      </p:sp>
      <p:sp>
        <p:nvSpPr>
          <p:cNvPr id="22534" name="矩形标注 87053">
            <a:extLst>
              <a:ext uri="{FF2B5EF4-FFF2-40B4-BE49-F238E27FC236}">
                <a16:creationId xmlns:a16="http://schemas.microsoft.com/office/drawing/2014/main" id="{E4365632-23E1-408D-AE34-E0879C615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3140075"/>
            <a:ext cx="1081087" cy="433388"/>
          </a:xfrm>
          <a:prstGeom prst="wedgeRectCallout">
            <a:avLst>
              <a:gd name="adj1" fmla="val 7417"/>
              <a:gd name="adj2" fmla="val 1300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银行</a:t>
            </a:r>
          </a:p>
        </p:txBody>
      </p:sp>
      <p:grpSp>
        <p:nvGrpSpPr>
          <p:cNvPr id="22535" name="组合 87060">
            <a:extLst>
              <a:ext uri="{FF2B5EF4-FFF2-40B4-BE49-F238E27FC236}">
                <a16:creationId xmlns:a16="http://schemas.microsoft.com/office/drawing/2014/main" id="{91AD4758-2DE4-4893-8033-AA5D4744E0C4}"/>
              </a:ext>
            </a:extLst>
          </p:cNvPr>
          <p:cNvGrpSpPr>
            <a:grpSpLocks/>
          </p:cNvGrpSpPr>
          <p:nvPr/>
        </p:nvGrpSpPr>
        <p:grpSpPr bwMode="auto">
          <a:xfrm>
            <a:off x="5708650" y="1703388"/>
            <a:ext cx="1095375" cy="1366837"/>
            <a:chOff x="3596" y="1390"/>
            <a:chExt cx="690" cy="861"/>
          </a:xfrm>
        </p:grpSpPr>
        <p:grpSp>
          <p:nvGrpSpPr>
            <p:cNvPr id="22544" name="组合 87055">
              <a:extLst>
                <a:ext uri="{FF2B5EF4-FFF2-40B4-BE49-F238E27FC236}">
                  <a16:creationId xmlns:a16="http://schemas.microsoft.com/office/drawing/2014/main" id="{34A34935-0BDF-4066-BE41-6C0687FF74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96" y="1390"/>
              <a:ext cx="681" cy="861"/>
              <a:chOff x="660" y="2795"/>
              <a:chExt cx="770" cy="997"/>
            </a:xfrm>
          </p:grpSpPr>
          <p:sp>
            <p:nvSpPr>
              <p:cNvPr id="22547" name="立方体 87056">
                <a:extLst>
                  <a:ext uri="{FF2B5EF4-FFF2-40B4-BE49-F238E27FC236}">
                    <a16:creationId xmlns:a16="http://schemas.microsoft.com/office/drawing/2014/main" id="{FBC515A5-59BE-48F5-BDC7-5463F8EA3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" y="2795"/>
                <a:ext cx="770" cy="997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22548" name="图片 87057" descr="7581CBD8">
                <a:extLst>
                  <a:ext uri="{FF2B5EF4-FFF2-40B4-BE49-F238E27FC236}">
                    <a16:creationId xmlns:a16="http://schemas.microsoft.com/office/drawing/2014/main" id="{763C73EF-E3D0-491E-B23E-C485527C5F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669" y="2829"/>
                <a:ext cx="726" cy="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545" name="图片 87058" descr="7581CBD8">
              <a:extLst>
                <a:ext uri="{FF2B5EF4-FFF2-40B4-BE49-F238E27FC236}">
                  <a16:creationId xmlns:a16="http://schemas.microsoft.com/office/drawing/2014/main" id="{84B199BA-DE68-4E68-A83F-11815DB698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251" r="-5882" b="49500"/>
            <a:stretch>
              <a:fillRect/>
            </a:stretch>
          </p:blipFill>
          <p:spPr bwMode="auto">
            <a:xfrm>
              <a:off x="3605" y="1434"/>
              <a:ext cx="681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6" name="文本框 87059">
              <a:extLst>
                <a:ext uri="{FF2B5EF4-FFF2-40B4-BE49-F238E27FC236}">
                  <a16:creationId xmlns:a16="http://schemas.microsoft.com/office/drawing/2014/main" id="{45CC7B90-19BC-4217-A020-2F57CF2EEB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6" y="1571"/>
              <a:ext cx="645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CN" altLang="en-US" sz="1600"/>
                <a:t>吸收存款</a:t>
              </a:r>
            </a:p>
          </p:txBody>
        </p:sp>
      </p:grpSp>
      <p:pic>
        <p:nvPicPr>
          <p:cNvPr id="22536" name="图片 87051" descr="j0235319">
            <a:extLst>
              <a:ext uri="{FF2B5EF4-FFF2-40B4-BE49-F238E27FC236}">
                <a16:creationId xmlns:a16="http://schemas.microsoft.com/office/drawing/2014/main" id="{A0CEC2FB-149F-4D3C-9B8D-FD7B6DD90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558925"/>
            <a:ext cx="1784350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上下箭头 87061">
            <a:extLst>
              <a:ext uri="{FF2B5EF4-FFF2-40B4-BE49-F238E27FC236}">
                <a16:creationId xmlns:a16="http://schemas.microsoft.com/office/drawing/2014/main" id="{46A66040-8753-4665-A566-D52B2D2C6AA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497388" y="1700213"/>
            <a:ext cx="146050" cy="2159000"/>
          </a:xfrm>
          <a:prstGeom prst="upDownArrow">
            <a:avLst>
              <a:gd name="adj1" fmla="val 50000"/>
              <a:gd name="adj2" fmla="val 295242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8" name="流程图: 可选过程 87062">
            <a:extLst>
              <a:ext uri="{FF2B5EF4-FFF2-40B4-BE49-F238E27FC236}">
                <a16:creationId xmlns:a16="http://schemas.microsoft.com/office/drawing/2014/main" id="{B2DACA36-82C2-415B-8121-6DFA171B3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1917700"/>
            <a:ext cx="2016125" cy="719138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不定期与银行记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录情况进行核对</a:t>
            </a:r>
          </a:p>
        </p:txBody>
      </p:sp>
      <p:sp>
        <p:nvSpPr>
          <p:cNvPr id="22539" name="矩形 87063">
            <a:extLst>
              <a:ext uri="{FF2B5EF4-FFF2-40B4-BE49-F238E27FC236}">
                <a16:creationId xmlns:a16="http://schemas.microsoft.com/office/drawing/2014/main" id="{325DFAF0-7701-4743-B9EE-B645E9F4A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862388"/>
            <a:ext cx="7705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宋体" panose="02010600030101010101" pitchFamily="2" charset="-122"/>
              </a:rPr>
              <a:t>    ★</a:t>
            </a:r>
            <a:r>
              <a:rPr lang="zh-CN" altLang="en-US">
                <a:latin typeface="宋体" panose="02010600030101010101" pitchFamily="2" charset="-122"/>
              </a:rPr>
              <a:t>银行存款日记账的记账依据</a:t>
            </a:r>
          </a:p>
        </p:txBody>
      </p:sp>
      <p:grpSp>
        <p:nvGrpSpPr>
          <p:cNvPr id="22540" name="组合 87064">
            <a:extLst>
              <a:ext uri="{FF2B5EF4-FFF2-40B4-BE49-F238E27FC236}">
                <a16:creationId xmlns:a16="http://schemas.microsoft.com/office/drawing/2014/main" id="{C99138EC-4E0A-4B9C-8615-8BB56DC5958E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4652963"/>
            <a:ext cx="3970338" cy="503237"/>
            <a:chOff x="521" y="3203"/>
            <a:chExt cx="2450" cy="317"/>
          </a:xfrm>
        </p:grpSpPr>
        <p:sp>
          <p:nvSpPr>
            <p:cNvPr id="22542" name="矩形标注 87065">
              <a:extLst>
                <a:ext uri="{FF2B5EF4-FFF2-40B4-BE49-F238E27FC236}">
                  <a16:creationId xmlns:a16="http://schemas.microsoft.com/office/drawing/2014/main" id="{75D19B08-0380-4E6E-BE62-A9A39956B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203"/>
              <a:ext cx="1089" cy="317"/>
            </a:xfrm>
            <a:prstGeom prst="wedgeRectCallout">
              <a:avLst>
                <a:gd name="adj1" fmla="val 11250"/>
                <a:gd name="adj2" fmla="val 3233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收款记账凭证</a:t>
              </a:r>
            </a:p>
          </p:txBody>
        </p:sp>
        <p:sp>
          <p:nvSpPr>
            <p:cNvPr id="22543" name="矩形标注 87066">
              <a:extLst>
                <a:ext uri="{FF2B5EF4-FFF2-40B4-BE49-F238E27FC236}">
                  <a16:creationId xmlns:a16="http://schemas.microsoft.com/office/drawing/2014/main" id="{A3651E91-7ED4-4A5E-BDBB-76036FC0C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203"/>
              <a:ext cx="1089" cy="317"/>
            </a:xfrm>
            <a:prstGeom prst="wedgeRectCallout">
              <a:avLst>
                <a:gd name="adj1" fmla="val 11250"/>
                <a:gd name="adj2" fmla="val 3233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付款记账凭证</a:t>
              </a:r>
            </a:p>
          </p:txBody>
        </p:sp>
      </p:grpSp>
      <p:sp>
        <p:nvSpPr>
          <p:cNvPr id="22541" name="矩形 87067">
            <a:extLst>
              <a:ext uri="{FF2B5EF4-FFF2-40B4-BE49-F238E27FC236}">
                <a16:creationId xmlns:a16="http://schemas.microsoft.com/office/drawing/2014/main" id="{63337E03-0272-4980-93CC-15B101645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373688"/>
            <a:ext cx="77057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400">
                <a:solidFill>
                  <a:srgbClr val="0000FF"/>
                </a:solidFill>
                <a:latin typeface="宋体" panose="02010600030101010101" pitchFamily="2" charset="-122"/>
              </a:rPr>
              <a:t>     </a:t>
            </a:r>
            <a:r>
              <a:rPr lang="en-US" altLang="zh-CN">
                <a:solidFill>
                  <a:srgbClr val="0000FF"/>
                </a:solidFill>
                <a:latin typeface="宋体" panose="02010600030101010101" pitchFamily="2" charset="-122"/>
              </a:rPr>
              <a:t>◆</a:t>
            </a:r>
            <a:r>
              <a:rPr lang="zh-CN" altLang="en-US">
                <a:latin typeface="宋体" panose="02010600030101010101" pitchFamily="2" charset="-122"/>
              </a:rPr>
              <a:t>将现金存入银行应填制付款凭证。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占位符 69633">
            <a:extLst>
              <a:ext uri="{FF2B5EF4-FFF2-40B4-BE49-F238E27FC236}">
                <a16:creationId xmlns:a16="http://schemas.microsoft.com/office/drawing/2014/main" id="{212E5183-4C64-40A4-8C7E-65DD3BF222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620713"/>
            <a:ext cx="7993062" cy="1584325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三、分类账簿的格式与登记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（一）总分类账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宋体" panose="02010600030101010101" pitchFamily="2" charset="-122"/>
              </a:rPr>
              <a:t>    1. </a:t>
            </a:r>
            <a:r>
              <a:rPr lang="zh-CN" altLang="en-US" b="1">
                <a:latin typeface="宋体" panose="02010600030101010101" pitchFamily="2" charset="-122"/>
              </a:rPr>
              <a:t>格式：借、贷、余三栏式。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      </a:t>
            </a:r>
            <a:endParaRPr lang="zh-CN" altLang="en-US" b="1">
              <a:latin typeface="宋体" panose="02010600030101010101" pitchFamily="2" charset="-122"/>
            </a:endParaRPr>
          </a:p>
        </p:txBody>
      </p:sp>
      <p:sp>
        <p:nvSpPr>
          <p:cNvPr id="23555" name="矩形标注 69639">
            <a:extLst>
              <a:ext uri="{FF2B5EF4-FFF2-40B4-BE49-F238E27FC236}">
                <a16:creationId xmlns:a16="http://schemas.microsoft.com/office/drawing/2014/main" id="{E77A7F3B-3A7A-4F12-B92B-CAE1F3CF1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349500"/>
            <a:ext cx="7921625" cy="3933825"/>
          </a:xfrm>
          <a:prstGeom prst="wedgeRectCallout">
            <a:avLst>
              <a:gd name="adj1" fmla="val 319"/>
              <a:gd name="adj2" fmla="val 11301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总分类账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会计科目：原材料</a:t>
            </a:r>
          </a:p>
        </p:txBody>
      </p:sp>
      <p:graphicFrame>
        <p:nvGraphicFramePr>
          <p:cNvPr id="69814" name="表格 69813">
            <a:extLst>
              <a:ext uri="{FF2B5EF4-FFF2-40B4-BE49-F238E27FC236}">
                <a16:creationId xmlns:a16="http://schemas.microsoft.com/office/drawing/2014/main" id="{C212DB10-8BD4-4F9E-B94E-7D1D51112D1C}"/>
              </a:ext>
            </a:extLst>
          </p:cNvPr>
          <p:cNvGraphicFramePr/>
          <p:nvPr/>
        </p:nvGraphicFramePr>
        <p:xfrm>
          <a:off x="973138" y="3013075"/>
          <a:ext cx="7343775" cy="3263900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950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借或贷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36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120 000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入库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20 000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140 000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领用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135 000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……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本月合计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40 000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44 000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116 000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3630" name="流程图: 可选过程 69758">
            <a:extLst>
              <a:ext uri="{FF2B5EF4-FFF2-40B4-BE49-F238E27FC236}">
                <a16:creationId xmlns:a16="http://schemas.microsoft.com/office/drawing/2014/main" id="{40DAE6C5-D00E-43D2-A4B6-F15D43A70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8463" y="3009900"/>
            <a:ext cx="360362" cy="792163"/>
          </a:xfrm>
          <a:prstGeom prst="flowChartAlternateProcess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grpSp>
        <p:nvGrpSpPr>
          <p:cNvPr id="23631" name="组合 69804">
            <a:extLst>
              <a:ext uri="{FF2B5EF4-FFF2-40B4-BE49-F238E27FC236}">
                <a16:creationId xmlns:a16="http://schemas.microsoft.com/office/drawing/2014/main" id="{58E4767F-E4AB-49DD-B1E8-7F18A24EECFA}"/>
              </a:ext>
            </a:extLst>
          </p:cNvPr>
          <p:cNvGrpSpPr>
            <a:grpSpLocks/>
          </p:cNvGrpSpPr>
          <p:nvPr/>
        </p:nvGrpSpPr>
        <p:grpSpPr bwMode="auto">
          <a:xfrm>
            <a:off x="4606925" y="3209925"/>
            <a:ext cx="3671888" cy="363538"/>
            <a:chOff x="2959" y="2136"/>
            <a:chExt cx="2313" cy="229"/>
          </a:xfrm>
        </p:grpSpPr>
        <p:sp>
          <p:nvSpPr>
            <p:cNvPr id="23636" name="矩形标注 69801">
              <a:extLst>
                <a:ext uri="{FF2B5EF4-FFF2-40B4-BE49-F238E27FC236}">
                  <a16:creationId xmlns:a16="http://schemas.microsoft.com/office/drawing/2014/main" id="{E273D053-3588-4E34-B1AE-370E5CD7F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" y="2138"/>
              <a:ext cx="589" cy="227"/>
            </a:xfrm>
            <a:prstGeom prst="wedgeRectCallout">
              <a:avLst>
                <a:gd name="adj1" fmla="val 5009"/>
                <a:gd name="adj2" fmla="val -15199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借  方</a:t>
              </a:r>
            </a:p>
          </p:txBody>
        </p:sp>
        <p:sp>
          <p:nvSpPr>
            <p:cNvPr id="23637" name="矩形标注 69802">
              <a:extLst>
                <a:ext uri="{FF2B5EF4-FFF2-40B4-BE49-F238E27FC236}">
                  <a16:creationId xmlns:a16="http://schemas.microsoft.com/office/drawing/2014/main" id="{C5103D6F-48BB-424D-B748-F573E9928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4" y="2138"/>
              <a:ext cx="574" cy="218"/>
            </a:xfrm>
            <a:prstGeom prst="wedgeRectCallout">
              <a:avLst>
                <a:gd name="adj1" fmla="val 6444"/>
                <a:gd name="adj2" fmla="val -13759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贷  方</a:t>
              </a:r>
            </a:p>
          </p:txBody>
        </p:sp>
        <p:sp>
          <p:nvSpPr>
            <p:cNvPr id="23638" name="矩形标注 69803">
              <a:extLst>
                <a:ext uri="{FF2B5EF4-FFF2-40B4-BE49-F238E27FC236}">
                  <a16:creationId xmlns:a16="http://schemas.microsoft.com/office/drawing/2014/main" id="{005D9D3C-0DEA-4B40-A6F4-AA20CE856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5" y="2136"/>
              <a:ext cx="587" cy="217"/>
            </a:xfrm>
            <a:prstGeom prst="wedgeRectCallout">
              <a:avLst>
                <a:gd name="adj1" fmla="val 5194"/>
                <a:gd name="adj2" fmla="val -13593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余  额</a:t>
              </a:r>
            </a:p>
          </p:txBody>
        </p:sp>
      </p:grpSp>
      <p:grpSp>
        <p:nvGrpSpPr>
          <p:cNvPr id="23632" name="组合 69808">
            <a:extLst>
              <a:ext uri="{FF2B5EF4-FFF2-40B4-BE49-F238E27FC236}">
                <a16:creationId xmlns:a16="http://schemas.microsoft.com/office/drawing/2014/main" id="{6D680F58-9206-4FDF-8D8D-F137EF083F40}"/>
              </a:ext>
            </a:extLst>
          </p:cNvPr>
          <p:cNvGrpSpPr>
            <a:grpSpLocks/>
          </p:cNvGrpSpPr>
          <p:nvPr/>
        </p:nvGrpSpPr>
        <p:grpSpPr bwMode="auto">
          <a:xfrm>
            <a:off x="5540375" y="3717925"/>
            <a:ext cx="719138" cy="2232025"/>
            <a:chOff x="3969" y="2478"/>
            <a:chExt cx="408" cy="1406"/>
          </a:xfrm>
        </p:grpSpPr>
        <p:sp>
          <p:nvSpPr>
            <p:cNvPr id="23634" name="直接连接符 69806">
              <a:extLst>
                <a:ext uri="{FF2B5EF4-FFF2-40B4-BE49-F238E27FC236}">
                  <a16:creationId xmlns:a16="http://schemas.microsoft.com/office/drawing/2014/main" id="{1CF44652-DF04-42F6-BE90-1BDA3B6364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5" y="2478"/>
              <a:ext cx="182" cy="13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5" name="流程图: 可选过程 69734">
              <a:extLst>
                <a:ext uri="{FF2B5EF4-FFF2-40B4-BE49-F238E27FC236}">
                  <a16:creationId xmlns:a16="http://schemas.microsoft.com/office/drawing/2014/main" id="{E3964F11-B263-40D0-93E3-3AF119C48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2568"/>
              <a:ext cx="272" cy="1316"/>
            </a:xfrm>
            <a:prstGeom prst="flowChartAlternateProcess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表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示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账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户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余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额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方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向</a:t>
              </a:r>
            </a:p>
          </p:txBody>
        </p:sp>
      </p:grpSp>
      <p:sp>
        <p:nvSpPr>
          <p:cNvPr id="23633" name="流程图: 可选过程 69811">
            <a:extLst>
              <a:ext uri="{FF2B5EF4-FFF2-40B4-BE49-F238E27FC236}">
                <a16:creationId xmlns:a16="http://schemas.microsoft.com/office/drawing/2014/main" id="{9ACD2972-F128-4193-8C47-773C8BC2F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906838"/>
            <a:ext cx="3671887" cy="385762"/>
          </a:xfrm>
          <a:prstGeom prst="flowChartAlternateProcess">
            <a:avLst/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这些栏目内容在前面已经介绍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副标题 52226">
            <a:extLst>
              <a:ext uri="{FF2B5EF4-FFF2-40B4-BE49-F238E27FC236}">
                <a16:creationId xmlns:a16="http://schemas.microsoft.com/office/drawing/2014/main" id="{C03A867D-7838-4A9E-87E8-8E16C3C812D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3850" y="547688"/>
            <a:ext cx="8569325" cy="1152525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altLang="zh-CN" sz="3200" b="1">
                <a:latin typeface="宋体" panose="02010600030101010101" pitchFamily="2" charset="-122"/>
              </a:rPr>
              <a:t>   2.</a:t>
            </a:r>
            <a:r>
              <a:rPr lang="zh-CN" altLang="en-US" sz="3200" b="1">
                <a:latin typeface="宋体" panose="02010600030101010101" pitchFamily="2" charset="-122"/>
              </a:rPr>
              <a:t>登记方法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逐笔登记。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根据专用记账凭证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逐笔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登记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  <p:sp>
        <p:nvSpPr>
          <p:cNvPr id="24579" name="矩形标注 52235">
            <a:extLst>
              <a:ext uri="{FF2B5EF4-FFF2-40B4-BE49-F238E27FC236}">
                <a16:creationId xmlns:a16="http://schemas.microsoft.com/office/drawing/2014/main" id="{32F74444-0013-4F59-9250-102580B65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376488"/>
            <a:ext cx="7921625" cy="4078287"/>
          </a:xfrm>
          <a:prstGeom prst="wedgeRectCallout">
            <a:avLst>
              <a:gd name="adj1" fmla="val 319"/>
              <a:gd name="adj2" fmla="val 10880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总分类账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会计科目：原材料</a:t>
            </a:r>
          </a:p>
        </p:txBody>
      </p:sp>
      <p:graphicFrame>
        <p:nvGraphicFramePr>
          <p:cNvPr id="52237" name="表格 52236">
            <a:extLst>
              <a:ext uri="{FF2B5EF4-FFF2-40B4-BE49-F238E27FC236}">
                <a16:creationId xmlns:a16="http://schemas.microsoft.com/office/drawing/2014/main" id="{C86E74BB-6988-4CC8-BE56-34943E75A9AA}"/>
              </a:ext>
            </a:extLst>
          </p:cNvPr>
          <p:cNvGraphicFramePr/>
          <p:nvPr/>
        </p:nvGraphicFramePr>
        <p:xfrm>
          <a:off x="973138" y="3040063"/>
          <a:ext cx="7343775" cy="3213100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775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入库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140 000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领用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135 000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……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本月合计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44 000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116 000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4654" name="组合 52342">
            <a:extLst>
              <a:ext uri="{FF2B5EF4-FFF2-40B4-BE49-F238E27FC236}">
                <a16:creationId xmlns:a16="http://schemas.microsoft.com/office/drawing/2014/main" id="{B731929E-2CC7-4CEE-8815-24D17361AAA0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1846263"/>
            <a:ext cx="5329238" cy="503237"/>
            <a:chOff x="1338" y="1315"/>
            <a:chExt cx="3357" cy="317"/>
          </a:xfrm>
        </p:grpSpPr>
        <p:sp>
          <p:nvSpPr>
            <p:cNvPr id="24684" name="矩形标注 52339">
              <a:extLst>
                <a:ext uri="{FF2B5EF4-FFF2-40B4-BE49-F238E27FC236}">
                  <a16:creationId xmlns:a16="http://schemas.microsoft.com/office/drawing/2014/main" id="{2A607B49-7FDF-45E2-B765-1BAF8F7EB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1315"/>
              <a:ext cx="1089" cy="317"/>
            </a:xfrm>
            <a:prstGeom prst="wedgeRectCallout">
              <a:avLst>
                <a:gd name="adj1" fmla="val 41458"/>
                <a:gd name="adj2" fmla="val 3895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收款记账凭证</a:t>
              </a:r>
            </a:p>
          </p:txBody>
        </p:sp>
        <p:sp>
          <p:nvSpPr>
            <p:cNvPr id="24685" name="矩形标注 52340">
              <a:extLst>
                <a:ext uri="{FF2B5EF4-FFF2-40B4-BE49-F238E27FC236}">
                  <a16:creationId xmlns:a16="http://schemas.microsoft.com/office/drawing/2014/main" id="{74687ADD-21C6-499C-967E-5D802D78C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315"/>
              <a:ext cx="1089" cy="317"/>
            </a:xfrm>
            <a:prstGeom prst="wedgeRectCallout">
              <a:avLst>
                <a:gd name="adj1" fmla="val 11250"/>
                <a:gd name="adj2" fmla="val 35806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付款记账凭证</a:t>
              </a:r>
            </a:p>
          </p:txBody>
        </p:sp>
        <p:sp>
          <p:nvSpPr>
            <p:cNvPr id="24686" name="矩形标注 52341">
              <a:extLst>
                <a:ext uri="{FF2B5EF4-FFF2-40B4-BE49-F238E27FC236}">
                  <a16:creationId xmlns:a16="http://schemas.microsoft.com/office/drawing/2014/main" id="{F19BFDC9-97BB-4BB5-BD81-E6144992D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315"/>
              <a:ext cx="1089" cy="317"/>
            </a:xfrm>
            <a:prstGeom prst="wedgeRectCallout">
              <a:avLst>
                <a:gd name="adj1" fmla="val 11250"/>
                <a:gd name="adj2" fmla="val 35806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转账记账凭证</a:t>
              </a:r>
            </a:p>
          </p:txBody>
        </p:sp>
      </p:grpSp>
      <p:grpSp>
        <p:nvGrpSpPr>
          <p:cNvPr id="24655" name="组合 52369">
            <a:extLst>
              <a:ext uri="{FF2B5EF4-FFF2-40B4-BE49-F238E27FC236}">
                <a16:creationId xmlns:a16="http://schemas.microsoft.com/office/drawing/2014/main" id="{CECA9199-0BCF-43F5-A37C-54D37D23C40C}"/>
              </a:ext>
            </a:extLst>
          </p:cNvPr>
          <p:cNvGrpSpPr>
            <a:grpSpLocks/>
          </p:cNvGrpSpPr>
          <p:nvPr/>
        </p:nvGrpSpPr>
        <p:grpSpPr bwMode="auto">
          <a:xfrm>
            <a:off x="865188" y="3089275"/>
            <a:ext cx="1871662" cy="2212975"/>
            <a:chOff x="567" y="2036"/>
            <a:chExt cx="1134" cy="1394"/>
          </a:xfrm>
        </p:grpSpPr>
        <p:sp>
          <p:nvSpPr>
            <p:cNvPr id="24681" name="流程图: 可选过程 52349">
              <a:extLst>
                <a:ext uri="{FF2B5EF4-FFF2-40B4-BE49-F238E27FC236}">
                  <a16:creationId xmlns:a16="http://schemas.microsoft.com/office/drawing/2014/main" id="{8E39E2FE-4815-45A8-B437-1626CC39B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2036"/>
              <a:ext cx="409" cy="408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4682" name="直接连接符 52350">
              <a:extLst>
                <a:ext uri="{FF2B5EF4-FFF2-40B4-BE49-F238E27FC236}">
                  <a16:creationId xmlns:a16="http://schemas.microsoft.com/office/drawing/2014/main" id="{3C5BBEC7-A683-4943-83B9-91F8155432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2" y="2432"/>
              <a:ext cx="498" cy="36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83" name="流程图: 可选过程 52351">
              <a:extLst>
                <a:ext uri="{FF2B5EF4-FFF2-40B4-BE49-F238E27FC236}">
                  <a16:creationId xmlns:a16="http://schemas.microsoft.com/office/drawing/2014/main" id="{67CE6F9C-4BE9-43C7-9645-BB49794D5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704"/>
              <a:ext cx="635" cy="726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填写记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账凭证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的种类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及编号</a:t>
              </a:r>
            </a:p>
          </p:txBody>
        </p:sp>
      </p:grpSp>
      <p:grpSp>
        <p:nvGrpSpPr>
          <p:cNvPr id="24656" name="组合 52378">
            <a:extLst>
              <a:ext uri="{FF2B5EF4-FFF2-40B4-BE49-F238E27FC236}">
                <a16:creationId xmlns:a16="http://schemas.microsoft.com/office/drawing/2014/main" id="{EB8525EC-B4CB-4775-BFBF-62A157317EAC}"/>
              </a:ext>
            </a:extLst>
          </p:cNvPr>
          <p:cNvGrpSpPr>
            <a:grpSpLocks/>
          </p:cNvGrpSpPr>
          <p:nvPr/>
        </p:nvGrpSpPr>
        <p:grpSpPr bwMode="auto">
          <a:xfrm>
            <a:off x="2843213" y="3089275"/>
            <a:ext cx="1584325" cy="2284413"/>
            <a:chOff x="1791" y="1946"/>
            <a:chExt cx="953" cy="1439"/>
          </a:xfrm>
        </p:grpSpPr>
        <p:sp>
          <p:nvSpPr>
            <p:cNvPr id="24678" name="流程图: 可选过程 52353">
              <a:extLst>
                <a:ext uri="{FF2B5EF4-FFF2-40B4-BE49-F238E27FC236}">
                  <a16:creationId xmlns:a16="http://schemas.microsoft.com/office/drawing/2014/main" id="{78901D7D-24BC-42D0-87B7-CB1DE8CB4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1946"/>
              <a:ext cx="953" cy="408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4679" name="直接连接符 52355">
              <a:extLst>
                <a:ext uri="{FF2B5EF4-FFF2-40B4-BE49-F238E27FC236}">
                  <a16:creationId xmlns:a16="http://schemas.microsoft.com/office/drawing/2014/main" id="{7C4C949C-FC20-4243-A982-B7AFE6977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90" y="2330"/>
              <a:ext cx="454" cy="81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80" name="流程图: 可选过程 52354">
              <a:extLst>
                <a:ext uri="{FF2B5EF4-FFF2-40B4-BE49-F238E27FC236}">
                  <a16:creationId xmlns:a16="http://schemas.microsoft.com/office/drawing/2014/main" id="{E340B414-41B6-4928-BEC2-F0E2344050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1" y="2659"/>
              <a:ext cx="453" cy="726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扼要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说明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业务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内容</a:t>
              </a:r>
            </a:p>
          </p:txBody>
        </p:sp>
      </p:grpSp>
      <p:grpSp>
        <p:nvGrpSpPr>
          <p:cNvPr id="24657" name="组合 52376">
            <a:extLst>
              <a:ext uri="{FF2B5EF4-FFF2-40B4-BE49-F238E27FC236}">
                <a16:creationId xmlns:a16="http://schemas.microsoft.com/office/drawing/2014/main" id="{76DAE9AB-FA41-43CC-BE29-7FA916BE7992}"/>
              </a:ext>
            </a:extLst>
          </p:cNvPr>
          <p:cNvGrpSpPr>
            <a:grpSpLocks/>
          </p:cNvGrpSpPr>
          <p:nvPr/>
        </p:nvGrpSpPr>
        <p:grpSpPr bwMode="auto">
          <a:xfrm>
            <a:off x="5580063" y="2565400"/>
            <a:ext cx="3095625" cy="1225550"/>
            <a:chOff x="3515" y="1706"/>
            <a:chExt cx="1905" cy="772"/>
          </a:xfrm>
        </p:grpSpPr>
        <p:sp>
          <p:nvSpPr>
            <p:cNvPr id="24675" name="流程图: 可选过程 52359">
              <a:extLst>
                <a:ext uri="{FF2B5EF4-FFF2-40B4-BE49-F238E27FC236}">
                  <a16:creationId xmlns:a16="http://schemas.microsoft.com/office/drawing/2014/main" id="{E5C6FA9C-68E4-4E5A-806B-41CA40357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2024"/>
              <a:ext cx="182" cy="454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4676" name="直接连接符 52361">
              <a:extLst>
                <a:ext uri="{FF2B5EF4-FFF2-40B4-BE49-F238E27FC236}">
                  <a16:creationId xmlns:a16="http://schemas.microsoft.com/office/drawing/2014/main" id="{7B93A4E9-9224-4461-AA66-2FB4B0A0E6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6" y="1888"/>
              <a:ext cx="272" cy="13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7" name="流程图: 可选过程 52363">
              <a:extLst>
                <a:ext uri="{FF2B5EF4-FFF2-40B4-BE49-F238E27FC236}">
                  <a16:creationId xmlns:a16="http://schemas.microsoft.com/office/drawing/2014/main" id="{63D207FE-7526-4F75-8ADA-E35FB7F9B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1706"/>
              <a:ext cx="1905" cy="227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根据确定的余额方向填写</a:t>
              </a:r>
            </a:p>
          </p:txBody>
        </p:sp>
      </p:grpSp>
      <p:grpSp>
        <p:nvGrpSpPr>
          <p:cNvPr id="24658" name="组合 52375">
            <a:extLst>
              <a:ext uri="{FF2B5EF4-FFF2-40B4-BE49-F238E27FC236}">
                <a16:creationId xmlns:a16="http://schemas.microsoft.com/office/drawing/2014/main" id="{BAD99444-B695-42A9-9BC6-5FDAD0B72D7C}"/>
              </a:ext>
            </a:extLst>
          </p:cNvPr>
          <p:cNvGrpSpPr>
            <a:grpSpLocks/>
          </p:cNvGrpSpPr>
          <p:nvPr/>
        </p:nvGrpSpPr>
        <p:grpSpPr bwMode="auto">
          <a:xfrm>
            <a:off x="7235825" y="3089275"/>
            <a:ext cx="1368425" cy="2324100"/>
            <a:chOff x="4558" y="2036"/>
            <a:chExt cx="771" cy="1464"/>
          </a:xfrm>
        </p:grpSpPr>
        <p:sp>
          <p:nvSpPr>
            <p:cNvPr id="24672" name="流程图: 可选过程 52345">
              <a:extLst>
                <a:ext uri="{FF2B5EF4-FFF2-40B4-BE49-F238E27FC236}">
                  <a16:creationId xmlns:a16="http://schemas.microsoft.com/office/drawing/2014/main" id="{416E76B5-2E9C-4657-BBDC-EEA36D111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8" y="2036"/>
              <a:ext cx="635" cy="408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4673" name="直接连接符 52360">
              <a:extLst>
                <a:ext uri="{FF2B5EF4-FFF2-40B4-BE49-F238E27FC236}">
                  <a16:creationId xmlns:a16="http://schemas.microsoft.com/office/drawing/2014/main" id="{48AF7EB4-5BAD-403F-85C0-4B1145DF39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8" y="2432"/>
              <a:ext cx="635" cy="862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4" name="流程图: 可选过程 52362">
              <a:extLst>
                <a:ext uri="{FF2B5EF4-FFF2-40B4-BE49-F238E27FC236}">
                  <a16:creationId xmlns:a16="http://schemas.microsoft.com/office/drawing/2014/main" id="{4873163B-CCBF-4A4A-9DEC-90CE1354F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8" y="3273"/>
              <a:ext cx="771" cy="227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计算填列</a:t>
              </a:r>
            </a:p>
          </p:txBody>
        </p:sp>
      </p:grpSp>
      <p:grpSp>
        <p:nvGrpSpPr>
          <p:cNvPr id="24659" name="组合 52370">
            <a:extLst>
              <a:ext uri="{FF2B5EF4-FFF2-40B4-BE49-F238E27FC236}">
                <a16:creationId xmlns:a16="http://schemas.microsoft.com/office/drawing/2014/main" id="{2BF7A7B8-A678-4F1D-B184-9C7E7A292FF8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5446713"/>
            <a:ext cx="4176712" cy="830262"/>
            <a:chOff x="1655" y="3521"/>
            <a:chExt cx="2540" cy="523"/>
          </a:xfrm>
        </p:grpSpPr>
        <p:sp>
          <p:nvSpPr>
            <p:cNvPr id="24669" name="流程图: 可选过程 52325">
              <a:extLst>
                <a:ext uri="{FF2B5EF4-FFF2-40B4-BE49-F238E27FC236}">
                  <a16:creationId xmlns:a16="http://schemas.microsoft.com/office/drawing/2014/main" id="{6DA7A1A5-2B5D-4A43-9C7B-DC9BF1C6A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3533"/>
              <a:ext cx="590" cy="181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4670" name="直接连接符 52347">
              <a:extLst>
                <a:ext uri="{FF2B5EF4-FFF2-40B4-BE49-F238E27FC236}">
                  <a16:creationId xmlns:a16="http://schemas.microsoft.com/office/drawing/2014/main" id="{86880FB3-6543-43F2-B284-4F73CF9406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81" y="3521"/>
              <a:ext cx="635" cy="36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71" name="流程图: 可选过程 52364">
              <a:extLst>
                <a:ext uri="{FF2B5EF4-FFF2-40B4-BE49-F238E27FC236}">
                  <a16:creationId xmlns:a16="http://schemas.microsoft.com/office/drawing/2014/main" id="{DE33DB1F-4425-42B9-BA84-BA973F5B1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3817"/>
              <a:ext cx="2540" cy="227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分别根据借、贷方发生额计算填列</a:t>
              </a:r>
            </a:p>
          </p:txBody>
        </p:sp>
      </p:grpSp>
      <p:grpSp>
        <p:nvGrpSpPr>
          <p:cNvPr id="24660" name="组合 52368">
            <a:extLst>
              <a:ext uri="{FF2B5EF4-FFF2-40B4-BE49-F238E27FC236}">
                <a16:creationId xmlns:a16="http://schemas.microsoft.com/office/drawing/2014/main" id="{000C2EC0-68FD-4BF9-9254-16EA6A867395}"/>
              </a:ext>
            </a:extLst>
          </p:cNvPr>
          <p:cNvGrpSpPr>
            <a:grpSpLocks/>
          </p:cNvGrpSpPr>
          <p:nvPr/>
        </p:nvGrpSpPr>
        <p:grpSpPr bwMode="auto">
          <a:xfrm>
            <a:off x="754063" y="1773238"/>
            <a:ext cx="1296987" cy="1963737"/>
            <a:chOff x="475" y="1207"/>
            <a:chExt cx="817" cy="1237"/>
          </a:xfrm>
        </p:grpSpPr>
        <p:sp>
          <p:nvSpPr>
            <p:cNvPr id="24666" name="直接连接符 52343">
              <a:extLst>
                <a:ext uri="{FF2B5EF4-FFF2-40B4-BE49-F238E27FC236}">
                  <a16:creationId xmlns:a16="http://schemas.microsoft.com/office/drawing/2014/main" id="{0A024949-DD23-4810-86FB-887CB30239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7" y="1706"/>
              <a:ext cx="317" cy="36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67" name="流程图: 可选过程 52333">
              <a:extLst>
                <a:ext uri="{FF2B5EF4-FFF2-40B4-BE49-F238E27FC236}">
                  <a16:creationId xmlns:a16="http://schemas.microsoft.com/office/drawing/2014/main" id="{19929EB2-B8FB-4992-9FC5-A10A353FB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" y="1207"/>
              <a:ext cx="817" cy="544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根据记账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凭证上的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日期填写</a:t>
              </a:r>
            </a:p>
          </p:txBody>
        </p:sp>
        <p:sp>
          <p:nvSpPr>
            <p:cNvPr id="24668" name="流程图: 可选过程 52367">
              <a:extLst>
                <a:ext uri="{FF2B5EF4-FFF2-40B4-BE49-F238E27FC236}">
                  <a16:creationId xmlns:a16="http://schemas.microsoft.com/office/drawing/2014/main" id="{5F0123F5-D896-498B-BB15-885457F5C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036"/>
              <a:ext cx="635" cy="408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</p:grpSp>
      <p:grpSp>
        <p:nvGrpSpPr>
          <p:cNvPr id="24661" name="组合 52377">
            <a:extLst>
              <a:ext uri="{FF2B5EF4-FFF2-40B4-BE49-F238E27FC236}">
                <a16:creationId xmlns:a16="http://schemas.microsoft.com/office/drawing/2014/main" id="{9E7E5635-C480-4AD6-AD5A-960423899768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3089275"/>
            <a:ext cx="2016125" cy="2319338"/>
            <a:chOff x="2880" y="1946"/>
            <a:chExt cx="1270" cy="1461"/>
          </a:xfrm>
        </p:grpSpPr>
        <p:sp>
          <p:nvSpPr>
            <p:cNvPr id="24662" name="流程图: 可选过程 52357">
              <a:extLst>
                <a:ext uri="{FF2B5EF4-FFF2-40B4-BE49-F238E27FC236}">
                  <a16:creationId xmlns:a16="http://schemas.microsoft.com/office/drawing/2014/main" id="{C709620E-3C5B-48CE-833B-E93D341EA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946"/>
              <a:ext cx="1270" cy="408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4663" name="直接连接符 52373">
              <a:extLst>
                <a:ext uri="{FF2B5EF4-FFF2-40B4-BE49-F238E27FC236}">
                  <a16:creationId xmlns:a16="http://schemas.microsoft.com/office/drawing/2014/main" id="{80BD05C0-CCEB-4B81-A4A4-66FA80BF8E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1" y="2330"/>
              <a:ext cx="499" cy="54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64" name="流程图: 可选过程 52365">
              <a:extLst>
                <a:ext uri="{FF2B5EF4-FFF2-40B4-BE49-F238E27FC236}">
                  <a16:creationId xmlns:a16="http://schemas.microsoft.com/office/drawing/2014/main" id="{B02A108B-9F06-4476-A72E-E4027437F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3" y="3180"/>
              <a:ext cx="1111" cy="227"/>
            </a:xfrm>
            <a:prstGeom prst="flowChartAlternateProcess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确认金额填列</a:t>
              </a:r>
            </a:p>
          </p:txBody>
        </p:sp>
        <p:sp>
          <p:nvSpPr>
            <p:cNvPr id="24665" name="流程图: 可选过程 52346">
              <a:extLst>
                <a:ext uri="{FF2B5EF4-FFF2-40B4-BE49-F238E27FC236}">
                  <a16:creationId xmlns:a16="http://schemas.microsoft.com/office/drawing/2014/main" id="{01300CF2-A43A-437C-B8F4-29F7A9DCC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3" y="2853"/>
              <a:ext cx="771" cy="362"/>
            </a:xfrm>
            <a:prstGeom prst="flowChartAlternateProcess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分别根据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记账凭证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副标题 86017">
            <a:extLst>
              <a:ext uri="{FF2B5EF4-FFF2-40B4-BE49-F238E27FC236}">
                <a16:creationId xmlns:a16="http://schemas.microsoft.com/office/drawing/2014/main" id="{1C29CAB2-81BD-4980-B1C8-474439BFB2A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2625" y="476250"/>
            <a:ext cx="7921625" cy="1081088"/>
          </a:xfrm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（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汇总登记。</a:t>
            </a:r>
            <a:r>
              <a:rPr lang="zh-CN" altLang="en-US" sz="3200" b="1">
                <a:solidFill>
                  <a:srgbClr val="000000"/>
                </a:solidFill>
                <a:latin typeface="宋体" panose="02010600030101010101" pitchFamily="2" charset="-122"/>
              </a:rPr>
              <a:t>对专用记账凭证进行汇总后，根据汇总数字登记</a:t>
            </a:r>
            <a:r>
              <a:rPr lang="zh-CN" altLang="en-US" sz="3200" b="1">
                <a:latin typeface="宋体" panose="02010600030101010101" pitchFamily="2" charset="-122"/>
              </a:rPr>
              <a:t>。</a:t>
            </a:r>
          </a:p>
        </p:txBody>
      </p:sp>
      <p:sp>
        <p:nvSpPr>
          <p:cNvPr id="25603" name="矩形标注 86023">
            <a:extLst>
              <a:ext uri="{FF2B5EF4-FFF2-40B4-BE49-F238E27FC236}">
                <a16:creationId xmlns:a16="http://schemas.microsoft.com/office/drawing/2014/main" id="{5D29CD85-659B-4F39-BFE9-5EE0DE77C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2636838"/>
            <a:ext cx="7921625" cy="4005262"/>
          </a:xfrm>
          <a:prstGeom prst="wedgeRectCallout">
            <a:avLst>
              <a:gd name="adj1" fmla="val 319"/>
              <a:gd name="adj2" fmla="val 11991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总分类账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会计科目：原材料</a:t>
            </a:r>
          </a:p>
        </p:txBody>
      </p:sp>
      <p:graphicFrame>
        <p:nvGraphicFramePr>
          <p:cNvPr id="86195" name="表格 86194">
            <a:extLst>
              <a:ext uri="{FF2B5EF4-FFF2-40B4-BE49-F238E27FC236}">
                <a16:creationId xmlns:a16="http://schemas.microsoft.com/office/drawing/2014/main" id="{3ED689D4-31F7-47EC-B08C-EA37B3F9DA34}"/>
              </a:ext>
            </a:extLst>
          </p:cNvPr>
          <p:cNvGraphicFramePr/>
          <p:nvPr/>
        </p:nvGraphicFramePr>
        <p:xfrm>
          <a:off x="898525" y="3259138"/>
          <a:ext cx="7343775" cy="3213100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775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汇转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1—10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日汇总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60 000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100 000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或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科汇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1—31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日汇总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150 000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200 000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70 000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5678" name="组合 86195">
            <a:extLst>
              <a:ext uri="{FF2B5EF4-FFF2-40B4-BE49-F238E27FC236}">
                <a16:creationId xmlns:a16="http://schemas.microsoft.com/office/drawing/2014/main" id="{4531C824-52CF-4831-879E-0BD2AC0576B7}"/>
              </a:ext>
            </a:extLst>
          </p:cNvPr>
          <p:cNvGrpSpPr>
            <a:grpSpLocks/>
          </p:cNvGrpSpPr>
          <p:nvPr/>
        </p:nvGrpSpPr>
        <p:grpSpPr bwMode="auto">
          <a:xfrm>
            <a:off x="741363" y="3305175"/>
            <a:ext cx="1978025" cy="2211388"/>
            <a:chOff x="567" y="1946"/>
            <a:chExt cx="1134" cy="1393"/>
          </a:xfrm>
        </p:grpSpPr>
        <p:sp>
          <p:nvSpPr>
            <p:cNvPr id="25705" name="流程图: 可选过程 86118">
              <a:extLst>
                <a:ext uri="{FF2B5EF4-FFF2-40B4-BE49-F238E27FC236}">
                  <a16:creationId xmlns:a16="http://schemas.microsoft.com/office/drawing/2014/main" id="{D62968EA-DB21-4153-9D45-4D2F00FE3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946"/>
              <a:ext cx="409" cy="408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5706" name="直接连接符 86119">
              <a:extLst>
                <a:ext uri="{FF2B5EF4-FFF2-40B4-BE49-F238E27FC236}">
                  <a16:creationId xmlns:a16="http://schemas.microsoft.com/office/drawing/2014/main" id="{0BB4AFD7-8523-487B-8024-410E33B5F8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1" y="2342"/>
              <a:ext cx="589" cy="589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7" name="流程图: 可选过程 86120">
              <a:extLst>
                <a:ext uri="{FF2B5EF4-FFF2-40B4-BE49-F238E27FC236}">
                  <a16:creationId xmlns:a16="http://schemas.microsoft.com/office/drawing/2014/main" id="{4B97B9F4-184A-42EB-9D7F-F0619548E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931"/>
              <a:ext cx="1088" cy="408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填写汇总凭证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的种类及编号</a:t>
              </a:r>
            </a:p>
          </p:txBody>
        </p:sp>
      </p:grpSp>
      <p:grpSp>
        <p:nvGrpSpPr>
          <p:cNvPr id="25679" name="组合 86197">
            <a:extLst>
              <a:ext uri="{FF2B5EF4-FFF2-40B4-BE49-F238E27FC236}">
                <a16:creationId xmlns:a16="http://schemas.microsoft.com/office/drawing/2014/main" id="{39206FFE-4FE5-41F7-9C0E-55E8B2B37B57}"/>
              </a:ext>
            </a:extLst>
          </p:cNvPr>
          <p:cNvGrpSpPr>
            <a:grpSpLocks/>
          </p:cNvGrpSpPr>
          <p:nvPr/>
        </p:nvGrpSpPr>
        <p:grpSpPr bwMode="auto">
          <a:xfrm>
            <a:off x="2751138" y="3305175"/>
            <a:ext cx="1533525" cy="2211388"/>
            <a:chOff x="1791" y="1946"/>
            <a:chExt cx="953" cy="1393"/>
          </a:xfrm>
        </p:grpSpPr>
        <p:sp>
          <p:nvSpPr>
            <p:cNvPr id="25702" name="流程图: 可选过程 86122">
              <a:extLst>
                <a:ext uri="{FF2B5EF4-FFF2-40B4-BE49-F238E27FC236}">
                  <a16:creationId xmlns:a16="http://schemas.microsoft.com/office/drawing/2014/main" id="{3FB2478A-7E27-4DAB-8ACB-1D3037C87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1946"/>
              <a:ext cx="953" cy="408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5703" name="直接连接符 86123">
              <a:extLst>
                <a:ext uri="{FF2B5EF4-FFF2-40B4-BE49-F238E27FC236}">
                  <a16:creationId xmlns:a16="http://schemas.microsoft.com/office/drawing/2014/main" id="{B59B1D20-B7B6-401F-87AD-742C1BAF64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2" y="2330"/>
              <a:ext cx="182" cy="601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4" name="流程图: 可选过程 86124">
              <a:extLst>
                <a:ext uri="{FF2B5EF4-FFF2-40B4-BE49-F238E27FC236}">
                  <a16:creationId xmlns:a16="http://schemas.microsoft.com/office/drawing/2014/main" id="{6914A939-7E73-44A9-B57C-E2D29ED89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2931"/>
              <a:ext cx="816" cy="408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扼要说明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汇总期间</a:t>
              </a:r>
            </a:p>
          </p:txBody>
        </p:sp>
      </p:grpSp>
      <p:grpSp>
        <p:nvGrpSpPr>
          <p:cNvPr id="25680" name="组合 86125">
            <a:extLst>
              <a:ext uri="{FF2B5EF4-FFF2-40B4-BE49-F238E27FC236}">
                <a16:creationId xmlns:a16="http://schemas.microsoft.com/office/drawing/2014/main" id="{2AAB9925-3A13-4529-B3D1-5F4DDDD44AEB}"/>
              </a:ext>
            </a:extLst>
          </p:cNvPr>
          <p:cNvGrpSpPr>
            <a:grpSpLocks/>
          </p:cNvGrpSpPr>
          <p:nvPr/>
        </p:nvGrpSpPr>
        <p:grpSpPr bwMode="auto">
          <a:xfrm>
            <a:off x="5468938" y="2781300"/>
            <a:ext cx="3206750" cy="1225550"/>
            <a:chOff x="3515" y="1706"/>
            <a:chExt cx="1905" cy="772"/>
          </a:xfrm>
        </p:grpSpPr>
        <p:sp>
          <p:nvSpPr>
            <p:cNvPr id="25699" name="流程图: 可选过程 86126">
              <a:extLst>
                <a:ext uri="{FF2B5EF4-FFF2-40B4-BE49-F238E27FC236}">
                  <a16:creationId xmlns:a16="http://schemas.microsoft.com/office/drawing/2014/main" id="{187AB517-ADB0-49A1-A8B9-330BAC8C0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2024"/>
              <a:ext cx="182" cy="454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5700" name="直接连接符 86127">
              <a:extLst>
                <a:ext uri="{FF2B5EF4-FFF2-40B4-BE49-F238E27FC236}">
                  <a16:creationId xmlns:a16="http://schemas.microsoft.com/office/drawing/2014/main" id="{406A3C3A-C81D-4BB3-B669-CC7C872E8E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6" y="1888"/>
              <a:ext cx="272" cy="13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1" name="流程图: 可选过程 86128">
              <a:extLst>
                <a:ext uri="{FF2B5EF4-FFF2-40B4-BE49-F238E27FC236}">
                  <a16:creationId xmlns:a16="http://schemas.microsoft.com/office/drawing/2014/main" id="{DEDB75C5-7D26-426F-A841-BB05AF38A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1706"/>
              <a:ext cx="1905" cy="227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根据确定的余额方向填写</a:t>
              </a:r>
            </a:p>
          </p:txBody>
        </p:sp>
      </p:grpSp>
      <p:grpSp>
        <p:nvGrpSpPr>
          <p:cNvPr id="25681" name="组合 86129">
            <a:extLst>
              <a:ext uri="{FF2B5EF4-FFF2-40B4-BE49-F238E27FC236}">
                <a16:creationId xmlns:a16="http://schemas.microsoft.com/office/drawing/2014/main" id="{E6540270-0826-4152-BC57-066E5FEAD0CF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3305175"/>
            <a:ext cx="1370013" cy="2324100"/>
            <a:chOff x="4558" y="2036"/>
            <a:chExt cx="771" cy="1464"/>
          </a:xfrm>
        </p:grpSpPr>
        <p:sp>
          <p:nvSpPr>
            <p:cNvPr id="25696" name="流程图: 可选过程 86130">
              <a:extLst>
                <a:ext uri="{FF2B5EF4-FFF2-40B4-BE49-F238E27FC236}">
                  <a16:creationId xmlns:a16="http://schemas.microsoft.com/office/drawing/2014/main" id="{81044B4F-3558-4EFA-BC16-197C1C91C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8" y="2036"/>
              <a:ext cx="635" cy="408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5697" name="直接连接符 86131">
              <a:extLst>
                <a:ext uri="{FF2B5EF4-FFF2-40B4-BE49-F238E27FC236}">
                  <a16:creationId xmlns:a16="http://schemas.microsoft.com/office/drawing/2014/main" id="{001FD64F-6BD6-40CC-839D-A2EC287FF6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8" y="2432"/>
              <a:ext cx="635" cy="862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98" name="流程图: 可选过程 86132">
              <a:extLst>
                <a:ext uri="{FF2B5EF4-FFF2-40B4-BE49-F238E27FC236}">
                  <a16:creationId xmlns:a16="http://schemas.microsoft.com/office/drawing/2014/main" id="{340F1433-87FB-42D3-989F-CE63A863C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8" y="3273"/>
              <a:ext cx="771" cy="227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计算填列</a:t>
              </a:r>
            </a:p>
          </p:txBody>
        </p:sp>
      </p:grpSp>
      <p:grpSp>
        <p:nvGrpSpPr>
          <p:cNvPr id="25682" name="组合 86199">
            <a:extLst>
              <a:ext uri="{FF2B5EF4-FFF2-40B4-BE49-F238E27FC236}">
                <a16:creationId xmlns:a16="http://schemas.microsoft.com/office/drawing/2014/main" id="{20226928-7AF1-4652-8024-2E39AA5ADFE4}"/>
              </a:ext>
            </a:extLst>
          </p:cNvPr>
          <p:cNvGrpSpPr>
            <a:grpSpLocks/>
          </p:cNvGrpSpPr>
          <p:nvPr/>
        </p:nvGrpSpPr>
        <p:grpSpPr bwMode="auto">
          <a:xfrm>
            <a:off x="428625" y="1773238"/>
            <a:ext cx="1550988" cy="2179637"/>
            <a:chOff x="204" y="1207"/>
            <a:chExt cx="862" cy="1373"/>
          </a:xfrm>
        </p:grpSpPr>
        <p:sp>
          <p:nvSpPr>
            <p:cNvPr id="25693" name="直接连接符 86138">
              <a:extLst>
                <a:ext uri="{FF2B5EF4-FFF2-40B4-BE49-F238E27FC236}">
                  <a16:creationId xmlns:a16="http://schemas.microsoft.com/office/drawing/2014/main" id="{BEBE67A5-EDA9-4CDC-9B9E-3C2D81C4B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1" y="1752"/>
              <a:ext cx="181" cy="45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94" name="流程图: 可选过程 86139">
              <a:extLst>
                <a:ext uri="{FF2B5EF4-FFF2-40B4-BE49-F238E27FC236}">
                  <a16:creationId xmlns:a16="http://schemas.microsoft.com/office/drawing/2014/main" id="{D2ECEFA3-7EAE-46F4-AAD1-AABF94FFA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" y="1207"/>
              <a:ext cx="817" cy="544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填写汇总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记账凭证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上的日期</a:t>
              </a:r>
            </a:p>
          </p:txBody>
        </p:sp>
        <p:sp>
          <p:nvSpPr>
            <p:cNvPr id="25695" name="流程图: 可选过程 86140">
              <a:extLst>
                <a:ext uri="{FF2B5EF4-FFF2-40B4-BE49-F238E27FC236}">
                  <a16:creationId xmlns:a16="http://schemas.microsoft.com/office/drawing/2014/main" id="{D2569825-8C2D-4D49-B6FA-23D7CF2B4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2172"/>
              <a:ext cx="635" cy="408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</p:grpSp>
      <p:grpSp>
        <p:nvGrpSpPr>
          <p:cNvPr id="25683" name="组合 86201">
            <a:extLst>
              <a:ext uri="{FF2B5EF4-FFF2-40B4-BE49-F238E27FC236}">
                <a16:creationId xmlns:a16="http://schemas.microsoft.com/office/drawing/2014/main" id="{B88789B2-FC3B-487F-B388-F2FB8A0415C3}"/>
              </a:ext>
            </a:extLst>
          </p:cNvPr>
          <p:cNvGrpSpPr>
            <a:grpSpLocks/>
          </p:cNvGrpSpPr>
          <p:nvPr/>
        </p:nvGrpSpPr>
        <p:grpSpPr bwMode="auto">
          <a:xfrm>
            <a:off x="4298950" y="3305175"/>
            <a:ext cx="2433638" cy="2232025"/>
            <a:chOff x="2744" y="2160"/>
            <a:chExt cx="1429" cy="1406"/>
          </a:xfrm>
        </p:grpSpPr>
        <p:grpSp>
          <p:nvGrpSpPr>
            <p:cNvPr id="25689" name="组合 86200">
              <a:extLst>
                <a:ext uri="{FF2B5EF4-FFF2-40B4-BE49-F238E27FC236}">
                  <a16:creationId xmlns:a16="http://schemas.microsoft.com/office/drawing/2014/main" id="{E08481C5-580D-475D-AC04-10AD00FF0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5" y="2160"/>
              <a:ext cx="1270" cy="1076"/>
              <a:chOff x="2835" y="2160"/>
              <a:chExt cx="1270" cy="1076"/>
            </a:xfrm>
          </p:grpSpPr>
          <p:sp>
            <p:nvSpPr>
              <p:cNvPr id="25691" name="流程图: 可选过程 86142">
                <a:extLst>
                  <a:ext uri="{FF2B5EF4-FFF2-40B4-BE49-F238E27FC236}">
                    <a16:creationId xmlns:a16="http://schemas.microsoft.com/office/drawing/2014/main" id="{D351661B-7A19-477D-9932-82993B527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2160"/>
                <a:ext cx="1270" cy="408"/>
              </a:xfrm>
              <a:prstGeom prst="flowChartAlternateProcess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>
                  <a:solidFill>
                    <a:srgbClr val="0000FF"/>
                  </a:solidFill>
                </a:endParaRPr>
              </a:p>
            </p:txBody>
          </p:sp>
          <p:sp>
            <p:nvSpPr>
              <p:cNvPr id="25692" name="直接连接符 86143">
                <a:extLst>
                  <a:ext uri="{FF2B5EF4-FFF2-40B4-BE49-F238E27FC236}">
                    <a16:creationId xmlns:a16="http://schemas.microsoft.com/office/drawing/2014/main" id="{CF978058-02E5-4EE2-B35C-C0A04134E5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25" y="2544"/>
                <a:ext cx="680" cy="692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90" name="流程图: 可选过程 86145">
              <a:extLst>
                <a:ext uri="{FF2B5EF4-FFF2-40B4-BE49-F238E27FC236}">
                  <a16:creationId xmlns:a16="http://schemas.microsoft.com/office/drawing/2014/main" id="{34FA7FED-0A92-40D1-9B60-E15E48184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3157"/>
              <a:ext cx="1429" cy="409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分别根据汇总凭证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上的汇总金额填列</a:t>
              </a:r>
            </a:p>
          </p:txBody>
        </p:sp>
      </p:grpSp>
      <p:grpSp>
        <p:nvGrpSpPr>
          <p:cNvPr id="25684" name="组合 86150">
            <a:extLst>
              <a:ext uri="{FF2B5EF4-FFF2-40B4-BE49-F238E27FC236}">
                <a16:creationId xmlns:a16="http://schemas.microsoft.com/office/drawing/2014/main" id="{A83D96B9-75C8-4C4E-AE12-07E6FE013C8F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1771650"/>
            <a:ext cx="5329238" cy="866775"/>
            <a:chOff x="1474" y="980"/>
            <a:chExt cx="3357" cy="546"/>
          </a:xfrm>
        </p:grpSpPr>
        <p:sp>
          <p:nvSpPr>
            <p:cNvPr id="25686" name="矩形标注 86146">
              <a:extLst>
                <a:ext uri="{FF2B5EF4-FFF2-40B4-BE49-F238E27FC236}">
                  <a16:creationId xmlns:a16="http://schemas.microsoft.com/office/drawing/2014/main" id="{378AA43F-CAEE-4433-A8A8-53092599A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981"/>
              <a:ext cx="1089" cy="545"/>
            </a:xfrm>
            <a:prstGeom prst="wedgeRectCallout">
              <a:avLst>
                <a:gd name="adj1" fmla="val 23278"/>
                <a:gd name="adj2" fmla="val -3440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汇总收款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记账凭证</a:t>
              </a:r>
            </a:p>
          </p:txBody>
        </p:sp>
        <p:sp>
          <p:nvSpPr>
            <p:cNvPr id="25687" name="矩形标注 86147">
              <a:extLst>
                <a:ext uri="{FF2B5EF4-FFF2-40B4-BE49-F238E27FC236}">
                  <a16:creationId xmlns:a16="http://schemas.microsoft.com/office/drawing/2014/main" id="{F120CC54-980A-4A86-923E-5447F6E58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980"/>
              <a:ext cx="1089" cy="545"/>
            </a:xfrm>
            <a:prstGeom prst="wedgeRectCallout">
              <a:avLst>
                <a:gd name="adj1" fmla="val 23278"/>
                <a:gd name="adj2" fmla="val -3440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汇总转账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记账凭证</a:t>
              </a:r>
            </a:p>
          </p:txBody>
        </p:sp>
        <p:sp>
          <p:nvSpPr>
            <p:cNvPr id="25688" name="矩形标注 86148">
              <a:extLst>
                <a:ext uri="{FF2B5EF4-FFF2-40B4-BE49-F238E27FC236}">
                  <a16:creationId xmlns:a16="http://schemas.microsoft.com/office/drawing/2014/main" id="{1E1BBAE9-1F1A-4BA8-91AA-6DC122D5F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981"/>
              <a:ext cx="1089" cy="545"/>
            </a:xfrm>
            <a:prstGeom prst="wedgeRectCallout">
              <a:avLst>
                <a:gd name="adj1" fmla="val 23278"/>
                <a:gd name="adj2" fmla="val -34403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汇总收款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记账凭证</a:t>
              </a:r>
            </a:p>
          </p:txBody>
        </p:sp>
      </p:grpSp>
      <p:sp>
        <p:nvSpPr>
          <p:cNvPr id="25685" name="矩形标注 86149">
            <a:extLst>
              <a:ext uri="{FF2B5EF4-FFF2-40B4-BE49-F238E27FC236}">
                <a16:creationId xmlns:a16="http://schemas.microsoft.com/office/drawing/2014/main" id="{9966D2A7-F5E7-48B0-8DFE-2BA623C90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1485900"/>
            <a:ext cx="1512888" cy="1152525"/>
          </a:xfrm>
          <a:prstGeom prst="wedgeRectCallout">
            <a:avLst>
              <a:gd name="adj1" fmla="val 33736"/>
              <a:gd name="adj2" fmla="val -3829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科目汇总表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占位符 17409">
            <a:extLst>
              <a:ext uri="{FF2B5EF4-FFF2-40B4-BE49-F238E27FC236}">
                <a16:creationId xmlns:a16="http://schemas.microsoft.com/office/drawing/2014/main" id="{0D916403-92FE-4D1C-B9DB-3024F0AE00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533400"/>
            <a:ext cx="7993062" cy="2103438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（二）明细分类账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明细分类账格式主要有以下三种：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b="1">
                <a:latin typeface="宋体" panose="02010600030101010101" pitchFamily="2" charset="-122"/>
              </a:rPr>
              <a:t>    1.</a:t>
            </a:r>
            <a:r>
              <a:rPr lang="zh-CN" altLang="en-US" b="1">
                <a:latin typeface="宋体" panose="02010600030101010101" pitchFamily="2" charset="-122"/>
              </a:rPr>
              <a:t>借、贷、余三栏式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</a:t>
            </a:r>
            <a:r>
              <a:rPr lang="en-US" altLang="zh-CN" b="1">
                <a:latin typeface="宋体" panose="02010600030101010101" pitchFamily="2" charset="-122"/>
              </a:rPr>
              <a:t>1</a:t>
            </a:r>
            <a:r>
              <a:rPr lang="zh-CN" altLang="en-US" b="1">
                <a:latin typeface="宋体" panose="02010600030101010101" pitchFamily="2" charset="-122"/>
              </a:rPr>
              <a:t>）格式：同总分类账</a:t>
            </a:r>
            <a:endParaRPr lang="zh-CN" altLang="en-US" b="1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627" name="矩形标注 17431">
            <a:extLst>
              <a:ext uri="{FF2B5EF4-FFF2-40B4-BE49-F238E27FC236}">
                <a16:creationId xmlns:a16="http://schemas.microsoft.com/office/drawing/2014/main" id="{820D53BC-3F2C-4F17-9AE6-7052FBD97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2663825"/>
            <a:ext cx="7921625" cy="4005263"/>
          </a:xfrm>
          <a:prstGeom prst="wedgeRectCallout">
            <a:avLst>
              <a:gd name="adj1" fmla="val 319"/>
              <a:gd name="adj2" fmla="val 1309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明细分类账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会计科目：其他应收款</a:t>
            </a:r>
            <a:r>
              <a:rPr lang="en-US" altLang="zh-CN" sz="2000">
                <a:latin typeface="宋体" panose="02010600030101010101" pitchFamily="2" charset="-122"/>
              </a:rPr>
              <a:t>——</a:t>
            </a:r>
            <a:r>
              <a:rPr lang="zh-CN" altLang="en-US" sz="2000"/>
              <a:t>李新                                     单位：元</a:t>
            </a:r>
          </a:p>
        </p:txBody>
      </p:sp>
      <p:graphicFrame>
        <p:nvGraphicFramePr>
          <p:cNvPr id="17583" name="表格 17582">
            <a:extLst>
              <a:ext uri="{FF2B5EF4-FFF2-40B4-BE49-F238E27FC236}">
                <a16:creationId xmlns:a16="http://schemas.microsoft.com/office/drawing/2014/main" id="{71892753-CDD2-479D-A758-1A8110762520}"/>
              </a:ext>
            </a:extLst>
          </p:cNvPr>
          <p:cNvGraphicFramePr/>
          <p:nvPr/>
        </p:nvGraphicFramePr>
        <p:xfrm>
          <a:off x="969963" y="3330575"/>
          <a:ext cx="7343775" cy="3157538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956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43" marB="45743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借或贷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95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43" marB="45743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60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43" marB="45743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 400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60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7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报销差旅费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 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350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50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60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现收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李新交回现金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 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50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平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60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本月合计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400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平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60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b="1" dirty="0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60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6702" name="流程图: 可选过程 17557">
            <a:extLst>
              <a:ext uri="{FF2B5EF4-FFF2-40B4-BE49-F238E27FC236}">
                <a16:creationId xmlns:a16="http://schemas.microsoft.com/office/drawing/2014/main" id="{008A77E9-8D60-4F5A-B9B0-D1D1DAF57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2986088"/>
            <a:ext cx="2520950" cy="371475"/>
          </a:xfrm>
          <a:prstGeom prst="flowChartAlternateProcess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grpSp>
        <p:nvGrpSpPr>
          <p:cNvPr id="26703" name="组合 17572">
            <a:extLst>
              <a:ext uri="{FF2B5EF4-FFF2-40B4-BE49-F238E27FC236}">
                <a16:creationId xmlns:a16="http://schemas.microsoft.com/office/drawing/2014/main" id="{75046D37-9E77-442F-A662-5B80778204F0}"/>
              </a:ext>
            </a:extLst>
          </p:cNvPr>
          <p:cNvGrpSpPr>
            <a:grpSpLocks/>
          </p:cNvGrpSpPr>
          <p:nvPr/>
        </p:nvGrpSpPr>
        <p:grpSpPr bwMode="auto">
          <a:xfrm>
            <a:off x="7994650" y="4895850"/>
            <a:ext cx="360363" cy="360363"/>
            <a:chOff x="5375" y="2659"/>
            <a:chExt cx="227" cy="227"/>
          </a:xfrm>
        </p:grpSpPr>
        <p:sp>
          <p:nvSpPr>
            <p:cNvPr id="26715" name="矩形标注 17570">
              <a:extLst>
                <a:ext uri="{FF2B5EF4-FFF2-40B4-BE49-F238E27FC236}">
                  <a16:creationId xmlns:a16="http://schemas.microsoft.com/office/drawing/2014/main" id="{4C6BCE4D-E453-4D90-A97F-3104C7BE3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5" y="2659"/>
              <a:ext cx="227" cy="227"/>
            </a:xfrm>
            <a:prstGeom prst="wedgeRectCallout">
              <a:avLst>
                <a:gd name="adj1" fmla="val 66301"/>
                <a:gd name="adj2" fmla="val 4163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0" i="1">
                  <a:latin typeface="宋体" panose="02010600030101010101" pitchFamily="2" charset="-122"/>
                </a:rPr>
                <a:t>0</a:t>
              </a:r>
              <a:endParaRPr lang="zh-CN" altLang="en-US" sz="1600" b="0" i="1">
                <a:latin typeface="宋体" panose="02010600030101010101" pitchFamily="2" charset="-122"/>
              </a:endParaRPr>
            </a:p>
          </p:txBody>
        </p:sp>
        <p:sp>
          <p:nvSpPr>
            <p:cNvPr id="26716" name="矩形标注 17571">
              <a:extLst>
                <a:ext uri="{FF2B5EF4-FFF2-40B4-BE49-F238E27FC236}">
                  <a16:creationId xmlns:a16="http://schemas.microsoft.com/office/drawing/2014/main" id="{973EEF58-94A6-4D68-BE46-63505075D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2" y="2659"/>
              <a:ext cx="125" cy="149"/>
            </a:xfrm>
            <a:prstGeom prst="wedgeRectCallout">
              <a:avLst>
                <a:gd name="adj1" fmla="val -28102"/>
                <a:gd name="adj2" fmla="val 2513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 i="1">
                  <a:latin typeface="宋体" panose="02010600030101010101" pitchFamily="2" charset="-122"/>
                </a:rPr>
                <a:t>～</a:t>
              </a:r>
            </a:p>
          </p:txBody>
        </p:sp>
      </p:grpSp>
      <p:grpSp>
        <p:nvGrpSpPr>
          <p:cNvPr id="26704" name="组合 17573">
            <a:extLst>
              <a:ext uri="{FF2B5EF4-FFF2-40B4-BE49-F238E27FC236}">
                <a16:creationId xmlns:a16="http://schemas.microsoft.com/office/drawing/2014/main" id="{B8291AB2-B398-4122-81D0-5F6662A2248E}"/>
              </a:ext>
            </a:extLst>
          </p:cNvPr>
          <p:cNvGrpSpPr>
            <a:grpSpLocks/>
          </p:cNvGrpSpPr>
          <p:nvPr/>
        </p:nvGrpSpPr>
        <p:grpSpPr bwMode="auto">
          <a:xfrm>
            <a:off x="7975600" y="5313363"/>
            <a:ext cx="360363" cy="360362"/>
            <a:chOff x="5375" y="2659"/>
            <a:chExt cx="227" cy="227"/>
          </a:xfrm>
        </p:grpSpPr>
        <p:sp>
          <p:nvSpPr>
            <p:cNvPr id="26713" name="矩形标注 17574">
              <a:extLst>
                <a:ext uri="{FF2B5EF4-FFF2-40B4-BE49-F238E27FC236}">
                  <a16:creationId xmlns:a16="http://schemas.microsoft.com/office/drawing/2014/main" id="{1D8D840F-6E40-470D-964F-E7F834411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5" y="2659"/>
              <a:ext cx="227" cy="227"/>
            </a:xfrm>
            <a:prstGeom prst="wedgeRectCallout">
              <a:avLst>
                <a:gd name="adj1" fmla="val 66301"/>
                <a:gd name="adj2" fmla="val 4163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0" i="1">
                  <a:latin typeface="宋体" panose="02010600030101010101" pitchFamily="2" charset="-122"/>
                </a:rPr>
                <a:t>0</a:t>
              </a:r>
              <a:endParaRPr lang="zh-CN" altLang="en-US" sz="1600" b="0" i="1">
                <a:latin typeface="宋体" panose="02010600030101010101" pitchFamily="2" charset="-122"/>
              </a:endParaRPr>
            </a:p>
          </p:txBody>
        </p:sp>
        <p:sp>
          <p:nvSpPr>
            <p:cNvPr id="26714" name="矩形标注 17575">
              <a:extLst>
                <a:ext uri="{FF2B5EF4-FFF2-40B4-BE49-F238E27FC236}">
                  <a16:creationId xmlns:a16="http://schemas.microsoft.com/office/drawing/2014/main" id="{6E467B96-8DCC-43CF-877B-F4D83F722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6" y="2659"/>
              <a:ext cx="137" cy="181"/>
            </a:xfrm>
            <a:prstGeom prst="wedgeRectCallout">
              <a:avLst>
                <a:gd name="adj1" fmla="val -28102"/>
                <a:gd name="adj2" fmla="val 2513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 i="1">
                  <a:latin typeface="宋体" panose="02010600030101010101" pitchFamily="2" charset="-122"/>
                </a:rPr>
                <a:t>～</a:t>
              </a:r>
            </a:p>
          </p:txBody>
        </p:sp>
      </p:grpSp>
      <p:grpSp>
        <p:nvGrpSpPr>
          <p:cNvPr id="26705" name="组合 17577">
            <a:extLst>
              <a:ext uri="{FF2B5EF4-FFF2-40B4-BE49-F238E27FC236}">
                <a16:creationId xmlns:a16="http://schemas.microsoft.com/office/drawing/2014/main" id="{5D6CCE6E-AAE7-4C75-B836-B06A1A0A2600}"/>
              </a:ext>
            </a:extLst>
          </p:cNvPr>
          <p:cNvGrpSpPr>
            <a:grpSpLocks/>
          </p:cNvGrpSpPr>
          <p:nvPr/>
        </p:nvGrpSpPr>
        <p:grpSpPr bwMode="auto">
          <a:xfrm>
            <a:off x="4606925" y="3500438"/>
            <a:ext cx="3671888" cy="363537"/>
            <a:chOff x="2959" y="2136"/>
            <a:chExt cx="2313" cy="229"/>
          </a:xfrm>
        </p:grpSpPr>
        <p:sp>
          <p:nvSpPr>
            <p:cNvPr id="26710" name="矩形标注 17578">
              <a:extLst>
                <a:ext uri="{FF2B5EF4-FFF2-40B4-BE49-F238E27FC236}">
                  <a16:creationId xmlns:a16="http://schemas.microsoft.com/office/drawing/2014/main" id="{98F307F2-2652-42FC-BA65-788CA80D13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" y="2138"/>
              <a:ext cx="589" cy="227"/>
            </a:xfrm>
            <a:prstGeom prst="wedgeRectCallout">
              <a:avLst>
                <a:gd name="adj1" fmla="val 5009"/>
                <a:gd name="adj2" fmla="val -15199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借  方</a:t>
              </a:r>
            </a:p>
          </p:txBody>
        </p:sp>
        <p:sp>
          <p:nvSpPr>
            <p:cNvPr id="26711" name="矩形标注 17579">
              <a:extLst>
                <a:ext uri="{FF2B5EF4-FFF2-40B4-BE49-F238E27FC236}">
                  <a16:creationId xmlns:a16="http://schemas.microsoft.com/office/drawing/2014/main" id="{B1E11C69-E01C-4200-82F4-9662F5554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4" y="2138"/>
              <a:ext cx="574" cy="218"/>
            </a:xfrm>
            <a:prstGeom prst="wedgeRectCallout">
              <a:avLst>
                <a:gd name="adj1" fmla="val 6444"/>
                <a:gd name="adj2" fmla="val -13759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贷  方</a:t>
              </a:r>
            </a:p>
          </p:txBody>
        </p:sp>
        <p:sp>
          <p:nvSpPr>
            <p:cNvPr id="26712" name="矩形标注 17580">
              <a:extLst>
                <a:ext uri="{FF2B5EF4-FFF2-40B4-BE49-F238E27FC236}">
                  <a16:creationId xmlns:a16="http://schemas.microsoft.com/office/drawing/2014/main" id="{B8849C3A-C3A5-47D2-AFA3-CAC58B3C1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5" y="2136"/>
              <a:ext cx="587" cy="217"/>
            </a:xfrm>
            <a:prstGeom prst="wedgeRectCallout">
              <a:avLst>
                <a:gd name="adj1" fmla="val 5194"/>
                <a:gd name="adj2" fmla="val -13593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latin typeface="宋体" panose="02010600030101010101" pitchFamily="2" charset="-122"/>
                </a:rPr>
                <a:t>余  额</a:t>
              </a:r>
            </a:p>
          </p:txBody>
        </p:sp>
      </p:grpSp>
      <p:grpSp>
        <p:nvGrpSpPr>
          <p:cNvPr id="26706" name="组合 17560">
            <a:extLst>
              <a:ext uri="{FF2B5EF4-FFF2-40B4-BE49-F238E27FC236}">
                <a16:creationId xmlns:a16="http://schemas.microsoft.com/office/drawing/2014/main" id="{50CE7609-7201-45BB-9E59-8D83EC1E98C1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3313113"/>
            <a:ext cx="1368425" cy="2016125"/>
            <a:chOff x="2789" y="1979"/>
            <a:chExt cx="861" cy="1270"/>
          </a:xfrm>
        </p:grpSpPr>
        <p:sp>
          <p:nvSpPr>
            <p:cNvPr id="26708" name="直接连接符 17555">
              <a:extLst>
                <a:ext uri="{FF2B5EF4-FFF2-40B4-BE49-F238E27FC236}">
                  <a16:creationId xmlns:a16="http://schemas.microsoft.com/office/drawing/2014/main" id="{66819404-D127-40AC-AF01-2F01503F6E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35" y="1979"/>
              <a:ext cx="489" cy="738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9" name="流程图: 可选过程 17556">
              <a:extLst>
                <a:ext uri="{FF2B5EF4-FFF2-40B4-BE49-F238E27FC236}">
                  <a16:creationId xmlns:a16="http://schemas.microsoft.com/office/drawing/2014/main" id="{011A3A7A-2CE1-4F9D-94B9-941945861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2523"/>
              <a:ext cx="861" cy="726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账户的设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置依据为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明细科目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0000FF"/>
                  </a:solidFill>
                  <a:latin typeface="宋体" panose="02010600030101010101" pitchFamily="2" charset="-122"/>
                </a:rPr>
                <a:t> (</a:t>
              </a:r>
              <a:r>
                <a:rPr lang="zh-CN" altLang="en-US" sz="2000">
                  <a:solidFill>
                    <a:srgbClr val="FF0000"/>
                  </a:solidFill>
                  <a:latin typeface="宋体" panose="02010600030101010101" pitchFamily="2" charset="-122"/>
                </a:rPr>
                <a:t>变化</a:t>
              </a:r>
              <a:r>
                <a:rPr lang="en-US" altLang="zh-CN" sz="2000">
                  <a:solidFill>
                    <a:srgbClr val="0000FF"/>
                  </a:solidFill>
                  <a:latin typeface="宋体" panose="02010600030101010101" pitchFamily="2" charset="-122"/>
                </a:rPr>
                <a:t>)</a:t>
              </a:r>
              <a:endParaRPr lang="zh-CN" altLang="en-US" sz="2000">
                <a:solidFill>
                  <a:srgbClr val="0000FF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6707" name="圆角矩形标注 17583">
            <a:extLst>
              <a:ext uri="{FF2B5EF4-FFF2-40B4-BE49-F238E27FC236}">
                <a16:creationId xmlns:a16="http://schemas.microsoft.com/office/drawing/2014/main" id="{FDA5F114-C5C0-4B9C-960A-A83452F75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288925"/>
            <a:ext cx="2447925" cy="836613"/>
          </a:xfrm>
          <a:prstGeom prst="wedgeRoundRectCallout">
            <a:avLst>
              <a:gd name="adj1" fmla="val 6097"/>
              <a:gd name="adj2" fmla="val 21537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格式、登记方法、适用范围及特点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副标题 51202">
            <a:extLst>
              <a:ext uri="{FF2B5EF4-FFF2-40B4-BE49-F238E27FC236}">
                <a16:creationId xmlns:a16="http://schemas.microsoft.com/office/drawing/2014/main" id="{2C7EEB26-840D-49EA-BBA4-6EE6EDB47BA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20713"/>
            <a:ext cx="7993062" cy="16002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</a:rPr>
              <a:t>）登记方法：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逐笔登记。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适用范围：往来款项、待摊费用等。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 sz="3200" b="1">
                <a:latin typeface="宋体" panose="02010600030101010101" pitchFamily="2" charset="-122"/>
              </a:rPr>
              <a:t>特点：只提供价值指标。</a:t>
            </a:r>
          </a:p>
        </p:txBody>
      </p:sp>
      <p:sp>
        <p:nvSpPr>
          <p:cNvPr id="27651" name="矩形标注 51223">
            <a:extLst>
              <a:ext uri="{FF2B5EF4-FFF2-40B4-BE49-F238E27FC236}">
                <a16:creationId xmlns:a16="http://schemas.microsoft.com/office/drawing/2014/main" id="{1AE6367D-5E36-4469-BD42-413A03476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2349500"/>
            <a:ext cx="7921625" cy="4005263"/>
          </a:xfrm>
          <a:prstGeom prst="wedgeRectCallout">
            <a:avLst>
              <a:gd name="adj1" fmla="val 319"/>
              <a:gd name="adj2" fmla="val 13773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明细分类账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会计科目：其他应收款</a:t>
            </a:r>
            <a:r>
              <a:rPr lang="en-US" altLang="zh-CN" sz="2000">
                <a:latin typeface="宋体" panose="02010600030101010101" pitchFamily="2" charset="-122"/>
              </a:rPr>
              <a:t>——</a:t>
            </a:r>
            <a:r>
              <a:rPr lang="zh-CN" altLang="en-US" sz="2000"/>
              <a:t>李新                                     单位：元</a:t>
            </a:r>
          </a:p>
        </p:txBody>
      </p:sp>
      <p:graphicFrame>
        <p:nvGraphicFramePr>
          <p:cNvPr id="51356" name="表格 51355">
            <a:extLst>
              <a:ext uri="{FF2B5EF4-FFF2-40B4-BE49-F238E27FC236}">
                <a16:creationId xmlns:a16="http://schemas.microsoft.com/office/drawing/2014/main" id="{8EE1E21C-5B06-443A-8624-0355C9FFA593}"/>
              </a:ext>
            </a:extLst>
          </p:cNvPr>
          <p:cNvGraphicFramePr/>
          <p:nvPr/>
        </p:nvGraphicFramePr>
        <p:xfrm>
          <a:off x="969963" y="3016250"/>
          <a:ext cx="7343775" cy="319087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775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 400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17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7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报销差旅费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 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350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现收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李新交回现金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 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平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本月合计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平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b="1" dirty="0">
                        <a:solidFill>
                          <a:srgbClr val="0000FF"/>
                        </a:solidFill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7726" name="流程图: 可选过程 51329">
            <a:extLst>
              <a:ext uri="{FF2B5EF4-FFF2-40B4-BE49-F238E27FC236}">
                <a16:creationId xmlns:a16="http://schemas.microsoft.com/office/drawing/2014/main" id="{89366B6B-DA2A-45BC-A0DD-72E6591D8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4240213"/>
            <a:ext cx="6985000" cy="720725"/>
          </a:xfrm>
          <a:prstGeom prst="flowChartAlternateProcess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grpSp>
        <p:nvGrpSpPr>
          <p:cNvPr id="27727" name="组合 51346">
            <a:extLst>
              <a:ext uri="{FF2B5EF4-FFF2-40B4-BE49-F238E27FC236}">
                <a16:creationId xmlns:a16="http://schemas.microsoft.com/office/drawing/2014/main" id="{286A9572-671E-4C9D-8126-ED41814A420B}"/>
              </a:ext>
            </a:extLst>
          </p:cNvPr>
          <p:cNvGrpSpPr>
            <a:grpSpLocks/>
          </p:cNvGrpSpPr>
          <p:nvPr/>
        </p:nvGrpSpPr>
        <p:grpSpPr bwMode="auto">
          <a:xfrm>
            <a:off x="969963" y="4940300"/>
            <a:ext cx="3673475" cy="936625"/>
            <a:chOff x="611" y="3112"/>
            <a:chExt cx="2314" cy="590"/>
          </a:xfrm>
        </p:grpSpPr>
        <p:sp>
          <p:nvSpPr>
            <p:cNvPr id="27743" name="直接连接符 51331">
              <a:extLst>
                <a:ext uri="{FF2B5EF4-FFF2-40B4-BE49-F238E27FC236}">
                  <a16:creationId xmlns:a16="http://schemas.microsoft.com/office/drawing/2014/main" id="{80369749-1493-455E-835D-16A1CB28FA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2" y="3112"/>
              <a:ext cx="319" cy="45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44" name="流程图: 可选过程 51332">
              <a:extLst>
                <a:ext uri="{FF2B5EF4-FFF2-40B4-BE49-F238E27FC236}">
                  <a16:creationId xmlns:a16="http://schemas.microsoft.com/office/drawing/2014/main" id="{19E52EDA-C2A2-4958-9D8E-362DDE35A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" y="3476"/>
              <a:ext cx="2314" cy="226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只可逐笔登记，不可汇总登记</a:t>
              </a:r>
            </a:p>
          </p:txBody>
        </p:sp>
      </p:grpSp>
      <p:grpSp>
        <p:nvGrpSpPr>
          <p:cNvPr id="27728" name="组合 51351">
            <a:extLst>
              <a:ext uri="{FF2B5EF4-FFF2-40B4-BE49-F238E27FC236}">
                <a16:creationId xmlns:a16="http://schemas.microsoft.com/office/drawing/2014/main" id="{E06AD610-97C2-4CBC-809C-54AF62416FC1}"/>
              </a:ext>
            </a:extLst>
          </p:cNvPr>
          <p:cNvGrpSpPr>
            <a:grpSpLocks/>
          </p:cNvGrpSpPr>
          <p:nvPr/>
        </p:nvGrpSpPr>
        <p:grpSpPr bwMode="auto">
          <a:xfrm>
            <a:off x="6262688" y="4573588"/>
            <a:ext cx="2125662" cy="1736725"/>
            <a:chOff x="3945" y="2881"/>
            <a:chExt cx="1339" cy="1094"/>
          </a:xfrm>
        </p:grpSpPr>
        <p:grpSp>
          <p:nvGrpSpPr>
            <p:cNvPr id="27733" name="组合 51333">
              <a:extLst>
                <a:ext uri="{FF2B5EF4-FFF2-40B4-BE49-F238E27FC236}">
                  <a16:creationId xmlns:a16="http://schemas.microsoft.com/office/drawing/2014/main" id="{6BFF9339-2986-4326-B601-D88DE9E44C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5" y="3340"/>
              <a:ext cx="1339" cy="635"/>
              <a:chOff x="3900" y="3430"/>
              <a:chExt cx="1339" cy="635"/>
            </a:xfrm>
          </p:grpSpPr>
          <p:sp>
            <p:nvSpPr>
              <p:cNvPr id="27741" name="直接连接符 51334">
                <a:extLst>
                  <a:ext uri="{FF2B5EF4-FFF2-40B4-BE49-F238E27FC236}">
                    <a16:creationId xmlns:a16="http://schemas.microsoft.com/office/drawing/2014/main" id="{3FBCEBF7-6776-47A2-B6E9-B3C544C75B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58" y="3430"/>
                <a:ext cx="681" cy="22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742" name="流程图: 可选过程 51335">
                <a:extLst>
                  <a:ext uri="{FF2B5EF4-FFF2-40B4-BE49-F238E27FC236}">
                    <a16:creationId xmlns:a16="http://schemas.microsoft.com/office/drawing/2014/main" id="{ACC1C5EC-664C-46B7-8FB6-C9A72E2102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0" y="3657"/>
                <a:ext cx="1293" cy="408"/>
              </a:xfrm>
              <a:prstGeom prst="flowChartAlternateProcess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>
                    <a:solidFill>
                      <a:srgbClr val="FF0000"/>
                    </a:solidFill>
                  </a:rPr>
                  <a:t>   ★ </a:t>
                </a:r>
                <a:r>
                  <a:rPr lang="zh-CN" altLang="en-US" sz="2000">
                    <a:solidFill>
                      <a:srgbClr val="0000FF"/>
                    </a:solidFill>
                  </a:rPr>
                  <a:t>账户没有余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>
                    <a:solidFill>
                      <a:srgbClr val="0000FF"/>
                    </a:solidFill>
                  </a:rPr>
                  <a:t>额时的填写方法</a:t>
                </a:r>
              </a:p>
            </p:txBody>
          </p:sp>
        </p:grpSp>
        <p:sp>
          <p:nvSpPr>
            <p:cNvPr id="27734" name="流程图: 可选过程 51336">
              <a:extLst>
                <a:ext uri="{FF2B5EF4-FFF2-40B4-BE49-F238E27FC236}">
                  <a16:creationId xmlns:a16="http://schemas.microsoft.com/office/drawing/2014/main" id="{9567F627-9536-4E66-9086-058C706BC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3159"/>
              <a:ext cx="998" cy="181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grpSp>
          <p:nvGrpSpPr>
            <p:cNvPr id="27735" name="组合 51337">
              <a:extLst>
                <a:ext uri="{FF2B5EF4-FFF2-40B4-BE49-F238E27FC236}">
                  <a16:creationId xmlns:a16="http://schemas.microsoft.com/office/drawing/2014/main" id="{BE8E08AD-D301-44D4-9920-AFE99F5C47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36" y="2881"/>
              <a:ext cx="227" cy="232"/>
              <a:chOff x="5375" y="2654"/>
              <a:chExt cx="227" cy="232"/>
            </a:xfrm>
          </p:grpSpPr>
          <p:sp>
            <p:nvSpPr>
              <p:cNvPr id="27739" name="矩形标注 51338">
                <a:extLst>
                  <a:ext uri="{FF2B5EF4-FFF2-40B4-BE49-F238E27FC236}">
                    <a16:creationId xmlns:a16="http://schemas.microsoft.com/office/drawing/2014/main" id="{A8DFDF63-93D2-466B-9932-652102DB00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5" y="2659"/>
                <a:ext cx="227" cy="227"/>
              </a:xfrm>
              <a:prstGeom prst="wedgeRectCallout">
                <a:avLst>
                  <a:gd name="adj1" fmla="val 66301"/>
                  <a:gd name="adj2" fmla="val 41630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b="0" i="1">
                    <a:latin typeface="宋体" panose="02010600030101010101" pitchFamily="2" charset="-122"/>
                  </a:rPr>
                  <a:t>0</a:t>
                </a:r>
                <a:endParaRPr lang="zh-CN" altLang="en-US" sz="1600" b="0" i="1">
                  <a:latin typeface="宋体" panose="02010600030101010101" pitchFamily="2" charset="-122"/>
                </a:endParaRPr>
              </a:p>
            </p:txBody>
          </p:sp>
          <p:sp>
            <p:nvSpPr>
              <p:cNvPr id="27740" name="矩形标注 51339">
                <a:extLst>
                  <a:ext uri="{FF2B5EF4-FFF2-40B4-BE49-F238E27FC236}">
                    <a16:creationId xmlns:a16="http://schemas.microsoft.com/office/drawing/2014/main" id="{234ABA64-8657-4291-A212-0C5CFEA9AB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5" y="2654"/>
                <a:ext cx="137" cy="181"/>
              </a:xfrm>
              <a:prstGeom prst="wedgeRectCallout">
                <a:avLst>
                  <a:gd name="adj1" fmla="val -28102"/>
                  <a:gd name="adj2" fmla="val 25139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0" i="1">
                    <a:latin typeface="宋体" panose="02010600030101010101" pitchFamily="2" charset="-122"/>
                  </a:rPr>
                  <a:t>～</a:t>
                </a:r>
              </a:p>
            </p:txBody>
          </p:sp>
        </p:grpSp>
        <p:grpSp>
          <p:nvGrpSpPr>
            <p:cNvPr id="27736" name="组合 51340">
              <a:extLst>
                <a:ext uri="{FF2B5EF4-FFF2-40B4-BE49-F238E27FC236}">
                  <a16:creationId xmlns:a16="http://schemas.microsoft.com/office/drawing/2014/main" id="{7A643078-9274-4D00-97A2-8D3A93503F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24" y="3139"/>
              <a:ext cx="227" cy="237"/>
              <a:chOff x="5375" y="2649"/>
              <a:chExt cx="227" cy="237"/>
            </a:xfrm>
          </p:grpSpPr>
          <p:sp>
            <p:nvSpPr>
              <p:cNvPr id="27737" name="矩形标注 51341">
                <a:extLst>
                  <a:ext uri="{FF2B5EF4-FFF2-40B4-BE49-F238E27FC236}">
                    <a16:creationId xmlns:a16="http://schemas.microsoft.com/office/drawing/2014/main" id="{F42547BA-DEB9-4B8F-BDB8-E5EFB67545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5" y="2659"/>
                <a:ext cx="227" cy="227"/>
              </a:xfrm>
              <a:prstGeom prst="wedgeRectCallout">
                <a:avLst>
                  <a:gd name="adj1" fmla="val 66301"/>
                  <a:gd name="adj2" fmla="val 41630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b="0" i="1">
                    <a:latin typeface="宋体" panose="02010600030101010101" pitchFamily="2" charset="-122"/>
                  </a:rPr>
                  <a:t>0</a:t>
                </a:r>
                <a:endParaRPr lang="zh-CN" altLang="en-US" sz="1600" b="0" i="1">
                  <a:latin typeface="宋体" panose="02010600030101010101" pitchFamily="2" charset="-122"/>
                </a:endParaRPr>
              </a:p>
            </p:txBody>
          </p:sp>
          <p:sp>
            <p:nvSpPr>
              <p:cNvPr id="27738" name="矩形标注 51342">
                <a:extLst>
                  <a:ext uri="{FF2B5EF4-FFF2-40B4-BE49-F238E27FC236}">
                    <a16:creationId xmlns:a16="http://schemas.microsoft.com/office/drawing/2014/main" id="{32F9E158-8053-4C57-A0B4-DA6EA3CBF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6" y="2649"/>
                <a:ext cx="137" cy="181"/>
              </a:xfrm>
              <a:prstGeom prst="wedgeRectCallout">
                <a:avLst>
                  <a:gd name="adj1" fmla="val -28102"/>
                  <a:gd name="adj2" fmla="val 25139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0" i="1">
                    <a:latin typeface="宋体" panose="02010600030101010101" pitchFamily="2" charset="-122"/>
                  </a:rPr>
                  <a:t>～</a:t>
                </a:r>
              </a:p>
            </p:txBody>
          </p:sp>
        </p:grpSp>
      </p:grpSp>
      <p:sp>
        <p:nvSpPr>
          <p:cNvPr id="27729" name="流程图: 可选过程 51344">
            <a:extLst>
              <a:ext uri="{FF2B5EF4-FFF2-40B4-BE49-F238E27FC236}">
                <a16:creationId xmlns:a16="http://schemas.microsoft.com/office/drawing/2014/main" id="{8197C100-80F4-4B3E-BCB0-2D33470DF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3068638"/>
            <a:ext cx="7416800" cy="647700"/>
          </a:xfrm>
          <a:prstGeom prst="flowChartAlternateProcess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grpSp>
        <p:nvGrpSpPr>
          <p:cNvPr id="27730" name="组合 51350">
            <a:extLst>
              <a:ext uri="{FF2B5EF4-FFF2-40B4-BE49-F238E27FC236}">
                <a16:creationId xmlns:a16="http://schemas.microsoft.com/office/drawing/2014/main" id="{38BE3257-538F-4574-889F-07A2BD50A383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2349500"/>
            <a:ext cx="3600450" cy="720725"/>
            <a:chOff x="3288" y="1480"/>
            <a:chExt cx="2268" cy="454"/>
          </a:xfrm>
        </p:grpSpPr>
        <p:sp>
          <p:nvSpPr>
            <p:cNvPr id="27731" name="直接连接符 51348">
              <a:extLst>
                <a:ext uri="{FF2B5EF4-FFF2-40B4-BE49-F238E27FC236}">
                  <a16:creationId xmlns:a16="http://schemas.microsoft.com/office/drawing/2014/main" id="{A13997C2-CF81-4EA5-B7EE-7DEFCE2F96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88" y="1480"/>
              <a:ext cx="294" cy="45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32" name="流程图: 可选过程 51349">
              <a:extLst>
                <a:ext uri="{FF2B5EF4-FFF2-40B4-BE49-F238E27FC236}">
                  <a16:creationId xmlns:a16="http://schemas.microsoft.com/office/drawing/2014/main" id="{B55E39A3-EB40-4625-8FAB-CAC42B83F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1480"/>
              <a:ext cx="2132" cy="226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各栏目登记方法同总分类账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副标题 18433">
            <a:extLst>
              <a:ext uri="{FF2B5EF4-FFF2-40B4-BE49-F238E27FC236}">
                <a16:creationId xmlns:a16="http://schemas.microsoft.com/office/drawing/2014/main" id="{2B36B2E8-15B2-4137-A96B-AAC740544C3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404813"/>
            <a:ext cx="7921625" cy="1584325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altLang="zh-CN" sz="3200" b="1">
                <a:latin typeface="宋体" panose="02010600030101010101" pitchFamily="2" charset="-122"/>
              </a:rPr>
              <a:t>    2.</a:t>
            </a:r>
            <a:r>
              <a:rPr lang="zh-CN" altLang="en-US" sz="3200" b="1">
                <a:latin typeface="宋体" panose="02010600030101010101" pitchFamily="2" charset="-122"/>
              </a:rPr>
              <a:t>数量金额式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    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）格式：在借、贷、余三栏中分设数量、单价和金额等栏</a:t>
            </a:r>
            <a:r>
              <a:rPr lang="zh-CN" altLang="en-US" sz="3200" b="1">
                <a:solidFill>
                  <a:srgbClr val="FF3300"/>
                </a:solidFill>
                <a:latin typeface="宋体" panose="02010600030101010101" pitchFamily="2" charset="-122"/>
              </a:rPr>
              <a:t>   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  <p:sp>
        <p:nvSpPr>
          <p:cNvPr id="28675" name="矩形标注 18435">
            <a:extLst>
              <a:ext uri="{FF2B5EF4-FFF2-40B4-BE49-F238E27FC236}">
                <a16:creationId xmlns:a16="http://schemas.microsoft.com/office/drawing/2014/main" id="{8E63F656-8984-453F-B09D-D8C30DE49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8" y="1989138"/>
            <a:ext cx="8820150" cy="4608512"/>
          </a:xfrm>
          <a:prstGeom prst="wedgeRectCallout">
            <a:avLst>
              <a:gd name="adj1" fmla="val -35403"/>
              <a:gd name="adj2" fmla="val -36843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明细分类账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</a:t>
            </a:r>
            <a:r>
              <a:rPr lang="zh-CN" altLang="en-US" sz="1800" b="0">
                <a:latin typeface="宋体" panose="02010600030101010101" pitchFamily="2" charset="-122"/>
              </a:rPr>
              <a:t>会计科目：原料及主要材料                              计量单位：元</a:t>
            </a:r>
            <a:r>
              <a:rPr lang="en-US" altLang="zh-CN" sz="1800" b="0">
                <a:latin typeface="宋体" panose="02010600030101010101" pitchFamily="2" charset="-122"/>
              </a:rPr>
              <a:t>/</a:t>
            </a:r>
            <a:r>
              <a:rPr lang="zh-CN" altLang="en-US" sz="1800" b="0">
                <a:latin typeface="宋体" panose="02010600030101010101" pitchFamily="2" charset="-122"/>
              </a:rPr>
              <a:t>千克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0">
                <a:latin typeface="宋体" panose="02010600030101010101" pitchFamily="2" charset="-122"/>
              </a:rPr>
              <a:t>  材料名称：</a:t>
            </a:r>
            <a:r>
              <a:rPr lang="en-US" altLang="zh-CN" sz="1800" b="0">
                <a:latin typeface="宋体" panose="02010600030101010101" pitchFamily="2" charset="-122"/>
              </a:rPr>
              <a:t>G</a:t>
            </a:r>
            <a:r>
              <a:rPr lang="zh-CN" altLang="en-US" sz="1800" b="0">
                <a:latin typeface="宋体" panose="02010600030101010101" pitchFamily="2" charset="-122"/>
              </a:rPr>
              <a:t>材料                                       最高储备：  </a:t>
            </a:r>
            <a:r>
              <a:rPr lang="en-US" altLang="zh-CN" sz="1800" b="0" i="1">
                <a:latin typeface="宋体" panose="02010600030101010101" pitchFamily="2" charset="-122"/>
              </a:rPr>
              <a:t>6000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0">
                <a:latin typeface="宋体" panose="02010600030101010101" pitchFamily="2" charset="-122"/>
              </a:rPr>
              <a:t>  材料规格：</a:t>
            </a:r>
            <a:r>
              <a:rPr lang="en-US" altLang="zh-CN" sz="1800" b="0">
                <a:latin typeface="宋体" panose="02010600030101010101" pitchFamily="2" charset="-122"/>
              </a:rPr>
              <a:t>5</a:t>
            </a:r>
            <a:r>
              <a:rPr lang="en-US" altLang="zh-CN" sz="1800" b="0" i="1">
                <a:latin typeface="宋体" panose="02010600030101010101" pitchFamily="2" charset="-122"/>
              </a:rPr>
              <a:t>cm </a:t>
            </a:r>
            <a:r>
              <a:rPr lang="en-US" altLang="zh-CN" sz="1800" b="0">
                <a:latin typeface="宋体" panose="02010600030101010101" pitchFamily="2" charset="-122"/>
              </a:rPr>
              <a:t>                                        </a:t>
            </a:r>
            <a:r>
              <a:rPr lang="zh-CN" altLang="en-US" sz="1800" b="0">
                <a:latin typeface="宋体" panose="02010600030101010101" pitchFamily="2" charset="-122"/>
              </a:rPr>
              <a:t>最低储备：  </a:t>
            </a:r>
            <a:r>
              <a:rPr lang="en-US" altLang="zh-CN" sz="1800" b="0" i="1">
                <a:latin typeface="宋体" panose="02010600030101010101" pitchFamily="2" charset="-122"/>
              </a:rPr>
              <a:t>5000</a:t>
            </a:r>
          </a:p>
        </p:txBody>
      </p:sp>
      <p:graphicFrame>
        <p:nvGraphicFramePr>
          <p:cNvPr id="18648" name="表格 18647">
            <a:extLst>
              <a:ext uri="{FF2B5EF4-FFF2-40B4-BE49-F238E27FC236}">
                <a16:creationId xmlns:a16="http://schemas.microsoft.com/office/drawing/2014/main" id="{7C8375D9-CB1F-44E7-AA89-8DADEE54318E}"/>
              </a:ext>
            </a:extLst>
          </p:cNvPr>
          <p:cNvGraphicFramePr/>
          <p:nvPr/>
        </p:nvGraphicFramePr>
        <p:xfrm>
          <a:off x="323850" y="3284538"/>
          <a:ext cx="8424863" cy="3100387"/>
        </p:xfrm>
        <a:graphic>
          <a:graphicData uri="http://schemas.openxmlformats.org/drawingml/2006/table">
            <a:tbl>
              <a:tblPr/>
              <a:tblGrid>
                <a:gridCol w="28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4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3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65499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80000"/>
                        </a:lnSpc>
                        <a:buNone/>
                      </a:pPr>
                      <a:r>
                        <a:rPr lang="en-US" altLang="zh-CN" sz="10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67" marB="4576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5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摘  要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5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借        方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5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贷        方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借或贷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5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余        额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60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67" marB="4576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21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67" marB="4576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2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500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1 000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73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4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200" dirty="0">
                          <a:latin typeface="宋体" panose="02010600030101010101" pitchFamily="2" charset="-122"/>
                        </a:rPr>
                        <a:t>车间领用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400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800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14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购入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1000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2 000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1400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2 800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73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12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7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200" dirty="0">
                          <a:latin typeface="宋体" panose="02010600030101010101" pitchFamily="2" charset="-122"/>
                        </a:rPr>
                        <a:t>车间领用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500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1 000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900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1 800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73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（略）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73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200" dirty="0">
                          <a:latin typeface="宋体" panose="02010600030101010101" pitchFamily="2" charset="-122"/>
                        </a:rPr>
                        <a:t>本月合计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4000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8 000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3 600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7 200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900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1 800</a:t>
                      </a:r>
                    </a:p>
                  </a:txBody>
                  <a:tcPr marT="45767" marB="4576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8803" name="组合 18629">
            <a:extLst>
              <a:ext uri="{FF2B5EF4-FFF2-40B4-BE49-F238E27FC236}">
                <a16:creationId xmlns:a16="http://schemas.microsoft.com/office/drawing/2014/main" id="{4AC5A868-391A-4042-91DB-A3DE800019B6}"/>
              </a:ext>
            </a:extLst>
          </p:cNvPr>
          <p:cNvGrpSpPr>
            <a:grpSpLocks/>
          </p:cNvGrpSpPr>
          <p:nvPr/>
        </p:nvGrpSpPr>
        <p:grpSpPr bwMode="auto">
          <a:xfrm>
            <a:off x="2546350" y="3773488"/>
            <a:ext cx="1862138" cy="293687"/>
            <a:chOff x="1592" y="2402"/>
            <a:chExt cx="1173" cy="185"/>
          </a:xfrm>
        </p:grpSpPr>
        <p:sp>
          <p:nvSpPr>
            <p:cNvPr id="28818" name="矩形标注 18590">
              <a:extLst>
                <a:ext uri="{FF2B5EF4-FFF2-40B4-BE49-F238E27FC236}">
                  <a16:creationId xmlns:a16="http://schemas.microsoft.com/office/drawing/2014/main" id="{571894F7-1AEE-4C4F-BF03-7585FDC95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2" y="2405"/>
              <a:ext cx="363" cy="182"/>
            </a:xfrm>
            <a:prstGeom prst="wedgeRectCallout">
              <a:avLst>
                <a:gd name="adj1" fmla="val 39255"/>
                <a:gd name="adj2" fmla="val -659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0">
                  <a:latin typeface="宋体" panose="02010600030101010101" pitchFamily="2" charset="-122"/>
                </a:rPr>
                <a:t>数量</a:t>
              </a:r>
            </a:p>
          </p:txBody>
        </p:sp>
        <p:sp>
          <p:nvSpPr>
            <p:cNvPr id="28819" name="矩形标注 18591">
              <a:extLst>
                <a:ext uri="{FF2B5EF4-FFF2-40B4-BE49-F238E27FC236}">
                  <a16:creationId xmlns:a16="http://schemas.microsoft.com/office/drawing/2014/main" id="{66B0C7EB-CBD6-4564-BD45-7DA7E73A6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2402"/>
              <a:ext cx="363" cy="172"/>
            </a:xfrm>
            <a:prstGeom prst="wedgeRectCallout">
              <a:avLst>
                <a:gd name="adj1" fmla="val 19972"/>
                <a:gd name="adj2" fmla="val -406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0">
                  <a:latin typeface="宋体" panose="02010600030101010101" pitchFamily="2" charset="-122"/>
                </a:rPr>
                <a:t>单价</a:t>
              </a:r>
            </a:p>
          </p:txBody>
        </p:sp>
        <p:sp>
          <p:nvSpPr>
            <p:cNvPr id="28820" name="矩形标注 18592">
              <a:extLst>
                <a:ext uri="{FF2B5EF4-FFF2-40B4-BE49-F238E27FC236}">
                  <a16:creationId xmlns:a16="http://schemas.microsoft.com/office/drawing/2014/main" id="{570164FC-F807-48AF-9072-5477FA9D4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2" y="2405"/>
              <a:ext cx="363" cy="182"/>
            </a:xfrm>
            <a:prstGeom prst="wedgeRectCallout">
              <a:avLst>
                <a:gd name="adj1" fmla="val 32644"/>
                <a:gd name="adj2" fmla="val -659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0">
                  <a:latin typeface="宋体" panose="02010600030101010101" pitchFamily="2" charset="-122"/>
                </a:rPr>
                <a:t>金额</a:t>
              </a:r>
            </a:p>
          </p:txBody>
        </p:sp>
      </p:grpSp>
      <p:grpSp>
        <p:nvGrpSpPr>
          <p:cNvPr id="28804" name="组合 18626">
            <a:extLst>
              <a:ext uri="{FF2B5EF4-FFF2-40B4-BE49-F238E27FC236}">
                <a16:creationId xmlns:a16="http://schemas.microsoft.com/office/drawing/2014/main" id="{01D61C83-0729-4775-A93E-DB447ECD0B8A}"/>
              </a:ext>
            </a:extLst>
          </p:cNvPr>
          <p:cNvGrpSpPr>
            <a:grpSpLocks/>
          </p:cNvGrpSpPr>
          <p:nvPr/>
        </p:nvGrpSpPr>
        <p:grpSpPr bwMode="auto">
          <a:xfrm>
            <a:off x="4533900" y="3773488"/>
            <a:ext cx="1857375" cy="288925"/>
            <a:chOff x="2832" y="2393"/>
            <a:chExt cx="1170" cy="182"/>
          </a:xfrm>
        </p:grpSpPr>
        <p:sp>
          <p:nvSpPr>
            <p:cNvPr id="28815" name="矩形标注 18617">
              <a:extLst>
                <a:ext uri="{FF2B5EF4-FFF2-40B4-BE49-F238E27FC236}">
                  <a16:creationId xmlns:a16="http://schemas.microsoft.com/office/drawing/2014/main" id="{55A672AA-1DC7-453E-9FD0-FCB22FCE7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393"/>
              <a:ext cx="363" cy="182"/>
            </a:xfrm>
            <a:prstGeom prst="wedgeRectCallout">
              <a:avLst>
                <a:gd name="adj1" fmla="val 39255"/>
                <a:gd name="adj2" fmla="val -659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0">
                  <a:latin typeface="宋体" panose="02010600030101010101" pitchFamily="2" charset="-122"/>
                </a:rPr>
                <a:t>数量</a:t>
              </a:r>
            </a:p>
          </p:txBody>
        </p:sp>
        <p:sp>
          <p:nvSpPr>
            <p:cNvPr id="28816" name="矩形标注 18618">
              <a:extLst>
                <a:ext uri="{FF2B5EF4-FFF2-40B4-BE49-F238E27FC236}">
                  <a16:creationId xmlns:a16="http://schemas.microsoft.com/office/drawing/2014/main" id="{F4D3E293-0692-449B-8BA0-69DC9B85E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2399"/>
              <a:ext cx="363" cy="172"/>
            </a:xfrm>
            <a:prstGeom prst="wedgeRectCallout">
              <a:avLst>
                <a:gd name="adj1" fmla="val 19972"/>
                <a:gd name="adj2" fmla="val -406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0">
                  <a:latin typeface="宋体" panose="02010600030101010101" pitchFamily="2" charset="-122"/>
                </a:rPr>
                <a:t>单价</a:t>
              </a:r>
            </a:p>
          </p:txBody>
        </p:sp>
        <p:sp>
          <p:nvSpPr>
            <p:cNvPr id="28817" name="矩形标注 18619">
              <a:extLst>
                <a:ext uri="{FF2B5EF4-FFF2-40B4-BE49-F238E27FC236}">
                  <a16:creationId xmlns:a16="http://schemas.microsoft.com/office/drawing/2014/main" id="{D56CC6A2-B8B2-462A-AB39-B7C2D45E1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9" y="2393"/>
              <a:ext cx="363" cy="182"/>
            </a:xfrm>
            <a:prstGeom prst="wedgeRectCallout">
              <a:avLst>
                <a:gd name="adj1" fmla="val 32644"/>
                <a:gd name="adj2" fmla="val -659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0">
                  <a:latin typeface="宋体" panose="02010600030101010101" pitchFamily="2" charset="-122"/>
                </a:rPr>
                <a:t>金额</a:t>
              </a:r>
            </a:p>
          </p:txBody>
        </p:sp>
      </p:grpSp>
      <p:grpSp>
        <p:nvGrpSpPr>
          <p:cNvPr id="28805" name="组合 18625">
            <a:extLst>
              <a:ext uri="{FF2B5EF4-FFF2-40B4-BE49-F238E27FC236}">
                <a16:creationId xmlns:a16="http://schemas.microsoft.com/office/drawing/2014/main" id="{8116F667-CF5D-4433-AFCD-85F3952DAA9C}"/>
              </a:ext>
            </a:extLst>
          </p:cNvPr>
          <p:cNvGrpSpPr>
            <a:grpSpLocks/>
          </p:cNvGrpSpPr>
          <p:nvPr/>
        </p:nvGrpSpPr>
        <p:grpSpPr bwMode="auto">
          <a:xfrm>
            <a:off x="6804025" y="3773488"/>
            <a:ext cx="1857375" cy="293687"/>
            <a:chOff x="4286" y="2398"/>
            <a:chExt cx="1170" cy="185"/>
          </a:xfrm>
        </p:grpSpPr>
        <p:sp>
          <p:nvSpPr>
            <p:cNvPr id="28812" name="矩形标注 18621">
              <a:extLst>
                <a:ext uri="{FF2B5EF4-FFF2-40B4-BE49-F238E27FC236}">
                  <a16:creationId xmlns:a16="http://schemas.microsoft.com/office/drawing/2014/main" id="{85C73D68-B4F8-47CB-AD97-54547099B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2401"/>
              <a:ext cx="363" cy="182"/>
            </a:xfrm>
            <a:prstGeom prst="wedgeRectCallout">
              <a:avLst>
                <a:gd name="adj1" fmla="val 39255"/>
                <a:gd name="adj2" fmla="val -659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0">
                  <a:latin typeface="宋体" panose="02010600030101010101" pitchFamily="2" charset="-122"/>
                </a:rPr>
                <a:t>数量</a:t>
              </a:r>
            </a:p>
          </p:txBody>
        </p:sp>
        <p:sp>
          <p:nvSpPr>
            <p:cNvPr id="28813" name="矩形标注 18622">
              <a:extLst>
                <a:ext uri="{FF2B5EF4-FFF2-40B4-BE49-F238E27FC236}">
                  <a16:creationId xmlns:a16="http://schemas.microsoft.com/office/drawing/2014/main" id="{4A4B9339-8399-4B17-A4C5-3EAD951F2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2398"/>
              <a:ext cx="363" cy="172"/>
            </a:xfrm>
            <a:prstGeom prst="wedgeRectCallout">
              <a:avLst>
                <a:gd name="adj1" fmla="val 19972"/>
                <a:gd name="adj2" fmla="val -406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0">
                  <a:latin typeface="宋体" panose="02010600030101010101" pitchFamily="2" charset="-122"/>
                </a:rPr>
                <a:t>单价</a:t>
              </a:r>
            </a:p>
          </p:txBody>
        </p:sp>
        <p:sp>
          <p:nvSpPr>
            <p:cNvPr id="28814" name="矩形标注 18623">
              <a:extLst>
                <a:ext uri="{FF2B5EF4-FFF2-40B4-BE49-F238E27FC236}">
                  <a16:creationId xmlns:a16="http://schemas.microsoft.com/office/drawing/2014/main" id="{DB0B399D-842D-4E00-BDDA-1007FF25F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3" y="2401"/>
              <a:ext cx="363" cy="182"/>
            </a:xfrm>
            <a:prstGeom prst="wedgeRectCallout">
              <a:avLst>
                <a:gd name="adj1" fmla="val 32644"/>
                <a:gd name="adj2" fmla="val -659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0">
                  <a:latin typeface="宋体" panose="02010600030101010101" pitchFamily="2" charset="-122"/>
                </a:rPr>
                <a:t>金额</a:t>
              </a:r>
            </a:p>
          </p:txBody>
        </p:sp>
      </p:grpSp>
      <p:sp>
        <p:nvSpPr>
          <p:cNvPr id="28806" name="流程图: 可选过程 18634">
            <a:extLst>
              <a:ext uri="{FF2B5EF4-FFF2-40B4-BE49-F238E27FC236}">
                <a16:creationId xmlns:a16="http://schemas.microsoft.com/office/drawing/2014/main" id="{BCDCD08C-F50E-4E8F-8047-F3F4EA93A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3357563"/>
            <a:ext cx="2160587" cy="792162"/>
          </a:xfrm>
          <a:prstGeom prst="flowChartAlternateProcess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grpSp>
        <p:nvGrpSpPr>
          <p:cNvPr id="28807" name="组合 18638">
            <a:extLst>
              <a:ext uri="{FF2B5EF4-FFF2-40B4-BE49-F238E27FC236}">
                <a16:creationId xmlns:a16="http://schemas.microsoft.com/office/drawing/2014/main" id="{D38EB3C2-5C12-4AA7-9443-25296AD5A09A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221163"/>
            <a:ext cx="2881313" cy="646112"/>
            <a:chOff x="249" y="2659"/>
            <a:chExt cx="1834" cy="407"/>
          </a:xfrm>
        </p:grpSpPr>
        <p:sp>
          <p:nvSpPr>
            <p:cNvPr id="28810" name="直接连接符 18636">
              <a:extLst>
                <a:ext uri="{FF2B5EF4-FFF2-40B4-BE49-F238E27FC236}">
                  <a16:creationId xmlns:a16="http://schemas.microsoft.com/office/drawing/2014/main" id="{45A0F20F-1A09-4051-9B16-ABB2F3221D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4" y="2659"/>
              <a:ext cx="227" cy="181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811" name="流程图: 可选过程 18637">
              <a:extLst>
                <a:ext uri="{FF2B5EF4-FFF2-40B4-BE49-F238E27FC236}">
                  <a16:creationId xmlns:a16="http://schemas.microsoft.com/office/drawing/2014/main" id="{35170AE3-9EBE-4D94-8818-81E65ECE1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" y="2840"/>
              <a:ext cx="1834" cy="226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 其余各栏目同总分类账</a:t>
              </a:r>
            </a:p>
          </p:txBody>
        </p:sp>
      </p:grpSp>
      <p:sp>
        <p:nvSpPr>
          <p:cNvPr id="28808" name="左右箭头标注 18639">
            <a:extLst>
              <a:ext uri="{FF2B5EF4-FFF2-40B4-BE49-F238E27FC236}">
                <a16:creationId xmlns:a16="http://schemas.microsoft.com/office/drawing/2014/main" id="{D355B2A9-4AA2-4DB4-94BD-6EB779847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563813"/>
            <a:ext cx="4248150" cy="504825"/>
          </a:xfrm>
          <a:prstGeom prst="leftRightArrowCallout">
            <a:avLst>
              <a:gd name="adj1" fmla="val 25000"/>
              <a:gd name="adj2" fmla="val 25000"/>
              <a:gd name="adj3" fmla="val 104955"/>
              <a:gd name="adj4" fmla="val 50000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chemeClr val="accent2"/>
                </a:solidFill>
              </a:rPr>
              <a:t>明细账户详细资料</a:t>
            </a:r>
          </a:p>
        </p:txBody>
      </p:sp>
      <p:sp>
        <p:nvSpPr>
          <p:cNvPr id="28809" name="流程图: 可选过程 18650">
            <a:extLst>
              <a:ext uri="{FF2B5EF4-FFF2-40B4-BE49-F238E27FC236}">
                <a16:creationId xmlns:a16="http://schemas.microsoft.com/office/drawing/2014/main" id="{BAD14FAC-6FB9-4CC2-A4BC-9FA0461BB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5589588"/>
            <a:ext cx="6048375" cy="360362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                各栏目内容与总分类账不同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副标题 53250">
            <a:extLst>
              <a:ext uri="{FF2B5EF4-FFF2-40B4-BE49-F238E27FC236}">
                <a16:creationId xmlns:a16="http://schemas.microsoft.com/office/drawing/2014/main" id="{C743994B-B3E2-4E14-9A70-7B68E413EDD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333375"/>
            <a:ext cx="7993062" cy="181610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FF33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</a:rPr>
              <a:t>）登记方法：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逐笔登记。     </a:t>
            </a:r>
          </a:p>
          <a:p>
            <a:pPr algn="l" eaLnBrk="1" hangingPunct="1"/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适用范围：实物资产业务等。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</a:p>
          <a:p>
            <a:pPr algn="l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 sz="3200" b="1">
                <a:latin typeface="宋体" panose="02010600030101010101" pitchFamily="2" charset="-122"/>
              </a:rPr>
              <a:t>特点：提供价值、实物量两种指标。</a:t>
            </a:r>
          </a:p>
        </p:txBody>
      </p:sp>
      <p:sp>
        <p:nvSpPr>
          <p:cNvPr id="29699" name="矩形标注 53254">
            <a:extLst>
              <a:ext uri="{FF2B5EF4-FFF2-40B4-BE49-F238E27FC236}">
                <a16:creationId xmlns:a16="http://schemas.microsoft.com/office/drawing/2014/main" id="{5A901D1B-F342-4A24-A254-E79DBE73A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8" y="2205038"/>
            <a:ext cx="8820150" cy="4608512"/>
          </a:xfrm>
          <a:prstGeom prst="wedgeRectCallout">
            <a:avLst>
              <a:gd name="adj1" fmla="val -35403"/>
              <a:gd name="adj2" fmla="val -36843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明细分类账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</a:t>
            </a:r>
            <a:r>
              <a:rPr lang="zh-CN" altLang="en-US" sz="1800" b="0">
                <a:latin typeface="宋体" panose="02010600030101010101" pitchFamily="2" charset="-122"/>
              </a:rPr>
              <a:t>会计科目：原料及主要材料                              计量单位：元</a:t>
            </a:r>
            <a:r>
              <a:rPr lang="en-US" altLang="zh-CN" sz="1800" b="0">
                <a:latin typeface="宋体" panose="02010600030101010101" pitchFamily="2" charset="-122"/>
              </a:rPr>
              <a:t>/</a:t>
            </a:r>
            <a:r>
              <a:rPr lang="zh-CN" altLang="en-US" sz="1800" b="0">
                <a:latin typeface="宋体" panose="02010600030101010101" pitchFamily="2" charset="-122"/>
              </a:rPr>
              <a:t>千克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0">
                <a:latin typeface="宋体" panose="02010600030101010101" pitchFamily="2" charset="-122"/>
              </a:rPr>
              <a:t>  材料名称：</a:t>
            </a:r>
            <a:r>
              <a:rPr lang="en-US" altLang="zh-CN" sz="1800" b="0">
                <a:latin typeface="宋体" panose="02010600030101010101" pitchFamily="2" charset="-122"/>
              </a:rPr>
              <a:t>G</a:t>
            </a:r>
            <a:r>
              <a:rPr lang="zh-CN" altLang="en-US" sz="1800" b="0">
                <a:latin typeface="宋体" panose="02010600030101010101" pitchFamily="2" charset="-122"/>
              </a:rPr>
              <a:t>材料                                       最高储备：  </a:t>
            </a:r>
            <a:r>
              <a:rPr lang="en-US" altLang="zh-CN" sz="1800" b="0" i="1">
                <a:latin typeface="宋体" panose="02010600030101010101" pitchFamily="2" charset="-122"/>
              </a:rPr>
              <a:t>6000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0">
                <a:latin typeface="宋体" panose="02010600030101010101" pitchFamily="2" charset="-122"/>
              </a:rPr>
              <a:t>  材料规格：</a:t>
            </a:r>
            <a:r>
              <a:rPr lang="en-US" altLang="zh-CN" sz="1800" b="0">
                <a:latin typeface="宋体" panose="02010600030101010101" pitchFamily="2" charset="-122"/>
              </a:rPr>
              <a:t>5</a:t>
            </a:r>
            <a:r>
              <a:rPr lang="en-US" altLang="zh-CN" sz="1800" b="0" i="1">
                <a:latin typeface="宋体" panose="02010600030101010101" pitchFamily="2" charset="-122"/>
              </a:rPr>
              <a:t>cm </a:t>
            </a:r>
            <a:r>
              <a:rPr lang="en-US" altLang="zh-CN" sz="1800" b="0">
                <a:latin typeface="宋体" panose="02010600030101010101" pitchFamily="2" charset="-122"/>
              </a:rPr>
              <a:t>                                        </a:t>
            </a:r>
            <a:r>
              <a:rPr lang="zh-CN" altLang="en-US" sz="1800" b="0">
                <a:latin typeface="宋体" panose="02010600030101010101" pitchFamily="2" charset="-122"/>
              </a:rPr>
              <a:t>最低储备：  </a:t>
            </a:r>
            <a:r>
              <a:rPr lang="en-US" altLang="zh-CN" sz="1800" b="0" i="1">
                <a:latin typeface="宋体" panose="02010600030101010101" pitchFamily="2" charset="-122"/>
              </a:rPr>
              <a:t>5000</a:t>
            </a:r>
          </a:p>
        </p:txBody>
      </p:sp>
      <p:graphicFrame>
        <p:nvGraphicFramePr>
          <p:cNvPr id="53436" name="表格 53435">
            <a:extLst>
              <a:ext uri="{FF2B5EF4-FFF2-40B4-BE49-F238E27FC236}">
                <a16:creationId xmlns:a16="http://schemas.microsoft.com/office/drawing/2014/main" id="{4E0DAB52-3DDC-4413-97AB-D1AD9942EAF6}"/>
              </a:ext>
            </a:extLst>
          </p:cNvPr>
          <p:cNvGraphicFramePr/>
          <p:nvPr/>
        </p:nvGraphicFramePr>
        <p:xfrm>
          <a:off x="323850" y="3500438"/>
          <a:ext cx="8424863" cy="3208337"/>
        </p:xfrm>
        <a:graphic>
          <a:graphicData uri="http://schemas.openxmlformats.org/drawingml/2006/table">
            <a:tbl>
              <a:tblPr/>
              <a:tblGrid>
                <a:gridCol w="28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4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65487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80000"/>
                        </a:lnSpc>
                        <a:buNone/>
                      </a:pPr>
                      <a:r>
                        <a:rPr lang="en-US" altLang="zh-CN" sz="10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0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65" marB="4576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5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  <a:p>
                      <a:pPr marL="0" lvl="0" indent="0">
                        <a:lnSpc>
                          <a:spcPct val="170000"/>
                        </a:lnSpc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5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摘  要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5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借        方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5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贷        方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借或贷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5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余        额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  <a:lnT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64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65" marB="4576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数量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单价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金额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数量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单价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4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金额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数量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单价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金额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19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65" marB="4576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2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500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1 000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71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4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200" dirty="0">
                          <a:latin typeface="宋体" panose="02010600030101010101" pitchFamily="2" charset="-122"/>
                        </a:rPr>
                        <a:t>车间领用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400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800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13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购入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1000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2 000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1400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2 800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72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12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7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200" dirty="0">
                          <a:latin typeface="宋体" panose="02010600030101010101" pitchFamily="2" charset="-122"/>
                        </a:rPr>
                        <a:t>车间领用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i="1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500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1 000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900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1 800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71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（略）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en-US" altLang="zh-CN" sz="140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72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200" dirty="0">
                          <a:latin typeface="宋体" panose="02010600030101010101" pitchFamily="2" charset="-122"/>
                        </a:rPr>
                        <a:t>本月合计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4000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8 000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3 600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7 200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900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400" i="1">
                          <a:latin typeface="宋体" panose="02010600030101010101" pitchFamily="2" charset="-122"/>
                        </a:rPr>
                        <a:t>1 800</a:t>
                      </a:r>
                    </a:p>
                  </a:txBody>
                  <a:tcPr marT="45765" marB="4576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9827" name="组合 53415">
            <a:extLst>
              <a:ext uri="{FF2B5EF4-FFF2-40B4-BE49-F238E27FC236}">
                <a16:creationId xmlns:a16="http://schemas.microsoft.com/office/drawing/2014/main" id="{E5F691E1-1765-4B52-B358-1E70C6B56990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4600575"/>
            <a:ext cx="8569325" cy="1801813"/>
            <a:chOff x="204" y="2840"/>
            <a:chExt cx="5308" cy="1135"/>
          </a:xfrm>
        </p:grpSpPr>
        <p:sp>
          <p:nvSpPr>
            <p:cNvPr id="29836" name="流程图: 可选过程 53398">
              <a:extLst>
                <a:ext uri="{FF2B5EF4-FFF2-40B4-BE49-F238E27FC236}">
                  <a16:creationId xmlns:a16="http://schemas.microsoft.com/office/drawing/2014/main" id="{12E43B68-F194-4A2A-99BB-55D5763B1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" y="2840"/>
              <a:ext cx="3810" cy="817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9837" name="直接连接符 53400">
              <a:extLst>
                <a:ext uri="{FF2B5EF4-FFF2-40B4-BE49-F238E27FC236}">
                  <a16:creationId xmlns:a16="http://schemas.microsoft.com/office/drawing/2014/main" id="{D0C9AE5B-5432-498B-A4BA-D8AD65791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15" y="3566"/>
              <a:ext cx="498" cy="22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838" name="流程图: 可选过程 53401">
              <a:extLst>
                <a:ext uri="{FF2B5EF4-FFF2-40B4-BE49-F238E27FC236}">
                  <a16:creationId xmlns:a16="http://schemas.microsoft.com/office/drawing/2014/main" id="{3EE32D5F-04B7-45E2-B3A9-5ABFD3807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" y="3749"/>
              <a:ext cx="2314" cy="226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只可逐笔登记，不可汇总登记</a:t>
              </a:r>
            </a:p>
          </p:txBody>
        </p:sp>
      </p:grpSp>
      <p:sp>
        <p:nvSpPr>
          <p:cNvPr id="29828" name="圆角矩形标注 53252">
            <a:extLst>
              <a:ext uri="{FF2B5EF4-FFF2-40B4-BE49-F238E27FC236}">
                <a16:creationId xmlns:a16="http://schemas.microsoft.com/office/drawing/2014/main" id="{7DA5CB61-01F5-4CEA-8D67-4A0005B4B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3357563"/>
            <a:ext cx="2555875" cy="430212"/>
          </a:xfrm>
          <a:prstGeom prst="wedgeRoundRectCallout">
            <a:avLst>
              <a:gd name="adj1" fmla="val -6458"/>
              <a:gd name="adj2" fmla="val 26014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FF"/>
                </a:solidFill>
              </a:rPr>
              <a:t>金额</a:t>
            </a:r>
            <a:r>
              <a:rPr lang="en-US" altLang="zh-CN" sz="1800">
                <a:solidFill>
                  <a:srgbClr val="0000FF"/>
                </a:solidFill>
                <a:latin typeface="宋体" panose="02010600030101010101" pitchFamily="2" charset="-122"/>
              </a:rPr>
              <a:t>——</a:t>
            </a:r>
            <a:r>
              <a:rPr lang="zh-CN" altLang="en-US" sz="1800">
                <a:solidFill>
                  <a:srgbClr val="0000FF"/>
                </a:solidFill>
              </a:rPr>
              <a:t>价值量指标</a:t>
            </a:r>
          </a:p>
        </p:txBody>
      </p:sp>
      <p:sp>
        <p:nvSpPr>
          <p:cNvPr id="29829" name="圆角矩形标注 53253">
            <a:extLst>
              <a:ext uri="{FF2B5EF4-FFF2-40B4-BE49-F238E27FC236}">
                <a16:creationId xmlns:a16="http://schemas.microsoft.com/office/drawing/2014/main" id="{22905154-A753-4E3A-9750-7092049E0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3357563"/>
            <a:ext cx="2520950" cy="431800"/>
          </a:xfrm>
          <a:prstGeom prst="wedgeRoundRectCallout">
            <a:avLst>
              <a:gd name="adj1" fmla="val 8440"/>
              <a:gd name="adj2" fmla="val 34560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FF"/>
                </a:solidFill>
              </a:rPr>
              <a:t>数量</a:t>
            </a:r>
            <a:r>
              <a:rPr lang="en-US" altLang="zh-CN" sz="1800">
                <a:solidFill>
                  <a:srgbClr val="0000FF"/>
                </a:solidFill>
                <a:latin typeface="宋体" panose="02010600030101010101" pitchFamily="2" charset="-122"/>
              </a:rPr>
              <a:t>——</a:t>
            </a:r>
            <a:r>
              <a:rPr lang="zh-CN" altLang="en-US" sz="1800">
                <a:solidFill>
                  <a:srgbClr val="0000FF"/>
                </a:solidFill>
              </a:rPr>
              <a:t>实物量指标</a:t>
            </a:r>
          </a:p>
        </p:txBody>
      </p:sp>
      <p:sp>
        <p:nvSpPr>
          <p:cNvPr id="29830" name="左右箭头标注 53421">
            <a:extLst>
              <a:ext uri="{FF2B5EF4-FFF2-40B4-BE49-F238E27FC236}">
                <a16:creationId xmlns:a16="http://schemas.microsoft.com/office/drawing/2014/main" id="{E1CCBC8B-0B62-46D9-899D-3751055D6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709863"/>
            <a:ext cx="3708400" cy="647700"/>
          </a:xfrm>
          <a:prstGeom prst="leftRightArrowCallout">
            <a:avLst>
              <a:gd name="adj1" fmla="val 25000"/>
              <a:gd name="adj2" fmla="val 25000"/>
              <a:gd name="adj3" fmla="val 71410"/>
              <a:gd name="adj4" fmla="val 50000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chemeClr val="accent2"/>
                </a:solidFill>
              </a:rPr>
              <a:t>填写明细账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chemeClr val="accent2"/>
                </a:solidFill>
              </a:rPr>
              <a:t>户相关资料</a:t>
            </a:r>
          </a:p>
        </p:txBody>
      </p:sp>
      <p:grpSp>
        <p:nvGrpSpPr>
          <p:cNvPr id="29831" name="组合 53426">
            <a:extLst>
              <a:ext uri="{FF2B5EF4-FFF2-40B4-BE49-F238E27FC236}">
                <a16:creationId xmlns:a16="http://schemas.microsoft.com/office/drawing/2014/main" id="{98712E50-8765-4A65-98A7-91218EB554F7}"/>
              </a:ext>
            </a:extLst>
          </p:cNvPr>
          <p:cNvGrpSpPr>
            <a:grpSpLocks/>
          </p:cNvGrpSpPr>
          <p:nvPr/>
        </p:nvGrpSpPr>
        <p:grpSpPr bwMode="auto">
          <a:xfrm>
            <a:off x="6877050" y="4006850"/>
            <a:ext cx="1727200" cy="1366838"/>
            <a:chOff x="4332" y="2524"/>
            <a:chExt cx="1088" cy="861"/>
          </a:xfrm>
        </p:grpSpPr>
        <p:sp>
          <p:nvSpPr>
            <p:cNvPr id="29833" name="流程图: 可选过程 53423">
              <a:extLst>
                <a:ext uri="{FF2B5EF4-FFF2-40B4-BE49-F238E27FC236}">
                  <a16:creationId xmlns:a16="http://schemas.microsoft.com/office/drawing/2014/main" id="{13C8B074-28D9-44BA-9FCB-30F04B4D6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2524"/>
              <a:ext cx="725" cy="226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29834" name="直接连接符 53424">
              <a:extLst>
                <a:ext uri="{FF2B5EF4-FFF2-40B4-BE49-F238E27FC236}">
                  <a16:creationId xmlns:a16="http://schemas.microsoft.com/office/drawing/2014/main" id="{1CB08520-1F45-417B-A96F-280407FCD0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2" y="2750"/>
              <a:ext cx="498" cy="22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835" name="流程图: 可选过程 53425">
              <a:extLst>
                <a:ext uri="{FF2B5EF4-FFF2-40B4-BE49-F238E27FC236}">
                  <a16:creationId xmlns:a16="http://schemas.microsoft.com/office/drawing/2014/main" id="{3D6E7721-370A-40F2-9070-146BEE1D0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2976"/>
              <a:ext cx="998" cy="409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</a:rPr>
                <a:t>★</a:t>
              </a:r>
              <a:r>
                <a:rPr lang="zh-CN" altLang="en-US" sz="2000">
                  <a:solidFill>
                    <a:srgbClr val="0000FF"/>
                  </a:solidFill>
                </a:rPr>
                <a:t>应参照原</a:t>
              </a:r>
            </a:p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始凭证登记</a:t>
              </a:r>
            </a:p>
          </p:txBody>
        </p:sp>
      </p:grpSp>
      <p:sp>
        <p:nvSpPr>
          <p:cNvPr id="29832" name="圆角矩形标注 53427">
            <a:extLst>
              <a:ext uri="{FF2B5EF4-FFF2-40B4-BE49-F238E27FC236}">
                <a16:creationId xmlns:a16="http://schemas.microsoft.com/office/drawing/2014/main" id="{EB6DE069-9C6C-4AB3-80F0-5345F640D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292600"/>
            <a:ext cx="3240088" cy="431800"/>
          </a:xfrm>
          <a:prstGeom prst="wedgeRoundRectCallout">
            <a:avLst>
              <a:gd name="adj1" fmla="val -12616"/>
              <a:gd name="adj2" fmla="val 3014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FF"/>
                </a:solidFill>
              </a:rPr>
              <a:t>日期和摘要等填列方法同前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副标题 19457">
            <a:extLst>
              <a:ext uri="{FF2B5EF4-FFF2-40B4-BE49-F238E27FC236}">
                <a16:creationId xmlns:a16="http://schemas.microsoft.com/office/drawing/2014/main" id="{69B0FF2A-1539-4AB1-8CA4-64A1888AFB9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547688"/>
            <a:ext cx="8208962" cy="1657350"/>
          </a:xfrm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r>
              <a:rPr lang="en-US" altLang="zh-CN" sz="3200" b="1">
                <a:latin typeface="宋体" panose="02010600030101010101" pitchFamily="2" charset="-122"/>
              </a:rPr>
              <a:t>     3.</a:t>
            </a:r>
            <a:r>
              <a:rPr lang="zh-CN" altLang="en-US" sz="3200" b="1">
                <a:latin typeface="宋体" panose="02010600030101010101" pitchFamily="2" charset="-122"/>
              </a:rPr>
              <a:t>多栏式</a:t>
            </a:r>
          </a:p>
          <a:p>
            <a:pPr algn="l" eaLnBrk="1" hangingPunct="1">
              <a:spcBef>
                <a:spcPct val="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    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）按借方、贷方或双方分别设置专栏</a:t>
            </a:r>
          </a:p>
          <a:p>
            <a:pPr algn="l" eaLnBrk="1" hangingPunct="1">
              <a:spcBef>
                <a:spcPct val="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     ①借方多栏式格式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  <p:sp>
        <p:nvSpPr>
          <p:cNvPr id="30723" name="矩形标注 19459">
            <a:extLst>
              <a:ext uri="{FF2B5EF4-FFF2-40B4-BE49-F238E27FC236}">
                <a16:creationId xmlns:a16="http://schemas.microsoft.com/office/drawing/2014/main" id="{CBA7B226-0543-4B24-838D-41E04E902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276475"/>
            <a:ext cx="8280400" cy="3889375"/>
          </a:xfrm>
          <a:prstGeom prst="wedgeRectCallout">
            <a:avLst>
              <a:gd name="adj1" fmla="val -5560"/>
              <a:gd name="adj2" fmla="val 30694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/>
              <a:t>制造费用明细账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 b="0"/>
              <a:t>（</a:t>
            </a:r>
            <a:r>
              <a:rPr lang="zh-CN" altLang="en-US" sz="1800" b="0">
                <a:solidFill>
                  <a:srgbClr val="0000FF"/>
                </a:solidFill>
              </a:rPr>
              <a:t>只按借方发生额设置专栏的多栏式</a:t>
            </a:r>
            <a:r>
              <a:rPr lang="zh-CN" altLang="en-US" sz="1600" b="0"/>
              <a:t>）</a:t>
            </a:r>
            <a:endParaRPr lang="zh-CN" altLang="en-US" sz="1800" b="0"/>
          </a:p>
        </p:txBody>
      </p:sp>
      <p:graphicFrame>
        <p:nvGraphicFramePr>
          <p:cNvPr id="19603" name="表格 19602">
            <a:extLst>
              <a:ext uri="{FF2B5EF4-FFF2-40B4-BE49-F238E27FC236}">
                <a16:creationId xmlns:a16="http://schemas.microsoft.com/office/drawing/2014/main" id="{7858C4F6-E3ED-4A7D-848E-ED927911E512}"/>
              </a:ext>
            </a:extLst>
          </p:cNvPr>
          <p:cNvGraphicFramePr/>
          <p:nvPr/>
        </p:nvGraphicFramePr>
        <p:xfrm>
          <a:off x="755650" y="2955925"/>
          <a:ext cx="7775575" cy="3017838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51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50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315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400"/>
                        <a:t>20</a:t>
                      </a:r>
                      <a:r>
                        <a:rPr lang="en-US" altLang="zh-CN" sz="1200"/>
                        <a:t>××</a:t>
                      </a:r>
                      <a:r>
                        <a:rPr lang="zh-CN" altLang="en-US" sz="1400" dirty="0"/>
                        <a:t>年</a:t>
                      </a:r>
                    </a:p>
                  </a:txBody>
                  <a:tcPr marT="45725" marB="45725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/>
                        <a:t>凭证号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None/>
                      </a:pPr>
                      <a:r>
                        <a:rPr lang="zh-CN" altLang="en-US" sz="1600" dirty="0"/>
                        <a:t>摘           要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/>
                        <a:t>借                             方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None/>
                      </a:pPr>
                      <a:r>
                        <a:rPr lang="zh-CN" altLang="en-US" sz="1600" dirty="0"/>
                        <a:t>合   计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月</a:t>
                      </a:r>
                    </a:p>
                  </a:txBody>
                  <a:tcPr marT="45725" marB="45725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日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工   资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福利费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折旧费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办公费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Times New Roman" panose="02020603050405020304" pitchFamily="18" charset="0"/>
                        </a:rPr>
                        <a:t>…</a:t>
                      </a:r>
                      <a:endParaRPr lang="en-US" altLang="zh-CN" sz="160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</a:t>
                      </a:r>
                    </a:p>
                  </a:txBody>
                  <a:tcPr marT="45725" marB="45725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1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月初余额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3 000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420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2 800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200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6 420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5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5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分配工资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5 500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5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6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提取福利费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770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15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7</a:t>
                      </a: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购办公用品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300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31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33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提取折旧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3 200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31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34</a:t>
                      </a: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分配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8 500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1 190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6 000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  500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16 190</a:t>
                      </a:r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5" marB="4572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827" name="圆角矩形标注 19578">
            <a:extLst>
              <a:ext uri="{FF2B5EF4-FFF2-40B4-BE49-F238E27FC236}">
                <a16:creationId xmlns:a16="http://schemas.microsoft.com/office/drawing/2014/main" id="{8D284C0D-7C79-42F8-8B73-318555717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00" y="2060575"/>
            <a:ext cx="1798638" cy="792163"/>
          </a:xfrm>
          <a:prstGeom prst="wedgeRoundRectCallout">
            <a:avLst>
              <a:gd name="adj1" fmla="val 30144"/>
              <a:gd name="adj2" fmla="val -15931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  ★  </a:t>
            </a:r>
            <a:r>
              <a:rPr lang="zh-CN" altLang="en-US" sz="1800">
                <a:solidFill>
                  <a:srgbClr val="0000FF"/>
                </a:solidFill>
              </a:rPr>
              <a:t>这种账页可不设贷方栏</a:t>
            </a:r>
          </a:p>
        </p:txBody>
      </p:sp>
      <p:grpSp>
        <p:nvGrpSpPr>
          <p:cNvPr id="30828" name="组合 19588">
            <a:extLst>
              <a:ext uri="{FF2B5EF4-FFF2-40B4-BE49-F238E27FC236}">
                <a16:creationId xmlns:a16="http://schemas.microsoft.com/office/drawing/2014/main" id="{E10DAD0D-4B9C-4252-86B0-34B367622F85}"/>
              </a:ext>
            </a:extLst>
          </p:cNvPr>
          <p:cNvGrpSpPr>
            <a:grpSpLocks/>
          </p:cNvGrpSpPr>
          <p:nvPr/>
        </p:nvGrpSpPr>
        <p:grpSpPr bwMode="auto">
          <a:xfrm>
            <a:off x="3765550" y="3284538"/>
            <a:ext cx="4478338" cy="1657350"/>
            <a:chOff x="2372" y="2084"/>
            <a:chExt cx="2776" cy="1029"/>
          </a:xfrm>
        </p:grpSpPr>
        <p:sp>
          <p:nvSpPr>
            <p:cNvPr id="30829" name="流程图: 可选过程 19583">
              <a:extLst>
                <a:ext uri="{FF2B5EF4-FFF2-40B4-BE49-F238E27FC236}">
                  <a16:creationId xmlns:a16="http://schemas.microsoft.com/office/drawing/2014/main" id="{32D63292-71F4-4DE7-BFC4-1E426C69E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2" y="2084"/>
              <a:ext cx="2358" cy="212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30830" name="直接连接符 19585">
              <a:extLst>
                <a:ext uri="{FF2B5EF4-FFF2-40B4-BE49-F238E27FC236}">
                  <a16:creationId xmlns:a16="http://schemas.microsoft.com/office/drawing/2014/main" id="{29CDD574-0767-4DE7-8282-BF406A673F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5" y="2320"/>
              <a:ext cx="317" cy="318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1" name="流程图: 可选过程 19586">
              <a:extLst>
                <a:ext uri="{FF2B5EF4-FFF2-40B4-BE49-F238E27FC236}">
                  <a16:creationId xmlns:a16="http://schemas.microsoft.com/office/drawing/2014/main" id="{D136EB98-F310-4AE9-807F-AF3FB7291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2614"/>
              <a:ext cx="1678" cy="499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按明细账户核算的具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体内容设置多个专栏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标注 93185">
            <a:extLst>
              <a:ext uri="{FF2B5EF4-FFF2-40B4-BE49-F238E27FC236}">
                <a16:creationId xmlns:a16="http://schemas.microsoft.com/office/drawing/2014/main" id="{643E301A-F4CE-40AC-A7AF-00FF04489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347913"/>
            <a:ext cx="8280400" cy="3889375"/>
          </a:xfrm>
          <a:prstGeom prst="wedgeRectCallout">
            <a:avLst>
              <a:gd name="adj1" fmla="val -5560"/>
              <a:gd name="adj2" fmla="val 30694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/>
              <a:t>制造费用明细账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 b="0"/>
              <a:t>（</a:t>
            </a:r>
            <a:r>
              <a:rPr lang="zh-CN" altLang="en-US" sz="1600" b="0">
                <a:solidFill>
                  <a:srgbClr val="0000FF"/>
                </a:solidFill>
              </a:rPr>
              <a:t>只按借方发生额设置专栏的多栏式</a:t>
            </a:r>
            <a:r>
              <a:rPr lang="zh-CN" altLang="en-US" sz="1600" b="0"/>
              <a:t>）</a:t>
            </a:r>
            <a:endParaRPr lang="zh-CN" altLang="en-US" sz="1800" b="0"/>
          </a:p>
        </p:txBody>
      </p:sp>
      <p:graphicFrame>
        <p:nvGraphicFramePr>
          <p:cNvPr id="93332" name="表格 93331">
            <a:extLst>
              <a:ext uri="{FF2B5EF4-FFF2-40B4-BE49-F238E27FC236}">
                <a16:creationId xmlns:a16="http://schemas.microsoft.com/office/drawing/2014/main" id="{CA1D2128-76B3-4530-AB5F-A108F7F8B03B}"/>
              </a:ext>
            </a:extLst>
          </p:cNvPr>
          <p:cNvGraphicFramePr/>
          <p:nvPr/>
        </p:nvGraphicFramePr>
        <p:xfrm>
          <a:off x="611188" y="2924175"/>
          <a:ext cx="7920037" cy="3067050"/>
        </p:xfrm>
        <a:graphic>
          <a:graphicData uri="http://schemas.openxmlformats.org/drawingml/2006/table">
            <a:tbl>
              <a:tblPr/>
              <a:tblGrid>
                <a:gridCol w="50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51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50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195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20××</a:t>
                      </a:r>
                      <a:r>
                        <a:rPr lang="zh-CN" altLang="en-US" sz="1600" dirty="0"/>
                        <a:t>年</a:t>
                      </a:r>
                    </a:p>
                  </a:txBody>
                  <a:tcPr marT="45687" marB="4568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/>
                        <a:t>凭证号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None/>
                      </a:pPr>
                      <a:r>
                        <a:rPr lang="zh-CN" altLang="en-US" sz="1600" dirty="0"/>
                        <a:t>摘           要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/>
                        <a:t>借                                方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None/>
                      </a:pPr>
                      <a:r>
                        <a:rPr lang="zh-CN" altLang="en-US" sz="1600" dirty="0"/>
                        <a:t>合   计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8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月</a:t>
                      </a:r>
                    </a:p>
                  </a:txBody>
                  <a:tcPr marT="45687" marB="4568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日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工   资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福利费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折旧费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办公费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Times New Roman" panose="02020603050405020304" pitchFamily="18" charset="0"/>
                        </a:rPr>
                        <a:t>…</a:t>
                      </a:r>
                      <a:endParaRPr lang="en-US" altLang="zh-CN" sz="160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1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</a:t>
                      </a:r>
                    </a:p>
                  </a:txBody>
                  <a:tcPr marT="45687" marB="4568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1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月初余额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3 000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420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2 800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200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6  420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5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5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分配工资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5 500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1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5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6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提取福利费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770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1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15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7</a:t>
                      </a: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购办公用品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300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1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31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33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提取折旧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3 200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1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31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34</a:t>
                      </a: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分配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8 500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1 190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6 000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  500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16 190</a:t>
                      </a:r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1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687" marB="4568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1850" name="副标题 93304">
            <a:extLst>
              <a:ext uri="{FF2B5EF4-FFF2-40B4-BE49-F238E27FC236}">
                <a16:creationId xmlns:a16="http://schemas.microsoft.com/office/drawing/2014/main" id="{F5CF0930-61D4-49C7-9BA1-505624C3EAA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404813"/>
            <a:ext cx="8137525" cy="1871662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★</a:t>
            </a:r>
            <a:r>
              <a:rPr lang="zh-CN" altLang="en-US" sz="3200" b="1">
                <a:latin typeface="宋体" panose="02010600030101010101" pitchFamily="2" charset="-122"/>
              </a:rPr>
              <a:t>登记方法：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逐笔登记。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适用范围：成本、费用等业务。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 sz="3200" b="1">
                <a:latin typeface="宋体" panose="02010600030101010101" pitchFamily="2" charset="-122"/>
              </a:rPr>
              <a:t>特点：只提供货币量信息；减少数用红字登记。</a:t>
            </a:r>
          </a:p>
        </p:txBody>
      </p:sp>
      <p:sp>
        <p:nvSpPr>
          <p:cNvPr id="31851" name="圆角矩形标注 93305">
            <a:extLst>
              <a:ext uri="{FF2B5EF4-FFF2-40B4-BE49-F238E27FC236}">
                <a16:creationId xmlns:a16="http://schemas.microsoft.com/office/drawing/2014/main" id="{6BFCDDF7-920E-4DF8-817D-203309127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571875"/>
            <a:ext cx="3240088" cy="431800"/>
          </a:xfrm>
          <a:prstGeom prst="wedgeRoundRectCallout">
            <a:avLst>
              <a:gd name="adj1" fmla="val -12616"/>
              <a:gd name="adj2" fmla="val 3014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FF"/>
                </a:solidFill>
              </a:rPr>
              <a:t>日期和摘要等填列方法同前</a:t>
            </a:r>
          </a:p>
        </p:txBody>
      </p:sp>
      <p:sp>
        <p:nvSpPr>
          <p:cNvPr id="31852" name="圆角矩形标注 93307">
            <a:extLst>
              <a:ext uri="{FF2B5EF4-FFF2-40B4-BE49-F238E27FC236}">
                <a16:creationId xmlns:a16="http://schemas.microsoft.com/office/drawing/2014/main" id="{2B1395B3-1F77-4CF0-BE4B-BF14F3FD5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5876925"/>
            <a:ext cx="5256213" cy="431800"/>
          </a:xfrm>
          <a:prstGeom prst="wedgeRoundRectCallout">
            <a:avLst>
              <a:gd name="adj1" fmla="val 8380"/>
              <a:gd name="adj2" fmla="val -2352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1800">
                <a:solidFill>
                  <a:srgbClr val="0000FF"/>
                </a:solidFill>
              </a:rPr>
              <a:t>月末分配制造费用时（减少数）用红字登记</a:t>
            </a:r>
          </a:p>
        </p:txBody>
      </p:sp>
      <p:sp>
        <p:nvSpPr>
          <p:cNvPr id="31853" name="圆角矩形标注 93309">
            <a:extLst>
              <a:ext uri="{FF2B5EF4-FFF2-40B4-BE49-F238E27FC236}">
                <a16:creationId xmlns:a16="http://schemas.microsoft.com/office/drawing/2014/main" id="{5AED4F47-2210-4422-991A-3B2B4E416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2276475"/>
            <a:ext cx="2016125" cy="1079500"/>
          </a:xfrm>
          <a:prstGeom prst="wedgeRoundRectCallout">
            <a:avLst>
              <a:gd name="adj1" fmla="val 21259"/>
              <a:gd name="adj2" fmla="val 852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1800">
                <a:solidFill>
                  <a:srgbClr val="0000FF"/>
                </a:solidFill>
              </a:rPr>
              <a:t>平时发生额按设置的专栏登记（增加额）</a:t>
            </a:r>
          </a:p>
        </p:txBody>
      </p:sp>
      <p:grpSp>
        <p:nvGrpSpPr>
          <p:cNvPr id="31854" name="组合 93318">
            <a:extLst>
              <a:ext uri="{FF2B5EF4-FFF2-40B4-BE49-F238E27FC236}">
                <a16:creationId xmlns:a16="http://schemas.microsoft.com/office/drawing/2014/main" id="{B0C9E152-284D-485E-8031-5B16D9C8B2AD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4005263"/>
            <a:ext cx="3346450" cy="1276350"/>
            <a:chOff x="2381" y="2614"/>
            <a:chExt cx="2108" cy="804"/>
          </a:xfrm>
        </p:grpSpPr>
        <p:sp>
          <p:nvSpPr>
            <p:cNvPr id="31862" name="流程图: 可选过程 93311">
              <a:extLst>
                <a:ext uri="{FF2B5EF4-FFF2-40B4-BE49-F238E27FC236}">
                  <a16:creationId xmlns:a16="http://schemas.microsoft.com/office/drawing/2014/main" id="{0E651551-CB03-40F7-B4A5-9A0B84B50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2614"/>
              <a:ext cx="454" cy="179"/>
            </a:xfrm>
            <a:prstGeom prst="flowChartAlternateProcess">
              <a:avLst/>
            </a:prstGeom>
            <a:noFill/>
            <a:ln w="635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31863" name="流程图: 可选过程 93312">
              <a:extLst>
                <a:ext uri="{FF2B5EF4-FFF2-40B4-BE49-F238E27FC236}">
                  <a16:creationId xmlns:a16="http://schemas.microsoft.com/office/drawing/2014/main" id="{2D9066AB-294E-4723-A486-A8906428F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1" y="2807"/>
              <a:ext cx="454" cy="179"/>
            </a:xfrm>
            <a:prstGeom prst="flowChartAlternateProcess">
              <a:avLst/>
            </a:prstGeom>
            <a:noFill/>
            <a:ln w="635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31864" name="流程图: 可选过程 93313">
              <a:extLst>
                <a:ext uri="{FF2B5EF4-FFF2-40B4-BE49-F238E27FC236}">
                  <a16:creationId xmlns:a16="http://schemas.microsoft.com/office/drawing/2014/main" id="{6A92978F-8BA8-40D7-91F4-A565D564C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5" y="3239"/>
              <a:ext cx="454" cy="179"/>
            </a:xfrm>
            <a:prstGeom prst="flowChartAlternateProcess">
              <a:avLst/>
            </a:prstGeom>
            <a:noFill/>
            <a:ln w="635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31865" name="流程图: 可选过程 93314">
              <a:extLst>
                <a:ext uri="{FF2B5EF4-FFF2-40B4-BE49-F238E27FC236}">
                  <a16:creationId xmlns:a16="http://schemas.microsoft.com/office/drawing/2014/main" id="{0BEF01E6-35DB-4481-8C8B-DCBF09146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" y="3034"/>
              <a:ext cx="454" cy="179"/>
            </a:xfrm>
            <a:prstGeom prst="flowChartAlternateProcess">
              <a:avLst/>
            </a:prstGeom>
            <a:noFill/>
            <a:ln w="635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</p:grpSp>
      <p:grpSp>
        <p:nvGrpSpPr>
          <p:cNvPr id="31855" name="组合 93325">
            <a:extLst>
              <a:ext uri="{FF2B5EF4-FFF2-40B4-BE49-F238E27FC236}">
                <a16:creationId xmlns:a16="http://schemas.microsoft.com/office/drawing/2014/main" id="{9328B79A-C17C-4BB8-9827-4E6B41C5898E}"/>
              </a:ext>
            </a:extLst>
          </p:cNvPr>
          <p:cNvGrpSpPr>
            <a:grpSpLocks/>
          </p:cNvGrpSpPr>
          <p:nvPr/>
        </p:nvGrpSpPr>
        <p:grpSpPr bwMode="auto">
          <a:xfrm>
            <a:off x="3813175" y="5353050"/>
            <a:ext cx="4667250" cy="274638"/>
            <a:chOff x="2402" y="3463"/>
            <a:chExt cx="2940" cy="173"/>
          </a:xfrm>
        </p:grpSpPr>
        <p:sp>
          <p:nvSpPr>
            <p:cNvPr id="31857" name="流程图: 可选过程 93320">
              <a:extLst>
                <a:ext uri="{FF2B5EF4-FFF2-40B4-BE49-F238E27FC236}">
                  <a16:creationId xmlns:a16="http://schemas.microsoft.com/office/drawing/2014/main" id="{31887556-C654-4E7C-8752-D63AE7931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2" y="3466"/>
              <a:ext cx="409" cy="170"/>
            </a:xfrm>
            <a:prstGeom prst="flowChartAlternateProcess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31858" name="流程图: 可选过程 93321">
              <a:extLst>
                <a:ext uri="{FF2B5EF4-FFF2-40B4-BE49-F238E27FC236}">
                  <a16:creationId xmlns:a16="http://schemas.microsoft.com/office/drawing/2014/main" id="{AD563778-7D0B-4DEF-9B9E-F83FFA874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7" y="3466"/>
              <a:ext cx="409" cy="158"/>
            </a:xfrm>
            <a:prstGeom prst="flowChartAlternateProcess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31859" name="流程图: 可选过程 93322">
              <a:extLst>
                <a:ext uri="{FF2B5EF4-FFF2-40B4-BE49-F238E27FC236}">
                  <a16:creationId xmlns:a16="http://schemas.microsoft.com/office/drawing/2014/main" id="{E345AD87-1C95-42EE-8394-E80BF369D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8" y="3466"/>
              <a:ext cx="409" cy="158"/>
            </a:xfrm>
            <a:prstGeom prst="flowChartAlternateProcess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31860" name="流程图: 可选过程 93323">
              <a:extLst>
                <a:ext uri="{FF2B5EF4-FFF2-40B4-BE49-F238E27FC236}">
                  <a16:creationId xmlns:a16="http://schemas.microsoft.com/office/drawing/2014/main" id="{7EDE2D20-AA5B-4750-A255-609806B0B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3463"/>
              <a:ext cx="409" cy="158"/>
            </a:xfrm>
            <a:prstGeom prst="flowChartAlternateProcess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31861" name="流程图: 可选过程 93324">
              <a:extLst>
                <a:ext uri="{FF2B5EF4-FFF2-40B4-BE49-F238E27FC236}">
                  <a16:creationId xmlns:a16="http://schemas.microsoft.com/office/drawing/2014/main" id="{A72892FE-FD93-420B-8B04-DBED3CD6B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" y="3466"/>
              <a:ext cx="409" cy="158"/>
            </a:xfrm>
            <a:prstGeom prst="flowChartAlternateProcess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</p:grpSp>
      <p:sp>
        <p:nvSpPr>
          <p:cNvPr id="31856" name="圆角矩形标注 93332">
            <a:extLst>
              <a:ext uri="{FF2B5EF4-FFF2-40B4-BE49-F238E27FC236}">
                <a16:creationId xmlns:a16="http://schemas.microsoft.com/office/drawing/2014/main" id="{08692378-1267-4854-B65C-DAB136221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5651500"/>
            <a:ext cx="2374900" cy="1152525"/>
          </a:xfrm>
          <a:prstGeom prst="wedgeRoundRectCallout">
            <a:avLst>
              <a:gd name="adj1" fmla="val 41838"/>
              <a:gd name="adj2" fmla="val -2065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/>
              <a:t>“材料采购”、“生产成本”等明细账户账页同此</a:t>
            </a:r>
            <a:endParaRPr lang="zh-CN" altLang="en-US"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5354">
            <a:extLst>
              <a:ext uri="{FF2B5EF4-FFF2-40B4-BE49-F238E27FC236}">
                <a16:creationId xmlns:a16="http://schemas.microsoft.com/office/drawing/2014/main" id="{B73B5B6C-0E2A-4B35-B54D-E2E44F1B9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3375"/>
            <a:ext cx="79930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/>
              <a:t>        ②</a:t>
            </a:r>
            <a:r>
              <a:rPr lang="zh-CN" altLang="en-US"/>
              <a:t>贷方多栏式格式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    ★</a:t>
            </a:r>
            <a:r>
              <a:rPr lang="zh-CN" altLang="en-US">
                <a:latin typeface="宋体" panose="02010600030101010101" pitchFamily="2" charset="-122"/>
              </a:rPr>
              <a:t>登记方法：</a:t>
            </a: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逐笔登记。</a:t>
            </a:r>
            <a:endParaRPr lang="en-US" altLang="zh-CN">
              <a:latin typeface="宋体" panose="02010600030101010101" pitchFamily="2" charset="-122"/>
            </a:endParaRPr>
          </a:p>
        </p:txBody>
      </p:sp>
      <p:sp>
        <p:nvSpPr>
          <p:cNvPr id="33795" name="矩形 55356">
            <a:extLst>
              <a:ext uri="{FF2B5EF4-FFF2-40B4-BE49-F238E27FC236}">
                <a16:creationId xmlns:a16="http://schemas.microsoft.com/office/drawing/2014/main" id="{B446D99B-3355-40A7-8239-3F6CB84E1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941888"/>
            <a:ext cx="7993062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    ★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</a:rPr>
              <a:t>适用范围：收入等业务。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>
                <a:latin typeface="宋体" panose="02010600030101010101" pitchFamily="2" charset="-122"/>
              </a:rPr>
              <a:t>特点：只提供货币量信息；减少数用红字登记。</a:t>
            </a:r>
            <a:endParaRPr lang="en-US" altLang="zh-CN">
              <a:latin typeface="宋体" panose="02010600030101010101" pitchFamily="2" charset="-122"/>
            </a:endParaRPr>
          </a:p>
        </p:txBody>
      </p:sp>
      <p:sp>
        <p:nvSpPr>
          <p:cNvPr id="33796" name="矩形标注 55368">
            <a:extLst>
              <a:ext uri="{FF2B5EF4-FFF2-40B4-BE49-F238E27FC236}">
                <a16:creationId xmlns:a16="http://schemas.microsoft.com/office/drawing/2014/main" id="{C9DB6303-368D-4DA9-9098-420CADBE5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773238"/>
            <a:ext cx="8280400" cy="3168650"/>
          </a:xfrm>
          <a:prstGeom prst="wedgeRectCallout">
            <a:avLst>
              <a:gd name="adj1" fmla="val -5560"/>
              <a:gd name="adj2" fmla="val 49046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/>
              <a:t>主营业务收入明细账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 b="0"/>
              <a:t>（</a:t>
            </a:r>
            <a:r>
              <a:rPr lang="zh-CN" altLang="en-US" sz="1600" b="0">
                <a:solidFill>
                  <a:srgbClr val="0000FF"/>
                </a:solidFill>
              </a:rPr>
              <a:t>只按贷方发生额设置专栏的多栏式</a:t>
            </a:r>
            <a:r>
              <a:rPr lang="zh-CN" altLang="en-US" sz="1600" b="0"/>
              <a:t>）</a:t>
            </a:r>
            <a:r>
              <a:rPr lang="zh-CN" altLang="en-US" sz="1200" b="0"/>
              <a:t>  </a:t>
            </a:r>
            <a:endParaRPr lang="zh-CN" altLang="en-US" sz="1800" b="0"/>
          </a:p>
        </p:txBody>
      </p:sp>
      <p:graphicFrame>
        <p:nvGraphicFramePr>
          <p:cNvPr id="55370" name="表格 55369">
            <a:extLst>
              <a:ext uri="{FF2B5EF4-FFF2-40B4-BE49-F238E27FC236}">
                <a16:creationId xmlns:a16="http://schemas.microsoft.com/office/drawing/2014/main" id="{4EFA2943-6146-47CC-8935-A376D870D05C}"/>
              </a:ext>
            </a:extLst>
          </p:cNvPr>
          <p:cNvGraphicFramePr/>
          <p:nvPr/>
        </p:nvGraphicFramePr>
        <p:xfrm>
          <a:off x="611188" y="2349500"/>
          <a:ext cx="7920037" cy="2397125"/>
        </p:xfrm>
        <a:graphic>
          <a:graphicData uri="http://schemas.openxmlformats.org/drawingml/2006/table">
            <a:tbl>
              <a:tblPr/>
              <a:tblGrid>
                <a:gridCol w="50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51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21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50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246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20××</a:t>
                      </a:r>
                      <a:r>
                        <a:rPr lang="zh-CN" altLang="en-US" sz="1600" dirty="0"/>
                        <a:t>年</a:t>
                      </a:r>
                    </a:p>
                  </a:txBody>
                  <a:tcPr marT="45707" marB="4570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/>
                        <a:t>凭证号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None/>
                      </a:pPr>
                      <a:r>
                        <a:rPr lang="zh-CN" altLang="en-US" sz="1600" dirty="0"/>
                        <a:t>摘           要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/>
                        <a:t>贷                                方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None/>
                      </a:pPr>
                      <a:r>
                        <a:rPr lang="zh-CN" altLang="en-US" sz="1600" dirty="0"/>
                        <a:t>合   计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64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月</a:t>
                      </a:r>
                    </a:p>
                  </a:txBody>
                  <a:tcPr marT="45707" marB="4570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日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A</a:t>
                      </a:r>
                      <a:r>
                        <a:rPr lang="zh-CN" altLang="en-US" sz="1600" dirty="0"/>
                        <a:t>产品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B</a:t>
                      </a:r>
                      <a:r>
                        <a:rPr lang="zh-CN" altLang="en-US" sz="1600" dirty="0"/>
                        <a:t>产品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C</a:t>
                      </a:r>
                      <a:r>
                        <a:rPr lang="zh-CN" altLang="en-US" sz="1600" dirty="0"/>
                        <a:t>产品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D</a:t>
                      </a:r>
                      <a:r>
                        <a:rPr lang="zh-CN" altLang="en-US" sz="1600" dirty="0"/>
                        <a:t>产品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Times New Roman" panose="02020603050405020304" pitchFamily="18" charset="0"/>
                        </a:rPr>
                        <a:t>…</a:t>
                      </a:r>
                      <a:endParaRPr lang="en-US" altLang="zh-CN" sz="160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4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5</a:t>
                      </a:r>
                    </a:p>
                  </a:txBody>
                  <a:tcPr marT="45707" marB="4570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1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银收</a:t>
                      </a:r>
                      <a:r>
                        <a:rPr lang="en-US" altLang="zh-CN" sz="1600"/>
                        <a:t>1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销售</a:t>
                      </a:r>
                      <a:r>
                        <a:rPr lang="en-US" altLang="zh-CN" sz="1600"/>
                        <a:t>A</a:t>
                      </a:r>
                      <a:r>
                        <a:rPr lang="zh-CN" altLang="en-US" sz="1600" dirty="0"/>
                        <a:t>产品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 i="1"/>
                        <a:t>30 000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30 000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4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8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8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销售</a:t>
                      </a:r>
                      <a:r>
                        <a:rPr lang="en-US" altLang="zh-CN" sz="1600"/>
                        <a:t>B</a:t>
                      </a:r>
                      <a:r>
                        <a:rPr lang="zh-CN" altLang="en-US" sz="1600" dirty="0"/>
                        <a:t>产品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 i="1"/>
                        <a:t> 50 000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80 000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4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31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15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B</a:t>
                      </a:r>
                      <a:r>
                        <a:rPr lang="zh-CN" altLang="en-US" sz="1600" dirty="0"/>
                        <a:t>产品退货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 3 000</a:t>
                      </a:r>
                      <a:endParaRPr lang="zh-CN" alt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77 000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4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31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16</a:t>
                      </a: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结转发生额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30 000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47 000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solidFill>
                          <a:srgbClr val="FF0000"/>
                        </a:solidFill>
                      </a:endParaRP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solidFill>
                          <a:srgbClr val="FF0000"/>
                        </a:solidFill>
                      </a:endParaRP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77 000</a:t>
                      </a:r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4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07" marB="4570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878" name="圆角矩形标注 55457">
            <a:extLst>
              <a:ext uri="{FF2B5EF4-FFF2-40B4-BE49-F238E27FC236}">
                <a16:creationId xmlns:a16="http://schemas.microsoft.com/office/drawing/2014/main" id="{54D5CCAA-B0F6-4D06-A4EE-DD36417F1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510088"/>
            <a:ext cx="6264275" cy="431800"/>
          </a:xfrm>
          <a:prstGeom prst="wedgeRoundRectCallout">
            <a:avLst>
              <a:gd name="adj1" fmla="val 17384"/>
              <a:gd name="adj2" fmla="val -2352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1800">
                <a:solidFill>
                  <a:srgbClr val="0000FF"/>
                </a:solidFill>
              </a:rPr>
              <a:t>退货、月末结转收入发生额时（减少数）用红字登记</a:t>
            </a:r>
          </a:p>
        </p:txBody>
      </p:sp>
      <p:sp>
        <p:nvSpPr>
          <p:cNvPr id="33879" name="圆角矩形标注 55458">
            <a:extLst>
              <a:ext uri="{FF2B5EF4-FFF2-40B4-BE49-F238E27FC236}">
                <a16:creationId xmlns:a16="http://schemas.microsoft.com/office/drawing/2014/main" id="{FA79C1EA-9EBC-4FA5-9A9B-C5FB368B2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3070225"/>
            <a:ext cx="1800225" cy="1079500"/>
          </a:xfrm>
          <a:prstGeom prst="wedgeRoundRectCallout">
            <a:avLst>
              <a:gd name="adj1" fmla="val 29806"/>
              <a:gd name="adj2" fmla="val 852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1800">
                <a:solidFill>
                  <a:srgbClr val="0000FF"/>
                </a:solidFill>
              </a:rPr>
              <a:t>平时增加发生额按设置的专栏登记</a:t>
            </a:r>
          </a:p>
        </p:txBody>
      </p:sp>
      <p:sp>
        <p:nvSpPr>
          <p:cNvPr id="33880" name="流程图: 可选过程 55459">
            <a:extLst>
              <a:ext uri="{FF2B5EF4-FFF2-40B4-BE49-F238E27FC236}">
                <a16:creationId xmlns:a16="http://schemas.microsoft.com/office/drawing/2014/main" id="{44CC7848-0D70-4915-B657-0916C22EF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1738" y="3089275"/>
            <a:ext cx="720725" cy="284163"/>
          </a:xfrm>
          <a:prstGeom prst="flowChartAlternateProcess">
            <a:avLst/>
          </a:prstGeom>
          <a:noFill/>
          <a:ln w="63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33881" name="流程图: 可选过程 55460">
            <a:extLst>
              <a:ext uri="{FF2B5EF4-FFF2-40B4-BE49-F238E27FC236}">
                <a16:creationId xmlns:a16="http://schemas.microsoft.com/office/drawing/2014/main" id="{E194C1A7-0B73-49B9-B0B0-BFB80E73A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338" y="3414713"/>
            <a:ext cx="720725" cy="284162"/>
          </a:xfrm>
          <a:prstGeom prst="flowChartAlternateProcess">
            <a:avLst/>
          </a:prstGeom>
          <a:noFill/>
          <a:ln w="63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33882" name="流程图: 可选过程 55461">
            <a:extLst>
              <a:ext uri="{FF2B5EF4-FFF2-40B4-BE49-F238E27FC236}">
                <a16:creationId xmlns:a16="http://schemas.microsoft.com/office/drawing/2014/main" id="{E9CB96CC-2589-4C7D-8699-87BC2EB14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5075" y="4083050"/>
            <a:ext cx="649288" cy="269875"/>
          </a:xfrm>
          <a:prstGeom prst="flowChartAlternateProcess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33883" name="流程图: 可选过程 55462">
            <a:extLst>
              <a:ext uri="{FF2B5EF4-FFF2-40B4-BE49-F238E27FC236}">
                <a16:creationId xmlns:a16="http://schemas.microsoft.com/office/drawing/2014/main" id="{31EE48A9-59FC-49AF-8549-25AB1622E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488" y="4102100"/>
            <a:ext cx="649287" cy="250825"/>
          </a:xfrm>
          <a:prstGeom prst="flowChartAlternateProcess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33884" name="流程图: 可选过程 55463">
            <a:extLst>
              <a:ext uri="{FF2B5EF4-FFF2-40B4-BE49-F238E27FC236}">
                <a16:creationId xmlns:a16="http://schemas.microsoft.com/office/drawing/2014/main" id="{9B245069-B0B0-4F3D-80D9-2B7447461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1138" y="4102100"/>
            <a:ext cx="649287" cy="250825"/>
          </a:xfrm>
          <a:prstGeom prst="flowChartAlternateProcess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grpSp>
        <p:nvGrpSpPr>
          <p:cNvPr id="33885" name="组合 55464">
            <a:extLst>
              <a:ext uri="{FF2B5EF4-FFF2-40B4-BE49-F238E27FC236}">
                <a16:creationId xmlns:a16="http://schemas.microsoft.com/office/drawing/2014/main" id="{86E1BDE4-D932-40AA-8CDC-3807DE533FC7}"/>
              </a:ext>
            </a:extLst>
          </p:cNvPr>
          <p:cNvGrpSpPr>
            <a:grpSpLocks/>
          </p:cNvGrpSpPr>
          <p:nvPr/>
        </p:nvGrpSpPr>
        <p:grpSpPr bwMode="auto">
          <a:xfrm>
            <a:off x="3756025" y="1395413"/>
            <a:ext cx="4608513" cy="1603375"/>
            <a:chOff x="2257" y="890"/>
            <a:chExt cx="3027" cy="1010"/>
          </a:xfrm>
        </p:grpSpPr>
        <p:sp>
          <p:nvSpPr>
            <p:cNvPr id="33888" name="圆角矩形标注 55465">
              <a:extLst>
                <a:ext uri="{FF2B5EF4-FFF2-40B4-BE49-F238E27FC236}">
                  <a16:creationId xmlns:a16="http://schemas.microsoft.com/office/drawing/2014/main" id="{2B6E1FFB-63CE-464A-9B6D-137E3F5B4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9" y="890"/>
              <a:ext cx="1135" cy="635"/>
            </a:xfrm>
            <a:prstGeom prst="wedgeRoundRectCallout">
              <a:avLst>
                <a:gd name="adj1" fmla="val 22597"/>
                <a:gd name="adj2" fmla="val 32991"/>
                <a:gd name="adj3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0000FF"/>
                  </a:solidFill>
                </a:rPr>
                <a:t>按明细账户核算的具体内容设置多个专栏</a:t>
              </a:r>
            </a:p>
          </p:txBody>
        </p:sp>
        <p:sp>
          <p:nvSpPr>
            <p:cNvPr id="33889" name="流程图: 可选过程 55466">
              <a:extLst>
                <a:ext uri="{FF2B5EF4-FFF2-40B4-BE49-F238E27FC236}">
                  <a16:creationId xmlns:a16="http://schemas.microsoft.com/office/drawing/2014/main" id="{34C5A983-94CE-431A-B407-63F160AB9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718"/>
              <a:ext cx="2495" cy="182"/>
            </a:xfrm>
            <a:prstGeom prst="flowChartAlternateProcess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33890" name="直接连接符 55467">
              <a:extLst>
                <a:ext uri="{FF2B5EF4-FFF2-40B4-BE49-F238E27FC236}">
                  <a16:creationId xmlns:a16="http://schemas.microsoft.com/office/drawing/2014/main" id="{7932AAEA-ACDF-42F6-B20D-A1FB5D193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51" y="1525"/>
              <a:ext cx="135" cy="18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86" name="圆角矩形标注 55468">
            <a:extLst>
              <a:ext uri="{FF2B5EF4-FFF2-40B4-BE49-F238E27FC236}">
                <a16:creationId xmlns:a16="http://schemas.microsoft.com/office/drawing/2014/main" id="{1434FC44-A88F-4726-B30C-067E55B0C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485900"/>
            <a:ext cx="1798638" cy="792163"/>
          </a:xfrm>
          <a:prstGeom prst="wedgeRoundRectCallout">
            <a:avLst>
              <a:gd name="adj1" fmla="val 30144"/>
              <a:gd name="adj2" fmla="val -15931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  ★  </a:t>
            </a:r>
            <a:r>
              <a:rPr lang="zh-CN" altLang="en-US" sz="1800">
                <a:solidFill>
                  <a:srgbClr val="0000FF"/>
                </a:solidFill>
              </a:rPr>
              <a:t>这种账页可不设借方栏</a:t>
            </a:r>
          </a:p>
        </p:txBody>
      </p:sp>
      <p:sp>
        <p:nvSpPr>
          <p:cNvPr id="33887" name="流程图: 可选过程 55469">
            <a:extLst>
              <a:ext uri="{FF2B5EF4-FFF2-40B4-BE49-F238E27FC236}">
                <a16:creationId xmlns:a16="http://schemas.microsoft.com/office/drawing/2014/main" id="{8F4BE182-EC2A-429D-8F03-AEDEB8BE9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488" y="3789363"/>
            <a:ext cx="649287" cy="250825"/>
          </a:xfrm>
          <a:prstGeom prst="flowChartAlternateProcess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96264">
            <a:extLst>
              <a:ext uri="{FF2B5EF4-FFF2-40B4-BE49-F238E27FC236}">
                <a16:creationId xmlns:a16="http://schemas.microsoft.com/office/drawing/2014/main" id="{01CE25EC-AD78-4471-86AC-F07996098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74638"/>
            <a:ext cx="7921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/>
              <a:t>        ③借方、贷方多栏式格式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        ★</a:t>
            </a:r>
            <a:r>
              <a:rPr lang="zh-CN" altLang="en-US"/>
              <a:t>登记方法：</a:t>
            </a:r>
            <a:r>
              <a:rPr lang="zh-CN" altLang="en-US">
                <a:solidFill>
                  <a:srgbClr val="0000FF"/>
                </a:solidFill>
              </a:rPr>
              <a:t>逐笔登记。</a:t>
            </a:r>
            <a:endParaRPr lang="en-US" altLang="zh-CN">
              <a:solidFill>
                <a:srgbClr val="0000FF"/>
              </a:solidFill>
            </a:endParaRPr>
          </a:p>
        </p:txBody>
      </p:sp>
      <p:sp>
        <p:nvSpPr>
          <p:cNvPr id="34819" name="矩形 96270">
            <a:extLst>
              <a:ext uri="{FF2B5EF4-FFF2-40B4-BE49-F238E27FC236}">
                <a16:creationId xmlns:a16="http://schemas.microsoft.com/office/drawing/2014/main" id="{BC67AFEC-C881-4E70-BC97-9EEB4808D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241925"/>
            <a:ext cx="785018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    ★</a:t>
            </a: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</a:rPr>
              <a:t>适用范围：应交税费等业务。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chemeClr val="tx2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>
                <a:latin typeface="宋体" panose="02010600030101010101" pitchFamily="2" charset="-122"/>
              </a:rPr>
              <a:t>特点：只提供货币量信息。</a:t>
            </a:r>
            <a:endParaRPr lang="en-US" altLang="zh-CN">
              <a:latin typeface="宋体" panose="02010600030101010101" pitchFamily="2" charset="-122"/>
            </a:endParaRPr>
          </a:p>
        </p:txBody>
      </p:sp>
      <p:graphicFrame>
        <p:nvGraphicFramePr>
          <p:cNvPr id="96285" name="表格 96284">
            <a:extLst>
              <a:ext uri="{FF2B5EF4-FFF2-40B4-BE49-F238E27FC236}">
                <a16:creationId xmlns:a16="http://schemas.microsoft.com/office/drawing/2014/main" id="{32987655-5D0E-42CA-A3DA-D7C0396E4EE4}"/>
              </a:ext>
            </a:extLst>
          </p:cNvPr>
          <p:cNvGraphicFramePr/>
          <p:nvPr/>
        </p:nvGraphicFramePr>
        <p:xfrm>
          <a:off x="755650" y="1355725"/>
          <a:ext cx="7994650" cy="4273550"/>
        </p:xfrm>
        <a:graphic>
          <a:graphicData uri="http://schemas.openxmlformats.org/drawingml/2006/table">
            <a:tbl>
              <a:tblPr/>
              <a:tblGrid>
                <a:gridCol w="207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5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25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2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25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25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451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255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53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7981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0710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27101">
                <a:tc gridSpan="1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/>
                        <a:t>应交税费明细账</a:t>
                      </a:r>
                      <a:endParaRPr lang="zh-CN" altLang="en-US" sz="2800" dirty="0"/>
                    </a:p>
                  </a:txBody>
                  <a:tcPr marL="90851" marR="90851" marT="45727" marB="45727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cap="flat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  <a:lnT cap="flat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697">
                <a:tc gridSpan="1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dirty="0"/>
                        <a:t>（</a:t>
                      </a:r>
                      <a:r>
                        <a:rPr lang="zh-CN" altLang="en-US" sz="2000" dirty="0">
                          <a:solidFill>
                            <a:srgbClr val="0000FF"/>
                          </a:solidFill>
                        </a:rPr>
                        <a:t>分别按借方、贷方发生额设置专栏的多栏式</a:t>
                      </a:r>
                      <a:r>
                        <a:rPr lang="zh-CN" altLang="en-US" sz="2000" dirty="0"/>
                        <a:t>）</a:t>
                      </a:r>
                    </a:p>
                  </a:txBody>
                  <a:tcPr marL="90851" marR="90851" marT="45727" marB="45727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37">
                <a:tc rowSpan="7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L="90851" marR="90851" marT="45727" marB="45727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L="90851" marR="90851" marT="45727" marB="45727"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3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3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要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  方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  方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3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余额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rowSpan="7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L="90851" marR="90851" marT="45727" marB="45727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2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cap="flat">
                      <a:noFill/>
                    </a:ln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L="90851" marR="90851" marT="45727" marB="45727"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进项税额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已交税额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合计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销项税额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进项税额转出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出口退税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合 计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1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cap="flat">
                      <a:noFill/>
                    </a:ln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L="90851" marR="90851" marT="45727" marB="45727"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银付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付进项税额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510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510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69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cap="flat">
                      <a:noFill/>
                    </a:ln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16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9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进项税转出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  170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170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69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cap="flat">
                      <a:noFill/>
                    </a:ln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银收</a:t>
                      </a:r>
                      <a:r>
                        <a:rPr lang="en-US" altLang="zh-CN" sz="1400">
                          <a:latin typeface="宋体" panose="02010600030101010101" pitchFamily="2" charset="-122"/>
                        </a:rPr>
                        <a:t>12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400" dirty="0">
                          <a:latin typeface="宋体" panose="02010600030101010101" pitchFamily="2" charset="-122"/>
                        </a:rPr>
                        <a:t>销项税额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680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850</a:t>
                      </a: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2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cap="flat">
                      <a:noFill/>
                    </a:ln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169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cap="flat">
                      <a:noFill/>
                    </a:ln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4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92">
                <a:tc gridSpan="14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90851" marR="90851" marT="45727" marB="45727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  <a:lnB cap="flat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4921" name="圆角矩形标注 96395">
            <a:extLst>
              <a:ext uri="{FF2B5EF4-FFF2-40B4-BE49-F238E27FC236}">
                <a16:creationId xmlns:a16="http://schemas.microsoft.com/office/drawing/2014/main" id="{EC17732F-2AAD-472F-8FD8-1577D9FC7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3948113"/>
            <a:ext cx="1728787" cy="1079500"/>
          </a:xfrm>
          <a:prstGeom prst="wedgeRoundRectCallout">
            <a:avLst>
              <a:gd name="adj1" fmla="val 36958"/>
              <a:gd name="adj2" fmla="val -3102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 ★ </a:t>
            </a:r>
            <a:r>
              <a:rPr lang="zh-CN" altLang="en-US" sz="1800">
                <a:solidFill>
                  <a:srgbClr val="0000FF"/>
                </a:solidFill>
              </a:rPr>
              <a:t>平时或期末按设置的专栏登记发生额</a:t>
            </a:r>
          </a:p>
        </p:txBody>
      </p:sp>
      <p:sp>
        <p:nvSpPr>
          <p:cNvPr id="34922" name="流程图: 可选过程 96396">
            <a:extLst>
              <a:ext uri="{FF2B5EF4-FFF2-40B4-BE49-F238E27FC236}">
                <a16:creationId xmlns:a16="http://schemas.microsoft.com/office/drawing/2014/main" id="{8941287E-6BD6-4B84-A876-43AA674D4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9988" y="2728913"/>
            <a:ext cx="1582737" cy="431800"/>
          </a:xfrm>
          <a:prstGeom prst="flowChartAlternateProcess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34923" name="流程图: 可选过程 96397">
            <a:extLst>
              <a:ext uri="{FF2B5EF4-FFF2-40B4-BE49-F238E27FC236}">
                <a16:creationId xmlns:a16="http://schemas.microsoft.com/office/drawing/2014/main" id="{E91D741C-E6AA-49E1-AA74-4AE60233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2736850"/>
            <a:ext cx="2376488" cy="431800"/>
          </a:xfrm>
          <a:prstGeom prst="flowChartAlternateProcess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34924" name="圆角矩形标注 96398">
            <a:extLst>
              <a:ext uri="{FF2B5EF4-FFF2-40B4-BE49-F238E27FC236}">
                <a16:creationId xmlns:a16="http://schemas.microsoft.com/office/drawing/2014/main" id="{E22EBBFC-1652-429D-B597-113A22D55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1068388"/>
            <a:ext cx="2736850" cy="719137"/>
          </a:xfrm>
          <a:prstGeom prst="wedgeRoundRectCallout">
            <a:avLst>
              <a:gd name="adj1" fmla="val -21171"/>
              <a:gd name="adj2" fmla="val 23509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FF"/>
                </a:solidFill>
              </a:rPr>
              <a:t>按明细账户核算的具体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FF"/>
                </a:solidFill>
              </a:rPr>
              <a:t>内容分别设置多个专栏</a:t>
            </a:r>
          </a:p>
        </p:txBody>
      </p:sp>
      <p:sp>
        <p:nvSpPr>
          <p:cNvPr id="34925" name="流程图: 可选过程 96399">
            <a:extLst>
              <a:ext uri="{FF2B5EF4-FFF2-40B4-BE49-F238E27FC236}">
                <a16:creationId xmlns:a16="http://schemas.microsoft.com/office/drawing/2014/main" id="{ED7D711F-1E3C-4430-AC83-1AE8BBB76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638" y="3482975"/>
            <a:ext cx="503237" cy="250825"/>
          </a:xfrm>
          <a:prstGeom prst="flowChartAlternateProcess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34926" name="流程图: 可选过程 96400">
            <a:extLst>
              <a:ext uri="{FF2B5EF4-FFF2-40B4-BE49-F238E27FC236}">
                <a16:creationId xmlns:a16="http://schemas.microsoft.com/office/drawing/2014/main" id="{0F141470-A057-4CD3-948D-3F278A988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813" y="3863975"/>
            <a:ext cx="504825" cy="250825"/>
          </a:xfrm>
          <a:prstGeom prst="flowChartAlternateProcess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34927" name="流程图: 可选过程 96401">
            <a:extLst>
              <a:ext uri="{FF2B5EF4-FFF2-40B4-BE49-F238E27FC236}">
                <a16:creationId xmlns:a16="http://schemas.microsoft.com/office/drawing/2014/main" id="{CFCE691B-EC38-4382-AF1C-00C068862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1300" y="4268788"/>
            <a:ext cx="503238" cy="250825"/>
          </a:xfrm>
          <a:prstGeom prst="flowChartAlternateProcess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21505">
            <a:extLst>
              <a:ext uri="{FF2B5EF4-FFF2-40B4-BE49-F238E27FC236}">
                <a16:creationId xmlns:a16="http://schemas.microsoft.com/office/drawing/2014/main" id="{E83D550E-C8CB-4C8C-9462-85EC9BEB67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8" y="692150"/>
            <a:ext cx="6910387" cy="720725"/>
          </a:xfrm>
        </p:spPr>
        <p:txBody>
          <a:bodyPr/>
          <a:lstStyle/>
          <a:p>
            <a:pPr algn="l" eaLnBrk="1" hangingPunct="1"/>
            <a:r>
              <a:rPr lang="zh-CN" altLang="en-US" sz="3600" b="1">
                <a:solidFill>
                  <a:srgbClr val="0000FF"/>
                </a:solidFill>
                <a:latin typeface="宋体" panose="02010600030101010101" pitchFamily="2" charset="-122"/>
              </a:rPr>
              <a:t>第三节  账簿的启用与错账更正</a:t>
            </a:r>
          </a:p>
        </p:txBody>
      </p:sp>
      <p:sp>
        <p:nvSpPr>
          <p:cNvPr id="35843" name="文本占位符 21506">
            <a:extLst>
              <a:ext uri="{FF2B5EF4-FFF2-40B4-BE49-F238E27FC236}">
                <a16:creationId xmlns:a16="http://schemas.microsoft.com/office/drawing/2014/main" id="{9E9607D3-E44C-43FE-B390-6DD159A060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1557338"/>
            <a:ext cx="7777162" cy="13684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一、账簿的启用与登记规则</a:t>
            </a:r>
          </a:p>
          <a:p>
            <a:pPr marL="0" indent="0" eaLnBrk="1" hangingPunct="1"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（一）账簿的启用</a:t>
            </a:r>
          </a:p>
        </p:txBody>
      </p:sp>
      <p:grpSp>
        <p:nvGrpSpPr>
          <p:cNvPr id="35844" name="组合 21580">
            <a:extLst>
              <a:ext uri="{FF2B5EF4-FFF2-40B4-BE49-F238E27FC236}">
                <a16:creationId xmlns:a16="http://schemas.microsoft.com/office/drawing/2014/main" id="{D6DEA9C9-8233-45E0-B905-F01DCD250800}"/>
              </a:ext>
            </a:extLst>
          </p:cNvPr>
          <p:cNvGrpSpPr>
            <a:grpSpLocks/>
          </p:cNvGrpSpPr>
          <p:nvPr/>
        </p:nvGrpSpPr>
        <p:grpSpPr bwMode="auto">
          <a:xfrm>
            <a:off x="723900" y="3573463"/>
            <a:ext cx="1439863" cy="2089150"/>
            <a:chOff x="456" y="2251"/>
            <a:chExt cx="907" cy="1316"/>
          </a:xfrm>
        </p:grpSpPr>
        <p:grpSp>
          <p:nvGrpSpPr>
            <p:cNvPr id="35880" name="组合 21543">
              <a:extLst>
                <a:ext uri="{FF2B5EF4-FFF2-40B4-BE49-F238E27FC236}">
                  <a16:creationId xmlns:a16="http://schemas.microsoft.com/office/drawing/2014/main" id="{AAA750F4-CEAD-4332-9994-011E4507AA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2" y="2251"/>
              <a:ext cx="681" cy="864"/>
              <a:chOff x="521" y="3292"/>
              <a:chExt cx="681" cy="864"/>
            </a:xfrm>
          </p:grpSpPr>
          <p:grpSp>
            <p:nvGrpSpPr>
              <p:cNvPr id="35889" name="组合 21515">
                <a:extLst>
                  <a:ext uri="{FF2B5EF4-FFF2-40B4-BE49-F238E27FC236}">
                    <a16:creationId xmlns:a16="http://schemas.microsoft.com/office/drawing/2014/main" id="{DD7B4781-B028-4A7D-BA72-1CF48FB76A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1" y="3292"/>
                <a:ext cx="681" cy="861"/>
                <a:chOff x="748" y="2886"/>
                <a:chExt cx="681" cy="861"/>
              </a:xfrm>
            </p:grpSpPr>
            <p:sp>
              <p:nvSpPr>
                <p:cNvPr id="35893" name="立方体 21516">
                  <a:extLst>
                    <a:ext uri="{FF2B5EF4-FFF2-40B4-BE49-F238E27FC236}">
                      <a16:creationId xmlns:a16="http://schemas.microsoft.com/office/drawing/2014/main" id="{3F47EC0B-F7BE-441A-A4D9-2A04168A9D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886"/>
                  <a:ext cx="681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35894" name="图片 21517">
                  <a:extLst>
                    <a:ext uri="{FF2B5EF4-FFF2-40B4-BE49-F238E27FC236}">
                      <a16:creationId xmlns:a16="http://schemas.microsoft.com/office/drawing/2014/main" id="{24BE876F-511F-4B66-AB56-9144BA0D27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60" y="2931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5890" name="图片 21525">
                <a:extLst>
                  <a:ext uri="{FF2B5EF4-FFF2-40B4-BE49-F238E27FC236}">
                    <a16:creationId xmlns:a16="http://schemas.microsoft.com/office/drawing/2014/main" id="{A977F73D-1142-49EC-9F1B-80988FE544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08" b="3462"/>
              <a:stretch>
                <a:fillRect/>
              </a:stretch>
            </p:blipFill>
            <p:spPr bwMode="auto">
              <a:xfrm>
                <a:off x="566" y="3337"/>
                <a:ext cx="590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91" name="图片 21530">
                <a:extLst>
                  <a:ext uri="{FF2B5EF4-FFF2-40B4-BE49-F238E27FC236}">
                    <a16:creationId xmlns:a16="http://schemas.microsoft.com/office/drawing/2014/main" id="{2B26968D-4543-4606-8C51-FD140D32E9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4" t="5023" r="10193" b="2885"/>
              <a:stretch>
                <a:fillRect/>
              </a:stretch>
            </p:blipFill>
            <p:spPr bwMode="auto">
              <a:xfrm>
                <a:off x="530" y="3326"/>
                <a:ext cx="590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92" name="图片 21535" descr="7581CBD8">
                <a:extLst>
                  <a:ext uri="{FF2B5EF4-FFF2-40B4-BE49-F238E27FC236}">
                    <a16:creationId xmlns:a16="http://schemas.microsoft.com/office/drawing/2014/main" id="{8073DFAB-5B43-4ED7-87D0-FA466C72B9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524" y="3333"/>
                <a:ext cx="642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881" name="组合 21541">
              <a:extLst>
                <a:ext uri="{FF2B5EF4-FFF2-40B4-BE49-F238E27FC236}">
                  <a16:creationId xmlns:a16="http://schemas.microsoft.com/office/drawing/2014/main" id="{63D27AEC-385C-4D30-B127-BC661866CB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" y="2949"/>
              <a:ext cx="907" cy="618"/>
              <a:chOff x="521" y="2566"/>
              <a:chExt cx="907" cy="618"/>
            </a:xfrm>
          </p:grpSpPr>
          <p:grpSp>
            <p:nvGrpSpPr>
              <p:cNvPr id="35882" name="组合 21509">
                <a:extLst>
                  <a:ext uri="{FF2B5EF4-FFF2-40B4-BE49-F238E27FC236}">
                    <a16:creationId xmlns:a16="http://schemas.microsoft.com/office/drawing/2014/main" id="{F6060E02-89AB-45B0-8806-92302CDEFA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1" y="2566"/>
                <a:ext cx="907" cy="592"/>
                <a:chOff x="748" y="2160"/>
                <a:chExt cx="907" cy="592"/>
              </a:xfrm>
            </p:grpSpPr>
            <p:sp>
              <p:nvSpPr>
                <p:cNvPr id="35887" name="立方体 21510">
                  <a:extLst>
                    <a:ext uri="{FF2B5EF4-FFF2-40B4-BE49-F238E27FC236}">
                      <a16:creationId xmlns:a16="http://schemas.microsoft.com/office/drawing/2014/main" id="{A09DFE72-603E-4F51-B369-39FE488F7F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160"/>
                  <a:ext cx="907" cy="592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35888" name="图片 21511">
                  <a:extLst>
                    <a:ext uri="{FF2B5EF4-FFF2-40B4-BE49-F238E27FC236}">
                      <a16:creationId xmlns:a16="http://schemas.microsoft.com/office/drawing/2014/main" id="{D96C4713-A6E4-430C-BBB8-EB156EFB4E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748" y="2205"/>
                  <a:ext cx="861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35883" name="图片 21520">
                <a:extLst>
                  <a:ext uri="{FF2B5EF4-FFF2-40B4-BE49-F238E27FC236}">
                    <a16:creationId xmlns:a16="http://schemas.microsoft.com/office/drawing/2014/main" id="{EFD675A6-E6F8-4728-8D67-671282308D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30" y="2635"/>
                <a:ext cx="847" cy="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84" name="图片 21523">
                <a:extLst>
                  <a:ext uri="{FF2B5EF4-FFF2-40B4-BE49-F238E27FC236}">
                    <a16:creationId xmlns:a16="http://schemas.microsoft.com/office/drawing/2014/main" id="{BBC0A6AD-6792-4EF5-A22E-930C978C6E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21" b="3462"/>
              <a:stretch>
                <a:fillRect/>
              </a:stretch>
            </p:blipFill>
            <p:spPr bwMode="auto">
              <a:xfrm>
                <a:off x="567" y="2623"/>
                <a:ext cx="817" cy="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85" name="图片 21527">
                <a:extLst>
                  <a:ext uri="{FF2B5EF4-FFF2-40B4-BE49-F238E27FC236}">
                    <a16:creationId xmlns:a16="http://schemas.microsoft.com/office/drawing/2014/main" id="{E0FDA044-1861-488D-A066-1B3DA706A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" y="2600"/>
                <a:ext cx="81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86" name="图片 21533" descr="896F7477">
                <a:extLst>
                  <a:ext uri="{FF2B5EF4-FFF2-40B4-BE49-F238E27FC236}">
                    <a16:creationId xmlns:a16="http://schemas.microsoft.com/office/drawing/2014/main" id="{6F31A827-242F-4934-BE22-542BD30830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521" y="2602"/>
                <a:ext cx="874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5845" name="组合 21512">
            <a:extLst>
              <a:ext uri="{FF2B5EF4-FFF2-40B4-BE49-F238E27FC236}">
                <a16:creationId xmlns:a16="http://schemas.microsoft.com/office/drawing/2014/main" id="{CB2E902D-E0B6-4C46-9B64-26EA0051BA20}"/>
              </a:ext>
            </a:extLst>
          </p:cNvPr>
          <p:cNvGrpSpPr>
            <a:grpSpLocks/>
          </p:cNvGrpSpPr>
          <p:nvPr/>
        </p:nvGrpSpPr>
        <p:grpSpPr bwMode="auto">
          <a:xfrm>
            <a:off x="2127250" y="4078288"/>
            <a:ext cx="1076325" cy="1366837"/>
            <a:chOff x="767" y="1150"/>
            <a:chExt cx="678" cy="861"/>
          </a:xfrm>
        </p:grpSpPr>
        <p:sp>
          <p:nvSpPr>
            <p:cNvPr id="35878" name="立方体 21513">
              <a:extLst>
                <a:ext uri="{FF2B5EF4-FFF2-40B4-BE49-F238E27FC236}">
                  <a16:creationId xmlns:a16="http://schemas.microsoft.com/office/drawing/2014/main" id="{89F6975F-082D-427F-B9A7-4043F2351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" y="1150"/>
              <a:ext cx="678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35879" name="图片 21514">
              <a:extLst>
                <a:ext uri="{FF2B5EF4-FFF2-40B4-BE49-F238E27FC236}">
                  <a16:creationId xmlns:a16="http://schemas.microsoft.com/office/drawing/2014/main" id="{B7B64C6D-4830-4F4F-ABB3-F92B64A91A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93" y="1207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846" name="图片 21519">
            <a:extLst>
              <a:ext uri="{FF2B5EF4-FFF2-40B4-BE49-F238E27FC236}">
                <a16:creationId xmlns:a16="http://schemas.microsoft.com/office/drawing/2014/main" id="{1389E509-AD51-46FB-B14C-745215FF1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4116388"/>
            <a:ext cx="984250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图片 21524">
            <a:extLst>
              <a:ext uri="{FF2B5EF4-FFF2-40B4-BE49-F238E27FC236}">
                <a16:creationId xmlns:a16="http://schemas.microsoft.com/office/drawing/2014/main" id="{9E34CF26-7DF3-4235-91D5-7AC14096F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8" b="3462"/>
          <a:stretch>
            <a:fillRect/>
          </a:stretch>
        </p:blipFill>
        <p:spPr bwMode="auto">
          <a:xfrm>
            <a:off x="2168525" y="4078288"/>
            <a:ext cx="9366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图片 21529">
            <a:extLst>
              <a:ext uri="{FF2B5EF4-FFF2-40B4-BE49-F238E27FC236}">
                <a16:creationId xmlns:a16="http://schemas.microsoft.com/office/drawing/2014/main" id="{AD6AEA3B-119D-496E-B6C8-3AE9BA833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5023" r="10193" b="2885"/>
          <a:stretch>
            <a:fillRect/>
          </a:stretch>
        </p:blipFill>
        <p:spPr bwMode="auto">
          <a:xfrm>
            <a:off x="2182813" y="4078288"/>
            <a:ext cx="9366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图片 21534" descr="204E207C">
            <a:extLst>
              <a:ext uri="{FF2B5EF4-FFF2-40B4-BE49-F238E27FC236}">
                <a16:creationId xmlns:a16="http://schemas.microsoft.com/office/drawing/2014/main" id="{4DBF0B07-9E13-4AF0-86A3-84814BAE4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88" y="4140200"/>
            <a:ext cx="1017587" cy="1306513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0" name="图片 21544" descr="204E207C">
            <a:extLst>
              <a:ext uri="{FF2B5EF4-FFF2-40B4-BE49-F238E27FC236}">
                <a16:creationId xmlns:a16="http://schemas.microsoft.com/office/drawing/2014/main" id="{A2F1D07C-A084-401D-B7B3-6345093F7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4149725"/>
            <a:ext cx="1017588" cy="1306513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851" name="组合 21559">
            <a:extLst>
              <a:ext uri="{FF2B5EF4-FFF2-40B4-BE49-F238E27FC236}">
                <a16:creationId xmlns:a16="http://schemas.microsoft.com/office/drawing/2014/main" id="{C7D004B7-9171-4716-BE37-7E1AC840B4F2}"/>
              </a:ext>
            </a:extLst>
          </p:cNvPr>
          <p:cNvGrpSpPr>
            <a:grpSpLocks/>
          </p:cNvGrpSpPr>
          <p:nvPr/>
        </p:nvGrpSpPr>
        <p:grpSpPr bwMode="auto">
          <a:xfrm>
            <a:off x="5041900" y="4138613"/>
            <a:ext cx="1008063" cy="2027237"/>
            <a:chOff x="2665" y="2289"/>
            <a:chExt cx="635" cy="1277"/>
          </a:xfrm>
        </p:grpSpPr>
        <p:pic>
          <p:nvPicPr>
            <p:cNvPr id="35876" name="图片 21552">
              <a:extLst>
                <a:ext uri="{FF2B5EF4-FFF2-40B4-BE49-F238E27FC236}">
                  <a16:creationId xmlns:a16="http://schemas.microsoft.com/office/drawing/2014/main" id="{9C7D1B2D-1FE1-40B3-BA06-9BE7DCB895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74" t="5023" r="10193" b="2885"/>
            <a:stretch>
              <a:fillRect/>
            </a:stretch>
          </p:blipFill>
          <p:spPr bwMode="auto">
            <a:xfrm>
              <a:off x="2698" y="2289"/>
              <a:ext cx="590" cy="81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877" name="圆角矩形标注 21557">
              <a:extLst>
                <a:ext uri="{FF2B5EF4-FFF2-40B4-BE49-F238E27FC236}">
                  <a16:creationId xmlns:a16="http://schemas.microsoft.com/office/drawing/2014/main" id="{C183868C-5E72-4554-A9C8-9687E621D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5" y="3203"/>
              <a:ext cx="635" cy="363"/>
            </a:xfrm>
            <a:prstGeom prst="wedgeRoundRectCallout">
              <a:avLst>
                <a:gd name="adj1" fmla="val 21495"/>
                <a:gd name="adj2" fmla="val -41458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0000FF"/>
                  </a:solidFill>
                </a:rPr>
                <a:t>登记账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0000FF"/>
                  </a:solidFill>
                </a:rPr>
                <a:t>簿须知</a:t>
              </a:r>
            </a:p>
          </p:txBody>
        </p:sp>
      </p:grpSp>
      <p:grpSp>
        <p:nvGrpSpPr>
          <p:cNvPr id="35852" name="组合 21562">
            <a:extLst>
              <a:ext uri="{FF2B5EF4-FFF2-40B4-BE49-F238E27FC236}">
                <a16:creationId xmlns:a16="http://schemas.microsoft.com/office/drawing/2014/main" id="{50392297-FEEC-4B54-9319-D7ADACC7EEB0}"/>
              </a:ext>
            </a:extLst>
          </p:cNvPr>
          <p:cNvGrpSpPr>
            <a:grpSpLocks/>
          </p:cNvGrpSpPr>
          <p:nvPr/>
        </p:nvGrpSpPr>
        <p:grpSpPr bwMode="auto">
          <a:xfrm>
            <a:off x="6246813" y="4149725"/>
            <a:ext cx="936625" cy="2232025"/>
            <a:chOff x="3424" y="2296"/>
            <a:chExt cx="590" cy="1406"/>
          </a:xfrm>
        </p:grpSpPr>
        <p:pic>
          <p:nvPicPr>
            <p:cNvPr id="35874" name="图片 21547">
              <a:extLst>
                <a:ext uri="{FF2B5EF4-FFF2-40B4-BE49-F238E27FC236}">
                  <a16:creationId xmlns:a16="http://schemas.microsoft.com/office/drawing/2014/main" id="{4143B01F-69B0-4DF6-B14C-A0D31DC1BC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lum contrast="-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8" b="3462"/>
            <a:stretch>
              <a:fillRect/>
            </a:stretch>
          </p:blipFill>
          <p:spPr bwMode="auto">
            <a:xfrm>
              <a:off x="3424" y="2296"/>
              <a:ext cx="590" cy="81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875" name="圆角矩形标注 21560">
              <a:extLst>
                <a:ext uri="{FF2B5EF4-FFF2-40B4-BE49-F238E27FC236}">
                  <a16:creationId xmlns:a16="http://schemas.microsoft.com/office/drawing/2014/main" id="{AF4F6C73-8BA2-4156-BBF8-FB4B29A37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3203"/>
              <a:ext cx="567" cy="499"/>
            </a:xfrm>
            <a:prstGeom prst="wedgeRoundRectCallout">
              <a:avLst>
                <a:gd name="adj1" fmla="val 19843"/>
                <a:gd name="adj2" fmla="val -26755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0000FF"/>
                  </a:solidFill>
                </a:rPr>
                <a:t>账簿启用及交接记录</a:t>
              </a:r>
            </a:p>
          </p:txBody>
        </p:sp>
      </p:grpSp>
      <p:grpSp>
        <p:nvGrpSpPr>
          <p:cNvPr id="35853" name="组合 21564">
            <a:extLst>
              <a:ext uri="{FF2B5EF4-FFF2-40B4-BE49-F238E27FC236}">
                <a16:creationId xmlns:a16="http://schemas.microsoft.com/office/drawing/2014/main" id="{F72F1F45-076E-4635-838B-5CAA3291DF77}"/>
              </a:ext>
            </a:extLst>
          </p:cNvPr>
          <p:cNvGrpSpPr>
            <a:grpSpLocks/>
          </p:cNvGrpSpPr>
          <p:nvPr/>
        </p:nvGrpSpPr>
        <p:grpSpPr bwMode="auto">
          <a:xfrm>
            <a:off x="7404100" y="4149725"/>
            <a:ext cx="984250" cy="2016125"/>
            <a:chOff x="4165" y="2296"/>
            <a:chExt cx="620" cy="1270"/>
          </a:xfrm>
        </p:grpSpPr>
        <p:pic>
          <p:nvPicPr>
            <p:cNvPr id="35872" name="图片 21555">
              <a:extLst>
                <a:ext uri="{FF2B5EF4-FFF2-40B4-BE49-F238E27FC236}">
                  <a16:creationId xmlns:a16="http://schemas.microsoft.com/office/drawing/2014/main" id="{CFA0A627-BCFC-4C72-AC8F-59EDF27905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lum contrast="-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165" y="2296"/>
              <a:ext cx="620" cy="81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873" name="圆角矩形标注 21563">
              <a:extLst>
                <a:ext uri="{FF2B5EF4-FFF2-40B4-BE49-F238E27FC236}">
                  <a16:creationId xmlns:a16="http://schemas.microsoft.com/office/drawing/2014/main" id="{000D9EEC-B841-4FC9-B0B8-E1ED19761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3203"/>
              <a:ext cx="567" cy="363"/>
            </a:xfrm>
            <a:prstGeom prst="wedgeRoundRectCallout">
              <a:avLst>
                <a:gd name="adj1" fmla="val 19843"/>
                <a:gd name="adj2" fmla="val -18046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0000FF"/>
                  </a:solidFill>
                </a:rPr>
                <a:t>账户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0000FF"/>
                  </a:solidFill>
                </a:rPr>
                <a:t>目录</a:t>
              </a:r>
            </a:p>
          </p:txBody>
        </p:sp>
      </p:grpSp>
      <p:grpSp>
        <p:nvGrpSpPr>
          <p:cNvPr id="35854" name="组合 21566">
            <a:extLst>
              <a:ext uri="{FF2B5EF4-FFF2-40B4-BE49-F238E27FC236}">
                <a16:creationId xmlns:a16="http://schemas.microsoft.com/office/drawing/2014/main" id="{FEF4EE91-4D4A-4609-9F0A-BCC4381682AB}"/>
              </a:ext>
            </a:extLst>
          </p:cNvPr>
          <p:cNvGrpSpPr>
            <a:grpSpLocks/>
          </p:cNvGrpSpPr>
          <p:nvPr/>
        </p:nvGrpSpPr>
        <p:grpSpPr bwMode="auto">
          <a:xfrm>
            <a:off x="3008313" y="5445125"/>
            <a:ext cx="987425" cy="590550"/>
            <a:chOff x="1895" y="3430"/>
            <a:chExt cx="622" cy="372"/>
          </a:xfrm>
        </p:grpSpPr>
        <p:sp>
          <p:nvSpPr>
            <p:cNvPr id="35870" name="圆角矩形标注 21521">
              <a:extLst>
                <a:ext uri="{FF2B5EF4-FFF2-40B4-BE49-F238E27FC236}">
                  <a16:creationId xmlns:a16="http://schemas.microsoft.com/office/drawing/2014/main" id="{9DD2BE09-F4EC-42E1-9EA2-1E9358E04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5" y="3592"/>
              <a:ext cx="567" cy="210"/>
            </a:xfrm>
            <a:prstGeom prst="wedgeRoundRectCallout">
              <a:avLst>
                <a:gd name="adj1" fmla="val 19843"/>
                <a:gd name="adj2" fmla="val 5236"/>
                <a:gd name="adj3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0000FF"/>
                  </a:solidFill>
                </a:rPr>
                <a:t>启  用</a:t>
              </a:r>
            </a:p>
          </p:txBody>
        </p:sp>
        <p:sp>
          <p:nvSpPr>
            <p:cNvPr id="35871" name="下弧形箭头 21565">
              <a:extLst>
                <a:ext uri="{FF2B5EF4-FFF2-40B4-BE49-F238E27FC236}">
                  <a16:creationId xmlns:a16="http://schemas.microsoft.com/office/drawing/2014/main" id="{C2CBE33D-B439-435F-857E-C5E7FFC16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3430"/>
              <a:ext cx="590" cy="182"/>
            </a:xfrm>
            <a:prstGeom prst="curvedUpArrow">
              <a:avLst>
                <a:gd name="adj1" fmla="val 64835"/>
                <a:gd name="adj2" fmla="val 129670"/>
                <a:gd name="adj3" fmla="val 3330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grpSp>
        <p:nvGrpSpPr>
          <p:cNvPr id="35855" name="组合 21570">
            <a:extLst>
              <a:ext uri="{FF2B5EF4-FFF2-40B4-BE49-F238E27FC236}">
                <a16:creationId xmlns:a16="http://schemas.microsoft.com/office/drawing/2014/main" id="{932136D8-51B4-4BC5-A294-3760A0DA014A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3214688"/>
            <a:ext cx="2449512" cy="935037"/>
            <a:chOff x="1655" y="2025"/>
            <a:chExt cx="1543" cy="589"/>
          </a:xfrm>
        </p:grpSpPr>
        <p:sp>
          <p:nvSpPr>
            <p:cNvPr id="35868" name="圆角矩形标注 21567">
              <a:extLst>
                <a:ext uri="{FF2B5EF4-FFF2-40B4-BE49-F238E27FC236}">
                  <a16:creationId xmlns:a16="http://schemas.microsoft.com/office/drawing/2014/main" id="{8C76E15E-A36E-4EF9-A430-962B86CBA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2025"/>
              <a:ext cx="1406" cy="453"/>
            </a:xfrm>
            <a:prstGeom prst="wedgeRoundRectCallout">
              <a:avLst>
                <a:gd name="adj1" fmla="val 17995"/>
                <a:gd name="adj2" fmla="val 25278"/>
                <a:gd name="adj3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0000FF"/>
                  </a:solidFill>
                </a:rPr>
                <a:t>了解账簿登记须知熟悉账簿登记要求</a:t>
              </a:r>
            </a:p>
          </p:txBody>
        </p:sp>
        <p:sp>
          <p:nvSpPr>
            <p:cNvPr id="35869" name="直接连接符 21569">
              <a:extLst>
                <a:ext uri="{FF2B5EF4-FFF2-40B4-BE49-F238E27FC236}">
                  <a16:creationId xmlns:a16="http://schemas.microsoft.com/office/drawing/2014/main" id="{528E17BE-C87E-4C07-ACB5-DA08BFA28D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2432"/>
              <a:ext cx="182" cy="18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856" name="组合 21574">
            <a:extLst>
              <a:ext uri="{FF2B5EF4-FFF2-40B4-BE49-F238E27FC236}">
                <a16:creationId xmlns:a16="http://schemas.microsoft.com/office/drawing/2014/main" id="{C7F85B77-AFD9-46DE-AC8C-D74AA7F45EE8}"/>
              </a:ext>
            </a:extLst>
          </p:cNvPr>
          <p:cNvGrpSpPr>
            <a:grpSpLocks/>
          </p:cNvGrpSpPr>
          <p:nvPr/>
        </p:nvGrpSpPr>
        <p:grpSpPr bwMode="auto">
          <a:xfrm>
            <a:off x="5003800" y="2852738"/>
            <a:ext cx="2232025" cy="1296987"/>
            <a:chOff x="3152" y="1797"/>
            <a:chExt cx="1406" cy="817"/>
          </a:xfrm>
        </p:grpSpPr>
        <p:sp>
          <p:nvSpPr>
            <p:cNvPr id="35866" name="圆角矩形标注 21568">
              <a:extLst>
                <a:ext uri="{FF2B5EF4-FFF2-40B4-BE49-F238E27FC236}">
                  <a16:creationId xmlns:a16="http://schemas.microsoft.com/office/drawing/2014/main" id="{A5E71DF2-FD8E-49C0-A6EF-ACBF3EE5E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797"/>
              <a:ext cx="1406" cy="635"/>
            </a:xfrm>
            <a:prstGeom prst="wedgeRoundRectCallout">
              <a:avLst>
                <a:gd name="adj1" fmla="val 12875"/>
                <a:gd name="adj2" fmla="val 26694"/>
                <a:gd name="adj3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0000FF"/>
                  </a:solidFill>
                </a:rPr>
                <a:t>填写账簿启用记录</a:t>
              </a:r>
              <a:r>
                <a:rPr lang="en-US" altLang="zh-CN" sz="1800">
                  <a:solidFill>
                    <a:srgbClr val="0000FF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1800">
                  <a:solidFill>
                    <a:srgbClr val="0000FF"/>
                  </a:solidFill>
                  <a:latin typeface="宋体" panose="02010600030101010101" pitchFamily="2" charset="-122"/>
                </a:rPr>
                <a:t>企业名称、账簿</a:t>
              </a:r>
              <a:r>
                <a:rPr lang="zh-CN" altLang="en-US" sz="1800">
                  <a:solidFill>
                    <a:srgbClr val="0000FF"/>
                  </a:solidFill>
                </a:rPr>
                <a:t>名称、启用日期</a:t>
              </a:r>
              <a:r>
                <a:rPr lang="zh-CN" altLang="en-US" sz="1800">
                  <a:solidFill>
                    <a:srgbClr val="0000FF"/>
                  </a:solidFill>
                  <a:latin typeface="宋体" panose="02010600030101010101" pitchFamily="2" charset="-122"/>
                </a:rPr>
                <a:t>等</a:t>
              </a:r>
              <a:r>
                <a:rPr lang="en-US" altLang="zh-CN" sz="1800">
                  <a:solidFill>
                    <a:srgbClr val="0000FF"/>
                  </a:solidFill>
                  <a:latin typeface="宋体" panose="02010600030101010101" pitchFamily="2" charset="-122"/>
                </a:rPr>
                <a:t>)</a:t>
              </a:r>
            </a:p>
          </p:txBody>
        </p:sp>
        <p:sp>
          <p:nvSpPr>
            <p:cNvPr id="35867" name="直接连接符 21571">
              <a:extLst>
                <a:ext uri="{FF2B5EF4-FFF2-40B4-BE49-F238E27FC236}">
                  <a16:creationId xmlns:a16="http://schemas.microsoft.com/office/drawing/2014/main" id="{E943B298-F3E1-4D91-A160-56A5E945BD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2432"/>
              <a:ext cx="227" cy="18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857" name="组合 21577">
            <a:extLst>
              <a:ext uri="{FF2B5EF4-FFF2-40B4-BE49-F238E27FC236}">
                <a16:creationId xmlns:a16="http://schemas.microsoft.com/office/drawing/2014/main" id="{BE4E1E66-7282-425B-85AA-C9AD0BCA0A3E}"/>
              </a:ext>
            </a:extLst>
          </p:cNvPr>
          <p:cNvGrpSpPr>
            <a:grpSpLocks/>
          </p:cNvGrpSpPr>
          <p:nvPr/>
        </p:nvGrpSpPr>
        <p:grpSpPr bwMode="auto">
          <a:xfrm>
            <a:off x="7380288" y="3140075"/>
            <a:ext cx="1008062" cy="1009650"/>
            <a:chOff x="4649" y="1978"/>
            <a:chExt cx="635" cy="636"/>
          </a:xfrm>
        </p:grpSpPr>
        <p:sp>
          <p:nvSpPr>
            <p:cNvPr id="35864" name="圆角矩形标注 21572">
              <a:extLst>
                <a:ext uri="{FF2B5EF4-FFF2-40B4-BE49-F238E27FC236}">
                  <a16:creationId xmlns:a16="http://schemas.microsoft.com/office/drawing/2014/main" id="{0D40B048-156D-41A2-B27B-225EB8C54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1978"/>
              <a:ext cx="635" cy="454"/>
            </a:xfrm>
            <a:prstGeom prst="wedgeRoundRectCallout">
              <a:avLst>
                <a:gd name="adj1" fmla="val -5278"/>
                <a:gd name="adj2" fmla="val -8810"/>
                <a:gd name="adj3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0000FF"/>
                  </a:solidFill>
                </a:rPr>
                <a:t>填写账户目录</a:t>
              </a:r>
              <a:endParaRPr lang="en-US" altLang="zh-CN" sz="1800">
                <a:solidFill>
                  <a:srgbClr val="0000FF"/>
                </a:solidFill>
              </a:endParaRPr>
            </a:p>
          </p:txBody>
        </p:sp>
        <p:sp>
          <p:nvSpPr>
            <p:cNvPr id="35865" name="直接连接符 21573">
              <a:extLst>
                <a:ext uri="{FF2B5EF4-FFF2-40B4-BE49-F238E27FC236}">
                  <a16:creationId xmlns:a16="http://schemas.microsoft.com/office/drawing/2014/main" id="{2B2DE11B-2716-4EDC-A55A-3AB8927A29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5" y="2432"/>
              <a:ext cx="227" cy="18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858" name="组合 21579">
            <a:extLst>
              <a:ext uri="{FF2B5EF4-FFF2-40B4-BE49-F238E27FC236}">
                <a16:creationId xmlns:a16="http://schemas.microsoft.com/office/drawing/2014/main" id="{80D5D569-EE84-46C2-AF2F-15E56C414071}"/>
              </a:ext>
            </a:extLst>
          </p:cNvPr>
          <p:cNvGrpSpPr>
            <a:grpSpLocks/>
          </p:cNvGrpSpPr>
          <p:nvPr/>
        </p:nvGrpSpPr>
        <p:grpSpPr bwMode="auto">
          <a:xfrm>
            <a:off x="7092950" y="4221163"/>
            <a:ext cx="1582738" cy="1152525"/>
            <a:chOff x="4468" y="2659"/>
            <a:chExt cx="997" cy="726"/>
          </a:xfrm>
        </p:grpSpPr>
        <p:sp>
          <p:nvSpPr>
            <p:cNvPr id="35862" name="直接连接符 21576">
              <a:extLst>
                <a:ext uri="{FF2B5EF4-FFF2-40B4-BE49-F238E27FC236}">
                  <a16:creationId xmlns:a16="http://schemas.microsoft.com/office/drawing/2014/main" id="{14626B65-9AEC-4A0D-83BF-838825DD37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2659"/>
              <a:ext cx="635" cy="40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3" name="圆角矩形标注 21578">
              <a:extLst>
                <a:ext uri="{FF2B5EF4-FFF2-40B4-BE49-F238E27FC236}">
                  <a16:creationId xmlns:a16="http://schemas.microsoft.com/office/drawing/2014/main" id="{134B3582-5DDB-4A8E-84E6-15CA38DAD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" y="2931"/>
              <a:ext cx="498" cy="454"/>
            </a:xfrm>
            <a:prstGeom prst="wedgeRoundRectCallout">
              <a:avLst>
                <a:gd name="adj1" fmla="val 7028"/>
                <a:gd name="adj2" fmla="val -8810"/>
                <a:gd name="adj3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0000FF"/>
                  </a:solidFill>
                </a:rPr>
                <a:t>贴印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0000FF"/>
                  </a:solidFill>
                </a:rPr>
                <a:t>花税</a:t>
              </a:r>
              <a:endParaRPr lang="en-US" altLang="zh-CN" sz="1800">
                <a:solidFill>
                  <a:srgbClr val="0000FF"/>
                </a:solidFill>
              </a:endParaRPr>
            </a:p>
          </p:txBody>
        </p:sp>
      </p:grpSp>
      <p:grpSp>
        <p:nvGrpSpPr>
          <p:cNvPr id="35859" name="组合 21584">
            <a:extLst>
              <a:ext uri="{FF2B5EF4-FFF2-40B4-BE49-F238E27FC236}">
                <a16:creationId xmlns:a16="http://schemas.microsoft.com/office/drawing/2014/main" id="{B6B17E5B-3ED2-47FA-B978-7AAA7C4F13CB}"/>
              </a:ext>
            </a:extLst>
          </p:cNvPr>
          <p:cNvGrpSpPr>
            <a:grpSpLocks/>
          </p:cNvGrpSpPr>
          <p:nvPr/>
        </p:nvGrpSpPr>
        <p:grpSpPr bwMode="auto">
          <a:xfrm>
            <a:off x="1114425" y="4437063"/>
            <a:ext cx="1585913" cy="2017712"/>
            <a:chOff x="702" y="2795"/>
            <a:chExt cx="999" cy="1271"/>
          </a:xfrm>
        </p:grpSpPr>
        <p:sp>
          <p:nvSpPr>
            <p:cNvPr id="35860" name="直接连接符 21582">
              <a:extLst>
                <a:ext uri="{FF2B5EF4-FFF2-40B4-BE49-F238E27FC236}">
                  <a16:creationId xmlns:a16="http://schemas.microsoft.com/office/drawing/2014/main" id="{D8C3C040-8568-4F3D-AA1A-ED211FD15B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2" y="2795"/>
              <a:ext cx="409" cy="95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1" name="圆角矩形标注 21583">
              <a:extLst>
                <a:ext uri="{FF2B5EF4-FFF2-40B4-BE49-F238E27FC236}">
                  <a16:creationId xmlns:a16="http://schemas.microsoft.com/office/drawing/2014/main" id="{1FB0527B-57C5-48CC-9597-B4CC43B8E2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" y="3612"/>
              <a:ext cx="908" cy="454"/>
            </a:xfrm>
            <a:prstGeom prst="wedgeRoundRectCallout">
              <a:avLst>
                <a:gd name="adj1" fmla="val 6278"/>
                <a:gd name="adj2" fmla="val -8810"/>
                <a:gd name="adj3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0000FF"/>
                  </a:solidFill>
                </a:rPr>
                <a:t>记录发生的交易或事项</a:t>
              </a:r>
              <a:endParaRPr lang="en-US" altLang="zh-CN" sz="180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占位符 97282">
            <a:extLst>
              <a:ext uri="{FF2B5EF4-FFF2-40B4-BE49-F238E27FC236}">
                <a16:creationId xmlns:a16="http://schemas.microsoft.com/office/drawing/2014/main" id="{238FFE2A-D5FE-4C52-8772-8C0AF819F6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692150"/>
            <a:ext cx="7921625" cy="1223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（二）账簿的登记规则</a:t>
            </a:r>
          </a:p>
          <a:p>
            <a:pPr marL="0" indent="0" eaLnBrk="1" hangingPunct="1"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b="1">
                <a:latin typeface="宋体" panose="02010600030101010101" pitchFamily="2" charset="-122"/>
              </a:rPr>
              <a:t>1.根据凭证记账，登记内容齐全</a:t>
            </a:r>
          </a:p>
        </p:txBody>
      </p:sp>
      <p:sp>
        <p:nvSpPr>
          <p:cNvPr id="36867" name="矩形标注 97331">
            <a:extLst>
              <a:ext uri="{FF2B5EF4-FFF2-40B4-BE49-F238E27FC236}">
                <a16:creationId xmlns:a16="http://schemas.microsoft.com/office/drawing/2014/main" id="{36F42AE0-F45E-4580-BB7D-CF19D101E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205038"/>
            <a:ext cx="7921625" cy="3024187"/>
          </a:xfrm>
          <a:prstGeom prst="wedgeRectCallout">
            <a:avLst>
              <a:gd name="adj1" fmla="val -39898"/>
              <a:gd name="adj2" fmla="val -47111"/>
            </a:avLst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36868" name="圆角矩形标注 97332">
            <a:extLst>
              <a:ext uri="{FF2B5EF4-FFF2-40B4-BE49-F238E27FC236}">
                <a16:creationId xmlns:a16="http://schemas.microsoft.com/office/drawing/2014/main" id="{6E88F2E7-92E3-4C2D-839C-F20B7D8BE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143250"/>
            <a:ext cx="1368425" cy="1079500"/>
          </a:xfrm>
          <a:prstGeom prst="wedgeRoundRectCallout">
            <a:avLst>
              <a:gd name="adj1" fmla="val 7079"/>
              <a:gd name="adj2" fmla="val 10000"/>
              <a:gd name="adj3" fmla="val 16667"/>
            </a:avLst>
          </a:prstGeom>
          <a:solidFill>
            <a:srgbClr val="99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经济业务（交易或事项）</a:t>
            </a:r>
          </a:p>
        </p:txBody>
      </p:sp>
      <p:sp>
        <p:nvSpPr>
          <p:cNvPr id="36869" name="直接连接符 97334">
            <a:extLst>
              <a:ext uri="{FF2B5EF4-FFF2-40B4-BE49-F238E27FC236}">
                <a16:creationId xmlns:a16="http://schemas.microsoft.com/office/drawing/2014/main" id="{777A1F0C-3459-4E33-B7B7-81E8E746A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3716338"/>
            <a:ext cx="136683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0" name="矩形标注 97335">
            <a:extLst>
              <a:ext uri="{FF2B5EF4-FFF2-40B4-BE49-F238E27FC236}">
                <a16:creationId xmlns:a16="http://schemas.microsoft.com/office/drawing/2014/main" id="{BCD203C2-CCFA-48F6-8C6C-E9D40706A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4288" y="3322638"/>
            <a:ext cx="720725" cy="792162"/>
          </a:xfrm>
          <a:prstGeom prst="wedgeRectCallout">
            <a:avLst>
              <a:gd name="adj1" fmla="val 30838"/>
              <a:gd name="adj2" fmla="val -210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取得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填制</a:t>
            </a:r>
          </a:p>
        </p:txBody>
      </p:sp>
      <p:sp>
        <p:nvSpPr>
          <p:cNvPr id="36871" name="矩形标注 97336">
            <a:extLst>
              <a:ext uri="{FF2B5EF4-FFF2-40B4-BE49-F238E27FC236}">
                <a16:creationId xmlns:a16="http://schemas.microsoft.com/office/drawing/2014/main" id="{18850752-8284-4D41-A923-B7F6E9DA7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3213100"/>
            <a:ext cx="1295400" cy="360363"/>
          </a:xfrm>
          <a:prstGeom prst="wedgeRectCallout">
            <a:avLst>
              <a:gd name="adj1" fmla="val 17157"/>
              <a:gd name="adj2" fmla="val 5528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登记账簿</a:t>
            </a:r>
          </a:p>
        </p:txBody>
      </p:sp>
      <p:sp>
        <p:nvSpPr>
          <p:cNvPr id="36872" name="矩形标注 97337">
            <a:extLst>
              <a:ext uri="{FF2B5EF4-FFF2-40B4-BE49-F238E27FC236}">
                <a16:creationId xmlns:a16="http://schemas.microsoft.com/office/drawing/2014/main" id="{B97BC67C-FEB8-4956-9B7C-9C3BD1A29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3141663"/>
            <a:ext cx="1728788" cy="503237"/>
          </a:xfrm>
          <a:prstGeom prst="wedgeRectCallout">
            <a:avLst>
              <a:gd name="adj1" fmla="val 11250"/>
              <a:gd name="adj2" fmla="val 21611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原始凭证</a:t>
            </a:r>
          </a:p>
        </p:txBody>
      </p:sp>
      <p:sp>
        <p:nvSpPr>
          <p:cNvPr id="36873" name="矩形标注 97338">
            <a:extLst>
              <a:ext uri="{FF2B5EF4-FFF2-40B4-BE49-F238E27FC236}">
                <a16:creationId xmlns:a16="http://schemas.microsoft.com/office/drawing/2014/main" id="{31FB4CBA-CC61-42C9-8EE1-9E0FFD3FC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3716338"/>
            <a:ext cx="1728788" cy="503237"/>
          </a:xfrm>
          <a:prstGeom prst="wedgeRectCallout">
            <a:avLst>
              <a:gd name="adj1" fmla="val 11250"/>
              <a:gd name="adj2" fmla="val 21611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</a:t>
            </a:r>
          </a:p>
        </p:txBody>
      </p:sp>
      <p:grpSp>
        <p:nvGrpSpPr>
          <p:cNvPr id="36874" name="组合 97339">
            <a:extLst>
              <a:ext uri="{FF2B5EF4-FFF2-40B4-BE49-F238E27FC236}">
                <a16:creationId xmlns:a16="http://schemas.microsoft.com/office/drawing/2014/main" id="{F6DC694E-5492-457D-9EC7-F7EBB7FC8D98}"/>
              </a:ext>
            </a:extLst>
          </p:cNvPr>
          <p:cNvGrpSpPr>
            <a:grpSpLocks/>
          </p:cNvGrpSpPr>
          <p:nvPr/>
        </p:nvGrpSpPr>
        <p:grpSpPr bwMode="auto">
          <a:xfrm>
            <a:off x="6877050" y="2420938"/>
            <a:ext cx="1081088" cy="1366837"/>
            <a:chOff x="748" y="2886"/>
            <a:chExt cx="681" cy="861"/>
          </a:xfrm>
        </p:grpSpPr>
        <p:sp>
          <p:nvSpPr>
            <p:cNvPr id="36888" name="立方体 97340">
              <a:extLst>
                <a:ext uri="{FF2B5EF4-FFF2-40B4-BE49-F238E27FC236}">
                  <a16:creationId xmlns:a16="http://schemas.microsoft.com/office/drawing/2014/main" id="{1436A93E-F312-467C-ABD5-B74344480B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886"/>
              <a:ext cx="681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36889" name="图片 97341">
              <a:extLst>
                <a:ext uri="{FF2B5EF4-FFF2-40B4-BE49-F238E27FC236}">
                  <a16:creationId xmlns:a16="http://schemas.microsoft.com/office/drawing/2014/main" id="{5405A701-7FE8-479E-8BE5-5F30BD1AC7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60" y="2931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875" name="图片 97342" descr="7581CBD8">
            <a:extLst>
              <a:ext uri="{FF2B5EF4-FFF2-40B4-BE49-F238E27FC236}">
                <a16:creationId xmlns:a16="http://schemas.microsoft.com/office/drawing/2014/main" id="{3B72E5DD-30A0-4870-893B-CEA6979F8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" r="182" b="1120"/>
          <a:stretch>
            <a:fillRect/>
          </a:stretch>
        </p:blipFill>
        <p:spPr bwMode="auto">
          <a:xfrm>
            <a:off x="6881813" y="2492375"/>
            <a:ext cx="101917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6" name="组合 97343">
            <a:extLst>
              <a:ext uri="{FF2B5EF4-FFF2-40B4-BE49-F238E27FC236}">
                <a16:creationId xmlns:a16="http://schemas.microsoft.com/office/drawing/2014/main" id="{A8941BC7-1D01-4A39-A83F-08100B9DE4C7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3095625"/>
            <a:ext cx="1584325" cy="939800"/>
            <a:chOff x="748" y="2160"/>
            <a:chExt cx="907" cy="592"/>
          </a:xfrm>
        </p:grpSpPr>
        <p:sp>
          <p:nvSpPr>
            <p:cNvPr id="36886" name="立方体 97344">
              <a:extLst>
                <a:ext uri="{FF2B5EF4-FFF2-40B4-BE49-F238E27FC236}">
                  <a16:creationId xmlns:a16="http://schemas.microsoft.com/office/drawing/2014/main" id="{10571029-DCD8-4FEA-AEC9-74D244092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160"/>
              <a:ext cx="907" cy="592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36887" name="图片 97345">
              <a:extLst>
                <a:ext uri="{FF2B5EF4-FFF2-40B4-BE49-F238E27FC236}">
                  <a16:creationId xmlns:a16="http://schemas.microsoft.com/office/drawing/2014/main" id="{B65E5DB2-24BB-487D-B6A9-B94FA26A90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" t="2928" b="1727"/>
            <a:stretch>
              <a:fillRect/>
            </a:stretch>
          </p:blipFill>
          <p:spPr bwMode="auto">
            <a:xfrm>
              <a:off x="748" y="2205"/>
              <a:ext cx="861" cy="545"/>
            </a:xfrm>
            <a:prstGeom prst="rect">
              <a:avLst/>
            </a:prstGeom>
            <a:noFill/>
            <a:ln w="9525">
              <a:solidFill>
                <a:srgbClr val="FFFFCC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877" name="图片 97346" descr="896F7477">
            <a:extLst>
              <a:ext uri="{FF2B5EF4-FFF2-40B4-BE49-F238E27FC236}">
                <a16:creationId xmlns:a16="http://schemas.microsoft.com/office/drawing/2014/main" id="{216F048C-4326-4D88-A768-EADB32BFC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r="565" b="182"/>
          <a:stretch>
            <a:fillRect/>
          </a:stretch>
        </p:blipFill>
        <p:spPr bwMode="auto">
          <a:xfrm>
            <a:off x="6588125" y="3140075"/>
            <a:ext cx="152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8" name="组合 97347">
            <a:extLst>
              <a:ext uri="{FF2B5EF4-FFF2-40B4-BE49-F238E27FC236}">
                <a16:creationId xmlns:a16="http://schemas.microsoft.com/office/drawing/2014/main" id="{1431B8A7-D631-4F76-B500-EF05F51FA549}"/>
              </a:ext>
            </a:extLst>
          </p:cNvPr>
          <p:cNvGrpSpPr>
            <a:grpSpLocks/>
          </p:cNvGrpSpPr>
          <p:nvPr/>
        </p:nvGrpSpPr>
        <p:grpSpPr bwMode="auto">
          <a:xfrm>
            <a:off x="7312025" y="3344863"/>
            <a:ext cx="1076325" cy="1366837"/>
            <a:chOff x="767" y="1150"/>
            <a:chExt cx="678" cy="861"/>
          </a:xfrm>
        </p:grpSpPr>
        <p:sp>
          <p:nvSpPr>
            <p:cNvPr id="36884" name="立方体 97348">
              <a:extLst>
                <a:ext uri="{FF2B5EF4-FFF2-40B4-BE49-F238E27FC236}">
                  <a16:creationId xmlns:a16="http://schemas.microsoft.com/office/drawing/2014/main" id="{FFDB4888-9BAE-4CF1-B197-1DEE244DA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" y="1150"/>
              <a:ext cx="678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36885" name="图片 97349">
              <a:extLst>
                <a:ext uri="{FF2B5EF4-FFF2-40B4-BE49-F238E27FC236}">
                  <a16:creationId xmlns:a16="http://schemas.microsoft.com/office/drawing/2014/main" id="{ACADA019-CFEC-4B2D-A71F-ECCE4932DE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93" y="1207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879" name="图片 97350" descr="204E207C">
            <a:extLst>
              <a:ext uri="{FF2B5EF4-FFF2-40B4-BE49-F238E27FC236}">
                <a16:creationId xmlns:a16="http://schemas.microsoft.com/office/drawing/2014/main" id="{6545109C-9D65-4A61-870C-608CAE971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325" y="3429000"/>
            <a:ext cx="1017588" cy="1306513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80" name="圆角矩形标注 97351">
            <a:extLst>
              <a:ext uri="{FF2B5EF4-FFF2-40B4-BE49-F238E27FC236}">
                <a16:creationId xmlns:a16="http://schemas.microsoft.com/office/drawing/2014/main" id="{15ADAEA4-0048-4C11-B487-303B6F5A5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292600"/>
            <a:ext cx="3887788" cy="792163"/>
          </a:xfrm>
          <a:prstGeom prst="wedgeRoundRectCallout">
            <a:avLst>
              <a:gd name="adj1" fmla="val -6880"/>
              <a:gd name="adj2" fmla="val -2354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依据记账凭证登记，明细账簿的登记有时应参照原始凭证</a:t>
            </a:r>
          </a:p>
        </p:txBody>
      </p:sp>
      <p:sp>
        <p:nvSpPr>
          <p:cNvPr id="36881" name="圆角矩形标注 97352">
            <a:extLst>
              <a:ext uri="{FF2B5EF4-FFF2-40B4-BE49-F238E27FC236}">
                <a16:creationId xmlns:a16="http://schemas.microsoft.com/office/drawing/2014/main" id="{E3BABB25-7165-410B-81EC-97D4C7621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450" y="2132013"/>
            <a:ext cx="3097213" cy="792162"/>
          </a:xfrm>
          <a:prstGeom prst="wedgeRoundRectCallout">
            <a:avLst>
              <a:gd name="adj1" fmla="val 4125"/>
              <a:gd name="adj2" fmla="val -2354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/>
              <a:t>登记账簿即在账页上记录所发生的经济业务</a:t>
            </a:r>
          </a:p>
        </p:txBody>
      </p:sp>
      <p:sp>
        <p:nvSpPr>
          <p:cNvPr id="36882" name="圆角矩形标注 97353">
            <a:extLst>
              <a:ext uri="{FF2B5EF4-FFF2-40B4-BE49-F238E27FC236}">
                <a16:creationId xmlns:a16="http://schemas.microsoft.com/office/drawing/2014/main" id="{52E88813-EC06-4210-9103-CFEB28CF1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850" y="4292600"/>
            <a:ext cx="1439863" cy="792163"/>
          </a:xfrm>
          <a:prstGeom prst="wedgeRoundRectCallout">
            <a:avLst>
              <a:gd name="adj1" fmla="val 33352"/>
              <a:gd name="adj2" fmla="val -16333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登记应完整齐全</a:t>
            </a:r>
          </a:p>
        </p:txBody>
      </p:sp>
      <p:sp>
        <p:nvSpPr>
          <p:cNvPr id="36883" name="任意多边形 97333">
            <a:extLst>
              <a:ext uri="{FF2B5EF4-FFF2-40B4-BE49-F238E27FC236}">
                <a16:creationId xmlns:a16="http://schemas.microsoft.com/office/drawing/2014/main" id="{3FA831FE-DA20-4A80-AAD5-B1FD8877E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3575050"/>
            <a:ext cx="865188" cy="215900"/>
          </a:xfrm>
          <a:custGeom>
            <a:avLst/>
            <a:gdLst>
              <a:gd name="T0" fmla="*/ 1041082683 w 21600"/>
              <a:gd name="T1" fmla="*/ 0 h 21600"/>
              <a:gd name="T2" fmla="*/ 1041082683 w 21600"/>
              <a:gd name="T3" fmla="*/ 5392502 h 21600"/>
              <a:gd name="T4" fmla="*/ 216892818 w 21600"/>
              <a:gd name="T5" fmla="*/ 5392502 h 21600"/>
              <a:gd name="T6" fmla="*/ 216892818 w 21600"/>
              <a:gd name="T7" fmla="*/ 16177507 h 21600"/>
              <a:gd name="T8" fmla="*/ 1041082683 w 21600"/>
              <a:gd name="T9" fmla="*/ 16177507 h 21600"/>
              <a:gd name="T10" fmla="*/ 1041082683 w 21600"/>
              <a:gd name="T11" fmla="*/ 21570009 h 21600"/>
              <a:gd name="T12" fmla="*/ 1388110231 w 21600"/>
              <a:gd name="T13" fmla="*/ 10785005 h 21600"/>
              <a:gd name="T14" fmla="*/ 86756486 w 21600"/>
              <a:gd name="T15" fmla="*/ 5392502 h 21600"/>
              <a:gd name="T16" fmla="*/ 86756486 w 21600"/>
              <a:gd name="T17" fmla="*/ 16177507 h 21600"/>
              <a:gd name="T18" fmla="*/ 173514575 w 21600"/>
              <a:gd name="T19" fmla="*/ 16177507 h 21600"/>
              <a:gd name="T20" fmla="*/ 173514575 w 21600"/>
              <a:gd name="T21" fmla="*/ 5392502 h 21600"/>
              <a:gd name="T22" fmla="*/ 0 w 21600"/>
              <a:gd name="T23" fmla="*/ 5392502 h 21600"/>
              <a:gd name="T24" fmla="*/ 0 w 21600"/>
              <a:gd name="T25" fmla="*/ 16177507 h 21600"/>
              <a:gd name="T26" fmla="*/ 43378243 w 21600"/>
              <a:gd name="T27" fmla="*/ 16177507 h 21600"/>
              <a:gd name="T28" fmla="*/ 43378243 w 21600"/>
              <a:gd name="T29" fmla="*/ 5392502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占位符 98305">
            <a:extLst>
              <a:ext uri="{FF2B5EF4-FFF2-40B4-BE49-F238E27FC236}">
                <a16:creationId xmlns:a16="http://schemas.microsoft.com/office/drawing/2014/main" id="{F233380F-63A3-4D44-9CD5-055C584CC0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835025"/>
            <a:ext cx="7921625" cy="6492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2.使用蓝黑墨水，红字限制使用</a:t>
            </a:r>
          </a:p>
        </p:txBody>
      </p:sp>
      <p:sp>
        <p:nvSpPr>
          <p:cNvPr id="37891" name="矩形标注 98306">
            <a:extLst>
              <a:ext uri="{FF2B5EF4-FFF2-40B4-BE49-F238E27FC236}">
                <a16:creationId xmlns:a16="http://schemas.microsoft.com/office/drawing/2014/main" id="{FE6F7C6C-7F0A-4E31-91F8-64AEC6AEA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700213"/>
            <a:ext cx="8280400" cy="4105275"/>
          </a:xfrm>
          <a:prstGeom prst="wedgeRectCallout">
            <a:avLst>
              <a:gd name="adj1" fmla="val -5560"/>
              <a:gd name="adj2" fmla="val 26449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/>
              <a:t>制造费用明细账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 b="0"/>
              <a:t>（只按借方发生额设置专栏的多栏式）</a:t>
            </a:r>
            <a:r>
              <a:rPr lang="zh-CN" altLang="en-US" sz="1200" b="0"/>
              <a:t>  </a:t>
            </a:r>
            <a:endParaRPr lang="zh-CN" altLang="en-US" sz="1400" b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b="0"/>
          </a:p>
        </p:txBody>
      </p:sp>
      <p:graphicFrame>
        <p:nvGraphicFramePr>
          <p:cNvPr id="98498" name="表格 98497">
            <a:extLst>
              <a:ext uri="{FF2B5EF4-FFF2-40B4-BE49-F238E27FC236}">
                <a16:creationId xmlns:a16="http://schemas.microsoft.com/office/drawing/2014/main" id="{60770E94-A2BE-47F6-A02F-AFCA53FF0584}"/>
              </a:ext>
            </a:extLst>
          </p:cNvPr>
          <p:cNvGraphicFramePr/>
          <p:nvPr/>
        </p:nvGraphicFramePr>
        <p:xfrm>
          <a:off x="611188" y="2276475"/>
          <a:ext cx="7920037" cy="3403600"/>
        </p:xfrm>
        <a:graphic>
          <a:graphicData uri="http://schemas.openxmlformats.org/drawingml/2006/table">
            <a:tbl>
              <a:tblPr/>
              <a:tblGrid>
                <a:gridCol w="50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51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50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311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400"/>
                        <a:t>20××</a:t>
                      </a:r>
                      <a:r>
                        <a:rPr lang="zh-CN" altLang="en-US" sz="1400" dirty="0"/>
                        <a:t>年</a:t>
                      </a:r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/>
                        <a:t>凭证号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None/>
                      </a:pPr>
                      <a:r>
                        <a:rPr lang="zh-CN" altLang="en-US" sz="1600" dirty="0"/>
                        <a:t>摘           要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/>
                        <a:t>借                                方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50000"/>
                        </a:spcBef>
                        <a:spcAft>
                          <a:spcPct val="50000"/>
                        </a:spcAft>
                        <a:buNone/>
                      </a:pPr>
                      <a:r>
                        <a:rPr lang="zh-CN" altLang="en-US" sz="1600" dirty="0"/>
                        <a:t>合   计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月</a:t>
                      </a:r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日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工   资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福利费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折旧费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办公费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Times New Roman" panose="02020603050405020304" pitchFamily="18" charset="0"/>
                        </a:rPr>
                        <a:t>…</a:t>
                      </a:r>
                      <a:endParaRPr lang="en-US" altLang="zh-CN" sz="160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</a:t>
                      </a:r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1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月初余额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3 000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420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2 800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200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6 420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5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5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分配工资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5 500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5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6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提取福利费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770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15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7</a:t>
                      </a: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购办公用品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   300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31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33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提取折旧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/>
                        <a:t> 3 200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/>
                        <a:t>31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转</a:t>
                      </a:r>
                      <a:r>
                        <a:rPr lang="en-US" altLang="zh-CN" sz="1600"/>
                        <a:t>34</a:t>
                      </a: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/>
                        <a:t>分配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8 500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1 190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6 000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  500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solidFill>
                            <a:srgbClr val="FF0000"/>
                          </a:solidFill>
                        </a:rPr>
                        <a:t>  16 190</a:t>
                      </a: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solidFill>
                          <a:srgbClr val="FF0000"/>
                        </a:solidFill>
                      </a:endParaRP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solidFill>
                          <a:srgbClr val="FF0000"/>
                        </a:solidFill>
                      </a:endParaRP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solidFill>
                          <a:srgbClr val="FF0000"/>
                        </a:solidFill>
                      </a:endParaRP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solidFill>
                          <a:srgbClr val="FF0000"/>
                        </a:solidFill>
                      </a:endParaRP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solidFill>
                          <a:srgbClr val="FF0000"/>
                        </a:solidFill>
                      </a:endParaRP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solidFill>
                          <a:srgbClr val="FF0000"/>
                        </a:solidFill>
                      </a:endParaRPr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/>
                    </a:p>
                  </a:txBody>
                  <a:tcPr marT="45724" marB="4572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8006" name="圆角矩形标注 98426">
            <a:extLst>
              <a:ext uri="{FF2B5EF4-FFF2-40B4-BE49-F238E27FC236}">
                <a16:creationId xmlns:a16="http://schemas.microsoft.com/office/drawing/2014/main" id="{15E57633-C2F6-4389-B8FA-9222D0BCD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4149725"/>
            <a:ext cx="5256212" cy="431800"/>
          </a:xfrm>
          <a:prstGeom prst="wedgeRoundRectCallout">
            <a:avLst>
              <a:gd name="adj1" fmla="val 8380"/>
              <a:gd name="adj2" fmla="val -2352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1800">
                <a:solidFill>
                  <a:srgbClr val="0000FF"/>
                </a:solidFill>
              </a:rPr>
              <a:t>在不设对方栏的账页登记相反数时可用红字</a:t>
            </a:r>
          </a:p>
        </p:txBody>
      </p:sp>
      <p:sp>
        <p:nvSpPr>
          <p:cNvPr id="38007" name="直接连接符 98428">
            <a:extLst>
              <a:ext uri="{FF2B5EF4-FFF2-40B4-BE49-F238E27FC236}">
                <a16:creationId xmlns:a16="http://schemas.microsoft.com/office/drawing/2014/main" id="{81BFDA85-E72A-4A9D-9F7F-8A23EC5AD3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08400" y="5013325"/>
            <a:ext cx="48244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008" name="圆角矩形标注 98429">
            <a:extLst>
              <a:ext uri="{FF2B5EF4-FFF2-40B4-BE49-F238E27FC236}">
                <a16:creationId xmlns:a16="http://schemas.microsoft.com/office/drawing/2014/main" id="{3A1B8A07-31B1-45FD-AD3A-9A898AD7D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5157788"/>
            <a:ext cx="5256212" cy="431800"/>
          </a:xfrm>
          <a:prstGeom prst="wedgeRoundRectCallout">
            <a:avLst>
              <a:gd name="adj1" fmla="val 8380"/>
              <a:gd name="adj2" fmla="val -2352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1800">
                <a:solidFill>
                  <a:srgbClr val="0000FF"/>
                </a:solidFill>
              </a:rPr>
              <a:t>月末结账时划红线可用红色墨水</a:t>
            </a:r>
          </a:p>
        </p:txBody>
      </p:sp>
      <p:sp>
        <p:nvSpPr>
          <p:cNvPr id="38009" name="圆角矩形标注 98430">
            <a:extLst>
              <a:ext uri="{FF2B5EF4-FFF2-40B4-BE49-F238E27FC236}">
                <a16:creationId xmlns:a16="http://schemas.microsoft.com/office/drawing/2014/main" id="{63B2CF64-17F0-4E78-A265-E6798273F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5734050"/>
            <a:ext cx="5256212" cy="431800"/>
          </a:xfrm>
          <a:prstGeom prst="wedgeRoundRectCallout">
            <a:avLst>
              <a:gd name="adj1" fmla="val 8380"/>
              <a:gd name="adj2" fmla="val -2352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1800">
                <a:solidFill>
                  <a:srgbClr val="0000FF"/>
                </a:solidFill>
              </a:rPr>
              <a:t>更正错账、冲销错账等允许用红字</a:t>
            </a:r>
          </a:p>
        </p:txBody>
      </p:sp>
      <p:grpSp>
        <p:nvGrpSpPr>
          <p:cNvPr id="38010" name="组合 98504">
            <a:extLst>
              <a:ext uri="{FF2B5EF4-FFF2-40B4-BE49-F238E27FC236}">
                <a16:creationId xmlns:a16="http://schemas.microsoft.com/office/drawing/2014/main" id="{DD9E328F-A88D-4F58-BA0B-9B07B95D40C7}"/>
              </a:ext>
            </a:extLst>
          </p:cNvPr>
          <p:cNvGrpSpPr>
            <a:grpSpLocks/>
          </p:cNvGrpSpPr>
          <p:nvPr/>
        </p:nvGrpSpPr>
        <p:grpSpPr bwMode="auto">
          <a:xfrm>
            <a:off x="4140200" y="4508500"/>
            <a:ext cx="3960813" cy="215900"/>
            <a:chOff x="2608" y="2840"/>
            <a:chExt cx="2495" cy="136"/>
          </a:xfrm>
        </p:grpSpPr>
        <p:sp>
          <p:nvSpPr>
            <p:cNvPr id="38012" name="下箭头 98498">
              <a:extLst>
                <a:ext uri="{FF2B5EF4-FFF2-40B4-BE49-F238E27FC236}">
                  <a16:creationId xmlns:a16="http://schemas.microsoft.com/office/drawing/2014/main" id="{5A2922AA-0232-4D8D-B202-34331AA13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840"/>
              <a:ext cx="91" cy="136"/>
            </a:xfrm>
            <a:prstGeom prst="downArrow">
              <a:avLst>
                <a:gd name="adj1" fmla="val 50000"/>
                <a:gd name="adj2" fmla="val 3732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38013" name="下箭头 98499">
              <a:extLst>
                <a:ext uri="{FF2B5EF4-FFF2-40B4-BE49-F238E27FC236}">
                  <a16:creationId xmlns:a16="http://schemas.microsoft.com/office/drawing/2014/main" id="{C7C80B3E-231F-4695-B701-2328F6BAC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2840"/>
              <a:ext cx="91" cy="136"/>
            </a:xfrm>
            <a:prstGeom prst="downArrow">
              <a:avLst>
                <a:gd name="adj1" fmla="val 50000"/>
                <a:gd name="adj2" fmla="val 3732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38014" name="下箭头 98500">
              <a:extLst>
                <a:ext uri="{FF2B5EF4-FFF2-40B4-BE49-F238E27FC236}">
                  <a16:creationId xmlns:a16="http://schemas.microsoft.com/office/drawing/2014/main" id="{96C128D1-44A5-4084-ACF1-1559B4AD8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2840"/>
              <a:ext cx="91" cy="136"/>
            </a:xfrm>
            <a:prstGeom prst="downArrow">
              <a:avLst>
                <a:gd name="adj1" fmla="val 50000"/>
                <a:gd name="adj2" fmla="val 3732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38015" name="下箭头 98501">
              <a:extLst>
                <a:ext uri="{FF2B5EF4-FFF2-40B4-BE49-F238E27FC236}">
                  <a16:creationId xmlns:a16="http://schemas.microsoft.com/office/drawing/2014/main" id="{FC3A5CD1-AE90-449F-ABE2-23D8F6D79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840"/>
              <a:ext cx="91" cy="136"/>
            </a:xfrm>
            <a:prstGeom prst="downArrow">
              <a:avLst>
                <a:gd name="adj1" fmla="val 50000"/>
                <a:gd name="adj2" fmla="val 3732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38016" name="下箭头 98502">
              <a:extLst>
                <a:ext uri="{FF2B5EF4-FFF2-40B4-BE49-F238E27FC236}">
                  <a16:creationId xmlns:a16="http://schemas.microsoft.com/office/drawing/2014/main" id="{F71B98D9-051B-436C-8B40-4B7F182BE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2" y="2840"/>
              <a:ext cx="91" cy="136"/>
            </a:xfrm>
            <a:prstGeom prst="downArrow">
              <a:avLst>
                <a:gd name="adj1" fmla="val 50000"/>
                <a:gd name="adj2" fmla="val 3732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sp>
        <p:nvSpPr>
          <p:cNvPr id="38011" name="下箭头 98503">
            <a:extLst>
              <a:ext uri="{FF2B5EF4-FFF2-40B4-BE49-F238E27FC236}">
                <a16:creationId xmlns:a16="http://schemas.microsoft.com/office/drawing/2014/main" id="{728A50C0-BFE7-4EFD-BBAC-F1C1D5E535F6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795963" y="5013325"/>
            <a:ext cx="144462" cy="215900"/>
          </a:xfrm>
          <a:prstGeom prst="downArrow">
            <a:avLst>
              <a:gd name="adj1" fmla="val 50000"/>
              <a:gd name="adj2" fmla="val 37321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副标题 62466">
            <a:extLst>
              <a:ext uri="{FF2B5EF4-FFF2-40B4-BE49-F238E27FC236}">
                <a16:creationId xmlns:a16="http://schemas.microsoft.com/office/drawing/2014/main" id="{0337FC12-B55C-40E5-B5F6-FC4F450112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09600"/>
            <a:ext cx="7993062" cy="68580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3.账页连续登记，不得空行空页</a:t>
            </a:r>
          </a:p>
        </p:txBody>
      </p:sp>
      <p:sp>
        <p:nvSpPr>
          <p:cNvPr id="38915" name="矩形标注 62470">
            <a:extLst>
              <a:ext uri="{FF2B5EF4-FFF2-40B4-BE49-F238E27FC236}">
                <a16:creationId xmlns:a16="http://schemas.microsoft.com/office/drawing/2014/main" id="{5694083B-2974-4E13-9AAE-6001ABBA0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341438"/>
            <a:ext cx="7921625" cy="4078287"/>
          </a:xfrm>
          <a:prstGeom prst="wedgeRectCallout">
            <a:avLst>
              <a:gd name="adj1" fmla="val 319"/>
              <a:gd name="adj2" fmla="val 10880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总分类账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会计科目：原材料</a:t>
            </a:r>
          </a:p>
        </p:txBody>
      </p:sp>
      <p:graphicFrame>
        <p:nvGraphicFramePr>
          <p:cNvPr id="62616" name="表格 62615">
            <a:extLst>
              <a:ext uri="{FF2B5EF4-FFF2-40B4-BE49-F238E27FC236}">
                <a16:creationId xmlns:a16="http://schemas.microsoft.com/office/drawing/2014/main" id="{A7F7658B-6455-4739-987A-F5F50CEE357D}"/>
              </a:ext>
            </a:extLst>
          </p:cNvPr>
          <p:cNvGraphicFramePr/>
          <p:nvPr/>
        </p:nvGraphicFramePr>
        <p:xfrm>
          <a:off x="828675" y="2005013"/>
          <a:ext cx="7343775" cy="326707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949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12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120 000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银付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购入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20 000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140 000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0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solidFill>
                          <a:srgbClr val="FF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领用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135 000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本月合计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40 000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44 000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116 000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8990" name="矩形标注 62614">
            <a:extLst>
              <a:ext uri="{FF2B5EF4-FFF2-40B4-BE49-F238E27FC236}">
                <a16:creationId xmlns:a16="http://schemas.microsoft.com/office/drawing/2014/main" id="{066C9486-AF18-4C35-A6A3-AFF064F9E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625850"/>
            <a:ext cx="7416800" cy="377825"/>
          </a:xfrm>
          <a:prstGeom prst="wedgeRectCallout">
            <a:avLst>
              <a:gd name="adj1" fmla="val -35468"/>
              <a:gd name="adj2" fmla="val 3151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38991" name="直接连接符 62616">
            <a:extLst>
              <a:ext uri="{FF2B5EF4-FFF2-40B4-BE49-F238E27FC236}">
                <a16:creationId xmlns:a16="http://schemas.microsoft.com/office/drawing/2014/main" id="{FF8B47B5-F455-4C9D-B249-337D78A889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56100" y="3819525"/>
            <a:ext cx="38163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93" name="矩形标注 62619">
            <a:extLst>
              <a:ext uri="{FF2B5EF4-FFF2-40B4-BE49-F238E27FC236}">
                <a16:creationId xmlns:a16="http://schemas.microsoft.com/office/drawing/2014/main" id="{7DAF224D-E2F8-4EA2-B58C-FCF8547EB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4138" y="3671888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此行空白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38994" name="矩形标注 62617">
            <a:extLst>
              <a:ext uri="{FF2B5EF4-FFF2-40B4-BE49-F238E27FC236}">
                <a16:creationId xmlns:a16="http://schemas.microsoft.com/office/drawing/2014/main" id="{1E779B19-6DC3-4B3F-AFDF-71D98B6E5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3656013"/>
            <a:ext cx="720725" cy="288925"/>
          </a:xfrm>
          <a:prstGeom prst="wedgeRectCallout">
            <a:avLst>
              <a:gd name="adj1" fmla="val 15639"/>
              <a:gd name="adj2" fmla="val -9343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</a:rPr>
              <a:t>张  清</a:t>
            </a:r>
          </a:p>
        </p:txBody>
      </p:sp>
      <p:sp>
        <p:nvSpPr>
          <p:cNvPr id="2" name="圆角矩形标注 62621">
            <a:extLst>
              <a:ext uri="{FF2B5EF4-FFF2-40B4-BE49-F238E27FC236}">
                <a16:creationId xmlns:a16="http://schemas.microsoft.com/office/drawing/2014/main" id="{CFEFD9B7-FB13-4556-846F-C2FD90006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1484313"/>
            <a:ext cx="1655763" cy="360362"/>
          </a:xfrm>
          <a:prstGeom prst="wedgeRoundRectCallout">
            <a:avLst>
              <a:gd name="adj1" fmla="val -44917"/>
              <a:gd name="adj2" fmla="val 75991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空行的处理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标注 99334">
            <a:extLst>
              <a:ext uri="{FF2B5EF4-FFF2-40B4-BE49-F238E27FC236}">
                <a16:creationId xmlns:a16="http://schemas.microsoft.com/office/drawing/2014/main" id="{5A933F73-6BA5-49E2-AD80-9B00AFC21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700213"/>
            <a:ext cx="7921625" cy="4078287"/>
          </a:xfrm>
          <a:prstGeom prst="wedgeRectCallout">
            <a:avLst>
              <a:gd name="adj1" fmla="val 319"/>
              <a:gd name="adj2" fmla="val 10880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总分类账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会计科目：原材料</a:t>
            </a:r>
          </a:p>
        </p:txBody>
      </p:sp>
      <p:graphicFrame>
        <p:nvGraphicFramePr>
          <p:cNvPr id="99336" name="表格 99335">
            <a:extLst>
              <a:ext uri="{FF2B5EF4-FFF2-40B4-BE49-F238E27FC236}">
                <a16:creationId xmlns:a16="http://schemas.microsoft.com/office/drawing/2014/main" id="{84AB06E1-20E6-4900-BF31-59028A9638DA}"/>
              </a:ext>
            </a:extLst>
          </p:cNvPr>
          <p:cNvGraphicFramePr/>
          <p:nvPr/>
        </p:nvGraphicFramePr>
        <p:xfrm>
          <a:off x="900113" y="2363788"/>
          <a:ext cx="7343775" cy="326707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949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12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01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solidFill>
                          <a:srgbClr val="FF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5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42" marB="45742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0013" name="直接连接符 99440">
            <a:extLst>
              <a:ext uri="{FF2B5EF4-FFF2-40B4-BE49-F238E27FC236}">
                <a16:creationId xmlns:a16="http://schemas.microsoft.com/office/drawing/2014/main" id="{C74929DC-7E0A-4E25-83B9-F26147103B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27538" y="3186113"/>
            <a:ext cx="3671887" cy="23764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015" name="矩形标注 99441">
            <a:extLst>
              <a:ext uri="{FF2B5EF4-FFF2-40B4-BE49-F238E27FC236}">
                <a16:creationId xmlns:a16="http://schemas.microsoft.com/office/drawing/2014/main" id="{F01E8EB1-8BD5-4C51-B560-AAB6C2335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5575" y="3201988"/>
            <a:ext cx="1081088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此页空白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0016" name="矩形标注 99442">
            <a:extLst>
              <a:ext uri="{FF2B5EF4-FFF2-40B4-BE49-F238E27FC236}">
                <a16:creationId xmlns:a16="http://schemas.microsoft.com/office/drawing/2014/main" id="{BC655596-E4E4-4528-B4AE-495D605BF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3186113"/>
            <a:ext cx="720725" cy="288925"/>
          </a:xfrm>
          <a:prstGeom prst="wedgeRectCallout">
            <a:avLst>
              <a:gd name="adj1" fmla="val 15639"/>
              <a:gd name="adj2" fmla="val -9343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</a:rPr>
              <a:t>张  清</a:t>
            </a:r>
          </a:p>
        </p:txBody>
      </p:sp>
      <p:sp>
        <p:nvSpPr>
          <p:cNvPr id="2" name="圆角矩形标注 99444">
            <a:extLst>
              <a:ext uri="{FF2B5EF4-FFF2-40B4-BE49-F238E27FC236}">
                <a16:creationId xmlns:a16="http://schemas.microsoft.com/office/drawing/2014/main" id="{9510DDB5-08E2-4561-81E4-58AF1CD6E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1773238"/>
            <a:ext cx="1655763" cy="360362"/>
          </a:xfrm>
          <a:prstGeom prst="wedgeRoundRectCallout">
            <a:avLst>
              <a:gd name="adj1" fmla="val -44917"/>
              <a:gd name="adj2" fmla="val 75991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空页的处理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副标题 56322">
            <a:extLst>
              <a:ext uri="{FF2B5EF4-FFF2-40B4-BE49-F238E27FC236}">
                <a16:creationId xmlns:a16="http://schemas.microsoft.com/office/drawing/2014/main" id="{72E0D2B0-AD6D-4FA1-A72A-72A27DCD138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762000"/>
            <a:ext cx="7921625" cy="1730375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</a:rPr>
              <a:t>4.记账发生错误，按规定方法更正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  （</a:t>
            </a:r>
            <a:r>
              <a:rPr lang="zh-CN" altLang="en-US" sz="3200" b="1">
                <a:solidFill>
                  <a:srgbClr val="FF0000"/>
                </a:solidFill>
              </a:rPr>
              <a:t>★</a:t>
            </a:r>
            <a:r>
              <a:rPr lang="zh-CN" altLang="en-US" sz="3200" b="1">
                <a:latin typeface="宋体" panose="02010600030101010101" pitchFamily="2" charset="-122"/>
              </a:rPr>
              <a:t>下面将专题介绍）</a:t>
            </a:r>
          </a:p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</a:rPr>
              <a:t>5.“摘要”简明扼要，书写适当留格</a:t>
            </a:r>
          </a:p>
        </p:txBody>
      </p:sp>
      <p:sp>
        <p:nvSpPr>
          <p:cNvPr id="40963" name="文本框 56356">
            <a:extLst>
              <a:ext uri="{FF2B5EF4-FFF2-40B4-BE49-F238E27FC236}">
                <a16:creationId xmlns:a16="http://schemas.microsoft.com/office/drawing/2014/main" id="{8B55EEBD-A2BA-418D-ABD4-B11E19C4B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36838"/>
            <a:ext cx="8064500" cy="3671887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</a:rPr>
              <a:t>    会计科目：</a:t>
            </a:r>
            <a:r>
              <a:rPr lang="zh-CN" altLang="en-US" sz="1800">
                <a:solidFill>
                  <a:srgbClr val="0000FF"/>
                </a:solidFill>
                <a:latin typeface="宋体" panose="02010600030101010101" pitchFamily="2" charset="-122"/>
              </a:rPr>
              <a:t>生产成本</a:t>
            </a:r>
            <a:endParaRPr lang="zh-CN" altLang="en-US" sz="1800" b="0">
              <a:latin typeface="宋体" panose="02010600030101010101" pitchFamily="2" charset="-122"/>
            </a:endParaRPr>
          </a:p>
        </p:txBody>
      </p:sp>
      <p:graphicFrame>
        <p:nvGraphicFramePr>
          <p:cNvPr id="56697" name="表格 56696">
            <a:extLst>
              <a:ext uri="{FF2B5EF4-FFF2-40B4-BE49-F238E27FC236}">
                <a16:creationId xmlns:a16="http://schemas.microsoft.com/office/drawing/2014/main" id="{04B5B594-E08E-4705-AAD0-4D094A131EC4}"/>
              </a:ext>
            </a:extLst>
          </p:cNvPr>
          <p:cNvGraphicFramePr/>
          <p:nvPr/>
        </p:nvGraphicFramePr>
        <p:xfrm>
          <a:off x="827088" y="3136900"/>
          <a:ext cx="7518400" cy="3114675"/>
        </p:xfrm>
        <a:graphic>
          <a:graphicData uri="http://schemas.openxmlformats.org/drawingml/2006/table">
            <a:tbl>
              <a:tblPr/>
              <a:tblGrid>
                <a:gridCol w="2665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8416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65946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/>
                        <a:t>           </a:t>
                      </a: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>
                          <a:latin typeface="宋体" panose="02010600030101010101" pitchFamily="2" charset="-122"/>
                        </a:rPr>
                        <a:t>摘        要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/>
                        <a:t>             借          方</a:t>
                      </a:r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/>
                        <a:t>           贷         方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百</a:t>
                      </a:r>
                    </a:p>
                  </a:txBody>
                  <a:tcPr marT="45743" marB="45743" vert="eaVert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十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万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千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百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十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元</a:t>
                      </a: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zh-CN" altLang="en-US" sz="1200" dirty="0"/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角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分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千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百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十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万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千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百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十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200" dirty="0"/>
                        <a:t>元</a:t>
                      </a:r>
                    </a:p>
                  </a:txBody>
                  <a:tcPr marT="45743" marB="45743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44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spcBef>
                          <a:spcPct val="200000"/>
                        </a:spcBef>
                        <a:buNone/>
                      </a:pPr>
                      <a:r>
                        <a:rPr lang="zh-CN" altLang="en-US" sz="1800" dirty="0"/>
                        <a:t>领用材料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i="1"/>
                        <a:t>1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42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41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r>
                        <a:rPr lang="zh-CN" altLang="en-US" sz="2400" dirty="0"/>
                        <a:t>领用材料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3200" dirty="0"/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32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32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80000"/>
                        </a:lnSpc>
                        <a:spcBef>
                          <a:spcPct val="50000"/>
                        </a:spcBef>
                        <a:buNone/>
                      </a:pPr>
                      <a:r>
                        <a:rPr lang="en-US" altLang="zh-CN" sz="3200" i="1"/>
                        <a:t>1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80000"/>
                        </a:lnSpc>
                        <a:spcBef>
                          <a:spcPct val="50000"/>
                        </a:spcBef>
                        <a:buNone/>
                      </a:pPr>
                      <a:r>
                        <a:rPr lang="en-US" altLang="zh-CN" sz="32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80000"/>
                        </a:lnSpc>
                        <a:spcBef>
                          <a:spcPct val="50000"/>
                        </a:spcBef>
                        <a:buNone/>
                      </a:pPr>
                      <a:r>
                        <a:rPr lang="en-US" altLang="zh-CN" sz="32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80000"/>
                        </a:lnSpc>
                        <a:spcBef>
                          <a:spcPct val="50000"/>
                        </a:spcBef>
                        <a:buNone/>
                      </a:pPr>
                      <a:r>
                        <a:rPr lang="en-US" altLang="zh-CN" sz="32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80000"/>
                        </a:lnSpc>
                        <a:spcBef>
                          <a:spcPct val="50000"/>
                        </a:spcBef>
                        <a:buNone/>
                      </a:pPr>
                      <a:r>
                        <a:rPr lang="en-US" altLang="zh-CN" sz="32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80000"/>
                        </a:lnSpc>
                        <a:spcBef>
                          <a:spcPct val="50000"/>
                        </a:spcBef>
                        <a:buNone/>
                      </a:pPr>
                      <a:r>
                        <a:rPr lang="en-US" altLang="zh-CN" sz="3200" i="1"/>
                        <a:t>0</a:t>
                      </a:r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50000"/>
                        </a:spcBef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42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 dirty="0"/>
                    </a:p>
                  </a:txBody>
                  <a:tcPr marT="45743" marB="4574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1082" name="圆角矩形标注 56537">
            <a:extLst>
              <a:ext uri="{FF2B5EF4-FFF2-40B4-BE49-F238E27FC236}">
                <a16:creationId xmlns:a16="http://schemas.microsoft.com/office/drawing/2014/main" id="{DA42E798-580D-4626-8B0D-3F4D842E9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3919538"/>
            <a:ext cx="1447800" cy="849312"/>
          </a:xfrm>
          <a:prstGeom prst="wedgeRoundRectCallout">
            <a:avLst>
              <a:gd name="adj1" fmla="val -74889"/>
              <a:gd name="adj2" fmla="val -9625"/>
              <a:gd name="adj3" fmla="val 16667"/>
            </a:avLst>
          </a:prstGeom>
          <a:solidFill>
            <a:srgbClr val="FFFF00"/>
          </a:solidFill>
          <a:ln w="9525" cap="rnd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</a:rPr>
              <a:t>书写正确</a:t>
            </a:r>
            <a:br>
              <a:rPr lang="zh-CN" altLang="en-US" sz="1600">
                <a:solidFill>
                  <a:srgbClr val="FF0000"/>
                </a:solidFill>
              </a:rPr>
            </a:br>
            <a:r>
              <a:rPr lang="en-US" altLang="zh-CN" sz="1400"/>
              <a:t>(</a:t>
            </a:r>
            <a:r>
              <a:rPr lang="zh-CN" altLang="en-US" sz="1400" b="0"/>
              <a:t>占行高二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400" b="0"/>
              <a:t>分之一</a:t>
            </a:r>
            <a:r>
              <a:rPr lang="en-US" altLang="zh-CN" sz="1400"/>
              <a:t>)</a:t>
            </a:r>
          </a:p>
        </p:txBody>
      </p:sp>
      <p:sp>
        <p:nvSpPr>
          <p:cNvPr id="41083" name="圆角矩形标注 56538">
            <a:extLst>
              <a:ext uri="{FF2B5EF4-FFF2-40B4-BE49-F238E27FC236}">
                <a16:creationId xmlns:a16="http://schemas.microsoft.com/office/drawing/2014/main" id="{9F6DC21A-667E-4A12-A402-48F5B1B25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4962525"/>
            <a:ext cx="1447800" cy="685800"/>
          </a:xfrm>
          <a:prstGeom prst="wedgeRoundRectCallout">
            <a:avLst>
              <a:gd name="adj1" fmla="val -77083"/>
              <a:gd name="adj2" fmla="val -13194"/>
              <a:gd name="adj3" fmla="val 16667"/>
            </a:avLst>
          </a:prstGeom>
          <a:solidFill>
            <a:srgbClr val="99CCFF"/>
          </a:solidFill>
          <a:ln w="9525" cap="rnd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600"/>
              <a:t>书写错误</a:t>
            </a:r>
            <a:br>
              <a:rPr lang="zh-CN" altLang="en-US" sz="1800">
                <a:solidFill>
                  <a:srgbClr val="FF0000"/>
                </a:solidFill>
              </a:rPr>
            </a:br>
            <a:r>
              <a:rPr lang="en-US" altLang="zh-CN" sz="1400" b="0"/>
              <a:t>(</a:t>
            </a:r>
            <a:r>
              <a:rPr lang="zh-CN" altLang="en-US" sz="1400" b="0"/>
              <a:t>书写占</a:t>
            </a:r>
            <a:r>
              <a:rPr lang="zh-CN" altLang="en-US" sz="1400" b="0">
                <a:latin typeface="宋体" panose="02010600030101010101" pitchFamily="2" charset="-122"/>
              </a:rPr>
              <a:t>满格</a:t>
            </a:r>
            <a:r>
              <a:rPr lang="en-US" altLang="zh-CN" sz="1400" b="0"/>
              <a:t>)</a:t>
            </a:r>
          </a:p>
        </p:txBody>
      </p:sp>
      <p:sp>
        <p:nvSpPr>
          <p:cNvPr id="41084" name="圆角矩形标注 56545">
            <a:extLst>
              <a:ext uri="{FF2B5EF4-FFF2-40B4-BE49-F238E27FC236}">
                <a16:creationId xmlns:a16="http://schemas.microsoft.com/office/drawing/2014/main" id="{25023DA9-7629-4501-81BF-711D365A7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933825"/>
            <a:ext cx="2735262" cy="431800"/>
          </a:xfrm>
          <a:prstGeom prst="wedgeRoundRectCallout">
            <a:avLst>
              <a:gd name="adj1" fmla="val 25972"/>
              <a:gd name="adj2" fmla="val -23528"/>
              <a:gd name="adj3" fmla="val 16667"/>
            </a:avLst>
          </a:prstGeom>
          <a:solidFill>
            <a:srgbClr val="CCFFFF"/>
          </a:solidFill>
          <a:ln w="9525" cap="rnd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FF0000"/>
                </a:solidFill>
              </a:rPr>
              <a:t>★</a:t>
            </a:r>
            <a:r>
              <a:rPr lang="zh-CN" altLang="en-US" sz="1800">
                <a:solidFill>
                  <a:srgbClr val="0000FF"/>
                </a:solidFill>
              </a:rPr>
              <a:t>为更正错账留有余地</a:t>
            </a:r>
            <a:endParaRPr lang="en-US" altLang="zh-CN" sz="1800">
              <a:solidFill>
                <a:srgbClr val="0000FF"/>
              </a:solidFill>
            </a:endParaRPr>
          </a:p>
        </p:txBody>
      </p:sp>
      <p:sp>
        <p:nvSpPr>
          <p:cNvPr id="41085" name="右箭头 56697">
            <a:extLst>
              <a:ext uri="{FF2B5EF4-FFF2-40B4-BE49-F238E27FC236}">
                <a16:creationId xmlns:a16="http://schemas.microsoft.com/office/drawing/2014/main" id="{487DC7B9-DD1D-49B0-A9F3-B8431B523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4076700"/>
            <a:ext cx="1728788" cy="73025"/>
          </a:xfrm>
          <a:prstGeom prst="rightArrow">
            <a:avLst>
              <a:gd name="adj1" fmla="val 50000"/>
              <a:gd name="adj2" fmla="val 591190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文本占位符 102402">
            <a:extLst>
              <a:ext uri="{FF2B5EF4-FFF2-40B4-BE49-F238E27FC236}">
                <a16:creationId xmlns:a16="http://schemas.microsoft.com/office/drawing/2014/main" id="{F74C2CA8-5041-465D-88D8-8B8EA60B40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754063"/>
            <a:ext cx="7772400" cy="5873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        ★</a:t>
            </a:r>
            <a:r>
              <a:rPr lang="zh-CN" altLang="en-US" b="1"/>
              <a:t>标准阿拉伯数字字体</a:t>
            </a:r>
          </a:p>
        </p:txBody>
      </p:sp>
      <p:pic>
        <p:nvPicPr>
          <p:cNvPr id="41987" name="图片 102403">
            <a:extLst>
              <a:ext uri="{FF2B5EF4-FFF2-40B4-BE49-F238E27FC236}">
                <a16:creationId xmlns:a16="http://schemas.microsoft.com/office/drawing/2014/main" id="{8F507229-DC2D-47B6-B611-29F75CD02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16" b="8377"/>
          <a:stretch>
            <a:fillRect/>
          </a:stretch>
        </p:blipFill>
        <p:spPr bwMode="auto">
          <a:xfrm>
            <a:off x="511175" y="1268413"/>
            <a:ext cx="8123238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矩形 102404">
            <a:extLst>
              <a:ext uri="{FF2B5EF4-FFF2-40B4-BE49-F238E27FC236}">
                <a16:creationId xmlns:a16="http://schemas.microsoft.com/office/drawing/2014/main" id="{52F55777-8235-4B98-AB8E-DC9FC5897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937250"/>
            <a:ext cx="806291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        ★</a:t>
            </a:r>
            <a:r>
              <a:rPr lang="en-US" altLang="zh-CN"/>
              <a:t>6</a:t>
            </a:r>
            <a:r>
              <a:rPr lang="zh-CN" altLang="en-US"/>
              <a:t>、</a:t>
            </a:r>
            <a:r>
              <a:rPr lang="en-US" altLang="zh-CN"/>
              <a:t>7</a:t>
            </a:r>
            <a:r>
              <a:rPr lang="zh-CN" altLang="en-US"/>
              <a:t>、</a:t>
            </a:r>
            <a:r>
              <a:rPr lang="en-US" altLang="zh-CN"/>
              <a:t>9</a:t>
            </a:r>
            <a:r>
              <a:rPr lang="zh-CN" altLang="en-US"/>
              <a:t>允许过格书写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副标题 24577">
            <a:extLst>
              <a:ext uri="{FF2B5EF4-FFF2-40B4-BE49-F238E27FC236}">
                <a16:creationId xmlns:a16="http://schemas.microsoft.com/office/drawing/2014/main" id="{4D81DE02-EE93-4C48-9165-A77EC2268E8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09600"/>
            <a:ext cx="7161212" cy="53340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</a:rPr>
              <a:t>6. 账页结转处理规范</a:t>
            </a:r>
          </a:p>
        </p:txBody>
      </p:sp>
      <p:sp>
        <p:nvSpPr>
          <p:cNvPr id="43011" name="文本框 24658">
            <a:extLst>
              <a:ext uri="{FF2B5EF4-FFF2-40B4-BE49-F238E27FC236}">
                <a16:creationId xmlns:a16="http://schemas.microsoft.com/office/drawing/2014/main" id="{5CBE4451-E6AE-40B5-9771-4AEAC92D3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12875"/>
            <a:ext cx="8064500" cy="46799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</a:rPr>
              <a:t>    会计科目：</a:t>
            </a:r>
            <a:r>
              <a:rPr lang="zh-CN" altLang="en-US" sz="1800">
                <a:solidFill>
                  <a:srgbClr val="0000FF"/>
                </a:solidFill>
                <a:latin typeface="宋体" panose="02010600030101010101" pitchFamily="2" charset="-122"/>
              </a:rPr>
              <a:t>生产成本</a:t>
            </a:r>
            <a:endParaRPr lang="zh-CN" altLang="en-US" sz="1800" b="0">
              <a:latin typeface="宋体" panose="02010600030101010101" pitchFamily="2" charset="-122"/>
            </a:endParaRPr>
          </a:p>
        </p:txBody>
      </p:sp>
      <p:graphicFrame>
        <p:nvGraphicFramePr>
          <p:cNvPr id="25484" name="表格 25483">
            <a:extLst>
              <a:ext uri="{FF2B5EF4-FFF2-40B4-BE49-F238E27FC236}">
                <a16:creationId xmlns:a16="http://schemas.microsoft.com/office/drawing/2014/main" id="{7BFCEBDC-8F0D-4F46-A76B-65F6910C3332}"/>
              </a:ext>
            </a:extLst>
          </p:cNvPr>
          <p:cNvGraphicFramePr/>
          <p:nvPr/>
        </p:nvGraphicFramePr>
        <p:xfrm>
          <a:off x="755650" y="1912938"/>
          <a:ext cx="7589838" cy="4129087"/>
        </p:xfrm>
        <a:graphic>
          <a:graphicData uri="http://schemas.openxmlformats.org/drawingml/2006/table">
            <a:tbl>
              <a:tblPr/>
              <a:tblGrid>
                <a:gridCol w="273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841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8416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85911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/>
                        <a:t>          </a:t>
                      </a: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/>
                        <a:t> </a:t>
                      </a:r>
                      <a:r>
                        <a:rPr lang="zh-CN" altLang="en-US" sz="1800" dirty="0">
                          <a:latin typeface="宋体" panose="02010600030101010101" pitchFamily="2" charset="-122"/>
                        </a:rPr>
                        <a:t>摘        要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/>
                        <a:t>             借          方</a:t>
                      </a:r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/>
                        <a:t>           贷         方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1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38" marB="45738" vert="eaVert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万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千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元</a:t>
                      </a: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zh-CN" altLang="en-US" sz="1400" dirty="0"/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角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分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千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万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千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元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0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800" dirty="0">
                          <a:latin typeface="宋体" panose="02010600030101010101" pitchFamily="2" charset="-122"/>
                        </a:rPr>
                        <a:t>领用材料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0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800" dirty="0">
                          <a:latin typeface="宋体" panose="02010600030101010101" pitchFamily="2" charset="-122"/>
                        </a:rPr>
                        <a:t>分配人工费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0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800" dirty="0"/>
                        <a:t>分配制造费用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4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0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0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dash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3149" name="矩形标注 24824">
            <a:extLst>
              <a:ext uri="{FF2B5EF4-FFF2-40B4-BE49-F238E27FC236}">
                <a16:creationId xmlns:a16="http://schemas.microsoft.com/office/drawing/2014/main" id="{1EF269FB-76FC-462C-903A-7F64AC8E8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5056188"/>
            <a:ext cx="935037" cy="287337"/>
          </a:xfrm>
          <a:prstGeom prst="wedgeRectCallout">
            <a:avLst>
              <a:gd name="adj1" fmla="val 593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  <a:latin typeface="宋体" panose="02010600030101010101" pitchFamily="2" charset="-122"/>
              </a:rPr>
              <a:t>过次页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3150" name="圆角矩形标注 25047">
            <a:extLst>
              <a:ext uri="{FF2B5EF4-FFF2-40B4-BE49-F238E27FC236}">
                <a16:creationId xmlns:a16="http://schemas.microsoft.com/office/drawing/2014/main" id="{019F7DD2-7358-4B16-9A59-CE87462A4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981075"/>
            <a:ext cx="2447925" cy="792163"/>
          </a:xfrm>
          <a:prstGeom prst="wedgeRoundRectCallout">
            <a:avLst>
              <a:gd name="adj1" fmla="val -13620"/>
              <a:gd name="adj2" fmla="val 29560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已记满业务账页</a:t>
            </a:r>
            <a:r>
              <a:rPr lang="en-US" altLang="zh-CN" sz="2000">
                <a:solidFill>
                  <a:srgbClr val="0000FF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2000">
                <a:solidFill>
                  <a:srgbClr val="0000FF"/>
                </a:solidFill>
                <a:latin typeface="宋体" panose="02010600030101010101" pitchFamily="2" charset="-122"/>
              </a:rPr>
              <a:t>不包括最后一行</a:t>
            </a:r>
            <a:r>
              <a:rPr lang="en-US" altLang="zh-CN" sz="2000">
                <a:solidFill>
                  <a:srgbClr val="0000FF"/>
                </a:solidFill>
                <a:latin typeface="宋体" panose="02010600030101010101" pitchFamily="2" charset="-122"/>
              </a:rPr>
              <a:t>)</a:t>
            </a:r>
          </a:p>
        </p:txBody>
      </p:sp>
      <p:sp>
        <p:nvSpPr>
          <p:cNvPr id="43151" name="矩形标注 25484">
            <a:extLst>
              <a:ext uri="{FF2B5EF4-FFF2-40B4-BE49-F238E27FC236}">
                <a16:creationId xmlns:a16="http://schemas.microsoft.com/office/drawing/2014/main" id="{17E61E8F-4C18-4DE9-9739-9266ECCA2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732463"/>
            <a:ext cx="8064500" cy="360362"/>
          </a:xfrm>
          <a:prstGeom prst="wedgeRectCallout">
            <a:avLst>
              <a:gd name="adj1" fmla="val -43111"/>
              <a:gd name="adj2" fmla="val 16519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43152" name="圆角矩形标注 24825">
            <a:extLst>
              <a:ext uri="{FF2B5EF4-FFF2-40B4-BE49-F238E27FC236}">
                <a16:creationId xmlns:a16="http://schemas.microsoft.com/office/drawing/2014/main" id="{EA913274-8A0E-41C4-AEA8-AFDBAE335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5734050"/>
            <a:ext cx="3311525" cy="431800"/>
          </a:xfrm>
          <a:prstGeom prst="wedgeRoundRectCallout">
            <a:avLst>
              <a:gd name="adj1" fmla="val -62273"/>
              <a:gd name="adj2" fmla="val -8639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此行是账边，不准记账</a:t>
            </a:r>
          </a:p>
        </p:txBody>
      </p:sp>
      <p:graphicFrame>
        <p:nvGraphicFramePr>
          <p:cNvPr id="25517" name="表格 25516">
            <a:extLst>
              <a:ext uri="{FF2B5EF4-FFF2-40B4-BE49-F238E27FC236}">
                <a16:creationId xmlns:a16="http://schemas.microsoft.com/office/drawing/2014/main" id="{72F9A4AF-6407-40C4-B73D-8C73F74D7DCE}"/>
              </a:ext>
            </a:extLst>
          </p:cNvPr>
          <p:cNvGraphicFramePr/>
          <p:nvPr/>
        </p:nvGraphicFramePr>
        <p:xfrm>
          <a:off x="4351338" y="4759325"/>
          <a:ext cx="1728787" cy="639763"/>
        </p:xfrm>
        <a:graphic>
          <a:graphicData uri="http://schemas.openxmlformats.org/drawingml/2006/table">
            <a:tbl>
              <a:tblPr/>
              <a:tblGrid>
                <a:gridCol w="28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976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169" name="圆角矩形标注 24827">
            <a:extLst>
              <a:ext uri="{FF2B5EF4-FFF2-40B4-BE49-F238E27FC236}">
                <a16:creationId xmlns:a16="http://schemas.microsoft.com/office/drawing/2014/main" id="{BA590CFE-8C0E-4453-A9DC-87B33F60C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125" y="4341813"/>
            <a:ext cx="2989263" cy="433387"/>
          </a:xfrm>
          <a:prstGeom prst="wedgeRoundRectCallout">
            <a:avLst>
              <a:gd name="adj1" fmla="val -48620"/>
              <a:gd name="adj2" fmla="val 89560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账页最后一行的处理</a:t>
            </a:r>
          </a:p>
        </p:txBody>
      </p:sp>
      <p:sp>
        <p:nvSpPr>
          <p:cNvPr id="43170" name="圆角矩形标注 25517">
            <a:extLst>
              <a:ext uri="{FF2B5EF4-FFF2-40B4-BE49-F238E27FC236}">
                <a16:creationId xmlns:a16="http://schemas.microsoft.com/office/drawing/2014/main" id="{074738B2-40B8-4227-8D78-B34629A13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4941888"/>
            <a:ext cx="1728787" cy="503237"/>
          </a:xfrm>
          <a:prstGeom prst="wedgeRoundRectCallout">
            <a:avLst>
              <a:gd name="adj1" fmla="val 5370"/>
              <a:gd name="adj2" fmla="val -13093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结出发生额</a:t>
            </a:r>
            <a:endParaRPr lang="zh-CN" altLang="en-US" sz="20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文本框 101379">
            <a:extLst>
              <a:ext uri="{FF2B5EF4-FFF2-40B4-BE49-F238E27FC236}">
                <a16:creationId xmlns:a16="http://schemas.microsoft.com/office/drawing/2014/main" id="{B3E88A2F-FD83-4811-BA64-D1AD7BECF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196975"/>
            <a:ext cx="8064500" cy="4824413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</a:rPr>
              <a:t>    会计科目：</a:t>
            </a:r>
            <a:r>
              <a:rPr lang="zh-CN" altLang="en-US" sz="1800">
                <a:solidFill>
                  <a:srgbClr val="0000FF"/>
                </a:solidFill>
                <a:latin typeface="宋体" panose="02010600030101010101" pitchFamily="2" charset="-122"/>
              </a:rPr>
              <a:t>生产成本</a:t>
            </a:r>
            <a:endParaRPr lang="zh-CN" altLang="en-US" sz="1800" b="0">
              <a:latin typeface="宋体" panose="02010600030101010101" pitchFamily="2" charset="-122"/>
            </a:endParaRPr>
          </a:p>
        </p:txBody>
      </p:sp>
      <p:graphicFrame>
        <p:nvGraphicFramePr>
          <p:cNvPr id="102290" name="表格 102289">
            <a:extLst>
              <a:ext uri="{FF2B5EF4-FFF2-40B4-BE49-F238E27FC236}">
                <a16:creationId xmlns:a16="http://schemas.microsoft.com/office/drawing/2014/main" id="{E460D311-5F11-4181-8A9F-C32D81AB2A89}"/>
              </a:ext>
            </a:extLst>
          </p:cNvPr>
          <p:cNvGraphicFramePr/>
          <p:nvPr/>
        </p:nvGraphicFramePr>
        <p:xfrm>
          <a:off x="755650" y="1697038"/>
          <a:ext cx="7589838" cy="4129087"/>
        </p:xfrm>
        <a:graphic>
          <a:graphicData uri="http://schemas.openxmlformats.org/drawingml/2006/table">
            <a:tbl>
              <a:tblPr/>
              <a:tblGrid>
                <a:gridCol w="273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841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8416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85911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/>
                        <a:t>          </a:t>
                      </a: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/>
                        <a:t> </a:t>
                      </a:r>
                      <a:r>
                        <a:rPr lang="zh-CN" altLang="en-US" sz="1800" dirty="0">
                          <a:latin typeface="宋体" panose="02010600030101010101" pitchFamily="2" charset="-122"/>
                        </a:rPr>
                        <a:t>摘        要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/>
                        <a:t>             借          方</a:t>
                      </a:r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/>
                        <a:t>           贷         方</a:t>
                      </a: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1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38" marB="45738" vert="eaVert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万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千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元</a:t>
                      </a: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zh-CN" altLang="en-US" sz="1400" dirty="0"/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角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分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千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万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千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元</a:t>
                      </a:r>
                    </a:p>
                  </a:txBody>
                  <a:tcPr marT="45738" marB="45738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0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0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0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0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0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/>
                    </a:p>
                  </a:txBody>
                  <a:tcPr marT="45738" marB="4573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4172" name="矩形标注 102064">
            <a:extLst>
              <a:ext uri="{FF2B5EF4-FFF2-40B4-BE49-F238E27FC236}">
                <a16:creationId xmlns:a16="http://schemas.microsoft.com/office/drawing/2014/main" id="{FCDE3EC0-7B52-4AEB-A2A1-03CD4C18B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2925763"/>
            <a:ext cx="935038" cy="287337"/>
          </a:xfrm>
          <a:prstGeom prst="wedgeRectCallout">
            <a:avLst>
              <a:gd name="adj1" fmla="val 593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  <a:latin typeface="宋体" panose="02010600030101010101" pitchFamily="2" charset="-122"/>
              </a:rPr>
              <a:t>承前页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44173" name="圆角矩形标注 102066">
            <a:extLst>
              <a:ext uri="{FF2B5EF4-FFF2-40B4-BE49-F238E27FC236}">
                <a16:creationId xmlns:a16="http://schemas.microsoft.com/office/drawing/2014/main" id="{354365B6-DFA8-4FA4-9DB1-E3BDF64EA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7275" y="3357563"/>
            <a:ext cx="3062288" cy="504825"/>
          </a:xfrm>
          <a:prstGeom prst="wedgeRoundRectCallout">
            <a:avLst>
              <a:gd name="adj1" fmla="val -49380"/>
              <a:gd name="adj2" fmla="val -88681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新账页第一行的处理</a:t>
            </a:r>
          </a:p>
        </p:txBody>
      </p:sp>
      <p:sp>
        <p:nvSpPr>
          <p:cNvPr id="44174" name="圆角矩形标注 102290">
            <a:extLst>
              <a:ext uri="{FF2B5EF4-FFF2-40B4-BE49-F238E27FC236}">
                <a16:creationId xmlns:a16="http://schemas.microsoft.com/office/drawing/2014/main" id="{DA772D6F-FBFF-48EF-9FC0-9A29F803B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692150"/>
            <a:ext cx="1800225" cy="431800"/>
          </a:xfrm>
          <a:prstGeom prst="wedgeRoundRectCallout">
            <a:avLst>
              <a:gd name="adj1" fmla="val -30157"/>
              <a:gd name="adj2" fmla="val 1066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接续账页</a:t>
            </a:r>
          </a:p>
        </p:txBody>
      </p:sp>
      <p:graphicFrame>
        <p:nvGraphicFramePr>
          <p:cNvPr id="102310" name="内容占位符 102309">
            <a:extLst>
              <a:ext uri="{FF2B5EF4-FFF2-40B4-BE49-F238E27FC236}">
                <a16:creationId xmlns:a16="http://schemas.microsoft.com/office/drawing/2014/main" id="{2295DEAE-2DCD-4C39-8E3E-7943FF1B20B7}"/>
              </a:ext>
            </a:extLst>
          </p:cNvPr>
          <p:cNvGraphicFramePr>
            <a:graphicFrameLocks noGrp="1"/>
          </p:cNvGraphicFramePr>
          <p:nvPr>
            <p:ph/>
          </p:nvPr>
        </p:nvGraphicFramePr>
        <p:xfrm>
          <a:off x="4356100" y="2617788"/>
          <a:ext cx="1728788" cy="647700"/>
        </p:xfrm>
        <a:graphic>
          <a:graphicData uri="http://schemas.openxmlformats.org/drawingml/2006/table">
            <a:tbl>
              <a:tblPr/>
              <a:tblGrid>
                <a:gridCol w="287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191" name="矩形标注 102310">
            <a:extLst>
              <a:ext uri="{FF2B5EF4-FFF2-40B4-BE49-F238E27FC236}">
                <a16:creationId xmlns:a16="http://schemas.microsoft.com/office/drawing/2014/main" id="{3CDBED6F-2FE4-437E-9841-BA5808FEA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516563"/>
            <a:ext cx="8064500" cy="360362"/>
          </a:xfrm>
          <a:prstGeom prst="wedgeRectCallout">
            <a:avLst>
              <a:gd name="adj1" fmla="val -43111"/>
              <a:gd name="adj2" fmla="val 16519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44192" name="圆角矩形标注 102311">
            <a:extLst>
              <a:ext uri="{FF2B5EF4-FFF2-40B4-BE49-F238E27FC236}">
                <a16:creationId xmlns:a16="http://schemas.microsoft.com/office/drawing/2014/main" id="{88176AF7-B759-4D39-9856-BA8C81C6D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5516563"/>
            <a:ext cx="3311525" cy="431800"/>
          </a:xfrm>
          <a:prstGeom prst="wedgeRoundRectCallout">
            <a:avLst>
              <a:gd name="adj1" fmla="val -49616"/>
              <a:gd name="adj2" fmla="val -9522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此行是账边，不准记账</a:t>
            </a:r>
          </a:p>
        </p:txBody>
      </p:sp>
      <p:sp>
        <p:nvSpPr>
          <p:cNvPr id="44193" name="圆角矩形标注 102312">
            <a:extLst>
              <a:ext uri="{FF2B5EF4-FFF2-40B4-BE49-F238E27FC236}">
                <a16:creationId xmlns:a16="http://schemas.microsoft.com/office/drawing/2014/main" id="{ACABCAFB-1FC2-479F-9A95-AC0FB457D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3357563"/>
            <a:ext cx="2447925" cy="431800"/>
          </a:xfrm>
          <a:prstGeom prst="wedgeRoundRectCallout">
            <a:avLst>
              <a:gd name="adj1" fmla="val -12907"/>
              <a:gd name="adj2" fmla="val 183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接续记录业务</a:t>
            </a:r>
          </a:p>
        </p:txBody>
      </p:sp>
      <p:sp>
        <p:nvSpPr>
          <p:cNvPr id="44194" name="圆角矩形标注 102313">
            <a:extLst>
              <a:ext uri="{FF2B5EF4-FFF2-40B4-BE49-F238E27FC236}">
                <a16:creationId xmlns:a16="http://schemas.microsoft.com/office/drawing/2014/main" id="{7DF2331C-7ECA-4C96-8460-547E220A5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708275"/>
            <a:ext cx="2305050" cy="503238"/>
          </a:xfrm>
          <a:prstGeom prst="wedgeRoundRectCallout">
            <a:avLst>
              <a:gd name="adj1" fmla="val -8472"/>
              <a:gd name="adj2" fmla="val -13093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抄录上页发生额</a:t>
            </a:r>
            <a:endParaRPr lang="zh-CN" altLang="en-US" sz="20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副标题 25601">
            <a:extLst>
              <a:ext uri="{FF2B5EF4-FFF2-40B4-BE49-F238E27FC236}">
                <a16:creationId xmlns:a16="http://schemas.microsoft.com/office/drawing/2014/main" id="{09BD38B0-9B45-435A-B864-30A5BAACA9E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765175"/>
            <a:ext cx="6977062" cy="587375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</a:rPr>
              <a:t>7. 注明余额方向</a:t>
            </a: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grpSp>
        <p:nvGrpSpPr>
          <p:cNvPr id="45059" name="组合 25670">
            <a:extLst>
              <a:ext uri="{FF2B5EF4-FFF2-40B4-BE49-F238E27FC236}">
                <a16:creationId xmlns:a16="http://schemas.microsoft.com/office/drawing/2014/main" id="{986F7A28-63B1-4C92-822F-C05292BDB54C}"/>
              </a:ext>
            </a:extLst>
          </p:cNvPr>
          <p:cNvGrpSpPr>
            <a:grpSpLocks/>
          </p:cNvGrpSpPr>
          <p:nvPr/>
        </p:nvGrpSpPr>
        <p:grpSpPr bwMode="auto">
          <a:xfrm>
            <a:off x="938213" y="3068638"/>
            <a:ext cx="7162800" cy="2376487"/>
            <a:chOff x="521" y="2659"/>
            <a:chExt cx="4512" cy="1497"/>
          </a:xfrm>
        </p:grpSpPr>
        <p:sp>
          <p:nvSpPr>
            <p:cNvPr id="45138" name="矩形标注 25666">
              <a:extLst>
                <a:ext uri="{FF2B5EF4-FFF2-40B4-BE49-F238E27FC236}">
                  <a16:creationId xmlns:a16="http://schemas.microsoft.com/office/drawing/2014/main" id="{9F8934A7-B6CD-446C-8947-A2DEAF9DD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2659"/>
              <a:ext cx="4512" cy="1497"/>
            </a:xfrm>
            <a:prstGeom prst="wedgeRectCallout">
              <a:avLst>
                <a:gd name="adj1" fmla="val -5454"/>
                <a:gd name="adj2" fmla="val 44792"/>
              </a:avLst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b="0"/>
            </a:p>
          </p:txBody>
        </p:sp>
        <p:sp>
          <p:nvSpPr>
            <p:cNvPr id="45139" name="直接连接符 25655">
              <a:extLst>
                <a:ext uri="{FF2B5EF4-FFF2-40B4-BE49-F238E27FC236}">
                  <a16:creationId xmlns:a16="http://schemas.microsoft.com/office/drawing/2014/main" id="{A0005FD1-1FAE-45FF-BDD4-F7F77F750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5" y="2911"/>
              <a:ext cx="26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140" name="直接连接符 25656">
              <a:extLst>
                <a:ext uri="{FF2B5EF4-FFF2-40B4-BE49-F238E27FC236}">
                  <a16:creationId xmlns:a16="http://schemas.microsoft.com/office/drawing/2014/main" id="{E622A91E-E385-42D8-AFAF-16A132F4DC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9" y="2931"/>
              <a:ext cx="0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141" name="文本框 25657">
              <a:extLst>
                <a:ext uri="{FF2B5EF4-FFF2-40B4-BE49-F238E27FC236}">
                  <a16:creationId xmlns:a16="http://schemas.microsoft.com/office/drawing/2014/main" id="{8D6BBA16-ACD2-4EA8-B2B3-C32936BF48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1" y="2931"/>
              <a:ext cx="11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 b="0">
                  <a:latin typeface="Arial" panose="020B0604020202020204" pitchFamily="34" charset="0"/>
                </a:rPr>
                <a:t>本月归还8 000</a:t>
              </a:r>
            </a:p>
          </p:txBody>
        </p:sp>
        <p:sp>
          <p:nvSpPr>
            <p:cNvPr id="45142" name="文本框 25658">
              <a:extLst>
                <a:ext uri="{FF2B5EF4-FFF2-40B4-BE49-F238E27FC236}">
                  <a16:creationId xmlns:a16="http://schemas.microsoft.com/office/drawing/2014/main" id="{17E6541D-82A9-4A3D-8537-E56349984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6" y="2659"/>
              <a:ext cx="7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>
                  <a:latin typeface="Arial" panose="020B0604020202020204" pitchFamily="34" charset="0"/>
                </a:rPr>
                <a:t>应付账款</a:t>
              </a:r>
            </a:p>
          </p:txBody>
        </p:sp>
        <p:sp>
          <p:nvSpPr>
            <p:cNvPr id="45143" name="文本框 25659">
              <a:extLst>
                <a:ext uri="{FF2B5EF4-FFF2-40B4-BE49-F238E27FC236}">
                  <a16:creationId xmlns:a16="http://schemas.microsoft.com/office/drawing/2014/main" id="{72DCCDB0-26C2-4574-A8A2-2B7E4F393E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3" y="2931"/>
              <a:ext cx="11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 b="0">
                  <a:latin typeface="Arial" panose="020B0604020202020204" pitchFamily="34" charset="0"/>
                </a:rPr>
                <a:t>月初余额  5 000</a:t>
              </a:r>
            </a:p>
          </p:txBody>
        </p:sp>
        <p:sp>
          <p:nvSpPr>
            <p:cNvPr id="45144" name="文本框 25660">
              <a:extLst>
                <a:ext uri="{FF2B5EF4-FFF2-40B4-BE49-F238E27FC236}">
                  <a16:creationId xmlns:a16="http://schemas.microsoft.com/office/drawing/2014/main" id="{08EEE7BC-BB99-43F1-9DBA-5BD7720497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3" y="3169"/>
              <a:ext cx="11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 b="0">
                  <a:latin typeface="Arial" panose="020B0604020202020204" pitchFamily="34" charset="0"/>
                </a:rPr>
                <a:t>本月新欠  3 000</a:t>
              </a:r>
            </a:p>
          </p:txBody>
        </p:sp>
        <p:sp>
          <p:nvSpPr>
            <p:cNvPr id="45145" name="直接连接符 25661">
              <a:extLst>
                <a:ext uri="{FF2B5EF4-FFF2-40B4-BE49-F238E27FC236}">
                  <a16:creationId xmlns:a16="http://schemas.microsoft.com/office/drawing/2014/main" id="{79D52889-328C-4934-B390-9D7A64A55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5" y="3395"/>
              <a:ext cx="26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146" name="文本框 25662">
              <a:extLst>
                <a:ext uri="{FF2B5EF4-FFF2-40B4-BE49-F238E27FC236}">
                  <a16:creationId xmlns:a16="http://schemas.microsoft.com/office/drawing/2014/main" id="{95D1C62E-EFA8-4D71-9468-6918B23D5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3" y="3442"/>
              <a:ext cx="11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 b="0">
                  <a:latin typeface="Arial" panose="020B0604020202020204" pitchFamily="34" charset="0"/>
                </a:rPr>
                <a:t>本月合计  3 000</a:t>
              </a:r>
            </a:p>
          </p:txBody>
        </p:sp>
        <p:sp>
          <p:nvSpPr>
            <p:cNvPr id="45147" name="文本框 25663">
              <a:extLst>
                <a:ext uri="{FF2B5EF4-FFF2-40B4-BE49-F238E27FC236}">
                  <a16:creationId xmlns:a16="http://schemas.microsoft.com/office/drawing/2014/main" id="{C5DB045B-DF54-484A-B721-C35E79E53C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1" y="3430"/>
              <a:ext cx="11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1800" b="0">
                  <a:latin typeface="Arial" panose="020B0604020202020204" pitchFamily="34" charset="0"/>
                </a:rPr>
                <a:t>本月合计  8 000</a:t>
              </a:r>
            </a:p>
          </p:txBody>
        </p:sp>
        <p:sp>
          <p:nvSpPr>
            <p:cNvPr id="45148" name="直接连接符 25665">
              <a:extLst>
                <a:ext uri="{FF2B5EF4-FFF2-40B4-BE49-F238E27FC236}">
                  <a16:creationId xmlns:a16="http://schemas.microsoft.com/office/drawing/2014/main" id="{00F28A59-7EBF-4EFC-8344-2CB5FA521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4" y="3614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149" name="矩形 25668">
              <a:extLst>
                <a:ext uri="{FF2B5EF4-FFF2-40B4-BE49-F238E27FC236}">
                  <a16:creationId xmlns:a16="http://schemas.microsoft.com/office/drawing/2014/main" id="{C02CB6F7-8169-4566-9931-4DE0DF35C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3748"/>
              <a:ext cx="272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buFontTx/>
                <a:buNone/>
              </a:pPr>
              <a:r>
                <a:rPr lang="zh-CN" altLang="en-US" sz="2400">
                  <a:solidFill>
                    <a:srgbClr val="0000FF"/>
                  </a:solidFill>
                </a:rPr>
                <a:t> </a:t>
              </a:r>
              <a:r>
                <a:rPr lang="zh-CN" altLang="en-US" sz="2000">
                  <a:solidFill>
                    <a:srgbClr val="0000FF"/>
                  </a:solidFill>
                </a:rPr>
                <a:t>“</a:t>
              </a:r>
              <a:r>
                <a:rPr lang="en-US" altLang="zh-CN" sz="2000">
                  <a:solidFill>
                    <a:srgbClr val="0000FF"/>
                  </a:solidFill>
                </a:rPr>
                <a:t>T”</a:t>
              </a:r>
              <a:r>
                <a:rPr lang="zh-CN" altLang="en-US" sz="2000">
                  <a:solidFill>
                    <a:srgbClr val="0000FF"/>
                  </a:solidFill>
                </a:rPr>
                <a:t>形账户中没有余额时的表示方法</a:t>
              </a:r>
            </a:p>
          </p:txBody>
        </p:sp>
        <p:sp>
          <p:nvSpPr>
            <p:cNvPr id="45150" name="直接连接符 25669">
              <a:extLst>
                <a:ext uri="{FF2B5EF4-FFF2-40B4-BE49-F238E27FC236}">
                  <a16:creationId xmlns:a16="http://schemas.microsoft.com/office/drawing/2014/main" id="{3C2E891F-7926-4816-BB5C-71FC61D884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4" y="3660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060" name="矩形标注 25671">
            <a:extLst>
              <a:ext uri="{FF2B5EF4-FFF2-40B4-BE49-F238E27FC236}">
                <a16:creationId xmlns:a16="http://schemas.microsoft.com/office/drawing/2014/main" id="{879788C3-275E-4C2A-B35D-27F1CD1E0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223963"/>
            <a:ext cx="7921625" cy="3573462"/>
          </a:xfrm>
          <a:prstGeom prst="wedgeRectCallout">
            <a:avLst>
              <a:gd name="adj1" fmla="val 319"/>
              <a:gd name="adj2" fmla="val 18769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总分类账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会计科目：原材料</a:t>
            </a:r>
          </a:p>
        </p:txBody>
      </p:sp>
      <p:graphicFrame>
        <p:nvGraphicFramePr>
          <p:cNvPr id="25788" name="表格 25787">
            <a:extLst>
              <a:ext uri="{FF2B5EF4-FFF2-40B4-BE49-F238E27FC236}">
                <a16:creationId xmlns:a16="http://schemas.microsoft.com/office/drawing/2014/main" id="{31BB36DC-3944-4DC8-A3C6-8B6484EF70AF}"/>
              </a:ext>
            </a:extLst>
          </p:cNvPr>
          <p:cNvGraphicFramePr/>
          <p:nvPr/>
        </p:nvGraphicFramePr>
        <p:xfrm>
          <a:off x="828675" y="2390775"/>
          <a:ext cx="7343775" cy="2806700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775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</a:t>
                      </a:r>
                    </a:p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号数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月初余额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银付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购入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140 000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（略）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本月合计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40 000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44 000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116 000</a:t>
                      </a: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5126" name="流程图: 可选过程 25775">
            <a:extLst>
              <a:ext uri="{FF2B5EF4-FFF2-40B4-BE49-F238E27FC236}">
                <a16:creationId xmlns:a16="http://schemas.microsoft.com/office/drawing/2014/main" id="{61D5FE38-27D9-4DEC-BD90-C73614828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925" y="1557338"/>
            <a:ext cx="1655763" cy="649287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有余额时写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“借”或“贷”</a:t>
            </a:r>
          </a:p>
        </p:txBody>
      </p:sp>
      <p:sp>
        <p:nvSpPr>
          <p:cNvPr id="45127" name="流程图: 可选过程 25789">
            <a:extLst>
              <a:ext uri="{FF2B5EF4-FFF2-40B4-BE49-F238E27FC236}">
                <a16:creationId xmlns:a16="http://schemas.microsoft.com/office/drawing/2014/main" id="{C6EC0237-BC5F-4083-A6D1-3BF02AC73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420938"/>
            <a:ext cx="288925" cy="720725"/>
          </a:xfrm>
          <a:prstGeom prst="flowChartAlternateProcess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45128" name="直接连接符 25790">
            <a:extLst>
              <a:ext uri="{FF2B5EF4-FFF2-40B4-BE49-F238E27FC236}">
                <a16:creationId xmlns:a16="http://schemas.microsoft.com/office/drawing/2014/main" id="{8F8CD08E-8BA9-4449-BA27-F3598850EF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48488" y="2205038"/>
            <a:ext cx="73025" cy="2873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5129" name="组合 25808">
            <a:extLst>
              <a:ext uri="{FF2B5EF4-FFF2-40B4-BE49-F238E27FC236}">
                <a16:creationId xmlns:a16="http://schemas.microsoft.com/office/drawing/2014/main" id="{60B02AC3-A8CD-4379-98D1-49A066174759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4811713"/>
            <a:ext cx="2376488" cy="922337"/>
            <a:chOff x="3878" y="3031"/>
            <a:chExt cx="1497" cy="581"/>
          </a:xfrm>
        </p:grpSpPr>
        <p:sp>
          <p:nvSpPr>
            <p:cNvPr id="45130" name="直接连接符 25795">
              <a:extLst>
                <a:ext uri="{FF2B5EF4-FFF2-40B4-BE49-F238E27FC236}">
                  <a16:creationId xmlns:a16="http://schemas.microsoft.com/office/drawing/2014/main" id="{84E8487B-2A92-4E57-9DE0-A41A7BECEC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3249"/>
              <a:ext cx="635" cy="13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5131" name="组合 25807">
              <a:extLst>
                <a:ext uri="{FF2B5EF4-FFF2-40B4-BE49-F238E27FC236}">
                  <a16:creationId xmlns:a16="http://schemas.microsoft.com/office/drawing/2014/main" id="{E2B951A8-1419-436A-8170-AFFFE32837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0" y="3031"/>
              <a:ext cx="1013" cy="230"/>
              <a:chOff x="4138" y="3019"/>
              <a:chExt cx="1013" cy="230"/>
            </a:xfrm>
          </p:grpSpPr>
          <p:sp>
            <p:nvSpPr>
              <p:cNvPr id="45133" name="流程图: 可选过程 25797">
                <a:extLst>
                  <a:ext uri="{FF2B5EF4-FFF2-40B4-BE49-F238E27FC236}">
                    <a16:creationId xmlns:a16="http://schemas.microsoft.com/office/drawing/2014/main" id="{A31D29CC-DB84-4E0F-87B1-02269A466E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0" y="3032"/>
                <a:ext cx="998" cy="181"/>
              </a:xfrm>
              <a:prstGeom prst="flowChartAlternateProcess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45134" name="组合 25801">
                <a:extLst>
                  <a:ext uri="{FF2B5EF4-FFF2-40B4-BE49-F238E27FC236}">
                    <a16:creationId xmlns:a16="http://schemas.microsoft.com/office/drawing/2014/main" id="{7A45B8EF-22E0-42C2-A7C2-4175F3C7A7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24" y="3022"/>
                <a:ext cx="227" cy="227"/>
                <a:chOff x="5375" y="2659"/>
                <a:chExt cx="227" cy="227"/>
              </a:xfrm>
            </p:grpSpPr>
            <p:sp>
              <p:nvSpPr>
                <p:cNvPr id="45136" name="矩形标注 25802">
                  <a:extLst>
                    <a:ext uri="{FF2B5EF4-FFF2-40B4-BE49-F238E27FC236}">
                      <a16:creationId xmlns:a16="http://schemas.microsoft.com/office/drawing/2014/main" id="{81797B46-A7FE-418F-B652-83186203FE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75" y="2659"/>
                  <a:ext cx="227" cy="227"/>
                </a:xfrm>
                <a:prstGeom prst="wedgeRectCallout">
                  <a:avLst>
                    <a:gd name="adj1" fmla="val 66301"/>
                    <a:gd name="adj2" fmla="val 41630"/>
                  </a:avLst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 b="0" i="1">
                      <a:latin typeface="宋体" panose="02010600030101010101" pitchFamily="2" charset="-122"/>
                    </a:rPr>
                    <a:t>0</a:t>
                  </a:r>
                  <a:endParaRPr lang="zh-CN" altLang="en-US" sz="1600" b="0" i="1"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45137" name="矩形标注 25803">
                  <a:extLst>
                    <a:ext uri="{FF2B5EF4-FFF2-40B4-BE49-F238E27FC236}">
                      <a16:creationId xmlns:a16="http://schemas.microsoft.com/office/drawing/2014/main" id="{E3711203-B7A3-42F8-B52B-1347FEFAFD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0" y="2659"/>
                  <a:ext cx="137" cy="181"/>
                </a:xfrm>
                <a:prstGeom prst="wedgeRectCallout">
                  <a:avLst>
                    <a:gd name="adj1" fmla="val -28102"/>
                    <a:gd name="adj2" fmla="val 25139"/>
                  </a:avLst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0" i="1">
                      <a:latin typeface="宋体" panose="02010600030101010101" pitchFamily="2" charset="-122"/>
                    </a:rPr>
                    <a:t>～</a:t>
                  </a:r>
                </a:p>
              </p:txBody>
            </p:sp>
          </p:grpSp>
          <p:sp>
            <p:nvSpPr>
              <p:cNvPr id="45135" name="矩形标注 25806">
                <a:extLst>
                  <a:ext uri="{FF2B5EF4-FFF2-40B4-BE49-F238E27FC236}">
                    <a16:creationId xmlns:a16="http://schemas.microsoft.com/office/drawing/2014/main" id="{A54234BC-56F7-4B01-A6C6-563609A83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8" y="3019"/>
                <a:ext cx="156" cy="181"/>
              </a:xfrm>
              <a:prstGeom prst="wedgeRectCallout">
                <a:avLst>
                  <a:gd name="adj1" fmla="val -28102"/>
                  <a:gd name="adj2" fmla="val 25139"/>
                </a:avLst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600" b="0">
                    <a:latin typeface="宋体" panose="02010600030101010101" pitchFamily="2" charset="-122"/>
                  </a:rPr>
                  <a:t>平</a:t>
                </a:r>
              </a:p>
            </p:txBody>
          </p:sp>
        </p:grpSp>
        <p:sp>
          <p:nvSpPr>
            <p:cNvPr id="45132" name="流程图: 可选过程 25792">
              <a:extLst>
                <a:ext uri="{FF2B5EF4-FFF2-40B4-BE49-F238E27FC236}">
                  <a16:creationId xmlns:a16="http://schemas.microsoft.com/office/drawing/2014/main" id="{25DF683B-496E-4A1E-9602-CC07F577A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3385"/>
              <a:ext cx="1497" cy="227"/>
            </a:xfrm>
            <a:prstGeom prst="flowChartAlternateProcess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没有余额时写“平”</a:t>
              </a: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副标题 26625">
            <a:extLst>
              <a:ext uri="{FF2B5EF4-FFF2-40B4-BE49-F238E27FC236}">
                <a16:creationId xmlns:a16="http://schemas.microsoft.com/office/drawing/2014/main" id="{925A3A6D-A3AC-467C-8743-B1718567FF3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92150"/>
            <a:ext cx="6942137" cy="60960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</a:rPr>
              <a:t>8. 做好记账标记</a:t>
            </a:r>
          </a:p>
        </p:txBody>
      </p:sp>
      <p:sp>
        <p:nvSpPr>
          <p:cNvPr id="46083" name="矩形 26632">
            <a:extLst>
              <a:ext uri="{FF2B5EF4-FFF2-40B4-BE49-F238E27FC236}">
                <a16:creationId xmlns:a16="http://schemas.microsoft.com/office/drawing/2014/main" id="{A4799FE5-EF8D-44AF-B47C-2BB650C91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700213"/>
            <a:ext cx="8351837" cy="29527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000" b="0"/>
              <a:t>                                            </a:t>
            </a:r>
            <a:r>
              <a:rPr lang="zh-CN" altLang="en-US" sz="2400">
                <a:solidFill>
                  <a:srgbClr val="FF0000"/>
                </a:solidFill>
                <a:ea typeface="楷体_GB2312" pitchFamily="49" charset="-122"/>
              </a:rPr>
              <a:t>收款记账凭证</a:t>
            </a:r>
            <a:r>
              <a:rPr lang="zh-CN" altLang="en-US" sz="2000" b="0">
                <a:solidFill>
                  <a:srgbClr val="FF0000"/>
                </a:solidFill>
                <a:ea typeface="黑体" panose="02010609060101010101" pitchFamily="49" charset="-122"/>
              </a:rPr>
              <a:t>          </a:t>
            </a:r>
            <a:r>
              <a:rPr lang="zh-CN" altLang="en-US" sz="2000" b="0">
                <a:solidFill>
                  <a:srgbClr val="FF0000"/>
                </a:solidFill>
              </a:rPr>
              <a:t>凭证编号：        </a:t>
            </a:r>
            <a:r>
              <a:rPr lang="zh-CN" altLang="en-US" sz="2000" b="0">
                <a:solidFill>
                  <a:srgbClr val="0000FF"/>
                </a:solidFill>
              </a:rPr>
              <a:t>收</a:t>
            </a:r>
            <a:r>
              <a:rPr lang="en-US" altLang="zh-CN" sz="2000" b="0">
                <a:solidFill>
                  <a:srgbClr val="0000FF"/>
                </a:solidFill>
              </a:rPr>
              <a:t>2</a:t>
            </a:r>
            <a:r>
              <a:rPr lang="en-US" altLang="zh-CN" sz="2000" b="0" u="sng">
                <a:solidFill>
                  <a:srgbClr val="FF0000"/>
                </a:solidFill>
              </a:rPr>
              <a:t>                </a:t>
            </a:r>
            <a:endParaRPr lang="en-US" altLang="zh-CN" sz="2000" b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</a:rPr>
              <a:t>                                              </a:t>
            </a:r>
            <a:r>
              <a:rPr lang="en-US" altLang="zh-CN" sz="2000" b="0">
                <a:solidFill>
                  <a:schemeClr val="accent2"/>
                </a:solidFill>
              </a:rPr>
              <a:t>200×</a:t>
            </a:r>
            <a:r>
              <a:rPr lang="zh-CN" altLang="en-US" sz="2000" b="0">
                <a:solidFill>
                  <a:srgbClr val="FF0000"/>
                </a:solidFill>
              </a:rPr>
              <a:t>年</a:t>
            </a:r>
            <a:r>
              <a:rPr lang="en-US" altLang="zh-CN" sz="2000" b="0">
                <a:solidFill>
                  <a:schemeClr val="accent2"/>
                </a:solidFill>
              </a:rPr>
              <a:t>1</a:t>
            </a:r>
            <a:r>
              <a:rPr lang="zh-CN" altLang="en-US" sz="2000" b="0">
                <a:solidFill>
                  <a:srgbClr val="FF0000"/>
                </a:solidFill>
              </a:rPr>
              <a:t>月</a:t>
            </a:r>
            <a:r>
              <a:rPr lang="en-US" altLang="zh-CN" sz="2000" b="0">
                <a:solidFill>
                  <a:schemeClr val="accent2"/>
                </a:solidFill>
              </a:rPr>
              <a:t>1</a:t>
            </a:r>
            <a:r>
              <a:rPr lang="zh-CN" altLang="en-US" sz="2000" b="0">
                <a:solidFill>
                  <a:srgbClr val="FF0000"/>
                </a:solidFill>
              </a:rPr>
              <a:t>日           借方科目： </a:t>
            </a:r>
            <a:r>
              <a:rPr lang="zh-CN" altLang="en-US" sz="2000" b="0">
                <a:solidFill>
                  <a:srgbClr val="0000FF"/>
                </a:solidFill>
              </a:rPr>
              <a:t>银行存款</a:t>
            </a:r>
          </a:p>
        </p:txBody>
      </p:sp>
      <p:graphicFrame>
        <p:nvGraphicFramePr>
          <p:cNvPr id="26687" name="表格 26686">
            <a:extLst>
              <a:ext uri="{FF2B5EF4-FFF2-40B4-BE49-F238E27FC236}">
                <a16:creationId xmlns:a16="http://schemas.microsoft.com/office/drawing/2014/main" id="{923FEB18-1D12-41BB-8866-ACA5942D1511}"/>
              </a:ext>
            </a:extLst>
          </p:cNvPr>
          <p:cNvGraphicFramePr/>
          <p:nvPr/>
        </p:nvGraphicFramePr>
        <p:xfrm>
          <a:off x="755650" y="2565400"/>
          <a:ext cx="7702550" cy="1858963"/>
        </p:xfrm>
        <a:graphic>
          <a:graphicData uri="http://schemas.openxmlformats.org/drawingml/2006/table">
            <a:tbl>
              <a:tblPr/>
              <a:tblGrid>
                <a:gridCol w="151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43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7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885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摘    要</a:t>
                      </a:r>
                    </a:p>
                  </a:txBody>
                  <a:tcPr marT="45736" marB="45736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结算方式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票号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贷方科目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金    额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记账符号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总账科目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明细科目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>
                          <a:solidFill>
                            <a:srgbClr val="0000FF"/>
                          </a:solidFill>
                        </a:rPr>
                        <a:t>借款存银行</a:t>
                      </a:r>
                    </a:p>
                  </a:txBody>
                  <a:tcPr marT="45736" marB="45736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>
                          <a:solidFill>
                            <a:srgbClr val="0000FF"/>
                          </a:solidFill>
                        </a:rPr>
                        <a:t>短期借款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0000FF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FF"/>
                          </a:solidFill>
                        </a:rPr>
                        <a:t>      </a:t>
                      </a:r>
                      <a:r>
                        <a:rPr lang="en-US" altLang="zh-CN" sz="1800">
                          <a:solidFill>
                            <a:srgbClr val="0000FF"/>
                          </a:solidFill>
                        </a:rPr>
                        <a:t>60 000 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42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6" marB="45736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5"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附单据                           张</a:t>
                      </a:r>
                    </a:p>
                  </a:txBody>
                  <a:tcPr marT="45736" marB="45736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               合       计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solidFill>
                            <a:srgbClr val="0000FF"/>
                          </a:solidFill>
                        </a:rPr>
                        <a:t>       </a:t>
                      </a:r>
                      <a:r>
                        <a:rPr lang="en-US" altLang="zh-CN" sz="1800">
                          <a:solidFill>
                            <a:srgbClr val="0000FF"/>
                          </a:solidFill>
                        </a:rPr>
                        <a:t>60 000</a:t>
                      </a:r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800" dirty="0"/>
                    </a:p>
                  </a:txBody>
                  <a:tcPr marT="45736" marB="45736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6125" name="组合 26717">
            <a:extLst>
              <a:ext uri="{FF2B5EF4-FFF2-40B4-BE49-F238E27FC236}">
                <a16:creationId xmlns:a16="http://schemas.microsoft.com/office/drawing/2014/main" id="{2250D30D-E063-4AA9-B018-5046D1FC42DF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4797425"/>
            <a:ext cx="6192838" cy="1368425"/>
            <a:chOff x="476" y="2704"/>
            <a:chExt cx="3901" cy="862"/>
          </a:xfrm>
        </p:grpSpPr>
        <p:sp>
          <p:nvSpPr>
            <p:cNvPr id="46141" name="矩形标注 26699">
              <a:extLst>
                <a:ext uri="{FF2B5EF4-FFF2-40B4-BE49-F238E27FC236}">
                  <a16:creationId xmlns:a16="http://schemas.microsoft.com/office/drawing/2014/main" id="{6FEEE168-1262-4703-AFF2-AF3A959B5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704"/>
              <a:ext cx="3901" cy="862"/>
            </a:xfrm>
            <a:prstGeom prst="wedgeRectCallout">
              <a:avLst>
                <a:gd name="adj1" fmla="val -26852"/>
                <a:gd name="adj2" fmla="val -3366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 根据以上记账凭证所做的账户记录：</a:t>
              </a:r>
              <a:r>
                <a:rPr lang="zh-CN" altLang="en-US" sz="2000" b="0"/>
                <a:t>     </a:t>
              </a:r>
              <a:endParaRPr lang="en-US" altLang="zh-CN" sz="2000" b="0"/>
            </a:p>
          </p:txBody>
        </p:sp>
        <p:grpSp>
          <p:nvGrpSpPr>
            <p:cNvPr id="46142" name="组合 26687">
              <a:extLst>
                <a:ext uri="{FF2B5EF4-FFF2-40B4-BE49-F238E27FC236}">
                  <a16:creationId xmlns:a16="http://schemas.microsoft.com/office/drawing/2014/main" id="{3420F7C3-6056-4461-B23F-AFBB7FC115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" y="3021"/>
              <a:ext cx="1225" cy="500"/>
              <a:chOff x="566" y="1116"/>
              <a:chExt cx="1225" cy="500"/>
            </a:xfrm>
          </p:grpSpPr>
          <p:sp>
            <p:nvSpPr>
              <p:cNvPr id="46147" name="矩形标注 26688">
                <a:extLst>
                  <a:ext uri="{FF2B5EF4-FFF2-40B4-BE49-F238E27FC236}">
                    <a16:creationId xmlns:a16="http://schemas.microsoft.com/office/drawing/2014/main" id="{B485F713-1DEA-4334-A8AC-488E03DBA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" y="1116"/>
                <a:ext cx="1223" cy="500"/>
              </a:xfrm>
              <a:prstGeom prst="wedgeRectCallout">
                <a:avLst>
                  <a:gd name="adj1" fmla="val 27514"/>
                  <a:gd name="adj2" fmla="val 30398"/>
                </a:avLst>
              </a:prstGeom>
              <a:solidFill>
                <a:srgbClr val="CC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0"/>
                  <a:t>      </a:t>
                </a:r>
                <a:r>
                  <a:rPr lang="zh-CN" altLang="en-US" sz="2000"/>
                  <a:t>银行存款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0"/>
                  <a:t> </a:t>
                </a:r>
                <a:r>
                  <a:rPr lang="en-US" altLang="zh-CN" sz="2000" b="0"/>
                  <a:t>60 000</a:t>
                </a:r>
              </a:p>
            </p:txBody>
          </p:sp>
          <p:sp>
            <p:nvSpPr>
              <p:cNvPr id="46148" name="直接连接符 26689">
                <a:extLst>
                  <a:ext uri="{FF2B5EF4-FFF2-40B4-BE49-F238E27FC236}">
                    <a16:creationId xmlns:a16="http://schemas.microsoft.com/office/drawing/2014/main" id="{529072DF-DE7E-41B4-AA3E-45CB6E3554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6" y="1332"/>
                <a:ext cx="1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49" name="直接连接符 26690">
                <a:extLst>
                  <a:ext uri="{FF2B5EF4-FFF2-40B4-BE49-F238E27FC236}">
                    <a16:creationId xmlns:a16="http://schemas.microsoft.com/office/drawing/2014/main" id="{BB8270D6-CA98-43A6-B979-05558F8410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6" y="1332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" name="组合 26706">
              <a:extLst>
                <a:ext uri="{FF2B5EF4-FFF2-40B4-BE49-F238E27FC236}">
                  <a16:creationId xmlns:a16="http://schemas.microsoft.com/office/drawing/2014/main" id="{511E4A9D-0074-449E-B743-B2A0A3F878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3021"/>
              <a:ext cx="1225" cy="500"/>
              <a:chOff x="975" y="3021"/>
              <a:chExt cx="1225" cy="500"/>
            </a:xfrm>
          </p:grpSpPr>
          <p:sp>
            <p:nvSpPr>
              <p:cNvPr id="3" name="矩形标注 26696">
                <a:extLst>
                  <a:ext uri="{FF2B5EF4-FFF2-40B4-BE49-F238E27FC236}">
                    <a16:creationId xmlns:a16="http://schemas.microsoft.com/office/drawing/2014/main" id="{5ADF37AC-45CB-483E-8C14-31745D8853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7" y="3021"/>
                <a:ext cx="1223" cy="500"/>
              </a:xfrm>
              <a:prstGeom prst="wedgeRectCallout">
                <a:avLst>
                  <a:gd name="adj1" fmla="val 27514"/>
                  <a:gd name="adj2" fmla="val 30398"/>
                </a:avLst>
              </a:prstGeom>
              <a:solidFill>
                <a:srgbClr val="CC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0"/>
                  <a:t>      </a:t>
                </a:r>
                <a:r>
                  <a:rPr lang="zh-CN" altLang="en-US" sz="2000"/>
                  <a:t>短期借款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0"/>
                  <a:t>               </a:t>
                </a:r>
                <a:r>
                  <a:rPr lang="en-US" altLang="zh-CN" sz="2000" b="0"/>
                  <a:t>60 000</a:t>
                </a:r>
              </a:p>
            </p:txBody>
          </p:sp>
          <p:sp>
            <p:nvSpPr>
              <p:cNvPr id="46145" name="直接连接符 26697">
                <a:extLst>
                  <a:ext uri="{FF2B5EF4-FFF2-40B4-BE49-F238E27FC236}">
                    <a16:creationId xmlns:a16="http://schemas.microsoft.com/office/drawing/2014/main" id="{31681B19-2845-4938-9D7A-82E6FB4C4E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75" y="3237"/>
                <a:ext cx="12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46" name="直接连接符 26698">
                <a:extLst>
                  <a:ext uri="{FF2B5EF4-FFF2-40B4-BE49-F238E27FC236}">
                    <a16:creationId xmlns:a16="http://schemas.microsoft.com/office/drawing/2014/main" id="{A2CBD4CD-13C2-4C9F-8E8F-806CA2A9D8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65" y="3237"/>
                <a:ext cx="0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6126" name="组合 26709">
            <a:extLst>
              <a:ext uri="{FF2B5EF4-FFF2-40B4-BE49-F238E27FC236}">
                <a16:creationId xmlns:a16="http://schemas.microsoft.com/office/drawing/2014/main" id="{B001C309-B55C-4A0F-BCC5-71ACA141C1DE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2622550"/>
            <a:ext cx="5472113" cy="2606675"/>
            <a:chOff x="1338" y="1380"/>
            <a:chExt cx="3447" cy="1642"/>
          </a:xfrm>
        </p:grpSpPr>
        <p:sp>
          <p:nvSpPr>
            <p:cNvPr id="46139" name="直接连接符 26693">
              <a:extLst>
                <a:ext uri="{FF2B5EF4-FFF2-40B4-BE49-F238E27FC236}">
                  <a16:creationId xmlns:a16="http://schemas.microsoft.com/office/drawing/2014/main" id="{7325FC47-7DF5-41F9-A075-6F701B7465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1979"/>
              <a:ext cx="996" cy="104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40" name="流程图: 可选过程 26700">
              <a:extLst>
                <a:ext uri="{FF2B5EF4-FFF2-40B4-BE49-F238E27FC236}">
                  <a16:creationId xmlns:a16="http://schemas.microsoft.com/office/drawing/2014/main" id="{FBFBED73-596D-41E9-B2D4-897BA687D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1380"/>
              <a:ext cx="2449" cy="635"/>
            </a:xfrm>
            <a:prstGeom prst="flowChartAlternateProcess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</p:grpSp>
      <p:sp>
        <p:nvSpPr>
          <p:cNvPr id="46127" name="直接连接符 26682">
            <a:extLst>
              <a:ext uri="{FF2B5EF4-FFF2-40B4-BE49-F238E27FC236}">
                <a16:creationId xmlns:a16="http://schemas.microsoft.com/office/drawing/2014/main" id="{2CE1A22E-3BC3-4C48-A032-7B5C723A127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8488" y="2492375"/>
            <a:ext cx="12969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6128" name="组合 26707">
            <a:extLst>
              <a:ext uri="{FF2B5EF4-FFF2-40B4-BE49-F238E27FC236}">
                <a16:creationId xmlns:a16="http://schemas.microsoft.com/office/drawing/2014/main" id="{1B11A5AC-174F-4781-B2E8-04E7874A028B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2132013"/>
            <a:ext cx="2808288" cy="3097212"/>
            <a:chOff x="3470" y="1071"/>
            <a:chExt cx="1769" cy="1951"/>
          </a:xfrm>
        </p:grpSpPr>
        <p:sp>
          <p:nvSpPr>
            <p:cNvPr id="46135" name="直接连接符 26694">
              <a:extLst>
                <a:ext uri="{FF2B5EF4-FFF2-40B4-BE49-F238E27FC236}">
                  <a16:creationId xmlns:a16="http://schemas.microsoft.com/office/drawing/2014/main" id="{6C9D284C-CF09-4AE7-B9B6-8EF213F964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0" y="1298"/>
              <a:ext cx="0" cy="1043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36" name="流程图: 可选过程 26702">
              <a:extLst>
                <a:ext uri="{FF2B5EF4-FFF2-40B4-BE49-F238E27FC236}">
                  <a16:creationId xmlns:a16="http://schemas.microsoft.com/office/drawing/2014/main" id="{C2CFF8C4-7626-48DF-B2BD-F6F7E3300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1071"/>
              <a:ext cx="1633" cy="227"/>
            </a:xfrm>
            <a:prstGeom prst="flowChartAlternateProcess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46137" name="流程图: 可选过程 26703">
              <a:extLst>
                <a:ext uri="{FF2B5EF4-FFF2-40B4-BE49-F238E27FC236}">
                  <a16:creationId xmlns:a16="http://schemas.microsoft.com/office/drawing/2014/main" id="{A65CC1E9-0462-4969-B65D-5D35187FB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251"/>
              <a:ext cx="680" cy="227"/>
            </a:xfrm>
            <a:prstGeom prst="flowChartAlternateProcess">
              <a:avLst/>
            </a:prstGeom>
            <a:noFill/>
            <a:ln w="1270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2000">
                <a:solidFill>
                  <a:srgbClr val="0000FF"/>
                </a:solidFill>
              </a:endParaRPr>
            </a:p>
          </p:txBody>
        </p:sp>
        <p:sp>
          <p:nvSpPr>
            <p:cNvPr id="46138" name="直接连接符 26704">
              <a:extLst>
                <a:ext uri="{FF2B5EF4-FFF2-40B4-BE49-F238E27FC236}">
                  <a16:creationId xmlns:a16="http://schemas.microsoft.com/office/drawing/2014/main" id="{E735C65D-CDC6-447C-86CB-EBCD6DA922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0" y="2432"/>
              <a:ext cx="680" cy="59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143" name="矩形 26713">
            <a:extLst>
              <a:ext uri="{FF2B5EF4-FFF2-40B4-BE49-F238E27FC236}">
                <a16:creationId xmlns:a16="http://schemas.microsoft.com/office/drawing/2014/main" id="{BA1333ED-E8D5-4B0F-BB82-E1150F0BB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088" y="3284538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00FF"/>
                </a:solidFill>
                <a:ea typeface="黑体" panose="02010609060101010101" pitchFamily="49" charset="-122"/>
              </a:rPr>
              <a:t>√</a:t>
            </a:r>
          </a:p>
        </p:txBody>
      </p:sp>
      <p:sp>
        <p:nvSpPr>
          <p:cNvPr id="46144" name="矩形 26714">
            <a:extLst>
              <a:ext uri="{FF2B5EF4-FFF2-40B4-BE49-F238E27FC236}">
                <a16:creationId xmlns:a16="http://schemas.microsoft.com/office/drawing/2014/main" id="{428B4C1C-B892-4815-AF62-CCD56772D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088" y="4005263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00FF"/>
                </a:solidFill>
                <a:ea typeface="黑体" panose="02010609060101010101" pitchFamily="49" charset="-122"/>
              </a:rPr>
              <a:t>√</a:t>
            </a:r>
          </a:p>
        </p:txBody>
      </p:sp>
      <p:grpSp>
        <p:nvGrpSpPr>
          <p:cNvPr id="46131" name="组合 26716">
            <a:extLst>
              <a:ext uri="{FF2B5EF4-FFF2-40B4-BE49-F238E27FC236}">
                <a16:creationId xmlns:a16="http://schemas.microsoft.com/office/drawing/2014/main" id="{E2A7AC2E-8F07-4268-8134-0EC9A5F185F2}"/>
              </a:ext>
            </a:extLst>
          </p:cNvPr>
          <p:cNvGrpSpPr>
            <a:grpSpLocks/>
          </p:cNvGrpSpPr>
          <p:nvPr/>
        </p:nvGrpSpPr>
        <p:grpSpPr bwMode="auto">
          <a:xfrm>
            <a:off x="6732588" y="4437063"/>
            <a:ext cx="1511300" cy="1079500"/>
            <a:chOff x="4241" y="2523"/>
            <a:chExt cx="952" cy="680"/>
          </a:xfrm>
        </p:grpSpPr>
        <p:sp>
          <p:nvSpPr>
            <p:cNvPr id="46132" name="直接连接符 26710">
              <a:extLst>
                <a:ext uri="{FF2B5EF4-FFF2-40B4-BE49-F238E27FC236}">
                  <a16:creationId xmlns:a16="http://schemas.microsoft.com/office/drawing/2014/main" id="{9DC905F5-8154-4837-ACF0-4590C78458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1" y="3203"/>
              <a:ext cx="907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33" name="直接连接符 26711">
              <a:extLst>
                <a:ext uri="{FF2B5EF4-FFF2-40B4-BE49-F238E27FC236}">
                  <a16:creationId xmlns:a16="http://schemas.microsoft.com/office/drawing/2014/main" id="{25D8F914-BD0E-44F3-AAFA-F25E52B3D51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808" y="2863"/>
              <a:ext cx="680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34" name="矩形 26715">
              <a:extLst>
                <a:ext uri="{FF2B5EF4-FFF2-40B4-BE49-F238E27FC236}">
                  <a16:creationId xmlns:a16="http://schemas.microsoft.com/office/drawing/2014/main" id="{85F357E6-5D01-4816-B9CE-C26B2F7DA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2908"/>
              <a:ext cx="9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已记账标记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文本占位符 27649">
            <a:extLst>
              <a:ext uri="{FF2B5EF4-FFF2-40B4-BE49-F238E27FC236}">
                <a16:creationId xmlns:a16="http://schemas.microsoft.com/office/drawing/2014/main" id="{1996C621-66C0-4F91-9DC0-E877F6E33D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476250"/>
            <a:ext cx="7921625" cy="1512888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二、错账的更正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(一) </a:t>
            </a:r>
            <a:r>
              <a:rPr lang="zh-CN" altLang="en-US" b="1">
                <a:solidFill>
                  <a:schemeClr val="tx2"/>
                </a:solidFill>
                <a:latin typeface="宋体" panose="02010600030101010101" pitchFamily="2" charset="-122"/>
              </a:rPr>
              <a:t>错账的</a:t>
            </a:r>
            <a:r>
              <a:rPr lang="zh-CN" altLang="en-US" b="1">
                <a:latin typeface="宋体" panose="02010600030101010101" pitchFamily="2" charset="-122"/>
              </a:rPr>
              <a:t>主要原因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</a:t>
            </a:r>
            <a:r>
              <a:rPr lang="en-US" altLang="zh-CN" b="1">
                <a:latin typeface="宋体" panose="02010600030101010101" pitchFamily="2" charset="-122"/>
              </a:rPr>
              <a:t>1.</a:t>
            </a:r>
            <a:r>
              <a:rPr lang="zh-CN" altLang="en-US" b="1">
                <a:latin typeface="宋体" panose="02010600030101010101" pitchFamily="2" charset="-122"/>
              </a:rPr>
              <a:t>填制记账凭证环节错误</a:t>
            </a:r>
          </a:p>
        </p:txBody>
      </p:sp>
      <p:sp>
        <p:nvSpPr>
          <p:cNvPr id="47107" name="矩形标注 27674">
            <a:extLst>
              <a:ext uri="{FF2B5EF4-FFF2-40B4-BE49-F238E27FC236}">
                <a16:creationId xmlns:a16="http://schemas.microsoft.com/office/drawing/2014/main" id="{98A0DA88-7D0E-4961-B94D-1ECF0E49E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133600"/>
            <a:ext cx="7921625" cy="3024188"/>
          </a:xfrm>
          <a:prstGeom prst="wedgeRectCallout">
            <a:avLst>
              <a:gd name="adj1" fmla="val -39898"/>
              <a:gd name="adj2" fmla="val -47111"/>
            </a:avLst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47108" name="圆角矩形标注 27675">
            <a:extLst>
              <a:ext uri="{FF2B5EF4-FFF2-40B4-BE49-F238E27FC236}">
                <a16:creationId xmlns:a16="http://schemas.microsoft.com/office/drawing/2014/main" id="{8E591194-A85B-4E1C-8C3F-11A490D07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071813"/>
            <a:ext cx="1368425" cy="1079500"/>
          </a:xfrm>
          <a:prstGeom prst="wedgeRoundRectCallout">
            <a:avLst>
              <a:gd name="adj1" fmla="val 7079"/>
              <a:gd name="adj2" fmla="val 10000"/>
              <a:gd name="adj3" fmla="val 16667"/>
            </a:avLst>
          </a:prstGeom>
          <a:solidFill>
            <a:srgbClr val="99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经济业务（交易或事项）</a:t>
            </a:r>
          </a:p>
        </p:txBody>
      </p:sp>
      <p:sp>
        <p:nvSpPr>
          <p:cNvPr id="47109" name="任意多边形 27676">
            <a:extLst>
              <a:ext uri="{FF2B5EF4-FFF2-40B4-BE49-F238E27FC236}">
                <a16:creationId xmlns:a16="http://schemas.microsoft.com/office/drawing/2014/main" id="{6CAD374A-0394-4BC4-A10F-9B22D323B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8475" y="3503613"/>
            <a:ext cx="865188" cy="215900"/>
          </a:xfrm>
          <a:custGeom>
            <a:avLst/>
            <a:gdLst>
              <a:gd name="T0" fmla="*/ 1041082683 w 21600"/>
              <a:gd name="T1" fmla="*/ 0 h 21600"/>
              <a:gd name="T2" fmla="*/ 1041082683 w 21600"/>
              <a:gd name="T3" fmla="*/ 5392502 h 21600"/>
              <a:gd name="T4" fmla="*/ 216892818 w 21600"/>
              <a:gd name="T5" fmla="*/ 5392502 h 21600"/>
              <a:gd name="T6" fmla="*/ 216892818 w 21600"/>
              <a:gd name="T7" fmla="*/ 16177507 h 21600"/>
              <a:gd name="T8" fmla="*/ 1041082683 w 21600"/>
              <a:gd name="T9" fmla="*/ 16177507 h 21600"/>
              <a:gd name="T10" fmla="*/ 1041082683 w 21600"/>
              <a:gd name="T11" fmla="*/ 21570009 h 21600"/>
              <a:gd name="T12" fmla="*/ 1388110231 w 21600"/>
              <a:gd name="T13" fmla="*/ 10785005 h 21600"/>
              <a:gd name="T14" fmla="*/ 86756486 w 21600"/>
              <a:gd name="T15" fmla="*/ 5392502 h 21600"/>
              <a:gd name="T16" fmla="*/ 86756486 w 21600"/>
              <a:gd name="T17" fmla="*/ 16177507 h 21600"/>
              <a:gd name="T18" fmla="*/ 173514575 w 21600"/>
              <a:gd name="T19" fmla="*/ 16177507 h 21600"/>
              <a:gd name="T20" fmla="*/ 173514575 w 21600"/>
              <a:gd name="T21" fmla="*/ 5392502 h 21600"/>
              <a:gd name="T22" fmla="*/ 0 w 21600"/>
              <a:gd name="T23" fmla="*/ 5392502 h 21600"/>
              <a:gd name="T24" fmla="*/ 0 w 21600"/>
              <a:gd name="T25" fmla="*/ 16177507 h 21600"/>
              <a:gd name="T26" fmla="*/ 43378243 w 21600"/>
              <a:gd name="T27" fmla="*/ 16177507 h 21600"/>
              <a:gd name="T28" fmla="*/ 43378243 w 21600"/>
              <a:gd name="T29" fmla="*/ 5392502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110" name="直接连接符 27677">
            <a:extLst>
              <a:ext uri="{FF2B5EF4-FFF2-40B4-BE49-F238E27FC236}">
                <a16:creationId xmlns:a16="http://schemas.microsoft.com/office/drawing/2014/main" id="{E0E7BB3F-1004-42DA-8EDB-33415F9DD8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3644900"/>
            <a:ext cx="136683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7111" name="矩形标注 27678">
            <a:extLst>
              <a:ext uri="{FF2B5EF4-FFF2-40B4-BE49-F238E27FC236}">
                <a16:creationId xmlns:a16="http://schemas.microsoft.com/office/drawing/2014/main" id="{F76CEB0D-3D94-4A6A-8ED1-97D9CF344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4288" y="3251200"/>
            <a:ext cx="720725" cy="792163"/>
          </a:xfrm>
          <a:prstGeom prst="wedgeRectCallout">
            <a:avLst>
              <a:gd name="adj1" fmla="val 30838"/>
              <a:gd name="adj2" fmla="val -210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取得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填制</a:t>
            </a:r>
          </a:p>
        </p:txBody>
      </p:sp>
      <p:sp>
        <p:nvSpPr>
          <p:cNvPr id="47112" name="矩形标注 27679">
            <a:extLst>
              <a:ext uri="{FF2B5EF4-FFF2-40B4-BE49-F238E27FC236}">
                <a16:creationId xmlns:a16="http://schemas.microsoft.com/office/drawing/2014/main" id="{FF52CA72-D9E2-40FD-BE96-4009EFF1A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3141663"/>
            <a:ext cx="1295400" cy="360362"/>
          </a:xfrm>
          <a:prstGeom prst="wedgeRectCallout">
            <a:avLst>
              <a:gd name="adj1" fmla="val 17157"/>
              <a:gd name="adj2" fmla="val 5528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登记账簿</a:t>
            </a:r>
          </a:p>
        </p:txBody>
      </p:sp>
      <p:sp>
        <p:nvSpPr>
          <p:cNvPr id="47113" name="矩形标注 27680">
            <a:extLst>
              <a:ext uri="{FF2B5EF4-FFF2-40B4-BE49-F238E27FC236}">
                <a16:creationId xmlns:a16="http://schemas.microsoft.com/office/drawing/2014/main" id="{127FE7F2-0471-48C9-A778-685F4EF9E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3070225"/>
            <a:ext cx="1728788" cy="503238"/>
          </a:xfrm>
          <a:prstGeom prst="wedgeRectCallout">
            <a:avLst>
              <a:gd name="adj1" fmla="val 11250"/>
              <a:gd name="adj2" fmla="val 21611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原始凭证</a:t>
            </a:r>
          </a:p>
        </p:txBody>
      </p:sp>
      <p:sp>
        <p:nvSpPr>
          <p:cNvPr id="47114" name="矩形标注 27681">
            <a:extLst>
              <a:ext uri="{FF2B5EF4-FFF2-40B4-BE49-F238E27FC236}">
                <a16:creationId xmlns:a16="http://schemas.microsoft.com/office/drawing/2014/main" id="{A2E65A34-153F-45F2-A942-3BB9CF1C6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3644900"/>
            <a:ext cx="1728788" cy="503238"/>
          </a:xfrm>
          <a:prstGeom prst="wedgeRectCallout">
            <a:avLst>
              <a:gd name="adj1" fmla="val 11250"/>
              <a:gd name="adj2" fmla="val 21611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</a:t>
            </a:r>
          </a:p>
        </p:txBody>
      </p:sp>
      <p:grpSp>
        <p:nvGrpSpPr>
          <p:cNvPr id="47115" name="组合 27682">
            <a:extLst>
              <a:ext uri="{FF2B5EF4-FFF2-40B4-BE49-F238E27FC236}">
                <a16:creationId xmlns:a16="http://schemas.microsoft.com/office/drawing/2014/main" id="{357C58E7-4F6D-44FE-B1D6-7B90D7DA5F0D}"/>
              </a:ext>
            </a:extLst>
          </p:cNvPr>
          <p:cNvGrpSpPr>
            <a:grpSpLocks/>
          </p:cNvGrpSpPr>
          <p:nvPr/>
        </p:nvGrpSpPr>
        <p:grpSpPr bwMode="auto">
          <a:xfrm>
            <a:off x="6877050" y="2349500"/>
            <a:ext cx="1081088" cy="1366838"/>
            <a:chOff x="748" y="2886"/>
            <a:chExt cx="681" cy="861"/>
          </a:xfrm>
        </p:grpSpPr>
        <p:sp>
          <p:nvSpPr>
            <p:cNvPr id="2" name="立方体 27683">
              <a:extLst>
                <a:ext uri="{FF2B5EF4-FFF2-40B4-BE49-F238E27FC236}">
                  <a16:creationId xmlns:a16="http://schemas.microsoft.com/office/drawing/2014/main" id="{928E7D9F-C951-44F4-BBF8-691FE0D47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886"/>
              <a:ext cx="681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47129" name="图片 27684">
              <a:extLst>
                <a:ext uri="{FF2B5EF4-FFF2-40B4-BE49-F238E27FC236}">
                  <a16:creationId xmlns:a16="http://schemas.microsoft.com/office/drawing/2014/main" id="{4E4BCFFB-84AB-4462-9F6C-BEF698266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60" y="2931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7116" name="图片 27685" descr="7581CBD8">
            <a:extLst>
              <a:ext uri="{FF2B5EF4-FFF2-40B4-BE49-F238E27FC236}">
                <a16:creationId xmlns:a16="http://schemas.microsoft.com/office/drawing/2014/main" id="{0D945678-19BB-410F-A4F2-3ECC61605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" r="182" b="1120"/>
          <a:stretch>
            <a:fillRect/>
          </a:stretch>
        </p:blipFill>
        <p:spPr bwMode="auto">
          <a:xfrm>
            <a:off x="6881813" y="2420938"/>
            <a:ext cx="1019175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117" name="组合 27686">
            <a:extLst>
              <a:ext uri="{FF2B5EF4-FFF2-40B4-BE49-F238E27FC236}">
                <a16:creationId xmlns:a16="http://schemas.microsoft.com/office/drawing/2014/main" id="{DBDD04F7-E26A-470E-9D79-16DCE824D201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3024188"/>
            <a:ext cx="1584325" cy="939800"/>
            <a:chOff x="748" y="2160"/>
            <a:chExt cx="907" cy="592"/>
          </a:xfrm>
        </p:grpSpPr>
        <p:sp>
          <p:nvSpPr>
            <p:cNvPr id="47126" name="立方体 27687">
              <a:extLst>
                <a:ext uri="{FF2B5EF4-FFF2-40B4-BE49-F238E27FC236}">
                  <a16:creationId xmlns:a16="http://schemas.microsoft.com/office/drawing/2014/main" id="{7CAAC1DA-886F-4A4C-A727-89F0D1883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160"/>
              <a:ext cx="907" cy="592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47127" name="图片 27688">
              <a:extLst>
                <a:ext uri="{FF2B5EF4-FFF2-40B4-BE49-F238E27FC236}">
                  <a16:creationId xmlns:a16="http://schemas.microsoft.com/office/drawing/2014/main" id="{829F6EBE-FF02-42DC-ADAB-8CF23D2E43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" t="2928" b="1727"/>
            <a:stretch>
              <a:fillRect/>
            </a:stretch>
          </p:blipFill>
          <p:spPr bwMode="auto">
            <a:xfrm>
              <a:off x="748" y="2205"/>
              <a:ext cx="861" cy="545"/>
            </a:xfrm>
            <a:prstGeom prst="rect">
              <a:avLst/>
            </a:prstGeom>
            <a:noFill/>
            <a:ln w="9525">
              <a:solidFill>
                <a:srgbClr val="FFFFCC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7118" name="图片 27689" descr="896F7477">
            <a:extLst>
              <a:ext uri="{FF2B5EF4-FFF2-40B4-BE49-F238E27FC236}">
                <a16:creationId xmlns:a16="http://schemas.microsoft.com/office/drawing/2014/main" id="{AC5EA68D-745F-4745-BEDF-024254854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r="565" b="182"/>
          <a:stretch>
            <a:fillRect/>
          </a:stretch>
        </p:blipFill>
        <p:spPr bwMode="auto">
          <a:xfrm>
            <a:off x="6588125" y="3068638"/>
            <a:ext cx="152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119" name="组合 27690">
            <a:extLst>
              <a:ext uri="{FF2B5EF4-FFF2-40B4-BE49-F238E27FC236}">
                <a16:creationId xmlns:a16="http://schemas.microsoft.com/office/drawing/2014/main" id="{76533319-7059-4175-B9E1-DE56D8966B00}"/>
              </a:ext>
            </a:extLst>
          </p:cNvPr>
          <p:cNvGrpSpPr>
            <a:grpSpLocks/>
          </p:cNvGrpSpPr>
          <p:nvPr/>
        </p:nvGrpSpPr>
        <p:grpSpPr bwMode="auto">
          <a:xfrm>
            <a:off x="7312025" y="3273425"/>
            <a:ext cx="1076325" cy="1366838"/>
            <a:chOff x="767" y="1150"/>
            <a:chExt cx="678" cy="861"/>
          </a:xfrm>
        </p:grpSpPr>
        <p:sp>
          <p:nvSpPr>
            <p:cNvPr id="47124" name="立方体 27691">
              <a:extLst>
                <a:ext uri="{FF2B5EF4-FFF2-40B4-BE49-F238E27FC236}">
                  <a16:creationId xmlns:a16="http://schemas.microsoft.com/office/drawing/2014/main" id="{B1C23257-4BA7-4B40-9F04-4D69C6FEC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" y="1150"/>
              <a:ext cx="678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47125" name="图片 27692">
              <a:extLst>
                <a:ext uri="{FF2B5EF4-FFF2-40B4-BE49-F238E27FC236}">
                  <a16:creationId xmlns:a16="http://schemas.microsoft.com/office/drawing/2014/main" id="{68E2CE9D-1C88-42BE-B80F-D062952650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93" y="1207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7120" name="图片 27693" descr="204E207C">
            <a:extLst>
              <a:ext uri="{FF2B5EF4-FFF2-40B4-BE49-F238E27FC236}">
                <a16:creationId xmlns:a16="http://schemas.microsoft.com/office/drawing/2014/main" id="{2055794A-6A07-42C0-9927-0C8DC4EAB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325" y="3357563"/>
            <a:ext cx="1017588" cy="1306512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21" name="圆角矩形标注 27694">
            <a:extLst>
              <a:ext uri="{FF2B5EF4-FFF2-40B4-BE49-F238E27FC236}">
                <a16:creationId xmlns:a16="http://schemas.microsoft.com/office/drawing/2014/main" id="{CFEF8E40-F8E5-477B-A88F-F451B2884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221163"/>
            <a:ext cx="3600450" cy="792162"/>
          </a:xfrm>
          <a:prstGeom prst="wedgeRoundRectCallout">
            <a:avLst>
              <a:gd name="adj1" fmla="val 34657"/>
              <a:gd name="adj2" fmla="val -33167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 ★</a:t>
            </a:r>
            <a:r>
              <a:rPr lang="zh-CN" altLang="en-US" sz="2000">
                <a:solidFill>
                  <a:srgbClr val="0000FF"/>
                </a:solidFill>
              </a:rPr>
              <a:t>记账凭证的会计分录中科目用错，金额写多或写少等</a:t>
            </a:r>
          </a:p>
        </p:txBody>
      </p:sp>
      <p:sp>
        <p:nvSpPr>
          <p:cNvPr id="47122" name="圆角矩形标注 27695">
            <a:extLst>
              <a:ext uri="{FF2B5EF4-FFF2-40B4-BE49-F238E27FC236}">
                <a16:creationId xmlns:a16="http://schemas.microsoft.com/office/drawing/2014/main" id="{507FF25C-D52B-497C-B4C5-800EF8285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063" y="4725988"/>
            <a:ext cx="3422650" cy="1152525"/>
          </a:xfrm>
          <a:prstGeom prst="wedgeRoundRectCallout">
            <a:avLst>
              <a:gd name="adj1" fmla="val -8769"/>
              <a:gd name="adj2" fmla="val -38431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    ★</a:t>
            </a:r>
            <a:r>
              <a:rPr lang="zh-CN" altLang="en-US" sz="2000">
                <a:solidFill>
                  <a:srgbClr val="0000FF"/>
                </a:solidFill>
              </a:rPr>
              <a:t>漏记一项业务的借 </a:t>
            </a:r>
            <a:r>
              <a:rPr lang="en-US" altLang="zh-CN" sz="2000">
                <a:solidFill>
                  <a:srgbClr val="0000FF"/>
                </a:solidFill>
              </a:rPr>
              <a:t>(</a:t>
            </a:r>
            <a:r>
              <a:rPr lang="zh-CN" altLang="en-US" sz="2000">
                <a:solidFill>
                  <a:srgbClr val="0000FF"/>
                </a:solidFill>
              </a:rPr>
              <a:t>或贷</a:t>
            </a:r>
            <a:r>
              <a:rPr lang="en-US" altLang="zh-CN" sz="2000">
                <a:solidFill>
                  <a:srgbClr val="0000FF"/>
                </a:solidFill>
              </a:rPr>
              <a:t>)</a:t>
            </a:r>
            <a:r>
              <a:rPr lang="zh-CN" altLang="en-US" sz="2000">
                <a:solidFill>
                  <a:srgbClr val="0000FF"/>
                </a:solidFill>
              </a:rPr>
              <a:t>方发生额；借、贷项方向记错；数字次序颠倒等</a:t>
            </a:r>
          </a:p>
        </p:txBody>
      </p:sp>
      <p:sp>
        <p:nvSpPr>
          <p:cNvPr id="47128" name="矩形 27673">
            <a:extLst>
              <a:ext uri="{FF2B5EF4-FFF2-40B4-BE49-F238E27FC236}">
                <a16:creationId xmlns:a16="http://schemas.microsoft.com/office/drawing/2014/main" id="{4323194C-F21D-4915-AD56-0D7779CC5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373688"/>
            <a:ext cx="79216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>
                <a:latin typeface="宋体" panose="02010600030101010101" pitchFamily="2" charset="-122"/>
              </a:rPr>
              <a:t>    2.</a:t>
            </a:r>
            <a:r>
              <a:rPr lang="zh-CN" altLang="en-US">
                <a:latin typeface="宋体" panose="02010600030101010101" pitchFamily="2" charset="-122"/>
              </a:rPr>
              <a:t>登记账簿环节错误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标注 63489">
            <a:extLst>
              <a:ext uri="{FF2B5EF4-FFF2-40B4-BE49-F238E27FC236}">
                <a16:creationId xmlns:a16="http://schemas.microsoft.com/office/drawing/2014/main" id="{04C67E35-8BFC-402E-BC37-B494D2713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341438"/>
            <a:ext cx="7993062" cy="4319587"/>
          </a:xfrm>
          <a:prstGeom prst="wedgeRectCallout">
            <a:avLst>
              <a:gd name="adj1" fmla="val -33495"/>
              <a:gd name="adj2" fmla="val 22218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总分类账户发生额试算平衡表</a:t>
            </a:r>
            <a:endParaRPr lang="zh-CN" altLang="en-US" sz="1600" b="0"/>
          </a:p>
        </p:txBody>
      </p:sp>
      <p:sp>
        <p:nvSpPr>
          <p:cNvPr id="2" name="文本框 63490">
            <a:extLst>
              <a:ext uri="{FF2B5EF4-FFF2-40B4-BE49-F238E27FC236}">
                <a16:creationId xmlns:a16="http://schemas.microsoft.com/office/drawing/2014/main" id="{38E15D96-79BC-46A1-B6BC-837B7963F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683250"/>
            <a:ext cx="7920037" cy="9144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 sz="1600" b="0">
                <a:latin typeface="宋体" panose="02010600030101010101" pitchFamily="2" charset="-122"/>
              </a:rPr>
              <a:t>若借方</a:t>
            </a:r>
            <a:r>
              <a:rPr lang="zh-CN" altLang="en-US" sz="1600" b="0"/>
              <a:t>漏记400 000。    借方合计295 000，贷方合计695 000。差额</a:t>
            </a:r>
            <a:r>
              <a:rPr lang="en-US" altLang="zh-CN" sz="1600" b="0"/>
              <a:t>400 000</a:t>
            </a:r>
            <a:r>
              <a:rPr lang="zh-CN" altLang="en-US" sz="1600" b="0"/>
              <a:t>。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 sz="1600" b="0">
                <a:latin typeface="宋体" panose="02010600030101010101" pitchFamily="2" charset="-122"/>
              </a:rPr>
              <a:t>若借方</a:t>
            </a:r>
            <a:r>
              <a:rPr lang="zh-CN" altLang="en-US" sz="1600" b="0"/>
              <a:t>80 000记贷方。  借方合计615 000，贷方合计775 000。差额</a:t>
            </a:r>
            <a:r>
              <a:rPr lang="en-US" altLang="zh-CN" sz="1600" b="0"/>
              <a:t>160 000</a:t>
            </a:r>
            <a:r>
              <a:rPr lang="zh-CN" altLang="en-US" sz="1600" b="0"/>
              <a:t>。</a:t>
            </a:r>
            <a:endParaRPr lang="en-US" altLang="zh-CN" sz="1600" b="0"/>
          </a:p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  <a:latin typeface="宋体" panose="02010600030101010101" pitchFamily="2" charset="-122"/>
              </a:rPr>
              <a:t>★</a:t>
            </a:r>
            <a:r>
              <a:rPr lang="zh-CN" altLang="en-US" sz="1600" b="0">
                <a:latin typeface="宋体" panose="02010600030101010101" pitchFamily="2" charset="-122"/>
              </a:rPr>
              <a:t>若</a:t>
            </a:r>
            <a:r>
              <a:rPr lang="zh-CN" altLang="en-US" sz="1600" b="0"/>
              <a:t>4 985颠倒为4 958。   借方合计695 000，贷方合计694 973。差额</a:t>
            </a:r>
            <a:r>
              <a:rPr lang="en-US" altLang="zh-CN" sz="1600" b="0"/>
              <a:t>27</a:t>
            </a:r>
            <a:r>
              <a:rPr lang="zh-CN" altLang="en-US" sz="1600" b="0"/>
              <a:t>。</a:t>
            </a:r>
            <a:endParaRPr lang="en-US" altLang="zh-CN" sz="1600" b="0"/>
          </a:p>
          <a:p>
            <a:pPr algn="just">
              <a:spcBef>
                <a:spcPct val="0"/>
              </a:spcBef>
              <a:buFontTx/>
              <a:buNone/>
            </a:pPr>
            <a:endParaRPr lang="zh-CN" altLang="en-US" sz="1600" b="0"/>
          </a:p>
        </p:txBody>
      </p:sp>
      <p:sp>
        <p:nvSpPr>
          <p:cNvPr id="48132" name="矩形 63500">
            <a:extLst>
              <a:ext uri="{FF2B5EF4-FFF2-40B4-BE49-F238E27FC236}">
                <a16:creationId xmlns:a16="http://schemas.microsoft.com/office/drawing/2014/main" id="{C416E21A-1FF9-4BF1-AD11-EF254ADC6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60350"/>
            <a:ext cx="7993062" cy="100806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</a:t>
            </a:r>
            <a:r>
              <a:rPr lang="zh-CN" altLang="en-US" sz="1600">
                <a:solidFill>
                  <a:srgbClr val="FF0000"/>
                </a:solidFill>
                <a:latin typeface="宋体" panose="02010600030101010101" pitchFamily="2" charset="-122"/>
              </a:rPr>
              <a:t>★ </a:t>
            </a:r>
            <a:r>
              <a:rPr lang="zh-CN" altLang="en-US" sz="2000">
                <a:latin typeface="宋体" panose="02010600030101010101" pitchFamily="2" charset="-122"/>
              </a:rPr>
              <a:t>错账一般</a:t>
            </a:r>
            <a:r>
              <a:rPr lang="zh-CN" altLang="en-US" sz="2000">
                <a:solidFill>
                  <a:schemeClr val="tx2"/>
                </a:solidFill>
                <a:latin typeface="宋体" panose="02010600030101010101" pitchFamily="2" charset="-122"/>
              </a:rPr>
              <a:t>通过编制“试算平衡表”而得以发现，如果借贷发生额的合计数不等，二者之间会有差额。见下面几种情况：</a:t>
            </a:r>
          </a:p>
        </p:txBody>
      </p:sp>
      <p:graphicFrame>
        <p:nvGraphicFramePr>
          <p:cNvPr id="63651" name="表格 63650">
            <a:extLst>
              <a:ext uri="{FF2B5EF4-FFF2-40B4-BE49-F238E27FC236}">
                <a16:creationId xmlns:a16="http://schemas.microsoft.com/office/drawing/2014/main" id="{48E3BE4B-D7A1-400B-8365-125BB690CEA4}"/>
              </a:ext>
            </a:extLst>
          </p:cNvPr>
          <p:cNvGraphicFramePr/>
          <p:nvPr/>
        </p:nvGraphicFramePr>
        <p:xfrm>
          <a:off x="1042988" y="1733550"/>
          <a:ext cx="7129462" cy="3819525"/>
        </p:xfrm>
        <a:graphic>
          <a:graphicData uri="http://schemas.openxmlformats.org/drawingml/2006/table">
            <a:tbl>
              <a:tblPr/>
              <a:tblGrid>
                <a:gridCol w="2808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5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297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账户名称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本期发生额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3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借方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贷方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52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银行存款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400 000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190 000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08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原材料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14 985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32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固定资产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100 000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56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短期借款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20 000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3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应付账款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80 015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4 985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3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应付票据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20 015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3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实收资本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480 000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3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盈余公积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80 000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57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合    计</a:t>
                      </a:r>
                    </a:p>
                  </a:txBody>
                  <a:tcPr marT="45698" marB="45698">
                    <a:lnL cap="flat"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695 000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695 000</a:t>
                      </a:r>
                    </a:p>
                  </a:txBody>
                  <a:tcPr marT="45698" marB="4569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8179" name="矩形标注 63651">
            <a:extLst>
              <a:ext uri="{FF2B5EF4-FFF2-40B4-BE49-F238E27FC236}">
                <a16:creationId xmlns:a16="http://schemas.microsoft.com/office/drawing/2014/main" id="{F9D950F0-A535-41BF-9F7B-75BDEA49B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268413"/>
            <a:ext cx="1584325" cy="503237"/>
          </a:xfrm>
          <a:prstGeom prst="wedgeRectCallout">
            <a:avLst>
              <a:gd name="adj1" fmla="val -45491"/>
              <a:gd name="adj2" fmla="val 6987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0">
                <a:solidFill>
                  <a:srgbClr val="FF0000"/>
                </a:solidFill>
              </a:rPr>
              <a:t>【</a:t>
            </a:r>
            <a:r>
              <a:rPr lang="zh-CN" altLang="en-US" sz="2400">
                <a:solidFill>
                  <a:srgbClr val="0000FF"/>
                </a:solidFill>
              </a:rPr>
              <a:t>例</a:t>
            </a:r>
            <a:r>
              <a:rPr lang="en-US" altLang="zh-CN" sz="2400" b="0">
                <a:solidFill>
                  <a:srgbClr val="FF0000"/>
                </a:solidFill>
              </a:rPr>
              <a:t>】</a:t>
            </a:r>
          </a:p>
        </p:txBody>
      </p:sp>
      <p:sp>
        <p:nvSpPr>
          <p:cNvPr id="48180" name="直接连接符 63652">
            <a:extLst>
              <a:ext uri="{FF2B5EF4-FFF2-40B4-BE49-F238E27FC236}">
                <a16:creationId xmlns:a16="http://schemas.microsoft.com/office/drawing/2014/main" id="{51C43A35-E80C-4F6E-8971-99D1579C0F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0188" y="2619375"/>
            <a:ext cx="792162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1" name="直接连接符 63653">
            <a:extLst>
              <a:ext uri="{FF2B5EF4-FFF2-40B4-BE49-F238E27FC236}">
                <a16:creationId xmlns:a16="http://schemas.microsoft.com/office/drawing/2014/main" id="{2CC2DD0E-BD90-4109-8686-3F4B216169F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5913" y="5011738"/>
            <a:ext cx="792162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2" name="直接连接符 63654">
            <a:extLst>
              <a:ext uri="{FF2B5EF4-FFF2-40B4-BE49-F238E27FC236}">
                <a16:creationId xmlns:a16="http://schemas.microsoft.com/office/drawing/2014/main" id="{A7586918-39A8-4E6B-AAAB-E57C3AB70E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3950" y="4041775"/>
            <a:ext cx="7921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副标题 64513">
            <a:extLst>
              <a:ext uri="{FF2B5EF4-FFF2-40B4-BE49-F238E27FC236}">
                <a16:creationId xmlns:a16="http://schemas.microsoft.com/office/drawing/2014/main" id="{020AF10E-8146-42B0-8EA3-80869DEEE48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20713"/>
            <a:ext cx="7993062" cy="5616575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（二）错账的查找方法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en-US" altLang="zh-CN" sz="3200" b="1">
                <a:latin typeface="宋体" panose="02010600030101010101" pitchFamily="2" charset="-122"/>
              </a:rPr>
              <a:t>1.</a:t>
            </a:r>
            <a:r>
              <a:rPr lang="zh-CN" altLang="en-US" sz="3200" b="1">
                <a:latin typeface="宋体" panose="02010600030101010101" pitchFamily="2" charset="-122"/>
              </a:rPr>
              <a:t>个别检查法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差数法</a:t>
            </a:r>
            <a:r>
              <a:rPr lang="zh-CN" altLang="en-US" sz="3200" b="1">
                <a:latin typeface="宋体" panose="02010600030101010101" pitchFamily="2" charset="-122"/>
              </a:rPr>
              <a:t>：根据确定的双方合计数差额直接查找错账的方法。</a:t>
            </a:r>
          </a:p>
          <a:p>
            <a:pPr algn="l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【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例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】</a:t>
            </a:r>
            <a:r>
              <a:rPr lang="zh-CN" altLang="en-US" sz="3200" b="1">
                <a:latin typeface="宋体" panose="02010600030101010101" pitchFamily="2" charset="-122"/>
              </a:rPr>
              <a:t>若借方漏记400 000。则借方合计295 000；贷方合计695 000，双方差额为400 000，即可根据400 000这个数字直接查找错账。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假如不存在其他错账，则很容易查找到发生的错账。</a:t>
            </a:r>
            <a:endParaRPr lang="en-US" altLang="zh-CN" sz="32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副标题 104449">
            <a:extLst>
              <a:ext uri="{FF2B5EF4-FFF2-40B4-BE49-F238E27FC236}">
                <a16:creationId xmlns:a16="http://schemas.microsoft.com/office/drawing/2014/main" id="{3A494E07-B5FE-4827-94E3-3684BE5406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08050"/>
            <a:ext cx="7993062" cy="4537075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（</a:t>
            </a:r>
            <a:r>
              <a:rPr lang="en-US" altLang="zh-CN" sz="3200" b="1"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除二法（倍数法）</a:t>
            </a:r>
            <a:r>
              <a:rPr lang="zh-CN" altLang="en-US" sz="3200" b="1">
                <a:latin typeface="宋体" panose="02010600030101010101" pitchFamily="2" charset="-122"/>
              </a:rPr>
              <a:t>：以双方合计数差额除以2，根据商数查找错账的方法。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【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例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】</a:t>
            </a:r>
            <a:r>
              <a:rPr lang="zh-CN" altLang="en-US" sz="3200" b="1">
                <a:latin typeface="宋体" panose="02010600030101010101" pitchFamily="2" charset="-122"/>
              </a:rPr>
              <a:t>若借方80 000记入贷方。则借方合计615 000；贷方合计775 000。双方差额为160 000。160 000÷2＝80 000。即可根据80 000这个数字去查找错账。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如果不存在其他错账，则很容易查找到发生的错账。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副标题 105473">
            <a:extLst>
              <a:ext uri="{FF2B5EF4-FFF2-40B4-BE49-F238E27FC236}">
                <a16:creationId xmlns:a16="http://schemas.microsoft.com/office/drawing/2014/main" id="{754B045E-8EC3-45E4-83C7-59BD1DBB6D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763588"/>
            <a:ext cx="7993062" cy="5545137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（</a:t>
            </a:r>
            <a:r>
              <a:rPr lang="en-US" altLang="zh-CN" sz="3200" b="1">
                <a:latin typeface="宋体" panose="02010600030101010101" pitchFamily="2" charset="-122"/>
              </a:rPr>
              <a:t>3</a:t>
            </a:r>
            <a:r>
              <a:rPr lang="zh-CN" altLang="en-US" sz="3200" b="1">
                <a:latin typeface="宋体" panose="02010600030101010101" pitchFamily="2" charset="-122"/>
              </a:rPr>
              <a:t>）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除九法</a:t>
            </a:r>
            <a:r>
              <a:rPr lang="zh-CN" altLang="en-US" sz="3200" b="1">
                <a:latin typeface="宋体" panose="02010600030101010101" pitchFamily="2" charset="-122"/>
              </a:rPr>
              <a:t>：以双方合计数差额除以9，根据商数特征查找错账的方法。</a:t>
            </a:r>
            <a:br>
              <a:rPr lang="zh-CN" altLang="en-US" sz="3200" b="1">
                <a:latin typeface="宋体" panose="02010600030101010101" pitchFamily="2" charset="-122"/>
              </a:rPr>
            </a:br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【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例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】</a:t>
            </a:r>
            <a:r>
              <a:rPr lang="zh-CN" altLang="en-US" sz="3200" b="1">
                <a:latin typeface="宋体" panose="02010600030101010101" pitchFamily="2" charset="-122"/>
              </a:rPr>
              <a:t>若4 985颠倒为4 958。则借方合计695 000；贷方合计694 973。双方差额为27（695 000－694 973）。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27÷9＝3。</a:t>
            </a:r>
            <a:br>
              <a:rPr lang="zh-CN" altLang="en-US" sz="3200" b="1">
                <a:latin typeface="宋体" panose="02010600030101010101" pitchFamily="2" charset="-122"/>
              </a:rPr>
            </a:br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商数特征</a:t>
            </a:r>
            <a:r>
              <a:rPr lang="zh-CN" altLang="en-US" sz="3200" b="1">
                <a:latin typeface="宋体" panose="02010600030101010101" pitchFamily="2" charset="-122"/>
              </a:rPr>
              <a:t>：求得的商数为被颠倒两数之差（本例为8－5＝3）。即可根据商数的这一特征去查找错账。</a:t>
            </a:r>
            <a:br>
              <a:rPr lang="zh-CN" altLang="en-US" sz="3200" b="1">
                <a:latin typeface="宋体" panose="02010600030101010101" pitchFamily="2" charset="-122"/>
              </a:rPr>
            </a:br>
            <a:r>
              <a:rPr lang="zh-CN" altLang="en-US" sz="3200" b="1">
                <a:latin typeface="宋体" panose="02010600030101010101" pitchFamily="2" charset="-122"/>
              </a:rPr>
              <a:t>    假如不存在其他错账，则很容易查找到发生的错账。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副标题 65538">
            <a:extLst>
              <a:ext uri="{FF2B5EF4-FFF2-40B4-BE49-F238E27FC236}">
                <a16:creationId xmlns:a16="http://schemas.microsoft.com/office/drawing/2014/main" id="{3887058F-7635-4598-8EFA-3A2DF2E5FD9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476250"/>
            <a:ext cx="7921625" cy="1158875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    2.全面检查法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    （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）顺查法</a:t>
            </a:r>
            <a:endParaRPr lang="zh-CN" altLang="en-US" sz="3200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grpSp>
        <p:nvGrpSpPr>
          <p:cNvPr id="52227" name="组合 65594">
            <a:extLst>
              <a:ext uri="{FF2B5EF4-FFF2-40B4-BE49-F238E27FC236}">
                <a16:creationId xmlns:a16="http://schemas.microsoft.com/office/drawing/2014/main" id="{11346472-AFD5-462F-A9D9-5E722C5A4087}"/>
              </a:ext>
            </a:extLst>
          </p:cNvPr>
          <p:cNvGrpSpPr>
            <a:grpSpLocks/>
          </p:cNvGrpSpPr>
          <p:nvPr/>
        </p:nvGrpSpPr>
        <p:grpSpPr bwMode="auto">
          <a:xfrm>
            <a:off x="538163" y="2138363"/>
            <a:ext cx="8137525" cy="3024187"/>
            <a:chOff x="339" y="1347"/>
            <a:chExt cx="5126" cy="1905"/>
          </a:xfrm>
        </p:grpSpPr>
        <p:sp>
          <p:nvSpPr>
            <p:cNvPr id="52235" name="矩形标注 65561">
              <a:extLst>
                <a:ext uri="{FF2B5EF4-FFF2-40B4-BE49-F238E27FC236}">
                  <a16:creationId xmlns:a16="http://schemas.microsoft.com/office/drawing/2014/main" id="{48EA6220-FD03-4277-8745-2220374C6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" y="1347"/>
              <a:ext cx="5126" cy="1905"/>
            </a:xfrm>
            <a:prstGeom prst="wedgeRectCallout">
              <a:avLst>
                <a:gd name="adj1" fmla="val -40167"/>
                <a:gd name="adj2" fmla="val -44958"/>
              </a:avLst>
            </a:prstGeom>
            <a:solidFill>
              <a:srgbClr val="FF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b="0"/>
            </a:p>
          </p:txBody>
        </p:sp>
        <p:sp>
          <p:nvSpPr>
            <p:cNvPr id="52236" name="圆角矩形标注 65562">
              <a:extLst>
                <a:ext uri="{FF2B5EF4-FFF2-40B4-BE49-F238E27FC236}">
                  <a16:creationId xmlns:a16="http://schemas.microsoft.com/office/drawing/2014/main" id="{E6767DF9-9ED3-4DFC-9B2B-E76026440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" y="1938"/>
              <a:ext cx="862" cy="680"/>
            </a:xfrm>
            <a:prstGeom prst="wedgeRoundRectCallout">
              <a:avLst>
                <a:gd name="adj1" fmla="val 7079"/>
                <a:gd name="adj2" fmla="val 16028"/>
                <a:gd name="adj3" fmla="val 16667"/>
              </a:avLst>
            </a:prstGeom>
            <a:solidFill>
              <a:srgbClr val="99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经济业务（交易或事项）</a:t>
              </a:r>
            </a:p>
          </p:txBody>
        </p:sp>
        <p:sp>
          <p:nvSpPr>
            <p:cNvPr id="52237" name="任意多边形 65563">
              <a:extLst>
                <a:ext uri="{FF2B5EF4-FFF2-40B4-BE49-F238E27FC236}">
                  <a16:creationId xmlns:a16="http://schemas.microsoft.com/office/drawing/2014/main" id="{311D1AFB-8884-4EF7-9AAA-AE35976BE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2210"/>
              <a:ext cx="408" cy="13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8" name="直接连接符 65564">
              <a:extLst>
                <a:ext uri="{FF2B5EF4-FFF2-40B4-BE49-F238E27FC236}">
                  <a16:creationId xmlns:a16="http://schemas.microsoft.com/office/drawing/2014/main" id="{FB26D41F-2653-4E61-A0DF-9AFC369922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7" y="2299"/>
              <a:ext cx="40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9" name="矩形标注 65565">
              <a:extLst>
                <a:ext uri="{FF2B5EF4-FFF2-40B4-BE49-F238E27FC236}">
                  <a16:creationId xmlns:a16="http://schemas.microsoft.com/office/drawing/2014/main" id="{F3C37B2C-7304-4D71-BCED-E08BD3DC3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3" y="2027"/>
              <a:ext cx="454" cy="499"/>
            </a:xfrm>
            <a:prstGeom prst="wedgeRectCallout">
              <a:avLst>
                <a:gd name="adj1" fmla="val 30838"/>
                <a:gd name="adj2" fmla="val 611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取得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zh-CN" altLang="en-US" sz="2000" i="1"/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填制</a:t>
              </a:r>
            </a:p>
          </p:txBody>
        </p:sp>
        <p:sp>
          <p:nvSpPr>
            <p:cNvPr id="52240" name="矩形标注 65566">
              <a:extLst>
                <a:ext uri="{FF2B5EF4-FFF2-40B4-BE49-F238E27FC236}">
                  <a16:creationId xmlns:a16="http://schemas.microsoft.com/office/drawing/2014/main" id="{DB255B3F-4209-4C5C-BB56-DF3B19CF7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018"/>
              <a:ext cx="453" cy="553"/>
            </a:xfrm>
            <a:prstGeom prst="wedgeRectCallout">
              <a:avLst>
                <a:gd name="adj1" fmla="val 30796"/>
                <a:gd name="adj2" fmla="val 63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登记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zh-CN" altLang="en-US" sz="2000" i="1"/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账簿</a:t>
              </a:r>
            </a:p>
          </p:txBody>
        </p:sp>
        <p:sp>
          <p:nvSpPr>
            <p:cNvPr id="52241" name="矩形标注 65567">
              <a:extLst>
                <a:ext uri="{FF2B5EF4-FFF2-40B4-BE49-F238E27FC236}">
                  <a16:creationId xmlns:a16="http://schemas.microsoft.com/office/drawing/2014/main" id="{B3B309BD-8280-4323-AFAA-D775AFE21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" y="1937"/>
              <a:ext cx="1089" cy="317"/>
            </a:xfrm>
            <a:prstGeom prst="wedgeRectCallout">
              <a:avLst>
                <a:gd name="adj1" fmla="val 11250"/>
                <a:gd name="adj2" fmla="val 34542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原始凭证</a:t>
              </a:r>
            </a:p>
          </p:txBody>
        </p:sp>
        <p:sp>
          <p:nvSpPr>
            <p:cNvPr id="52242" name="矩形标注 65568">
              <a:extLst>
                <a:ext uri="{FF2B5EF4-FFF2-40B4-BE49-F238E27FC236}">
                  <a16:creationId xmlns:a16="http://schemas.microsoft.com/office/drawing/2014/main" id="{5F5215D6-3B8F-4B8C-BADC-649FFFCC2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" y="2299"/>
              <a:ext cx="1089" cy="317"/>
            </a:xfrm>
            <a:prstGeom prst="wedgeRectCallout">
              <a:avLst>
                <a:gd name="adj1" fmla="val 11250"/>
                <a:gd name="adj2" fmla="val 34542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记账凭证</a:t>
              </a:r>
            </a:p>
          </p:txBody>
        </p:sp>
        <p:grpSp>
          <p:nvGrpSpPr>
            <p:cNvPr id="52243" name="组合 65569">
              <a:extLst>
                <a:ext uri="{FF2B5EF4-FFF2-40B4-BE49-F238E27FC236}">
                  <a16:creationId xmlns:a16="http://schemas.microsoft.com/office/drawing/2014/main" id="{9FB2AE5C-2E9D-4A11-A7BC-F6F0A93B71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0" y="1483"/>
              <a:ext cx="681" cy="861"/>
              <a:chOff x="748" y="2886"/>
              <a:chExt cx="681" cy="861"/>
            </a:xfrm>
          </p:grpSpPr>
          <p:sp>
            <p:nvSpPr>
              <p:cNvPr id="52255" name="立方体 65570">
                <a:extLst>
                  <a:ext uri="{FF2B5EF4-FFF2-40B4-BE49-F238E27FC236}">
                    <a16:creationId xmlns:a16="http://schemas.microsoft.com/office/drawing/2014/main" id="{A48A130F-CFCF-4E31-B487-F62B0627C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88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52256" name="图片 65571">
                <a:extLst>
                  <a:ext uri="{FF2B5EF4-FFF2-40B4-BE49-F238E27FC236}">
                    <a16:creationId xmlns:a16="http://schemas.microsoft.com/office/drawing/2014/main" id="{89C63185-19F3-4B6C-AAC5-B8639B6A74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60" y="293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2244" name="图片 65572" descr="7581CBD8">
              <a:extLst>
                <a:ext uri="{FF2B5EF4-FFF2-40B4-BE49-F238E27FC236}">
                  <a16:creationId xmlns:a16="http://schemas.microsoft.com/office/drawing/2014/main" id="{A5FDBB9C-9183-464E-9C9B-5974F546C0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3559" y="1528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245" name="组合 65573">
              <a:extLst>
                <a:ext uri="{FF2B5EF4-FFF2-40B4-BE49-F238E27FC236}">
                  <a16:creationId xmlns:a16="http://schemas.microsoft.com/office/drawing/2014/main" id="{7F8B064A-1B35-49DE-A174-2E4C54BE5D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8" y="1908"/>
              <a:ext cx="998" cy="592"/>
              <a:chOff x="748" y="2160"/>
              <a:chExt cx="907" cy="592"/>
            </a:xfrm>
          </p:grpSpPr>
          <p:sp>
            <p:nvSpPr>
              <p:cNvPr id="52253" name="立方体 65574">
                <a:extLst>
                  <a:ext uri="{FF2B5EF4-FFF2-40B4-BE49-F238E27FC236}">
                    <a16:creationId xmlns:a16="http://schemas.microsoft.com/office/drawing/2014/main" id="{14925351-679B-4133-9067-56EB82996F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52254" name="图片 65575">
                <a:extLst>
                  <a:ext uri="{FF2B5EF4-FFF2-40B4-BE49-F238E27FC236}">
                    <a16:creationId xmlns:a16="http://schemas.microsoft.com/office/drawing/2014/main" id="{EBD0E4CA-220F-4539-91F7-19C65D4A2A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2246" name="图片 65576" descr="896F7477">
              <a:extLst>
                <a:ext uri="{FF2B5EF4-FFF2-40B4-BE49-F238E27FC236}">
                  <a16:creationId xmlns:a16="http://schemas.microsoft.com/office/drawing/2014/main" id="{EC07F556-11A9-4703-81ED-D5D13DE4D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565" b="182"/>
            <a:stretch>
              <a:fillRect/>
            </a:stretch>
          </p:blipFill>
          <p:spPr bwMode="auto">
            <a:xfrm>
              <a:off x="3378" y="1936"/>
              <a:ext cx="962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247" name="组合 65577">
              <a:extLst>
                <a:ext uri="{FF2B5EF4-FFF2-40B4-BE49-F238E27FC236}">
                  <a16:creationId xmlns:a16="http://schemas.microsoft.com/office/drawing/2014/main" id="{917CCB23-ACD0-493E-837B-91B08F1358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13" y="2285"/>
              <a:ext cx="678" cy="861"/>
              <a:chOff x="767" y="1150"/>
              <a:chExt cx="678" cy="861"/>
            </a:xfrm>
          </p:grpSpPr>
          <p:sp>
            <p:nvSpPr>
              <p:cNvPr id="52251" name="立方体 65578">
                <a:extLst>
                  <a:ext uri="{FF2B5EF4-FFF2-40B4-BE49-F238E27FC236}">
                    <a16:creationId xmlns:a16="http://schemas.microsoft.com/office/drawing/2014/main" id="{32445615-D016-49EC-B894-A57CE32DD7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52252" name="图片 65579">
                <a:extLst>
                  <a:ext uri="{FF2B5EF4-FFF2-40B4-BE49-F238E27FC236}">
                    <a16:creationId xmlns:a16="http://schemas.microsoft.com/office/drawing/2014/main" id="{51D2D985-050C-480C-8CD1-39DFA329DB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2248" name="图片 65580" descr="204E207C">
              <a:extLst>
                <a:ext uri="{FF2B5EF4-FFF2-40B4-BE49-F238E27FC236}">
                  <a16:creationId xmlns:a16="http://schemas.microsoft.com/office/drawing/2014/main" id="{295BDDC5-DB0C-4872-9A7B-8189C365F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4" y="2338"/>
              <a:ext cx="641" cy="8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249" name="矩形标注 65583">
              <a:extLst>
                <a:ext uri="{FF2B5EF4-FFF2-40B4-BE49-F238E27FC236}">
                  <a16:creationId xmlns:a16="http://schemas.microsoft.com/office/drawing/2014/main" id="{2B383F79-8C0B-4925-B109-571EF561B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0" y="1707"/>
              <a:ext cx="749" cy="634"/>
            </a:xfrm>
            <a:prstGeom prst="wedgeRectCallout">
              <a:avLst>
                <a:gd name="adj1" fmla="val 39051"/>
                <a:gd name="adj2" fmla="val -772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试    算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平衡表</a:t>
              </a:r>
            </a:p>
          </p:txBody>
        </p:sp>
        <p:sp>
          <p:nvSpPr>
            <p:cNvPr id="52250" name="上弧形箭头 65584">
              <a:extLst>
                <a:ext uri="{FF2B5EF4-FFF2-40B4-BE49-F238E27FC236}">
                  <a16:creationId xmlns:a16="http://schemas.microsoft.com/office/drawing/2014/main" id="{3BDA1415-8341-4D0B-8DCF-4A4E63E51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0" y="1798"/>
              <a:ext cx="454" cy="182"/>
            </a:xfrm>
            <a:prstGeom prst="curvedDownArrow">
              <a:avLst>
                <a:gd name="adj1" fmla="val 49890"/>
                <a:gd name="adj2" fmla="val 99780"/>
                <a:gd name="adj3" fmla="val 3330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grpSp>
        <p:nvGrpSpPr>
          <p:cNvPr id="52228" name="组合 65587">
            <a:extLst>
              <a:ext uri="{FF2B5EF4-FFF2-40B4-BE49-F238E27FC236}">
                <a16:creationId xmlns:a16="http://schemas.microsoft.com/office/drawing/2014/main" id="{AFB091FE-D105-4F5B-95C9-9776BA45DBF7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1563688"/>
            <a:ext cx="5976937" cy="431800"/>
            <a:chOff x="1655" y="1072"/>
            <a:chExt cx="3765" cy="272"/>
          </a:xfrm>
        </p:grpSpPr>
        <p:sp>
          <p:nvSpPr>
            <p:cNvPr id="52233" name="直接连接符 65585">
              <a:extLst>
                <a:ext uri="{FF2B5EF4-FFF2-40B4-BE49-F238E27FC236}">
                  <a16:creationId xmlns:a16="http://schemas.microsoft.com/office/drawing/2014/main" id="{886E5C67-2ABC-4E7C-AB0C-13FE8E1662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1344"/>
              <a:ext cx="376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4" name="矩形标注 65586">
              <a:extLst>
                <a:ext uri="{FF2B5EF4-FFF2-40B4-BE49-F238E27FC236}">
                  <a16:creationId xmlns:a16="http://schemas.microsoft.com/office/drawing/2014/main" id="{B0016407-2E1C-48F4-9431-7485156DC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072"/>
              <a:ext cx="1906" cy="272"/>
            </a:xfrm>
            <a:prstGeom prst="wedgeRectCallout">
              <a:avLst>
                <a:gd name="adj1" fmla="val -15005"/>
                <a:gd name="adj2" fmla="val 3345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按照记账顺序进行的检查</a:t>
              </a:r>
            </a:p>
          </p:txBody>
        </p:sp>
      </p:grpSp>
      <p:grpSp>
        <p:nvGrpSpPr>
          <p:cNvPr id="52229" name="组合 65592">
            <a:extLst>
              <a:ext uri="{FF2B5EF4-FFF2-40B4-BE49-F238E27FC236}">
                <a16:creationId xmlns:a16="http://schemas.microsoft.com/office/drawing/2014/main" id="{F9B33146-4A8B-4F6B-94EE-C903279F1809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5235575"/>
            <a:ext cx="5976937" cy="431800"/>
            <a:chOff x="1655" y="3298"/>
            <a:chExt cx="3765" cy="272"/>
          </a:xfrm>
        </p:grpSpPr>
        <p:sp>
          <p:nvSpPr>
            <p:cNvPr id="52231" name="直接连接符 65589">
              <a:extLst>
                <a:ext uri="{FF2B5EF4-FFF2-40B4-BE49-F238E27FC236}">
                  <a16:creationId xmlns:a16="http://schemas.microsoft.com/office/drawing/2014/main" id="{4515EFCA-9622-4319-B7EF-35610E6EEA9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1655" y="3343"/>
              <a:ext cx="376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2" name="矩形标注 65590">
              <a:extLst>
                <a:ext uri="{FF2B5EF4-FFF2-40B4-BE49-F238E27FC236}">
                  <a16:creationId xmlns:a16="http://schemas.microsoft.com/office/drawing/2014/main" id="{40765D6A-A185-43CB-933F-CABD13B4F9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3298"/>
              <a:ext cx="2450" cy="272"/>
            </a:xfrm>
            <a:prstGeom prst="wedgeRectCallout">
              <a:avLst>
                <a:gd name="adj1" fmla="val -22778"/>
                <a:gd name="adj2" fmla="val 48528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按照记账的相反顺序进行的检查</a:t>
              </a:r>
            </a:p>
          </p:txBody>
        </p:sp>
      </p:grpSp>
      <p:sp>
        <p:nvSpPr>
          <p:cNvPr id="52230" name="矩形 65591">
            <a:extLst>
              <a:ext uri="{FF2B5EF4-FFF2-40B4-BE49-F238E27FC236}">
                <a16:creationId xmlns:a16="http://schemas.microsoft.com/office/drawing/2014/main" id="{19AB9785-4CF8-478C-AD2F-7CF0B882A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811838"/>
            <a:ext cx="79216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  （2）逆查法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副标题 29697">
            <a:extLst>
              <a:ext uri="{FF2B5EF4-FFF2-40B4-BE49-F238E27FC236}">
                <a16:creationId xmlns:a16="http://schemas.microsoft.com/office/drawing/2014/main" id="{A1898D0B-EDB2-44CF-82D4-AE4E852D060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92150"/>
            <a:ext cx="7921625" cy="5832475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（三）错账更正方法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en-US" altLang="zh-CN" sz="3200" b="1">
                <a:latin typeface="宋体" panose="02010600030101010101" pitchFamily="2" charset="-122"/>
              </a:rPr>
              <a:t>1.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划线更正法</a:t>
            </a:r>
          </a:p>
          <a:p>
            <a:pPr algn="l" eaLnBrk="1" hangingPunct="1"/>
            <a:r>
              <a:rPr lang="zh-CN" altLang="en-US" sz="3200" b="1">
                <a:solidFill>
                  <a:srgbClr val="FF0066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</a:rPr>
              <a:t>★</a:t>
            </a:r>
            <a:r>
              <a:rPr lang="zh-CN" altLang="en-US" sz="3200" b="1">
                <a:latin typeface="宋体" panose="02010600030101010101" pitchFamily="2" charset="-122"/>
              </a:rPr>
              <a:t>适用性：更正记账凭证正确，只是记账时发生的错账。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【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例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】</a:t>
            </a:r>
            <a:r>
              <a:rPr lang="zh-CN" altLang="en-US" sz="3200" b="1">
                <a:latin typeface="宋体" panose="02010600030101010101" pitchFamily="2" charset="-122"/>
              </a:rPr>
              <a:t>用银行存款3 275元购买办公用品。记账凭证上编制的分录为：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借：管理费用    3 275</a:t>
            </a:r>
          </a:p>
          <a:p>
            <a:pPr algn="just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  贷：银行存款       3 275</a:t>
            </a:r>
          </a:p>
          <a:p>
            <a:pPr algn="just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</a:rPr>
              <a:t>●</a:t>
            </a:r>
            <a:r>
              <a:rPr lang="zh-CN" altLang="en-US" sz="3200" b="1">
                <a:latin typeface="宋体" panose="02010600030101010101" pitchFamily="2" charset="-122"/>
              </a:rPr>
              <a:t>记账凭证上的会计分录正确。</a:t>
            </a:r>
          </a:p>
          <a:p>
            <a:pPr algn="just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</a:rPr>
              <a:t>●</a:t>
            </a:r>
            <a:r>
              <a:rPr lang="zh-CN" altLang="en-US" sz="3200" b="1">
                <a:latin typeface="宋体" panose="02010600030101010101" pitchFamily="2" charset="-122"/>
              </a:rPr>
              <a:t>错账</a:t>
            </a:r>
            <a:r>
              <a:rPr lang="en-US" altLang="zh-CN" sz="3200" b="1">
                <a:latin typeface="宋体" panose="02010600030101010101" pitchFamily="2" charset="-122"/>
              </a:rPr>
              <a:t>:“</a:t>
            </a:r>
            <a:r>
              <a:rPr lang="zh-CN" altLang="en-US" sz="3200" b="1">
                <a:latin typeface="宋体" panose="02010600030101010101" pitchFamily="2" charset="-122"/>
              </a:rPr>
              <a:t>管理费用”账户记为</a:t>
            </a:r>
            <a:r>
              <a:rPr lang="en-US" altLang="zh-CN" sz="3200" b="1">
                <a:latin typeface="宋体" panose="02010600030101010101" pitchFamily="2" charset="-122"/>
              </a:rPr>
              <a:t>3 257</a:t>
            </a:r>
            <a:r>
              <a:rPr lang="zh-CN" altLang="en-US" sz="3200" b="1">
                <a:latin typeface="宋体" panose="02010600030101010101" pitchFamily="2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2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2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副标题 57346">
            <a:extLst>
              <a:ext uri="{FF2B5EF4-FFF2-40B4-BE49-F238E27FC236}">
                <a16:creationId xmlns:a16="http://schemas.microsoft.com/office/drawing/2014/main" id="{BB35A418-28A0-402B-BF00-758900449DE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3789363"/>
            <a:ext cx="7993062" cy="647700"/>
          </a:xfrm>
        </p:spPr>
        <p:txBody>
          <a:bodyPr/>
          <a:lstStyle/>
          <a:p>
            <a:pPr algn="l" eaLnBrk="1" hangingPunct="1"/>
            <a:r>
              <a:rPr lang="zh-CN" altLang="en-US" sz="2800" b="1">
                <a:solidFill>
                  <a:srgbClr val="FF0000"/>
                </a:solidFill>
              </a:rPr>
              <a:t>        ●</a:t>
            </a:r>
            <a:r>
              <a:rPr lang="zh-CN" altLang="en-US" sz="3200" b="1">
                <a:latin typeface="宋体" panose="02010600030101010101" pitchFamily="2" charset="-122"/>
              </a:rPr>
              <a:t>更正方法</a:t>
            </a:r>
            <a:r>
              <a:rPr lang="zh-CN" altLang="en-US" sz="3200" b="1">
                <a:latin typeface="宋体" panose="02010600030101010101" pitchFamily="2" charset="-122"/>
                <a:sym typeface="Wingdings" panose="05000000000000000000" pitchFamily="2" charset="2"/>
              </a:rPr>
              <a:t>（见上）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  <p:sp>
        <p:nvSpPr>
          <p:cNvPr id="54275" name="文本框 57360">
            <a:extLst>
              <a:ext uri="{FF2B5EF4-FFF2-40B4-BE49-F238E27FC236}">
                <a16:creationId xmlns:a16="http://schemas.microsoft.com/office/drawing/2014/main" id="{D3ABBA99-E5FB-40B2-85B5-10EFCC103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765175"/>
            <a:ext cx="8064500" cy="273685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</a:rPr>
              <a:t>    会计科目：管理费用</a:t>
            </a:r>
            <a:endParaRPr lang="zh-CN" altLang="en-US" sz="1800" b="0">
              <a:latin typeface="宋体" panose="02010600030101010101" pitchFamily="2" charset="-122"/>
            </a:endParaRPr>
          </a:p>
        </p:txBody>
      </p:sp>
      <p:graphicFrame>
        <p:nvGraphicFramePr>
          <p:cNvPr id="57819" name="表格 57818">
            <a:extLst>
              <a:ext uri="{FF2B5EF4-FFF2-40B4-BE49-F238E27FC236}">
                <a16:creationId xmlns:a16="http://schemas.microsoft.com/office/drawing/2014/main" id="{8AF08A9A-929E-4E4A-8325-66A47CD6C4E1}"/>
              </a:ext>
            </a:extLst>
          </p:cNvPr>
          <p:cNvGraphicFramePr/>
          <p:nvPr/>
        </p:nvGraphicFramePr>
        <p:xfrm>
          <a:off x="755650" y="1265238"/>
          <a:ext cx="7589838" cy="2149475"/>
        </p:xfrm>
        <a:graphic>
          <a:graphicData uri="http://schemas.openxmlformats.org/drawingml/2006/table">
            <a:tbl>
              <a:tblPr/>
              <a:tblGrid>
                <a:gridCol w="273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841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8733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8416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86048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/>
                        <a:t>          </a:t>
                      </a: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800" dirty="0"/>
                        <a:t> </a:t>
                      </a:r>
                      <a:r>
                        <a:rPr lang="zh-CN" altLang="en-US" sz="1800" dirty="0">
                          <a:latin typeface="宋体" panose="02010600030101010101" pitchFamily="2" charset="-122"/>
                        </a:rPr>
                        <a:t>摘        要</a:t>
                      </a: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/>
                        <a:t>             借          方</a:t>
                      </a:r>
                    </a:p>
                  </a:txBody>
                  <a:tcPr marT="45754" marB="45754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/>
                        <a:t>           贷         方</a:t>
                      </a: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95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54" marB="45754" vert="eaVert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万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千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元</a:t>
                      </a: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zh-CN" altLang="en-US" sz="1400" dirty="0"/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角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分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万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千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百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十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元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ysDash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角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ysDash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1400" dirty="0"/>
                        <a:t>分</a:t>
                      </a:r>
                    </a:p>
                  </a:txBody>
                  <a:tcPr marT="45754" marB="45754" vert="eaVert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3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800" dirty="0">
                          <a:latin typeface="宋体" panose="02010600030101010101" pitchFamily="2" charset="-122"/>
                        </a:rPr>
                        <a:t>购买办公用品</a:t>
                      </a: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 dirty="0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7</a:t>
                      </a: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3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T="45754" marB="45754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lgDashDot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357" name="圆角矩形标注 57528">
            <a:extLst>
              <a:ext uri="{FF2B5EF4-FFF2-40B4-BE49-F238E27FC236}">
                <a16:creationId xmlns:a16="http://schemas.microsoft.com/office/drawing/2014/main" id="{33216A3B-1506-4885-8B62-965FCAC93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3500438"/>
            <a:ext cx="2808288" cy="433387"/>
          </a:xfrm>
          <a:prstGeom prst="wedgeRoundRectCallout">
            <a:avLst>
              <a:gd name="adj1" fmla="val -11333"/>
              <a:gd name="adj2" fmla="val 23625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不规范的更正方法</a:t>
            </a:r>
          </a:p>
        </p:txBody>
      </p:sp>
      <p:sp>
        <p:nvSpPr>
          <p:cNvPr id="54358" name="直接连接符 57607">
            <a:extLst>
              <a:ext uri="{FF2B5EF4-FFF2-40B4-BE49-F238E27FC236}">
                <a16:creationId xmlns:a16="http://schemas.microsoft.com/office/drawing/2014/main" id="{B1A43067-F3DF-4808-BE68-ABE52146DC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2563813"/>
            <a:ext cx="17287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7654" name="表格 57653">
            <a:extLst>
              <a:ext uri="{FF2B5EF4-FFF2-40B4-BE49-F238E27FC236}">
                <a16:creationId xmlns:a16="http://schemas.microsoft.com/office/drawing/2014/main" id="{D7ED1FB6-AD5B-4ABD-BCED-A2EE6AF6537F}"/>
              </a:ext>
            </a:extLst>
          </p:cNvPr>
          <p:cNvGraphicFramePr/>
          <p:nvPr/>
        </p:nvGraphicFramePr>
        <p:xfrm>
          <a:off x="4356100" y="2098675"/>
          <a:ext cx="1685925" cy="365125"/>
        </p:xfrm>
        <a:graphic>
          <a:graphicData uri="http://schemas.openxmlformats.org/drawingml/2006/table">
            <a:tbl>
              <a:tblPr/>
              <a:tblGrid>
                <a:gridCol w="29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i="1" dirty="0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 marT="45503" marB="45503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503" marB="45503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7</a:t>
                      </a:r>
                    </a:p>
                  </a:txBody>
                  <a:tcPr marT="45503" marB="45503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800" i="1">
                          <a:latin typeface="宋体" panose="02010600030101010101" pitchFamily="2" charset="-122"/>
                        </a:rPr>
                        <a:t> </a:t>
                      </a: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503" marB="45503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503" marB="45503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i="1" dirty="0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T="45503" marB="45503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375" name="矩形标注 57654">
            <a:extLst>
              <a:ext uri="{FF2B5EF4-FFF2-40B4-BE49-F238E27FC236}">
                <a16:creationId xmlns:a16="http://schemas.microsoft.com/office/drawing/2014/main" id="{A6AA319C-AF97-41C6-AEE2-179DF6E65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2347913"/>
            <a:ext cx="720725" cy="288925"/>
          </a:xfrm>
          <a:prstGeom prst="wedgeRectCallout">
            <a:avLst>
              <a:gd name="adj1" fmla="val 15639"/>
              <a:gd name="adj2" fmla="val -9343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</a:rPr>
              <a:t>张  清</a:t>
            </a:r>
          </a:p>
        </p:txBody>
      </p:sp>
      <p:sp>
        <p:nvSpPr>
          <p:cNvPr id="54367" name="矩形 57655">
            <a:extLst>
              <a:ext uri="{FF2B5EF4-FFF2-40B4-BE49-F238E27FC236}">
                <a16:creationId xmlns:a16="http://schemas.microsoft.com/office/drawing/2014/main" id="{1B32B79C-6522-47A3-921D-3306E5839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508500"/>
            <a:ext cx="7993062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800">
                <a:solidFill>
                  <a:srgbClr val="FF0000"/>
                </a:solidFill>
              </a:rPr>
              <a:t>       ●</a:t>
            </a:r>
            <a:r>
              <a:rPr lang="zh-CN" altLang="en-US">
                <a:latin typeface="宋体" panose="02010600030101010101" pitchFamily="2" charset="-122"/>
              </a:rPr>
              <a:t>注意问题：</a:t>
            </a:r>
          </a:p>
          <a:p>
            <a:pPr eaLnBrk="1" hangingPunct="1">
              <a:buFontTx/>
              <a:buNone/>
            </a:pPr>
            <a:r>
              <a:rPr lang="zh-CN" altLang="en-US">
                <a:solidFill>
                  <a:srgbClr val="FF0066"/>
                </a:solidFill>
                <a:latin typeface="宋体" panose="02010600030101010101" pitchFamily="2" charset="-122"/>
              </a:rPr>
              <a:t>   </a:t>
            </a:r>
            <a:r>
              <a:rPr lang="zh-CN" altLang="en-US">
                <a:solidFill>
                  <a:schemeClr val="accent2"/>
                </a:solidFill>
                <a:latin typeface="宋体" panose="02010600030101010101" pitchFamily="2" charset="-122"/>
              </a:rPr>
              <a:t>▲</a:t>
            </a:r>
            <a:r>
              <a:rPr lang="zh-CN" altLang="en-US">
                <a:solidFill>
                  <a:srgbClr val="FF0066"/>
                </a:solidFill>
                <a:latin typeface="宋体" panose="02010600030101010101" pitchFamily="2" charset="-122"/>
              </a:rPr>
              <a:t> </a:t>
            </a:r>
            <a:r>
              <a:rPr lang="zh-CN" altLang="en-US">
                <a:latin typeface="宋体" panose="02010600030101010101" pitchFamily="2" charset="-122"/>
              </a:rPr>
              <a:t>对错误的数字必须全部划掉。</a:t>
            </a:r>
          </a:p>
        </p:txBody>
      </p:sp>
      <p:sp>
        <p:nvSpPr>
          <p:cNvPr id="54368" name="直接连接符 57656">
            <a:extLst>
              <a:ext uri="{FF2B5EF4-FFF2-40B4-BE49-F238E27FC236}">
                <a16:creationId xmlns:a16="http://schemas.microsoft.com/office/drawing/2014/main" id="{8749106A-914C-4E10-BADA-6A9E8978B3E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3800" y="3284538"/>
            <a:ext cx="5048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7680" name="表格 57679">
            <a:extLst>
              <a:ext uri="{FF2B5EF4-FFF2-40B4-BE49-F238E27FC236}">
                <a16:creationId xmlns:a16="http://schemas.microsoft.com/office/drawing/2014/main" id="{35BE2F91-5D9D-4129-8265-FA1656102D6E}"/>
              </a:ext>
            </a:extLst>
          </p:cNvPr>
          <p:cNvGraphicFramePr/>
          <p:nvPr/>
        </p:nvGraphicFramePr>
        <p:xfrm>
          <a:off x="4356100" y="2819400"/>
          <a:ext cx="1685925" cy="365125"/>
        </p:xfrm>
        <a:graphic>
          <a:graphicData uri="http://schemas.openxmlformats.org/drawingml/2006/table">
            <a:tbl>
              <a:tblPr/>
              <a:tblGrid>
                <a:gridCol w="29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7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6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1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503" marB="45503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503" marB="45503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7</a:t>
                      </a:r>
                    </a:p>
                  </a:txBody>
                  <a:tcPr marT="45503" marB="45503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T="45503" marB="45503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503" marB="45503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800" i="1">
                        <a:latin typeface="宋体" panose="02010600030101010101" pitchFamily="2" charset="-122"/>
                      </a:endParaRPr>
                    </a:p>
                  </a:txBody>
                  <a:tcPr marT="45503" marB="45503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7824" name="表格 57823">
            <a:extLst>
              <a:ext uri="{FF2B5EF4-FFF2-40B4-BE49-F238E27FC236}">
                <a16:creationId xmlns:a16="http://schemas.microsoft.com/office/drawing/2014/main" id="{F87E93B9-6F41-48B6-851A-3D35D52D0795}"/>
              </a:ext>
            </a:extLst>
          </p:cNvPr>
          <p:cNvGraphicFramePr/>
          <p:nvPr/>
        </p:nvGraphicFramePr>
        <p:xfrm>
          <a:off x="755650" y="2860675"/>
          <a:ext cx="5329238" cy="639763"/>
        </p:xfrm>
        <a:graphic>
          <a:graphicData uri="http://schemas.openxmlformats.org/drawingml/2006/table">
            <a:tbl>
              <a:tblPr/>
              <a:tblGrid>
                <a:gridCol w="2723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59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75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07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73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70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753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3976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800" dirty="0">
                          <a:latin typeface="宋体" panose="02010600030101010101" pitchFamily="2" charset="-122"/>
                        </a:rPr>
                        <a:t>购买办公用品</a:t>
                      </a:r>
                    </a:p>
                  </a:txBody>
                  <a:tcPr marL="90999" marR="909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L="90999" marR="90999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L="90999" marR="90999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endParaRPr lang="zh-CN" altLang="en-US" sz="1800" dirty="0">
                        <a:latin typeface="宋体" panose="02010600030101010101" pitchFamily="2" charset="-122"/>
                      </a:endParaRPr>
                    </a:p>
                  </a:txBody>
                  <a:tcPr marL="90999" marR="90999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 marL="90999" marR="90999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L="90999" marR="90999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5</a:t>
                      </a:r>
                    </a:p>
                  </a:txBody>
                  <a:tcPr marL="90999" marR="90999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7</a:t>
                      </a:r>
                    </a:p>
                  </a:txBody>
                  <a:tcPr marL="90999" marR="90999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L="90999" marR="90999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200000"/>
                        </a:lnSpc>
                        <a:buNone/>
                      </a:pPr>
                      <a:r>
                        <a:rPr lang="en-US" altLang="zh-CN" sz="1800" i="1">
                          <a:latin typeface="宋体" panose="02010600030101010101" pitchFamily="2" charset="-122"/>
                        </a:rPr>
                        <a:t>0</a:t>
                      </a:r>
                    </a:p>
                  </a:txBody>
                  <a:tcPr marL="90999" marR="90999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388" name="矩形 57820">
            <a:extLst>
              <a:ext uri="{FF2B5EF4-FFF2-40B4-BE49-F238E27FC236}">
                <a16:creationId xmlns:a16="http://schemas.microsoft.com/office/drawing/2014/main" id="{B2B1A24A-60D4-4078-AA89-C03F6C6EB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734050"/>
            <a:ext cx="79930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>
                <a:solidFill>
                  <a:schemeClr val="accent2"/>
                </a:solidFill>
                <a:latin typeface="宋体" panose="02010600030101010101" pitchFamily="2" charset="-122"/>
              </a:rPr>
              <a:t>    ▲</a:t>
            </a:r>
            <a:r>
              <a:rPr lang="zh-CN" altLang="en-US">
                <a:solidFill>
                  <a:srgbClr val="FF0066"/>
                </a:solidFill>
                <a:latin typeface="宋体" panose="02010600030101010101" pitchFamily="2" charset="-122"/>
              </a:rPr>
              <a:t> </a:t>
            </a:r>
            <a:r>
              <a:rPr lang="zh-CN" altLang="en-US">
                <a:latin typeface="宋体" panose="02010600030101010101" pitchFamily="2" charset="-122"/>
              </a:rPr>
              <a:t>划掉的数字必须保持清晰可见。</a:t>
            </a:r>
          </a:p>
        </p:txBody>
      </p:sp>
      <p:sp>
        <p:nvSpPr>
          <p:cNvPr id="54419" name="矩形标注 57821">
            <a:extLst>
              <a:ext uri="{FF2B5EF4-FFF2-40B4-BE49-F238E27FC236}">
                <a16:creationId xmlns:a16="http://schemas.microsoft.com/office/drawing/2014/main" id="{31D8680C-2DB9-45C5-A2DB-336730282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6425" y="3127375"/>
            <a:ext cx="1584325" cy="215900"/>
          </a:xfrm>
          <a:prstGeom prst="wedgeRectCallout">
            <a:avLst>
              <a:gd name="adj1" fmla="val -17838"/>
              <a:gd name="adj2" fmla="val -736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54390" name="直接连接符 57824">
            <a:extLst>
              <a:ext uri="{FF2B5EF4-FFF2-40B4-BE49-F238E27FC236}">
                <a16:creationId xmlns:a16="http://schemas.microsoft.com/office/drawing/2014/main" id="{03AAACCB-5AAC-4835-8EE2-55BA1F62AD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3184525"/>
            <a:ext cx="16557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1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副标题 30721">
            <a:extLst>
              <a:ext uri="{FF2B5EF4-FFF2-40B4-BE49-F238E27FC236}">
                <a16:creationId xmlns:a16="http://schemas.microsoft.com/office/drawing/2014/main" id="{E64B047F-CAF6-443C-8B0F-77AB8BB6DF5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20713"/>
            <a:ext cx="7921625" cy="5761037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en-US" altLang="zh-CN" sz="3200" b="1">
                <a:latin typeface="宋体" panose="02010600030101010101" pitchFamily="2" charset="-122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红字更正法</a:t>
            </a:r>
          </a:p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latin typeface="宋体" panose="02010600030101010101" pitchFamily="2" charset="-122"/>
              </a:rPr>
              <a:t>也称红字冲销法、红字订正法。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</a:rPr>
              <a:t>★</a:t>
            </a:r>
            <a:r>
              <a:rPr lang="zh-CN" altLang="en-US" sz="3200" b="1">
                <a:latin typeface="宋体" panose="02010600030101010101" pitchFamily="2" charset="-122"/>
              </a:rPr>
              <a:t>适用性</a:t>
            </a:r>
            <a:r>
              <a:rPr lang="zh-CN" altLang="en-US" sz="3200" b="1">
                <a:latin typeface="宋体" panose="02010600030101010101" pitchFamily="2" charset="-122"/>
                <a:sym typeface="Wingdings" panose="05000000000000000000" pitchFamily="2" charset="2"/>
              </a:rPr>
              <a:t>：（</a:t>
            </a:r>
            <a:r>
              <a:rPr lang="en-US" altLang="zh-CN" sz="3200" b="1">
                <a:latin typeface="宋体" panose="02010600030101010101" pitchFamily="2" charset="-122"/>
                <a:sym typeface="Wingdings" panose="05000000000000000000" pitchFamily="2" charset="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sym typeface="Wingdings" panose="05000000000000000000" pitchFamily="2" charset="2"/>
              </a:rPr>
              <a:t>）</a:t>
            </a:r>
            <a:r>
              <a:rPr lang="zh-CN" altLang="en-US" sz="3200" b="1">
                <a:latin typeface="宋体" panose="02010600030101010101" pitchFamily="2" charset="-122"/>
              </a:rPr>
              <a:t>更正记账凭证会计科目用错并已入账而引发的错账。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【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例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】</a:t>
            </a:r>
            <a:r>
              <a:rPr lang="zh-CN" altLang="en-US" sz="3200" b="1">
                <a:latin typeface="宋体" panose="02010600030101010101" pitchFamily="2" charset="-122"/>
              </a:rPr>
              <a:t>企业用银行存款2 500元支付产品销售广告费。错误分录为：</a:t>
            </a:r>
          </a:p>
          <a:p>
            <a:pPr algn="just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借：管理费用       2 500</a:t>
            </a:r>
          </a:p>
          <a:p>
            <a:pPr algn="just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  贷：银行存款            2 500</a:t>
            </a:r>
          </a:p>
          <a:p>
            <a:pPr algn="just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</a:rPr>
              <a:t>●</a:t>
            </a:r>
            <a:r>
              <a:rPr lang="zh-CN" altLang="en-US" sz="3200" b="1">
                <a:latin typeface="宋体" panose="02010600030101010101" pitchFamily="2" charset="-122"/>
              </a:rPr>
              <a:t>错账：借方科目应为“销售费用”。</a:t>
            </a:r>
          </a:p>
          <a:p>
            <a:pPr algn="just" eaLnBrk="1" hangingPunct="1"/>
            <a:r>
              <a:rPr lang="zh-CN" altLang="en-US" sz="3200" b="1">
                <a:latin typeface="宋体" panose="02010600030101010101" pitchFamily="2" charset="-122"/>
              </a:rPr>
              <a:t>    账户登记情况为：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2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2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矩形标注 31779">
            <a:extLst>
              <a:ext uri="{FF2B5EF4-FFF2-40B4-BE49-F238E27FC236}">
                <a16:creationId xmlns:a16="http://schemas.microsoft.com/office/drawing/2014/main" id="{7B6C90FF-3390-4A95-8349-A5732BC0D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2159000"/>
          </a:xfrm>
          <a:prstGeom prst="wedgeRectCallout">
            <a:avLst>
              <a:gd name="adj1" fmla="val -26282"/>
              <a:gd name="adj2" fmla="val -20440"/>
            </a:avLst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b="0">
              <a:latin typeface="宋体" panose="02010600030101010101" pitchFamily="2" charset="-122"/>
            </a:endParaRPr>
          </a:p>
        </p:txBody>
      </p:sp>
      <p:sp>
        <p:nvSpPr>
          <p:cNvPr id="56323" name="副标题 31758">
            <a:extLst>
              <a:ext uri="{FF2B5EF4-FFF2-40B4-BE49-F238E27FC236}">
                <a16:creationId xmlns:a16="http://schemas.microsoft.com/office/drawing/2014/main" id="{D1C32C7F-4198-4871-8AD7-2C9D9CCC5F3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003800" y="3141663"/>
            <a:ext cx="3671888" cy="2736850"/>
          </a:xfrm>
        </p:spPr>
        <p:txBody>
          <a:bodyPr/>
          <a:lstStyle/>
          <a:p>
            <a:pPr algn="l" eaLnBrk="1" hangingPunct="1"/>
            <a:r>
              <a:rPr lang="zh-CN" altLang="en-US" sz="2800" b="1">
                <a:solidFill>
                  <a:srgbClr val="FF0000"/>
                </a:solidFill>
              </a:rPr>
              <a:t>        ●</a:t>
            </a:r>
            <a:r>
              <a:rPr lang="zh-CN" altLang="en-US" sz="3200" b="1">
                <a:latin typeface="宋体" panose="02010600030101010101" pitchFamily="2" charset="-122"/>
              </a:rPr>
              <a:t>注意问题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对登记没有错误的账户也要重新登记，不能只登记原来错账的账户。</a:t>
            </a:r>
            <a:r>
              <a:rPr lang="zh-CN" altLang="en-US" sz="3200" b="1">
                <a:solidFill>
                  <a:srgbClr val="FF0066"/>
                </a:solidFill>
                <a:latin typeface="宋体" panose="02010600030101010101" pitchFamily="2" charset="-122"/>
              </a:rPr>
              <a:t>  </a:t>
            </a:r>
          </a:p>
        </p:txBody>
      </p:sp>
      <p:sp>
        <p:nvSpPr>
          <p:cNvPr id="56324" name="矩形标注 31760">
            <a:extLst>
              <a:ext uri="{FF2B5EF4-FFF2-40B4-BE49-F238E27FC236}">
                <a16:creationId xmlns:a16="http://schemas.microsoft.com/office/drawing/2014/main" id="{06458E41-A233-4041-9C06-2BB837A6C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082675"/>
            <a:ext cx="2624138" cy="1625600"/>
          </a:xfrm>
          <a:prstGeom prst="wedgeRectCallout">
            <a:avLst>
              <a:gd name="adj1" fmla="val 32639"/>
              <a:gd name="adj2" fmla="val -10741"/>
            </a:avLst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银行存款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>
                <a:latin typeface="宋体" panose="02010600030101010101" pitchFamily="2" charset="-122"/>
              </a:rPr>
              <a:t>×××       </a:t>
            </a:r>
            <a:r>
              <a:rPr lang="en-US" altLang="zh-CN" sz="2000" b="0" i="1">
                <a:latin typeface="宋体" panose="02010600030101010101" pitchFamily="2" charset="-122"/>
              </a:rPr>
              <a:t>2 500</a:t>
            </a:r>
          </a:p>
        </p:txBody>
      </p:sp>
      <p:sp>
        <p:nvSpPr>
          <p:cNvPr id="56325" name="直接连接符 31761">
            <a:extLst>
              <a:ext uri="{FF2B5EF4-FFF2-40B4-BE49-F238E27FC236}">
                <a16:creationId xmlns:a16="http://schemas.microsoft.com/office/drawing/2014/main" id="{199EBBB1-F6E8-4A25-B56E-380DD5CB20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2575" y="1484313"/>
            <a:ext cx="25923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326" name="直接连接符 31762">
            <a:extLst>
              <a:ext uri="{FF2B5EF4-FFF2-40B4-BE49-F238E27FC236}">
                <a16:creationId xmlns:a16="http://schemas.microsoft.com/office/drawing/2014/main" id="{3DCCD685-F74B-4A15-8E99-A121869B1F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79563" y="1516063"/>
            <a:ext cx="0" cy="1120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327" name="矩形 31764">
            <a:extLst>
              <a:ext uri="{FF2B5EF4-FFF2-40B4-BE49-F238E27FC236}">
                <a16:creationId xmlns:a16="http://schemas.microsoft.com/office/drawing/2014/main" id="{86D33912-FCB4-48C0-AAEB-DD2279678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525" y="1700213"/>
            <a:ext cx="869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 i="1">
                <a:solidFill>
                  <a:srgbClr val="FF0000"/>
                </a:solidFill>
                <a:latin typeface="宋体" panose="02010600030101010101" pitchFamily="2" charset="-122"/>
              </a:rPr>
              <a:t>2 500</a:t>
            </a:r>
          </a:p>
        </p:txBody>
      </p:sp>
      <p:grpSp>
        <p:nvGrpSpPr>
          <p:cNvPr id="56328" name="组合 31788">
            <a:extLst>
              <a:ext uri="{FF2B5EF4-FFF2-40B4-BE49-F238E27FC236}">
                <a16:creationId xmlns:a16="http://schemas.microsoft.com/office/drawing/2014/main" id="{AEDCFEEF-D8A8-4504-ADAB-6D7903019552}"/>
              </a:ext>
            </a:extLst>
          </p:cNvPr>
          <p:cNvGrpSpPr>
            <a:grpSpLocks/>
          </p:cNvGrpSpPr>
          <p:nvPr/>
        </p:nvGrpSpPr>
        <p:grpSpPr bwMode="auto">
          <a:xfrm>
            <a:off x="3243263" y="1082675"/>
            <a:ext cx="2624137" cy="1625600"/>
            <a:chOff x="2043" y="682"/>
            <a:chExt cx="1653" cy="1024"/>
          </a:xfrm>
        </p:grpSpPr>
        <p:sp>
          <p:nvSpPr>
            <p:cNvPr id="56343" name="矩形标注 31768">
              <a:extLst>
                <a:ext uri="{FF2B5EF4-FFF2-40B4-BE49-F238E27FC236}">
                  <a16:creationId xmlns:a16="http://schemas.microsoft.com/office/drawing/2014/main" id="{20532A1F-70BA-46E0-B6F9-7072E0E95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682"/>
              <a:ext cx="1653" cy="1024"/>
            </a:xfrm>
            <a:prstGeom prst="wedgeRectCallout">
              <a:avLst>
                <a:gd name="adj1" fmla="val 32639"/>
                <a:gd name="adj2" fmla="val -10741"/>
              </a:avLst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/>
                <a:t>管理费用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b="0">
                  <a:latin typeface="宋体" panose="02010600030101010101" pitchFamily="2" charset="-122"/>
                </a:rPr>
                <a:t>   </a:t>
              </a:r>
              <a:r>
                <a:rPr lang="en-US" altLang="zh-CN" sz="2000" b="0" i="1">
                  <a:latin typeface="宋体" panose="02010600030101010101" pitchFamily="2" charset="-122"/>
                </a:rPr>
                <a:t>2 500</a:t>
              </a:r>
            </a:p>
          </p:txBody>
        </p:sp>
        <p:sp>
          <p:nvSpPr>
            <p:cNvPr id="56344" name="直接连接符 31769">
              <a:extLst>
                <a:ext uri="{FF2B5EF4-FFF2-40B4-BE49-F238E27FC236}">
                  <a16:creationId xmlns:a16="http://schemas.microsoft.com/office/drawing/2014/main" id="{8CFA5B32-EE22-4C64-9E06-32617D1FD2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935"/>
              <a:ext cx="163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45" name="直接连接符 31770">
              <a:extLst>
                <a:ext uri="{FF2B5EF4-FFF2-40B4-BE49-F238E27FC236}">
                  <a16:creationId xmlns:a16="http://schemas.microsoft.com/office/drawing/2014/main" id="{4E697F81-4135-448B-A928-87FE56BF14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0" y="955"/>
              <a:ext cx="0" cy="7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329" name="矩形 31771">
            <a:extLst>
              <a:ext uri="{FF2B5EF4-FFF2-40B4-BE49-F238E27FC236}">
                <a16:creationId xmlns:a16="http://schemas.microsoft.com/office/drawing/2014/main" id="{5DDB67B9-0376-4E59-92E5-ADD6A13B0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1700213"/>
            <a:ext cx="869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 i="1">
                <a:solidFill>
                  <a:srgbClr val="FF0000"/>
                </a:solidFill>
                <a:latin typeface="宋体" panose="02010600030101010101" pitchFamily="2" charset="-122"/>
              </a:rPr>
              <a:t>2 500</a:t>
            </a:r>
          </a:p>
        </p:txBody>
      </p:sp>
      <p:grpSp>
        <p:nvGrpSpPr>
          <p:cNvPr id="56330" name="组合 31780">
            <a:extLst>
              <a:ext uri="{FF2B5EF4-FFF2-40B4-BE49-F238E27FC236}">
                <a16:creationId xmlns:a16="http://schemas.microsoft.com/office/drawing/2014/main" id="{54385E3B-5575-4A76-A511-9535367566FA}"/>
              </a:ext>
            </a:extLst>
          </p:cNvPr>
          <p:cNvGrpSpPr>
            <a:grpSpLocks/>
          </p:cNvGrpSpPr>
          <p:nvPr/>
        </p:nvGrpSpPr>
        <p:grpSpPr bwMode="auto">
          <a:xfrm>
            <a:off x="6269038" y="1082675"/>
            <a:ext cx="2624137" cy="1625600"/>
            <a:chOff x="3948" y="682"/>
            <a:chExt cx="1653" cy="1024"/>
          </a:xfrm>
        </p:grpSpPr>
        <p:sp>
          <p:nvSpPr>
            <p:cNvPr id="56340" name="矩形标注 31774">
              <a:extLst>
                <a:ext uri="{FF2B5EF4-FFF2-40B4-BE49-F238E27FC236}">
                  <a16:creationId xmlns:a16="http://schemas.microsoft.com/office/drawing/2014/main" id="{92296408-EF7B-4B57-93A1-7BD4B1A74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8" y="682"/>
              <a:ext cx="1653" cy="1024"/>
            </a:xfrm>
            <a:prstGeom prst="wedgeRectCallout">
              <a:avLst>
                <a:gd name="adj1" fmla="val 32639"/>
                <a:gd name="adj2" fmla="val -10741"/>
              </a:avLst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/>
                <a:t>销售费用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b="0">
                  <a:latin typeface="宋体" panose="02010600030101010101" pitchFamily="2" charset="-122"/>
                </a:rPr>
                <a:t>   </a:t>
              </a:r>
            </a:p>
          </p:txBody>
        </p:sp>
        <p:sp>
          <p:nvSpPr>
            <p:cNvPr id="56341" name="直接连接符 31775">
              <a:extLst>
                <a:ext uri="{FF2B5EF4-FFF2-40B4-BE49-F238E27FC236}">
                  <a16:creationId xmlns:a16="http://schemas.microsoft.com/office/drawing/2014/main" id="{96306960-E8AF-490E-8584-7874C79168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8" y="935"/>
              <a:ext cx="163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42" name="直接连接符 31776">
              <a:extLst>
                <a:ext uri="{FF2B5EF4-FFF2-40B4-BE49-F238E27FC236}">
                  <a16:creationId xmlns:a16="http://schemas.microsoft.com/office/drawing/2014/main" id="{24FB6480-C1CC-4B18-BE3E-CB0C15C9D6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5" y="955"/>
              <a:ext cx="0" cy="7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6331" name="矩形 31781">
            <a:extLst>
              <a:ext uri="{FF2B5EF4-FFF2-40B4-BE49-F238E27FC236}">
                <a16:creationId xmlns:a16="http://schemas.microsoft.com/office/drawing/2014/main" id="{8F1B1A0F-B0A7-4CE4-8F6F-19F972329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141663"/>
            <a:ext cx="3240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800">
                <a:solidFill>
                  <a:srgbClr val="FF0000"/>
                </a:solidFill>
              </a:rPr>
              <a:t>        ●</a:t>
            </a:r>
            <a:r>
              <a:rPr lang="zh-CN" altLang="en-US">
                <a:latin typeface="宋体" panose="02010600030101010101" pitchFamily="2" charset="-122"/>
              </a:rPr>
              <a:t>更正方法</a:t>
            </a:r>
          </a:p>
        </p:txBody>
      </p:sp>
      <p:grpSp>
        <p:nvGrpSpPr>
          <p:cNvPr id="56332" name="组合 31785">
            <a:extLst>
              <a:ext uri="{FF2B5EF4-FFF2-40B4-BE49-F238E27FC236}">
                <a16:creationId xmlns:a16="http://schemas.microsoft.com/office/drawing/2014/main" id="{4DD63563-9FED-4B78-BA31-A2A33C046865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3716338"/>
            <a:ext cx="4175125" cy="1225550"/>
            <a:chOff x="295" y="2341"/>
            <a:chExt cx="2630" cy="772"/>
          </a:xfrm>
        </p:grpSpPr>
        <p:sp>
          <p:nvSpPr>
            <p:cNvPr id="56338" name="矩形标注 31750">
              <a:extLst>
                <a:ext uri="{FF2B5EF4-FFF2-40B4-BE49-F238E27FC236}">
                  <a16:creationId xmlns:a16="http://schemas.microsoft.com/office/drawing/2014/main" id="{BC03CE54-F94F-4E1B-8D95-11CE1A27E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2478"/>
              <a:ext cx="2630" cy="635"/>
            </a:xfrm>
            <a:prstGeom prst="wedgeRectCallout">
              <a:avLst>
                <a:gd name="adj1" fmla="val 3843"/>
                <a:gd name="adj2" fmla="val 32519"/>
              </a:avLst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  <a:latin typeface="宋体" panose="02010600030101010101" pitchFamily="2" charset="-122"/>
                </a:rPr>
                <a:t>A</a:t>
              </a:r>
              <a:r>
                <a:rPr lang="zh-CN" altLang="en-US" sz="2000" b="0">
                  <a:latin typeface="宋体" panose="02010600030101010101" pitchFamily="2" charset="-122"/>
                </a:rPr>
                <a:t>用红字编分录并记账，冲销错账：</a:t>
              </a:r>
            </a:p>
            <a:p>
              <a:pPr algn="just">
                <a:spcBef>
                  <a:spcPct val="0"/>
                </a:spcBef>
                <a:buFontTx/>
                <a:buNone/>
              </a:pPr>
              <a:r>
                <a:rPr lang="zh-CN" altLang="en-US" sz="1800" b="0"/>
                <a:t>    </a:t>
              </a:r>
              <a:r>
                <a:rPr lang="zh-CN" altLang="en-US" sz="1800">
                  <a:solidFill>
                    <a:srgbClr val="0000FF"/>
                  </a:solidFill>
                  <a:latin typeface="宋体" panose="02010600030101010101" pitchFamily="2" charset="-122"/>
                </a:rPr>
                <a:t>借：管理费用</a:t>
              </a:r>
              <a:r>
                <a:rPr lang="zh-CN" altLang="en-US" sz="1800" b="0">
                  <a:latin typeface="宋体" panose="02010600030101010101" pitchFamily="2" charset="-122"/>
                </a:rPr>
                <a:t>       </a:t>
              </a:r>
              <a:r>
                <a:rPr lang="zh-CN" altLang="en-US" sz="1800" b="0">
                  <a:solidFill>
                    <a:srgbClr val="FF0000"/>
                  </a:solidFill>
                  <a:latin typeface="宋体" panose="02010600030101010101" pitchFamily="2" charset="-122"/>
                </a:rPr>
                <a:t>2 500</a:t>
              </a:r>
              <a:endParaRPr lang="zh-CN" altLang="en-US" sz="1800" b="0">
                <a:latin typeface="宋体" panose="02010600030101010101" pitchFamily="2" charset="-122"/>
              </a:endParaRPr>
            </a:p>
            <a:p>
              <a:pPr algn="just">
                <a:spcBef>
                  <a:spcPct val="0"/>
                </a:spcBef>
                <a:buFontTx/>
                <a:buNone/>
              </a:pPr>
              <a:r>
                <a:rPr lang="zh-CN" altLang="en-US" sz="1800" b="0">
                  <a:latin typeface="宋体" panose="02010600030101010101" pitchFamily="2" charset="-122"/>
                </a:rPr>
                <a:t>    </a:t>
              </a:r>
              <a:r>
                <a:rPr lang="zh-CN" altLang="en-US" sz="1800">
                  <a:solidFill>
                    <a:srgbClr val="0000FF"/>
                  </a:solidFill>
                  <a:latin typeface="宋体" panose="02010600030101010101" pitchFamily="2" charset="-122"/>
                </a:rPr>
                <a:t>贷：银行存款</a:t>
              </a:r>
              <a:r>
                <a:rPr lang="zh-CN" altLang="en-US" sz="1800" b="0">
                  <a:latin typeface="宋体" panose="02010600030101010101" pitchFamily="2" charset="-122"/>
                </a:rPr>
                <a:t>            </a:t>
              </a:r>
              <a:r>
                <a:rPr lang="zh-CN" altLang="en-US" sz="1800" b="0">
                  <a:solidFill>
                    <a:srgbClr val="FF0000"/>
                  </a:solidFill>
                  <a:latin typeface="宋体" panose="02010600030101010101" pitchFamily="2" charset="-122"/>
                </a:rPr>
                <a:t>2 500</a:t>
              </a:r>
              <a:endParaRPr lang="zh-CN" altLang="en-US" sz="1800" b="0">
                <a:latin typeface="宋体" panose="02010600030101010101" pitchFamily="2" charset="-122"/>
              </a:endParaRPr>
            </a:p>
          </p:txBody>
        </p:sp>
        <p:sp>
          <p:nvSpPr>
            <p:cNvPr id="56339" name="下箭头 31782">
              <a:extLst>
                <a:ext uri="{FF2B5EF4-FFF2-40B4-BE49-F238E27FC236}">
                  <a16:creationId xmlns:a16="http://schemas.microsoft.com/office/drawing/2014/main" id="{F4A70DBD-C2FE-4F1F-B330-6B7689A25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2341"/>
              <a:ext cx="590" cy="137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grpSp>
        <p:nvGrpSpPr>
          <p:cNvPr id="56333" name="组合 31790">
            <a:extLst>
              <a:ext uri="{FF2B5EF4-FFF2-40B4-BE49-F238E27FC236}">
                <a16:creationId xmlns:a16="http://schemas.microsoft.com/office/drawing/2014/main" id="{3C361826-A1A1-493E-914F-2E56DC560780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4940300"/>
            <a:ext cx="4175125" cy="1225550"/>
            <a:chOff x="295" y="3112"/>
            <a:chExt cx="2630" cy="772"/>
          </a:xfrm>
        </p:grpSpPr>
        <p:sp>
          <p:nvSpPr>
            <p:cNvPr id="56336" name="矩形标注 31754">
              <a:extLst>
                <a:ext uri="{FF2B5EF4-FFF2-40B4-BE49-F238E27FC236}">
                  <a16:creationId xmlns:a16="http://schemas.microsoft.com/office/drawing/2014/main" id="{D9E901B5-339D-4F3F-9F9A-0B8133225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246"/>
              <a:ext cx="2630" cy="638"/>
            </a:xfrm>
            <a:prstGeom prst="wedgeRectCallout">
              <a:avLst>
                <a:gd name="adj1" fmla="val 27870"/>
                <a:gd name="adj2" fmla="val 30093"/>
              </a:avLst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  <a:latin typeface="宋体" panose="02010600030101010101" pitchFamily="2" charset="-122"/>
                </a:rPr>
                <a:t>B</a:t>
              </a:r>
              <a:r>
                <a:rPr lang="zh-CN" altLang="en-US" sz="2000" b="0">
                  <a:latin typeface="宋体" panose="02010600030101010101" pitchFamily="2" charset="-122"/>
                </a:rPr>
                <a:t>编制正确分录并记账：</a:t>
              </a:r>
            </a:p>
            <a:p>
              <a:pPr algn="just">
                <a:spcBef>
                  <a:spcPct val="0"/>
                </a:spcBef>
                <a:buFontTx/>
                <a:buNone/>
              </a:pPr>
              <a:r>
                <a:rPr lang="zh-CN" altLang="en-US" sz="2000" b="0">
                  <a:latin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000FF"/>
                  </a:solidFill>
                  <a:latin typeface="宋体" panose="02010600030101010101" pitchFamily="2" charset="-122"/>
                </a:rPr>
                <a:t>借：销售费用     </a:t>
              </a:r>
              <a:r>
                <a:rPr lang="zh-CN" altLang="en-US" sz="2000" b="0">
                  <a:latin typeface="宋体" panose="02010600030101010101" pitchFamily="2" charset="-122"/>
                </a:rPr>
                <a:t>2 500</a:t>
              </a:r>
            </a:p>
            <a:p>
              <a:pPr algn="just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  <a:latin typeface="宋体" panose="02010600030101010101" pitchFamily="2" charset="-122"/>
                </a:rPr>
                <a:t>   贷：银行存款</a:t>
              </a:r>
              <a:r>
                <a:rPr lang="zh-CN" altLang="en-US" sz="2000" b="0">
                  <a:latin typeface="宋体" panose="02010600030101010101" pitchFamily="2" charset="-122"/>
                </a:rPr>
                <a:t>          2 500</a:t>
              </a:r>
            </a:p>
          </p:txBody>
        </p:sp>
        <p:sp>
          <p:nvSpPr>
            <p:cNvPr id="56337" name="下箭头 31784">
              <a:extLst>
                <a:ext uri="{FF2B5EF4-FFF2-40B4-BE49-F238E27FC236}">
                  <a16:creationId xmlns:a16="http://schemas.microsoft.com/office/drawing/2014/main" id="{7029F673-388B-47E2-A729-2DBE2CD792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3112"/>
              <a:ext cx="590" cy="137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sp>
        <p:nvSpPr>
          <p:cNvPr id="56334" name="矩形 31765">
            <a:extLst>
              <a:ext uri="{FF2B5EF4-FFF2-40B4-BE49-F238E27FC236}">
                <a16:creationId xmlns:a16="http://schemas.microsoft.com/office/drawing/2014/main" id="{8EFCD3A5-77A4-4440-BADB-83A68F299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095500"/>
            <a:ext cx="869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 i="1">
                <a:latin typeface="宋体" panose="02010600030101010101" pitchFamily="2" charset="-122"/>
              </a:rPr>
              <a:t>2 500</a:t>
            </a:r>
          </a:p>
        </p:txBody>
      </p:sp>
      <p:sp>
        <p:nvSpPr>
          <p:cNvPr id="56335" name="矩形 31787">
            <a:extLst>
              <a:ext uri="{FF2B5EF4-FFF2-40B4-BE49-F238E27FC236}">
                <a16:creationId xmlns:a16="http://schemas.microsoft.com/office/drawing/2014/main" id="{04FBCD2D-AE09-4825-946C-2E7A3C83A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4800" y="1447800"/>
            <a:ext cx="869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 i="1">
                <a:latin typeface="宋体" panose="02010600030101010101" pitchFamily="2" charset="-122"/>
              </a:rPr>
              <a:t>2 500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副标题 32769">
            <a:extLst>
              <a:ext uri="{FF2B5EF4-FFF2-40B4-BE49-F238E27FC236}">
                <a16:creationId xmlns:a16="http://schemas.microsoft.com/office/drawing/2014/main" id="{F953EB64-4C49-4CBB-8863-837AD31BF0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19163"/>
            <a:ext cx="7921625" cy="4814887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红字更正法</a:t>
            </a:r>
            <a:r>
              <a:rPr lang="zh-CN" altLang="en-US" sz="3200" b="1">
                <a:latin typeface="宋体" panose="02010600030101010101" pitchFamily="2" charset="-122"/>
              </a:rPr>
              <a:t>适用性：</a:t>
            </a:r>
            <a:r>
              <a:rPr lang="zh-CN" altLang="en-US" sz="3200" b="1">
                <a:latin typeface="宋体" panose="02010600030101010101" pitchFamily="2" charset="-122"/>
                <a:sym typeface="Wingdings" panose="05000000000000000000" pitchFamily="2" charset="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  <a:sym typeface="Wingdings" panose="05000000000000000000" pitchFamily="2" charset="2"/>
              </a:rPr>
              <a:t>2</a:t>
            </a:r>
            <a:r>
              <a:rPr lang="zh-CN" altLang="en-US" sz="3200" b="1">
                <a:latin typeface="宋体" panose="02010600030101010101" pitchFamily="2" charset="-122"/>
                <a:sym typeface="Wingdings" panose="05000000000000000000" pitchFamily="2" charset="2"/>
              </a:rPr>
              <a:t>）</a:t>
            </a:r>
            <a:r>
              <a:rPr lang="zh-CN" altLang="en-US" sz="3200" b="1">
                <a:latin typeface="宋体" panose="02010600030101010101" pitchFamily="2" charset="-122"/>
              </a:rPr>
              <a:t>更正记账凭证上金额写多并已入账而引发的错账。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【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例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】</a:t>
            </a:r>
            <a:r>
              <a:rPr lang="zh-CN" altLang="en-US" sz="3200" b="1">
                <a:latin typeface="宋体" panose="02010600030101010101" pitchFamily="2" charset="-122"/>
              </a:rPr>
              <a:t>用银行存款50元支付办理银行业务手续费。分录为：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借：财务费用       500</a:t>
            </a:r>
          </a:p>
          <a:p>
            <a:pPr algn="l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  贷：银行存款           500</a:t>
            </a:r>
          </a:p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</a:rPr>
              <a:t>●</a:t>
            </a:r>
            <a:r>
              <a:rPr lang="zh-CN" altLang="en-US" sz="3200" b="1">
                <a:latin typeface="宋体" panose="02010600030101010101" pitchFamily="2" charset="-122"/>
              </a:rPr>
              <a:t>错账：分录中金额写多。</a:t>
            </a:r>
          </a:p>
          <a:p>
            <a:pPr algn="just" eaLnBrk="1" hangingPunct="1"/>
            <a:r>
              <a:rPr lang="zh-CN" altLang="en-US" sz="3200" b="1">
                <a:latin typeface="宋体" panose="02010600030101010101" pitchFamily="2" charset="-122"/>
              </a:rPr>
              <a:t>    账户登记情况为：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矩形标注 58380">
            <a:extLst>
              <a:ext uri="{FF2B5EF4-FFF2-40B4-BE49-F238E27FC236}">
                <a16:creationId xmlns:a16="http://schemas.microsoft.com/office/drawing/2014/main" id="{17C09521-34DF-4732-9E6E-F4A92374A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765175"/>
            <a:ext cx="7921625" cy="2159000"/>
          </a:xfrm>
          <a:prstGeom prst="wedgeRectCallout">
            <a:avLst>
              <a:gd name="adj1" fmla="val -30343"/>
              <a:gd name="adj2" fmla="val -20440"/>
            </a:avLst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b="0">
              <a:latin typeface="宋体" panose="02010600030101010101" pitchFamily="2" charset="-122"/>
            </a:endParaRPr>
          </a:p>
        </p:txBody>
      </p:sp>
      <p:sp>
        <p:nvSpPr>
          <p:cNvPr id="58371" name="矩形标注 58381">
            <a:extLst>
              <a:ext uri="{FF2B5EF4-FFF2-40B4-BE49-F238E27FC236}">
                <a16:creationId xmlns:a16="http://schemas.microsoft.com/office/drawing/2014/main" id="{54545F7A-0F96-4467-9F11-4884C6A81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082675"/>
            <a:ext cx="2624138" cy="1625600"/>
          </a:xfrm>
          <a:prstGeom prst="wedgeRectCallout">
            <a:avLst>
              <a:gd name="adj1" fmla="val 32639"/>
              <a:gd name="adj2" fmla="val -10741"/>
            </a:avLst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银行存款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>
                <a:latin typeface="宋体" panose="02010600030101010101" pitchFamily="2" charset="-122"/>
              </a:rPr>
              <a:t>×××         </a:t>
            </a:r>
            <a:r>
              <a:rPr lang="en-US" altLang="zh-CN" sz="2000" b="0" i="1">
                <a:latin typeface="宋体" panose="02010600030101010101" pitchFamily="2" charset="-122"/>
              </a:rPr>
              <a:t>500</a:t>
            </a:r>
          </a:p>
        </p:txBody>
      </p:sp>
      <p:sp>
        <p:nvSpPr>
          <p:cNvPr id="58372" name="直接连接符 58382">
            <a:extLst>
              <a:ext uri="{FF2B5EF4-FFF2-40B4-BE49-F238E27FC236}">
                <a16:creationId xmlns:a16="http://schemas.microsoft.com/office/drawing/2014/main" id="{E1D406CC-2E50-452B-B847-2BC84F8ED9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3300" y="1484313"/>
            <a:ext cx="25923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373" name="直接连接符 58383">
            <a:extLst>
              <a:ext uri="{FF2B5EF4-FFF2-40B4-BE49-F238E27FC236}">
                <a16:creationId xmlns:a16="http://schemas.microsoft.com/office/drawing/2014/main" id="{B39A50A9-24C8-4600-86BA-34C529565A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00288" y="1516063"/>
            <a:ext cx="0" cy="1120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8374" name="矩形 58384">
            <a:extLst>
              <a:ext uri="{FF2B5EF4-FFF2-40B4-BE49-F238E27FC236}">
                <a16:creationId xmlns:a16="http://schemas.microsoft.com/office/drawing/2014/main" id="{01F58CBF-EF37-462D-9E27-C0B743D70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0" y="1700213"/>
            <a:ext cx="869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 i="1">
                <a:solidFill>
                  <a:srgbClr val="FF0000"/>
                </a:solidFill>
                <a:latin typeface="宋体" panose="02010600030101010101" pitchFamily="2" charset="-122"/>
              </a:rPr>
              <a:t>  450</a:t>
            </a:r>
          </a:p>
        </p:txBody>
      </p:sp>
      <p:grpSp>
        <p:nvGrpSpPr>
          <p:cNvPr id="58375" name="组合 58385">
            <a:extLst>
              <a:ext uri="{FF2B5EF4-FFF2-40B4-BE49-F238E27FC236}">
                <a16:creationId xmlns:a16="http://schemas.microsoft.com/office/drawing/2014/main" id="{68D03C0C-A17E-4D68-B46D-7629D1026402}"/>
              </a:ext>
            </a:extLst>
          </p:cNvPr>
          <p:cNvGrpSpPr>
            <a:grpSpLocks/>
          </p:cNvGrpSpPr>
          <p:nvPr/>
        </p:nvGrpSpPr>
        <p:grpSpPr bwMode="auto">
          <a:xfrm>
            <a:off x="5580063" y="1082675"/>
            <a:ext cx="2624137" cy="1625600"/>
            <a:chOff x="2043" y="682"/>
            <a:chExt cx="1653" cy="1024"/>
          </a:xfrm>
        </p:grpSpPr>
        <p:sp>
          <p:nvSpPr>
            <p:cNvPr id="58382" name="矩形标注 58386">
              <a:extLst>
                <a:ext uri="{FF2B5EF4-FFF2-40B4-BE49-F238E27FC236}">
                  <a16:creationId xmlns:a16="http://schemas.microsoft.com/office/drawing/2014/main" id="{80F264EC-704D-473A-8756-A2F5FC403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682"/>
              <a:ext cx="1653" cy="1024"/>
            </a:xfrm>
            <a:prstGeom prst="wedgeRectCallout">
              <a:avLst>
                <a:gd name="adj1" fmla="val 32639"/>
                <a:gd name="adj2" fmla="val -10741"/>
              </a:avLst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/>
                <a:t>财务费用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b="0">
                  <a:latin typeface="宋体" panose="02010600030101010101" pitchFamily="2" charset="-122"/>
                </a:rPr>
                <a:t>   </a:t>
              </a:r>
              <a:r>
                <a:rPr lang="en-US" altLang="zh-CN" sz="2000" b="0" i="1">
                  <a:latin typeface="宋体" panose="02010600030101010101" pitchFamily="2" charset="-122"/>
                </a:rPr>
                <a:t>  500</a:t>
              </a:r>
            </a:p>
          </p:txBody>
        </p:sp>
        <p:sp>
          <p:nvSpPr>
            <p:cNvPr id="58383" name="直接连接符 58387">
              <a:extLst>
                <a:ext uri="{FF2B5EF4-FFF2-40B4-BE49-F238E27FC236}">
                  <a16:creationId xmlns:a16="http://schemas.microsoft.com/office/drawing/2014/main" id="{1B3199E7-68F4-439B-9746-22742E5172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935"/>
              <a:ext cx="163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384" name="直接连接符 58388">
              <a:extLst>
                <a:ext uri="{FF2B5EF4-FFF2-40B4-BE49-F238E27FC236}">
                  <a16:creationId xmlns:a16="http://schemas.microsoft.com/office/drawing/2014/main" id="{248EC00A-34EA-4AEE-92EB-B5EF6A36A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0" y="955"/>
              <a:ext cx="0" cy="7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8376" name="矩形 58389">
            <a:extLst>
              <a:ext uri="{FF2B5EF4-FFF2-40B4-BE49-F238E27FC236}">
                <a16:creationId xmlns:a16="http://schemas.microsoft.com/office/drawing/2014/main" id="{94B9E71D-8ED9-418A-BAB8-9835AC313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2175" y="1700213"/>
            <a:ext cx="869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 i="1">
                <a:solidFill>
                  <a:srgbClr val="FF0000"/>
                </a:solidFill>
                <a:latin typeface="宋体" panose="02010600030101010101" pitchFamily="2" charset="-122"/>
              </a:rPr>
              <a:t>  450</a:t>
            </a:r>
          </a:p>
        </p:txBody>
      </p:sp>
      <p:sp>
        <p:nvSpPr>
          <p:cNvPr id="58377" name="矩形 58396">
            <a:extLst>
              <a:ext uri="{FF2B5EF4-FFF2-40B4-BE49-F238E27FC236}">
                <a16:creationId xmlns:a16="http://schemas.microsoft.com/office/drawing/2014/main" id="{C6E42458-1437-4BCE-B660-C50B314B6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141663"/>
            <a:ext cx="3240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800">
                <a:solidFill>
                  <a:srgbClr val="FF0000"/>
                </a:solidFill>
              </a:rPr>
              <a:t>        ●</a:t>
            </a:r>
            <a:r>
              <a:rPr lang="zh-CN" altLang="en-US">
                <a:latin typeface="宋体" panose="02010600030101010101" pitchFamily="2" charset="-122"/>
              </a:rPr>
              <a:t>更正方法</a:t>
            </a:r>
          </a:p>
        </p:txBody>
      </p:sp>
      <p:grpSp>
        <p:nvGrpSpPr>
          <p:cNvPr id="58378" name="组合 58400">
            <a:extLst>
              <a:ext uri="{FF2B5EF4-FFF2-40B4-BE49-F238E27FC236}">
                <a16:creationId xmlns:a16="http://schemas.microsoft.com/office/drawing/2014/main" id="{D66B06D9-98B3-4A13-A410-48D96A899664}"/>
              </a:ext>
            </a:extLst>
          </p:cNvPr>
          <p:cNvGrpSpPr>
            <a:grpSpLocks/>
          </p:cNvGrpSpPr>
          <p:nvPr/>
        </p:nvGrpSpPr>
        <p:grpSpPr bwMode="auto">
          <a:xfrm>
            <a:off x="541338" y="3716338"/>
            <a:ext cx="4175125" cy="1512887"/>
            <a:chOff x="341" y="2341"/>
            <a:chExt cx="2630" cy="953"/>
          </a:xfrm>
        </p:grpSpPr>
        <p:sp>
          <p:nvSpPr>
            <p:cNvPr id="58380" name="矩形标注 58398">
              <a:extLst>
                <a:ext uri="{FF2B5EF4-FFF2-40B4-BE49-F238E27FC236}">
                  <a16:creationId xmlns:a16="http://schemas.microsoft.com/office/drawing/2014/main" id="{C85AEC31-C4D0-4976-ACD3-FAD588B3C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" y="2478"/>
              <a:ext cx="2630" cy="816"/>
            </a:xfrm>
            <a:prstGeom prst="wedgeRectCallout">
              <a:avLst>
                <a:gd name="adj1" fmla="val 2093"/>
                <a:gd name="adj2" fmla="val 14218"/>
              </a:avLst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0">
                  <a:latin typeface="宋体" panose="02010600030101010101" pitchFamily="2" charset="-122"/>
                </a:rPr>
                <a:t>用红字编分录并记账（金额为正确数字与错误数字二者之差），冲销错账：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0">
                  <a:solidFill>
                    <a:srgbClr val="0000FF"/>
                  </a:solidFill>
                  <a:latin typeface="宋体" panose="02010600030101010101" pitchFamily="2" charset="-122"/>
                </a:rPr>
                <a:t>   </a:t>
              </a:r>
              <a:r>
                <a:rPr lang="zh-CN" altLang="en-US" sz="1800">
                  <a:solidFill>
                    <a:srgbClr val="0000FF"/>
                  </a:solidFill>
                  <a:latin typeface="宋体" panose="02010600030101010101" pitchFamily="2" charset="-122"/>
                </a:rPr>
                <a:t>借：财务费用</a:t>
              </a:r>
              <a:r>
                <a:rPr lang="zh-CN" altLang="en-US" sz="1800">
                  <a:latin typeface="宋体" panose="02010600030101010101" pitchFamily="2" charset="-122"/>
                </a:rPr>
                <a:t>        </a:t>
              </a:r>
              <a:r>
                <a:rPr lang="zh-CN" altLang="en-US" sz="1800" b="0">
                  <a:solidFill>
                    <a:srgbClr val="FF0000"/>
                  </a:solidFill>
                  <a:latin typeface="宋体" panose="02010600030101010101" pitchFamily="2" charset="-122"/>
                </a:rPr>
                <a:t>450</a:t>
              </a:r>
              <a:endParaRPr lang="zh-CN" altLang="en-US" sz="1800" b="0">
                <a:latin typeface="宋体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latin typeface="宋体" panose="02010600030101010101" pitchFamily="2" charset="-122"/>
                </a:rPr>
                <a:t>     </a:t>
              </a:r>
              <a:r>
                <a:rPr lang="zh-CN" altLang="en-US" sz="1800">
                  <a:solidFill>
                    <a:srgbClr val="0000FF"/>
                  </a:solidFill>
                  <a:latin typeface="宋体" panose="02010600030101010101" pitchFamily="2" charset="-122"/>
                </a:rPr>
                <a:t>贷：银行存款</a:t>
              </a:r>
              <a:r>
                <a:rPr lang="zh-CN" altLang="en-US" sz="1800">
                  <a:latin typeface="宋体" panose="02010600030101010101" pitchFamily="2" charset="-122"/>
                </a:rPr>
                <a:t>              </a:t>
              </a:r>
              <a:r>
                <a:rPr lang="zh-CN" altLang="en-US" sz="1800" b="0">
                  <a:solidFill>
                    <a:srgbClr val="FF0000"/>
                  </a:solidFill>
                  <a:latin typeface="宋体" panose="02010600030101010101" pitchFamily="2" charset="-122"/>
                </a:rPr>
                <a:t>450</a:t>
              </a:r>
            </a:p>
          </p:txBody>
        </p:sp>
        <p:sp>
          <p:nvSpPr>
            <p:cNvPr id="58381" name="下箭头 58399">
              <a:extLst>
                <a:ext uri="{FF2B5EF4-FFF2-40B4-BE49-F238E27FC236}">
                  <a16:creationId xmlns:a16="http://schemas.microsoft.com/office/drawing/2014/main" id="{48DE23B6-693A-4DBE-9E36-85A1CA600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2341"/>
              <a:ext cx="590" cy="137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sp>
        <p:nvSpPr>
          <p:cNvPr id="58379" name="圆角矩形标注 58401">
            <a:extLst>
              <a:ext uri="{FF2B5EF4-FFF2-40B4-BE49-F238E27FC236}">
                <a16:creationId xmlns:a16="http://schemas.microsoft.com/office/drawing/2014/main" id="{1F612AB2-C4AE-4D36-8ED3-F47D64855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3860800"/>
            <a:ext cx="2808288" cy="1439863"/>
          </a:xfrm>
          <a:prstGeom prst="wedgeRoundRectCallout">
            <a:avLst>
              <a:gd name="adj1" fmla="val -11333"/>
              <a:gd name="adj2" fmla="val -2783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重新登记以后，原来多记部分被冲销掉，实际记入数变为</a:t>
            </a:r>
            <a:r>
              <a:rPr lang="en-US" altLang="zh-CN" sz="2000">
                <a:solidFill>
                  <a:srgbClr val="0000FF"/>
                </a:solidFill>
              </a:rPr>
              <a:t>50</a:t>
            </a:r>
            <a:r>
              <a:rPr lang="zh-CN" altLang="en-US" sz="2000">
                <a:solidFill>
                  <a:srgbClr val="0000FF"/>
                </a:solidFill>
              </a:rPr>
              <a:t>元（</a:t>
            </a:r>
            <a:r>
              <a:rPr lang="en-US" altLang="zh-CN" sz="2000">
                <a:solidFill>
                  <a:srgbClr val="0000FF"/>
                </a:solidFill>
              </a:rPr>
              <a:t>500</a:t>
            </a:r>
            <a:r>
              <a:rPr lang="zh-CN" altLang="en-US" sz="2000">
                <a:solidFill>
                  <a:srgbClr val="0000FF"/>
                </a:solidFill>
              </a:rPr>
              <a:t>－</a:t>
            </a:r>
            <a:r>
              <a:rPr lang="en-US" altLang="zh-CN" sz="2000">
                <a:solidFill>
                  <a:srgbClr val="0000FF"/>
                </a:solidFill>
              </a:rPr>
              <a:t>450</a:t>
            </a:r>
            <a:r>
              <a:rPr lang="zh-CN" altLang="en-US" sz="2000">
                <a:solidFill>
                  <a:srgbClr val="0000FF"/>
                </a:solidFill>
              </a:rPr>
              <a:t>）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副标题 33793">
            <a:extLst>
              <a:ext uri="{FF2B5EF4-FFF2-40B4-BE49-F238E27FC236}">
                <a16:creationId xmlns:a16="http://schemas.microsoft.com/office/drawing/2014/main" id="{E8B8A613-CB3F-4497-90B0-DEE0D00B864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14400"/>
            <a:ext cx="7993062" cy="5251450"/>
          </a:xfrm>
        </p:spPr>
        <p:txBody>
          <a:bodyPr/>
          <a:lstStyle/>
          <a:p>
            <a:pPr algn="just" eaLnBrk="1" hangingPunct="1"/>
            <a:r>
              <a:rPr lang="zh-CN" altLang="en-US" sz="3200" b="1">
                <a:solidFill>
                  <a:srgbClr val="FF0066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 sz="3200" b="1">
                <a:solidFill>
                  <a:srgbClr val="FF0066"/>
                </a:solidFill>
                <a:latin typeface="宋体" panose="02010600030101010101" pitchFamily="2" charset="-122"/>
              </a:rPr>
              <a:t>3.</a:t>
            </a:r>
            <a:r>
              <a:rPr lang="zh-CN" altLang="en-US" sz="3200" b="1">
                <a:solidFill>
                  <a:srgbClr val="FF0066"/>
                </a:solidFill>
                <a:latin typeface="宋体" panose="02010600030101010101" pitchFamily="2" charset="-122"/>
              </a:rPr>
              <a:t>补充登记法</a:t>
            </a:r>
          </a:p>
          <a:p>
            <a:pPr algn="just" eaLnBrk="1" hangingPunct="1"/>
            <a:r>
              <a:rPr lang="zh-CN" altLang="en-US" sz="3200" b="1">
                <a:solidFill>
                  <a:srgbClr val="FF0000"/>
                </a:solidFill>
              </a:rPr>
              <a:t>★</a:t>
            </a:r>
            <a:r>
              <a:rPr lang="zh-CN" altLang="en-US" sz="3200" b="1">
                <a:latin typeface="宋体" panose="02010600030101010101" pitchFamily="2" charset="-122"/>
              </a:rPr>
              <a:t>适用性</a:t>
            </a:r>
            <a:r>
              <a:rPr lang="zh-CN" altLang="en-US" sz="3200" b="1">
                <a:latin typeface="宋体" panose="02010600030101010101" pitchFamily="2" charset="-122"/>
                <a:sym typeface="Wingdings" panose="05000000000000000000" pitchFamily="2" charset="2"/>
              </a:rPr>
              <a:t>：</a:t>
            </a:r>
            <a:r>
              <a:rPr lang="zh-CN" altLang="en-US" sz="3200" b="1">
                <a:latin typeface="宋体" panose="02010600030101010101" pitchFamily="2" charset="-122"/>
              </a:rPr>
              <a:t>更正记账凭证上金额写少并已入账而引发的错账。 </a:t>
            </a:r>
          </a:p>
          <a:p>
            <a:pPr algn="just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【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例</a:t>
            </a:r>
            <a:r>
              <a:rPr lang="zh-CN" altLang="en-US" sz="3200">
                <a:solidFill>
                  <a:srgbClr val="FF0000"/>
                </a:solidFill>
                <a:latin typeface="宋体" panose="02010600030101010101" pitchFamily="2" charset="-122"/>
              </a:rPr>
              <a:t>】</a:t>
            </a:r>
            <a:r>
              <a:rPr lang="zh-CN" altLang="en-US" sz="3200" b="1">
                <a:latin typeface="宋体" panose="02010600030101010101" pitchFamily="2" charset="-122"/>
              </a:rPr>
              <a:t>收到某单位归还的欠款3 500元存入银行。分录为：</a:t>
            </a:r>
          </a:p>
          <a:p>
            <a:pPr algn="just" eaLnBrk="1" hangingPunct="1"/>
            <a:r>
              <a:rPr lang="zh-CN" altLang="en-US" sz="3200" b="1"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借：银行存款        350</a:t>
            </a:r>
          </a:p>
          <a:p>
            <a:pPr algn="l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  贷：应收账款                350</a:t>
            </a:r>
          </a:p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</a:rPr>
              <a:t>●</a:t>
            </a:r>
            <a:r>
              <a:rPr lang="zh-CN" altLang="en-US" sz="3200" b="1">
                <a:latin typeface="宋体" panose="02010600030101010101" pitchFamily="2" charset="-122"/>
              </a:rPr>
              <a:t>错账：会计分录中金额写少。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账户登记情况为：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3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3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3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3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矩形标注 59404">
            <a:extLst>
              <a:ext uri="{FF2B5EF4-FFF2-40B4-BE49-F238E27FC236}">
                <a16:creationId xmlns:a16="http://schemas.microsoft.com/office/drawing/2014/main" id="{07B4F758-8B84-431A-90C8-D0566731F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765175"/>
            <a:ext cx="7921625" cy="2159000"/>
          </a:xfrm>
          <a:prstGeom prst="wedgeRectCallout">
            <a:avLst>
              <a:gd name="adj1" fmla="val -30343"/>
              <a:gd name="adj2" fmla="val -20440"/>
            </a:avLst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CN" sz="2000" b="0">
              <a:latin typeface="宋体" panose="02010600030101010101" pitchFamily="2" charset="-122"/>
            </a:endParaRPr>
          </a:p>
        </p:txBody>
      </p:sp>
      <p:sp>
        <p:nvSpPr>
          <p:cNvPr id="60419" name="矩形标注 59405">
            <a:extLst>
              <a:ext uri="{FF2B5EF4-FFF2-40B4-BE49-F238E27FC236}">
                <a16:creationId xmlns:a16="http://schemas.microsoft.com/office/drawing/2014/main" id="{575CD259-B57B-4D7B-9507-618B9EA0C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082675"/>
            <a:ext cx="2624138" cy="1625600"/>
          </a:xfrm>
          <a:prstGeom prst="wedgeRectCallout">
            <a:avLst>
              <a:gd name="adj1" fmla="val 32639"/>
              <a:gd name="adj2" fmla="val -10741"/>
            </a:avLst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应收账款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>
                <a:latin typeface="宋体" panose="02010600030101010101" pitchFamily="2" charset="-122"/>
              </a:rPr>
              <a:t>×××         </a:t>
            </a:r>
            <a:r>
              <a:rPr lang="en-US" altLang="zh-CN" sz="2000" b="0" i="1">
                <a:latin typeface="宋体" panose="02010600030101010101" pitchFamily="2" charset="-122"/>
              </a:rPr>
              <a:t>350</a:t>
            </a:r>
          </a:p>
        </p:txBody>
      </p:sp>
      <p:sp>
        <p:nvSpPr>
          <p:cNvPr id="60420" name="直接连接符 59406">
            <a:extLst>
              <a:ext uri="{FF2B5EF4-FFF2-40B4-BE49-F238E27FC236}">
                <a16:creationId xmlns:a16="http://schemas.microsoft.com/office/drawing/2014/main" id="{D9F6F553-A499-4867-BA84-D3DB0D8D72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3300" y="1484313"/>
            <a:ext cx="25923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21" name="直接连接符 59407">
            <a:extLst>
              <a:ext uri="{FF2B5EF4-FFF2-40B4-BE49-F238E27FC236}">
                <a16:creationId xmlns:a16="http://schemas.microsoft.com/office/drawing/2014/main" id="{F21A35CB-ED59-4AAA-BF84-2366B63A07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00288" y="1516063"/>
            <a:ext cx="0" cy="1120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0422" name="矩形 59408">
            <a:extLst>
              <a:ext uri="{FF2B5EF4-FFF2-40B4-BE49-F238E27FC236}">
                <a16:creationId xmlns:a16="http://schemas.microsoft.com/office/drawing/2014/main" id="{AE438660-A0CB-4D67-AA50-D358CF267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8263" y="1700213"/>
            <a:ext cx="869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 i="1">
                <a:latin typeface="宋体" panose="02010600030101010101" pitchFamily="2" charset="-122"/>
              </a:rPr>
              <a:t>3 150</a:t>
            </a:r>
          </a:p>
        </p:txBody>
      </p:sp>
      <p:grpSp>
        <p:nvGrpSpPr>
          <p:cNvPr id="60423" name="组合 59409">
            <a:extLst>
              <a:ext uri="{FF2B5EF4-FFF2-40B4-BE49-F238E27FC236}">
                <a16:creationId xmlns:a16="http://schemas.microsoft.com/office/drawing/2014/main" id="{6E55D1FC-34E3-4125-A7CD-6A754CF8BB8C}"/>
              </a:ext>
            </a:extLst>
          </p:cNvPr>
          <p:cNvGrpSpPr>
            <a:grpSpLocks/>
          </p:cNvGrpSpPr>
          <p:nvPr/>
        </p:nvGrpSpPr>
        <p:grpSpPr bwMode="auto">
          <a:xfrm>
            <a:off x="5580063" y="1082675"/>
            <a:ext cx="2624137" cy="1625600"/>
            <a:chOff x="2043" y="682"/>
            <a:chExt cx="1653" cy="1024"/>
          </a:xfrm>
        </p:grpSpPr>
        <p:sp>
          <p:nvSpPr>
            <p:cNvPr id="60430" name="矩形标注 59410">
              <a:extLst>
                <a:ext uri="{FF2B5EF4-FFF2-40B4-BE49-F238E27FC236}">
                  <a16:creationId xmlns:a16="http://schemas.microsoft.com/office/drawing/2014/main" id="{CB03CB84-097E-4D91-931C-7A2F5382D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682"/>
              <a:ext cx="1653" cy="1024"/>
            </a:xfrm>
            <a:prstGeom prst="wedgeRectCallout">
              <a:avLst>
                <a:gd name="adj1" fmla="val 32639"/>
                <a:gd name="adj2" fmla="val -10741"/>
              </a:avLst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/>
                <a:t>银行存款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b="0">
                  <a:latin typeface="宋体" panose="02010600030101010101" pitchFamily="2" charset="-122"/>
                </a:rPr>
                <a:t>   </a:t>
              </a:r>
              <a:r>
                <a:rPr lang="en-US" altLang="zh-CN" sz="2000" b="0" i="1">
                  <a:latin typeface="宋体" panose="02010600030101010101" pitchFamily="2" charset="-122"/>
                </a:rPr>
                <a:t>  350</a:t>
              </a:r>
            </a:p>
          </p:txBody>
        </p:sp>
        <p:sp>
          <p:nvSpPr>
            <p:cNvPr id="60431" name="直接连接符 59411">
              <a:extLst>
                <a:ext uri="{FF2B5EF4-FFF2-40B4-BE49-F238E27FC236}">
                  <a16:creationId xmlns:a16="http://schemas.microsoft.com/office/drawing/2014/main" id="{7EEE1CD4-BA9E-4B4C-B087-F6985B7431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935"/>
              <a:ext cx="163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432" name="直接连接符 59412">
              <a:extLst>
                <a:ext uri="{FF2B5EF4-FFF2-40B4-BE49-F238E27FC236}">
                  <a16:creationId xmlns:a16="http://schemas.microsoft.com/office/drawing/2014/main" id="{082885F3-0990-4C65-8FB8-ABFD2ABF09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0" y="955"/>
              <a:ext cx="0" cy="7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0424" name="矩形 59414">
            <a:extLst>
              <a:ext uri="{FF2B5EF4-FFF2-40B4-BE49-F238E27FC236}">
                <a16:creationId xmlns:a16="http://schemas.microsoft.com/office/drawing/2014/main" id="{432A66EF-6C5C-4336-9F7F-C8BD12672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141663"/>
            <a:ext cx="3240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 sz="2800">
                <a:solidFill>
                  <a:srgbClr val="FF0000"/>
                </a:solidFill>
              </a:rPr>
              <a:t>        ●</a:t>
            </a:r>
            <a:r>
              <a:rPr lang="zh-CN" altLang="en-US">
                <a:latin typeface="宋体" panose="02010600030101010101" pitchFamily="2" charset="-122"/>
              </a:rPr>
              <a:t>更正方法</a:t>
            </a:r>
          </a:p>
        </p:txBody>
      </p:sp>
      <p:grpSp>
        <p:nvGrpSpPr>
          <p:cNvPr id="60425" name="组合 59415">
            <a:extLst>
              <a:ext uri="{FF2B5EF4-FFF2-40B4-BE49-F238E27FC236}">
                <a16:creationId xmlns:a16="http://schemas.microsoft.com/office/drawing/2014/main" id="{0890008F-2653-4FC1-A67B-DCCA6DB7BEDE}"/>
              </a:ext>
            </a:extLst>
          </p:cNvPr>
          <p:cNvGrpSpPr>
            <a:grpSpLocks/>
          </p:cNvGrpSpPr>
          <p:nvPr/>
        </p:nvGrpSpPr>
        <p:grpSpPr bwMode="auto">
          <a:xfrm>
            <a:off x="541338" y="3716338"/>
            <a:ext cx="4175125" cy="1512887"/>
            <a:chOff x="341" y="2341"/>
            <a:chExt cx="2630" cy="953"/>
          </a:xfrm>
        </p:grpSpPr>
        <p:sp>
          <p:nvSpPr>
            <p:cNvPr id="60428" name="矩形标注 59416">
              <a:extLst>
                <a:ext uri="{FF2B5EF4-FFF2-40B4-BE49-F238E27FC236}">
                  <a16:creationId xmlns:a16="http://schemas.microsoft.com/office/drawing/2014/main" id="{E51D4B2D-7EE8-4B2C-998A-BCE308C91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" y="2478"/>
              <a:ext cx="2630" cy="816"/>
            </a:xfrm>
            <a:prstGeom prst="wedgeRectCallout">
              <a:avLst>
                <a:gd name="adj1" fmla="val 2093"/>
                <a:gd name="adj2" fmla="val 14218"/>
              </a:avLst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0">
                  <a:latin typeface="宋体" panose="02010600030101010101" pitchFamily="2" charset="-122"/>
                </a:rPr>
                <a:t>用蓝字编分录并记账（金额为正确数字与错误数字二者之差），冲销错账：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0">
                  <a:solidFill>
                    <a:srgbClr val="0000FF"/>
                  </a:solidFill>
                  <a:latin typeface="宋体" panose="02010600030101010101" pitchFamily="2" charset="-122"/>
                </a:rPr>
                <a:t>   </a:t>
              </a:r>
              <a:r>
                <a:rPr lang="zh-CN" altLang="en-US" sz="1800">
                  <a:solidFill>
                    <a:srgbClr val="0000FF"/>
                  </a:solidFill>
                  <a:latin typeface="宋体" panose="02010600030101010101" pitchFamily="2" charset="-122"/>
                </a:rPr>
                <a:t>借：银行存款</a:t>
              </a:r>
              <a:r>
                <a:rPr lang="zh-CN" altLang="en-US" sz="1800">
                  <a:latin typeface="宋体" panose="02010600030101010101" pitchFamily="2" charset="-122"/>
                </a:rPr>
                <a:t>       </a:t>
              </a:r>
              <a:r>
                <a:rPr lang="en-US" altLang="zh-CN" sz="1800" b="0">
                  <a:latin typeface="宋体" panose="02010600030101010101" pitchFamily="2" charset="-122"/>
                </a:rPr>
                <a:t>3 150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latin typeface="宋体" panose="02010600030101010101" pitchFamily="2" charset="-122"/>
                </a:rPr>
                <a:t>     </a:t>
              </a:r>
              <a:r>
                <a:rPr lang="zh-CN" altLang="en-US" sz="1800">
                  <a:solidFill>
                    <a:srgbClr val="0000FF"/>
                  </a:solidFill>
                  <a:latin typeface="宋体" panose="02010600030101010101" pitchFamily="2" charset="-122"/>
                </a:rPr>
                <a:t>贷：应收账款</a:t>
              </a:r>
              <a:r>
                <a:rPr lang="zh-CN" altLang="en-US" sz="1800">
                  <a:latin typeface="宋体" panose="02010600030101010101" pitchFamily="2" charset="-122"/>
                </a:rPr>
                <a:t>           </a:t>
              </a:r>
              <a:r>
                <a:rPr lang="en-US" altLang="zh-CN" sz="1800" b="0">
                  <a:latin typeface="宋体" panose="02010600030101010101" pitchFamily="2" charset="-122"/>
                </a:rPr>
                <a:t>3 150</a:t>
              </a:r>
            </a:p>
          </p:txBody>
        </p:sp>
        <p:sp>
          <p:nvSpPr>
            <p:cNvPr id="60429" name="下箭头 59417">
              <a:extLst>
                <a:ext uri="{FF2B5EF4-FFF2-40B4-BE49-F238E27FC236}">
                  <a16:creationId xmlns:a16="http://schemas.microsoft.com/office/drawing/2014/main" id="{7FD90B93-1153-4114-839C-A53F11D91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2341"/>
              <a:ext cx="590" cy="137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sp>
        <p:nvSpPr>
          <p:cNvPr id="60426" name="圆角矩形标注 59418">
            <a:extLst>
              <a:ext uri="{FF2B5EF4-FFF2-40B4-BE49-F238E27FC236}">
                <a16:creationId xmlns:a16="http://schemas.microsoft.com/office/drawing/2014/main" id="{97A943BF-67DC-47A8-870B-06C79552B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789363"/>
            <a:ext cx="2808288" cy="1439862"/>
          </a:xfrm>
          <a:prstGeom prst="wedgeRoundRectCallout">
            <a:avLst>
              <a:gd name="adj1" fmla="val -11333"/>
              <a:gd name="adj2" fmla="val -27838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重新登记以后，原来少记部分被记入，实际记入数变为</a:t>
            </a:r>
            <a:r>
              <a:rPr lang="en-US" altLang="zh-CN" sz="2000">
                <a:solidFill>
                  <a:srgbClr val="0000FF"/>
                </a:solidFill>
              </a:rPr>
              <a:t>3 500</a:t>
            </a:r>
            <a:r>
              <a:rPr lang="zh-CN" altLang="en-US" sz="2000">
                <a:solidFill>
                  <a:srgbClr val="0000FF"/>
                </a:solidFill>
              </a:rPr>
              <a:t>元（ </a:t>
            </a:r>
            <a:r>
              <a:rPr lang="en-US" altLang="zh-CN" sz="2000">
                <a:solidFill>
                  <a:srgbClr val="0000FF"/>
                </a:solidFill>
              </a:rPr>
              <a:t>350</a:t>
            </a:r>
            <a:r>
              <a:rPr lang="zh-CN" altLang="en-US" sz="2000">
                <a:solidFill>
                  <a:srgbClr val="0000FF"/>
                </a:solidFill>
              </a:rPr>
              <a:t> ＋ </a:t>
            </a:r>
            <a:r>
              <a:rPr lang="en-US" altLang="zh-CN" sz="2000">
                <a:solidFill>
                  <a:srgbClr val="0000FF"/>
                </a:solidFill>
              </a:rPr>
              <a:t>3 150</a:t>
            </a:r>
            <a:r>
              <a:rPr lang="zh-CN" altLang="en-US" sz="2000">
                <a:solidFill>
                  <a:srgbClr val="0000FF"/>
                </a:solidFill>
              </a:rPr>
              <a:t> ）</a:t>
            </a:r>
          </a:p>
        </p:txBody>
      </p:sp>
      <p:sp>
        <p:nvSpPr>
          <p:cNvPr id="60427" name="矩形 59419">
            <a:extLst>
              <a:ext uri="{FF2B5EF4-FFF2-40B4-BE49-F238E27FC236}">
                <a16:creationId xmlns:a16="http://schemas.microsoft.com/office/drawing/2014/main" id="{B110F58A-E852-4E81-85FF-DE35B007A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8050" y="1700213"/>
            <a:ext cx="869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b="0" i="1">
                <a:latin typeface="宋体" panose="02010600030101010101" pitchFamily="2" charset="-122"/>
              </a:rPr>
              <a:t>3 150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34817">
            <a:extLst>
              <a:ext uri="{FF2B5EF4-FFF2-40B4-BE49-F238E27FC236}">
                <a16:creationId xmlns:a16="http://schemas.microsoft.com/office/drawing/2014/main" id="{7DF454AF-82D0-4867-90CD-662B687584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5725" y="333375"/>
            <a:ext cx="6213475" cy="60960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第四节  结账与对账</a:t>
            </a:r>
          </a:p>
        </p:txBody>
      </p:sp>
      <p:sp>
        <p:nvSpPr>
          <p:cNvPr id="61443" name="文本占位符 34818">
            <a:extLst>
              <a:ext uri="{FF2B5EF4-FFF2-40B4-BE49-F238E27FC236}">
                <a16:creationId xmlns:a16="http://schemas.microsoft.com/office/drawing/2014/main" id="{989D8797-D219-48F2-A5B6-0461AE9210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908050"/>
            <a:ext cx="8351837" cy="273685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一、结账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（一）结账的含义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</a:rPr>
              <a:t>  ●</a:t>
            </a:r>
            <a:r>
              <a:rPr lang="zh-CN" altLang="en-US" b="1">
                <a:latin typeface="宋体" panose="02010600030101010101" pitchFamily="2" charset="-122"/>
              </a:rPr>
              <a:t>会计期末，在把当期经济业务全部登记入账的基础上，计算出每个账户的本期发生额和余额，并将余额结转下期的做法。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</a:rPr>
              <a:t>  ●</a:t>
            </a:r>
            <a:r>
              <a:rPr lang="zh-CN" altLang="en-US" b="1">
                <a:latin typeface="宋体" panose="02010600030101010101" pitchFamily="2" charset="-122"/>
              </a:rPr>
              <a:t>对一定期间的账簿记录进行的总结工作。</a:t>
            </a:r>
          </a:p>
        </p:txBody>
      </p:sp>
      <p:sp>
        <p:nvSpPr>
          <p:cNvPr id="61444" name="文本框 34820">
            <a:extLst>
              <a:ext uri="{FF2B5EF4-FFF2-40B4-BE49-F238E27FC236}">
                <a16:creationId xmlns:a16="http://schemas.microsoft.com/office/drawing/2014/main" id="{995E5015-5F15-434C-B2B7-4C00CC18C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716338"/>
            <a:ext cx="7993062" cy="301942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000" b="0"/>
          </a:p>
          <a:p>
            <a:pPr algn="just">
              <a:spcBef>
                <a:spcPct val="0"/>
              </a:spcBef>
              <a:buFontTx/>
              <a:buNone/>
            </a:pPr>
            <a:endParaRPr lang="zh-CN" altLang="en-US" sz="1000" b="0"/>
          </a:p>
          <a:p>
            <a:pPr algn="just">
              <a:spcBef>
                <a:spcPct val="0"/>
              </a:spcBef>
              <a:buFontTx/>
              <a:buNone/>
            </a:pPr>
            <a:endParaRPr lang="zh-CN" altLang="en-US" sz="1000" b="0"/>
          </a:p>
          <a:p>
            <a:pPr algn="just">
              <a:spcBef>
                <a:spcPct val="0"/>
              </a:spcBef>
              <a:buFontTx/>
              <a:buNone/>
            </a:pPr>
            <a:endParaRPr lang="zh-CN" altLang="en-US" sz="1000" b="0"/>
          </a:p>
        </p:txBody>
      </p:sp>
      <p:grpSp>
        <p:nvGrpSpPr>
          <p:cNvPr id="61445" name="组合 34821">
            <a:extLst>
              <a:ext uri="{FF2B5EF4-FFF2-40B4-BE49-F238E27FC236}">
                <a16:creationId xmlns:a16="http://schemas.microsoft.com/office/drawing/2014/main" id="{EA2BC28C-3C85-42C1-96C2-19A5D7502AA0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3857625"/>
            <a:ext cx="4448175" cy="2359025"/>
            <a:chOff x="612" y="2249"/>
            <a:chExt cx="2802" cy="1486"/>
          </a:xfrm>
        </p:grpSpPr>
        <p:sp>
          <p:nvSpPr>
            <p:cNvPr id="61468" name="圆角矩形标注 34822">
              <a:extLst>
                <a:ext uri="{FF2B5EF4-FFF2-40B4-BE49-F238E27FC236}">
                  <a16:creationId xmlns:a16="http://schemas.microsoft.com/office/drawing/2014/main" id="{9267870E-866A-4DA2-8B39-BE1B1E68E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2659"/>
              <a:ext cx="862" cy="680"/>
            </a:xfrm>
            <a:prstGeom prst="wedgeRoundRectCallout">
              <a:avLst>
                <a:gd name="adj1" fmla="val 7079"/>
                <a:gd name="adj2" fmla="val 10000"/>
                <a:gd name="adj3" fmla="val 16667"/>
              </a:avLst>
            </a:prstGeom>
            <a:solidFill>
              <a:srgbClr val="99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经济业务（交易或事项）</a:t>
              </a:r>
            </a:p>
          </p:txBody>
        </p:sp>
        <p:sp>
          <p:nvSpPr>
            <p:cNvPr id="61469" name="任意多边形 34823">
              <a:extLst>
                <a:ext uri="{FF2B5EF4-FFF2-40B4-BE49-F238E27FC236}">
                  <a16:creationId xmlns:a16="http://schemas.microsoft.com/office/drawing/2014/main" id="{8615E72C-95EF-4234-A50E-53991E882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9" y="2976"/>
              <a:ext cx="545" cy="1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470" name="矩形标注 34824">
              <a:extLst>
                <a:ext uri="{FF2B5EF4-FFF2-40B4-BE49-F238E27FC236}">
                  <a16:creationId xmlns:a16="http://schemas.microsoft.com/office/drawing/2014/main" id="{96CBEF6B-C910-448C-8334-51981EE5C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2748"/>
              <a:ext cx="816" cy="227"/>
            </a:xfrm>
            <a:prstGeom prst="wedgeRectCallout">
              <a:avLst>
                <a:gd name="adj1" fmla="val 17157"/>
                <a:gd name="adj2" fmla="val 5528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登记账簿</a:t>
              </a:r>
            </a:p>
          </p:txBody>
        </p:sp>
        <p:grpSp>
          <p:nvGrpSpPr>
            <p:cNvPr id="61471" name="组合 34825">
              <a:extLst>
                <a:ext uri="{FF2B5EF4-FFF2-40B4-BE49-F238E27FC236}">
                  <a16:creationId xmlns:a16="http://schemas.microsoft.com/office/drawing/2014/main" id="{3E7EECF7-64AA-4DC4-A48E-83BBC77ECE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5" y="2249"/>
              <a:ext cx="1179" cy="1486"/>
              <a:chOff x="2099" y="2249"/>
              <a:chExt cx="1179" cy="1486"/>
            </a:xfrm>
          </p:grpSpPr>
          <p:grpSp>
            <p:nvGrpSpPr>
              <p:cNvPr id="61472" name="组合 34826">
                <a:extLst>
                  <a:ext uri="{FF2B5EF4-FFF2-40B4-BE49-F238E27FC236}">
                    <a16:creationId xmlns:a16="http://schemas.microsoft.com/office/drawing/2014/main" id="{D3E164B4-B042-4B7C-B1F9-FC5DAC21A4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81" y="2249"/>
                <a:ext cx="681" cy="861"/>
                <a:chOff x="748" y="2886"/>
                <a:chExt cx="681" cy="861"/>
              </a:xfrm>
            </p:grpSpPr>
            <p:sp>
              <p:nvSpPr>
                <p:cNvPr id="61483" name="立方体 34827">
                  <a:extLst>
                    <a:ext uri="{FF2B5EF4-FFF2-40B4-BE49-F238E27FC236}">
                      <a16:creationId xmlns:a16="http://schemas.microsoft.com/office/drawing/2014/main" id="{A9BED330-A86A-49D5-881E-D41B4A094E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886"/>
                  <a:ext cx="681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61484" name="图片 34828">
                  <a:extLst>
                    <a:ext uri="{FF2B5EF4-FFF2-40B4-BE49-F238E27FC236}">
                      <a16:creationId xmlns:a16="http://schemas.microsoft.com/office/drawing/2014/main" id="{BBD19CF9-9D77-4E72-B66D-029C533AB9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60" y="2931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1473" name="图片 34829" descr="7581CBD8">
                <a:extLst>
                  <a:ext uri="{FF2B5EF4-FFF2-40B4-BE49-F238E27FC236}">
                    <a16:creationId xmlns:a16="http://schemas.microsoft.com/office/drawing/2014/main" id="{EBF7CBD9-F613-4981-A3C5-22F0C70860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2284" y="2294"/>
                <a:ext cx="642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1474" name="组合 34830">
                <a:extLst>
                  <a:ext uri="{FF2B5EF4-FFF2-40B4-BE49-F238E27FC236}">
                    <a16:creationId xmlns:a16="http://schemas.microsoft.com/office/drawing/2014/main" id="{DE2C9553-509B-44C5-A231-1FD1C3AAB9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99" y="2674"/>
                <a:ext cx="998" cy="592"/>
                <a:chOff x="748" y="2160"/>
                <a:chExt cx="907" cy="592"/>
              </a:xfrm>
            </p:grpSpPr>
            <p:sp>
              <p:nvSpPr>
                <p:cNvPr id="61481" name="立方体 34831">
                  <a:extLst>
                    <a:ext uri="{FF2B5EF4-FFF2-40B4-BE49-F238E27FC236}">
                      <a16:creationId xmlns:a16="http://schemas.microsoft.com/office/drawing/2014/main" id="{2B63BA29-A090-4D7D-BCE7-F7D4113984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160"/>
                  <a:ext cx="907" cy="592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61482" name="图片 34832">
                  <a:extLst>
                    <a:ext uri="{FF2B5EF4-FFF2-40B4-BE49-F238E27FC236}">
                      <a16:creationId xmlns:a16="http://schemas.microsoft.com/office/drawing/2014/main" id="{A17D2298-2B5F-4F3E-9344-90EFC896C5C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748" y="2205"/>
                  <a:ext cx="861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61475" name="图片 34833" descr="896F7477">
                <a:extLst>
                  <a:ext uri="{FF2B5EF4-FFF2-40B4-BE49-F238E27FC236}">
                    <a16:creationId xmlns:a16="http://schemas.microsoft.com/office/drawing/2014/main" id="{B22F90CD-B30C-462C-A366-211213B902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2099" y="2702"/>
                <a:ext cx="962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1476" name="组合 34834">
                <a:extLst>
                  <a:ext uri="{FF2B5EF4-FFF2-40B4-BE49-F238E27FC236}">
                    <a16:creationId xmlns:a16="http://schemas.microsoft.com/office/drawing/2014/main" id="{B9A90087-281A-4403-ABE5-03CC96843F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00" y="2871"/>
                <a:ext cx="678" cy="864"/>
                <a:chOff x="4651" y="2917"/>
                <a:chExt cx="678" cy="864"/>
              </a:xfrm>
            </p:grpSpPr>
            <p:grpSp>
              <p:nvGrpSpPr>
                <p:cNvPr id="61477" name="组合 34835">
                  <a:extLst>
                    <a:ext uri="{FF2B5EF4-FFF2-40B4-BE49-F238E27FC236}">
                      <a16:creationId xmlns:a16="http://schemas.microsoft.com/office/drawing/2014/main" id="{32CCB122-9C89-4710-9E29-C8B0549669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51" y="2917"/>
                  <a:ext cx="678" cy="861"/>
                  <a:chOff x="767" y="1150"/>
                  <a:chExt cx="678" cy="861"/>
                </a:xfrm>
              </p:grpSpPr>
              <p:sp>
                <p:nvSpPr>
                  <p:cNvPr id="61479" name="立方体 34836">
                    <a:extLst>
                      <a:ext uri="{FF2B5EF4-FFF2-40B4-BE49-F238E27FC236}">
                        <a16:creationId xmlns:a16="http://schemas.microsoft.com/office/drawing/2014/main" id="{C8780160-E6DC-4729-B5CD-CF3A0B11D4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67" y="1150"/>
                    <a:ext cx="678" cy="861"/>
                  </a:xfrm>
                  <a:prstGeom prst="cube">
                    <a:avLst>
                      <a:gd name="adj" fmla="val 5287"/>
                    </a:avLst>
                  </a:prstGeom>
                  <a:solidFill>
                    <a:schemeClr val="bg1"/>
                  </a:solidFill>
                  <a:ln w="9525">
                    <a:solidFill>
                      <a:srgbClr val="99CCFF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zh-CN" altLang="en-US" sz="1600"/>
                  </a:p>
                </p:txBody>
              </p:sp>
              <p:pic>
                <p:nvPicPr>
                  <p:cNvPr id="61480" name="图片 34837">
                    <a:extLst>
                      <a:ext uri="{FF2B5EF4-FFF2-40B4-BE49-F238E27FC236}">
                        <a16:creationId xmlns:a16="http://schemas.microsoft.com/office/drawing/2014/main" id="{5E49AA6E-D178-42C2-A687-A13EF88FADF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29"/>
                  <a:stretch>
                    <a:fillRect/>
                  </a:stretch>
                </p:blipFill>
                <p:spPr bwMode="auto">
                  <a:xfrm>
                    <a:off x="793" y="1207"/>
                    <a:ext cx="615" cy="7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61478" name="图片 34838" descr="204E207C">
                  <a:extLst>
                    <a:ext uri="{FF2B5EF4-FFF2-40B4-BE49-F238E27FC236}">
                      <a16:creationId xmlns:a16="http://schemas.microsoft.com/office/drawing/2014/main" id="{B48AE01F-14CA-45ED-A659-89D67718DA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55" y="2958"/>
                  <a:ext cx="641" cy="823"/>
                </a:xfrm>
                <a:prstGeom prst="rect">
                  <a:avLst/>
                </a:prstGeom>
                <a:noFill/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61446" name="组合 34839">
            <a:extLst>
              <a:ext uri="{FF2B5EF4-FFF2-40B4-BE49-F238E27FC236}">
                <a16:creationId xmlns:a16="http://schemas.microsoft.com/office/drawing/2014/main" id="{D3F8787B-B19B-4C6E-9D13-B967B04E9FFF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6237288"/>
            <a:ext cx="7416800" cy="431800"/>
            <a:chOff x="703" y="3748"/>
            <a:chExt cx="4672" cy="272"/>
          </a:xfrm>
        </p:grpSpPr>
        <p:sp>
          <p:nvSpPr>
            <p:cNvPr id="61464" name="直接连接符 34840">
              <a:extLst>
                <a:ext uri="{FF2B5EF4-FFF2-40B4-BE49-F238E27FC236}">
                  <a16:creationId xmlns:a16="http://schemas.microsoft.com/office/drawing/2014/main" id="{3663FC2F-BAC6-49B0-9484-E2F3C3030A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3" y="3974"/>
              <a:ext cx="4672" cy="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465" name="矩形标注 34841">
              <a:extLst>
                <a:ext uri="{FF2B5EF4-FFF2-40B4-BE49-F238E27FC236}">
                  <a16:creationId xmlns:a16="http://schemas.microsoft.com/office/drawing/2014/main" id="{E80E776D-0429-45B6-AFE3-22E13B52C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3748"/>
              <a:ext cx="295" cy="272"/>
            </a:xfrm>
            <a:prstGeom prst="wedgeRectCallout">
              <a:avLst>
                <a:gd name="adj1" fmla="val 13051"/>
                <a:gd name="adj2" fmla="val 28676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</a:rPr>
                <a:t>◆</a:t>
              </a:r>
            </a:p>
          </p:txBody>
        </p:sp>
        <p:sp>
          <p:nvSpPr>
            <p:cNvPr id="61466" name="矩形标注 34842">
              <a:extLst>
                <a:ext uri="{FF2B5EF4-FFF2-40B4-BE49-F238E27FC236}">
                  <a16:creationId xmlns:a16="http://schemas.microsoft.com/office/drawing/2014/main" id="{AB9A9A54-4877-4507-863E-96CCEF56F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3749"/>
              <a:ext cx="952" cy="181"/>
            </a:xfrm>
            <a:prstGeom prst="wedgeRectCallout">
              <a:avLst>
                <a:gd name="adj1" fmla="val 23111"/>
                <a:gd name="adj2" fmla="val 4226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0000FF"/>
                  </a:solidFill>
                </a:rPr>
                <a:t>A</a:t>
              </a:r>
              <a:r>
                <a:rPr lang="zh-CN" altLang="en-US" sz="2000">
                  <a:solidFill>
                    <a:srgbClr val="0000FF"/>
                  </a:solidFill>
                </a:rPr>
                <a:t>会计期间</a:t>
              </a:r>
            </a:p>
          </p:txBody>
        </p:sp>
        <p:sp>
          <p:nvSpPr>
            <p:cNvPr id="61467" name="矩形标注 34843">
              <a:extLst>
                <a:ext uri="{FF2B5EF4-FFF2-40B4-BE49-F238E27FC236}">
                  <a16:creationId xmlns:a16="http://schemas.microsoft.com/office/drawing/2014/main" id="{8F00FD7D-7204-48F8-9CA1-0EB5EB77E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3748"/>
              <a:ext cx="952" cy="181"/>
            </a:xfrm>
            <a:prstGeom prst="wedgeRectCallout">
              <a:avLst>
                <a:gd name="adj1" fmla="val 23111"/>
                <a:gd name="adj2" fmla="val 4226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0000FF"/>
                  </a:solidFill>
                </a:rPr>
                <a:t>B</a:t>
              </a:r>
              <a:r>
                <a:rPr lang="zh-CN" altLang="en-US" sz="2000">
                  <a:solidFill>
                    <a:srgbClr val="0000FF"/>
                  </a:solidFill>
                </a:rPr>
                <a:t>会计期间</a:t>
              </a:r>
            </a:p>
          </p:txBody>
        </p:sp>
      </p:grpSp>
      <p:grpSp>
        <p:nvGrpSpPr>
          <p:cNvPr id="61447" name="组合 34844">
            <a:extLst>
              <a:ext uri="{FF2B5EF4-FFF2-40B4-BE49-F238E27FC236}">
                <a16:creationId xmlns:a16="http://schemas.microsoft.com/office/drawing/2014/main" id="{684504FC-1C46-4909-A751-FF86D86FAA8C}"/>
              </a:ext>
            </a:extLst>
          </p:cNvPr>
          <p:cNvGrpSpPr>
            <a:grpSpLocks/>
          </p:cNvGrpSpPr>
          <p:nvPr/>
        </p:nvGrpSpPr>
        <p:grpSpPr bwMode="auto">
          <a:xfrm>
            <a:off x="6229350" y="3860800"/>
            <a:ext cx="1871663" cy="2359025"/>
            <a:chOff x="2099" y="2249"/>
            <a:chExt cx="1179" cy="1486"/>
          </a:xfrm>
        </p:grpSpPr>
        <p:grpSp>
          <p:nvGrpSpPr>
            <p:cNvPr id="61451" name="组合 34845">
              <a:extLst>
                <a:ext uri="{FF2B5EF4-FFF2-40B4-BE49-F238E27FC236}">
                  <a16:creationId xmlns:a16="http://schemas.microsoft.com/office/drawing/2014/main" id="{00B57FBD-84EC-4A96-8655-6987853238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1" y="2249"/>
              <a:ext cx="681" cy="861"/>
              <a:chOff x="748" y="2886"/>
              <a:chExt cx="681" cy="861"/>
            </a:xfrm>
          </p:grpSpPr>
          <p:sp>
            <p:nvSpPr>
              <p:cNvPr id="61462" name="立方体 34846">
                <a:extLst>
                  <a:ext uri="{FF2B5EF4-FFF2-40B4-BE49-F238E27FC236}">
                    <a16:creationId xmlns:a16="http://schemas.microsoft.com/office/drawing/2014/main" id="{DA5FF304-2653-4C8F-B91C-161DB326F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88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1463" name="图片 34847">
                <a:extLst>
                  <a:ext uri="{FF2B5EF4-FFF2-40B4-BE49-F238E27FC236}">
                    <a16:creationId xmlns:a16="http://schemas.microsoft.com/office/drawing/2014/main" id="{D235983A-5710-49B7-8155-D90F7A6443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60" y="293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1452" name="图片 34848" descr="7581CBD8">
              <a:extLst>
                <a:ext uri="{FF2B5EF4-FFF2-40B4-BE49-F238E27FC236}">
                  <a16:creationId xmlns:a16="http://schemas.microsoft.com/office/drawing/2014/main" id="{5B7CD499-AC02-4F43-A262-DF4BC00748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2284" y="2294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1453" name="组合 34849">
              <a:extLst>
                <a:ext uri="{FF2B5EF4-FFF2-40B4-BE49-F238E27FC236}">
                  <a16:creationId xmlns:a16="http://schemas.microsoft.com/office/drawing/2014/main" id="{B8128F9D-A737-4850-8E1A-A6A092E19C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99" y="2674"/>
              <a:ext cx="998" cy="592"/>
              <a:chOff x="748" y="2160"/>
              <a:chExt cx="907" cy="592"/>
            </a:xfrm>
          </p:grpSpPr>
          <p:sp>
            <p:nvSpPr>
              <p:cNvPr id="61460" name="立方体 34850">
                <a:extLst>
                  <a:ext uri="{FF2B5EF4-FFF2-40B4-BE49-F238E27FC236}">
                    <a16:creationId xmlns:a16="http://schemas.microsoft.com/office/drawing/2014/main" id="{DA3AAA42-290A-4216-936C-FC3C3AB2C6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1461" name="图片 34851">
                <a:extLst>
                  <a:ext uri="{FF2B5EF4-FFF2-40B4-BE49-F238E27FC236}">
                    <a16:creationId xmlns:a16="http://schemas.microsoft.com/office/drawing/2014/main" id="{E9AD1189-B148-4180-A3D9-3DEE923911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1454" name="图片 34852" descr="896F7477">
              <a:extLst>
                <a:ext uri="{FF2B5EF4-FFF2-40B4-BE49-F238E27FC236}">
                  <a16:creationId xmlns:a16="http://schemas.microsoft.com/office/drawing/2014/main" id="{9AB9C844-5FE0-4986-96E9-10B00BF81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565" b="182"/>
            <a:stretch>
              <a:fillRect/>
            </a:stretch>
          </p:blipFill>
          <p:spPr bwMode="auto">
            <a:xfrm>
              <a:off x="2099" y="2702"/>
              <a:ext cx="962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1455" name="组合 34853">
              <a:extLst>
                <a:ext uri="{FF2B5EF4-FFF2-40B4-BE49-F238E27FC236}">
                  <a16:creationId xmlns:a16="http://schemas.microsoft.com/office/drawing/2014/main" id="{ADF84FFC-283A-42C8-9F2B-22666CC98C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0" y="2871"/>
              <a:ext cx="678" cy="864"/>
              <a:chOff x="4651" y="2917"/>
              <a:chExt cx="678" cy="864"/>
            </a:xfrm>
          </p:grpSpPr>
          <p:grpSp>
            <p:nvGrpSpPr>
              <p:cNvPr id="61456" name="组合 34854">
                <a:extLst>
                  <a:ext uri="{FF2B5EF4-FFF2-40B4-BE49-F238E27FC236}">
                    <a16:creationId xmlns:a16="http://schemas.microsoft.com/office/drawing/2014/main" id="{0151FA84-9E1C-44D4-B580-0F5F9CF1DA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51" y="2917"/>
                <a:ext cx="678" cy="861"/>
                <a:chOff x="767" y="1150"/>
                <a:chExt cx="678" cy="861"/>
              </a:xfrm>
            </p:grpSpPr>
            <p:sp>
              <p:nvSpPr>
                <p:cNvPr id="61458" name="立方体 34855">
                  <a:extLst>
                    <a:ext uri="{FF2B5EF4-FFF2-40B4-BE49-F238E27FC236}">
                      <a16:creationId xmlns:a16="http://schemas.microsoft.com/office/drawing/2014/main" id="{DB7B950B-5F40-49FA-9C76-5C83A7B43C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7" y="1150"/>
                  <a:ext cx="678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61459" name="图片 34856">
                  <a:extLst>
                    <a:ext uri="{FF2B5EF4-FFF2-40B4-BE49-F238E27FC236}">
                      <a16:creationId xmlns:a16="http://schemas.microsoft.com/office/drawing/2014/main" id="{0ABB538F-0E00-4208-9A2A-9B0567507B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93" y="1207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1457" name="图片 34857" descr="204E207C">
                <a:extLst>
                  <a:ext uri="{FF2B5EF4-FFF2-40B4-BE49-F238E27FC236}">
                    <a16:creationId xmlns:a16="http://schemas.microsoft.com/office/drawing/2014/main" id="{1C759413-69C3-4A25-8B33-D2FC1C780F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5" y="2958"/>
                <a:ext cx="641" cy="82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61448" name="圆角矩形标注 34863">
            <a:extLst>
              <a:ext uri="{FF2B5EF4-FFF2-40B4-BE49-F238E27FC236}">
                <a16:creationId xmlns:a16="http://schemas.microsoft.com/office/drawing/2014/main" id="{232407D8-4F77-4B45-9B02-023973003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5373688"/>
            <a:ext cx="2447925" cy="792162"/>
          </a:xfrm>
          <a:prstGeom prst="wedgeRoundRectCallout">
            <a:avLst>
              <a:gd name="adj1" fmla="val -1167"/>
              <a:gd name="adj2" fmla="val 34167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计算各账户本期发生额和期末余额</a:t>
            </a:r>
          </a:p>
        </p:txBody>
      </p:sp>
      <p:sp>
        <p:nvSpPr>
          <p:cNvPr id="61449" name="圆角矩形标注 34864">
            <a:extLst>
              <a:ext uri="{FF2B5EF4-FFF2-40B4-BE49-F238E27FC236}">
                <a16:creationId xmlns:a16="http://schemas.microsoft.com/office/drawing/2014/main" id="{EA997B2D-3522-43AD-A93E-DA76A4A0B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5084763"/>
            <a:ext cx="1619250" cy="1079500"/>
          </a:xfrm>
          <a:prstGeom prst="wedgeRoundRectCallout">
            <a:avLst>
              <a:gd name="adj1" fmla="val 10491"/>
              <a:gd name="adj2" fmla="val 11764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账户在期末有余额时应结转入下期</a:t>
            </a:r>
          </a:p>
        </p:txBody>
      </p:sp>
      <p:sp>
        <p:nvSpPr>
          <p:cNvPr id="61450" name="上弧形箭头 34859">
            <a:extLst>
              <a:ext uri="{FF2B5EF4-FFF2-40B4-BE49-F238E27FC236}">
                <a16:creationId xmlns:a16="http://schemas.microsoft.com/office/drawing/2014/main" id="{38736602-8D97-4ED3-ADB5-B5C4CFC3F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4725988"/>
            <a:ext cx="1008063" cy="431800"/>
          </a:xfrm>
          <a:prstGeom prst="curvedDownArrow">
            <a:avLst>
              <a:gd name="adj1" fmla="val 46691"/>
              <a:gd name="adj2" fmla="val 93382"/>
              <a:gd name="adj3" fmla="val 33306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文本框 35843">
            <a:extLst>
              <a:ext uri="{FF2B5EF4-FFF2-40B4-BE49-F238E27FC236}">
                <a16:creationId xmlns:a16="http://schemas.microsoft.com/office/drawing/2014/main" id="{9A2B15F3-BD70-4895-8B6F-08BEC8115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555750"/>
            <a:ext cx="8064500" cy="3960813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</a:rPr>
              <a:t>    </a:t>
            </a:r>
            <a:endParaRPr lang="zh-CN" altLang="en-US" sz="1800" b="0">
              <a:latin typeface="宋体" panose="02010600030101010101" pitchFamily="2" charset="-122"/>
            </a:endParaRPr>
          </a:p>
        </p:txBody>
      </p:sp>
      <p:sp>
        <p:nvSpPr>
          <p:cNvPr id="62467" name="副标题 35841">
            <a:extLst>
              <a:ext uri="{FF2B5EF4-FFF2-40B4-BE49-F238E27FC236}">
                <a16:creationId xmlns:a16="http://schemas.microsoft.com/office/drawing/2014/main" id="{65AEB3AA-7FFC-449F-8729-951C6835EBB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9538" y="765175"/>
            <a:ext cx="6365875" cy="617538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（二）结账的步骤    </a:t>
            </a:r>
          </a:p>
        </p:txBody>
      </p:sp>
      <p:grpSp>
        <p:nvGrpSpPr>
          <p:cNvPr id="62468" name="组合 35864">
            <a:extLst>
              <a:ext uri="{FF2B5EF4-FFF2-40B4-BE49-F238E27FC236}">
                <a16:creationId xmlns:a16="http://schemas.microsoft.com/office/drawing/2014/main" id="{D189FBBA-9AAE-4CCC-8DC2-A55D6CE93509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676525"/>
            <a:ext cx="3097212" cy="1616075"/>
            <a:chOff x="2789" y="1752"/>
            <a:chExt cx="1951" cy="1018"/>
          </a:xfrm>
        </p:grpSpPr>
        <p:grpSp>
          <p:nvGrpSpPr>
            <p:cNvPr id="2" name="组合 35848">
              <a:extLst>
                <a:ext uri="{FF2B5EF4-FFF2-40B4-BE49-F238E27FC236}">
                  <a16:creationId xmlns:a16="http://schemas.microsoft.com/office/drawing/2014/main" id="{1FDD8635-C412-4EF3-98F4-620B8ACC4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54" y="1752"/>
              <a:ext cx="686" cy="836"/>
              <a:chOff x="2562" y="1882"/>
              <a:chExt cx="686" cy="836"/>
            </a:xfrm>
          </p:grpSpPr>
          <p:grpSp>
            <p:nvGrpSpPr>
              <p:cNvPr id="3" name="组合 35844">
                <a:extLst>
                  <a:ext uri="{FF2B5EF4-FFF2-40B4-BE49-F238E27FC236}">
                    <a16:creationId xmlns:a16="http://schemas.microsoft.com/office/drawing/2014/main" id="{95CD3B04-5483-4F5C-9885-F2D23C8070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70" y="1882"/>
                <a:ext cx="678" cy="821"/>
                <a:chOff x="767" y="1150"/>
                <a:chExt cx="678" cy="861"/>
              </a:xfrm>
            </p:grpSpPr>
            <p:sp>
              <p:nvSpPr>
                <p:cNvPr id="62496" name="立方体 35845">
                  <a:extLst>
                    <a:ext uri="{FF2B5EF4-FFF2-40B4-BE49-F238E27FC236}">
                      <a16:creationId xmlns:a16="http://schemas.microsoft.com/office/drawing/2014/main" id="{49606247-159C-4921-9B97-24688E7916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7" y="1150"/>
                  <a:ext cx="678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62497" name="图片 35846">
                  <a:extLst>
                    <a:ext uri="{FF2B5EF4-FFF2-40B4-BE49-F238E27FC236}">
                      <a16:creationId xmlns:a16="http://schemas.microsoft.com/office/drawing/2014/main" id="{6F860F10-389F-45BC-A809-2D2170AA617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93" y="1207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2495" name="图片 35847" descr="204E207C">
                <a:extLst>
                  <a:ext uri="{FF2B5EF4-FFF2-40B4-BE49-F238E27FC236}">
                    <a16:creationId xmlns:a16="http://schemas.microsoft.com/office/drawing/2014/main" id="{895FE9F3-99A6-4522-B71E-53DF5D3128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2" y="1933"/>
                <a:ext cx="641" cy="785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62484" name="组合 35863">
              <a:extLst>
                <a:ext uri="{FF2B5EF4-FFF2-40B4-BE49-F238E27FC236}">
                  <a16:creationId xmlns:a16="http://schemas.microsoft.com/office/drawing/2014/main" id="{26A07F77-EC8A-4FFD-BA29-E8C78C5F7A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8" y="2160"/>
              <a:ext cx="998" cy="610"/>
              <a:chOff x="4286" y="2177"/>
              <a:chExt cx="998" cy="610"/>
            </a:xfrm>
          </p:grpSpPr>
          <p:grpSp>
            <p:nvGrpSpPr>
              <p:cNvPr id="62490" name="组合 35854">
                <a:extLst>
                  <a:ext uri="{FF2B5EF4-FFF2-40B4-BE49-F238E27FC236}">
                    <a16:creationId xmlns:a16="http://schemas.microsoft.com/office/drawing/2014/main" id="{3DE0F012-988E-43CB-B466-6800215ECF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86" y="2177"/>
                <a:ext cx="998" cy="592"/>
                <a:chOff x="748" y="2160"/>
                <a:chExt cx="907" cy="592"/>
              </a:xfrm>
            </p:grpSpPr>
            <p:sp>
              <p:nvSpPr>
                <p:cNvPr id="62492" name="立方体 35855">
                  <a:extLst>
                    <a:ext uri="{FF2B5EF4-FFF2-40B4-BE49-F238E27FC236}">
                      <a16:creationId xmlns:a16="http://schemas.microsoft.com/office/drawing/2014/main" id="{F1ADC7CA-EAA2-43B5-9B42-2CEDEE8041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160"/>
                  <a:ext cx="907" cy="592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62493" name="图片 35856">
                  <a:extLst>
                    <a:ext uri="{FF2B5EF4-FFF2-40B4-BE49-F238E27FC236}">
                      <a16:creationId xmlns:a16="http://schemas.microsoft.com/office/drawing/2014/main" id="{BCD62331-72FB-4471-A340-9E7D58A6A8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748" y="2205"/>
                  <a:ext cx="861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62491" name="图片 35857" descr="896F7477">
                <a:extLst>
                  <a:ext uri="{FF2B5EF4-FFF2-40B4-BE49-F238E27FC236}">
                    <a16:creationId xmlns:a16="http://schemas.microsoft.com/office/drawing/2014/main" id="{6C6D5CFA-4FE9-48E3-A7FA-03CF53674C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565" b="182"/>
              <a:stretch>
                <a:fillRect/>
              </a:stretch>
            </p:blipFill>
            <p:spPr bwMode="auto">
              <a:xfrm>
                <a:off x="4286" y="2205"/>
                <a:ext cx="962" cy="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2485" name="组合 35862">
              <a:extLst>
                <a:ext uri="{FF2B5EF4-FFF2-40B4-BE49-F238E27FC236}">
                  <a16:creationId xmlns:a16="http://schemas.microsoft.com/office/drawing/2014/main" id="{09A842B9-AA8C-4F45-8CF5-17F3738CE8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9" y="1836"/>
              <a:ext cx="681" cy="868"/>
              <a:chOff x="4468" y="1752"/>
              <a:chExt cx="681" cy="868"/>
            </a:xfrm>
          </p:grpSpPr>
          <p:grpSp>
            <p:nvGrpSpPr>
              <p:cNvPr id="4" name="组合 35850">
                <a:extLst>
                  <a:ext uri="{FF2B5EF4-FFF2-40B4-BE49-F238E27FC236}">
                    <a16:creationId xmlns:a16="http://schemas.microsoft.com/office/drawing/2014/main" id="{4D54B583-3D55-478F-A4D4-1B930A8BEA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68" y="1752"/>
                <a:ext cx="681" cy="861"/>
                <a:chOff x="748" y="2886"/>
                <a:chExt cx="681" cy="861"/>
              </a:xfrm>
            </p:grpSpPr>
            <p:sp>
              <p:nvSpPr>
                <p:cNvPr id="62488" name="立方体 35851">
                  <a:extLst>
                    <a:ext uri="{FF2B5EF4-FFF2-40B4-BE49-F238E27FC236}">
                      <a16:creationId xmlns:a16="http://schemas.microsoft.com/office/drawing/2014/main" id="{948252AD-90B0-4BD6-81F5-DA4D29B8F5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886"/>
                  <a:ext cx="681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5" name="图片 35852">
                  <a:extLst>
                    <a:ext uri="{FF2B5EF4-FFF2-40B4-BE49-F238E27FC236}">
                      <a16:creationId xmlns:a16="http://schemas.microsoft.com/office/drawing/2014/main" id="{1EE5C9B3-0F09-48FF-9BBE-C29019FFF0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60" y="2931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2487" name="图片 35853" descr="7581CBD8">
                <a:extLst>
                  <a:ext uri="{FF2B5EF4-FFF2-40B4-BE49-F238E27FC236}">
                    <a16:creationId xmlns:a16="http://schemas.microsoft.com/office/drawing/2014/main" id="{19796ECC-0D93-4A2A-A3CF-571747E72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4471" y="1797"/>
                <a:ext cx="642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62483" name="组合 35871">
            <a:extLst>
              <a:ext uri="{FF2B5EF4-FFF2-40B4-BE49-F238E27FC236}">
                <a16:creationId xmlns:a16="http://schemas.microsoft.com/office/drawing/2014/main" id="{D4C9E316-B6FA-409A-B030-9FB9B6C3DFF1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1773238"/>
            <a:ext cx="4968875" cy="1079500"/>
            <a:chOff x="1882" y="1163"/>
            <a:chExt cx="3130" cy="680"/>
          </a:xfrm>
        </p:grpSpPr>
        <p:sp>
          <p:nvSpPr>
            <p:cNvPr id="62481" name="圆角矩形标注 35865">
              <a:extLst>
                <a:ext uri="{FF2B5EF4-FFF2-40B4-BE49-F238E27FC236}">
                  <a16:creationId xmlns:a16="http://schemas.microsoft.com/office/drawing/2014/main" id="{011EF400-347B-4F8A-8048-A5D2B1D8E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8" y="1163"/>
              <a:ext cx="1224" cy="680"/>
            </a:xfrm>
            <a:prstGeom prst="wedgeRoundRectCallout">
              <a:avLst>
                <a:gd name="adj1" fmla="val -3269"/>
                <a:gd name="adj2" fmla="val 11764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</a:rPr>
                <a:t>A2</a:t>
              </a:r>
              <a:r>
                <a:rPr lang="zh-CN" altLang="en-US" sz="2000">
                  <a:solidFill>
                    <a:srgbClr val="0000FF"/>
                  </a:solidFill>
                </a:rPr>
                <a:t>按照权责发生制的要求进行账项调整</a:t>
              </a:r>
            </a:p>
          </p:txBody>
        </p:sp>
        <p:sp>
          <p:nvSpPr>
            <p:cNvPr id="62482" name="直接连接符 35866">
              <a:extLst>
                <a:ext uri="{FF2B5EF4-FFF2-40B4-BE49-F238E27FC236}">
                  <a16:creationId xmlns:a16="http://schemas.microsoft.com/office/drawing/2014/main" id="{ACA8C8B1-AD52-459C-81C6-681B9C2595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2" y="1480"/>
              <a:ext cx="190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2486" name="组合 35873">
            <a:extLst>
              <a:ext uri="{FF2B5EF4-FFF2-40B4-BE49-F238E27FC236}">
                <a16:creationId xmlns:a16="http://schemas.microsoft.com/office/drawing/2014/main" id="{8B9C93BA-0445-4CE3-AA78-48FCED9CD795}"/>
              </a:ext>
            </a:extLst>
          </p:cNvPr>
          <p:cNvGrpSpPr>
            <a:grpSpLocks/>
          </p:cNvGrpSpPr>
          <p:nvPr/>
        </p:nvGrpSpPr>
        <p:grpSpPr bwMode="auto">
          <a:xfrm>
            <a:off x="1187450" y="4221163"/>
            <a:ext cx="4752975" cy="1079500"/>
            <a:chOff x="657" y="2705"/>
            <a:chExt cx="2994" cy="680"/>
          </a:xfrm>
        </p:grpSpPr>
        <p:sp>
          <p:nvSpPr>
            <p:cNvPr id="62479" name="直接连接符 35869">
              <a:extLst>
                <a:ext uri="{FF2B5EF4-FFF2-40B4-BE49-F238E27FC236}">
                  <a16:creationId xmlns:a16="http://schemas.microsoft.com/office/drawing/2014/main" id="{DAA0B2AC-7624-473F-9777-61E46D0A05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18" y="3034"/>
              <a:ext cx="1633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80" name="圆角矩形标注 35870">
              <a:extLst>
                <a:ext uri="{FF2B5EF4-FFF2-40B4-BE49-F238E27FC236}">
                  <a16:creationId xmlns:a16="http://schemas.microsoft.com/office/drawing/2014/main" id="{93DD4AE5-D411-45D2-BA8B-DC460D609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2705"/>
              <a:ext cx="1360" cy="680"/>
            </a:xfrm>
            <a:prstGeom prst="wedgeRoundRectCallout">
              <a:avLst>
                <a:gd name="adj1" fmla="val -4634"/>
                <a:gd name="adj2" fmla="val 11764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</a:rPr>
                <a:t>C</a:t>
              </a:r>
              <a:r>
                <a:rPr lang="zh-CN" altLang="en-US" sz="2000">
                  <a:solidFill>
                    <a:srgbClr val="0000FF"/>
                  </a:solidFill>
                </a:rPr>
                <a:t>计算各账户本期发生额和期末余额并结转下期</a:t>
              </a:r>
            </a:p>
          </p:txBody>
        </p:sp>
      </p:grpSp>
      <p:grpSp>
        <p:nvGrpSpPr>
          <p:cNvPr id="62489" name="组合 35875">
            <a:extLst>
              <a:ext uri="{FF2B5EF4-FFF2-40B4-BE49-F238E27FC236}">
                <a16:creationId xmlns:a16="http://schemas.microsoft.com/office/drawing/2014/main" id="{B8A970BC-0F3B-4AD3-B35F-A9DE5A04398E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1773238"/>
            <a:ext cx="2592388" cy="1152525"/>
            <a:chOff x="657" y="1163"/>
            <a:chExt cx="1497" cy="726"/>
          </a:xfrm>
        </p:grpSpPr>
        <p:sp>
          <p:nvSpPr>
            <p:cNvPr id="62477" name="圆角矩形标注 35849">
              <a:extLst>
                <a:ext uri="{FF2B5EF4-FFF2-40B4-BE49-F238E27FC236}">
                  <a16:creationId xmlns:a16="http://schemas.microsoft.com/office/drawing/2014/main" id="{C2CB36E0-B43D-474F-8E52-EBA609101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1163"/>
              <a:ext cx="1188" cy="726"/>
            </a:xfrm>
            <a:prstGeom prst="wedgeRoundRectCallout">
              <a:avLst>
                <a:gd name="adj1" fmla="val -1093"/>
                <a:gd name="adj2" fmla="val 7852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</a:rPr>
                <a:t>A1</a:t>
              </a:r>
              <a:r>
                <a:rPr lang="zh-CN" altLang="en-US" sz="2000">
                  <a:solidFill>
                    <a:srgbClr val="0000FF"/>
                  </a:solidFill>
                </a:rPr>
                <a:t>将本期新发生的全部经济业务登记入账</a:t>
              </a:r>
            </a:p>
          </p:txBody>
        </p:sp>
        <p:sp>
          <p:nvSpPr>
            <p:cNvPr id="62478" name="上弧形箭头 35874">
              <a:extLst>
                <a:ext uri="{FF2B5EF4-FFF2-40B4-BE49-F238E27FC236}">
                  <a16:creationId xmlns:a16="http://schemas.microsoft.com/office/drawing/2014/main" id="{3C8351AF-0941-4DCE-A994-A32E3B270E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62668">
              <a:off x="1746" y="1570"/>
              <a:ext cx="408" cy="181"/>
            </a:xfrm>
            <a:prstGeom prst="curvedDownArrow">
              <a:avLst>
                <a:gd name="adj1" fmla="val 45083"/>
                <a:gd name="adj2" fmla="val 90166"/>
                <a:gd name="adj3" fmla="val 3330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sp>
        <p:nvSpPr>
          <p:cNvPr id="62472" name="流程图: 可选过程 35876">
            <a:extLst>
              <a:ext uri="{FF2B5EF4-FFF2-40B4-BE49-F238E27FC236}">
                <a16:creationId xmlns:a16="http://schemas.microsoft.com/office/drawing/2014/main" id="{7DBBE0FE-4036-4684-A6A5-CC6735AB0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2971800"/>
            <a:ext cx="2303463" cy="385763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参见第三章第四节</a:t>
            </a:r>
          </a:p>
        </p:txBody>
      </p:sp>
      <p:sp>
        <p:nvSpPr>
          <p:cNvPr id="62473" name="流程图: 可选过程 35877">
            <a:extLst>
              <a:ext uri="{FF2B5EF4-FFF2-40B4-BE49-F238E27FC236}">
                <a16:creationId xmlns:a16="http://schemas.microsoft.com/office/drawing/2014/main" id="{6DD048E4-4D47-4B88-8452-4378B1DE0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5445125"/>
            <a:ext cx="2303463" cy="385763"/>
          </a:xfrm>
          <a:prstGeom prst="flowChartAlternateProcess">
            <a:avLst/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参见第五章第六节</a:t>
            </a:r>
          </a:p>
        </p:txBody>
      </p:sp>
      <p:grpSp>
        <p:nvGrpSpPr>
          <p:cNvPr id="62494" name="组合 35872">
            <a:extLst>
              <a:ext uri="{FF2B5EF4-FFF2-40B4-BE49-F238E27FC236}">
                <a16:creationId xmlns:a16="http://schemas.microsoft.com/office/drawing/2014/main" id="{E1969544-9F4A-4A31-AC6C-7E1C8230545C}"/>
              </a:ext>
            </a:extLst>
          </p:cNvPr>
          <p:cNvGrpSpPr>
            <a:grpSpLocks/>
          </p:cNvGrpSpPr>
          <p:nvPr/>
        </p:nvGrpSpPr>
        <p:grpSpPr bwMode="auto">
          <a:xfrm>
            <a:off x="5942013" y="2852738"/>
            <a:ext cx="2159000" cy="2447925"/>
            <a:chOff x="3652" y="1843"/>
            <a:chExt cx="1360" cy="1542"/>
          </a:xfrm>
        </p:grpSpPr>
        <p:sp>
          <p:nvSpPr>
            <p:cNvPr id="62475" name="直接连接符 35867">
              <a:extLst>
                <a:ext uri="{FF2B5EF4-FFF2-40B4-BE49-F238E27FC236}">
                  <a16:creationId xmlns:a16="http://schemas.microsoft.com/office/drawing/2014/main" id="{E8647F32-0976-438A-A3C5-3C93017CD6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2" y="1843"/>
              <a:ext cx="0" cy="86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76" name="圆角矩形标注 35868">
              <a:extLst>
                <a:ext uri="{FF2B5EF4-FFF2-40B4-BE49-F238E27FC236}">
                  <a16:creationId xmlns:a16="http://schemas.microsoft.com/office/drawing/2014/main" id="{C495A645-6263-43B3-8CE3-4A527FF7E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2" y="2705"/>
              <a:ext cx="1360" cy="680"/>
            </a:xfrm>
            <a:prstGeom prst="wedgeRoundRectCallout">
              <a:avLst>
                <a:gd name="adj1" fmla="val -4634"/>
                <a:gd name="adj2" fmla="val 11764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b="0"/>
                <a:t> </a:t>
              </a:r>
              <a:r>
                <a:rPr lang="en-US" altLang="zh-CN" sz="2000">
                  <a:solidFill>
                    <a:srgbClr val="FF0000"/>
                  </a:solidFill>
                </a:rPr>
                <a:t>B</a:t>
              </a:r>
              <a:r>
                <a:rPr lang="zh-CN" altLang="en-US" sz="2000">
                  <a:solidFill>
                    <a:srgbClr val="0000FF"/>
                  </a:solidFill>
                </a:rPr>
                <a:t>编制结转分录</a:t>
              </a:r>
              <a:r>
                <a:rPr lang="en-US" altLang="zh-CN" sz="2000">
                  <a:solidFill>
                    <a:srgbClr val="0000FF"/>
                  </a:solidFill>
                </a:rPr>
                <a:t>,</a:t>
              </a:r>
              <a:r>
                <a:rPr lang="zh-CN" altLang="en-US" sz="2000">
                  <a:solidFill>
                    <a:srgbClr val="0000FF"/>
                  </a:solidFill>
                </a:rPr>
                <a:t>结平收入、费用类账户发生额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副标题 36865">
            <a:extLst>
              <a:ext uri="{FF2B5EF4-FFF2-40B4-BE49-F238E27FC236}">
                <a16:creationId xmlns:a16="http://schemas.microsoft.com/office/drawing/2014/main" id="{E3928A28-703E-48FC-80F2-A2D72398CC6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765175"/>
            <a:ext cx="7921625" cy="107950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（三）结账的方法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 </a:t>
            </a:r>
            <a:r>
              <a:rPr lang="en-US" altLang="zh-CN" sz="3200" b="1">
                <a:latin typeface="宋体" panose="02010600030101010101" pitchFamily="2" charset="-122"/>
              </a:rPr>
              <a:t>1.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月结</a:t>
            </a:r>
            <a:r>
              <a:rPr lang="zh-CN" altLang="en-US" sz="3200" b="1">
                <a:latin typeface="宋体" panose="02010600030101010101" pitchFamily="2" charset="-122"/>
              </a:rPr>
              <a:t>—每月末时进行的结账。</a:t>
            </a:r>
            <a:endParaRPr lang="zh-CN" altLang="en-US" sz="3200" b="1">
              <a:solidFill>
                <a:srgbClr val="6600FF"/>
              </a:solidFill>
              <a:latin typeface="宋体" panose="02010600030101010101" pitchFamily="2" charset="-122"/>
            </a:endParaRPr>
          </a:p>
        </p:txBody>
      </p:sp>
      <p:sp>
        <p:nvSpPr>
          <p:cNvPr id="63491" name="矩形标注 36867">
            <a:extLst>
              <a:ext uri="{FF2B5EF4-FFF2-40B4-BE49-F238E27FC236}">
                <a16:creationId xmlns:a16="http://schemas.microsoft.com/office/drawing/2014/main" id="{223D27D9-281D-49F9-A41D-CE36D2F04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060575"/>
            <a:ext cx="7921625" cy="3889375"/>
          </a:xfrm>
          <a:prstGeom prst="wedgeRectCallout">
            <a:avLst>
              <a:gd name="adj1" fmla="val 319"/>
              <a:gd name="adj2" fmla="val 13838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会计科目：原材料</a:t>
            </a:r>
          </a:p>
        </p:txBody>
      </p:sp>
      <p:graphicFrame>
        <p:nvGraphicFramePr>
          <p:cNvPr id="37039" name="表格 37038">
            <a:extLst>
              <a:ext uri="{FF2B5EF4-FFF2-40B4-BE49-F238E27FC236}">
                <a16:creationId xmlns:a16="http://schemas.microsoft.com/office/drawing/2014/main" id="{C3C441CF-B174-46DD-BFD9-D53B5CA7102E}"/>
              </a:ext>
            </a:extLst>
          </p:cNvPr>
          <p:cNvGraphicFramePr/>
          <p:nvPr/>
        </p:nvGraphicFramePr>
        <p:xfrm>
          <a:off x="684213" y="2492375"/>
          <a:ext cx="7343775" cy="328612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844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0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12 500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43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购入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10 000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22 500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43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12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发出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4 000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18 500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4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转</a:t>
                      </a: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15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发出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3 000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15 500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4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4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7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3575" name="直接连接符 36972">
            <a:extLst>
              <a:ext uri="{FF2B5EF4-FFF2-40B4-BE49-F238E27FC236}">
                <a16:creationId xmlns:a16="http://schemas.microsoft.com/office/drawing/2014/main" id="{2249FF96-E681-405D-A55E-9767D54F94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5875" y="5046663"/>
            <a:ext cx="54721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576" name="矩形标注 36973">
            <a:extLst>
              <a:ext uri="{FF2B5EF4-FFF2-40B4-BE49-F238E27FC236}">
                <a16:creationId xmlns:a16="http://schemas.microsoft.com/office/drawing/2014/main" id="{7F1063E7-F779-49D4-A28A-31CA30305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3319463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上年结转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63577" name="矩形标注 36985">
            <a:extLst>
              <a:ext uri="{FF2B5EF4-FFF2-40B4-BE49-F238E27FC236}">
                <a16:creationId xmlns:a16="http://schemas.microsoft.com/office/drawing/2014/main" id="{74A181BF-328A-413D-BBE1-F2A7B457F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4724400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本月合计</a:t>
            </a:r>
          </a:p>
        </p:txBody>
      </p:sp>
      <p:sp>
        <p:nvSpPr>
          <p:cNvPr id="63578" name="直接连接符 36986">
            <a:extLst>
              <a:ext uri="{FF2B5EF4-FFF2-40B4-BE49-F238E27FC236}">
                <a16:creationId xmlns:a16="http://schemas.microsoft.com/office/drawing/2014/main" id="{3B9A4D78-DB01-429F-AD31-E3B0146B67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5875" y="4686300"/>
            <a:ext cx="54721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579" name="矩形标注 37039">
            <a:extLst>
              <a:ext uri="{FF2B5EF4-FFF2-40B4-BE49-F238E27FC236}">
                <a16:creationId xmlns:a16="http://schemas.microsoft.com/office/drawing/2014/main" id="{35DEF466-E27E-4FE1-B0E4-D1CEF9A91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5086350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上月结转</a:t>
            </a:r>
          </a:p>
        </p:txBody>
      </p:sp>
      <p:sp>
        <p:nvSpPr>
          <p:cNvPr id="63580" name="矩形标注 37040">
            <a:extLst>
              <a:ext uri="{FF2B5EF4-FFF2-40B4-BE49-F238E27FC236}">
                <a16:creationId xmlns:a16="http://schemas.microsoft.com/office/drawing/2014/main" id="{EA2AC4A5-7843-49CD-BE37-51A26B92A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013325"/>
            <a:ext cx="935037" cy="287338"/>
          </a:xfrm>
          <a:prstGeom prst="wedgeRectCallout">
            <a:avLst>
              <a:gd name="adj1" fmla="val 593"/>
              <a:gd name="adj2" fmla="val -911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>
                <a:latin typeface="宋体" panose="02010600030101010101" pitchFamily="2" charset="-122"/>
              </a:rPr>
              <a:t>2    1</a:t>
            </a:r>
          </a:p>
        </p:txBody>
      </p:sp>
      <p:sp>
        <p:nvSpPr>
          <p:cNvPr id="63581" name="矩形标注 37041">
            <a:extLst>
              <a:ext uri="{FF2B5EF4-FFF2-40B4-BE49-F238E27FC236}">
                <a16:creationId xmlns:a16="http://schemas.microsoft.com/office/drawing/2014/main" id="{EE9EDB60-4E15-44CB-BBE1-F35229361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50" y="5046663"/>
            <a:ext cx="1655763" cy="288925"/>
          </a:xfrm>
          <a:prstGeom prst="wedgeRectCallout">
            <a:avLst>
              <a:gd name="adj1" fmla="val -21431"/>
              <a:gd name="adj2" fmla="val -879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0">
                <a:latin typeface="宋体" panose="02010600030101010101" pitchFamily="2" charset="-122"/>
              </a:rPr>
              <a:t>借     </a:t>
            </a:r>
            <a:r>
              <a:rPr lang="en-US" altLang="zh-CN" sz="1600" b="0" i="1">
                <a:latin typeface="宋体" panose="02010600030101010101" pitchFamily="2" charset="-122"/>
              </a:rPr>
              <a:t>15 500</a:t>
            </a:r>
          </a:p>
        </p:txBody>
      </p:sp>
      <p:sp>
        <p:nvSpPr>
          <p:cNvPr id="63582" name="矩形标注 37042">
            <a:extLst>
              <a:ext uri="{FF2B5EF4-FFF2-40B4-BE49-F238E27FC236}">
                <a16:creationId xmlns:a16="http://schemas.microsoft.com/office/drawing/2014/main" id="{37AAF611-068B-4C57-87C4-B41DA1F50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4724400"/>
            <a:ext cx="3744912" cy="285750"/>
          </a:xfrm>
          <a:prstGeom prst="wedgeRectCallout">
            <a:avLst>
              <a:gd name="adj1" fmla="val -37366"/>
              <a:gd name="adj2" fmla="val -3388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 i="1">
                <a:latin typeface="宋体" panose="02010600030101010101" pitchFamily="2" charset="-122"/>
              </a:rPr>
              <a:t>10 000       7 000</a:t>
            </a:r>
            <a:r>
              <a:rPr lang="en-US" altLang="zh-CN" sz="1600" b="0">
                <a:latin typeface="宋体" panose="02010600030101010101" pitchFamily="2" charset="-122"/>
              </a:rPr>
              <a:t>  </a:t>
            </a:r>
            <a:r>
              <a:rPr lang="zh-CN" altLang="en-US" sz="1600" b="0">
                <a:latin typeface="宋体" panose="02010600030101010101" pitchFamily="2" charset="-122"/>
              </a:rPr>
              <a:t>借     </a:t>
            </a:r>
            <a:r>
              <a:rPr lang="en-US" altLang="zh-CN" sz="1600" b="0" i="1">
                <a:latin typeface="宋体" panose="02010600030101010101" pitchFamily="2" charset="-122"/>
              </a:rPr>
              <a:t>15 500</a:t>
            </a:r>
          </a:p>
        </p:txBody>
      </p:sp>
      <p:sp>
        <p:nvSpPr>
          <p:cNvPr id="63583" name="矩形标注 37043">
            <a:extLst>
              <a:ext uri="{FF2B5EF4-FFF2-40B4-BE49-F238E27FC236}">
                <a16:creationId xmlns:a16="http://schemas.microsoft.com/office/drawing/2014/main" id="{655AF14B-B583-4B50-A1FB-E51D08C7C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672013"/>
            <a:ext cx="935037" cy="288925"/>
          </a:xfrm>
          <a:prstGeom prst="wedgeRectCallout">
            <a:avLst>
              <a:gd name="adj1" fmla="val 42190"/>
              <a:gd name="adj2" fmla="val -879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>
                <a:latin typeface="宋体" panose="02010600030101010101" pitchFamily="2" charset="-122"/>
              </a:rPr>
              <a:t>1    31</a:t>
            </a:r>
            <a:endParaRPr lang="en-US" altLang="zh-CN" sz="1600" b="0" i="1">
              <a:latin typeface="宋体" panose="02010600030101010101" pitchFamily="2" charset="-122"/>
            </a:endParaRPr>
          </a:p>
        </p:txBody>
      </p:sp>
      <p:sp>
        <p:nvSpPr>
          <p:cNvPr id="63584" name="圆角矩形标注 37044">
            <a:extLst>
              <a:ext uri="{FF2B5EF4-FFF2-40B4-BE49-F238E27FC236}">
                <a16:creationId xmlns:a16="http://schemas.microsoft.com/office/drawing/2014/main" id="{038F81D3-25BA-4044-8276-0A5F978DC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2450" y="3644900"/>
            <a:ext cx="647700" cy="1152525"/>
          </a:xfrm>
          <a:prstGeom prst="wedgeRoundRectCallout">
            <a:avLst>
              <a:gd name="adj1" fmla="val -72060"/>
              <a:gd name="adj2" fmla="val 60056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在这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行可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不写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余额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文本占位符 111618">
            <a:extLst>
              <a:ext uri="{FF2B5EF4-FFF2-40B4-BE49-F238E27FC236}">
                <a16:creationId xmlns:a16="http://schemas.microsoft.com/office/drawing/2014/main" id="{6DF18777-908F-4221-9CDA-E6FE888107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684213"/>
            <a:ext cx="7772400" cy="584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>
                <a:solidFill>
                  <a:srgbClr val="0000FF"/>
                </a:solidFill>
                <a:latin typeface="宋体" panose="02010600030101010101" pitchFamily="2" charset="-122"/>
              </a:rPr>
              <a:t>    2.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季结—</a:t>
            </a:r>
            <a:r>
              <a:rPr lang="zh-CN" altLang="en-US" b="1">
                <a:latin typeface="宋体" panose="02010600030101010101" pitchFamily="2" charset="-122"/>
              </a:rPr>
              <a:t>每季末时进行的结账。</a:t>
            </a:r>
            <a:endParaRPr lang="en-US" altLang="zh-CN"/>
          </a:p>
        </p:txBody>
      </p:sp>
      <p:sp>
        <p:nvSpPr>
          <p:cNvPr id="64515" name="矩形标注 111619">
            <a:extLst>
              <a:ext uri="{FF2B5EF4-FFF2-40B4-BE49-F238E27FC236}">
                <a16:creationId xmlns:a16="http://schemas.microsoft.com/office/drawing/2014/main" id="{CB6EE18F-1728-48F5-B662-D747410A9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557338"/>
            <a:ext cx="7921625" cy="3889375"/>
          </a:xfrm>
          <a:prstGeom prst="wedgeRectCallout">
            <a:avLst>
              <a:gd name="adj1" fmla="val 319"/>
              <a:gd name="adj2" fmla="val 13838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会计科目：原材料</a:t>
            </a:r>
          </a:p>
        </p:txBody>
      </p:sp>
      <p:graphicFrame>
        <p:nvGraphicFramePr>
          <p:cNvPr id="111621" name="表格 111620">
            <a:extLst>
              <a:ext uri="{FF2B5EF4-FFF2-40B4-BE49-F238E27FC236}">
                <a16:creationId xmlns:a16="http://schemas.microsoft.com/office/drawing/2014/main" id="{5C4E31F3-9A54-4EF8-B89B-4EC2335670EF}"/>
              </a:ext>
            </a:extLst>
          </p:cNvPr>
          <p:cNvGraphicFramePr/>
          <p:nvPr/>
        </p:nvGraphicFramePr>
        <p:xfrm>
          <a:off x="684213" y="1989138"/>
          <a:ext cx="7343775" cy="328612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844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0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9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12 500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43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10 000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7 000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15 500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43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</a:t>
                      </a: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28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30 000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28 000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17 500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4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40 000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54 000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3 500</a:t>
                      </a: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4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4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7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29" marB="45729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4599" name="直接连接符 111733">
            <a:extLst>
              <a:ext uri="{FF2B5EF4-FFF2-40B4-BE49-F238E27FC236}">
                <a16:creationId xmlns:a16="http://schemas.microsoft.com/office/drawing/2014/main" id="{82C9FEF2-1A0E-4C42-8E7C-DF6A8C53D3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5875" y="4527550"/>
            <a:ext cx="54721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600" name="矩形标注 111734">
            <a:extLst>
              <a:ext uri="{FF2B5EF4-FFF2-40B4-BE49-F238E27FC236}">
                <a16:creationId xmlns:a16="http://schemas.microsoft.com/office/drawing/2014/main" id="{DB45B73D-C42C-416A-BE78-BF2FEAF25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816225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上年结转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64601" name="矩形标注 111735">
            <a:extLst>
              <a:ext uri="{FF2B5EF4-FFF2-40B4-BE49-F238E27FC236}">
                <a16:creationId xmlns:a16="http://schemas.microsoft.com/office/drawing/2014/main" id="{6222D364-09AE-4B3E-ADD0-D71350624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3213100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本月合计</a:t>
            </a:r>
          </a:p>
        </p:txBody>
      </p:sp>
      <p:sp>
        <p:nvSpPr>
          <p:cNvPr id="64602" name="直接连接符 111736">
            <a:extLst>
              <a:ext uri="{FF2B5EF4-FFF2-40B4-BE49-F238E27FC236}">
                <a16:creationId xmlns:a16="http://schemas.microsoft.com/office/drawing/2014/main" id="{74CF30C4-2E65-4F12-9572-B0B35F4BED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5875" y="4202113"/>
            <a:ext cx="54721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603" name="矩形标注 111740">
            <a:extLst>
              <a:ext uri="{FF2B5EF4-FFF2-40B4-BE49-F238E27FC236}">
                <a16:creationId xmlns:a16="http://schemas.microsoft.com/office/drawing/2014/main" id="{014579CE-27EA-4A64-90C1-AF93D5506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4221163"/>
            <a:ext cx="3744912" cy="285750"/>
          </a:xfrm>
          <a:prstGeom prst="wedgeRectCallout">
            <a:avLst>
              <a:gd name="adj1" fmla="val -37366"/>
              <a:gd name="adj2" fmla="val -3388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 i="1">
                <a:latin typeface="宋体" panose="02010600030101010101" pitchFamily="2" charset="-122"/>
              </a:rPr>
              <a:t>80 000      89 000</a:t>
            </a:r>
            <a:r>
              <a:rPr lang="en-US" altLang="zh-CN" sz="1600" b="0">
                <a:latin typeface="宋体" panose="02010600030101010101" pitchFamily="2" charset="-122"/>
              </a:rPr>
              <a:t>  </a:t>
            </a:r>
            <a:r>
              <a:rPr lang="zh-CN" altLang="en-US" sz="1600" b="0">
                <a:latin typeface="宋体" panose="02010600030101010101" pitchFamily="2" charset="-122"/>
              </a:rPr>
              <a:t>借      </a:t>
            </a:r>
            <a:r>
              <a:rPr lang="en-US" altLang="zh-CN" sz="1600" b="0" i="1">
                <a:latin typeface="宋体" panose="02010600030101010101" pitchFamily="2" charset="-122"/>
              </a:rPr>
              <a:t>3 500</a:t>
            </a:r>
          </a:p>
        </p:txBody>
      </p:sp>
      <p:sp>
        <p:nvSpPr>
          <p:cNvPr id="64604" name="矩形标注 111741">
            <a:extLst>
              <a:ext uri="{FF2B5EF4-FFF2-40B4-BE49-F238E27FC236}">
                <a16:creationId xmlns:a16="http://schemas.microsoft.com/office/drawing/2014/main" id="{1C5215D5-6F60-4416-A345-0D58F9A78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168775"/>
            <a:ext cx="935037" cy="288925"/>
          </a:xfrm>
          <a:prstGeom prst="wedgeRectCallout">
            <a:avLst>
              <a:gd name="adj1" fmla="val 42190"/>
              <a:gd name="adj2" fmla="val -879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>
                <a:latin typeface="宋体" panose="02010600030101010101" pitchFamily="2" charset="-122"/>
              </a:rPr>
              <a:t>3    31</a:t>
            </a:r>
            <a:endParaRPr lang="en-US" altLang="zh-CN" sz="1600" b="0" i="1">
              <a:latin typeface="宋体" panose="02010600030101010101" pitchFamily="2" charset="-122"/>
            </a:endParaRPr>
          </a:p>
        </p:txBody>
      </p:sp>
      <p:sp>
        <p:nvSpPr>
          <p:cNvPr id="64605" name="圆角矩形标注 111742">
            <a:extLst>
              <a:ext uri="{FF2B5EF4-FFF2-40B4-BE49-F238E27FC236}">
                <a16:creationId xmlns:a16="http://schemas.microsoft.com/office/drawing/2014/main" id="{4478DA07-161D-45E1-9881-5BBE64B04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2450" y="3141663"/>
            <a:ext cx="647700" cy="1152525"/>
          </a:xfrm>
          <a:prstGeom prst="wedgeRoundRectCallout">
            <a:avLst>
              <a:gd name="adj1" fmla="val -72060"/>
              <a:gd name="adj2" fmla="val 60056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在这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行可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不写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余额</a:t>
            </a:r>
          </a:p>
        </p:txBody>
      </p:sp>
      <p:sp>
        <p:nvSpPr>
          <p:cNvPr id="64606" name="直接连接符 111743">
            <a:extLst>
              <a:ext uri="{FF2B5EF4-FFF2-40B4-BE49-F238E27FC236}">
                <a16:creationId xmlns:a16="http://schemas.microsoft.com/office/drawing/2014/main" id="{6CEBB69C-5686-4E38-963A-7AC5050960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84438" y="3141663"/>
            <a:ext cx="547211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607" name="直接连接符 111744">
            <a:extLst>
              <a:ext uri="{FF2B5EF4-FFF2-40B4-BE49-F238E27FC236}">
                <a16:creationId xmlns:a16="http://schemas.microsoft.com/office/drawing/2014/main" id="{085820AA-7B26-4B22-B20E-815A7CAA38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84438" y="3500438"/>
            <a:ext cx="547211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608" name="直接连接符 111745">
            <a:extLst>
              <a:ext uri="{FF2B5EF4-FFF2-40B4-BE49-F238E27FC236}">
                <a16:creationId xmlns:a16="http://schemas.microsoft.com/office/drawing/2014/main" id="{3F719325-22C5-4E22-9836-7DE85A9886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84438" y="3860800"/>
            <a:ext cx="547211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609" name="矩形标注 111746">
            <a:extLst>
              <a:ext uri="{FF2B5EF4-FFF2-40B4-BE49-F238E27FC236}">
                <a16:creationId xmlns:a16="http://schemas.microsoft.com/office/drawing/2014/main" id="{056E32C5-2004-46BE-85CB-DA902C96B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3521075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本月合计</a:t>
            </a:r>
          </a:p>
        </p:txBody>
      </p:sp>
      <p:sp>
        <p:nvSpPr>
          <p:cNvPr id="64610" name="矩形标注 111747">
            <a:extLst>
              <a:ext uri="{FF2B5EF4-FFF2-40B4-BE49-F238E27FC236}">
                <a16:creationId xmlns:a16="http://schemas.microsoft.com/office/drawing/2014/main" id="{D06EC33C-1D8B-4D50-84D9-5E35AA022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3862388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本月合计</a:t>
            </a:r>
          </a:p>
        </p:txBody>
      </p:sp>
      <p:sp>
        <p:nvSpPr>
          <p:cNvPr id="64611" name="矩形标注 111748">
            <a:extLst>
              <a:ext uri="{FF2B5EF4-FFF2-40B4-BE49-F238E27FC236}">
                <a16:creationId xmlns:a16="http://schemas.microsoft.com/office/drawing/2014/main" id="{C82BB20F-BCAC-419B-AB88-56946BE93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4221163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本季合计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副标题 37889">
            <a:extLst>
              <a:ext uri="{FF2B5EF4-FFF2-40B4-BE49-F238E27FC236}">
                <a16:creationId xmlns:a16="http://schemas.microsoft.com/office/drawing/2014/main" id="{20DD1898-B793-4BC3-A21B-1B262E37213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620713"/>
            <a:ext cx="7921625" cy="576262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 sz="3200" b="1">
                <a:solidFill>
                  <a:srgbClr val="0000FF"/>
                </a:solidFill>
                <a:latin typeface="宋体" panose="02010600030101010101" pitchFamily="2" charset="-122"/>
              </a:rPr>
              <a:t>3.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年结—</a:t>
            </a:r>
            <a:r>
              <a:rPr lang="zh-CN" altLang="en-US" sz="3200" b="1">
                <a:latin typeface="宋体" panose="02010600030101010101" pitchFamily="2" charset="-122"/>
              </a:rPr>
              <a:t>年末时进行的结账。 </a:t>
            </a:r>
          </a:p>
        </p:txBody>
      </p:sp>
      <p:sp>
        <p:nvSpPr>
          <p:cNvPr id="65539" name="矩形标注 37891">
            <a:extLst>
              <a:ext uri="{FF2B5EF4-FFF2-40B4-BE49-F238E27FC236}">
                <a16:creationId xmlns:a16="http://schemas.microsoft.com/office/drawing/2014/main" id="{4A288A3B-0CB5-467F-8BE2-09B52919B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341438"/>
            <a:ext cx="7921625" cy="4895850"/>
          </a:xfrm>
          <a:prstGeom prst="wedgeRectCallout">
            <a:avLst>
              <a:gd name="adj1" fmla="val 319"/>
              <a:gd name="adj2" fmla="val 713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会计科目：原材料</a:t>
            </a:r>
          </a:p>
        </p:txBody>
      </p:sp>
      <p:graphicFrame>
        <p:nvGraphicFramePr>
          <p:cNvPr id="38857" name="表格 38856">
            <a:extLst>
              <a:ext uri="{FF2B5EF4-FFF2-40B4-BE49-F238E27FC236}">
                <a16:creationId xmlns:a16="http://schemas.microsoft.com/office/drawing/2014/main" id="{C7488530-46A8-4228-9720-5B13D115D843}"/>
              </a:ext>
            </a:extLst>
          </p:cNvPr>
          <p:cNvGraphicFramePr/>
          <p:nvPr/>
        </p:nvGraphicFramePr>
        <p:xfrm>
          <a:off x="900113" y="1773238"/>
          <a:ext cx="7343775" cy="4292600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881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4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93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12 500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47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80 000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89 000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3 500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46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6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90 000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83 500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10 000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7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9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75 000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85 000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平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7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10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30 000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25 000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7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11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30 000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32 000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7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12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27 000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25 000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7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12</a:t>
                      </a: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87 000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82 000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〃</a:t>
                      </a: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5 000</a:t>
                      </a: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7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52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cap="flat">
                      <a:noFill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4" marB="45734">
                    <a:lnL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635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5650" name="直接连接符 38005">
            <a:extLst>
              <a:ext uri="{FF2B5EF4-FFF2-40B4-BE49-F238E27FC236}">
                <a16:creationId xmlns:a16="http://schemas.microsoft.com/office/drawing/2014/main" id="{8415C77E-06B5-4C87-8865-29787EB354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71775" y="4311650"/>
            <a:ext cx="54721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1" name="矩形标注 38006">
            <a:extLst>
              <a:ext uri="{FF2B5EF4-FFF2-40B4-BE49-F238E27FC236}">
                <a16:creationId xmlns:a16="http://schemas.microsoft.com/office/drawing/2014/main" id="{9709D4F2-A7E9-4E9A-8225-90BA3D30F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2600325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上年结转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65652" name="直接连接符 38008">
            <a:extLst>
              <a:ext uri="{FF2B5EF4-FFF2-40B4-BE49-F238E27FC236}">
                <a16:creationId xmlns:a16="http://schemas.microsoft.com/office/drawing/2014/main" id="{2908EFDE-FBFD-49AA-B379-22B6A08381C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70188" y="3986213"/>
            <a:ext cx="547211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3" name="矩形标注 38009">
            <a:extLst>
              <a:ext uri="{FF2B5EF4-FFF2-40B4-BE49-F238E27FC236}">
                <a16:creationId xmlns:a16="http://schemas.microsoft.com/office/drawing/2014/main" id="{A7F84053-DC8A-49EB-8A78-D8856AF33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850" y="5303838"/>
            <a:ext cx="3744913" cy="285750"/>
          </a:xfrm>
          <a:prstGeom prst="wedgeRectCallout">
            <a:avLst>
              <a:gd name="adj1" fmla="val -14306"/>
              <a:gd name="adj2" fmla="val -6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 i="1">
                <a:latin typeface="宋体" panose="02010600030101010101" pitchFamily="2" charset="-122"/>
              </a:rPr>
              <a:t>332 000</a:t>
            </a:r>
            <a:r>
              <a:rPr lang="en-US" altLang="zh-CN" sz="1600" b="0">
                <a:latin typeface="宋体" panose="02010600030101010101" pitchFamily="2" charset="-122"/>
              </a:rPr>
              <a:t>    </a:t>
            </a:r>
            <a:r>
              <a:rPr lang="en-US" altLang="zh-CN" sz="1600" b="0" i="1">
                <a:latin typeface="宋体" panose="02010600030101010101" pitchFamily="2" charset="-122"/>
              </a:rPr>
              <a:t>339 500</a:t>
            </a:r>
            <a:r>
              <a:rPr lang="en-US" altLang="zh-CN" sz="1600" b="0">
                <a:latin typeface="宋体" panose="02010600030101010101" pitchFamily="2" charset="-122"/>
              </a:rPr>
              <a:t>  </a:t>
            </a:r>
            <a:r>
              <a:rPr lang="zh-CN" altLang="en-US" sz="1600" b="0">
                <a:latin typeface="宋体" panose="02010600030101010101" pitchFamily="2" charset="-122"/>
              </a:rPr>
              <a:t>借      </a:t>
            </a:r>
            <a:r>
              <a:rPr lang="zh-CN" altLang="en-US" sz="1000" b="0">
                <a:latin typeface="宋体" panose="02010600030101010101" pitchFamily="2" charset="-122"/>
              </a:rPr>
              <a:t> </a:t>
            </a:r>
            <a:r>
              <a:rPr lang="en-US" altLang="zh-CN" sz="1600" b="0" i="1">
                <a:latin typeface="宋体" panose="02010600030101010101" pitchFamily="2" charset="-122"/>
              </a:rPr>
              <a:t>5 000</a:t>
            </a:r>
          </a:p>
        </p:txBody>
      </p:sp>
      <p:sp>
        <p:nvSpPr>
          <p:cNvPr id="65654" name="圆角矩形标注 38011">
            <a:extLst>
              <a:ext uri="{FF2B5EF4-FFF2-40B4-BE49-F238E27FC236}">
                <a16:creationId xmlns:a16="http://schemas.microsoft.com/office/drawing/2014/main" id="{596CED43-A87B-4648-A340-E4015B6FA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8613" y="5773738"/>
            <a:ext cx="2449512" cy="676275"/>
          </a:xfrm>
          <a:prstGeom prst="wedgeRoundRectCallout">
            <a:avLst>
              <a:gd name="adj1" fmla="val -1394"/>
              <a:gd name="adj2" fmla="val 27699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可将四个季度（或</a:t>
            </a:r>
            <a:r>
              <a:rPr lang="en-US" altLang="zh-CN" sz="1600">
                <a:solidFill>
                  <a:srgbClr val="0000FF"/>
                </a:solidFill>
              </a:rPr>
              <a:t>12</a:t>
            </a:r>
            <a:r>
              <a:rPr lang="zh-CN" altLang="en-US" sz="1600">
                <a:solidFill>
                  <a:srgbClr val="0000FF"/>
                </a:solidFill>
              </a:rPr>
              <a:t>个月）的发生额加计求得</a:t>
            </a:r>
          </a:p>
        </p:txBody>
      </p:sp>
      <p:sp>
        <p:nvSpPr>
          <p:cNvPr id="65655" name="直接连接符 38012">
            <a:extLst>
              <a:ext uri="{FF2B5EF4-FFF2-40B4-BE49-F238E27FC236}">
                <a16:creationId xmlns:a16="http://schemas.microsoft.com/office/drawing/2014/main" id="{D72EF5EB-7232-40B1-AFFC-44CF2BD789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0338" y="2925763"/>
            <a:ext cx="55435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6" name="直接连接符 38013">
            <a:extLst>
              <a:ext uri="{FF2B5EF4-FFF2-40B4-BE49-F238E27FC236}">
                <a16:creationId xmlns:a16="http://schemas.microsoft.com/office/drawing/2014/main" id="{8F542023-C1A8-48B1-9C9F-FD4BC7BB30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0338" y="3284538"/>
            <a:ext cx="55435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57" name="直接连接符 38014">
            <a:extLst>
              <a:ext uri="{FF2B5EF4-FFF2-40B4-BE49-F238E27FC236}">
                <a16:creationId xmlns:a16="http://schemas.microsoft.com/office/drawing/2014/main" id="{8260B1FD-C66C-4681-AD9C-DC9F391A77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0338" y="3644900"/>
            <a:ext cx="55435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5658" name="组合 38110">
            <a:extLst>
              <a:ext uri="{FF2B5EF4-FFF2-40B4-BE49-F238E27FC236}">
                <a16:creationId xmlns:a16="http://schemas.microsoft.com/office/drawing/2014/main" id="{1AEB7BDA-D61C-4B30-B5F8-9A202CAEAABD}"/>
              </a:ext>
            </a:extLst>
          </p:cNvPr>
          <p:cNvGrpSpPr>
            <a:grpSpLocks/>
          </p:cNvGrpSpPr>
          <p:nvPr/>
        </p:nvGrpSpPr>
        <p:grpSpPr bwMode="auto">
          <a:xfrm>
            <a:off x="2986088" y="2959100"/>
            <a:ext cx="1081087" cy="1012825"/>
            <a:chOff x="1791" y="2000"/>
            <a:chExt cx="681" cy="638"/>
          </a:xfrm>
        </p:grpSpPr>
        <p:sp>
          <p:nvSpPr>
            <p:cNvPr id="65679" name="矩形标注 38007">
              <a:extLst>
                <a:ext uri="{FF2B5EF4-FFF2-40B4-BE49-F238E27FC236}">
                  <a16:creationId xmlns:a16="http://schemas.microsoft.com/office/drawing/2014/main" id="{84BECD89-8D1E-4339-88F1-2F3092BC9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000"/>
              <a:ext cx="681" cy="181"/>
            </a:xfrm>
            <a:prstGeom prst="wedgeRectCallout">
              <a:avLst>
                <a:gd name="adj1" fmla="val -6241"/>
                <a:gd name="adj2" fmla="val -9116"/>
              </a:avLst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solidFill>
                    <a:srgbClr val="FF0000"/>
                  </a:solidFill>
                </a:rPr>
                <a:t>本季合计</a:t>
              </a:r>
            </a:p>
          </p:txBody>
        </p:sp>
        <p:sp>
          <p:nvSpPr>
            <p:cNvPr id="65680" name="矩形标注 38015">
              <a:extLst>
                <a:ext uri="{FF2B5EF4-FFF2-40B4-BE49-F238E27FC236}">
                  <a16:creationId xmlns:a16="http://schemas.microsoft.com/office/drawing/2014/main" id="{51ABDD5E-18F1-473F-8FB3-133B6571E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230"/>
              <a:ext cx="681" cy="181"/>
            </a:xfrm>
            <a:prstGeom prst="wedgeRectCallout">
              <a:avLst>
                <a:gd name="adj1" fmla="val -6241"/>
                <a:gd name="adj2" fmla="val -9116"/>
              </a:avLst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solidFill>
                    <a:srgbClr val="FF0000"/>
                  </a:solidFill>
                </a:rPr>
                <a:t>本季合计</a:t>
              </a:r>
            </a:p>
          </p:txBody>
        </p:sp>
        <p:sp>
          <p:nvSpPr>
            <p:cNvPr id="65681" name="矩形标注 38016">
              <a:extLst>
                <a:ext uri="{FF2B5EF4-FFF2-40B4-BE49-F238E27FC236}">
                  <a16:creationId xmlns:a16="http://schemas.microsoft.com/office/drawing/2014/main" id="{CCFED5F9-8E6E-467D-B131-0EFECE237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457"/>
              <a:ext cx="681" cy="181"/>
            </a:xfrm>
            <a:prstGeom prst="wedgeRectCallout">
              <a:avLst>
                <a:gd name="adj1" fmla="val -6241"/>
                <a:gd name="adj2" fmla="val -9116"/>
              </a:avLst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0">
                  <a:solidFill>
                    <a:srgbClr val="FF0000"/>
                  </a:solidFill>
                </a:rPr>
                <a:t>本季合计</a:t>
              </a:r>
            </a:p>
          </p:txBody>
        </p:sp>
      </p:grpSp>
      <p:sp>
        <p:nvSpPr>
          <p:cNvPr id="65659" name="矩形标注 38017">
            <a:extLst>
              <a:ext uri="{FF2B5EF4-FFF2-40B4-BE49-F238E27FC236}">
                <a16:creationId xmlns:a16="http://schemas.microsoft.com/office/drawing/2014/main" id="{9CE27838-BAE1-4D57-B238-6D7DC9AC3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4024313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本月合计</a:t>
            </a:r>
          </a:p>
        </p:txBody>
      </p:sp>
      <p:sp>
        <p:nvSpPr>
          <p:cNvPr id="65660" name="矩形标注 38018">
            <a:extLst>
              <a:ext uri="{FF2B5EF4-FFF2-40B4-BE49-F238E27FC236}">
                <a16:creationId xmlns:a16="http://schemas.microsoft.com/office/drawing/2014/main" id="{6CF8D31D-57D6-43B9-B768-329C5A283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4365625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本月合计</a:t>
            </a:r>
          </a:p>
        </p:txBody>
      </p:sp>
      <p:sp>
        <p:nvSpPr>
          <p:cNvPr id="65661" name="矩形标注 38019">
            <a:extLst>
              <a:ext uri="{FF2B5EF4-FFF2-40B4-BE49-F238E27FC236}">
                <a16:creationId xmlns:a16="http://schemas.microsoft.com/office/drawing/2014/main" id="{738B33C1-EA57-4071-B2D3-014F5BB37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4692650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本月合计</a:t>
            </a:r>
          </a:p>
        </p:txBody>
      </p:sp>
      <p:sp>
        <p:nvSpPr>
          <p:cNvPr id="65662" name="矩形标注 38090">
            <a:extLst>
              <a:ext uri="{FF2B5EF4-FFF2-40B4-BE49-F238E27FC236}">
                <a16:creationId xmlns:a16="http://schemas.microsoft.com/office/drawing/2014/main" id="{1B9B4075-DBB8-4A96-98F8-327364ADC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5032375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本季合计</a:t>
            </a:r>
          </a:p>
        </p:txBody>
      </p:sp>
      <p:grpSp>
        <p:nvGrpSpPr>
          <p:cNvPr id="65663" name="组合 38098">
            <a:extLst>
              <a:ext uri="{FF2B5EF4-FFF2-40B4-BE49-F238E27FC236}">
                <a16:creationId xmlns:a16="http://schemas.microsoft.com/office/drawing/2014/main" id="{C5F75384-6234-4D52-BB2F-68F2486B0B73}"/>
              </a:ext>
            </a:extLst>
          </p:cNvPr>
          <p:cNvGrpSpPr>
            <a:grpSpLocks/>
          </p:cNvGrpSpPr>
          <p:nvPr/>
        </p:nvGrpSpPr>
        <p:grpSpPr bwMode="auto">
          <a:xfrm>
            <a:off x="7883525" y="3644900"/>
            <a:ext cx="387350" cy="349250"/>
            <a:chOff x="5251" y="2432"/>
            <a:chExt cx="244" cy="220"/>
          </a:xfrm>
        </p:grpSpPr>
        <p:sp>
          <p:nvSpPr>
            <p:cNvPr id="65677" name="矩形 38094">
              <a:extLst>
                <a:ext uri="{FF2B5EF4-FFF2-40B4-BE49-F238E27FC236}">
                  <a16:creationId xmlns:a16="http://schemas.microsoft.com/office/drawing/2014/main" id="{852950A3-5BE8-4006-A6FE-6E1D4873E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4" y="244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0" i="1"/>
                <a:t>0</a:t>
              </a:r>
            </a:p>
          </p:txBody>
        </p:sp>
        <p:sp>
          <p:nvSpPr>
            <p:cNvPr id="65678" name="矩形 38097">
              <a:extLst>
                <a:ext uri="{FF2B5EF4-FFF2-40B4-BE49-F238E27FC236}">
                  <a16:creationId xmlns:a16="http://schemas.microsoft.com/office/drawing/2014/main" id="{2A3E8A50-BA19-4D38-822F-F4C2DB2BC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1" y="2432"/>
              <a:ext cx="24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0" i="1"/>
                <a:t>～</a:t>
              </a:r>
            </a:p>
          </p:txBody>
        </p:sp>
      </p:grpSp>
      <p:sp>
        <p:nvSpPr>
          <p:cNvPr id="65664" name="矩形标注 38099">
            <a:extLst>
              <a:ext uri="{FF2B5EF4-FFF2-40B4-BE49-F238E27FC236}">
                <a16:creationId xmlns:a16="http://schemas.microsoft.com/office/drawing/2014/main" id="{2C8EA1EF-3851-4E66-9F42-E55AA470C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5359400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本年合计</a:t>
            </a:r>
          </a:p>
        </p:txBody>
      </p:sp>
      <p:sp>
        <p:nvSpPr>
          <p:cNvPr id="65665" name="直接连接符 38102">
            <a:extLst>
              <a:ext uri="{FF2B5EF4-FFF2-40B4-BE49-F238E27FC236}">
                <a16:creationId xmlns:a16="http://schemas.microsoft.com/office/drawing/2014/main" id="{E23B0233-BCF0-4706-8DB3-429968BF8A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98750" y="4652963"/>
            <a:ext cx="55451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66" name="直接连接符 38103">
            <a:extLst>
              <a:ext uri="{FF2B5EF4-FFF2-40B4-BE49-F238E27FC236}">
                <a16:creationId xmlns:a16="http://schemas.microsoft.com/office/drawing/2014/main" id="{C81FD6ED-AFF7-4312-9BBA-0E6A8E8A28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98750" y="4975225"/>
            <a:ext cx="55451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667" name="直接连接符 38105">
            <a:extLst>
              <a:ext uri="{FF2B5EF4-FFF2-40B4-BE49-F238E27FC236}">
                <a16:creationId xmlns:a16="http://schemas.microsoft.com/office/drawing/2014/main" id="{AB1737A2-16BC-44BF-8766-FE173781208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98750" y="5319713"/>
            <a:ext cx="55451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5668" name="组合 38108">
            <a:extLst>
              <a:ext uri="{FF2B5EF4-FFF2-40B4-BE49-F238E27FC236}">
                <a16:creationId xmlns:a16="http://schemas.microsoft.com/office/drawing/2014/main" id="{7AA27C81-4C69-4882-834F-2E85BFB704F2}"/>
              </a:ext>
            </a:extLst>
          </p:cNvPr>
          <p:cNvGrpSpPr>
            <a:grpSpLocks/>
          </p:cNvGrpSpPr>
          <p:nvPr/>
        </p:nvGrpSpPr>
        <p:grpSpPr bwMode="auto">
          <a:xfrm>
            <a:off x="2698750" y="5641975"/>
            <a:ext cx="5545138" cy="36513"/>
            <a:chOff x="1746" y="3736"/>
            <a:chExt cx="3493" cy="23"/>
          </a:xfrm>
        </p:grpSpPr>
        <p:sp>
          <p:nvSpPr>
            <p:cNvPr id="65675" name="直接连接符 38106">
              <a:extLst>
                <a:ext uri="{FF2B5EF4-FFF2-40B4-BE49-F238E27FC236}">
                  <a16:creationId xmlns:a16="http://schemas.microsoft.com/office/drawing/2014/main" id="{3776C69D-44CB-4312-9A3B-AC9E81EAF8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6" y="3736"/>
              <a:ext cx="3493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676" name="直接连接符 38107">
              <a:extLst>
                <a:ext uri="{FF2B5EF4-FFF2-40B4-BE49-F238E27FC236}">
                  <a16:creationId xmlns:a16="http://schemas.microsoft.com/office/drawing/2014/main" id="{2CFC7057-542B-4469-A69D-2EE09D4F3D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6" y="3759"/>
              <a:ext cx="3493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5669" name="矩形标注 38109">
            <a:extLst>
              <a:ext uri="{FF2B5EF4-FFF2-40B4-BE49-F238E27FC236}">
                <a16:creationId xmlns:a16="http://schemas.microsoft.com/office/drawing/2014/main" id="{C76BDCF9-A406-4C01-A2E4-28E510037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5748338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上年结转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65670" name="矩形标注 38111">
            <a:extLst>
              <a:ext uri="{FF2B5EF4-FFF2-40B4-BE49-F238E27FC236}">
                <a16:creationId xmlns:a16="http://schemas.microsoft.com/office/drawing/2014/main" id="{9731BF6E-846F-4642-BED5-434C8A8F2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5283200"/>
            <a:ext cx="1008063" cy="287338"/>
          </a:xfrm>
          <a:prstGeom prst="wedgeRectCallout">
            <a:avLst>
              <a:gd name="adj1" fmla="val 20236"/>
              <a:gd name="adj2" fmla="val 690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>
                <a:latin typeface="宋体" panose="02010600030101010101" pitchFamily="2" charset="-122"/>
              </a:rPr>
              <a:t>12   31</a:t>
            </a:r>
            <a:endParaRPr lang="en-US" altLang="zh-CN" sz="1600" b="0" i="1">
              <a:latin typeface="宋体" panose="02010600030101010101" pitchFamily="2" charset="-122"/>
            </a:endParaRPr>
          </a:p>
        </p:txBody>
      </p:sp>
      <p:sp>
        <p:nvSpPr>
          <p:cNvPr id="65671" name="矩形标注 38112">
            <a:extLst>
              <a:ext uri="{FF2B5EF4-FFF2-40B4-BE49-F238E27FC236}">
                <a16:creationId xmlns:a16="http://schemas.microsoft.com/office/drawing/2014/main" id="{45D091C1-2D2E-4C3B-9D8E-87C6BB977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5680075"/>
            <a:ext cx="1008063" cy="287338"/>
          </a:xfrm>
          <a:prstGeom prst="wedgeRectCallout">
            <a:avLst>
              <a:gd name="adj1" fmla="val 20236"/>
              <a:gd name="adj2" fmla="val 690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>
                <a:latin typeface="宋体" panose="02010600030101010101" pitchFamily="2" charset="-122"/>
              </a:rPr>
              <a:t>1    1</a:t>
            </a:r>
            <a:endParaRPr lang="en-US" altLang="zh-CN" sz="1600" b="0" i="1">
              <a:latin typeface="宋体" panose="02010600030101010101" pitchFamily="2" charset="-122"/>
            </a:endParaRPr>
          </a:p>
        </p:txBody>
      </p:sp>
      <p:sp>
        <p:nvSpPr>
          <p:cNvPr id="65672" name="圆角矩形标注 38113">
            <a:extLst>
              <a:ext uri="{FF2B5EF4-FFF2-40B4-BE49-F238E27FC236}">
                <a16:creationId xmlns:a16="http://schemas.microsoft.com/office/drawing/2014/main" id="{C36EF0C1-19F7-4338-AE4D-61869F512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6110288"/>
            <a:ext cx="1582738" cy="342900"/>
          </a:xfrm>
          <a:prstGeom prst="wedgeRoundRectCallout">
            <a:avLst>
              <a:gd name="adj1" fmla="val 48093"/>
              <a:gd name="adj2" fmla="val -80093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新账簿第一行</a:t>
            </a:r>
          </a:p>
        </p:txBody>
      </p:sp>
      <p:sp>
        <p:nvSpPr>
          <p:cNvPr id="65673" name="矩形标注 38114">
            <a:extLst>
              <a:ext uri="{FF2B5EF4-FFF2-40B4-BE49-F238E27FC236}">
                <a16:creationId xmlns:a16="http://schemas.microsoft.com/office/drawing/2014/main" id="{E296240C-95AC-41DC-BECA-08C546988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663" y="5734050"/>
            <a:ext cx="1655762" cy="260350"/>
          </a:xfrm>
          <a:prstGeom prst="wedgeRectCallout">
            <a:avLst>
              <a:gd name="adj1" fmla="val -7241"/>
              <a:gd name="adj2" fmla="val 244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b="0">
                <a:latin typeface="宋体" panose="02010600030101010101" pitchFamily="2" charset="-122"/>
              </a:rPr>
              <a:t>借      </a:t>
            </a:r>
            <a:r>
              <a:rPr lang="en-US" altLang="zh-CN" sz="1600" b="0" i="1">
                <a:latin typeface="宋体" panose="02010600030101010101" pitchFamily="2" charset="-122"/>
              </a:rPr>
              <a:t>5 000</a:t>
            </a:r>
          </a:p>
        </p:txBody>
      </p:sp>
      <p:sp>
        <p:nvSpPr>
          <p:cNvPr id="65674" name="圆角矩形标注 38857">
            <a:extLst>
              <a:ext uri="{FF2B5EF4-FFF2-40B4-BE49-F238E27FC236}">
                <a16:creationId xmlns:a16="http://schemas.microsoft.com/office/drawing/2014/main" id="{0E37925A-8CA7-43E7-9ED7-A80A78511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5173663"/>
            <a:ext cx="936625" cy="342900"/>
          </a:xfrm>
          <a:prstGeom prst="wedgeRoundRectCallout">
            <a:avLst>
              <a:gd name="adj1" fmla="val 68981"/>
              <a:gd name="adj2" fmla="val 75463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双红线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文本占位符 112642">
            <a:extLst>
              <a:ext uri="{FF2B5EF4-FFF2-40B4-BE49-F238E27FC236}">
                <a16:creationId xmlns:a16="http://schemas.microsoft.com/office/drawing/2014/main" id="{108F296F-6CF5-45D6-9597-F83025849F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620713"/>
            <a:ext cx="7772400" cy="5762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        ★ </a:t>
            </a:r>
            <a:r>
              <a:rPr lang="zh-CN" altLang="en-US" b="1">
                <a:solidFill>
                  <a:srgbClr val="0000FF"/>
                </a:solidFill>
              </a:rPr>
              <a:t>关于账簿登记准确性的检查方法</a:t>
            </a:r>
          </a:p>
        </p:txBody>
      </p:sp>
      <p:sp>
        <p:nvSpPr>
          <p:cNvPr id="66563" name="矩形标注 112643">
            <a:extLst>
              <a:ext uri="{FF2B5EF4-FFF2-40B4-BE49-F238E27FC236}">
                <a16:creationId xmlns:a16="http://schemas.microsoft.com/office/drawing/2014/main" id="{5A485846-809E-4AA8-A1AA-D2AFAB319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341438"/>
            <a:ext cx="7921625" cy="4895850"/>
          </a:xfrm>
          <a:prstGeom prst="wedgeRectCallout">
            <a:avLst>
              <a:gd name="adj1" fmla="val 319"/>
              <a:gd name="adj2" fmla="val 713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会计科目：原材料</a:t>
            </a:r>
          </a:p>
        </p:txBody>
      </p:sp>
      <p:graphicFrame>
        <p:nvGraphicFramePr>
          <p:cNvPr id="112813" name="表格 112812">
            <a:extLst>
              <a:ext uri="{FF2B5EF4-FFF2-40B4-BE49-F238E27FC236}">
                <a16:creationId xmlns:a16="http://schemas.microsoft.com/office/drawing/2014/main" id="{D9D0128E-E4DE-4CED-BEB7-1D2F6141A2A0}"/>
              </a:ext>
            </a:extLst>
          </p:cNvPr>
          <p:cNvGraphicFramePr/>
          <p:nvPr/>
        </p:nvGraphicFramePr>
        <p:xfrm>
          <a:off x="900113" y="1773238"/>
          <a:ext cx="7343775" cy="431482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907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20××</a:t>
                      </a: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凭证号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7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96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12 500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49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（略）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49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12</a:t>
                      </a: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31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40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40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40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40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40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5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37" marB="45737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6674" name="矩形标注 112778">
            <a:extLst>
              <a:ext uri="{FF2B5EF4-FFF2-40B4-BE49-F238E27FC236}">
                <a16:creationId xmlns:a16="http://schemas.microsoft.com/office/drawing/2014/main" id="{FF694170-CC3F-4FC4-9A3E-3A241AD20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2616200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上年结转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66675" name="矩形标注 112780">
            <a:extLst>
              <a:ext uri="{FF2B5EF4-FFF2-40B4-BE49-F238E27FC236}">
                <a16:creationId xmlns:a16="http://schemas.microsoft.com/office/drawing/2014/main" id="{377B2446-36E6-4891-B2CB-469DDA8B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287713"/>
            <a:ext cx="3744913" cy="285750"/>
          </a:xfrm>
          <a:prstGeom prst="wedgeRectCallout">
            <a:avLst>
              <a:gd name="adj1" fmla="val -14306"/>
              <a:gd name="adj2" fmla="val -6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 i="1">
                <a:latin typeface="宋体" panose="02010600030101010101" pitchFamily="2" charset="-122"/>
              </a:rPr>
              <a:t>332 000</a:t>
            </a:r>
            <a:r>
              <a:rPr lang="en-US" altLang="zh-CN" sz="1600" b="0">
                <a:latin typeface="宋体" panose="02010600030101010101" pitchFamily="2" charset="-122"/>
              </a:rPr>
              <a:t>    </a:t>
            </a:r>
            <a:r>
              <a:rPr lang="en-US" altLang="zh-CN" sz="1600" b="0" i="1">
                <a:latin typeface="宋体" panose="02010600030101010101" pitchFamily="2" charset="-122"/>
              </a:rPr>
              <a:t>339 500</a:t>
            </a:r>
            <a:r>
              <a:rPr lang="en-US" altLang="zh-CN" sz="1600" b="0">
                <a:latin typeface="宋体" panose="02010600030101010101" pitchFamily="2" charset="-122"/>
              </a:rPr>
              <a:t>  </a:t>
            </a:r>
            <a:r>
              <a:rPr lang="zh-CN" altLang="en-US" sz="1600" b="0">
                <a:latin typeface="宋体" panose="02010600030101010101" pitchFamily="2" charset="-122"/>
              </a:rPr>
              <a:t>借       </a:t>
            </a:r>
            <a:r>
              <a:rPr lang="en-US" altLang="zh-CN" sz="1600" b="0" i="1">
                <a:latin typeface="宋体" panose="02010600030101010101" pitchFamily="2" charset="-122"/>
              </a:rPr>
              <a:t>5 000</a:t>
            </a:r>
          </a:p>
        </p:txBody>
      </p:sp>
      <p:sp>
        <p:nvSpPr>
          <p:cNvPr id="66676" name="矩形标注 112796">
            <a:extLst>
              <a:ext uri="{FF2B5EF4-FFF2-40B4-BE49-F238E27FC236}">
                <a16:creationId xmlns:a16="http://schemas.microsoft.com/office/drawing/2014/main" id="{6C59AA7A-76F6-4378-8329-EC883F199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3322638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本年合计</a:t>
            </a:r>
          </a:p>
        </p:txBody>
      </p:sp>
      <p:grpSp>
        <p:nvGrpSpPr>
          <p:cNvPr id="66677" name="组合 112800">
            <a:extLst>
              <a:ext uri="{FF2B5EF4-FFF2-40B4-BE49-F238E27FC236}">
                <a16:creationId xmlns:a16="http://schemas.microsoft.com/office/drawing/2014/main" id="{DBB5EBBB-F9C5-4525-B8BF-AD971AB08BF8}"/>
              </a:ext>
            </a:extLst>
          </p:cNvPr>
          <p:cNvGrpSpPr>
            <a:grpSpLocks/>
          </p:cNvGrpSpPr>
          <p:nvPr/>
        </p:nvGrpSpPr>
        <p:grpSpPr bwMode="auto">
          <a:xfrm>
            <a:off x="2698750" y="3644900"/>
            <a:ext cx="5545138" cy="36513"/>
            <a:chOff x="1746" y="3736"/>
            <a:chExt cx="3493" cy="23"/>
          </a:xfrm>
        </p:grpSpPr>
        <p:sp>
          <p:nvSpPr>
            <p:cNvPr id="66693" name="直接连接符 112801">
              <a:extLst>
                <a:ext uri="{FF2B5EF4-FFF2-40B4-BE49-F238E27FC236}">
                  <a16:creationId xmlns:a16="http://schemas.microsoft.com/office/drawing/2014/main" id="{896AAF89-301E-4DED-A82F-21A27616C4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6" y="3736"/>
              <a:ext cx="3493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694" name="直接连接符 112802">
              <a:extLst>
                <a:ext uri="{FF2B5EF4-FFF2-40B4-BE49-F238E27FC236}">
                  <a16:creationId xmlns:a16="http://schemas.microsoft.com/office/drawing/2014/main" id="{07B8BB15-A8E3-4394-9FFE-DAB882A0AB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6" y="3759"/>
              <a:ext cx="3493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6678" name="矩形标注 112807">
            <a:extLst>
              <a:ext uri="{FF2B5EF4-FFF2-40B4-BE49-F238E27FC236}">
                <a16:creationId xmlns:a16="http://schemas.microsoft.com/office/drawing/2014/main" id="{3BE6965B-BB7C-40F5-8D2B-F9315F7F0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2675" y="2560638"/>
            <a:ext cx="901700" cy="292100"/>
          </a:xfrm>
          <a:prstGeom prst="wedgeRectCallout">
            <a:avLst>
              <a:gd name="adj1" fmla="val 1759"/>
              <a:gd name="adj2" fmla="val 2176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 i="1">
                <a:latin typeface="宋体" panose="02010600030101010101" pitchFamily="2" charset="-122"/>
              </a:rPr>
              <a:t>12 500</a:t>
            </a:r>
          </a:p>
        </p:txBody>
      </p:sp>
      <p:sp>
        <p:nvSpPr>
          <p:cNvPr id="66679" name="圆角矩形标注 112808">
            <a:extLst>
              <a:ext uri="{FF2B5EF4-FFF2-40B4-BE49-F238E27FC236}">
                <a16:creationId xmlns:a16="http://schemas.microsoft.com/office/drawing/2014/main" id="{FED77ECC-2A9A-4AE3-9EE3-A24A853CF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4435475"/>
            <a:ext cx="1800225" cy="649288"/>
          </a:xfrm>
          <a:prstGeom prst="wedgeRoundRectCallout">
            <a:avLst>
              <a:gd name="adj1" fmla="val 63755"/>
              <a:gd name="adj2" fmla="val -84231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latin typeface="宋体" panose="02010600030101010101" pitchFamily="2" charset="-122"/>
              </a:rPr>
              <a:t>按其相同方向抄列，以便于试算</a:t>
            </a:r>
          </a:p>
        </p:txBody>
      </p:sp>
      <p:sp>
        <p:nvSpPr>
          <p:cNvPr id="66680" name="矩形标注 112809">
            <a:extLst>
              <a:ext uri="{FF2B5EF4-FFF2-40B4-BE49-F238E27FC236}">
                <a16:creationId xmlns:a16="http://schemas.microsoft.com/office/drawing/2014/main" id="{A6BBBA3F-9B66-4EA5-82BE-C9203F1AC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2617788"/>
            <a:ext cx="1081088" cy="306387"/>
          </a:xfrm>
          <a:prstGeom prst="wedgeRectCallout">
            <a:avLst>
              <a:gd name="adj1" fmla="val -6241"/>
              <a:gd name="adj2" fmla="val -11657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上年结转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66681" name="矩形标注 112810">
            <a:extLst>
              <a:ext uri="{FF2B5EF4-FFF2-40B4-BE49-F238E27FC236}">
                <a16:creationId xmlns:a16="http://schemas.microsoft.com/office/drawing/2014/main" id="{1F9AB338-74BF-42C7-9FC1-B3E4B434B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3303588"/>
            <a:ext cx="858837" cy="288925"/>
          </a:xfrm>
          <a:prstGeom prst="wedgeRectCallout">
            <a:avLst>
              <a:gd name="adj1" fmla="val -62755"/>
              <a:gd name="adj2" fmla="val 42856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1600" b="0" i="1">
                <a:latin typeface="宋体" panose="02010600030101010101" pitchFamily="2" charset="-122"/>
              </a:rPr>
              <a:t>5 000</a:t>
            </a:r>
          </a:p>
        </p:txBody>
      </p:sp>
      <p:sp>
        <p:nvSpPr>
          <p:cNvPr id="66682" name="矩形标注 112814">
            <a:extLst>
              <a:ext uri="{FF2B5EF4-FFF2-40B4-BE49-F238E27FC236}">
                <a16:creationId xmlns:a16="http://schemas.microsoft.com/office/drawing/2014/main" id="{81EC61B6-C2BB-4B39-9233-0D1D65BF5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3717925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结转下年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66683" name="圆角矩形标注 112815">
            <a:extLst>
              <a:ext uri="{FF2B5EF4-FFF2-40B4-BE49-F238E27FC236}">
                <a16:creationId xmlns:a16="http://schemas.microsoft.com/office/drawing/2014/main" id="{0372712E-85D9-4A98-9328-D10717000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4149725"/>
            <a:ext cx="1800225" cy="647700"/>
          </a:xfrm>
          <a:prstGeom prst="wedgeRoundRectCallout">
            <a:avLst>
              <a:gd name="adj1" fmla="val -61023"/>
              <a:gd name="adj2" fmla="val -81370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latin typeface="宋体" panose="02010600030101010101" pitchFamily="2" charset="-122"/>
              </a:rPr>
              <a:t>按其相反方向抄列，以便于试算</a:t>
            </a:r>
          </a:p>
        </p:txBody>
      </p:sp>
      <p:sp>
        <p:nvSpPr>
          <p:cNvPr id="66684" name="矩形标注 112817">
            <a:extLst>
              <a:ext uri="{FF2B5EF4-FFF2-40B4-BE49-F238E27FC236}">
                <a16:creationId xmlns:a16="http://schemas.microsoft.com/office/drawing/2014/main" id="{C41843B7-917E-4A11-B763-BF371EE01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7375" y="5589588"/>
            <a:ext cx="4752975" cy="287337"/>
          </a:xfrm>
          <a:prstGeom prst="wedgeRectCallout">
            <a:avLst>
              <a:gd name="adj1" fmla="val -45259"/>
              <a:gd name="adj2" fmla="val 4144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0000FF"/>
                </a:solidFill>
              </a:rPr>
              <a:t>年初余额＋本年增加额合计＝年末余额＋本年减少额合计</a:t>
            </a:r>
          </a:p>
        </p:txBody>
      </p:sp>
      <p:grpSp>
        <p:nvGrpSpPr>
          <p:cNvPr id="66685" name="组合 112824">
            <a:extLst>
              <a:ext uri="{FF2B5EF4-FFF2-40B4-BE49-F238E27FC236}">
                <a16:creationId xmlns:a16="http://schemas.microsoft.com/office/drawing/2014/main" id="{42743CB7-7B39-4453-A7A8-CD77097DB99B}"/>
              </a:ext>
            </a:extLst>
          </p:cNvPr>
          <p:cNvGrpSpPr>
            <a:grpSpLocks/>
          </p:cNvGrpSpPr>
          <p:nvPr/>
        </p:nvGrpSpPr>
        <p:grpSpPr bwMode="auto">
          <a:xfrm>
            <a:off x="4462463" y="4849813"/>
            <a:ext cx="2087562" cy="666750"/>
            <a:chOff x="3334" y="3600"/>
            <a:chExt cx="1315" cy="420"/>
          </a:xfrm>
        </p:grpSpPr>
        <p:sp>
          <p:nvSpPr>
            <p:cNvPr id="66690" name="圆角矩形标注 112816">
              <a:extLst>
                <a:ext uri="{FF2B5EF4-FFF2-40B4-BE49-F238E27FC236}">
                  <a16:creationId xmlns:a16="http://schemas.microsoft.com/office/drawing/2014/main" id="{7FB74B45-6092-474A-A3C0-A708AC4F9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3612"/>
              <a:ext cx="1315" cy="408"/>
            </a:xfrm>
            <a:prstGeom prst="wedgeRoundRectCallout">
              <a:avLst>
                <a:gd name="adj1" fmla="val -43611"/>
                <a:gd name="adj2" fmla="val -79167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>
                <a:solidFill>
                  <a:srgbClr val="0000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6691" name="圆角矩形标注 112819">
              <a:extLst>
                <a:ext uri="{FF2B5EF4-FFF2-40B4-BE49-F238E27FC236}">
                  <a16:creationId xmlns:a16="http://schemas.microsoft.com/office/drawing/2014/main" id="{E78B23BB-131C-41F5-A393-2026AC4C1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3612"/>
              <a:ext cx="1315" cy="408"/>
            </a:xfrm>
            <a:prstGeom prst="wedgeRoundRectCallout">
              <a:avLst>
                <a:gd name="adj1" fmla="val 43079"/>
                <a:gd name="adj2" fmla="val -79167"/>
                <a:gd name="adj3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FF0000"/>
                  </a:solidFill>
                </a:rPr>
                <a:t>★</a:t>
              </a:r>
              <a:r>
                <a:rPr lang="zh-CN" altLang="en-US" sz="1600">
                  <a:solidFill>
                    <a:srgbClr val="0000FF"/>
                  </a:solidFill>
                  <a:latin typeface="宋体" panose="02010600030101010101" pitchFamily="2" charset="-122"/>
                </a:rPr>
                <a:t>加计双方，两个合计数之间应相等</a:t>
              </a:r>
            </a:p>
          </p:txBody>
        </p:sp>
        <p:sp>
          <p:nvSpPr>
            <p:cNvPr id="66692" name="圆角矩形标注 112820">
              <a:extLst>
                <a:ext uri="{FF2B5EF4-FFF2-40B4-BE49-F238E27FC236}">
                  <a16:creationId xmlns:a16="http://schemas.microsoft.com/office/drawing/2014/main" id="{F9CA827B-0F32-442C-8C63-28E714FCE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" y="3600"/>
              <a:ext cx="227" cy="78"/>
            </a:xfrm>
            <a:prstGeom prst="wedgeRoundRectCallout">
              <a:avLst>
                <a:gd name="adj1" fmla="val -15639"/>
                <a:gd name="adj2" fmla="val 14102"/>
                <a:gd name="adj3" fmla="val 16667"/>
              </a:avLst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>
                <a:solidFill>
                  <a:srgbClr val="0000FF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66686" name="矩形标注 112825">
            <a:extLst>
              <a:ext uri="{FF2B5EF4-FFF2-40B4-BE49-F238E27FC236}">
                <a16:creationId xmlns:a16="http://schemas.microsoft.com/office/drawing/2014/main" id="{79E5894F-CA8B-453C-A9B4-D821AC27C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330700"/>
            <a:ext cx="2125663" cy="287338"/>
          </a:xfrm>
          <a:prstGeom prst="wedgeRectCallout">
            <a:avLst>
              <a:gd name="adj1" fmla="val 12884"/>
              <a:gd name="adj2" fmla="val -635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 i="1">
                <a:latin typeface="宋体" panose="02010600030101010101" pitchFamily="2" charset="-122"/>
              </a:rPr>
              <a:t>344 500</a:t>
            </a:r>
            <a:r>
              <a:rPr lang="en-US" altLang="zh-CN" sz="1600" b="0">
                <a:latin typeface="宋体" panose="02010600030101010101" pitchFamily="2" charset="-122"/>
              </a:rPr>
              <a:t>    </a:t>
            </a:r>
            <a:r>
              <a:rPr lang="en-US" altLang="zh-CN" sz="1600" b="0" i="1">
                <a:latin typeface="宋体" panose="02010600030101010101" pitchFamily="2" charset="-122"/>
              </a:rPr>
              <a:t>344 500</a:t>
            </a:r>
          </a:p>
        </p:txBody>
      </p:sp>
      <p:sp>
        <p:nvSpPr>
          <p:cNvPr id="66687" name="矩形标注 112826">
            <a:extLst>
              <a:ext uri="{FF2B5EF4-FFF2-40B4-BE49-F238E27FC236}">
                <a16:creationId xmlns:a16="http://schemas.microsoft.com/office/drawing/2014/main" id="{71E62EFC-5062-45D3-9DD6-A7937AC57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6067425"/>
            <a:ext cx="4752975" cy="314325"/>
          </a:xfrm>
          <a:prstGeom prst="wedgeRectCallout">
            <a:avLst>
              <a:gd name="adj1" fmla="val -45259"/>
              <a:gd name="adj2" fmla="val -505"/>
            </a:avLst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0000FF"/>
                </a:solidFill>
                <a:latin typeface="宋体" panose="02010600030101010101" pitchFamily="2" charset="-122"/>
              </a:rPr>
              <a:t>期末余额＝期初余额＋本期增加合计额－本期减少额合计</a:t>
            </a:r>
          </a:p>
        </p:txBody>
      </p:sp>
      <p:sp>
        <p:nvSpPr>
          <p:cNvPr id="66688" name="上箭头 112827">
            <a:extLst>
              <a:ext uri="{FF2B5EF4-FFF2-40B4-BE49-F238E27FC236}">
                <a16:creationId xmlns:a16="http://schemas.microsoft.com/office/drawing/2014/main" id="{FBA2CFC3-29A4-4C3F-8FAE-E8EFFE18D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5876925"/>
            <a:ext cx="576263" cy="2159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66689" name="圆角矩形标注 112828">
            <a:extLst>
              <a:ext uri="{FF2B5EF4-FFF2-40B4-BE49-F238E27FC236}">
                <a16:creationId xmlns:a16="http://schemas.microsoft.com/office/drawing/2014/main" id="{32BF1D56-3870-4583-A3A7-C83E7C87B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638" y="5876925"/>
            <a:ext cx="1150937" cy="647700"/>
          </a:xfrm>
          <a:prstGeom prst="wedgeRoundRectCallout">
            <a:avLst>
              <a:gd name="adj1" fmla="val -12620"/>
              <a:gd name="adj2" fmla="val -10782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0000"/>
                </a:solidFill>
                <a:latin typeface="宋体" panose="02010600030101010101" pitchFamily="2" charset="-122"/>
              </a:rPr>
              <a:t>期末余额计算公式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矩形 38915">
            <a:extLst>
              <a:ext uri="{FF2B5EF4-FFF2-40B4-BE49-F238E27FC236}">
                <a16:creationId xmlns:a16="http://schemas.microsoft.com/office/drawing/2014/main" id="{7D433327-2D9F-4BB5-90AB-08C2EF7DC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01638"/>
            <a:ext cx="8137525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  二、对账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  （一）对账的含义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2800">
                <a:solidFill>
                  <a:srgbClr val="0000FF"/>
                </a:solidFill>
                <a:latin typeface="宋体" panose="02010600030101010101" pitchFamily="2" charset="-122"/>
              </a:rPr>
              <a:t>●</a:t>
            </a:r>
            <a:r>
              <a:rPr lang="zh-CN" altLang="en-US">
                <a:latin typeface="宋体" panose="02010600030101010101" pitchFamily="2" charset="-122"/>
              </a:rPr>
              <a:t>核对账目，一般是在会计期末时，检查核对账证、账账、账实和账表是否相符，以确保账簿记录正确性的过程。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  </a:t>
            </a:r>
            <a:r>
              <a:rPr lang="zh-CN" altLang="en-US" sz="2800">
                <a:solidFill>
                  <a:srgbClr val="0000FF"/>
                </a:solidFill>
                <a:latin typeface="宋体" panose="02010600030101010101" pitchFamily="2" charset="-122"/>
              </a:rPr>
              <a:t>●</a:t>
            </a:r>
            <a:r>
              <a:rPr lang="zh-CN" altLang="en-US">
                <a:latin typeface="宋体" panose="02010600030101010101" pitchFamily="2" charset="-122"/>
              </a:rPr>
              <a:t>包括结账前、后的核对。</a:t>
            </a:r>
          </a:p>
        </p:txBody>
      </p:sp>
      <p:sp>
        <p:nvSpPr>
          <p:cNvPr id="67587" name="矩形标注 38918">
            <a:extLst>
              <a:ext uri="{FF2B5EF4-FFF2-40B4-BE49-F238E27FC236}">
                <a16:creationId xmlns:a16="http://schemas.microsoft.com/office/drawing/2014/main" id="{8608BEC0-D866-48D7-ABAD-425AD3427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3573463"/>
            <a:ext cx="8137525" cy="3024187"/>
          </a:xfrm>
          <a:prstGeom prst="wedgeRectCallout">
            <a:avLst>
              <a:gd name="adj1" fmla="val -40167"/>
              <a:gd name="adj2" fmla="val -44958"/>
            </a:avLst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67588" name="圆角矩形标注 38919">
            <a:extLst>
              <a:ext uri="{FF2B5EF4-FFF2-40B4-BE49-F238E27FC236}">
                <a16:creationId xmlns:a16="http://schemas.microsoft.com/office/drawing/2014/main" id="{59492968-5697-4F37-B75B-90078B1B6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4511675"/>
            <a:ext cx="1368425" cy="1079500"/>
          </a:xfrm>
          <a:prstGeom prst="wedgeRoundRectCallout">
            <a:avLst>
              <a:gd name="adj1" fmla="val 7079"/>
              <a:gd name="adj2" fmla="val 16028"/>
              <a:gd name="adj3" fmla="val 16667"/>
            </a:avLst>
          </a:prstGeom>
          <a:solidFill>
            <a:srgbClr val="99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经济业务（交易或事项）</a:t>
            </a:r>
          </a:p>
        </p:txBody>
      </p:sp>
      <p:sp>
        <p:nvSpPr>
          <p:cNvPr id="67589" name="任意多边形 38920">
            <a:extLst>
              <a:ext uri="{FF2B5EF4-FFF2-40B4-BE49-F238E27FC236}">
                <a16:creationId xmlns:a16="http://schemas.microsoft.com/office/drawing/2014/main" id="{A1FF4252-BF83-4C7A-9C59-9254EB98F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4943475"/>
            <a:ext cx="647700" cy="212725"/>
          </a:xfrm>
          <a:custGeom>
            <a:avLst/>
            <a:gdLst>
              <a:gd name="T0" fmla="*/ 436792777 w 21600"/>
              <a:gd name="T1" fmla="*/ 0 h 21600"/>
              <a:gd name="T2" fmla="*/ 436792777 w 21600"/>
              <a:gd name="T3" fmla="*/ 5158059 h 21600"/>
              <a:gd name="T4" fmla="*/ 90998372 w 21600"/>
              <a:gd name="T5" fmla="*/ 5158059 h 21600"/>
              <a:gd name="T6" fmla="*/ 90998372 w 21600"/>
              <a:gd name="T7" fmla="*/ 15474266 h 21600"/>
              <a:gd name="T8" fmla="*/ 436792777 w 21600"/>
              <a:gd name="T9" fmla="*/ 15474266 h 21600"/>
              <a:gd name="T10" fmla="*/ 436792777 w 21600"/>
              <a:gd name="T11" fmla="*/ 20632326 h 21600"/>
              <a:gd name="T12" fmla="*/ 582390370 w 21600"/>
              <a:gd name="T13" fmla="*/ 10316207 h 21600"/>
              <a:gd name="T14" fmla="*/ 36399181 w 21600"/>
              <a:gd name="T15" fmla="*/ 5158059 h 21600"/>
              <a:gd name="T16" fmla="*/ 36399181 w 21600"/>
              <a:gd name="T17" fmla="*/ 15474266 h 21600"/>
              <a:gd name="T18" fmla="*/ 72799261 w 21600"/>
              <a:gd name="T19" fmla="*/ 15474266 h 21600"/>
              <a:gd name="T20" fmla="*/ 72799261 w 21600"/>
              <a:gd name="T21" fmla="*/ 5158059 h 21600"/>
              <a:gd name="T22" fmla="*/ 0 w 21600"/>
              <a:gd name="T23" fmla="*/ 5158059 h 21600"/>
              <a:gd name="T24" fmla="*/ 0 w 21600"/>
              <a:gd name="T25" fmla="*/ 15474266 h 21600"/>
              <a:gd name="T26" fmla="*/ 18200040 w 21600"/>
              <a:gd name="T27" fmla="*/ 15474266 h 21600"/>
              <a:gd name="T28" fmla="*/ 18200040 w 21600"/>
              <a:gd name="T29" fmla="*/ 5158059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7590" name="直接连接符 38921">
            <a:extLst>
              <a:ext uri="{FF2B5EF4-FFF2-40B4-BE49-F238E27FC236}">
                <a16:creationId xmlns:a16="http://schemas.microsoft.com/office/drawing/2014/main" id="{91651343-0974-4B4B-A318-16B304FFA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2488" y="5084763"/>
            <a:ext cx="6477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591" name="矩形标注 38922">
            <a:extLst>
              <a:ext uri="{FF2B5EF4-FFF2-40B4-BE49-F238E27FC236}">
                <a16:creationId xmlns:a16="http://schemas.microsoft.com/office/drawing/2014/main" id="{A1CE0A58-4748-4387-A6EF-634BE297D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4388" y="4652963"/>
            <a:ext cx="720725" cy="792162"/>
          </a:xfrm>
          <a:prstGeom prst="wedgeRectCallout">
            <a:avLst>
              <a:gd name="adj1" fmla="val 30838"/>
              <a:gd name="adj2" fmla="val 6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取得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填制</a:t>
            </a:r>
          </a:p>
        </p:txBody>
      </p:sp>
      <p:sp>
        <p:nvSpPr>
          <p:cNvPr id="67592" name="矩形标注 38923">
            <a:extLst>
              <a:ext uri="{FF2B5EF4-FFF2-40B4-BE49-F238E27FC236}">
                <a16:creationId xmlns:a16="http://schemas.microsoft.com/office/drawing/2014/main" id="{DCDE4B0D-9813-4281-8530-BE00C9076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638675"/>
            <a:ext cx="719138" cy="877888"/>
          </a:xfrm>
          <a:prstGeom prst="wedgeRectCallout">
            <a:avLst>
              <a:gd name="adj1" fmla="val 30796"/>
              <a:gd name="adj2" fmla="val 63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登记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账簿</a:t>
            </a:r>
          </a:p>
        </p:txBody>
      </p:sp>
      <p:sp>
        <p:nvSpPr>
          <p:cNvPr id="67593" name="矩形标注 38924">
            <a:extLst>
              <a:ext uri="{FF2B5EF4-FFF2-40B4-BE49-F238E27FC236}">
                <a16:creationId xmlns:a16="http://schemas.microsoft.com/office/drawing/2014/main" id="{6FBCE8A3-CDE3-44C7-8E84-DD6590C67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8" y="4510088"/>
            <a:ext cx="1728787" cy="503237"/>
          </a:xfrm>
          <a:prstGeom prst="wedgeRectCallout">
            <a:avLst>
              <a:gd name="adj1" fmla="val 11250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原始凭证</a:t>
            </a:r>
          </a:p>
        </p:txBody>
      </p:sp>
      <p:sp>
        <p:nvSpPr>
          <p:cNvPr id="67594" name="矩形标注 38925">
            <a:extLst>
              <a:ext uri="{FF2B5EF4-FFF2-40B4-BE49-F238E27FC236}">
                <a16:creationId xmlns:a16="http://schemas.microsoft.com/office/drawing/2014/main" id="{0F0CB2A6-ED85-4645-98EA-905DD7660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8" y="5084763"/>
            <a:ext cx="1728787" cy="503237"/>
          </a:xfrm>
          <a:prstGeom prst="wedgeRectCallout">
            <a:avLst>
              <a:gd name="adj1" fmla="val 11250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</a:t>
            </a:r>
          </a:p>
        </p:txBody>
      </p:sp>
      <p:grpSp>
        <p:nvGrpSpPr>
          <p:cNvPr id="67595" name="组合 38926">
            <a:extLst>
              <a:ext uri="{FF2B5EF4-FFF2-40B4-BE49-F238E27FC236}">
                <a16:creationId xmlns:a16="http://schemas.microsoft.com/office/drawing/2014/main" id="{D3B78520-9EE1-4CBF-8D68-958C3EF9C0BB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3789363"/>
            <a:ext cx="1081088" cy="1366837"/>
            <a:chOff x="748" y="2886"/>
            <a:chExt cx="681" cy="861"/>
          </a:xfrm>
        </p:grpSpPr>
        <p:sp>
          <p:nvSpPr>
            <p:cNvPr id="67614" name="立方体 38927">
              <a:extLst>
                <a:ext uri="{FF2B5EF4-FFF2-40B4-BE49-F238E27FC236}">
                  <a16:creationId xmlns:a16="http://schemas.microsoft.com/office/drawing/2014/main" id="{7FAAF582-A4D1-4B98-9257-6924547F7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886"/>
              <a:ext cx="681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67615" name="图片 38928">
              <a:extLst>
                <a:ext uri="{FF2B5EF4-FFF2-40B4-BE49-F238E27FC236}">
                  <a16:creationId xmlns:a16="http://schemas.microsoft.com/office/drawing/2014/main" id="{07C55D5D-2C7D-45FD-BD30-84DEB645AC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60" y="2931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7596" name="图片 38929" descr="7581CBD8">
            <a:extLst>
              <a:ext uri="{FF2B5EF4-FFF2-40B4-BE49-F238E27FC236}">
                <a16:creationId xmlns:a16="http://schemas.microsoft.com/office/drawing/2014/main" id="{C719073D-0B52-4D45-9C0B-886E161AB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" r="182" b="1120"/>
          <a:stretch>
            <a:fillRect/>
          </a:stretch>
        </p:blipFill>
        <p:spPr bwMode="auto">
          <a:xfrm>
            <a:off x="5649913" y="3860800"/>
            <a:ext cx="101917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7597" name="组合 38930">
            <a:extLst>
              <a:ext uri="{FF2B5EF4-FFF2-40B4-BE49-F238E27FC236}">
                <a16:creationId xmlns:a16="http://schemas.microsoft.com/office/drawing/2014/main" id="{12161025-35EE-4EA7-95B4-4A1FEE049DA7}"/>
              </a:ext>
            </a:extLst>
          </p:cNvPr>
          <p:cNvGrpSpPr>
            <a:grpSpLocks/>
          </p:cNvGrpSpPr>
          <p:nvPr/>
        </p:nvGrpSpPr>
        <p:grpSpPr bwMode="auto">
          <a:xfrm>
            <a:off x="5362575" y="4464050"/>
            <a:ext cx="1584325" cy="939800"/>
            <a:chOff x="748" y="2160"/>
            <a:chExt cx="907" cy="592"/>
          </a:xfrm>
        </p:grpSpPr>
        <p:sp>
          <p:nvSpPr>
            <p:cNvPr id="67612" name="立方体 38931">
              <a:extLst>
                <a:ext uri="{FF2B5EF4-FFF2-40B4-BE49-F238E27FC236}">
                  <a16:creationId xmlns:a16="http://schemas.microsoft.com/office/drawing/2014/main" id="{D9CFB7FF-E107-4C1C-B264-45B9AC9B2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160"/>
              <a:ext cx="907" cy="592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67613" name="图片 38932">
              <a:extLst>
                <a:ext uri="{FF2B5EF4-FFF2-40B4-BE49-F238E27FC236}">
                  <a16:creationId xmlns:a16="http://schemas.microsoft.com/office/drawing/2014/main" id="{4EF1F10D-2C2E-438D-84D5-650C0B967C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" t="2928" b="1727"/>
            <a:stretch>
              <a:fillRect/>
            </a:stretch>
          </p:blipFill>
          <p:spPr bwMode="auto">
            <a:xfrm>
              <a:off x="748" y="2205"/>
              <a:ext cx="861" cy="545"/>
            </a:xfrm>
            <a:prstGeom prst="rect">
              <a:avLst/>
            </a:prstGeom>
            <a:noFill/>
            <a:ln w="9525">
              <a:solidFill>
                <a:srgbClr val="FFFFCC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7598" name="图片 38933" descr="896F7477">
            <a:extLst>
              <a:ext uri="{FF2B5EF4-FFF2-40B4-BE49-F238E27FC236}">
                <a16:creationId xmlns:a16="http://schemas.microsoft.com/office/drawing/2014/main" id="{12AE2513-12B3-48D8-8953-E05E823C4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r="565" b="182"/>
          <a:stretch>
            <a:fillRect/>
          </a:stretch>
        </p:blipFill>
        <p:spPr bwMode="auto">
          <a:xfrm>
            <a:off x="5362575" y="4508500"/>
            <a:ext cx="152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7599" name="组合 38934">
            <a:extLst>
              <a:ext uri="{FF2B5EF4-FFF2-40B4-BE49-F238E27FC236}">
                <a16:creationId xmlns:a16="http://schemas.microsoft.com/office/drawing/2014/main" id="{EFB055ED-F9B1-4461-BEBF-C1303F72946C}"/>
              </a:ext>
            </a:extLst>
          </p:cNvPr>
          <p:cNvGrpSpPr>
            <a:grpSpLocks/>
          </p:cNvGrpSpPr>
          <p:nvPr/>
        </p:nvGrpSpPr>
        <p:grpSpPr bwMode="auto">
          <a:xfrm>
            <a:off x="5735638" y="5062538"/>
            <a:ext cx="1076325" cy="1366837"/>
            <a:chOff x="767" y="1150"/>
            <a:chExt cx="678" cy="861"/>
          </a:xfrm>
        </p:grpSpPr>
        <p:sp>
          <p:nvSpPr>
            <p:cNvPr id="67610" name="立方体 38935">
              <a:extLst>
                <a:ext uri="{FF2B5EF4-FFF2-40B4-BE49-F238E27FC236}">
                  <a16:creationId xmlns:a16="http://schemas.microsoft.com/office/drawing/2014/main" id="{9D143057-8F4E-45B8-B58B-436E60E64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" y="1150"/>
              <a:ext cx="678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67611" name="图片 38936">
              <a:extLst>
                <a:ext uri="{FF2B5EF4-FFF2-40B4-BE49-F238E27FC236}">
                  <a16:creationId xmlns:a16="http://schemas.microsoft.com/office/drawing/2014/main" id="{F79FE21D-4AEA-4EAF-A5FC-8CE338A3C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93" y="1207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7600" name="图片 38937" descr="204E207C">
            <a:extLst>
              <a:ext uri="{FF2B5EF4-FFF2-40B4-BE49-F238E27FC236}">
                <a16:creationId xmlns:a16="http://schemas.microsoft.com/office/drawing/2014/main" id="{314C4571-AD19-4C9B-A4DE-FD7F7564B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350" y="5146675"/>
            <a:ext cx="1017588" cy="1306513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601" name="组合 38946">
            <a:extLst>
              <a:ext uri="{FF2B5EF4-FFF2-40B4-BE49-F238E27FC236}">
                <a16:creationId xmlns:a16="http://schemas.microsoft.com/office/drawing/2014/main" id="{208D2A84-0955-4C03-8F56-5519D0D86D4C}"/>
              </a:ext>
            </a:extLst>
          </p:cNvPr>
          <p:cNvGrpSpPr>
            <a:grpSpLocks/>
          </p:cNvGrpSpPr>
          <p:nvPr/>
        </p:nvGrpSpPr>
        <p:grpSpPr bwMode="auto">
          <a:xfrm>
            <a:off x="6731000" y="4292600"/>
            <a:ext cx="1728788" cy="1081088"/>
            <a:chOff x="4240" y="2704"/>
            <a:chExt cx="1089" cy="681"/>
          </a:xfrm>
        </p:grpSpPr>
        <p:sp>
          <p:nvSpPr>
            <p:cNvPr id="67608" name="矩形标注 38938">
              <a:extLst>
                <a:ext uri="{FF2B5EF4-FFF2-40B4-BE49-F238E27FC236}">
                  <a16:creationId xmlns:a16="http://schemas.microsoft.com/office/drawing/2014/main" id="{3759AC8F-AB75-475C-B507-1F70FC81F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0" y="2704"/>
              <a:ext cx="749" cy="681"/>
            </a:xfrm>
            <a:prstGeom prst="wedgeRectCallout">
              <a:avLst>
                <a:gd name="adj1" fmla="val 39051"/>
                <a:gd name="adj2" fmla="val -10648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试    算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平衡表</a:t>
              </a:r>
            </a:p>
          </p:txBody>
        </p:sp>
        <p:sp>
          <p:nvSpPr>
            <p:cNvPr id="67609" name="上弧形箭头 38939">
              <a:extLst>
                <a:ext uri="{FF2B5EF4-FFF2-40B4-BE49-F238E27FC236}">
                  <a16:creationId xmlns:a16="http://schemas.microsoft.com/office/drawing/2014/main" id="{E273C4FA-6F76-40F2-8CFF-BC32FB0A3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0" y="2840"/>
              <a:ext cx="454" cy="182"/>
            </a:xfrm>
            <a:prstGeom prst="curvedDownArrow">
              <a:avLst>
                <a:gd name="adj1" fmla="val 49890"/>
                <a:gd name="adj2" fmla="val 99780"/>
                <a:gd name="adj3" fmla="val 3330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</p:grpSp>
      <p:sp>
        <p:nvSpPr>
          <p:cNvPr id="67602" name="椭圆形标注 38940">
            <a:extLst>
              <a:ext uri="{FF2B5EF4-FFF2-40B4-BE49-F238E27FC236}">
                <a16:creationId xmlns:a16="http://schemas.microsoft.com/office/drawing/2014/main" id="{3AB1EC42-AD24-4A6F-8FFC-D44E4A3FB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3644900"/>
            <a:ext cx="2520950" cy="576263"/>
          </a:xfrm>
          <a:prstGeom prst="wedgeEllipseCallout">
            <a:avLst>
              <a:gd name="adj1" fmla="val -14296"/>
              <a:gd name="adj2" fmla="val 690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结账前的核对</a:t>
            </a:r>
          </a:p>
        </p:txBody>
      </p:sp>
      <p:grpSp>
        <p:nvGrpSpPr>
          <p:cNvPr id="67603" name="组合 38947">
            <a:extLst>
              <a:ext uri="{FF2B5EF4-FFF2-40B4-BE49-F238E27FC236}">
                <a16:creationId xmlns:a16="http://schemas.microsoft.com/office/drawing/2014/main" id="{BA81DA6E-767A-4273-93FB-929A103A8566}"/>
              </a:ext>
            </a:extLst>
          </p:cNvPr>
          <p:cNvGrpSpPr>
            <a:grpSpLocks/>
          </p:cNvGrpSpPr>
          <p:nvPr/>
        </p:nvGrpSpPr>
        <p:grpSpPr bwMode="auto">
          <a:xfrm>
            <a:off x="6805613" y="5575300"/>
            <a:ext cx="719137" cy="877888"/>
            <a:chOff x="4287" y="3512"/>
            <a:chExt cx="453" cy="553"/>
          </a:xfrm>
        </p:grpSpPr>
        <p:sp>
          <p:nvSpPr>
            <p:cNvPr id="67606" name="任意多边形 38942">
              <a:extLst>
                <a:ext uri="{FF2B5EF4-FFF2-40B4-BE49-F238E27FC236}">
                  <a16:creationId xmlns:a16="http://schemas.microsoft.com/office/drawing/2014/main" id="{62393E21-48CC-43D7-AA65-6AE56F6DE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3704"/>
              <a:ext cx="408" cy="13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607" name="矩形标注 38943">
              <a:extLst>
                <a:ext uri="{FF2B5EF4-FFF2-40B4-BE49-F238E27FC236}">
                  <a16:creationId xmlns:a16="http://schemas.microsoft.com/office/drawing/2014/main" id="{B2151CA1-4B39-499F-B66F-8B8EEDF88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7" y="3512"/>
              <a:ext cx="453" cy="553"/>
            </a:xfrm>
            <a:prstGeom prst="wedgeRectCallout">
              <a:avLst>
                <a:gd name="adj1" fmla="val 30796"/>
                <a:gd name="adj2" fmla="val 63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编制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zh-CN" altLang="en-US" sz="2000" i="1"/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报表</a:t>
              </a:r>
            </a:p>
          </p:txBody>
        </p:sp>
      </p:grpSp>
      <p:sp>
        <p:nvSpPr>
          <p:cNvPr id="67604" name="矩形标注 38944">
            <a:extLst>
              <a:ext uri="{FF2B5EF4-FFF2-40B4-BE49-F238E27FC236}">
                <a16:creationId xmlns:a16="http://schemas.microsoft.com/office/drawing/2014/main" id="{5083FDE4-1AE4-412E-B4C5-AE145D1EE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5589588"/>
            <a:ext cx="1296987" cy="863600"/>
          </a:xfrm>
          <a:prstGeom prst="wedgeRectCallout">
            <a:avLst>
              <a:gd name="adj1" fmla="val -27111"/>
              <a:gd name="adj2" fmla="val -18384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会计报表</a:t>
            </a:r>
          </a:p>
        </p:txBody>
      </p:sp>
      <p:sp>
        <p:nvSpPr>
          <p:cNvPr id="67605" name="椭圆形标注 38945">
            <a:extLst>
              <a:ext uri="{FF2B5EF4-FFF2-40B4-BE49-F238E27FC236}">
                <a16:creationId xmlns:a16="http://schemas.microsoft.com/office/drawing/2014/main" id="{3CDFE436-C4D9-44B6-BB23-9A3E6D2CB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738" y="3644900"/>
            <a:ext cx="2520950" cy="576263"/>
          </a:xfrm>
          <a:prstGeom prst="wedgeEllipseCallout">
            <a:avLst>
              <a:gd name="adj1" fmla="val -14296"/>
              <a:gd name="adj2" fmla="val 690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结账后的核对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矩形 60423">
            <a:extLst>
              <a:ext uri="{FF2B5EF4-FFF2-40B4-BE49-F238E27FC236}">
                <a16:creationId xmlns:a16="http://schemas.microsoft.com/office/drawing/2014/main" id="{8EACF211-8B3F-4187-8F47-7610B5148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92150"/>
            <a:ext cx="79216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（二）对账的内容与方法</a:t>
            </a:r>
          </a:p>
          <a:p>
            <a:pPr eaLnBrk="1" hangingPunct="1"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  </a:t>
            </a:r>
            <a:r>
              <a:rPr lang="en-US" altLang="zh-CN">
                <a:latin typeface="宋体" panose="02010600030101010101" pitchFamily="2" charset="-122"/>
              </a:rPr>
              <a:t>1.</a:t>
            </a:r>
            <a:r>
              <a:rPr lang="zh-CN" altLang="en-US">
                <a:latin typeface="宋体" panose="02010600030101010101" pitchFamily="2" charset="-122"/>
              </a:rPr>
              <a:t>对账的内容</a:t>
            </a:r>
          </a:p>
        </p:txBody>
      </p:sp>
      <p:sp>
        <p:nvSpPr>
          <p:cNvPr id="68611" name="矩形标注 60424">
            <a:extLst>
              <a:ext uri="{FF2B5EF4-FFF2-40B4-BE49-F238E27FC236}">
                <a16:creationId xmlns:a16="http://schemas.microsoft.com/office/drawing/2014/main" id="{D95D10DE-7519-4413-83E1-9D0F0C0DC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132013"/>
            <a:ext cx="7921625" cy="3384550"/>
          </a:xfrm>
          <a:prstGeom prst="wedgeRectCallout">
            <a:avLst>
              <a:gd name="adj1" fmla="val -7477"/>
              <a:gd name="adj2" fmla="val 26315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68612" name="矩形标注 60427">
            <a:extLst>
              <a:ext uri="{FF2B5EF4-FFF2-40B4-BE49-F238E27FC236}">
                <a16:creationId xmlns:a16="http://schemas.microsoft.com/office/drawing/2014/main" id="{CFA46BD8-AC83-41DD-8B37-F66B4D1E0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422525"/>
            <a:ext cx="1728787" cy="503238"/>
          </a:xfrm>
          <a:prstGeom prst="wedgeRectCallout">
            <a:avLst>
              <a:gd name="adj1" fmla="val 11250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原始凭证</a:t>
            </a:r>
          </a:p>
        </p:txBody>
      </p:sp>
      <p:sp>
        <p:nvSpPr>
          <p:cNvPr id="68613" name="矩形标注 60428">
            <a:extLst>
              <a:ext uri="{FF2B5EF4-FFF2-40B4-BE49-F238E27FC236}">
                <a16:creationId xmlns:a16="http://schemas.microsoft.com/office/drawing/2014/main" id="{EC32E2AD-E10E-42C1-A688-0BFC6CBA5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997200"/>
            <a:ext cx="1728787" cy="503238"/>
          </a:xfrm>
          <a:prstGeom prst="wedgeRectCallout">
            <a:avLst>
              <a:gd name="adj1" fmla="val 11250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</a:t>
            </a:r>
          </a:p>
        </p:txBody>
      </p:sp>
      <p:grpSp>
        <p:nvGrpSpPr>
          <p:cNvPr id="68614" name="组合 60450">
            <a:extLst>
              <a:ext uri="{FF2B5EF4-FFF2-40B4-BE49-F238E27FC236}">
                <a16:creationId xmlns:a16="http://schemas.microsoft.com/office/drawing/2014/main" id="{DC8920BA-2DCE-4E4D-9F32-D74BAEC6F7AA}"/>
              </a:ext>
            </a:extLst>
          </p:cNvPr>
          <p:cNvGrpSpPr>
            <a:grpSpLocks/>
          </p:cNvGrpSpPr>
          <p:nvPr/>
        </p:nvGrpSpPr>
        <p:grpSpPr bwMode="auto">
          <a:xfrm>
            <a:off x="3635375" y="3095625"/>
            <a:ext cx="1584325" cy="979488"/>
            <a:chOff x="2290" y="1724"/>
            <a:chExt cx="998" cy="617"/>
          </a:xfrm>
        </p:grpSpPr>
        <p:grpSp>
          <p:nvGrpSpPr>
            <p:cNvPr id="68638" name="组合 60433">
              <a:extLst>
                <a:ext uri="{FF2B5EF4-FFF2-40B4-BE49-F238E27FC236}">
                  <a16:creationId xmlns:a16="http://schemas.microsoft.com/office/drawing/2014/main" id="{32429BB6-4E8B-4A94-A392-8146D6E396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90" y="1724"/>
              <a:ext cx="998" cy="592"/>
              <a:chOff x="748" y="2160"/>
              <a:chExt cx="907" cy="592"/>
            </a:xfrm>
          </p:grpSpPr>
          <p:sp>
            <p:nvSpPr>
              <p:cNvPr id="2" name="立方体 60434">
                <a:extLst>
                  <a:ext uri="{FF2B5EF4-FFF2-40B4-BE49-F238E27FC236}">
                    <a16:creationId xmlns:a16="http://schemas.microsoft.com/office/drawing/2014/main" id="{05F0F432-854C-4DF0-AEC9-E4A2DF437C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8641" name="图片 60435">
                <a:extLst>
                  <a:ext uri="{FF2B5EF4-FFF2-40B4-BE49-F238E27FC236}">
                    <a16:creationId xmlns:a16="http://schemas.microsoft.com/office/drawing/2014/main" id="{EFA06312-0701-48E7-BD76-9DA0D0D40D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" name="图片 60436" descr="896F7477">
              <a:extLst>
                <a:ext uri="{FF2B5EF4-FFF2-40B4-BE49-F238E27FC236}">
                  <a16:creationId xmlns:a16="http://schemas.microsoft.com/office/drawing/2014/main" id="{054E8C51-B35A-41DD-B2B9-A7BC485077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2705" b="-1019"/>
            <a:stretch>
              <a:fillRect/>
            </a:stretch>
          </p:blipFill>
          <p:spPr bwMode="auto">
            <a:xfrm>
              <a:off x="2314" y="1752"/>
              <a:ext cx="941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15" name="组合 60449">
            <a:extLst>
              <a:ext uri="{FF2B5EF4-FFF2-40B4-BE49-F238E27FC236}">
                <a16:creationId xmlns:a16="http://schemas.microsoft.com/office/drawing/2014/main" id="{A2D5CDB8-A2A6-41AF-825E-5984C882958A}"/>
              </a:ext>
            </a:extLst>
          </p:cNvPr>
          <p:cNvGrpSpPr>
            <a:grpSpLocks/>
          </p:cNvGrpSpPr>
          <p:nvPr/>
        </p:nvGrpSpPr>
        <p:grpSpPr bwMode="auto">
          <a:xfrm>
            <a:off x="5008563" y="3427413"/>
            <a:ext cx="1076325" cy="1371600"/>
            <a:chOff x="2525" y="2101"/>
            <a:chExt cx="678" cy="864"/>
          </a:xfrm>
        </p:grpSpPr>
        <p:grpSp>
          <p:nvGrpSpPr>
            <p:cNvPr id="68634" name="组合 60437">
              <a:extLst>
                <a:ext uri="{FF2B5EF4-FFF2-40B4-BE49-F238E27FC236}">
                  <a16:creationId xmlns:a16="http://schemas.microsoft.com/office/drawing/2014/main" id="{62931920-0B1B-4F62-8F28-A4061C3890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5" y="2101"/>
              <a:ext cx="678" cy="861"/>
              <a:chOff x="767" y="1150"/>
              <a:chExt cx="678" cy="861"/>
            </a:xfrm>
          </p:grpSpPr>
          <p:sp>
            <p:nvSpPr>
              <p:cNvPr id="68636" name="立方体 60438">
                <a:extLst>
                  <a:ext uri="{FF2B5EF4-FFF2-40B4-BE49-F238E27FC236}">
                    <a16:creationId xmlns:a16="http://schemas.microsoft.com/office/drawing/2014/main" id="{EDF25007-A739-47F7-AB93-28EC2DD4B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8637" name="图片 60439">
                <a:extLst>
                  <a:ext uri="{FF2B5EF4-FFF2-40B4-BE49-F238E27FC236}">
                    <a16:creationId xmlns:a16="http://schemas.microsoft.com/office/drawing/2014/main" id="{4469A3C9-4D14-4EEC-863C-8EDB2C8CBA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8635" name="图片 60440" descr="204E207C">
              <a:extLst>
                <a:ext uri="{FF2B5EF4-FFF2-40B4-BE49-F238E27FC236}">
                  <a16:creationId xmlns:a16="http://schemas.microsoft.com/office/drawing/2014/main" id="{B73EBC76-1EDF-499B-858B-D354F1499F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9" y="2142"/>
              <a:ext cx="641" cy="8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623" name="椭圆形标注 60443">
            <a:extLst>
              <a:ext uri="{FF2B5EF4-FFF2-40B4-BE49-F238E27FC236}">
                <a16:creationId xmlns:a16="http://schemas.microsoft.com/office/drawing/2014/main" id="{524BC33C-FC3F-4C30-BDD1-5ED200B6F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2492375"/>
            <a:ext cx="1079500" cy="935038"/>
          </a:xfrm>
          <a:prstGeom prst="wedgeEllipseCallout">
            <a:avLst>
              <a:gd name="adj1" fmla="val 26764"/>
              <a:gd name="adj2" fmla="val -18759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账证核对</a:t>
            </a:r>
          </a:p>
        </p:txBody>
      </p:sp>
      <p:sp>
        <p:nvSpPr>
          <p:cNvPr id="68617" name="矩形标注 60447">
            <a:extLst>
              <a:ext uri="{FF2B5EF4-FFF2-40B4-BE49-F238E27FC236}">
                <a16:creationId xmlns:a16="http://schemas.microsoft.com/office/drawing/2014/main" id="{74D1C6B2-670B-45FA-B817-B3EDE72EA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4508500"/>
            <a:ext cx="1296987" cy="863600"/>
          </a:xfrm>
          <a:prstGeom prst="wedgeRectCallout">
            <a:avLst>
              <a:gd name="adj1" fmla="val -27111"/>
              <a:gd name="adj2" fmla="val -18384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会计报表</a:t>
            </a:r>
          </a:p>
        </p:txBody>
      </p:sp>
      <p:grpSp>
        <p:nvGrpSpPr>
          <p:cNvPr id="68618" name="组合 60448">
            <a:extLst>
              <a:ext uri="{FF2B5EF4-FFF2-40B4-BE49-F238E27FC236}">
                <a16:creationId xmlns:a16="http://schemas.microsoft.com/office/drawing/2014/main" id="{51FE5BEE-3463-4680-B679-876827BC6606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3427413"/>
            <a:ext cx="1082675" cy="1366837"/>
            <a:chOff x="2471" y="1299"/>
            <a:chExt cx="682" cy="861"/>
          </a:xfrm>
        </p:grpSpPr>
        <p:grpSp>
          <p:nvGrpSpPr>
            <p:cNvPr id="4" name="组合 60429">
              <a:extLst>
                <a:ext uri="{FF2B5EF4-FFF2-40B4-BE49-F238E27FC236}">
                  <a16:creationId xmlns:a16="http://schemas.microsoft.com/office/drawing/2014/main" id="{BD4867EF-CA6A-4FB4-9815-50C2135918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1299"/>
              <a:ext cx="681" cy="861"/>
              <a:chOff x="748" y="2886"/>
              <a:chExt cx="681" cy="861"/>
            </a:xfrm>
          </p:grpSpPr>
          <p:sp>
            <p:nvSpPr>
              <p:cNvPr id="68632" name="立方体 60430">
                <a:extLst>
                  <a:ext uri="{FF2B5EF4-FFF2-40B4-BE49-F238E27FC236}">
                    <a16:creationId xmlns:a16="http://schemas.microsoft.com/office/drawing/2014/main" id="{016015EE-8CB7-4D63-839B-3F5EAE4AA8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88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8633" name="图片 60431">
                <a:extLst>
                  <a:ext uri="{FF2B5EF4-FFF2-40B4-BE49-F238E27FC236}">
                    <a16:creationId xmlns:a16="http://schemas.microsoft.com/office/drawing/2014/main" id="{37D4AE71-DC1F-462C-8CC2-F593BB2DC8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60" y="293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8631" name="图片 60432" descr="7581CBD8">
              <a:extLst>
                <a:ext uri="{FF2B5EF4-FFF2-40B4-BE49-F238E27FC236}">
                  <a16:creationId xmlns:a16="http://schemas.microsoft.com/office/drawing/2014/main" id="{6B801A39-BE34-4A8C-9C8E-8025E410F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2471" y="1337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8630" name="椭圆形标注 60451">
            <a:extLst>
              <a:ext uri="{FF2B5EF4-FFF2-40B4-BE49-F238E27FC236}">
                <a16:creationId xmlns:a16="http://schemas.microsoft.com/office/drawing/2014/main" id="{11658628-6BB9-49D1-BF1C-21B2EB7EB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4003675"/>
            <a:ext cx="1079500" cy="935038"/>
          </a:xfrm>
          <a:prstGeom prst="wedgeEllipseCallout">
            <a:avLst>
              <a:gd name="adj1" fmla="val 26764"/>
              <a:gd name="adj2" fmla="val -18759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账账核对</a:t>
            </a:r>
          </a:p>
        </p:txBody>
      </p:sp>
      <p:grpSp>
        <p:nvGrpSpPr>
          <p:cNvPr id="68620" name="组合 60479">
            <a:extLst>
              <a:ext uri="{FF2B5EF4-FFF2-40B4-BE49-F238E27FC236}">
                <a16:creationId xmlns:a16="http://schemas.microsoft.com/office/drawing/2014/main" id="{D8F805C4-129F-44BD-9351-F04F2DB25FB0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2274888"/>
            <a:ext cx="2179637" cy="1595437"/>
            <a:chOff x="3787" y="1433"/>
            <a:chExt cx="1373" cy="1005"/>
          </a:xfrm>
        </p:grpSpPr>
        <p:pic>
          <p:nvPicPr>
            <p:cNvPr id="5" name="图片 60452" descr="j0205462">
              <a:extLst>
                <a:ext uri="{FF2B5EF4-FFF2-40B4-BE49-F238E27FC236}">
                  <a16:creationId xmlns:a16="http://schemas.microsoft.com/office/drawing/2014/main" id="{D47B3902-BFEE-4019-93EB-D171EE3DA8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" y="1433"/>
              <a:ext cx="726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4" name="图片 60453" descr="MCj04242380000[1]">
              <a:extLst>
                <a:ext uri="{FF2B5EF4-FFF2-40B4-BE49-F238E27FC236}">
                  <a16:creationId xmlns:a16="http://schemas.microsoft.com/office/drawing/2014/main" id="{FE3DE7FF-E27C-4040-8D09-A0148C92AD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2120"/>
              <a:ext cx="318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5" name="图片 60454" descr="MCj04315560000[1]">
              <a:extLst>
                <a:ext uri="{FF2B5EF4-FFF2-40B4-BE49-F238E27FC236}">
                  <a16:creationId xmlns:a16="http://schemas.microsoft.com/office/drawing/2014/main" id="{F8B0BB88-17B8-4FB5-8EA1-8B1B749C9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" y="1983"/>
              <a:ext cx="312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6" name="图片 60455" descr="MCj04338930000[1]">
              <a:extLst>
                <a:ext uri="{FF2B5EF4-FFF2-40B4-BE49-F238E27FC236}">
                  <a16:creationId xmlns:a16="http://schemas.microsoft.com/office/drawing/2014/main" id="{A4D733F8-2DBE-41E4-8A31-A4A8C60061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1" y="1796"/>
              <a:ext cx="309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7" name="图片 60456" descr="MCj04326310000[1]">
              <a:extLst>
                <a:ext uri="{FF2B5EF4-FFF2-40B4-BE49-F238E27FC236}">
                  <a16:creationId xmlns:a16="http://schemas.microsoft.com/office/drawing/2014/main" id="{8BAFDB30-B1D4-4CE2-834B-0266A78500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4" y="2068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8" name="图片 60472" descr="MCj02869750000[1]">
              <a:extLst>
                <a:ext uri="{FF2B5EF4-FFF2-40B4-BE49-F238E27FC236}">
                  <a16:creationId xmlns:a16="http://schemas.microsoft.com/office/drawing/2014/main" id="{7E7042CD-3EFF-483A-80DE-043DA10C32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8" y="1476"/>
              <a:ext cx="602" cy="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9" name="图片 60475" descr="MCj04160160000[1]">
              <a:extLst>
                <a:ext uri="{FF2B5EF4-FFF2-40B4-BE49-F238E27FC236}">
                  <a16:creationId xmlns:a16="http://schemas.microsoft.com/office/drawing/2014/main" id="{1598F2F4-7DCD-4A70-9A06-5DC6EF3D36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" y="2023"/>
              <a:ext cx="524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8639" name="椭圆形标注 60477">
            <a:extLst>
              <a:ext uri="{FF2B5EF4-FFF2-40B4-BE49-F238E27FC236}">
                <a16:creationId xmlns:a16="http://schemas.microsoft.com/office/drawing/2014/main" id="{6FE280D3-D81F-4D48-BEFC-C04F32C0B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563813"/>
            <a:ext cx="1079500" cy="935037"/>
          </a:xfrm>
          <a:prstGeom prst="wedgeEllipseCallout">
            <a:avLst>
              <a:gd name="adj1" fmla="val 26764"/>
              <a:gd name="adj2" fmla="val -18759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账实核对</a:t>
            </a:r>
          </a:p>
        </p:txBody>
      </p:sp>
      <p:sp>
        <p:nvSpPr>
          <p:cNvPr id="68640" name="椭圆形标注 60478">
            <a:extLst>
              <a:ext uri="{FF2B5EF4-FFF2-40B4-BE49-F238E27FC236}">
                <a16:creationId xmlns:a16="http://schemas.microsoft.com/office/drawing/2014/main" id="{047B5CA6-C423-47F7-B693-F85BC0178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003675"/>
            <a:ext cx="1079500" cy="935038"/>
          </a:xfrm>
          <a:prstGeom prst="wedgeEllipseCallout">
            <a:avLst>
              <a:gd name="adj1" fmla="val 26764"/>
              <a:gd name="adj2" fmla="val -18759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账表核对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矩形标注 113665">
            <a:extLst>
              <a:ext uri="{FF2B5EF4-FFF2-40B4-BE49-F238E27FC236}">
                <a16:creationId xmlns:a16="http://schemas.microsoft.com/office/drawing/2014/main" id="{BCE505BC-F1A4-4F3C-AF2B-B8C91F977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3500438"/>
            <a:ext cx="647700" cy="1368425"/>
          </a:xfrm>
          <a:prstGeom prst="wedgeRectCallout">
            <a:avLst>
              <a:gd name="adj1" fmla="val -58088"/>
              <a:gd name="adj2" fmla="val -1044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00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对</a:t>
            </a:r>
          </a:p>
        </p:txBody>
      </p:sp>
      <p:sp>
        <p:nvSpPr>
          <p:cNvPr id="69635" name="矩形标注 113666">
            <a:extLst>
              <a:ext uri="{FF2B5EF4-FFF2-40B4-BE49-F238E27FC236}">
                <a16:creationId xmlns:a16="http://schemas.microsoft.com/office/drawing/2014/main" id="{6ED9A551-DA78-451D-B3A7-5430CC308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636838"/>
            <a:ext cx="1873250" cy="3168650"/>
          </a:xfrm>
          <a:prstGeom prst="wedgeRectCallout">
            <a:avLst>
              <a:gd name="adj1" fmla="val -28898"/>
              <a:gd name="adj2" fmla="val 23699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69636" name="矩形标注 113668">
            <a:extLst>
              <a:ext uri="{FF2B5EF4-FFF2-40B4-BE49-F238E27FC236}">
                <a16:creationId xmlns:a16="http://schemas.microsoft.com/office/drawing/2014/main" id="{C30E3FD1-2DC1-44EA-AE4A-EA41064F8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636838"/>
            <a:ext cx="5545137" cy="3168650"/>
          </a:xfrm>
          <a:prstGeom prst="wedgeRectCallout">
            <a:avLst>
              <a:gd name="adj1" fmla="val 10750"/>
              <a:gd name="adj2" fmla="val 31514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69637" name="圆角矩形标注 113669">
            <a:extLst>
              <a:ext uri="{FF2B5EF4-FFF2-40B4-BE49-F238E27FC236}">
                <a16:creationId xmlns:a16="http://schemas.microsoft.com/office/drawing/2014/main" id="{C5F255A4-82C0-47F0-A4D3-77D503016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997200"/>
            <a:ext cx="1439863" cy="792163"/>
          </a:xfrm>
          <a:prstGeom prst="wedgeRoundRectCallout">
            <a:avLst>
              <a:gd name="adj1" fmla="val 10528"/>
              <a:gd name="adj2" fmla="val 19537"/>
              <a:gd name="adj3" fmla="val 16667"/>
            </a:avLst>
          </a:prstGeom>
          <a:solidFill>
            <a:srgbClr val="99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000"/>
              <a:t>收款业务</a:t>
            </a:r>
          </a:p>
        </p:txBody>
      </p:sp>
      <p:sp>
        <p:nvSpPr>
          <p:cNvPr id="69638" name="圆角矩形标注 113670">
            <a:extLst>
              <a:ext uri="{FF2B5EF4-FFF2-40B4-BE49-F238E27FC236}">
                <a16:creationId xmlns:a16="http://schemas.microsoft.com/office/drawing/2014/main" id="{1866C721-4E52-4EFD-BCA1-5469887D0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933825"/>
            <a:ext cx="1439863" cy="792163"/>
          </a:xfrm>
          <a:prstGeom prst="wedgeRoundRectCallout">
            <a:avLst>
              <a:gd name="adj1" fmla="val 10528"/>
              <a:gd name="adj2" fmla="val 19537"/>
              <a:gd name="adj3" fmla="val 16667"/>
            </a:avLst>
          </a:prstGeom>
          <a:solidFill>
            <a:srgbClr val="99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000"/>
              <a:t>付款业务</a:t>
            </a:r>
          </a:p>
        </p:txBody>
      </p:sp>
      <p:sp>
        <p:nvSpPr>
          <p:cNvPr id="69639" name="圆角矩形标注 113671">
            <a:extLst>
              <a:ext uri="{FF2B5EF4-FFF2-40B4-BE49-F238E27FC236}">
                <a16:creationId xmlns:a16="http://schemas.microsoft.com/office/drawing/2014/main" id="{7A3CFA46-EC70-4A0F-825B-31E4F1B8B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868863"/>
            <a:ext cx="1439863" cy="792162"/>
          </a:xfrm>
          <a:prstGeom prst="wedgeRoundRectCallout">
            <a:avLst>
              <a:gd name="adj1" fmla="val 10528"/>
              <a:gd name="adj2" fmla="val 19537"/>
              <a:gd name="adj3" fmla="val 16667"/>
            </a:avLst>
          </a:prstGeom>
          <a:solidFill>
            <a:srgbClr val="99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000"/>
              <a:t>转账业务</a:t>
            </a:r>
          </a:p>
        </p:txBody>
      </p:sp>
      <p:sp>
        <p:nvSpPr>
          <p:cNvPr id="69640" name="直接连接符 113672">
            <a:extLst>
              <a:ext uri="{FF2B5EF4-FFF2-40B4-BE49-F238E27FC236}">
                <a16:creationId xmlns:a16="http://schemas.microsoft.com/office/drawing/2014/main" id="{08ED3246-4854-4754-97C1-19E3595FC7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8038" y="3500438"/>
            <a:ext cx="649287" cy="158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9641" name="矩形标注 113673">
            <a:extLst>
              <a:ext uri="{FF2B5EF4-FFF2-40B4-BE49-F238E27FC236}">
                <a16:creationId xmlns:a16="http://schemas.microsoft.com/office/drawing/2014/main" id="{76FD681F-9EEB-44B0-82DF-01F9B35E0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2997200"/>
            <a:ext cx="1439862" cy="792163"/>
          </a:xfrm>
          <a:prstGeom prst="wedgeRectCallout">
            <a:avLst>
              <a:gd name="adj1" fmla="val -18579"/>
              <a:gd name="adj2" fmla="val 18338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收款业务原始凭证</a:t>
            </a:r>
          </a:p>
        </p:txBody>
      </p:sp>
      <p:sp>
        <p:nvSpPr>
          <p:cNvPr id="69642" name="矩形标注 113676">
            <a:extLst>
              <a:ext uri="{FF2B5EF4-FFF2-40B4-BE49-F238E27FC236}">
                <a16:creationId xmlns:a16="http://schemas.microsoft.com/office/drawing/2014/main" id="{9F5D34F5-72D3-4139-BEAC-1599C9EC1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7325" y="5013325"/>
            <a:ext cx="1727200" cy="431800"/>
          </a:xfrm>
          <a:prstGeom prst="wedgeRectCallout">
            <a:avLst>
              <a:gd name="adj1" fmla="val -18472"/>
              <a:gd name="adj2" fmla="val 10296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转账记账凭证</a:t>
            </a:r>
          </a:p>
        </p:txBody>
      </p:sp>
      <p:sp>
        <p:nvSpPr>
          <p:cNvPr id="69643" name="矩形标注 113677">
            <a:extLst>
              <a:ext uri="{FF2B5EF4-FFF2-40B4-BE49-F238E27FC236}">
                <a16:creationId xmlns:a16="http://schemas.microsoft.com/office/drawing/2014/main" id="{F15B921F-41F9-4718-A1A8-3F88E58BB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3284538"/>
            <a:ext cx="1728787" cy="431800"/>
          </a:xfrm>
          <a:prstGeom prst="wedgeRectCallout">
            <a:avLst>
              <a:gd name="adj1" fmla="val -18505"/>
              <a:gd name="adj2" fmla="val 10296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收款记账凭证</a:t>
            </a:r>
          </a:p>
        </p:txBody>
      </p:sp>
      <p:sp>
        <p:nvSpPr>
          <p:cNvPr id="69644" name="矩形标注 113678">
            <a:extLst>
              <a:ext uri="{FF2B5EF4-FFF2-40B4-BE49-F238E27FC236}">
                <a16:creationId xmlns:a16="http://schemas.microsoft.com/office/drawing/2014/main" id="{C55D28E0-32F5-425C-A215-16593450F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4148138"/>
            <a:ext cx="1728787" cy="431800"/>
          </a:xfrm>
          <a:prstGeom prst="wedgeRectCallout">
            <a:avLst>
              <a:gd name="adj1" fmla="val -18505"/>
              <a:gd name="adj2" fmla="val 10296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付款记账凭证</a:t>
            </a:r>
          </a:p>
        </p:txBody>
      </p:sp>
      <p:sp>
        <p:nvSpPr>
          <p:cNvPr id="69645" name="右弧形箭头 113679">
            <a:extLst>
              <a:ext uri="{FF2B5EF4-FFF2-40B4-BE49-F238E27FC236}">
                <a16:creationId xmlns:a16="http://schemas.microsoft.com/office/drawing/2014/main" id="{6EE1D8B9-8ABB-4424-90E3-7E3D7AEF3328}"/>
              </a:ext>
            </a:extLst>
          </p:cNvPr>
          <p:cNvSpPr>
            <a:spLocks noChangeArrowheads="1"/>
          </p:cNvSpPr>
          <p:nvPr/>
        </p:nvSpPr>
        <p:spPr bwMode="auto">
          <a:xfrm rot="16383830" flipH="1">
            <a:off x="1892301" y="3341687"/>
            <a:ext cx="215900" cy="822325"/>
          </a:xfrm>
          <a:prstGeom prst="curvedLeftArrow">
            <a:avLst>
              <a:gd name="adj1" fmla="val 76176"/>
              <a:gd name="adj2" fmla="val 152353"/>
              <a:gd name="adj3" fmla="val 33306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69646" name="直接连接符 113680">
            <a:extLst>
              <a:ext uri="{FF2B5EF4-FFF2-40B4-BE49-F238E27FC236}">
                <a16:creationId xmlns:a16="http://schemas.microsoft.com/office/drawing/2014/main" id="{738247AC-C978-42F1-B6B9-534F96A2BAC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4364038"/>
            <a:ext cx="64928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9647" name="直接连接符 113681">
            <a:extLst>
              <a:ext uri="{FF2B5EF4-FFF2-40B4-BE49-F238E27FC236}">
                <a16:creationId xmlns:a16="http://schemas.microsoft.com/office/drawing/2014/main" id="{BFC3FC60-B429-4A30-94E8-E5A3D9EAED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5229225"/>
            <a:ext cx="64928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9648" name="左右箭头 113684">
            <a:extLst>
              <a:ext uri="{FF2B5EF4-FFF2-40B4-BE49-F238E27FC236}">
                <a16:creationId xmlns:a16="http://schemas.microsoft.com/office/drawing/2014/main" id="{50B79120-D94F-4D9B-BC5C-8156F322C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005263"/>
            <a:ext cx="1079500" cy="287337"/>
          </a:xfrm>
          <a:prstGeom prst="leftRightArrow">
            <a:avLst>
              <a:gd name="adj1" fmla="val 50000"/>
              <a:gd name="adj2" fmla="val 75034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69649" name="矩形 113691">
            <a:extLst>
              <a:ext uri="{FF2B5EF4-FFF2-40B4-BE49-F238E27FC236}">
                <a16:creationId xmlns:a16="http://schemas.microsoft.com/office/drawing/2014/main" id="{F132F6DC-65C0-4B11-8061-5337DFDBD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763588"/>
            <a:ext cx="79216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>
                <a:latin typeface="宋体" panose="02010600030101010101" pitchFamily="2" charset="-122"/>
              </a:rPr>
              <a:t>    2.</a:t>
            </a:r>
            <a:r>
              <a:rPr lang="zh-CN" altLang="en-US">
                <a:latin typeface="宋体" panose="02010600030101010101" pitchFamily="2" charset="-122"/>
              </a:rPr>
              <a:t>对账的方法</a:t>
            </a:r>
          </a:p>
          <a:p>
            <a:pPr eaLnBrk="1" hangingPunct="1">
              <a:buFontTx/>
              <a:buNone/>
            </a:pPr>
            <a:r>
              <a:rPr lang="zh-CN" altLang="en-US">
                <a:latin typeface="宋体" panose="02010600030101010101" pitchFamily="2" charset="-122"/>
              </a:rPr>
              <a:t>    （</a:t>
            </a:r>
            <a:r>
              <a:rPr lang="en-US" altLang="zh-CN">
                <a:latin typeface="宋体" panose="02010600030101010101" pitchFamily="2" charset="-122"/>
              </a:rPr>
              <a:t>1</a:t>
            </a:r>
            <a:r>
              <a:rPr lang="zh-CN" altLang="en-US">
                <a:latin typeface="宋体" panose="02010600030101010101" pitchFamily="2" charset="-122"/>
              </a:rPr>
              <a:t>）账证核对方法</a:t>
            </a:r>
          </a:p>
          <a:p>
            <a:pPr eaLnBrk="1" hangingPunct="1">
              <a:buFontTx/>
              <a:buNone/>
            </a:pPr>
            <a:r>
              <a:rPr lang="zh-CN" altLang="en-US">
                <a:solidFill>
                  <a:srgbClr val="0000FF"/>
                </a:solidFill>
              </a:rPr>
              <a:t>        </a:t>
            </a:r>
            <a:r>
              <a:rPr lang="zh-CN" altLang="en-US">
                <a:solidFill>
                  <a:srgbClr val="FF0000"/>
                </a:solidFill>
              </a:rPr>
              <a:t>◆</a:t>
            </a:r>
            <a:r>
              <a:rPr lang="zh-CN" altLang="en-US"/>
              <a:t>逐笔核对    </a:t>
            </a:r>
            <a:r>
              <a:rPr lang="zh-CN" altLang="en-US">
                <a:solidFill>
                  <a:srgbClr val="FF0000"/>
                </a:solidFill>
              </a:rPr>
              <a:t>◆</a:t>
            </a:r>
            <a:r>
              <a:rPr lang="zh-CN" altLang="en-US"/>
              <a:t>抽查核对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69650" name="矩形标注 113674">
            <a:extLst>
              <a:ext uri="{FF2B5EF4-FFF2-40B4-BE49-F238E27FC236}">
                <a16:creationId xmlns:a16="http://schemas.microsoft.com/office/drawing/2014/main" id="{818EEEA9-F4CD-495E-BB74-61005C31F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3933825"/>
            <a:ext cx="1439862" cy="792163"/>
          </a:xfrm>
          <a:prstGeom prst="wedgeRectCallout">
            <a:avLst>
              <a:gd name="adj1" fmla="val -18579"/>
              <a:gd name="adj2" fmla="val 18338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付款业务原始凭证</a:t>
            </a:r>
          </a:p>
        </p:txBody>
      </p:sp>
      <p:sp>
        <p:nvSpPr>
          <p:cNvPr id="69651" name="右弧形箭头 113682">
            <a:extLst>
              <a:ext uri="{FF2B5EF4-FFF2-40B4-BE49-F238E27FC236}">
                <a16:creationId xmlns:a16="http://schemas.microsoft.com/office/drawing/2014/main" id="{78AFE9AE-A7F6-4EE2-A201-D80461B9E4D2}"/>
              </a:ext>
            </a:extLst>
          </p:cNvPr>
          <p:cNvSpPr>
            <a:spLocks noChangeArrowheads="1"/>
          </p:cNvSpPr>
          <p:nvPr/>
        </p:nvSpPr>
        <p:spPr bwMode="auto">
          <a:xfrm rot="16383830" flipH="1">
            <a:off x="1851026" y="4278312"/>
            <a:ext cx="215900" cy="822325"/>
          </a:xfrm>
          <a:prstGeom prst="curvedLeftArrow">
            <a:avLst>
              <a:gd name="adj1" fmla="val 76176"/>
              <a:gd name="adj2" fmla="val 152353"/>
              <a:gd name="adj3" fmla="val 33306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69652" name="矩形标注 113675">
            <a:extLst>
              <a:ext uri="{FF2B5EF4-FFF2-40B4-BE49-F238E27FC236}">
                <a16:creationId xmlns:a16="http://schemas.microsoft.com/office/drawing/2014/main" id="{263CC1D1-FA23-4E4F-8367-2FCC5D823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4868863"/>
            <a:ext cx="1439862" cy="792162"/>
          </a:xfrm>
          <a:prstGeom prst="wedgeRectCallout">
            <a:avLst>
              <a:gd name="adj1" fmla="val -18579"/>
              <a:gd name="adj2" fmla="val 18338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转账业务原始凭证</a:t>
            </a:r>
          </a:p>
        </p:txBody>
      </p:sp>
      <p:sp>
        <p:nvSpPr>
          <p:cNvPr id="69653" name="右弧形箭头 113683">
            <a:extLst>
              <a:ext uri="{FF2B5EF4-FFF2-40B4-BE49-F238E27FC236}">
                <a16:creationId xmlns:a16="http://schemas.microsoft.com/office/drawing/2014/main" id="{FA80EEE2-2439-4D77-85FA-E126CEB691C6}"/>
              </a:ext>
            </a:extLst>
          </p:cNvPr>
          <p:cNvSpPr>
            <a:spLocks noChangeArrowheads="1"/>
          </p:cNvSpPr>
          <p:nvPr/>
        </p:nvSpPr>
        <p:spPr bwMode="auto">
          <a:xfrm rot="16383830" flipH="1">
            <a:off x="1922463" y="5214937"/>
            <a:ext cx="215900" cy="822325"/>
          </a:xfrm>
          <a:prstGeom prst="curvedLeftArrow">
            <a:avLst>
              <a:gd name="adj1" fmla="val 76176"/>
              <a:gd name="adj2" fmla="val 152353"/>
              <a:gd name="adj3" fmla="val 33306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69654" name="组合 113709">
            <a:extLst>
              <a:ext uri="{FF2B5EF4-FFF2-40B4-BE49-F238E27FC236}">
                <a16:creationId xmlns:a16="http://schemas.microsoft.com/office/drawing/2014/main" id="{D8CB0AA6-99BA-48A4-A25F-C41F41314E19}"/>
              </a:ext>
            </a:extLst>
          </p:cNvPr>
          <p:cNvGrpSpPr>
            <a:grpSpLocks/>
          </p:cNvGrpSpPr>
          <p:nvPr/>
        </p:nvGrpSpPr>
        <p:grpSpPr bwMode="auto">
          <a:xfrm>
            <a:off x="6875463" y="3068638"/>
            <a:ext cx="1584325" cy="2420937"/>
            <a:chOff x="4241" y="1661"/>
            <a:chExt cx="1131" cy="1706"/>
          </a:xfrm>
        </p:grpSpPr>
        <p:grpSp>
          <p:nvGrpSpPr>
            <p:cNvPr id="69655" name="组合 113694">
              <a:extLst>
                <a:ext uri="{FF2B5EF4-FFF2-40B4-BE49-F238E27FC236}">
                  <a16:creationId xmlns:a16="http://schemas.microsoft.com/office/drawing/2014/main" id="{DD0DCC93-5A8A-49F4-8524-4546C19BC8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2750"/>
              <a:ext cx="998" cy="592"/>
              <a:chOff x="748" y="2160"/>
              <a:chExt cx="907" cy="592"/>
            </a:xfrm>
          </p:grpSpPr>
          <p:sp>
            <p:nvSpPr>
              <p:cNvPr id="69665" name="立方体 113695">
                <a:extLst>
                  <a:ext uri="{FF2B5EF4-FFF2-40B4-BE49-F238E27FC236}">
                    <a16:creationId xmlns:a16="http://schemas.microsoft.com/office/drawing/2014/main" id="{1760AC22-0809-44C6-9D3D-381ACBCDAD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9666" name="图片 113696">
                <a:extLst>
                  <a:ext uri="{FF2B5EF4-FFF2-40B4-BE49-F238E27FC236}">
                    <a16:creationId xmlns:a16="http://schemas.microsoft.com/office/drawing/2014/main" id="{2CB5D455-5D1D-4638-ACC2-F585AD3481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9656" name="图片 113697" descr="896F7477">
              <a:extLst>
                <a:ext uri="{FF2B5EF4-FFF2-40B4-BE49-F238E27FC236}">
                  <a16:creationId xmlns:a16="http://schemas.microsoft.com/office/drawing/2014/main" id="{F448B909-350F-4449-ADF6-DE67467F80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2705" b="-1019"/>
            <a:stretch>
              <a:fillRect/>
            </a:stretch>
          </p:blipFill>
          <p:spPr bwMode="auto">
            <a:xfrm>
              <a:off x="4265" y="2778"/>
              <a:ext cx="941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9657" name="组合 113704">
              <a:extLst>
                <a:ext uri="{FF2B5EF4-FFF2-40B4-BE49-F238E27FC236}">
                  <a16:creationId xmlns:a16="http://schemas.microsoft.com/office/drawing/2014/main" id="{290446F2-E470-4AC6-BF38-C4200AEC06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3" y="1661"/>
              <a:ext cx="681" cy="861"/>
              <a:chOff x="748" y="2886"/>
              <a:chExt cx="681" cy="861"/>
            </a:xfrm>
          </p:grpSpPr>
          <p:sp>
            <p:nvSpPr>
              <p:cNvPr id="69663" name="立方体 113705">
                <a:extLst>
                  <a:ext uri="{FF2B5EF4-FFF2-40B4-BE49-F238E27FC236}">
                    <a16:creationId xmlns:a16="http://schemas.microsoft.com/office/drawing/2014/main" id="{B641B005-29B8-4DA4-AAF7-F69568772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88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9664" name="图片 113706">
                <a:extLst>
                  <a:ext uri="{FF2B5EF4-FFF2-40B4-BE49-F238E27FC236}">
                    <a16:creationId xmlns:a16="http://schemas.microsoft.com/office/drawing/2014/main" id="{BBA28BB0-8320-4558-AADA-A2381D5389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60" y="293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9658" name="图片 113707" descr="7581CBD8">
              <a:extLst>
                <a:ext uri="{FF2B5EF4-FFF2-40B4-BE49-F238E27FC236}">
                  <a16:creationId xmlns:a16="http://schemas.microsoft.com/office/drawing/2014/main" id="{43FF00EA-947E-45E2-A4E6-B671B2C1F6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4332" y="1699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9659" name="组合 113699">
              <a:extLst>
                <a:ext uri="{FF2B5EF4-FFF2-40B4-BE49-F238E27FC236}">
                  <a16:creationId xmlns:a16="http://schemas.microsoft.com/office/drawing/2014/main" id="{5D1042B9-655C-4FF0-B36B-5518873042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4" y="1979"/>
              <a:ext cx="678" cy="861"/>
              <a:chOff x="767" y="1150"/>
              <a:chExt cx="678" cy="861"/>
            </a:xfrm>
          </p:grpSpPr>
          <p:sp>
            <p:nvSpPr>
              <p:cNvPr id="69661" name="立方体 113700">
                <a:extLst>
                  <a:ext uri="{FF2B5EF4-FFF2-40B4-BE49-F238E27FC236}">
                    <a16:creationId xmlns:a16="http://schemas.microsoft.com/office/drawing/2014/main" id="{A7E05021-6B10-4FF9-8C68-BBDF47246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69662" name="图片 113701">
                <a:extLst>
                  <a:ext uri="{FF2B5EF4-FFF2-40B4-BE49-F238E27FC236}">
                    <a16:creationId xmlns:a16="http://schemas.microsoft.com/office/drawing/2014/main" id="{761C1441-8F69-4903-A437-CABCCA0452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9660" name="图片 113702" descr="204E207C">
              <a:extLst>
                <a:ext uri="{FF2B5EF4-FFF2-40B4-BE49-F238E27FC236}">
                  <a16:creationId xmlns:a16="http://schemas.microsoft.com/office/drawing/2014/main" id="{D8828EB3-252D-4D4B-AF0C-214DF84212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8" y="2020"/>
              <a:ext cx="641" cy="8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文本占位符 114689">
            <a:extLst>
              <a:ext uri="{FF2B5EF4-FFF2-40B4-BE49-F238E27FC236}">
                <a16:creationId xmlns:a16="http://schemas.microsoft.com/office/drawing/2014/main" id="{9B8070DD-2F1E-4587-B211-19C63EDEA6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611188"/>
            <a:ext cx="4608512" cy="11620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       </a:t>
            </a:r>
            <a:r>
              <a:rPr lang="zh-CN" altLang="en-US" b="1"/>
              <a:t>（</a:t>
            </a:r>
            <a:r>
              <a:rPr lang="en-US" altLang="zh-CN" b="1">
                <a:latin typeface="宋体" panose="02010600030101010101" pitchFamily="2" charset="-122"/>
              </a:rPr>
              <a:t>2</a:t>
            </a:r>
            <a:r>
              <a:rPr lang="zh-CN" altLang="en-US" b="1"/>
              <a:t>）账账核对方法</a:t>
            </a:r>
          </a:p>
          <a:p>
            <a:pPr eaLnBrk="1" hangingPunct="1"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        ◆</a:t>
            </a:r>
            <a:r>
              <a:rPr lang="zh-CN" altLang="en-US" b="1"/>
              <a:t>直接核对</a:t>
            </a:r>
            <a:endParaRPr lang="zh-CN" altLang="en-US" b="1">
              <a:solidFill>
                <a:srgbClr val="0000FF"/>
              </a:solidFill>
            </a:endParaRPr>
          </a:p>
        </p:txBody>
      </p:sp>
      <p:grpSp>
        <p:nvGrpSpPr>
          <p:cNvPr id="70659" name="组合 114732">
            <a:extLst>
              <a:ext uri="{FF2B5EF4-FFF2-40B4-BE49-F238E27FC236}">
                <a16:creationId xmlns:a16="http://schemas.microsoft.com/office/drawing/2014/main" id="{5FB0EBF7-BF48-452B-982E-012BCD0C94D5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2565400"/>
            <a:ext cx="4608512" cy="3959225"/>
            <a:chOff x="431" y="1616"/>
            <a:chExt cx="2903" cy="2494"/>
          </a:xfrm>
        </p:grpSpPr>
        <p:sp>
          <p:nvSpPr>
            <p:cNvPr id="70665" name="矩形标注 114690">
              <a:extLst>
                <a:ext uri="{FF2B5EF4-FFF2-40B4-BE49-F238E27FC236}">
                  <a16:creationId xmlns:a16="http://schemas.microsoft.com/office/drawing/2014/main" id="{38BE66CA-7AE9-476D-9094-4DDB83AB3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8" y="1616"/>
              <a:ext cx="904" cy="1043"/>
            </a:xfrm>
            <a:prstGeom prst="wedgeRectCallout">
              <a:avLst>
                <a:gd name="adj1" fmla="val 40153"/>
                <a:gd name="adj2" fmla="val 32167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b="0"/>
            </a:p>
          </p:txBody>
        </p:sp>
        <p:sp>
          <p:nvSpPr>
            <p:cNvPr id="70666" name="矩形标注 114691">
              <a:extLst>
                <a:ext uri="{FF2B5EF4-FFF2-40B4-BE49-F238E27FC236}">
                  <a16:creationId xmlns:a16="http://schemas.microsoft.com/office/drawing/2014/main" id="{7477879B-A11E-47C8-96BD-2E2878971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4" y="3068"/>
              <a:ext cx="1180" cy="816"/>
            </a:xfrm>
            <a:prstGeom prst="wedgeRectCallout">
              <a:avLst>
                <a:gd name="adj1" fmla="val 6949"/>
                <a:gd name="adj2" fmla="val 11889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b="0"/>
            </a:p>
          </p:txBody>
        </p:sp>
        <p:sp>
          <p:nvSpPr>
            <p:cNvPr id="70667" name="矩形标注 114692">
              <a:extLst>
                <a:ext uri="{FF2B5EF4-FFF2-40B4-BE49-F238E27FC236}">
                  <a16:creationId xmlns:a16="http://schemas.microsoft.com/office/drawing/2014/main" id="{52FD69DA-552D-4587-8E77-78694B4FA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3067"/>
              <a:ext cx="907" cy="1043"/>
            </a:xfrm>
            <a:prstGeom prst="wedgeRectCallout">
              <a:avLst>
                <a:gd name="adj1" fmla="val 24093"/>
                <a:gd name="adj2" fmla="val 11458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b="0"/>
            </a:p>
          </p:txBody>
        </p:sp>
        <p:sp>
          <p:nvSpPr>
            <p:cNvPr id="70668" name="矩形标注 114693">
              <a:extLst>
                <a:ext uri="{FF2B5EF4-FFF2-40B4-BE49-F238E27FC236}">
                  <a16:creationId xmlns:a16="http://schemas.microsoft.com/office/drawing/2014/main" id="{CB3D3E29-5AD6-4E88-97D6-BF4AE5A199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1616"/>
              <a:ext cx="907" cy="1043"/>
            </a:xfrm>
            <a:prstGeom prst="wedgeRectCallout">
              <a:avLst>
                <a:gd name="adj1" fmla="val 41398"/>
                <a:gd name="adj2" fmla="val 31019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b="0"/>
            </a:p>
          </p:txBody>
        </p:sp>
        <p:sp>
          <p:nvSpPr>
            <p:cNvPr id="70669" name="左右箭头 114694">
              <a:extLst>
                <a:ext uri="{FF2B5EF4-FFF2-40B4-BE49-F238E27FC236}">
                  <a16:creationId xmlns:a16="http://schemas.microsoft.com/office/drawing/2014/main" id="{D1299776-8005-4DFE-BD7C-55B64EBAE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3" y="2048"/>
              <a:ext cx="907" cy="136"/>
            </a:xfrm>
            <a:prstGeom prst="leftRightArrow">
              <a:avLst>
                <a:gd name="adj1" fmla="val 50000"/>
                <a:gd name="adj2" fmla="val 13319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70670" name="矩形标注 114695">
              <a:extLst>
                <a:ext uri="{FF2B5EF4-FFF2-40B4-BE49-F238E27FC236}">
                  <a16:creationId xmlns:a16="http://schemas.microsoft.com/office/drawing/2014/main" id="{CE199ECF-D830-4963-9C51-17CA9B887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7" y="1699"/>
              <a:ext cx="544" cy="273"/>
            </a:xfrm>
            <a:prstGeom prst="wedgeRectCallout">
              <a:avLst>
                <a:gd name="adj1" fmla="val 64889"/>
                <a:gd name="adj2" fmla="val 1282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核对</a:t>
              </a:r>
            </a:p>
          </p:txBody>
        </p:sp>
        <p:sp>
          <p:nvSpPr>
            <p:cNvPr id="70671" name="左右箭头 114696">
              <a:extLst>
                <a:ext uri="{FF2B5EF4-FFF2-40B4-BE49-F238E27FC236}">
                  <a16:creationId xmlns:a16="http://schemas.microsoft.com/office/drawing/2014/main" id="{E9551CD3-9352-4155-9569-37B5A3F58A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652" y="2792"/>
              <a:ext cx="499" cy="132"/>
            </a:xfrm>
            <a:prstGeom prst="leftRightArrow">
              <a:avLst>
                <a:gd name="adj1" fmla="val 50000"/>
                <a:gd name="adj2" fmla="val 7550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70672" name="矩形标注 114697">
              <a:extLst>
                <a:ext uri="{FF2B5EF4-FFF2-40B4-BE49-F238E27FC236}">
                  <a16:creationId xmlns:a16="http://schemas.microsoft.com/office/drawing/2014/main" id="{5AEF0856-3CC9-4DC2-B019-343FEB9D2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" y="2637"/>
              <a:ext cx="317" cy="454"/>
            </a:xfrm>
            <a:prstGeom prst="wedgeRectCallout">
              <a:avLst>
                <a:gd name="adj1" fmla="val 44954"/>
                <a:gd name="adj2" fmla="val 1718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核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对</a:t>
              </a:r>
            </a:p>
          </p:txBody>
        </p:sp>
        <p:sp>
          <p:nvSpPr>
            <p:cNvPr id="70673" name="左右箭头 114698">
              <a:extLst>
                <a:ext uri="{FF2B5EF4-FFF2-40B4-BE49-F238E27FC236}">
                  <a16:creationId xmlns:a16="http://schemas.microsoft.com/office/drawing/2014/main" id="{71B56FF0-D0BA-431D-888D-353C515A70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359" y="2792"/>
              <a:ext cx="499" cy="132"/>
            </a:xfrm>
            <a:prstGeom prst="leftRightArrow">
              <a:avLst>
                <a:gd name="adj1" fmla="val 50000"/>
                <a:gd name="adj2" fmla="val 7550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sp>
          <p:nvSpPr>
            <p:cNvPr id="70674" name="矩形标注 114699">
              <a:extLst>
                <a:ext uri="{FF2B5EF4-FFF2-40B4-BE49-F238E27FC236}">
                  <a16:creationId xmlns:a16="http://schemas.microsoft.com/office/drawing/2014/main" id="{AD116D11-B789-48FE-85C1-D240FC7AC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5" y="2637"/>
              <a:ext cx="317" cy="454"/>
            </a:xfrm>
            <a:prstGeom prst="wedgeRectCallout">
              <a:avLst>
                <a:gd name="adj1" fmla="val 44954"/>
                <a:gd name="adj2" fmla="val 726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核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对</a:t>
              </a:r>
            </a:p>
          </p:txBody>
        </p:sp>
        <p:grpSp>
          <p:nvGrpSpPr>
            <p:cNvPr id="70675" name="组合 114707">
              <a:extLst>
                <a:ext uri="{FF2B5EF4-FFF2-40B4-BE49-F238E27FC236}">
                  <a16:creationId xmlns:a16="http://schemas.microsoft.com/office/drawing/2014/main" id="{E9727BAE-7EF0-4493-B0B4-1D9CE480C9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45" y="3159"/>
              <a:ext cx="998" cy="617"/>
              <a:chOff x="2290" y="1724"/>
              <a:chExt cx="998" cy="617"/>
            </a:xfrm>
          </p:grpSpPr>
          <p:grpSp>
            <p:nvGrpSpPr>
              <p:cNvPr id="70691" name="组合 114708">
                <a:extLst>
                  <a:ext uri="{FF2B5EF4-FFF2-40B4-BE49-F238E27FC236}">
                    <a16:creationId xmlns:a16="http://schemas.microsoft.com/office/drawing/2014/main" id="{2F49A7A5-BB3B-4417-9AD5-CDBD7646FA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90" y="1724"/>
                <a:ext cx="998" cy="592"/>
                <a:chOff x="748" y="2160"/>
                <a:chExt cx="907" cy="592"/>
              </a:xfrm>
            </p:grpSpPr>
            <p:sp>
              <p:nvSpPr>
                <p:cNvPr id="70693" name="立方体 114709">
                  <a:extLst>
                    <a:ext uri="{FF2B5EF4-FFF2-40B4-BE49-F238E27FC236}">
                      <a16:creationId xmlns:a16="http://schemas.microsoft.com/office/drawing/2014/main" id="{BE00D3C3-B66E-4DA9-9193-9392E91640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160"/>
                  <a:ext cx="907" cy="592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0694" name="图片 114710">
                  <a:extLst>
                    <a:ext uri="{FF2B5EF4-FFF2-40B4-BE49-F238E27FC236}">
                      <a16:creationId xmlns:a16="http://schemas.microsoft.com/office/drawing/2014/main" id="{469B385C-4E85-4652-AEA5-D05FC7A3E1B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748" y="2205"/>
                  <a:ext cx="861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70692" name="图片 114711" descr="896F7477">
                <a:extLst>
                  <a:ext uri="{FF2B5EF4-FFF2-40B4-BE49-F238E27FC236}">
                    <a16:creationId xmlns:a16="http://schemas.microsoft.com/office/drawing/2014/main" id="{807AE6A8-8527-45FA-9C26-12C156206F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2705" b="-1019"/>
              <a:stretch>
                <a:fillRect/>
              </a:stretch>
            </p:blipFill>
            <p:spPr bwMode="auto">
              <a:xfrm>
                <a:off x="2314" y="1752"/>
                <a:ext cx="941" cy="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0676" name="组合 114712">
              <a:extLst>
                <a:ext uri="{FF2B5EF4-FFF2-40B4-BE49-F238E27FC236}">
                  <a16:creationId xmlns:a16="http://schemas.microsoft.com/office/drawing/2014/main" id="{CA27CCB6-A3DB-4910-A6BE-5876B39B33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3" y="1695"/>
              <a:ext cx="678" cy="864"/>
              <a:chOff x="2525" y="2101"/>
              <a:chExt cx="678" cy="864"/>
            </a:xfrm>
          </p:grpSpPr>
          <p:grpSp>
            <p:nvGrpSpPr>
              <p:cNvPr id="70687" name="组合 114713">
                <a:extLst>
                  <a:ext uri="{FF2B5EF4-FFF2-40B4-BE49-F238E27FC236}">
                    <a16:creationId xmlns:a16="http://schemas.microsoft.com/office/drawing/2014/main" id="{BFD28EE8-7836-4C8E-879F-6816CBA0E9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5" y="2101"/>
                <a:ext cx="678" cy="861"/>
                <a:chOff x="767" y="1150"/>
                <a:chExt cx="678" cy="861"/>
              </a:xfrm>
            </p:grpSpPr>
            <p:sp>
              <p:nvSpPr>
                <p:cNvPr id="70689" name="立方体 114714">
                  <a:extLst>
                    <a:ext uri="{FF2B5EF4-FFF2-40B4-BE49-F238E27FC236}">
                      <a16:creationId xmlns:a16="http://schemas.microsoft.com/office/drawing/2014/main" id="{644420CE-A772-43A2-A847-0D1D1FF415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7" y="1150"/>
                  <a:ext cx="678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0690" name="图片 114715">
                  <a:extLst>
                    <a:ext uri="{FF2B5EF4-FFF2-40B4-BE49-F238E27FC236}">
                      <a16:creationId xmlns:a16="http://schemas.microsoft.com/office/drawing/2014/main" id="{89203008-9B4E-4662-87A2-C0A7CB927C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93" y="1207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0688" name="图片 114716" descr="204E207C">
                <a:extLst>
                  <a:ext uri="{FF2B5EF4-FFF2-40B4-BE49-F238E27FC236}">
                    <a16:creationId xmlns:a16="http://schemas.microsoft.com/office/drawing/2014/main" id="{5A397C00-8954-41ED-8ED4-3C72249952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9" y="2142"/>
                <a:ext cx="641" cy="82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0677" name="组合 114717">
              <a:extLst>
                <a:ext uri="{FF2B5EF4-FFF2-40B4-BE49-F238E27FC236}">
                  <a16:creationId xmlns:a16="http://schemas.microsoft.com/office/drawing/2014/main" id="{906B374C-A098-4B59-BC95-9E086BD3CA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3" y="3159"/>
              <a:ext cx="682" cy="861"/>
              <a:chOff x="2471" y="1299"/>
              <a:chExt cx="682" cy="861"/>
            </a:xfrm>
          </p:grpSpPr>
          <p:grpSp>
            <p:nvGrpSpPr>
              <p:cNvPr id="70683" name="组合 114718">
                <a:extLst>
                  <a:ext uri="{FF2B5EF4-FFF2-40B4-BE49-F238E27FC236}">
                    <a16:creationId xmlns:a16="http://schemas.microsoft.com/office/drawing/2014/main" id="{6EFB6EB9-1116-4B2D-8713-604E09B9F2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72" y="1299"/>
                <a:ext cx="681" cy="861"/>
                <a:chOff x="748" y="2886"/>
                <a:chExt cx="681" cy="861"/>
              </a:xfrm>
            </p:grpSpPr>
            <p:sp>
              <p:nvSpPr>
                <p:cNvPr id="70685" name="立方体 114719">
                  <a:extLst>
                    <a:ext uri="{FF2B5EF4-FFF2-40B4-BE49-F238E27FC236}">
                      <a16:creationId xmlns:a16="http://schemas.microsoft.com/office/drawing/2014/main" id="{6B6119A9-40CA-4281-9416-B650466C70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886"/>
                  <a:ext cx="681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0686" name="图片 114720">
                  <a:extLst>
                    <a:ext uri="{FF2B5EF4-FFF2-40B4-BE49-F238E27FC236}">
                      <a16:creationId xmlns:a16="http://schemas.microsoft.com/office/drawing/2014/main" id="{8C47B74D-7054-4836-AB87-95CEE81527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60" y="2931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0684" name="图片 114721" descr="7581CBD8">
                <a:extLst>
                  <a:ext uri="{FF2B5EF4-FFF2-40B4-BE49-F238E27FC236}">
                    <a16:creationId xmlns:a16="http://schemas.microsoft.com/office/drawing/2014/main" id="{21724416-E834-42BE-A0C9-FE256F7D4E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2471" y="1337"/>
                <a:ext cx="642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0678" name="组合 114723">
              <a:extLst>
                <a:ext uri="{FF2B5EF4-FFF2-40B4-BE49-F238E27FC236}">
                  <a16:creationId xmlns:a16="http://schemas.microsoft.com/office/drawing/2014/main" id="{158662DE-C7F2-4FD3-ADE8-BD2DABC8EB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69" y="1707"/>
              <a:ext cx="678" cy="864"/>
              <a:chOff x="2525" y="2101"/>
              <a:chExt cx="678" cy="864"/>
            </a:xfrm>
          </p:grpSpPr>
          <p:grpSp>
            <p:nvGrpSpPr>
              <p:cNvPr id="70679" name="组合 114724">
                <a:extLst>
                  <a:ext uri="{FF2B5EF4-FFF2-40B4-BE49-F238E27FC236}">
                    <a16:creationId xmlns:a16="http://schemas.microsoft.com/office/drawing/2014/main" id="{8C990980-F6E3-4AFC-B0D0-5B3BFE6E53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5" y="2101"/>
                <a:ext cx="678" cy="861"/>
                <a:chOff x="767" y="1150"/>
                <a:chExt cx="678" cy="861"/>
              </a:xfrm>
            </p:grpSpPr>
            <p:sp>
              <p:nvSpPr>
                <p:cNvPr id="70681" name="立方体 114725">
                  <a:extLst>
                    <a:ext uri="{FF2B5EF4-FFF2-40B4-BE49-F238E27FC236}">
                      <a16:creationId xmlns:a16="http://schemas.microsoft.com/office/drawing/2014/main" id="{696B6310-3956-486E-8F3C-E564594096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7" y="1150"/>
                  <a:ext cx="678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0682" name="图片 114726">
                  <a:extLst>
                    <a:ext uri="{FF2B5EF4-FFF2-40B4-BE49-F238E27FC236}">
                      <a16:creationId xmlns:a16="http://schemas.microsoft.com/office/drawing/2014/main" id="{5E87DF90-259B-4ED8-AE18-8EB576CB3A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93" y="1207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0680" name="图片 114727" descr="204E207C">
                <a:extLst>
                  <a:ext uri="{FF2B5EF4-FFF2-40B4-BE49-F238E27FC236}">
                    <a16:creationId xmlns:a16="http://schemas.microsoft.com/office/drawing/2014/main" id="{D0760D45-196D-4E63-BF34-A8C30C159E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9" y="2142"/>
                <a:ext cx="641" cy="82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70660" name="圆角矩形标注 114700">
            <a:extLst>
              <a:ext uri="{FF2B5EF4-FFF2-40B4-BE49-F238E27FC236}">
                <a16:creationId xmlns:a16="http://schemas.microsoft.com/office/drawing/2014/main" id="{B0F75595-36A4-433B-ABBF-742CC861D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1989138"/>
            <a:ext cx="3744913" cy="503237"/>
          </a:xfrm>
          <a:prstGeom prst="wedgeRoundRectCallout">
            <a:avLst>
              <a:gd name="adj1" fmla="val 1718"/>
              <a:gd name="adj2" fmla="val 25079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复式记账所形成的相等关系</a:t>
            </a:r>
          </a:p>
        </p:txBody>
      </p:sp>
      <p:sp>
        <p:nvSpPr>
          <p:cNvPr id="70661" name="矩形标注 114728">
            <a:extLst>
              <a:ext uri="{FF2B5EF4-FFF2-40B4-BE49-F238E27FC236}">
                <a16:creationId xmlns:a16="http://schemas.microsoft.com/office/drawing/2014/main" id="{A184315E-2C99-49FF-93A7-453654538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2708275"/>
            <a:ext cx="2665413" cy="1225550"/>
          </a:xfrm>
          <a:prstGeom prst="wedgeRectCallout">
            <a:avLst>
              <a:gd name="adj1" fmla="val 8667"/>
              <a:gd name="adj2" fmla="val -1528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总分类账户发生额及余额试算平衡表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00FF"/>
                </a:solidFill>
              </a:rPr>
              <a:t>(</a:t>
            </a:r>
            <a:r>
              <a:rPr lang="zh-CN" altLang="en-US" sz="2000" b="0">
                <a:solidFill>
                  <a:srgbClr val="0000FF"/>
                </a:solidFill>
              </a:rPr>
              <a:t>参见第四章第三节</a:t>
            </a:r>
            <a:r>
              <a:rPr lang="en-US" altLang="zh-CN" sz="200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70662" name="圆角矩形标注 114701">
            <a:extLst>
              <a:ext uri="{FF2B5EF4-FFF2-40B4-BE49-F238E27FC236}">
                <a16:creationId xmlns:a16="http://schemas.microsoft.com/office/drawing/2014/main" id="{CC17B479-1928-4BD2-B602-EFF02DAFD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588" y="3644900"/>
            <a:ext cx="936625" cy="2089150"/>
          </a:xfrm>
          <a:prstGeom prst="wedgeRoundRectCallout">
            <a:avLst>
              <a:gd name="adj1" fmla="val -5931"/>
              <a:gd name="adj2" fmla="val -1823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平行登记所形成的相等关系</a:t>
            </a:r>
          </a:p>
        </p:txBody>
      </p:sp>
      <p:sp>
        <p:nvSpPr>
          <p:cNvPr id="70663" name="矩形标注 114729">
            <a:extLst>
              <a:ext uri="{FF2B5EF4-FFF2-40B4-BE49-F238E27FC236}">
                <a16:creationId xmlns:a16="http://schemas.microsoft.com/office/drawing/2014/main" id="{05C745C9-FAFF-4801-9B39-8400E81D6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5288" y="4364038"/>
            <a:ext cx="3095625" cy="1225550"/>
          </a:xfrm>
          <a:prstGeom prst="wedgeRectCallout">
            <a:avLst>
              <a:gd name="adj1" fmla="val 514"/>
              <a:gd name="adj2" fmla="val -1528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总分类账户与明细账户发生额及余额试算平衡表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00FF"/>
                </a:solidFill>
              </a:rPr>
              <a:t>(</a:t>
            </a:r>
            <a:r>
              <a:rPr lang="zh-CN" altLang="en-US" sz="2000" b="0">
                <a:solidFill>
                  <a:srgbClr val="0000FF"/>
                </a:solidFill>
              </a:rPr>
              <a:t>参见第四章第四节</a:t>
            </a:r>
            <a:r>
              <a:rPr lang="en-US" altLang="zh-CN" sz="200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70664" name="矩形 114734">
            <a:extLst>
              <a:ext uri="{FF2B5EF4-FFF2-40B4-BE49-F238E27FC236}">
                <a16:creationId xmlns:a16="http://schemas.microsoft.com/office/drawing/2014/main" id="{B07CA218-5A02-4AA6-BBC4-23B155D53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0" y="1196975"/>
            <a:ext cx="24082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◆</a:t>
            </a:r>
            <a:r>
              <a:rPr lang="zh-CN" altLang="en-US"/>
              <a:t>编表核对</a:t>
            </a:r>
            <a:endParaRPr lang="zh-CN" altLang="en-US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文本占位符 118786">
            <a:extLst>
              <a:ext uri="{FF2B5EF4-FFF2-40B4-BE49-F238E27FC236}">
                <a16:creationId xmlns:a16="http://schemas.microsoft.com/office/drawing/2014/main" id="{F24A86B4-F539-4563-BB36-8BD592DF69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4513" y="549275"/>
            <a:ext cx="7772400" cy="5762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        ★</a:t>
            </a:r>
            <a:r>
              <a:rPr lang="zh-CN" altLang="en-US" b="1">
                <a:solidFill>
                  <a:srgbClr val="0000FF"/>
                </a:solidFill>
              </a:rPr>
              <a:t>复式记账与平行登记</a:t>
            </a:r>
          </a:p>
        </p:txBody>
      </p:sp>
      <p:sp>
        <p:nvSpPr>
          <p:cNvPr id="71683" name="文本框 118787">
            <a:extLst>
              <a:ext uri="{FF2B5EF4-FFF2-40B4-BE49-F238E27FC236}">
                <a16:creationId xmlns:a16="http://schemas.microsoft.com/office/drawing/2014/main" id="{9F1FA1D2-3530-4FD2-8374-438092824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73238"/>
            <a:ext cx="9180513" cy="5040312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zh-CN" altLang="en-US" sz="1800" b="0">
              <a:solidFill>
                <a:srgbClr val="000000"/>
              </a:solidFill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zh-CN" altLang="en-US" sz="1800" b="0">
              <a:solidFill>
                <a:srgbClr val="000000"/>
              </a:solidFill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latin typeface="宋体" panose="02010600030101010101" pitchFamily="2" charset="-122"/>
              </a:rPr>
              <a:t>         </a:t>
            </a:r>
            <a:endParaRPr lang="zh-CN" altLang="en-US" sz="2000" b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71684" name="矩形标注 118788">
            <a:extLst>
              <a:ext uri="{FF2B5EF4-FFF2-40B4-BE49-F238E27FC236}">
                <a16:creationId xmlns:a16="http://schemas.microsoft.com/office/drawing/2014/main" id="{2210552E-E5C3-43B0-ADEA-46DCE0230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238" y="1990725"/>
            <a:ext cx="3273425" cy="938213"/>
          </a:xfrm>
          <a:prstGeom prst="wedgeRectCallout">
            <a:avLst>
              <a:gd name="adj1" fmla="val 27884"/>
              <a:gd name="adj2" fmla="val 32403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借方</a:t>
            </a:r>
            <a:r>
              <a:rPr lang="zh-CN" altLang="en-US" sz="2000"/>
              <a:t>          原材料</a:t>
            </a:r>
            <a:r>
              <a:rPr lang="zh-CN" altLang="en-US" sz="2000" b="0"/>
              <a:t>          贷方</a:t>
            </a:r>
          </a:p>
        </p:txBody>
      </p:sp>
      <p:sp>
        <p:nvSpPr>
          <p:cNvPr id="71685" name="直接连接符 118789">
            <a:extLst>
              <a:ext uri="{FF2B5EF4-FFF2-40B4-BE49-F238E27FC236}">
                <a16:creationId xmlns:a16="http://schemas.microsoft.com/office/drawing/2014/main" id="{F97B0763-759B-43C5-B7D4-E829EABEC5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5575" y="2424113"/>
            <a:ext cx="324008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686" name="直接连接符 118790">
            <a:extLst>
              <a:ext uri="{FF2B5EF4-FFF2-40B4-BE49-F238E27FC236}">
                <a16:creationId xmlns:a16="http://schemas.microsoft.com/office/drawing/2014/main" id="{63FDCD91-6AC3-4B28-8A08-DFA20D55CF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1338" y="2441575"/>
            <a:ext cx="0" cy="48736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687" name="圆角矩形标注 118791">
            <a:extLst>
              <a:ext uri="{FF2B5EF4-FFF2-40B4-BE49-F238E27FC236}">
                <a16:creationId xmlns:a16="http://schemas.microsoft.com/office/drawing/2014/main" id="{8ABC2D8F-1BF6-4EDD-AD05-F125542AC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2420938"/>
            <a:ext cx="1728787" cy="431800"/>
          </a:xfrm>
          <a:prstGeom prst="wedgeRoundRectCallout">
            <a:avLst>
              <a:gd name="adj1" fmla="val 4727"/>
              <a:gd name="adj2" fmla="val 42278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宋体" panose="02010600030101010101" pitchFamily="2" charset="-122"/>
              </a:rPr>
              <a:t>购入 </a:t>
            </a:r>
            <a:r>
              <a:rPr lang="en-US" altLang="zh-CN" sz="2000">
                <a:solidFill>
                  <a:schemeClr val="tx2"/>
                </a:solidFill>
                <a:latin typeface="宋体" panose="02010600030101010101" pitchFamily="2" charset="-122"/>
              </a:rPr>
              <a:t>62 000</a:t>
            </a:r>
          </a:p>
        </p:txBody>
      </p:sp>
      <p:sp>
        <p:nvSpPr>
          <p:cNvPr id="71688" name="矩形标注 118792">
            <a:extLst>
              <a:ext uri="{FF2B5EF4-FFF2-40B4-BE49-F238E27FC236}">
                <a16:creationId xmlns:a16="http://schemas.microsoft.com/office/drawing/2014/main" id="{FD26F9F3-7DB0-4BF2-B022-44E2BB747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4513" y="1990725"/>
            <a:ext cx="3273425" cy="863600"/>
          </a:xfrm>
          <a:prstGeom prst="wedgeRectCallout">
            <a:avLst>
              <a:gd name="adj1" fmla="val 27884"/>
              <a:gd name="adj2" fmla="val 39523"/>
            </a:avLst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借方</a:t>
            </a:r>
            <a:r>
              <a:rPr lang="zh-CN" altLang="en-US" sz="2000"/>
              <a:t>  原材料</a:t>
            </a:r>
            <a:r>
              <a:rPr lang="en-US" altLang="zh-CN" sz="2000">
                <a:latin typeface="宋体" panose="02010600030101010101" pitchFamily="2" charset="-122"/>
              </a:rPr>
              <a:t>—</a:t>
            </a:r>
            <a:r>
              <a:rPr lang="zh-CN" altLang="en-US" sz="2000"/>
              <a:t>甲材料</a:t>
            </a:r>
            <a:r>
              <a:rPr lang="zh-CN" altLang="en-US" sz="2000" b="0"/>
              <a:t>  贷方</a:t>
            </a:r>
          </a:p>
        </p:txBody>
      </p:sp>
      <p:sp>
        <p:nvSpPr>
          <p:cNvPr id="71689" name="直接连接符 118793">
            <a:extLst>
              <a:ext uri="{FF2B5EF4-FFF2-40B4-BE49-F238E27FC236}">
                <a16:creationId xmlns:a16="http://schemas.microsoft.com/office/drawing/2014/main" id="{A718A3BC-5FA3-4B21-9334-05351B4382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57850" y="2424113"/>
            <a:ext cx="324008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690" name="直接连接符 118794">
            <a:extLst>
              <a:ext uri="{FF2B5EF4-FFF2-40B4-BE49-F238E27FC236}">
                <a16:creationId xmlns:a16="http://schemas.microsoft.com/office/drawing/2014/main" id="{B869E324-2D71-4742-95D1-14BAF53ABF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5200" y="2422525"/>
            <a:ext cx="0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691" name="矩形标注 118796">
            <a:extLst>
              <a:ext uri="{FF2B5EF4-FFF2-40B4-BE49-F238E27FC236}">
                <a16:creationId xmlns:a16="http://schemas.microsoft.com/office/drawing/2014/main" id="{215E0947-F123-4F74-9162-FEC9DAF94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4513" y="2998788"/>
            <a:ext cx="3273425" cy="863600"/>
          </a:xfrm>
          <a:prstGeom prst="wedgeRectCallout">
            <a:avLst>
              <a:gd name="adj1" fmla="val 27884"/>
              <a:gd name="adj2" fmla="val 39523"/>
            </a:avLst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借方</a:t>
            </a:r>
            <a:r>
              <a:rPr lang="zh-CN" altLang="en-US" sz="2000"/>
              <a:t>  原材料</a:t>
            </a:r>
            <a:r>
              <a:rPr lang="en-US" altLang="zh-CN" sz="2000">
                <a:latin typeface="宋体" panose="02010600030101010101" pitchFamily="2" charset="-122"/>
              </a:rPr>
              <a:t>—</a:t>
            </a:r>
            <a:r>
              <a:rPr lang="zh-CN" altLang="en-US" sz="2000"/>
              <a:t>乙材料</a:t>
            </a:r>
            <a:r>
              <a:rPr lang="zh-CN" altLang="en-US" sz="2000" b="0"/>
              <a:t>  贷方</a:t>
            </a:r>
          </a:p>
        </p:txBody>
      </p:sp>
      <p:sp>
        <p:nvSpPr>
          <p:cNvPr id="71692" name="直接连接符 118797">
            <a:extLst>
              <a:ext uri="{FF2B5EF4-FFF2-40B4-BE49-F238E27FC236}">
                <a16:creationId xmlns:a16="http://schemas.microsoft.com/office/drawing/2014/main" id="{E1149338-DDDD-4B46-9E30-5D5EC1A597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57850" y="3432175"/>
            <a:ext cx="324008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693" name="直接连接符 118798">
            <a:extLst>
              <a:ext uri="{FF2B5EF4-FFF2-40B4-BE49-F238E27FC236}">
                <a16:creationId xmlns:a16="http://schemas.microsoft.com/office/drawing/2014/main" id="{7E4F289A-75E9-44C3-B330-90E29B4F40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3429000"/>
            <a:ext cx="0" cy="4333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694" name="矩形标注 118800">
            <a:extLst>
              <a:ext uri="{FF2B5EF4-FFF2-40B4-BE49-F238E27FC236}">
                <a16:creationId xmlns:a16="http://schemas.microsoft.com/office/drawing/2014/main" id="{71A8CA90-7CE4-4397-9099-B0B13CAE1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4513" y="4079875"/>
            <a:ext cx="3273425" cy="935038"/>
          </a:xfrm>
          <a:prstGeom prst="wedgeRectCallout">
            <a:avLst>
              <a:gd name="adj1" fmla="val 27884"/>
              <a:gd name="adj2" fmla="val 32681"/>
            </a:avLst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借方</a:t>
            </a:r>
            <a:r>
              <a:rPr lang="zh-CN" altLang="en-US" sz="2000"/>
              <a:t>  原材料</a:t>
            </a:r>
            <a:r>
              <a:rPr lang="en-US" altLang="zh-CN" sz="2000">
                <a:latin typeface="宋体" panose="02010600030101010101" pitchFamily="2" charset="-122"/>
              </a:rPr>
              <a:t>—</a:t>
            </a:r>
            <a:r>
              <a:rPr lang="zh-CN" altLang="en-US" sz="2000"/>
              <a:t>丙材料</a:t>
            </a:r>
            <a:r>
              <a:rPr lang="zh-CN" altLang="en-US" sz="2000" b="0"/>
              <a:t>  贷方</a:t>
            </a:r>
          </a:p>
        </p:txBody>
      </p:sp>
      <p:sp>
        <p:nvSpPr>
          <p:cNvPr id="71695" name="直接连接符 118801">
            <a:extLst>
              <a:ext uri="{FF2B5EF4-FFF2-40B4-BE49-F238E27FC236}">
                <a16:creationId xmlns:a16="http://schemas.microsoft.com/office/drawing/2014/main" id="{48BABEDB-9EB6-46B9-80F7-61DE61AA8A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57850" y="4513263"/>
            <a:ext cx="324008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696" name="直接连接符 118802">
            <a:extLst>
              <a:ext uri="{FF2B5EF4-FFF2-40B4-BE49-F238E27FC236}">
                <a16:creationId xmlns:a16="http://schemas.microsoft.com/office/drawing/2014/main" id="{129223E3-A37D-420B-A835-31FDE0B2C65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4511675"/>
            <a:ext cx="0" cy="50323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697" name="组合 118850">
            <a:extLst>
              <a:ext uri="{FF2B5EF4-FFF2-40B4-BE49-F238E27FC236}">
                <a16:creationId xmlns:a16="http://schemas.microsoft.com/office/drawing/2014/main" id="{9C122B1B-7397-43AD-B8D9-E74EE727882C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2425700"/>
            <a:ext cx="1728788" cy="2517775"/>
            <a:chOff x="3379" y="1528"/>
            <a:chExt cx="1089" cy="1586"/>
          </a:xfrm>
        </p:grpSpPr>
        <p:sp>
          <p:nvSpPr>
            <p:cNvPr id="71741" name="圆角矩形标注 118795">
              <a:extLst>
                <a:ext uri="{FF2B5EF4-FFF2-40B4-BE49-F238E27FC236}">
                  <a16:creationId xmlns:a16="http://schemas.microsoft.com/office/drawing/2014/main" id="{EC3903E5-257B-4CE8-96CB-BBC27A316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528"/>
              <a:ext cx="1089" cy="270"/>
            </a:xfrm>
            <a:prstGeom prst="wedgeRoundRectCallout">
              <a:avLst>
                <a:gd name="adj1" fmla="val 4727"/>
                <a:gd name="adj2" fmla="val 42963"/>
                <a:gd name="adj3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chemeClr val="tx2"/>
                  </a:solidFill>
                  <a:latin typeface="宋体" panose="02010600030101010101" pitchFamily="2" charset="-122"/>
                </a:rPr>
                <a:t>购入 </a:t>
              </a:r>
              <a:r>
                <a:rPr lang="en-US" altLang="zh-CN" sz="2000">
                  <a:solidFill>
                    <a:schemeClr val="tx2"/>
                  </a:solidFill>
                  <a:latin typeface="宋体" panose="02010600030101010101" pitchFamily="2" charset="-122"/>
                </a:rPr>
                <a:t>12 000</a:t>
              </a:r>
              <a:endParaRPr lang="zh-CN" altLang="en-US" sz="2000">
                <a:solidFill>
                  <a:schemeClr val="tx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71742" name="圆角矩形标注 118799">
              <a:extLst>
                <a:ext uri="{FF2B5EF4-FFF2-40B4-BE49-F238E27FC236}">
                  <a16:creationId xmlns:a16="http://schemas.microsoft.com/office/drawing/2014/main" id="{1BBD353A-6E98-492D-8D6E-D2BA261E3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163"/>
              <a:ext cx="1089" cy="270"/>
            </a:xfrm>
            <a:prstGeom prst="wedgeRoundRectCallout">
              <a:avLst>
                <a:gd name="adj1" fmla="val 4727"/>
                <a:gd name="adj2" fmla="val 42963"/>
                <a:gd name="adj3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chemeClr val="tx2"/>
                  </a:solidFill>
                  <a:latin typeface="宋体" panose="02010600030101010101" pitchFamily="2" charset="-122"/>
                </a:rPr>
                <a:t>购入 </a:t>
              </a:r>
              <a:r>
                <a:rPr lang="en-US" altLang="zh-CN" sz="2000">
                  <a:solidFill>
                    <a:schemeClr val="tx2"/>
                  </a:solidFill>
                  <a:latin typeface="宋体" panose="02010600030101010101" pitchFamily="2" charset="-122"/>
                </a:rPr>
                <a:t>40 000</a:t>
              </a:r>
              <a:endParaRPr lang="zh-CN" altLang="en-US" sz="2000">
                <a:solidFill>
                  <a:schemeClr val="tx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71743" name="圆角矩形标注 118803">
              <a:extLst>
                <a:ext uri="{FF2B5EF4-FFF2-40B4-BE49-F238E27FC236}">
                  <a16:creationId xmlns:a16="http://schemas.microsoft.com/office/drawing/2014/main" id="{416BAC71-F947-48DD-8ED0-F43E04196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2844"/>
              <a:ext cx="1089" cy="270"/>
            </a:xfrm>
            <a:prstGeom prst="wedgeRoundRectCallout">
              <a:avLst>
                <a:gd name="adj1" fmla="val 4727"/>
                <a:gd name="adj2" fmla="val 42963"/>
                <a:gd name="adj3" fmla="val 1666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chemeClr val="tx2"/>
                  </a:solidFill>
                  <a:latin typeface="宋体" panose="02010600030101010101" pitchFamily="2" charset="-122"/>
                </a:rPr>
                <a:t>购入 </a:t>
              </a:r>
              <a:r>
                <a:rPr lang="en-US" altLang="zh-CN" sz="2000">
                  <a:solidFill>
                    <a:schemeClr val="tx2"/>
                  </a:solidFill>
                  <a:latin typeface="宋体" panose="02010600030101010101" pitchFamily="2" charset="-122"/>
                </a:rPr>
                <a:t>10 000</a:t>
              </a:r>
              <a:endParaRPr lang="zh-CN" altLang="en-US" sz="2000">
                <a:solidFill>
                  <a:schemeClr val="tx2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71698" name="矩形标注 118805">
            <a:extLst>
              <a:ext uri="{FF2B5EF4-FFF2-40B4-BE49-F238E27FC236}">
                <a16:creationId xmlns:a16="http://schemas.microsoft.com/office/drawing/2014/main" id="{36C3A24A-4F50-4D26-A20C-D7CBA2F2F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078288"/>
            <a:ext cx="3273425" cy="938212"/>
          </a:xfrm>
          <a:prstGeom prst="wedgeRectCallout">
            <a:avLst>
              <a:gd name="adj1" fmla="val 25704"/>
              <a:gd name="adj2" fmla="val 24787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借方</a:t>
            </a:r>
            <a:r>
              <a:rPr lang="zh-CN" altLang="en-US" sz="2000"/>
              <a:t>        银行存款</a:t>
            </a:r>
            <a:r>
              <a:rPr lang="zh-CN" altLang="en-US" sz="2000" b="0"/>
              <a:t>       贷方</a:t>
            </a:r>
          </a:p>
        </p:txBody>
      </p:sp>
      <p:sp>
        <p:nvSpPr>
          <p:cNvPr id="71699" name="直接连接符 118806">
            <a:extLst>
              <a:ext uri="{FF2B5EF4-FFF2-40B4-BE49-F238E27FC236}">
                <a16:creationId xmlns:a16="http://schemas.microsoft.com/office/drawing/2014/main" id="{9C4E7FF5-90B0-4DEA-85C5-6B1C2C51DF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4938" y="4511675"/>
            <a:ext cx="324008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00" name="直接连接符 118807">
            <a:extLst>
              <a:ext uri="{FF2B5EF4-FFF2-40B4-BE49-F238E27FC236}">
                <a16:creationId xmlns:a16="http://schemas.microsoft.com/office/drawing/2014/main" id="{11AA7849-61B2-488E-9D4E-75726BB782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60700" y="4529138"/>
            <a:ext cx="0" cy="48736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01" name="圆角矩形标注 118808">
            <a:extLst>
              <a:ext uri="{FF2B5EF4-FFF2-40B4-BE49-F238E27FC236}">
                <a16:creationId xmlns:a16="http://schemas.microsoft.com/office/drawing/2014/main" id="{21E9BBF4-43F8-46DA-8DAA-86927CF85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513263"/>
            <a:ext cx="1728788" cy="431800"/>
          </a:xfrm>
          <a:prstGeom prst="wedgeRoundRectCallout">
            <a:avLst>
              <a:gd name="adj1" fmla="val 597"/>
              <a:gd name="adj2" fmla="val 25736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 sz="2000">
                <a:solidFill>
                  <a:schemeClr val="tx2"/>
                </a:solidFill>
                <a:latin typeface="宋体" panose="02010600030101010101" pitchFamily="2" charset="-122"/>
              </a:rPr>
              <a:t>62 000</a:t>
            </a:r>
          </a:p>
        </p:txBody>
      </p:sp>
      <p:sp>
        <p:nvSpPr>
          <p:cNvPr id="71702" name="圆角矩形标注 118809">
            <a:extLst>
              <a:ext uri="{FF2B5EF4-FFF2-40B4-BE49-F238E27FC236}">
                <a16:creationId xmlns:a16="http://schemas.microsoft.com/office/drawing/2014/main" id="{3E075C3D-C5C9-45B3-B9D1-DB9C6957D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1788" y="4529138"/>
            <a:ext cx="1223962" cy="431800"/>
          </a:xfrm>
          <a:prstGeom prst="wedgeRoundRectCallout">
            <a:avLst>
              <a:gd name="adj1" fmla="val -19778"/>
              <a:gd name="adj2" fmla="val 25736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000">
                <a:solidFill>
                  <a:schemeClr val="tx2"/>
                </a:solidFill>
                <a:latin typeface="宋体" panose="02010600030101010101" pitchFamily="2" charset="-122"/>
              </a:rPr>
              <a:t>×××</a:t>
            </a:r>
          </a:p>
        </p:txBody>
      </p:sp>
      <p:sp>
        <p:nvSpPr>
          <p:cNvPr id="71703" name="圆角矩形标注 118811">
            <a:extLst>
              <a:ext uri="{FF2B5EF4-FFF2-40B4-BE49-F238E27FC236}">
                <a16:creationId xmlns:a16="http://schemas.microsoft.com/office/drawing/2014/main" id="{B1A33AEA-6F1A-49C6-B6D3-13D819083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788" y="3249613"/>
            <a:ext cx="1368425" cy="466725"/>
          </a:xfrm>
          <a:prstGeom prst="wedgeRoundRectCallout">
            <a:avLst>
              <a:gd name="adj1" fmla="val -22968"/>
              <a:gd name="adj2" fmla="val 20069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  <a:latin typeface="宋体" panose="02010600030101010101" pitchFamily="2" charset="-122"/>
              </a:rPr>
              <a:t>复式记账</a:t>
            </a:r>
          </a:p>
        </p:txBody>
      </p:sp>
      <p:grpSp>
        <p:nvGrpSpPr>
          <p:cNvPr id="71704" name="组合 118849">
            <a:extLst>
              <a:ext uri="{FF2B5EF4-FFF2-40B4-BE49-F238E27FC236}">
                <a16:creationId xmlns:a16="http://schemas.microsoft.com/office/drawing/2014/main" id="{982E33C9-3EBA-40A5-A63C-83DC7A9623AD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636838"/>
            <a:ext cx="2665412" cy="2089150"/>
            <a:chOff x="2063" y="1661"/>
            <a:chExt cx="1679" cy="1316"/>
          </a:xfrm>
        </p:grpSpPr>
        <p:sp>
          <p:nvSpPr>
            <p:cNvPr id="71738" name="直接连接符 118812">
              <a:extLst>
                <a:ext uri="{FF2B5EF4-FFF2-40B4-BE49-F238E27FC236}">
                  <a16:creationId xmlns:a16="http://schemas.microsoft.com/office/drawing/2014/main" id="{7DB60ADF-747C-4F8F-AACE-3F3088B349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1661"/>
              <a:ext cx="1678" cy="1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39" name="直接连接符 118813">
              <a:extLst>
                <a:ext uri="{FF2B5EF4-FFF2-40B4-BE49-F238E27FC236}">
                  <a16:creationId xmlns:a16="http://schemas.microsoft.com/office/drawing/2014/main" id="{C5083D18-6A92-426C-9460-EB3F7447DF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3" y="1661"/>
              <a:ext cx="1633" cy="648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40" name="直接连接符 118814">
              <a:extLst>
                <a:ext uri="{FF2B5EF4-FFF2-40B4-BE49-F238E27FC236}">
                  <a16:creationId xmlns:a16="http://schemas.microsoft.com/office/drawing/2014/main" id="{312675CC-8535-416A-B7A3-1CCE80FB03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3" y="1662"/>
              <a:ext cx="1588" cy="1315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705" name="圆角矩形标注 118815">
            <a:extLst>
              <a:ext uri="{FF2B5EF4-FFF2-40B4-BE49-F238E27FC236}">
                <a16:creationId xmlns:a16="http://schemas.microsoft.com/office/drawing/2014/main" id="{15C3098A-13EE-4DF3-9342-97DAA5749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2781300"/>
            <a:ext cx="504825" cy="1147763"/>
          </a:xfrm>
          <a:prstGeom prst="wedgeRoundRectCallout">
            <a:avLst>
              <a:gd name="adj1" fmla="val 51574"/>
              <a:gd name="adj2" fmla="val -1528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  <a:latin typeface="宋体" panose="02010600030101010101" pitchFamily="2" charset="-122"/>
              </a:rPr>
              <a:t>平行登记</a:t>
            </a:r>
          </a:p>
        </p:txBody>
      </p:sp>
      <p:grpSp>
        <p:nvGrpSpPr>
          <p:cNvPr id="71706" name="组合 118817">
            <a:extLst>
              <a:ext uri="{FF2B5EF4-FFF2-40B4-BE49-F238E27FC236}">
                <a16:creationId xmlns:a16="http://schemas.microsoft.com/office/drawing/2014/main" id="{A2347C22-807C-40CC-A424-C998C1D737A7}"/>
              </a:ext>
            </a:extLst>
          </p:cNvPr>
          <p:cNvGrpSpPr>
            <a:grpSpLocks/>
          </p:cNvGrpSpPr>
          <p:nvPr/>
        </p:nvGrpSpPr>
        <p:grpSpPr bwMode="auto">
          <a:xfrm>
            <a:off x="376238" y="5445125"/>
            <a:ext cx="955675" cy="1222375"/>
            <a:chOff x="4820" y="2722"/>
            <a:chExt cx="602" cy="770"/>
          </a:xfrm>
        </p:grpSpPr>
        <p:grpSp>
          <p:nvGrpSpPr>
            <p:cNvPr id="71734" name="组合 118818">
              <a:extLst>
                <a:ext uri="{FF2B5EF4-FFF2-40B4-BE49-F238E27FC236}">
                  <a16:creationId xmlns:a16="http://schemas.microsoft.com/office/drawing/2014/main" id="{E133957D-A962-476C-86A1-31D4812413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21" y="2722"/>
              <a:ext cx="601" cy="770"/>
              <a:chOff x="748" y="2886"/>
              <a:chExt cx="681" cy="861"/>
            </a:xfrm>
          </p:grpSpPr>
          <p:sp>
            <p:nvSpPr>
              <p:cNvPr id="71736" name="立方体 118819">
                <a:extLst>
                  <a:ext uri="{FF2B5EF4-FFF2-40B4-BE49-F238E27FC236}">
                    <a16:creationId xmlns:a16="http://schemas.microsoft.com/office/drawing/2014/main" id="{F08E2AF2-EF97-43EA-B011-CA4E2D0A4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88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1737" name="图片 118820">
                <a:extLst>
                  <a:ext uri="{FF2B5EF4-FFF2-40B4-BE49-F238E27FC236}">
                    <a16:creationId xmlns:a16="http://schemas.microsoft.com/office/drawing/2014/main" id="{4C840477-7228-4DC9-A896-AF5CA2BFC9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60" y="293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1735" name="图片 118821" descr="7581CBD8">
              <a:extLst>
                <a:ext uri="{FF2B5EF4-FFF2-40B4-BE49-F238E27FC236}">
                  <a16:creationId xmlns:a16="http://schemas.microsoft.com/office/drawing/2014/main" id="{A7BE0348-0DAB-4F80-A174-A727828F62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4820" y="2756"/>
              <a:ext cx="567" cy="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07" name="组合 118822">
            <a:extLst>
              <a:ext uri="{FF2B5EF4-FFF2-40B4-BE49-F238E27FC236}">
                <a16:creationId xmlns:a16="http://schemas.microsoft.com/office/drawing/2014/main" id="{DBD09AD6-B2B1-46B4-A688-3A03B8FD2D8D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5157788"/>
            <a:ext cx="1398588" cy="876300"/>
            <a:chOff x="4740" y="3695"/>
            <a:chExt cx="881" cy="552"/>
          </a:xfrm>
        </p:grpSpPr>
        <p:grpSp>
          <p:nvGrpSpPr>
            <p:cNvPr id="71730" name="组合 118823">
              <a:extLst>
                <a:ext uri="{FF2B5EF4-FFF2-40B4-BE49-F238E27FC236}">
                  <a16:creationId xmlns:a16="http://schemas.microsoft.com/office/drawing/2014/main" id="{40F092A2-3802-4414-B3A9-B5FCAA3E8B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0" y="3695"/>
              <a:ext cx="881" cy="530"/>
              <a:chOff x="748" y="2160"/>
              <a:chExt cx="907" cy="592"/>
            </a:xfrm>
          </p:grpSpPr>
          <p:sp>
            <p:nvSpPr>
              <p:cNvPr id="71732" name="立方体 118824">
                <a:extLst>
                  <a:ext uri="{FF2B5EF4-FFF2-40B4-BE49-F238E27FC236}">
                    <a16:creationId xmlns:a16="http://schemas.microsoft.com/office/drawing/2014/main" id="{8BB77CE4-554D-4BDD-B6F3-2728A453E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1733" name="图片 118825">
                <a:extLst>
                  <a:ext uri="{FF2B5EF4-FFF2-40B4-BE49-F238E27FC236}">
                    <a16:creationId xmlns:a16="http://schemas.microsoft.com/office/drawing/2014/main" id="{B7795CA8-11BE-4226-98A3-C1AEDF021A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1731" name="图片 118826" descr="896F7477">
              <a:extLst>
                <a:ext uri="{FF2B5EF4-FFF2-40B4-BE49-F238E27FC236}">
                  <a16:creationId xmlns:a16="http://schemas.microsoft.com/office/drawing/2014/main" id="{6503C077-88A9-42AB-9194-9A4D9DB2FF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2705" b="-1019"/>
            <a:stretch>
              <a:fillRect/>
            </a:stretch>
          </p:blipFill>
          <p:spPr bwMode="auto">
            <a:xfrm>
              <a:off x="4761" y="3720"/>
              <a:ext cx="831" cy="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08" name="组合 118827">
            <a:extLst>
              <a:ext uri="{FF2B5EF4-FFF2-40B4-BE49-F238E27FC236}">
                <a16:creationId xmlns:a16="http://schemas.microsoft.com/office/drawing/2014/main" id="{63012BED-B85E-4BD6-AE8E-E5158C3DE6DC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1917700"/>
            <a:ext cx="949325" cy="1227138"/>
            <a:chOff x="5140" y="3006"/>
            <a:chExt cx="598" cy="773"/>
          </a:xfrm>
        </p:grpSpPr>
        <p:grpSp>
          <p:nvGrpSpPr>
            <p:cNvPr id="71726" name="组合 118828">
              <a:extLst>
                <a:ext uri="{FF2B5EF4-FFF2-40B4-BE49-F238E27FC236}">
                  <a16:creationId xmlns:a16="http://schemas.microsoft.com/office/drawing/2014/main" id="{027CF014-D65A-448C-83DF-E19B036CB5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0" y="3006"/>
              <a:ext cx="598" cy="770"/>
              <a:chOff x="767" y="1150"/>
              <a:chExt cx="678" cy="861"/>
            </a:xfrm>
          </p:grpSpPr>
          <p:sp>
            <p:nvSpPr>
              <p:cNvPr id="71728" name="立方体 118829">
                <a:extLst>
                  <a:ext uri="{FF2B5EF4-FFF2-40B4-BE49-F238E27FC236}">
                    <a16:creationId xmlns:a16="http://schemas.microsoft.com/office/drawing/2014/main" id="{481DCF57-FF69-490B-9BB0-A7B123CFE2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1729" name="图片 118830">
                <a:extLst>
                  <a:ext uri="{FF2B5EF4-FFF2-40B4-BE49-F238E27FC236}">
                    <a16:creationId xmlns:a16="http://schemas.microsoft.com/office/drawing/2014/main" id="{BE50483D-345F-4A48-AC57-B23B0B721F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1727" name="图片 118831" descr="204E207C">
              <a:extLst>
                <a:ext uri="{FF2B5EF4-FFF2-40B4-BE49-F238E27FC236}">
                  <a16:creationId xmlns:a16="http://schemas.microsoft.com/office/drawing/2014/main" id="{E60BA74D-3417-463E-B7E6-7677F59C45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3" y="3043"/>
              <a:ext cx="566" cy="736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709" name="组合 118832">
            <a:extLst>
              <a:ext uri="{FF2B5EF4-FFF2-40B4-BE49-F238E27FC236}">
                <a16:creationId xmlns:a16="http://schemas.microsoft.com/office/drawing/2014/main" id="{E89F4CFC-3888-4A98-BD9B-C467C869B1EC}"/>
              </a:ext>
            </a:extLst>
          </p:cNvPr>
          <p:cNvGrpSpPr>
            <a:grpSpLocks/>
          </p:cNvGrpSpPr>
          <p:nvPr/>
        </p:nvGrpSpPr>
        <p:grpSpPr bwMode="auto">
          <a:xfrm>
            <a:off x="382588" y="3933825"/>
            <a:ext cx="949325" cy="1227138"/>
            <a:chOff x="5140" y="3006"/>
            <a:chExt cx="598" cy="773"/>
          </a:xfrm>
        </p:grpSpPr>
        <p:grpSp>
          <p:nvGrpSpPr>
            <p:cNvPr id="71722" name="组合 118833">
              <a:extLst>
                <a:ext uri="{FF2B5EF4-FFF2-40B4-BE49-F238E27FC236}">
                  <a16:creationId xmlns:a16="http://schemas.microsoft.com/office/drawing/2014/main" id="{5911DE52-BC73-4AEC-86A6-025E103E99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0" y="3006"/>
              <a:ext cx="598" cy="770"/>
              <a:chOff x="767" y="1150"/>
              <a:chExt cx="678" cy="861"/>
            </a:xfrm>
          </p:grpSpPr>
          <p:sp>
            <p:nvSpPr>
              <p:cNvPr id="71724" name="立方体 118834">
                <a:extLst>
                  <a:ext uri="{FF2B5EF4-FFF2-40B4-BE49-F238E27FC236}">
                    <a16:creationId xmlns:a16="http://schemas.microsoft.com/office/drawing/2014/main" id="{7D584852-DAEF-45CB-8AB0-74CB413BA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1725" name="图片 118835">
                <a:extLst>
                  <a:ext uri="{FF2B5EF4-FFF2-40B4-BE49-F238E27FC236}">
                    <a16:creationId xmlns:a16="http://schemas.microsoft.com/office/drawing/2014/main" id="{DA042FDB-D3D2-45B4-AF6B-0CC80F9EFC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1723" name="图片 118836" descr="204E207C">
              <a:extLst>
                <a:ext uri="{FF2B5EF4-FFF2-40B4-BE49-F238E27FC236}">
                  <a16:creationId xmlns:a16="http://schemas.microsoft.com/office/drawing/2014/main" id="{E3C254D4-0E07-4EC2-AD04-E663CDC9D1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3" y="3043"/>
              <a:ext cx="566" cy="736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1710" name="矩形标注 118837">
            <a:extLst>
              <a:ext uri="{FF2B5EF4-FFF2-40B4-BE49-F238E27FC236}">
                <a16:creationId xmlns:a16="http://schemas.microsoft.com/office/drawing/2014/main" id="{41941F31-B0EC-468F-8D28-3251BE7AF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661025"/>
            <a:ext cx="3273425" cy="938213"/>
          </a:xfrm>
          <a:prstGeom prst="wedgeRectCallout">
            <a:avLst>
              <a:gd name="adj1" fmla="val 25704"/>
              <a:gd name="adj2" fmla="val 24787"/>
            </a:avLst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0"/>
              <a:t>借方</a:t>
            </a:r>
            <a:r>
              <a:rPr lang="zh-CN" altLang="en-US" sz="2000"/>
              <a:t>  银行存款日记账</a:t>
            </a:r>
            <a:r>
              <a:rPr lang="zh-CN" altLang="en-US" sz="2000" b="0"/>
              <a:t>  贷方</a:t>
            </a:r>
          </a:p>
        </p:txBody>
      </p:sp>
      <p:sp>
        <p:nvSpPr>
          <p:cNvPr id="71711" name="直接连接符 118838">
            <a:extLst>
              <a:ext uri="{FF2B5EF4-FFF2-40B4-BE49-F238E27FC236}">
                <a16:creationId xmlns:a16="http://schemas.microsoft.com/office/drawing/2014/main" id="{D65314BA-AEFF-4C3F-A6F5-87223162CE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4938" y="6094413"/>
            <a:ext cx="324008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12" name="直接连接符 118839">
            <a:extLst>
              <a:ext uri="{FF2B5EF4-FFF2-40B4-BE49-F238E27FC236}">
                <a16:creationId xmlns:a16="http://schemas.microsoft.com/office/drawing/2014/main" id="{C94F5357-82C4-4F13-BEB5-050BB71B4B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60700" y="6111875"/>
            <a:ext cx="0" cy="48736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13" name="圆角矩形标注 118840">
            <a:extLst>
              <a:ext uri="{FF2B5EF4-FFF2-40B4-BE49-F238E27FC236}">
                <a16:creationId xmlns:a16="http://schemas.microsoft.com/office/drawing/2014/main" id="{CD5D4898-02B4-4ACC-9848-8510AD5E8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6096000"/>
            <a:ext cx="1728788" cy="431800"/>
          </a:xfrm>
          <a:prstGeom prst="wedgeRoundRectCallout">
            <a:avLst>
              <a:gd name="adj1" fmla="val 597"/>
              <a:gd name="adj2" fmla="val 25736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宋体" panose="02010600030101010101" pitchFamily="2" charset="-122"/>
              </a:rPr>
              <a:t>    </a:t>
            </a:r>
            <a:r>
              <a:rPr lang="en-US" altLang="zh-CN" sz="2000">
                <a:solidFill>
                  <a:schemeClr val="tx2"/>
                </a:solidFill>
                <a:latin typeface="宋体" panose="02010600030101010101" pitchFamily="2" charset="-122"/>
              </a:rPr>
              <a:t>62 000</a:t>
            </a:r>
          </a:p>
        </p:txBody>
      </p:sp>
      <p:sp>
        <p:nvSpPr>
          <p:cNvPr id="71714" name="圆角矩形标注 118841">
            <a:extLst>
              <a:ext uri="{FF2B5EF4-FFF2-40B4-BE49-F238E27FC236}">
                <a16:creationId xmlns:a16="http://schemas.microsoft.com/office/drawing/2014/main" id="{74222F65-AF11-438B-9132-0A4AD8A16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1788" y="6111875"/>
            <a:ext cx="1223962" cy="431800"/>
          </a:xfrm>
          <a:prstGeom prst="wedgeRoundRectCallout">
            <a:avLst>
              <a:gd name="adj1" fmla="val -19778"/>
              <a:gd name="adj2" fmla="val 25736"/>
              <a:gd name="adj3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000">
                <a:solidFill>
                  <a:schemeClr val="tx2"/>
                </a:solidFill>
                <a:latin typeface="宋体" panose="02010600030101010101" pitchFamily="2" charset="-122"/>
              </a:rPr>
              <a:t>×××</a:t>
            </a:r>
          </a:p>
        </p:txBody>
      </p:sp>
      <p:grpSp>
        <p:nvGrpSpPr>
          <p:cNvPr id="71715" name="组合 118847">
            <a:extLst>
              <a:ext uri="{FF2B5EF4-FFF2-40B4-BE49-F238E27FC236}">
                <a16:creationId xmlns:a16="http://schemas.microsoft.com/office/drawing/2014/main" id="{8A7252AB-C8E8-4060-9E34-C7042C5AD934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2852738"/>
            <a:ext cx="0" cy="1296987"/>
            <a:chOff x="1927" y="1797"/>
            <a:chExt cx="0" cy="817"/>
          </a:xfrm>
        </p:grpSpPr>
        <p:sp>
          <p:nvSpPr>
            <p:cNvPr id="71720" name="直接连接符 118844">
              <a:extLst>
                <a:ext uri="{FF2B5EF4-FFF2-40B4-BE49-F238E27FC236}">
                  <a16:creationId xmlns:a16="http://schemas.microsoft.com/office/drawing/2014/main" id="{2257BF0E-63A3-4978-99AB-ABB80DFB5E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7" y="1888"/>
              <a:ext cx="0" cy="72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21" name="直接连接符 118845">
              <a:extLst>
                <a:ext uri="{FF2B5EF4-FFF2-40B4-BE49-F238E27FC236}">
                  <a16:creationId xmlns:a16="http://schemas.microsoft.com/office/drawing/2014/main" id="{C014D70B-B311-40F0-86DA-0321DA6488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H="1">
              <a:off x="1927" y="1797"/>
              <a:ext cx="0" cy="72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716" name="文本框 118846">
            <a:extLst>
              <a:ext uri="{FF2B5EF4-FFF2-40B4-BE49-F238E27FC236}">
                <a16:creationId xmlns:a16="http://schemas.microsoft.com/office/drawing/2014/main" id="{540065CF-94CB-4656-B972-F398FA022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120775"/>
            <a:ext cx="8064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b="0">
                <a:solidFill>
                  <a:srgbClr val="FF0000"/>
                </a:solidFill>
                <a:latin typeface="Arial" panose="020B0604020202020204" pitchFamily="34" charset="0"/>
              </a:rPr>
              <a:t>    【</a:t>
            </a:r>
            <a:r>
              <a:rPr lang="zh-CN" altLang="en-US">
                <a:solidFill>
                  <a:srgbClr val="0000FF"/>
                </a:solidFill>
                <a:latin typeface="Arial" panose="020B0604020202020204" pitchFamily="34" charset="0"/>
              </a:rPr>
              <a:t>例</a:t>
            </a:r>
            <a:r>
              <a:rPr lang="en-US" altLang="zh-CN" b="0">
                <a:solidFill>
                  <a:srgbClr val="FF0000"/>
                </a:solidFill>
                <a:latin typeface="Arial" panose="020B0604020202020204" pitchFamily="34" charset="0"/>
              </a:rPr>
              <a:t>】</a:t>
            </a:r>
            <a:r>
              <a:rPr lang="zh-CN" altLang="en-US">
                <a:latin typeface="Arial" panose="020B0604020202020204" pitchFamily="34" charset="0"/>
              </a:rPr>
              <a:t>企业用银行存款购入材料。</a:t>
            </a:r>
          </a:p>
        </p:txBody>
      </p:sp>
      <p:grpSp>
        <p:nvGrpSpPr>
          <p:cNvPr id="71717" name="组合 118851">
            <a:extLst>
              <a:ext uri="{FF2B5EF4-FFF2-40B4-BE49-F238E27FC236}">
                <a16:creationId xmlns:a16="http://schemas.microsoft.com/office/drawing/2014/main" id="{AAA0C02F-A124-4F2F-9F64-3FB6F9C35238}"/>
              </a:ext>
            </a:extLst>
          </p:cNvPr>
          <p:cNvGrpSpPr>
            <a:grpSpLocks/>
          </p:cNvGrpSpPr>
          <p:nvPr/>
        </p:nvGrpSpPr>
        <p:grpSpPr bwMode="auto">
          <a:xfrm>
            <a:off x="3381375" y="4906963"/>
            <a:ext cx="1368425" cy="792162"/>
            <a:chOff x="2130" y="3091"/>
            <a:chExt cx="862" cy="499"/>
          </a:xfrm>
        </p:grpSpPr>
        <p:sp>
          <p:nvSpPr>
            <p:cNvPr id="71718" name="圆角矩形标注 118843">
              <a:extLst>
                <a:ext uri="{FF2B5EF4-FFF2-40B4-BE49-F238E27FC236}">
                  <a16:creationId xmlns:a16="http://schemas.microsoft.com/office/drawing/2014/main" id="{8B7D8E5C-35F3-4C29-8A01-46914BE85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0" y="3239"/>
              <a:ext cx="862" cy="272"/>
            </a:xfrm>
            <a:prstGeom prst="wedgeRoundRectCallout">
              <a:avLst>
                <a:gd name="adj1" fmla="val -12528"/>
                <a:gd name="adj2" fmla="val 42278"/>
                <a:gd name="adj3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  <a:latin typeface="宋体" panose="02010600030101010101" pitchFamily="2" charset="-122"/>
                </a:rPr>
                <a:t>平行登记</a:t>
              </a:r>
            </a:p>
          </p:txBody>
        </p:sp>
        <p:sp>
          <p:nvSpPr>
            <p:cNvPr id="71719" name="直接连接符 118842">
              <a:extLst>
                <a:ext uri="{FF2B5EF4-FFF2-40B4-BE49-F238E27FC236}">
                  <a16:creationId xmlns:a16="http://schemas.microsoft.com/office/drawing/2014/main" id="{09CF4A84-DC7B-4A39-BC93-AA121D64A7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2" y="3091"/>
              <a:ext cx="0" cy="499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矩形标注 116766">
            <a:extLst>
              <a:ext uri="{FF2B5EF4-FFF2-40B4-BE49-F238E27FC236}">
                <a16:creationId xmlns:a16="http://schemas.microsoft.com/office/drawing/2014/main" id="{35F41D70-65AD-4E2D-8E41-31BECE628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2438" y="3429000"/>
            <a:ext cx="1657350" cy="1511300"/>
          </a:xfrm>
          <a:prstGeom prst="wedgeRectCallout">
            <a:avLst>
              <a:gd name="adj1" fmla="val 14366"/>
              <a:gd name="adj2" fmla="val 17333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72707" name="矩形标注 116764">
            <a:extLst>
              <a:ext uri="{FF2B5EF4-FFF2-40B4-BE49-F238E27FC236}">
                <a16:creationId xmlns:a16="http://schemas.microsoft.com/office/drawing/2014/main" id="{471D3E51-45CD-4B00-8D16-C7310A1BC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2438" y="1412875"/>
            <a:ext cx="1657350" cy="1798638"/>
          </a:xfrm>
          <a:prstGeom prst="wedgeRectCallout">
            <a:avLst>
              <a:gd name="adj1" fmla="val 14366"/>
              <a:gd name="adj2" fmla="val 6574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72708" name="矩形标注 116763">
            <a:extLst>
              <a:ext uri="{FF2B5EF4-FFF2-40B4-BE49-F238E27FC236}">
                <a16:creationId xmlns:a16="http://schemas.microsoft.com/office/drawing/2014/main" id="{4F27F263-C296-4F37-979B-489E64396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2060575"/>
            <a:ext cx="2016125" cy="2808288"/>
          </a:xfrm>
          <a:prstGeom prst="wedgeRectCallout">
            <a:avLst>
              <a:gd name="adj1" fmla="val 2912"/>
              <a:gd name="adj2" fmla="val -8620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72709" name="矩形标注 116762">
            <a:extLst>
              <a:ext uri="{FF2B5EF4-FFF2-40B4-BE49-F238E27FC236}">
                <a16:creationId xmlns:a16="http://schemas.microsoft.com/office/drawing/2014/main" id="{326290D9-E1C1-476C-AEC1-9191D456A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400" y="2636838"/>
            <a:ext cx="2162175" cy="1800225"/>
          </a:xfrm>
          <a:prstGeom prst="wedgeRectCallout">
            <a:avLst>
              <a:gd name="adj1" fmla="val -662"/>
              <a:gd name="adj2" fmla="val 18606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72710" name="文本占位符 116738">
            <a:extLst>
              <a:ext uri="{FF2B5EF4-FFF2-40B4-BE49-F238E27FC236}">
                <a16:creationId xmlns:a16="http://schemas.microsoft.com/office/drawing/2014/main" id="{EA1F24C6-03D1-45B6-8D17-17F9F33780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765175"/>
            <a:ext cx="7772400" cy="6556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b="1">
                <a:solidFill>
                  <a:srgbClr val="FF0000"/>
                </a:solidFill>
              </a:rPr>
              <a:t>        </a:t>
            </a:r>
            <a:r>
              <a:rPr lang="zh-CN" altLang="en-US" b="1"/>
              <a:t>（</a:t>
            </a:r>
            <a:r>
              <a:rPr lang="en-US" altLang="zh-CN" b="1"/>
              <a:t>3</a:t>
            </a:r>
            <a:r>
              <a:rPr lang="zh-CN" altLang="en-US" b="1"/>
              <a:t>）账实核对方法</a:t>
            </a:r>
          </a:p>
        </p:txBody>
      </p:sp>
      <p:pic>
        <p:nvPicPr>
          <p:cNvPr id="72711" name="图片 116739" descr="j0205462">
            <a:extLst>
              <a:ext uri="{FF2B5EF4-FFF2-40B4-BE49-F238E27FC236}">
                <a16:creationId xmlns:a16="http://schemas.microsoft.com/office/drawing/2014/main" id="{3E102490-9E7D-47B7-B69E-35216546B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2697163"/>
            <a:ext cx="11525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图片 116740" descr="MCj04242380000[1]">
            <a:extLst>
              <a:ext uri="{FF2B5EF4-FFF2-40B4-BE49-F238E27FC236}">
                <a16:creationId xmlns:a16="http://schemas.microsoft.com/office/drawing/2014/main" id="{CACD6FD9-6465-45F9-AA51-16A11BEF9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288" y="3787775"/>
            <a:ext cx="5048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3" name="图片 116741" descr="MCj04315560000[1]">
            <a:extLst>
              <a:ext uri="{FF2B5EF4-FFF2-40B4-BE49-F238E27FC236}">
                <a16:creationId xmlns:a16="http://schemas.microsoft.com/office/drawing/2014/main" id="{19FE2CA1-CDAB-4B89-BA44-F4C9AF9DE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850" y="3570288"/>
            <a:ext cx="4953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4" name="图片 116742" descr="MCj04338930000[1]">
            <a:extLst>
              <a:ext uri="{FF2B5EF4-FFF2-40B4-BE49-F238E27FC236}">
                <a16:creationId xmlns:a16="http://schemas.microsoft.com/office/drawing/2014/main" id="{420DAC09-88CD-4F01-80F5-A721B1A26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3273425"/>
            <a:ext cx="490537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5" name="图片 116743" descr="MCj04326310000[1]">
            <a:extLst>
              <a:ext uri="{FF2B5EF4-FFF2-40B4-BE49-F238E27FC236}">
                <a16:creationId xmlns:a16="http://schemas.microsoft.com/office/drawing/2014/main" id="{AD31CDF0-E07D-4330-9933-AF44915B3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3705225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6" name="图片 116744" descr="MCj02869750000[1]">
            <a:extLst>
              <a:ext uri="{FF2B5EF4-FFF2-40B4-BE49-F238E27FC236}">
                <a16:creationId xmlns:a16="http://schemas.microsoft.com/office/drawing/2014/main" id="{271CAE60-FD27-4A27-BB76-E892E5CA8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2765425"/>
            <a:ext cx="955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7" name="图片 116745" descr="MCj04160160000[1]">
            <a:extLst>
              <a:ext uri="{FF2B5EF4-FFF2-40B4-BE49-F238E27FC236}">
                <a16:creationId xmlns:a16="http://schemas.microsoft.com/office/drawing/2014/main" id="{40DBC03B-F77A-46CE-BBF1-E0294D8F5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763" y="3633788"/>
            <a:ext cx="8318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718" name="组合 116747">
            <a:extLst>
              <a:ext uri="{FF2B5EF4-FFF2-40B4-BE49-F238E27FC236}">
                <a16:creationId xmlns:a16="http://schemas.microsoft.com/office/drawing/2014/main" id="{AD918CF8-B5C8-4F2B-9B9E-ED99BC53ED8C}"/>
              </a:ext>
            </a:extLst>
          </p:cNvPr>
          <p:cNvGrpSpPr>
            <a:grpSpLocks/>
          </p:cNvGrpSpPr>
          <p:nvPr/>
        </p:nvGrpSpPr>
        <p:grpSpPr bwMode="auto">
          <a:xfrm>
            <a:off x="4210050" y="2276475"/>
            <a:ext cx="1584325" cy="2420938"/>
            <a:chOff x="4241" y="1661"/>
            <a:chExt cx="1131" cy="1706"/>
          </a:xfrm>
        </p:grpSpPr>
        <p:grpSp>
          <p:nvGrpSpPr>
            <p:cNvPr id="72731" name="组合 116748">
              <a:extLst>
                <a:ext uri="{FF2B5EF4-FFF2-40B4-BE49-F238E27FC236}">
                  <a16:creationId xmlns:a16="http://schemas.microsoft.com/office/drawing/2014/main" id="{739AD287-8A77-41D3-831E-8B1FA79B33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2750"/>
              <a:ext cx="998" cy="592"/>
              <a:chOff x="748" y="2160"/>
              <a:chExt cx="907" cy="592"/>
            </a:xfrm>
          </p:grpSpPr>
          <p:sp>
            <p:nvSpPr>
              <p:cNvPr id="72741" name="立方体 116749">
                <a:extLst>
                  <a:ext uri="{FF2B5EF4-FFF2-40B4-BE49-F238E27FC236}">
                    <a16:creationId xmlns:a16="http://schemas.microsoft.com/office/drawing/2014/main" id="{E5591A11-49EE-4D23-A081-8387296E1A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2742" name="图片 116750">
                <a:extLst>
                  <a:ext uri="{FF2B5EF4-FFF2-40B4-BE49-F238E27FC236}">
                    <a16:creationId xmlns:a16="http://schemas.microsoft.com/office/drawing/2014/main" id="{3AE88ECC-069E-4DDA-97CF-0E4B32ADD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2732" name="图片 116751" descr="896F7477">
              <a:extLst>
                <a:ext uri="{FF2B5EF4-FFF2-40B4-BE49-F238E27FC236}">
                  <a16:creationId xmlns:a16="http://schemas.microsoft.com/office/drawing/2014/main" id="{C9F0867B-B9AB-4C22-8CDA-97770967D1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2705" b="-1019"/>
            <a:stretch>
              <a:fillRect/>
            </a:stretch>
          </p:blipFill>
          <p:spPr bwMode="auto">
            <a:xfrm>
              <a:off x="4265" y="2778"/>
              <a:ext cx="941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2733" name="组合 116752">
              <a:extLst>
                <a:ext uri="{FF2B5EF4-FFF2-40B4-BE49-F238E27FC236}">
                  <a16:creationId xmlns:a16="http://schemas.microsoft.com/office/drawing/2014/main" id="{CC5FD355-2DF2-4C8C-9614-FAEC404D62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3" y="1661"/>
              <a:ext cx="681" cy="861"/>
              <a:chOff x="748" y="2886"/>
              <a:chExt cx="681" cy="861"/>
            </a:xfrm>
          </p:grpSpPr>
          <p:sp>
            <p:nvSpPr>
              <p:cNvPr id="72739" name="立方体 116753">
                <a:extLst>
                  <a:ext uri="{FF2B5EF4-FFF2-40B4-BE49-F238E27FC236}">
                    <a16:creationId xmlns:a16="http://schemas.microsoft.com/office/drawing/2014/main" id="{DE3B3953-AACB-4D54-B680-BB2A4A814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88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2740" name="图片 116754">
                <a:extLst>
                  <a:ext uri="{FF2B5EF4-FFF2-40B4-BE49-F238E27FC236}">
                    <a16:creationId xmlns:a16="http://schemas.microsoft.com/office/drawing/2014/main" id="{A2459F39-3413-4628-9C54-66DA3BA872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60" y="293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2734" name="图片 116755" descr="7581CBD8">
              <a:extLst>
                <a:ext uri="{FF2B5EF4-FFF2-40B4-BE49-F238E27FC236}">
                  <a16:creationId xmlns:a16="http://schemas.microsoft.com/office/drawing/2014/main" id="{06A0F400-DA6A-424E-86B7-D13B36FCF8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4332" y="1699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2735" name="组合 116756">
              <a:extLst>
                <a:ext uri="{FF2B5EF4-FFF2-40B4-BE49-F238E27FC236}">
                  <a16:creationId xmlns:a16="http://schemas.microsoft.com/office/drawing/2014/main" id="{A7C64362-BCAB-4E66-BFAB-0A99BCE2CE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4" y="1979"/>
              <a:ext cx="678" cy="861"/>
              <a:chOff x="767" y="1150"/>
              <a:chExt cx="678" cy="861"/>
            </a:xfrm>
          </p:grpSpPr>
          <p:sp>
            <p:nvSpPr>
              <p:cNvPr id="72737" name="立方体 116757">
                <a:extLst>
                  <a:ext uri="{FF2B5EF4-FFF2-40B4-BE49-F238E27FC236}">
                    <a16:creationId xmlns:a16="http://schemas.microsoft.com/office/drawing/2014/main" id="{24BC9266-5BCF-4DC2-91D6-DBB6814BB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2738" name="图片 116758">
                <a:extLst>
                  <a:ext uri="{FF2B5EF4-FFF2-40B4-BE49-F238E27FC236}">
                    <a16:creationId xmlns:a16="http://schemas.microsoft.com/office/drawing/2014/main" id="{8F231623-0B14-4F8B-A964-438CECAE77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2736" name="图片 116759" descr="204E207C">
              <a:extLst>
                <a:ext uri="{FF2B5EF4-FFF2-40B4-BE49-F238E27FC236}">
                  <a16:creationId xmlns:a16="http://schemas.microsoft.com/office/drawing/2014/main" id="{AAA2FAAB-EE3A-4ED2-987B-3CFC1E49E9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8" y="2020"/>
              <a:ext cx="641" cy="8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2719" name="矩形标注 116760">
            <a:extLst>
              <a:ext uri="{FF2B5EF4-FFF2-40B4-BE49-F238E27FC236}">
                <a16:creationId xmlns:a16="http://schemas.microsoft.com/office/drawing/2014/main" id="{AAA4A42F-C969-44D8-A999-03CA55B91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9775" y="2690813"/>
            <a:ext cx="649288" cy="234950"/>
          </a:xfrm>
          <a:prstGeom prst="wedgeRectCallout">
            <a:avLst>
              <a:gd name="adj1" fmla="val 45597"/>
              <a:gd name="adj2" fmla="val -1824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银行</a:t>
            </a:r>
          </a:p>
        </p:txBody>
      </p:sp>
      <p:pic>
        <p:nvPicPr>
          <p:cNvPr id="72720" name="图片 116761" descr="j0235319">
            <a:extLst>
              <a:ext uri="{FF2B5EF4-FFF2-40B4-BE49-F238E27FC236}">
                <a16:creationId xmlns:a16="http://schemas.microsoft.com/office/drawing/2014/main" id="{035FD66E-5183-4C9F-8C06-AE3472D8B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75" y="1628775"/>
            <a:ext cx="1081088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21" name="图片 116765" descr="j0149481">
            <a:extLst>
              <a:ext uri="{FF2B5EF4-FFF2-40B4-BE49-F238E27FC236}">
                <a16:creationId xmlns:a16="http://schemas.microsoft.com/office/drawing/2014/main" id="{EC454BB2-AF14-48BD-87CA-3BC5A3D22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3500438"/>
            <a:ext cx="11334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22" name="矩形标注 116767">
            <a:extLst>
              <a:ext uri="{FF2B5EF4-FFF2-40B4-BE49-F238E27FC236}">
                <a16:creationId xmlns:a16="http://schemas.microsoft.com/office/drawing/2014/main" id="{95CB3026-E212-4669-81C1-9443803CB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4437063"/>
            <a:ext cx="1584325" cy="360362"/>
          </a:xfrm>
          <a:prstGeom prst="wedgeRectCallout">
            <a:avLst>
              <a:gd name="adj1" fmla="val 25750"/>
              <a:gd name="adj2" fmla="val -1607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/>
              <a:t>债务人</a:t>
            </a:r>
          </a:p>
        </p:txBody>
      </p:sp>
      <p:sp>
        <p:nvSpPr>
          <p:cNvPr id="72723" name="左右箭头 116768">
            <a:extLst>
              <a:ext uri="{FF2B5EF4-FFF2-40B4-BE49-F238E27FC236}">
                <a16:creationId xmlns:a16="http://schemas.microsoft.com/office/drawing/2014/main" id="{D729C599-4D9C-4902-903E-34C1F84CC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3429000"/>
            <a:ext cx="1439863" cy="215900"/>
          </a:xfrm>
          <a:prstGeom prst="leftRightArrow">
            <a:avLst>
              <a:gd name="adj1" fmla="val 50000"/>
              <a:gd name="adj2" fmla="val 133197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72724" name="矩形标注 116769">
            <a:extLst>
              <a:ext uri="{FF2B5EF4-FFF2-40B4-BE49-F238E27FC236}">
                <a16:creationId xmlns:a16="http://schemas.microsoft.com/office/drawing/2014/main" id="{F0632AD0-B439-4A11-A7E0-A2B874E43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3028950"/>
            <a:ext cx="863600" cy="433388"/>
          </a:xfrm>
          <a:prstGeom prst="wedgeRectCallout">
            <a:avLst>
              <a:gd name="adj1" fmla="val 64889"/>
              <a:gd name="adj2" fmla="val 1813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核对</a:t>
            </a:r>
          </a:p>
        </p:txBody>
      </p:sp>
      <p:sp>
        <p:nvSpPr>
          <p:cNvPr id="72725" name="左右箭头 116770">
            <a:extLst>
              <a:ext uri="{FF2B5EF4-FFF2-40B4-BE49-F238E27FC236}">
                <a16:creationId xmlns:a16="http://schemas.microsoft.com/office/drawing/2014/main" id="{033C3581-0634-4619-8B97-AD20D92A8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2325688"/>
            <a:ext cx="1439863" cy="215900"/>
          </a:xfrm>
          <a:prstGeom prst="leftRightArrow">
            <a:avLst>
              <a:gd name="adj1" fmla="val 50000"/>
              <a:gd name="adj2" fmla="val 133197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72726" name="矩形标注 116771">
            <a:extLst>
              <a:ext uri="{FF2B5EF4-FFF2-40B4-BE49-F238E27FC236}">
                <a16:creationId xmlns:a16="http://schemas.microsoft.com/office/drawing/2014/main" id="{49C17366-7B5C-442E-A6CE-D4B6260C0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238" y="1933575"/>
            <a:ext cx="863600" cy="433388"/>
          </a:xfrm>
          <a:prstGeom prst="wedgeRectCallout">
            <a:avLst>
              <a:gd name="adj1" fmla="val 64889"/>
              <a:gd name="adj2" fmla="val 128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核对</a:t>
            </a:r>
          </a:p>
        </p:txBody>
      </p:sp>
      <p:sp>
        <p:nvSpPr>
          <p:cNvPr id="72727" name="左右箭头 116772">
            <a:extLst>
              <a:ext uri="{FF2B5EF4-FFF2-40B4-BE49-F238E27FC236}">
                <a16:creationId xmlns:a16="http://schemas.microsoft.com/office/drawing/2014/main" id="{9BA596BD-503D-46B4-85DC-5938A3404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938" y="4270375"/>
            <a:ext cx="1439862" cy="215900"/>
          </a:xfrm>
          <a:prstGeom prst="leftRightArrow">
            <a:avLst>
              <a:gd name="adj1" fmla="val 50000"/>
              <a:gd name="adj2" fmla="val 133197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72728" name="矩形标注 116773">
            <a:extLst>
              <a:ext uri="{FF2B5EF4-FFF2-40B4-BE49-F238E27FC236}">
                <a16:creationId xmlns:a16="http://schemas.microsoft.com/office/drawing/2014/main" id="{A62BF7A0-449B-4A28-B871-CC79271AB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2813" y="3859213"/>
            <a:ext cx="863600" cy="433387"/>
          </a:xfrm>
          <a:prstGeom prst="wedgeRectCallout">
            <a:avLst>
              <a:gd name="adj1" fmla="val 64889"/>
              <a:gd name="adj2" fmla="val 128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核对</a:t>
            </a:r>
          </a:p>
        </p:txBody>
      </p:sp>
      <p:sp>
        <p:nvSpPr>
          <p:cNvPr id="72729" name="矩形 116775">
            <a:extLst>
              <a:ext uri="{FF2B5EF4-FFF2-40B4-BE49-F238E27FC236}">
                <a16:creationId xmlns:a16="http://schemas.microsoft.com/office/drawing/2014/main" id="{1A3CEF6E-9C8E-4CAA-8500-88D579F1E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1484313"/>
            <a:ext cx="2303463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/>
              <a:t>①核对内容</a:t>
            </a:r>
          </a:p>
        </p:txBody>
      </p:sp>
      <p:sp>
        <p:nvSpPr>
          <p:cNvPr id="72730" name="矩形 116776">
            <a:extLst>
              <a:ext uri="{FF2B5EF4-FFF2-40B4-BE49-F238E27FC236}">
                <a16:creationId xmlns:a16="http://schemas.microsoft.com/office/drawing/2014/main" id="{8250ED30-700A-408C-B634-1473C0F55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25" y="4508500"/>
            <a:ext cx="7812088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         </a:t>
            </a:r>
            <a:r>
              <a:rPr lang="zh-CN" altLang="en-US"/>
              <a:t>②核对方法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/>
              <a:t>        </a:t>
            </a:r>
            <a:r>
              <a:rPr lang="zh-CN" altLang="en-US">
                <a:solidFill>
                  <a:srgbClr val="FF0000"/>
                </a:solidFill>
              </a:rPr>
              <a:t>◆</a:t>
            </a:r>
            <a:r>
              <a:rPr lang="zh-CN" altLang="en-US"/>
              <a:t>清查盘点核对（第十章介绍）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00FF"/>
                </a:solidFill>
              </a:rPr>
              <a:t>        </a:t>
            </a:r>
            <a:r>
              <a:rPr lang="zh-CN" altLang="en-US">
                <a:solidFill>
                  <a:srgbClr val="FF0000"/>
                </a:solidFill>
              </a:rPr>
              <a:t>◆</a:t>
            </a:r>
            <a:r>
              <a:rPr lang="zh-CN" altLang="en-US"/>
              <a:t>与“银行对账单”核对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/>
              <a:t>     </a:t>
            </a:r>
            <a:r>
              <a:rPr lang="zh-CN" altLang="en-US">
                <a:solidFill>
                  <a:srgbClr val="0000FF"/>
                </a:solidFill>
              </a:rPr>
              <a:t>   </a:t>
            </a:r>
            <a:r>
              <a:rPr lang="zh-CN" altLang="en-US">
                <a:solidFill>
                  <a:srgbClr val="FF0000"/>
                </a:solidFill>
              </a:rPr>
              <a:t>◆</a:t>
            </a:r>
            <a:r>
              <a:rPr lang="zh-CN" altLang="en-US"/>
              <a:t>利用“往来款项对账单” 核对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矩形 117763">
            <a:extLst>
              <a:ext uri="{FF2B5EF4-FFF2-40B4-BE49-F238E27FC236}">
                <a16:creationId xmlns:a16="http://schemas.microsoft.com/office/drawing/2014/main" id="{D5703549-DE95-433B-8DEF-B703B3880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765175"/>
            <a:ext cx="77724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        </a:t>
            </a:r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）账表核对方法</a:t>
            </a:r>
          </a:p>
          <a:p>
            <a:pPr eaLnBrk="1" hangingPunct="1">
              <a:buFontTx/>
              <a:buNone/>
            </a:pPr>
            <a:r>
              <a:rPr lang="zh-CN" altLang="en-US"/>
              <a:t>        </a:t>
            </a:r>
            <a:r>
              <a:rPr lang="zh-CN" altLang="en-US">
                <a:solidFill>
                  <a:srgbClr val="FF0000"/>
                </a:solidFill>
              </a:rPr>
              <a:t>◆</a:t>
            </a:r>
            <a:r>
              <a:rPr lang="zh-CN" altLang="en-US"/>
              <a:t>直接核对</a:t>
            </a:r>
          </a:p>
        </p:txBody>
      </p:sp>
      <p:sp>
        <p:nvSpPr>
          <p:cNvPr id="73731" name="矩形标注 117764">
            <a:extLst>
              <a:ext uri="{FF2B5EF4-FFF2-40B4-BE49-F238E27FC236}">
                <a16:creationId xmlns:a16="http://schemas.microsoft.com/office/drawing/2014/main" id="{05285FE3-714E-4912-AE66-7C50C9737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2205038"/>
            <a:ext cx="8605837" cy="3024187"/>
          </a:xfrm>
          <a:prstGeom prst="wedgeRectCallout">
            <a:avLst>
              <a:gd name="adj1" fmla="val -41125"/>
              <a:gd name="adj2" fmla="val -44958"/>
            </a:avLst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73732" name="圆角矩形标注 117765">
            <a:extLst>
              <a:ext uri="{FF2B5EF4-FFF2-40B4-BE49-F238E27FC236}">
                <a16:creationId xmlns:a16="http://schemas.microsoft.com/office/drawing/2014/main" id="{AD684B12-E269-493B-947C-575E5155A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3143250"/>
            <a:ext cx="1368425" cy="1079500"/>
          </a:xfrm>
          <a:prstGeom prst="wedgeRoundRectCallout">
            <a:avLst>
              <a:gd name="adj1" fmla="val 4407"/>
              <a:gd name="adj2" fmla="val 16028"/>
              <a:gd name="adj3" fmla="val 16667"/>
            </a:avLst>
          </a:prstGeom>
          <a:solidFill>
            <a:srgbClr val="99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经济业务（交易或事项）</a:t>
            </a:r>
          </a:p>
        </p:txBody>
      </p:sp>
      <p:sp>
        <p:nvSpPr>
          <p:cNvPr id="73733" name="任意多边形 117766">
            <a:extLst>
              <a:ext uri="{FF2B5EF4-FFF2-40B4-BE49-F238E27FC236}">
                <a16:creationId xmlns:a16="http://schemas.microsoft.com/office/drawing/2014/main" id="{3DA3AF4C-F65E-4915-84F5-AD7F16A7F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3575050"/>
            <a:ext cx="647700" cy="212725"/>
          </a:xfrm>
          <a:custGeom>
            <a:avLst/>
            <a:gdLst>
              <a:gd name="T0" fmla="*/ 436792777 w 21600"/>
              <a:gd name="T1" fmla="*/ 0 h 21600"/>
              <a:gd name="T2" fmla="*/ 436792777 w 21600"/>
              <a:gd name="T3" fmla="*/ 5158059 h 21600"/>
              <a:gd name="T4" fmla="*/ 90998372 w 21600"/>
              <a:gd name="T5" fmla="*/ 5158059 h 21600"/>
              <a:gd name="T6" fmla="*/ 90998372 w 21600"/>
              <a:gd name="T7" fmla="*/ 15474266 h 21600"/>
              <a:gd name="T8" fmla="*/ 436792777 w 21600"/>
              <a:gd name="T9" fmla="*/ 15474266 h 21600"/>
              <a:gd name="T10" fmla="*/ 436792777 w 21600"/>
              <a:gd name="T11" fmla="*/ 20632326 h 21600"/>
              <a:gd name="T12" fmla="*/ 582390370 w 21600"/>
              <a:gd name="T13" fmla="*/ 10316207 h 21600"/>
              <a:gd name="T14" fmla="*/ 36399181 w 21600"/>
              <a:gd name="T15" fmla="*/ 5158059 h 21600"/>
              <a:gd name="T16" fmla="*/ 36399181 w 21600"/>
              <a:gd name="T17" fmla="*/ 15474266 h 21600"/>
              <a:gd name="T18" fmla="*/ 72799261 w 21600"/>
              <a:gd name="T19" fmla="*/ 15474266 h 21600"/>
              <a:gd name="T20" fmla="*/ 72799261 w 21600"/>
              <a:gd name="T21" fmla="*/ 5158059 h 21600"/>
              <a:gd name="T22" fmla="*/ 0 w 21600"/>
              <a:gd name="T23" fmla="*/ 5158059 h 21600"/>
              <a:gd name="T24" fmla="*/ 0 w 21600"/>
              <a:gd name="T25" fmla="*/ 15474266 h 21600"/>
              <a:gd name="T26" fmla="*/ 18200040 w 21600"/>
              <a:gd name="T27" fmla="*/ 15474266 h 21600"/>
              <a:gd name="T28" fmla="*/ 18200040 w 21600"/>
              <a:gd name="T29" fmla="*/ 5158059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4" name="直接连接符 117767">
            <a:extLst>
              <a:ext uri="{FF2B5EF4-FFF2-40B4-BE49-F238E27FC236}">
                <a16:creationId xmlns:a16="http://schemas.microsoft.com/office/drawing/2014/main" id="{698F8057-B8C3-4F64-985F-7716DB6F25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5300" y="3716338"/>
            <a:ext cx="6477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3735" name="矩形标注 117768">
            <a:extLst>
              <a:ext uri="{FF2B5EF4-FFF2-40B4-BE49-F238E27FC236}">
                <a16:creationId xmlns:a16="http://schemas.microsoft.com/office/drawing/2014/main" id="{392C265A-B7D8-403A-971E-7AEE979A8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3284538"/>
            <a:ext cx="720725" cy="792162"/>
          </a:xfrm>
          <a:prstGeom prst="wedgeRectCallout">
            <a:avLst>
              <a:gd name="adj1" fmla="val 25773"/>
              <a:gd name="adj2" fmla="val 6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取得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填制</a:t>
            </a:r>
          </a:p>
        </p:txBody>
      </p:sp>
      <p:sp>
        <p:nvSpPr>
          <p:cNvPr id="73736" name="矩形标注 117769">
            <a:extLst>
              <a:ext uri="{FF2B5EF4-FFF2-40B4-BE49-F238E27FC236}">
                <a16:creationId xmlns:a16="http://schemas.microsoft.com/office/drawing/2014/main" id="{CCAED25C-4181-4248-A519-307F3B39D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270250"/>
            <a:ext cx="719137" cy="877888"/>
          </a:xfrm>
          <a:prstGeom prst="wedgeRectCallout">
            <a:avLst>
              <a:gd name="adj1" fmla="val 25718"/>
              <a:gd name="adj2" fmla="val 63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登记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账簿</a:t>
            </a:r>
          </a:p>
        </p:txBody>
      </p:sp>
      <p:sp>
        <p:nvSpPr>
          <p:cNvPr id="73737" name="矩形标注 117770">
            <a:extLst>
              <a:ext uri="{FF2B5EF4-FFF2-40B4-BE49-F238E27FC236}">
                <a16:creationId xmlns:a16="http://schemas.microsoft.com/office/drawing/2014/main" id="{CAE5697C-BE0F-4D43-B5DA-1D8AF0F4C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0" y="3141663"/>
            <a:ext cx="1728788" cy="503237"/>
          </a:xfrm>
          <a:prstGeom prst="wedgeRectCallout">
            <a:avLst>
              <a:gd name="adj1" fmla="val 9139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原始凭证</a:t>
            </a:r>
          </a:p>
        </p:txBody>
      </p:sp>
      <p:sp>
        <p:nvSpPr>
          <p:cNvPr id="73738" name="矩形标注 117771">
            <a:extLst>
              <a:ext uri="{FF2B5EF4-FFF2-40B4-BE49-F238E27FC236}">
                <a16:creationId xmlns:a16="http://schemas.microsoft.com/office/drawing/2014/main" id="{A89FFF1F-2C88-4A3C-8396-363D32B81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0" y="3716338"/>
            <a:ext cx="1728788" cy="503237"/>
          </a:xfrm>
          <a:prstGeom prst="wedgeRectCallout">
            <a:avLst>
              <a:gd name="adj1" fmla="val 9139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</a:t>
            </a:r>
          </a:p>
        </p:txBody>
      </p:sp>
      <p:grpSp>
        <p:nvGrpSpPr>
          <p:cNvPr id="73739" name="组合 117772">
            <a:extLst>
              <a:ext uri="{FF2B5EF4-FFF2-40B4-BE49-F238E27FC236}">
                <a16:creationId xmlns:a16="http://schemas.microsoft.com/office/drawing/2014/main" id="{E74BDE15-84E5-4796-A837-ACC9731A6FEC}"/>
              </a:ext>
            </a:extLst>
          </p:cNvPr>
          <p:cNvGrpSpPr>
            <a:grpSpLocks/>
          </p:cNvGrpSpPr>
          <p:nvPr/>
        </p:nvGrpSpPr>
        <p:grpSpPr bwMode="auto">
          <a:xfrm>
            <a:off x="5294313" y="2420938"/>
            <a:ext cx="1081087" cy="1366837"/>
            <a:chOff x="748" y="2886"/>
            <a:chExt cx="681" cy="861"/>
          </a:xfrm>
        </p:grpSpPr>
        <p:sp>
          <p:nvSpPr>
            <p:cNvPr id="73757" name="立方体 117773">
              <a:extLst>
                <a:ext uri="{FF2B5EF4-FFF2-40B4-BE49-F238E27FC236}">
                  <a16:creationId xmlns:a16="http://schemas.microsoft.com/office/drawing/2014/main" id="{5A40161C-47BB-4BC7-AC07-31F73BBB9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886"/>
              <a:ext cx="681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73758" name="图片 117774">
              <a:extLst>
                <a:ext uri="{FF2B5EF4-FFF2-40B4-BE49-F238E27FC236}">
                  <a16:creationId xmlns:a16="http://schemas.microsoft.com/office/drawing/2014/main" id="{F2AFB719-DB6F-4175-AB61-1958737326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60" y="2931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3740" name="图片 117775" descr="7581CBD8">
            <a:extLst>
              <a:ext uri="{FF2B5EF4-FFF2-40B4-BE49-F238E27FC236}">
                <a16:creationId xmlns:a16="http://schemas.microsoft.com/office/drawing/2014/main" id="{6ED110F3-AB37-4E85-8649-8E850F93C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" r="182" b="1120"/>
          <a:stretch>
            <a:fillRect/>
          </a:stretch>
        </p:blipFill>
        <p:spPr bwMode="auto">
          <a:xfrm>
            <a:off x="5292725" y="2492375"/>
            <a:ext cx="101917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741" name="组合 117776">
            <a:extLst>
              <a:ext uri="{FF2B5EF4-FFF2-40B4-BE49-F238E27FC236}">
                <a16:creationId xmlns:a16="http://schemas.microsoft.com/office/drawing/2014/main" id="{F2E28732-6B71-4DA3-8042-635002AA4D3F}"/>
              </a:ext>
            </a:extLst>
          </p:cNvPr>
          <p:cNvGrpSpPr>
            <a:grpSpLocks/>
          </p:cNvGrpSpPr>
          <p:nvPr/>
        </p:nvGrpSpPr>
        <p:grpSpPr bwMode="auto">
          <a:xfrm>
            <a:off x="5005388" y="3095625"/>
            <a:ext cx="1584325" cy="939800"/>
            <a:chOff x="748" y="2160"/>
            <a:chExt cx="907" cy="592"/>
          </a:xfrm>
        </p:grpSpPr>
        <p:sp>
          <p:nvSpPr>
            <p:cNvPr id="73755" name="立方体 117777">
              <a:extLst>
                <a:ext uri="{FF2B5EF4-FFF2-40B4-BE49-F238E27FC236}">
                  <a16:creationId xmlns:a16="http://schemas.microsoft.com/office/drawing/2014/main" id="{B012E9EB-F0DF-47F6-A1C6-3E6F06A1C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160"/>
              <a:ext cx="907" cy="592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73756" name="图片 117778">
              <a:extLst>
                <a:ext uri="{FF2B5EF4-FFF2-40B4-BE49-F238E27FC236}">
                  <a16:creationId xmlns:a16="http://schemas.microsoft.com/office/drawing/2014/main" id="{783F6CF4-7AB9-48C4-B716-BE0CE53CC9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" t="2928" b="1727"/>
            <a:stretch>
              <a:fillRect/>
            </a:stretch>
          </p:blipFill>
          <p:spPr bwMode="auto">
            <a:xfrm>
              <a:off x="748" y="2205"/>
              <a:ext cx="861" cy="545"/>
            </a:xfrm>
            <a:prstGeom prst="rect">
              <a:avLst/>
            </a:prstGeom>
            <a:noFill/>
            <a:ln w="9525">
              <a:solidFill>
                <a:srgbClr val="FFFFCC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3742" name="图片 117779" descr="896F7477">
            <a:extLst>
              <a:ext uri="{FF2B5EF4-FFF2-40B4-BE49-F238E27FC236}">
                <a16:creationId xmlns:a16="http://schemas.microsoft.com/office/drawing/2014/main" id="{40297039-2A0F-42D2-826E-AEB9F2005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r="565" b="182"/>
          <a:stretch>
            <a:fillRect/>
          </a:stretch>
        </p:blipFill>
        <p:spPr bwMode="auto">
          <a:xfrm>
            <a:off x="5005388" y="3140075"/>
            <a:ext cx="152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743" name="组合 117780">
            <a:extLst>
              <a:ext uri="{FF2B5EF4-FFF2-40B4-BE49-F238E27FC236}">
                <a16:creationId xmlns:a16="http://schemas.microsoft.com/office/drawing/2014/main" id="{42468145-4A2F-4A28-92A9-2A03D45A363E}"/>
              </a:ext>
            </a:extLst>
          </p:cNvPr>
          <p:cNvGrpSpPr>
            <a:grpSpLocks/>
          </p:cNvGrpSpPr>
          <p:nvPr/>
        </p:nvGrpSpPr>
        <p:grpSpPr bwMode="auto">
          <a:xfrm>
            <a:off x="5378450" y="3694113"/>
            <a:ext cx="1076325" cy="1366837"/>
            <a:chOff x="767" y="1150"/>
            <a:chExt cx="678" cy="861"/>
          </a:xfrm>
        </p:grpSpPr>
        <p:sp>
          <p:nvSpPr>
            <p:cNvPr id="73753" name="立方体 117781">
              <a:extLst>
                <a:ext uri="{FF2B5EF4-FFF2-40B4-BE49-F238E27FC236}">
                  <a16:creationId xmlns:a16="http://schemas.microsoft.com/office/drawing/2014/main" id="{322415CB-56EA-4ED2-843B-3C20F50D3A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" y="1150"/>
              <a:ext cx="678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73754" name="图片 117782">
              <a:extLst>
                <a:ext uri="{FF2B5EF4-FFF2-40B4-BE49-F238E27FC236}">
                  <a16:creationId xmlns:a16="http://schemas.microsoft.com/office/drawing/2014/main" id="{D25EC324-99CD-4413-AD23-B7184E0901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93" y="1207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3744" name="图片 117783" descr="204E207C">
            <a:extLst>
              <a:ext uri="{FF2B5EF4-FFF2-40B4-BE49-F238E27FC236}">
                <a16:creationId xmlns:a16="http://schemas.microsoft.com/office/drawing/2014/main" id="{928AE766-1D6F-4118-97B5-7275A596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778250"/>
            <a:ext cx="1017587" cy="1306513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45" name="任意多边形 117788">
            <a:extLst>
              <a:ext uri="{FF2B5EF4-FFF2-40B4-BE49-F238E27FC236}">
                <a16:creationId xmlns:a16="http://schemas.microsoft.com/office/drawing/2014/main" id="{2B5501EA-8D0B-49ED-916B-FEA8ABD7C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738" y="3576638"/>
            <a:ext cx="647700" cy="212725"/>
          </a:xfrm>
          <a:custGeom>
            <a:avLst/>
            <a:gdLst>
              <a:gd name="T0" fmla="*/ 436792777 w 21600"/>
              <a:gd name="T1" fmla="*/ 0 h 21600"/>
              <a:gd name="T2" fmla="*/ 436792777 w 21600"/>
              <a:gd name="T3" fmla="*/ 5158059 h 21600"/>
              <a:gd name="T4" fmla="*/ 90998372 w 21600"/>
              <a:gd name="T5" fmla="*/ 5158059 h 21600"/>
              <a:gd name="T6" fmla="*/ 90998372 w 21600"/>
              <a:gd name="T7" fmla="*/ 15474266 h 21600"/>
              <a:gd name="T8" fmla="*/ 436792777 w 21600"/>
              <a:gd name="T9" fmla="*/ 15474266 h 21600"/>
              <a:gd name="T10" fmla="*/ 436792777 w 21600"/>
              <a:gd name="T11" fmla="*/ 20632326 h 21600"/>
              <a:gd name="T12" fmla="*/ 582390370 w 21600"/>
              <a:gd name="T13" fmla="*/ 10316207 h 21600"/>
              <a:gd name="T14" fmla="*/ 36399181 w 21600"/>
              <a:gd name="T15" fmla="*/ 5158059 h 21600"/>
              <a:gd name="T16" fmla="*/ 36399181 w 21600"/>
              <a:gd name="T17" fmla="*/ 15474266 h 21600"/>
              <a:gd name="T18" fmla="*/ 72799261 w 21600"/>
              <a:gd name="T19" fmla="*/ 15474266 h 21600"/>
              <a:gd name="T20" fmla="*/ 72799261 w 21600"/>
              <a:gd name="T21" fmla="*/ 5158059 h 21600"/>
              <a:gd name="T22" fmla="*/ 0 w 21600"/>
              <a:gd name="T23" fmla="*/ 5158059 h 21600"/>
              <a:gd name="T24" fmla="*/ 0 w 21600"/>
              <a:gd name="T25" fmla="*/ 15474266 h 21600"/>
              <a:gd name="T26" fmla="*/ 18200040 w 21600"/>
              <a:gd name="T27" fmla="*/ 15474266 h 21600"/>
              <a:gd name="T28" fmla="*/ 18200040 w 21600"/>
              <a:gd name="T29" fmla="*/ 5158059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46" name="矩形标注 117789">
            <a:extLst>
              <a:ext uri="{FF2B5EF4-FFF2-40B4-BE49-F238E27FC236}">
                <a16:creationId xmlns:a16="http://schemas.microsoft.com/office/drawing/2014/main" id="{D7A366BC-CC43-41BB-BFFC-C2742AD9F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1300" y="3271838"/>
            <a:ext cx="719138" cy="877887"/>
          </a:xfrm>
          <a:prstGeom prst="wedgeRectCallout">
            <a:avLst>
              <a:gd name="adj1" fmla="val 25718"/>
              <a:gd name="adj2" fmla="val 63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编制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报表</a:t>
            </a:r>
          </a:p>
        </p:txBody>
      </p:sp>
      <p:sp>
        <p:nvSpPr>
          <p:cNvPr id="73747" name="矩形标注 117790">
            <a:extLst>
              <a:ext uri="{FF2B5EF4-FFF2-40B4-BE49-F238E27FC236}">
                <a16:creationId xmlns:a16="http://schemas.microsoft.com/office/drawing/2014/main" id="{4532F9AA-A086-422F-9D36-408E4C681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3313" y="3357563"/>
            <a:ext cx="1296987" cy="1584325"/>
          </a:xfrm>
          <a:prstGeom prst="wedgeRectCallout">
            <a:avLst>
              <a:gd name="adj1" fmla="val -29926"/>
              <a:gd name="adj2" fmla="val -903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会计报表</a:t>
            </a:r>
          </a:p>
        </p:txBody>
      </p:sp>
      <p:sp>
        <p:nvSpPr>
          <p:cNvPr id="73748" name="左右箭头 117791">
            <a:extLst>
              <a:ext uri="{FF2B5EF4-FFF2-40B4-BE49-F238E27FC236}">
                <a16:creationId xmlns:a16="http://schemas.microsoft.com/office/drawing/2014/main" id="{29400E4E-7767-4526-BFF8-AB2D20D5D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4652963"/>
            <a:ext cx="1439863" cy="215900"/>
          </a:xfrm>
          <a:prstGeom prst="leftRightArrow">
            <a:avLst>
              <a:gd name="adj1" fmla="val 50000"/>
              <a:gd name="adj2" fmla="val 133197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73749" name="矩形标注 117792">
            <a:extLst>
              <a:ext uri="{FF2B5EF4-FFF2-40B4-BE49-F238E27FC236}">
                <a16:creationId xmlns:a16="http://schemas.microsoft.com/office/drawing/2014/main" id="{87F78D29-EDC4-47C1-942C-A51178D4D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088" y="4260850"/>
            <a:ext cx="863600" cy="433388"/>
          </a:xfrm>
          <a:prstGeom prst="wedgeRectCallout">
            <a:avLst>
              <a:gd name="adj1" fmla="val 60662"/>
              <a:gd name="adj2" fmla="val 128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核对</a:t>
            </a:r>
          </a:p>
        </p:txBody>
      </p:sp>
      <p:sp>
        <p:nvSpPr>
          <p:cNvPr id="73750" name="矩形标注 117794">
            <a:extLst>
              <a:ext uri="{FF2B5EF4-FFF2-40B4-BE49-F238E27FC236}">
                <a16:creationId xmlns:a16="http://schemas.microsoft.com/office/drawing/2014/main" id="{2355F125-5B66-46C4-833E-F9BFD50A3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2419350"/>
            <a:ext cx="1511300" cy="649288"/>
          </a:xfrm>
          <a:prstGeom prst="wedgeRectCallout">
            <a:avLst>
              <a:gd name="adj1" fmla="val 23111"/>
              <a:gd name="adj2" fmla="val 25060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试算平衡表</a:t>
            </a:r>
          </a:p>
        </p:txBody>
      </p:sp>
      <p:sp>
        <p:nvSpPr>
          <p:cNvPr id="73751" name="右弧形箭头 117795">
            <a:extLst>
              <a:ext uri="{FF2B5EF4-FFF2-40B4-BE49-F238E27FC236}">
                <a16:creationId xmlns:a16="http://schemas.microsoft.com/office/drawing/2014/main" id="{FFDD3375-5F50-47A5-8336-5FF08A57E7BE}"/>
              </a:ext>
            </a:extLst>
          </p:cNvPr>
          <p:cNvSpPr>
            <a:spLocks noChangeArrowheads="1"/>
          </p:cNvSpPr>
          <p:nvPr/>
        </p:nvSpPr>
        <p:spPr bwMode="auto">
          <a:xfrm rot="3886001" flipH="1" flipV="1">
            <a:off x="6713538" y="2439988"/>
            <a:ext cx="288925" cy="822325"/>
          </a:xfrm>
          <a:prstGeom prst="curvedLeftArrow">
            <a:avLst>
              <a:gd name="adj1" fmla="val 56923"/>
              <a:gd name="adj2" fmla="val 113846"/>
              <a:gd name="adj3" fmla="val 33306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73752" name="下箭头 117796">
            <a:extLst>
              <a:ext uri="{FF2B5EF4-FFF2-40B4-BE49-F238E27FC236}">
                <a16:creationId xmlns:a16="http://schemas.microsoft.com/office/drawing/2014/main" id="{86DD54B0-7623-4340-B07C-31605491B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25" y="3001963"/>
            <a:ext cx="215900" cy="358775"/>
          </a:xfrm>
          <a:prstGeom prst="downArrow">
            <a:avLst>
              <a:gd name="adj1" fmla="val 50000"/>
              <a:gd name="adj2" fmla="val 41498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 43009">
            <a:extLst>
              <a:ext uri="{FF2B5EF4-FFF2-40B4-BE49-F238E27FC236}">
                <a16:creationId xmlns:a16="http://schemas.microsoft.com/office/drawing/2014/main" id="{D4EE5621-81C2-4A48-B89A-138A03381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7338" y="457200"/>
            <a:ext cx="6211887" cy="762000"/>
          </a:xfrm>
        </p:spPr>
        <p:txBody>
          <a:bodyPr/>
          <a:lstStyle/>
          <a:p>
            <a:pPr algn="l" eaLnBrk="1" hangingPunct="1"/>
            <a:r>
              <a:rPr lang="zh-CN" altLang="en-US" sz="3600" b="1">
                <a:solidFill>
                  <a:srgbClr val="0000FF"/>
                </a:solidFill>
                <a:latin typeface="宋体" panose="02010600030101010101" pitchFamily="2" charset="-122"/>
              </a:rPr>
              <a:t>第五节   账簿的更换与保管</a:t>
            </a:r>
          </a:p>
        </p:txBody>
      </p:sp>
      <p:sp>
        <p:nvSpPr>
          <p:cNvPr id="74755" name="文本占位符 43010">
            <a:extLst>
              <a:ext uri="{FF2B5EF4-FFF2-40B4-BE49-F238E27FC236}">
                <a16:creationId xmlns:a16="http://schemas.microsoft.com/office/drawing/2014/main" id="{FF4968F9-7159-43CF-8F4A-CDF3B11848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1219200"/>
            <a:ext cx="7921625" cy="2065338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一、账簿的更换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1.账簿更换的含义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</a:rPr>
              <a:t>●</a:t>
            </a:r>
            <a:r>
              <a:rPr lang="zh-CN" altLang="en-US" b="1">
                <a:latin typeface="宋体" panose="02010600030101010101" pitchFamily="2" charset="-122"/>
              </a:rPr>
              <a:t>在一定会计年度终了时，将上年度的账簿更换为次年度新账簿的工作。 </a:t>
            </a:r>
          </a:p>
        </p:txBody>
      </p:sp>
      <p:grpSp>
        <p:nvGrpSpPr>
          <p:cNvPr id="74756" name="组合 43066">
            <a:extLst>
              <a:ext uri="{FF2B5EF4-FFF2-40B4-BE49-F238E27FC236}">
                <a16:creationId xmlns:a16="http://schemas.microsoft.com/office/drawing/2014/main" id="{92945201-5C42-4200-AA31-7098AF7E4035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3429000"/>
            <a:ext cx="8280400" cy="3024188"/>
            <a:chOff x="295" y="2160"/>
            <a:chExt cx="5216" cy="1905"/>
          </a:xfrm>
        </p:grpSpPr>
        <p:sp>
          <p:nvSpPr>
            <p:cNvPr id="74757" name="矩形标注 43012">
              <a:extLst>
                <a:ext uri="{FF2B5EF4-FFF2-40B4-BE49-F238E27FC236}">
                  <a16:creationId xmlns:a16="http://schemas.microsoft.com/office/drawing/2014/main" id="{E968954C-001A-4D20-8435-5100951A2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2160"/>
              <a:ext cx="5216" cy="1905"/>
            </a:xfrm>
            <a:prstGeom prst="wedgeRectCallout">
              <a:avLst>
                <a:gd name="adj1" fmla="val -40778"/>
                <a:gd name="adj2" fmla="val -44958"/>
              </a:avLst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b="0"/>
            </a:p>
          </p:txBody>
        </p:sp>
        <p:sp>
          <p:nvSpPr>
            <p:cNvPr id="74758" name="圆角矩形标注 43013">
              <a:extLst>
                <a:ext uri="{FF2B5EF4-FFF2-40B4-BE49-F238E27FC236}">
                  <a16:creationId xmlns:a16="http://schemas.microsoft.com/office/drawing/2014/main" id="{9BF5995C-6242-48AE-980E-7AEBB3027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660"/>
              <a:ext cx="862" cy="680"/>
            </a:xfrm>
            <a:prstGeom prst="wedgeRoundRectCallout">
              <a:avLst>
                <a:gd name="adj1" fmla="val 4407"/>
                <a:gd name="adj2" fmla="val 16028"/>
                <a:gd name="adj3" fmla="val 16667"/>
              </a:avLst>
            </a:prstGeom>
            <a:solidFill>
              <a:srgbClr val="99FF99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0000FF"/>
                  </a:solidFill>
                </a:rPr>
                <a:t>经济业务（交易或事项）</a:t>
              </a:r>
            </a:p>
          </p:txBody>
        </p:sp>
        <p:sp>
          <p:nvSpPr>
            <p:cNvPr id="74759" name="任意多边形 43014">
              <a:extLst>
                <a:ext uri="{FF2B5EF4-FFF2-40B4-BE49-F238E27FC236}">
                  <a16:creationId xmlns:a16="http://schemas.microsoft.com/office/drawing/2014/main" id="{8A557F01-5A59-41E0-8DF3-8CBEECC2D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2932"/>
              <a:ext cx="408" cy="13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FF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760" name="矩形标注 43017">
              <a:extLst>
                <a:ext uri="{FF2B5EF4-FFF2-40B4-BE49-F238E27FC236}">
                  <a16:creationId xmlns:a16="http://schemas.microsoft.com/office/drawing/2014/main" id="{FF81CAFD-33C2-4004-839C-D394F3526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3" y="2740"/>
              <a:ext cx="453" cy="553"/>
            </a:xfrm>
            <a:prstGeom prst="wedgeRectCallout">
              <a:avLst>
                <a:gd name="adj1" fmla="val 25718"/>
                <a:gd name="adj2" fmla="val 63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登记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endParaRPr lang="zh-CN" altLang="en-US" sz="2000" i="1"/>
            </a:p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/>
                <a:t>账簿</a:t>
              </a:r>
            </a:p>
          </p:txBody>
        </p:sp>
        <p:grpSp>
          <p:nvGrpSpPr>
            <p:cNvPr id="74761" name="组合 43042">
              <a:extLst>
                <a:ext uri="{FF2B5EF4-FFF2-40B4-BE49-F238E27FC236}">
                  <a16:creationId xmlns:a16="http://schemas.microsoft.com/office/drawing/2014/main" id="{96BD2282-4FC5-407A-B0A2-307EB1DA9A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2" y="2296"/>
              <a:ext cx="682" cy="868"/>
              <a:chOff x="1790" y="2296"/>
              <a:chExt cx="682" cy="868"/>
            </a:xfrm>
          </p:grpSpPr>
          <p:grpSp>
            <p:nvGrpSpPr>
              <p:cNvPr id="74794" name="组合 43041">
                <a:extLst>
                  <a:ext uri="{FF2B5EF4-FFF2-40B4-BE49-F238E27FC236}">
                    <a16:creationId xmlns:a16="http://schemas.microsoft.com/office/drawing/2014/main" id="{7B91F300-BBC5-4D24-B26A-072B4C6822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91" y="2296"/>
                <a:ext cx="681" cy="861"/>
                <a:chOff x="1791" y="2296"/>
                <a:chExt cx="681" cy="861"/>
              </a:xfrm>
            </p:grpSpPr>
            <p:sp>
              <p:nvSpPr>
                <p:cNvPr id="74796" name="立方体 43021">
                  <a:extLst>
                    <a:ext uri="{FF2B5EF4-FFF2-40B4-BE49-F238E27FC236}">
                      <a16:creationId xmlns:a16="http://schemas.microsoft.com/office/drawing/2014/main" id="{856E081A-60BE-475A-9084-AA43194DA3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91" y="2296"/>
                  <a:ext cx="681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4797" name="图片 43022">
                  <a:extLst>
                    <a:ext uri="{FF2B5EF4-FFF2-40B4-BE49-F238E27FC236}">
                      <a16:creationId xmlns:a16="http://schemas.microsoft.com/office/drawing/2014/main" id="{0B8F9270-4E1B-4EA3-B65A-6D5FA1BB29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1803" y="2341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4795" name="图片 43023" descr="7581CBD8">
                <a:extLst>
                  <a:ext uri="{FF2B5EF4-FFF2-40B4-BE49-F238E27FC236}">
                    <a16:creationId xmlns:a16="http://schemas.microsoft.com/office/drawing/2014/main" id="{78166663-9652-459B-B385-FC37276AA6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1790" y="2341"/>
                <a:ext cx="642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4762" name="组合 43043">
              <a:extLst>
                <a:ext uri="{FF2B5EF4-FFF2-40B4-BE49-F238E27FC236}">
                  <a16:creationId xmlns:a16="http://schemas.microsoft.com/office/drawing/2014/main" id="{E2F9052A-CC6E-4B34-ADF5-4F736E5D8D1A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1918" y="2656"/>
              <a:ext cx="870" cy="681"/>
              <a:chOff x="1609" y="2721"/>
              <a:chExt cx="998" cy="618"/>
            </a:xfrm>
          </p:grpSpPr>
          <p:grpSp>
            <p:nvGrpSpPr>
              <p:cNvPr id="74790" name="组合 43024">
                <a:extLst>
                  <a:ext uri="{FF2B5EF4-FFF2-40B4-BE49-F238E27FC236}">
                    <a16:creationId xmlns:a16="http://schemas.microsoft.com/office/drawing/2014/main" id="{27AC1052-1A4E-4E38-B58B-295F5467D6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09" y="2721"/>
                <a:ext cx="998" cy="592"/>
                <a:chOff x="748" y="2160"/>
                <a:chExt cx="907" cy="592"/>
              </a:xfrm>
            </p:grpSpPr>
            <p:sp>
              <p:nvSpPr>
                <p:cNvPr id="74792" name="立方体 43025">
                  <a:extLst>
                    <a:ext uri="{FF2B5EF4-FFF2-40B4-BE49-F238E27FC236}">
                      <a16:creationId xmlns:a16="http://schemas.microsoft.com/office/drawing/2014/main" id="{A625336C-2CE3-4739-9594-F317B04EA6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160"/>
                  <a:ext cx="907" cy="592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4793" name="图片 43026">
                  <a:extLst>
                    <a:ext uri="{FF2B5EF4-FFF2-40B4-BE49-F238E27FC236}">
                      <a16:creationId xmlns:a16="http://schemas.microsoft.com/office/drawing/2014/main" id="{7F92208D-1B0F-4BA6-B887-2670D29D48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748" y="2205"/>
                  <a:ext cx="861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74791" name="图片 43027" descr="896F7477">
                <a:extLst>
                  <a:ext uri="{FF2B5EF4-FFF2-40B4-BE49-F238E27FC236}">
                    <a16:creationId xmlns:a16="http://schemas.microsoft.com/office/drawing/2014/main" id="{035C075B-0D5A-4BE0-9F01-4A272E2408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1584" b="-1019"/>
              <a:stretch>
                <a:fillRect/>
              </a:stretch>
            </p:blipFill>
            <p:spPr bwMode="auto">
              <a:xfrm>
                <a:off x="1622" y="2750"/>
                <a:ext cx="953" cy="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4763" name="组合 43040">
              <a:extLst>
                <a:ext uri="{FF2B5EF4-FFF2-40B4-BE49-F238E27FC236}">
                  <a16:creationId xmlns:a16="http://schemas.microsoft.com/office/drawing/2014/main" id="{54772BC1-310A-480D-AB1E-642862BEA2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2" y="2735"/>
              <a:ext cx="687" cy="876"/>
              <a:chOff x="1835" y="3098"/>
              <a:chExt cx="687" cy="876"/>
            </a:xfrm>
          </p:grpSpPr>
          <p:grpSp>
            <p:nvGrpSpPr>
              <p:cNvPr id="74786" name="组合 43028">
                <a:extLst>
                  <a:ext uri="{FF2B5EF4-FFF2-40B4-BE49-F238E27FC236}">
                    <a16:creationId xmlns:a16="http://schemas.microsoft.com/office/drawing/2014/main" id="{B36680E2-8E9E-44BC-92D0-DD2D5CB6CE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44" y="3098"/>
                <a:ext cx="678" cy="861"/>
                <a:chOff x="767" y="1150"/>
                <a:chExt cx="678" cy="861"/>
              </a:xfrm>
            </p:grpSpPr>
            <p:sp>
              <p:nvSpPr>
                <p:cNvPr id="74788" name="立方体 43029">
                  <a:extLst>
                    <a:ext uri="{FF2B5EF4-FFF2-40B4-BE49-F238E27FC236}">
                      <a16:creationId xmlns:a16="http://schemas.microsoft.com/office/drawing/2014/main" id="{DA820CC8-BB20-401A-9FB9-8031E307EC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7" y="1150"/>
                  <a:ext cx="678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4789" name="图片 43030">
                  <a:extLst>
                    <a:ext uri="{FF2B5EF4-FFF2-40B4-BE49-F238E27FC236}">
                      <a16:creationId xmlns:a16="http://schemas.microsoft.com/office/drawing/2014/main" id="{7E9EA852-ACF7-4C41-A5A7-64DA4C7615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93" y="1207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4787" name="图片 43031" descr="204E207C">
                <a:extLst>
                  <a:ext uri="{FF2B5EF4-FFF2-40B4-BE49-F238E27FC236}">
                    <a16:creationId xmlns:a16="http://schemas.microsoft.com/office/drawing/2014/main" id="{6C9367CE-FC86-4B24-B049-860E19131C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" y="3151"/>
                <a:ext cx="641" cy="82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4764" name="右弧形箭头 43038">
              <a:extLst>
                <a:ext uri="{FF2B5EF4-FFF2-40B4-BE49-F238E27FC236}">
                  <a16:creationId xmlns:a16="http://schemas.microsoft.com/office/drawing/2014/main" id="{C7484DA7-758D-4AB2-BCB5-02D8F7CACE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628621" flipH="1" flipV="1">
              <a:off x="2861" y="2576"/>
              <a:ext cx="181" cy="518"/>
            </a:xfrm>
            <a:prstGeom prst="curvedLeftArrow">
              <a:avLst>
                <a:gd name="adj1" fmla="val 57238"/>
                <a:gd name="adj2" fmla="val 114475"/>
                <a:gd name="adj3" fmla="val 33306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grpSp>
          <p:nvGrpSpPr>
            <p:cNvPr id="74765" name="组合 43044">
              <a:extLst>
                <a:ext uri="{FF2B5EF4-FFF2-40B4-BE49-F238E27FC236}">
                  <a16:creationId xmlns:a16="http://schemas.microsoft.com/office/drawing/2014/main" id="{6E142F30-01DE-4501-B817-B797AB22AC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2610"/>
              <a:ext cx="682" cy="868"/>
              <a:chOff x="1790" y="2296"/>
              <a:chExt cx="682" cy="868"/>
            </a:xfrm>
          </p:grpSpPr>
          <p:grpSp>
            <p:nvGrpSpPr>
              <p:cNvPr id="74782" name="组合 43045">
                <a:extLst>
                  <a:ext uri="{FF2B5EF4-FFF2-40B4-BE49-F238E27FC236}">
                    <a16:creationId xmlns:a16="http://schemas.microsoft.com/office/drawing/2014/main" id="{2D9F64B5-FEE9-4AF7-9B2A-59E85C8641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91" y="2296"/>
                <a:ext cx="681" cy="861"/>
                <a:chOff x="1791" y="2296"/>
                <a:chExt cx="681" cy="861"/>
              </a:xfrm>
            </p:grpSpPr>
            <p:sp>
              <p:nvSpPr>
                <p:cNvPr id="74784" name="立方体 43046">
                  <a:extLst>
                    <a:ext uri="{FF2B5EF4-FFF2-40B4-BE49-F238E27FC236}">
                      <a16:creationId xmlns:a16="http://schemas.microsoft.com/office/drawing/2014/main" id="{7A5EACE3-6207-412E-81C8-0FB44EBC22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91" y="2296"/>
                  <a:ext cx="681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4785" name="图片 43047">
                  <a:extLst>
                    <a:ext uri="{FF2B5EF4-FFF2-40B4-BE49-F238E27FC236}">
                      <a16:creationId xmlns:a16="http://schemas.microsoft.com/office/drawing/2014/main" id="{646D75F2-226F-4A3E-8EB7-D736FD5091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1803" y="2341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4783" name="图片 43048" descr="7581CBD8">
                <a:extLst>
                  <a:ext uri="{FF2B5EF4-FFF2-40B4-BE49-F238E27FC236}">
                    <a16:creationId xmlns:a16="http://schemas.microsoft.com/office/drawing/2014/main" id="{FDAB618A-2569-47CD-B0BA-7C6A8F3C41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04" r="182" b="1120"/>
              <a:stretch>
                <a:fillRect/>
              </a:stretch>
            </p:blipFill>
            <p:spPr bwMode="auto">
              <a:xfrm>
                <a:off x="1790" y="2341"/>
                <a:ext cx="642" cy="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4766" name="组合 43049">
              <a:extLst>
                <a:ext uri="{FF2B5EF4-FFF2-40B4-BE49-F238E27FC236}">
                  <a16:creationId xmlns:a16="http://schemas.microsoft.com/office/drawing/2014/main" id="{431021D3-758D-4AF2-AE6B-736829447B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4" y="3018"/>
              <a:ext cx="957" cy="639"/>
              <a:chOff x="1609" y="2721"/>
              <a:chExt cx="998" cy="618"/>
            </a:xfrm>
          </p:grpSpPr>
          <p:grpSp>
            <p:nvGrpSpPr>
              <p:cNvPr id="74778" name="组合 43050">
                <a:extLst>
                  <a:ext uri="{FF2B5EF4-FFF2-40B4-BE49-F238E27FC236}">
                    <a16:creationId xmlns:a16="http://schemas.microsoft.com/office/drawing/2014/main" id="{8657F716-E946-4606-9B04-E7697B1B3C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09" y="2721"/>
                <a:ext cx="998" cy="592"/>
                <a:chOff x="748" y="2160"/>
                <a:chExt cx="907" cy="592"/>
              </a:xfrm>
            </p:grpSpPr>
            <p:sp>
              <p:nvSpPr>
                <p:cNvPr id="74780" name="立方体 43051">
                  <a:extLst>
                    <a:ext uri="{FF2B5EF4-FFF2-40B4-BE49-F238E27FC236}">
                      <a16:creationId xmlns:a16="http://schemas.microsoft.com/office/drawing/2014/main" id="{69095D91-5F00-4805-9946-4A226B478B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8" y="2160"/>
                  <a:ext cx="907" cy="592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4781" name="图片 43052">
                  <a:extLst>
                    <a:ext uri="{FF2B5EF4-FFF2-40B4-BE49-F238E27FC236}">
                      <a16:creationId xmlns:a16="http://schemas.microsoft.com/office/drawing/2014/main" id="{9C674FDA-D2D9-4B84-9E3B-2944365612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0" t="2928" b="1727"/>
                <a:stretch>
                  <a:fillRect/>
                </a:stretch>
              </p:blipFill>
              <p:spPr bwMode="auto">
                <a:xfrm>
                  <a:off x="748" y="2205"/>
                  <a:ext cx="861" cy="545"/>
                </a:xfrm>
                <a:prstGeom prst="rect">
                  <a:avLst/>
                </a:prstGeom>
                <a:noFill/>
                <a:ln w="9525">
                  <a:solidFill>
                    <a:srgbClr val="FFFFCC"/>
                  </a:solidFill>
                  <a:prstDash val="sysDot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74779" name="图片 43053" descr="896F7477">
                <a:extLst>
                  <a:ext uri="{FF2B5EF4-FFF2-40B4-BE49-F238E27FC236}">
                    <a16:creationId xmlns:a16="http://schemas.microsoft.com/office/drawing/2014/main" id="{EE074995-5143-4DCD-B2E8-CAC82F686C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2" r="1584" b="-1019"/>
              <a:stretch>
                <a:fillRect/>
              </a:stretch>
            </p:blipFill>
            <p:spPr bwMode="auto">
              <a:xfrm>
                <a:off x="1622" y="2750"/>
                <a:ext cx="953" cy="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4767" name="组合 43054">
              <a:extLst>
                <a:ext uri="{FF2B5EF4-FFF2-40B4-BE49-F238E27FC236}">
                  <a16:creationId xmlns:a16="http://schemas.microsoft.com/office/drawing/2014/main" id="{CD7BA96F-A511-47C4-937F-58CF9DC18B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43" y="2686"/>
              <a:ext cx="687" cy="876"/>
              <a:chOff x="1835" y="3098"/>
              <a:chExt cx="687" cy="876"/>
            </a:xfrm>
          </p:grpSpPr>
          <p:grpSp>
            <p:nvGrpSpPr>
              <p:cNvPr id="74774" name="组合 43055">
                <a:extLst>
                  <a:ext uri="{FF2B5EF4-FFF2-40B4-BE49-F238E27FC236}">
                    <a16:creationId xmlns:a16="http://schemas.microsoft.com/office/drawing/2014/main" id="{844E18D1-F652-4199-A317-7035EA1DB6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44" y="3098"/>
                <a:ext cx="678" cy="861"/>
                <a:chOff x="767" y="1150"/>
                <a:chExt cx="678" cy="861"/>
              </a:xfrm>
            </p:grpSpPr>
            <p:sp>
              <p:nvSpPr>
                <p:cNvPr id="74776" name="立方体 43056">
                  <a:extLst>
                    <a:ext uri="{FF2B5EF4-FFF2-40B4-BE49-F238E27FC236}">
                      <a16:creationId xmlns:a16="http://schemas.microsoft.com/office/drawing/2014/main" id="{23E02BDE-4877-42A4-BF54-04A744E5AB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7" y="1150"/>
                  <a:ext cx="678" cy="861"/>
                </a:xfrm>
                <a:prstGeom prst="cube">
                  <a:avLst>
                    <a:gd name="adj" fmla="val 5287"/>
                  </a:avLst>
                </a:prstGeom>
                <a:solidFill>
                  <a:schemeClr val="bg1"/>
                </a:solidFill>
                <a:ln w="9525">
                  <a:solidFill>
                    <a:srgbClr val="99CC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600"/>
                </a:p>
              </p:txBody>
            </p:sp>
            <p:pic>
              <p:nvPicPr>
                <p:cNvPr id="74777" name="图片 43057">
                  <a:extLst>
                    <a:ext uri="{FF2B5EF4-FFF2-40B4-BE49-F238E27FC236}">
                      <a16:creationId xmlns:a16="http://schemas.microsoft.com/office/drawing/2014/main" id="{6A93BCF3-74BA-4C76-A0E4-064046FD1D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29"/>
                <a:stretch>
                  <a:fillRect/>
                </a:stretch>
              </p:blipFill>
              <p:spPr bwMode="auto">
                <a:xfrm>
                  <a:off x="793" y="1207"/>
                  <a:ext cx="615" cy="7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4775" name="图片 43058" descr="204E207C">
                <a:extLst>
                  <a:ext uri="{FF2B5EF4-FFF2-40B4-BE49-F238E27FC236}">
                    <a16:creationId xmlns:a16="http://schemas.microsoft.com/office/drawing/2014/main" id="{59E992D0-E03A-485A-8F57-6FA2CFF8EC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" y="3151"/>
                <a:ext cx="641" cy="823"/>
              </a:xfrm>
              <a:prstGeom prst="rect">
                <a:avLst/>
              </a:prstGeom>
              <a:noFill/>
              <a:ln w="9525">
                <a:solidFill>
                  <a:srgbClr val="99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4768" name="矩形标注 43059">
              <a:extLst>
                <a:ext uri="{FF2B5EF4-FFF2-40B4-BE49-F238E27FC236}">
                  <a16:creationId xmlns:a16="http://schemas.microsoft.com/office/drawing/2014/main" id="{ABA0A0B5-F64E-4860-8A0C-D05F6803B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976"/>
              <a:ext cx="453" cy="272"/>
            </a:xfrm>
            <a:prstGeom prst="wedgeRectCallout">
              <a:avLst>
                <a:gd name="adj1" fmla="val 25718"/>
                <a:gd name="adj2" fmla="val 5294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i="1">
                  <a:solidFill>
                    <a:srgbClr val="0000FF"/>
                  </a:solidFill>
                </a:rPr>
                <a:t>更换</a:t>
              </a:r>
            </a:p>
          </p:txBody>
        </p:sp>
        <p:sp>
          <p:nvSpPr>
            <p:cNvPr id="74769" name="直接连接符 43060">
              <a:extLst>
                <a:ext uri="{FF2B5EF4-FFF2-40B4-BE49-F238E27FC236}">
                  <a16:creationId xmlns:a16="http://schemas.microsoft.com/office/drawing/2014/main" id="{0F81959F-FFEF-4876-BFE6-1B94E09CF0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" y="3883"/>
              <a:ext cx="499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770" name="矩形标注 43061">
              <a:extLst>
                <a:ext uri="{FF2B5EF4-FFF2-40B4-BE49-F238E27FC236}">
                  <a16:creationId xmlns:a16="http://schemas.microsoft.com/office/drawing/2014/main" id="{F4C853A5-2A78-4C9A-BB95-D07194861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3657"/>
              <a:ext cx="1225" cy="226"/>
            </a:xfrm>
            <a:prstGeom prst="wedgeRectCallout">
              <a:avLst>
                <a:gd name="adj1" fmla="val -18083"/>
                <a:gd name="adj2" fmla="val 15486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</a:rPr>
                <a:t>A</a:t>
              </a:r>
              <a:r>
                <a:rPr lang="zh-CN" altLang="en-US" sz="2000">
                  <a:solidFill>
                    <a:srgbClr val="FF0000"/>
                  </a:solidFill>
                </a:rPr>
                <a:t>会计年度</a:t>
              </a:r>
            </a:p>
          </p:txBody>
        </p:sp>
        <p:sp>
          <p:nvSpPr>
            <p:cNvPr id="74771" name="直接连接符 43062">
              <a:extLst>
                <a:ext uri="{FF2B5EF4-FFF2-40B4-BE49-F238E27FC236}">
                  <a16:creationId xmlns:a16="http://schemas.microsoft.com/office/drawing/2014/main" id="{F29240AE-0D01-43B7-85CA-3E571C5F36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4" y="3793"/>
              <a:ext cx="0" cy="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772" name="矩形标注 43063">
              <a:extLst>
                <a:ext uri="{FF2B5EF4-FFF2-40B4-BE49-F238E27FC236}">
                  <a16:creationId xmlns:a16="http://schemas.microsoft.com/office/drawing/2014/main" id="{F8E65690-A1E9-4E6E-81BB-0A0989A08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3657"/>
              <a:ext cx="1225" cy="226"/>
            </a:xfrm>
            <a:prstGeom prst="wedgeRectCallout">
              <a:avLst>
                <a:gd name="adj1" fmla="val -18083"/>
                <a:gd name="adj2" fmla="val 15486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</a:rPr>
                <a:t>B</a:t>
              </a:r>
              <a:r>
                <a:rPr lang="zh-CN" altLang="en-US" sz="2000">
                  <a:solidFill>
                    <a:srgbClr val="FF0000"/>
                  </a:solidFill>
                </a:rPr>
                <a:t>会计年度</a:t>
              </a:r>
            </a:p>
          </p:txBody>
        </p:sp>
        <p:sp>
          <p:nvSpPr>
            <p:cNvPr id="74773" name="矩形标注 43065">
              <a:extLst>
                <a:ext uri="{FF2B5EF4-FFF2-40B4-BE49-F238E27FC236}">
                  <a16:creationId xmlns:a16="http://schemas.microsoft.com/office/drawing/2014/main" id="{DDB155E0-EB3B-4258-869F-89146DF07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2250"/>
              <a:ext cx="2041" cy="273"/>
            </a:xfrm>
            <a:prstGeom prst="wedgeRectCallout">
              <a:avLst>
                <a:gd name="adj1" fmla="val -20505"/>
                <a:gd name="adj2" fmla="val 1282"/>
              </a:avLst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</a:rPr>
                <a:t>★</a:t>
              </a:r>
              <a:r>
                <a:rPr lang="zh-CN" altLang="en-US" sz="2000">
                  <a:solidFill>
                    <a:srgbClr val="0000FF"/>
                  </a:solidFill>
                </a:rPr>
                <a:t>部分明细账可不必更换</a:t>
              </a:r>
              <a:endParaRPr lang="en-US" altLang="zh-CN" sz="200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副标题 44033">
            <a:extLst>
              <a:ext uri="{FF2B5EF4-FFF2-40B4-BE49-F238E27FC236}">
                <a16:creationId xmlns:a16="http://schemas.microsoft.com/office/drawing/2014/main" id="{160C2A2E-DB3F-4535-A01E-49A8F0D0F62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549275"/>
            <a:ext cx="7921625" cy="64770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2.账簿更换的程序</a:t>
            </a:r>
          </a:p>
        </p:txBody>
      </p:sp>
      <p:sp>
        <p:nvSpPr>
          <p:cNvPr id="75779" name="矩形标注 44036">
            <a:extLst>
              <a:ext uri="{FF2B5EF4-FFF2-40B4-BE49-F238E27FC236}">
                <a16:creationId xmlns:a16="http://schemas.microsoft.com/office/drawing/2014/main" id="{9C90B270-50BB-46DB-9EDD-FD6648A76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484313"/>
            <a:ext cx="8280400" cy="3024187"/>
          </a:xfrm>
          <a:prstGeom prst="wedgeRectCallout">
            <a:avLst>
              <a:gd name="adj1" fmla="val -40778"/>
              <a:gd name="adj2" fmla="val -44958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75780" name="圆角矩形标注 44037">
            <a:extLst>
              <a:ext uri="{FF2B5EF4-FFF2-40B4-BE49-F238E27FC236}">
                <a16:creationId xmlns:a16="http://schemas.microsoft.com/office/drawing/2014/main" id="{E238EEAB-C31E-44F8-8822-FC93B3C28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78063"/>
            <a:ext cx="1368425" cy="1079500"/>
          </a:xfrm>
          <a:prstGeom prst="wedgeRoundRectCallout">
            <a:avLst>
              <a:gd name="adj1" fmla="val 4407"/>
              <a:gd name="adj2" fmla="val 16028"/>
              <a:gd name="adj3" fmla="val 16667"/>
            </a:avLst>
          </a:prstGeom>
          <a:solidFill>
            <a:srgbClr val="99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经济业务（交易或事项）</a:t>
            </a:r>
          </a:p>
        </p:txBody>
      </p:sp>
      <p:sp>
        <p:nvSpPr>
          <p:cNvPr id="75781" name="任意多边形 44038">
            <a:extLst>
              <a:ext uri="{FF2B5EF4-FFF2-40B4-BE49-F238E27FC236}">
                <a16:creationId xmlns:a16="http://schemas.microsoft.com/office/drawing/2014/main" id="{89EC4ABF-A834-4B7A-B3BA-AA3DE3EB3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2709863"/>
            <a:ext cx="647700" cy="212725"/>
          </a:xfrm>
          <a:custGeom>
            <a:avLst/>
            <a:gdLst>
              <a:gd name="T0" fmla="*/ 436792777 w 21600"/>
              <a:gd name="T1" fmla="*/ 0 h 21600"/>
              <a:gd name="T2" fmla="*/ 436792777 w 21600"/>
              <a:gd name="T3" fmla="*/ 5158059 h 21600"/>
              <a:gd name="T4" fmla="*/ 90998372 w 21600"/>
              <a:gd name="T5" fmla="*/ 5158059 h 21600"/>
              <a:gd name="T6" fmla="*/ 90998372 w 21600"/>
              <a:gd name="T7" fmla="*/ 15474266 h 21600"/>
              <a:gd name="T8" fmla="*/ 436792777 w 21600"/>
              <a:gd name="T9" fmla="*/ 15474266 h 21600"/>
              <a:gd name="T10" fmla="*/ 436792777 w 21600"/>
              <a:gd name="T11" fmla="*/ 20632326 h 21600"/>
              <a:gd name="T12" fmla="*/ 582390370 w 21600"/>
              <a:gd name="T13" fmla="*/ 10316207 h 21600"/>
              <a:gd name="T14" fmla="*/ 36399181 w 21600"/>
              <a:gd name="T15" fmla="*/ 5158059 h 21600"/>
              <a:gd name="T16" fmla="*/ 36399181 w 21600"/>
              <a:gd name="T17" fmla="*/ 15474266 h 21600"/>
              <a:gd name="T18" fmla="*/ 72799261 w 21600"/>
              <a:gd name="T19" fmla="*/ 15474266 h 21600"/>
              <a:gd name="T20" fmla="*/ 72799261 w 21600"/>
              <a:gd name="T21" fmla="*/ 5158059 h 21600"/>
              <a:gd name="T22" fmla="*/ 0 w 21600"/>
              <a:gd name="T23" fmla="*/ 5158059 h 21600"/>
              <a:gd name="T24" fmla="*/ 0 w 21600"/>
              <a:gd name="T25" fmla="*/ 15474266 h 21600"/>
              <a:gd name="T26" fmla="*/ 18200040 w 21600"/>
              <a:gd name="T27" fmla="*/ 15474266 h 21600"/>
              <a:gd name="T28" fmla="*/ 18200040 w 21600"/>
              <a:gd name="T29" fmla="*/ 5158059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5782" name="矩形标注 44039">
            <a:extLst>
              <a:ext uri="{FF2B5EF4-FFF2-40B4-BE49-F238E27FC236}">
                <a16:creationId xmlns:a16="http://schemas.microsoft.com/office/drawing/2014/main" id="{CB34A082-89D8-4F7B-B2E0-C79245DC1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638" y="2405063"/>
            <a:ext cx="719137" cy="877887"/>
          </a:xfrm>
          <a:prstGeom prst="wedgeRectCallout">
            <a:avLst>
              <a:gd name="adj1" fmla="val 25718"/>
              <a:gd name="adj2" fmla="val 63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登记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账簿</a:t>
            </a:r>
          </a:p>
        </p:txBody>
      </p:sp>
      <p:grpSp>
        <p:nvGrpSpPr>
          <p:cNvPr id="75783" name="组合 44040">
            <a:extLst>
              <a:ext uri="{FF2B5EF4-FFF2-40B4-BE49-F238E27FC236}">
                <a16:creationId xmlns:a16="http://schemas.microsoft.com/office/drawing/2014/main" id="{3DAAE522-E997-4913-8B22-A9153F6D06B5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1700213"/>
            <a:ext cx="1082675" cy="1377950"/>
            <a:chOff x="1790" y="2296"/>
            <a:chExt cx="682" cy="868"/>
          </a:xfrm>
        </p:grpSpPr>
        <p:grpSp>
          <p:nvGrpSpPr>
            <p:cNvPr id="75820" name="组合 44041">
              <a:extLst>
                <a:ext uri="{FF2B5EF4-FFF2-40B4-BE49-F238E27FC236}">
                  <a16:creationId xmlns:a16="http://schemas.microsoft.com/office/drawing/2014/main" id="{C6312599-AFCE-47D8-9E37-00317D8D20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1" y="2296"/>
              <a:ext cx="681" cy="861"/>
              <a:chOff x="1791" y="2296"/>
              <a:chExt cx="681" cy="861"/>
            </a:xfrm>
          </p:grpSpPr>
          <p:sp>
            <p:nvSpPr>
              <p:cNvPr id="75822" name="立方体 44042">
                <a:extLst>
                  <a:ext uri="{FF2B5EF4-FFF2-40B4-BE49-F238E27FC236}">
                    <a16:creationId xmlns:a16="http://schemas.microsoft.com/office/drawing/2014/main" id="{5BAEFB97-EECF-4386-830D-7532BF2F4F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" y="229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5823" name="图片 44043">
                <a:extLst>
                  <a:ext uri="{FF2B5EF4-FFF2-40B4-BE49-F238E27FC236}">
                    <a16:creationId xmlns:a16="http://schemas.microsoft.com/office/drawing/2014/main" id="{68BE4225-9809-4BD5-BCFF-6A5FCC0309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1803" y="234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5821" name="图片 44044" descr="7581CBD8">
              <a:extLst>
                <a:ext uri="{FF2B5EF4-FFF2-40B4-BE49-F238E27FC236}">
                  <a16:creationId xmlns:a16="http://schemas.microsoft.com/office/drawing/2014/main" id="{6D821FE5-875F-43B2-8E33-BB1F6ABB33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1790" y="2341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5784" name="组合 44045">
            <a:extLst>
              <a:ext uri="{FF2B5EF4-FFF2-40B4-BE49-F238E27FC236}">
                <a16:creationId xmlns:a16="http://schemas.microsoft.com/office/drawing/2014/main" id="{B7FD3A20-057E-46B9-AA06-8DFB32EBB41F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3044031" y="2272507"/>
            <a:ext cx="1381125" cy="1081088"/>
            <a:chOff x="1609" y="2721"/>
            <a:chExt cx="998" cy="618"/>
          </a:xfrm>
        </p:grpSpPr>
        <p:grpSp>
          <p:nvGrpSpPr>
            <p:cNvPr id="75816" name="组合 44046">
              <a:extLst>
                <a:ext uri="{FF2B5EF4-FFF2-40B4-BE49-F238E27FC236}">
                  <a16:creationId xmlns:a16="http://schemas.microsoft.com/office/drawing/2014/main" id="{DE3BDCD1-CF4D-4D9D-9786-5BC596E19E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09" y="2721"/>
              <a:ext cx="998" cy="592"/>
              <a:chOff x="748" y="2160"/>
              <a:chExt cx="907" cy="592"/>
            </a:xfrm>
          </p:grpSpPr>
          <p:sp>
            <p:nvSpPr>
              <p:cNvPr id="75818" name="立方体 44047">
                <a:extLst>
                  <a:ext uri="{FF2B5EF4-FFF2-40B4-BE49-F238E27FC236}">
                    <a16:creationId xmlns:a16="http://schemas.microsoft.com/office/drawing/2014/main" id="{DE374AF1-0A87-4338-B799-C06699314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5819" name="图片 44048">
                <a:extLst>
                  <a:ext uri="{FF2B5EF4-FFF2-40B4-BE49-F238E27FC236}">
                    <a16:creationId xmlns:a16="http://schemas.microsoft.com/office/drawing/2014/main" id="{CE8188BF-5893-4162-BC1F-D2A456F0F7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5817" name="图片 44049" descr="896F7477">
              <a:extLst>
                <a:ext uri="{FF2B5EF4-FFF2-40B4-BE49-F238E27FC236}">
                  <a16:creationId xmlns:a16="http://schemas.microsoft.com/office/drawing/2014/main" id="{E7315470-3CAF-4434-8135-A3D3E70ABC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1584" b="-1019"/>
            <a:stretch>
              <a:fillRect/>
            </a:stretch>
          </p:blipFill>
          <p:spPr bwMode="auto">
            <a:xfrm>
              <a:off x="1622" y="2750"/>
              <a:ext cx="953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5785" name="组合 44050">
            <a:extLst>
              <a:ext uri="{FF2B5EF4-FFF2-40B4-BE49-F238E27FC236}">
                <a16:creationId xmlns:a16="http://schemas.microsoft.com/office/drawing/2014/main" id="{7B0620D0-6868-4AE7-91EE-8B808E2296F5}"/>
              </a:ext>
            </a:extLst>
          </p:cNvPr>
          <p:cNvGrpSpPr>
            <a:grpSpLocks/>
          </p:cNvGrpSpPr>
          <p:nvPr/>
        </p:nvGrpSpPr>
        <p:grpSpPr bwMode="auto">
          <a:xfrm>
            <a:off x="2844800" y="2397125"/>
            <a:ext cx="1090613" cy="1390650"/>
            <a:chOff x="1835" y="3098"/>
            <a:chExt cx="687" cy="876"/>
          </a:xfrm>
        </p:grpSpPr>
        <p:grpSp>
          <p:nvGrpSpPr>
            <p:cNvPr id="75812" name="组合 44051">
              <a:extLst>
                <a:ext uri="{FF2B5EF4-FFF2-40B4-BE49-F238E27FC236}">
                  <a16:creationId xmlns:a16="http://schemas.microsoft.com/office/drawing/2014/main" id="{6E986DE5-C39B-4216-8832-255A011B4A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4" y="3098"/>
              <a:ext cx="678" cy="861"/>
              <a:chOff x="767" y="1150"/>
              <a:chExt cx="678" cy="861"/>
            </a:xfrm>
          </p:grpSpPr>
          <p:sp>
            <p:nvSpPr>
              <p:cNvPr id="75814" name="立方体 44052">
                <a:extLst>
                  <a:ext uri="{FF2B5EF4-FFF2-40B4-BE49-F238E27FC236}">
                    <a16:creationId xmlns:a16="http://schemas.microsoft.com/office/drawing/2014/main" id="{06DC6319-C4BC-43B2-8C30-E5F4367FA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5815" name="图片 44053">
                <a:extLst>
                  <a:ext uri="{FF2B5EF4-FFF2-40B4-BE49-F238E27FC236}">
                    <a16:creationId xmlns:a16="http://schemas.microsoft.com/office/drawing/2014/main" id="{3B2A5F3F-ACE4-419C-B28D-2614BA412F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5813" name="图片 44054" descr="204E207C">
              <a:extLst>
                <a:ext uri="{FF2B5EF4-FFF2-40B4-BE49-F238E27FC236}">
                  <a16:creationId xmlns:a16="http://schemas.microsoft.com/office/drawing/2014/main" id="{EC976089-D7F5-4F31-B89C-624F2E825E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" y="3151"/>
              <a:ext cx="641" cy="8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786" name="右弧形箭头 44055">
            <a:extLst>
              <a:ext uri="{FF2B5EF4-FFF2-40B4-BE49-F238E27FC236}">
                <a16:creationId xmlns:a16="http://schemas.microsoft.com/office/drawing/2014/main" id="{361264F0-AD85-4F19-94CC-BCCF6DA62414}"/>
              </a:ext>
            </a:extLst>
          </p:cNvPr>
          <p:cNvSpPr>
            <a:spLocks noChangeArrowheads="1"/>
          </p:cNvSpPr>
          <p:nvPr/>
        </p:nvSpPr>
        <p:spPr bwMode="auto">
          <a:xfrm rot="4628621" flipH="1" flipV="1">
            <a:off x="4548188" y="2151063"/>
            <a:ext cx="288925" cy="822325"/>
          </a:xfrm>
          <a:prstGeom prst="curvedLeftArrow">
            <a:avLst>
              <a:gd name="adj1" fmla="val 56923"/>
              <a:gd name="adj2" fmla="val 113846"/>
              <a:gd name="adj3" fmla="val 33306"/>
            </a:avLst>
          </a:prstGeom>
          <a:solidFill>
            <a:srgbClr val="FFCC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75787" name="组合 44056">
            <a:extLst>
              <a:ext uri="{FF2B5EF4-FFF2-40B4-BE49-F238E27FC236}">
                <a16:creationId xmlns:a16="http://schemas.microsoft.com/office/drawing/2014/main" id="{F7D00ED8-9C29-4B8B-88BF-B4A7DBCCC37A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2198688"/>
            <a:ext cx="1082675" cy="1377950"/>
            <a:chOff x="1790" y="2296"/>
            <a:chExt cx="682" cy="868"/>
          </a:xfrm>
        </p:grpSpPr>
        <p:grpSp>
          <p:nvGrpSpPr>
            <p:cNvPr id="75808" name="组合 44057">
              <a:extLst>
                <a:ext uri="{FF2B5EF4-FFF2-40B4-BE49-F238E27FC236}">
                  <a16:creationId xmlns:a16="http://schemas.microsoft.com/office/drawing/2014/main" id="{3199D4B0-1EB8-41F4-87D4-86FDE18941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1" y="2296"/>
              <a:ext cx="681" cy="861"/>
              <a:chOff x="1791" y="2296"/>
              <a:chExt cx="681" cy="861"/>
            </a:xfrm>
          </p:grpSpPr>
          <p:sp>
            <p:nvSpPr>
              <p:cNvPr id="75810" name="立方体 44058">
                <a:extLst>
                  <a:ext uri="{FF2B5EF4-FFF2-40B4-BE49-F238E27FC236}">
                    <a16:creationId xmlns:a16="http://schemas.microsoft.com/office/drawing/2014/main" id="{6CB96B90-CC71-4F05-95D5-A3F41912A4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" y="229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5811" name="图片 44059">
                <a:extLst>
                  <a:ext uri="{FF2B5EF4-FFF2-40B4-BE49-F238E27FC236}">
                    <a16:creationId xmlns:a16="http://schemas.microsoft.com/office/drawing/2014/main" id="{F8C4F149-8D8D-47B3-A445-60C682607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1803" y="234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5809" name="图片 44060" descr="7581CBD8">
              <a:extLst>
                <a:ext uri="{FF2B5EF4-FFF2-40B4-BE49-F238E27FC236}">
                  <a16:creationId xmlns:a16="http://schemas.microsoft.com/office/drawing/2014/main" id="{6DEF0320-F155-407E-BEFE-2BD42072B1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1790" y="2341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5788" name="组合 44061">
            <a:extLst>
              <a:ext uri="{FF2B5EF4-FFF2-40B4-BE49-F238E27FC236}">
                <a16:creationId xmlns:a16="http://schemas.microsoft.com/office/drawing/2014/main" id="{73347F36-7A55-466E-A271-B5FC06B9163E}"/>
              </a:ext>
            </a:extLst>
          </p:cNvPr>
          <p:cNvGrpSpPr>
            <a:grpSpLocks/>
          </p:cNvGrpSpPr>
          <p:nvPr/>
        </p:nvGrpSpPr>
        <p:grpSpPr bwMode="auto">
          <a:xfrm>
            <a:off x="6007100" y="2846388"/>
            <a:ext cx="1519238" cy="1014412"/>
            <a:chOff x="1609" y="2721"/>
            <a:chExt cx="998" cy="618"/>
          </a:xfrm>
        </p:grpSpPr>
        <p:grpSp>
          <p:nvGrpSpPr>
            <p:cNvPr id="75804" name="组合 44062">
              <a:extLst>
                <a:ext uri="{FF2B5EF4-FFF2-40B4-BE49-F238E27FC236}">
                  <a16:creationId xmlns:a16="http://schemas.microsoft.com/office/drawing/2014/main" id="{4601F2FC-EB3F-4757-ABDF-7CE16DEC95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09" y="2721"/>
              <a:ext cx="998" cy="592"/>
              <a:chOff x="748" y="2160"/>
              <a:chExt cx="907" cy="592"/>
            </a:xfrm>
          </p:grpSpPr>
          <p:sp>
            <p:nvSpPr>
              <p:cNvPr id="75806" name="立方体 44063">
                <a:extLst>
                  <a:ext uri="{FF2B5EF4-FFF2-40B4-BE49-F238E27FC236}">
                    <a16:creationId xmlns:a16="http://schemas.microsoft.com/office/drawing/2014/main" id="{C4F053BA-9A8F-460C-93AE-FAA8A6E7A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5807" name="图片 44064">
                <a:extLst>
                  <a:ext uri="{FF2B5EF4-FFF2-40B4-BE49-F238E27FC236}">
                    <a16:creationId xmlns:a16="http://schemas.microsoft.com/office/drawing/2014/main" id="{2ACC2013-4EF6-41DC-B35D-3A74EAD0F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5805" name="图片 44065" descr="896F7477">
              <a:extLst>
                <a:ext uri="{FF2B5EF4-FFF2-40B4-BE49-F238E27FC236}">
                  <a16:creationId xmlns:a16="http://schemas.microsoft.com/office/drawing/2014/main" id="{3F69D628-885B-4E59-8D7A-C09E23AE2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1584" b="-1019"/>
            <a:stretch>
              <a:fillRect/>
            </a:stretch>
          </p:blipFill>
          <p:spPr bwMode="auto">
            <a:xfrm>
              <a:off x="1622" y="2750"/>
              <a:ext cx="953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5789" name="组合 44066">
            <a:extLst>
              <a:ext uri="{FF2B5EF4-FFF2-40B4-BE49-F238E27FC236}">
                <a16:creationId xmlns:a16="http://schemas.microsoft.com/office/drawing/2014/main" id="{AE212B15-E05B-4E41-87DA-5C032D81CB29}"/>
              </a:ext>
            </a:extLst>
          </p:cNvPr>
          <p:cNvGrpSpPr>
            <a:grpSpLocks/>
          </p:cNvGrpSpPr>
          <p:nvPr/>
        </p:nvGrpSpPr>
        <p:grpSpPr bwMode="auto">
          <a:xfrm>
            <a:off x="7370763" y="2319338"/>
            <a:ext cx="1090612" cy="1390650"/>
            <a:chOff x="1835" y="3098"/>
            <a:chExt cx="687" cy="876"/>
          </a:xfrm>
        </p:grpSpPr>
        <p:grpSp>
          <p:nvGrpSpPr>
            <p:cNvPr id="75800" name="组合 44067">
              <a:extLst>
                <a:ext uri="{FF2B5EF4-FFF2-40B4-BE49-F238E27FC236}">
                  <a16:creationId xmlns:a16="http://schemas.microsoft.com/office/drawing/2014/main" id="{A0E295C5-8979-42FB-B4EB-BD0B6C3712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4" y="3098"/>
              <a:ext cx="678" cy="861"/>
              <a:chOff x="767" y="1150"/>
              <a:chExt cx="678" cy="861"/>
            </a:xfrm>
          </p:grpSpPr>
          <p:sp>
            <p:nvSpPr>
              <p:cNvPr id="75802" name="立方体 44068">
                <a:extLst>
                  <a:ext uri="{FF2B5EF4-FFF2-40B4-BE49-F238E27FC236}">
                    <a16:creationId xmlns:a16="http://schemas.microsoft.com/office/drawing/2014/main" id="{BB3F9091-D4C4-426C-A03B-D4FAA8A21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5803" name="图片 44069">
                <a:extLst>
                  <a:ext uri="{FF2B5EF4-FFF2-40B4-BE49-F238E27FC236}">
                    <a16:creationId xmlns:a16="http://schemas.microsoft.com/office/drawing/2014/main" id="{4D503422-9AA0-4964-A37D-14495129A1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5801" name="图片 44070" descr="204E207C">
              <a:extLst>
                <a:ext uri="{FF2B5EF4-FFF2-40B4-BE49-F238E27FC236}">
                  <a16:creationId xmlns:a16="http://schemas.microsoft.com/office/drawing/2014/main" id="{E4EA8589-90AA-4564-BB29-7F8111450C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" y="3151"/>
              <a:ext cx="641" cy="8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790" name="矩形标注 44071">
            <a:extLst>
              <a:ext uri="{FF2B5EF4-FFF2-40B4-BE49-F238E27FC236}">
                <a16:creationId xmlns:a16="http://schemas.microsoft.com/office/drawing/2014/main" id="{827381B3-9F92-43B9-8784-B5354CBA6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2779713"/>
            <a:ext cx="719138" cy="431800"/>
          </a:xfrm>
          <a:prstGeom prst="wedgeRectCallout">
            <a:avLst>
              <a:gd name="adj1" fmla="val 25718"/>
              <a:gd name="adj2" fmla="val 5294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>
                <a:solidFill>
                  <a:srgbClr val="0000FF"/>
                </a:solidFill>
              </a:rPr>
              <a:t>更换</a:t>
            </a:r>
          </a:p>
        </p:txBody>
      </p:sp>
      <p:sp>
        <p:nvSpPr>
          <p:cNvPr id="75791" name="直接连接符 44072">
            <a:extLst>
              <a:ext uri="{FF2B5EF4-FFF2-40B4-BE49-F238E27FC236}">
                <a16:creationId xmlns:a16="http://schemas.microsoft.com/office/drawing/2014/main" id="{E3FBC025-1889-4741-9A31-CA28512FD4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4219575"/>
            <a:ext cx="7921625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792" name="矩形标注 44073">
            <a:extLst>
              <a:ext uri="{FF2B5EF4-FFF2-40B4-BE49-F238E27FC236}">
                <a16:creationId xmlns:a16="http://schemas.microsoft.com/office/drawing/2014/main" id="{BCAFEFA8-1143-4A85-9B9E-B437AAB24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3860800"/>
            <a:ext cx="1944687" cy="358775"/>
          </a:xfrm>
          <a:prstGeom prst="wedgeRectCallout">
            <a:avLst>
              <a:gd name="adj1" fmla="val -18083"/>
              <a:gd name="adj2" fmla="val 1548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</a:rPr>
              <a:t>A</a:t>
            </a:r>
            <a:r>
              <a:rPr lang="zh-CN" altLang="en-US" sz="2000">
                <a:solidFill>
                  <a:srgbClr val="FF0000"/>
                </a:solidFill>
              </a:rPr>
              <a:t>会计年度</a:t>
            </a:r>
          </a:p>
        </p:txBody>
      </p:sp>
      <p:sp>
        <p:nvSpPr>
          <p:cNvPr id="75793" name="直接连接符 44074">
            <a:extLst>
              <a:ext uri="{FF2B5EF4-FFF2-40B4-BE49-F238E27FC236}">
                <a16:creationId xmlns:a16="http://schemas.microsoft.com/office/drawing/2014/main" id="{1D097731-7455-4709-9AE2-CBFA00A9E1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3225" y="407670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794" name="矩形标注 44075">
            <a:extLst>
              <a:ext uri="{FF2B5EF4-FFF2-40B4-BE49-F238E27FC236}">
                <a16:creationId xmlns:a16="http://schemas.microsoft.com/office/drawing/2014/main" id="{B8E47740-EC8E-4482-A019-0D242ABFB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763" y="3860800"/>
            <a:ext cx="1944687" cy="358775"/>
          </a:xfrm>
          <a:prstGeom prst="wedgeRectCallout">
            <a:avLst>
              <a:gd name="adj1" fmla="val -18083"/>
              <a:gd name="adj2" fmla="val 1548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</a:rPr>
              <a:t>B</a:t>
            </a:r>
            <a:r>
              <a:rPr lang="zh-CN" altLang="en-US" sz="2000">
                <a:solidFill>
                  <a:srgbClr val="FF0000"/>
                </a:solidFill>
              </a:rPr>
              <a:t>会计年度</a:t>
            </a:r>
          </a:p>
        </p:txBody>
      </p:sp>
      <p:sp>
        <p:nvSpPr>
          <p:cNvPr id="75795" name="矩形标注 44076">
            <a:extLst>
              <a:ext uri="{FF2B5EF4-FFF2-40B4-BE49-F238E27FC236}">
                <a16:creationId xmlns:a16="http://schemas.microsoft.com/office/drawing/2014/main" id="{567482E6-28E9-41D8-B9B8-BE2BDAD39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1627188"/>
            <a:ext cx="3240087" cy="433387"/>
          </a:xfrm>
          <a:prstGeom prst="wedgeRectCallout">
            <a:avLst>
              <a:gd name="adj1" fmla="val -20505"/>
              <a:gd name="adj2" fmla="val 1282"/>
            </a:avLst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FF0000"/>
                </a:solidFill>
              </a:rPr>
              <a:t>★</a:t>
            </a:r>
            <a:r>
              <a:rPr lang="zh-CN" altLang="en-US" sz="2000">
                <a:solidFill>
                  <a:srgbClr val="0000FF"/>
                </a:solidFill>
              </a:rPr>
              <a:t>部分明细账可不必更换</a:t>
            </a:r>
            <a:endParaRPr lang="en-US" altLang="zh-CN" sz="2000">
              <a:solidFill>
                <a:srgbClr val="0000FF"/>
              </a:solidFill>
            </a:endParaRPr>
          </a:p>
        </p:txBody>
      </p:sp>
      <p:sp>
        <p:nvSpPr>
          <p:cNvPr id="75796" name="圆角矩形标注 44077">
            <a:extLst>
              <a:ext uri="{FF2B5EF4-FFF2-40B4-BE49-F238E27FC236}">
                <a16:creationId xmlns:a16="http://schemas.microsoft.com/office/drawing/2014/main" id="{3F8F27F9-C114-46C7-86D1-C9F61DFC5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724400"/>
            <a:ext cx="3816350" cy="504825"/>
          </a:xfrm>
          <a:prstGeom prst="wedgeRoundRectCallout">
            <a:avLst>
              <a:gd name="adj1" fmla="val 3954"/>
              <a:gd name="adj2" fmla="val 8176"/>
              <a:gd name="adj3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结清账目，求得本年记录平衡</a:t>
            </a:r>
          </a:p>
        </p:txBody>
      </p:sp>
      <p:sp>
        <p:nvSpPr>
          <p:cNvPr id="75797" name="圆角矩形标注 44078">
            <a:extLst>
              <a:ext uri="{FF2B5EF4-FFF2-40B4-BE49-F238E27FC236}">
                <a16:creationId xmlns:a16="http://schemas.microsoft.com/office/drawing/2014/main" id="{8ADD77FE-E333-412B-B950-ED669CCD5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5661025"/>
            <a:ext cx="4103688" cy="504825"/>
          </a:xfrm>
          <a:prstGeom prst="wedgeRoundRectCallout">
            <a:avLst>
              <a:gd name="adj1" fmla="val 3694"/>
              <a:gd name="adj2" fmla="val 8176"/>
              <a:gd name="adj3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账户若有余额，抄入新年度账簿</a:t>
            </a:r>
          </a:p>
        </p:txBody>
      </p:sp>
      <p:sp>
        <p:nvSpPr>
          <p:cNvPr id="75798" name="下箭头 44079">
            <a:extLst>
              <a:ext uri="{FF2B5EF4-FFF2-40B4-BE49-F238E27FC236}">
                <a16:creationId xmlns:a16="http://schemas.microsoft.com/office/drawing/2014/main" id="{78831B85-129C-4086-85DF-2E97F2851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6500" y="4365625"/>
            <a:ext cx="936625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EC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75799" name="下箭头 44080">
            <a:extLst>
              <a:ext uri="{FF2B5EF4-FFF2-40B4-BE49-F238E27FC236}">
                <a16:creationId xmlns:a16="http://schemas.microsoft.com/office/drawing/2014/main" id="{9F0E50A9-BA73-4532-A2F6-5C7CACC8A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5302250"/>
            <a:ext cx="936625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CCEC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矩形标注 119811">
            <a:extLst>
              <a:ext uri="{FF2B5EF4-FFF2-40B4-BE49-F238E27FC236}">
                <a16:creationId xmlns:a16="http://schemas.microsoft.com/office/drawing/2014/main" id="{3D1B4EB9-6557-410B-B618-044E30A82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92150"/>
            <a:ext cx="7921625" cy="3455988"/>
          </a:xfrm>
          <a:prstGeom prst="wedgeRectCallout">
            <a:avLst>
              <a:gd name="adj1" fmla="val 319"/>
              <a:gd name="adj2" fmla="val 21843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会计科目：原材料</a:t>
            </a:r>
          </a:p>
        </p:txBody>
      </p:sp>
      <p:graphicFrame>
        <p:nvGraphicFramePr>
          <p:cNvPr id="120094" name="表格 120093">
            <a:extLst>
              <a:ext uri="{FF2B5EF4-FFF2-40B4-BE49-F238E27FC236}">
                <a16:creationId xmlns:a16="http://schemas.microsoft.com/office/drawing/2014/main" id="{41F660BD-0FEC-41E7-8C11-73CE62666D51}"/>
              </a:ext>
            </a:extLst>
          </p:cNvPr>
          <p:cNvGraphicFramePr/>
          <p:nvPr/>
        </p:nvGraphicFramePr>
        <p:xfrm>
          <a:off x="900113" y="1123950"/>
          <a:ext cx="7343775" cy="2892533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5777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b="1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2017</a:t>
                      </a:r>
                      <a:r>
                        <a:rPr lang="zh-CN" altLang="en-US" sz="20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55" marB="4575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</a:t>
                      </a:r>
                    </a:p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号数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051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55" marB="4575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11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55" marB="4575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12 500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64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（略）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63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12</a:t>
                      </a:r>
                    </a:p>
                  </a:txBody>
                  <a:tcPr marT="45755" marB="4575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31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53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5 000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53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12 500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53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344 500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344 500</a:t>
                      </a: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55" marB="45755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6877" name="矩形标注 119946">
            <a:extLst>
              <a:ext uri="{FF2B5EF4-FFF2-40B4-BE49-F238E27FC236}">
                <a16:creationId xmlns:a16="http://schemas.microsoft.com/office/drawing/2014/main" id="{9EC4A8F7-D669-4631-8E14-23A144382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1951038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上年结转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76878" name="矩形标注 119948">
            <a:extLst>
              <a:ext uri="{FF2B5EF4-FFF2-40B4-BE49-F238E27FC236}">
                <a16:creationId xmlns:a16="http://schemas.microsoft.com/office/drawing/2014/main" id="{C179688C-05E7-44F1-B1D7-459454287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850" y="2616200"/>
            <a:ext cx="3744913" cy="285750"/>
          </a:xfrm>
          <a:prstGeom prst="wedgeRectCallout">
            <a:avLst>
              <a:gd name="adj1" fmla="val -14306"/>
              <a:gd name="adj2" fmla="val -6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0" i="1">
                <a:latin typeface="宋体" panose="02010600030101010101" pitchFamily="2" charset="-122"/>
              </a:rPr>
              <a:t>332 000</a:t>
            </a:r>
            <a:r>
              <a:rPr lang="en-US" altLang="zh-CN" sz="1600" b="0">
                <a:latin typeface="宋体" panose="02010600030101010101" pitchFamily="2" charset="-122"/>
              </a:rPr>
              <a:t>    </a:t>
            </a:r>
            <a:r>
              <a:rPr lang="en-US" altLang="zh-CN" sz="1600" b="0" i="1">
                <a:latin typeface="宋体" panose="02010600030101010101" pitchFamily="2" charset="-122"/>
              </a:rPr>
              <a:t>339 500</a:t>
            </a:r>
            <a:r>
              <a:rPr lang="en-US" altLang="zh-CN" sz="1600" b="0">
                <a:latin typeface="宋体" panose="02010600030101010101" pitchFamily="2" charset="-122"/>
              </a:rPr>
              <a:t>  </a:t>
            </a:r>
            <a:r>
              <a:rPr lang="zh-CN" altLang="en-US" sz="1600" b="0">
                <a:latin typeface="宋体" panose="02010600030101010101" pitchFamily="2" charset="-122"/>
              </a:rPr>
              <a:t>借      </a:t>
            </a:r>
            <a:r>
              <a:rPr lang="zh-CN" altLang="en-US" sz="1000" b="0">
                <a:latin typeface="宋体" panose="02010600030101010101" pitchFamily="2" charset="-122"/>
              </a:rPr>
              <a:t> </a:t>
            </a:r>
            <a:r>
              <a:rPr lang="en-US" altLang="zh-CN" sz="1600" b="0" i="1">
                <a:latin typeface="宋体" panose="02010600030101010101" pitchFamily="2" charset="-122"/>
              </a:rPr>
              <a:t>5 000</a:t>
            </a:r>
          </a:p>
        </p:txBody>
      </p:sp>
      <p:sp>
        <p:nvSpPr>
          <p:cNvPr id="76879" name="矩形标注 119964">
            <a:extLst>
              <a:ext uri="{FF2B5EF4-FFF2-40B4-BE49-F238E27FC236}">
                <a16:creationId xmlns:a16="http://schemas.microsoft.com/office/drawing/2014/main" id="{C305C097-0492-4A4F-94E2-D922E1244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2671763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</a:rPr>
              <a:t>本年合计</a:t>
            </a:r>
          </a:p>
        </p:txBody>
      </p:sp>
      <p:sp>
        <p:nvSpPr>
          <p:cNvPr id="76880" name="直接连接符 119967">
            <a:extLst>
              <a:ext uri="{FF2B5EF4-FFF2-40B4-BE49-F238E27FC236}">
                <a16:creationId xmlns:a16="http://schemas.microsoft.com/office/drawing/2014/main" id="{A5543B3C-CFA3-4EAA-B757-F43011185C9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98750" y="2632075"/>
            <a:ext cx="55451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6881" name="组合 119968">
            <a:extLst>
              <a:ext uri="{FF2B5EF4-FFF2-40B4-BE49-F238E27FC236}">
                <a16:creationId xmlns:a16="http://schemas.microsoft.com/office/drawing/2014/main" id="{5894A39D-E1B4-46CE-A287-02C4F3D1A2FF}"/>
              </a:ext>
            </a:extLst>
          </p:cNvPr>
          <p:cNvGrpSpPr>
            <a:grpSpLocks/>
          </p:cNvGrpSpPr>
          <p:nvPr/>
        </p:nvGrpSpPr>
        <p:grpSpPr bwMode="auto">
          <a:xfrm>
            <a:off x="2698750" y="2954338"/>
            <a:ext cx="5545138" cy="36512"/>
            <a:chOff x="1746" y="3736"/>
            <a:chExt cx="3493" cy="23"/>
          </a:xfrm>
        </p:grpSpPr>
        <p:sp>
          <p:nvSpPr>
            <p:cNvPr id="76927" name="直接连接符 119969">
              <a:extLst>
                <a:ext uri="{FF2B5EF4-FFF2-40B4-BE49-F238E27FC236}">
                  <a16:creationId xmlns:a16="http://schemas.microsoft.com/office/drawing/2014/main" id="{3587BD97-A356-435D-8260-0D4DEC0D3B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6" y="3736"/>
              <a:ext cx="3493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928" name="直接连接符 119970">
              <a:extLst>
                <a:ext uri="{FF2B5EF4-FFF2-40B4-BE49-F238E27FC236}">
                  <a16:creationId xmlns:a16="http://schemas.microsoft.com/office/drawing/2014/main" id="{14205F2F-39DF-4FA8-911B-F012993241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6" y="3759"/>
              <a:ext cx="3493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6882" name="矩形标注 119971">
            <a:extLst>
              <a:ext uri="{FF2B5EF4-FFF2-40B4-BE49-F238E27FC236}">
                <a16:creationId xmlns:a16="http://schemas.microsoft.com/office/drawing/2014/main" id="{361F858B-C078-497C-B727-4AF6C593C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3376613"/>
            <a:ext cx="1081087" cy="287337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上年结转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76883" name="矩形标注 119977">
            <a:extLst>
              <a:ext uri="{FF2B5EF4-FFF2-40B4-BE49-F238E27FC236}">
                <a16:creationId xmlns:a16="http://schemas.microsoft.com/office/drawing/2014/main" id="{B79B9599-9AFB-4664-8B29-BC8F48B4D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3035300"/>
            <a:ext cx="1081088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结转下年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76884" name="矩形标注 119987">
            <a:extLst>
              <a:ext uri="{FF2B5EF4-FFF2-40B4-BE49-F238E27FC236}">
                <a16:creationId xmlns:a16="http://schemas.microsoft.com/office/drawing/2014/main" id="{BBDA1A00-BFA9-45BB-BB6D-2443A0105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510088"/>
            <a:ext cx="7921625" cy="2014537"/>
          </a:xfrm>
          <a:prstGeom prst="wedgeRectCallout">
            <a:avLst>
              <a:gd name="adj1" fmla="val 4889"/>
              <a:gd name="adj2" fmla="val 9889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/>
              <a:t>     会计科目：原材料</a:t>
            </a:r>
          </a:p>
        </p:txBody>
      </p:sp>
      <p:graphicFrame>
        <p:nvGraphicFramePr>
          <p:cNvPr id="120092" name="表格 120091">
            <a:extLst>
              <a:ext uri="{FF2B5EF4-FFF2-40B4-BE49-F238E27FC236}">
                <a16:creationId xmlns:a16="http://schemas.microsoft.com/office/drawing/2014/main" id="{115BE9C1-2122-4351-908B-B4FC1B68231D}"/>
              </a:ext>
            </a:extLst>
          </p:cNvPr>
          <p:cNvGraphicFramePr/>
          <p:nvPr/>
        </p:nvGraphicFramePr>
        <p:xfrm>
          <a:off x="900113" y="4941888"/>
          <a:ext cx="7343775" cy="1514415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5897">
                <a:tc grid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b="1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2018</a:t>
                      </a:r>
                      <a:r>
                        <a:rPr lang="zh-CN" altLang="en-US" sz="2000" b="1" dirty="0">
                          <a:solidFill>
                            <a:srgbClr val="0000FF"/>
                          </a:solidFill>
                          <a:latin typeface="宋体" panose="02010600030101010101" pitchFamily="2" charset="-122"/>
                        </a:rPr>
                        <a:t>年</a:t>
                      </a:r>
                    </a:p>
                  </a:txBody>
                  <a:tcPr marT="45768" marB="45768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凭证</a:t>
                      </a:r>
                    </a:p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号数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摘    要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  方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spcBef>
                          <a:spcPct val="8000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  方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或</a:t>
                      </a:r>
                    </a:p>
                    <a:p>
                      <a:pPr marL="0" lv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贷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200000"/>
                        </a:lnSpc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余  额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15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月</a:t>
                      </a:r>
                    </a:p>
                  </a:txBody>
                  <a:tcPr marT="45768" marB="45768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1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日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222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68" marB="45768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</a:rPr>
                        <a:t>1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i="1" dirty="0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latin typeface="宋体" panose="02010600030101010101" pitchFamily="2" charset="-122"/>
                        </a:rPr>
                        <a:t>借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r>
                        <a:rPr lang="en-US" altLang="zh-CN" sz="1600" i="1">
                          <a:latin typeface="宋体" panose="02010600030101010101" pitchFamily="2" charset="-122"/>
                        </a:rPr>
                        <a:t>5 000</a:t>
                      </a: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61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cap="flat">
                      <a:noFill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en-US" altLang="zh-CN" sz="1600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1600" dirty="0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r">
                        <a:buNone/>
                      </a:pPr>
                      <a:endParaRPr lang="en-US" altLang="zh-CN" sz="1600" i="1">
                        <a:latin typeface="宋体" panose="02010600030101010101" pitchFamily="2" charset="-122"/>
                      </a:endParaRPr>
                    </a:p>
                  </a:txBody>
                  <a:tcPr marT="45768" marB="45768">
                    <a:lnL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6923" name="矩形标注 120077">
            <a:extLst>
              <a:ext uri="{FF2B5EF4-FFF2-40B4-BE49-F238E27FC236}">
                <a16:creationId xmlns:a16="http://schemas.microsoft.com/office/drawing/2014/main" id="{5F25639B-B879-4AF4-AE0C-BEE34CD4D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8" y="5768975"/>
            <a:ext cx="1081087" cy="287338"/>
          </a:xfrm>
          <a:prstGeom prst="wedgeRectCallout">
            <a:avLst>
              <a:gd name="adj1" fmla="val -6241"/>
              <a:gd name="adj2" fmla="val -9116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600" b="0">
                <a:solidFill>
                  <a:srgbClr val="FF0000"/>
                </a:solidFill>
                <a:latin typeface="宋体" panose="02010600030101010101" pitchFamily="2" charset="-122"/>
              </a:rPr>
              <a:t>上年结转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76924" name="圆角矩形标注 119974">
            <a:extLst>
              <a:ext uri="{FF2B5EF4-FFF2-40B4-BE49-F238E27FC236}">
                <a16:creationId xmlns:a16="http://schemas.microsoft.com/office/drawing/2014/main" id="{E21CAC31-8AD1-4760-9D32-C4C2BE399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6237288"/>
            <a:ext cx="2808288" cy="342900"/>
          </a:xfrm>
          <a:prstGeom prst="wedgeRoundRectCallout">
            <a:avLst>
              <a:gd name="adj1" fmla="val -14556"/>
              <a:gd name="adj2" fmla="val -98611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FF"/>
                </a:solidFill>
              </a:rPr>
              <a:t>新年度新账簿第</a:t>
            </a:r>
            <a:r>
              <a:rPr lang="en-US" altLang="zh-CN" sz="1600">
                <a:solidFill>
                  <a:srgbClr val="0000FF"/>
                </a:solidFill>
              </a:rPr>
              <a:t>1</a:t>
            </a:r>
            <a:r>
              <a:rPr lang="zh-CN" altLang="en-US" sz="1600">
                <a:solidFill>
                  <a:srgbClr val="0000FF"/>
                </a:solidFill>
              </a:rPr>
              <a:t>页第一行</a:t>
            </a:r>
          </a:p>
        </p:txBody>
      </p:sp>
      <p:sp>
        <p:nvSpPr>
          <p:cNvPr id="76925" name="圆角矩形标注 120092">
            <a:extLst>
              <a:ext uri="{FF2B5EF4-FFF2-40B4-BE49-F238E27FC236}">
                <a16:creationId xmlns:a16="http://schemas.microsoft.com/office/drawing/2014/main" id="{B92CE9D7-AC18-49F1-AEFA-0B9F679B8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141663"/>
            <a:ext cx="2087563" cy="792162"/>
          </a:xfrm>
          <a:prstGeom prst="wedgeRoundRectCallout">
            <a:avLst>
              <a:gd name="adj1" fmla="val 13954"/>
              <a:gd name="adj2" fmla="val -15329"/>
              <a:gd name="adj3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结清账目</a:t>
            </a:r>
            <a:r>
              <a:rPr lang="en-US" altLang="zh-CN" sz="2000">
                <a:solidFill>
                  <a:srgbClr val="0000FF"/>
                </a:solidFill>
              </a:rPr>
              <a:t>,</a:t>
            </a:r>
            <a:r>
              <a:rPr lang="zh-CN" altLang="en-US" sz="2000">
                <a:solidFill>
                  <a:srgbClr val="0000FF"/>
                </a:solidFill>
              </a:rPr>
              <a:t>求得本年记录平衡</a:t>
            </a:r>
          </a:p>
        </p:txBody>
      </p:sp>
      <p:sp>
        <p:nvSpPr>
          <p:cNvPr id="76926" name="圆角矩形标注 120094">
            <a:extLst>
              <a:ext uri="{FF2B5EF4-FFF2-40B4-BE49-F238E27FC236}">
                <a16:creationId xmlns:a16="http://schemas.microsoft.com/office/drawing/2014/main" id="{26CF8871-2434-4B4E-83CA-AB3A6C7A9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3068638"/>
            <a:ext cx="1727200" cy="1079500"/>
          </a:xfrm>
          <a:prstGeom prst="wedgeRoundRectCallout">
            <a:avLst>
              <a:gd name="adj1" fmla="val 33917"/>
              <a:gd name="adj2" fmla="val -19264"/>
              <a:gd name="adj3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账户若有余额，抄入新年度账簿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文本占位符 45057">
            <a:extLst>
              <a:ext uri="{FF2B5EF4-FFF2-40B4-BE49-F238E27FC236}">
                <a16:creationId xmlns:a16="http://schemas.microsoft.com/office/drawing/2014/main" id="{8E61287C-9401-4CF5-9008-294EFEEBAF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188" y="620713"/>
            <a:ext cx="7993062" cy="252095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二、账簿的保管</a:t>
            </a:r>
            <a:r>
              <a:rPr lang="en-US" altLang="zh-CN" b="1">
                <a:latin typeface="宋体" panose="02010600030101010101" pitchFamily="2" charset="-122"/>
              </a:rPr>
              <a:t>-</a:t>
            </a:r>
            <a:r>
              <a:rPr lang="zh-CN" altLang="en-US" b="1">
                <a:latin typeface="宋体" panose="02010600030101010101" pitchFamily="2" charset="-122"/>
              </a:rPr>
              <a:t>保管期限</a:t>
            </a:r>
            <a:r>
              <a:rPr lang="en-US" altLang="zh-CN" b="1">
                <a:latin typeface="宋体" panose="02010600030101010101" pitchFamily="2" charset="-122"/>
              </a:rPr>
              <a:t>30</a:t>
            </a:r>
            <a:r>
              <a:rPr lang="zh-CN" altLang="en-US" b="1">
                <a:latin typeface="宋体" panose="02010600030101010101" pitchFamily="2" charset="-122"/>
              </a:rPr>
              <a:t>年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</a:t>
            </a:r>
            <a:r>
              <a:rPr lang="en-US" altLang="zh-CN" b="1">
                <a:solidFill>
                  <a:srgbClr val="0000FF"/>
                </a:solidFill>
                <a:latin typeface="宋体" panose="02010600030101010101" pitchFamily="2" charset="-122"/>
              </a:rPr>
              <a:t>1.</a:t>
            </a:r>
            <a:r>
              <a:rPr lang="zh-CN" altLang="en-US" b="1">
                <a:solidFill>
                  <a:srgbClr val="0000FF"/>
                </a:solidFill>
                <a:latin typeface="宋体" panose="02010600030101010101" pitchFamily="2" charset="-122"/>
              </a:rPr>
              <a:t>使用中账簿的管理要求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◆</a:t>
            </a:r>
            <a:r>
              <a:rPr lang="zh-CN" altLang="en-US" b="1">
                <a:latin typeface="宋体" panose="02010600030101010101" pitchFamily="2" charset="-122"/>
              </a:rPr>
              <a:t>专人管理，保证安全；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◆</a:t>
            </a:r>
            <a:r>
              <a:rPr lang="zh-CN" altLang="en-US" b="1">
                <a:latin typeface="宋体" panose="02010600030101010101" pitchFamily="2" charset="-122"/>
              </a:rPr>
              <a:t>查阅复制，需经批准；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latin typeface="宋体" panose="02010600030101010101" pitchFamily="2" charset="-122"/>
              </a:rPr>
              <a:t>    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</a:rPr>
              <a:t>◆</a:t>
            </a:r>
            <a:r>
              <a:rPr lang="zh-CN" altLang="en-US" b="1">
                <a:latin typeface="宋体" panose="02010600030101010101" pitchFamily="2" charset="-122"/>
              </a:rPr>
              <a:t>除必要外，不得外带。</a:t>
            </a:r>
          </a:p>
        </p:txBody>
      </p:sp>
      <p:sp>
        <p:nvSpPr>
          <p:cNvPr id="77827" name="矩形标注 45058">
            <a:extLst>
              <a:ext uri="{FF2B5EF4-FFF2-40B4-BE49-F238E27FC236}">
                <a16:creationId xmlns:a16="http://schemas.microsoft.com/office/drawing/2014/main" id="{2E9D8C7A-80DA-43B4-AFE3-3320BE6AB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429000"/>
            <a:ext cx="7848600" cy="2952750"/>
          </a:xfrm>
          <a:prstGeom prst="wedgeRectCallout">
            <a:avLst>
              <a:gd name="adj1" fmla="val -39824"/>
              <a:gd name="adj2" fmla="val -44838"/>
            </a:avLst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77828" name="圆角矩形标注 45059">
            <a:extLst>
              <a:ext uri="{FF2B5EF4-FFF2-40B4-BE49-F238E27FC236}">
                <a16:creationId xmlns:a16="http://schemas.microsoft.com/office/drawing/2014/main" id="{D88EB27B-F3EC-4A69-B073-75ECAA32F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367213"/>
            <a:ext cx="1368425" cy="1079500"/>
          </a:xfrm>
          <a:prstGeom prst="wedgeRoundRectCallout">
            <a:avLst>
              <a:gd name="adj1" fmla="val -694"/>
              <a:gd name="adj2" fmla="val 16028"/>
              <a:gd name="adj3" fmla="val 16667"/>
            </a:avLst>
          </a:prstGeom>
          <a:solidFill>
            <a:srgbClr val="99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经济业务（交易或事项）</a:t>
            </a:r>
          </a:p>
        </p:txBody>
      </p:sp>
      <p:sp>
        <p:nvSpPr>
          <p:cNvPr id="77829" name="任意多边形 45060">
            <a:extLst>
              <a:ext uri="{FF2B5EF4-FFF2-40B4-BE49-F238E27FC236}">
                <a16:creationId xmlns:a16="http://schemas.microsoft.com/office/drawing/2014/main" id="{7890CF64-323A-468A-B9FB-E134DBD05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88" y="4799013"/>
            <a:ext cx="647700" cy="212725"/>
          </a:xfrm>
          <a:custGeom>
            <a:avLst/>
            <a:gdLst>
              <a:gd name="T0" fmla="*/ 436792777 w 21600"/>
              <a:gd name="T1" fmla="*/ 0 h 21600"/>
              <a:gd name="T2" fmla="*/ 436792777 w 21600"/>
              <a:gd name="T3" fmla="*/ 5158059 h 21600"/>
              <a:gd name="T4" fmla="*/ 90998372 w 21600"/>
              <a:gd name="T5" fmla="*/ 5158059 h 21600"/>
              <a:gd name="T6" fmla="*/ 90998372 w 21600"/>
              <a:gd name="T7" fmla="*/ 15474266 h 21600"/>
              <a:gd name="T8" fmla="*/ 436792777 w 21600"/>
              <a:gd name="T9" fmla="*/ 15474266 h 21600"/>
              <a:gd name="T10" fmla="*/ 436792777 w 21600"/>
              <a:gd name="T11" fmla="*/ 20632326 h 21600"/>
              <a:gd name="T12" fmla="*/ 582390370 w 21600"/>
              <a:gd name="T13" fmla="*/ 10316207 h 21600"/>
              <a:gd name="T14" fmla="*/ 36399181 w 21600"/>
              <a:gd name="T15" fmla="*/ 5158059 h 21600"/>
              <a:gd name="T16" fmla="*/ 36399181 w 21600"/>
              <a:gd name="T17" fmla="*/ 15474266 h 21600"/>
              <a:gd name="T18" fmla="*/ 72799261 w 21600"/>
              <a:gd name="T19" fmla="*/ 15474266 h 21600"/>
              <a:gd name="T20" fmla="*/ 72799261 w 21600"/>
              <a:gd name="T21" fmla="*/ 5158059 h 21600"/>
              <a:gd name="T22" fmla="*/ 0 w 21600"/>
              <a:gd name="T23" fmla="*/ 5158059 h 21600"/>
              <a:gd name="T24" fmla="*/ 0 w 21600"/>
              <a:gd name="T25" fmla="*/ 15474266 h 21600"/>
              <a:gd name="T26" fmla="*/ 18200040 w 21600"/>
              <a:gd name="T27" fmla="*/ 15474266 h 21600"/>
              <a:gd name="T28" fmla="*/ 18200040 w 21600"/>
              <a:gd name="T29" fmla="*/ 5158059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7830" name="直接连接符 45061">
            <a:extLst>
              <a:ext uri="{FF2B5EF4-FFF2-40B4-BE49-F238E27FC236}">
                <a16:creationId xmlns:a16="http://schemas.microsoft.com/office/drawing/2014/main" id="{F7EE3263-E108-4642-8945-E149D0E4227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8" y="4940300"/>
            <a:ext cx="6477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7831" name="矩形标注 45062">
            <a:extLst>
              <a:ext uri="{FF2B5EF4-FFF2-40B4-BE49-F238E27FC236}">
                <a16:creationId xmlns:a16="http://schemas.microsoft.com/office/drawing/2014/main" id="{1A29C5CE-54B4-4EF4-A836-54BA8EF53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8138" y="4508500"/>
            <a:ext cx="720725" cy="792163"/>
          </a:xfrm>
          <a:prstGeom prst="wedgeRectCallout">
            <a:avLst>
              <a:gd name="adj1" fmla="val 16079"/>
              <a:gd name="adj2" fmla="val 6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取得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填制</a:t>
            </a:r>
          </a:p>
        </p:txBody>
      </p:sp>
      <p:sp>
        <p:nvSpPr>
          <p:cNvPr id="77832" name="矩形标注 45063">
            <a:extLst>
              <a:ext uri="{FF2B5EF4-FFF2-40B4-BE49-F238E27FC236}">
                <a16:creationId xmlns:a16="http://schemas.microsoft.com/office/drawing/2014/main" id="{9C0601AB-54CC-40E2-916B-197DBA0DE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750" y="4494213"/>
            <a:ext cx="719138" cy="877887"/>
          </a:xfrm>
          <a:prstGeom prst="wedgeRectCallout">
            <a:avLst>
              <a:gd name="adj1" fmla="val 16005"/>
              <a:gd name="adj2" fmla="val 63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登记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账簿</a:t>
            </a:r>
          </a:p>
        </p:txBody>
      </p:sp>
      <p:sp>
        <p:nvSpPr>
          <p:cNvPr id="77833" name="矩形标注 45064">
            <a:extLst>
              <a:ext uri="{FF2B5EF4-FFF2-40B4-BE49-F238E27FC236}">
                <a16:creationId xmlns:a16="http://schemas.microsoft.com/office/drawing/2014/main" id="{221A1FE4-AEDC-4FCA-9F5A-023E3A583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4365625"/>
            <a:ext cx="1728787" cy="503238"/>
          </a:xfrm>
          <a:prstGeom prst="wedgeRectCallout">
            <a:avLst>
              <a:gd name="adj1" fmla="val 5097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原始凭证</a:t>
            </a:r>
          </a:p>
        </p:txBody>
      </p:sp>
      <p:sp>
        <p:nvSpPr>
          <p:cNvPr id="77834" name="矩形标注 45065">
            <a:extLst>
              <a:ext uri="{FF2B5EF4-FFF2-40B4-BE49-F238E27FC236}">
                <a16:creationId xmlns:a16="http://schemas.microsoft.com/office/drawing/2014/main" id="{189482F9-71BF-4968-AED1-6BAD0E4ED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4940300"/>
            <a:ext cx="1728787" cy="503238"/>
          </a:xfrm>
          <a:prstGeom prst="wedgeRectCallout">
            <a:avLst>
              <a:gd name="adj1" fmla="val 5097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</a:t>
            </a:r>
          </a:p>
        </p:txBody>
      </p:sp>
      <p:grpSp>
        <p:nvGrpSpPr>
          <p:cNvPr id="77835" name="组合 45086">
            <a:extLst>
              <a:ext uri="{FF2B5EF4-FFF2-40B4-BE49-F238E27FC236}">
                <a16:creationId xmlns:a16="http://schemas.microsoft.com/office/drawing/2014/main" id="{6907EA37-2DC5-4E7C-95B2-F4A643AD3FFA}"/>
              </a:ext>
            </a:extLst>
          </p:cNvPr>
          <p:cNvGrpSpPr>
            <a:grpSpLocks/>
          </p:cNvGrpSpPr>
          <p:nvPr/>
        </p:nvGrpSpPr>
        <p:grpSpPr bwMode="auto">
          <a:xfrm>
            <a:off x="6445250" y="3573463"/>
            <a:ext cx="1081088" cy="1366837"/>
            <a:chOff x="748" y="2886"/>
            <a:chExt cx="681" cy="861"/>
          </a:xfrm>
        </p:grpSpPr>
        <p:sp>
          <p:nvSpPr>
            <p:cNvPr id="77845" name="立方体 45087">
              <a:extLst>
                <a:ext uri="{FF2B5EF4-FFF2-40B4-BE49-F238E27FC236}">
                  <a16:creationId xmlns:a16="http://schemas.microsoft.com/office/drawing/2014/main" id="{13F3752C-9970-4341-BFF3-30206638B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886"/>
              <a:ext cx="681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77846" name="图片 45088">
              <a:extLst>
                <a:ext uri="{FF2B5EF4-FFF2-40B4-BE49-F238E27FC236}">
                  <a16:creationId xmlns:a16="http://schemas.microsoft.com/office/drawing/2014/main" id="{99B1DA9D-1F78-4DA7-97A7-9605D90825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60" y="2931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7836" name="图片 45089" descr="7581CBD8">
            <a:extLst>
              <a:ext uri="{FF2B5EF4-FFF2-40B4-BE49-F238E27FC236}">
                <a16:creationId xmlns:a16="http://schemas.microsoft.com/office/drawing/2014/main" id="{3B591AC6-E186-4AB2-87FB-050D0DC64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" r="182" b="1120"/>
          <a:stretch>
            <a:fillRect/>
          </a:stretch>
        </p:blipFill>
        <p:spPr bwMode="auto">
          <a:xfrm>
            <a:off x="6443663" y="3644900"/>
            <a:ext cx="101917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7837" name="组合 45090">
            <a:extLst>
              <a:ext uri="{FF2B5EF4-FFF2-40B4-BE49-F238E27FC236}">
                <a16:creationId xmlns:a16="http://schemas.microsoft.com/office/drawing/2014/main" id="{C417CEEF-DB01-4E87-A400-A96E9EDD82E6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4248150"/>
            <a:ext cx="1584325" cy="939800"/>
            <a:chOff x="748" y="2160"/>
            <a:chExt cx="907" cy="592"/>
          </a:xfrm>
        </p:grpSpPr>
        <p:sp>
          <p:nvSpPr>
            <p:cNvPr id="77843" name="立方体 45091">
              <a:extLst>
                <a:ext uri="{FF2B5EF4-FFF2-40B4-BE49-F238E27FC236}">
                  <a16:creationId xmlns:a16="http://schemas.microsoft.com/office/drawing/2014/main" id="{D3719675-2776-4A24-BA4F-F8CA9D28E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160"/>
              <a:ext cx="907" cy="592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77844" name="图片 45092">
              <a:extLst>
                <a:ext uri="{FF2B5EF4-FFF2-40B4-BE49-F238E27FC236}">
                  <a16:creationId xmlns:a16="http://schemas.microsoft.com/office/drawing/2014/main" id="{35FB2D20-C836-4C2F-A3FC-711BF3B4B5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" t="2928" b="1727"/>
            <a:stretch>
              <a:fillRect/>
            </a:stretch>
          </p:blipFill>
          <p:spPr bwMode="auto">
            <a:xfrm>
              <a:off x="748" y="2205"/>
              <a:ext cx="861" cy="545"/>
            </a:xfrm>
            <a:prstGeom prst="rect">
              <a:avLst/>
            </a:prstGeom>
            <a:noFill/>
            <a:ln w="9525">
              <a:solidFill>
                <a:srgbClr val="FFFFCC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7838" name="图片 45093" descr="896F7477">
            <a:extLst>
              <a:ext uri="{FF2B5EF4-FFF2-40B4-BE49-F238E27FC236}">
                <a16:creationId xmlns:a16="http://schemas.microsoft.com/office/drawing/2014/main" id="{B23873FB-E2A3-4400-9F08-1FB0E40A8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r="565" b="182"/>
          <a:stretch>
            <a:fillRect/>
          </a:stretch>
        </p:blipFill>
        <p:spPr bwMode="auto">
          <a:xfrm>
            <a:off x="6156325" y="4292600"/>
            <a:ext cx="152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7839" name="组合 45094">
            <a:extLst>
              <a:ext uri="{FF2B5EF4-FFF2-40B4-BE49-F238E27FC236}">
                <a16:creationId xmlns:a16="http://schemas.microsoft.com/office/drawing/2014/main" id="{89ACF81C-5A59-43E6-BAAF-94ADFCBF3C8E}"/>
              </a:ext>
            </a:extLst>
          </p:cNvPr>
          <p:cNvGrpSpPr>
            <a:grpSpLocks/>
          </p:cNvGrpSpPr>
          <p:nvPr/>
        </p:nvGrpSpPr>
        <p:grpSpPr bwMode="auto">
          <a:xfrm>
            <a:off x="6529388" y="4846638"/>
            <a:ext cx="1076325" cy="1366837"/>
            <a:chOff x="767" y="1150"/>
            <a:chExt cx="678" cy="861"/>
          </a:xfrm>
        </p:grpSpPr>
        <p:sp>
          <p:nvSpPr>
            <p:cNvPr id="77841" name="立方体 45095">
              <a:extLst>
                <a:ext uri="{FF2B5EF4-FFF2-40B4-BE49-F238E27FC236}">
                  <a16:creationId xmlns:a16="http://schemas.microsoft.com/office/drawing/2014/main" id="{BAA389A8-61CD-4BC3-9162-EEB6090FB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" y="1150"/>
              <a:ext cx="678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77842" name="图片 45096">
              <a:extLst>
                <a:ext uri="{FF2B5EF4-FFF2-40B4-BE49-F238E27FC236}">
                  <a16:creationId xmlns:a16="http://schemas.microsoft.com/office/drawing/2014/main" id="{2AAD3D77-0DE5-425F-9DE3-43D517EF0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93" y="1207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7840" name="图片 45097" descr="204E207C">
            <a:extLst>
              <a:ext uri="{FF2B5EF4-FFF2-40B4-BE49-F238E27FC236}">
                <a16:creationId xmlns:a16="http://schemas.microsoft.com/office/drawing/2014/main" id="{0E47672D-0238-497A-961E-5795F403E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4930775"/>
            <a:ext cx="1017588" cy="1306513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副标题 46081">
            <a:extLst>
              <a:ext uri="{FF2B5EF4-FFF2-40B4-BE49-F238E27FC236}">
                <a16:creationId xmlns:a16="http://schemas.microsoft.com/office/drawing/2014/main" id="{101BFF6D-3166-45A4-8E6A-0CE58FAA97F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549275"/>
            <a:ext cx="7993062" cy="2592388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</a:rPr>
              <a:t> 2.</a:t>
            </a: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</a:rPr>
              <a:t>更换账簿归档保管的要求</a:t>
            </a:r>
            <a:r>
              <a:rPr lang="en-US" altLang="zh-CN" sz="2800" b="1">
                <a:latin typeface="宋体" panose="02010600030101010101" pitchFamily="2" charset="-122"/>
              </a:rPr>
              <a:t>(</a:t>
            </a:r>
            <a:r>
              <a:rPr lang="zh-CN" altLang="en-US" sz="2800" b="1">
                <a:latin typeface="宋体" panose="02010600030101010101" pitchFamily="2" charset="-122"/>
              </a:rPr>
              <a:t>参见</a:t>
            </a:r>
            <a:r>
              <a:rPr lang="en-US" altLang="zh-CN" sz="2800" b="1">
                <a:latin typeface="宋体" panose="02010600030101010101" pitchFamily="2" charset="-122"/>
              </a:rPr>
              <a:t>2016</a:t>
            </a:r>
            <a:r>
              <a:rPr lang="zh-CN" altLang="en-US" sz="2800" b="1">
                <a:latin typeface="宋体" panose="02010600030101010101" pitchFamily="2" charset="-122"/>
              </a:rPr>
              <a:t>年会计档案管理办法</a:t>
            </a:r>
            <a:r>
              <a:rPr lang="en-US" altLang="zh-CN" sz="2800" b="1">
                <a:latin typeface="宋体" panose="02010600030101010101" pitchFamily="2" charset="-122"/>
              </a:rPr>
              <a:t>)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● </a:t>
            </a:r>
            <a:r>
              <a:rPr lang="zh-CN" altLang="en-US" sz="2800" b="1">
                <a:latin typeface="宋体" panose="02010600030101010101" pitchFamily="2" charset="-122"/>
              </a:rPr>
              <a:t>归类整理，保证齐全；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    ● </a:t>
            </a:r>
            <a:r>
              <a:rPr lang="zh-CN" altLang="en-US" sz="2800" b="1">
                <a:latin typeface="宋体" panose="02010600030101010101" pitchFamily="2" charset="-122"/>
              </a:rPr>
              <a:t>装订成册，手续完备；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    ● </a:t>
            </a:r>
            <a:r>
              <a:rPr lang="zh-CN" altLang="en-US" sz="2800" b="1">
                <a:latin typeface="宋体" panose="02010600030101010101" pitchFamily="2" charset="-122"/>
              </a:rPr>
              <a:t>编制清单，归档保管；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latin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● </a:t>
            </a:r>
            <a:r>
              <a:rPr lang="zh-CN" altLang="en-US" sz="2800" b="1">
                <a:latin typeface="宋体" panose="02010600030101010101" pitchFamily="2" charset="-122"/>
              </a:rPr>
              <a:t>妥善保存，期满销毁。</a:t>
            </a:r>
          </a:p>
        </p:txBody>
      </p:sp>
      <p:sp>
        <p:nvSpPr>
          <p:cNvPr id="78851" name="矩形标注 46113">
            <a:extLst>
              <a:ext uri="{FF2B5EF4-FFF2-40B4-BE49-F238E27FC236}">
                <a16:creationId xmlns:a16="http://schemas.microsoft.com/office/drawing/2014/main" id="{D30FCF74-D516-45E2-A221-091257FFC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3357563"/>
            <a:ext cx="8605837" cy="3024187"/>
          </a:xfrm>
          <a:prstGeom prst="wedgeRectCallout">
            <a:avLst>
              <a:gd name="adj1" fmla="val -41125"/>
              <a:gd name="adj2" fmla="val -44958"/>
            </a:avLst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b="0"/>
          </a:p>
        </p:txBody>
      </p:sp>
      <p:sp>
        <p:nvSpPr>
          <p:cNvPr id="78852" name="圆角矩形标注 46114">
            <a:extLst>
              <a:ext uri="{FF2B5EF4-FFF2-40B4-BE49-F238E27FC236}">
                <a16:creationId xmlns:a16="http://schemas.microsoft.com/office/drawing/2014/main" id="{A2E3603A-72C9-4C23-AE98-B450B7936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4295775"/>
            <a:ext cx="1368425" cy="1079500"/>
          </a:xfrm>
          <a:prstGeom prst="wedgeRoundRectCallout">
            <a:avLst>
              <a:gd name="adj1" fmla="val 4407"/>
              <a:gd name="adj2" fmla="val 16028"/>
              <a:gd name="adj3" fmla="val 16667"/>
            </a:avLst>
          </a:prstGeom>
          <a:solidFill>
            <a:srgbClr val="99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经济业务（交易或事项）</a:t>
            </a:r>
          </a:p>
        </p:txBody>
      </p:sp>
      <p:sp>
        <p:nvSpPr>
          <p:cNvPr id="78853" name="任意多边形 46115">
            <a:extLst>
              <a:ext uri="{FF2B5EF4-FFF2-40B4-BE49-F238E27FC236}">
                <a16:creationId xmlns:a16="http://schemas.microsoft.com/office/drawing/2014/main" id="{A7C38CCA-F4E0-4FAB-8FF6-55C0A7AA9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4727575"/>
            <a:ext cx="647700" cy="212725"/>
          </a:xfrm>
          <a:custGeom>
            <a:avLst/>
            <a:gdLst>
              <a:gd name="T0" fmla="*/ 436792777 w 21600"/>
              <a:gd name="T1" fmla="*/ 0 h 21600"/>
              <a:gd name="T2" fmla="*/ 436792777 w 21600"/>
              <a:gd name="T3" fmla="*/ 5158059 h 21600"/>
              <a:gd name="T4" fmla="*/ 90998372 w 21600"/>
              <a:gd name="T5" fmla="*/ 5158059 h 21600"/>
              <a:gd name="T6" fmla="*/ 90998372 w 21600"/>
              <a:gd name="T7" fmla="*/ 15474266 h 21600"/>
              <a:gd name="T8" fmla="*/ 436792777 w 21600"/>
              <a:gd name="T9" fmla="*/ 15474266 h 21600"/>
              <a:gd name="T10" fmla="*/ 436792777 w 21600"/>
              <a:gd name="T11" fmla="*/ 20632326 h 21600"/>
              <a:gd name="T12" fmla="*/ 582390370 w 21600"/>
              <a:gd name="T13" fmla="*/ 10316207 h 21600"/>
              <a:gd name="T14" fmla="*/ 36399181 w 21600"/>
              <a:gd name="T15" fmla="*/ 5158059 h 21600"/>
              <a:gd name="T16" fmla="*/ 36399181 w 21600"/>
              <a:gd name="T17" fmla="*/ 15474266 h 21600"/>
              <a:gd name="T18" fmla="*/ 72799261 w 21600"/>
              <a:gd name="T19" fmla="*/ 15474266 h 21600"/>
              <a:gd name="T20" fmla="*/ 72799261 w 21600"/>
              <a:gd name="T21" fmla="*/ 5158059 h 21600"/>
              <a:gd name="T22" fmla="*/ 0 w 21600"/>
              <a:gd name="T23" fmla="*/ 5158059 h 21600"/>
              <a:gd name="T24" fmla="*/ 0 w 21600"/>
              <a:gd name="T25" fmla="*/ 15474266 h 21600"/>
              <a:gd name="T26" fmla="*/ 18200040 w 21600"/>
              <a:gd name="T27" fmla="*/ 15474266 h 21600"/>
              <a:gd name="T28" fmla="*/ 18200040 w 21600"/>
              <a:gd name="T29" fmla="*/ 5158059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54" name="直接连接符 46116">
            <a:extLst>
              <a:ext uri="{FF2B5EF4-FFF2-40B4-BE49-F238E27FC236}">
                <a16:creationId xmlns:a16="http://schemas.microsoft.com/office/drawing/2014/main" id="{D056A5C7-19E1-44F2-8213-7824A7593D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5300" y="4868863"/>
            <a:ext cx="6477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8855" name="矩形标注 46117">
            <a:extLst>
              <a:ext uri="{FF2B5EF4-FFF2-40B4-BE49-F238E27FC236}">
                <a16:creationId xmlns:a16="http://schemas.microsoft.com/office/drawing/2014/main" id="{0052471E-1739-4169-ADBE-BABFFC2FB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4437063"/>
            <a:ext cx="720725" cy="792162"/>
          </a:xfrm>
          <a:prstGeom prst="wedgeRectCallout">
            <a:avLst>
              <a:gd name="adj1" fmla="val 25773"/>
              <a:gd name="adj2" fmla="val 6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取得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填制</a:t>
            </a:r>
          </a:p>
        </p:txBody>
      </p:sp>
      <p:sp>
        <p:nvSpPr>
          <p:cNvPr id="78856" name="矩形标注 46118">
            <a:extLst>
              <a:ext uri="{FF2B5EF4-FFF2-40B4-BE49-F238E27FC236}">
                <a16:creationId xmlns:a16="http://schemas.microsoft.com/office/drawing/2014/main" id="{6BC9A8FE-BE16-4F31-80FD-838C50194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4422775"/>
            <a:ext cx="719137" cy="877888"/>
          </a:xfrm>
          <a:prstGeom prst="wedgeRectCallout">
            <a:avLst>
              <a:gd name="adj1" fmla="val 25718"/>
              <a:gd name="adj2" fmla="val 63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登记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zh-CN" altLang="en-US" sz="2000" i="1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2000" i="1"/>
              <a:t>账簿</a:t>
            </a:r>
          </a:p>
        </p:txBody>
      </p:sp>
      <p:sp>
        <p:nvSpPr>
          <p:cNvPr id="78857" name="矩形标注 46119">
            <a:extLst>
              <a:ext uri="{FF2B5EF4-FFF2-40B4-BE49-F238E27FC236}">
                <a16:creationId xmlns:a16="http://schemas.microsoft.com/office/drawing/2014/main" id="{99AB48EB-CDFD-4FD1-B188-D477D753B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0" y="4294188"/>
            <a:ext cx="1728788" cy="503237"/>
          </a:xfrm>
          <a:prstGeom prst="wedgeRectCallout">
            <a:avLst>
              <a:gd name="adj1" fmla="val 9139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原始凭证</a:t>
            </a:r>
          </a:p>
        </p:txBody>
      </p:sp>
      <p:sp>
        <p:nvSpPr>
          <p:cNvPr id="78858" name="矩形标注 46120">
            <a:extLst>
              <a:ext uri="{FF2B5EF4-FFF2-40B4-BE49-F238E27FC236}">
                <a16:creationId xmlns:a16="http://schemas.microsoft.com/office/drawing/2014/main" id="{1247F062-EE52-4050-94F7-BBFF0FF98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0" y="4868863"/>
            <a:ext cx="1728788" cy="503237"/>
          </a:xfrm>
          <a:prstGeom prst="wedgeRectCallout">
            <a:avLst>
              <a:gd name="adj1" fmla="val 9139"/>
              <a:gd name="adj2" fmla="val 34542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记账凭证</a:t>
            </a:r>
          </a:p>
        </p:txBody>
      </p:sp>
      <p:grpSp>
        <p:nvGrpSpPr>
          <p:cNvPr id="78859" name="组合 46121">
            <a:extLst>
              <a:ext uri="{FF2B5EF4-FFF2-40B4-BE49-F238E27FC236}">
                <a16:creationId xmlns:a16="http://schemas.microsoft.com/office/drawing/2014/main" id="{45CA6C16-D63F-4C6F-ABE4-C0189B9C915C}"/>
              </a:ext>
            </a:extLst>
          </p:cNvPr>
          <p:cNvGrpSpPr>
            <a:grpSpLocks/>
          </p:cNvGrpSpPr>
          <p:nvPr/>
        </p:nvGrpSpPr>
        <p:grpSpPr bwMode="auto">
          <a:xfrm>
            <a:off x="5294313" y="3573463"/>
            <a:ext cx="1081087" cy="1366837"/>
            <a:chOff x="748" y="2886"/>
            <a:chExt cx="681" cy="861"/>
          </a:xfrm>
        </p:grpSpPr>
        <p:sp>
          <p:nvSpPr>
            <p:cNvPr id="78885" name="立方体 46122">
              <a:extLst>
                <a:ext uri="{FF2B5EF4-FFF2-40B4-BE49-F238E27FC236}">
                  <a16:creationId xmlns:a16="http://schemas.microsoft.com/office/drawing/2014/main" id="{BADA7357-75FE-4F31-9EBA-64FA13CDC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886"/>
              <a:ext cx="681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78886" name="图片 46123">
              <a:extLst>
                <a:ext uri="{FF2B5EF4-FFF2-40B4-BE49-F238E27FC236}">
                  <a16:creationId xmlns:a16="http://schemas.microsoft.com/office/drawing/2014/main" id="{B6B11A57-2D92-495F-9CB1-001B5E60B8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60" y="2931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8860" name="图片 46124" descr="7581CBD8">
            <a:extLst>
              <a:ext uri="{FF2B5EF4-FFF2-40B4-BE49-F238E27FC236}">
                <a16:creationId xmlns:a16="http://schemas.microsoft.com/office/drawing/2014/main" id="{E5A37E3F-2520-441C-9A1C-9BB19AF3D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" r="182" b="1120"/>
          <a:stretch>
            <a:fillRect/>
          </a:stretch>
        </p:blipFill>
        <p:spPr bwMode="auto">
          <a:xfrm>
            <a:off x="5292725" y="3644900"/>
            <a:ext cx="101917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8861" name="组合 46125">
            <a:extLst>
              <a:ext uri="{FF2B5EF4-FFF2-40B4-BE49-F238E27FC236}">
                <a16:creationId xmlns:a16="http://schemas.microsoft.com/office/drawing/2014/main" id="{3FB5804B-7D35-425E-8D62-9EE540A87638}"/>
              </a:ext>
            </a:extLst>
          </p:cNvPr>
          <p:cNvGrpSpPr>
            <a:grpSpLocks/>
          </p:cNvGrpSpPr>
          <p:nvPr/>
        </p:nvGrpSpPr>
        <p:grpSpPr bwMode="auto">
          <a:xfrm>
            <a:off x="5005388" y="4248150"/>
            <a:ext cx="1584325" cy="939800"/>
            <a:chOff x="748" y="2160"/>
            <a:chExt cx="907" cy="592"/>
          </a:xfrm>
        </p:grpSpPr>
        <p:sp>
          <p:nvSpPr>
            <p:cNvPr id="78883" name="立方体 46126">
              <a:extLst>
                <a:ext uri="{FF2B5EF4-FFF2-40B4-BE49-F238E27FC236}">
                  <a16:creationId xmlns:a16="http://schemas.microsoft.com/office/drawing/2014/main" id="{92D2F00C-CF76-4934-98B5-5310551AA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160"/>
              <a:ext cx="907" cy="592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78884" name="图片 46127">
              <a:extLst>
                <a:ext uri="{FF2B5EF4-FFF2-40B4-BE49-F238E27FC236}">
                  <a16:creationId xmlns:a16="http://schemas.microsoft.com/office/drawing/2014/main" id="{BB567758-BCA5-4C2A-A7DE-518B3A28A8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" t="2928" b="1727"/>
            <a:stretch>
              <a:fillRect/>
            </a:stretch>
          </p:blipFill>
          <p:spPr bwMode="auto">
            <a:xfrm>
              <a:off x="748" y="2205"/>
              <a:ext cx="861" cy="545"/>
            </a:xfrm>
            <a:prstGeom prst="rect">
              <a:avLst/>
            </a:prstGeom>
            <a:noFill/>
            <a:ln w="9525">
              <a:solidFill>
                <a:srgbClr val="FFFFCC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8862" name="图片 46128" descr="896F7477">
            <a:extLst>
              <a:ext uri="{FF2B5EF4-FFF2-40B4-BE49-F238E27FC236}">
                <a16:creationId xmlns:a16="http://schemas.microsoft.com/office/drawing/2014/main" id="{1C7850A6-0C1D-4E21-A2DE-9974F1BE7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r="565" b="182"/>
          <a:stretch>
            <a:fillRect/>
          </a:stretch>
        </p:blipFill>
        <p:spPr bwMode="auto">
          <a:xfrm>
            <a:off x="5005388" y="4292600"/>
            <a:ext cx="1527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8863" name="组合 46129">
            <a:extLst>
              <a:ext uri="{FF2B5EF4-FFF2-40B4-BE49-F238E27FC236}">
                <a16:creationId xmlns:a16="http://schemas.microsoft.com/office/drawing/2014/main" id="{A291ED4C-EEC5-45E0-B9A4-E5FCDC959C44}"/>
              </a:ext>
            </a:extLst>
          </p:cNvPr>
          <p:cNvGrpSpPr>
            <a:grpSpLocks/>
          </p:cNvGrpSpPr>
          <p:nvPr/>
        </p:nvGrpSpPr>
        <p:grpSpPr bwMode="auto">
          <a:xfrm>
            <a:off x="5378450" y="4846638"/>
            <a:ext cx="1076325" cy="1366837"/>
            <a:chOff x="767" y="1150"/>
            <a:chExt cx="678" cy="861"/>
          </a:xfrm>
        </p:grpSpPr>
        <p:sp>
          <p:nvSpPr>
            <p:cNvPr id="78881" name="立方体 46130">
              <a:extLst>
                <a:ext uri="{FF2B5EF4-FFF2-40B4-BE49-F238E27FC236}">
                  <a16:creationId xmlns:a16="http://schemas.microsoft.com/office/drawing/2014/main" id="{8617BC88-865C-4D03-AC5F-0108AD8ED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" y="1150"/>
              <a:ext cx="678" cy="861"/>
            </a:xfrm>
            <a:prstGeom prst="cube">
              <a:avLst>
                <a:gd name="adj" fmla="val 5287"/>
              </a:avLst>
            </a:prstGeom>
            <a:solidFill>
              <a:schemeClr val="bg1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600"/>
            </a:p>
          </p:txBody>
        </p:sp>
        <p:pic>
          <p:nvPicPr>
            <p:cNvPr id="78882" name="图片 46131">
              <a:extLst>
                <a:ext uri="{FF2B5EF4-FFF2-40B4-BE49-F238E27FC236}">
                  <a16:creationId xmlns:a16="http://schemas.microsoft.com/office/drawing/2014/main" id="{430BC6AA-3C10-4514-A4DE-E8E371EB17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"/>
            <a:stretch>
              <a:fillRect/>
            </a:stretch>
          </p:blipFill>
          <p:spPr bwMode="auto">
            <a:xfrm>
              <a:off x="793" y="1207"/>
              <a:ext cx="615" cy="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8864" name="图片 46132" descr="204E207C">
            <a:extLst>
              <a:ext uri="{FF2B5EF4-FFF2-40B4-BE49-F238E27FC236}">
                <a16:creationId xmlns:a16="http://schemas.microsoft.com/office/drawing/2014/main" id="{02CE42EF-BB1C-47E3-B55C-F046D700D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930775"/>
            <a:ext cx="1017587" cy="1306513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8865" name="组合 46141">
            <a:extLst>
              <a:ext uri="{FF2B5EF4-FFF2-40B4-BE49-F238E27FC236}">
                <a16:creationId xmlns:a16="http://schemas.microsoft.com/office/drawing/2014/main" id="{B26A891F-3557-491C-A0E1-8BF5689A9F2D}"/>
              </a:ext>
            </a:extLst>
          </p:cNvPr>
          <p:cNvGrpSpPr>
            <a:grpSpLocks/>
          </p:cNvGrpSpPr>
          <p:nvPr/>
        </p:nvGrpSpPr>
        <p:grpSpPr bwMode="auto">
          <a:xfrm>
            <a:off x="7378700" y="4149725"/>
            <a:ext cx="1082675" cy="1377950"/>
            <a:chOff x="1790" y="2296"/>
            <a:chExt cx="682" cy="868"/>
          </a:xfrm>
        </p:grpSpPr>
        <p:grpSp>
          <p:nvGrpSpPr>
            <p:cNvPr id="78877" name="组合 46142">
              <a:extLst>
                <a:ext uri="{FF2B5EF4-FFF2-40B4-BE49-F238E27FC236}">
                  <a16:creationId xmlns:a16="http://schemas.microsoft.com/office/drawing/2014/main" id="{240AF5A9-5FEA-45B2-A0A9-2322603475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1" y="2296"/>
              <a:ext cx="681" cy="861"/>
              <a:chOff x="1791" y="2296"/>
              <a:chExt cx="681" cy="861"/>
            </a:xfrm>
          </p:grpSpPr>
          <p:sp>
            <p:nvSpPr>
              <p:cNvPr id="78879" name="立方体 46143">
                <a:extLst>
                  <a:ext uri="{FF2B5EF4-FFF2-40B4-BE49-F238E27FC236}">
                    <a16:creationId xmlns:a16="http://schemas.microsoft.com/office/drawing/2014/main" id="{C723ACA3-AFE0-46AA-BACC-A146BF866F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" y="2296"/>
                <a:ext cx="681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8880" name="图片 46144">
                <a:extLst>
                  <a:ext uri="{FF2B5EF4-FFF2-40B4-BE49-F238E27FC236}">
                    <a16:creationId xmlns:a16="http://schemas.microsoft.com/office/drawing/2014/main" id="{D503A858-8CC0-4828-82A4-E87A0D01FA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1803" y="2341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8878" name="图片 46145" descr="7581CBD8">
              <a:extLst>
                <a:ext uri="{FF2B5EF4-FFF2-40B4-BE49-F238E27FC236}">
                  <a16:creationId xmlns:a16="http://schemas.microsoft.com/office/drawing/2014/main" id="{904294B5-780C-4334-9E12-EBCAADCBB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04" r="182" b="1120"/>
            <a:stretch>
              <a:fillRect/>
            </a:stretch>
          </p:blipFill>
          <p:spPr bwMode="auto">
            <a:xfrm>
              <a:off x="1790" y="2341"/>
              <a:ext cx="642" cy="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8866" name="组合 46146">
            <a:extLst>
              <a:ext uri="{FF2B5EF4-FFF2-40B4-BE49-F238E27FC236}">
                <a16:creationId xmlns:a16="http://schemas.microsoft.com/office/drawing/2014/main" id="{D15F84C4-0EE9-46ED-8C20-A5735B223DF3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443788" y="4729163"/>
            <a:ext cx="1381125" cy="1082675"/>
            <a:chOff x="1609" y="2721"/>
            <a:chExt cx="998" cy="618"/>
          </a:xfrm>
        </p:grpSpPr>
        <p:grpSp>
          <p:nvGrpSpPr>
            <p:cNvPr id="78873" name="组合 46147">
              <a:extLst>
                <a:ext uri="{FF2B5EF4-FFF2-40B4-BE49-F238E27FC236}">
                  <a16:creationId xmlns:a16="http://schemas.microsoft.com/office/drawing/2014/main" id="{AF25DD9E-B1DD-490C-8F41-55E87B8ECF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09" y="2721"/>
              <a:ext cx="998" cy="592"/>
              <a:chOff x="748" y="2160"/>
              <a:chExt cx="907" cy="592"/>
            </a:xfrm>
          </p:grpSpPr>
          <p:sp>
            <p:nvSpPr>
              <p:cNvPr id="78875" name="立方体 46148">
                <a:extLst>
                  <a:ext uri="{FF2B5EF4-FFF2-40B4-BE49-F238E27FC236}">
                    <a16:creationId xmlns:a16="http://schemas.microsoft.com/office/drawing/2014/main" id="{6FF2BEFE-BE4F-4378-BB34-5FA40B5E6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" y="2160"/>
                <a:ext cx="907" cy="592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8876" name="图片 46149">
                <a:extLst>
                  <a:ext uri="{FF2B5EF4-FFF2-40B4-BE49-F238E27FC236}">
                    <a16:creationId xmlns:a16="http://schemas.microsoft.com/office/drawing/2014/main" id="{FC2DE7FD-4ADD-45F5-9B9B-1DE91DE8F3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0" t="2928" b="1727"/>
              <a:stretch>
                <a:fillRect/>
              </a:stretch>
            </p:blipFill>
            <p:spPr bwMode="auto">
              <a:xfrm>
                <a:off x="748" y="2205"/>
                <a:ext cx="861" cy="545"/>
              </a:xfrm>
              <a:prstGeom prst="rect">
                <a:avLst/>
              </a:prstGeom>
              <a:noFill/>
              <a:ln w="9525">
                <a:solidFill>
                  <a:srgbClr val="FFFFCC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8874" name="图片 46150" descr="896F7477">
              <a:extLst>
                <a:ext uri="{FF2B5EF4-FFF2-40B4-BE49-F238E27FC236}">
                  <a16:creationId xmlns:a16="http://schemas.microsoft.com/office/drawing/2014/main" id="{A76EE066-4FE5-4637-90D2-903315669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" r="1584" b="-1019"/>
            <a:stretch>
              <a:fillRect/>
            </a:stretch>
          </p:blipFill>
          <p:spPr bwMode="auto">
            <a:xfrm>
              <a:off x="1622" y="2750"/>
              <a:ext cx="953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8867" name="组合 46151">
            <a:extLst>
              <a:ext uri="{FF2B5EF4-FFF2-40B4-BE49-F238E27FC236}">
                <a16:creationId xmlns:a16="http://schemas.microsoft.com/office/drawing/2014/main" id="{F28C9399-D0D3-49E6-8239-360560625930}"/>
              </a:ext>
            </a:extLst>
          </p:cNvPr>
          <p:cNvGrpSpPr>
            <a:grpSpLocks/>
          </p:cNvGrpSpPr>
          <p:nvPr/>
        </p:nvGrpSpPr>
        <p:grpSpPr bwMode="auto">
          <a:xfrm>
            <a:off x="7235825" y="4846638"/>
            <a:ext cx="1090613" cy="1390650"/>
            <a:chOff x="1835" y="3098"/>
            <a:chExt cx="687" cy="876"/>
          </a:xfrm>
        </p:grpSpPr>
        <p:grpSp>
          <p:nvGrpSpPr>
            <p:cNvPr id="78869" name="组合 46152">
              <a:extLst>
                <a:ext uri="{FF2B5EF4-FFF2-40B4-BE49-F238E27FC236}">
                  <a16:creationId xmlns:a16="http://schemas.microsoft.com/office/drawing/2014/main" id="{FAE11B73-694A-4834-9435-B8544A7D05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4" y="3098"/>
              <a:ext cx="678" cy="861"/>
              <a:chOff x="767" y="1150"/>
              <a:chExt cx="678" cy="861"/>
            </a:xfrm>
          </p:grpSpPr>
          <p:sp>
            <p:nvSpPr>
              <p:cNvPr id="78871" name="立方体 46153">
                <a:extLst>
                  <a:ext uri="{FF2B5EF4-FFF2-40B4-BE49-F238E27FC236}">
                    <a16:creationId xmlns:a16="http://schemas.microsoft.com/office/drawing/2014/main" id="{643192DC-0A41-44EB-9A1E-8C2CA895A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1150"/>
                <a:ext cx="678" cy="861"/>
              </a:xfrm>
              <a:prstGeom prst="cube">
                <a:avLst>
                  <a:gd name="adj" fmla="val 5287"/>
                </a:avLst>
              </a:prstGeom>
              <a:solidFill>
                <a:schemeClr val="bg1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600"/>
              </a:p>
            </p:txBody>
          </p:sp>
          <p:pic>
            <p:nvPicPr>
              <p:cNvPr id="78872" name="图片 46154">
                <a:extLst>
                  <a:ext uri="{FF2B5EF4-FFF2-40B4-BE49-F238E27FC236}">
                    <a16:creationId xmlns:a16="http://schemas.microsoft.com/office/drawing/2014/main" id="{AB0B92FF-0277-4302-9512-F0AE59970D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"/>
              <a:stretch>
                <a:fillRect/>
              </a:stretch>
            </p:blipFill>
            <p:spPr bwMode="auto">
              <a:xfrm>
                <a:off x="793" y="1207"/>
                <a:ext cx="615" cy="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8870" name="图片 46155" descr="204E207C">
              <a:extLst>
                <a:ext uri="{FF2B5EF4-FFF2-40B4-BE49-F238E27FC236}">
                  <a16:creationId xmlns:a16="http://schemas.microsoft.com/office/drawing/2014/main" id="{E9C446AC-14CB-4FAA-8DA2-905A0E758F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" y="3151"/>
              <a:ext cx="641" cy="823"/>
            </a:xfrm>
            <a:prstGeom prst="rect">
              <a:avLst/>
            </a:prstGeom>
            <a:noFill/>
            <a:ln w="9525">
              <a:solidFill>
                <a:srgbClr val="99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8868" name="矩形标注 46156">
            <a:extLst>
              <a:ext uri="{FF2B5EF4-FFF2-40B4-BE49-F238E27FC236}">
                <a16:creationId xmlns:a16="http://schemas.microsoft.com/office/drawing/2014/main" id="{CE455B0C-6372-47F3-8552-3FE86DBBA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6900" y="3141663"/>
            <a:ext cx="1728788" cy="863600"/>
          </a:xfrm>
          <a:prstGeom prst="wedgeRectCallout">
            <a:avLst>
              <a:gd name="adj1" fmla="val 3625"/>
              <a:gd name="adj2" fmla="val 76472"/>
            </a:avLst>
          </a:prstGeom>
          <a:solidFill>
            <a:srgbClr val="CCFFCC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solidFill>
                  <a:srgbClr val="0000FF"/>
                </a:solidFill>
              </a:rPr>
              <a:t>年度终了时被更换掉的账簿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副标题 32769">
            <a:extLst>
              <a:ext uri="{FF2B5EF4-FFF2-40B4-BE49-F238E27FC236}">
                <a16:creationId xmlns:a16="http://schemas.microsoft.com/office/drawing/2014/main" id="{96A72954-95D1-43EF-9A67-6306AE81BE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19163"/>
            <a:ext cx="7921625" cy="4814887"/>
          </a:xfrm>
        </p:spPr>
        <p:txBody>
          <a:bodyPr/>
          <a:lstStyle/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某企业2015年5月查账时发现下列错账：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（1）从银行提取现金3 500元，过账后，原记账凭证没错，账簿错将金额记为5 300元；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（2）接受某企业投资固定资产，价值70 000元。查账时发现凭证与账簿均记为：借：固定资产70 000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                        贷：资本公积     70 000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（3）用银行存款5 000元购入打印纸等办公用品，查账时发现凭证与账簿均记为：借：固定资产5 00</a:t>
            </a:r>
            <a:r>
              <a:rPr lang="en-US" altLang="zh-CN" sz="2400" b="1">
                <a:latin typeface="宋体" panose="02010600030101010101" pitchFamily="2" charset="-122"/>
              </a:rPr>
              <a:t>0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                        贷：银行存款      5 000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副标题 32769">
            <a:extLst>
              <a:ext uri="{FF2B5EF4-FFF2-40B4-BE49-F238E27FC236}">
                <a16:creationId xmlns:a16="http://schemas.microsoft.com/office/drawing/2014/main" id="{A5F7EDF6-A8E7-4DE2-9FE9-A98C16D5DB7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19163"/>
            <a:ext cx="7921625" cy="4814887"/>
          </a:xfrm>
        </p:spPr>
        <p:txBody>
          <a:bodyPr/>
          <a:lstStyle/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（4）用银行存款2 400元预付明年财产保险费，查账时发现凭证与账簿均将“长期待摊费用”账户错记为“销售费用”账户；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（5）以银行存款偿还短期借款4 000元，查账时发现凭证与账簿中科目没有记错，但金额均记为40 000元；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（6）以一张应付票据抵付应付账款，查账时发现科目没错，但金额应为50 000元，却误计为5000元；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要求：按正确的方法更正以上错账。       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副标题 32769">
            <a:extLst>
              <a:ext uri="{FF2B5EF4-FFF2-40B4-BE49-F238E27FC236}">
                <a16:creationId xmlns:a16="http://schemas.microsoft.com/office/drawing/2014/main" id="{FE44C8F5-2775-4FA7-A0FA-F6C3E92493F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19163"/>
            <a:ext cx="7921625" cy="4814887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sz="3200" b="1">
                <a:latin typeface="宋体" panose="02010600030101010101" pitchFamily="2" charset="-122"/>
              </a:rPr>
              <a:t>（1）划线更正法：  3 500            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                  5 300   印章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（</a:t>
            </a:r>
            <a:r>
              <a:rPr lang="en-US" altLang="zh-CN" sz="3200" b="1">
                <a:latin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</a:rPr>
              <a:t>）借：固定资产                                           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    贷：资本公积                                               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   借：固定资产  70 000              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    贷：实收资本         70 000                </a:t>
            </a: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27FC5725-95EA-4815-B7D6-18B83BEA390F}"/>
              </a:ext>
            </a:extLst>
          </p:cNvPr>
          <p:cNvCxnSpPr/>
          <p:nvPr/>
        </p:nvCxnSpPr>
        <p:spPr>
          <a:xfrm flipV="1">
            <a:off x="5154613" y="1771650"/>
            <a:ext cx="930275" cy="285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500CC66C-58F4-4AFF-93C7-47D9CF6106E7}"/>
              </a:ext>
            </a:extLst>
          </p:cNvPr>
          <p:cNvSpPr/>
          <p:nvPr/>
        </p:nvSpPr>
        <p:spPr>
          <a:xfrm>
            <a:off x="4759325" y="2106613"/>
            <a:ext cx="1231900" cy="488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noProof="1"/>
              <a:t>70 000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54A81C-354A-4BA0-B8E4-5ADFBA39D3C9}"/>
              </a:ext>
            </a:extLst>
          </p:cNvPr>
          <p:cNvSpPr/>
          <p:nvPr/>
        </p:nvSpPr>
        <p:spPr>
          <a:xfrm>
            <a:off x="6307138" y="2754313"/>
            <a:ext cx="1231900" cy="488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noProof="1"/>
              <a:t>70 000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副标题 32769">
            <a:extLst>
              <a:ext uri="{FF2B5EF4-FFF2-40B4-BE49-F238E27FC236}">
                <a16:creationId xmlns:a16="http://schemas.microsoft.com/office/drawing/2014/main" id="{2A0AE5D6-7D13-4FF8-A2A7-B4631E964CE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19163"/>
            <a:ext cx="7921625" cy="4814887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2400" b="1">
                <a:latin typeface="宋体" panose="02010600030101010101" pitchFamily="2" charset="-122"/>
              </a:rPr>
              <a:t>（3）借：固定资产   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        贷：银行存款            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      借：管理费用     5 000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        贷：银行存款            5 000 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（</a:t>
            </a:r>
            <a:r>
              <a:rPr lang="en-US" altLang="zh-CN" sz="2400" b="1">
                <a:latin typeface="宋体" panose="02010600030101010101" pitchFamily="2" charset="-122"/>
              </a:rPr>
              <a:t>4</a:t>
            </a:r>
            <a:r>
              <a:rPr lang="zh-CN" altLang="en-US" sz="2400" b="1">
                <a:latin typeface="宋体" panose="02010600030101010101" pitchFamily="2" charset="-122"/>
              </a:rPr>
              <a:t>） 借：销售费用    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        贷：银行存款</a:t>
            </a:r>
          </a:p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    </a:t>
            </a:r>
            <a:r>
              <a:rPr lang="zh-CN" altLang="en-US" sz="2400" b="1">
                <a:latin typeface="宋体" panose="02010600030101010101" pitchFamily="2" charset="-122"/>
              </a:rPr>
              <a:t>借：长期待摊费用  2 400</a:t>
            </a:r>
          </a:p>
          <a:p>
            <a:pPr algn="l" eaLnBrk="1" hangingPunct="1"/>
            <a:r>
              <a:rPr lang="zh-CN" altLang="en-US" sz="2400" b="1">
                <a:latin typeface="宋体" panose="02010600030101010101" pitchFamily="2" charset="-122"/>
              </a:rPr>
              <a:t>        贷：银行存款             2 400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A7E9A15-AB4F-4CFC-AD73-52A343A34B3A}"/>
              </a:ext>
            </a:extLst>
          </p:cNvPr>
          <p:cNvSpPr/>
          <p:nvPr/>
        </p:nvSpPr>
        <p:spPr>
          <a:xfrm>
            <a:off x="4121150" y="1014413"/>
            <a:ext cx="1231900" cy="488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noProof="1"/>
              <a:t>5 000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6E5932A-917D-4D0C-BF76-6C8ED9C6C779}"/>
              </a:ext>
            </a:extLst>
          </p:cNvPr>
          <p:cNvSpPr/>
          <p:nvPr/>
        </p:nvSpPr>
        <p:spPr>
          <a:xfrm>
            <a:off x="5480050" y="1503363"/>
            <a:ext cx="1231900" cy="488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noProof="1"/>
              <a:t>5 000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0AAE008-025A-4B44-8F24-4839ED428B8A}"/>
              </a:ext>
            </a:extLst>
          </p:cNvPr>
          <p:cNvSpPr/>
          <p:nvPr/>
        </p:nvSpPr>
        <p:spPr>
          <a:xfrm>
            <a:off x="4121150" y="2720975"/>
            <a:ext cx="1231900" cy="488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noProof="1"/>
              <a:t>2 400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8F3F501-8FE2-48EA-9D61-E6CF58C4D317}"/>
              </a:ext>
            </a:extLst>
          </p:cNvPr>
          <p:cNvSpPr/>
          <p:nvPr/>
        </p:nvSpPr>
        <p:spPr>
          <a:xfrm>
            <a:off x="5480050" y="3209925"/>
            <a:ext cx="1231900" cy="488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noProof="1"/>
              <a:t>2 400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副标题 32769">
            <a:extLst>
              <a:ext uri="{FF2B5EF4-FFF2-40B4-BE49-F238E27FC236}">
                <a16:creationId xmlns:a16="http://schemas.microsoft.com/office/drawing/2014/main" id="{635F9AF4-55B0-42E9-B1B1-5325B714C23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19163"/>
            <a:ext cx="7921625" cy="4814887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3200" b="1">
                <a:latin typeface="宋体" panose="02010600030101010101" pitchFamily="2" charset="-122"/>
              </a:rPr>
              <a:t>（5）借：短期借款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    贷：银行存款   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</a:rPr>
              <a:t>6</a:t>
            </a:r>
            <a:r>
              <a:rPr lang="zh-CN" altLang="en-US" sz="3200" b="1">
                <a:latin typeface="宋体" panose="02010600030101010101" pitchFamily="2" charset="-122"/>
              </a:rPr>
              <a:t>）借：应付账款  45 000</a:t>
            </a:r>
          </a:p>
          <a:p>
            <a:pPr algn="l" eaLnBrk="1" hangingPunct="1"/>
            <a:r>
              <a:rPr lang="zh-CN" altLang="en-US" sz="3200" b="1">
                <a:latin typeface="宋体" panose="02010600030101010101" pitchFamily="2" charset="-122"/>
              </a:rPr>
              <a:t>        贷：应付票据      45 000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C8D3756-2204-4ECF-95AB-4463601DC82F}"/>
              </a:ext>
            </a:extLst>
          </p:cNvPr>
          <p:cNvSpPr/>
          <p:nvPr/>
        </p:nvSpPr>
        <p:spPr>
          <a:xfrm>
            <a:off x="4535488" y="993775"/>
            <a:ext cx="1231900" cy="488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noProof="1"/>
              <a:t>36 000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4AFF74C-37ED-4789-A41D-0C9FC4ED94DD}"/>
              </a:ext>
            </a:extLst>
          </p:cNvPr>
          <p:cNvSpPr/>
          <p:nvPr/>
        </p:nvSpPr>
        <p:spPr>
          <a:xfrm>
            <a:off x="6062663" y="1482725"/>
            <a:ext cx="1231900" cy="488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noProof="1"/>
              <a:t>36 000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折角形 120833">
            <a:extLst>
              <a:ext uri="{FF2B5EF4-FFF2-40B4-BE49-F238E27FC236}">
                <a16:creationId xmlns:a16="http://schemas.microsoft.com/office/drawing/2014/main" id="{603C17F5-F139-4591-BBA6-4544AAD1D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425" y="2997200"/>
            <a:ext cx="2593975" cy="576263"/>
          </a:xfrm>
          <a:prstGeom prst="foldedCorner">
            <a:avLst>
              <a:gd name="adj" fmla="val 17625"/>
            </a:avLst>
          </a:prstGeom>
          <a:solidFill>
            <a:srgbClr val="CCFFFF"/>
          </a:solidFill>
          <a:ln w="9525">
            <a:solidFill>
              <a:srgbClr val="FF0000"/>
            </a:solidFill>
            <a:round/>
            <a:headEnd/>
            <a:tailEnd/>
          </a:ln>
          <a:effectLst>
            <a:outerShdw sy="-50000" kx="2453608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00FF"/>
                </a:solidFill>
              </a:rPr>
              <a:t>课后作业</a:t>
            </a:r>
          </a:p>
        </p:txBody>
      </p:sp>
      <p:sp>
        <p:nvSpPr>
          <p:cNvPr id="84995" name="矩形标注 120834">
            <a:extLst>
              <a:ext uri="{FF2B5EF4-FFF2-40B4-BE49-F238E27FC236}">
                <a16:creationId xmlns:a16="http://schemas.microsoft.com/office/drawing/2014/main" id="{8529FC4E-2C95-4839-B96E-FE8D5A159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916113"/>
            <a:ext cx="7488238" cy="647700"/>
          </a:xfrm>
          <a:prstGeom prst="wedgeRectCallout">
            <a:avLst>
              <a:gd name="adj1" fmla="val -10125"/>
              <a:gd name="adj2" fmla="val -1494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        ▲ </a:t>
            </a:r>
            <a:r>
              <a:rPr lang="zh-CN" altLang="en-US"/>
              <a:t>见</a:t>
            </a:r>
            <a:r>
              <a:rPr lang="en-US" altLang="zh-CN"/>
              <a:t>《</a:t>
            </a:r>
            <a:r>
              <a:rPr lang="zh-CN" altLang="en-US"/>
              <a:t>基础会计</a:t>
            </a:r>
            <a:r>
              <a:rPr lang="en-US" altLang="zh-CN"/>
              <a:t>》</a:t>
            </a:r>
            <a:r>
              <a:rPr lang="zh-CN" altLang="en-US"/>
              <a:t>教材 </a:t>
            </a:r>
            <a:r>
              <a:rPr lang="en-US" altLang="zh-CN"/>
              <a:t>P188</a:t>
            </a:r>
            <a:endParaRPr lang="zh-CN" altLang="en-US"/>
          </a:p>
        </p:txBody>
      </p:sp>
      <p:sp>
        <p:nvSpPr>
          <p:cNvPr id="84996" name="矩形标注 120835">
            <a:extLst>
              <a:ext uri="{FF2B5EF4-FFF2-40B4-BE49-F238E27FC236}">
                <a16:creationId xmlns:a16="http://schemas.microsoft.com/office/drawing/2014/main" id="{30715FFE-FC61-44FB-B851-4CE0E7FB8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076700"/>
            <a:ext cx="8135937" cy="647700"/>
          </a:xfrm>
          <a:prstGeom prst="wedgeRectCallout">
            <a:avLst>
              <a:gd name="adj1" fmla="val -13296"/>
              <a:gd name="adj2" fmla="val -1494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        ▲ </a:t>
            </a:r>
            <a:r>
              <a:rPr lang="en-US" altLang="zh-CN"/>
              <a:t>《</a:t>
            </a:r>
            <a:r>
              <a:rPr lang="zh-CN" altLang="en-US"/>
              <a:t>基础会计习题与案例</a:t>
            </a:r>
            <a:r>
              <a:rPr lang="en-US" altLang="zh-CN"/>
              <a:t>》</a:t>
            </a:r>
          </a:p>
        </p:txBody>
      </p:sp>
      <p:sp>
        <p:nvSpPr>
          <p:cNvPr id="84997" name="前凸弯带形 120836">
            <a:extLst>
              <a:ext uri="{FF2B5EF4-FFF2-40B4-BE49-F238E27FC236}">
                <a16:creationId xmlns:a16="http://schemas.microsoft.com/office/drawing/2014/main" id="{EB252AAC-BA73-4AC9-BA79-2530D04B5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981075"/>
            <a:ext cx="2809875" cy="762000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00FF"/>
                </a:solidFill>
              </a:rPr>
              <a:t>复习思考题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副标题 32769">
            <a:extLst>
              <a:ext uri="{FF2B5EF4-FFF2-40B4-BE49-F238E27FC236}">
                <a16:creationId xmlns:a16="http://schemas.microsoft.com/office/drawing/2014/main" id="{635F9AF4-55B0-42E9-B1B1-5325B714C23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11188" y="919163"/>
            <a:ext cx="7921625" cy="4814887"/>
          </a:xfrm>
        </p:spPr>
        <p:txBody>
          <a:bodyPr/>
          <a:lstStyle/>
          <a:p>
            <a:pPr algn="l" eaLnBrk="1" hangingPunct="1"/>
            <a:r>
              <a:rPr lang="zh-CN" altLang="en-US" b="1" dirty="0"/>
              <a:t>一、单项选择题（下列每小题的备选答案中，只有一个符合题意的正确答案。请将你选定的答案字母填入题后的括号中。本类题共</a:t>
            </a:r>
            <a:r>
              <a:rPr lang="en-US" b="1" dirty="0"/>
              <a:t>10</a:t>
            </a:r>
            <a:r>
              <a:rPr lang="zh-CN" altLang="en-US" b="1" dirty="0"/>
              <a:t>个小题，每小题</a:t>
            </a:r>
            <a:r>
              <a:rPr lang="en-US" b="1" dirty="0"/>
              <a:t>1</a:t>
            </a:r>
            <a:r>
              <a:rPr lang="zh-CN" altLang="en-US" b="1" dirty="0"/>
              <a:t>分， 共</a:t>
            </a:r>
            <a:r>
              <a:rPr lang="en-US" b="1" dirty="0"/>
              <a:t>10</a:t>
            </a:r>
            <a:r>
              <a:rPr lang="zh-CN" altLang="en-US" b="1" dirty="0"/>
              <a:t>分。多选、错选、不选均不得分）</a:t>
            </a:r>
            <a:endParaRPr lang="en-US" altLang="zh-CN" b="1" dirty="0"/>
          </a:p>
          <a:p>
            <a:pPr algn="l" eaLnBrk="1" hangingPunct="1"/>
            <a:r>
              <a:rPr lang="zh-CN" altLang="en-US" b="1" dirty="0"/>
              <a:t>二、多项选择题（下列每小题的备选答案中，只有两个或两个以上符合题意的正确答案。请将你选定的答案字母按顺序填入题后的括号中。本类题共</a:t>
            </a:r>
            <a:r>
              <a:rPr lang="en-US" b="1" dirty="0"/>
              <a:t>5</a:t>
            </a:r>
            <a:r>
              <a:rPr lang="zh-CN" altLang="en-US" b="1" dirty="0"/>
              <a:t>个小题，每小题</a:t>
            </a:r>
            <a:r>
              <a:rPr lang="en-US" b="1" dirty="0"/>
              <a:t>2</a:t>
            </a:r>
            <a:r>
              <a:rPr lang="zh-CN" altLang="en-US" b="1" dirty="0"/>
              <a:t>分， 共</a:t>
            </a:r>
            <a:r>
              <a:rPr lang="en-US" b="1" dirty="0"/>
              <a:t>10</a:t>
            </a:r>
            <a:r>
              <a:rPr lang="zh-CN" altLang="en-US" b="1" dirty="0"/>
              <a:t>分。多选、少选、错选、不选均不得分）</a:t>
            </a:r>
            <a:endParaRPr lang="en-US" altLang="zh-CN" b="1" dirty="0"/>
          </a:p>
          <a:p>
            <a:pPr algn="l" eaLnBrk="1" hangingPunct="1"/>
            <a:r>
              <a:rPr lang="zh-CN" altLang="en-US" b="1" dirty="0"/>
              <a:t>三、判断题（本类题共</a:t>
            </a:r>
            <a:r>
              <a:rPr lang="en-US" b="1" dirty="0"/>
              <a:t>10</a:t>
            </a:r>
            <a:r>
              <a:rPr lang="zh-CN" altLang="en-US" b="1" dirty="0"/>
              <a:t>小题，每小题</a:t>
            </a:r>
            <a:r>
              <a:rPr lang="en-US" b="1" dirty="0"/>
              <a:t>1</a:t>
            </a:r>
            <a:r>
              <a:rPr lang="zh-CN" altLang="en-US" b="1" dirty="0"/>
              <a:t>分， 共</a:t>
            </a:r>
            <a:r>
              <a:rPr lang="en-US" b="1" dirty="0"/>
              <a:t>10</a:t>
            </a:r>
            <a:r>
              <a:rPr lang="zh-CN" altLang="en-US" b="1" dirty="0"/>
              <a:t>分。请将你的判断结果填入题后的括号中。你认为正确的，填“√”；你认为错误的，填“</a:t>
            </a:r>
            <a:r>
              <a:rPr lang="en-US" altLang="zh-CN" b="1" dirty="0"/>
              <a:t>×”</a:t>
            </a:r>
            <a:r>
              <a:rPr lang="zh-CN" altLang="en-US" b="1" dirty="0"/>
              <a:t>。）</a:t>
            </a:r>
            <a:endParaRPr lang="en-US" altLang="zh-CN" b="1" dirty="0"/>
          </a:p>
          <a:p>
            <a:pPr algn="l" eaLnBrk="1" hangingPunct="1"/>
            <a:r>
              <a:rPr lang="zh-CN" altLang="en-US" b="1" dirty="0"/>
              <a:t>四、简答题（本类题共</a:t>
            </a:r>
            <a:r>
              <a:rPr lang="en-US" b="1" dirty="0"/>
              <a:t>3</a:t>
            </a:r>
            <a:r>
              <a:rPr lang="zh-CN" altLang="en-US" b="1" dirty="0"/>
              <a:t>小题，每小题</a:t>
            </a:r>
            <a:r>
              <a:rPr lang="en-US" b="1" dirty="0"/>
              <a:t>5</a:t>
            </a:r>
            <a:r>
              <a:rPr lang="zh-CN" altLang="en-US" b="1" dirty="0"/>
              <a:t>分， 共</a:t>
            </a:r>
            <a:r>
              <a:rPr lang="en-US" b="1" dirty="0"/>
              <a:t>15</a:t>
            </a:r>
            <a:r>
              <a:rPr lang="zh-CN" altLang="en-US" b="1" dirty="0"/>
              <a:t>分）</a:t>
            </a:r>
            <a:endParaRPr lang="zh-CN" altLang="en-US" dirty="0"/>
          </a:p>
          <a:p>
            <a:pPr algn="l" eaLnBrk="1" hangingPunct="1"/>
            <a:r>
              <a:rPr lang="zh-CN" altLang="en-US" b="1" dirty="0"/>
              <a:t>五、计算并分析（本类题共</a:t>
            </a:r>
            <a:r>
              <a:rPr lang="en-US" b="1" dirty="0"/>
              <a:t>2</a:t>
            </a:r>
            <a:r>
              <a:rPr lang="zh-CN" altLang="en-US" b="1" dirty="0"/>
              <a:t>小题，共</a:t>
            </a:r>
            <a:r>
              <a:rPr lang="en-US" b="1" dirty="0"/>
              <a:t>15</a:t>
            </a:r>
            <a:r>
              <a:rPr lang="zh-CN" altLang="en-US" b="1" dirty="0"/>
              <a:t>分。凡要求计算的项目，均须列出计算过程；计算结果有计量单位的，应予标明，标明的计量单位应与题中所给的计量单位相同；计算结果出现小数的，除特殊要求外，均保留小数点后两位小数。）</a:t>
            </a:r>
            <a:endParaRPr lang="en-US" altLang="zh-CN" b="1" dirty="0"/>
          </a:p>
          <a:p>
            <a:pPr algn="l" eaLnBrk="1" hangingPunct="1"/>
            <a:r>
              <a:rPr lang="zh-CN" altLang="en-US" b="1" dirty="0"/>
              <a:t>六、业务处理题（本类题共</a:t>
            </a:r>
            <a:r>
              <a:rPr lang="en-US" b="1" dirty="0"/>
              <a:t>20</a:t>
            </a:r>
            <a:r>
              <a:rPr lang="zh-CN" altLang="en-US" b="1" dirty="0"/>
              <a:t>笔分录，每笔分录</a:t>
            </a:r>
            <a:r>
              <a:rPr lang="en-US" b="1" dirty="0"/>
              <a:t>2</a:t>
            </a:r>
            <a:r>
              <a:rPr lang="zh-CN" altLang="en-US" b="1" dirty="0"/>
              <a:t>分， 共</a:t>
            </a:r>
            <a:r>
              <a:rPr lang="en-US" b="1" dirty="0"/>
              <a:t>40</a:t>
            </a:r>
            <a:r>
              <a:rPr lang="zh-CN" altLang="en-US" b="1"/>
              <a:t>分）</a:t>
            </a:r>
            <a:endParaRPr lang="zh-CN" altLang="en-US"/>
          </a:p>
          <a:p>
            <a:pPr algn="l" eaLnBrk="1" hangingPunct="1"/>
            <a:endParaRPr lang="zh-CN" altLang="en-US" dirty="0"/>
          </a:p>
          <a:p>
            <a:pPr algn="l" eaLnBrk="1" hangingPunct="1"/>
            <a:endParaRPr lang="zh-CN" altLang="en-US" dirty="0"/>
          </a:p>
          <a:p>
            <a:pPr algn="l" eaLnBrk="1" hangingPunct="1"/>
            <a:endParaRPr lang="zh-CN" altLang="en-US" sz="3200" dirty="0"/>
          </a:p>
          <a:p>
            <a:pPr algn="l" eaLnBrk="1" hangingPunct="1"/>
            <a:endParaRPr lang="zh-CN" altLang="en-US" sz="3200" dirty="0"/>
          </a:p>
          <a:p>
            <a:pPr algn="l" eaLnBrk="1" hangingPunct="1"/>
            <a:endParaRPr lang="zh-CN" altLang="en-US" sz="32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ec2d0ec-d7ee-47ed-b4f8-beafdd6a0a88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f56071e-0a3f-4f17-aecc-9ee246b8089d}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7485</Words>
  <Application>Microsoft Office PowerPoint</Application>
  <PresentationFormat>全屏显示(4:3)</PresentationFormat>
  <Paragraphs>1977</Paragraphs>
  <Slides>80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80</vt:i4>
      </vt:variant>
    </vt:vector>
  </HeadingPairs>
  <TitlesOfParts>
    <vt:vector size="85" baseType="lpstr">
      <vt:lpstr>黑体</vt:lpstr>
      <vt:lpstr>宋体</vt:lpstr>
      <vt:lpstr>Arial</vt:lpstr>
      <vt:lpstr>Times New Roman</vt:lpstr>
      <vt:lpstr>默认设计模板</vt:lpstr>
      <vt:lpstr>第九章  会计账簿</vt:lpstr>
      <vt:lpstr>    第一节  账簿的意义与种类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第二节  账簿的设置与登记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第三节  账簿的启用与错账更正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第四节  结账与对账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第五节   账簿的更换与保管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韩宇婷</dc:creator>
  <cp:lastModifiedBy>宇婷 韩</cp:lastModifiedBy>
  <cp:revision>285</cp:revision>
  <dcterms:created xsi:type="dcterms:W3CDTF">2017-11-16T00:07:45Z</dcterms:created>
  <dcterms:modified xsi:type="dcterms:W3CDTF">2021-12-26T13:03:49Z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