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sldIdLst>
    <p:sldId id="302" r:id="rId3"/>
    <p:sldId id="269" r:id="rId4"/>
    <p:sldId id="270" r:id="rId5"/>
    <p:sldId id="268" r:id="rId6"/>
    <p:sldId id="295" r:id="rId7"/>
    <p:sldId id="296" r:id="rId8"/>
    <p:sldId id="297" r:id="rId9"/>
    <p:sldId id="298" r:id="rId10"/>
    <p:sldId id="300" r:id="rId11"/>
    <p:sldId id="299" r:id="rId12"/>
    <p:sldId id="275" r:id="rId13"/>
    <p:sldId id="301" r:id="rId14"/>
    <p:sldId id="276" r:id="rId15"/>
    <p:sldId id="277" r:id="rId16"/>
    <p:sldId id="278" r:id="rId17"/>
    <p:sldId id="279" r:id="rId18"/>
    <p:sldId id="280" r:id="rId19"/>
    <p:sldId id="282" r:id="rId20"/>
    <p:sldId id="283" r:id="rId21"/>
    <p:sldId id="284" r:id="rId22"/>
    <p:sldId id="286" r:id="rId23"/>
    <p:sldId id="287" r:id="rId24"/>
    <p:sldId id="285" r:id="rId25"/>
    <p:sldId id="288" r:id="rId26"/>
    <p:sldId id="289" r:id="rId27"/>
    <p:sldId id="290" r:id="rId28"/>
    <p:sldId id="291" r:id="rId29"/>
    <p:sldId id="292" r:id="rId30"/>
    <p:sldId id="261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A1AEE"/>
    <a:srgbClr val="1E1E1E"/>
    <a:srgbClr val="4747B1"/>
    <a:srgbClr val="439467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833114"/>
            <a:ext cx="9144000" cy="883719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数据处理与程序设计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5586347"/>
            <a:ext cx="9144000" cy="5551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授课单位：东北财经大学管理科学与工程学院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1937090"/>
            <a:ext cx="56896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章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25824" y="513184"/>
            <a:ext cx="7940351" cy="8117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本章小结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2125662" y="1539875"/>
            <a:ext cx="7940676" cy="470217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192" y="1240970"/>
            <a:ext cx="11402008" cy="5038533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9" name="直角三角形 18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节回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1298" y="365968"/>
            <a:ext cx="10515600" cy="811763"/>
          </a:xfrm>
          <a:prstGeom prst="rect">
            <a:avLst/>
          </a:prstGeo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上节回顾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4" name="直角三角形 3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7" name="直角三角形 6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2090057" y="1446253"/>
            <a:ext cx="7868914" cy="449735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2071396" y="1576877"/>
            <a:ext cx="7868914" cy="4497355"/>
          </a:xfrm>
          <a:solidFill>
            <a:schemeClr val="tx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01 </a:t>
            </a:r>
          </a:p>
          <a:p>
            <a:pPr lvl="0"/>
            <a:r>
              <a:rPr lang="en-US" altLang="zh-CN" dirty="0"/>
              <a:t>02 </a:t>
            </a:r>
          </a:p>
          <a:p>
            <a:pPr lvl="0"/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47966" y="416266"/>
            <a:ext cx="2096067" cy="61009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本章目录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1132" y="2855166"/>
            <a:ext cx="10515600" cy="878925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4522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33593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267339"/>
            <a:ext cx="5157787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33593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427" y="2267339"/>
            <a:ext cx="5183188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5" name="直角三角形 14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8" name="直角三角形 17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1" name="直角三角形 10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4" name="直角三角形 13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943599"/>
          </a:xfrm>
        </p:spPr>
        <p:txBody>
          <a:bodyPr/>
          <a:lstStyle>
            <a:lvl1pPr>
              <a:defRPr sz="3200">
                <a:solidFill>
                  <a:srgbClr val="1E1E1E"/>
                </a:solidFill>
              </a:defRPr>
            </a:lvl1pPr>
            <a:lvl2pPr>
              <a:defRPr sz="2800">
                <a:solidFill>
                  <a:srgbClr val="1E1E1E"/>
                </a:solidFill>
              </a:defRPr>
            </a:lvl2pPr>
            <a:lvl3pPr>
              <a:defRPr sz="2400">
                <a:solidFill>
                  <a:srgbClr val="1E1E1E"/>
                </a:solidFill>
              </a:defRPr>
            </a:lvl3pPr>
            <a:lvl4pPr>
              <a:defRPr sz="2000">
                <a:solidFill>
                  <a:srgbClr val="1E1E1E"/>
                </a:solidFill>
              </a:defRPr>
            </a:lvl4pPr>
            <a:lvl5pPr>
              <a:defRPr sz="2000">
                <a:solidFill>
                  <a:srgbClr val="1E1E1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E1E1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2555" y="1240971"/>
            <a:ext cx="10971245" cy="4935992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833114"/>
            <a:ext cx="9144000" cy="883719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数据处理与程序设计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5586347"/>
            <a:ext cx="9144000" cy="5551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授课单位：东北财经大学管理科学与工程学院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1937090"/>
            <a:ext cx="56896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章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25824" y="513184"/>
            <a:ext cx="7940351" cy="8117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本章小结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2125662" y="1539875"/>
            <a:ext cx="7940676" cy="470217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192" y="1240970"/>
            <a:ext cx="11402008" cy="5038533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9" name="直角三角形 18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节回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1298" y="365968"/>
            <a:ext cx="10515600" cy="811763"/>
          </a:xfrm>
          <a:prstGeom prst="rect">
            <a:avLst/>
          </a:prstGeo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上节回顾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4" name="直角三角形 3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7" name="直角三角形 6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2090057" y="1446253"/>
            <a:ext cx="7868914" cy="449735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2071396" y="1576877"/>
            <a:ext cx="7868914" cy="4497355"/>
          </a:xfrm>
          <a:solidFill>
            <a:schemeClr val="tx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01 </a:t>
            </a:r>
          </a:p>
          <a:p>
            <a:pPr lvl="0"/>
            <a:r>
              <a:rPr lang="en-US" altLang="zh-CN" dirty="0"/>
              <a:t>02 </a:t>
            </a:r>
          </a:p>
          <a:p>
            <a:pPr lvl="0"/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47966" y="416266"/>
            <a:ext cx="2096067" cy="61009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本章目录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1132" y="2855166"/>
            <a:ext cx="10515600" cy="878925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4522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33593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267339"/>
            <a:ext cx="5157787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33593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427" y="2267339"/>
            <a:ext cx="5183188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5" name="直角三角形 14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8" name="直角三角形 17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1" name="直角三角形 10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4" name="直角三角形 13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943599"/>
          </a:xfrm>
        </p:spPr>
        <p:txBody>
          <a:bodyPr/>
          <a:lstStyle>
            <a:lvl1pPr>
              <a:defRPr sz="3200">
                <a:solidFill>
                  <a:srgbClr val="1E1E1E"/>
                </a:solidFill>
              </a:defRPr>
            </a:lvl1pPr>
            <a:lvl2pPr>
              <a:defRPr sz="2800">
                <a:solidFill>
                  <a:srgbClr val="1E1E1E"/>
                </a:solidFill>
              </a:defRPr>
            </a:lvl2pPr>
            <a:lvl3pPr>
              <a:defRPr sz="2400">
                <a:solidFill>
                  <a:srgbClr val="1E1E1E"/>
                </a:solidFill>
              </a:defRPr>
            </a:lvl3pPr>
            <a:lvl4pPr>
              <a:defRPr sz="2000">
                <a:solidFill>
                  <a:srgbClr val="1E1E1E"/>
                </a:solidFill>
              </a:defRPr>
            </a:lvl4pPr>
            <a:lvl5pPr>
              <a:defRPr sz="2000">
                <a:solidFill>
                  <a:srgbClr val="1E1E1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E1E1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2555" y="1240971"/>
            <a:ext cx="10971245" cy="4935992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95943" y="363895"/>
            <a:ext cx="10515600" cy="81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586204"/>
            <a:ext cx="10515600" cy="459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kern="1200" dirty="0" smtClean="0">
          <a:solidFill>
            <a:srgbClr val="439467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95943" y="363895"/>
            <a:ext cx="10515600" cy="81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586204"/>
            <a:ext cx="10515600" cy="459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kern="1200" dirty="0" smtClean="0">
          <a:solidFill>
            <a:srgbClr val="439467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数据处理与程序设计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授课单位：</a:t>
            </a:r>
            <a:r>
              <a:rPr lang="zh-CN" altLang="en-US" dirty="0" smtClean="0"/>
              <a:t>东北财经大学数据科学与人工智能学院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2059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章 数据处理基础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fontAlgn="auto">
              <a:lnSpc>
                <a:spcPct val="150000"/>
              </a:lnSpc>
              <a:spcBef>
                <a:spcPts val="1000"/>
              </a:spcBef>
            </a:pPr>
            <a:r>
              <a:rPr lang="en-US" altLang="zh-CN" dirty="0"/>
              <a:t>1.1 </a:t>
            </a:r>
            <a:r>
              <a:rPr lang="zh-CN" altLang="en-US" dirty="0"/>
              <a:t>数据与数据处理</a:t>
            </a:r>
            <a:endParaRPr lang="en-US" altLang="zh-CN" dirty="0"/>
          </a:p>
          <a:p>
            <a:pPr algn="l"/>
            <a:r>
              <a:rPr lang="en-US" altLang="zh-CN" dirty="0"/>
              <a:t>1.2 </a:t>
            </a:r>
            <a:r>
              <a:rPr lang="zh-CN" altLang="en-US" dirty="0"/>
              <a:t>数据处理与数据管理</a:t>
            </a:r>
            <a:endParaRPr lang="en-US" altLang="zh-CN" dirty="0"/>
          </a:p>
          <a:p>
            <a:pPr algn="l"/>
            <a:r>
              <a:rPr lang="en-US" altLang="zh-CN" dirty="0"/>
              <a:t>1.3 </a:t>
            </a:r>
            <a:r>
              <a:rPr lang="zh-CN" altLang="en-US" dirty="0"/>
              <a:t>数据模型</a:t>
            </a:r>
            <a:endParaRPr lang="en-US" altLang="zh-CN" dirty="0"/>
          </a:p>
          <a:p>
            <a:pPr algn="l"/>
            <a:r>
              <a:rPr lang="en-US" altLang="zh-CN" dirty="0"/>
              <a:t>1.4 </a:t>
            </a:r>
            <a:r>
              <a:rPr lang="zh-CN" altLang="en-US" dirty="0"/>
              <a:t>商品进销存系统的数据库设计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dirty="0"/>
              <a:t>01</a:t>
            </a:r>
            <a:r>
              <a:rPr lang="en-US" altLang="zh-CN" sz="4890" b="1" dirty="0">
                <a:latin typeface="+mn-lt"/>
                <a:ea typeface="+mn-lt"/>
                <a:cs typeface="+mn-lt"/>
              </a:rPr>
              <a:t> 数据与数据处理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83552" y="1184961"/>
            <a:ext cx="33115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1.1.1 </a:t>
            </a:r>
            <a:r>
              <a:rPr lang="en-US" altLang="zh-CN" sz="3200" dirty="0" err="1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信息与数据</a:t>
            </a:r>
            <a:endParaRPr lang="en-US" altLang="zh-CN" sz="3200" dirty="0">
              <a:solidFill>
                <a:srgbClr val="1E1E1E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3" name="内容占位符 2"/>
          <p:cNvSpPr txBox="1">
            <a:spLocks noChangeAspect="1"/>
          </p:cNvSpPr>
          <p:nvPr/>
        </p:nvSpPr>
        <p:spPr>
          <a:xfrm>
            <a:off x="869315" y="2030095"/>
            <a:ext cx="5243830" cy="41783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lnSpc>
                <a:spcPct val="120000"/>
              </a:lnSpc>
            </a:pPr>
            <a:r>
              <a:rPr lang="zh-CN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数据</a:t>
            </a:r>
            <a:r>
              <a:rPr lang="zh-CN" altLang="zh-CN" dirty="0">
                <a:latin typeface="微软雅黑" charset="-122"/>
                <a:ea typeface="微软雅黑" charset="-122"/>
                <a:sym typeface="+mn-ea"/>
              </a:rPr>
              <a:t>是存储在某一媒体上，描述事物状态或属性的物理符号。在计算机系统中，各种符号（如字母、数字、字符等）的组合、语音、图形、图像、动画、视频、多媒体和富媒体等统称为数据。</a:t>
            </a:r>
          </a:p>
          <a:p>
            <a:pPr marL="0" lvl="1" algn="just">
              <a:lnSpc>
                <a:spcPct val="120000"/>
              </a:lnSpc>
            </a:pPr>
            <a:r>
              <a:rPr lang="zh-CN" altLang="zh-CN" sz="2400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信息</a:t>
            </a:r>
            <a:r>
              <a:rPr lang="zh-CN" sz="2400" dirty="0">
                <a:latin typeface="微软雅黑" charset="-122"/>
                <a:ea typeface="宋体" charset="0"/>
                <a:sym typeface="+mn-ea"/>
              </a:rPr>
              <a:t>是</a:t>
            </a:r>
            <a:r>
              <a:rPr altLang="zh-CN" sz="2400" dirty="0">
                <a:latin typeface="微软雅黑" charset="-122"/>
                <a:ea typeface="微软雅黑" charset="-122"/>
              </a:rPr>
              <a:t>对人们有价值、有意义的数据</a:t>
            </a:r>
            <a:r>
              <a:rPr lang="zh-CN" sz="2400" dirty="0">
                <a:latin typeface="微软雅黑" charset="-122"/>
                <a:ea typeface="宋体" charset="0"/>
              </a:rPr>
              <a:t>。通常将有确定含义的数据也</a:t>
            </a:r>
            <a:r>
              <a:rPr altLang="zh-CN" sz="2400" dirty="0">
                <a:latin typeface="微软雅黑" charset="-122"/>
                <a:ea typeface="微软雅黑" charset="-122"/>
              </a:rPr>
              <a:t>称为信息</a:t>
            </a:r>
          </a:p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400" dirty="0">
              <a:latin typeface="微软雅黑" charset="-122"/>
              <a:ea typeface="微软雅黑" charset="-122"/>
            </a:endParaRPr>
          </a:p>
        </p:txBody>
      </p:sp>
      <p:graphicFrame>
        <p:nvGraphicFramePr>
          <p:cNvPr id="14" name="表格 13"/>
          <p:cNvGraphicFramePr/>
          <p:nvPr/>
        </p:nvGraphicFramePr>
        <p:xfrm>
          <a:off x="6819265" y="3563620"/>
          <a:ext cx="437388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张明</a:t>
                      </a: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4367420280010532818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4350.00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" name="图片 16" descr="商务人士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555" y="2903220"/>
            <a:ext cx="273050" cy="5924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190" y="2937510"/>
            <a:ext cx="780415" cy="5238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2971800"/>
            <a:ext cx="665480" cy="508000"/>
          </a:xfrm>
          <a:prstGeom prst="rect">
            <a:avLst/>
          </a:prstGeom>
        </p:spPr>
      </p:pic>
      <p:sp>
        <p:nvSpPr>
          <p:cNvPr id="21" name="左大括号 20"/>
          <p:cNvSpPr/>
          <p:nvPr/>
        </p:nvSpPr>
        <p:spPr>
          <a:xfrm rot="16200000">
            <a:off x="8639175" y="3152140"/>
            <a:ext cx="302895" cy="202374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左大括号 21"/>
          <p:cNvSpPr/>
          <p:nvPr/>
        </p:nvSpPr>
        <p:spPr>
          <a:xfrm rot="16200000">
            <a:off x="8832215" y="2696845"/>
            <a:ext cx="347980" cy="4373880"/>
          </a:xfrm>
          <a:prstGeom prst="leftBrace">
            <a:avLst>
              <a:gd name="adj1" fmla="val 8333"/>
              <a:gd name="adj2" fmla="val 46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470900" y="438340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000000"/>
                </a:solidFill>
              </a:rPr>
              <a:t>数据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505190" y="517779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000000"/>
                </a:solidFill>
              </a:rPr>
              <a:t>记录</a:t>
            </a:r>
          </a:p>
        </p:txBody>
      </p:sp>
      <p:sp>
        <p:nvSpPr>
          <p:cNvPr id="26" name="对话气泡: 圆角矩形 7"/>
          <p:cNvSpPr/>
          <p:nvPr/>
        </p:nvSpPr>
        <p:spPr>
          <a:xfrm>
            <a:off x="7550150" y="2310130"/>
            <a:ext cx="1325880" cy="400685"/>
          </a:xfrm>
          <a:prstGeom prst="wedgeRoundRectCallout">
            <a:avLst>
              <a:gd name="adj1" fmla="val 34770"/>
              <a:gd name="adj2" fmla="val 111331"/>
              <a:gd name="adj3" fmla="val 16667"/>
            </a:avLst>
          </a:prstGeom>
          <a:solidFill>
            <a:srgbClr val="4394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charset="-122"/>
                <a:ea typeface="微软雅黑" charset="-122"/>
              </a:rPr>
              <a:t>数据语义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3" grpId="0"/>
      <p:bldP spid="2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dirty="0"/>
              <a:t>01</a:t>
            </a:r>
            <a:r>
              <a:rPr lang="en-US" altLang="zh-CN" sz="4890" b="1" dirty="0">
                <a:latin typeface="+mn-lt"/>
                <a:ea typeface="+mn-lt"/>
                <a:cs typeface="+mn-lt"/>
              </a:rPr>
              <a:t> 数据与数据处理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83552" y="1184961"/>
            <a:ext cx="331152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1.1.2 </a:t>
            </a:r>
            <a:r>
              <a:rPr lang="en-US" altLang="zh-CN" sz="3200" dirty="0" err="1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32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</a:p>
        </p:txBody>
      </p:sp>
      <p:sp>
        <p:nvSpPr>
          <p:cNvPr id="13" name="内容占位符 2"/>
          <p:cNvSpPr txBox="1">
            <a:spLocks noChangeAspect="1"/>
          </p:cNvSpPr>
          <p:nvPr/>
        </p:nvSpPr>
        <p:spPr>
          <a:xfrm>
            <a:off x="869315" y="2030095"/>
            <a:ext cx="5243830" cy="345186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lnSpc>
                <a:spcPct val="120000"/>
              </a:lnSpc>
            </a:pPr>
            <a:r>
              <a:rPr lang="zh-CN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数据处理</a:t>
            </a:r>
            <a:r>
              <a:rPr lang="zh-CN" altLang="zh-CN" dirty="0">
                <a:latin typeface="微软雅黑" charset="-122"/>
                <a:ea typeface="微软雅黑" charset="-122"/>
                <a:sym typeface="+mn-ea"/>
              </a:rPr>
              <a:t>是对各种类型的数据进行</a:t>
            </a:r>
            <a:r>
              <a:rPr lang="zh-CN" altLang="zh-CN" dirty="0">
                <a:solidFill>
                  <a:srgbClr val="439467"/>
                </a:solidFill>
                <a:latin typeface="微软雅黑" charset="-122"/>
                <a:ea typeface="微软雅黑" charset="-122"/>
                <a:sym typeface="+mn-ea"/>
              </a:rPr>
              <a:t>收集、整理、存储、分类、加工、检索、维护、统计和传播</a:t>
            </a:r>
            <a:r>
              <a:rPr lang="zh-CN" altLang="zh-CN" dirty="0">
                <a:latin typeface="微软雅黑" charset="-122"/>
                <a:ea typeface="微软雅黑" charset="-122"/>
                <a:sym typeface="+mn-ea"/>
              </a:rPr>
              <a:t>等一系列活动的总称。</a:t>
            </a:r>
          </a:p>
          <a:p>
            <a:pPr algn="just">
              <a:lnSpc>
                <a:spcPct val="120000"/>
              </a:lnSpc>
            </a:pPr>
            <a:r>
              <a:rPr lang="zh-CN" altLang="zh-CN" sz="2400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数据处理的</a:t>
            </a:r>
            <a:r>
              <a:rPr lang="zh-CN" altLang="zh-CN" sz="2400" dirty="0">
                <a:solidFill>
                  <a:srgbClr val="1A1AEE"/>
                </a:solidFill>
                <a:latin typeface="微软雅黑" charset="-122"/>
                <a:ea typeface="微软雅黑" charset="-122"/>
              </a:rPr>
              <a:t>目的</a:t>
            </a:r>
            <a:r>
              <a:rPr lang="zh-CN" altLang="zh-CN" sz="2400" dirty="0">
                <a:latin typeface="微软雅黑" charset="-122"/>
                <a:ea typeface="微软雅黑" charset="-122"/>
                <a:sym typeface="+mn-ea"/>
              </a:rPr>
              <a:t>就是将数据转换成信息的过程</a:t>
            </a:r>
            <a:endParaRPr altLang="zh-CN" sz="2400" dirty="0">
              <a:latin typeface="微软雅黑" charset="-122"/>
              <a:ea typeface="微软雅黑" charset="-122"/>
            </a:endParaRPr>
          </a:p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400" dirty="0">
              <a:latin typeface="微软雅黑" charset="-122"/>
              <a:ea typeface="微软雅黑" charset="-122"/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7949565" y="1768475"/>
            <a:ext cx="1160780" cy="109029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数据</a:t>
            </a:r>
          </a:p>
        </p:txBody>
      </p:sp>
      <p:sp>
        <p:nvSpPr>
          <p:cNvPr id="5" name="流程图: 联系 4"/>
          <p:cNvSpPr/>
          <p:nvPr/>
        </p:nvSpPr>
        <p:spPr>
          <a:xfrm>
            <a:off x="7949565" y="4059555"/>
            <a:ext cx="1160780" cy="1090295"/>
          </a:xfrm>
          <a:prstGeom prst="flowChartConnec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信息</a:t>
            </a:r>
          </a:p>
        </p:txBody>
      </p:sp>
      <p:sp>
        <p:nvSpPr>
          <p:cNvPr id="6" name="左弧形箭头 5"/>
          <p:cNvSpPr/>
          <p:nvPr/>
        </p:nvSpPr>
        <p:spPr>
          <a:xfrm>
            <a:off x="6990080" y="2357755"/>
            <a:ext cx="891540" cy="24066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83780" y="2926715"/>
            <a:ext cx="5937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1E1E1E"/>
                </a:solidFill>
              </a:rPr>
              <a:t>数据处理</a:t>
            </a:r>
          </a:p>
        </p:txBody>
      </p:sp>
      <p:sp>
        <p:nvSpPr>
          <p:cNvPr id="8" name="左弧形箭头 7"/>
          <p:cNvSpPr/>
          <p:nvPr/>
        </p:nvSpPr>
        <p:spPr>
          <a:xfrm flipH="1" flipV="1">
            <a:off x="9247505" y="2372360"/>
            <a:ext cx="775970" cy="23774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248140" y="2926715"/>
            <a:ext cx="5937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1E1E1E"/>
                </a:solidFill>
              </a:rPr>
              <a:t>表现形式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dirty="0"/>
              <a:t>01</a:t>
            </a:r>
            <a:r>
              <a:rPr lang="en-US" altLang="zh-CN" sz="4890" b="1" dirty="0">
                <a:latin typeface="+mn-lt"/>
                <a:ea typeface="+mn-lt"/>
                <a:cs typeface="+mn-lt"/>
              </a:rPr>
              <a:t> 数据与数据处理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92759" y="1184910"/>
            <a:ext cx="57085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1.1.3 </a:t>
            </a:r>
            <a:r>
              <a:rPr sz="3200" dirty="0" err="1" smtClean="0">
                <a:solidFill>
                  <a:srgbClr val="1E1E1E"/>
                </a:solidFill>
                <a:latin typeface="微软雅黑" charset="-122"/>
              </a:rPr>
              <a:t>数据处理的发展阶段</a:t>
            </a:r>
            <a:endParaRPr sz="3200" dirty="0">
              <a:solidFill>
                <a:srgbClr val="1E1E1E"/>
              </a:solidFill>
              <a:latin typeface="微软雅黑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183005" y="2044700"/>
            <a:ext cx="7853680" cy="925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（</a:t>
            </a:r>
            <a:r>
              <a:rPr lang="en-US" altLang="zh-CN" sz="2000"/>
              <a:t>1</a:t>
            </a:r>
            <a:r>
              <a:rPr lang="zh-CN" altLang="en-US" sz="2000">
                <a:ea typeface="宋体" charset="0"/>
              </a:rPr>
              <a:t>）</a:t>
            </a:r>
            <a:r>
              <a:rPr lang="zh-CN" altLang="en-US" sz="2000"/>
              <a:t>电子数据处理系统（Electronic Data Processing,简称EDP）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1730375" y="2800350"/>
            <a:ext cx="7853680" cy="9251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（</a:t>
            </a:r>
            <a:r>
              <a:rPr lang="en-US" altLang="zh-CN" sz="2000"/>
              <a:t>2</a:t>
            </a:r>
            <a:r>
              <a:rPr lang="zh-CN" altLang="en-US" sz="2000">
                <a:ea typeface="宋体" charset="0"/>
              </a:rPr>
              <a:t>）</a:t>
            </a:r>
            <a:r>
              <a:rPr lang="zh-CN" altLang="en-US" sz="2000"/>
              <a:t>管理信息系统（Management Information System，简称MIS）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257425" y="3566160"/>
            <a:ext cx="7853680" cy="92519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（</a:t>
            </a:r>
            <a:r>
              <a:rPr lang="en-US" altLang="zh-CN" sz="2000"/>
              <a:t>3</a:t>
            </a:r>
            <a:r>
              <a:rPr lang="zh-CN" altLang="en-US" sz="2000">
                <a:ea typeface="宋体" charset="0"/>
              </a:rPr>
              <a:t>）</a:t>
            </a:r>
            <a:r>
              <a:rPr lang="zh-CN" altLang="en-US" sz="2000"/>
              <a:t>决策支持系统（Decision Support System，简称DSS）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4400" b="1" dirty="0"/>
              <a:t>02 数据处理与数据管理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3552" y="1184961"/>
            <a:ext cx="331152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1.2.1 </a:t>
            </a:r>
            <a:r>
              <a:rPr lang="en-US" altLang="zh-CN" sz="3200" dirty="0" err="1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数据</a:t>
            </a:r>
            <a:r>
              <a:rPr lang="zh-CN" altLang="en-US" sz="3200" dirty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管理</a:t>
            </a:r>
          </a:p>
        </p:txBody>
      </p:sp>
      <p:sp>
        <p:nvSpPr>
          <p:cNvPr id="13" name="内容占位符 2"/>
          <p:cNvSpPr txBox="1">
            <a:spLocks noChangeAspect="1"/>
          </p:cNvSpPr>
          <p:nvPr/>
        </p:nvSpPr>
        <p:spPr>
          <a:xfrm>
            <a:off x="879475" y="2030095"/>
            <a:ext cx="5243830" cy="345186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lnSpc>
                <a:spcPct val="120000"/>
              </a:lnSpc>
            </a:pPr>
            <a:r>
              <a:rPr lang="zh-CN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数据管理</a:t>
            </a:r>
            <a:r>
              <a:rPr lang="zh-CN" altLang="zh-CN" dirty="0">
                <a:latin typeface="微软雅黑" charset="-122"/>
                <a:ea typeface="微软雅黑" charset="-122"/>
                <a:sym typeface="+mn-ea"/>
              </a:rPr>
              <a:t>是指对数据进行组织、分类、编码、存储、检索、维护。它是数据处理的基本环节，而且是任何数据处理过程中必不可少的共有部分。</a:t>
            </a:r>
          </a:p>
          <a:p>
            <a:pPr marL="0" lvl="1" algn="just">
              <a:lnSpc>
                <a:spcPct val="120000"/>
              </a:lnSpc>
            </a:pPr>
            <a:r>
              <a:rPr lang="zh-CN" altLang="zh-CN" dirty="0">
                <a:latin typeface="微软雅黑" charset="-122"/>
                <a:ea typeface="微软雅黑" charset="-122"/>
                <a:sym typeface="+mn-ea"/>
              </a:rPr>
              <a:t>数据管理是数据处理的</a:t>
            </a:r>
            <a:r>
              <a:rPr lang="zh-CN" altLang="zh-CN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微软雅黑" charset="-122"/>
                <a:ea typeface="微软雅黑" charset="-122"/>
                <a:sym typeface="+mn-ea"/>
              </a:rPr>
              <a:t>核心问题</a:t>
            </a:r>
          </a:p>
        </p:txBody>
      </p:sp>
      <p:sp>
        <p:nvSpPr>
          <p:cNvPr id="10" name="椭圆 9"/>
          <p:cNvSpPr/>
          <p:nvPr/>
        </p:nvSpPr>
        <p:spPr>
          <a:xfrm>
            <a:off x="7249160" y="1905635"/>
            <a:ext cx="3609975" cy="360997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194040" y="2850515"/>
            <a:ext cx="1720215" cy="172021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数据管理</a:t>
            </a:r>
          </a:p>
        </p:txBody>
      </p:sp>
      <p:sp>
        <p:nvSpPr>
          <p:cNvPr id="12" name="矩形 11"/>
          <p:cNvSpPr/>
          <p:nvPr/>
        </p:nvSpPr>
        <p:spPr>
          <a:xfrm>
            <a:off x="7696835" y="2580005"/>
            <a:ext cx="2714625" cy="26797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prstTxWarp prst="textArchUp">
              <a:avLst>
                <a:gd name="adj" fmla="val 5494623"/>
              </a:avLst>
            </a:prstTxWarp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宋体" charset="0"/>
              </a:rPr>
              <a:t>数据处理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4400" b="1" dirty="0"/>
              <a:t>02 数据处理与数据管理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3234" y="1184910"/>
            <a:ext cx="54853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1.2.2 </a:t>
            </a:r>
            <a:r>
              <a:rPr lang="en-US" altLang="zh-CN" sz="3200" dirty="0" err="1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数据</a:t>
            </a:r>
            <a:r>
              <a:rPr lang="zh-CN" altLang="en-US" sz="3200" dirty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管理的发展阶段</a:t>
            </a:r>
          </a:p>
        </p:txBody>
      </p:sp>
      <p:sp>
        <p:nvSpPr>
          <p:cNvPr id="4" name="内容占位符 2"/>
          <p:cNvSpPr txBox="1">
            <a:spLocks noChangeAspect="1"/>
          </p:cNvSpPr>
          <p:nvPr/>
        </p:nvSpPr>
        <p:spPr>
          <a:xfrm>
            <a:off x="869315" y="2030095"/>
            <a:ext cx="9072245" cy="345186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lnSpc>
                <a:spcPct val="120000"/>
              </a:lnSpc>
              <a:buNone/>
            </a:pPr>
            <a:r>
              <a:rPr lang="zh-CN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（</a:t>
            </a:r>
            <a:r>
              <a:rPr lang="en-US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1</a:t>
            </a:r>
            <a:r>
              <a:rPr lang="zh-CN" altLang="en-US" dirty="0">
                <a:solidFill>
                  <a:srgbClr val="1A1AEE"/>
                </a:solidFill>
                <a:latin typeface="微软雅黑" charset="-122"/>
                <a:ea typeface="宋体" charset="0"/>
                <a:sym typeface="+mn-ea"/>
              </a:rPr>
              <a:t>）</a:t>
            </a:r>
            <a:r>
              <a:rPr lang="zh-CN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人工管理</a:t>
            </a:r>
            <a:r>
              <a:rPr lang="zh-CN" altLang="zh-CN" dirty="0">
                <a:latin typeface="微软雅黑" charset="-122"/>
                <a:ea typeface="微软雅黑" charset="-122"/>
                <a:sym typeface="+mn-ea"/>
              </a:rPr>
              <a:t>（50年代中期以前）</a:t>
            </a:r>
          </a:p>
          <a:p>
            <a:pPr marL="0" lvl="1" indent="0" algn="just">
              <a:lnSpc>
                <a:spcPct val="120000"/>
              </a:lnSpc>
              <a:buNone/>
            </a:pPr>
            <a:r>
              <a:rPr lang="zh-CN" altLang="zh-CN" sz="2400" dirty="0">
                <a:solidFill>
                  <a:srgbClr val="1A1AEE"/>
                </a:solidFill>
                <a:latin typeface="微软雅黑" charset="-122"/>
                <a:ea typeface="微软雅黑" charset="-122"/>
              </a:rPr>
              <a:t>（2）文件系统</a:t>
            </a:r>
            <a:r>
              <a:rPr lang="zh-CN" altLang="zh-CN" sz="2400" dirty="0">
                <a:latin typeface="微软雅黑" charset="-122"/>
                <a:ea typeface="微软雅黑" charset="-122"/>
              </a:rPr>
              <a:t>（50年代后期--60年代中期)</a:t>
            </a:r>
          </a:p>
          <a:p>
            <a:pPr marL="0" lvl="1" indent="0" algn="just">
              <a:lnSpc>
                <a:spcPct val="120000"/>
              </a:lnSpc>
              <a:buNone/>
            </a:pPr>
            <a:r>
              <a:rPr lang="zh-CN" altLang="zh-CN" sz="2400" dirty="0">
                <a:solidFill>
                  <a:srgbClr val="1A1AEE"/>
                </a:solidFill>
                <a:latin typeface="微软雅黑" charset="-122"/>
                <a:ea typeface="微软雅黑" charset="-122"/>
              </a:rPr>
              <a:t>（3）数据库系统</a:t>
            </a:r>
            <a:r>
              <a:rPr lang="zh-CN" altLang="zh-CN" sz="2400" dirty="0">
                <a:latin typeface="微软雅黑" charset="-122"/>
                <a:ea typeface="微软雅黑" charset="-122"/>
              </a:rPr>
              <a:t>（60年代后期开始）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4400" b="1" dirty="0"/>
              <a:t>02 数据处理与数据管理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3235" y="1184910"/>
            <a:ext cx="55850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1.2.2 </a:t>
            </a:r>
            <a:r>
              <a:rPr lang="en-US" altLang="zh-CN" sz="3200" dirty="0" err="1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32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管理的发展阶段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27075" y="4784725"/>
            <a:ext cx="2306320" cy="64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dirty="0">
                <a:latin typeface="微软雅黑" charset="-122"/>
                <a:ea typeface="微软雅黑" charset="-122"/>
              </a:rPr>
              <a:t>文件系统特点</a:t>
            </a:r>
            <a:endParaRPr lang="zh-CN" alt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33395" y="3822700"/>
            <a:ext cx="8628380" cy="130873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/>
              <a:t> </a:t>
            </a:r>
            <a:r>
              <a:rPr lang="en-US" altLang="zh-CN" sz="2400" b="1" dirty="0" smtClean="0"/>
              <a:t> </a:t>
            </a:r>
            <a:r>
              <a:rPr lang="zh-CN" altLang="en-US" sz="2400" b="1" dirty="0" smtClean="0">
                <a:latin typeface="楷体_GB2312" pitchFamily="49" charset="-122"/>
                <a:ea typeface="楷体_GB2312" pitchFamily="49" charset="-122"/>
              </a:rPr>
              <a:t>数据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可长期保存</a:t>
            </a:r>
          </a:p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程序与数据有一定的独立性</a:t>
            </a:r>
          </a:p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 系统提供一定的数据管理功能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27046" y="2657718"/>
            <a:ext cx="2663825" cy="576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zh-CN" sz="2400" dirty="0">
                <a:latin typeface="微软雅黑" charset="-122"/>
                <a:ea typeface="微软雅黑" charset="-122"/>
              </a:rPr>
              <a:t>人工管理特点</a:t>
            </a:r>
            <a:endParaRPr lang="zh-CN" alt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32760" y="1913319"/>
            <a:ext cx="8628380" cy="1714500"/>
          </a:xfrm>
          <a:prstGeom prst="rect">
            <a:avLst/>
          </a:prstGeom>
          <a:solidFill>
            <a:srgbClr val="99B21A"/>
          </a:solidFill>
          <a:ln>
            <a:noFill/>
          </a:ln>
          <a:effectLst>
            <a:prstShdw prst="shdw17" dist="17961" dir="2700000">
              <a:srgbClr val="99B21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数据不保存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 数据与程序不具有独立性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 一组程序只能对应一个程序，数据不共享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 应用程序管理数据</a:t>
            </a:r>
          </a:p>
        </p:txBody>
      </p:sp>
      <p:sp>
        <p:nvSpPr>
          <p:cNvPr id="4" name="Rectangle 68"/>
          <p:cNvSpPr>
            <a:spLocks noChangeArrowheads="1"/>
          </p:cNvSpPr>
          <p:nvPr/>
        </p:nvSpPr>
        <p:spPr bwMode="auto">
          <a:xfrm>
            <a:off x="3033395" y="5131435"/>
            <a:ext cx="8628380" cy="1529715"/>
          </a:xfrm>
          <a:prstGeom prst="rect">
            <a:avLst/>
          </a:prstGeom>
          <a:solidFill>
            <a:srgbClr val="99B21A"/>
          </a:solidFill>
          <a:ln>
            <a:noFill/>
          </a:ln>
          <a:effectLst>
            <a:prstShdw prst="shdw17" dist="17961" dir="2700000">
              <a:srgbClr val="99B21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数据和程序相互依赖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数据共享性差，冗余度大，易造成数据不一致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数据完整性难于保证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7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4400" b="1" dirty="0"/>
              <a:t>02 数据处理与数据管理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3235" y="1184910"/>
            <a:ext cx="458343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2.数据</a:t>
            </a:r>
            <a:r>
              <a:rPr lang="zh-CN" altLang="en-US" sz="3200" dirty="0">
                <a:solidFill>
                  <a:srgbClr val="1E1E1E"/>
                </a:solidFill>
                <a:latin typeface="微软雅黑" charset="-122"/>
                <a:ea typeface="微软雅黑" charset="-122"/>
              </a:rPr>
              <a:t>管理的发展阶段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53797" y="3178006"/>
            <a:ext cx="2459344" cy="576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数据库系统特点</a:t>
            </a:r>
          </a:p>
        </p:txBody>
      </p:sp>
      <p:sp>
        <p:nvSpPr>
          <p:cNvPr id="10" name="Rectangle 61"/>
          <p:cNvSpPr>
            <a:spLocks noChangeArrowheads="1"/>
          </p:cNvSpPr>
          <p:nvPr/>
        </p:nvSpPr>
        <p:spPr bwMode="auto">
          <a:xfrm>
            <a:off x="3343275" y="2632710"/>
            <a:ext cx="8030210" cy="21209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prstShdw prst="shdw17" dist="17961" dir="2700000">
              <a:srgbClr val="3399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数据结构化（数据库与文件系统的根本区别）</a:t>
            </a:r>
          </a:p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数据的共享性好，冗余度低</a:t>
            </a:r>
          </a:p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数据独立性高（物理数据独立、逻辑数据独立）</a:t>
            </a:r>
          </a:p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数据由DBMS统一管理和控制</a:t>
            </a:r>
          </a:p>
          <a:p>
            <a:pPr algn="l">
              <a:lnSpc>
                <a:spcPct val="110000"/>
              </a:lnSpc>
              <a:buClrTx/>
              <a:buSzTx/>
              <a:buFontTx/>
              <a:buChar char="•"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数据安全性和完整性保护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</a:p>
        </p:txBody>
      </p:sp>
      <p:sp>
        <p:nvSpPr>
          <p:cNvPr id="6" name="内容占位符 2"/>
          <p:cNvSpPr txBox="1">
            <a:spLocks noChangeAspect="1"/>
          </p:cNvSpPr>
          <p:nvPr/>
        </p:nvSpPr>
        <p:spPr>
          <a:xfrm>
            <a:off x="688282" y="1498081"/>
            <a:ext cx="10685734" cy="345186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模型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是对现实</a:t>
            </a:r>
            <a:r>
              <a:rPr lang="zh-CN" altLang="en-US" dirty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世界特征的模拟和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抽象</a:t>
            </a:r>
            <a:endParaRPr lang="en-US" altLang="zh-CN" dirty="0" smtClean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0" lvl="1"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数据模型</a:t>
            </a:r>
            <a:r>
              <a:rPr lang="zh-CN" altLang="en-US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（</a:t>
            </a:r>
            <a:r>
              <a:rPr lang="en-US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Data Model</a:t>
            </a:r>
            <a:r>
              <a:rPr lang="zh-CN" altLang="en-US" dirty="0" smtClean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）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是对现实</a:t>
            </a:r>
            <a:r>
              <a:rPr lang="zh-CN" altLang="en-US" dirty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世界数据特征的抽象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。</a:t>
            </a:r>
            <a:endParaRPr lang="en-US" altLang="zh-CN" dirty="0" smtClean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0" lvl="1"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在</a:t>
            </a:r>
            <a:r>
              <a:rPr lang="zh-CN" altLang="en-US" dirty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数据库中用数据模型来抽象、表示和处理现实世界中的数据和信息。</a:t>
            </a:r>
          </a:p>
          <a:p>
            <a:pPr marL="0" lvl="1" algn="just">
              <a:lnSpc>
                <a:spcPct val="120000"/>
              </a:lnSpc>
            </a:pPr>
            <a:endParaRPr lang="zh-CN" altLang="en-US" dirty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0" lvl="1" algn="just">
              <a:lnSpc>
                <a:spcPct val="120000"/>
              </a:lnSpc>
            </a:pPr>
            <a:endParaRPr lang="zh-CN" altLang="en-US" dirty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43148" y="3426539"/>
            <a:ext cx="11318867" cy="230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9pPr>
          </a:lstStyle>
          <a:p>
            <a:pPr marL="0" lvl="1" indent="0" algn="just">
              <a:lnSpc>
                <a:spcPct val="120000"/>
              </a:lnSpc>
              <a:spcBef>
                <a:spcPts val="500"/>
              </a:spcBef>
            </a:pP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数据模型分为两类，属于两个不同的层次。</a:t>
            </a:r>
          </a:p>
          <a:p>
            <a:pPr marL="342900" lvl="1" indent="-342900" algn="just">
              <a:lnSpc>
                <a:spcPct val="12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概念模型</a:t>
            </a:r>
            <a:r>
              <a:rPr lang="en-US" altLang="zh-CN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(</a:t>
            </a:r>
            <a:r>
              <a:rPr lang="zh-CN" altLang="en-US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信息模型</a:t>
            </a:r>
            <a:r>
              <a:rPr lang="en-US" altLang="zh-CN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): </a:t>
            </a: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按用户的观点来对数据和信息建模，主要用于数据库设计。</a:t>
            </a:r>
          </a:p>
          <a:p>
            <a:pPr marL="342900" lvl="1" indent="-342900" algn="just">
              <a:lnSpc>
                <a:spcPct val="12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数据模型</a:t>
            </a:r>
            <a:r>
              <a:rPr lang="en-US" altLang="zh-CN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: </a:t>
            </a: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按计算机系统的观点对数据建模，主要用于</a:t>
            </a:r>
            <a:r>
              <a:rPr lang="en-US" altLang="zh-CN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DBMS</a:t>
            </a: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的实现。</a:t>
            </a:r>
          </a:p>
          <a:p>
            <a:pPr marL="0" lvl="1" indent="0" algn="just">
              <a:lnSpc>
                <a:spcPct val="120000"/>
              </a:lnSpc>
              <a:spcBef>
                <a:spcPts val="500"/>
              </a:spcBef>
              <a:buClr>
                <a:srgbClr val="0070C0"/>
              </a:buClr>
            </a:pPr>
            <a:endParaRPr lang="en-US" altLang="zh-CN" dirty="0">
              <a:solidFill>
                <a:srgbClr val="000000"/>
              </a:solidFill>
              <a:effectLst/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</a:p>
        </p:txBody>
      </p:sp>
      <p:sp>
        <p:nvSpPr>
          <p:cNvPr id="6" name="内容占位符 2"/>
          <p:cNvSpPr txBox="1">
            <a:spLocks noChangeAspect="1"/>
          </p:cNvSpPr>
          <p:nvPr/>
        </p:nvSpPr>
        <p:spPr>
          <a:xfrm>
            <a:off x="688282" y="1498081"/>
            <a:ext cx="10685734" cy="345186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模型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是对现实</a:t>
            </a:r>
            <a:r>
              <a:rPr lang="zh-CN" altLang="en-US" dirty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世界特征的模拟和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抽象</a:t>
            </a:r>
            <a:endParaRPr lang="en-US" altLang="zh-CN" dirty="0" smtClean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0" lvl="1"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数据模型</a:t>
            </a:r>
            <a:r>
              <a:rPr lang="zh-CN" altLang="en-US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（</a:t>
            </a:r>
            <a:r>
              <a:rPr lang="en-US" altLang="zh-CN" dirty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Data Model</a:t>
            </a:r>
            <a:r>
              <a:rPr lang="zh-CN" altLang="en-US" dirty="0" smtClean="0">
                <a:solidFill>
                  <a:srgbClr val="1A1AEE"/>
                </a:solidFill>
                <a:latin typeface="微软雅黑" charset="-122"/>
                <a:ea typeface="微软雅黑" charset="-122"/>
                <a:sym typeface="+mn-ea"/>
              </a:rPr>
              <a:t>）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是对现实</a:t>
            </a:r>
            <a:r>
              <a:rPr lang="zh-CN" altLang="en-US" dirty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世界数据特征的抽象</a:t>
            </a: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。</a:t>
            </a:r>
            <a:endParaRPr lang="en-US" altLang="zh-CN" dirty="0" smtClean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0" lvl="1"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在</a:t>
            </a:r>
            <a:r>
              <a:rPr lang="zh-CN" altLang="en-US" dirty="0">
                <a:solidFill>
                  <a:srgbClr val="000000"/>
                </a:solidFill>
                <a:latin typeface="微软雅黑" charset="-122"/>
                <a:ea typeface="微软雅黑" charset="-122"/>
                <a:sym typeface="+mn-ea"/>
              </a:rPr>
              <a:t>数据库中用数据模型来抽象、表示和处理现实世界中的数据和信息。</a:t>
            </a:r>
          </a:p>
          <a:p>
            <a:pPr marL="0" lvl="1" algn="just">
              <a:lnSpc>
                <a:spcPct val="120000"/>
              </a:lnSpc>
            </a:pPr>
            <a:endParaRPr lang="zh-CN" altLang="en-US" dirty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0" lvl="1" algn="just">
              <a:lnSpc>
                <a:spcPct val="120000"/>
              </a:lnSpc>
            </a:pPr>
            <a:endParaRPr lang="zh-CN" altLang="en-US" dirty="0">
              <a:solidFill>
                <a:srgbClr val="000000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43148" y="3426539"/>
            <a:ext cx="11318867" cy="230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9pPr>
          </a:lstStyle>
          <a:p>
            <a:pPr marL="0" lvl="1" indent="0" algn="just">
              <a:lnSpc>
                <a:spcPct val="120000"/>
              </a:lnSpc>
              <a:spcBef>
                <a:spcPts val="500"/>
              </a:spcBef>
            </a:pP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数据模型分为两类，属于两个不同的层次。</a:t>
            </a:r>
          </a:p>
          <a:p>
            <a:pPr marL="342900" lvl="1" indent="-342900" algn="just">
              <a:lnSpc>
                <a:spcPct val="12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概念模型</a:t>
            </a:r>
            <a:r>
              <a:rPr lang="en-US" altLang="zh-CN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(</a:t>
            </a:r>
            <a:r>
              <a:rPr lang="zh-CN" altLang="en-US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信息模型</a:t>
            </a:r>
            <a:r>
              <a:rPr lang="en-US" altLang="zh-CN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): </a:t>
            </a: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按用户的观点来对数据和信息建模，主要用于数据库设计。</a:t>
            </a:r>
          </a:p>
          <a:p>
            <a:pPr marL="342900" lvl="1" indent="-342900" algn="just">
              <a:lnSpc>
                <a:spcPct val="12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数据模型</a:t>
            </a:r>
            <a:r>
              <a:rPr lang="en-US" altLang="zh-CN" dirty="0">
                <a:solidFill>
                  <a:srgbClr val="1A1AEE"/>
                </a:solidFill>
                <a:effectLst/>
                <a:latin typeface="微软雅黑" charset="-122"/>
                <a:ea typeface="微软雅黑" charset="-122"/>
              </a:rPr>
              <a:t>: </a:t>
            </a: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按计算机系统的观点对数据建模，主要用于</a:t>
            </a:r>
            <a:r>
              <a:rPr lang="en-US" altLang="zh-CN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DBMS</a:t>
            </a:r>
            <a:r>
              <a:rPr lang="zh-CN" altLang="en-US" dirty="0">
                <a:solidFill>
                  <a:srgbClr val="000000"/>
                </a:solidFill>
                <a:effectLst/>
                <a:latin typeface="微软雅黑" charset="-122"/>
                <a:ea typeface="微软雅黑" charset="-122"/>
              </a:rPr>
              <a:t>的实现。</a:t>
            </a:r>
          </a:p>
          <a:p>
            <a:pPr marL="0" lvl="1" indent="0" algn="just">
              <a:lnSpc>
                <a:spcPct val="120000"/>
              </a:lnSpc>
              <a:spcBef>
                <a:spcPts val="500"/>
              </a:spcBef>
              <a:buClr>
                <a:srgbClr val="0070C0"/>
              </a:buClr>
            </a:pPr>
            <a:endParaRPr lang="en-US" altLang="zh-CN" dirty="0">
              <a:solidFill>
                <a:srgbClr val="000000"/>
              </a:solidFill>
              <a:effectLst/>
              <a:latin typeface="微软雅黑" charset="-122"/>
              <a:ea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405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71247" y="2159132"/>
            <a:ext cx="11095620" cy="4392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1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实体（</a:t>
            </a:r>
            <a:r>
              <a:rPr lang="en-US" altLang="zh-CN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Entity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：是指客观存在并可相互区别的事物 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实体的属性（</a:t>
            </a:r>
            <a:r>
              <a:rPr lang="en-US" altLang="zh-CN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Attribute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：实体具有许多特性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实体的每一个特性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实体集（</a:t>
            </a:r>
            <a:r>
              <a:rPr lang="en-US" altLang="zh-CN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Entity Set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：具有相同特性的同类实体的集合 </a:t>
            </a:r>
          </a:p>
          <a:p>
            <a:pPr marL="0" indent="0">
              <a:buNone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(4)</a:t>
            </a:r>
            <a:r>
              <a:rPr lang="zh-CN" altLang="en-US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实体型</a:t>
            </a:r>
            <a:r>
              <a:rPr kumimoji="1" lang="en-US" altLang="zh-CN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(Entity type )</a:t>
            </a:r>
            <a:r>
              <a:rPr lang="en-US" altLang="zh-CN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实体名和属性名的集合 </a:t>
            </a:r>
          </a:p>
          <a:p>
            <a:pPr marL="0" indent="0">
              <a:buNone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(5)</a:t>
            </a:r>
            <a:r>
              <a:rPr lang="zh-CN" altLang="en-US" sz="21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</a:t>
            </a:r>
            <a:r>
              <a:rPr lang="en-US" altLang="zh-CN" sz="21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(Relationship</a:t>
            </a:r>
            <a:r>
              <a:rPr lang="en-US" altLang="zh-CN" sz="20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：实体内部的联系（实体各属性之间的联系）及实体之间的联系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34546" y="1722438"/>
            <a:ext cx="25927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66946" y="1726903"/>
            <a:ext cx="320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9933"/>
                </a:solidFill>
              </a:rPr>
              <a:t>数据抽象</a:t>
            </a:r>
            <a:r>
              <a:rPr lang="en-US" altLang="zh-CN" sz="2400" b="1" dirty="0">
                <a:solidFill>
                  <a:srgbClr val="FF9933"/>
                </a:solidFill>
              </a:rPr>
              <a:t>,Why?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440421" y="1204460"/>
            <a:ext cx="4072856" cy="431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dk1">
                <a:shade val="50000"/>
              </a:scheme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>
                <a:solidFill>
                  <a:srgbClr val="439467"/>
                </a:solidFill>
                <a:latin typeface="+mj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1.3.1 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概念模型与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E-R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</a:p>
        </p:txBody>
      </p:sp>
      <p:sp>
        <p:nvSpPr>
          <p:cNvPr id="3" name="椭圆形标注 2"/>
          <p:cNvSpPr/>
          <p:nvPr/>
        </p:nvSpPr>
        <p:spPr>
          <a:xfrm>
            <a:off x="5159709" y="1073249"/>
            <a:ext cx="6096000" cy="1298377"/>
          </a:xfrm>
          <a:prstGeom prst="wedgeEllipseCallout">
            <a:avLst>
              <a:gd name="adj1" fmla="val -56969"/>
              <a:gd name="adj2" fmla="val 20884"/>
            </a:avLst>
          </a:prstGeom>
          <a:solidFill>
            <a:srgbClr val="439467"/>
          </a:solidFill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</a:rPr>
              <a:t>反映了人们对现实世界的认识和理解，它不依赖于具体的计算机系统和数据库管理系统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9750" y="1268413"/>
            <a:ext cx="5111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实体间联系及联系的种类</a:t>
            </a:r>
          </a:p>
        </p:txBody>
      </p:sp>
      <p:grpSp>
        <p:nvGrpSpPr>
          <p:cNvPr id="5" name="Group 5"/>
          <p:cNvGrpSpPr/>
          <p:nvPr/>
        </p:nvGrpSpPr>
        <p:grpSpPr bwMode="auto">
          <a:xfrm>
            <a:off x="1042988" y="2924175"/>
            <a:ext cx="2014537" cy="3168650"/>
            <a:chOff x="793" y="1842"/>
            <a:chExt cx="1269" cy="1996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429" y="2205"/>
              <a:ext cx="0" cy="3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429" y="3113"/>
              <a:ext cx="0" cy="3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111" y="1842"/>
              <a:ext cx="680" cy="363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12700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 dirty="0">
                  <a:solidFill>
                    <a:srgbClr val="1E1E1E"/>
                  </a:solidFill>
                </a:rPr>
                <a:t>班级</a:t>
              </a: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>
              <a:off x="793" y="2568"/>
              <a:ext cx="1269" cy="544"/>
            </a:xfrm>
            <a:prstGeom prst="flowChartDecision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12700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 dirty="0">
                  <a:solidFill>
                    <a:srgbClr val="1E1E1E"/>
                  </a:solidFill>
                </a:rPr>
                <a:t>班级</a:t>
              </a:r>
              <a:r>
                <a:rPr lang="en-US" altLang="zh-CN" sz="2400" b="1" dirty="0">
                  <a:solidFill>
                    <a:srgbClr val="1E1E1E"/>
                  </a:solidFill>
                </a:rPr>
                <a:t>-</a:t>
              </a:r>
              <a:r>
                <a:rPr lang="zh-CN" altLang="en-US" sz="2400" b="1" dirty="0">
                  <a:solidFill>
                    <a:srgbClr val="1E1E1E"/>
                  </a:solidFill>
                </a:rPr>
                <a:t>班长</a:t>
              </a: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066" y="3475"/>
              <a:ext cx="680" cy="363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12700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 dirty="0">
                  <a:solidFill>
                    <a:srgbClr val="1E1E1E"/>
                  </a:solidFill>
                </a:rPr>
                <a:t>班长</a:t>
              </a:r>
            </a:p>
          </p:txBody>
        </p:sp>
      </p:grpSp>
      <p:grpSp>
        <p:nvGrpSpPr>
          <p:cNvPr id="11" name="Group 11"/>
          <p:cNvGrpSpPr/>
          <p:nvPr/>
        </p:nvGrpSpPr>
        <p:grpSpPr bwMode="auto">
          <a:xfrm>
            <a:off x="4743689" y="2924175"/>
            <a:ext cx="2014537" cy="3168650"/>
            <a:chOff x="793" y="1842"/>
            <a:chExt cx="1269" cy="1996"/>
          </a:xfrm>
        </p:grpSpPr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429" y="2205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429" y="3113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111" y="1842"/>
              <a:ext cx="680" cy="363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1E1E1E"/>
                  </a:solidFill>
                </a:rPr>
                <a:t>班级</a:t>
              </a: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793" y="2568"/>
              <a:ext cx="1269" cy="544"/>
            </a:xfrm>
            <a:prstGeom prst="flowChartDecision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1E1E1E"/>
                  </a:solidFill>
                </a:rPr>
                <a:t>组成</a:t>
              </a: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1066" y="3475"/>
              <a:ext cx="680" cy="363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1E1E1E"/>
                  </a:solidFill>
                </a:rPr>
                <a:t>学生</a:t>
              </a:r>
            </a:p>
          </p:txBody>
        </p:sp>
      </p:grpSp>
      <p:grpSp>
        <p:nvGrpSpPr>
          <p:cNvPr id="17" name="Group 17"/>
          <p:cNvGrpSpPr/>
          <p:nvPr/>
        </p:nvGrpSpPr>
        <p:grpSpPr bwMode="auto">
          <a:xfrm>
            <a:off x="8101012" y="2924175"/>
            <a:ext cx="2014537" cy="3168650"/>
            <a:chOff x="793" y="1842"/>
            <a:chExt cx="1269" cy="1996"/>
          </a:xfrm>
        </p:grpSpPr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429" y="2205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429" y="3113"/>
              <a:ext cx="0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111" y="1842"/>
              <a:ext cx="680" cy="363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 dirty="0">
                  <a:solidFill>
                    <a:srgbClr val="1E1E1E"/>
                  </a:solidFill>
                </a:rPr>
                <a:t>课程</a:t>
              </a:r>
            </a:p>
          </p:txBody>
        </p:sp>
        <p:sp>
          <p:nvSpPr>
            <p:cNvPr id="21" name="AutoShape 21"/>
            <p:cNvSpPr>
              <a:spLocks noChangeArrowheads="1"/>
            </p:cNvSpPr>
            <p:nvPr/>
          </p:nvSpPr>
          <p:spPr bwMode="auto">
            <a:xfrm>
              <a:off x="793" y="2568"/>
              <a:ext cx="1269" cy="544"/>
            </a:xfrm>
            <a:prstGeom prst="flowChartDecision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1E1E1E"/>
                  </a:solidFill>
                </a:rPr>
                <a:t>选修</a:t>
              </a: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1066" y="3475"/>
              <a:ext cx="680" cy="363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50000">
                  <a:schemeClr val="tx2"/>
                </a:gs>
                <a:gs pos="100000">
                  <a:srgbClr val="FF66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1E1E1E"/>
                  </a:solidFill>
                </a:rPr>
                <a:t>学生</a:t>
              </a:r>
            </a:p>
          </p:txBody>
        </p:sp>
      </p:grp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1547813" y="3716338"/>
            <a:ext cx="431800" cy="39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1E1E1E"/>
                </a:solidFill>
              </a:rPr>
              <a:t>1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1547813" y="5013325"/>
            <a:ext cx="431800" cy="39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1E1E1E"/>
                </a:solidFill>
              </a:rPr>
              <a:t>1</a:t>
            </a: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5175489" y="3644900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1E1E1E"/>
                </a:solidFill>
              </a:rPr>
              <a:t>1</a:t>
            </a: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175489" y="5013325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1E1E1E"/>
                </a:solidFill>
              </a:rPr>
              <a:t>m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8534399" y="5013325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1E1E1E"/>
                </a:solidFill>
              </a:rPr>
              <a:t>m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8461374" y="3571875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1E1E1E"/>
                </a:solidFill>
              </a:rPr>
              <a:t>n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827088" y="1700213"/>
            <a:ext cx="9365536" cy="9366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10000"/>
              </a:lnSpc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(1)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一对一联系                  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(2)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一对多联系                  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(3)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多对多联系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726" y="220689"/>
            <a:ext cx="11198290" cy="746351"/>
          </a:xfrm>
        </p:spPr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grpSp>
        <p:nvGrpSpPr>
          <p:cNvPr id="25" name="Group 4"/>
          <p:cNvGrpSpPr/>
          <p:nvPr/>
        </p:nvGrpSpPr>
        <p:grpSpPr bwMode="auto">
          <a:xfrm>
            <a:off x="7576278" y="2997201"/>
            <a:ext cx="2014538" cy="1871663"/>
            <a:chOff x="4150" y="1706"/>
            <a:chExt cx="1269" cy="1179"/>
          </a:xfrm>
        </p:grpSpPr>
        <p:sp>
          <p:nvSpPr>
            <p:cNvPr id="26" name="AutoShape 5"/>
            <p:cNvSpPr>
              <a:spLocks noChangeArrowheads="1"/>
            </p:cNvSpPr>
            <p:nvPr/>
          </p:nvSpPr>
          <p:spPr bwMode="auto">
            <a:xfrm>
              <a:off x="4150" y="2341"/>
              <a:ext cx="1269" cy="544"/>
            </a:xfrm>
            <a:prstGeom prst="flowChartDecision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9933"/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rgbClr val="1E1E1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1E1E1E"/>
                  </a:solidFill>
                </a:rPr>
                <a:t>班长</a:t>
              </a: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4422" y="1706"/>
              <a:ext cx="680" cy="363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9933"/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rgbClr val="1E1E1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1E1E1E"/>
                  </a:solidFill>
                </a:rPr>
                <a:t>学生</a:t>
              </a: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4558" y="2069"/>
              <a:ext cx="0" cy="363"/>
            </a:xfrm>
            <a:prstGeom prst="line">
              <a:avLst/>
            </a:prstGeom>
            <a:noFill/>
            <a:ln w="12700">
              <a:solidFill>
                <a:srgbClr val="1E1E1E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>
              <a:off x="5012" y="2069"/>
              <a:ext cx="0" cy="363"/>
            </a:xfrm>
            <a:prstGeom prst="line">
              <a:avLst/>
            </a:prstGeom>
            <a:noFill/>
            <a:ln w="12700">
              <a:solidFill>
                <a:srgbClr val="1E1E1E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</p:grp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7792178" y="3646489"/>
            <a:ext cx="514350" cy="4572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rgbClr val="FF9933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sz="2800" b="1">
              <a:solidFill>
                <a:srgbClr val="1E1E1E"/>
              </a:solidFill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9087578" y="3644901"/>
            <a:ext cx="514350" cy="4572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rgbClr val="FF9933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b="1">
                <a:solidFill>
                  <a:srgbClr val="1E1E1E"/>
                </a:solidFill>
              </a:rPr>
              <a:t>n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7720741" y="3717926"/>
            <a:ext cx="346075" cy="36671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rgbClr val="FF9933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b="1">
                <a:solidFill>
                  <a:srgbClr val="1E1E1E"/>
                </a:solidFill>
              </a:rPr>
              <a:t>1</a:t>
            </a:r>
          </a:p>
        </p:txBody>
      </p:sp>
      <p:grpSp>
        <p:nvGrpSpPr>
          <p:cNvPr id="33" name="Group 12"/>
          <p:cNvGrpSpPr/>
          <p:nvPr/>
        </p:nvGrpSpPr>
        <p:grpSpPr bwMode="auto">
          <a:xfrm>
            <a:off x="1258888" y="2420938"/>
            <a:ext cx="3168650" cy="2736850"/>
            <a:chOff x="2426" y="1933"/>
            <a:chExt cx="1996" cy="1724"/>
          </a:xfrm>
        </p:grpSpPr>
        <p:sp>
          <p:nvSpPr>
            <p:cNvPr id="34" name="Line 13"/>
            <p:cNvSpPr>
              <a:spLocks noChangeShapeType="1"/>
            </p:cNvSpPr>
            <p:nvPr/>
          </p:nvSpPr>
          <p:spPr bwMode="auto">
            <a:xfrm>
              <a:off x="3425" y="2296"/>
              <a:ext cx="0" cy="384"/>
            </a:xfrm>
            <a:prstGeom prst="line">
              <a:avLst/>
            </a:prstGeom>
            <a:noFill/>
            <a:ln w="12700">
              <a:solidFill>
                <a:srgbClr val="1E1E1E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>
              <a:off x="2789" y="2931"/>
              <a:ext cx="0" cy="384"/>
            </a:xfrm>
            <a:prstGeom prst="line">
              <a:avLst/>
            </a:prstGeom>
            <a:noFill/>
            <a:ln w="12700">
              <a:solidFill>
                <a:srgbClr val="1E1E1E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3107" y="1933"/>
              <a:ext cx="680" cy="363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9933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rgbClr val="1E1E1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1E1E1E"/>
                  </a:solidFill>
                </a:rPr>
                <a:t>课程</a:t>
              </a:r>
            </a:p>
          </p:txBody>
        </p:sp>
        <p:sp>
          <p:nvSpPr>
            <p:cNvPr id="37" name="AutoShape 16"/>
            <p:cNvSpPr>
              <a:spLocks noChangeArrowheads="1"/>
            </p:cNvSpPr>
            <p:nvPr/>
          </p:nvSpPr>
          <p:spPr bwMode="auto">
            <a:xfrm>
              <a:off x="2789" y="2659"/>
              <a:ext cx="1269" cy="544"/>
            </a:xfrm>
            <a:prstGeom prst="flowChartDecision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9933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rgbClr val="1E1E1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1E1E1E"/>
                  </a:solidFill>
                </a:rPr>
                <a:t>讲授</a:t>
              </a:r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2426" y="3294"/>
              <a:ext cx="680" cy="363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9933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rgbClr val="1E1E1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1E1E1E"/>
                  </a:solidFill>
                </a:rPr>
                <a:t>教师</a:t>
              </a:r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4059" y="2931"/>
              <a:ext cx="0" cy="384"/>
            </a:xfrm>
            <a:prstGeom prst="line">
              <a:avLst/>
            </a:prstGeom>
            <a:noFill/>
            <a:ln w="12700">
              <a:solidFill>
                <a:srgbClr val="1E1E1E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solidFill>
                  <a:srgbClr val="1E1E1E"/>
                </a:solidFill>
              </a:endParaRPr>
            </a:p>
          </p:txBody>
        </p:sp>
        <p:sp>
          <p:nvSpPr>
            <p:cNvPr id="40" name="Rectangle 19"/>
            <p:cNvSpPr>
              <a:spLocks noChangeArrowheads="1"/>
            </p:cNvSpPr>
            <p:nvPr/>
          </p:nvSpPr>
          <p:spPr bwMode="auto">
            <a:xfrm>
              <a:off x="3742" y="3294"/>
              <a:ext cx="680" cy="363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rgbClr val="FF9933"/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rgbClr val="1E1E1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solidFill>
                    <a:srgbClr val="1E1E1E"/>
                  </a:solidFill>
                </a:rPr>
                <a:t>参考书</a:t>
              </a:r>
            </a:p>
          </p:txBody>
        </p:sp>
      </p:grpSp>
      <p:sp>
        <p:nvSpPr>
          <p:cNvPr id="41" name="Text Box 20"/>
          <p:cNvSpPr txBox="1">
            <a:spLocks noChangeArrowheads="1"/>
          </p:cNvSpPr>
          <p:nvPr/>
        </p:nvSpPr>
        <p:spPr bwMode="auto">
          <a:xfrm>
            <a:off x="3924300" y="4005263"/>
            <a:ext cx="319318" cy="36933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rgbClr val="FF9933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b="1">
                <a:solidFill>
                  <a:srgbClr val="1E1E1E"/>
                </a:solidFill>
              </a:rPr>
              <a:t>n</a:t>
            </a:r>
          </a:p>
        </p:txBody>
      </p:sp>
      <p:sp>
        <p:nvSpPr>
          <p:cNvPr id="42" name="Text Box 21"/>
          <p:cNvSpPr txBox="1">
            <a:spLocks noChangeArrowheads="1"/>
          </p:cNvSpPr>
          <p:nvPr/>
        </p:nvSpPr>
        <p:spPr bwMode="auto">
          <a:xfrm>
            <a:off x="1258888" y="4076700"/>
            <a:ext cx="389850" cy="36933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rgbClr val="FF9933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b="1">
                <a:solidFill>
                  <a:srgbClr val="1E1E1E"/>
                </a:solidFill>
              </a:rPr>
              <a:t>m</a:t>
            </a:r>
          </a:p>
        </p:txBody>
      </p:sp>
      <p:sp>
        <p:nvSpPr>
          <p:cNvPr id="43" name="Rectangle 22"/>
          <p:cNvSpPr>
            <a:spLocks noChangeArrowheads="1"/>
          </p:cNvSpPr>
          <p:nvPr/>
        </p:nvSpPr>
        <p:spPr bwMode="auto">
          <a:xfrm>
            <a:off x="2411413" y="3141663"/>
            <a:ext cx="312906" cy="3693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rgbClr val="FF9933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 b="1">
                <a:solidFill>
                  <a:srgbClr val="1E1E1E"/>
                </a:solidFill>
              </a:rPr>
              <a:t>1</a:t>
            </a:r>
          </a:p>
        </p:txBody>
      </p:sp>
      <p:sp>
        <p:nvSpPr>
          <p:cNvPr id="44" name="Rectangle 23"/>
          <p:cNvSpPr>
            <a:spLocks noChangeArrowheads="1"/>
          </p:cNvSpPr>
          <p:nvPr/>
        </p:nvSpPr>
        <p:spPr bwMode="auto">
          <a:xfrm>
            <a:off x="1816100" y="5673725"/>
            <a:ext cx="2684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rgbClr val="1E1E1E"/>
                </a:solidFill>
              </a:rPr>
              <a:t>三个实体型间</a:t>
            </a: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7261953" y="5673726"/>
            <a:ext cx="2684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800" b="1">
                <a:solidFill>
                  <a:srgbClr val="1E1E1E"/>
                </a:solidFill>
              </a:rPr>
              <a:t>同一个实体型内</a:t>
            </a:r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539750" y="1268413"/>
            <a:ext cx="5111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实体间联系及联系的种类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8313" y="1773238"/>
            <a:ext cx="8229600" cy="1150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sz="2400" dirty="0" err="1">
                <a:solidFill>
                  <a:srgbClr val="000000"/>
                </a:solidFill>
              </a:rPr>
              <a:t>P.P.S.Chen</a:t>
            </a:r>
            <a:r>
              <a:rPr lang="zh-CN" altLang="en-US" sz="2400" dirty="0">
                <a:solidFill>
                  <a:srgbClr val="000000"/>
                </a:solidFill>
              </a:rPr>
              <a:t>于</a:t>
            </a:r>
            <a:r>
              <a:rPr lang="en-US" altLang="zh-CN" sz="2400" dirty="0">
                <a:solidFill>
                  <a:srgbClr val="000000"/>
                </a:solidFill>
              </a:rPr>
              <a:t>1976</a:t>
            </a:r>
            <a:r>
              <a:rPr lang="zh-CN" altLang="en-US" sz="2400" dirty="0">
                <a:solidFill>
                  <a:srgbClr val="000000"/>
                </a:solidFill>
              </a:rPr>
              <a:t>年提出，</a:t>
            </a:r>
          </a:p>
          <a:p>
            <a:r>
              <a:rPr lang="zh-CN" altLang="en-US" sz="2400" dirty="0">
                <a:solidFill>
                  <a:srgbClr val="000000"/>
                </a:solidFill>
              </a:rPr>
              <a:t>  信息世界建模的概念工具。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9750" y="1268413"/>
            <a:ext cx="5111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实体联系图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(E-R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23849" y="3213100"/>
            <a:ext cx="10841897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9pPr>
          </a:lstStyle>
          <a:p>
            <a:r>
              <a:rPr lang="en-US" altLang="zh-CN" sz="2400" b="0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E-R</a:t>
            </a:r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图提供了表示实体型、属性和联系的方法。</a:t>
            </a:r>
          </a:p>
          <a:p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实体型：</a:t>
            </a:r>
            <a:r>
              <a:rPr lang="zh-CN" altLang="en-US" sz="2400" b="0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用矩形表示，矩形框内写明实体名；</a:t>
            </a:r>
          </a:p>
          <a:p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属性：</a:t>
            </a:r>
            <a:r>
              <a:rPr lang="zh-CN" altLang="en-US" sz="2400" b="0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用椭圆表示，椭圆内写明属性名，并用无向边将其与相应的实体连接起来；</a:t>
            </a:r>
          </a:p>
          <a:p>
            <a:r>
              <a:rPr lang="zh-CN" altLang="en-US" sz="2400" b="0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联系：</a:t>
            </a:r>
            <a:r>
              <a:rPr lang="zh-CN" altLang="en-US" sz="2400" b="0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用菱形表示，菱形框内写明联系名，并用无向边与有关实体型连接，同时在无向边旁标明联系的类型。如果联系具有属性，也要用无向边与该联系连接起来。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7168" y="1449373"/>
            <a:ext cx="35639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例：课程管理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E-R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122917" y="2012033"/>
            <a:ext cx="979954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假设上面的</a:t>
            </a:r>
            <a:r>
              <a:rPr kumimoji="1"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个实体型即学生、班级、课程、</a:t>
            </a: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教师、参考书分别具有下列属性：</a:t>
            </a:r>
          </a:p>
          <a:p>
            <a:pPr eaLnBrk="0" hangingPunct="0"/>
            <a:endParaRPr kumimoji="1"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学生：学号、姓名、性别、年龄</a:t>
            </a: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班级：班级编号、所属专业、院系</a:t>
            </a:r>
          </a:p>
          <a:p>
            <a:pPr eaLnBrk="0" hangingPunct="0"/>
            <a:endParaRPr kumimoji="1"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课程：课程号、课程名、学分</a:t>
            </a: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教师：职工号、姓名、性别、年龄、职称</a:t>
            </a: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参考书：书号、书名、内容提要、价格</a:t>
            </a:r>
          </a:p>
          <a:p>
            <a:pPr eaLnBrk="0" hangingPunct="0"/>
            <a:endParaRPr kumimoji="1"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/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kumimoji="1"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个实体的属性用</a:t>
            </a:r>
            <a:r>
              <a:rPr kumimoji="1"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E-R</a:t>
            </a:r>
            <a:r>
              <a:rPr kumimoji="1"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图表示为：</a:t>
            </a:r>
          </a:p>
          <a:p>
            <a:pPr eaLnBrk="0" hangingPunct="0"/>
            <a:endParaRPr kumimoji="1" lang="en-US" altLang="zh-CN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52309" y="402222"/>
            <a:ext cx="28082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课程管理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E-R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</a:p>
        </p:txBody>
      </p:sp>
      <p:grpSp>
        <p:nvGrpSpPr>
          <p:cNvPr id="5" name="Group 3"/>
          <p:cNvGrpSpPr/>
          <p:nvPr/>
        </p:nvGrpSpPr>
        <p:grpSpPr bwMode="auto">
          <a:xfrm>
            <a:off x="1524793" y="308704"/>
            <a:ext cx="9142413" cy="6519863"/>
            <a:chOff x="0" y="103"/>
            <a:chExt cx="5759" cy="4107"/>
          </a:xfrm>
        </p:grpSpPr>
        <p:grpSp>
          <p:nvGrpSpPr>
            <p:cNvPr id="6" name="Group 4"/>
            <p:cNvGrpSpPr/>
            <p:nvPr/>
          </p:nvGrpSpPr>
          <p:grpSpPr bwMode="auto">
            <a:xfrm>
              <a:off x="0" y="103"/>
              <a:ext cx="5759" cy="4107"/>
              <a:chOff x="0" y="103"/>
              <a:chExt cx="5759" cy="4107"/>
            </a:xfrm>
          </p:grpSpPr>
          <p:grpSp>
            <p:nvGrpSpPr>
              <p:cNvPr id="8" name="Group 5"/>
              <p:cNvGrpSpPr/>
              <p:nvPr/>
            </p:nvGrpSpPr>
            <p:grpSpPr bwMode="auto">
              <a:xfrm>
                <a:off x="0" y="103"/>
                <a:ext cx="5759" cy="4107"/>
                <a:chOff x="432" y="100"/>
                <a:chExt cx="5327" cy="3970"/>
              </a:xfrm>
            </p:grpSpPr>
            <p:grpSp>
              <p:nvGrpSpPr>
                <p:cNvPr id="11" name="Group 6"/>
                <p:cNvGrpSpPr/>
                <p:nvPr/>
              </p:nvGrpSpPr>
              <p:grpSpPr bwMode="auto">
                <a:xfrm>
                  <a:off x="432" y="100"/>
                  <a:ext cx="5327" cy="3970"/>
                  <a:chOff x="432" y="100"/>
                  <a:chExt cx="5327" cy="3970"/>
                </a:xfrm>
              </p:grpSpPr>
              <p:sp>
                <p:nvSpPr>
                  <p:cNvPr id="13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04" y="1728"/>
                    <a:ext cx="432" cy="2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CCCC00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kumimoji="1" lang="en-US" altLang="zh-CN" sz="2400">
                        <a:solidFill>
                          <a:schemeClr val="tx2">
                            <a:lumMod val="10000"/>
                          </a:schemeClr>
                        </a:solidFill>
                        <a:latin typeface="Times New Roman" panose="02020603050405020304" pitchFamily="18" charset="0"/>
                      </a:rPr>
                      <a:t>m</a:t>
                    </a:r>
                  </a:p>
                </p:txBody>
              </p:sp>
              <p:grpSp>
                <p:nvGrpSpPr>
                  <p:cNvPr id="14" name="Group 8"/>
                  <p:cNvGrpSpPr/>
                  <p:nvPr/>
                </p:nvGrpSpPr>
                <p:grpSpPr bwMode="auto">
                  <a:xfrm>
                    <a:off x="432" y="100"/>
                    <a:ext cx="5327" cy="3970"/>
                    <a:chOff x="432" y="100"/>
                    <a:chExt cx="5327" cy="3970"/>
                  </a:xfrm>
                </p:grpSpPr>
                <p:sp>
                  <p:nvSpPr>
                    <p:cNvPr id="15" name="Line 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08" y="2016"/>
                      <a:ext cx="576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2">
                          <a:lumMod val="10000"/>
                        </a:schemeClr>
                      </a:solidFill>
                      <a:rou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zh-CN" altLang="en-US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p:txBody>
                </p:sp>
                <p:grpSp>
                  <p:nvGrpSpPr>
                    <p:cNvPr id="16" name="Group 10"/>
                    <p:cNvGrpSpPr/>
                    <p:nvPr/>
                  </p:nvGrpSpPr>
                  <p:grpSpPr bwMode="auto">
                    <a:xfrm>
                      <a:off x="1056" y="336"/>
                      <a:ext cx="3744" cy="3456"/>
                      <a:chOff x="1056" y="336"/>
                      <a:chExt cx="3744" cy="3456"/>
                    </a:xfrm>
                  </p:grpSpPr>
                  <p:sp>
                    <p:nvSpPr>
                      <p:cNvPr id="47" name="AutoShape 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634" y="2321"/>
                        <a:ext cx="764" cy="856"/>
                      </a:xfrm>
                      <a:prstGeom prst="flowChartDecision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授课</a:t>
                        </a:r>
                      </a:p>
                    </p:txBody>
                  </p:sp>
                  <p:sp>
                    <p:nvSpPr>
                      <p:cNvPr id="48" name="Line 1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176" y="768"/>
                        <a:ext cx="0" cy="28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endParaRPr lang="zh-CN" altLang="en-US">
                          <a:solidFill>
                            <a:schemeClr val="tx2">
                              <a:lumMod val="10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49" name="Line 1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56" y="2016"/>
                        <a:ext cx="48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endParaRPr lang="zh-CN" altLang="en-US">
                          <a:solidFill>
                            <a:schemeClr val="tx2">
                              <a:lumMod val="10000"/>
                            </a:schemeClr>
                          </a:solidFill>
                        </a:endParaRPr>
                      </a:p>
                    </p:txBody>
                  </p:sp>
                  <p:sp>
                    <p:nvSpPr>
                      <p:cNvPr id="50" name="Line 1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440" y="2736"/>
                        <a:ext cx="192" cy="52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endParaRPr lang="zh-CN" altLang="en-US">
                          <a:solidFill>
                            <a:schemeClr val="tx2">
                              <a:lumMod val="10000"/>
                            </a:schemeClr>
                          </a:solidFill>
                        </a:endParaRPr>
                      </a:p>
                    </p:txBody>
                  </p:sp>
                  <p:grpSp>
                    <p:nvGrpSpPr>
                      <p:cNvPr id="51" name="Group 15"/>
                      <p:cNvGrpSpPr/>
                      <p:nvPr/>
                    </p:nvGrpSpPr>
                    <p:grpSpPr bwMode="auto">
                      <a:xfrm>
                        <a:off x="1056" y="336"/>
                        <a:ext cx="3744" cy="3456"/>
                        <a:chOff x="1056" y="336"/>
                        <a:chExt cx="3744" cy="3456"/>
                      </a:xfrm>
                    </p:grpSpPr>
                    <p:sp>
                      <p:nvSpPr>
                        <p:cNvPr id="52" name="Line 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056" y="3072"/>
                          <a:ext cx="144" cy="19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3" name="Line 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104" y="3408"/>
                          <a:ext cx="96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4" name="Line 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248" y="3504"/>
                          <a:ext cx="96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5" name="Line 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584" y="3504"/>
                          <a:ext cx="48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6" name="Line 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632" y="3408"/>
                          <a:ext cx="192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7" name="Line 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88" y="3552"/>
                          <a:ext cx="144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8" name="Line 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120" y="3552"/>
                          <a:ext cx="96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59" name="Line 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3408" y="3552"/>
                          <a:ext cx="240" cy="19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0" name="Line 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3408" y="3408"/>
                          <a:ext cx="240" cy="4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1" name="Line 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824" y="1776"/>
                          <a:ext cx="288" cy="1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2" name="Line 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536" y="1968"/>
                          <a:ext cx="24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3" name="Line 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536" y="2160"/>
                          <a:ext cx="24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4" name="Line 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4416" y="2016"/>
                          <a:ext cx="336" cy="6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5" name="Line 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4416" y="2016"/>
                          <a:ext cx="336" cy="2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6" name="Line 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4416" y="1968"/>
                          <a:ext cx="336" cy="4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7" name="Line 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4416" y="1632"/>
                          <a:ext cx="336" cy="3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8" name="Line 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60" y="1200"/>
                          <a:ext cx="24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69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19" y="1471"/>
                          <a:ext cx="0" cy="19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0" name="Line 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3552" y="336"/>
                          <a:ext cx="480" cy="19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1" name="Line 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224" y="336"/>
                          <a:ext cx="288" cy="19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2" name="Line 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016" y="2160"/>
                          <a:ext cx="0" cy="38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3" name="Line 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4176" y="1392"/>
                          <a:ext cx="0" cy="4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4" name="Line 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840" y="2112"/>
                          <a:ext cx="144" cy="6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5" name="Line 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4320" y="2112"/>
                          <a:ext cx="288" cy="6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6" name="Line 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400" y="2736"/>
                          <a:ext cx="816" cy="5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2">
                              <a:lumMod val="10000"/>
                            </a:schemeClr>
                          </a:solidFill>
                          <a:rou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endParaRPr lang="zh-CN" altLang="en-US">
                            <a:solidFill>
                              <a:schemeClr val="tx2">
                                <a:lumMod val="10000"/>
                              </a:schemeClr>
                            </a:solidFill>
                          </a:endParaRPr>
                        </a:p>
                      </p:txBody>
                    </p:sp>
                    <p:sp>
                      <p:nvSpPr>
                        <p:cNvPr id="77" name="Text Box 4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96" y="2832"/>
                          <a:ext cx="288" cy="2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r>
                            <a:rPr kumimoji="1" lang="en-US" altLang="zh-CN" sz="240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Times New Roman" panose="02020603050405020304" pitchFamily="18" charset="0"/>
                            </a:rPr>
                            <a:t>m</a:t>
                          </a:r>
                        </a:p>
                      </p:txBody>
                    </p:sp>
                    <p:sp>
                      <p:nvSpPr>
                        <p:cNvPr id="78" name="Text Box 4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88" y="2688"/>
                          <a:ext cx="288" cy="2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r>
                            <a:rPr kumimoji="1" lang="en-US" altLang="zh-CN" sz="240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Times New Roman" panose="02020603050405020304" pitchFamily="18" charset="0"/>
                            </a:rPr>
                            <a:t>n</a:t>
                          </a:r>
                        </a:p>
                      </p:txBody>
                    </p:sp>
                    <p:sp>
                      <p:nvSpPr>
                        <p:cNvPr id="79" name="Text Box 43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04" y="1776"/>
                          <a:ext cx="336" cy="27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r>
                            <a:rPr kumimoji="1" lang="en-US" altLang="zh-CN" sz="240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Times New Roman" panose="02020603050405020304" pitchFamily="18" charset="0"/>
                            </a:rPr>
                            <a:t>n</a:t>
                          </a:r>
                        </a:p>
                      </p:txBody>
                    </p:sp>
                    <p:sp>
                      <p:nvSpPr>
                        <p:cNvPr id="80" name="Text Box 44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36" y="1536"/>
                          <a:ext cx="240" cy="2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r>
                            <a:rPr kumimoji="1" lang="en-US" altLang="zh-CN" sz="240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Times New Roman" panose="02020603050405020304" pitchFamily="18" charset="0"/>
                            </a:rPr>
                            <a:t>n</a:t>
                          </a:r>
                        </a:p>
                      </p:txBody>
                    </p:sp>
                    <p:sp>
                      <p:nvSpPr>
                        <p:cNvPr id="81" name="Text Box 4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40" y="816"/>
                          <a:ext cx="336" cy="27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r>
                            <a:rPr kumimoji="1" lang="en-US" altLang="zh-CN" sz="2400">
                              <a:solidFill>
                                <a:schemeClr val="tx2">
                                  <a:lumMod val="10000"/>
                                </a:schemeClr>
                              </a:solidFill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p:txBody>
                    </p:sp>
                    <p:sp>
                      <p:nvSpPr>
                        <p:cNvPr id="82" name="Text Box 4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76" y="2208"/>
                          <a:ext cx="288" cy="2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endParaRPr kumimoji="1" lang="zh-CN" altLang="zh-CN" sz="2400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83" name="Text Box 4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48" y="2256"/>
                          <a:ext cx="336" cy="2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CC00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/>
                        <a:p>
                          <a:pPr algn="ctr" eaLnBrk="0" hangingPunct="0">
                            <a:spcBef>
                              <a:spcPct val="50000"/>
                            </a:spcBef>
                          </a:pPr>
                          <a:endParaRPr kumimoji="1" lang="zh-CN" altLang="zh-CN" sz="2400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7" name="Group 48"/>
                    <p:cNvGrpSpPr/>
                    <p:nvPr/>
                  </p:nvGrpSpPr>
                  <p:grpSpPr bwMode="auto">
                    <a:xfrm>
                      <a:off x="432" y="100"/>
                      <a:ext cx="5327" cy="3970"/>
                      <a:chOff x="432" y="100"/>
                      <a:chExt cx="5327" cy="3970"/>
                    </a:xfrm>
                  </p:grpSpPr>
                  <p:sp>
                    <p:nvSpPr>
                      <p:cNvPr id="18" name="Rectangle 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16" y="3268"/>
                        <a:ext cx="409" cy="24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教师</a:t>
                        </a:r>
                      </a:p>
                    </p:txBody>
                  </p:sp>
                  <p:sp>
                    <p:nvSpPr>
                      <p:cNvPr id="19" name="Rectangle 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36" y="1872"/>
                        <a:ext cx="506" cy="28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4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学生</a:t>
                        </a:r>
                      </a:p>
                    </p:txBody>
                  </p:sp>
                  <p:sp>
                    <p:nvSpPr>
                      <p:cNvPr id="20" name="Rectangle 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88" y="528"/>
                        <a:ext cx="506" cy="28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4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班级</a:t>
                        </a:r>
                      </a:p>
                    </p:txBody>
                  </p:sp>
                  <p:sp>
                    <p:nvSpPr>
                      <p:cNvPr id="21" name="Rectangle 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93" y="1920"/>
                        <a:ext cx="409" cy="24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课程</a:t>
                        </a:r>
                      </a:p>
                    </p:txBody>
                  </p:sp>
                  <p:sp>
                    <p:nvSpPr>
                      <p:cNvPr id="22" name="Rectangle 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54" y="3312"/>
                        <a:ext cx="559" cy="24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参考书</a:t>
                        </a:r>
                      </a:p>
                    </p:txBody>
                  </p:sp>
                  <p:sp>
                    <p:nvSpPr>
                      <p:cNvPr id="23" name="AutoShape 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94" y="786"/>
                        <a:ext cx="764" cy="856"/>
                      </a:xfrm>
                      <a:prstGeom prst="flowChartDecision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组成</a:t>
                        </a:r>
                      </a:p>
                    </p:txBody>
                  </p:sp>
                  <p:sp>
                    <p:nvSpPr>
                      <p:cNvPr id="24" name="AutoShape 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38" y="1602"/>
                        <a:ext cx="764" cy="856"/>
                      </a:xfrm>
                      <a:prstGeom prst="flowChartDecision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选修</a:t>
                        </a:r>
                      </a:p>
                    </p:txBody>
                  </p:sp>
                  <p:sp>
                    <p:nvSpPr>
                      <p:cNvPr id="25" name="AutoShape 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41" y="2526"/>
                        <a:ext cx="766" cy="447"/>
                      </a:xfrm>
                      <a:prstGeom prst="flowChartDecision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endParaRPr kumimoji="1" lang="zh-CN" altLang="zh-CN">
                          <a:solidFill>
                            <a:schemeClr val="tx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6" name="Oval 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53" y="2143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年龄</a:t>
                        </a:r>
                      </a:p>
                    </p:txBody>
                  </p:sp>
                  <p:sp>
                    <p:nvSpPr>
                      <p:cNvPr id="27" name="Oval 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1" y="2816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年龄</a:t>
                        </a:r>
                      </a:p>
                    </p:txBody>
                  </p:sp>
                  <p:sp>
                    <p:nvSpPr>
                      <p:cNvPr id="28" name="Oval 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48" y="101"/>
                        <a:ext cx="1152" cy="395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zh-CN" altLang="en-US" sz="2400" b="1">
                            <a:solidFill>
                              <a:schemeClr val="tx2">
                                <a:lumMod val="10000"/>
                              </a:schemeClr>
                            </a:solidFill>
                          </a:rPr>
                          <a:t>班编号</a:t>
                        </a:r>
                      </a:p>
                    </p:txBody>
                  </p:sp>
                  <p:sp>
                    <p:nvSpPr>
                      <p:cNvPr id="29" name="Oval 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512" y="100"/>
                        <a:ext cx="1104" cy="395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zh-CN" altLang="en-US" sz="2400" b="1">
                            <a:solidFill>
                              <a:schemeClr val="tx2">
                                <a:lumMod val="10000"/>
                              </a:schemeClr>
                            </a:solidFill>
                          </a:rPr>
                          <a:t>专业</a:t>
                        </a:r>
                      </a:p>
                    </p:txBody>
                  </p:sp>
                  <p:sp>
                    <p:nvSpPr>
                      <p:cNvPr id="30" name="Oval 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01" y="907"/>
                        <a:ext cx="958" cy="606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学生人数</a:t>
                        </a:r>
                      </a:p>
                    </p:txBody>
                  </p:sp>
                  <p:sp>
                    <p:nvSpPr>
                      <p:cNvPr id="31" name="Oval 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53" y="1471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学号</a:t>
                        </a:r>
                      </a:p>
                    </p:txBody>
                  </p:sp>
                  <p:sp>
                    <p:nvSpPr>
                      <p:cNvPr id="32" name="Oval 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53" y="1807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性别</a:t>
                        </a:r>
                      </a:p>
                    </p:txBody>
                  </p:sp>
                  <p:sp>
                    <p:nvSpPr>
                      <p:cNvPr id="33" name="Oval 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304" y="3679"/>
                        <a:ext cx="625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书号</a:t>
                        </a:r>
                      </a:p>
                    </p:txBody>
                  </p:sp>
                  <p:sp>
                    <p:nvSpPr>
                      <p:cNvPr id="34" name="Oval 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53" y="2479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姓名</a:t>
                        </a:r>
                      </a:p>
                    </p:txBody>
                  </p:sp>
                  <p:sp>
                    <p:nvSpPr>
                      <p:cNvPr id="35" name="Oval 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53" y="3679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价格</a:t>
                        </a:r>
                      </a:p>
                    </p:txBody>
                  </p:sp>
                  <p:sp>
                    <p:nvSpPr>
                      <p:cNvPr id="36" name="Oval 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29" y="3727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书名</a:t>
                        </a:r>
                      </a:p>
                    </p:txBody>
                  </p:sp>
                  <p:sp>
                    <p:nvSpPr>
                      <p:cNvPr id="37" name="Oval 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07" y="1147"/>
                        <a:ext cx="625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成绩</a:t>
                        </a:r>
                      </a:p>
                    </p:txBody>
                  </p:sp>
                  <p:sp>
                    <p:nvSpPr>
                      <p:cNvPr id="38" name="Oval 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88" y="3631"/>
                        <a:ext cx="625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职称</a:t>
                        </a:r>
                      </a:p>
                    </p:txBody>
                  </p:sp>
                  <p:sp>
                    <p:nvSpPr>
                      <p:cNvPr id="39" name="Oval 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81" y="3248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性别</a:t>
                        </a:r>
                      </a:p>
                    </p:txBody>
                  </p:sp>
                  <p:sp>
                    <p:nvSpPr>
                      <p:cNvPr id="40" name="Oval 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25" y="3248"/>
                        <a:ext cx="624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姓名</a:t>
                        </a:r>
                      </a:p>
                    </p:txBody>
                  </p:sp>
                  <p:sp>
                    <p:nvSpPr>
                      <p:cNvPr id="41" name="Oval 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8" y="2143"/>
                        <a:ext cx="817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课程号</a:t>
                        </a:r>
                      </a:p>
                    </p:txBody>
                  </p:sp>
                  <p:sp>
                    <p:nvSpPr>
                      <p:cNvPr id="42" name="Oval 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68" y="1759"/>
                        <a:ext cx="817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课程名</a:t>
                        </a:r>
                      </a:p>
                    </p:txBody>
                  </p:sp>
                  <p:sp>
                    <p:nvSpPr>
                      <p:cNvPr id="43" name="Oval 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45" y="1471"/>
                        <a:ext cx="623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学分</a:t>
                        </a:r>
                      </a:p>
                    </p:txBody>
                  </p:sp>
                  <p:sp>
                    <p:nvSpPr>
                      <p:cNvPr id="44" name="Oval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48" y="3295"/>
                        <a:ext cx="1008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内容摘要</a:t>
                        </a:r>
                      </a:p>
                    </p:txBody>
                  </p:sp>
                  <p:sp>
                    <p:nvSpPr>
                      <p:cNvPr id="45" name="Oval 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76" y="3631"/>
                        <a:ext cx="864" cy="343"/>
                      </a:xfrm>
                      <a:prstGeom prst="ellipse">
                        <a:avLst/>
                      </a:prstGeom>
                      <a:noFill/>
                      <a:ln w="9525">
                        <a:solidFill>
                          <a:schemeClr val="tx2">
                            <a:lumMod val="10000"/>
                          </a:schemeClr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anchor="ctr">
                        <a:spAutoFit/>
                      </a:bodyPr>
                      <a:lstStyle/>
                      <a:p>
                        <a:pPr algn="ctr" eaLnBrk="0" hangingPunct="0"/>
                        <a:r>
                          <a:rPr kumimoji="1" lang="zh-CN" altLang="en-US" sz="2000" b="1">
                            <a:solidFill>
                              <a:schemeClr val="tx2">
                                <a:lumMod val="10000"/>
                              </a:schemeClr>
                            </a:solidFill>
                            <a:latin typeface="Times New Roman" panose="02020603050405020304" pitchFamily="18" charset="0"/>
                          </a:rPr>
                          <a:t>职工号</a:t>
                        </a:r>
                      </a:p>
                    </p:txBody>
                  </p:sp>
                  <p:sp>
                    <p:nvSpPr>
                      <p:cNvPr id="46" name="Rectangle 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" y="1976"/>
                        <a:ext cx="108" cy="2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>
                        <a:spAutoFit/>
                      </a:bodyPr>
                      <a:lstStyle/>
                      <a:p>
                        <a:endParaRPr lang="zh-CN" altLang="en-US">
                          <a:solidFill>
                            <a:schemeClr val="tx2">
                              <a:lumMod val="10000"/>
                            </a:schemeClr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12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1776" y="2208"/>
                  <a:ext cx="288" cy="2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kumimoji="1" lang="en-US" altLang="zh-CN" sz="2400">
                      <a:solidFill>
                        <a:schemeClr val="tx2">
                          <a:lumMod val="10000"/>
                        </a:schemeClr>
                      </a:solidFill>
                      <a:latin typeface="Times New Roman" panose="02020603050405020304" pitchFamily="18" charset="0"/>
                    </a:rPr>
                    <a:t>n</a:t>
                  </a:r>
                </a:p>
              </p:txBody>
            </p:sp>
          </p:grpSp>
          <p:sp>
            <p:nvSpPr>
              <p:cNvPr id="9" name="Line 79"/>
              <p:cNvSpPr>
                <a:spLocks noChangeShapeType="1"/>
              </p:cNvSpPr>
              <p:nvPr/>
            </p:nvSpPr>
            <p:spPr bwMode="auto">
              <a:xfrm flipH="1">
                <a:off x="3379" y="709"/>
                <a:ext cx="363" cy="181"/>
              </a:xfrm>
              <a:prstGeom prst="line">
                <a:avLst/>
              </a:prstGeom>
              <a:noFill/>
              <a:ln w="9525">
                <a:solidFill>
                  <a:schemeClr val="tx2">
                    <a:lumMod val="10000"/>
                  </a:schemeClr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0" name="Oval 80"/>
              <p:cNvSpPr>
                <a:spLocks noChangeArrowheads="1"/>
              </p:cNvSpPr>
              <p:nvPr/>
            </p:nvSpPr>
            <p:spPr bwMode="auto">
              <a:xfrm>
                <a:off x="2744" y="709"/>
                <a:ext cx="635" cy="362"/>
              </a:xfrm>
              <a:prstGeom prst="ellipse">
                <a:avLst/>
              </a:prstGeom>
              <a:noFill/>
              <a:ln w="9525">
                <a:solidFill>
                  <a:schemeClr val="tx2">
                    <a:lumMod val="10000"/>
                  </a:schemeClr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zh-CN" sz="2400" b="1">
                  <a:solidFill>
                    <a:schemeClr val="tx2">
                      <a:lumMod val="10000"/>
                    </a:schemeClr>
                  </a:solidFill>
                </a:endParaRPr>
              </a:p>
            </p:txBody>
          </p:sp>
        </p:grpSp>
        <p:sp>
          <p:nvSpPr>
            <p:cNvPr id="7" name="Rectangle 81"/>
            <p:cNvSpPr>
              <a:spLocks noChangeArrowheads="1"/>
            </p:cNvSpPr>
            <p:nvPr/>
          </p:nvSpPr>
          <p:spPr bwMode="auto">
            <a:xfrm>
              <a:off x="2835" y="754"/>
              <a:ext cx="590" cy="28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400" b="1" dirty="0">
                  <a:solidFill>
                    <a:schemeClr val="tx2">
                      <a:lumMod val="10000"/>
                    </a:schemeClr>
                  </a:solidFill>
                </a:rPr>
                <a:t>院系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69115" y="1222608"/>
            <a:ext cx="3322638" cy="7747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dk1">
                <a:shade val="50000"/>
              </a:scheme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>
                <a:solidFill>
                  <a:srgbClr val="439467"/>
                </a:solidFill>
                <a:latin typeface="+mj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1.3.2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逻辑数据模型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908864" y="2086208"/>
            <a:ext cx="10063935" cy="1182687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逻辑数据模型</a:t>
            </a:r>
            <a:r>
              <a:rPr lang="zh-CN" altLang="en-US" sz="2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是数据库管理系统用来表示实体及实体之间联系的方法。   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36340" y="3429000"/>
            <a:ext cx="7056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层次模型：</a:t>
            </a: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用树形结构表示实体及其之间联系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336339" y="4046305"/>
            <a:ext cx="79074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网状模型：</a:t>
            </a: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用网状结构表示实体及其之间联系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336339" y="4750464"/>
            <a:ext cx="89797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关系模型</a:t>
            </a:r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用二维表结构结构表示实体及其之间联系</a:t>
            </a:r>
          </a:p>
        </p:txBody>
      </p:sp>
      <p:sp>
        <p:nvSpPr>
          <p:cNvPr id="3" name="矩形 2"/>
          <p:cNvSpPr/>
          <p:nvPr/>
        </p:nvSpPr>
        <p:spPr>
          <a:xfrm>
            <a:off x="1108409" y="2710921"/>
            <a:ext cx="2366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逻辑数据模型有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右大括号 8"/>
          <p:cNvSpPr/>
          <p:nvPr/>
        </p:nvSpPr>
        <p:spPr>
          <a:xfrm>
            <a:off x="7988531" y="3541222"/>
            <a:ext cx="282633" cy="8229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392777" y="375069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非关系模型</a:t>
            </a:r>
            <a:endParaRPr lang="zh-CN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1535082" y="5373212"/>
            <a:ext cx="9030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关系模型是建立在严格的数学概念基础上的</a:t>
            </a:r>
            <a:r>
              <a:rPr lang="zh-CN" altLang="zh-CN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。是</a:t>
            </a:r>
            <a:r>
              <a:rPr lang="zh-CN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当今数据管理中主要的数据模型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07347" y="1919805"/>
            <a:ext cx="8036653" cy="2196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用表格数据来表示实体和实体间联系的模型叫关系模型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关系表示两类数据  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① 实体本身     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② 实体间的联系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联系是通过存放两个实体的关键字来实现的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9750" y="1268413"/>
            <a:ext cx="2952750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宋体" pitchFamily="2" charset="-122"/>
              </a:defRPr>
            </a:lvl9pPr>
          </a:lstStyle>
          <a:p>
            <a:pPr marL="0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0" dirty="0">
                <a:solidFill>
                  <a:srgbClr val="1E1E1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400" b="0" dirty="0">
                <a:solidFill>
                  <a:srgbClr val="1E1E1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关系模型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412875"/>
            <a:ext cx="7353300" cy="5762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2.Excel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数据清单与关系模型</a:t>
            </a:r>
          </a:p>
        </p:txBody>
      </p:sp>
      <p:sp>
        <p:nvSpPr>
          <p:cNvPr id="207" name="Rectangle 206"/>
          <p:cNvSpPr>
            <a:spLocks noChangeArrowheads="1"/>
          </p:cNvSpPr>
          <p:nvPr/>
        </p:nvSpPr>
        <p:spPr bwMode="auto">
          <a:xfrm>
            <a:off x="949951" y="1960346"/>
            <a:ext cx="9468970" cy="393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  系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：一个关系对应于一张二维表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  组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：二维表中的一行称为一个元组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属  性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：二维表中的一列称为一个属性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域</a:t>
            </a:r>
            <a:r>
              <a:rPr lang="zh-CN" altLang="en-US" sz="2400" b="1" dirty="0" smtClean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400" b="1" dirty="0" smtClean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  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属性的取值范围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  量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  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元组中的一个属性值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关键字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：二维表中的属性或属性的组合，它能唯一标识一个元组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1A1AE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关系模式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  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关系名（属性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，属性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属性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n 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  <a:p>
            <a:pPr lvl="2">
              <a:lnSpc>
                <a:spcPct val="130000"/>
              </a:lnSpc>
            </a:pP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如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   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读者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姓名，借书证号，系别</a:t>
            </a:r>
            <a:r>
              <a:rPr lang="en-US" altLang="zh-CN" sz="2400" b="1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</a:p>
        </p:txBody>
      </p:sp>
      <p:grpSp>
        <p:nvGrpSpPr>
          <p:cNvPr id="6" name="Group 4"/>
          <p:cNvGrpSpPr/>
          <p:nvPr/>
        </p:nvGrpSpPr>
        <p:grpSpPr bwMode="auto">
          <a:xfrm>
            <a:off x="6714951" y="1223915"/>
            <a:ext cx="4015860" cy="2592388"/>
            <a:chOff x="340" y="1436"/>
            <a:chExt cx="3734" cy="160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03" y="1436"/>
              <a:ext cx="4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677" y="1757"/>
              <a:ext cx="33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dirty="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姓名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939" y="1751"/>
              <a:ext cx="4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609" y="1757"/>
              <a:ext cx="33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dirty="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学号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872" y="1751"/>
              <a:ext cx="4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542" y="1757"/>
              <a:ext cx="33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年龄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804" y="1751"/>
              <a:ext cx="4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472" y="1757"/>
              <a:ext cx="33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系别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736" y="1751"/>
              <a:ext cx="4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40" y="1719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340" y="1719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340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340" y="1719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40" y="1719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40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345" y="1719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345" y="1719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272" y="1719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1272" y="1719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272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1277" y="1719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1277" y="1719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2204" y="1719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2204" y="1719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204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09" y="1719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209" y="1719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3136" y="1719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3136" y="1719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3136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141" y="1719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3141" y="1719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4068" y="1719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4068" y="1719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068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068" y="1719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068" y="1719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4068" y="1719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340" y="1727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340" y="1727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272" y="1727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272" y="1727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204" y="1727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204" y="1727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3136" y="1727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3136" y="1727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4068" y="1727"/>
              <a:ext cx="6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068" y="1727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677" y="2085"/>
              <a:ext cx="33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张军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939" y="2079"/>
              <a:ext cx="4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1480" y="2075"/>
              <a:ext cx="66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09701023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2004" y="2075"/>
              <a:ext cx="4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2606" y="2085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男</a:t>
              </a: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2739" y="2079"/>
              <a:ext cx="4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407" y="2085"/>
              <a:ext cx="50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数学系</a:t>
              </a:r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3801" y="2079"/>
              <a:ext cx="4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340" y="204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340" y="204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340" y="204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345" y="204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345" y="204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1272" y="204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1272" y="204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auto">
            <a:xfrm>
              <a:off x="1272" y="204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277" y="204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auto">
            <a:xfrm>
              <a:off x="1277" y="204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2204" y="204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auto">
            <a:xfrm>
              <a:off x="2204" y="204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auto">
            <a:xfrm>
              <a:off x="2204" y="204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209" y="204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Line 75"/>
            <p:cNvSpPr>
              <a:spLocks noChangeShapeType="1"/>
            </p:cNvSpPr>
            <p:nvPr/>
          </p:nvSpPr>
          <p:spPr bwMode="auto">
            <a:xfrm>
              <a:off x="2209" y="204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Rectangle 76"/>
            <p:cNvSpPr>
              <a:spLocks noChangeArrowheads="1"/>
            </p:cNvSpPr>
            <p:nvPr/>
          </p:nvSpPr>
          <p:spPr bwMode="auto">
            <a:xfrm>
              <a:off x="3136" y="204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>
              <a:off x="3136" y="204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Line 78"/>
            <p:cNvSpPr>
              <a:spLocks noChangeShapeType="1"/>
            </p:cNvSpPr>
            <p:nvPr/>
          </p:nvSpPr>
          <p:spPr bwMode="auto">
            <a:xfrm>
              <a:off x="3136" y="204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Rectangle 79"/>
            <p:cNvSpPr>
              <a:spLocks noChangeArrowheads="1"/>
            </p:cNvSpPr>
            <p:nvPr/>
          </p:nvSpPr>
          <p:spPr bwMode="auto">
            <a:xfrm>
              <a:off x="3141" y="204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Line 80"/>
            <p:cNvSpPr>
              <a:spLocks noChangeShapeType="1"/>
            </p:cNvSpPr>
            <p:nvPr/>
          </p:nvSpPr>
          <p:spPr bwMode="auto">
            <a:xfrm>
              <a:off x="3141" y="204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4068" y="2047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Line 82"/>
            <p:cNvSpPr>
              <a:spLocks noChangeShapeType="1"/>
            </p:cNvSpPr>
            <p:nvPr/>
          </p:nvSpPr>
          <p:spPr bwMode="auto">
            <a:xfrm>
              <a:off x="4068" y="2047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Line 83"/>
            <p:cNvSpPr>
              <a:spLocks noChangeShapeType="1"/>
            </p:cNvSpPr>
            <p:nvPr/>
          </p:nvSpPr>
          <p:spPr bwMode="auto">
            <a:xfrm>
              <a:off x="4068" y="204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340" y="2055"/>
              <a:ext cx="5" cy="3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auto">
            <a:xfrm>
              <a:off x="340" y="2055"/>
              <a:ext cx="1" cy="32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1272" y="2055"/>
              <a:ext cx="5" cy="3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Line 87"/>
            <p:cNvSpPr>
              <a:spLocks noChangeShapeType="1"/>
            </p:cNvSpPr>
            <p:nvPr/>
          </p:nvSpPr>
          <p:spPr bwMode="auto">
            <a:xfrm>
              <a:off x="1272" y="2055"/>
              <a:ext cx="1" cy="32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2204" y="2055"/>
              <a:ext cx="5" cy="3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Line 89"/>
            <p:cNvSpPr>
              <a:spLocks noChangeShapeType="1"/>
            </p:cNvSpPr>
            <p:nvPr/>
          </p:nvSpPr>
          <p:spPr bwMode="auto">
            <a:xfrm>
              <a:off x="2204" y="2055"/>
              <a:ext cx="1" cy="32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3136" y="2055"/>
              <a:ext cx="5" cy="3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Line 91"/>
            <p:cNvSpPr>
              <a:spLocks noChangeShapeType="1"/>
            </p:cNvSpPr>
            <p:nvPr/>
          </p:nvSpPr>
          <p:spPr bwMode="auto">
            <a:xfrm>
              <a:off x="3136" y="2055"/>
              <a:ext cx="1" cy="32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4068" y="2055"/>
              <a:ext cx="6" cy="3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Line 93"/>
            <p:cNvSpPr>
              <a:spLocks noChangeShapeType="1"/>
            </p:cNvSpPr>
            <p:nvPr/>
          </p:nvSpPr>
          <p:spPr bwMode="auto">
            <a:xfrm>
              <a:off x="4068" y="2055"/>
              <a:ext cx="1" cy="322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677" y="2415"/>
              <a:ext cx="38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6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王红</a:t>
              </a: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939" y="2409"/>
              <a:ext cx="4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 b="1">
                  <a:latin typeface="Times New Roman" panose="02020603050405020304" pitchFamily="18" charset="0"/>
                </a:rPr>
                <a:t> </a:t>
              </a:r>
              <a:endParaRPr lang="en-US" altLang="zh-CN" sz="1400" b="1"/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1482" y="2405"/>
              <a:ext cx="66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09702011</a:t>
              </a: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2001" y="2405"/>
              <a:ext cx="4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606" y="2415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女</a:t>
              </a: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2739" y="2409"/>
              <a:ext cx="4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3407" y="2415"/>
              <a:ext cx="50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物理系</a:t>
              </a: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3801" y="2409"/>
              <a:ext cx="4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40" y="237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Line 103"/>
            <p:cNvSpPr>
              <a:spLocks noChangeShapeType="1"/>
            </p:cNvSpPr>
            <p:nvPr/>
          </p:nvSpPr>
          <p:spPr bwMode="auto">
            <a:xfrm>
              <a:off x="340" y="237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auto">
            <a:xfrm>
              <a:off x="340" y="237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345" y="237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Line 106"/>
            <p:cNvSpPr>
              <a:spLocks noChangeShapeType="1"/>
            </p:cNvSpPr>
            <p:nvPr/>
          </p:nvSpPr>
          <p:spPr bwMode="auto">
            <a:xfrm>
              <a:off x="345" y="237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1272" y="237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" name="Line 108"/>
            <p:cNvSpPr>
              <a:spLocks noChangeShapeType="1"/>
            </p:cNvSpPr>
            <p:nvPr/>
          </p:nvSpPr>
          <p:spPr bwMode="auto">
            <a:xfrm>
              <a:off x="1272" y="237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" name="Line 109"/>
            <p:cNvSpPr>
              <a:spLocks noChangeShapeType="1"/>
            </p:cNvSpPr>
            <p:nvPr/>
          </p:nvSpPr>
          <p:spPr bwMode="auto">
            <a:xfrm>
              <a:off x="1272" y="237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1277" y="237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>
              <a:off x="1277" y="237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2204" y="237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" name="Line 113"/>
            <p:cNvSpPr>
              <a:spLocks noChangeShapeType="1"/>
            </p:cNvSpPr>
            <p:nvPr/>
          </p:nvSpPr>
          <p:spPr bwMode="auto">
            <a:xfrm>
              <a:off x="2204" y="237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Line 114"/>
            <p:cNvSpPr>
              <a:spLocks noChangeShapeType="1"/>
            </p:cNvSpPr>
            <p:nvPr/>
          </p:nvSpPr>
          <p:spPr bwMode="auto">
            <a:xfrm>
              <a:off x="2204" y="237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209" y="237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Line 116"/>
            <p:cNvSpPr>
              <a:spLocks noChangeShapeType="1"/>
            </p:cNvSpPr>
            <p:nvPr/>
          </p:nvSpPr>
          <p:spPr bwMode="auto">
            <a:xfrm>
              <a:off x="2209" y="237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136" y="2377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" name="Line 118"/>
            <p:cNvSpPr>
              <a:spLocks noChangeShapeType="1"/>
            </p:cNvSpPr>
            <p:nvPr/>
          </p:nvSpPr>
          <p:spPr bwMode="auto">
            <a:xfrm>
              <a:off x="3136" y="2377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1" name="Line 119"/>
            <p:cNvSpPr>
              <a:spLocks noChangeShapeType="1"/>
            </p:cNvSpPr>
            <p:nvPr/>
          </p:nvSpPr>
          <p:spPr bwMode="auto">
            <a:xfrm>
              <a:off x="3136" y="237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3141" y="2377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auto">
            <a:xfrm>
              <a:off x="3141" y="2377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4068" y="2377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Line 123"/>
            <p:cNvSpPr>
              <a:spLocks noChangeShapeType="1"/>
            </p:cNvSpPr>
            <p:nvPr/>
          </p:nvSpPr>
          <p:spPr bwMode="auto">
            <a:xfrm>
              <a:off x="4068" y="2377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4068" y="2377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340" y="2385"/>
              <a:ext cx="5" cy="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8" name="Line 126"/>
            <p:cNvSpPr>
              <a:spLocks noChangeShapeType="1"/>
            </p:cNvSpPr>
            <p:nvPr/>
          </p:nvSpPr>
          <p:spPr bwMode="auto">
            <a:xfrm>
              <a:off x="340" y="2385"/>
              <a:ext cx="1" cy="32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1272" y="2385"/>
              <a:ext cx="5" cy="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auto">
            <a:xfrm>
              <a:off x="1272" y="2385"/>
              <a:ext cx="1" cy="32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1" name="Rectangle 129"/>
            <p:cNvSpPr>
              <a:spLocks noChangeArrowheads="1"/>
            </p:cNvSpPr>
            <p:nvPr/>
          </p:nvSpPr>
          <p:spPr bwMode="auto">
            <a:xfrm>
              <a:off x="2204" y="2385"/>
              <a:ext cx="5" cy="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auto">
            <a:xfrm>
              <a:off x="2204" y="2385"/>
              <a:ext cx="1" cy="32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" name="Rectangle 131"/>
            <p:cNvSpPr>
              <a:spLocks noChangeArrowheads="1"/>
            </p:cNvSpPr>
            <p:nvPr/>
          </p:nvSpPr>
          <p:spPr bwMode="auto">
            <a:xfrm>
              <a:off x="3136" y="2385"/>
              <a:ext cx="5" cy="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auto">
            <a:xfrm>
              <a:off x="3136" y="2385"/>
              <a:ext cx="1" cy="32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5" name="Rectangle 133"/>
            <p:cNvSpPr>
              <a:spLocks noChangeArrowheads="1"/>
            </p:cNvSpPr>
            <p:nvPr/>
          </p:nvSpPr>
          <p:spPr bwMode="auto">
            <a:xfrm>
              <a:off x="4068" y="2385"/>
              <a:ext cx="6" cy="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>
              <a:off x="4068" y="2385"/>
              <a:ext cx="1" cy="323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" name="Rectangle 135"/>
            <p:cNvSpPr>
              <a:spLocks noChangeArrowheads="1"/>
            </p:cNvSpPr>
            <p:nvPr/>
          </p:nvSpPr>
          <p:spPr bwMode="auto">
            <a:xfrm>
              <a:off x="677" y="2745"/>
              <a:ext cx="33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李明</a:t>
              </a:r>
            </a:p>
          </p:txBody>
        </p:sp>
        <p:sp>
          <p:nvSpPr>
            <p:cNvPr id="138" name="Rectangle 136"/>
            <p:cNvSpPr>
              <a:spLocks noChangeArrowheads="1"/>
            </p:cNvSpPr>
            <p:nvPr/>
          </p:nvSpPr>
          <p:spPr bwMode="auto">
            <a:xfrm>
              <a:off x="939" y="2739"/>
              <a:ext cx="4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39" name="Rectangle 137"/>
            <p:cNvSpPr>
              <a:spLocks noChangeArrowheads="1"/>
            </p:cNvSpPr>
            <p:nvPr/>
          </p:nvSpPr>
          <p:spPr bwMode="auto">
            <a:xfrm>
              <a:off x="1480" y="2736"/>
              <a:ext cx="66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09708250</a:t>
              </a:r>
            </a:p>
          </p:txBody>
        </p:sp>
        <p:sp>
          <p:nvSpPr>
            <p:cNvPr id="140" name="Rectangle 138"/>
            <p:cNvSpPr>
              <a:spLocks noChangeArrowheads="1"/>
            </p:cNvSpPr>
            <p:nvPr/>
          </p:nvSpPr>
          <p:spPr bwMode="auto">
            <a:xfrm>
              <a:off x="2004" y="2736"/>
              <a:ext cx="4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41" name="Rectangle 139"/>
            <p:cNvSpPr>
              <a:spLocks noChangeArrowheads="1"/>
            </p:cNvSpPr>
            <p:nvPr/>
          </p:nvSpPr>
          <p:spPr bwMode="auto">
            <a:xfrm>
              <a:off x="2606" y="2745"/>
              <a:ext cx="16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男</a:t>
              </a:r>
            </a:p>
          </p:txBody>
        </p:sp>
        <p:sp>
          <p:nvSpPr>
            <p:cNvPr id="142" name="Rectangle 140"/>
            <p:cNvSpPr>
              <a:spLocks noChangeArrowheads="1"/>
            </p:cNvSpPr>
            <p:nvPr/>
          </p:nvSpPr>
          <p:spPr bwMode="auto">
            <a:xfrm>
              <a:off x="2739" y="2739"/>
              <a:ext cx="9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</a:p>
          </p:txBody>
        </p:sp>
        <p:sp>
          <p:nvSpPr>
            <p:cNvPr id="143" name="Rectangle 141"/>
            <p:cNvSpPr>
              <a:spLocks noChangeArrowheads="1"/>
            </p:cNvSpPr>
            <p:nvPr/>
          </p:nvSpPr>
          <p:spPr bwMode="auto">
            <a:xfrm>
              <a:off x="3342" y="2745"/>
              <a:ext cx="66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>
                  <a:solidFill>
                    <a:srgbClr val="1E1E1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计算机系</a:t>
              </a:r>
            </a:p>
          </p:txBody>
        </p:sp>
        <p:sp>
          <p:nvSpPr>
            <p:cNvPr id="144" name="Rectangle 142"/>
            <p:cNvSpPr>
              <a:spLocks noChangeArrowheads="1"/>
            </p:cNvSpPr>
            <p:nvPr/>
          </p:nvSpPr>
          <p:spPr bwMode="auto">
            <a:xfrm>
              <a:off x="3866" y="2739"/>
              <a:ext cx="4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600" b="1">
                  <a:latin typeface="Times New Roman" panose="02020603050405020304" pitchFamily="18" charset="0"/>
                </a:rPr>
                <a:t> </a:t>
              </a:r>
              <a:endParaRPr lang="en-US" altLang="zh-CN" sz="1600" b="1"/>
            </a:p>
          </p:txBody>
        </p:sp>
        <p:sp>
          <p:nvSpPr>
            <p:cNvPr id="145" name="Rectangle 143"/>
            <p:cNvSpPr>
              <a:spLocks noChangeArrowheads="1"/>
            </p:cNvSpPr>
            <p:nvPr/>
          </p:nvSpPr>
          <p:spPr bwMode="auto">
            <a:xfrm>
              <a:off x="340" y="2708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>
              <a:off x="340" y="2708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7" name="Line 145"/>
            <p:cNvSpPr>
              <a:spLocks noChangeShapeType="1"/>
            </p:cNvSpPr>
            <p:nvPr/>
          </p:nvSpPr>
          <p:spPr bwMode="auto">
            <a:xfrm>
              <a:off x="340" y="2708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8" name="Rectangle 146"/>
            <p:cNvSpPr>
              <a:spLocks noChangeArrowheads="1"/>
            </p:cNvSpPr>
            <p:nvPr/>
          </p:nvSpPr>
          <p:spPr bwMode="auto">
            <a:xfrm>
              <a:off x="345" y="2708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auto">
            <a:xfrm>
              <a:off x="345" y="2708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0" name="Rectangle 148"/>
            <p:cNvSpPr>
              <a:spLocks noChangeArrowheads="1"/>
            </p:cNvSpPr>
            <p:nvPr/>
          </p:nvSpPr>
          <p:spPr bwMode="auto">
            <a:xfrm>
              <a:off x="1272" y="2708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1" name="Line 149"/>
            <p:cNvSpPr>
              <a:spLocks noChangeShapeType="1"/>
            </p:cNvSpPr>
            <p:nvPr/>
          </p:nvSpPr>
          <p:spPr bwMode="auto">
            <a:xfrm>
              <a:off x="1272" y="2708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" name="Line 150"/>
            <p:cNvSpPr>
              <a:spLocks noChangeShapeType="1"/>
            </p:cNvSpPr>
            <p:nvPr/>
          </p:nvSpPr>
          <p:spPr bwMode="auto">
            <a:xfrm>
              <a:off x="1272" y="2708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" name="Rectangle 151"/>
            <p:cNvSpPr>
              <a:spLocks noChangeArrowheads="1"/>
            </p:cNvSpPr>
            <p:nvPr/>
          </p:nvSpPr>
          <p:spPr bwMode="auto">
            <a:xfrm>
              <a:off x="1277" y="2708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>
              <a:off x="1277" y="2708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5" name="Rectangle 153"/>
            <p:cNvSpPr>
              <a:spLocks noChangeArrowheads="1"/>
            </p:cNvSpPr>
            <p:nvPr/>
          </p:nvSpPr>
          <p:spPr bwMode="auto">
            <a:xfrm>
              <a:off x="2204" y="2708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auto">
            <a:xfrm>
              <a:off x="2204" y="2708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7" name="Line 155"/>
            <p:cNvSpPr>
              <a:spLocks noChangeShapeType="1"/>
            </p:cNvSpPr>
            <p:nvPr/>
          </p:nvSpPr>
          <p:spPr bwMode="auto">
            <a:xfrm>
              <a:off x="2204" y="2708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8" name="Rectangle 156"/>
            <p:cNvSpPr>
              <a:spLocks noChangeArrowheads="1"/>
            </p:cNvSpPr>
            <p:nvPr/>
          </p:nvSpPr>
          <p:spPr bwMode="auto">
            <a:xfrm>
              <a:off x="2209" y="2708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9" name="Line 157"/>
            <p:cNvSpPr>
              <a:spLocks noChangeShapeType="1"/>
            </p:cNvSpPr>
            <p:nvPr/>
          </p:nvSpPr>
          <p:spPr bwMode="auto">
            <a:xfrm>
              <a:off x="2209" y="2708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0" name="Rectangle 158"/>
            <p:cNvSpPr>
              <a:spLocks noChangeArrowheads="1"/>
            </p:cNvSpPr>
            <p:nvPr/>
          </p:nvSpPr>
          <p:spPr bwMode="auto">
            <a:xfrm>
              <a:off x="3136" y="2708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1" name="Line 159"/>
            <p:cNvSpPr>
              <a:spLocks noChangeShapeType="1"/>
            </p:cNvSpPr>
            <p:nvPr/>
          </p:nvSpPr>
          <p:spPr bwMode="auto">
            <a:xfrm>
              <a:off x="3136" y="2708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2" name="Line 160"/>
            <p:cNvSpPr>
              <a:spLocks noChangeShapeType="1"/>
            </p:cNvSpPr>
            <p:nvPr/>
          </p:nvSpPr>
          <p:spPr bwMode="auto">
            <a:xfrm>
              <a:off x="3136" y="2708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" name="Rectangle 161"/>
            <p:cNvSpPr>
              <a:spLocks noChangeArrowheads="1"/>
            </p:cNvSpPr>
            <p:nvPr/>
          </p:nvSpPr>
          <p:spPr bwMode="auto">
            <a:xfrm>
              <a:off x="3141" y="2708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" name="Line 162"/>
            <p:cNvSpPr>
              <a:spLocks noChangeShapeType="1"/>
            </p:cNvSpPr>
            <p:nvPr/>
          </p:nvSpPr>
          <p:spPr bwMode="auto">
            <a:xfrm>
              <a:off x="3141" y="2708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" name="Rectangle 163"/>
            <p:cNvSpPr>
              <a:spLocks noChangeArrowheads="1"/>
            </p:cNvSpPr>
            <p:nvPr/>
          </p:nvSpPr>
          <p:spPr bwMode="auto">
            <a:xfrm>
              <a:off x="4068" y="2708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6" name="Line 164"/>
            <p:cNvSpPr>
              <a:spLocks noChangeShapeType="1"/>
            </p:cNvSpPr>
            <p:nvPr/>
          </p:nvSpPr>
          <p:spPr bwMode="auto">
            <a:xfrm>
              <a:off x="4068" y="2708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7" name="Line 165"/>
            <p:cNvSpPr>
              <a:spLocks noChangeShapeType="1"/>
            </p:cNvSpPr>
            <p:nvPr/>
          </p:nvSpPr>
          <p:spPr bwMode="auto">
            <a:xfrm>
              <a:off x="4068" y="2708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8" name="Rectangle 166"/>
            <p:cNvSpPr>
              <a:spLocks noChangeArrowheads="1"/>
            </p:cNvSpPr>
            <p:nvPr/>
          </p:nvSpPr>
          <p:spPr bwMode="auto">
            <a:xfrm>
              <a:off x="340" y="2716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9" name="Line 167"/>
            <p:cNvSpPr>
              <a:spLocks noChangeShapeType="1"/>
            </p:cNvSpPr>
            <p:nvPr/>
          </p:nvSpPr>
          <p:spPr bwMode="auto">
            <a:xfrm>
              <a:off x="340" y="2716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0" name="Rectangle 168"/>
            <p:cNvSpPr>
              <a:spLocks noChangeArrowheads="1"/>
            </p:cNvSpPr>
            <p:nvPr/>
          </p:nvSpPr>
          <p:spPr bwMode="auto">
            <a:xfrm>
              <a:off x="340" y="3036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1" name="Line 169"/>
            <p:cNvSpPr>
              <a:spLocks noChangeShapeType="1"/>
            </p:cNvSpPr>
            <p:nvPr/>
          </p:nvSpPr>
          <p:spPr bwMode="auto">
            <a:xfrm>
              <a:off x="340" y="3036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2" name="Line 170"/>
            <p:cNvSpPr>
              <a:spLocks noChangeShapeType="1"/>
            </p:cNvSpPr>
            <p:nvPr/>
          </p:nvSpPr>
          <p:spPr bwMode="auto">
            <a:xfrm>
              <a:off x="340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3" name="Rectangle 171"/>
            <p:cNvSpPr>
              <a:spLocks noChangeArrowheads="1"/>
            </p:cNvSpPr>
            <p:nvPr/>
          </p:nvSpPr>
          <p:spPr bwMode="auto">
            <a:xfrm>
              <a:off x="340" y="3036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" name="Line 172"/>
            <p:cNvSpPr>
              <a:spLocks noChangeShapeType="1"/>
            </p:cNvSpPr>
            <p:nvPr/>
          </p:nvSpPr>
          <p:spPr bwMode="auto">
            <a:xfrm>
              <a:off x="340" y="3036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" name="Line 173"/>
            <p:cNvSpPr>
              <a:spLocks noChangeShapeType="1"/>
            </p:cNvSpPr>
            <p:nvPr/>
          </p:nvSpPr>
          <p:spPr bwMode="auto">
            <a:xfrm>
              <a:off x="340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" name="Rectangle 174"/>
            <p:cNvSpPr>
              <a:spLocks noChangeArrowheads="1"/>
            </p:cNvSpPr>
            <p:nvPr/>
          </p:nvSpPr>
          <p:spPr bwMode="auto">
            <a:xfrm>
              <a:off x="345" y="3036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7" name="Line 175"/>
            <p:cNvSpPr>
              <a:spLocks noChangeShapeType="1"/>
            </p:cNvSpPr>
            <p:nvPr/>
          </p:nvSpPr>
          <p:spPr bwMode="auto">
            <a:xfrm>
              <a:off x="345" y="3036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8" name="Rectangle 176"/>
            <p:cNvSpPr>
              <a:spLocks noChangeArrowheads="1"/>
            </p:cNvSpPr>
            <p:nvPr/>
          </p:nvSpPr>
          <p:spPr bwMode="auto">
            <a:xfrm>
              <a:off x="1272" y="2716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9" name="Line 177"/>
            <p:cNvSpPr>
              <a:spLocks noChangeShapeType="1"/>
            </p:cNvSpPr>
            <p:nvPr/>
          </p:nvSpPr>
          <p:spPr bwMode="auto">
            <a:xfrm>
              <a:off x="1272" y="2716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0" name="Rectangle 178"/>
            <p:cNvSpPr>
              <a:spLocks noChangeArrowheads="1"/>
            </p:cNvSpPr>
            <p:nvPr/>
          </p:nvSpPr>
          <p:spPr bwMode="auto">
            <a:xfrm>
              <a:off x="1272" y="3036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1" name="Line 179"/>
            <p:cNvSpPr>
              <a:spLocks noChangeShapeType="1"/>
            </p:cNvSpPr>
            <p:nvPr/>
          </p:nvSpPr>
          <p:spPr bwMode="auto">
            <a:xfrm>
              <a:off x="1272" y="3036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2" name="Line 180"/>
            <p:cNvSpPr>
              <a:spLocks noChangeShapeType="1"/>
            </p:cNvSpPr>
            <p:nvPr/>
          </p:nvSpPr>
          <p:spPr bwMode="auto">
            <a:xfrm>
              <a:off x="1272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3" name="Rectangle 181"/>
            <p:cNvSpPr>
              <a:spLocks noChangeArrowheads="1"/>
            </p:cNvSpPr>
            <p:nvPr/>
          </p:nvSpPr>
          <p:spPr bwMode="auto">
            <a:xfrm>
              <a:off x="1277" y="3036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" name="Line 182"/>
            <p:cNvSpPr>
              <a:spLocks noChangeShapeType="1"/>
            </p:cNvSpPr>
            <p:nvPr/>
          </p:nvSpPr>
          <p:spPr bwMode="auto">
            <a:xfrm>
              <a:off x="1277" y="3036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" name="Rectangle 183"/>
            <p:cNvSpPr>
              <a:spLocks noChangeArrowheads="1"/>
            </p:cNvSpPr>
            <p:nvPr/>
          </p:nvSpPr>
          <p:spPr bwMode="auto">
            <a:xfrm>
              <a:off x="2204" y="2716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6" name="Line 184"/>
            <p:cNvSpPr>
              <a:spLocks noChangeShapeType="1"/>
            </p:cNvSpPr>
            <p:nvPr/>
          </p:nvSpPr>
          <p:spPr bwMode="auto">
            <a:xfrm>
              <a:off x="2204" y="2716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7" name="Rectangle 185"/>
            <p:cNvSpPr>
              <a:spLocks noChangeArrowheads="1"/>
            </p:cNvSpPr>
            <p:nvPr/>
          </p:nvSpPr>
          <p:spPr bwMode="auto">
            <a:xfrm>
              <a:off x="2204" y="3036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8" name="Line 186"/>
            <p:cNvSpPr>
              <a:spLocks noChangeShapeType="1"/>
            </p:cNvSpPr>
            <p:nvPr/>
          </p:nvSpPr>
          <p:spPr bwMode="auto">
            <a:xfrm>
              <a:off x="2204" y="3036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9" name="Line 187"/>
            <p:cNvSpPr>
              <a:spLocks noChangeShapeType="1"/>
            </p:cNvSpPr>
            <p:nvPr/>
          </p:nvSpPr>
          <p:spPr bwMode="auto">
            <a:xfrm>
              <a:off x="2204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0" name="Rectangle 188"/>
            <p:cNvSpPr>
              <a:spLocks noChangeArrowheads="1"/>
            </p:cNvSpPr>
            <p:nvPr/>
          </p:nvSpPr>
          <p:spPr bwMode="auto">
            <a:xfrm>
              <a:off x="2209" y="3036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1" name="Line 189"/>
            <p:cNvSpPr>
              <a:spLocks noChangeShapeType="1"/>
            </p:cNvSpPr>
            <p:nvPr/>
          </p:nvSpPr>
          <p:spPr bwMode="auto">
            <a:xfrm>
              <a:off x="2209" y="3036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2" name="Rectangle 190"/>
            <p:cNvSpPr>
              <a:spLocks noChangeArrowheads="1"/>
            </p:cNvSpPr>
            <p:nvPr/>
          </p:nvSpPr>
          <p:spPr bwMode="auto">
            <a:xfrm>
              <a:off x="3136" y="2716"/>
              <a:ext cx="5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3" name="Line 191"/>
            <p:cNvSpPr>
              <a:spLocks noChangeShapeType="1"/>
            </p:cNvSpPr>
            <p:nvPr/>
          </p:nvSpPr>
          <p:spPr bwMode="auto">
            <a:xfrm>
              <a:off x="3136" y="2716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" name="Rectangle 192"/>
            <p:cNvSpPr>
              <a:spLocks noChangeArrowheads="1"/>
            </p:cNvSpPr>
            <p:nvPr/>
          </p:nvSpPr>
          <p:spPr bwMode="auto">
            <a:xfrm>
              <a:off x="3136" y="3036"/>
              <a:ext cx="5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" name="Line 193"/>
            <p:cNvSpPr>
              <a:spLocks noChangeShapeType="1"/>
            </p:cNvSpPr>
            <p:nvPr/>
          </p:nvSpPr>
          <p:spPr bwMode="auto">
            <a:xfrm>
              <a:off x="3136" y="3036"/>
              <a:ext cx="5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" name="Line 194"/>
            <p:cNvSpPr>
              <a:spLocks noChangeShapeType="1"/>
            </p:cNvSpPr>
            <p:nvPr/>
          </p:nvSpPr>
          <p:spPr bwMode="auto">
            <a:xfrm>
              <a:off x="3136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" name="Rectangle 195"/>
            <p:cNvSpPr>
              <a:spLocks noChangeArrowheads="1"/>
            </p:cNvSpPr>
            <p:nvPr/>
          </p:nvSpPr>
          <p:spPr bwMode="auto">
            <a:xfrm>
              <a:off x="3141" y="3036"/>
              <a:ext cx="92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" name="Line 196"/>
            <p:cNvSpPr>
              <a:spLocks noChangeShapeType="1"/>
            </p:cNvSpPr>
            <p:nvPr/>
          </p:nvSpPr>
          <p:spPr bwMode="auto">
            <a:xfrm>
              <a:off x="3141" y="3036"/>
              <a:ext cx="927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" name="Rectangle 197"/>
            <p:cNvSpPr>
              <a:spLocks noChangeArrowheads="1"/>
            </p:cNvSpPr>
            <p:nvPr/>
          </p:nvSpPr>
          <p:spPr bwMode="auto">
            <a:xfrm>
              <a:off x="4068" y="2716"/>
              <a:ext cx="6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0" name="Line 198"/>
            <p:cNvSpPr>
              <a:spLocks noChangeShapeType="1"/>
            </p:cNvSpPr>
            <p:nvPr/>
          </p:nvSpPr>
          <p:spPr bwMode="auto">
            <a:xfrm>
              <a:off x="4068" y="2716"/>
              <a:ext cx="1" cy="32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" name="Rectangle 199"/>
            <p:cNvSpPr>
              <a:spLocks noChangeArrowheads="1"/>
            </p:cNvSpPr>
            <p:nvPr/>
          </p:nvSpPr>
          <p:spPr bwMode="auto">
            <a:xfrm>
              <a:off x="4068" y="3036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2" name="Line 200"/>
            <p:cNvSpPr>
              <a:spLocks noChangeShapeType="1"/>
            </p:cNvSpPr>
            <p:nvPr/>
          </p:nvSpPr>
          <p:spPr bwMode="auto">
            <a:xfrm>
              <a:off x="4068" y="3036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3" name="Line 201"/>
            <p:cNvSpPr>
              <a:spLocks noChangeShapeType="1"/>
            </p:cNvSpPr>
            <p:nvPr/>
          </p:nvSpPr>
          <p:spPr bwMode="auto">
            <a:xfrm>
              <a:off x="4068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" name="Rectangle 202"/>
            <p:cNvSpPr>
              <a:spLocks noChangeArrowheads="1"/>
            </p:cNvSpPr>
            <p:nvPr/>
          </p:nvSpPr>
          <p:spPr bwMode="auto">
            <a:xfrm>
              <a:off x="4068" y="3036"/>
              <a:ext cx="6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" name="Line 203"/>
            <p:cNvSpPr>
              <a:spLocks noChangeShapeType="1"/>
            </p:cNvSpPr>
            <p:nvPr/>
          </p:nvSpPr>
          <p:spPr bwMode="auto">
            <a:xfrm>
              <a:off x="4068" y="3036"/>
              <a:ext cx="6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" name="Line 204"/>
            <p:cNvSpPr>
              <a:spLocks noChangeShapeType="1"/>
            </p:cNvSpPr>
            <p:nvPr/>
          </p:nvSpPr>
          <p:spPr bwMode="auto">
            <a:xfrm>
              <a:off x="4068" y="3036"/>
              <a:ext cx="1" cy="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412875"/>
            <a:ext cx="7353300" cy="5762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2.Excel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数据清单与关系模型</a:t>
            </a:r>
          </a:p>
        </p:txBody>
      </p:sp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2051050" y="2205038"/>
          <a:ext cx="5400675" cy="2722564"/>
        </p:xfrm>
        <a:graphic>
          <a:graphicData uri="http://schemas.openxmlformats.org/drawingml/2006/table">
            <a:tbl>
              <a:tblPr/>
              <a:tblGrid>
                <a:gridCol w="274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关系模型理论中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Excel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数据清单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关系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数据清单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记录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(</a:t>
                      </a: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Record</a:t>
                      </a: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属性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字段</a:t>
                      </a: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（</a:t>
                      </a: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Field</a:t>
                      </a: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数据项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数据模型</a:t>
            </a:r>
            <a:endParaRPr lang="zh-CN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9750" y="1268413"/>
            <a:ext cx="396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关系的特点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27087" y="1916113"/>
            <a:ext cx="10405771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属性必须是同质的，即同一属性的各个值应是同类型的数据；</a:t>
            </a:r>
          </a:p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 各属性的排列次序无关紧要；</a:t>
            </a:r>
          </a:p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同一关系中不能有完全相同的元组；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 各元组的次序可以交换；</a:t>
            </a:r>
            <a:b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 任一属性必须是原子的，它不可再分，也就是不允许在二维表中出现那种“</a:t>
            </a:r>
            <a:r>
              <a:rPr lang="zh-CN" altLang="en-US" sz="2400" u="sng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表中有表</a:t>
            </a:r>
            <a:r>
              <a:rPr lang="zh-CN" altLang="en-US" sz="240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”的现象。凡满足这个性质的关系就均称为规范化关系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04</a:t>
            </a:r>
            <a:r>
              <a:rPr lang="zh-CN" altLang="zh-CN" b="1" dirty="0"/>
              <a:t>商品进销存系统的数据库设计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1.4.1 </a:t>
            </a:r>
            <a:r>
              <a:rPr lang="zh-CN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商品进销存系统背景介绍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/>
              <a:t> </a:t>
            </a:r>
            <a:r>
              <a:rPr lang="zh-CN" altLang="zh-CN" dirty="0">
                <a:solidFill>
                  <a:schemeClr val="accent1">
                    <a:lumMod val="50000"/>
                  </a:schemeClr>
                </a:solidFill>
              </a:rPr>
              <a:t>商品零售服务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zh-CN" altLang="en-US" dirty="0"/>
              <a:t> 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主要业务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zh-CN" altLang="zh-CN" dirty="0"/>
              <a:t>商品采购</a:t>
            </a:r>
            <a:endParaRPr lang="en-US" altLang="zh-CN" dirty="0"/>
          </a:p>
          <a:p>
            <a:pPr lvl="2"/>
            <a:r>
              <a:rPr lang="zh-CN" altLang="zh-CN" dirty="0"/>
              <a:t>商品销售</a:t>
            </a:r>
            <a:endParaRPr lang="en-US" altLang="zh-CN" dirty="0"/>
          </a:p>
          <a:p>
            <a:pPr lvl="2"/>
            <a:r>
              <a:rPr lang="zh-CN" altLang="en-US" dirty="0"/>
              <a:t>库存管理</a:t>
            </a:r>
            <a:endParaRPr lang="en-US" altLang="zh-CN" dirty="0"/>
          </a:p>
          <a:p>
            <a:pPr lvl="2"/>
            <a:r>
              <a:rPr lang="zh-CN" altLang="en-US" dirty="0"/>
              <a:t>统计报表</a:t>
            </a:r>
            <a:endParaRPr lang="en-US" altLang="zh-CN" dirty="0"/>
          </a:p>
          <a:p>
            <a:pPr lvl="1"/>
            <a:r>
              <a:rPr lang="zh-CN" altLang="en-US" dirty="0"/>
              <a:t> 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数据处理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zh-CN" altLang="zh-CN" dirty="0"/>
              <a:t>商品库存量</a:t>
            </a:r>
            <a:r>
              <a:rPr lang="en-US" altLang="zh-CN" dirty="0"/>
              <a:t>=</a:t>
            </a:r>
            <a:r>
              <a:rPr lang="zh-CN" altLang="zh-CN" dirty="0"/>
              <a:t>商品进货量－商品销售量</a:t>
            </a:r>
          </a:p>
          <a:p>
            <a:pPr lvl="2"/>
            <a:r>
              <a:rPr lang="zh-CN" altLang="zh-CN" dirty="0"/>
              <a:t>商品进货平均单价</a:t>
            </a:r>
            <a:r>
              <a:rPr lang="en-US" altLang="zh-CN" dirty="0"/>
              <a:t>=</a:t>
            </a:r>
            <a:r>
              <a:rPr lang="zh-CN" altLang="zh-CN" dirty="0"/>
              <a:t>商品进货额÷商品进货量</a:t>
            </a:r>
          </a:p>
          <a:p>
            <a:pPr lvl="2"/>
            <a:r>
              <a:rPr lang="zh-CN" altLang="zh-CN" dirty="0"/>
              <a:t>商品库存成本</a:t>
            </a:r>
            <a:r>
              <a:rPr lang="en-US" altLang="zh-CN" dirty="0"/>
              <a:t>=</a:t>
            </a:r>
            <a:r>
              <a:rPr lang="zh-CN" altLang="zh-CN" dirty="0"/>
              <a:t>商品进货平均单价×商品库存量</a:t>
            </a:r>
          </a:p>
          <a:p>
            <a:pPr lvl="2"/>
            <a:r>
              <a:rPr lang="zh-CN" altLang="zh-CN" dirty="0"/>
              <a:t>商品利润</a:t>
            </a:r>
            <a:r>
              <a:rPr lang="en-US" altLang="zh-CN" dirty="0"/>
              <a:t>=</a:t>
            </a:r>
            <a:r>
              <a:rPr lang="zh-CN" altLang="zh-CN" dirty="0"/>
              <a:t>商品销售额－商品进货额＋商品库存成本</a:t>
            </a:r>
          </a:p>
          <a:p>
            <a:pPr lvl="3"/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04</a:t>
            </a:r>
            <a:r>
              <a:rPr lang="zh-CN" altLang="zh-CN" b="1" dirty="0"/>
              <a:t>商品进销存系统的数据库设计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1.4.2 </a:t>
            </a:r>
            <a:r>
              <a:rPr lang="zh-CN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商品进销存系统功能介绍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836723" y="2292161"/>
          <a:ext cx="8095841" cy="29361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08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1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1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615">
                <a:tc gridSpan="2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系</a:t>
                      </a:r>
                      <a:r>
                        <a:rPr lang="en-US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统</a:t>
                      </a:r>
                      <a:r>
                        <a:rPr lang="en-US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功</a:t>
                      </a:r>
                      <a:r>
                        <a:rPr lang="en-US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</a:t>
                      </a:r>
                      <a:endParaRPr lang="zh-CN" sz="1600" b="0" kern="100" spc="3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系</a:t>
                      </a:r>
                      <a:r>
                        <a:rPr lang="en-US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统</a:t>
                      </a:r>
                      <a:r>
                        <a:rPr lang="en-US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功</a:t>
                      </a:r>
                      <a:r>
                        <a:rPr lang="en-US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</a:t>
                      </a:r>
                      <a:r>
                        <a:rPr lang="zh-CN" sz="1600" b="0" kern="100" spc="3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</a:t>
                      </a:r>
                      <a:endParaRPr lang="zh-CN" sz="1600" b="0" kern="100" spc="3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15">
                <a:tc rowSpan="4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基础数据维护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商品目录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查</a:t>
                      </a:r>
                      <a:r>
                        <a:rPr lang="en-US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询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订单查询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部门设置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发票查询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员工管理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经营成果查询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供应商管理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统计报表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商品销售报表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615">
                <a:tc rowSpan="4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日 常 交 易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销售发票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员工销售报表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采购订单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应付款报表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采购入库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库存及销售利润报表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6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订单付款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0" indent="256540" algn="ctr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系统功能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系统登录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615"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 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 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25654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600" b="0" kern="100" spc="30" dirty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退出</a:t>
                      </a:r>
                      <a:endParaRPr lang="zh-CN" sz="1600" b="0" kern="100" spc="30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04</a:t>
            </a:r>
            <a:r>
              <a:rPr lang="zh-CN" altLang="zh-CN" b="1" dirty="0"/>
              <a:t>商品进销存系统的数据库设计</a:t>
            </a:r>
            <a:endParaRPr lang="zh-CN" altLang="en-US" dirty="0"/>
          </a:p>
        </p:txBody>
      </p:sp>
      <p:grpSp>
        <p:nvGrpSpPr>
          <p:cNvPr id="6" name="画布 1940"/>
          <p:cNvGrpSpPr/>
          <p:nvPr/>
        </p:nvGrpSpPr>
        <p:grpSpPr>
          <a:xfrm>
            <a:off x="2558641" y="2692866"/>
            <a:ext cx="6627303" cy="3590488"/>
            <a:chOff x="0" y="0"/>
            <a:chExt cx="4953000" cy="273812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4953000" cy="2738120"/>
            </a:xfrm>
            <a:prstGeom prst="rect">
              <a:avLst/>
            </a:prstGeom>
            <a:noFill/>
            <a:ln>
              <a:noFill/>
            </a:ln>
          </p:spPr>
        </p:sp>
        <p:cxnSp>
          <p:nvCxnSpPr>
            <p:cNvPr id="8" name="Line 1942"/>
            <p:cNvCxnSpPr>
              <a:cxnSpLocks noChangeShapeType="1"/>
            </p:cNvCxnSpPr>
            <p:nvPr/>
          </p:nvCxnSpPr>
          <p:spPr bwMode="auto">
            <a:xfrm>
              <a:off x="2381250" y="297180"/>
              <a:ext cx="635" cy="20802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1943"/>
            <p:cNvCxnSpPr>
              <a:cxnSpLocks noChangeShapeType="1"/>
            </p:cNvCxnSpPr>
            <p:nvPr/>
          </p:nvCxnSpPr>
          <p:spPr bwMode="auto">
            <a:xfrm>
              <a:off x="409575" y="297180"/>
              <a:ext cx="635" cy="21793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1944"/>
            <p:cNvCxnSpPr>
              <a:cxnSpLocks noChangeShapeType="1"/>
            </p:cNvCxnSpPr>
            <p:nvPr/>
          </p:nvCxnSpPr>
          <p:spPr bwMode="auto">
            <a:xfrm>
              <a:off x="495300" y="198120"/>
              <a:ext cx="2171700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1945"/>
            <p:cNvCxnSpPr>
              <a:cxnSpLocks noChangeShapeType="1"/>
            </p:cNvCxnSpPr>
            <p:nvPr/>
          </p:nvCxnSpPr>
          <p:spPr bwMode="auto">
            <a:xfrm>
              <a:off x="609600" y="2520950"/>
              <a:ext cx="1485900" cy="6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Line 1946"/>
            <p:cNvCxnSpPr>
              <a:cxnSpLocks noChangeShapeType="1"/>
            </p:cNvCxnSpPr>
            <p:nvPr/>
          </p:nvCxnSpPr>
          <p:spPr bwMode="auto">
            <a:xfrm>
              <a:off x="4381500" y="1485900"/>
              <a:ext cx="0" cy="2971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Line 1947"/>
            <p:cNvCxnSpPr>
              <a:cxnSpLocks noChangeShapeType="1"/>
            </p:cNvCxnSpPr>
            <p:nvPr/>
          </p:nvCxnSpPr>
          <p:spPr bwMode="auto">
            <a:xfrm>
              <a:off x="4724400" y="1485900"/>
              <a:ext cx="0" cy="2971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1948"/>
            <p:cNvCxnSpPr>
              <a:cxnSpLocks noChangeShapeType="1"/>
            </p:cNvCxnSpPr>
            <p:nvPr/>
          </p:nvCxnSpPr>
          <p:spPr bwMode="auto">
            <a:xfrm flipV="1">
              <a:off x="2667000" y="891540"/>
              <a:ext cx="457200" cy="4953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949"/>
            <p:cNvCxnSpPr>
              <a:cxnSpLocks noChangeShapeType="1"/>
            </p:cNvCxnSpPr>
            <p:nvPr/>
          </p:nvCxnSpPr>
          <p:spPr bwMode="auto">
            <a:xfrm>
              <a:off x="2667000" y="1386840"/>
              <a:ext cx="457200" cy="2971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1950"/>
            <p:cNvCxnSpPr>
              <a:cxnSpLocks noChangeShapeType="1"/>
            </p:cNvCxnSpPr>
            <p:nvPr/>
          </p:nvCxnSpPr>
          <p:spPr bwMode="auto">
            <a:xfrm>
              <a:off x="3924300" y="891540"/>
              <a:ext cx="342900" cy="4953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1951"/>
            <p:cNvCxnSpPr>
              <a:cxnSpLocks noChangeShapeType="1"/>
            </p:cNvCxnSpPr>
            <p:nvPr/>
          </p:nvCxnSpPr>
          <p:spPr bwMode="auto">
            <a:xfrm flipV="1">
              <a:off x="3924300" y="1386840"/>
              <a:ext cx="342900" cy="2971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1952"/>
            <p:cNvCxnSpPr>
              <a:cxnSpLocks noChangeShapeType="1"/>
            </p:cNvCxnSpPr>
            <p:nvPr/>
          </p:nvCxnSpPr>
          <p:spPr bwMode="auto">
            <a:xfrm flipV="1">
              <a:off x="2667000" y="2506980"/>
              <a:ext cx="1600200" cy="285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Rectangle 1953"/>
            <p:cNvSpPr>
              <a:spLocks noChangeArrowheads="1"/>
            </p:cNvSpPr>
            <p:nvPr/>
          </p:nvSpPr>
          <p:spPr bwMode="auto">
            <a:xfrm>
              <a:off x="2038985" y="1188720"/>
              <a:ext cx="685165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员工</a:t>
              </a:r>
            </a:p>
          </p:txBody>
        </p:sp>
        <p:sp>
          <p:nvSpPr>
            <p:cNvPr id="20" name="Rectangle 1954"/>
            <p:cNvSpPr>
              <a:spLocks noChangeArrowheads="1"/>
            </p:cNvSpPr>
            <p:nvPr/>
          </p:nvSpPr>
          <p:spPr bwMode="auto">
            <a:xfrm>
              <a:off x="2038985" y="2372995"/>
              <a:ext cx="685165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订单</a:t>
              </a:r>
            </a:p>
          </p:txBody>
        </p:sp>
        <p:sp>
          <p:nvSpPr>
            <p:cNvPr id="21" name="Rectangle 1955"/>
            <p:cNvSpPr>
              <a:spLocks noChangeArrowheads="1"/>
            </p:cNvSpPr>
            <p:nvPr/>
          </p:nvSpPr>
          <p:spPr bwMode="auto">
            <a:xfrm>
              <a:off x="4181475" y="1188720"/>
              <a:ext cx="684530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部门</a:t>
              </a:r>
            </a:p>
          </p:txBody>
        </p:sp>
        <p:sp>
          <p:nvSpPr>
            <p:cNvPr id="22" name="Rectangle 1956"/>
            <p:cNvSpPr>
              <a:spLocks noChangeArrowheads="1"/>
            </p:cNvSpPr>
            <p:nvPr/>
          </p:nvSpPr>
          <p:spPr bwMode="auto">
            <a:xfrm>
              <a:off x="4152900" y="2372995"/>
              <a:ext cx="683260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供货商</a:t>
              </a:r>
            </a:p>
          </p:txBody>
        </p:sp>
        <p:sp>
          <p:nvSpPr>
            <p:cNvPr id="23" name="Rectangle 1957"/>
            <p:cNvSpPr>
              <a:spLocks noChangeArrowheads="1"/>
            </p:cNvSpPr>
            <p:nvPr/>
          </p:nvSpPr>
          <p:spPr bwMode="auto">
            <a:xfrm>
              <a:off x="67945" y="1188720"/>
              <a:ext cx="683260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商品目录</a:t>
              </a:r>
            </a:p>
          </p:txBody>
        </p:sp>
        <p:sp>
          <p:nvSpPr>
            <p:cNvPr id="24" name="Rectangle 1958"/>
            <p:cNvSpPr>
              <a:spLocks noChangeArrowheads="1"/>
            </p:cNvSpPr>
            <p:nvPr/>
          </p:nvSpPr>
          <p:spPr bwMode="auto">
            <a:xfrm>
              <a:off x="67945" y="49530"/>
              <a:ext cx="682625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发票明细</a:t>
              </a:r>
            </a:p>
          </p:txBody>
        </p:sp>
        <p:sp>
          <p:nvSpPr>
            <p:cNvPr id="25" name="Rectangle 1959"/>
            <p:cNvSpPr>
              <a:spLocks noChangeArrowheads="1"/>
            </p:cNvSpPr>
            <p:nvPr/>
          </p:nvSpPr>
          <p:spPr bwMode="auto">
            <a:xfrm>
              <a:off x="68580" y="2372995"/>
              <a:ext cx="681990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订单明细</a:t>
              </a:r>
            </a:p>
          </p:txBody>
        </p:sp>
        <p:sp>
          <p:nvSpPr>
            <p:cNvPr id="26" name="AutoShape 1960"/>
            <p:cNvSpPr>
              <a:spLocks noChangeArrowheads="1"/>
            </p:cNvSpPr>
            <p:nvPr/>
          </p:nvSpPr>
          <p:spPr bwMode="auto">
            <a:xfrm>
              <a:off x="9525" y="565785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参照</a:t>
              </a:r>
            </a:p>
          </p:txBody>
        </p:sp>
        <p:sp>
          <p:nvSpPr>
            <p:cNvPr id="27" name="AutoShape 1961"/>
            <p:cNvSpPr>
              <a:spLocks noChangeArrowheads="1"/>
            </p:cNvSpPr>
            <p:nvPr/>
          </p:nvSpPr>
          <p:spPr bwMode="auto">
            <a:xfrm>
              <a:off x="0" y="1703070"/>
              <a:ext cx="800100" cy="421005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参照</a:t>
              </a:r>
            </a:p>
          </p:txBody>
        </p:sp>
        <p:sp>
          <p:nvSpPr>
            <p:cNvPr id="28" name="AutoShape 1962"/>
            <p:cNvSpPr>
              <a:spLocks noChangeArrowheads="1"/>
            </p:cNvSpPr>
            <p:nvPr/>
          </p:nvSpPr>
          <p:spPr bwMode="auto">
            <a:xfrm>
              <a:off x="1981200" y="523875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100"/>
                </a:lnSpc>
                <a:spcAft>
                  <a:spcPts val="0"/>
                </a:spcAft>
              </a:pPr>
              <a:r>
                <a:rPr lang="zh-CN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出具</a:t>
              </a:r>
            </a:p>
          </p:txBody>
        </p:sp>
        <p:sp>
          <p:nvSpPr>
            <p:cNvPr id="29" name="AutoShape 1963"/>
            <p:cNvSpPr>
              <a:spLocks noChangeArrowheads="1"/>
            </p:cNvSpPr>
            <p:nvPr/>
          </p:nvSpPr>
          <p:spPr bwMode="auto">
            <a:xfrm>
              <a:off x="1914525" y="1684020"/>
              <a:ext cx="914400" cy="49530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订货人</a:t>
              </a:r>
            </a:p>
          </p:txBody>
        </p:sp>
        <p:sp>
          <p:nvSpPr>
            <p:cNvPr id="30" name="AutoShape 1964"/>
            <p:cNvSpPr>
              <a:spLocks noChangeArrowheads="1"/>
            </p:cNvSpPr>
            <p:nvPr/>
          </p:nvSpPr>
          <p:spPr bwMode="auto">
            <a:xfrm>
              <a:off x="4152900" y="1712595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从属</a:t>
              </a:r>
            </a:p>
          </p:txBody>
        </p:sp>
        <p:sp>
          <p:nvSpPr>
            <p:cNvPr id="31" name="AutoShape 1965"/>
            <p:cNvSpPr>
              <a:spLocks noChangeArrowheads="1"/>
            </p:cNvSpPr>
            <p:nvPr/>
          </p:nvSpPr>
          <p:spPr bwMode="auto">
            <a:xfrm>
              <a:off x="3009900" y="2297430"/>
              <a:ext cx="914400" cy="44069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供货人</a:t>
              </a:r>
            </a:p>
          </p:txBody>
        </p:sp>
        <p:sp>
          <p:nvSpPr>
            <p:cNvPr id="32" name="AutoShape 1966"/>
            <p:cNvSpPr>
              <a:spLocks noChangeArrowheads="1"/>
            </p:cNvSpPr>
            <p:nvPr/>
          </p:nvSpPr>
          <p:spPr bwMode="auto">
            <a:xfrm>
              <a:off x="952500" y="0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1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包含</a:t>
              </a:r>
            </a:p>
          </p:txBody>
        </p:sp>
        <p:sp>
          <p:nvSpPr>
            <p:cNvPr id="33" name="AutoShape 1967"/>
            <p:cNvSpPr>
              <a:spLocks noChangeArrowheads="1"/>
            </p:cNvSpPr>
            <p:nvPr/>
          </p:nvSpPr>
          <p:spPr bwMode="auto">
            <a:xfrm>
              <a:off x="952500" y="2323465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包含</a:t>
              </a:r>
            </a:p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 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AutoShape 1968"/>
            <p:cNvSpPr>
              <a:spLocks noChangeArrowheads="1"/>
            </p:cNvSpPr>
            <p:nvPr/>
          </p:nvSpPr>
          <p:spPr bwMode="auto">
            <a:xfrm>
              <a:off x="3124200" y="693420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从属</a:t>
              </a:r>
            </a:p>
          </p:txBody>
        </p:sp>
        <p:sp>
          <p:nvSpPr>
            <p:cNvPr id="35" name="AutoShape 1969"/>
            <p:cNvSpPr>
              <a:spLocks noChangeArrowheads="1"/>
            </p:cNvSpPr>
            <p:nvPr/>
          </p:nvSpPr>
          <p:spPr bwMode="auto">
            <a:xfrm>
              <a:off x="3124200" y="1485900"/>
              <a:ext cx="800100" cy="396240"/>
            </a:xfrm>
            <a:prstGeom prst="flowChartDecision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0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主管</a:t>
              </a:r>
            </a:p>
          </p:txBody>
        </p:sp>
        <p:sp>
          <p:nvSpPr>
            <p:cNvPr id="36" name="Rectangle 1970"/>
            <p:cNvSpPr>
              <a:spLocks noChangeArrowheads="1"/>
            </p:cNvSpPr>
            <p:nvPr/>
          </p:nvSpPr>
          <p:spPr bwMode="auto">
            <a:xfrm>
              <a:off x="2038985" y="49530"/>
              <a:ext cx="685165" cy="2971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zh-CN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发票</a:t>
              </a:r>
            </a:p>
          </p:txBody>
        </p:sp>
        <p:sp>
          <p:nvSpPr>
            <p:cNvPr id="37" name="Text Box 1971"/>
            <p:cNvSpPr txBox="1">
              <a:spLocks noChangeArrowheads="1"/>
            </p:cNvSpPr>
            <p:nvPr/>
          </p:nvSpPr>
          <p:spPr bwMode="auto">
            <a:xfrm>
              <a:off x="209550" y="39624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972"/>
            <p:cNvSpPr txBox="1">
              <a:spLocks noChangeArrowheads="1"/>
            </p:cNvSpPr>
            <p:nvPr/>
          </p:nvSpPr>
          <p:spPr bwMode="auto">
            <a:xfrm>
              <a:off x="209550" y="99060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Text Box 1973"/>
            <p:cNvSpPr txBox="1">
              <a:spLocks noChangeArrowheads="1"/>
            </p:cNvSpPr>
            <p:nvPr/>
          </p:nvSpPr>
          <p:spPr bwMode="auto">
            <a:xfrm>
              <a:off x="210820" y="148590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Text Box 1974"/>
            <p:cNvSpPr txBox="1">
              <a:spLocks noChangeArrowheads="1"/>
            </p:cNvSpPr>
            <p:nvPr/>
          </p:nvSpPr>
          <p:spPr bwMode="auto">
            <a:xfrm>
              <a:off x="210820" y="208026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Text Box 1975"/>
            <p:cNvSpPr txBox="1">
              <a:spLocks noChangeArrowheads="1"/>
            </p:cNvSpPr>
            <p:nvPr/>
          </p:nvSpPr>
          <p:spPr bwMode="auto">
            <a:xfrm>
              <a:off x="838200" y="227838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Text Box 1976"/>
            <p:cNvSpPr txBox="1">
              <a:spLocks noChangeArrowheads="1"/>
            </p:cNvSpPr>
            <p:nvPr/>
          </p:nvSpPr>
          <p:spPr bwMode="auto">
            <a:xfrm>
              <a:off x="1780585" y="229743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 dirty="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1977"/>
            <p:cNvSpPr txBox="1">
              <a:spLocks noChangeArrowheads="1"/>
            </p:cNvSpPr>
            <p:nvPr/>
          </p:nvSpPr>
          <p:spPr bwMode="auto">
            <a:xfrm>
              <a:off x="838200" y="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Text Box 1978"/>
            <p:cNvSpPr txBox="1">
              <a:spLocks noChangeArrowheads="1"/>
            </p:cNvSpPr>
            <p:nvPr/>
          </p:nvSpPr>
          <p:spPr bwMode="auto">
            <a:xfrm>
              <a:off x="1799204" y="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 dirty="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Text Box 1979"/>
            <p:cNvSpPr txBox="1">
              <a:spLocks noChangeArrowheads="1"/>
            </p:cNvSpPr>
            <p:nvPr/>
          </p:nvSpPr>
          <p:spPr bwMode="auto">
            <a:xfrm>
              <a:off x="2076767" y="30353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256540" algn="just">
                <a:lnSpc>
                  <a:spcPts val="1580"/>
                </a:lnSpc>
                <a:spcAft>
                  <a:spcPts val="0"/>
                </a:spcAft>
              </a:pPr>
              <a:r>
                <a:rPr lang="en-US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 dirty="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Text Box 1980"/>
            <p:cNvSpPr txBox="1">
              <a:spLocks noChangeArrowheads="1"/>
            </p:cNvSpPr>
            <p:nvPr/>
          </p:nvSpPr>
          <p:spPr bwMode="auto">
            <a:xfrm>
              <a:off x="2156507" y="955357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 dirty="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Text Box 1981"/>
            <p:cNvSpPr txBox="1">
              <a:spLocks noChangeArrowheads="1"/>
            </p:cNvSpPr>
            <p:nvPr/>
          </p:nvSpPr>
          <p:spPr bwMode="auto">
            <a:xfrm>
              <a:off x="2178753" y="1512208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 dirty="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1982"/>
            <p:cNvSpPr txBox="1">
              <a:spLocks noChangeArrowheads="1"/>
            </p:cNvSpPr>
            <p:nvPr/>
          </p:nvSpPr>
          <p:spPr bwMode="auto">
            <a:xfrm>
              <a:off x="2163182" y="2172542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 dirty="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 dirty="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Text Box 1983"/>
            <p:cNvSpPr txBox="1">
              <a:spLocks noChangeArrowheads="1"/>
            </p:cNvSpPr>
            <p:nvPr/>
          </p:nvSpPr>
          <p:spPr bwMode="auto">
            <a:xfrm>
              <a:off x="2828925" y="89789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" name="Text Box 1984"/>
            <p:cNvSpPr txBox="1">
              <a:spLocks noChangeArrowheads="1"/>
            </p:cNvSpPr>
            <p:nvPr/>
          </p:nvSpPr>
          <p:spPr bwMode="auto">
            <a:xfrm>
              <a:off x="4067175" y="93091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Text Box 1985"/>
            <p:cNvSpPr txBox="1">
              <a:spLocks noChangeArrowheads="1"/>
            </p:cNvSpPr>
            <p:nvPr/>
          </p:nvSpPr>
          <p:spPr bwMode="auto">
            <a:xfrm>
              <a:off x="2914650" y="140208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Text Box 1986"/>
            <p:cNvSpPr txBox="1">
              <a:spLocks noChangeArrowheads="1"/>
            </p:cNvSpPr>
            <p:nvPr/>
          </p:nvSpPr>
          <p:spPr bwMode="auto">
            <a:xfrm>
              <a:off x="3886200" y="1406525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1987"/>
            <p:cNvSpPr txBox="1">
              <a:spLocks noChangeArrowheads="1"/>
            </p:cNvSpPr>
            <p:nvPr/>
          </p:nvSpPr>
          <p:spPr bwMode="auto">
            <a:xfrm>
              <a:off x="4200525" y="1557655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4" name="Text Box 1988"/>
            <p:cNvSpPr txBox="1">
              <a:spLocks noChangeArrowheads="1"/>
            </p:cNvSpPr>
            <p:nvPr/>
          </p:nvSpPr>
          <p:spPr bwMode="auto">
            <a:xfrm>
              <a:off x="4526280" y="1533525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Text Box 1989"/>
            <p:cNvSpPr txBox="1">
              <a:spLocks noChangeArrowheads="1"/>
            </p:cNvSpPr>
            <p:nvPr/>
          </p:nvSpPr>
          <p:spPr bwMode="auto">
            <a:xfrm>
              <a:off x="2809875" y="229997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n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Text Box 1990"/>
            <p:cNvSpPr txBox="1">
              <a:spLocks noChangeArrowheads="1"/>
            </p:cNvSpPr>
            <p:nvPr/>
          </p:nvSpPr>
          <p:spPr bwMode="auto">
            <a:xfrm>
              <a:off x="3838575" y="2302510"/>
              <a:ext cx="228600" cy="19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indent="127000" algn="ctr">
                <a:lnSpc>
                  <a:spcPts val="1300"/>
                </a:lnSpc>
                <a:spcAft>
                  <a:spcPts val="0"/>
                </a:spcAft>
              </a:pPr>
              <a:r>
                <a:rPr lang="en-US" sz="800" kern="100" spc="30">
                  <a:solidFill>
                    <a:srgbClr val="000000"/>
                  </a:solidFill>
                  <a:effectLst/>
                  <a:latin typeface="方正书宋简体"/>
                  <a:ea typeface="宋体" pitchFamily="2" charset="-122"/>
                  <a:cs typeface="Times New Roman" panose="02020603050405020304" pitchFamily="18" charset="0"/>
                </a:rPr>
                <a:t>1</a:t>
              </a:r>
              <a:endParaRPr lang="zh-CN" sz="800" kern="100" spc="30">
                <a:solidFill>
                  <a:srgbClr val="000000"/>
                </a:solidFill>
                <a:effectLst/>
                <a:latin typeface="方正书宋简体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608277" y="1451775"/>
            <a:ext cx="5761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1.4.3 </a:t>
            </a:r>
            <a:r>
              <a:rPr lang="zh-CN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商品进销存系统数据模型设计</a:t>
            </a:r>
            <a:endParaRPr lang="zh-CN" altLang="en-US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2866" y="1955396"/>
            <a:ext cx="24016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dirty="0"/>
              <a:t> 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设计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E-R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04</a:t>
            </a:r>
            <a:r>
              <a:rPr lang="zh-CN" altLang="zh-CN" b="1" dirty="0"/>
              <a:t>商品进销存系统的数据库设计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zh-CN" altLang="zh-CN" sz="2400" dirty="0" smtClean="0">
                <a:solidFill>
                  <a:schemeClr val="accent1">
                    <a:lumMod val="50000"/>
                  </a:schemeClr>
                </a:solidFill>
              </a:rPr>
              <a:t>．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设计</a:t>
            </a:r>
            <a:r>
              <a:rPr lang="zh-CN" altLang="zh-CN" sz="2400" dirty="0" smtClean="0">
                <a:solidFill>
                  <a:schemeClr val="accent1">
                    <a:lumMod val="50000"/>
                  </a:schemeClr>
                </a:solidFill>
              </a:rPr>
              <a:t>关系</a:t>
            </a:r>
            <a:r>
              <a:rPr lang="zh-CN" altLang="zh-CN" sz="2400" dirty="0">
                <a:solidFill>
                  <a:schemeClr val="accent1">
                    <a:lumMod val="50000"/>
                  </a:schemeClr>
                </a:solidFill>
              </a:rPr>
              <a:t>模型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1800" dirty="0"/>
              <a:t> </a:t>
            </a:r>
            <a:r>
              <a:rPr lang="zh-CN" altLang="zh-CN" sz="1800" dirty="0"/>
              <a:t>部门</a:t>
            </a:r>
            <a:r>
              <a:rPr lang="en-US" altLang="zh-CN" sz="1800" dirty="0"/>
              <a:t>(</a:t>
            </a:r>
            <a:r>
              <a:rPr lang="zh-CN" altLang="zh-CN" sz="1800" dirty="0"/>
              <a:t>部门号，名称，经理号，上级部门，办公地点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员工</a:t>
            </a:r>
            <a:r>
              <a:rPr lang="en-US" altLang="zh-CN" sz="1800" dirty="0"/>
              <a:t>(</a:t>
            </a:r>
            <a:r>
              <a:rPr lang="zh-CN" altLang="zh-CN" sz="1800" dirty="0"/>
              <a:t>员工号，姓名，性别，岗位，基本工资，部门号，出生日期，简历，婚否，照片，登录密码</a:t>
            </a:r>
            <a:r>
              <a:rPr lang="en-US" altLang="zh-CN" sz="1800" dirty="0"/>
              <a:t> 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采购订单</a:t>
            </a:r>
            <a:r>
              <a:rPr lang="en-US" altLang="zh-CN" sz="1800" dirty="0"/>
              <a:t>(</a:t>
            </a:r>
            <a:r>
              <a:rPr lang="zh-CN" altLang="zh-CN" sz="1800" dirty="0"/>
              <a:t>订单号，订单日期，供货人，订货人，已入库，入库日期已付款，付款日期供货日期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订单明细</a:t>
            </a:r>
            <a:r>
              <a:rPr lang="en-US" altLang="zh-CN" sz="1800" dirty="0"/>
              <a:t>(</a:t>
            </a:r>
            <a:r>
              <a:rPr lang="zh-CN" altLang="zh-CN" sz="1800" dirty="0"/>
              <a:t>订单号，明细项号，商品号，数量，订货价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发票</a:t>
            </a:r>
            <a:r>
              <a:rPr lang="en-US" altLang="zh-CN" sz="1800" dirty="0"/>
              <a:t>(</a:t>
            </a:r>
            <a:r>
              <a:rPr lang="zh-CN" altLang="zh-CN" sz="1800" dirty="0"/>
              <a:t>发票号，日期，收款人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发票明细</a:t>
            </a:r>
            <a:r>
              <a:rPr lang="en-US" altLang="zh-CN" sz="1800" dirty="0"/>
              <a:t>(</a:t>
            </a:r>
            <a:r>
              <a:rPr lang="zh-CN" altLang="zh-CN" sz="1800" dirty="0"/>
              <a:t>发票号，明细项号，商品号，数量，售价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供货商</a:t>
            </a:r>
            <a:r>
              <a:rPr lang="en-US" altLang="zh-CN" sz="1800" dirty="0"/>
              <a:t>(</a:t>
            </a:r>
            <a:r>
              <a:rPr lang="zh-CN" altLang="zh-CN" sz="1800" dirty="0"/>
              <a:t>供货商号，名称，地址，电话，联系人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marL="0" indent="0">
              <a:buNone/>
            </a:pPr>
            <a:r>
              <a:rPr lang="zh-CN" altLang="zh-CN" sz="1800" dirty="0"/>
              <a:t>商品目录</a:t>
            </a:r>
            <a:r>
              <a:rPr lang="en-US" altLang="zh-CN" sz="1800" dirty="0"/>
              <a:t>(</a:t>
            </a:r>
            <a:r>
              <a:rPr lang="zh-CN" altLang="zh-CN" sz="1800" dirty="0"/>
              <a:t>商品号，品名，类别，售价，单位</a:t>
            </a:r>
            <a:r>
              <a:rPr lang="en-US" altLang="zh-CN" sz="1800" dirty="0"/>
              <a:t>)</a:t>
            </a:r>
            <a:endParaRPr lang="zh-CN" altLang="zh-CN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04</a:t>
            </a:r>
            <a:r>
              <a:rPr lang="zh-CN" altLang="zh-CN" b="1" dirty="0"/>
              <a:t>商品进销存系统的数据库设计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295" y="1567439"/>
            <a:ext cx="4879968" cy="4712711"/>
          </a:xfrm>
        </p:spPr>
      </p:pic>
      <p:sp>
        <p:nvSpPr>
          <p:cNvPr id="3" name="矩形 2"/>
          <p:cNvSpPr/>
          <p:nvPr/>
        </p:nvSpPr>
        <p:spPr>
          <a:xfrm>
            <a:off x="521275" y="1198107"/>
            <a:ext cx="1885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zh-CN" altLang="zh-CN" sz="2400" dirty="0" smtClean="0">
                <a:solidFill>
                  <a:schemeClr val="accent1">
                    <a:lumMod val="50000"/>
                  </a:schemeClr>
                </a:solidFill>
              </a:rPr>
              <a:t>．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系统实现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zh-CN" dirty="0"/>
              <a:t>数据处理系统是当代计算机系统的重要组成部分。本章通过对数据处理技术发展的介绍，阐述了数据处理技术和数据管理技术产生和发展的过程。</a:t>
            </a:r>
          </a:p>
          <a:p>
            <a:r>
              <a:rPr lang="zh-CN" altLang="zh-CN" dirty="0"/>
              <a:t>由于计算机不能直接处理现实世界的具体事物，所以必须事先对现实世界的事物抽象，转换成计算机能处理的数据模型，从概念模型到逻辑数据模型，是数据库设计的重要方法。在概念模型中，介绍了基于</a:t>
            </a:r>
            <a:r>
              <a:rPr lang="en-US" altLang="zh-CN" dirty="0"/>
              <a:t>E-R</a:t>
            </a:r>
            <a:r>
              <a:rPr lang="zh-CN" altLang="zh-CN" dirty="0"/>
              <a:t>图的概念模型的表示方法。在数据模型中，详细介绍了关系模型。最后本章以商品进销存系统为例，介绍了该系统中关系数据模型的建模过程。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1991</Words>
  <Application>Microsoft Office PowerPoint</Application>
  <PresentationFormat>宽屏</PresentationFormat>
  <Paragraphs>354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等线</vt:lpstr>
      <vt:lpstr>等线 Light</vt:lpstr>
      <vt:lpstr>方正书宋简体</vt:lpstr>
      <vt:lpstr>黑体</vt:lpstr>
      <vt:lpstr>楷体</vt:lpstr>
      <vt:lpstr>楷体_GB2312</vt:lpstr>
      <vt:lpstr>宋体</vt:lpstr>
      <vt:lpstr>微软雅黑</vt:lpstr>
      <vt:lpstr>Arial</vt:lpstr>
      <vt:lpstr>Times New Roman</vt:lpstr>
      <vt:lpstr>Wingdings</vt:lpstr>
      <vt:lpstr>Office 主题​​</vt:lpstr>
      <vt:lpstr>1_Office 主题​​</vt:lpstr>
      <vt:lpstr>数据处理与程序设计</vt:lpstr>
      <vt:lpstr>第1章 数据处理基础</vt:lpstr>
      <vt:lpstr>PowerPoint 演示文稿</vt:lpstr>
      <vt:lpstr>01 数据与数据处理</vt:lpstr>
      <vt:lpstr>01 数据与数据处理</vt:lpstr>
      <vt:lpstr>01 数据与数据处理</vt:lpstr>
      <vt:lpstr>02 数据处理与数据管理</vt:lpstr>
      <vt:lpstr>02 数据处理与数据管理</vt:lpstr>
      <vt:lpstr>02 数据处理与数据管理</vt:lpstr>
      <vt:lpstr>02 数据处理与数据管理</vt:lpstr>
      <vt:lpstr>03 数据模型</vt:lpstr>
      <vt:lpstr>03 数据模型</vt:lpstr>
      <vt:lpstr>03 数据模型</vt:lpstr>
      <vt:lpstr>03 数据模型</vt:lpstr>
      <vt:lpstr>03 数据模型</vt:lpstr>
      <vt:lpstr>03 数据模型</vt:lpstr>
      <vt:lpstr>03 数据模型</vt:lpstr>
      <vt:lpstr>PowerPoint 演示文稿</vt:lpstr>
      <vt:lpstr>03 数据模型</vt:lpstr>
      <vt:lpstr>03 数据模型</vt:lpstr>
      <vt:lpstr>03 数据模型</vt:lpstr>
      <vt:lpstr>03 数据模型</vt:lpstr>
      <vt:lpstr>03 数据模型</vt:lpstr>
      <vt:lpstr>04商品进销存系统的数据库设计</vt:lpstr>
      <vt:lpstr>04商品进销存系统的数据库设计</vt:lpstr>
      <vt:lpstr>04商品进销存系统的数据库设计</vt:lpstr>
      <vt:lpstr>04商品进销存系统的数据库设计</vt:lpstr>
      <vt:lpstr>04商品进销存系统的数据库设计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smse</dc:creator>
  <cp:lastModifiedBy>Administrator</cp:lastModifiedBy>
  <cp:revision>68</cp:revision>
  <dcterms:created xsi:type="dcterms:W3CDTF">2024-02-20T06:14:58Z</dcterms:created>
  <dcterms:modified xsi:type="dcterms:W3CDTF">2024-02-21T02:42:09Z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2052-11.1.0.11708</vt:lpwstr>
  </property>
</Properties>
</file>