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8" r:id="rId3"/>
    <p:sldId id="278" r:id="rId4"/>
    <p:sldId id="259" r:id="rId5"/>
    <p:sldId id="279" r:id="rId6"/>
    <p:sldId id="280" r:id="rId7"/>
    <p:sldId id="276" r:id="rId8"/>
    <p:sldId id="266" r:id="rId9"/>
    <p:sldId id="287" r:id="rId10"/>
    <p:sldId id="288" r:id="rId11"/>
    <p:sldId id="289" r:id="rId12"/>
    <p:sldId id="293" r:id="rId13"/>
    <p:sldId id="291" r:id="rId14"/>
    <p:sldId id="295" r:id="rId15"/>
    <p:sldId id="294" r:id="rId16"/>
    <p:sldId id="296" r:id="rId17"/>
    <p:sldId id="297" r:id="rId18"/>
    <p:sldId id="298" r:id="rId19"/>
    <p:sldId id="282" r:id="rId20"/>
    <p:sldId id="262" r:id="rId21"/>
    <p:sldId id="268" r:id="rId22"/>
    <p:sldId id="299" r:id="rId23"/>
    <p:sldId id="301" r:id="rId24"/>
    <p:sldId id="302" r:id="rId25"/>
    <p:sldId id="303" r:id="rId26"/>
    <p:sldId id="304" r:id="rId27"/>
    <p:sldId id="305" r:id="rId28"/>
    <p:sldId id="306" r:id="rId29"/>
    <p:sldId id="308" r:id="rId30"/>
    <p:sldId id="309" r:id="rId31"/>
    <p:sldId id="310" r:id="rId32"/>
    <p:sldId id="311" r:id="rId33"/>
    <p:sldId id="307" r:id="rId34"/>
    <p:sldId id="319" r:id="rId35"/>
    <p:sldId id="283" r:id="rId36"/>
    <p:sldId id="263" r:id="rId37"/>
    <p:sldId id="320" r:id="rId38"/>
    <p:sldId id="284" r:id="rId39"/>
    <p:sldId id="264" r:id="rId40"/>
    <p:sldId id="270" r:id="rId41"/>
    <p:sldId id="271" r:id="rId42"/>
    <p:sldId id="272" r:id="rId43"/>
    <p:sldId id="313" r:id="rId44"/>
    <p:sldId id="312" r:id="rId45"/>
    <p:sldId id="315" r:id="rId46"/>
    <p:sldId id="314" r:id="rId47"/>
    <p:sldId id="316" r:id="rId48"/>
    <p:sldId id="317" r:id="rId49"/>
    <p:sldId id="318" r:id="rId50"/>
    <p:sldId id="273" r:id="rId51"/>
    <p:sldId id="261" r:id="rId5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E1E"/>
    <a:srgbClr val="1A1AEE"/>
    <a:srgbClr val="000000"/>
    <a:srgbClr val="439467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0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58AB8D-28D9-464A-AD58-AA1B0EFD9C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9AA8F559-0523-4840-BB93-077D16D6C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CB2A6BD-1C09-4B81-A375-EFC9943F84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4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A40509E-0C79-4531-96CE-B1ADC6F418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C03FEA3-2EE1-4758-9266-C3E35896CAC8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="" xmlns:a16="http://schemas.microsoft.com/office/drawing/2014/main" id="{3D4BE855-135C-4CB2-9E3A-475BA218E301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="" xmlns:a16="http://schemas.microsoft.com/office/drawing/2014/main" id="{9CDAEDF5-8344-4783-9A90-0602CF869D6A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B40E131-AF2C-4AE2-A762-92645D48CAB0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="" xmlns:a16="http://schemas.microsoft.com/office/drawing/2014/main" id="{4648A17D-B81A-4F84-A15F-248782D4C3DD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D89A2109-A794-43B8-AF22-B69C1C9592EB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="" xmlns:a16="http://schemas.microsoft.com/office/drawing/2014/main" id="{6D6F4A25-C9E8-4F1D-A76B-365EC1688D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68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3F61C0-944D-4DCC-9D49-4D2C1AA9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E6EC3ED-B3E1-4F8D-A91D-DC4E012D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06F4C5E-7361-4973-B93A-3975C29D40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="" xmlns:a16="http://schemas.microsoft.com/office/drawing/2014/main" id="{59C03745-8A06-426D-BF81-7A66360F1A2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="" xmlns:a16="http://schemas.microsoft.com/office/drawing/2014/main" id="{81DB58DC-3ADC-418F-AC32-37FE9FD1439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9BFA00F-1706-42F9-ABF9-BF68A8A0DCA6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>
              <a:extLst>
                <a:ext uri="{FF2B5EF4-FFF2-40B4-BE49-F238E27FC236}">
                  <a16:creationId xmlns="" xmlns:a16="http://schemas.microsoft.com/office/drawing/2014/main" id="{E0E64A5F-5241-45CE-97C4-1480E07FFBF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>
              <a:extLst>
                <a:ext uri="{FF2B5EF4-FFF2-40B4-BE49-F238E27FC236}">
                  <a16:creationId xmlns="" xmlns:a16="http://schemas.microsoft.com/office/drawing/2014/main" id="{F7826F27-1C49-4CE5-A396-E701536DB8D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9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19A6A58-1284-4E47-B942-44B9027E2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D7BB877-497F-4F5D-AB09-46F9F59A5FD3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>
              <a:extLst>
                <a:ext uri="{FF2B5EF4-FFF2-40B4-BE49-F238E27FC236}">
                  <a16:creationId xmlns="" xmlns:a16="http://schemas.microsoft.com/office/drawing/2014/main" id="{93A2FF04-1E54-4077-9291-7C6FD97DAC5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="" xmlns:a16="http://schemas.microsoft.com/office/drawing/2014/main" id="{BADD1F89-D89D-4EBF-AF5A-872F258ED09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0F79742E-636D-4FC5-B575-8DC3E666EB0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>
              <a:extLst>
                <a:ext uri="{FF2B5EF4-FFF2-40B4-BE49-F238E27FC236}">
                  <a16:creationId xmlns="" xmlns:a16="http://schemas.microsoft.com/office/drawing/2014/main" id="{EF2A1D4F-F392-46E7-99F6-7F42BB4A8AF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D49875AB-056E-4313-AB57-156E99FC29E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="" xmlns:a16="http://schemas.microsoft.com/office/drawing/2014/main" id="{62AB6BE4-AD6A-4C63-8D8D-73AF1D91C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903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BD8446-7034-41AF-908E-176CF44C374B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="" xmlns:a16="http://schemas.microsoft.com/office/drawing/2014/main" id="{AA4FA65C-B1C8-4AD7-8084-D30A3DA3BA39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>
              <a:extLst>
                <a:ext uri="{FF2B5EF4-FFF2-40B4-BE49-F238E27FC236}">
                  <a16:creationId xmlns="" xmlns:a16="http://schemas.microsoft.com/office/drawing/2014/main" id="{FFCCBB5C-1F2D-4182-8D3F-D997CF451C9C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4A5699F-87D0-4F3E-9950-55220CDE9063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="" xmlns:a16="http://schemas.microsoft.com/office/drawing/2014/main" id="{8E39F19C-31A2-4421-8B62-B3162F2C9440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1C0EEB48-46C4-4977-8F0E-C3C7FC4A3BD3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="" xmlns:a16="http://schemas.microsoft.com/office/drawing/2014/main" id="{D8495B12-CD9B-4E4A-9E3E-86C4B4CB7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="" xmlns:a16="http://schemas.microsoft.com/office/drawing/2014/main" id="{998DD887-41E5-4F1C-8D56-C542E5B3F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215500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1D76123-5AF2-4AAE-8C5B-7B5378EA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3595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27A3FDC-C930-4DAC-B667-BF0964848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7C9F6D1-AE2D-48AC-B31D-2F74475A5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1BEBE917-2F41-42E7-931E-24D9EB22C21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0B473D94-FEA2-4733-8894-D13280706C6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56118C4A-858D-4061-977C-30AFB97BA68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4327353-E96B-4A78-B853-BE4075C736E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="" xmlns:a16="http://schemas.microsoft.com/office/drawing/2014/main" id="{B6DD9267-E37F-4201-87D9-8743BA9A61D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="" xmlns:a16="http://schemas.microsoft.com/office/drawing/2014/main" id="{D3947121-16A6-4C9A-8F4C-9A8325BEFD8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="" xmlns:a16="http://schemas.microsoft.com/office/drawing/2014/main" id="{97FC13B3-B810-4651-90D9-111B4A63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880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63D3605-D1E7-4204-9358-87147C371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67EB659-C285-4E70-B5E3-8E326A298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D52FEF67-6A27-4366-811C-CBB98530F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BF65175D-FBC6-494B-BCD0-787672FFD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9688B3F-C1AB-45B8-AAD8-BFCE9B2510A2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>
              <a:extLst>
                <a:ext uri="{FF2B5EF4-FFF2-40B4-BE49-F238E27FC236}">
                  <a16:creationId xmlns="" xmlns:a16="http://schemas.microsoft.com/office/drawing/2014/main" id="{A70B1B13-8926-4B68-BDFB-944D356A0899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>
              <a:extLst>
                <a:ext uri="{FF2B5EF4-FFF2-40B4-BE49-F238E27FC236}">
                  <a16:creationId xmlns="" xmlns:a16="http://schemas.microsoft.com/office/drawing/2014/main" id="{E80DD400-FB61-4CFB-BCE1-9ACB58967E3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83E48405-9074-46DD-AFCF-867AD2108F03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>
              <a:extLst>
                <a:ext uri="{FF2B5EF4-FFF2-40B4-BE49-F238E27FC236}">
                  <a16:creationId xmlns="" xmlns:a16="http://schemas.microsoft.com/office/drawing/2014/main" id="{1990631D-EED9-4CD9-9FE0-7567053714B0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>
              <a:extLst>
                <a:ext uri="{FF2B5EF4-FFF2-40B4-BE49-F238E27FC236}">
                  <a16:creationId xmlns="" xmlns:a16="http://schemas.microsoft.com/office/drawing/2014/main" id="{9A678650-9097-4B5E-9EA0-522E8DACA42E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>
            <a:extLst>
              <a:ext uri="{FF2B5EF4-FFF2-40B4-BE49-F238E27FC236}">
                <a16:creationId xmlns="" xmlns:a16="http://schemas.microsoft.com/office/drawing/2014/main" id="{222BE322-601F-49F6-B971-FFFC1AC7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466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8D4446D-A123-44DC-8F43-2AF42A6EDA26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>
              <a:extLst>
                <a:ext uri="{FF2B5EF4-FFF2-40B4-BE49-F238E27FC236}">
                  <a16:creationId xmlns="" xmlns:a16="http://schemas.microsoft.com/office/drawing/2014/main" id="{31DA4322-C4B2-466E-8249-27E5DF097751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="" xmlns:a16="http://schemas.microsoft.com/office/drawing/2014/main" id="{6999E91C-BDCD-4F77-A8F9-82894AA8EFBD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FB015CDC-E4BF-4992-9EAC-525F748F8E61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DD47670E-B41A-4118-8FD5-7546F067CCC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="" xmlns:a16="http://schemas.microsoft.com/office/drawing/2014/main" id="{C90427FB-126B-4DA9-98C7-14EE9D87442A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>
            <a:extLst>
              <a:ext uri="{FF2B5EF4-FFF2-40B4-BE49-F238E27FC236}">
                <a16:creationId xmlns="" xmlns:a16="http://schemas.microsoft.com/office/drawing/2014/main" id="{F48B1C78-784F-481E-AFB9-B5831ACD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725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C997A09-2154-44AF-BFB3-673238277C11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="" xmlns:a16="http://schemas.microsoft.com/office/drawing/2014/main" id="{E4FB17F4-14C0-4F3A-8C46-D3AE998EE12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="" xmlns:a16="http://schemas.microsoft.com/office/drawing/2014/main" id="{C305DFC6-28BD-4CBA-8DDB-52E04EB9FE39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9F9FD72-16CD-4988-A70F-07CB7D1932FB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FB7335D5-F144-4056-BA31-5170B6EE174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A93D2FB7-C390-4D4F-A95A-C02DEF7C9816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2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47A30FC-8F6A-4176-9EDE-6C87FCC1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3F85568-B33A-424D-B6CD-E5C38A61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E69C09F-7782-4FD2-A4DC-E78E787F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E64FDCC-C47F-4F94-A210-A6786245AA47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92C00417-8ED3-44C7-AE0B-403F65CC98F3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A09E6420-9113-485C-9E22-577F83EE6308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9348AFB-C639-4AA6-A1C0-6DE760AA5D6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="" xmlns:a16="http://schemas.microsoft.com/office/drawing/2014/main" id="{64A7E563-FB76-4B5B-9C4D-52FDEA4F1F22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="" xmlns:a16="http://schemas.microsoft.com/office/drawing/2014/main" id="{B65BA76F-BE26-4102-95C3-6544806B0BF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4354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920589-8CCA-4AC5-887F-0759357F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D66D140A-AE13-4BF8-92AC-3756ED0E5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5F824899-1799-4CC4-9009-31CFCB4AF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25DDADB-6DE6-4549-9036-CA85F518F644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43399087-FF41-4778-B847-70E7B26502F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7E3570A0-A6F6-46B8-8BD8-6CFFB7BCAB7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CC890F6-22B1-44A0-8E5F-37DDCC48BCD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="" xmlns:a16="http://schemas.microsoft.com/office/drawing/2014/main" id="{5932C1D4-238A-470F-BBEF-88026EB8BE8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="" xmlns:a16="http://schemas.microsoft.com/office/drawing/2014/main" id="{C10373FE-827C-4723-B5CF-96BC1AA7F903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88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355BA27-568F-472B-8D54-E65A99B25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7260C717-C0BC-4B4D-B661-2633D6DF9BEE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="" xmlns:a16="http://schemas.microsoft.com/office/drawing/2014/main" id="{9AB7D116-E456-437E-BD85-5293A964476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="" xmlns:a16="http://schemas.microsoft.com/office/drawing/2014/main" id="{EA4A2B27-B8AB-4F15-99BE-2603F7DE8EA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B42CAB7-67BB-458F-8D41-E0CCC8645F0A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0D49CDD3-37B9-4E46-9A43-00A96DAB7284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5FEB1BDE-A938-43F0-AC20-2227391DFF1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>
            <a:extLst>
              <a:ext uri="{FF2B5EF4-FFF2-40B4-BE49-F238E27FC236}">
                <a16:creationId xmlns="" xmlns:a16="http://schemas.microsoft.com/office/drawing/2014/main" id="{A23D8DDC-41CE-40C0-A187-7C17D667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2326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A6D1E32-DA71-4BB2-9F62-A5E91AD2D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6C2E8A6-D707-4E04-9893-A4D3D6436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7AB5868-1037-4534-AD5D-F9D26D2ED2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="" xmlns:a16="http://schemas.microsoft.com/office/drawing/2014/main" id="{50039631-2115-48C3-BB06-2225ADA008BA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="" xmlns:a16="http://schemas.microsoft.com/office/drawing/2014/main" id="{1149A6C1-7F37-457E-96F4-F3407297D19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D158B8B-3F2D-468E-A8A9-26AC266C9ECC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="" xmlns:a16="http://schemas.microsoft.com/office/drawing/2014/main" id="{4B7EE70A-E80D-43D0-9C2D-D155212BE9D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="" xmlns:a16="http://schemas.microsoft.com/office/drawing/2014/main" id="{C86DB3A9-DE28-4FE7-9A86-ABCB15FF849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765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D7446A9-C8E2-481C-BB65-EEC3326B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D5CB865-F68E-4CE1-8A13-E680ADC0A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30320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1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数据处理与程序设计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授课单位：</a:t>
            </a:r>
            <a:r>
              <a:rPr lang="zh-CN" altLang="en-US" dirty="0" smtClean="0"/>
              <a:t>东北财经大学数据科学与人工智能学院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8256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A4B1103-E0A0-4CD9-BF78-3BB884DF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/>
              <a:t>2</a:t>
            </a:r>
            <a:r>
              <a:rPr lang="zh-CN" altLang="en-US" dirty="0"/>
              <a:t>章   宏与</a:t>
            </a:r>
            <a:r>
              <a:rPr lang="en-US" altLang="zh-CN" dirty="0"/>
              <a:t>VBA</a:t>
            </a:r>
            <a:r>
              <a:rPr lang="zh-CN" alt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03211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681A4CB-C240-4A71-B66B-557D6ABA8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70" y="546722"/>
            <a:ext cx="10515600" cy="811763"/>
          </a:xfrm>
          <a:noFill/>
          <a:ln>
            <a:noFill/>
          </a:ln>
        </p:spPr>
        <p:txBody>
          <a:bodyPr/>
          <a:lstStyle/>
          <a:p>
            <a:r>
              <a:rPr lang="zh-CN" altLang="en-US" dirty="0"/>
              <a:t>上节回顾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BCABA21-DC20-45C7-A3ED-9779E6E537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9424" y="2105359"/>
            <a:ext cx="7868914" cy="310919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/>
              <a:t>数据、信息的</a:t>
            </a:r>
            <a:r>
              <a:rPr lang="zh-CN" altLang="en-US" dirty="0"/>
              <a:t>概念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数据处理和数据处理的发展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数据管理和数据管理的发展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概念模型与</a:t>
            </a:r>
            <a:r>
              <a:rPr lang="en-US" altLang="zh-CN" dirty="0" smtClean="0"/>
              <a:t>E-R</a:t>
            </a:r>
            <a:r>
              <a:rPr lang="zh-CN" altLang="en-US" dirty="0" smtClean="0"/>
              <a:t>图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数据模型与关系模型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endParaRPr lang="en-US" altLang="zh-CN" dirty="0" smtClean="0"/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985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396" y="1968842"/>
            <a:ext cx="7868914" cy="2734963"/>
          </a:xfrm>
        </p:spPr>
        <p:txBody>
          <a:bodyPr/>
          <a:lstStyle/>
          <a:p>
            <a:pPr>
              <a:spcBef>
                <a:spcPts val="2400"/>
              </a:spcBef>
            </a:pPr>
            <a:endParaRPr lang="en-US" altLang="zh-CN" sz="800" dirty="0" smtClean="0"/>
          </a:p>
          <a:p>
            <a:pPr>
              <a:spcBef>
                <a:spcPts val="2400"/>
              </a:spcBef>
            </a:pPr>
            <a:r>
              <a:rPr lang="en-US" altLang="zh-CN" dirty="0" smtClean="0"/>
              <a:t>01 </a:t>
            </a:r>
            <a:r>
              <a:rPr lang="zh-CN" altLang="en-US" dirty="0"/>
              <a:t>宏的基本操作</a:t>
            </a:r>
            <a:endParaRPr lang="en-US" altLang="zh-CN" dirty="0"/>
          </a:p>
          <a:p>
            <a:r>
              <a:rPr lang="en-US" altLang="zh-CN" dirty="0"/>
              <a:t>02 </a:t>
            </a:r>
            <a:r>
              <a:rPr lang="zh-CN" altLang="en-US" dirty="0"/>
              <a:t>宏的执行方式与安全设置</a:t>
            </a:r>
            <a:endParaRPr lang="en-US" altLang="zh-CN" dirty="0"/>
          </a:p>
          <a:p>
            <a:r>
              <a:rPr lang="en-US" altLang="zh-CN" dirty="0"/>
              <a:t>03 </a:t>
            </a:r>
            <a:r>
              <a:rPr lang="zh-CN" altLang="en-US" dirty="0"/>
              <a:t>宏的实际应用</a:t>
            </a:r>
            <a:endParaRPr lang="en-US" altLang="zh-CN" dirty="0"/>
          </a:p>
          <a:p>
            <a:r>
              <a:rPr lang="en-US" altLang="zh-CN" dirty="0"/>
              <a:t>04 VBA</a:t>
            </a:r>
            <a:r>
              <a:rPr lang="zh-CN" altLang="en-US" dirty="0"/>
              <a:t>与</a:t>
            </a:r>
            <a:r>
              <a:rPr lang="en-US" altLang="zh-CN" dirty="0"/>
              <a:t>VBA</a:t>
            </a:r>
            <a:r>
              <a:rPr lang="zh-CN" altLang="en-US" dirty="0"/>
              <a:t>开发环境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5E892F8-BEA3-4A36-8072-052D8AEBEB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8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7D018668-B2B9-4374-8A08-D4B9E029E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3093" y="2363638"/>
            <a:ext cx="5644355" cy="1207698"/>
          </a:xfrm>
        </p:spPr>
        <p:txBody>
          <a:bodyPr>
            <a:norm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/>
              <a:t>第一</a:t>
            </a:r>
            <a:r>
              <a:rPr lang="zh-CN" altLang="en-US" dirty="0" smtClean="0"/>
              <a:t>节 宏</a:t>
            </a:r>
            <a:r>
              <a:rPr lang="zh-CN" altLang="en-US" dirty="0"/>
              <a:t>的基本操作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09355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52891817-9FD7-404C-8739-789255805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1396" y="2073350"/>
            <a:ext cx="7210827" cy="250928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zh-CN" dirty="0"/>
              <a:t>    VBA</a:t>
            </a:r>
            <a:r>
              <a:rPr lang="zh-CN" altLang="en-US" dirty="0"/>
              <a:t>作为一门高级编程语言，有严格的语法要求，如</a:t>
            </a:r>
            <a:r>
              <a:rPr lang="en-US" altLang="zh-CN" dirty="0"/>
              <a:t>VBA</a:t>
            </a:r>
            <a:r>
              <a:rPr lang="zh-CN" altLang="en-US" dirty="0"/>
              <a:t>符号系统、书写规则和语言成分。这些语言成分包括关键字与标识符、数据类型、常量与变量、运算符和表达式以及函数等。</a:t>
            </a:r>
          </a:p>
        </p:txBody>
      </p:sp>
    </p:spTree>
    <p:extLst>
      <p:ext uri="{BB962C8B-B14F-4D97-AF65-F5344CB8AC3E}">
        <p14:creationId xmlns:p14="http://schemas.microsoft.com/office/powerpoint/2010/main" val="427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54" y="1961148"/>
            <a:ext cx="11402008" cy="1420408"/>
          </a:xfrm>
        </p:spPr>
        <p:txBody>
          <a:bodyPr>
            <a:normAutofit/>
          </a:bodyPr>
          <a:lstStyle/>
          <a:p>
            <a:pPr lvl="1"/>
            <a:r>
              <a:rPr lang="zh-CN" altLang="en-US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宏的本质：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一段</a:t>
            </a:r>
            <a:r>
              <a:rPr lang="en-US" altLang="zh-CN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程序代码（无参过程）</a:t>
            </a:r>
            <a:endParaRPr lang="en-US" altLang="zh-CN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从何而来：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通过录制一系列用户操作即可生成程序代码</a:t>
            </a:r>
            <a:endParaRPr lang="en-US" altLang="zh-CN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用作何用</a:t>
            </a:r>
            <a:r>
              <a:rPr lang="zh-CN" altLang="en-US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自动地重复录制的一系列操作，实现操作自动化、提高工作效率</a:t>
            </a:r>
            <a:endParaRPr lang="en-US" altLang="zh-CN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="" xmlns:a16="http://schemas.microsoft.com/office/drawing/2014/main" id="{7D83C2A2-D55B-436A-ABF8-7120D74B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07554" y="4222503"/>
            <a:ext cx="11402008" cy="2276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录制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查看宏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执行宏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删除宏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保存启用宏的工作簿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3614470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宏的基本操作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zh-CN" altLang="en-US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169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6" y="2096376"/>
            <a:ext cx="11402008" cy="5038533"/>
          </a:xfrm>
        </p:spPr>
        <p:txBody>
          <a:bodyPr>
            <a:normAutofit/>
          </a:bodyPr>
          <a:lstStyle/>
          <a:p>
            <a:pPr lvl="1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录制工具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宏录制器</a:t>
            </a:r>
            <a:r>
              <a:rPr lang="en-US" altLang="zh-CN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打开方法：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“视图”选项卡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→“宏”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→“录制宏</a:t>
            </a:r>
            <a:r>
              <a:rPr lang="en-US" altLang="zh-CN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</a:p>
          <a:p>
            <a:pPr lvl="1"/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录制宏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31" y="2947436"/>
            <a:ext cx="10245213" cy="27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1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6" y="2096376"/>
            <a:ext cx="5851448" cy="4127443"/>
          </a:xfrm>
        </p:spPr>
        <p:txBody>
          <a:bodyPr>
            <a:normAutofit/>
          </a:bodyPr>
          <a:lstStyle/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录制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器的界面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“保存在”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选项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lang="zh-CN" altLang="zh-CN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当前工作簿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只有</a:t>
            </a:r>
            <a:r>
              <a:rPr lang="zh-CN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当前工作簿可以使用录制的</a:t>
            </a:r>
            <a:r>
              <a:rPr lang="zh-CN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r>
              <a:rPr lang="zh-CN" altLang="zh-CN" sz="24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新工作簿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录制</a:t>
            </a:r>
            <a:r>
              <a:rPr lang="zh-CN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的宏时，新建一个工作簿并将宏保存该工作簿中</a:t>
            </a:r>
            <a:r>
              <a:rPr lang="zh-CN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r>
              <a:rPr lang="zh-CN" altLang="zh-CN" sz="24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zh-CN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zh-CN" sz="24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工作簿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其他</a:t>
            </a:r>
            <a:r>
              <a:rPr lang="zh-CN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工作簿也可以使用录制的宏。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录制宏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324" y="2267827"/>
            <a:ext cx="4111420" cy="378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8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lvl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录制的绝对引用与相对引用方式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在开始录制宏时的当前单元格或当前选中的区域为</a:t>
            </a:r>
            <a:r>
              <a:rPr lang="zh-CN" altLang="en-US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初始位置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绝对引用：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录制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时，记录选中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的或被操作单元格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的绝对地址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信息，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</a:t>
            </a:r>
            <a:r>
              <a:rPr lang="zh-CN" altLang="en-US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初始位置无关。</a:t>
            </a:r>
            <a:r>
              <a:rPr lang="en-US" altLang="zh-CN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默认为绝对引用，“使用相对引用”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的按钮图标无背景色，如右图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相对</a:t>
            </a:r>
            <a:r>
              <a:rPr lang="zh-CN" altLang="en-US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引用：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宏录制时，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记录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选中的或被操作单元格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的与</a:t>
            </a:r>
            <a:r>
              <a:rPr lang="zh-CN" altLang="en-US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初始</a:t>
            </a:r>
            <a:r>
              <a:rPr lang="zh-CN" altLang="en-US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位置的偏移量</a:t>
            </a:r>
            <a:endParaRPr lang="en-US" altLang="zh-CN" dirty="0">
              <a:solidFill>
                <a:srgbClr val="FF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“使用相对引用”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的按钮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图标有背景色，如右图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录制宏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243" y="3710395"/>
            <a:ext cx="1685925" cy="304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270" y="4901455"/>
            <a:ext cx="1666875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6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引用与相对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引用方式的切换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单击“使用相对引用”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按钮，可在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绝对引用与相对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引用方式之间来回切换。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录制宏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496" y="3176624"/>
            <a:ext cx="372427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3773482"/>
          </a:xfrm>
        </p:spPr>
        <p:txBody>
          <a:bodyPr anchor="ctr">
            <a:normAutofit/>
          </a:bodyPr>
          <a:lstStyle/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操作演示与实训 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endParaRPr lang="en-US" altLang="zh-CN" sz="32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录制“填充红色底纹”宏</a:t>
            </a:r>
            <a:endParaRPr lang="en-US" altLang="zh-CN" sz="32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录制宏</a:t>
            </a:r>
          </a:p>
        </p:txBody>
      </p:sp>
    </p:spTree>
    <p:extLst>
      <p:ext uri="{BB962C8B-B14F-4D97-AF65-F5344CB8AC3E}">
        <p14:creationId xmlns:p14="http://schemas.microsoft.com/office/powerpoint/2010/main" val="252321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2.1.2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查看宏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328126" y="2248776"/>
            <a:ext cx="6591876" cy="4540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使用“宏”对话框查看宏，如右图所示</a:t>
            </a:r>
            <a:endParaRPr lang="en-US" altLang="zh-CN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“宏”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对话框的方法：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快捷键：</a:t>
            </a:r>
            <a:r>
              <a:rPr lang="en-US" altLang="zh-CN" sz="2400" dirty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【Alt + F8】</a:t>
            </a:r>
          </a:p>
          <a:p>
            <a:pPr lvl="2"/>
            <a:r>
              <a:rPr lang="zh-CN" altLang="en-US" sz="2400" dirty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“视图”功能</a:t>
            </a:r>
            <a:r>
              <a:rPr lang="zh-CN" altLang="en-US" sz="2400" dirty="0" smtClean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区→“宏”按钮</a:t>
            </a:r>
            <a:endParaRPr lang="en-US" altLang="zh-CN" sz="2400" dirty="0" smtClean="0">
              <a:solidFill>
                <a:srgbClr val="1A1AE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“宏”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对话框的界面：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宏列表：列表显示指定位置内的所有宏</a:t>
            </a:r>
            <a:endParaRPr lang="en-US" altLang="zh-CN" sz="2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在列表中单击宏，使之成为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当前宏。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当前宏：显示右侧按钮的操作对象。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操作按钮：对当前宏的操作功能按钮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位置：限定列表中显示哪个范围的宏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897" y="1961147"/>
            <a:ext cx="4278069" cy="4675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5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2.1.2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查看宏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251925" y="1961147"/>
            <a:ext cx="11045891" cy="4540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操作按钮：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“编辑”按钮：打开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编程环境，显示宏对应的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代码</a:t>
            </a:r>
            <a:endParaRPr lang="en-US" altLang="zh-CN" sz="2400" dirty="0">
              <a:solidFill>
                <a:srgbClr val="1A1AE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124" y="2774855"/>
            <a:ext cx="4925960" cy="354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7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2.1.2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查看宏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328126" y="2248776"/>
            <a:ext cx="11421422" cy="3798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操作按钮：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“选项”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：打开下图所示“宏”选项对话框，可重新设置快捷键和说明。</a:t>
            </a:r>
            <a:endParaRPr lang="en-US" altLang="zh-CN" sz="2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599" y="3154748"/>
            <a:ext cx="3989791" cy="33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2.1.3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执行宏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328126" y="2248776"/>
            <a:ext cx="11045890" cy="3798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操作按钮：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“执行”按钮：执行宏对应的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代码，达到重复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录制宏时的所有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操作的效果。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单步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执行”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：调试宏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对应的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代码，达到逐个执行录制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宏时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的操作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效果。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920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2.1.4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删除宏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328125" y="2248776"/>
            <a:ext cx="10467693" cy="3798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操作按钮：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“删除”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：删除宏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对应的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代码，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达到删除当前宏时效果。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509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096376"/>
            <a:ext cx="11436171" cy="454039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2.1.5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保存启用宏的工作簿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 txBox="1">
            <a:spLocks/>
          </p:cNvSpPr>
          <p:nvPr/>
        </p:nvSpPr>
        <p:spPr>
          <a:xfrm>
            <a:off x="328125" y="2248776"/>
            <a:ext cx="10467693" cy="3798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宏代码不能单独保存，需与工作簿一起保存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【Alt+F2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快捷键打开“另存为”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对话框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如右图所示。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 在“另存为”对话框的保存类型中选择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启用宏的工作簿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”,</a:t>
            </a: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选择保存的文件夹位置，输入文件名后，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保存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启用宏的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工作簿的</a:t>
            </a:r>
            <a:r>
              <a:rPr lang="zh-CN" altLang="en-US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文件扩展名为</a:t>
            </a: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xlsm</a:t>
            </a:r>
            <a:endParaRPr lang="en-US" altLang="zh-CN" sz="2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sz="2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435" y="2526890"/>
            <a:ext cx="4314861" cy="306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7D018668-B2B9-4374-8A08-D4B9E029E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3093" y="2363638"/>
            <a:ext cx="5644355" cy="1207698"/>
          </a:xfrm>
        </p:spPr>
        <p:txBody>
          <a:bodyPr>
            <a:norm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/>
              <a:t>第二节 宏</a:t>
            </a:r>
            <a:r>
              <a:rPr lang="zh-CN" altLang="en-US" dirty="0"/>
              <a:t>的执行方式与安全设置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13681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966452"/>
            <a:ext cx="11402008" cy="4313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使用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宏对话框执行宏，操作繁琐，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提供了还提供了以下三种方式可方便地执行宏</a:t>
            </a:r>
            <a:endParaRPr lang="en-US" altLang="zh-CN" sz="2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使用快捷键执行宏</a:t>
            </a:r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使用对象执行宏</a:t>
            </a:r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  <a:endParaRPr lang="en-US" altLang="zh-CN" sz="24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宏的执行方式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830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2163097"/>
            <a:ext cx="11402008" cy="4116406"/>
          </a:xfrm>
        </p:spPr>
        <p:txBody>
          <a:bodyPr/>
          <a:lstStyle/>
          <a:p>
            <a:pPr lvl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设置快捷键的两种方式：</a:t>
            </a:r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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录制宏的时候设置快捷键</a:t>
            </a:r>
            <a:endParaRPr lang="en-US" altLang="zh-CN" sz="2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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“宏”对话框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“选项”按钮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修改快捷键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“确定”按钮</a:t>
            </a:r>
            <a:endParaRPr lang="en-US" altLang="zh-CN" sz="24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/>
          </a:p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示例</a:t>
            </a:r>
            <a:endParaRPr lang="en-US" altLang="zh-CN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altLang="zh-CN" dirty="0"/>
          </a:p>
          <a:p>
            <a:pPr lvl="1"/>
            <a:r>
              <a:rPr lang="zh-CN" altLang="en-US" dirty="0"/>
              <a:t>使用快捷键执行宏，将工作表中任意</a:t>
            </a:r>
            <a:r>
              <a:rPr lang="zh-CN" altLang="zh-CN" dirty="0"/>
              <a:t>一个单元格</a:t>
            </a:r>
            <a:r>
              <a:rPr lang="zh-CN" altLang="en-US" dirty="0"/>
              <a:t>底纹</a:t>
            </a:r>
            <a:r>
              <a:rPr lang="zh-CN" altLang="zh-CN" dirty="0"/>
              <a:t>填充为红色</a:t>
            </a:r>
            <a:r>
              <a:rPr lang="zh-CN" altLang="en-US" dirty="0"/>
              <a:t>。</a:t>
            </a: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2.2.1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使用快捷键执行宏</a:t>
            </a:r>
          </a:p>
        </p:txBody>
      </p:sp>
    </p:spTree>
    <p:extLst>
      <p:ext uri="{BB962C8B-B14F-4D97-AF65-F5344CB8AC3E}">
        <p14:creationId xmlns:p14="http://schemas.microsoft.com/office/powerpoint/2010/main" val="113425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2163097"/>
            <a:ext cx="11402008" cy="4116406"/>
          </a:xfrm>
        </p:spPr>
        <p:txBody>
          <a:bodyPr>
            <a:normAutofit/>
          </a:bodyPr>
          <a:lstStyle/>
          <a:p>
            <a:pPr lvl="1"/>
            <a:r>
              <a:rPr lang="zh-CN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中的图片</a:t>
            </a:r>
            <a:r>
              <a:rPr lang="zh-CN" altLang="en-US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、图形、文本框、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按钮对象</a:t>
            </a:r>
            <a:endParaRPr lang="en-US" altLang="zh-CN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设置对象与宏的关联：</a:t>
            </a: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>
              <a:buFont typeface="Wingdings" panose="05000000000000000000" pitchFamily="2" charset="2"/>
              <a:buChar char=""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中插入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图片、图形、文本框、按钮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对象；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插入按钮对象需要打开“开发工具”功能区，并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使用其“控件”功能组中的“插入”按钮。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选中对象后，在对象上右键单击，在弹出的菜单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中选择“指定宏”命令。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③ 在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“指定宏”对话框的宏列表中选择与插入对象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   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关联的宏名，单击“确定”按钮关闭对话框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lvl="1"/>
            <a:r>
              <a:rPr lang="zh-CN" alt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执行：</a:t>
            </a:r>
            <a:r>
              <a:rPr lang="zh-CN" altLang="en-US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当鼠标移动到对象上变为手指图标时，单击左键。</a:t>
            </a:r>
            <a:endParaRPr lang="en-US" altLang="zh-CN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2.2.2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对象执行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804" y="419940"/>
            <a:ext cx="2175821" cy="30824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1804" y="3871801"/>
            <a:ext cx="2562102" cy="28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01 </a:t>
            </a:r>
            <a:r>
              <a:rPr lang="zh-CN" altLang="en-US" b="1" dirty="0"/>
              <a:t>宏的基本操作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654710"/>
            <a:ext cx="11436171" cy="3215148"/>
          </a:xfrm>
        </p:spPr>
        <p:txBody>
          <a:bodyPr anchor="ctr">
            <a:normAutofit/>
          </a:bodyPr>
          <a:lstStyle/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操作演示与实训 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endParaRPr lang="en-US" altLang="zh-CN" sz="32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r>
              <a:rPr lang="zh-CN" altLang="en-US" sz="3200" dirty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使用圆角矩形执行宏，将工作表中任意一个单元格底纹填充为红色。</a:t>
            </a:r>
          </a:p>
          <a:p>
            <a:pPr marL="457200" lvl="1" indent="0" algn="ctr">
              <a:buNone/>
            </a:pPr>
            <a:endParaRPr lang="en-US" altLang="zh-CN" sz="32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2.2.2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对象执行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151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4911" y="2054139"/>
            <a:ext cx="5551813" cy="411640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操作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步骤：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1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）选择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文件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】→【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选项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菜单命令，打开“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Excel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选项”对话框后，选中对话框左侧选项列表中的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自定义功能区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】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。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2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）新建选项卡并重命名为指定新名称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276" y="1474839"/>
            <a:ext cx="6471908" cy="527500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84" y="4913245"/>
            <a:ext cx="37719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8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4911" y="2054139"/>
            <a:ext cx="11468927" cy="411640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操作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步骤：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3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）与重命名选项卡操作相似，选中“新建组”，单击“重命名”按钮为新建组为指定新名称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633" y="2833841"/>
            <a:ext cx="380047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3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4911" y="2054139"/>
            <a:ext cx="11468927" cy="411640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操作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步骤：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4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）在对话框左上方的“从下列位置选择命令”下拉列表中选择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宏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】</a:t>
            </a: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64" y="3133842"/>
            <a:ext cx="7410450" cy="28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39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4911" y="2054139"/>
            <a:ext cx="11468927" cy="411640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操作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步骤：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5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）在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下方的宏列表中选择宏“填充红色底纹”，单击中间的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【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添加</a:t>
            </a:r>
            <a:r>
              <a:rPr lang="en-US" altLang="zh-CN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】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按钮，将宏添加到“单元格格式”功能组下，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284" y="3250814"/>
            <a:ext cx="6899173" cy="338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3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4911" y="2054139"/>
            <a:ext cx="11468927" cy="4116406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操作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步骤：</a:t>
            </a:r>
            <a:endParaRPr lang="en-US" altLang="zh-CN" sz="24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（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6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）单击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确定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按钮后，在</a:t>
            </a:r>
            <a:r>
              <a:rPr lang="en-US" altLang="zh-CN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Excel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中就出现了“填充红色底纹”功能按钮，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         单击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“填充红色底纹”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功能，就可以执行</a:t>
            </a:r>
            <a:r>
              <a:rPr lang="zh-CN" altLang="en-US" sz="2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“填充红色底纹</a:t>
            </a:r>
            <a:r>
              <a:rPr lang="zh-CN" altLang="en-US" sz="24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”宏</a:t>
            </a: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914400" lvl="2" indent="0">
              <a:buNone/>
            </a:pPr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endParaRPr lang="en-US" altLang="zh-CN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2.2.3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使用功能区按钮执行宏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258" y="3515032"/>
            <a:ext cx="67532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6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88" y="1961147"/>
            <a:ext cx="11311812" cy="329551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为什么要做安全设置？</a:t>
            </a:r>
          </a:p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宏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是有序命令，可以操作工作簿中的文件和数据，执行宏有安全隐患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Excel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</a:t>
            </a:r>
            <a:r>
              <a:rPr lang="zh-CN" altLang="en-US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默认状态下禁止执行宏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。如下图，只有单击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启用内容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按钮后，才能执行工作簿中的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/>
          </a:p>
        </p:txBody>
      </p:sp>
      <p:pic>
        <p:nvPicPr>
          <p:cNvPr id="4" name="Picture 2427" descr="02-11">
            <a:extLst>
              <a:ext uri="{FF2B5EF4-FFF2-40B4-BE49-F238E27FC236}">
                <a16:creationId xmlns="" xmlns:a16="http://schemas.microsoft.com/office/drawing/2014/main" id="{89B2AE5D-B052-45A3-807C-C76421853E7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497" y="3329223"/>
            <a:ext cx="5610808" cy="34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2.2.4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的安全设置</a:t>
            </a:r>
          </a:p>
        </p:txBody>
      </p:sp>
    </p:spTree>
    <p:extLst>
      <p:ext uri="{BB962C8B-B14F-4D97-AF65-F5344CB8AC3E}">
        <p14:creationId xmlns:p14="http://schemas.microsoft.com/office/powerpoint/2010/main" val="3215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961147"/>
            <a:ext cx="10888824" cy="329551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设置宏的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安全性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①在 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Office 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程序中，在“文件”选项卡上，单击“选项”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②单击“信任中心”，然后单击“信任中心设置”。</a:t>
            </a:r>
            <a:endParaRPr lang="zh-CN" altLang="en-US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en-US" altLang="zh-CN" dirty="0"/>
          </a:p>
        </p:txBody>
      </p:sp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2.2.4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的安全设置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3334406"/>
            <a:ext cx="7410451" cy="306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40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961147"/>
            <a:ext cx="10888824" cy="329551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设置宏的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安全性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③单击“信任中心”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，然后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单击宏设置中四个选项之一。</a:t>
            </a:r>
          </a:p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2.2.4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的安全设置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666" y="2903128"/>
            <a:ext cx="7153275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9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961147"/>
            <a:ext cx="10888824" cy="329551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设置宏的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安全性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 单击宏设置中四个选项之一，各选项作用如下表。</a:t>
            </a:r>
          </a:p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2.2.4 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宏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的安全设置</a:t>
            </a:r>
          </a:p>
        </p:txBody>
      </p:sp>
      <p:graphicFrame>
        <p:nvGraphicFramePr>
          <p:cNvPr id="8" name="表格 5">
            <a:extLst>
              <a:ext uri="{FF2B5EF4-FFF2-40B4-BE49-F238E27FC236}">
                <a16:creationId xmlns="" xmlns:a16="http://schemas.microsoft.com/office/drawing/2014/main" id="{18F5FF28-FEC5-4910-B0B0-CD7022DD5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815130"/>
              </p:ext>
            </p:extLst>
          </p:nvPr>
        </p:nvGraphicFramePr>
        <p:xfrm>
          <a:off x="1016367" y="3402466"/>
          <a:ext cx="9826474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97555">
                  <a:extLst>
                    <a:ext uri="{9D8B030D-6E8A-4147-A177-3AD203B41FA5}">
                      <a16:colId xmlns="" xmlns:a16="http://schemas.microsoft.com/office/drawing/2014/main" val="784868277"/>
                    </a:ext>
                  </a:extLst>
                </a:gridCol>
                <a:gridCol w="6328919">
                  <a:extLst>
                    <a:ext uri="{9D8B030D-6E8A-4147-A177-3AD203B41FA5}">
                      <a16:colId xmlns="" xmlns:a16="http://schemas.microsoft.com/office/drawing/2014/main" val="422020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宏设置选项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作用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8359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禁用所有宏，并且不通知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不信任宏，所有宏被禁止执行，安全性最高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195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禁用所有宏，并发出通知</a:t>
                      </a:r>
                      <a:endParaRPr lang="en-US" altLang="zh-CN" sz="1800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默认选项，宏执行前，会提示警告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886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禁用无数字签署的所有宏</a:t>
                      </a:r>
                      <a:endParaRPr lang="en-US" altLang="zh-CN" sz="1800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经受信任的数字签名的宏可无条件执行，否则提示警告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835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启用所有宏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宏将无条件执行，</a:t>
                      </a:r>
                      <a:r>
                        <a:rPr lang="en-US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Excel</a:t>
                      </a:r>
                      <a:r>
                        <a:rPr lang="zh-CN" altLang="zh-CN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也不会提示警告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3668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4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CD40A12-B53E-4C49-88E2-82F06C5EA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240970"/>
            <a:ext cx="5610808" cy="3295519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受信任的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文件夹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受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信任的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文件夹中的工作簿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文档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是受信任的，</a:t>
            </a:r>
            <a:r>
              <a:rPr lang="zh-CN" altLang="en-US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受</a:t>
            </a:r>
            <a:r>
              <a:rPr lang="zh-CN" altLang="en-US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信任工作簿中的宏可以不受宏安全性设置的限制，可无条件执行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设置受信任的文件夹</a:t>
            </a:r>
          </a:p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文件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选项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信任中心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受信任位置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zh-CN" dirty="0">
              <a:sym typeface="Wingdings" panose="05000000000000000000" pitchFamily="2" charset="2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59973"/>
            <a:ext cx="5687839" cy="461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38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02 </a:t>
            </a:r>
            <a:r>
              <a:rPr lang="zh-CN" altLang="en-US" b="1" dirty="0"/>
              <a:t>宏的执行方式与安全设置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654710"/>
            <a:ext cx="11436171" cy="3215148"/>
          </a:xfrm>
        </p:spPr>
        <p:txBody>
          <a:bodyPr anchor="ctr">
            <a:normAutofit/>
          </a:bodyPr>
          <a:lstStyle/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操作演示与实训 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endParaRPr lang="en-US" altLang="zh-CN" sz="32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32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3200" dirty="0" smtClean="0">
                <a:solidFill>
                  <a:srgbClr val="1A1AE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盘以新建文件夹，名称为个人学号，并将该文件夹设置为受信任的文件夹</a:t>
            </a:r>
            <a:endParaRPr lang="zh-CN" altLang="en-US" sz="32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endParaRPr lang="en-US" altLang="zh-CN" sz="32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 txBox="1">
            <a:spLocks/>
          </p:cNvSpPr>
          <p:nvPr/>
        </p:nvSpPr>
        <p:spPr>
          <a:xfrm>
            <a:off x="485192" y="1353114"/>
            <a:ext cx="11402008" cy="60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2.2.4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宏的安全设置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84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7D018668-B2B9-4374-8A08-D4B9E029E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3093" y="2363638"/>
            <a:ext cx="5644355" cy="1207698"/>
          </a:xfrm>
        </p:spPr>
        <p:txBody>
          <a:bodyPr>
            <a:norm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/>
              <a:t>第</a:t>
            </a:r>
            <a:r>
              <a:rPr lang="zh-CN" altLang="en-US" dirty="0"/>
              <a:t>三</a:t>
            </a:r>
            <a:r>
              <a:rPr lang="zh-CN" altLang="en-US" dirty="0" smtClean="0"/>
              <a:t>节 宏</a:t>
            </a:r>
            <a:r>
              <a:rPr lang="zh-CN" altLang="en-US" dirty="0"/>
              <a:t>的实际应用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19928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宏的实际应用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示例</a:t>
            </a:r>
            <a:endParaRPr lang="en-US" altLang="zh-CN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制作简易工资条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示例</a:t>
            </a:r>
            <a:endParaRPr lang="en-US" altLang="zh-CN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利用宏一键排名</a:t>
            </a:r>
          </a:p>
        </p:txBody>
      </p:sp>
    </p:spTree>
    <p:extLst>
      <p:ext uri="{BB962C8B-B14F-4D97-AF65-F5344CB8AC3E}">
        <p14:creationId xmlns:p14="http://schemas.microsoft.com/office/powerpoint/2010/main" val="1634451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B10C1E7-7286-4ACA-BA43-CB99DE65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03 </a:t>
            </a:r>
            <a:r>
              <a:rPr lang="zh-CN" altLang="en-US" b="1" dirty="0"/>
              <a:t>宏的实际应用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93E8CF-DE5F-4D0F-A738-B2421D26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725" y="2654710"/>
            <a:ext cx="11436171" cy="3215148"/>
          </a:xfrm>
        </p:spPr>
        <p:txBody>
          <a:bodyPr anchor="ctr">
            <a:normAutofit/>
          </a:bodyPr>
          <a:lstStyle/>
          <a:p>
            <a:pPr marL="457200" lvl="1" indent="0" algn="ctr">
              <a:buNone/>
            </a:pPr>
            <a:r>
              <a:rPr lang="zh-CN" altLang="en-US" sz="3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操作演示与实训 </a:t>
            </a:r>
            <a:endParaRPr lang="en-US" altLang="zh-CN" sz="3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endParaRPr lang="en-US" altLang="zh-CN" sz="32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 algn="ctr">
              <a:buNone/>
            </a:pPr>
            <a:r>
              <a:rPr lang="zh-CN" altLang="en-US" sz="3200" dirty="0"/>
              <a:t>制作简易工资条</a:t>
            </a:r>
            <a:endParaRPr lang="en-US" altLang="zh-CN" sz="3200" dirty="0"/>
          </a:p>
          <a:p>
            <a:pPr marL="457200" lvl="1" indent="0" algn="ctr">
              <a:buNone/>
            </a:pPr>
            <a:endParaRPr lang="en-US" altLang="zh-CN" sz="3200" dirty="0">
              <a:solidFill>
                <a:srgbClr val="1A1AE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77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="" xmlns:a16="http://schemas.microsoft.com/office/drawing/2014/main" id="{7D018668-B2B9-4374-8A08-D4B9E029E7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3093" y="2363638"/>
            <a:ext cx="5644355" cy="1207698"/>
          </a:xfrm>
        </p:spPr>
        <p:txBody>
          <a:bodyPr>
            <a:normAutofit/>
          </a:bodyPr>
          <a:lstStyle/>
          <a:p>
            <a:pPr algn="ctr"/>
            <a:endParaRPr lang="en-US" altLang="zh-CN" dirty="0"/>
          </a:p>
          <a:p>
            <a:pPr algn="ctr"/>
            <a:r>
              <a:rPr lang="zh-CN" altLang="en-US" dirty="0" smtClean="0"/>
              <a:t>第四节 </a:t>
            </a:r>
            <a:r>
              <a:rPr lang="en-US" altLang="zh-CN" dirty="0"/>
              <a:t>VBA</a:t>
            </a:r>
            <a:r>
              <a:rPr lang="zh-CN" altLang="en-US" dirty="0"/>
              <a:t>与</a:t>
            </a:r>
            <a:r>
              <a:rPr lang="en-US" altLang="zh-CN" dirty="0"/>
              <a:t>VBA</a:t>
            </a:r>
            <a:r>
              <a:rPr lang="zh-CN" altLang="en-US" dirty="0"/>
              <a:t>开发环境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27211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开发环境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VBA</a:t>
            </a:r>
            <a:r>
              <a:rPr lang="zh-CN" altLang="en-US" dirty="0"/>
              <a:t>简介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进入</a:t>
            </a:r>
            <a:r>
              <a:rPr lang="en-US" altLang="zh-CN" dirty="0"/>
              <a:t>VBA</a:t>
            </a:r>
            <a:r>
              <a:rPr lang="zh-CN" altLang="en-US" dirty="0"/>
              <a:t>开发环境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使用</a:t>
            </a:r>
            <a:r>
              <a:rPr lang="en-US" altLang="zh-CN" dirty="0"/>
              <a:t>VBA</a:t>
            </a:r>
            <a:r>
              <a:rPr lang="zh-CN" altLang="en-US" dirty="0"/>
              <a:t>开发环境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配置</a:t>
            </a:r>
            <a:r>
              <a:rPr lang="en-US" altLang="zh-CN" dirty="0"/>
              <a:t>VBA</a:t>
            </a:r>
            <a:r>
              <a:rPr lang="zh-CN" altLang="en-US" dirty="0"/>
              <a:t>开发环境</a:t>
            </a:r>
          </a:p>
        </p:txBody>
      </p:sp>
    </p:spTree>
    <p:extLst>
      <p:ext uri="{BB962C8B-B14F-4D97-AF65-F5344CB8AC3E}">
        <p14:creationId xmlns:p14="http://schemas.microsoft.com/office/powerpoint/2010/main" val="1734387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VBA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Visual Basic for Applications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VBA</a:t>
            </a:r>
            <a:r>
              <a:rPr lang="zh-CN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</a:t>
            </a:r>
            <a:r>
              <a:rPr lang="zh-CN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一种能执行通用自动化任务的</a:t>
            </a:r>
            <a:r>
              <a:rPr lang="zh-CN" altLang="zh-CN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宏编程语言</a:t>
            </a:r>
            <a:r>
              <a:rPr lang="zh-CN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VBA</a:t>
            </a:r>
            <a:r>
              <a:rPr lang="zh-CN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作为宏编程语言不能独立运行，它只能在支持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的应用程序（如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Microsoft Office</a:t>
            </a:r>
            <a:r>
              <a:rPr lang="zh-CN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）下运行，具有</a:t>
            </a:r>
            <a:r>
              <a:rPr lang="zh-CN" altLang="zh-CN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寄生性</a:t>
            </a:r>
            <a:r>
              <a:rPr lang="zh-CN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VBA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代码的两种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方式：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录制宏：方便，但灵活性差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写程序：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灵活，但工作量大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72151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1" y="1240970"/>
            <a:ext cx="5147251" cy="5038533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VBA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开发环境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Visual Basic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编辑器（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Visual Basic Editor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简称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VBE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）是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应用程序的可视化集成开发环境，是查看、编辑和调试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应用程序的重要工具。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VBE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是一个独立的应用程序，有独立的窗口，但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VBE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窗口不能独立打开，必须依附于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Excel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 smtClean="0"/>
          </a:p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VBE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的两种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方式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快捷键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【Alt+F11】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“开发工具”选项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卡→“代码”功能组的“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Visual Basic”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sp>
        <p:nvSpPr>
          <p:cNvPr id="6" name="标题 1">
            <a:extLst>
              <a:ext uri="{FF2B5EF4-FFF2-40B4-BE49-F238E27FC236}">
                <a16:creationId xmlns="" xmlns:a16="http://schemas.microsoft.com/office/drawing/2014/main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开发环境</a:t>
            </a:r>
          </a:p>
        </p:txBody>
      </p:sp>
      <p:sp>
        <p:nvSpPr>
          <p:cNvPr id="2" name="矩形 1"/>
          <p:cNvSpPr/>
          <p:nvPr/>
        </p:nvSpPr>
        <p:spPr>
          <a:xfrm>
            <a:off x="7601561" y="6263941"/>
            <a:ext cx="3118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1E1E1E"/>
                </a:solidFill>
              </a:rPr>
              <a:t>启用“开发工具”</a:t>
            </a:r>
            <a:r>
              <a:rPr lang="zh-CN" altLang="en-US" dirty="0">
                <a:solidFill>
                  <a:srgbClr val="1E1E1E"/>
                </a:solidFill>
              </a:rPr>
              <a:t>选项</a:t>
            </a:r>
            <a:r>
              <a:rPr lang="zh-CN" altLang="en-US" dirty="0" smtClean="0">
                <a:solidFill>
                  <a:srgbClr val="1E1E1E"/>
                </a:solidFill>
              </a:rPr>
              <a:t>卡的方法</a:t>
            </a:r>
            <a:endParaRPr lang="zh-CN" altLang="en-US" dirty="0">
              <a:solidFill>
                <a:srgbClr val="1E1E1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250" y="1622321"/>
            <a:ext cx="5625006" cy="454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88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7AEFFB3-69A7-4C2A-B387-C8E788D70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086" y="1121594"/>
            <a:ext cx="6600014" cy="5627548"/>
          </a:xfrm>
          <a:prstGeom prst="rect">
            <a:avLst/>
          </a:prstGeom>
        </p:spPr>
      </p:pic>
      <p:sp>
        <p:nvSpPr>
          <p:cNvPr id="6" name="标注: 线形(无边框) 5">
            <a:extLst>
              <a:ext uri="{FF2B5EF4-FFF2-40B4-BE49-F238E27FC236}">
                <a16:creationId xmlns="" xmlns:a16="http://schemas.microsoft.com/office/drawing/2014/main" id="{166F4874-352D-49C9-BEAA-BA35D6324E51}"/>
              </a:ext>
            </a:extLst>
          </p:cNvPr>
          <p:cNvSpPr/>
          <p:nvPr/>
        </p:nvSpPr>
        <p:spPr>
          <a:xfrm>
            <a:off x="1455575" y="1250302"/>
            <a:ext cx="918023" cy="425674"/>
          </a:xfrm>
          <a:prstGeom prst="callout1">
            <a:avLst>
              <a:gd name="adj1" fmla="val 50056"/>
              <a:gd name="adj2" fmla="val 98383"/>
              <a:gd name="adj3" fmla="val 52171"/>
              <a:gd name="adj4" fmla="val 185687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菜单栏</a:t>
            </a:r>
          </a:p>
        </p:txBody>
      </p:sp>
      <p:sp>
        <p:nvSpPr>
          <p:cNvPr id="7" name="标注: 线形(无边框) 6">
            <a:extLst>
              <a:ext uri="{FF2B5EF4-FFF2-40B4-BE49-F238E27FC236}">
                <a16:creationId xmlns="" xmlns:a16="http://schemas.microsoft.com/office/drawing/2014/main" id="{1B998D6B-9F84-4921-87D4-28B29B08502E}"/>
              </a:ext>
            </a:extLst>
          </p:cNvPr>
          <p:cNvSpPr/>
          <p:nvPr/>
        </p:nvSpPr>
        <p:spPr>
          <a:xfrm>
            <a:off x="175726" y="2298441"/>
            <a:ext cx="2197872" cy="425674"/>
          </a:xfrm>
          <a:prstGeom prst="callout1">
            <a:avLst>
              <a:gd name="adj1" fmla="val 50056"/>
              <a:gd name="adj2" fmla="val 98383"/>
              <a:gd name="adj3" fmla="val 47787"/>
              <a:gd name="adj4" fmla="val 147268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工程资源管理器</a:t>
            </a:r>
          </a:p>
        </p:txBody>
      </p:sp>
      <p:sp>
        <p:nvSpPr>
          <p:cNvPr id="8" name="标注: 线形(无边框) 7">
            <a:extLst>
              <a:ext uri="{FF2B5EF4-FFF2-40B4-BE49-F238E27FC236}">
                <a16:creationId xmlns="" xmlns:a16="http://schemas.microsoft.com/office/drawing/2014/main" id="{C884AEC0-C606-4638-94AF-263F2A5FC431}"/>
              </a:ext>
            </a:extLst>
          </p:cNvPr>
          <p:cNvSpPr/>
          <p:nvPr/>
        </p:nvSpPr>
        <p:spPr>
          <a:xfrm>
            <a:off x="537552" y="4425820"/>
            <a:ext cx="1216603" cy="425674"/>
          </a:xfrm>
          <a:prstGeom prst="callout1">
            <a:avLst>
              <a:gd name="adj1" fmla="val 50056"/>
              <a:gd name="adj2" fmla="val 98383"/>
              <a:gd name="adj3" fmla="val 49700"/>
              <a:gd name="adj4" fmla="val 452431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监视窗口</a:t>
            </a:r>
          </a:p>
        </p:txBody>
      </p:sp>
      <p:sp>
        <p:nvSpPr>
          <p:cNvPr id="9" name="标注: 线形(无边框) 8">
            <a:extLst>
              <a:ext uri="{FF2B5EF4-FFF2-40B4-BE49-F238E27FC236}">
                <a16:creationId xmlns="" xmlns:a16="http://schemas.microsoft.com/office/drawing/2014/main" id="{F4533589-5E5D-4AFF-9C33-93460AA91498}"/>
              </a:ext>
            </a:extLst>
          </p:cNvPr>
          <p:cNvSpPr/>
          <p:nvPr/>
        </p:nvSpPr>
        <p:spPr>
          <a:xfrm>
            <a:off x="697983" y="5108798"/>
            <a:ext cx="1216603" cy="425674"/>
          </a:xfrm>
          <a:prstGeom prst="callout1">
            <a:avLst>
              <a:gd name="adj1" fmla="val 50056"/>
              <a:gd name="adj2" fmla="val 98383"/>
              <a:gd name="adj3" fmla="val 49886"/>
              <a:gd name="adj4" fmla="val 226951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属性窗口</a:t>
            </a:r>
          </a:p>
        </p:txBody>
      </p:sp>
      <p:sp>
        <p:nvSpPr>
          <p:cNvPr id="10" name="标注: 线形(无边框) 9">
            <a:extLst>
              <a:ext uri="{FF2B5EF4-FFF2-40B4-BE49-F238E27FC236}">
                <a16:creationId xmlns="" xmlns:a16="http://schemas.microsoft.com/office/drawing/2014/main" id="{F12B0519-FA99-44B5-8696-FA1C5D334721}"/>
              </a:ext>
            </a:extLst>
          </p:cNvPr>
          <p:cNvSpPr/>
          <p:nvPr/>
        </p:nvSpPr>
        <p:spPr>
          <a:xfrm>
            <a:off x="9536566" y="1478266"/>
            <a:ext cx="1378442" cy="425179"/>
          </a:xfrm>
          <a:prstGeom prst="callout1">
            <a:avLst>
              <a:gd name="adj1" fmla="val 45672"/>
              <a:gd name="adj2" fmla="val 2439"/>
              <a:gd name="adj3" fmla="val 45507"/>
              <a:gd name="adj4" fmla="val -137686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工具栏</a:t>
            </a:r>
          </a:p>
        </p:txBody>
      </p:sp>
      <p:sp>
        <p:nvSpPr>
          <p:cNvPr id="11" name="标注: 线形(无边框) 10">
            <a:extLst>
              <a:ext uri="{FF2B5EF4-FFF2-40B4-BE49-F238E27FC236}">
                <a16:creationId xmlns="" xmlns:a16="http://schemas.microsoft.com/office/drawing/2014/main" id="{A40DF397-439B-4380-A304-016293235E64}"/>
              </a:ext>
            </a:extLst>
          </p:cNvPr>
          <p:cNvSpPr/>
          <p:nvPr/>
        </p:nvSpPr>
        <p:spPr>
          <a:xfrm>
            <a:off x="9867929" y="2974232"/>
            <a:ext cx="1378442" cy="425179"/>
          </a:xfrm>
          <a:prstGeom prst="callout1">
            <a:avLst>
              <a:gd name="adj1" fmla="val 45672"/>
              <a:gd name="adj2" fmla="val 2439"/>
              <a:gd name="adj3" fmla="val 45507"/>
              <a:gd name="adj4" fmla="val -137686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代码窗口</a:t>
            </a:r>
          </a:p>
        </p:txBody>
      </p:sp>
      <p:sp>
        <p:nvSpPr>
          <p:cNvPr id="12" name="标注: 线形(无边框) 11">
            <a:extLst>
              <a:ext uri="{FF2B5EF4-FFF2-40B4-BE49-F238E27FC236}">
                <a16:creationId xmlns="" xmlns:a16="http://schemas.microsoft.com/office/drawing/2014/main" id="{53CADF5F-BA47-4F49-8020-17E95D13648E}"/>
              </a:ext>
            </a:extLst>
          </p:cNvPr>
          <p:cNvSpPr/>
          <p:nvPr/>
        </p:nvSpPr>
        <p:spPr>
          <a:xfrm>
            <a:off x="10026559" y="4721971"/>
            <a:ext cx="1378442" cy="425179"/>
          </a:xfrm>
          <a:prstGeom prst="callout1">
            <a:avLst>
              <a:gd name="adj1" fmla="val 45672"/>
              <a:gd name="adj2" fmla="val 2439"/>
              <a:gd name="adj3" fmla="val 45507"/>
              <a:gd name="adj4" fmla="val -137686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本地窗口</a:t>
            </a:r>
          </a:p>
        </p:txBody>
      </p:sp>
      <p:sp>
        <p:nvSpPr>
          <p:cNvPr id="15" name="标注: 线形(无边框) 14">
            <a:extLst>
              <a:ext uri="{FF2B5EF4-FFF2-40B4-BE49-F238E27FC236}">
                <a16:creationId xmlns="" xmlns:a16="http://schemas.microsoft.com/office/drawing/2014/main" id="{0C377F60-A5C1-45A0-8EEC-EFDED697ED7A}"/>
              </a:ext>
            </a:extLst>
          </p:cNvPr>
          <p:cNvSpPr/>
          <p:nvPr/>
        </p:nvSpPr>
        <p:spPr>
          <a:xfrm>
            <a:off x="9867929" y="5844755"/>
            <a:ext cx="1378442" cy="425179"/>
          </a:xfrm>
          <a:prstGeom prst="callout1">
            <a:avLst>
              <a:gd name="adj1" fmla="val 45672"/>
              <a:gd name="adj2" fmla="val 2439"/>
              <a:gd name="adj3" fmla="val 45507"/>
              <a:gd name="adj4" fmla="val -137686"/>
            </a:avLst>
          </a:prstGeom>
          <a:noFill/>
          <a:ln w="1905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立即窗口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1497994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14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1" y="1240971"/>
            <a:ext cx="11038215" cy="2269146"/>
          </a:xfrm>
        </p:spPr>
        <p:txBody>
          <a:bodyPr>
            <a:normAutofit fontScale="92500"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菜单栏与工具栏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菜单栏：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个菜单项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，可以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完成编辑器几乎所有的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功能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工具栏：标准、编辑、调试和窗体四个工具栏，默认仅显示标准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工具栏。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    </a:t>
            </a:r>
            <a:r>
              <a:rPr lang="zh-CN" altLang="en-US" sz="2400" dirty="0" smtClean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工具栏添加</a:t>
            </a:r>
            <a:r>
              <a:rPr lang="zh-CN" altLang="en-US" sz="2400" dirty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方法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：菜单栏上右键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单击，在弹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出的快捷菜单中选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择要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                                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或关闭的工具栏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44" y="3767422"/>
            <a:ext cx="98679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18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877" y="2320026"/>
            <a:ext cx="6119965" cy="38744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5674" y="1277882"/>
            <a:ext cx="3251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工程资源管理器窗口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4991376" cy="5049939"/>
          </a:xfrm>
        </p:spPr>
        <p:txBody>
          <a:bodyPr>
            <a:normAutofit/>
          </a:bodyPr>
          <a:lstStyle/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打开的</a:t>
            </a:r>
            <a:r>
              <a:rPr lang="en-US" altLang="zh-CN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种方法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en-US" altLang="zh-CN" sz="24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Ctrl+R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“工程资源管理器”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界面</a:t>
            </a:r>
            <a:r>
              <a:rPr lang="en-US" altLang="zh-CN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如右图所示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主要操作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 查看代码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查看对象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切换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  插入程序对象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 导入和导出代码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l="19267" t="-7938"/>
          <a:stretch/>
        </p:blipFill>
        <p:spPr>
          <a:xfrm>
            <a:off x="3116826" y="2562189"/>
            <a:ext cx="1976283" cy="37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080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877" y="2320026"/>
            <a:ext cx="6119965" cy="38744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5674" y="1277882"/>
            <a:ext cx="3251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工程资源管理器窗口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5168356" cy="5049939"/>
          </a:xfrm>
        </p:spPr>
        <p:txBody>
          <a:bodyPr>
            <a:normAutofit/>
          </a:bodyPr>
          <a:lstStyle/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打开的</a:t>
            </a:r>
            <a:r>
              <a:rPr lang="en-US" altLang="zh-CN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种方法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en-US" altLang="zh-CN" sz="24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Ctrl+R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→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“工程资源管理器”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界面</a:t>
            </a:r>
            <a:r>
              <a:rPr lang="en-US" altLang="zh-CN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: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如右图所示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主要操作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 查看代码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查看对象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切换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  插入程序对象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 导入和导出代码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l="19267" t="-7938"/>
          <a:stretch/>
        </p:blipFill>
        <p:spPr>
          <a:xfrm>
            <a:off x="3116826" y="2562189"/>
            <a:ext cx="1976283" cy="37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23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295674" y="1277882"/>
            <a:ext cx="1693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属性窗口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742" y="2287690"/>
            <a:ext cx="4772025" cy="3305175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4991376" cy="5049939"/>
          </a:xfrm>
        </p:spPr>
        <p:txBody>
          <a:bodyPr>
            <a:normAutofit/>
          </a:bodyPr>
          <a:lstStyle/>
          <a:p>
            <a:pPr lvl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打开的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种方法</a:t>
            </a: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F4】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工具栏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→“属性窗口”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界面</a:t>
            </a: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①对象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列表框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②属性显示排列方式选项卡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③属性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列表框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主要操作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 选择对象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查看对象属性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设置对象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属性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3084" y="2490634"/>
            <a:ext cx="1524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11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295674" y="1277882"/>
            <a:ext cx="1693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代码窗口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10967482" cy="504993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工程资源管理器中的</a:t>
            </a:r>
            <a:r>
              <a:rPr lang="zh-CN" altLang="en-US" dirty="0" smtClean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每个程序对象都有各自的代码窗口</a:t>
            </a:r>
            <a:r>
              <a:rPr lang="zh-CN" altLang="en-US" dirty="0" smtClean="0">
                <a:solidFill>
                  <a:srgbClr val="1A1AE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，在工程资源管理器中选中程序对象后，才能打开该对象对应的代码窗口</a:t>
            </a:r>
            <a:r>
              <a:rPr lang="zh-CN" altLang="en-US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种方法</a:t>
            </a: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①工程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资源管理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窗口程序对象列表中双击程序对象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②工程资源管理窗口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中单击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“查看代码”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按钮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→“代码窗口”</a:t>
            </a: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891" y="4126585"/>
            <a:ext cx="9053604" cy="240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470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295674" y="1277882"/>
            <a:ext cx="1693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代码窗口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11116872" cy="5049939"/>
          </a:xfrm>
        </p:spPr>
        <p:txBody>
          <a:bodyPr>
            <a:normAutofit/>
          </a:bodyPr>
          <a:lstStyle/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主要操作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 代码编辑（自动完成功能，对象定位，函数、过程或方法定位）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代码调试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 窗口拆分与合并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过程视图与全模块视图切换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65699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  <p:sp>
        <p:nvSpPr>
          <p:cNvPr id="4" name="矩形 3"/>
          <p:cNvSpPr/>
          <p:nvPr/>
        </p:nvSpPr>
        <p:spPr>
          <a:xfrm>
            <a:off x="295674" y="1277882"/>
            <a:ext cx="16937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400" kern="100" spc="30" dirty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立即</a:t>
            </a:r>
            <a:r>
              <a:rPr lang="zh-CN" altLang="en-US" sz="2400" kern="100" spc="30" dirty="0" smtClean="0">
                <a:solidFill>
                  <a:srgbClr val="1E1E1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窗口</a:t>
            </a:r>
            <a:endParaRPr lang="zh-CN" altLang="en-US" sz="2400" dirty="0">
              <a:solidFill>
                <a:srgbClr val="1E1E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534" y="1808060"/>
            <a:ext cx="5158524" cy="5049939"/>
          </a:xfrm>
        </p:spPr>
        <p:txBody>
          <a:bodyPr>
            <a:normAutofit/>
          </a:bodyPr>
          <a:lstStyle/>
          <a:p>
            <a:pPr lvl="1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打开</a:t>
            </a:r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</a:t>
            </a:r>
            <a:r>
              <a:rPr lang="en-US" altLang="zh-CN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方法</a:t>
            </a:r>
            <a:endParaRPr lang="en-US" altLang="zh-CN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</a:t>
            </a:r>
            <a:r>
              <a:rPr lang="en-US" altLang="zh-CN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en-US" altLang="zh-CN" sz="2400" dirty="0" err="1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Ctrl+G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视图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”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→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“立即窗口”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主要作用</a:t>
            </a:r>
            <a:endParaRPr lang="en-US" altLang="zh-CN" b="1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交互式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逐句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执行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语句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程序输出显示</a:t>
            </a:r>
            <a:endParaRPr lang="en-US" altLang="zh-CN" sz="2400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2"/>
            <a:endParaRPr lang="en-US" altLang="zh-CN" dirty="0" smtClean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954" y="1739547"/>
            <a:ext cx="453390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49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56CCAF9-5A14-48FF-B028-89B93A7C4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240970"/>
            <a:ext cx="5888975" cy="2753013"/>
          </a:xfrm>
        </p:spPr>
        <p:txBody>
          <a:bodyPr/>
          <a:lstStyle/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用户可以定制自己的开发环境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“工具”菜单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“选项”命令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“选项”对话框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</a:t>
            </a:r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Wingdings" panose="05000000000000000000" pitchFamily="2" charset="2"/>
              </a:rPr>
              <a:t>选择选项卡</a:t>
            </a:r>
            <a:endParaRPr lang="en-US" altLang="zh-CN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配置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VBA</a:t>
            </a:r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开发环境</a:t>
            </a:r>
          </a:p>
          <a:p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4741CC5-7B3B-4D91-80E2-AEAA7BE3C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203" y="461640"/>
            <a:ext cx="4229001" cy="3532344"/>
          </a:xfrm>
          <a:prstGeom prst="rect">
            <a:avLst/>
          </a:prstGeom>
        </p:spPr>
      </p:pic>
      <p:graphicFrame>
        <p:nvGraphicFramePr>
          <p:cNvPr id="5" name="表格 5">
            <a:extLst>
              <a:ext uri="{FF2B5EF4-FFF2-40B4-BE49-F238E27FC236}">
                <a16:creationId xmlns="" xmlns:a16="http://schemas.microsoft.com/office/drawing/2014/main" id="{C8AAD2F1-FA61-4FDC-9679-527AF675C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854222"/>
              </p:ext>
            </p:extLst>
          </p:nvPr>
        </p:nvGraphicFramePr>
        <p:xfrm>
          <a:off x="826730" y="4182500"/>
          <a:ext cx="9826474" cy="2392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97555">
                  <a:extLst>
                    <a:ext uri="{9D8B030D-6E8A-4147-A177-3AD203B41FA5}">
                      <a16:colId xmlns="" xmlns:a16="http://schemas.microsoft.com/office/drawing/2014/main" val="784868277"/>
                    </a:ext>
                  </a:extLst>
                </a:gridCol>
                <a:gridCol w="6328919">
                  <a:extLst>
                    <a:ext uri="{9D8B030D-6E8A-4147-A177-3AD203B41FA5}">
                      <a16:colId xmlns="" xmlns:a16="http://schemas.microsoft.com/office/drawing/2014/main" val="4220200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选项卡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设置功能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8359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编辑器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设置代码窗口的外观及代码窗口中代码自动完成和语法检测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195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编辑器格式</a:t>
                      </a:r>
                      <a:endParaRPr lang="en-US" altLang="zh-CN" sz="1800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设置代码窗口的边界标识条以及代码中不同语法项的前景色、背景色、字体、字号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886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Wingdings" panose="05000000000000000000" pitchFamily="2" charset="2"/>
                        </a:rPr>
                        <a:t>通用</a:t>
                      </a:r>
                      <a:endParaRPr lang="en-US" altLang="zh-CN" sz="1800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sym typeface="Wingdings" panose="05000000000000000000" pitchFamily="2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设置窗体设计的网格、代码编译方式和错误处理方式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835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rgbClr val="00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可连接的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rgbClr val="00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设置需要连接的窗口，可连接的窗口移动时，该窗口停靠在主窗口或与其他窗口连接在一起</a:t>
                      </a:r>
                      <a:endParaRPr lang="zh-CN" altLang="en-US" dirty="0">
                        <a:solidFill>
                          <a:srgbClr val="000000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03668360"/>
                  </a:ext>
                </a:extLst>
              </a:tr>
            </a:tbl>
          </a:graphicData>
        </a:graphic>
      </p:graphicFrame>
      <p:sp>
        <p:nvSpPr>
          <p:cNvPr id="6" name="标题 1">
            <a:extLst>
              <a:ext uri="{FF2B5EF4-FFF2-40B4-BE49-F238E27FC236}">
                <a16:creationId xmlns="" xmlns:a16="http://schemas.microsoft.com/office/drawing/2014/main" id="{2909E68E-6B68-4FC7-93BB-38A65F757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5949029" cy="746351"/>
          </a:xfrm>
        </p:spPr>
        <p:txBody>
          <a:bodyPr>
            <a:normAutofit/>
          </a:bodyPr>
          <a:lstStyle/>
          <a:p>
            <a:r>
              <a:rPr lang="en-US" altLang="zh-CN" b="1" dirty="0"/>
              <a:t>04 VBA</a:t>
            </a:r>
            <a:r>
              <a:rPr lang="zh-CN" altLang="en-US" b="1" dirty="0"/>
              <a:t>与</a:t>
            </a:r>
            <a:r>
              <a:rPr lang="en-US" altLang="zh-CN" b="1" dirty="0"/>
              <a:t>VBA</a:t>
            </a:r>
            <a:r>
              <a:rPr lang="zh-CN" altLang="en-US" b="1" dirty="0"/>
              <a:t>开发</a:t>
            </a:r>
            <a:r>
              <a:rPr lang="zh-CN" altLang="en-US" b="1" dirty="0" smtClean="0"/>
              <a:t>环境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6320250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6F07197-D9C4-4143-9D24-87335F9A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本章小结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689D9E7-BC0B-4CCC-81F4-980749BAA6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zh-CN" dirty="0"/>
              <a:t>宏与</a:t>
            </a:r>
            <a:r>
              <a:rPr lang="en-US" altLang="zh-CN" dirty="0"/>
              <a:t>VBA</a:t>
            </a:r>
            <a:r>
              <a:rPr lang="zh-CN" altLang="zh-CN" dirty="0"/>
              <a:t>是</a:t>
            </a:r>
            <a:r>
              <a:rPr lang="en-US" altLang="zh-CN" dirty="0"/>
              <a:t>Excel</a:t>
            </a:r>
            <a:r>
              <a:rPr lang="zh-CN" altLang="zh-CN" dirty="0"/>
              <a:t>实现操作自动化的两种方法。本章首先介绍了宏的概念及宏的录制、管理、宏的执行方法和安全设置，在了解宏的基础上，进一步学习了</a:t>
            </a:r>
            <a:r>
              <a:rPr lang="en-US" altLang="zh-CN" dirty="0"/>
              <a:t>VBA</a:t>
            </a:r>
            <a:r>
              <a:rPr lang="zh-CN" altLang="zh-CN" dirty="0"/>
              <a:t>的概念并详细介绍了</a:t>
            </a:r>
            <a:r>
              <a:rPr lang="en-US" altLang="zh-CN" dirty="0"/>
              <a:t>VBA</a:t>
            </a:r>
            <a:r>
              <a:rPr lang="zh-CN" altLang="zh-CN" dirty="0"/>
              <a:t>的开发环境</a:t>
            </a:r>
            <a:r>
              <a:rPr lang="en-US" altLang="zh-CN" dirty="0"/>
              <a:t>VBE</a:t>
            </a:r>
            <a:r>
              <a:rPr lang="zh-CN" altLang="zh-CN" dirty="0"/>
              <a:t>的使用和配置。熟练使用</a:t>
            </a:r>
            <a:r>
              <a:rPr lang="en-US" altLang="zh-CN" dirty="0"/>
              <a:t>VBE</a:t>
            </a:r>
            <a:r>
              <a:rPr lang="zh-CN" altLang="zh-CN" dirty="0"/>
              <a:t>是学习</a:t>
            </a:r>
            <a:r>
              <a:rPr lang="en-US" altLang="zh-CN" dirty="0"/>
              <a:t>VBA</a:t>
            </a:r>
            <a:r>
              <a:rPr lang="zh-CN" altLang="zh-CN" dirty="0"/>
              <a:t>程序设计的基础。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73276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cover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2451</TotalTime>
  <Words>2492</Words>
  <Application>Microsoft Office PowerPoint</Application>
  <PresentationFormat>宽屏</PresentationFormat>
  <Paragraphs>411</Paragraphs>
  <Slides>51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2" baseType="lpstr">
      <vt:lpstr>等线</vt:lpstr>
      <vt:lpstr>等线 Light</vt:lpstr>
      <vt:lpstr>黑体</vt:lpstr>
      <vt:lpstr>华文楷体</vt:lpstr>
      <vt:lpstr>楷体</vt:lpstr>
      <vt:lpstr>微软雅黑</vt:lpstr>
      <vt:lpstr>微软雅黑 Light</vt:lpstr>
      <vt:lpstr>Arial</vt:lpstr>
      <vt:lpstr>Times New Roman</vt:lpstr>
      <vt:lpstr>Wingdings</vt:lpstr>
      <vt:lpstr>Office 主题​​</vt:lpstr>
      <vt:lpstr>数据处理与程序设计</vt:lpstr>
      <vt:lpstr>第2章   宏与VBA   </vt:lpstr>
      <vt:lpstr>上节回顾</vt:lpstr>
      <vt:lpstr>PowerPoint 演示文稿</vt:lpstr>
      <vt:lpstr>PowerPoint 演示文稿</vt:lpstr>
      <vt:lpstr>PowerPoint 演示文稿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01 宏的基本操作</vt:lpstr>
      <vt:lpstr>PowerPoint 演示文稿</vt:lpstr>
      <vt:lpstr>02 宏的执行方式与安全设置</vt:lpstr>
      <vt:lpstr>02 宏的执行方式与安全设置</vt:lpstr>
      <vt:lpstr>02 宏的执行方式与安全设置</vt:lpstr>
      <vt:lpstr>01 宏的基本操作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02 宏的执行方式与安全设置</vt:lpstr>
      <vt:lpstr>PowerPoint 演示文稿</vt:lpstr>
      <vt:lpstr>03 宏的实际应用</vt:lpstr>
      <vt:lpstr>03 宏的实际应用</vt:lpstr>
      <vt:lpstr>PowerPoint 演示文稿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04 VBA与VBA开发环境</vt:lpstr>
      <vt:lpstr>本章小结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smse</dc:creator>
  <cp:lastModifiedBy>zhang</cp:lastModifiedBy>
  <cp:revision>117</cp:revision>
  <dcterms:created xsi:type="dcterms:W3CDTF">2020-02-22T07:51:56Z</dcterms:created>
  <dcterms:modified xsi:type="dcterms:W3CDTF">2025-02-23T13:07:58Z</dcterms:modified>
</cp:coreProperties>
</file>