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4"/>
  </p:notesMasterIdLst>
  <p:sldIdLst>
    <p:sldId id="258" r:id="rId2"/>
    <p:sldId id="257" r:id="rId3"/>
    <p:sldId id="259" r:id="rId4"/>
    <p:sldId id="262" r:id="rId5"/>
    <p:sldId id="279" r:id="rId6"/>
    <p:sldId id="260" r:id="rId7"/>
    <p:sldId id="280" r:id="rId8"/>
    <p:sldId id="263" r:id="rId9"/>
    <p:sldId id="264" r:id="rId10"/>
    <p:sldId id="265" r:id="rId11"/>
    <p:sldId id="266" r:id="rId12"/>
    <p:sldId id="281" r:id="rId13"/>
    <p:sldId id="267" r:id="rId14"/>
    <p:sldId id="268" r:id="rId15"/>
    <p:sldId id="269" r:id="rId16"/>
    <p:sldId id="270" r:id="rId17"/>
    <p:sldId id="272" r:id="rId18"/>
    <p:sldId id="276" r:id="rId19"/>
    <p:sldId id="282" r:id="rId20"/>
    <p:sldId id="273" r:id="rId21"/>
    <p:sldId id="271" r:id="rId22"/>
    <p:sldId id="275" r:id="rId23"/>
    <p:sldId id="274" r:id="rId24"/>
    <p:sldId id="283" r:id="rId25"/>
    <p:sldId id="277" r:id="rId26"/>
    <p:sldId id="278"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82" r:id="rId60"/>
    <p:sldId id="317" r:id="rId61"/>
    <p:sldId id="318" r:id="rId62"/>
    <p:sldId id="319" r:id="rId63"/>
    <p:sldId id="320" r:id="rId64"/>
    <p:sldId id="321" r:id="rId65"/>
    <p:sldId id="322" r:id="rId66"/>
    <p:sldId id="323" r:id="rId67"/>
    <p:sldId id="324" r:id="rId68"/>
    <p:sldId id="325" r:id="rId69"/>
    <p:sldId id="326" r:id="rId70"/>
    <p:sldId id="383"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84" r:id="rId88"/>
    <p:sldId id="385" r:id="rId89"/>
    <p:sldId id="386" r:id="rId90"/>
    <p:sldId id="387" r:id="rId91"/>
    <p:sldId id="388"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284" r:id="rId124"/>
    <p:sldId id="374" r:id="rId125"/>
    <p:sldId id="375" r:id="rId126"/>
    <p:sldId id="376" r:id="rId127"/>
    <p:sldId id="377" r:id="rId128"/>
    <p:sldId id="378" r:id="rId129"/>
    <p:sldId id="379" r:id="rId130"/>
    <p:sldId id="380" r:id="rId131"/>
    <p:sldId id="381" r:id="rId132"/>
    <p:sldId id="261" r:id="rId1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3"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A1AEE"/>
    <a:srgbClr val="439467"/>
    <a:srgbClr val="4823E5"/>
    <a:srgbClr val="1E1E1E"/>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003" autoAdjust="0"/>
    <p:restoredTop sz="94660"/>
  </p:normalViewPr>
  <p:slideViewPr>
    <p:cSldViewPr snapToGrid="0">
      <p:cViewPr varScale="1">
        <p:scale>
          <a:sx n="114" d="100"/>
          <a:sy n="114" d="100"/>
        </p:scale>
        <p:origin x="138" y="120"/>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notesMaster" Target="notesMasters/notesMaster1.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commentAuthors" Target="commentAuthor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5DEBED-5E55-4D3E-94F5-E7BFBD0D0FFF}" type="datetimeFigureOut">
              <a:rPr lang="zh-CN" altLang="en-US" smtClean="0"/>
              <a:t>2025/3/14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363CF4-F369-45F7-A01B-2588A5A16F96}" type="slidenum">
              <a:rPr lang="zh-CN" altLang="en-US" smtClean="0"/>
              <a:t>‹#›</a:t>
            </a:fld>
            <a:endParaRPr lang="zh-CN" altLang="en-US"/>
          </a:p>
        </p:txBody>
      </p:sp>
    </p:spTree>
    <p:extLst>
      <p:ext uri="{BB962C8B-B14F-4D97-AF65-F5344CB8AC3E}">
        <p14:creationId xmlns:p14="http://schemas.microsoft.com/office/powerpoint/2010/main" val="3684632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869319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858AB8D-28D9-464A-AD58-AA1B0EFD9C9B}"/>
              </a:ext>
            </a:extLst>
          </p:cNvPr>
          <p:cNvSpPr>
            <a:spLocks noGrp="1"/>
          </p:cNvSpPr>
          <p:nvPr>
            <p:ph type="ctrTitle" hasCustomPrompt="1"/>
          </p:nvPr>
        </p:nvSpPr>
        <p:spPr>
          <a:xfrm>
            <a:off x="1524000" y="833114"/>
            <a:ext cx="9144000" cy="883719"/>
          </a:xfrm>
          <a:prstGeom prst="rect">
            <a:avLst/>
          </a:prstGeom>
          <a:noFill/>
        </p:spPr>
        <p:txBody>
          <a:bodyPr anchor="b"/>
          <a:lstStyle>
            <a:lvl1pPr algn="ctr">
              <a:defRPr sz="6000">
                <a:solidFill>
                  <a:schemeClr val="bg1"/>
                </a:solidFill>
                <a:latin typeface="黑体" panose="02010609060101010101" pitchFamily="49" charset="-122"/>
                <a:ea typeface="黑体" panose="02010609060101010101" pitchFamily="49" charset="-122"/>
              </a:defRPr>
            </a:lvl1pPr>
          </a:lstStyle>
          <a:p>
            <a:r>
              <a:rPr lang="zh-CN" altLang="en-US" dirty="0"/>
              <a:t>数据处理与程序设计</a:t>
            </a:r>
          </a:p>
        </p:txBody>
      </p:sp>
      <p:sp>
        <p:nvSpPr>
          <p:cNvPr id="3" name="副标题 2">
            <a:extLst>
              <a:ext uri="{FF2B5EF4-FFF2-40B4-BE49-F238E27FC236}">
                <a16:creationId xmlns:a16="http://schemas.microsoft.com/office/drawing/2014/main" id="{9AA8F559-0523-4840-BB93-077D16D6C115}"/>
              </a:ext>
            </a:extLst>
          </p:cNvPr>
          <p:cNvSpPr>
            <a:spLocks noGrp="1"/>
          </p:cNvSpPr>
          <p:nvPr>
            <p:ph type="subTitle" idx="1" hasCustomPrompt="1"/>
          </p:nvPr>
        </p:nvSpPr>
        <p:spPr>
          <a:xfrm>
            <a:off x="1524000" y="5586347"/>
            <a:ext cx="9144000" cy="555171"/>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授课单位：东北财经大学管理科学与工程学院</a:t>
            </a:r>
          </a:p>
        </p:txBody>
      </p:sp>
      <p:pic>
        <p:nvPicPr>
          <p:cNvPr id="8" name="图片 7">
            <a:extLst>
              <a:ext uri="{FF2B5EF4-FFF2-40B4-BE49-F238E27FC236}">
                <a16:creationId xmlns:a16="http://schemas.microsoft.com/office/drawing/2014/main" id="{7CB2A6BD-1C09-4B81-A375-EFC9943F84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1200" y="1937090"/>
            <a:ext cx="5689600" cy="3429000"/>
          </a:xfrm>
          <a:prstGeom prst="rect">
            <a:avLst/>
          </a:prstGeom>
        </p:spPr>
      </p:pic>
    </p:spTree>
    <p:extLst>
      <p:ext uri="{BB962C8B-B14F-4D97-AF65-F5344CB8AC3E}">
        <p14:creationId xmlns:p14="http://schemas.microsoft.com/office/powerpoint/2010/main" val="569046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本章小结">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40509E-0C79-4531-96CE-B1ADC6F41835}"/>
              </a:ext>
            </a:extLst>
          </p:cNvPr>
          <p:cNvSpPr>
            <a:spLocks noGrp="1"/>
          </p:cNvSpPr>
          <p:nvPr>
            <p:ph type="title" hasCustomPrompt="1"/>
          </p:nvPr>
        </p:nvSpPr>
        <p:spPr>
          <a:xfrm>
            <a:off x="2125824" y="513184"/>
            <a:ext cx="7940351" cy="811763"/>
          </a:xfrm>
          <a:prstGeom prst="rect">
            <a:avLst/>
          </a:prstGeom>
        </p:spPr>
        <p:txBody>
          <a:bodyPr/>
          <a:lstStyle>
            <a:lvl1pPr algn="ctr">
              <a:defRPr>
                <a:latin typeface="黑体" panose="02010609060101010101" pitchFamily="49" charset="-122"/>
                <a:ea typeface="黑体" panose="02010609060101010101" pitchFamily="49" charset="-122"/>
              </a:defRPr>
            </a:lvl1pPr>
          </a:lstStyle>
          <a:p>
            <a:r>
              <a:rPr lang="zh-CN" altLang="en-US" dirty="0"/>
              <a:t>本章小结</a:t>
            </a:r>
          </a:p>
        </p:txBody>
      </p:sp>
      <p:grpSp>
        <p:nvGrpSpPr>
          <p:cNvPr id="3" name="组合 2">
            <a:extLst>
              <a:ext uri="{FF2B5EF4-FFF2-40B4-BE49-F238E27FC236}">
                <a16:creationId xmlns:a16="http://schemas.microsoft.com/office/drawing/2014/main" id="{5C03FEA3-2EE1-4758-9266-C3E35896CAC8}"/>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3D4BE855-135C-4CB2-9E3A-475BA218E301}"/>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9CDAEDF5-8344-4783-9A90-0602CF869D6A}"/>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EB40E131-AF2C-4AE2-A762-92645D48CAB0}"/>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4648A17D-B81A-4F84-A15F-248782D4C3DD}"/>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89A2109-A794-43B8-AF22-B69C1C9592EB}"/>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D6F4A25-C9E8-4F1D-A76B-365EC1688D89}"/>
              </a:ext>
            </a:extLst>
          </p:cNvPr>
          <p:cNvSpPr>
            <a:spLocks noGrp="1"/>
          </p:cNvSpPr>
          <p:nvPr>
            <p:ph type="body" sz="quarter" idx="10"/>
          </p:nvPr>
        </p:nvSpPr>
        <p:spPr>
          <a:xfrm>
            <a:off x="2125662" y="1539875"/>
            <a:ext cx="7940676" cy="4702175"/>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668978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rgbClr val="F4F4F4"/>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3F61C0-944D-4DCC-9D49-4D2C1AA99CB4}"/>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
        <p:nvSpPr>
          <p:cNvPr id="3" name="内容占位符 2">
            <a:extLst>
              <a:ext uri="{FF2B5EF4-FFF2-40B4-BE49-F238E27FC236}">
                <a16:creationId xmlns:a16="http://schemas.microsoft.com/office/drawing/2014/main" id="{6E6EC3ED-B3E1-4F8D-A91D-DC4E012D83CF}"/>
              </a:ext>
            </a:extLst>
          </p:cNvPr>
          <p:cNvSpPr>
            <a:spLocks noGrp="1"/>
          </p:cNvSpPr>
          <p:nvPr>
            <p:ph idx="1"/>
          </p:nvPr>
        </p:nvSpPr>
        <p:spPr>
          <a:xfrm>
            <a:off x="485192" y="1240970"/>
            <a:ext cx="11402008" cy="5038533"/>
          </a:xfrm>
        </p:spPr>
        <p:txBody>
          <a:bodyPr/>
          <a:lstStyle>
            <a:lvl1pPr>
              <a:defRPr>
                <a:solidFill>
                  <a:srgbClr val="1E1E1E"/>
                </a:solidFill>
                <a:latin typeface="楷体" panose="02010609060101010101" pitchFamily="49" charset="-122"/>
                <a:ea typeface="楷体" panose="02010609060101010101" pitchFamily="49" charset="-122"/>
              </a:defRPr>
            </a:lvl1pPr>
            <a:lvl2pPr>
              <a:defRPr>
                <a:solidFill>
                  <a:srgbClr val="1E1E1E"/>
                </a:solidFill>
                <a:latin typeface="楷体" panose="02010609060101010101" pitchFamily="49" charset="-122"/>
                <a:ea typeface="楷体" panose="02010609060101010101" pitchFamily="49" charset="-122"/>
              </a:defRPr>
            </a:lvl2pPr>
            <a:lvl3pPr>
              <a:defRPr>
                <a:solidFill>
                  <a:srgbClr val="1E1E1E"/>
                </a:solidFill>
                <a:latin typeface="楷体" panose="02010609060101010101" pitchFamily="49" charset="-122"/>
                <a:ea typeface="楷体" panose="02010609060101010101" pitchFamily="49" charset="-122"/>
              </a:defRPr>
            </a:lvl3pPr>
            <a:lvl4pPr>
              <a:defRPr>
                <a:solidFill>
                  <a:srgbClr val="1E1E1E"/>
                </a:solidFill>
                <a:latin typeface="楷体" panose="02010609060101010101" pitchFamily="49" charset="-122"/>
                <a:ea typeface="楷体" panose="02010609060101010101" pitchFamily="49" charset="-122"/>
              </a:defRPr>
            </a:lvl4pPr>
            <a:lvl5pPr>
              <a:defRPr>
                <a:solidFill>
                  <a:srgbClr val="1E1E1E"/>
                </a:solidFill>
                <a:latin typeface="楷体" panose="02010609060101010101" pitchFamily="49" charset="-122"/>
                <a:ea typeface="楷体" panose="02010609060101010101" pitchFamily="49" charset="-122"/>
              </a:defRPr>
            </a:lvl5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grpSp>
        <p:nvGrpSpPr>
          <p:cNvPr id="17" name="组合 16">
            <a:extLst>
              <a:ext uri="{FF2B5EF4-FFF2-40B4-BE49-F238E27FC236}">
                <a16:creationId xmlns:a16="http://schemas.microsoft.com/office/drawing/2014/main" id="{B06F4C5E-7361-4973-B93A-3975C29D40D5}"/>
              </a:ext>
            </a:extLst>
          </p:cNvPr>
          <p:cNvGrpSpPr/>
          <p:nvPr userDrawn="1"/>
        </p:nvGrpSpPr>
        <p:grpSpPr>
          <a:xfrm>
            <a:off x="0" y="6115513"/>
            <a:ext cx="746391" cy="746351"/>
            <a:chOff x="0" y="6115513"/>
            <a:chExt cx="746391" cy="746351"/>
          </a:xfrm>
        </p:grpSpPr>
        <p:sp>
          <p:nvSpPr>
            <p:cNvPr id="16" name="直角三角形 15">
              <a:extLst>
                <a:ext uri="{FF2B5EF4-FFF2-40B4-BE49-F238E27FC236}">
                  <a16:creationId xmlns:a16="http://schemas.microsoft.com/office/drawing/2014/main" id="{59C03745-8A06-426D-BF81-7A66360F1A2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a:extLst>
                <a:ext uri="{FF2B5EF4-FFF2-40B4-BE49-F238E27FC236}">
                  <a16:creationId xmlns:a16="http://schemas.microsoft.com/office/drawing/2014/main" id="{81DB58DC-3ADC-418F-AC32-37FE9FD1439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FF2B5EF4-FFF2-40B4-BE49-F238E27FC236}">
                <a16:creationId xmlns:a16="http://schemas.microsoft.com/office/drawing/2014/main" id="{69BFA00F-1706-42F9-ABF9-BF68A8A0DCA6}"/>
              </a:ext>
            </a:extLst>
          </p:cNvPr>
          <p:cNvGrpSpPr/>
          <p:nvPr userDrawn="1"/>
        </p:nvGrpSpPr>
        <p:grpSpPr>
          <a:xfrm rot="10800000">
            <a:off x="11445609" y="-7208"/>
            <a:ext cx="746391" cy="746351"/>
            <a:chOff x="0" y="6115513"/>
            <a:chExt cx="746391" cy="746351"/>
          </a:xfrm>
        </p:grpSpPr>
        <p:sp>
          <p:nvSpPr>
            <p:cNvPr id="19" name="直角三角形 18">
              <a:extLst>
                <a:ext uri="{FF2B5EF4-FFF2-40B4-BE49-F238E27FC236}">
                  <a16:creationId xmlns:a16="http://schemas.microsoft.com/office/drawing/2014/main" id="{E0E64A5F-5241-45CE-97C4-1480E07FFBF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直角三角形 19">
              <a:extLst>
                <a:ext uri="{FF2B5EF4-FFF2-40B4-BE49-F238E27FC236}">
                  <a16:creationId xmlns:a16="http://schemas.microsoft.com/office/drawing/2014/main" id="{F7826F27-1C49-4CE5-A396-E701536DB8D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298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上节回顾">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9A6A58-1284-4E47-B942-44B9027E2FDF}"/>
              </a:ext>
            </a:extLst>
          </p:cNvPr>
          <p:cNvSpPr>
            <a:spLocks noGrp="1"/>
          </p:cNvSpPr>
          <p:nvPr>
            <p:ph type="title" hasCustomPrompt="1"/>
          </p:nvPr>
        </p:nvSpPr>
        <p:spPr>
          <a:xfrm>
            <a:off x="121298" y="365968"/>
            <a:ext cx="10515600" cy="811763"/>
          </a:xfrm>
          <a:prstGeom prst="rect">
            <a:avLst/>
          </a:prstGeom>
        </p:spPr>
        <p:txBody>
          <a:bodyPr/>
          <a:lstStyle>
            <a:lvl1pPr>
              <a:defRPr>
                <a:latin typeface="黑体" panose="02010609060101010101" pitchFamily="49" charset="-122"/>
                <a:ea typeface="黑体" panose="02010609060101010101" pitchFamily="49" charset="-122"/>
              </a:defRPr>
            </a:lvl1pPr>
          </a:lstStyle>
          <a:p>
            <a:r>
              <a:rPr lang="zh-CN" altLang="en-US" dirty="0"/>
              <a:t>上节回顾</a:t>
            </a:r>
          </a:p>
        </p:txBody>
      </p:sp>
      <p:grpSp>
        <p:nvGrpSpPr>
          <p:cNvPr id="3" name="组合 2">
            <a:extLst>
              <a:ext uri="{FF2B5EF4-FFF2-40B4-BE49-F238E27FC236}">
                <a16:creationId xmlns:a16="http://schemas.microsoft.com/office/drawing/2014/main" id="{2D7BB877-497F-4F5D-AB09-46F9F59A5FD3}"/>
              </a:ext>
            </a:extLst>
          </p:cNvPr>
          <p:cNvGrpSpPr/>
          <p:nvPr userDrawn="1"/>
        </p:nvGrpSpPr>
        <p:grpSpPr>
          <a:xfrm>
            <a:off x="0" y="6115513"/>
            <a:ext cx="746391" cy="746351"/>
            <a:chOff x="0" y="6115513"/>
            <a:chExt cx="746391" cy="746351"/>
          </a:xfrm>
        </p:grpSpPr>
        <p:sp>
          <p:nvSpPr>
            <p:cNvPr id="4" name="直角三角形 3">
              <a:extLst>
                <a:ext uri="{FF2B5EF4-FFF2-40B4-BE49-F238E27FC236}">
                  <a16:creationId xmlns:a16="http://schemas.microsoft.com/office/drawing/2014/main" id="{93A2FF04-1E54-4077-9291-7C6FD97DAC5D}"/>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a:extLst>
                <a:ext uri="{FF2B5EF4-FFF2-40B4-BE49-F238E27FC236}">
                  <a16:creationId xmlns:a16="http://schemas.microsoft.com/office/drawing/2014/main" id="{BADD1F89-D89D-4EBF-AF5A-872F258ED09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0F79742E-636D-4FC5-B575-8DC3E666EB02}"/>
              </a:ext>
            </a:extLst>
          </p:cNvPr>
          <p:cNvGrpSpPr/>
          <p:nvPr userDrawn="1"/>
        </p:nvGrpSpPr>
        <p:grpSpPr>
          <a:xfrm rot="10800000">
            <a:off x="11445609" y="-7208"/>
            <a:ext cx="746391" cy="746351"/>
            <a:chOff x="0" y="6115513"/>
            <a:chExt cx="746391" cy="746351"/>
          </a:xfrm>
        </p:grpSpPr>
        <p:sp>
          <p:nvSpPr>
            <p:cNvPr id="7" name="直角三角形 6">
              <a:extLst>
                <a:ext uri="{FF2B5EF4-FFF2-40B4-BE49-F238E27FC236}">
                  <a16:creationId xmlns:a16="http://schemas.microsoft.com/office/drawing/2014/main" id="{EF2A1D4F-F392-46E7-99F6-7F42BB4A8AF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D49875AB-056E-4313-AB57-156E99FC29E0}"/>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62AB6BE4-AD6A-4C63-8D8D-73AF1D91C5CA}"/>
              </a:ext>
            </a:extLst>
          </p:cNvPr>
          <p:cNvSpPr>
            <a:spLocks noGrp="1"/>
          </p:cNvSpPr>
          <p:nvPr>
            <p:ph type="body" sz="quarter" idx="10"/>
          </p:nvPr>
        </p:nvSpPr>
        <p:spPr>
          <a:xfrm>
            <a:off x="2090057" y="1446253"/>
            <a:ext cx="7868914" cy="4497355"/>
          </a:xfrm>
        </p:spPr>
        <p:txBody>
          <a:bodyPr/>
          <a:lstStyle>
            <a:lvl1pPr>
              <a:defRPr>
                <a:solidFill>
                  <a:srgbClr val="1E1E1E"/>
                </a:solidFill>
                <a:latin typeface="黑体" panose="02010609060101010101" pitchFamily="49" charset="-122"/>
                <a:ea typeface="黑体" panose="02010609060101010101" pitchFamily="49" charset="-122"/>
              </a:defRPr>
            </a:lvl1pPr>
          </a:lstStyle>
          <a:p>
            <a:pPr lvl="0"/>
            <a:r>
              <a:rPr lang="zh-CN" altLang="en-US" dirty="0"/>
              <a:t>单击此处编辑母版文本样式</a:t>
            </a:r>
          </a:p>
        </p:txBody>
      </p:sp>
    </p:spTree>
    <p:extLst>
      <p:ext uri="{BB962C8B-B14F-4D97-AF65-F5344CB8AC3E}">
        <p14:creationId xmlns:p14="http://schemas.microsoft.com/office/powerpoint/2010/main" val="2979039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章节目录">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09BD8446-7034-41AF-908E-176CF44C374B}"/>
              </a:ext>
            </a:extLst>
          </p:cNvPr>
          <p:cNvGrpSpPr/>
          <p:nvPr userDrawn="1"/>
        </p:nvGrpSpPr>
        <p:grpSpPr>
          <a:xfrm>
            <a:off x="0" y="0"/>
            <a:ext cx="1978082" cy="1968753"/>
            <a:chOff x="2351315" y="783771"/>
            <a:chExt cx="1978082" cy="1968753"/>
          </a:xfrm>
        </p:grpSpPr>
        <p:sp>
          <p:nvSpPr>
            <p:cNvPr id="4" name="直角三角形 3">
              <a:extLst>
                <a:ext uri="{FF2B5EF4-FFF2-40B4-BE49-F238E27FC236}">
                  <a16:creationId xmlns:a16="http://schemas.microsoft.com/office/drawing/2014/main" id="{AA4FA65C-B1C8-4AD7-8084-D30A3DA3BA39}"/>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直角三角形 2">
              <a:extLst>
                <a:ext uri="{FF2B5EF4-FFF2-40B4-BE49-F238E27FC236}">
                  <a16:creationId xmlns:a16="http://schemas.microsoft.com/office/drawing/2014/main" id="{FFCCBB5C-1F2D-4182-8D3F-D997CF451C9C}"/>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id="{C4A5699F-87D0-4F3E-9950-55220CDE9063}"/>
              </a:ext>
            </a:extLst>
          </p:cNvPr>
          <p:cNvGrpSpPr/>
          <p:nvPr userDrawn="1"/>
        </p:nvGrpSpPr>
        <p:grpSpPr>
          <a:xfrm rot="10800000">
            <a:off x="10223249" y="4889247"/>
            <a:ext cx="1978082" cy="1968753"/>
            <a:chOff x="2351315" y="783771"/>
            <a:chExt cx="1978082" cy="1968753"/>
          </a:xfrm>
        </p:grpSpPr>
        <p:sp>
          <p:nvSpPr>
            <p:cNvPr id="7" name="直角三角形 6">
              <a:extLst>
                <a:ext uri="{FF2B5EF4-FFF2-40B4-BE49-F238E27FC236}">
                  <a16:creationId xmlns:a16="http://schemas.microsoft.com/office/drawing/2014/main" id="{8E39F19C-31A2-4421-8B62-B3162F2C9440}"/>
                </a:ext>
              </a:extLst>
            </p:cNvPr>
            <p:cNvSpPr/>
            <p:nvPr userDrawn="1"/>
          </p:nvSpPr>
          <p:spPr>
            <a:xfrm rot="5400000">
              <a:off x="2359083" y="782210"/>
              <a:ext cx="1965649" cy="1974979"/>
            </a:xfrm>
            <a:prstGeom prst="r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a:extLst>
                <a:ext uri="{FF2B5EF4-FFF2-40B4-BE49-F238E27FC236}">
                  <a16:creationId xmlns:a16="http://schemas.microsoft.com/office/drawing/2014/main" id="{1C0EEB48-46C4-4977-8F0E-C3C7FC4A3BD3}"/>
                </a:ext>
              </a:extLst>
            </p:cNvPr>
            <p:cNvSpPr/>
            <p:nvPr userDrawn="1"/>
          </p:nvSpPr>
          <p:spPr>
            <a:xfrm rot="5400000">
              <a:off x="2351315" y="783771"/>
              <a:ext cx="1754155" cy="1754155"/>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占位符 9">
            <a:extLst>
              <a:ext uri="{FF2B5EF4-FFF2-40B4-BE49-F238E27FC236}">
                <a16:creationId xmlns:a16="http://schemas.microsoft.com/office/drawing/2014/main" id="{D8495B12-CD9B-4E4A-9E3E-86C4B4CB7E53}"/>
              </a:ext>
            </a:extLst>
          </p:cNvPr>
          <p:cNvSpPr>
            <a:spLocks noGrp="1"/>
          </p:cNvSpPr>
          <p:nvPr>
            <p:ph type="body" sz="quarter" idx="10" hasCustomPrompt="1"/>
          </p:nvPr>
        </p:nvSpPr>
        <p:spPr>
          <a:xfrm>
            <a:off x="2071396" y="1576877"/>
            <a:ext cx="7868914" cy="4497355"/>
          </a:xfrm>
          <a:solidFill>
            <a:schemeClr val="tx1">
              <a:lumMod val="85000"/>
            </a:schemeClr>
          </a:solidFill>
          <a:ln>
            <a:solidFill>
              <a:schemeClr val="accent6">
                <a:lumMod val="75000"/>
              </a:schemeClr>
            </a:solidFill>
          </a:ln>
        </p:spPr>
        <p:txBody>
          <a:bodyPr/>
          <a:lstStyle>
            <a:lvl1pPr marL="0" indent="0">
              <a:buNone/>
              <a:defRPr>
                <a:solidFill>
                  <a:srgbClr val="1E1E1E"/>
                </a:solidFill>
                <a:latin typeface="黑体" panose="02010609060101010101" pitchFamily="49" charset="-122"/>
                <a:ea typeface="黑体" panose="02010609060101010101" pitchFamily="49" charset="-122"/>
              </a:defRPr>
            </a:lvl1pPr>
          </a:lstStyle>
          <a:p>
            <a:pPr lvl="0"/>
            <a:r>
              <a:rPr lang="en-US" altLang="zh-CN" dirty="0"/>
              <a:t>01 </a:t>
            </a:r>
          </a:p>
          <a:p>
            <a:pPr lvl="0"/>
            <a:r>
              <a:rPr lang="en-US" altLang="zh-CN" dirty="0"/>
              <a:t>02 </a:t>
            </a:r>
          </a:p>
          <a:p>
            <a:pPr lvl="0"/>
            <a:endParaRPr lang="zh-CN" altLang="en-US" dirty="0"/>
          </a:p>
        </p:txBody>
      </p:sp>
      <p:sp>
        <p:nvSpPr>
          <p:cNvPr id="12" name="文本占位符 11">
            <a:extLst>
              <a:ext uri="{FF2B5EF4-FFF2-40B4-BE49-F238E27FC236}">
                <a16:creationId xmlns:a16="http://schemas.microsoft.com/office/drawing/2014/main" id="{998DD887-41E5-4F1C-8D56-C542E5B3FD01}"/>
              </a:ext>
            </a:extLst>
          </p:cNvPr>
          <p:cNvSpPr>
            <a:spLocks noGrp="1"/>
          </p:cNvSpPr>
          <p:nvPr>
            <p:ph type="body" sz="quarter" idx="11" hasCustomPrompt="1"/>
          </p:nvPr>
        </p:nvSpPr>
        <p:spPr>
          <a:xfrm>
            <a:off x="5047966" y="416266"/>
            <a:ext cx="2096067" cy="610093"/>
          </a:xfrm>
        </p:spPr>
        <p:txBody>
          <a:bodyPr>
            <a:noAutofit/>
          </a:bodyPr>
          <a:lstStyle>
            <a:lvl1pPr marL="0" indent="0">
              <a:buNone/>
              <a:defRPr sz="3600">
                <a:solidFill>
                  <a:srgbClr val="439467"/>
                </a:solidFill>
                <a:latin typeface="黑体" panose="02010609060101010101" pitchFamily="49" charset="-122"/>
                <a:ea typeface="黑体" panose="02010609060101010101" pitchFamily="49" charset="-122"/>
              </a:defRPr>
            </a:lvl1pPr>
          </a:lstStyle>
          <a:p>
            <a:pPr lvl="0"/>
            <a:r>
              <a:rPr lang="zh-CN" altLang="en-US" dirty="0"/>
              <a:t>本章目录</a:t>
            </a:r>
          </a:p>
        </p:txBody>
      </p:sp>
    </p:spTree>
    <p:extLst>
      <p:ext uri="{BB962C8B-B14F-4D97-AF65-F5344CB8AC3E}">
        <p14:creationId xmlns:p14="http://schemas.microsoft.com/office/powerpoint/2010/main" val="2155006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rgbClr val="439467"/>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D76123-5AF2-4AAE-8C5B-7B5378EAF7D7}"/>
              </a:ext>
            </a:extLst>
          </p:cNvPr>
          <p:cNvSpPr>
            <a:spLocks noGrp="1"/>
          </p:cNvSpPr>
          <p:nvPr>
            <p:ph type="title"/>
          </p:nvPr>
        </p:nvSpPr>
        <p:spPr>
          <a:xfrm>
            <a:off x="981132" y="2855166"/>
            <a:ext cx="10515600" cy="878925"/>
          </a:xfrm>
          <a:prstGeom prst="rect">
            <a:avLst/>
          </a:prstGeom>
          <a:noFill/>
        </p:spPr>
        <p:txBody>
          <a:bodyPr anchor="b">
            <a:normAutofit/>
          </a:bodyPr>
          <a:lstStyle>
            <a:lvl1pPr algn="ctr">
              <a:defRPr sz="4800">
                <a:solidFill>
                  <a:schemeClr val="bg1"/>
                </a:solidFill>
                <a:latin typeface="黑体" panose="02010609060101010101" pitchFamily="49" charset="-122"/>
                <a:ea typeface="黑体" panose="02010609060101010101" pitchFamily="49" charset="-122"/>
              </a:defRPr>
            </a:lvl1pPr>
          </a:lstStyle>
          <a:p>
            <a:r>
              <a:rPr lang="zh-CN" altLang="en-US"/>
              <a:t>单击此处编辑母版标题样式</a:t>
            </a:r>
          </a:p>
        </p:txBody>
      </p:sp>
    </p:spTree>
    <p:extLst>
      <p:ext uri="{BB962C8B-B14F-4D97-AF65-F5344CB8AC3E}">
        <p14:creationId xmlns:p14="http://schemas.microsoft.com/office/powerpoint/2010/main" val="2235953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两栏内容">
    <p:bg>
      <p:bgPr>
        <a:solidFill>
          <a:schemeClr val="bg1">
            <a:lumMod val="95000"/>
          </a:schemeClr>
        </a:solidFill>
        <a:effectLst/>
      </p:bgPr>
    </p:bg>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27A3FDC-C930-4DAC-B667-BF0964848A14}"/>
              </a:ext>
            </a:extLst>
          </p:cNvPr>
          <p:cNvSpPr>
            <a:spLocks noGrp="1"/>
          </p:cNvSpPr>
          <p:nvPr>
            <p:ph sz="half" idx="1"/>
          </p:nvPr>
        </p:nvSpPr>
        <p:spPr>
          <a:xfrm>
            <a:off x="494522"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87C9F6D1-AE2D-48AC-B31D-2F74475A5A08}"/>
              </a:ext>
            </a:extLst>
          </p:cNvPr>
          <p:cNvSpPr>
            <a:spLocks noGrp="1"/>
          </p:cNvSpPr>
          <p:nvPr>
            <p:ph sz="half" idx="2"/>
          </p:nvPr>
        </p:nvSpPr>
        <p:spPr>
          <a:xfrm>
            <a:off x="6172200" y="1138335"/>
            <a:ext cx="5525278" cy="5281126"/>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2" name="组合 11">
            <a:extLst>
              <a:ext uri="{FF2B5EF4-FFF2-40B4-BE49-F238E27FC236}">
                <a16:creationId xmlns:a16="http://schemas.microsoft.com/office/drawing/2014/main" id="{1BEBE917-2F41-42E7-931E-24D9EB22C215}"/>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0B473D94-FEA2-4733-8894-D13280706C6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6118C4A-858D-4061-977C-30AFB97BA68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24327353-E96B-4A78-B853-BE4075C736E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B6DD9267-E37F-4201-87D9-8743BA9A61D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D3947121-16A6-4C9A-8F4C-9A8325BEFD82}"/>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1">
            <a:extLst>
              <a:ext uri="{FF2B5EF4-FFF2-40B4-BE49-F238E27FC236}">
                <a16:creationId xmlns:a16="http://schemas.microsoft.com/office/drawing/2014/main" id="{97FC13B3-B810-4651-90D9-111B4A632A35}"/>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908808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bg>
      <p:bgPr>
        <a:solidFill>
          <a:schemeClr val="bg1">
            <a:lumMod val="95000"/>
          </a:schemeClr>
        </a:solidFill>
        <a:effectLst/>
      </p:bgPr>
    </p:bg>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B63D3605-D1E7-4204-9358-87147C371486}"/>
              </a:ext>
            </a:extLst>
          </p:cNvPr>
          <p:cNvSpPr>
            <a:spLocks noGrp="1"/>
          </p:cNvSpPr>
          <p:nvPr>
            <p:ph type="body" idx="1"/>
          </p:nvPr>
        </p:nvSpPr>
        <p:spPr>
          <a:xfrm>
            <a:off x="839788" y="1335930"/>
            <a:ext cx="5157787"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67EB659-C285-4E70-B5E3-8E326A2987F9}"/>
              </a:ext>
            </a:extLst>
          </p:cNvPr>
          <p:cNvSpPr>
            <a:spLocks noGrp="1"/>
          </p:cNvSpPr>
          <p:nvPr>
            <p:ph sz="half" idx="2"/>
          </p:nvPr>
        </p:nvSpPr>
        <p:spPr>
          <a:xfrm>
            <a:off x="839788" y="2267339"/>
            <a:ext cx="5157787"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52FEF67-6A27-4366-811C-CBB98530F612}"/>
              </a:ext>
            </a:extLst>
          </p:cNvPr>
          <p:cNvSpPr>
            <a:spLocks noGrp="1"/>
          </p:cNvSpPr>
          <p:nvPr>
            <p:ph type="body" sz="quarter" idx="3"/>
          </p:nvPr>
        </p:nvSpPr>
        <p:spPr>
          <a:xfrm>
            <a:off x="6172200" y="1335930"/>
            <a:ext cx="5183188" cy="823912"/>
          </a:xfrm>
        </p:spPr>
        <p:txBody>
          <a:bodyPr anchor="b"/>
          <a:lstStyle>
            <a:lvl1pPr marL="0" indent="0">
              <a:buNone/>
              <a:defRPr sz="2400" b="1">
                <a:solidFill>
                  <a:srgbClr val="1E1E1E"/>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F65175D-FBC6-494B-BCD0-787672FFD485}"/>
              </a:ext>
            </a:extLst>
          </p:cNvPr>
          <p:cNvSpPr>
            <a:spLocks noGrp="1"/>
          </p:cNvSpPr>
          <p:nvPr>
            <p:ph sz="quarter" idx="4"/>
          </p:nvPr>
        </p:nvSpPr>
        <p:spPr>
          <a:xfrm>
            <a:off x="6194427" y="2267339"/>
            <a:ext cx="5183188" cy="4180114"/>
          </a:xfrm>
        </p:spPr>
        <p:txBody>
          <a:bodyPr/>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14" name="组合 13">
            <a:extLst>
              <a:ext uri="{FF2B5EF4-FFF2-40B4-BE49-F238E27FC236}">
                <a16:creationId xmlns:a16="http://schemas.microsoft.com/office/drawing/2014/main" id="{A9688B3F-C1AB-45B8-AAD8-BFCE9B2510A2}"/>
              </a:ext>
            </a:extLst>
          </p:cNvPr>
          <p:cNvGrpSpPr/>
          <p:nvPr userDrawn="1"/>
        </p:nvGrpSpPr>
        <p:grpSpPr>
          <a:xfrm>
            <a:off x="0" y="6115513"/>
            <a:ext cx="746391" cy="746351"/>
            <a:chOff x="0" y="6115513"/>
            <a:chExt cx="746391" cy="746351"/>
          </a:xfrm>
        </p:grpSpPr>
        <p:sp>
          <p:nvSpPr>
            <p:cNvPr id="15" name="直角三角形 14">
              <a:extLst>
                <a:ext uri="{FF2B5EF4-FFF2-40B4-BE49-F238E27FC236}">
                  <a16:creationId xmlns:a16="http://schemas.microsoft.com/office/drawing/2014/main" id="{A70B1B13-8926-4B68-BDFB-944D356A0899}"/>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a:extLst>
                <a:ext uri="{FF2B5EF4-FFF2-40B4-BE49-F238E27FC236}">
                  <a16:creationId xmlns:a16="http://schemas.microsoft.com/office/drawing/2014/main" id="{E80DD400-FB61-4CFB-BCE1-9ACB58967E3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a:extLst>
              <a:ext uri="{FF2B5EF4-FFF2-40B4-BE49-F238E27FC236}">
                <a16:creationId xmlns:a16="http://schemas.microsoft.com/office/drawing/2014/main" id="{83E48405-9074-46DD-AFCF-867AD2108F03}"/>
              </a:ext>
            </a:extLst>
          </p:cNvPr>
          <p:cNvGrpSpPr/>
          <p:nvPr userDrawn="1"/>
        </p:nvGrpSpPr>
        <p:grpSpPr>
          <a:xfrm rot="10800000">
            <a:off x="11445609" y="-7208"/>
            <a:ext cx="746391" cy="746351"/>
            <a:chOff x="0" y="6115513"/>
            <a:chExt cx="746391" cy="746351"/>
          </a:xfrm>
        </p:grpSpPr>
        <p:sp>
          <p:nvSpPr>
            <p:cNvPr id="18" name="直角三角形 17">
              <a:extLst>
                <a:ext uri="{FF2B5EF4-FFF2-40B4-BE49-F238E27FC236}">
                  <a16:creationId xmlns:a16="http://schemas.microsoft.com/office/drawing/2014/main" id="{1990631D-EED9-4CD9-9FE0-7567053714B0}"/>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直角三角形 18">
              <a:extLst>
                <a:ext uri="{FF2B5EF4-FFF2-40B4-BE49-F238E27FC236}">
                  <a16:creationId xmlns:a16="http://schemas.microsoft.com/office/drawing/2014/main" id="{9A678650-9097-4B5E-9EA0-522E8DACA42E}"/>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标题 1">
            <a:extLst>
              <a:ext uri="{FF2B5EF4-FFF2-40B4-BE49-F238E27FC236}">
                <a16:creationId xmlns:a16="http://schemas.microsoft.com/office/drawing/2014/main" id="{222BE322-601F-49F6-B971-FFFC1AC7F918}"/>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67466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1">
            <a:lumMod val="95000"/>
          </a:schemeClr>
        </a:solidFill>
        <a:effectLst/>
      </p:bgPr>
    </p:bg>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D8D4446D-A123-44DC-8F43-2AF42A6EDA26}"/>
              </a:ext>
            </a:extLst>
          </p:cNvPr>
          <p:cNvGrpSpPr/>
          <p:nvPr userDrawn="1"/>
        </p:nvGrpSpPr>
        <p:grpSpPr>
          <a:xfrm>
            <a:off x="0" y="6115513"/>
            <a:ext cx="746391" cy="746351"/>
            <a:chOff x="0" y="6115513"/>
            <a:chExt cx="746391" cy="746351"/>
          </a:xfrm>
        </p:grpSpPr>
        <p:sp>
          <p:nvSpPr>
            <p:cNvPr id="11" name="直角三角形 10">
              <a:extLst>
                <a:ext uri="{FF2B5EF4-FFF2-40B4-BE49-F238E27FC236}">
                  <a16:creationId xmlns:a16="http://schemas.microsoft.com/office/drawing/2014/main" id="{31DA4322-C4B2-466E-8249-27E5DF097751}"/>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直角三角形 11">
              <a:extLst>
                <a:ext uri="{FF2B5EF4-FFF2-40B4-BE49-F238E27FC236}">
                  <a16:creationId xmlns:a16="http://schemas.microsoft.com/office/drawing/2014/main" id="{6999E91C-BDCD-4F77-A8F9-82894AA8EFBD}"/>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a:extLst>
              <a:ext uri="{FF2B5EF4-FFF2-40B4-BE49-F238E27FC236}">
                <a16:creationId xmlns:a16="http://schemas.microsoft.com/office/drawing/2014/main" id="{FB015CDC-E4BF-4992-9EAC-525F748F8E61}"/>
              </a:ext>
            </a:extLst>
          </p:cNvPr>
          <p:cNvGrpSpPr/>
          <p:nvPr userDrawn="1"/>
        </p:nvGrpSpPr>
        <p:grpSpPr>
          <a:xfrm rot="10800000">
            <a:off x="11445609" y="-7208"/>
            <a:ext cx="746391" cy="746351"/>
            <a:chOff x="0" y="6115513"/>
            <a:chExt cx="746391" cy="746351"/>
          </a:xfrm>
        </p:grpSpPr>
        <p:sp>
          <p:nvSpPr>
            <p:cNvPr id="14" name="直角三角形 13">
              <a:extLst>
                <a:ext uri="{FF2B5EF4-FFF2-40B4-BE49-F238E27FC236}">
                  <a16:creationId xmlns:a16="http://schemas.microsoft.com/office/drawing/2014/main" id="{DD47670E-B41A-4118-8FD5-7546F067CCCF}"/>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a:extLst>
                <a:ext uri="{FF2B5EF4-FFF2-40B4-BE49-F238E27FC236}">
                  <a16:creationId xmlns:a16="http://schemas.microsoft.com/office/drawing/2014/main" id="{C90427FB-126B-4DA9-98C7-14EE9D87442A}"/>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标题 1">
            <a:extLst>
              <a:ext uri="{FF2B5EF4-FFF2-40B4-BE49-F238E27FC236}">
                <a16:creationId xmlns:a16="http://schemas.microsoft.com/office/drawing/2014/main" id="{F48B1C78-784F-481E-AFB9-B5831ACD0219}"/>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2057252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2C997A09-2154-44AF-BFB3-673238277C11}"/>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E4FB17F4-14C0-4F3A-8C46-D3AE998EE12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C305DFC6-28BD-4CBA-8DDB-52E04EB9FE39}"/>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C9F9FD72-16CD-4988-A70F-07CB7D1932FB}"/>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FB7335D5-F144-4056-BA31-5170B6EE174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93D2FB7-C390-4D4F-A95A-C02DEF7C9816}"/>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524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7A30FC-8F6A-4176-9EDE-6C87FCC1A8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3F85568-B33A-424D-B6CD-E5C38A61B908}"/>
              </a:ext>
            </a:extLst>
          </p:cNvPr>
          <p:cNvSpPr>
            <a:spLocks noGrp="1"/>
          </p:cNvSpPr>
          <p:nvPr>
            <p:ph idx="1"/>
          </p:nvPr>
        </p:nvSpPr>
        <p:spPr>
          <a:xfrm>
            <a:off x="5183188" y="457200"/>
            <a:ext cx="6172200" cy="5943599"/>
          </a:xfrm>
        </p:spPr>
        <p:txBody>
          <a:bodyPr/>
          <a:lstStyle>
            <a:lvl1pPr>
              <a:defRPr sz="3200">
                <a:solidFill>
                  <a:srgbClr val="1E1E1E"/>
                </a:solidFill>
              </a:defRPr>
            </a:lvl1pPr>
            <a:lvl2pPr>
              <a:defRPr sz="2800">
                <a:solidFill>
                  <a:srgbClr val="1E1E1E"/>
                </a:solidFill>
              </a:defRPr>
            </a:lvl2pPr>
            <a:lvl3pPr>
              <a:defRPr sz="2400">
                <a:solidFill>
                  <a:srgbClr val="1E1E1E"/>
                </a:solidFill>
              </a:defRPr>
            </a:lvl3pPr>
            <a:lvl4pPr>
              <a:defRPr sz="2000">
                <a:solidFill>
                  <a:srgbClr val="1E1E1E"/>
                </a:solidFill>
              </a:defRPr>
            </a:lvl4pPr>
            <a:lvl5pPr>
              <a:defRPr sz="2000">
                <a:solidFill>
                  <a:srgbClr val="1E1E1E"/>
                </a:solidFill>
              </a:defRPr>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E69C09F-7782-4FD2-A4DC-E78E787FBD31}"/>
              </a:ext>
            </a:extLst>
          </p:cNvPr>
          <p:cNvSpPr>
            <a:spLocks noGrp="1"/>
          </p:cNvSpPr>
          <p:nvPr>
            <p:ph type="body" sz="half" idx="2"/>
          </p:nvPr>
        </p:nvSpPr>
        <p:spPr>
          <a:xfrm>
            <a:off x="839788" y="2057400"/>
            <a:ext cx="3932237" cy="4343400"/>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0E64FDCC-C47F-4F94-A210-A6786245AA47}"/>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92C00417-8ED3-44C7-AE0B-403F65CC98F3}"/>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A09E6420-9113-485C-9E22-577F83EE6308}"/>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F9348AFB-C639-4AA6-A1C0-6DE760AA5D62}"/>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64A7E563-FB76-4B5B-9C4D-52FDEA4F1F22}"/>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B65BA76F-BE26-4102-95C3-6544806B0BFB}"/>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5843541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bg>
      <p:bgPr>
        <a:solidFill>
          <a:schemeClr val="bg1">
            <a:lumMod val="95000"/>
          </a:schemeClr>
        </a:solidFill>
        <a:effectLst/>
      </p:bgPr>
    </p:bg>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2920589-8CCA-4AC5-887F-0759357FB5D0}"/>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66D140A-AE13-4BF8-92AC-3756ED0E5F2D}"/>
              </a:ext>
            </a:extLst>
          </p:cNvPr>
          <p:cNvSpPr>
            <a:spLocks noGrp="1"/>
          </p:cNvSpPr>
          <p:nvPr>
            <p:ph type="pic" idx="1"/>
          </p:nvPr>
        </p:nvSpPr>
        <p:spPr>
          <a:xfrm>
            <a:off x="5183188" y="987425"/>
            <a:ext cx="6172200" cy="4873625"/>
          </a:xfrm>
        </p:spPr>
        <p:txBody>
          <a:bodyPr/>
          <a:lstStyle>
            <a:lvl1pPr marL="0" indent="0">
              <a:buNone/>
              <a:defRPr sz="3200">
                <a:solidFill>
                  <a:srgbClr val="1E1E1E"/>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5F824899-1799-4CC4-9009-31CFCB4AF6C1}"/>
              </a:ext>
            </a:extLst>
          </p:cNvPr>
          <p:cNvSpPr>
            <a:spLocks noGrp="1"/>
          </p:cNvSpPr>
          <p:nvPr>
            <p:ph type="body" sz="half" idx="2"/>
          </p:nvPr>
        </p:nvSpPr>
        <p:spPr>
          <a:xfrm>
            <a:off x="839788" y="2057400"/>
            <a:ext cx="3932237" cy="3811588"/>
          </a:xfrm>
        </p:spPr>
        <p:txBody>
          <a:bodyPr/>
          <a:lstStyle>
            <a:lvl1pPr marL="0" indent="0">
              <a:buNone/>
              <a:defRPr sz="1600">
                <a:solidFill>
                  <a:srgbClr val="1E1E1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grpSp>
        <p:nvGrpSpPr>
          <p:cNvPr id="12" name="组合 11">
            <a:extLst>
              <a:ext uri="{FF2B5EF4-FFF2-40B4-BE49-F238E27FC236}">
                <a16:creationId xmlns:a16="http://schemas.microsoft.com/office/drawing/2014/main" id="{B25DDADB-6DE6-4549-9036-CA85F518F644}"/>
              </a:ext>
            </a:extLst>
          </p:cNvPr>
          <p:cNvGrpSpPr/>
          <p:nvPr userDrawn="1"/>
        </p:nvGrpSpPr>
        <p:grpSpPr>
          <a:xfrm>
            <a:off x="0" y="6115513"/>
            <a:ext cx="746391" cy="746351"/>
            <a:chOff x="0" y="6115513"/>
            <a:chExt cx="746391" cy="746351"/>
          </a:xfrm>
        </p:grpSpPr>
        <p:sp>
          <p:nvSpPr>
            <p:cNvPr id="13" name="直角三角形 12">
              <a:extLst>
                <a:ext uri="{FF2B5EF4-FFF2-40B4-BE49-F238E27FC236}">
                  <a16:creationId xmlns:a16="http://schemas.microsoft.com/office/drawing/2014/main" id="{43399087-FF41-4778-B847-70E7B26502FB}"/>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7E3570A0-A6F6-46B8-8BD8-6CFFB7BCAB7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a:extLst>
              <a:ext uri="{FF2B5EF4-FFF2-40B4-BE49-F238E27FC236}">
                <a16:creationId xmlns:a16="http://schemas.microsoft.com/office/drawing/2014/main" id="{8CC890F6-22B1-44A0-8E5F-37DDCC48BCD5}"/>
              </a:ext>
            </a:extLst>
          </p:cNvPr>
          <p:cNvGrpSpPr/>
          <p:nvPr userDrawn="1"/>
        </p:nvGrpSpPr>
        <p:grpSpPr>
          <a:xfrm rot="10800000">
            <a:off x="11445609" y="-7208"/>
            <a:ext cx="746391" cy="746351"/>
            <a:chOff x="0" y="6115513"/>
            <a:chExt cx="746391" cy="746351"/>
          </a:xfrm>
        </p:grpSpPr>
        <p:sp>
          <p:nvSpPr>
            <p:cNvPr id="16" name="直角三角形 15">
              <a:extLst>
                <a:ext uri="{FF2B5EF4-FFF2-40B4-BE49-F238E27FC236}">
                  <a16:creationId xmlns:a16="http://schemas.microsoft.com/office/drawing/2014/main" id="{5932C1D4-238A-470F-BBEF-88026EB8BE88}"/>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a:extLst>
                <a:ext uri="{FF2B5EF4-FFF2-40B4-BE49-F238E27FC236}">
                  <a16:creationId xmlns:a16="http://schemas.microsoft.com/office/drawing/2014/main" id="{C10373FE-827C-4723-B5CF-96BC1AA7F903}"/>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118839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竖排文字">
    <p:bg>
      <p:bgPr>
        <a:solidFill>
          <a:schemeClr val="bg1">
            <a:lumMod val="95000"/>
          </a:schemeClr>
        </a:solidFill>
        <a:effectLst/>
      </p:bgPr>
    </p:bg>
    <p:spTree>
      <p:nvGrpSpPr>
        <p:cNvPr id="1" name=""/>
        <p:cNvGrpSpPr/>
        <p:nvPr/>
      </p:nvGrpSpPr>
      <p:grpSpPr>
        <a:xfrm>
          <a:off x="0" y="0"/>
          <a:ext cx="0" cy="0"/>
          <a:chOff x="0" y="0"/>
          <a:chExt cx="0" cy="0"/>
        </a:xfrm>
      </p:grpSpPr>
      <p:sp>
        <p:nvSpPr>
          <p:cNvPr id="3" name="竖排文字占位符 2">
            <a:extLst>
              <a:ext uri="{FF2B5EF4-FFF2-40B4-BE49-F238E27FC236}">
                <a16:creationId xmlns:a16="http://schemas.microsoft.com/office/drawing/2014/main" id="{2355BA27-568F-472B-8D54-E65A99B25E4E}"/>
              </a:ext>
            </a:extLst>
          </p:cNvPr>
          <p:cNvSpPr>
            <a:spLocks noGrp="1"/>
          </p:cNvSpPr>
          <p:nvPr>
            <p:ph type="body" orient="vert" idx="1"/>
          </p:nvPr>
        </p:nvSpPr>
        <p:spPr>
          <a:xfrm>
            <a:off x="382555" y="1240971"/>
            <a:ext cx="10971245" cy="4935992"/>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7260C717-C0BC-4B4D-B661-2633D6DF9BEE}"/>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9AB7D116-E456-437E-BD85-5293A9644767}"/>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EA4A2B27-B8AB-4F15-99BE-2603F7DE8EA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B42CAB7-67BB-458F-8D41-E0CCC8645F0A}"/>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0D49CDD3-37B9-4E46-9A43-00A96DAB7284}"/>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5FEB1BDE-A938-43F0-AC20-2227391DFF1F}"/>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标题 1">
            <a:extLst>
              <a:ext uri="{FF2B5EF4-FFF2-40B4-BE49-F238E27FC236}">
                <a16:creationId xmlns:a16="http://schemas.microsoft.com/office/drawing/2014/main" id="{A23D8DDC-41CE-40C0-A187-7C17D6678F9C}"/>
              </a:ext>
            </a:extLst>
          </p:cNvPr>
          <p:cNvSpPr>
            <a:spLocks noGrp="1"/>
          </p:cNvSpPr>
          <p:nvPr>
            <p:ph type="title"/>
          </p:nvPr>
        </p:nvSpPr>
        <p:spPr>
          <a:xfrm>
            <a:off x="175726" y="237315"/>
            <a:ext cx="11198290" cy="746351"/>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minor">
            <a:schemeClr val="lt1"/>
          </a:fontRef>
        </p:style>
        <p:txBody>
          <a:bodyPr/>
          <a:lstStyle>
            <a:lvl1pPr>
              <a:defRPr>
                <a:solidFill>
                  <a:srgbClr val="439467"/>
                </a:solidFill>
                <a:latin typeface="+mj-lt"/>
              </a:defRPr>
            </a:lvl1pPr>
          </a:lstStyle>
          <a:p>
            <a:endParaRPr lang="zh-CN" altLang="en-US" dirty="0"/>
          </a:p>
        </p:txBody>
      </p:sp>
    </p:spTree>
    <p:extLst>
      <p:ext uri="{BB962C8B-B14F-4D97-AF65-F5344CB8AC3E}">
        <p14:creationId xmlns:p14="http://schemas.microsoft.com/office/powerpoint/2010/main" val="12823264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1">
            <a:lumMod val="95000"/>
          </a:schemeClr>
        </a:solidFill>
        <a:effectLst/>
      </p:bgPr>
    </p:bg>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7A6D1E32-DA71-4BB2-9F62-A5E91AD2D9A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6C2E8A6-D707-4E04-9893-A4D3D6436050}"/>
              </a:ext>
            </a:extLst>
          </p:cNvPr>
          <p:cNvSpPr>
            <a:spLocks noGrp="1"/>
          </p:cNvSpPr>
          <p:nvPr>
            <p:ph type="body" orient="vert" idx="1"/>
          </p:nvPr>
        </p:nvSpPr>
        <p:spPr>
          <a:xfrm>
            <a:off x="838200" y="365125"/>
            <a:ext cx="7734300" cy="5811838"/>
          </a:xfrm>
        </p:spPr>
        <p:txBody>
          <a:bodyPr vert="eaVert"/>
          <a:lstStyle>
            <a:lvl1pPr>
              <a:defRPr>
                <a:solidFill>
                  <a:srgbClr val="1E1E1E"/>
                </a:solidFill>
              </a:defRPr>
            </a:lvl1pPr>
            <a:lvl2pPr>
              <a:defRPr>
                <a:solidFill>
                  <a:srgbClr val="1E1E1E"/>
                </a:solidFill>
              </a:defRPr>
            </a:lvl2pPr>
            <a:lvl3pPr>
              <a:defRPr>
                <a:solidFill>
                  <a:srgbClr val="1E1E1E"/>
                </a:solidFill>
              </a:defRPr>
            </a:lvl3pPr>
            <a:lvl4pPr>
              <a:defRPr>
                <a:solidFill>
                  <a:srgbClr val="1E1E1E"/>
                </a:solidFill>
              </a:defRPr>
            </a:lvl4pPr>
            <a:lvl5pPr>
              <a:defRPr>
                <a:solidFill>
                  <a:srgbClr val="1E1E1E"/>
                </a:solidFill>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grpSp>
        <p:nvGrpSpPr>
          <p:cNvPr id="9" name="组合 8">
            <a:extLst>
              <a:ext uri="{FF2B5EF4-FFF2-40B4-BE49-F238E27FC236}">
                <a16:creationId xmlns:a16="http://schemas.microsoft.com/office/drawing/2014/main" id="{27AB5868-1037-4534-AD5D-F9D26D2ED2D5}"/>
              </a:ext>
            </a:extLst>
          </p:cNvPr>
          <p:cNvGrpSpPr/>
          <p:nvPr userDrawn="1"/>
        </p:nvGrpSpPr>
        <p:grpSpPr>
          <a:xfrm>
            <a:off x="0" y="6115513"/>
            <a:ext cx="746391" cy="746351"/>
            <a:chOff x="0" y="6115513"/>
            <a:chExt cx="746391" cy="746351"/>
          </a:xfrm>
        </p:grpSpPr>
        <p:sp>
          <p:nvSpPr>
            <p:cNvPr id="10" name="直角三角形 9">
              <a:extLst>
                <a:ext uri="{FF2B5EF4-FFF2-40B4-BE49-F238E27FC236}">
                  <a16:creationId xmlns:a16="http://schemas.microsoft.com/office/drawing/2014/main" id="{50039631-2115-48C3-BB06-2225ADA008BA}"/>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a:extLst>
                <a:ext uri="{FF2B5EF4-FFF2-40B4-BE49-F238E27FC236}">
                  <a16:creationId xmlns:a16="http://schemas.microsoft.com/office/drawing/2014/main" id="{1149A6C1-7F37-457E-96F4-F3407297D195}"/>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8D158B8B-3F2D-468E-A8A9-26AC266C9ECC}"/>
              </a:ext>
            </a:extLst>
          </p:cNvPr>
          <p:cNvGrpSpPr/>
          <p:nvPr userDrawn="1"/>
        </p:nvGrpSpPr>
        <p:grpSpPr>
          <a:xfrm rot="10800000">
            <a:off x="11445609" y="-7208"/>
            <a:ext cx="746391" cy="746351"/>
            <a:chOff x="0" y="6115513"/>
            <a:chExt cx="746391" cy="746351"/>
          </a:xfrm>
        </p:grpSpPr>
        <p:sp>
          <p:nvSpPr>
            <p:cNvPr id="13" name="直角三角形 12">
              <a:extLst>
                <a:ext uri="{FF2B5EF4-FFF2-40B4-BE49-F238E27FC236}">
                  <a16:creationId xmlns:a16="http://schemas.microsoft.com/office/drawing/2014/main" id="{4B7EE70A-E80D-43D0-9C2D-D155212BE9D6}"/>
                </a:ext>
              </a:extLst>
            </p:cNvPr>
            <p:cNvSpPr/>
            <p:nvPr userDrawn="1"/>
          </p:nvSpPr>
          <p:spPr>
            <a:xfrm>
              <a:off x="40" y="6115513"/>
              <a:ext cx="746351" cy="746351"/>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直角三角形 13">
              <a:extLst>
                <a:ext uri="{FF2B5EF4-FFF2-40B4-BE49-F238E27FC236}">
                  <a16:creationId xmlns:a16="http://schemas.microsoft.com/office/drawing/2014/main" id="{C86DB3A9-DE28-4FE7-9A86-ABCB15FF8494}"/>
                </a:ext>
              </a:extLst>
            </p:cNvPr>
            <p:cNvSpPr/>
            <p:nvPr userDrawn="1"/>
          </p:nvSpPr>
          <p:spPr>
            <a:xfrm>
              <a:off x="0" y="6279503"/>
              <a:ext cx="578498" cy="578498"/>
            </a:xfrm>
            <a:prstGeom prst="rtTriangle">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7765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D7446A9-C8E2-481C-BB65-EEC3326B85C4}"/>
              </a:ext>
            </a:extLst>
          </p:cNvPr>
          <p:cNvSpPr>
            <a:spLocks noGrp="1"/>
          </p:cNvSpPr>
          <p:nvPr>
            <p:ph type="title"/>
          </p:nvPr>
        </p:nvSpPr>
        <p:spPr>
          <a:xfrm>
            <a:off x="195943" y="363895"/>
            <a:ext cx="10515600" cy="811763"/>
          </a:xfrm>
          <a:prstGeom prst="rect">
            <a:avLst/>
          </a:prstGeom>
          <a:solidFill>
            <a:schemeClr val="bg1">
              <a:lumMod val="95000"/>
            </a:schemeClr>
          </a:solidFill>
        </p:spPr>
        <p:style>
          <a:lnRef idx="2">
            <a:schemeClr val="dk1">
              <a:shade val="50000"/>
            </a:schemeClr>
          </a:lnRef>
          <a:fillRef idx="1">
            <a:schemeClr val="dk1"/>
          </a:fillRef>
          <a:effectRef idx="0">
            <a:schemeClr val="dk1"/>
          </a:effectRef>
          <a:fontRef idx="none"/>
        </p:style>
        <p:txBody>
          <a:bodyPr vert="horz" lIns="91440" tIns="45720" rIns="91440" bIns="45720" rtlCol="0" anchor="ctr">
            <a:normAutofit/>
          </a:bodyPr>
          <a:lstStyle/>
          <a:p>
            <a:pPr lvl="0"/>
            <a:r>
              <a:rPr lang="zh-CN" altLang="en-US" dirty="0"/>
              <a:t>单击此处编辑母版标题样式</a:t>
            </a:r>
          </a:p>
        </p:txBody>
      </p:sp>
      <p:sp>
        <p:nvSpPr>
          <p:cNvPr id="3" name="文本占位符 2">
            <a:extLst>
              <a:ext uri="{FF2B5EF4-FFF2-40B4-BE49-F238E27FC236}">
                <a16:creationId xmlns:a16="http://schemas.microsoft.com/office/drawing/2014/main" id="{DD5CB865-F68E-4CE1-8A13-E680ADC0A6D5}"/>
              </a:ext>
            </a:extLst>
          </p:cNvPr>
          <p:cNvSpPr>
            <a:spLocks noGrp="1"/>
          </p:cNvSpPr>
          <p:nvPr>
            <p:ph type="body" idx="1"/>
          </p:nvPr>
        </p:nvSpPr>
        <p:spPr>
          <a:xfrm>
            <a:off x="838200" y="1586204"/>
            <a:ext cx="10515600" cy="459075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Tree>
    <p:extLst>
      <p:ext uri="{BB962C8B-B14F-4D97-AF65-F5344CB8AC3E}">
        <p14:creationId xmlns:p14="http://schemas.microsoft.com/office/powerpoint/2010/main" val="2303201799"/>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61" r:id="rId4"/>
    <p:sldLayoutId id="214748366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Lst>
  <p:txStyles>
    <p:titleStyle>
      <a:lvl1pPr algn="l" defTabSz="914400" rtl="0" eaLnBrk="1" latinLnBrk="0" hangingPunct="1">
        <a:lnSpc>
          <a:spcPct val="90000"/>
        </a:lnSpc>
        <a:spcBef>
          <a:spcPct val="0"/>
        </a:spcBef>
        <a:buNone/>
        <a:defRPr lang="zh-CN" altLang="en-US" sz="4400" kern="1200" dirty="0" smtClean="0">
          <a:solidFill>
            <a:srgbClr val="439467"/>
          </a:solidFill>
          <a:latin typeface="黑体" panose="02010609060101010101" pitchFamily="49" charset="-122"/>
          <a:ea typeface="黑体" panose="02010609060101010101" pitchFamily="49" charset="-122"/>
          <a:cs typeface="+mn-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7.w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4B1103-E0A0-4CD9-BF78-3BB884DFD408}"/>
              </a:ext>
            </a:extLst>
          </p:cNvPr>
          <p:cNvSpPr>
            <a:spLocks noGrp="1"/>
          </p:cNvSpPr>
          <p:nvPr>
            <p:ph type="title"/>
          </p:nvPr>
        </p:nvSpPr>
        <p:spPr>
          <a:ln>
            <a:noFill/>
          </a:ln>
        </p:spPr>
        <p:txBody>
          <a:bodyPr/>
          <a:lstStyle/>
          <a:p>
            <a:r>
              <a:rPr lang="zh-CN" altLang="en-US" dirty="0"/>
              <a:t>第</a:t>
            </a:r>
            <a:r>
              <a:rPr lang="en-US" altLang="zh-CN" dirty="0"/>
              <a:t>3</a:t>
            </a:r>
            <a:r>
              <a:rPr lang="zh-CN" altLang="en-US" dirty="0"/>
              <a:t>章   </a:t>
            </a:r>
            <a:r>
              <a:rPr lang="en-US" altLang="zh-CN" dirty="0"/>
              <a:t>VBA</a:t>
            </a:r>
            <a:r>
              <a:rPr lang="zh-CN" altLang="en-US" dirty="0"/>
              <a:t>编程基础   </a:t>
            </a:r>
          </a:p>
        </p:txBody>
      </p:sp>
    </p:spTree>
    <p:extLst>
      <p:ext uri="{BB962C8B-B14F-4D97-AF65-F5344CB8AC3E}">
        <p14:creationId xmlns:p14="http://schemas.microsoft.com/office/powerpoint/2010/main" val="40321104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81A4CB-C240-4A71-B66B-557D6ABA871B}"/>
              </a:ext>
            </a:extLst>
          </p:cNvPr>
          <p:cNvSpPr>
            <a:spLocks noGrp="1"/>
          </p:cNvSpPr>
          <p:nvPr>
            <p:ph type="title"/>
          </p:nvPr>
        </p:nvSpPr>
        <p:spPr>
          <a:xfrm>
            <a:off x="504070" y="546722"/>
            <a:ext cx="10515600" cy="811763"/>
          </a:xfrm>
          <a:noFill/>
          <a:ln>
            <a:noFill/>
          </a:ln>
        </p:spPr>
        <p:txBody>
          <a:bodyPr/>
          <a:lstStyle/>
          <a:p>
            <a:r>
              <a:rPr lang="zh-CN" altLang="en-US" dirty="0"/>
              <a:t>上节回顾</a:t>
            </a:r>
          </a:p>
        </p:txBody>
      </p:sp>
      <p:sp>
        <p:nvSpPr>
          <p:cNvPr id="3" name="文本占位符 2">
            <a:extLst>
              <a:ext uri="{FF2B5EF4-FFF2-40B4-BE49-F238E27FC236}">
                <a16:creationId xmlns:a16="http://schemas.microsoft.com/office/drawing/2014/main" id="{FBCABA21-DC20-45C7-A3ED-9779E6E537EF}"/>
              </a:ext>
            </a:extLst>
          </p:cNvPr>
          <p:cNvSpPr>
            <a:spLocks noGrp="1"/>
          </p:cNvSpPr>
          <p:nvPr>
            <p:ph type="body" sz="quarter" idx="10"/>
          </p:nvPr>
        </p:nvSpPr>
        <p:spPr>
          <a:xfrm>
            <a:off x="2079424" y="2105359"/>
            <a:ext cx="7868914" cy="2647282"/>
          </a:xfrm>
        </p:spPr>
        <p:txBody>
          <a:bodyPr>
            <a:normAutofit fontScale="92500" lnSpcReduction="20000"/>
          </a:bodyPr>
          <a:lstStyle/>
          <a:p>
            <a:pPr>
              <a:lnSpc>
                <a:spcPct val="150000"/>
              </a:lnSpc>
            </a:pPr>
            <a:r>
              <a:rPr lang="zh-CN" altLang="en-US" dirty="0"/>
              <a:t>宏的概念</a:t>
            </a:r>
            <a:endParaRPr lang="en-US" altLang="zh-CN" dirty="0"/>
          </a:p>
          <a:p>
            <a:pPr>
              <a:lnSpc>
                <a:spcPct val="150000"/>
              </a:lnSpc>
            </a:pPr>
            <a:r>
              <a:rPr lang="zh-CN" altLang="en-US" dirty="0"/>
              <a:t>宏的录制、执行和设置</a:t>
            </a:r>
            <a:endParaRPr lang="en-US" altLang="zh-CN" dirty="0"/>
          </a:p>
          <a:p>
            <a:pPr>
              <a:lnSpc>
                <a:spcPct val="150000"/>
              </a:lnSpc>
            </a:pPr>
            <a:r>
              <a:rPr lang="en-US" altLang="zh-CN" dirty="0"/>
              <a:t>VBA</a:t>
            </a:r>
            <a:r>
              <a:rPr lang="zh-CN" altLang="en-US" dirty="0"/>
              <a:t>开发环境</a:t>
            </a:r>
            <a:endParaRPr lang="en-US" altLang="zh-CN" dirty="0"/>
          </a:p>
          <a:p>
            <a:pPr>
              <a:lnSpc>
                <a:spcPct val="150000"/>
              </a:lnSpc>
            </a:pPr>
            <a:r>
              <a:rPr lang="en-US" altLang="zh-CN" dirty="0"/>
              <a:t>VBE</a:t>
            </a:r>
            <a:r>
              <a:rPr lang="zh-CN" altLang="en-US" dirty="0"/>
              <a:t>的使用和设置</a:t>
            </a:r>
            <a:endParaRPr lang="en-US" altLang="zh-CN" dirty="0"/>
          </a:p>
          <a:p>
            <a:pPr>
              <a:lnSpc>
                <a:spcPct val="150000"/>
              </a:lnSpc>
            </a:pPr>
            <a:endParaRPr lang="zh-CN" altLang="en-US" dirty="0"/>
          </a:p>
        </p:txBody>
      </p:sp>
    </p:spTree>
    <p:extLst>
      <p:ext uri="{BB962C8B-B14F-4D97-AF65-F5344CB8AC3E}">
        <p14:creationId xmlns:p14="http://schemas.microsoft.com/office/powerpoint/2010/main" val="407416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537521F-2F20-42D0-A6C6-090AC6817333}"/>
              </a:ext>
            </a:extLst>
          </p:cNvPr>
          <p:cNvSpPr>
            <a:spLocks noGrp="1"/>
          </p:cNvSpPr>
          <p:nvPr>
            <p:ph type="body" sz="quarter" idx="10"/>
          </p:nvPr>
        </p:nvSpPr>
        <p:spPr>
          <a:xfrm>
            <a:off x="2071396" y="1576878"/>
            <a:ext cx="7868914" cy="4461614"/>
          </a:xfrm>
        </p:spPr>
        <p:txBody>
          <a:bodyPr/>
          <a:lstStyle/>
          <a:p>
            <a:pPr>
              <a:lnSpc>
                <a:spcPct val="110000"/>
              </a:lnSpc>
            </a:pPr>
            <a:r>
              <a:rPr lang="en-US" altLang="zh-CN" dirty="0"/>
              <a:t>01 VBA</a:t>
            </a:r>
            <a:r>
              <a:rPr lang="zh-CN" altLang="en-US" dirty="0"/>
              <a:t>语言基础</a:t>
            </a:r>
            <a:endParaRPr lang="en-US" altLang="zh-CN" dirty="0"/>
          </a:p>
          <a:p>
            <a:pPr>
              <a:lnSpc>
                <a:spcPct val="110000"/>
              </a:lnSpc>
            </a:pPr>
            <a:r>
              <a:rPr lang="en-US" altLang="zh-CN" dirty="0"/>
              <a:t>02 VBA</a:t>
            </a:r>
            <a:r>
              <a:rPr lang="zh-CN" altLang="en-US" dirty="0"/>
              <a:t>语句</a:t>
            </a:r>
            <a:endParaRPr lang="en-US" altLang="zh-CN" dirty="0"/>
          </a:p>
          <a:p>
            <a:pPr>
              <a:lnSpc>
                <a:spcPct val="110000"/>
              </a:lnSpc>
            </a:pPr>
            <a:r>
              <a:rPr lang="en-US" altLang="zh-CN" dirty="0"/>
              <a:t>03 VBA</a:t>
            </a:r>
            <a:r>
              <a:rPr lang="zh-CN" altLang="en-US" dirty="0"/>
              <a:t>程序与程序调试</a:t>
            </a:r>
            <a:endParaRPr lang="en-US" altLang="zh-CN" dirty="0"/>
          </a:p>
          <a:p>
            <a:pPr>
              <a:lnSpc>
                <a:spcPct val="110000"/>
              </a:lnSpc>
            </a:pPr>
            <a:r>
              <a:rPr lang="en-US" altLang="zh-CN" dirty="0"/>
              <a:t>04 VBA</a:t>
            </a:r>
            <a:r>
              <a:rPr lang="zh-CN" altLang="en-US" dirty="0"/>
              <a:t>数据输入与输出</a:t>
            </a:r>
            <a:endParaRPr lang="en-US" altLang="zh-CN" dirty="0"/>
          </a:p>
          <a:p>
            <a:pPr>
              <a:lnSpc>
                <a:spcPct val="110000"/>
              </a:lnSpc>
            </a:pPr>
            <a:r>
              <a:rPr lang="en-US" altLang="zh-CN" dirty="0"/>
              <a:t>05 </a:t>
            </a:r>
            <a:r>
              <a:rPr lang="zh-CN" altLang="en-US" dirty="0"/>
              <a:t>程序控制结构</a:t>
            </a:r>
            <a:endParaRPr lang="en-US" altLang="zh-CN" dirty="0"/>
          </a:p>
          <a:p>
            <a:pPr>
              <a:lnSpc>
                <a:spcPct val="110000"/>
              </a:lnSpc>
            </a:pPr>
            <a:r>
              <a:rPr lang="en-US" altLang="zh-CN" dirty="0"/>
              <a:t>06 </a:t>
            </a:r>
            <a:r>
              <a:rPr lang="zh-CN" altLang="en-US" dirty="0"/>
              <a:t>数组</a:t>
            </a:r>
            <a:endParaRPr lang="en-US" altLang="zh-CN" dirty="0"/>
          </a:p>
          <a:p>
            <a:pPr>
              <a:lnSpc>
                <a:spcPct val="110000"/>
              </a:lnSpc>
            </a:pPr>
            <a:r>
              <a:rPr lang="en-US" altLang="zh-CN" dirty="0"/>
              <a:t>07 </a:t>
            </a:r>
            <a:r>
              <a:rPr lang="zh-CN" altLang="en-US" dirty="0"/>
              <a:t>程序设计实例</a:t>
            </a:r>
          </a:p>
        </p:txBody>
      </p:sp>
      <p:sp>
        <p:nvSpPr>
          <p:cNvPr id="3" name="文本占位符 2">
            <a:extLst>
              <a:ext uri="{FF2B5EF4-FFF2-40B4-BE49-F238E27FC236}">
                <a16:creationId xmlns:a16="http://schemas.microsoft.com/office/drawing/2014/main" id="{A5E892F8-BEA3-4A36-8072-052D8AEBEB7E}"/>
              </a:ext>
            </a:extLst>
          </p:cNvPr>
          <p:cNvSpPr>
            <a:spLocks noGrp="1"/>
          </p:cNvSpPr>
          <p:nvPr>
            <p:ph type="body" sz="quarter" idx="11"/>
          </p:nvPr>
        </p:nvSpPr>
        <p:spPr/>
        <p:txBody>
          <a:bodyPr/>
          <a:lstStyle/>
          <a:p>
            <a:r>
              <a:rPr lang="zh-CN" altLang="en-US" dirty="0"/>
              <a:t>本章目录</a:t>
            </a:r>
          </a:p>
        </p:txBody>
      </p:sp>
    </p:spTree>
    <p:extLst>
      <p:ext uri="{BB962C8B-B14F-4D97-AF65-F5344CB8AC3E}">
        <p14:creationId xmlns:p14="http://schemas.microsoft.com/office/powerpoint/2010/main" val="1027487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wipe(left)">
                                      <p:cBhvr>
                                        <p:cTn id="7" dur="500"/>
                                        <p:tgtEl>
                                          <p:spTgt spid="2">
                                            <p:bg/>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xEl>
                                              <p:pRg st="0" end="0"/>
                                            </p:txEl>
                                          </p:spTgt>
                                        </p:tgtEl>
                                        <p:attrNameLst>
                                          <p:attrName>style.visibility</p:attrName>
                                        </p:attrNameLst>
                                      </p:cBhvr>
                                      <p:to>
                                        <p:strVal val="visible"/>
                                      </p:to>
                                    </p:set>
                                    <p:animEffect transition="in" filter="wipe(left)">
                                      <p:cBhvr>
                                        <p:cTn id="10" dur="500"/>
                                        <p:tgtEl>
                                          <p:spTgt spid="2">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wipe(left)">
                                      <p:cBhvr>
                                        <p:cTn id="13" dur="500"/>
                                        <p:tgtEl>
                                          <p:spTgt spid="2">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wipe(left)">
                                      <p:cBhvr>
                                        <p:cTn id="16" dur="500"/>
                                        <p:tgtEl>
                                          <p:spTgt spid="2">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wipe(left)">
                                      <p:cBhvr>
                                        <p:cTn id="19" dur="500"/>
                                        <p:tgtEl>
                                          <p:spTgt spid="2">
                                            <p:txEl>
                                              <p:pRg st="3" end="3"/>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left)">
                                      <p:cBhvr>
                                        <p:cTn id="22" dur="500"/>
                                        <p:tgtEl>
                                          <p:spTgt spid="2">
                                            <p:txEl>
                                              <p:pRg st="4" end="4"/>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wipe(left)">
                                      <p:cBhvr>
                                        <p:cTn id="25" dur="500"/>
                                        <p:tgtEl>
                                          <p:spTgt spid="2">
                                            <p:txEl>
                                              <p:pRg st="5" end="5"/>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
                                            <p:txEl>
                                              <p:pRg st="6" end="6"/>
                                            </p:txEl>
                                          </p:spTgt>
                                        </p:tgtEl>
                                        <p:attrNameLst>
                                          <p:attrName>style.visibility</p:attrName>
                                        </p:attrNameLst>
                                      </p:cBhvr>
                                      <p:to>
                                        <p:strVal val="visible"/>
                                      </p:to>
                                    </p:set>
                                    <p:animEffect transition="in" filter="wipe(left)">
                                      <p:cBhvr>
                                        <p:cTn id="28"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7D018668-B2B9-4374-8A08-D4B9E029E712}"/>
              </a:ext>
            </a:extLst>
          </p:cNvPr>
          <p:cNvSpPr>
            <a:spLocks noGrp="1"/>
          </p:cNvSpPr>
          <p:nvPr>
            <p:ph type="body" sz="quarter" idx="10"/>
          </p:nvPr>
        </p:nvSpPr>
        <p:spPr>
          <a:xfrm>
            <a:off x="3623093" y="2363638"/>
            <a:ext cx="5644355" cy="1207698"/>
          </a:xfrm>
        </p:spPr>
        <p:txBody>
          <a:bodyPr>
            <a:normAutofit/>
          </a:bodyPr>
          <a:lstStyle/>
          <a:p>
            <a:pPr algn="ctr"/>
            <a:endParaRPr lang="en-US" altLang="zh-CN" dirty="0"/>
          </a:p>
          <a:p>
            <a:pPr algn="ctr"/>
            <a:r>
              <a:rPr lang="zh-CN" altLang="en-US" dirty="0"/>
              <a:t>第一节 </a:t>
            </a:r>
            <a:r>
              <a:rPr lang="en-US" altLang="zh-CN" dirty="0"/>
              <a:t>VBA</a:t>
            </a:r>
            <a:r>
              <a:rPr lang="zh-CN" altLang="en-US" dirty="0"/>
              <a:t>语言基础</a:t>
            </a:r>
          </a:p>
        </p:txBody>
      </p:sp>
    </p:spTree>
    <p:extLst>
      <p:ext uri="{BB962C8B-B14F-4D97-AF65-F5344CB8AC3E}">
        <p14:creationId xmlns:p14="http://schemas.microsoft.com/office/powerpoint/2010/main" val="13871683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2891817-9FD7-404C-8739-789255805F99}"/>
              </a:ext>
            </a:extLst>
          </p:cNvPr>
          <p:cNvSpPr>
            <a:spLocks noGrp="1"/>
          </p:cNvSpPr>
          <p:nvPr>
            <p:ph type="body" sz="quarter" idx="10"/>
          </p:nvPr>
        </p:nvSpPr>
        <p:spPr>
          <a:xfrm>
            <a:off x="2071396" y="2073350"/>
            <a:ext cx="7210827" cy="2509283"/>
          </a:xfrm>
        </p:spPr>
        <p:txBody>
          <a:bodyPr/>
          <a:lstStyle/>
          <a:p>
            <a:pPr>
              <a:lnSpc>
                <a:spcPct val="110000"/>
              </a:lnSpc>
            </a:pPr>
            <a:r>
              <a:rPr lang="en-US" altLang="zh-CN" dirty="0"/>
              <a:t>    VBA</a:t>
            </a:r>
            <a:r>
              <a:rPr lang="zh-CN" altLang="en-US" dirty="0"/>
              <a:t>作为一门高级编程语言，有严格的语法要求，如</a:t>
            </a:r>
            <a:r>
              <a:rPr lang="en-US" altLang="zh-CN" dirty="0"/>
              <a:t>VBA</a:t>
            </a:r>
            <a:r>
              <a:rPr lang="zh-CN" altLang="en-US" dirty="0"/>
              <a:t>符号系统、书写规则和语言成分。这些语言成分包括关键字与标识符、数据类型、常量与变量、运算符和表达式以及函数等。</a:t>
            </a:r>
          </a:p>
        </p:txBody>
      </p:sp>
    </p:spTree>
    <p:extLst>
      <p:ext uri="{BB962C8B-B14F-4D97-AF65-F5344CB8AC3E}">
        <p14:creationId xmlns:p14="http://schemas.microsoft.com/office/powerpoint/2010/main" val="202877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1000"/>
                                        <p:tgtEl>
                                          <p:spTgt spid="2">
                                            <p:bg/>
                                          </p:spTgt>
                                        </p:tgtEl>
                                      </p:cBhvr>
                                    </p:animEffect>
                                    <p:anim calcmode="lin" valueType="num">
                                      <p:cBhvr>
                                        <p:cTn id="8" dur="1000" fill="hold"/>
                                        <p:tgtEl>
                                          <p:spTgt spid="2">
                                            <p:bg/>
                                          </p:spTgt>
                                        </p:tgtEl>
                                        <p:attrNameLst>
                                          <p:attrName>ppt_x</p:attrName>
                                        </p:attrNameLst>
                                      </p:cBhvr>
                                      <p:tavLst>
                                        <p:tav tm="0">
                                          <p:val>
                                            <p:strVal val="#ppt_x"/>
                                          </p:val>
                                        </p:tav>
                                        <p:tav tm="100000">
                                          <p:val>
                                            <p:strVal val="#ppt_x"/>
                                          </p:val>
                                        </p:tav>
                                      </p:tavLst>
                                    </p:anim>
                                    <p:anim calcmode="lin" valueType="num">
                                      <p:cBhvr>
                                        <p:cTn id="9" dur="1000" fill="hold"/>
                                        <p:tgtEl>
                                          <p:spTgt spid="2">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1000"/>
                                        <p:tgtEl>
                                          <p:spTgt spid="2">
                                            <p:txEl>
                                              <p:pRg st="0" end="0"/>
                                            </p:txEl>
                                          </p:spTgt>
                                        </p:tgtEl>
                                      </p:cBhvr>
                                    </p:animEffect>
                                    <p:anim calcmode="lin" valueType="num">
                                      <p:cBhvr>
                                        <p:cTn id="1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A5DDFB6B-5B4A-41FD-8F93-BAE827C353FA}"/>
              </a:ext>
            </a:extLst>
          </p:cNvPr>
          <p:cNvPicPr>
            <a:picLocks noChangeAspect="1"/>
          </p:cNvPicPr>
          <p:nvPr/>
        </p:nvPicPr>
        <p:blipFill>
          <a:blip r:embed="rId2"/>
          <a:stretch>
            <a:fillRect/>
          </a:stretch>
        </p:blipFill>
        <p:spPr>
          <a:xfrm>
            <a:off x="7026692" y="1939766"/>
            <a:ext cx="4207478" cy="2941334"/>
          </a:xfrm>
          <a:prstGeom prst="rect">
            <a:avLst/>
          </a:prstGeom>
        </p:spPr>
      </p:pic>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485192" y="1353114"/>
            <a:ext cx="11402008" cy="608033"/>
          </a:xfrm>
        </p:spPr>
        <p:txBody>
          <a:bodyPr>
            <a:normAutofit/>
          </a:bodyPr>
          <a:lstStyle/>
          <a:p>
            <a:pPr marL="0" indent="0">
              <a:buNone/>
            </a:pPr>
            <a:r>
              <a:rPr lang="en-US" altLang="zh-CN" sz="3200" dirty="0">
                <a:latin typeface="微软雅黑" panose="020B0503020204020204" pitchFamily="34" charset="-122"/>
                <a:ea typeface="微软雅黑" panose="020B0503020204020204" pitchFamily="34" charset="-122"/>
              </a:rPr>
              <a:t>3.1.1 </a:t>
            </a:r>
            <a:r>
              <a:rPr lang="zh-CN" altLang="en-US" sz="3200" dirty="0">
                <a:latin typeface="微软雅黑" panose="020B0503020204020204" pitchFamily="34" charset="-122"/>
                <a:ea typeface="微软雅黑" panose="020B0503020204020204" pitchFamily="34" charset="-122"/>
              </a:rPr>
              <a:t>关键字与标识符</a:t>
            </a:r>
            <a:endParaRPr lang="en-US" altLang="zh-CN" sz="3200" dirty="0">
              <a:latin typeface="微软雅黑" panose="020B0503020204020204" pitchFamily="34" charset="-122"/>
              <a:ea typeface="微软雅黑" panose="020B0503020204020204" pitchFamily="34" charset="-122"/>
            </a:endParaRPr>
          </a:p>
          <a:p>
            <a:pPr marL="0" indent="0">
              <a:buNone/>
            </a:pPr>
            <a:endParaRPr lang="zh-CN" altLang="en-US" sz="3200" dirty="0">
              <a:latin typeface="微软雅黑" panose="020B0503020204020204" pitchFamily="34" charset="-122"/>
              <a:ea typeface="微软雅黑" panose="020B0503020204020204" pitchFamily="34" charset="-122"/>
            </a:endParaRPr>
          </a:p>
        </p:txBody>
      </p:sp>
      <p:sp>
        <p:nvSpPr>
          <p:cNvPr id="4" name="内容占位符 2">
            <a:extLst>
              <a:ext uri="{FF2B5EF4-FFF2-40B4-BE49-F238E27FC236}">
                <a16:creationId xmlns:a16="http://schemas.microsoft.com/office/drawing/2014/main" id="{6A0BF374-BF5D-4A9E-83DF-506ACCE7470A}"/>
              </a:ext>
            </a:extLst>
          </p:cNvPr>
          <p:cNvSpPr txBox="1">
            <a:spLocks noChangeAspect="1"/>
          </p:cNvSpPr>
          <p:nvPr/>
        </p:nvSpPr>
        <p:spPr>
          <a:xfrm>
            <a:off x="485193" y="2253006"/>
            <a:ext cx="6108112" cy="3024847"/>
          </a:xfrm>
          <a:prstGeom prst="rect">
            <a:avLst/>
          </a:prstGeom>
        </p:spPr>
        <p:txBody>
          <a:bodyPr vert="horz" wrap="square"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zh-CN" sz="2400" dirty="0">
                <a:solidFill>
                  <a:srgbClr val="1A1AEE"/>
                </a:solidFill>
                <a:latin typeface="微软雅黑" panose="020B0503020204020204" pitchFamily="34" charset="-122"/>
                <a:ea typeface="微软雅黑" panose="020B0503020204020204" pitchFamily="34" charset="-122"/>
              </a:rPr>
              <a:t>关键字</a:t>
            </a:r>
            <a:r>
              <a:rPr lang="zh-CN" altLang="zh-CN" sz="2400" dirty="0">
                <a:latin typeface="微软雅黑" panose="020B0503020204020204" pitchFamily="34" charset="-122"/>
                <a:ea typeface="微软雅黑" panose="020B0503020204020204" pitchFamily="34" charset="-122"/>
              </a:rPr>
              <a:t>又称为保留字，</a:t>
            </a:r>
            <a:r>
              <a:rPr lang="zh-CN" altLang="en-US" sz="2400" dirty="0">
                <a:latin typeface="微软雅黑" panose="020B0503020204020204" pitchFamily="34" charset="-122"/>
                <a:ea typeface="微软雅黑" panose="020B0503020204020204" pitchFamily="34" charset="-122"/>
              </a:rPr>
              <a:t>由系统定义的，在语法上有着固定含义，</a:t>
            </a:r>
            <a:r>
              <a:rPr lang="zh-CN" altLang="zh-CN" sz="2400" dirty="0">
                <a:latin typeface="微软雅黑" panose="020B0503020204020204" pitchFamily="34" charset="-122"/>
                <a:ea typeface="微软雅黑" panose="020B0503020204020204" pitchFamily="34" charset="-122"/>
              </a:rPr>
              <a:t>用于表示系统提供的标准过程、方法、函数、</a:t>
            </a:r>
            <a:r>
              <a:rPr lang="zh-CN" altLang="en-US" sz="2400" dirty="0">
                <a:latin typeface="微软雅黑" panose="020B0503020204020204" pitchFamily="34" charset="-122"/>
                <a:ea typeface="微软雅黑" panose="020B0503020204020204" pitchFamily="34" charset="-122"/>
              </a:rPr>
              <a:t>数据类型、</a:t>
            </a:r>
            <a:r>
              <a:rPr lang="zh-CN" altLang="zh-CN" sz="2400" dirty="0">
                <a:latin typeface="微软雅黑" panose="020B0503020204020204" pitchFamily="34" charset="-122"/>
                <a:ea typeface="微软雅黑" panose="020B0503020204020204" pitchFamily="34" charset="-122"/>
              </a:rPr>
              <a:t>运算符和常量等。例如</a:t>
            </a:r>
            <a:r>
              <a:rPr lang="en-US" altLang="zh-CN" sz="2400" dirty="0">
                <a:latin typeface="微软雅黑" panose="020B0503020204020204" pitchFamily="34" charset="-122"/>
                <a:ea typeface="微软雅黑" panose="020B0503020204020204" pitchFamily="34" charset="-122"/>
              </a:rPr>
              <a:t>:Integer</a:t>
            </a: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If</a:t>
            </a:r>
            <a:r>
              <a:rPr lang="zh-CN" altLang="zh-CN" sz="2400" dirty="0">
                <a:latin typeface="微软雅黑" panose="020B0503020204020204" pitchFamily="34" charset="-122"/>
                <a:ea typeface="微软雅黑" panose="020B0503020204020204" pitchFamily="34" charset="-122"/>
              </a:rPr>
              <a:t>和</a:t>
            </a:r>
            <a:r>
              <a:rPr lang="en-US" altLang="zh-CN" sz="2400" dirty="0">
                <a:latin typeface="微软雅黑" panose="020B0503020204020204" pitchFamily="34" charset="-122"/>
                <a:ea typeface="微软雅黑" panose="020B0503020204020204" pitchFamily="34" charset="-122"/>
              </a:rPr>
              <a:t>Dim</a:t>
            </a:r>
            <a:r>
              <a:rPr lang="zh-CN" altLang="zh-CN" sz="2400" dirty="0">
                <a:latin typeface="微软雅黑" panose="020B0503020204020204" pitchFamily="34" charset="-122"/>
                <a:ea typeface="微软雅黑" panose="020B0503020204020204" pitchFamily="34" charset="-122"/>
              </a:rPr>
              <a:t>等</a:t>
            </a:r>
            <a:endParaRPr lang="en-US" altLang="zh-CN" sz="2400" dirty="0">
              <a:latin typeface="微软雅黑" panose="020B0503020204020204" pitchFamily="34" charset="-122"/>
              <a:ea typeface="微软雅黑" panose="020B0503020204020204" pitchFamily="34" charset="-122"/>
            </a:endParaRPr>
          </a:p>
          <a:p>
            <a:pPr algn="just">
              <a:lnSpc>
                <a:spcPct val="120000"/>
              </a:lnSpc>
            </a:pPr>
            <a:r>
              <a:rPr lang="zh-CN" altLang="zh-CN" sz="2400" dirty="0">
                <a:latin typeface="微软雅黑" panose="020B0503020204020204" pitchFamily="34" charset="-122"/>
                <a:ea typeface="微软雅黑" panose="020B0503020204020204" pitchFamily="34" charset="-122"/>
              </a:rPr>
              <a:t>编程时只能按预先定义的含义使用关键字，不能改变其含义</a:t>
            </a:r>
            <a:endParaRPr lang="en-US" altLang="zh-CN" sz="2400" dirty="0">
              <a:latin typeface="微软雅黑" panose="020B0503020204020204" pitchFamily="34" charset="-122"/>
              <a:ea typeface="微软雅黑" panose="020B0503020204020204" pitchFamily="34" charset="-122"/>
            </a:endParaRPr>
          </a:p>
          <a:p>
            <a:pPr marL="0" indent="0" algn="just">
              <a:lnSpc>
                <a:spcPct val="120000"/>
              </a:lnSpc>
              <a:buFont typeface="Arial" panose="020B0604020202020204" pitchFamily="34" charset="0"/>
              <a:buNone/>
            </a:pPr>
            <a:endParaRPr lang="zh-CN" altLang="en-US" sz="2400" dirty="0">
              <a:latin typeface="微软雅黑" panose="020B0503020204020204" pitchFamily="34" charset="-122"/>
              <a:ea typeface="微软雅黑" panose="020B0503020204020204" pitchFamily="34" charset="-122"/>
            </a:endParaRPr>
          </a:p>
        </p:txBody>
      </p:sp>
      <p:sp>
        <p:nvSpPr>
          <p:cNvPr id="7" name="对话气泡: 圆角矩形 6">
            <a:extLst>
              <a:ext uri="{FF2B5EF4-FFF2-40B4-BE49-F238E27FC236}">
                <a16:creationId xmlns:a16="http://schemas.microsoft.com/office/drawing/2014/main" id="{71386009-09E7-4DFC-81D0-7C1DCBA46CEA}"/>
              </a:ext>
            </a:extLst>
          </p:cNvPr>
          <p:cNvSpPr/>
          <p:nvPr/>
        </p:nvSpPr>
        <p:spPr>
          <a:xfrm>
            <a:off x="1876889" y="5537036"/>
            <a:ext cx="5149803" cy="960018"/>
          </a:xfrm>
          <a:prstGeom prst="wedgeRoundRectCallout">
            <a:avLst>
              <a:gd name="adj1" fmla="val -35627"/>
              <a:gd name="adj2" fmla="val -104772"/>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Ø"/>
            </a:pPr>
            <a:r>
              <a:rPr lang="zh-CN" altLang="zh-CN" sz="2400" dirty="0">
                <a:latin typeface="微软雅黑" panose="020B0503020204020204" pitchFamily="34" charset="-122"/>
                <a:ea typeface="微软雅黑" panose="020B0503020204020204" pitchFamily="34" charset="-122"/>
              </a:rPr>
              <a:t>关键字的</a:t>
            </a:r>
            <a:r>
              <a:rPr lang="zh-CN" altLang="en-US" sz="2400" dirty="0">
                <a:latin typeface="微软雅黑" panose="020B0503020204020204" pitchFamily="34" charset="-122"/>
                <a:ea typeface="微软雅黑" panose="020B0503020204020204" pitchFamily="34" charset="-122"/>
              </a:rPr>
              <a:t>标准形式为</a:t>
            </a:r>
            <a:r>
              <a:rPr lang="zh-CN" altLang="zh-CN" sz="2400" dirty="0">
                <a:latin typeface="微软雅黑" panose="020B0503020204020204" pitchFamily="34" charset="-122"/>
                <a:ea typeface="微软雅黑" panose="020B0503020204020204" pitchFamily="34" charset="-122"/>
              </a:rPr>
              <a:t>首字母大写</a:t>
            </a:r>
            <a:endParaRPr lang="en-US" altLang="zh-CN" sz="24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Ø"/>
            </a:pPr>
            <a:r>
              <a:rPr lang="zh-CN" altLang="en-US" sz="2400" dirty="0">
                <a:latin typeface="微软雅黑" panose="020B0503020204020204" pitchFamily="34" charset="-122"/>
                <a:ea typeface="微软雅黑" panose="020B0503020204020204" pitchFamily="34" charset="-122"/>
              </a:rPr>
              <a:t>关键字不区分大小写</a:t>
            </a:r>
            <a:r>
              <a:rPr lang="zh-CN" altLang="zh-CN" sz="2400" dirty="0">
                <a:latin typeface="微软雅黑" panose="020B0503020204020204" pitchFamily="34" charset="-122"/>
                <a:ea typeface="微软雅黑" panose="020B0503020204020204" pitchFamily="34" charset="-122"/>
              </a:rPr>
              <a:t> </a:t>
            </a:r>
          </a:p>
        </p:txBody>
      </p:sp>
      <p:sp>
        <p:nvSpPr>
          <p:cNvPr id="8" name="对话气泡: 圆角矩形 7">
            <a:extLst>
              <a:ext uri="{FF2B5EF4-FFF2-40B4-BE49-F238E27FC236}">
                <a16:creationId xmlns:a16="http://schemas.microsoft.com/office/drawing/2014/main" id="{8C8E32BA-4E33-41A9-A488-D1DE5B19AD2A}"/>
              </a:ext>
            </a:extLst>
          </p:cNvPr>
          <p:cNvSpPr/>
          <p:nvPr/>
        </p:nvSpPr>
        <p:spPr>
          <a:xfrm>
            <a:off x="8288415" y="1061255"/>
            <a:ext cx="1028700" cy="400372"/>
          </a:xfrm>
          <a:prstGeom prst="wedgeRoundRectCallout">
            <a:avLst>
              <a:gd name="adj1" fmla="val -109722"/>
              <a:gd name="adj2" fmla="val 403475"/>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关键字</a:t>
            </a:r>
          </a:p>
        </p:txBody>
      </p:sp>
      <p:sp>
        <p:nvSpPr>
          <p:cNvPr id="9" name="对话气泡: 圆角矩形 8">
            <a:extLst>
              <a:ext uri="{FF2B5EF4-FFF2-40B4-BE49-F238E27FC236}">
                <a16:creationId xmlns:a16="http://schemas.microsoft.com/office/drawing/2014/main" id="{E6BC314A-C728-4E45-BE90-66A994FA361D}"/>
              </a:ext>
            </a:extLst>
          </p:cNvPr>
          <p:cNvSpPr/>
          <p:nvPr/>
        </p:nvSpPr>
        <p:spPr>
          <a:xfrm>
            <a:off x="9545715" y="3681208"/>
            <a:ext cx="1028700" cy="400372"/>
          </a:xfrm>
          <a:prstGeom prst="wedgeRoundRectCallout">
            <a:avLst>
              <a:gd name="adj1" fmla="val -175463"/>
              <a:gd name="adj2" fmla="val -155599"/>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关键字</a:t>
            </a:r>
          </a:p>
        </p:txBody>
      </p:sp>
    </p:spTree>
    <p:extLst>
      <p:ext uri="{BB962C8B-B14F-4D97-AF65-F5344CB8AC3E}">
        <p14:creationId xmlns:p14="http://schemas.microsoft.com/office/powerpoint/2010/main" val="43280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10736E9-AA82-4A6F-BF7F-7952C28BAEC6}"/>
              </a:ext>
            </a:extLst>
          </p:cNvPr>
          <p:cNvPicPr>
            <a:picLocks noChangeAspect="1"/>
          </p:cNvPicPr>
          <p:nvPr/>
        </p:nvPicPr>
        <p:blipFill>
          <a:blip r:embed="rId2"/>
          <a:stretch>
            <a:fillRect/>
          </a:stretch>
        </p:blipFill>
        <p:spPr>
          <a:xfrm>
            <a:off x="3264438" y="2950495"/>
            <a:ext cx="4638806" cy="2988341"/>
          </a:xfrm>
          <a:prstGeom prst="rect">
            <a:avLst/>
          </a:prstGeom>
        </p:spPr>
      </p:pic>
      <p:sp>
        <p:nvSpPr>
          <p:cNvPr id="4" name="内容占位符 2">
            <a:extLst>
              <a:ext uri="{FF2B5EF4-FFF2-40B4-BE49-F238E27FC236}">
                <a16:creationId xmlns:a16="http://schemas.microsoft.com/office/drawing/2014/main" id="{1CD182B6-7BD5-4C40-8BA3-6E8F491FBA0F}"/>
              </a:ext>
            </a:extLst>
          </p:cNvPr>
          <p:cNvSpPr>
            <a:spLocks noGrp="1"/>
          </p:cNvSpPr>
          <p:nvPr>
            <p:ph idx="1"/>
          </p:nvPr>
        </p:nvSpPr>
        <p:spPr>
          <a:xfrm>
            <a:off x="485192" y="1294570"/>
            <a:ext cx="11198290" cy="1082669"/>
          </a:xfrm>
        </p:spPr>
        <p:txBody>
          <a:bodyPr>
            <a:spAutoFit/>
          </a:bodyPr>
          <a:lstStyle/>
          <a:p>
            <a:pPr>
              <a:lnSpc>
                <a:spcPct val="120000"/>
              </a:lnSpc>
            </a:pPr>
            <a:r>
              <a:rPr lang="zh-CN" altLang="en-US" b="1" spc="35" dirty="0">
                <a:solidFill>
                  <a:srgbClr val="0000CC"/>
                </a:solidFill>
                <a:latin typeface="微软雅黑" panose="020B0503020204020204" pitchFamily="34" charset="-122"/>
                <a:ea typeface="微软雅黑" panose="020B0503020204020204" pitchFamily="34" charset="-122"/>
              </a:rPr>
              <a:t>标识符</a:t>
            </a:r>
            <a:r>
              <a:rPr lang="zh-CN" altLang="en-US" b="1" dirty="0">
                <a:latin typeface="微软雅黑" panose="020B0503020204020204" pitchFamily="34" charset="-122"/>
                <a:ea typeface="微软雅黑" panose="020B0503020204020204" pitchFamily="34" charset="-122"/>
              </a:rPr>
              <a:t>是程序员给处理的对象定义的名字，用来标记变量、常量、用户自定义数据类型、过程、函数、控件等</a:t>
            </a:r>
          </a:p>
        </p:txBody>
      </p:sp>
      <p:sp>
        <p:nvSpPr>
          <p:cNvPr id="5" name="标题 1">
            <a:extLst>
              <a:ext uri="{FF2B5EF4-FFF2-40B4-BE49-F238E27FC236}">
                <a16:creationId xmlns:a16="http://schemas.microsoft.com/office/drawing/2014/main" id="{F148838D-F98D-4E84-92B3-50E75C2F81E1}"/>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7" name="对话气泡: 圆角矩形 6">
            <a:extLst>
              <a:ext uri="{FF2B5EF4-FFF2-40B4-BE49-F238E27FC236}">
                <a16:creationId xmlns:a16="http://schemas.microsoft.com/office/drawing/2014/main" id="{DCDBC5AE-865E-4203-B706-05BF1FB00C1C}"/>
              </a:ext>
            </a:extLst>
          </p:cNvPr>
          <p:cNvSpPr/>
          <p:nvPr/>
        </p:nvSpPr>
        <p:spPr>
          <a:xfrm>
            <a:off x="5950987" y="2512935"/>
            <a:ext cx="1028700" cy="400372"/>
          </a:xfrm>
          <a:prstGeom prst="wedgeRoundRectCallout">
            <a:avLst>
              <a:gd name="adj1" fmla="val -211574"/>
              <a:gd name="adj2" fmla="val 282144"/>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常量</a:t>
            </a:r>
          </a:p>
        </p:txBody>
      </p:sp>
      <p:sp>
        <p:nvSpPr>
          <p:cNvPr id="8" name="对话气泡: 圆角矩形 7">
            <a:extLst>
              <a:ext uri="{FF2B5EF4-FFF2-40B4-BE49-F238E27FC236}">
                <a16:creationId xmlns:a16="http://schemas.microsoft.com/office/drawing/2014/main" id="{FF355D86-6157-47E9-9B5F-0F4F68F6C5AC}"/>
              </a:ext>
            </a:extLst>
          </p:cNvPr>
          <p:cNvSpPr/>
          <p:nvPr/>
        </p:nvSpPr>
        <p:spPr>
          <a:xfrm>
            <a:off x="6093862" y="4728162"/>
            <a:ext cx="1028700" cy="400372"/>
          </a:xfrm>
          <a:prstGeom prst="wedgeRoundRectCallout">
            <a:avLst>
              <a:gd name="adj1" fmla="val -238426"/>
              <a:gd name="adj2" fmla="val -177010"/>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变量</a:t>
            </a:r>
          </a:p>
        </p:txBody>
      </p:sp>
    </p:spTree>
    <p:extLst>
      <p:ext uri="{BB962C8B-B14F-4D97-AF65-F5344CB8AC3E}">
        <p14:creationId xmlns:p14="http://schemas.microsoft.com/office/powerpoint/2010/main" val="190412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75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75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6"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par>
                          <p:cTn id="13" fill="hold">
                            <p:stCondLst>
                              <p:cond delay="2750"/>
                            </p:stCondLst>
                            <p:childTnLst>
                              <p:par>
                                <p:cTn id="14" presetID="22" presetClass="entr" presetSubtype="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up)">
                                      <p:cBhvr>
                                        <p:cTn id="16" dur="500"/>
                                        <p:tgtEl>
                                          <p:spTgt spid="7"/>
                                        </p:tgtEl>
                                      </p:cBhvr>
                                    </p:animEffect>
                                  </p:childTnLst>
                                </p:cTn>
                              </p:par>
                            </p:childTnLst>
                          </p:cTn>
                        </p:par>
                        <p:par>
                          <p:cTn id="17" fill="hold">
                            <p:stCondLst>
                              <p:cond delay="3250"/>
                            </p:stCondLst>
                            <p:childTnLst>
                              <p:par>
                                <p:cTn id="18" presetID="22" presetClass="entr" presetSubtype="1"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9A83FB3-E526-49CC-8651-65C6A5A6D89C}"/>
              </a:ext>
            </a:extLst>
          </p:cNvPr>
          <p:cNvSpPr>
            <a:spLocks noGrp="1"/>
          </p:cNvSpPr>
          <p:nvPr>
            <p:ph idx="1"/>
          </p:nvPr>
        </p:nvSpPr>
        <p:spPr>
          <a:xfrm>
            <a:off x="485192" y="1285045"/>
            <a:ext cx="11198290" cy="565604"/>
          </a:xfrm>
        </p:spPr>
        <p:txBody>
          <a:bodyPr>
            <a:spAutoFit/>
          </a:bodyPr>
          <a:lstStyle/>
          <a:p>
            <a:pPr>
              <a:lnSpc>
                <a:spcPct val="120000"/>
              </a:lnSpc>
            </a:pPr>
            <a:r>
              <a:rPr lang="zh-CN" altLang="en-US" b="1" spc="35" dirty="0">
                <a:solidFill>
                  <a:srgbClr val="0000CC"/>
                </a:solidFill>
                <a:latin typeface="微软雅黑" panose="020B0503020204020204" pitchFamily="34" charset="-122"/>
                <a:ea typeface="微软雅黑" panose="020B0503020204020204" pitchFamily="34" charset="-122"/>
              </a:rPr>
              <a:t>标识符</a:t>
            </a:r>
            <a:r>
              <a:rPr lang="zh-CN" altLang="en-US" b="1" spc="35" dirty="0">
                <a:solidFill>
                  <a:srgbClr val="000000"/>
                </a:solidFill>
                <a:latin typeface="微软雅黑" panose="020B0503020204020204" pitchFamily="34" charset="-122"/>
                <a:ea typeface="微软雅黑" panose="020B0503020204020204" pitchFamily="34" charset="-122"/>
              </a:rPr>
              <a:t>命名规则</a:t>
            </a:r>
            <a:endParaRPr lang="zh-CN" altLang="en-US" b="1" dirty="0">
              <a:solidFill>
                <a:srgbClr val="000000"/>
              </a:solidFill>
              <a:latin typeface="微软雅黑" panose="020B0503020204020204" pitchFamily="34" charset="-122"/>
              <a:ea typeface="微软雅黑" panose="020B0503020204020204" pitchFamily="34" charset="-122"/>
            </a:endParaRPr>
          </a:p>
        </p:txBody>
      </p:sp>
      <p:sp>
        <p:nvSpPr>
          <p:cNvPr id="19" name="object 19">
            <a:extLst>
              <a:ext uri="{FF2B5EF4-FFF2-40B4-BE49-F238E27FC236}">
                <a16:creationId xmlns:a16="http://schemas.microsoft.com/office/drawing/2014/main" id="{55B251EF-57E8-4076-B8D3-4C1FC7075AEF}"/>
              </a:ext>
            </a:extLst>
          </p:cNvPr>
          <p:cNvSpPr txBox="1"/>
          <p:nvPr/>
        </p:nvSpPr>
        <p:spPr>
          <a:xfrm>
            <a:off x="815728" y="3821080"/>
            <a:ext cx="3747364" cy="276999"/>
          </a:xfrm>
          <a:prstGeom prst="rect">
            <a:avLst/>
          </a:prstGeom>
        </p:spPr>
        <p:txBody>
          <a:bodyPr vert="horz" wrap="square" lIns="0" tIns="0" rIns="0" bIns="0" rtlCol="0">
            <a:spAutoFit/>
          </a:bodyPr>
          <a:lstStyle/>
          <a:p>
            <a:pPr marL="298450" indent="-285750">
              <a:lnSpc>
                <a:spcPct val="100000"/>
              </a:lnSpc>
              <a:buFont typeface="Wingdings" panose="05000000000000000000" pitchFamily="2" charset="2"/>
              <a:buChar char="Ø"/>
            </a:pPr>
            <a:r>
              <a:rPr sz="1800" b="1" dirty="0" err="1">
                <a:solidFill>
                  <a:srgbClr val="000000"/>
                </a:solidFill>
                <a:latin typeface="微软雅黑" panose="020B0503020204020204" pitchFamily="34" charset="-122"/>
                <a:ea typeface="微软雅黑" panose="020B0503020204020204" pitchFamily="34" charset="-122"/>
                <a:cs typeface="微软雅黑"/>
              </a:rPr>
              <a:t>标识符的长度</a:t>
            </a:r>
            <a:r>
              <a:rPr lang="zh-CN" altLang="en-US" sz="1800" b="1" dirty="0">
                <a:solidFill>
                  <a:srgbClr val="000000"/>
                </a:solidFill>
                <a:latin typeface="微软雅黑" panose="020B0503020204020204" pitchFamily="34" charset="-122"/>
                <a:ea typeface="微软雅黑" panose="020B0503020204020204" pitchFamily="34" charset="-122"/>
                <a:cs typeface="微软雅黑"/>
              </a:rPr>
              <a:t>不</a:t>
            </a:r>
            <a:r>
              <a:rPr sz="1800" b="1" dirty="0">
                <a:solidFill>
                  <a:srgbClr val="000000"/>
                </a:solidFill>
                <a:latin typeface="微软雅黑" panose="020B0503020204020204" pitchFamily="34" charset="-122"/>
                <a:ea typeface="微软雅黑" panose="020B0503020204020204" pitchFamily="34" charset="-122"/>
                <a:cs typeface="微软雅黑"/>
              </a:rPr>
              <a:t>能超过</a:t>
            </a:r>
            <a:r>
              <a:rPr sz="1800" b="1" dirty="0">
                <a:solidFill>
                  <a:srgbClr val="000000"/>
                </a:solidFill>
                <a:latin typeface="微软雅黑" panose="020B0503020204020204" pitchFamily="34" charset="-122"/>
                <a:ea typeface="微软雅黑" panose="020B0503020204020204" pitchFamily="34" charset="-122"/>
                <a:cs typeface="Times New Roman"/>
              </a:rPr>
              <a:t>255</a:t>
            </a:r>
            <a:r>
              <a:rPr lang="zh-CN" altLang="en-US" sz="1800" b="1" dirty="0">
                <a:solidFill>
                  <a:srgbClr val="000000"/>
                </a:solidFill>
                <a:latin typeface="微软雅黑" panose="020B0503020204020204" pitchFamily="34" charset="-122"/>
                <a:ea typeface="微软雅黑" panose="020B0503020204020204" pitchFamily="34" charset="-122"/>
                <a:cs typeface="Times New Roman"/>
              </a:rPr>
              <a:t>个字符</a:t>
            </a:r>
            <a:endParaRPr sz="1800" dirty="0">
              <a:solidFill>
                <a:srgbClr val="000000"/>
              </a:solidFill>
              <a:latin typeface="微软雅黑" panose="020B0503020204020204" pitchFamily="34" charset="-122"/>
              <a:ea typeface="微软雅黑" panose="020B0503020204020204" pitchFamily="34" charset="-122"/>
              <a:cs typeface="微软雅黑"/>
            </a:endParaRPr>
          </a:p>
        </p:txBody>
      </p:sp>
      <p:sp>
        <p:nvSpPr>
          <p:cNvPr id="20" name="object 20">
            <a:extLst>
              <a:ext uri="{FF2B5EF4-FFF2-40B4-BE49-F238E27FC236}">
                <a16:creationId xmlns:a16="http://schemas.microsoft.com/office/drawing/2014/main" id="{FEF6B2AD-4292-4C3B-AA08-31472D7BF786}"/>
              </a:ext>
            </a:extLst>
          </p:cNvPr>
          <p:cNvSpPr txBox="1"/>
          <p:nvPr/>
        </p:nvSpPr>
        <p:spPr>
          <a:xfrm>
            <a:off x="7997322" y="3617017"/>
            <a:ext cx="3841751" cy="685124"/>
          </a:xfrm>
          <a:prstGeom prst="rect">
            <a:avLst/>
          </a:prstGeom>
        </p:spPr>
        <p:txBody>
          <a:bodyPr vert="horz" wrap="square" lIns="0" tIns="0" rIns="0" bIns="0" rtlCol="0">
            <a:noAutofit/>
          </a:bodyPr>
          <a:lstStyle/>
          <a:p>
            <a:pPr marL="298450" marR="5080" indent="-285750" algn="just">
              <a:lnSpc>
                <a:spcPct val="130000"/>
              </a:lnSpc>
              <a:buFont typeface="Wingdings" panose="05000000000000000000" pitchFamily="2" charset="2"/>
              <a:buChar char="Ø"/>
            </a:pPr>
            <a:r>
              <a:rPr sz="1800" b="1" spc="45" dirty="0">
                <a:solidFill>
                  <a:srgbClr val="000000"/>
                </a:solidFill>
                <a:latin typeface="微软雅黑"/>
                <a:cs typeface="微软雅黑"/>
              </a:rPr>
              <a:t>定义</a:t>
            </a:r>
            <a:r>
              <a:rPr sz="1800" b="1" spc="55" dirty="0">
                <a:solidFill>
                  <a:srgbClr val="000000"/>
                </a:solidFill>
                <a:latin typeface="微软雅黑"/>
                <a:cs typeface="微软雅黑"/>
              </a:rPr>
              <a:t>时</a:t>
            </a:r>
            <a:r>
              <a:rPr sz="1800" b="1" spc="45" dirty="0">
                <a:solidFill>
                  <a:srgbClr val="000000"/>
                </a:solidFill>
                <a:latin typeface="微软雅黑"/>
                <a:cs typeface="微软雅黑"/>
              </a:rPr>
              <a:t>尽可</a:t>
            </a:r>
            <a:r>
              <a:rPr sz="1800" b="1" spc="55" dirty="0">
                <a:solidFill>
                  <a:srgbClr val="000000"/>
                </a:solidFill>
                <a:latin typeface="微软雅黑"/>
                <a:cs typeface="微软雅黑"/>
              </a:rPr>
              <a:t>能</a:t>
            </a:r>
            <a:r>
              <a:rPr sz="1800" b="1" spc="45" dirty="0">
                <a:solidFill>
                  <a:srgbClr val="000000"/>
                </a:solidFill>
                <a:latin typeface="微软雅黑"/>
                <a:cs typeface="微软雅黑"/>
              </a:rPr>
              <a:t>做</a:t>
            </a:r>
            <a:r>
              <a:rPr sz="1800" b="1" spc="60" dirty="0">
                <a:solidFill>
                  <a:srgbClr val="000000"/>
                </a:solidFill>
                <a:latin typeface="微软雅黑"/>
                <a:cs typeface="微软雅黑"/>
              </a:rPr>
              <a:t>到</a:t>
            </a:r>
            <a:r>
              <a:rPr sz="1800" b="1" spc="45" dirty="0">
                <a:solidFill>
                  <a:srgbClr val="000000"/>
                </a:solidFill>
                <a:latin typeface="微软雅黑"/>
                <a:cs typeface="微软雅黑"/>
              </a:rPr>
              <a:t>“</a:t>
            </a:r>
            <a:r>
              <a:rPr sz="1800" b="1" dirty="0" err="1">
                <a:solidFill>
                  <a:srgbClr val="000000"/>
                </a:solidFill>
                <a:latin typeface="微软雅黑"/>
                <a:cs typeface="微软雅黑"/>
              </a:rPr>
              <a:t>见</a:t>
            </a:r>
            <a:r>
              <a:rPr sz="1800" b="1" spc="45" dirty="0" err="1">
                <a:solidFill>
                  <a:srgbClr val="000000"/>
                </a:solidFill>
                <a:latin typeface="微软雅黑"/>
                <a:cs typeface="微软雅黑"/>
              </a:rPr>
              <a:t>名知</a:t>
            </a:r>
            <a:r>
              <a:rPr sz="1800" b="1" spc="60" dirty="0" err="1">
                <a:solidFill>
                  <a:srgbClr val="000000"/>
                </a:solidFill>
                <a:latin typeface="微软雅黑"/>
                <a:cs typeface="微软雅黑"/>
              </a:rPr>
              <a:t>义</a:t>
            </a:r>
            <a:r>
              <a:rPr sz="1800" b="1" spc="45" dirty="0">
                <a:solidFill>
                  <a:srgbClr val="000000"/>
                </a:solidFill>
                <a:latin typeface="微软雅黑"/>
                <a:cs typeface="微软雅黑"/>
              </a:rPr>
              <a:t>”，</a:t>
            </a:r>
            <a:r>
              <a:rPr sz="1800" b="1" spc="55" dirty="0" err="1">
                <a:solidFill>
                  <a:srgbClr val="000000"/>
                </a:solidFill>
                <a:latin typeface="微软雅黑"/>
                <a:cs typeface="微软雅黑"/>
              </a:rPr>
              <a:t>提</a:t>
            </a:r>
            <a:r>
              <a:rPr sz="1800" b="1" spc="45" dirty="0" err="1">
                <a:solidFill>
                  <a:srgbClr val="000000"/>
                </a:solidFill>
                <a:latin typeface="微软雅黑"/>
                <a:cs typeface="微软雅黑"/>
              </a:rPr>
              <a:t>高程序</a:t>
            </a:r>
            <a:r>
              <a:rPr sz="1800" b="1" dirty="0" err="1">
                <a:solidFill>
                  <a:srgbClr val="000000"/>
                </a:solidFill>
                <a:latin typeface="微软雅黑"/>
                <a:cs typeface="微软雅黑"/>
              </a:rPr>
              <a:t>的</a:t>
            </a:r>
            <a:r>
              <a:rPr sz="1800" b="1" dirty="0" err="1">
                <a:solidFill>
                  <a:srgbClr val="1A1AEE"/>
                </a:solidFill>
                <a:latin typeface="微软雅黑"/>
                <a:cs typeface="微软雅黑"/>
              </a:rPr>
              <a:t>可读性</a:t>
            </a:r>
            <a:r>
              <a:rPr lang="zh-CN" altLang="en-US" sz="1800" b="1" dirty="0">
                <a:solidFill>
                  <a:srgbClr val="000000"/>
                </a:solidFill>
                <a:latin typeface="微软雅黑" panose="020B0503020204020204" pitchFamily="34" charset="-122"/>
                <a:ea typeface="微软雅黑" panose="020B0503020204020204" pitchFamily="34" charset="-122"/>
                <a:cs typeface="微软雅黑"/>
              </a:rPr>
              <a:t>，例如：</a:t>
            </a:r>
            <a:r>
              <a:rPr lang="en-US" altLang="zh-CN" sz="1800" b="1" dirty="0" err="1">
                <a:solidFill>
                  <a:srgbClr val="000000"/>
                </a:solidFill>
                <a:latin typeface="微软雅黑" panose="020B0503020204020204" pitchFamily="34" charset="-122"/>
                <a:ea typeface="微软雅黑" panose="020B0503020204020204" pitchFamily="34" charset="-122"/>
                <a:cs typeface="微软雅黑"/>
              </a:rPr>
              <a:t>iSum</a:t>
            </a:r>
            <a:endParaRPr sz="1800" dirty="0">
              <a:solidFill>
                <a:srgbClr val="000000"/>
              </a:solidFill>
              <a:latin typeface="微软雅黑" panose="020B0503020204020204" pitchFamily="34" charset="-122"/>
              <a:ea typeface="微软雅黑" panose="020B0503020204020204" pitchFamily="34" charset="-122"/>
              <a:cs typeface="微软雅黑"/>
            </a:endParaRPr>
          </a:p>
        </p:txBody>
      </p:sp>
      <p:sp>
        <p:nvSpPr>
          <p:cNvPr id="21" name="object 21">
            <a:extLst>
              <a:ext uri="{FF2B5EF4-FFF2-40B4-BE49-F238E27FC236}">
                <a16:creationId xmlns:a16="http://schemas.microsoft.com/office/drawing/2014/main" id="{A0DE9553-E790-4FB8-8A52-CF2E5678AE71}"/>
              </a:ext>
            </a:extLst>
          </p:cNvPr>
          <p:cNvSpPr txBox="1"/>
          <p:nvPr/>
        </p:nvSpPr>
        <p:spPr>
          <a:xfrm>
            <a:off x="7997323" y="5085808"/>
            <a:ext cx="3226435" cy="830997"/>
          </a:xfrm>
          <a:prstGeom prst="rect">
            <a:avLst/>
          </a:prstGeom>
        </p:spPr>
        <p:txBody>
          <a:bodyPr vert="horz" wrap="square" lIns="0" tIns="0" rIns="0" bIns="0" rtlCol="0">
            <a:spAutoFit/>
          </a:bodyPr>
          <a:lstStyle/>
          <a:p>
            <a:pPr marL="298450" indent="-285750">
              <a:lnSpc>
                <a:spcPct val="100000"/>
              </a:lnSpc>
              <a:buFont typeface="Wingdings" panose="05000000000000000000" pitchFamily="2" charset="2"/>
              <a:buChar char="Ø"/>
            </a:pPr>
            <a:r>
              <a:rPr sz="1800" b="1" dirty="0" err="1">
                <a:solidFill>
                  <a:srgbClr val="000000"/>
                </a:solidFill>
                <a:latin typeface="微软雅黑" panose="020B0503020204020204" pitchFamily="34" charset="-122"/>
                <a:ea typeface="微软雅黑" panose="020B0503020204020204" pitchFamily="34" charset="-122"/>
                <a:cs typeface="微软雅黑"/>
              </a:rPr>
              <a:t>标识符是</a:t>
            </a:r>
            <a:r>
              <a:rPr lang="zh-CN" altLang="en-US" b="1" dirty="0">
                <a:solidFill>
                  <a:srgbClr val="000000"/>
                </a:solidFill>
                <a:latin typeface="微软雅黑" panose="020B0503020204020204" pitchFamily="34" charset="-122"/>
                <a:ea typeface="微软雅黑" panose="020B0503020204020204" pitchFamily="34" charset="-122"/>
                <a:cs typeface="微软雅黑"/>
              </a:rPr>
              <a:t>不</a:t>
            </a:r>
            <a:r>
              <a:rPr b="1" dirty="0" err="1">
                <a:solidFill>
                  <a:srgbClr val="000000"/>
                </a:solidFill>
                <a:latin typeface="微软雅黑" panose="020B0503020204020204" pitchFamily="34" charset="-122"/>
                <a:ea typeface="微软雅黑" panose="020B0503020204020204" pitchFamily="34" charset="-122"/>
                <a:cs typeface="微软雅黑"/>
              </a:rPr>
              <a:t>区分字母的大小写</a:t>
            </a:r>
            <a:r>
              <a:rPr sz="1800" b="1" dirty="0">
                <a:solidFill>
                  <a:srgbClr val="000000"/>
                </a:solidFill>
                <a:latin typeface="微软雅黑" panose="020B0503020204020204" pitchFamily="34" charset="-122"/>
                <a:ea typeface="微软雅黑" panose="020B0503020204020204" pitchFamily="34" charset="-122"/>
                <a:cs typeface="微软雅黑"/>
              </a:rPr>
              <a:t>。</a:t>
            </a:r>
            <a:r>
              <a:rPr lang="zh-CN" altLang="en-US" sz="1800" b="1" dirty="0">
                <a:solidFill>
                  <a:srgbClr val="000000"/>
                </a:solidFill>
                <a:latin typeface="微软雅黑" panose="020B0503020204020204" pitchFamily="34" charset="-122"/>
                <a:ea typeface="微软雅黑" panose="020B0503020204020204" pitchFamily="34" charset="-122"/>
                <a:cs typeface="微软雅黑"/>
              </a:rPr>
              <a:t>例如，</a:t>
            </a:r>
            <a:r>
              <a:rPr lang="en-US" sz="1800" b="1" dirty="0">
                <a:solidFill>
                  <a:srgbClr val="000000"/>
                </a:solidFill>
                <a:latin typeface="微软雅黑" panose="020B0503020204020204" pitchFamily="34" charset="-122"/>
                <a:ea typeface="微软雅黑" panose="020B0503020204020204" pitchFamily="34" charset="-122"/>
                <a:cs typeface="微软雅黑"/>
              </a:rPr>
              <a:t>SUM</a:t>
            </a:r>
            <a:r>
              <a:rPr lang="zh-CN" altLang="en-US" b="1" dirty="0">
                <a:solidFill>
                  <a:srgbClr val="000000"/>
                </a:solidFill>
                <a:latin typeface="微软雅黑" panose="020B0503020204020204" pitchFamily="34" charset="-122"/>
                <a:ea typeface="微软雅黑" panose="020B0503020204020204" pitchFamily="34" charset="-122"/>
                <a:cs typeface="微软雅黑"/>
              </a:rPr>
              <a:t>、</a:t>
            </a:r>
            <a:r>
              <a:rPr lang="en-US" altLang="zh-CN" b="1" dirty="0">
                <a:solidFill>
                  <a:srgbClr val="000000"/>
                </a:solidFill>
                <a:latin typeface="微软雅黑" panose="020B0503020204020204" pitchFamily="34" charset="-122"/>
                <a:ea typeface="微软雅黑" panose="020B0503020204020204" pitchFamily="34" charset="-122"/>
                <a:cs typeface="微软雅黑"/>
              </a:rPr>
              <a:t>sum</a:t>
            </a:r>
            <a:r>
              <a:rPr lang="zh-CN" altLang="en-US" b="1" dirty="0">
                <a:solidFill>
                  <a:srgbClr val="000000"/>
                </a:solidFill>
                <a:latin typeface="微软雅黑" panose="020B0503020204020204" pitchFamily="34" charset="-122"/>
                <a:ea typeface="微软雅黑" panose="020B0503020204020204" pitchFamily="34" charset="-122"/>
                <a:cs typeface="微软雅黑"/>
              </a:rPr>
              <a:t>、</a:t>
            </a:r>
            <a:r>
              <a:rPr lang="en-US" altLang="zh-CN" b="1" dirty="0">
                <a:solidFill>
                  <a:srgbClr val="000000"/>
                </a:solidFill>
                <a:latin typeface="微软雅黑" panose="020B0503020204020204" pitchFamily="34" charset="-122"/>
                <a:ea typeface="微软雅黑" panose="020B0503020204020204" pitchFamily="34" charset="-122"/>
                <a:cs typeface="微软雅黑"/>
              </a:rPr>
              <a:t>Sum</a:t>
            </a:r>
            <a:r>
              <a:rPr lang="zh-CN" altLang="en-US" b="1" dirty="0">
                <a:solidFill>
                  <a:srgbClr val="000000"/>
                </a:solidFill>
                <a:latin typeface="微软雅黑" panose="020B0503020204020204" pitchFamily="34" charset="-122"/>
                <a:ea typeface="微软雅黑" panose="020B0503020204020204" pitchFamily="34" charset="-122"/>
                <a:cs typeface="微软雅黑"/>
              </a:rPr>
              <a:t>是同一个名字</a:t>
            </a:r>
            <a:endParaRPr sz="1800" dirty="0">
              <a:solidFill>
                <a:srgbClr val="000000"/>
              </a:solidFill>
              <a:latin typeface="微软雅黑" panose="020B0503020204020204" pitchFamily="34" charset="-122"/>
              <a:ea typeface="微软雅黑" panose="020B0503020204020204" pitchFamily="34" charset="-122"/>
              <a:cs typeface="微软雅黑"/>
            </a:endParaRPr>
          </a:p>
        </p:txBody>
      </p:sp>
      <p:sp>
        <p:nvSpPr>
          <p:cNvPr id="23" name="object 23">
            <a:extLst>
              <a:ext uri="{FF2B5EF4-FFF2-40B4-BE49-F238E27FC236}">
                <a16:creationId xmlns:a16="http://schemas.microsoft.com/office/drawing/2014/main" id="{223B8CCB-68A7-47E0-95AD-0DECAC6735B5}"/>
              </a:ext>
            </a:extLst>
          </p:cNvPr>
          <p:cNvSpPr txBox="1"/>
          <p:nvPr/>
        </p:nvSpPr>
        <p:spPr>
          <a:xfrm>
            <a:off x="815728" y="5079412"/>
            <a:ext cx="3764151" cy="837393"/>
          </a:xfrm>
          <a:prstGeom prst="rect">
            <a:avLst/>
          </a:prstGeom>
        </p:spPr>
        <p:txBody>
          <a:bodyPr vert="horz" wrap="square" lIns="0" tIns="0" rIns="0" bIns="0" rtlCol="0">
            <a:noAutofit/>
          </a:bodyPr>
          <a:lstStyle/>
          <a:p>
            <a:pPr marL="298450" indent="-285750">
              <a:lnSpc>
                <a:spcPct val="100000"/>
              </a:lnSpc>
              <a:buFont typeface="Wingdings" panose="05000000000000000000" pitchFamily="2" charset="2"/>
              <a:buChar char="Ø"/>
            </a:pPr>
            <a:r>
              <a:rPr lang="zh-CN" altLang="zh-CN" b="1" dirty="0">
                <a:solidFill>
                  <a:srgbClr val="000000"/>
                </a:solidFill>
                <a:latin typeface="微软雅黑" panose="020B0503020204020204" pitchFamily="34" charset="-122"/>
                <a:ea typeface="微软雅黑" panose="020B0503020204020204" pitchFamily="34" charset="-122"/>
              </a:rPr>
              <a:t>自定义标识符不能和</a:t>
            </a:r>
            <a:r>
              <a:rPr lang="en-US" altLang="zh-CN" b="1" dirty="0">
                <a:solidFill>
                  <a:srgbClr val="000000"/>
                </a:solidFill>
                <a:latin typeface="微软雅黑" panose="020B0503020204020204" pitchFamily="34" charset="-122"/>
                <a:ea typeface="微软雅黑" panose="020B0503020204020204" pitchFamily="34" charset="-122"/>
              </a:rPr>
              <a:t>VBA</a:t>
            </a:r>
            <a:r>
              <a:rPr lang="zh-CN" altLang="zh-CN" b="1" dirty="0">
                <a:solidFill>
                  <a:srgbClr val="000000"/>
                </a:solidFill>
                <a:latin typeface="微软雅黑" panose="020B0503020204020204" pitchFamily="34" charset="-122"/>
                <a:ea typeface="微软雅黑" panose="020B0503020204020204" pitchFamily="34" charset="-122"/>
              </a:rPr>
              <a:t>中的关键字同名，同时也不能与系统已有的方法和属性同名</a:t>
            </a:r>
            <a:r>
              <a:rPr lang="zh-CN" altLang="en-US" b="1" dirty="0">
                <a:solidFill>
                  <a:srgbClr val="000000"/>
                </a:solidFill>
                <a:latin typeface="微软雅黑" panose="020B0503020204020204" pitchFamily="34" charset="-122"/>
                <a:ea typeface="微软雅黑" panose="020B0503020204020204" pitchFamily="34" charset="-122"/>
              </a:rPr>
              <a:t>。例如，</a:t>
            </a:r>
            <a:r>
              <a:rPr lang="en-US" altLang="zh-CN" b="1" dirty="0">
                <a:solidFill>
                  <a:srgbClr val="000000"/>
                </a:solidFill>
                <a:latin typeface="微软雅黑" panose="020B0503020204020204" pitchFamily="34" charset="-122"/>
                <a:ea typeface="微软雅黑" panose="020B0503020204020204" pitchFamily="34" charset="-122"/>
              </a:rPr>
              <a:t>Sub</a:t>
            </a:r>
            <a:r>
              <a:rPr lang="zh-CN" altLang="en-US" b="1" dirty="0">
                <a:solidFill>
                  <a:srgbClr val="000000"/>
                </a:solidFill>
                <a:latin typeface="微软雅黑" panose="020B0503020204020204" pitchFamily="34" charset="-122"/>
                <a:ea typeface="微软雅黑" panose="020B0503020204020204" pitchFamily="34" charset="-122"/>
              </a:rPr>
              <a:t>、</a:t>
            </a:r>
            <a:r>
              <a:rPr lang="en-US" altLang="zh-CN" b="1" dirty="0">
                <a:solidFill>
                  <a:srgbClr val="000000"/>
                </a:solidFill>
                <a:latin typeface="微软雅黑" panose="020B0503020204020204" pitchFamily="34" charset="-122"/>
                <a:ea typeface="微软雅黑" panose="020B0503020204020204" pitchFamily="34" charset="-122"/>
              </a:rPr>
              <a:t>Dim</a:t>
            </a:r>
            <a:r>
              <a:rPr lang="zh-CN" altLang="zh-CN" dirty="0"/>
              <a:t>。</a:t>
            </a:r>
            <a:endParaRPr sz="3600" baseline="3472" dirty="0">
              <a:latin typeface="Times New Roman"/>
              <a:cs typeface="Times New Roman"/>
            </a:endParaRPr>
          </a:p>
        </p:txBody>
      </p:sp>
      <p:grpSp>
        <p:nvGrpSpPr>
          <p:cNvPr id="29" name="组合 28">
            <a:extLst>
              <a:ext uri="{FF2B5EF4-FFF2-40B4-BE49-F238E27FC236}">
                <a16:creationId xmlns:a16="http://schemas.microsoft.com/office/drawing/2014/main" id="{79664C5E-49E2-4885-8B77-2FA0D98AFBAB}"/>
              </a:ext>
            </a:extLst>
          </p:cNvPr>
          <p:cNvGrpSpPr/>
          <p:nvPr/>
        </p:nvGrpSpPr>
        <p:grpSpPr>
          <a:xfrm>
            <a:off x="4675892" y="2605610"/>
            <a:ext cx="3188081" cy="3151136"/>
            <a:chOff x="4675892" y="3414237"/>
            <a:chExt cx="3188081" cy="3151136"/>
          </a:xfrm>
        </p:grpSpPr>
        <p:sp>
          <p:nvSpPr>
            <p:cNvPr id="7" name="object 3">
              <a:extLst>
                <a:ext uri="{FF2B5EF4-FFF2-40B4-BE49-F238E27FC236}">
                  <a16:creationId xmlns:a16="http://schemas.microsoft.com/office/drawing/2014/main" id="{A24622EB-CF61-4735-9420-76A0BD5EC06D}"/>
                </a:ext>
              </a:extLst>
            </p:cNvPr>
            <p:cNvSpPr/>
            <p:nvPr/>
          </p:nvSpPr>
          <p:spPr>
            <a:xfrm>
              <a:off x="5178938" y="3930746"/>
              <a:ext cx="2167255" cy="2165985"/>
            </a:xfrm>
            <a:custGeom>
              <a:avLst/>
              <a:gdLst/>
              <a:ahLst/>
              <a:cxnLst/>
              <a:rect l="l" t="t" r="r" b="b"/>
              <a:pathLst>
                <a:path w="2167254" h="2165985">
                  <a:moveTo>
                    <a:pt x="0" y="827404"/>
                  </a:moveTo>
                  <a:lnTo>
                    <a:pt x="827786" y="827404"/>
                  </a:lnTo>
                  <a:lnTo>
                    <a:pt x="1083564" y="0"/>
                  </a:lnTo>
                  <a:lnTo>
                    <a:pt x="1339341" y="827404"/>
                  </a:lnTo>
                  <a:lnTo>
                    <a:pt x="2167128" y="827404"/>
                  </a:lnTo>
                  <a:lnTo>
                    <a:pt x="1497456" y="1338580"/>
                  </a:lnTo>
                  <a:lnTo>
                    <a:pt x="1753235" y="2165908"/>
                  </a:lnTo>
                  <a:lnTo>
                    <a:pt x="1083564" y="1654555"/>
                  </a:lnTo>
                  <a:lnTo>
                    <a:pt x="413892" y="2165908"/>
                  </a:lnTo>
                  <a:lnTo>
                    <a:pt x="669670" y="1338580"/>
                  </a:lnTo>
                  <a:lnTo>
                    <a:pt x="0" y="827404"/>
                  </a:lnTo>
                  <a:close/>
                </a:path>
              </a:pathLst>
            </a:custGeom>
            <a:ln w="76200">
              <a:solidFill>
                <a:srgbClr val="003366"/>
              </a:solidFill>
            </a:ln>
          </p:spPr>
          <p:txBody>
            <a:bodyPr wrap="square" lIns="0" tIns="0" rIns="0" bIns="0" rtlCol="0"/>
            <a:lstStyle/>
            <a:p>
              <a:endParaRPr/>
            </a:p>
          </p:txBody>
        </p:sp>
        <p:sp>
          <p:nvSpPr>
            <p:cNvPr id="9" name="object 5">
              <a:extLst>
                <a:ext uri="{FF2B5EF4-FFF2-40B4-BE49-F238E27FC236}">
                  <a16:creationId xmlns:a16="http://schemas.microsoft.com/office/drawing/2014/main" id="{1D7A76AD-401A-4A3A-BC8C-74003823FAE0}"/>
                </a:ext>
              </a:extLst>
            </p:cNvPr>
            <p:cNvSpPr/>
            <p:nvPr/>
          </p:nvSpPr>
          <p:spPr>
            <a:xfrm>
              <a:off x="5652649" y="4546950"/>
              <a:ext cx="1219707" cy="1218933"/>
            </a:xfrm>
            <a:prstGeom prst="rect">
              <a:avLst/>
            </a:prstGeom>
            <a:blipFill>
              <a:blip r:embed="rId2" cstate="print"/>
              <a:stretch>
                <a:fillRect/>
              </a:stretch>
            </a:blipFill>
          </p:spPr>
          <p:txBody>
            <a:bodyPr wrap="square" lIns="0" tIns="0" rIns="0" bIns="0" rtlCol="0"/>
            <a:lstStyle/>
            <a:p>
              <a:endParaRPr/>
            </a:p>
          </p:txBody>
        </p:sp>
        <p:sp>
          <p:nvSpPr>
            <p:cNvPr id="10" name="object 6">
              <a:extLst>
                <a:ext uri="{FF2B5EF4-FFF2-40B4-BE49-F238E27FC236}">
                  <a16:creationId xmlns:a16="http://schemas.microsoft.com/office/drawing/2014/main" id="{7B7184F0-8643-4A17-AE45-18EC95AABF01}"/>
                </a:ext>
              </a:extLst>
            </p:cNvPr>
            <p:cNvSpPr/>
            <p:nvPr/>
          </p:nvSpPr>
          <p:spPr>
            <a:xfrm>
              <a:off x="5679319" y="4573493"/>
              <a:ext cx="1166368" cy="1165783"/>
            </a:xfrm>
            <a:prstGeom prst="rect">
              <a:avLst/>
            </a:prstGeom>
            <a:blipFill>
              <a:blip r:embed="rId3" cstate="print"/>
              <a:stretch>
                <a:fillRect/>
              </a:stretch>
            </a:blipFill>
          </p:spPr>
          <p:txBody>
            <a:bodyPr wrap="square" lIns="0" tIns="0" rIns="0" bIns="0" rtlCol="0"/>
            <a:lstStyle/>
            <a:p>
              <a:endParaRPr/>
            </a:p>
          </p:txBody>
        </p:sp>
        <p:sp>
          <p:nvSpPr>
            <p:cNvPr id="11" name="object 7">
              <a:extLst>
                <a:ext uri="{FF2B5EF4-FFF2-40B4-BE49-F238E27FC236}">
                  <a16:creationId xmlns:a16="http://schemas.microsoft.com/office/drawing/2014/main" id="{9EF4E785-529A-491A-B457-083EE0471856}"/>
                </a:ext>
              </a:extLst>
            </p:cNvPr>
            <p:cNvSpPr txBox="1"/>
            <p:nvPr/>
          </p:nvSpPr>
          <p:spPr>
            <a:xfrm>
              <a:off x="5996057" y="4838922"/>
              <a:ext cx="534670" cy="622300"/>
            </a:xfrm>
            <a:prstGeom prst="rect">
              <a:avLst/>
            </a:prstGeom>
          </p:spPr>
          <p:txBody>
            <a:bodyPr vert="horz" wrap="square" lIns="0" tIns="0" rIns="0" bIns="0" rtlCol="0">
              <a:spAutoFit/>
            </a:bodyPr>
            <a:lstStyle/>
            <a:p>
              <a:pPr marL="12700" marR="5080">
                <a:lnSpc>
                  <a:spcPct val="100000"/>
                </a:lnSpc>
              </a:pPr>
              <a:r>
                <a:rPr sz="2000" b="1" i="1" dirty="0">
                  <a:solidFill>
                    <a:srgbClr val="C00000"/>
                  </a:solidFill>
                  <a:latin typeface="微软雅黑"/>
                  <a:cs typeface="微软雅黑"/>
                </a:rPr>
                <a:t>命名  规则</a:t>
              </a:r>
              <a:endParaRPr sz="2000">
                <a:latin typeface="微软雅黑"/>
                <a:cs typeface="微软雅黑"/>
              </a:endParaRPr>
            </a:p>
          </p:txBody>
        </p:sp>
        <p:sp>
          <p:nvSpPr>
            <p:cNvPr id="13" name="object 9">
              <a:extLst>
                <a:ext uri="{FF2B5EF4-FFF2-40B4-BE49-F238E27FC236}">
                  <a16:creationId xmlns:a16="http://schemas.microsoft.com/office/drawing/2014/main" id="{8AF6265E-154C-402D-9C96-FDC105A3270C}"/>
                </a:ext>
              </a:extLst>
            </p:cNvPr>
            <p:cNvSpPr/>
            <p:nvPr/>
          </p:nvSpPr>
          <p:spPr>
            <a:xfrm>
              <a:off x="4675892" y="4411440"/>
              <a:ext cx="711200" cy="710565"/>
            </a:xfrm>
            <a:custGeom>
              <a:avLst/>
              <a:gdLst/>
              <a:ahLst/>
              <a:cxnLst/>
              <a:rect l="l" t="t" r="r" b="b"/>
              <a:pathLst>
                <a:path w="711200" h="710564">
                  <a:moveTo>
                    <a:pt x="355346" y="0"/>
                  </a:moveTo>
                  <a:lnTo>
                    <a:pt x="307108" y="3242"/>
                  </a:lnTo>
                  <a:lnTo>
                    <a:pt x="260849" y="12685"/>
                  </a:lnTo>
                  <a:lnTo>
                    <a:pt x="216991" y="27908"/>
                  </a:lnTo>
                  <a:lnTo>
                    <a:pt x="175956" y="48485"/>
                  </a:lnTo>
                  <a:lnTo>
                    <a:pt x="138166" y="73995"/>
                  </a:lnTo>
                  <a:lnTo>
                    <a:pt x="104044" y="104012"/>
                  </a:lnTo>
                  <a:lnTo>
                    <a:pt x="74013" y="138116"/>
                  </a:lnTo>
                  <a:lnTo>
                    <a:pt x="48495" y="175880"/>
                  </a:lnTo>
                  <a:lnTo>
                    <a:pt x="27912" y="216884"/>
                  </a:lnTo>
                  <a:lnTo>
                    <a:pt x="12687" y="260702"/>
                  </a:lnTo>
                  <a:lnTo>
                    <a:pt x="3242" y="306913"/>
                  </a:lnTo>
                  <a:lnTo>
                    <a:pt x="0" y="355092"/>
                  </a:lnTo>
                  <a:lnTo>
                    <a:pt x="3242" y="403300"/>
                  </a:lnTo>
                  <a:lnTo>
                    <a:pt x="12687" y="449534"/>
                  </a:lnTo>
                  <a:lnTo>
                    <a:pt x="27912" y="493373"/>
                  </a:lnTo>
                  <a:lnTo>
                    <a:pt x="48495" y="534392"/>
                  </a:lnTo>
                  <a:lnTo>
                    <a:pt x="74013" y="572169"/>
                  </a:lnTo>
                  <a:lnTo>
                    <a:pt x="104044" y="606282"/>
                  </a:lnTo>
                  <a:lnTo>
                    <a:pt x="138166" y="636306"/>
                  </a:lnTo>
                  <a:lnTo>
                    <a:pt x="175956" y="661820"/>
                  </a:lnTo>
                  <a:lnTo>
                    <a:pt x="216991" y="682400"/>
                  </a:lnTo>
                  <a:lnTo>
                    <a:pt x="260849" y="697624"/>
                  </a:lnTo>
                  <a:lnTo>
                    <a:pt x="307108" y="707068"/>
                  </a:lnTo>
                  <a:lnTo>
                    <a:pt x="355346" y="710311"/>
                  </a:lnTo>
                  <a:lnTo>
                    <a:pt x="403556" y="707068"/>
                  </a:lnTo>
                  <a:lnTo>
                    <a:pt x="449798" y="697624"/>
                  </a:lnTo>
                  <a:lnTo>
                    <a:pt x="493647" y="682400"/>
                  </a:lnTo>
                  <a:lnTo>
                    <a:pt x="534679" y="661820"/>
                  </a:lnTo>
                  <a:lnTo>
                    <a:pt x="572471" y="636306"/>
                  </a:lnTo>
                  <a:lnTo>
                    <a:pt x="606599" y="606282"/>
                  </a:lnTo>
                  <a:lnTo>
                    <a:pt x="636639" y="572169"/>
                  </a:lnTo>
                  <a:lnTo>
                    <a:pt x="662168" y="534392"/>
                  </a:lnTo>
                  <a:lnTo>
                    <a:pt x="682761" y="493373"/>
                  </a:lnTo>
                  <a:lnTo>
                    <a:pt x="697996" y="449534"/>
                  </a:lnTo>
                  <a:lnTo>
                    <a:pt x="707447" y="403300"/>
                  </a:lnTo>
                  <a:lnTo>
                    <a:pt x="710691" y="355092"/>
                  </a:lnTo>
                  <a:lnTo>
                    <a:pt x="707447" y="306913"/>
                  </a:lnTo>
                  <a:lnTo>
                    <a:pt x="697996" y="260702"/>
                  </a:lnTo>
                  <a:lnTo>
                    <a:pt x="682761" y="216884"/>
                  </a:lnTo>
                  <a:lnTo>
                    <a:pt x="662168" y="175880"/>
                  </a:lnTo>
                  <a:lnTo>
                    <a:pt x="636639" y="138116"/>
                  </a:lnTo>
                  <a:lnTo>
                    <a:pt x="606599" y="104012"/>
                  </a:lnTo>
                  <a:lnTo>
                    <a:pt x="572471" y="73995"/>
                  </a:lnTo>
                  <a:lnTo>
                    <a:pt x="534679" y="48485"/>
                  </a:lnTo>
                  <a:lnTo>
                    <a:pt x="493647" y="27908"/>
                  </a:lnTo>
                  <a:lnTo>
                    <a:pt x="449798" y="12685"/>
                  </a:lnTo>
                  <a:lnTo>
                    <a:pt x="403556" y="3242"/>
                  </a:lnTo>
                  <a:lnTo>
                    <a:pt x="355346" y="0"/>
                  </a:lnTo>
                  <a:close/>
                </a:path>
              </a:pathLst>
            </a:custGeom>
            <a:solidFill>
              <a:srgbClr val="439467"/>
            </a:solidFill>
          </p:spPr>
          <p:txBody>
            <a:bodyPr wrap="square" lIns="0" tIns="0" rIns="0" bIns="0" rtlCol="0"/>
            <a:lstStyle/>
            <a:p>
              <a:endParaRPr/>
            </a:p>
          </p:txBody>
        </p:sp>
        <p:sp>
          <p:nvSpPr>
            <p:cNvPr id="14" name="object 11">
              <a:extLst>
                <a:ext uri="{FF2B5EF4-FFF2-40B4-BE49-F238E27FC236}">
                  <a16:creationId xmlns:a16="http://schemas.microsoft.com/office/drawing/2014/main" id="{B16870B0-A523-4909-80F5-2FFDD8DA1938}"/>
                </a:ext>
              </a:extLst>
            </p:cNvPr>
            <p:cNvSpPr/>
            <p:nvPr/>
          </p:nvSpPr>
          <p:spPr>
            <a:xfrm>
              <a:off x="5907157" y="3414237"/>
              <a:ext cx="711200" cy="710565"/>
            </a:xfrm>
            <a:custGeom>
              <a:avLst/>
              <a:gdLst/>
              <a:ahLst/>
              <a:cxnLst/>
              <a:rect l="l" t="t" r="r" b="b"/>
              <a:pathLst>
                <a:path w="711200" h="710564">
                  <a:moveTo>
                    <a:pt x="355346" y="0"/>
                  </a:moveTo>
                  <a:lnTo>
                    <a:pt x="307135" y="3242"/>
                  </a:lnTo>
                  <a:lnTo>
                    <a:pt x="260893" y="12685"/>
                  </a:lnTo>
                  <a:lnTo>
                    <a:pt x="217044" y="27908"/>
                  </a:lnTo>
                  <a:lnTo>
                    <a:pt x="176012" y="48485"/>
                  </a:lnTo>
                  <a:lnTo>
                    <a:pt x="138220" y="73995"/>
                  </a:lnTo>
                  <a:lnTo>
                    <a:pt x="104092" y="104012"/>
                  </a:lnTo>
                  <a:lnTo>
                    <a:pt x="74052" y="138116"/>
                  </a:lnTo>
                  <a:lnTo>
                    <a:pt x="48523" y="175880"/>
                  </a:lnTo>
                  <a:lnTo>
                    <a:pt x="27930" y="216884"/>
                  </a:lnTo>
                  <a:lnTo>
                    <a:pt x="12695" y="260702"/>
                  </a:lnTo>
                  <a:lnTo>
                    <a:pt x="3244" y="306913"/>
                  </a:lnTo>
                  <a:lnTo>
                    <a:pt x="0" y="355092"/>
                  </a:lnTo>
                  <a:lnTo>
                    <a:pt x="3244" y="403300"/>
                  </a:lnTo>
                  <a:lnTo>
                    <a:pt x="12695" y="449534"/>
                  </a:lnTo>
                  <a:lnTo>
                    <a:pt x="27930" y="493373"/>
                  </a:lnTo>
                  <a:lnTo>
                    <a:pt x="48523" y="534392"/>
                  </a:lnTo>
                  <a:lnTo>
                    <a:pt x="74052" y="572169"/>
                  </a:lnTo>
                  <a:lnTo>
                    <a:pt x="104092" y="606282"/>
                  </a:lnTo>
                  <a:lnTo>
                    <a:pt x="138220" y="636306"/>
                  </a:lnTo>
                  <a:lnTo>
                    <a:pt x="176012" y="661820"/>
                  </a:lnTo>
                  <a:lnTo>
                    <a:pt x="217044" y="682400"/>
                  </a:lnTo>
                  <a:lnTo>
                    <a:pt x="260893" y="697624"/>
                  </a:lnTo>
                  <a:lnTo>
                    <a:pt x="307135" y="707068"/>
                  </a:lnTo>
                  <a:lnTo>
                    <a:pt x="355346" y="710311"/>
                  </a:lnTo>
                  <a:lnTo>
                    <a:pt x="403556" y="707068"/>
                  </a:lnTo>
                  <a:lnTo>
                    <a:pt x="449798" y="697624"/>
                  </a:lnTo>
                  <a:lnTo>
                    <a:pt x="493647" y="682400"/>
                  </a:lnTo>
                  <a:lnTo>
                    <a:pt x="534679" y="661820"/>
                  </a:lnTo>
                  <a:lnTo>
                    <a:pt x="572471" y="636306"/>
                  </a:lnTo>
                  <a:lnTo>
                    <a:pt x="606599" y="606282"/>
                  </a:lnTo>
                  <a:lnTo>
                    <a:pt x="636639" y="572169"/>
                  </a:lnTo>
                  <a:lnTo>
                    <a:pt x="662168" y="534392"/>
                  </a:lnTo>
                  <a:lnTo>
                    <a:pt x="682761" y="493373"/>
                  </a:lnTo>
                  <a:lnTo>
                    <a:pt x="697996" y="449534"/>
                  </a:lnTo>
                  <a:lnTo>
                    <a:pt x="707447" y="403300"/>
                  </a:lnTo>
                  <a:lnTo>
                    <a:pt x="710692" y="355092"/>
                  </a:lnTo>
                  <a:lnTo>
                    <a:pt x="707447" y="306913"/>
                  </a:lnTo>
                  <a:lnTo>
                    <a:pt x="697996" y="260702"/>
                  </a:lnTo>
                  <a:lnTo>
                    <a:pt x="682761" y="216884"/>
                  </a:lnTo>
                  <a:lnTo>
                    <a:pt x="662168" y="175880"/>
                  </a:lnTo>
                  <a:lnTo>
                    <a:pt x="636639" y="138116"/>
                  </a:lnTo>
                  <a:lnTo>
                    <a:pt x="606599" y="104013"/>
                  </a:lnTo>
                  <a:lnTo>
                    <a:pt x="572471" y="73995"/>
                  </a:lnTo>
                  <a:lnTo>
                    <a:pt x="534679" y="48485"/>
                  </a:lnTo>
                  <a:lnTo>
                    <a:pt x="493647" y="27908"/>
                  </a:lnTo>
                  <a:lnTo>
                    <a:pt x="449798" y="12685"/>
                  </a:lnTo>
                  <a:lnTo>
                    <a:pt x="403556" y="3242"/>
                  </a:lnTo>
                  <a:lnTo>
                    <a:pt x="355346" y="0"/>
                  </a:lnTo>
                  <a:close/>
                </a:path>
              </a:pathLst>
            </a:custGeom>
            <a:solidFill>
              <a:srgbClr val="439467"/>
            </a:solidFill>
          </p:spPr>
          <p:txBody>
            <a:bodyPr wrap="square" lIns="0" tIns="0" rIns="0" bIns="0" rtlCol="0"/>
            <a:lstStyle/>
            <a:p>
              <a:endParaRPr/>
            </a:p>
          </p:txBody>
        </p:sp>
        <p:sp>
          <p:nvSpPr>
            <p:cNvPr id="16" name="object 13">
              <a:extLst>
                <a:ext uri="{FF2B5EF4-FFF2-40B4-BE49-F238E27FC236}">
                  <a16:creationId xmlns:a16="http://schemas.microsoft.com/office/drawing/2014/main" id="{208CFF1C-1593-44CE-9081-52B1CCCBEED4}"/>
                </a:ext>
              </a:extLst>
            </p:cNvPr>
            <p:cNvSpPr/>
            <p:nvPr/>
          </p:nvSpPr>
          <p:spPr>
            <a:xfrm>
              <a:off x="7152773" y="4411440"/>
              <a:ext cx="711200" cy="710565"/>
            </a:xfrm>
            <a:custGeom>
              <a:avLst/>
              <a:gdLst/>
              <a:ahLst/>
              <a:cxnLst/>
              <a:rect l="l" t="t" r="r" b="b"/>
              <a:pathLst>
                <a:path w="711200" h="710564">
                  <a:moveTo>
                    <a:pt x="355345" y="0"/>
                  </a:moveTo>
                  <a:lnTo>
                    <a:pt x="307108" y="3242"/>
                  </a:lnTo>
                  <a:lnTo>
                    <a:pt x="260849" y="12685"/>
                  </a:lnTo>
                  <a:lnTo>
                    <a:pt x="216991" y="27908"/>
                  </a:lnTo>
                  <a:lnTo>
                    <a:pt x="175956" y="48485"/>
                  </a:lnTo>
                  <a:lnTo>
                    <a:pt x="138166" y="73995"/>
                  </a:lnTo>
                  <a:lnTo>
                    <a:pt x="104044" y="104012"/>
                  </a:lnTo>
                  <a:lnTo>
                    <a:pt x="74013" y="138116"/>
                  </a:lnTo>
                  <a:lnTo>
                    <a:pt x="48495" y="175880"/>
                  </a:lnTo>
                  <a:lnTo>
                    <a:pt x="27912" y="216884"/>
                  </a:lnTo>
                  <a:lnTo>
                    <a:pt x="12687" y="260702"/>
                  </a:lnTo>
                  <a:lnTo>
                    <a:pt x="3242" y="306913"/>
                  </a:lnTo>
                  <a:lnTo>
                    <a:pt x="0" y="355092"/>
                  </a:lnTo>
                  <a:lnTo>
                    <a:pt x="3242" y="403300"/>
                  </a:lnTo>
                  <a:lnTo>
                    <a:pt x="12687" y="449534"/>
                  </a:lnTo>
                  <a:lnTo>
                    <a:pt x="27912" y="493373"/>
                  </a:lnTo>
                  <a:lnTo>
                    <a:pt x="48495" y="534392"/>
                  </a:lnTo>
                  <a:lnTo>
                    <a:pt x="74013" y="572169"/>
                  </a:lnTo>
                  <a:lnTo>
                    <a:pt x="104044" y="606282"/>
                  </a:lnTo>
                  <a:lnTo>
                    <a:pt x="138166" y="636306"/>
                  </a:lnTo>
                  <a:lnTo>
                    <a:pt x="175956" y="661820"/>
                  </a:lnTo>
                  <a:lnTo>
                    <a:pt x="216991" y="682400"/>
                  </a:lnTo>
                  <a:lnTo>
                    <a:pt x="260849" y="697624"/>
                  </a:lnTo>
                  <a:lnTo>
                    <a:pt x="307108" y="707068"/>
                  </a:lnTo>
                  <a:lnTo>
                    <a:pt x="355345" y="710311"/>
                  </a:lnTo>
                  <a:lnTo>
                    <a:pt x="403556" y="707068"/>
                  </a:lnTo>
                  <a:lnTo>
                    <a:pt x="449798" y="697624"/>
                  </a:lnTo>
                  <a:lnTo>
                    <a:pt x="493647" y="682400"/>
                  </a:lnTo>
                  <a:lnTo>
                    <a:pt x="534679" y="661820"/>
                  </a:lnTo>
                  <a:lnTo>
                    <a:pt x="572471" y="636306"/>
                  </a:lnTo>
                  <a:lnTo>
                    <a:pt x="606599" y="606282"/>
                  </a:lnTo>
                  <a:lnTo>
                    <a:pt x="636639" y="572169"/>
                  </a:lnTo>
                  <a:lnTo>
                    <a:pt x="662168" y="534392"/>
                  </a:lnTo>
                  <a:lnTo>
                    <a:pt x="682761" y="493373"/>
                  </a:lnTo>
                  <a:lnTo>
                    <a:pt x="697996" y="449534"/>
                  </a:lnTo>
                  <a:lnTo>
                    <a:pt x="707447" y="403300"/>
                  </a:lnTo>
                  <a:lnTo>
                    <a:pt x="710691" y="355092"/>
                  </a:lnTo>
                  <a:lnTo>
                    <a:pt x="707447" y="306913"/>
                  </a:lnTo>
                  <a:lnTo>
                    <a:pt x="697996" y="260702"/>
                  </a:lnTo>
                  <a:lnTo>
                    <a:pt x="682761" y="216884"/>
                  </a:lnTo>
                  <a:lnTo>
                    <a:pt x="662168" y="175880"/>
                  </a:lnTo>
                  <a:lnTo>
                    <a:pt x="636639" y="138116"/>
                  </a:lnTo>
                  <a:lnTo>
                    <a:pt x="606599" y="104012"/>
                  </a:lnTo>
                  <a:lnTo>
                    <a:pt x="572471" y="73995"/>
                  </a:lnTo>
                  <a:lnTo>
                    <a:pt x="534679" y="48485"/>
                  </a:lnTo>
                  <a:lnTo>
                    <a:pt x="493647" y="27908"/>
                  </a:lnTo>
                  <a:lnTo>
                    <a:pt x="449798" y="12685"/>
                  </a:lnTo>
                  <a:lnTo>
                    <a:pt x="403556" y="3242"/>
                  </a:lnTo>
                  <a:lnTo>
                    <a:pt x="355345" y="0"/>
                  </a:lnTo>
                  <a:close/>
                </a:path>
              </a:pathLst>
            </a:custGeom>
            <a:solidFill>
              <a:srgbClr val="439467"/>
            </a:solidFill>
          </p:spPr>
          <p:txBody>
            <a:bodyPr wrap="square" lIns="0" tIns="0" rIns="0" bIns="0" rtlCol="0"/>
            <a:lstStyle/>
            <a:p>
              <a:endParaRPr/>
            </a:p>
          </p:txBody>
        </p:sp>
        <p:sp>
          <p:nvSpPr>
            <p:cNvPr id="17" name="object 15">
              <a:extLst>
                <a:ext uri="{FF2B5EF4-FFF2-40B4-BE49-F238E27FC236}">
                  <a16:creationId xmlns:a16="http://schemas.microsoft.com/office/drawing/2014/main" id="{160663D3-E618-4D7F-B1C9-535160DE329E}"/>
                </a:ext>
              </a:extLst>
            </p:cNvPr>
            <p:cNvSpPr/>
            <p:nvPr/>
          </p:nvSpPr>
          <p:spPr>
            <a:xfrm>
              <a:off x="6660775" y="5854808"/>
              <a:ext cx="711200" cy="710565"/>
            </a:xfrm>
            <a:custGeom>
              <a:avLst/>
              <a:gdLst/>
              <a:ahLst/>
              <a:cxnLst/>
              <a:rect l="l" t="t" r="r" b="b"/>
              <a:pathLst>
                <a:path w="711200" h="710564">
                  <a:moveTo>
                    <a:pt x="355345" y="0"/>
                  </a:moveTo>
                  <a:lnTo>
                    <a:pt x="307135" y="3242"/>
                  </a:lnTo>
                  <a:lnTo>
                    <a:pt x="260893" y="12686"/>
                  </a:lnTo>
                  <a:lnTo>
                    <a:pt x="217044" y="27909"/>
                  </a:lnTo>
                  <a:lnTo>
                    <a:pt x="176012" y="48488"/>
                  </a:lnTo>
                  <a:lnTo>
                    <a:pt x="138220" y="73999"/>
                  </a:lnTo>
                  <a:lnTo>
                    <a:pt x="104092" y="104020"/>
                  </a:lnTo>
                  <a:lnTo>
                    <a:pt x="74052" y="138128"/>
                  </a:lnTo>
                  <a:lnTo>
                    <a:pt x="48523" y="175899"/>
                  </a:lnTo>
                  <a:lnTo>
                    <a:pt x="27930" y="216911"/>
                  </a:lnTo>
                  <a:lnTo>
                    <a:pt x="12695" y="260739"/>
                  </a:lnTo>
                  <a:lnTo>
                    <a:pt x="3244" y="306962"/>
                  </a:lnTo>
                  <a:lnTo>
                    <a:pt x="0" y="355155"/>
                  </a:lnTo>
                  <a:lnTo>
                    <a:pt x="3244" y="403346"/>
                  </a:lnTo>
                  <a:lnTo>
                    <a:pt x="12695" y="449566"/>
                  </a:lnTo>
                  <a:lnTo>
                    <a:pt x="27930" y="493392"/>
                  </a:lnTo>
                  <a:lnTo>
                    <a:pt x="48523" y="534402"/>
                  </a:lnTo>
                  <a:lnTo>
                    <a:pt x="74052" y="572172"/>
                  </a:lnTo>
                  <a:lnTo>
                    <a:pt x="104092" y="606278"/>
                  </a:lnTo>
                  <a:lnTo>
                    <a:pt x="138220" y="636299"/>
                  </a:lnTo>
                  <a:lnTo>
                    <a:pt x="176012" y="661810"/>
                  </a:lnTo>
                  <a:lnTo>
                    <a:pt x="217044" y="682389"/>
                  </a:lnTo>
                  <a:lnTo>
                    <a:pt x="260893" y="697612"/>
                  </a:lnTo>
                  <a:lnTo>
                    <a:pt x="307135" y="707056"/>
                  </a:lnTo>
                  <a:lnTo>
                    <a:pt x="355345" y="710298"/>
                  </a:lnTo>
                  <a:lnTo>
                    <a:pt x="403556" y="707056"/>
                  </a:lnTo>
                  <a:lnTo>
                    <a:pt x="449798" y="697612"/>
                  </a:lnTo>
                  <a:lnTo>
                    <a:pt x="493647" y="682389"/>
                  </a:lnTo>
                  <a:lnTo>
                    <a:pt x="534679" y="661810"/>
                  </a:lnTo>
                  <a:lnTo>
                    <a:pt x="572471" y="636299"/>
                  </a:lnTo>
                  <a:lnTo>
                    <a:pt x="606599" y="606278"/>
                  </a:lnTo>
                  <a:lnTo>
                    <a:pt x="636639" y="572172"/>
                  </a:lnTo>
                  <a:lnTo>
                    <a:pt x="662168" y="534402"/>
                  </a:lnTo>
                  <a:lnTo>
                    <a:pt x="682761" y="493392"/>
                  </a:lnTo>
                  <a:lnTo>
                    <a:pt x="697996" y="449566"/>
                  </a:lnTo>
                  <a:lnTo>
                    <a:pt x="707447" y="403346"/>
                  </a:lnTo>
                  <a:lnTo>
                    <a:pt x="710691" y="355155"/>
                  </a:lnTo>
                  <a:lnTo>
                    <a:pt x="707447" y="306962"/>
                  </a:lnTo>
                  <a:lnTo>
                    <a:pt x="697996" y="260739"/>
                  </a:lnTo>
                  <a:lnTo>
                    <a:pt x="682761" y="216911"/>
                  </a:lnTo>
                  <a:lnTo>
                    <a:pt x="662168" y="175899"/>
                  </a:lnTo>
                  <a:lnTo>
                    <a:pt x="636639" y="138128"/>
                  </a:lnTo>
                  <a:lnTo>
                    <a:pt x="606599" y="104020"/>
                  </a:lnTo>
                  <a:lnTo>
                    <a:pt x="572471" y="73999"/>
                  </a:lnTo>
                  <a:lnTo>
                    <a:pt x="534679" y="48488"/>
                  </a:lnTo>
                  <a:lnTo>
                    <a:pt x="493647" y="27909"/>
                  </a:lnTo>
                  <a:lnTo>
                    <a:pt x="449798" y="12686"/>
                  </a:lnTo>
                  <a:lnTo>
                    <a:pt x="403556" y="3242"/>
                  </a:lnTo>
                  <a:lnTo>
                    <a:pt x="355345" y="0"/>
                  </a:lnTo>
                  <a:close/>
                </a:path>
              </a:pathLst>
            </a:custGeom>
            <a:solidFill>
              <a:srgbClr val="439467"/>
            </a:solidFill>
          </p:spPr>
          <p:txBody>
            <a:bodyPr wrap="square" lIns="0" tIns="0" rIns="0" bIns="0" rtlCol="0"/>
            <a:lstStyle/>
            <a:p>
              <a:endParaRPr/>
            </a:p>
          </p:txBody>
        </p:sp>
        <p:sp>
          <p:nvSpPr>
            <p:cNvPr id="18" name="object 17">
              <a:extLst>
                <a:ext uri="{FF2B5EF4-FFF2-40B4-BE49-F238E27FC236}">
                  <a16:creationId xmlns:a16="http://schemas.microsoft.com/office/drawing/2014/main" id="{75807B71-8475-4259-AD25-C58C5874E0E5}"/>
                </a:ext>
              </a:extLst>
            </p:cNvPr>
            <p:cNvSpPr/>
            <p:nvPr/>
          </p:nvSpPr>
          <p:spPr>
            <a:xfrm>
              <a:off x="5166238" y="5842108"/>
              <a:ext cx="711200" cy="710565"/>
            </a:xfrm>
            <a:custGeom>
              <a:avLst/>
              <a:gdLst/>
              <a:ahLst/>
              <a:cxnLst/>
              <a:rect l="l" t="t" r="r" b="b"/>
              <a:pathLst>
                <a:path w="711200" h="710564">
                  <a:moveTo>
                    <a:pt x="355345" y="0"/>
                  </a:moveTo>
                  <a:lnTo>
                    <a:pt x="307135" y="3242"/>
                  </a:lnTo>
                  <a:lnTo>
                    <a:pt x="260893" y="12686"/>
                  </a:lnTo>
                  <a:lnTo>
                    <a:pt x="217044" y="27909"/>
                  </a:lnTo>
                  <a:lnTo>
                    <a:pt x="176012" y="48488"/>
                  </a:lnTo>
                  <a:lnTo>
                    <a:pt x="138220" y="73999"/>
                  </a:lnTo>
                  <a:lnTo>
                    <a:pt x="104092" y="104020"/>
                  </a:lnTo>
                  <a:lnTo>
                    <a:pt x="74052" y="138128"/>
                  </a:lnTo>
                  <a:lnTo>
                    <a:pt x="48523" y="175899"/>
                  </a:lnTo>
                  <a:lnTo>
                    <a:pt x="27930" y="216911"/>
                  </a:lnTo>
                  <a:lnTo>
                    <a:pt x="12695" y="260739"/>
                  </a:lnTo>
                  <a:lnTo>
                    <a:pt x="3244" y="306962"/>
                  </a:lnTo>
                  <a:lnTo>
                    <a:pt x="0" y="355155"/>
                  </a:lnTo>
                  <a:lnTo>
                    <a:pt x="3244" y="403346"/>
                  </a:lnTo>
                  <a:lnTo>
                    <a:pt x="12695" y="449566"/>
                  </a:lnTo>
                  <a:lnTo>
                    <a:pt x="27930" y="493392"/>
                  </a:lnTo>
                  <a:lnTo>
                    <a:pt x="48523" y="534402"/>
                  </a:lnTo>
                  <a:lnTo>
                    <a:pt x="74052" y="572172"/>
                  </a:lnTo>
                  <a:lnTo>
                    <a:pt x="104092" y="606278"/>
                  </a:lnTo>
                  <a:lnTo>
                    <a:pt x="138220" y="636299"/>
                  </a:lnTo>
                  <a:lnTo>
                    <a:pt x="176012" y="661810"/>
                  </a:lnTo>
                  <a:lnTo>
                    <a:pt x="217044" y="682389"/>
                  </a:lnTo>
                  <a:lnTo>
                    <a:pt x="260893" y="697612"/>
                  </a:lnTo>
                  <a:lnTo>
                    <a:pt x="307135" y="707056"/>
                  </a:lnTo>
                  <a:lnTo>
                    <a:pt x="355345" y="710298"/>
                  </a:lnTo>
                  <a:lnTo>
                    <a:pt x="403556" y="707056"/>
                  </a:lnTo>
                  <a:lnTo>
                    <a:pt x="449798" y="697612"/>
                  </a:lnTo>
                  <a:lnTo>
                    <a:pt x="493647" y="682389"/>
                  </a:lnTo>
                  <a:lnTo>
                    <a:pt x="534679" y="661810"/>
                  </a:lnTo>
                  <a:lnTo>
                    <a:pt x="572471" y="636299"/>
                  </a:lnTo>
                  <a:lnTo>
                    <a:pt x="606599" y="606278"/>
                  </a:lnTo>
                  <a:lnTo>
                    <a:pt x="636639" y="572172"/>
                  </a:lnTo>
                  <a:lnTo>
                    <a:pt x="662168" y="534402"/>
                  </a:lnTo>
                  <a:lnTo>
                    <a:pt x="682761" y="493392"/>
                  </a:lnTo>
                  <a:lnTo>
                    <a:pt x="697996" y="449566"/>
                  </a:lnTo>
                  <a:lnTo>
                    <a:pt x="707447" y="403346"/>
                  </a:lnTo>
                  <a:lnTo>
                    <a:pt x="710691" y="355155"/>
                  </a:lnTo>
                  <a:lnTo>
                    <a:pt x="707447" y="306962"/>
                  </a:lnTo>
                  <a:lnTo>
                    <a:pt x="697996" y="260739"/>
                  </a:lnTo>
                  <a:lnTo>
                    <a:pt x="682761" y="216911"/>
                  </a:lnTo>
                  <a:lnTo>
                    <a:pt x="662168" y="175899"/>
                  </a:lnTo>
                  <a:lnTo>
                    <a:pt x="636639" y="138128"/>
                  </a:lnTo>
                  <a:lnTo>
                    <a:pt x="606599" y="104020"/>
                  </a:lnTo>
                  <a:lnTo>
                    <a:pt x="572471" y="73999"/>
                  </a:lnTo>
                  <a:lnTo>
                    <a:pt x="534679" y="48488"/>
                  </a:lnTo>
                  <a:lnTo>
                    <a:pt x="493647" y="27909"/>
                  </a:lnTo>
                  <a:lnTo>
                    <a:pt x="449798" y="12686"/>
                  </a:lnTo>
                  <a:lnTo>
                    <a:pt x="403556" y="3242"/>
                  </a:lnTo>
                  <a:lnTo>
                    <a:pt x="355345" y="0"/>
                  </a:lnTo>
                  <a:close/>
                </a:path>
              </a:pathLst>
            </a:custGeom>
            <a:solidFill>
              <a:srgbClr val="439467"/>
            </a:solidFill>
          </p:spPr>
          <p:txBody>
            <a:bodyPr wrap="square" lIns="0" tIns="0" rIns="0" bIns="0" rtlCol="0"/>
            <a:lstStyle/>
            <a:p>
              <a:endParaRPr/>
            </a:p>
          </p:txBody>
        </p:sp>
        <p:sp>
          <p:nvSpPr>
            <p:cNvPr id="22" name="object 22">
              <a:extLst>
                <a:ext uri="{FF2B5EF4-FFF2-40B4-BE49-F238E27FC236}">
                  <a16:creationId xmlns:a16="http://schemas.microsoft.com/office/drawing/2014/main" id="{BC308F32-7ADB-474A-BEE0-D711D8CD506F}"/>
                </a:ext>
              </a:extLst>
            </p:cNvPr>
            <p:cNvSpPr txBox="1"/>
            <p:nvPr/>
          </p:nvSpPr>
          <p:spPr>
            <a:xfrm>
              <a:off x="6173730" y="3556096"/>
              <a:ext cx="177800" cy="37719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Times New Roman"/>
                  <a:cs typeface="Times New Roman"/>
                </a:rPr>
                <a:t>1</a:t>
              </a:r>
              <a:endParaRPr sz="2400" dirty="0">
                <a:latin typeface="Times New Roman"/>
                <a:cs typeface="Times New Roman"/>
              </a:endParaRPr>
            </a:p>
          </p:txBody>
        </p:sp>
        <p:sp>
          <p:nvSpPr>
            <p:cNvPr id="24" name="object 24">
              <a:extLst>
                <a:ext uri="{FF2B5EF4-FFF2-40B4-BE49-F238E27FC236}">
                  <a16:creationId xmlns:a16="http://schemas.microsoft.com/office/drawing/2014/main" id="{984FC186-75C9-4BA5-915C-2CE3DE24E2FB}"/>
                </a:ext>
              </a:extLst>
            </p:cNvPr>
            <p:cNvSpPr txBox="1"/>
            <p:nvPr/>
          </p:nvSpPr>
          <p:spPr>
            <a:xfrm>
              <a:off x="7419473" y="4553681"/>
              <a:ext cx="178435" cy="37719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Times New Roman"/>
                  <a:cs typeface="Times New Roman"/>
                </a:rPr>
                <a:t>5</a:t>
              </a:r>
              <a:endParaRPr sz="2400" dirty="0">
                <a:latin typeface="Times New Roman"/>
                <a:cs typeface="Times New Roman"/>
              </a:endParaRPr>
            </a:p>
          </p:txBody>
        </p:sp>
        <p:sp>
          <p:nvSpPr>
            <p:cNvPr id="25" name="object 25">
              <a:extLst>
                <a:ext uri="{FF2B5EF4-FFF2-40B4-BE49-F238E27FC236}">
                  <a16:creationId xmlns:a16="http://schemas.microsoft.com/office/drawing/2014/main" id="{FD104FAC-2343-4675-8EEC-57A9D3FF120B}"/>
                </a:ext>
              </a:extLst>
            </p:cNvPr>
            <p:cNvSpPr txBox="1"/>
            <p:nvPr/>
          </p:nvSpPr>
          <p:spPr>
            <a:xfrm>
              <a:off x="5432812" y="5984742"/>
              <a:ext cx="178435" cy="37719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Times New Roman"/>
                  <a:cs typeface="Times New Roman"/>
                </a:rPr>
                <a:t>3</a:t>
              </a:r>
              <a:endParaRPr sz="2400">
                <a:latin typeface="Times New Roman"/>
                <a:cs typeface="Times New Roman"/>
              </a:endParaRPr>
            </a:p>
          </p:txBody>
        </p:sp>
        <p:sp>
          <p:nvSpPr>
            <p:cNvPr id="26" name="object 26">
              <a:extLst>
                <a:ext uri="{FF2B5EF4-FFF2-40B4-BE49-F238E27FC236}">
                  <a16:creationId xmlns:a16="http://schemas.microsoft.com/office/drawing/2014/main" id="{98CEA413-E5DF-49E7-B8AE-8A248E146BB2}"/>
                </a:ext>
              </a:extLst>
            </p:cNvPr>
            <p:cNvSpPr txBox="1"/>
            <p:nvPr/>
          </p:nvSpPr>
          <p:spPr>
            <a:xfrm>
              <a:off x="6927475" y="5997239"/>
              <a:ext cx="177800" cy="377190"/>
            </a:xfrm>
            <a:prstGeom prst="rect">
              <a:avLst/>
            </a:prstGeom>
          </p:spPr>
          <p:txBody>
            <a:bodyPr vert="horz" wrap="square" lIns="0" tIns="0" rIns="0" bIns="0" rtlCol="0">
              <a:spAutoFit/>
            </a:bodyPr>
            <a:lstStyle/>
            <a:p>
              <a:pPr marL="12700">
                <a:lnSpc>
                  <a:spcPct val="100000"/>
                </a:lnSpc>
              </a:pPr>
              <a:r>
                <a:rPr sz="2400" b="1" dirty="0">
                  <a:solidFill>
                    <a:srgbClr val="FFFFFF"/>
                  </a:solidFill>
                  <a:latin typeface="Times New Roman"/>
                  <a:cs typeface="Times New Roman"/>
                </a:rPr>
                <a:t>4</a:t>
              </a:r>
              <a:endParaRPr sz="2400">
                <a:latin typeface="Times New Roman"/>
                <a:cs typeface="Times New Roman"/>
              </a:endParaRPr>
            </a:p>
          </p:txBody>
        </p:sp>
        <p:sp>
          <p:nvSpPr>
            <p:cNvPr id="27" name="object 24">
              <a:extLst>
                <a:ext uri="{FF2B5EF4-FFF2-40B4-BE49-F238E27FC236}">
                  <a16:creationId xmlns:a16="http://schemas.microsoft.com/office/drawing/2014/main" id="{5B8B1D07-B990-4FF7-9DF1-F441011A7022}"/>
                </a:ext>
              </a:extLst>
            </p:cNvPr>
            <p:cNvSpPr txBox="1"/>
            <p:nvPr/>
          </p:nvSpPr>
          <p:spPr>
            <a:xfrm>
              <a:off x="4921012" y="4564666"/>
              <a:ext cx="178435" cy="377190"/>
            </a:xfrm>
            <a:prstGeom prst="rect">
              <a:avLst/>
            </a:prstGeom>
          </p:spPr>
          <p:txBody>
            <a:bodyPr vert="horz" wrap="square" lIns="0" tIns="0" rIns="0" bIns="0" rtlCol="0">
              <a:spAutoFit/>
            </a:bodyPr>
            <a:lstStyle/>
            <a:p>
              <a:pPr marL="12700">
                <a:lnSpc>
                  <a:spcPct val="100000"/>
                </a:lnSpc>
              </a:pPr>
              <a:r>
                <a:rPr lang="en-US" altLang="zh-CN" sz="2400" b="1" dirty="0">
                  <a:solidFill>
                    <a:srgbClr val="FFFFFF"/>
                  </a:solidFill>
                  <a:latin typeface="Times New Roman"/>
                  <a:cs typeface="Times New Roman"/>
                </a:rPr>
                <a:t>2</a:t>
              </a:r>
              <a:endParaRPr sz="2400" dirty="0">
                <a:latin typeface="Times New Roman"/>
                <a:cs typeface="Times New Roman"/>
              </a:endParaRPr>
            </a:p>
          </p:txBody>
        </p:sp>
      </p:grpSp>
      <p:sp>
        <p:nvSpPr>
          <p:cNvPr id="28" name="object 18">
            <a:extLst>
              <a:ext uri="{FF2B5EF4-FFF2-40B4-BE49-F238E27FC236}">
                <a16:creationId xmlns:a16="http://schemas.microsoft.com/office/drawing/2014/main" id="{6617E3EA-DEA3-43BE-9491-277DF6D30E3F}"/>
              </a:ext>
            </a:extLst>
          </p:cNvPr>
          <p:cNvSpPr txBox="1"/>
          <p:nvPr/>
        </p:nvSpPr>
        <p:spPr>
          <a:xfrm>
            <a:off x="815728" y="2169334"/>
            <a:ext cx="4467701" cy="964838"/>
          </a:xfrm>
          <a:prstGeom prst="rect">
            <a:avLst/>
          </a:prstGeom>
        </p:spPr>
        <p:txBody>
          <a:bodyPr vert="horz" wrap="square" lIns="0" tIns="0" rIns="0" bIns="0" rtlCol="0">
            <a:noAutofit/>
          </a:bodyPr>
          <a:lstStyle/>
          <a:p>
            <a:pPr marL="298450" indent="-285750" algn="just">
              <a:lnSpc>
                <a:spcPct val="100000"/>
              </a:lnSpc>
              <a:buFont typeface="Wingdings" panose="05000000000000000000" pitchFamily="2" charset="2"/>
              <a:buChar char="Ø"/>
            </a:pPr>
            <a:r>
              <a:rPr sz="1800" b="1" spc="-5" dirty="0" err="1">
                <a:solidFill>
                  <a:srgbClr val="000000"/>
                </a:solidFill>
                <a:latin typeface="微软雅黑"/>
                <a:cs typeface="微软雅黑"/>
              </a:rPr>
              <a:t>只能由</a:t>
            </a:r>
            <a:r>
              <a:rPr lang="zh-CN" altLang="zh-CN" b="1" spc="-5" dirty="0">
                <a:solidFill>
                  <a:srgbClr val="000000"/>
                </a:solidFill>
                <a:latin typeface="微软雅黑" panose="020B0503020204020204" pitchFamily="34" charset="-122"/>
                <a:ea typeface="微软雅黑" panose="020B0503020204020204" pitchFamily="34" charset="-122"/>
              </a:rPr>
              <a:t>字母或汉字开头，后跟字母、数字或下划线</a:t>
            </a:r>
            <a:r>
              <a:rPr lang="zh-CN" altLang="en-US" b="1" spc="-5" dirty="0">
                <a:solidFill>
                  <a:srgbClr val="000000"/>
                </a:solidFill>
                <a:latin typeface="微软雅黑" panose="020B0503020204020204" pitchFamily="34" charset="-122"/>
                <a:ea typeface="微软雅黑" panose="020B0503020204020204" pitchFamily="34" charset="-122"/>
              </a:rPr>
              <a:t>，</a:t>
            </a:r>
            <a:r>
              <a:rPr lang="zh-CN" altLang="zh-CN" b="1" spc="-5" dirty="0">
                <a:solidFill>
                  <a:srgbClr val="000000"/>
                </a:solidFill>
                <a:latin typeface="微软雅黑" panose="020B0503020204020204" pitchFamily="34" charset="-122"/>
                <a:ea typeface="微软雅黑" panose="020B0503020204020204" pitchFamily="34" charset="-122"/>
              </a:rPr>
              <a:t>不能含有小数点、空格等特殊字符。</a:t>
            </a:r>
            <a:r>
              <a:rPr lang="zh-CN" altLang="en-US" b="1" spc="-5" dirty="0">
                <a:solidFill>
                  <a:srgbClr val="000000"/>
                </a:solidFill>
                <a:latin typeface="微软雅黑" panose="020B0503020204020204" pitchFamily="34" charset="-122"/>
                <a:ea typeface="微软雅黑" panose="020B0503020204020204" pitchFamily="34" charset="-122"/>
              </a:rPr>
              <a:t>例如，</a:t>
            </a:r>
            <a:r>
              <a:rPr lang="en-US" altLang="zh-CN" b="1" spc="-5" dirty="0" err="1">
                <a:solidFill>
                  <a:srgbClr val="000000"/>
                </a:solidFill>
                <a:latin typeface="微软雅黑" panose="020B0503020204020204" pitchFamily="34" charset="-122"/>
                <a:ea typeface="微软雅黑" panose="020B0503020204020204" pitchFamily="34" charset="-122"/>
              </a:rPr>
              <a:t>x$y</a:t>
            </a:r>
            <a:r>
              <a:rPr lang="zh-CN" altLang="en-US" b="1" spc="-5" dirty="0">
                <a:solidFill>
                  <a:srgbClr val="000000"/>
                </a:solidFill>
                <a:latin typeface="微软雅黑" panose="020B0503020204020204" pitchFamily="34" charset="-122"/>
                <a:ea typeface="微软雅黑" panose="020B0503020204020204" pitchFamily="34" charset="-122"/>
              </a:rPr>
              <a:t>、</a:t>
            </a:r>
            <a:r>
              <a:rPr lang="en-US" altLang="zh-CN" b="1" spc="-5" dirty="0">
                <a:solidFill>
                  <a:srgbClr val="000000"/>
                </a:solidFill>
                <a:latin typeface="微软雅黑" panose="020B0503020204020204" pitchFamily="34" charset="-122"/>
                <a:ea typeface="微软雅黑" panose="020B0503020204020204" pitchFamily="34" charset="-122"/>
              </a:rPr>
              <a:t>12ptsize</a:t>
            </a:r>
            <a:r>
              <a:rPr lang="zh-CN" altLang="en-US" b="1" spc="-5" dirty="0">
                <a:solidFill>
                  <a:srgbClr val="000000"/>
                </a:solidFill>
                <a:latin typeface="微软雅黑" panose="020B0503020204020204" pitchFamily="34" charset="-122"/>
                <a:ea typeface="微软雅黑" panose="020B0503020204020204" pitchFamily="34" charset="-122"/>
              </a:rPr>
              <a:t>、</a:t>
            </a:r>
            <a:r>
              <a:rPr lang="en-US" altLang="zh-CN" b="1" spc="-5" dirty="0">
                <a:solidFill>
                  <a:srgbClr val="000000"/>
                </a:solidFill>
                <a:latin typeface="微软雅黑" panose="020B0503020204020204" pitchFamily="34" charset="-122"/>
                <a:ea typeface="微软雅黑" panose="020B0503020204020204" pitchFamily="34" charset="-122"/>
              </a:rPr>
              <a:t>_sum</a:t>
            </a:r>
            <a:r>
              <a:rPr lang="zh-CN" altLang="en-US" b="1" spc="-5" dirty="0">
                <a:solidFill>
                  <a:srgbClr val="000000"/>
                </a:solidFill>
                <a:latin typeface="微软雅黑" panose="020B0503020204020204" pitchFamily="34" charset="-122"/>
                <a:ea typeface="微软雅黑" panose="020B0503020204020204" pitchFamily="34" charset="-122"/>
              </a:rPr>
              <a:t>为错误标识符</a:t>
            </a:r>
            <a:endParaRPr b="1" spc="-5" dirty="0">
              <a:solidFill>
                <a:srgbClr val="000000"/>
              </a:solidFill>
              <a:latin typeface="微软雅黑" panose="020B0503020204020204" pitchFamily="34" charset="-122"/>
              <a:ea typeface="微软雅黑" panose="020B0503020204020204" pitchFamily="34" charset="-122"/>
            </a:endParaRPr>
          </a:p>
        </p:txBody>
      </p:sp>
      <p:sp>
        <p:nvSpPr>
          <p:cNvPr id="32" name="标题 1">
            <a:extLst>
              <a:ext uri="{FF2B5EF4-FFF2-40B4-BE49-F238E27FC236}">
                <a16:creationId xmlns:a16="http://schemas.microsoft.com/office/drawing/2014/main" id="{510B6B61-0AA3-423B-95D9-872ACBE4A68C}"/>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Tree>
    <p:extLst>
      <p:ext uri="{BB962C8B-B14F-4D97-AF65-F5344CB8AC3E}">
        <p14:creationId xmlns:p14="http://schemas.microsoft.com/office/powerpoint/2010/main" val="44388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75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75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6" presetClass="entr" presetSubtype="16"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circle(in)">
                                      <p:cBhvr>
                                        <p:cTn id="11" dur="1750"/>
                                        <p:tgtEl>
                                          <p:spTgt spid="29"/>
                                        </p:tgtEl>
                                      </p:cBhvr>
                                    </p:animEffect>
                                  </p:childTnLst>
                                </p:cTn>
                              </p:par>
                            </p:childTnLst>
                          </p:cTn>
                        </p:par>
                        <p:par>
                          <p:cTn id="12" fill="hold">
                            <p:stCondLst>
                              <p:cond delay="1750"/>
                            </p:stCondLst>
                            <p:childTnLst>
                              <p:par>
                                <p:cTn id="13" presetID="42"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par>
                          <p:cTn id="18" fill="hold">
                            <p:stCondLst>
                              <p:cond delay="2750"/>
                            </p:stCondLst>
                            <p:childTnLst>
                              <p:par>
                                <p:cTn id="19" presetID="42" presetClass="entr" presetSubtype="0"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childTnLst>
                          </p:cTn>
                        </p:par>
                        <p:par>
                          <p:cTn id="24" fill="hold">
                            <p:stCondLst>
                              <p:cond delay="3750"/>
                            </p:stCondLst>
                            <p:childTnLst>
                              <p:par>
                                <p:cTn id="25" presetID="16" presetClass="entr" presetSubtype="21"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500"/>
                                        <p:tgtEl>
                                          <p:spTgt spid="23"/>
                                        </p:tgtEl>
                                      </p:cBhvr>
                                    </p:animEffect>
                                  </p:childTnLst>
                                </p:cTn>
                              </p:par>
                            </p:childTnLst>
                          </p:cTn>
                        </p:par>
                        <p:par>
                          <p:cTn id="28" fill="hold">
                            <p:stCondLst>
                              <p:cond delay="4250"/>
                            </p:stCondLst>
                            <p:childTnLst>
                              <p:par>
                                <p:cTn id="29" presetID="22" presetClass="entr" presetSubtype="4"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childTnLst>
                          </p:cTn>
                        </p:par>
                        <p:par>
                          <p:cTn id="32" fill="hold">
                            <p:stCondLst>
                              <p:cond delay="4750"/>
                            </p:stCondLst>
                            <p:childTnLst>
                              <p:par>
                                <p:cTn id="33" presetID="21" presetClass="entr" presetSubtype="1"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heel(1)">
                                      <p:cBhvr>
                                        <p:cTn id="3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9" grpId="0"/>
      <p:bldP spid="20" grpId="0"/>
      <p:bldP spid="21" grpId="0"/>
      <p:bldP spid="23"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36993055-80E4-4B38-8A21-A1F7C076AD92}"/>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7" name="内容占位符 2">
            <a:extLst>
              <a:ext uri="{FF2B5EF4-FFF2-40B4-BE49-F238E27FC236}">
                <a16:creationId xmlns:a16="http://schemas.microsoft.com/office/drawing/2014/main" id="{739B3547-08ED-481E-8C50-BA7AA6F41651}"/>
              </a:ext>
            </a:extLst>
          </p:cNvPr>
          <p:cNvSpPr txBox="1">
            <a:spLocks/>
          </p:cNvSpPr>
          <p:nvPr/>
        </p:nvSpPr>
        <p:spPr>
          <a:xfrm>
            <a:off x="484609" y="1043499"/>
            <a:ext cx="11402008"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3.1.2 </a:t>
            </a:r>
            <a:r>
              <a:rPr lang="zh-CN" altLang="en-US" sz="3200" dirty="0">
                <a:latin typeface="微软雅黑" panose="020B0503020204020204" pitchFamily="34" charset="-122"/>
                <a:ea typeface="微软雅黑" panose="020B0503020204020204" pitchFamily="34" charset="-122"/>
              </a:rPr>
              <a:t>数据类型</a:t>
            </a:r>
            <a:endParaRPr lang="en-US" altLang="zh-CN" sz="3200" dirty="0">
              <a:latin typeface="微软雅黑" panose="020B0503020204020204" pitchFamily="34" charset="-122"/>
              <a:ea typeface="微软雅黑" panose="020B0503020204020204" pitchFamily="34" charset="-122"/>
            </a:endParaRPr>
          </a:p>
        </p:txBody>
      </p:sp>
      <p:graphicFrame>
        <p:nvGraphicFramePr>
          <p:cNvPr id="10" name="object 5">
            <a:extLst>
              <a:ext uri="{FF2B5EF4-FFF2-40B4-BE49-F238E27FC236}">
                <a16:creationId xmlns:a16="http://schemas.microsoft.com/office/drawing/2014/main" id="{EC3C3442-53BC-49F0-A410-D4B449840E4F}"/>
              </a:ext>
            </a:extLst>
          </p:cNvPr>
          <p:cNvGraphicFramePr>
            <a:graphicFrameLocks noGrp="1"/>
          </p:cNvGraphicFramePr>
          <p:nvPr>
            <p:extLst>
              <p:ext uri="{D42A27DB-BD31-4B8C-83A1-F6EECF244321}">
                <p14:modId xmlns:p14="http://schemas.microsoft.com/office/powerpoint/2010/main" val="2201245120"/>
              </p:ext>
            </p:extLst>
          </p:nvPr>
        </p:nvGraphicFramePr>
        <p:xfrm>
          <a:off x="1443788" y="2494633"/>
          <a:ext cx="10183436" cy="4176000"/>
        </p:xfrm>
        <a:graphic>
          <a:graphicData uri="http://schemas.openxmlformats.org/drawingml/2006/table">
            <a:tbl>
              <a:tblPr firstRow="1" bandRow="1">
                <a:tableStyleId>{2D5ABB26-0587-4C30-8999-92F81FD0307C}</a:tableStyleId>
              </a:tblPr>
              <a:tblGrid>
                <a:gridCol w="1272518">
                  <a:extLst>
                    <a:ext uri="{9D8B030D-6E8A-4147-A177-3AD203B41FA5}">
                      <a16:colId xmlns:a16="http://schemas.microsoft.com/office/drawing/2014/main" val="20000"/>
                    </a:ext>
                  </a:extLst>
                </a:gridCol>
                <a:gridCol w="1290918">
                  <a:extLst>
                    <a:ext uri="{9D8B030D-6E8A-4147-A177-3AD203B41FA5}">
                      <a16:colId xmlns:a16="http://schemas.microsoft.com/office/drawing/2014/main" val="20001"/>
                    </a:ext>
                  </a:extLst>
                </a:gridCol>
                <a:gridCol w="1102658">
                  <a:extLst>
                    <a:ext uri="{9D8B030D-6E8A-4147-A177-3AD203B41FA5}">
                      <a16:colId xmlns:a16="http://schemas.microsoft.com/office/drawing/2014/main" val="20002"/>
                    </a:ext>
                  </a:extLst>
                </a:gridCol>
                <a:gridCol w="1129553">
                  <a:extLst>
                    <a:ext uri="{9D8B030D-6E8A-4147-A177-3AD203B41FA5}">
                      <a16:colId xmlns:a16="http://schemas.microsoft.com/office/drawing/2014/main" val="20003"/>
                    </a:ext>
                  </a:extLst>
                </a:gridCol>
                <a:gridCol w="5387789">
                  <a:extLst>
                    <a:ext uri="{9D8B030D-6E8A-4147-A177-3AD203B41FA5}">
                      <a16:colId xmlns:a16="http://schemas.microsoft.com/office/drawing/2014/main" val="20004"/>
                    </a:ext>
                  </a:extLst>
                </a:gridCol>
              </a:tblGrid>
              <a:tr h="362618">
                <a:tc>
                  <a:txBody>
                    <a:bodyPr/>
                    <a:lstStyle/>
                    <a:p>
                      <a:pPr marL="90000" algn="l">
                        <a:lnSpc>
                          <a:spcPct val="100000"/>
                        </a:lnSpc>
                        <a:spcBef>
                          <a:spcPts val="375"/>
                        </a:spcBef>
                      </a:pPr>
                      <a:r>
                        <a:rPr sz="1400" b="0" spc="-5" dirty="0">
                          <a:solidFill>
                            <a:srgbClr val="1A1AEE"/>
                          </a:solidFill>
                          <a:latin typeface="微软雅黑" panose="020B0503020204020204" pitchFamily="34" charset="-122"/>
                          <a:ea typeface="微软雅黑" panose="020B0503020204020204" pitchFamily="34" charset="-122"/>
                          <a:cs typeface="+mn-cs"/>
                        </a:rPr>
                        <a:t>数据类型</a:t>
                      </a:r>
                      <a:endParaRPr sz="1400" b="0" dirty="0">
                        <a:solidFill>
                          <a:srgbClr val="1A1AEE"/>
                        </a:solidFill>
                        <a:latin typeface="微软雅黑" panose="020B0503020204020204" pitchFamily="34" charset="-122"/>
                        <a:ea typeface="微软雅黑" panose="020B0503020204020204" pitchFamily="34" charset="-122"/>
                        <a:cs typeface="+mn-cs"/>
                      </a:endParaRPr>
                    </a:p>
                  </a:txBody>
                  <a:tcPr marL="0" marR="0" marT="0" marB="0" anchor="ctr">
                    <a:lnR w="12700">
                      <a:solidFill>
                        <a:srgbClr val="000000"/>
                      </a:solidFill>
                      <a:prstDash val="solid"/>
                    </a:lnR>
                    <a:lnT w="28575">
                      <a:solidFill>
                        <a:srgbClr val="000000"/>
                      </a:solidFill>
                      <a:prstDash val="solid"/>
                    </a:lnT>
                    <a:lnB w="28575" cap="flat" cmpd="sng" algn="ctr">
                      <a:solidFill>
                        <a:srgbClr val="000000"/>
                      </a:solidFill>
                      <a:prstDash val="solid"/>
                      <a:round/>
                      <a:headEnd type="none" w="med" len="med"/>
                      <a:tailEnd type="none" w="med" len="med"/>
                    </a:lnB>
                  </a:tcPr>
                </a:tc>
                <a:tc>
                  <a:txBody>
                    <a:bodyPr/>
                    <a:lstStyle/>
                    <a:p>
                      <a:pPr marL="90000" algn="l">
                        <a:lnSpc>
                          <a:spcPct val="100000"/>
                        </a:lnSpc>
                        <a:spcBef>
                          <a:spcPts val="375"/>
                        </a:spcBef>
                      </a:pPr>
                      <a:r>
                        <a:rPr sz="1400" b="0" kern="1200" spc="-5" dirty="0">
                          <a:solidFill>
                            <a:srgbClr val="1A1AEE"/>
                          </a:solidFill>
                          <a:latin typeface="微软雅黑" panose="020B0503020204020204" pitchFamily="34" charset="-122"/>
                          <a:ea typeface="微软雅黑" panose="020B0503020204020204" pitchFamily="34" charset="-122"/>
                          <a:cs typeface="+mn-cs"/>
                        </a:rPr>
                        <a:t>关键字</a:t>
                      </a: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28575" cap="flat" cmpd="sng" algn="ctr">
                      <a:solidFill>
                        <a:srgbClr val="000000"/>
                      </a:solidFill>
                      <a:prstDash val="solid"/>
                      <a:round/>
                      <a:headEnd type="none" w="med" len="med"/>
                      <a:tailEnd type="none" w="med" len="med"/>
                    </a:lnB>
                  </a:tcPr>
                </a:tc>
                <a:tc>
                  <a:txBody>
                    <a:bodyPr/>
                    <a:lstStyle/>
                    <a:p>
                      <a:pPr marL="90000" algn="l">
                        <a:lnSpc>
                          <a:spcPct val="100000"/>
                        </a:lnSpc>
                        <a:spcBef>
                          <a:spcPts val="375"/>
                        </a:spcBef>
                      </a:pPr>
                      <a:r>
                        <a:rPr sz="1400" b="0" kern="1200" spc="-5" dirty="0" err="1">
                          <a:solidFill>
                            <a:srgbClr val="1A1AEE"/>
                          </a:solidFill>
                          <a:latin typeface="微软雅黑" panose="020B0503020204020204" pitchFamily="34" charset="-122"/>
                          <a:ea typeface="微软雅黑" panose="020B0503020204020204" pitchFamily="34" charset="-122"/>
                          <a:cs typeface="+mn-cs"/>
                        </a:rPr>
                        <a:t>类型</a:t>
                      </a:r>
                      <a:r>
                        <a:rPr lang="zh-CN" altLang="en-US" sz="1400" b="0" kern="1200" spc="-5" dirty="0">
                          <a:solidFill>
                            <a:srgbClr val="1A1AEE"/>
                          </a:solidFill>
                          <a:latin typeface="微软雅黑" panose="020B0503020204020204" pitchFamily="34" charset="-122"/>
                          <a:ea typeface="微软雅黑" panose="020B0503020204020204" pitchFamily="34" charset="-122"/>
                          <a:cs typeface="+mn-cs"/>
                        </a:rPr>
                        <a:t>标识</a:t>
                      </a:r>
                      <a:r>
                        <a:rPr sz="1400" b="0" kern="1200" spc="-5" dirty="0">
                          <a:solidFill>
                            <a:srgbClr val="1A1AEE"/>
                          </a:solidFill>
                          <a:latin typeface="微软雅黑" panose="020B0503020204020204" pitchFamily="34" charset="-122"/>
                          <a:ea typeface="微软雅黑" panose="020B0503020204020204" pitchFamily="34" charset="-122"/>
                          <a:cs typeface="+mn-cs"/>
                        </a:rPr>
                        <a:t>符</a:t>
                      </a: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28575" cap="flat" cmpd="sng" algn="ctr">
                      <a:solidFill>
                        <a:srgbClr val="000000"/>
                      </a:solidFill>
                      <a:prstDash val="solid"/>
                      <a:round/>
                      <a:headEnd type="none" w="med" len="med"/>
                      <a:tailEnd type="none" w="med" len="med"/>
                    </a:lnB>
                  </a:tcPr>
                </a:tc>
                <a:tc>
                  <a:txBody>
                    <a:bodyPr/>
                    <a:lstStyle/>
                    <a:p>
                      <a:pPr marL="90000" algn="l">
                        <a:lnSpc>
                          <a:spcPct val="100000"/>
                        </a:lnSpc>
                        <a:spcBef>
                          <a:spcPts val="375"/>
                        </a:spcBef>
                      </a:pPr>
                      <a:r>
                        <a:rPr sz="1400" b="0" kern="1200" spc="-5" dirty="0">
                          <a:solidFill>
                            <a:srgbClr val="1A1AEE"/>
                          </a:solidFill>
                          <a:latin typeface="微软雅黑" panose="020B0503020204020204" pitchFamily="34" charset="-122"/>
                          <a:ea typeface="微软雅黑" panose="020B0503020204020204" pitchFamily="34" charset="-122"/>
                          <a:cs typeface="+mn-cs"/>
                        </a:rPr>
                        <a:t>占</a:t>
                      </a:r>
                      <a:r>
                        <a:rPr lang="zh-CN" altLang="en-US" sz="1400" b="0" kern="1200" spc="-5" dirty="0">
                          <a:solidFill>
                            <a:srgbClr val="1A1AEE"/>
                          </a:solidFill>
                          <a:latin typeface="微软雅黑" panose="020B0503020204020204" pitchFamily="34" charset="-122"/>
                          <a:ea typeface="微软雅黑" panose="020B0503020204020204" pitchFamily="34" charset="-122"/>
                          <a:cs typeface="+mn-cs"/>
                        </a:rPr>
                        <a:t>用</a:t>
                      </a:r>
                      <a:r>
                        <a:rPr sz="1400" b="0" kern="1200" spc="-5" dirty="0" err="1">
                          <a:solidFill>
                            <a:srgbClr val="1A1AEE"/>
                          </a:solidFill>
                          <a:latin typeface="微软雅黑" panose="020B0503020204020204" pitchFamily="34" charset="-122"/>
                          <a:ea typeface="微软雅黑" panose="020B0503020204020204" pitchFamily="34" charset="-122"/>
                          <a:cs typeface="+mn-cs"/>
                        </a:rPr>
                        <a:t>字节</a:t>
                      </a:r>
                      <a:endParaRPr sz="1400" b="0" kern="1200" spc="-5" dirty="0">
                        <a:solidFill>
                          <a:srgbClr val="1A1AEE"/>
                        </a:solidFill>
                        <a:latin typeface="微软雅黑" panose="020B0503020204020204" pitchFamily="34" charset="-122"/>
                        <a:ea typeface="微软雅黑" panose="020B0503020204020204" pitchFamily="34" charset="-122"/>
                        <a:cs typeface="+mn-cs"/>
                      </a:endParaRPr>
                    </a:p>
                  </a:txBody>
                  <a:tcPr marL="0" marR="0" marT="0" marB="0" anchor="ctr">
                    <a:lnL w="12700">
                      <a:solidFill>
                        <a:srgbClr val="000000"/>
                      </a:solidFill>
                      <a:prstDash val="solid"/>
                    </a:lnL>
                    <a:lnR w="12700">
                      <a:solidFill>
                        <a:srgbClr val="000000"/>
                      </a:solidFill>
                      <a:prstDash val="solid"/>
                    </a:lnR>
                    <a:lnT w="28575">
                      <a:solidFill>
                        <a:srgbClr val="000000"/>
                      </a:solidFill>
                      <a:prstDash val="solid"/>
                    </a:lnT>
                    <a:lnB w="28575" cap="flat" cmpd="sng" algn="ctr">
                      <a:solidFill>
                        <a:srgbClr val="000000"/>
                      </a:solidFill>
                      <a:prstDash val="solid"/>
                      <a:round/>
                      <a:headEnd type="none" w="med" len="med"/>
                      <a:tailEnd type="none" w="med" len="med"/>
                    </a:lnB>
                  </a:tcPr>
                </a:tc>
                <a:tc>
                  <a:txBody>
                    <a:bodyPr/>
                    <a:lstStyle/>
                    <a:p>
                      <a:pPr marL="90000" algn="l">
                        <a:lnSpc>
                          <a:spcPct val="100000"/>
                        </a:lnSpc>
                        <a:spcBef>
                          <a:spcPts val="375"/>
                        </a:spcBef>
                        <a:tabLst>
                          <a:tab pos="805815" algn="l"/>
                        </a:tabLst>
                      </a:pPr>
                      <a:r>
                        <a:rPr lang="zh-CN" altLang="en-US" sz="1400" b="0" kern="1200" spc="-5" dirty="0">
                          <a:solidFill>
                            <a:srgbClr val="1A1AEE"/>
                          </a:solidFill>
                          <a:latin typeface="微软雅黑" panose="020B0503020204020204" pitchFamily="34" charset="-122"/>
                          <a:ea typeface="微软雅黑" panose="020B0503020204020204" pitchFamily="34" charset="-122"/>
                          <a:cs typeface="+mn-cs"/>
                        </a:rPr>
                        <a:t>取 值 </a:t>
                      </a:r>
                      <a:r>
                        <a:rPr sz="1400" b="0" kern="1200" spc="-5" dirty="0">
                          <a:solidFill>
                            <a:srgbClr val="1A1AEE"/>
                          </a:solidFill>
                          <a:latin typeface="微软雅黑" panose="020B0503020204020204" pitchFamily="34" charset="-122"/>
                          <a:ea typeface="微软雅黑" panose="020B0503020204020204" pitchFamily="34" charset="-122"/>
                          <a:cs typeface="+mn-cs"/>
                        </a:rPr>
                        <a:t>范	围</a:t>
                      </a:r>
                    </a:p>
                  </a:txBody>
                  <a:tcPr marL="0" marR="0" marT="0" marB="0" anchor="ctr">
                    <a:lnL w="12700">
                      <a:solidFill>
                        <a:srgbClr val="000000"/>
                      </a:solidFill>
                      <a:prstDash val="solid"/>
                    </a:lnL>
                    <a:lnT w="28575">
                      <a:solidFill>
                        <a:srgbClr val="000000"/>
                      </a:solidFill>
                      <a:prstDash val="soli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6572">
                <a:tc>
                  <a:txBody>
                    <a:bodyPr/>
                    <a:lstStyle/>
                    <a:p>
                      <a:pPr marL="9144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字节型</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28575">
                      <a:solidFill>
                        <a:srgbClr val="000000"/>
                      </a:solidFill>
                      <a:prstDash val="solid"/>
                    </a:lnT>
                    <a:lnB w="9525" cap="flat" cmpd="sng" algn="ctr">
                      <a:solidFill>
                        <a:srgbClr val="000000"/>
                      </a:solidFill>
                      <a:prstDash val="solid"/>
                      <a:round/>
                      <a:headEnd type="none" w="med" len="med"/>
                      <a:tailEnd type="none" w="med" len="med"/>
                    </a:lnB>
                  </a:tcPr>
                </a:tc>
                <a:tc>
                  <a:txBody>
                    <a:bodyPr/>
                    <a:lstStyle/>
                    <a:p>
                      <a:pPr marL="85090" algn="l">
                        <a:lnSpc>
                          <a:spcPct val="100000"/>
                        </a:lnSpc>
                        <a:spcBef>
                          <a:spcPts val="250"/>
                        </a:spcBef>
                      </a:pPr>
                      <a:r>
                        <a:rPr sz="1400" b="0" spc="-10" dirty="0">
                          <a:solidFill>
                            <a:srgbClr val="000000"/>
                          </a:solidFill>
                          <a:latin typeface="微软雅黑" panose="020B0503020204020204" pitchFamily="34" charset="-122"/>
                          <a:ea typeface="微软雅黑" panose="020B0503020204020204" pitchFamily="34" charset="-122"/>
                          <a:cs typeface="微软雅黑"/>
                        </a:rPr>
                        <a:t>Byte</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a:solidFill>
                        <a:srgbClr val="000000"/>
                      </a:solidFill>
                      <a:prstDash val="solid"/>
                    </a:lnT>
                    <a:lnB w="9525" cap="flat" cmpd="sng" algn="ctr">
                      <a:solidFill>
                        <a:srgbClr val="000000"/>
                      </a:solidFill>
                      <a:prstDash val="solid"/>
                      <a:round/>
                      <a:headEnd type="none" w="med" len="med"/>
                      <a:tailEnd type="none" w="med" len="med"/>
                    </a:lnB>
                  </a:tcPr>
                </a:tc>
                <a:tc>
                  <a:txBody>
                    <a:bodyPr/>
                    <a:lstStyle/>
                    <a:p>
                      <a:pPr marL="8509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无</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a:solidFill>
                        <a:srgbClr val="000000"/>
                      </a:solidFill>
                      <a:prstDash val="solid"/>
                    </a:lnT>
                    <a:lnB w="9525" cap="flat" cmpd="sng" algn="ctr">
                      <a:solidFill>
                        <a:srgbClr val="000000"/>
                      </a:solidFill>
                      <a:prstDash val="solid"/>
                      <a:round/>
                      <a:headEnd type="none" w="med" len="med"/>
                      <a:tailEnd type="none" w="med" len="med"/>
                    </a:lnB>
                  </a:tcPr>
                </a:tc>
                <a:tc>
                  <a:txBody>
                    <a:bodyPr/>
                    <a:lstStyle/>
                    <a:p>
                      <a:pPr marL="85725"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1</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a:solidFill>
                        <a:srgbClr val="000000"/>
                      </a:solidFill>
                      <a:prstDash val="solid"/>
                    </a:lnT>
                    <a:lnB w="9525" cap="flat" cmpd="sng" algn="ctr">
                      <a:solidFill>
                        <a:srgbClr val="000000"/>
                      </a:solidFill>
                      <a:prstDash val="solid"/>
                      <a:round/>
                      <a:headEnd type="none" w="med" len="med"/>
                      <a:tailEnd type="none" w="med" len="med"/>
                    </a:lnB>
                  </a:tcPr>
                </a:tc>
                <a:tc>
                  <a:txBody>
                    <a:bodyPr/>
                    <a:lstStyle/>
                    <a:p>
                      <a:pPr marL="85725" algn="l">
                        <a:lnSpc>
                          <a:spcPct val="100000"/>
                        </a:lnSpc>
                        <a:spcBef>
                          <a:spcPts val="250"/>
                        </a:spcBef>
                      </a:pPr>
                      <a:r>
                        <a:rPr sz="1400" b="0" spc="-10" dirty="0">
                          <a:solidFill>
                            <a:srgbClr val="000000"/>
                          </a:solidFill>
                          <a:latin typeface="微软雅黑" panose="020B0503020204020204" pitchFamily="34" charset="-122"/>
                          <a:ea typeface="微软雅黑" panose="020B0503020204020204" pitchFamily="34" charset="-122"/>
                          <a:cs typeface="微软雅黑"/>
                        </a:rPr>
                        <a:t>0～255</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T w="28575">
                      <a:solidFill>
                        <a:srgbClr val="000000"/>
                      </a:solidFill>
                      <a:prstDash val="soli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16643721"/>
                  </a:ext>
                </a:extLst>
              </a:tr>
              <a:tr h="316572">
                <a:tc>
                  <a:txBody>
                    <a:bodyPr/>
                    <a:lstStyle/>
                    <a:p>
                      <a:pPr marL="91440" algn="l">
                        <a:lnSpc>
                          <a:spcPct val="100000"/>
                        </a:lnSpc>
                        <a:spcBef>
                          <a:spcPts val="185"/>
                        </a:spcBef>
                      </a:pPr>
                      <a:r>
                        <a:rPr sz="1400" b="0" spc="-5" dirty="0">
                          <a:solidFill>
                            <a:srgbClr val="000000"/>
                          </a:solidFill>
                          <a:latin typeface="微软雅黑" panose="020B0503020204020204" pitchFamily="34" charset="-122"/>
                          <a:ea typeface="微软雅黑" panose="020B0503020204020204" pitchFamily="34" charset="-122"/>
                          <a:cs typeface="微软雅黑"/>
                        </a:rPr>
                        <a:t>整型</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85090" algn="l">
                        <a:lnSpc>
                          <a:spcPct val="100000"/>
                        </a:lnSpc>
                        <a:spcBef>
                          <a:spcPts val="185"/>
                        </a:spcBef>
                      </a:pPr>
                      <a:r>
                        <a:rPr sz="1400" b="0" spc="-10" dirty="0">
                          <a:solidFill>
                            <a:srgbClr val="000000"/>
                          </a:solidFill>
                          <a:latin typeface="微软雅黑" panose="020B0503020204020204" pitchFamily="34" charset="-122"/>
                          <a:ea typeface="微软雅黑" panose="020B0503020204020204" pitchFamily="34" charset="-122"/>
                          <a:cs typeface="微软雅黑"/>
                        </a:rPr>
                        <a:t>Integer</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85090" algn="l">
                        <a:lnSpc>
                          <a:spcPct val="100000"/>
                        </a:lnSpc>
                        <a:spcBef>
                          <a:spcPts val="185"/>
                        </a:spcBef>
                      </a:pPr>
                      <a:r>
                        <a:rPr sz="1400" b="0" spc="-5" dirty="0">
                          <a:solidFill>
                            <a:srgbClr val="000000"/>
                          </a:solidFill>
                          <a:latin typeface="微软雅黑" panose="020B0503020204020204" pitchFamily="34" charset="-122"/>
                          <a:ea typeface="微软雅黑" panose="020B0503020204020204" pitchFamily="34" charset="-122"/>
                          <a:cs typeface="微软雅黑"/>
                        </a:rPr>
                        <a:t>%</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85725" algn="l">
                        <a:lnSpc>
                          <a:spcPct val="100000"/>
                        </a:lnSpc>
                        <a:spcBef>
                          <a:spcPts val="185"/>
                        </a:spcBef>
                      </a:pPr>
                      <a:r>
                        <a:rPr sz="1400" b="0" spc="-5" dirty="0">
                          <a:solidFill>
                            <a:srgbClr val="000000"/>
                          </a:solidFill>
                          <a:latin typeface="微软雅黑" panose="020B0503020204020204" pitchFamily="34" charset="-122"/>
                          <a:ea typeface="微软雅黑" panose="020B0503020204020204" pitchFamily="34" charset="-122"/>
                          <a:cs typeface="微软雅黑"/>
                        </a:rPr>
                        <a:t>2</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marL="85725" algn="l">
                        <a:lnSpc>
                          <a:spcPct val="100000"/>
                        </a:lnSpc>
                        <a:spcBef>
                          <a:spcPts val="185"/>
                        </a:spcBef>
                      </a:pPr>
                      <a:r>
                        <a:rPr sz="1400" b="0" spc="-10" dirty="0">
                          <a:solidFill>
                            <a:srgbClr val="000000"/>
                          </a:solidFill>
                          <a:latin typeface="微软雅黑" panose="020B0503020204020204" pitchFamily="34" charset="-122"/>
                          <a:ea typeface="微软雅黑" panose="020B0503020204020204" pitchFamily="34" charset="-122"/>
                          <a:cs typeface="微软雅黑"/>
                        </a:rPr>
                        <a:t>-32768～32767</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6571">
                <a:tc>
                  <a:txBody>
                    <a:bodyPr/>
                    <a:lstStyle/>
                    <a:p>
                      <a:pPr marL="91440" algn="l">
                        <a:lnSpc>
                          <a:spcPct val="100000"/>
                        </a:lnSpc>
                        <a:spcBef>
                          <a:spcPts val="245"/>
                        </a:spcBef>
                      </a:pPr>
                      <a:r>
                        <a:rPr sz="1400" b="0" spc="-5" dirty="0">
                          <a:solidFill>
                            <a:srgbClr val="000000"/>
                          </a:solidFill>
                          <a:latin typeface="微软雅黑" panose="020B0503020204020204" pitchFamily="34" charset="-122"/>
                          <a:ea typeface="微软雅黑" panose="020B0503020204020204" pitchFamily="34" charset="-122"/>
                          <a:cs typeface="微软雅黑"/>
                        </a:rPr>
                        <a:t>长整型</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090" algn="l">
                        <a:lnSpc>
                          <a:spcPct val="100000"/>
                        </a:lnSpc>
                        <a:spcBef>
                          <a:spcPts val="245"/>
                        </a:spcBef>
                      </a:pPr>
                      <a:r>
                        <a:rPr sz="1400" b="0" spc="-5" dirty="0">
                          <a:solidFill>
                            <a:srgbClr val="000000"/>
                          </a:solidFill>
                          <a:latin typeface="微软雅黑" panose="020B0503020204020204" pitchFamily="34" charset="-122"/>
                          <a:ea typeface="微软雅黑" panose="020B0503020204020204" pitchFamily="34" charset="-122"/>
                          <a:cs typeface="微软雅黑"/>
                        </a:rPr>
                        <a:t>Long</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090" algn="l">
                        <a:lnSpc>
                          <a:spcPct val="100000"/>
                        </a:lnSpc>
                        <a:spcBef>
                          <a:spcPts val="245"/>
                        </a:spcBef>
                      </a:pPr>
                      <a:r>
                        <a:rPr sz="1400" b="0" spc="-5" dirty="0">
                          <a:solidFill>
                            <a:srgbClr val="000000"/>
                          </a:solidFill>
                          <a:latin typeface="微软雅黑" panose="020B0503020204020204" pitchFamily="34" charset="-122"/>
                          <a:ea typeface="微软雅黑" panose="020B0503020204020204" pitchFamily="34" charset="-122"/>
                          <a:cs typeface="微软雅黑"/>
                        </a:rPr>
                        <a:t>&amp;</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725" algn="l">
                        <a:lnSpc>
                          <a:spcPct val="100000"/>
                        </a:lnSpc>
                        <a:spcBef>
                          <a:spcPts val="245"/>
                        </a:spcBef>
                      </a:pPr>
                      <a:r>
                        <a:rPr sz="1400" b="0" spc="-5" dirty="0">
                          <a:solidFill>
                            <a:srgbClr val="000000"/>
                          </a:solidFill>
                          <a:latin typeface="微软雅黑" panose="020B0503020204020204" pitchFamily="34" charset="-122"/>
                          <a:ea typeface="微软雅黑" panose="020B0503020204020204" pitchFamily="34" charset="-122"/>
                          <a:cs typeface="微软雅黑"/>
                        </a:rPr>
                        <a:t>4</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725" algn="l">
                        <a:lnSpc>
                          <a:spcPct val="100000"/>
                        </a:lnSpc>
                        <a:spcBef>
                          <a:spcPts val="245"/>
                        </a:spcBef>
                      </a:pPr>
                      <a:r>
                        <a:rPr sz="1400" b="0" spc="-5" dirty="0">
                          <a:solidFill>
                            <a:srgbClr val="000000"/>
                          </a:solidFill>
                          <a:latin typeface="微软雅黑" panose="020B0503020204020204" pitchFamily="34" charset="-122"/>
                          <a:ea typeface="微软雅黑" panose="020B0503020204020204" pitchFamily="34" charset="-122"/>
                          <a:cs typeface="微软雅黑"/>
                        </a:rPr>
                        <a:t>-2147483648～2147483647</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T w="9525"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2"/>
                  </a:ext>
                </a:extLst>
              </a:tr>
              <a:tr h="316572">
                <a:tc>
                  <a:txBody>
                    <a:bodyPr/>
                    <a:lstStyle/>
                    <a:p>
                      <a:pPr marL="91440" algn="l">
                        <a:lnSpc>
                          <a:spcPct val="100000"/>
                        </a:lnSpc>
                        <a:spcBef>
                          <a:spcPts val="250"/>
                        </a:spcBef>
                      </a:pPr>
                      <a:r>
                        <a:rPr sz="1400" b="0" spc="-5" dirty="0" err="1">
                          <a:solidFill>
                            <a:srgbClr val="000000"/>
                          </a:solidFill>
                          <a:latin typeface="微软雅黑" panose="020B0503020204020204" pitchFamily="34" charset="-122"/>
                          <a:ea typeface="微软雅黑" panose="020B0503020204020204" pitchFamily="34" charset="-122"/>
                          <a:cs typeface="微软雅黑"/>
                        </a:rPr>
                        <a:t>单精度</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09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Single</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09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725"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4</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725" algn="l">
                        <a:lnSpc>
                          <a:spcPct val="100000"/>
                        </a:lnSpc>
                        <a:spcBef>
                          <a:spcPts val="250"/>
                        </a:spcBef>
                      </a:pPr>
                      <a:r>
                        <a:rPr lang="en-US" altLang="zh-CN" sz="1400" b="0" spc="-10" dirty="0">
                          <a:solidFill>
                            <a:srgbClr val="000000"/>
                          </a:solidFill>
                          <a:latin typeface="微软雅黑" panose="020B0503020204020204" pitchFamily="34" charset="-122"/>
                          <a:ea typeface="微软雅黑" panose="020B0503020204020204" pitchFamily="34" charset="-122"/>
                          <a:cs typeface="微软雅黑"/>
                        </a:rPr>
                        <a:t>-3.4</a:t>
                      </a:r>
                      <a:r>
                        <a:rPr lang="en-US" altLang="zh-CN" sz="1400" b="0" spc="-10" dirty="0">
                          <a:solidFill>
                            <a:srgbClr val="000000"/>
                          </a:solidFill>
                          <a:latin typeface="微软雅黑" panose="020B0503020204020204" pitchFamily="34" charset="-122"/>
                          <a:ea typeface="微软雅黑" panose="020B0503020204020204" pitchFamily="34" charset="-122"/>
                          <a:cs typeface="微软雅黑"/>
                          <a:sym typeface="Symbol" panose="05050102010706020507" pitchFamily="18" charset="2"/>
                        </a:rPr>
                        <a:t>10</a:t>
                      </a:r>
                      <a:r>
                        <a:rPr lang="en-US" altLang="zh-CN" sz="1400" b="0" spc="-10" baseline="30000" dirty="0">
                          <a:solidFill>
                            <a:srgbClr val="000000"/>
                          </a:solidFill>
                          <a:latin typeface="微软雅黑" panose="020B0503020204020204" pitchFamily="34" charset="-122"/>
                          <a:ea typeface="微软雅黑" panose="020B0503020204020204" pitchFamily="34" charset="-122"/>
                          <a:cs typeface="微软雅黑"/>
                          <a:sym typeface="Symbol" panose="05050102010706020507" pitchFamily="18" charset="2"/>
                        </a:rPr>
                        <a:t>38</a:t>
                      </a:r>
                      <a:r>
                        <a:rPr sz="1400" b="0" spc="-10" dirty="0">
                          <a:solidFill>
                            <a:srgbClr val="000000"/>
                          </a:solidFill>
                          <a:latin typeface="微软雅黑" panose="020B0503020204020204" pitchFamily="34" charset="-122"/>
                          <a:ea typeface="微软雅黑" panose="020B0503020204020204" pitchFamily="34" charset="-122"/>
                          <a:cs typeface="微软雅黑"/>
                        </a:rPr>
                        <a:t>～</a:t>
                      </a:r>
                      <a:r>
                        <a:rPr lang="en-US" altLang="zh-CN" sz="1400" b="0" spc="-10" dirty="0">
                          <a:solidFill>
                            <a:srgbClr val="000000"/>
                          </a:solidFill>
                          <a:latin typeface="微软雅黑" panose="020B0503020204020204" pitchFamily="34" charset="-122"/>
                          <a:ea typeface="微软雅黑" panose="020B0503020204020204" pitchFamily="34" charset="-122"/>
                          <a:cs typeface="微软雅黑"/>
                        </a:rPr>
                        <a:t>+</a:t>
                      </a:r>
                      <a:r>
                        <a:rPr sz="1400" b="0" spc="-10" dirty="0">
                          <a:solidFill>
                            <a:srgbClr val="000000"/>
                          </a:solidFill>
                          <a:latin typeface="微软雅黑" panose="020B0503020204020204" pitchFamily="34" charset="-122"/>
                          <a:ea typeface="微软雅黑" panose="020B0503020204020204" pitchFamily="34" charset="-122"/>
                          <a:cs typeface="微软雅黑"/>
                        </a:rPr>
                        <a:t>3.4</a:t>
                      </a:r>
                      <a:r>
                        <a:rPr lang="en-US" altLang="zh-CN" sz="1400" b="0" spc="-10" dirty="0">
                          <a:solidFill>
                            <a:srgbClr val="000000"/>
                          </a:solidFill>
                          <a:latin typeface="微软雅黑" panose="020B0503020204020204" pitchFamily="34" charset="-122"/>
                          <a:ea typeface="微软雅黑" panose="020B0503020204020204" pitchFamily="34" charset="-122"/>
                          <a:cs typeface="微软雅黑"/>
                          <a:sym typeface="Symbol" panose="05050102010706020507" pitchFamily="18" charset="2"/>
                        </a:rPr>
                        <a:t>10</a:t>
                      </a:r>
                      <a:r>
                        <a:rPr lang="en-US" altLang="zh-CN" sz="1400" b="0" spc="-10" baseline="30000" dirty="0">
                          <a:solidFill>
                            <a:srgbClr val="000000"/>
                          </a:solidFill>
                          <a:latin typeface="微软雅黑" panose="020B0503020204020204" pitchFamily="34" charset="-122"/>
                          <a:ea typeface="微软雅黑" panose="020B0503020204020204" pitchFamily="34" charset="-122"/>
                          <a:cs typeface="微软雅黑"/>
                          <a:sym typeface="Symbol" panose="05050102010706020507" pitchFamily="18" charset="2"/>
                        </a:rPr>
                        <a:t>38</a:t>
                      </a:r>
                      <a:endParaRPr sz="1400" b="0" baseline="3000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6571">
                <a:tc>
                  <a:txBody>
                    <a:bodyPr/>
                    <a:lstStyle/>
                    <a:p>
                      <a:pPr marL="91440" algn="l">
                        <a:lnSpc>
                          <a:spcPct val="100000"/>
                        </a:lnSpc>
                        <a:spcBef>
                          <a:spcPts val="250"/>
                        </a:spcBef>
                      </a:pPr>
                      <a:r>
                        <a:rPr sz="1400" b="0" spc="-5" dirty="0" err="1">
                          <a:solidFill>
                            <a:srgbClr val="000000"/>
                          </a:solidFill>
                          <a:latin typeface="微软雅黑" panose="020B0503020204020204" pitchFamily="34" charset="-122"/>
                          <a:ea typeface="微软雅黑" panose="020B0503020204020204" pitchFamily="34" charset="-122"/>
                          <a:cs typeface="微软雅黑"/>
                        </a:rPr>
                        <a:t>双精度</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Double</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725"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8</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a:solidFill>
                        <a:srgbClr val="000000"/>
                      </a:solidFill>
                      <a:prstDash val="solid"/>
                    </a:lnB>
                  </a:tcPr>
                </a:tc>
                <a:tc>
                  <a:txBody>
                    <a:bodyPr/>
                    <a:lstStyle/>
                    <a:p>
                      <a:pPr marL="21590" indent="-8890" algn="l">
                        <a:lnSpc>
                          <a:spcPts val="1200"/>
                        </a:lnSpc>
                        <a:spcBef>
                          <a:spcPts val="120"/>
                        </a:spcBef>
                        <a:spcAft>
                          <a:spcPts val="120"/>
                        </a:spcAft>
                      </a:pPr>
                      <a:r>
                        <a:rPr lang="en-US" sz="1400" b="0" kern="100" spc="30" dirty="0">
                          <a:solidFill>
                            <a:srgbClr val="000000"/>
                          </a:solidFill>
                          <a:effectLst/>
                          <a:latin typeface="微软雅黑" panose="020B0503020204020204" pitchFamily="34" charset="-122"/>
                          <a:ea typeface="微软雅黑" panose="020B0503020204020204" pitchFamily="34" charset="-122"/>
                          <a:cs typeface="宋体" panose="02010600030101010101" pitchFamily="2" charset="-122"/>
                        </a:rPr>
                        <a:t>-</a:t>
                      </a:r>
                      <a:r>
                        <a:rPr lang="en-US" sz="1400" b="0" kern="1200" spc="-1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1.7×10</a:t>
                      </a:r>
                      <a:r>
                        <a:rPr lang="en-US" sz="1400" b="0" kern="1200" spc="-10" baseline="30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308</a:t>
                      </a:r>
                      <a:r>
                        <a:rPr lang="zh-CN" altLang="en-US" sz="1400" b="0" kern="1200" spc="-1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a:t>
                      </a:r>
                      <a:r>
                        <a:rPr lang="en-US" sz="1400" b="0" kern="1200" spc="-1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+1.7×10</a:t>
                      </a:r>
                      <a:r>
                        <a:rPr lang="en-US" sz="1400" b="0" kern="1200" spc="-10" baseline="30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rPr>
                        <a:t>308</a:t>
                      </a:r>
                      <a:endParaRPr lang="zh-CN" altLang="en-US" sz="1400" b="0" kern="1200" spc="-10" baseline="30000" dirty="0">
                        <a:solidFill>
                          <a:srgbClr val="000000"/>
                        </a:solidFill>
                        <a:latin typeface="微软雅黑" panose="020B0503020204020204" pitchFamily="34" charset="-122"/>
                        <a:ea typeface="微软雅黑" panose="020B0503020204020204" pitchFamily="34" charset="-122"/>
                        <a:cs typeface="宋体" panose="02010600030101010101" pitchFamily="2" charset="-122"/>
                      </a:endParaRPr>
                    </a:p>
                  </a:txBody>
                  <a:tcPr marL="68580" marR="68580" marT="0" marB="0" anchor="ctr">
                    <a:lnL w="1270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331094">
                <a:tc>
                  <a:txBody>
                    <a:bodyPr/>
                    <a:lstStyle/>
                    <a:p>
                      <a:pPr marL="91440" algn="l">
                        <a:lnSpc>
                          <a:spcPct val="100000"/>
                        </a:lnSpc>
                        <a:spcBef>
                          <a:spcPts val="250"/>
                        </a:spcBef>
                      </a:pPr>
                      <a:r>
                        <a:rPr sz="1400" b="0" spc="-10" dirty="0">
                          <a:solidFill>
                            <a:srgbClr val="000000"/>
                          </a:solidFill>
                          <a:latin typeface="微软雅黑" panose="020B0503020204020204" pitchFamily="34" charset="-122"/>
                          <a:ea typeface="微软雅黑" panose="020B0503020204020204" pitchFamily="34" charset="-122"/>
                          <a:cs typeface="微软雅黑"/>
                        </a:rPr>
                        <a:t>货币型</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090" algn="l">
                        <a:lnSpc>
                          <a:spcPct val="100000"/>
                        </a:lnSpc>
                        <a:spcBef>
                          <a:spcPts val="250"/>
                        </a:spcBef>
                      </a:pPr>
                      <a:r>
                        <a:rPr sz="1400" b="0" spc="-10" dirty="0">
                          <a:solidFill>
                            <a:srgbClr val="000000"/>
                          </a:solidFill>
                          <a:latin typeface="微软雅黑" panose="020B0503020204020204" pitchFamily="34" charset="-122"/>
                          <a:ea typeface="微软雅黑" panose="020B0503020204020204" pitchFamily="34" charset="-122"/>
                          <a:cs typeface="微软雅黑"/>
                        </a:rPr>
                        <a:t>Currency</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09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8</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85725" algn="l">
                        <a:lnSpc>
                          <a:spcPct val="100000"/>
                        </a:lnSpc>
                        <a:spcBef>
                          <a:spcPts val="505"/>
                        </a:spcBef>
                      </a:pPr>
                      <a:r>
                        <a:rPr lang="en-US" altLang="zh-CN" sz="14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922337203685477.5808</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922337203685477.5807</a:t>
                      </a:r>
                      <a:endParaRPr sz="1400" b="0" kern="1200" spc="-1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6572">
                <a:tc>
                  <a:txBody>
                    <a:bodyPr/>
                    <a:lstStyle/>
                    <a:p>
                      <a:pPr marL="9144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逻辑型</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85090" algn="l">
                        <a:lnSpc>
                          <a:spcPct val="100000"/>
                        </a:lnSpc>
                        <a:spcBef>
                          <a:spcPts val="250"/>
                        </a:spcBef>
                      </a:pPr>
                      <a:r>
                        <a:rPr sz="1400" b="0" spc="-10" dirty="0">
                          <a:solidFill>
                            <a:srgbClr val="000000"/>
                          </a:solidFill>
                          <a:latin typeface="微软雅黑" panose="020B0503020204020204" pitchFamily="34" charset="-122"/>
                          <a:ea typeface="微软雅黑" panose="020B0503020204020204" pitchFamily="34" charset="-122"/>
                          <a:cs typeface="微软雅黑"/>
                        </a:rPr>
                        <a:t>Boolean</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85090"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无</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85725" algn="l">
                        <a:lnSpc>
                          <a:spcPct val="100000"/>
                        </a:lnSpc>
                        <a:spcBef>
                          <a:spcPts val="250"/>
                        </a:spcBef>
                      </a:pPr>
                      <a:r>
                        <a:rPr sz="1400" b="0" spc="-5" dirty="0">
                          <a:solidFill>
                            <a:srgbClr val="000000"/>
                          </a:solidFill>
                          <a:latin typeface="微软雅黑" panose="020B0503020204020204" pitchFamily="34" charset="-122"/>
                          <a:ea typeface="微软雅黑" panose="020B0503020204020204" pitchFamily="34" charset="-122"/>
                          <a:cs typeface="微软雅黑"/>
                        </a:rPr>
                        <a:t>2</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tcPr>
                </a:tc>
                <a:tc>
                  <a:txBody>
                    <a:bodyPr/>
                    <a:lstStyle/>
                    <a:p>
                      <a:pPr marL="85725" algn="l">
                        <a:lnSpc>
                          <a:spcPct val="100000"/>
                        </a:lnSpc>
                        <a:spcBef>
                          <a:spcPts val="250"/>
                        </a:spcBef>
                      </a:pPr>
                      <a:r>
                        <a:rPr sz="1400" b="0" spc="-25" dirty="0">
                          <a:solidFill>
                            <a:srgbClr val="000000"/>
                          </a:solidFill>
                          <a:latin typeface="微软雅黑" panose="020B0503020204020204" pitchFamily="34" charset="-122"/>
                          <a:ea typeface="微软雅黑" panose="020B0503020204020204" pitchFamily="34" charset="-122"/>
                          <a:cs typeface="微软雅黑"/>
                        </a:rPr>
                        <a:t>True/False</a:t>
                      </a:r>
                      <a:r>
                        <a:rPr lang="zh-CN" altLang="en-US" sz="1400" b="0" spc="-25" dirty="0">
                          <a:solidFill>
                            <a:srgbClr val="000000"/>
                          </a:solidFill>
                          <a:latin typeface="微软雅黑" panose="020B0503020204020204" pitchFamily="34" charset="-122"/>
                          <a:ea typeface="微软雅黑" panose="020B0503020204020204" pitchFamily="34" charset="-122"/>
                          <a:cs typeface="微软雅黑"/>
                        </a:rPr>
                        <a:t>，逻辑值转为数值，</a:t>
                      </a:r>
                      <a:r>
                        <a:rPr lang="en-US" altLang="zh-CN" sz="1400" b="0" spc="-25" dirty="0">
                          <a:solidFill>
                            <a:srgbClr val="000000"/>
                          </a:solidFill>
                          <a:latin typeface="微软雅黑" panose="020B0503020204020204" pitchFamily="34" charset="-122"/>
                          <a:ea typeface="微软雅黑" panose="020B0503020204020204" pitchFamily="34" charset="-122"/>
                          <a:cs typeface="微软雅黑"/>
                        </a:rPr>
                        <a:t>False</a:t>
                      </a:r>
                      <a:r>
                        <a:rPr lang="zh-CN" altLang="en-US" sz="1400" b="0" spc="-25" dirty="0">
                          <a:solidFill>
                            <a:srgbClr val="000000"/>
                          </a:solidFill>
                          <a:latin typeface="微软雅黑" panose="020B0503020204020204" pitchFamily="34" charset="-122"/>
                          <a:ea typeface="微软雅黑" panose="020B0503020204020204" pitchFamily="34" charset="-122"/>
                          <a:cs typeface="微软雅黑"/>
                        </a:rPr>
                        <a:t>转为</a:t>
                      </a:r>
                      <a:r>
                        <a:rPr lang="en-US" altLang="zh-CN" sz="1400" b="0" spc="-25" dirty="0">
                          <a:solidFill>
                            <a:srgbClr val="000000"/>
                          </a:solidFill>
                          <a:latin typeface="微软雅黑" panose="020B0503020204020204" pitchFamily="34" charset="-122"/>
                          <a:ea typeface="微软雅黑" panose="020B0503020204020204" pitchFamily="34" charset="-122"/>
                          <a:cs typeface="微软雅黑"/>
                        </a:rPr>
                        <a:t>0</a:t>
                      </a:r>
                      <a:r>
                        <a:rPr lang="zh-CN" altLang="en-US" sz="1400" b="0" spc="-25" dirty="0">
                          <a:solidFill>
                            <a:srgbClr val="000000"/>
                          </a:solidFill>
                          <a:latin typeface="微软雅黑" panose="020B0503020204020204" pitchFamily="34" charset="-122"/>
                          <a:ea typeface="微软雅黑" panose="020B0503020204020204" pitchFamily="34" charset="-122"/>
                          <a:cs typeface="微软雅黑"/>
                        </a:rPr>
                        <a:t>，</a:t>
                      </a:r>
                      <a:r>
                        <a:rPr lang="en-US" altLang="zh-CN" sz="1400" b="0" spc="-25" dirty="0">
                          <a:solidFill>
                            <a:srgbClr val="000000"/>
                          </a:solidFill>
                          <a:latin typeface="微软雅黑" panose="020B0503020204020204" pitchFamily="34" charset="-122"/>
                          <a:ea typeface="微软雅黑" panose="020B0503020204020204" pitchFamily="34" charset="-122"/>
                          <a:cs typeface="微软雅黑"/>
                        </a:rPr>
                        <a:t>True</a:t>
                      </a:r>
                      <a:r>
                        <a:rPr lang="zh-CN" altLang="en-US" sz="1400" b="0" spc="-25" dirty="0">
                          <a:solidFill>
                            <a:srgbClr val="000000"/>
                          </a:solidFill>
                          <a:latin typeface="微软雅黑" panose="020B0503020204020204" pitchFamily="34" charset="-122"/>
                          <a:ea typeface="微软雅黑" panose="020B0503020204020204" pitchFamily="34" charset="-122"/>
                          <a:cs typeface="微软雅黑"/>
                        </a:rPr>
                        <a:t>转为</a:t>
                      </a:r>
                      <a:r>
                        <a:rPr lang="en-US" altLang="zh-CN" sz="1400" b="0" spc="-25" dirty="0">
                          <a:solidFill>
                            <a:srgbClr val="000000"/>
                          </a:solidFill>
                          <a:latin typeface="微软雅黑" panose="020B0503020204020204" pitchFamily="34" charset="-122"/>
                          <a:ea typeface="微软雅黑" panose="020B0503020204020204" pitchFamily="34" charset="-122"/>
                          <a:cs typeface="微软雅黑"/>
                        </a:rPr>
                        <a:t>-1</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T w="12700">
                      <a:solidFill>
                        <a:srgbClr val="000000"/>
                      </a:solidFill>
                      <a:prstDash val="soli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337841"/>
                  </a:ext>
                </a:extLst>
              </a:tr>
              <a:tr h="316572">
                <a:tc>
                  <a:txBody>
                    <a:bodyPr/>
                    <a:lstStyle/>
                    <a:p>
                      <a:pPr marL="91440" algn="l" defTabSz="914400" rtl="0" eaLnBrk="1" latinLnBrk="0" hangingPunct="1">
                        <a:lnSpc>
                          <a:spcPct val="100000"/>
                        </a:lnSpc>
                        <a:spcBef>
                          <a:spcPts val="245"/>
                        </a:spcBef>
                      </a:pPr>
                      <a:r>
                        <a:rPr lang="zh-CN" altLang="en-US" sz="1400" b="0" kern="1200" spc="-5" dirty="0">
                          <a:solidFill>
                            <a:srgbClr val="000000"/>
                          </a:solidFill>
                          <a:latin typeface="微软雅黑" panose="020B0503020204020204" pitchFamily="34" charset="-122"/>
                          <a:ea typeface="微软雅黑" panose="020B0503020204020204" pitchFamily="34" charset="-122"/>
                          <a:cs typeface="微软雅黑"/>
                        </a:rPr>
                        <a:t>字符型</a:t>
                      </a:r>
                      <a:endParaRPr sz="1400" b="0" kern="1200" spc="-5"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lvl="0" indent="0" algn="l" defTabSz="914400" rtl="0" eaLnBrk="1" fontAlgn="auto" latinLnBrk="0" hangingPunct="1">
                        <a:lnSpc>
                          <a:spcPct val="100000"/>
                        </a:lnSpc>
                        <a:spcBef>
                          <a:spcPts val="245"/>
                        </a:spcBef>
                        <a:spcAft>
                          <a:spcPts val="0"/>
                        </a:spcAft>
                        <a:buClrTx/>
                        <a:buSzTx/>
                        <a:buFontTx/>
                        <a:buNone/>
                        <a:tabLst/>
                        <a:defRPr/>
                      </a:pPr>
                      <a:r>
                        <a:rPr lang="en-US" altLang="zh-CN" sz="1400" b="0" kern="1200" spc="-5" dirty="0">
                          <a:solidFill>
                            <a:srgbClr val="000000"/>
                          </a:solidFill>
                          <a:latin typeface="微软雅黑" panose="020B0503020204020204" pitchFamily="34" charset="-122"/>
                          <a:ea typeface="微软雅黑" panose="020B0503020204020204" pitchFamily="34" charset="-122"/>
                          <a:cs typeface="微软雅黑"/>
                        </a:rPr>
                        <a:t>String</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algn="l" defTabSz="914400" rtl="0" eaLnBrk="1" latinLnBrk="0" hangingPunct="1">
                        <a:lnSpc>
                          <a:spcPct val="100000"/>
                        </a:lnSpc>
                        <a:spcBef>
                          <a:spcPts val="245"/>
                        </a:spcBef>
                      </a:pPr>
                      <a:r>
                        <a:rPr sz="1400" b="0" kern="1200" spc="-5" dirty="0">
                          <a:solidFill>
                            <a:srgbClr val="000000"/>
                          </a:solidFill>
                          <a:latin typeface="微软雅黑" panose="020B0503020204020204" pitchFamily="34" charset="-122"/>
                          <a:ea typeface="微软雅黑" panose="020B0503020204020204" pitchFamily="34" charset="-122"/>
                          <a:cs typeface="微软雅黑"/>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algn="l" defTabSz="914400" rtl="0" eaLnBrk="1" latinLnBrk="0" hangingPunct="1">
                        <a:lnSpc>
                          <a:spcPct val="100000"/>
                        </a:lnSpc>
                        <a:spcBef>
                          <a:spcPts val="245"/>
                        </a:spcBef>
                      </a:pPr>
                      <a:r>
                        <a:rPr sz="1400" b="0" kern="1200" spc="-5" dirty="0">
                          <a:solidFill>
                            <a:srgbClr val="000000"/>
                          </a:solidFill>
                          <a:latin typeface="微软雅黑" panose="020B0503020204020204" pitchFamily="34" charset="-122"/>
                          <a:ea typeface="微软雅黑" panose="020B0503020204020204" pitchFamily="34" charset="-122"/>
                          <a:cs typeface="微软雅黑"/>
                        </a:rPr>
                        <a:t>实际长度</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algn="l" defTabSz="914400" rtl="0" eaLnBrk="1" latinLnBrk="0" hangingPunct="1">
                        <a:lnSpc>
                          <a:spcPct val="100000"/>
                        </a:lnSpc>
                        <a:spcBef>
                          <a:spcPts val="245"/>
                        </a:spcBef>
                      </a:pPr>
                      <a:r>
                        <a:rPr lang="en-US" altLang="zh-CN" sz="1400" b="0" kern="1200" spc="-5" dirty="0">
                          <a:solidFill>
                            <a:srgbClr val="000000"/>
                          </a:solidFill>
                          <a:latin typeface="微软雅黑" panose="020B0503020204020204" pitchFamily="34" charset="-122"/>
                          <a:ea typeface="微软雅黑" panose="020B0503020204020204" pitchFamily="34" charset="-122"/>
                          <a:cs typeface="微软雅黑"/>
                        </a:rPr>
                        <a:t>0~</a:t>
                      </a:r>
                      <a:r>
                        <a:rPr lang="zh-CN" altLang="en-US" sz="1400" b="0" kern="1200" spc="-5" dirty="0">
                          <a:solidFill>
                            <a:srgbClr val="000000"/>
                          </a:solidFill>
                          <a:latin typeface="微软雅黑" panose="020B0503020204020204" pitchFamily="34" charset="-122"/>
                          <a:ea typeface="微软雅黑" panose="020B0503020204020204" pitchFamily="34" charset="-122"/>
                          <a:cs typeface="微软雅黑"/>
                        </a:rPr>
                        <a:t>大约</a:t>
                      </a:r>
                      <a:r>
                        <a:rPr lang="en-US" altLang="zh-CN" sz="1400" b="0" kern="1200" spc="-5" dirty="0">
                          <a:solidFill>
                            <a:srgbClr val="000000"/>
                          </a:solidFill>
                          <a:latin typeface="微软雅黑" panose="020B0503020204020204" pitchFamily="34" charset="-122"/>
                          <a:ea typeface="微软雅黑" panose="020B0503020204020204" pitchFamily="34" charset="-122"/>
                          <a:cs typeface="微软雅黑"/>
                        </a:rPr>
                        <a:t>20</a:t>
                      </a:r>
                      <a:r>
                        <a:rPr lang="zh-CN" altLang="en-US" sz="1400" b="0" kern="1200" spc="-5" dirty="0">
                          <a:solidFill>
                            <a:srgbClr val="000000"/>
                          </a:solidFill>
                          <a:latin typeface="微软雅黑" panose="020B0503020204020204" pitchFamily="34" charset="-122"/>
                          <a:ea typeface="微软雅黑" panose="020B0503020204020204" pitchFamily="34" charset="-122"/>
                          <a:cs typeface="微软雅黑"/>
                        </a:rPr>
                        <a:t>亿字节，“</a:t>
                      </a:r>
                      <a:r>
                        <a:rPr lang="en-US" altLang="zh-CN" sz="1400" b="0" kern="1200" spc="-5" dirty="0">
                          <a:solidFill>
                            <a:srgbClr val="000000"/>
                          </a:solidFill>
                          <a:latin typeface="微软雅黑" panose="020B0503020204020204" pitchFamily="34" charset="-122"/>
                          <a:ea typeface="微软雅黑" panose="020B0503020204020204" pitchFamily="34" charset="-122"/>
                          <a:cs typeface="微软雅黑"/>
                        </a:rPr>
                        <a:t>0010A</a:t>
                      </a:r>
                      <a:r>
                        <a:rPr lang="zh-CN" altLang="en-US" sz="1400" b="0" kern="1200" spc="-5" dirty="0">
                          <a:solidFill>
                            <a:srgbClr val="000000"/>
                          </a:solidFill>
                          <a:latin typeface="微软雅黑" panose="020B0503020204020204" pitchFamily="34" charset="-122"/>
                          <a:ea typeface="微软雅黑" panose="020B0503020204020204" pitchFamily="34" charset="-122"/>
                          <a:cs typeface="微软雅黑"/>
                        </a:rPr>
                        <a:t>”“</a:t>
                      </a:r>
                      <a:r>
                        <a:rPr lang="en-US" altLang="zh-CN" sz="1400" b="0" kern="1200" spc="-5" dirty="0">
                          <a:solidFill>
                            <a:srgbClr val="000000"/>
                          </a:solidFill>
                          <a:latin typeface="微软雅黑" panose="020B0503020204020204" pitchFamily="34" charset="-122"/>
                          <a:ea typeface="微软雅黑" panose="020B0503020204020204" pitchFamily="34" charset="-122"/>
                          <a:cs typeface="微软雅黑"/>
                        </a:rPr>
                        <a:t>VBA</a:t>
                      </a:r>
                      <a:r>
                        <a:rPr lang="zh-CN" altLang="en-US" sz="1400" b="0" kern="1200" spc="-5" dirty="0">
                          <a:solidFill>
                            <a:srgbClr val="000000"/>
                          </a:solidFill>
                          <a:latin typeface="微软雅黑" panose="020B0503020204020204" pitchFamily="34" charset="-122"/>
                          <a:ea typeface="微软雅黑" panose="020B0503020204020204" pitchFamily="34" charset="-122"/>
                          <a:cs typeface="微软雅黑"/>
                        </a:rPr>
                        <a:t>程序设计”</a:t>
                      </a:r>
                      <a:endParaRPr sz="1400" b="0" kern="1200" spc="-5"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3146474"/>
                  </a:ext>
                </a:extLst>
              </a:tr>
              <a:tr h="316571">
                <a:tc>
                  <a:txBody>
                    <a:bodyPr/>
                    <a:lstStyle/>
                    <a:p>
                      <a:pPr marL="91440" algn="l" defTabSz="914400" rtl="0" eaLnBrk="1" latinLnBrk="0" hangingPunct="1">
                        <a:lnSpc>
                          <a:spcPct val="100000"/>
                        </a:lnSpc>
                        <a:spcBef>
                          <a:spcPts val="245"/>
                        </a:spcBef>
                      </a:pPr>
                      <a:r>
                        <a:rPr lang="zh-CN" altLang="en-US" sz="1400" b="0" kern="1200" spc="-5" dirty="0">
                          <a:solidFill>
                            <a:srgbClr val="000000"/>
                          </a:solidFill>
                          <a:latin typeface="微软雅黑" panose="020B0503020204020204" pitchFamily="34" charset="-122"/>
                          <a:ea typeface="微软雅黑" panose="020B0503020204020204" pitchFamily="34" charset="-122"/>
                          <a:cs typeface="微软雅黑"/>
                        </a:rPr>
                        <a:t>定长字符型</a:t>
                      </a:r>
                      <a:endParaRPr sz="1400" b="0" kern="1200" spc="-5"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algn="l" defTabSz="914400" rtl="0" eaLnBrk="1" latinLnBrk="0" hangingPunct="1">
                        <a:lnSpc>
                          <a:spcPct val="100000"/>
                        </a:lnSpc>
                        <a:spcBef>
                          <a:spcPts val="245"/>
                        </a:spcBef>
                      </a:pPr>
                      <a:r>
                        <a:rPr lang="en-US" sz="1400" b="0" kern="1200" spc="-5" dirty="0">
                          <a:solidFill>
                            <a:srgbClr val="000000"/>
                          </a:solidFill>
                          <a:latin typeface="微软雅黑" panose="020B0503020204020204" pitchFamily="34" charset="-122"/>
                          <a:ea typeface="微软雅黑" panose="020B0503020204020204" pitchFamily="34" charset="-122"/>
                          <a:cs typeface="微软雅黑"/>
                        </a:rPr>
                        <a:t>String</a:t>
                      </a:r>
                      <a:endParaRPr sz="1400" b="0" kern="1200" spc="-5"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marR="0" lvl="0" indent="0" algn="l" defTabSz="914400" rtl="0" eaLnBrk="1" fontAlgn="auto" latinLnBrk="0" hangingPunct="1">
                        <a:lnSpc>
                          <a:spcPct val="100000"/>
                        </a:lnSpc>
                        <a:spcBef>
                          <a:spcPts val="245"/>
                        </a:spcBef>
                        <a:spcAft>
                          <a:spcPts val="0"/>
                        </a:spcAft>
                        <a:buClrTx/>
                        <a:buSzTx/>
                        <a:buFontTx/>
                        <a:buNone/>
                        <a:tabLst/>
                        <a:defRPr/>
                      </a:pPr>
                      <a:r>
                        <a:rPr lang="en-US" altLang="zh-CN" sz="1400" b="0" kern="1200" spc="-5" dirty="0">
                          <a:solidFill>
                            <a:srgbClr val="000000"/>
                          </a:solidFill>
                          <a:latin typeface="微软雅黑" panose="020B0503020204020204" pitchFamily="34" charset="-122"/>
                          <a:ea typeface="微软雅黑" panose="020B0503020204020204" pitchFamily="34" charset="-122"/>
                          <a:cs typeface="微软雅黑"/>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algn="l" defTabSz="914400" rtl="0" eaLnBrk="1" latinLnBrk="0" hangingPunct="1">
                        <a:lnSpc>
                          <a:spcPct val="100000"/>
                        </a:lnSpc>
                        <a:spcBef>
                          <a:spcPts val="245"/>
                        </a:spcBef>
                      </a:pPr>
                      <a:r>
                        <a:rPr lang="en-US" sz="1400" b="0" kern="1200" spc="-5" dirty="0">
                          <a:solidFill>
                            <a:srgbClr val="000000"/>
                          </a:solidFill>
                          <a:latin typeface="微软雅黑" panose="020B0503020204020204" pitchFamily="34" charset="-122"/>
                          <a:ea typeface="微软雅黑" panose="020B0503020204020204" pitchFamily="34" charset="-122"/>
                          <a:cs typeface="微软雅黑"/>
                        </a:rPr>
                        <a:t>n</a:t>
                      </a:r>
                      <a:endParaRPr sz="1400" b="0" kern="1200" spc="-5"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 algn="l" defTabSz="914400" rtl="0" eaLnBrk="1" latinLnBrk="0" hangingPunct="1">
                        <a:lnSpc>
                          <a:spcPct val="100000"/>
                        </a:lnSpc>
                        <a:spcBef>
                          <a:spcPts val="245"/>
                        </a:spcBef>
                      </a:pPr>
                      <a:r>
                        <a:rPr lang="en-US" altLang="zh-CN" sz="1400" b="0" kern="1200" spc="-5" dirty="0">
                          <a:solidFill>
                            <a:srgbClr val="000000"/>
                          </a:solidFill>
                          <a:latin typeface="微软雅黑" panose="020B0503020204020204" pitchFamily="34" charset="-122"/>
                          <a:ea typeface="微软雅黑" panose="020B0503020204020204" pitchFamily="34" charset="-122"/>
                          <a:cs typeface="+mn-cs"/>
                        </a:rPr>
                        <a:t>1~65535</a:t>
                      </a:r>
                      <a:r>
                        <a:rPr lang="zh-CN" altLang="en-US" sz="1400" b="0" kern="1200" spc="-5" dirty="0">
                          <a:solidFill>
                            <a:srgbClr val="000000"/>
                          </a:solidFill>
                          <a:latin typeface="微软雅黑" panose="020B0503020204020204" pitchFamily="34" charset="-122"/>
                          <a:ea typeface="微软雅黑" panose="020B0503020204020204" pitchFamily="34" charset="-122"/>
                          <a:cs typeface="+mn-cs"/>
                        </a:rPr>
                        <a:t>字节</a:t>
                      </a:r>
                      <a:endParaRPr sz="1400" b="0" kern="1200" spc="-5" dirty="0">
                        <a:solidFill>
                          <a:srgbClr val="000000"/>
                        </a:solidFill>
                        <a:latin typeface="微软雅黑" panose="020B0503020204020204" pitchFamily="34" charset="-122"/>
                        <a:ea typeface="微软雅黑" panose="020B0503020204020204" pitchFamily="34" charset="-122"/>
                        <a:cs typeface="+mn-cs"/>
                      </a:endParaRP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5735360"/>
                  </a:ext>
                </a:extLst>
              </a:tr>
              <a:tr h="316571">
                <a:tc>
                  <a:txBody>
                    <a:bodyPr/>
                    <a:lstStyle/>
                    <a:p>
                      <a:pPr marL="91440"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日期型</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090" algn="l">
                        <a:lnSpc>
                          <a:spcPct val="100000"/>
                        </a:lnSpc>
                        <a:spcBef>
                          <a:spcPts val="254"/>
                        </a:spcBef>
                      </a:pPr>
                      <a:r>
                        <a:rPr sz="1400" b="0" spc="-10" dirty="0">
                          <a:solidFill>
                            <a:srgbClr val="000000"/>
                          </a:solidFill>
                          <a:latin typeface="微软雅黑" panose="020B0503020204020204" pitchFamily="34" charset="-122"/>
                          <a:ea typeface="微软雅黑" panose="020B0503020204020204" pitchFamily="34" charset="-122"/>
                          <a:cs typeface="微软雅黑"/>
                        </a:rPr>
                        <a:t>Date</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090"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无</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725"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8</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a:txBody>
                    <a:bodyPr/>
                    <a:lstStyle/>
                    <a:p>
                      <a:pPr marL="85725" algn="l">
                        <a:lnSpc>
                          <a:spcPct val="100000"/>
                        </a:lnSpc>
                        <a:spcBef>
                          <a:spcPts val="254"/>
                        </a:spcBef>
                      </a:pP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100</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年</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1</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月</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1</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日</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~9999</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年</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12</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月</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31</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日</a:t>
                      </a:r>
                      <a:r>
                        <a:rPr lang="zh-CN" altLang="en-US" sz="1400" b="0" kern="1200" spc="-10" dirty="0">
                          <a:solidFill>
                            <a:srgbClr val="000000"/>
                          </a:solidFill>
                          <a:latin typeface="微软雅黑" panose="020B0503020204020204" pitchFamily="34" charset="-122"/>
                          <a:ea typeface="微软雅黑" panose="020B0503020204020204" pitchFamily="34" charset="-122"/>
                          <a:cs typeface="+mn-cs"/>
                        </a:rPr>
                        <a:t>，</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时间从</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00:00:00</a:t>
                      </a:r>
                      <a:r>
                        <a:rPr lang="zh-CN" altLang="zh-CN" sz="1400" b="0" kern="1200" spc="-10" dirty="0">
                          <a:solidFill>
                            <a:srgbClr val="000000"/>
                          </a:solidFill>
                          <a:latin typeface="微软雅黑" panose="020B0503020204020204" pitchFamily="34" charset="-122"/>
                          <a:ea typeface="微软雅黑" panose="020B0503020204020204" pitchFamily="34" charset="-122"/>
                          <a:cs typeface="+mn-cs"/>
                        </a:rPr>
                        <a:t>到</a:t>
                      </a:r>
                      <a:r>
                        <a:rPr lang="en-US" altLang="zh-CN" sz="1400" b="0" kern="1200" spc="-10" dirty="0">
                          <a:solidFill>
                            <a:srgbClr val="000000"/>
                          </a:solidFill>
                          <a:latin typeface="微软雅黑" panose="020B0503020204020204" pitchFamily="34" charset="-122"/>
                          <a:ea typeface="微软雅黑" panose="020B0503020204020204" pitchFamily="34" charset="-122"/>
                          <a:cs typeface="+mn-cs"/>
                        </a:rPr>
                        <a:t>23:59:59</a:t>
                      </a:r>
                      <a:endParaRPr sz="1400" b="0" kern="1200" spc="-10" dirty="0">
                        <a:solidFill>
                          <a:srgbClr val="000000"/>
                        </a:solidFill>
                        <a:latin typeface="微软雅黑" panose="020B0503020204020204" pitchFamily="34" charset="-122"/>
                        <a:ea typeface="微软雅黑" panose="020B0503020204020204" pitchFamily="34" charset="-122"/>
                        <a:cs typeface="+mn-cs"/>
                      </a:endParaRPr>
                    </a:p>
                  </a:txBody>
                  <a:tcPr marL="0" marR="0" marT="0" marB="0" anchor="ct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10"/>
                  </a:ext>
                </a:extLst>
              </a:tr>
              <a:tr h="316572">
                <a:tc>
                  <a:txBody>
                    <a:bodyPr/>
                    <a:lstStyle/>
                    <a:p>
                      <a:pPr marL="91440"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对象型</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Object</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090"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无</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725"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4</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85725" algn="l">
                        <a:lnSpc>
                          <a:spcPct val="100000"/>
                        </a:lnSpc>
                        <a:spcBef>
                          <a:spcPts val="254"/>
                        </a:spcBef>
                      </a:pPr>
                      <a:r>
                        <a:rPr sz="1400" b="0" spc="-5" dirty="0" err="1">
                          <a:solidFill>
                            <a:srgbClr val="000000"/>
                          </a:solidFill>
                          <a:latin typeface="微软雅黑" panose="020B0503020204020204" pitchFamily="34" charset="-122"/>
                          <a:ea typeface="微软雅黑" panose="020B0503020204020204" pitchFamily="34" charset="-122"/>
                          <a:cs typeface="微软雅黑"/>
                        </a:rPr>
                        <a:t>任何对象引用</a:t>
                      </a:r>
                      <a:r>
                        <a:rPr lang="zh-CN" altLang="en-US" sz="1400" b="0" spc="-5" dirty="0">
                          <a:solidFill>
                            <a:srgbClr val="000000"/>
                          </a:solidFill>
                          <a:latin typeface="微软雅黑" panose="020B0503020204020204" pitchFamily="34" charset="-122"/>
                          <a:ea typeface="微软雅黑" panose="020B0503020204020204" pitchFamily="34" charset="-122"/>
                          <a:cs typeface="微软雅黑"/>
                        </a:rPr>
                        <a:t>，通过</a:t>
                      </a:r>
                      <a:r>
                        <a:rPr lang="en-US" altLang="zh-CN" sz="1400" b="0" spc="-5" dirty="0">
                          <a:solidFill>
                            <a:srgbClr val="000000"/>
                          </a:solidFill>
                          <a:latin typeface="微软雅黑" panose="020B0503020204020204" pitchFamily="34" charset="-122"/>
                          <a:ea typeface="微软雅黑" panose="020B0503020204020204" pitchFamily="34" charset="-122"/>
                          <a:cs typeface="微软雅黑"/>
                        </a:rPr>
                        <a:t>Set</a:t>
                      </a:r>
                      <a:r>
                        <a:rPr lang="zh-CN" altLang="en-US" sz="1400" b="0" spc="-5" dirty="0">
                          <a:solidFill>
                            <a:srgbClr val="000000"/>
                          </a:solidFill>
                          <a:latin typeface="微软雅黑" panose="020B0503020204020204" pitchFamily="34" charset="-122"/>
                          <a:ea typeface="微软雅黑" panose="020B0503020204020204" pitchFamily="34" charset="-122"/>
                          <a:cs typeface="微软雅黑"/>
                        </a:rPr>
                        <a:t>语句为对象变量赋值</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16572">
                <a:tc>
                  <a:txBody>
                    <a:bodyPr/>
                    <a:lstStyle/>
                    <a:p>
                      <a:pPr marL="91440"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变体型</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5090" algn="l">
                        <a:lnSpc>
                          <a:spcPct val="100000"/>
                        </a:lnSpc>
                        <a:spcBef>
                          <a:spcPts val="254"/>
                        </a:spcBef>
                      </a:pPr>
                      <a:r>
                        <a:rPr sz="1400" b="0" spc="-25" dirty="0">
                          <a:solidFill>
                            <a:srgbClr val="000000"/>
                          </a:solidFill>
                          <a:latin typeface="微软雅黑" panose="020B0503020204020204" pitchFamily="34" charset="-122"/>
                          <a:ea typeface="微软雅黑" panose="020B0503020204020204" pitchFamily="34" charset="-122"/>
                          <a:cs typeface="微软雅黑"/>
                        </a:rPr>
                        <a:t>Variant</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5090"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无</a:t>
                      </a:r>
                      <a:endParaRPr sz="1400" b="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85725" algn="l">
                        <a:lnSpc>
                          <a:spcPct val="100000"/>
                        </a:lnSpc>
                        <a:spcBef>
                          <a:spcPts val="254"/>
                        </a:spcBef>
                      </a:pPr>
                      <a:r>
                        <a:rPr sz="1400" b="0" spc="-5" dirty="0">
                          <a:solidFill>
                            <a:srgbClr val="000000"/>
                          </a:solidFill>
                          <a:latin typeface="微软雅黑" panose="020B0503020204020204" pitchFamily="34" charset="-122"/>
                          <a:ea typeface="微软雅黑" panose="020B0503020204020204" pitchFamily="34" charset="-122"/>
                          <a:cs typeface="微软雅黑"/>
                        </a:rPr>
                        <a:t>按需分配</a:t>
                      </a:r>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algn="l"/>
                      <a:endParaRPr sz="1400" b="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2700">
                      <a:solidFill>
                        <a:srgbClr val="000000"/>
                      </a:solidFill>
                      <a:prstDash val="solid"/>
                    </a:lnL>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12"/>
                  </a:ext>
                </a:extLst>
              </a:tr>
            </a:tbl>
          </a:graphicData>
        </a:graphic>
      </p:graphicFrame>
      <p:sp>
        <p:nvSpPr>
          <p:cNvPr id="5" name="内容占位符 2">
            <a:extLst>
              <a:ext uri="{FF2B5EF4-FFF2-40B4-BE49-F238E27FC236}">
                <a16:creationId xmlns:a16="http://schemas.microsoft.com/office/drawing/2014/main" id="{DA5629DA-0653-4477-A7A0-09E88FA67F8D}"/>
              </a:ext>
            </a:extLst>
          </p:cNvPr>
          <p:cNvSpPr>
            <a:spLocks noGrp="1"/>
          </p:cNvSpPr>
          <p:nvPr>
            <p:ph idx="1"/>
          </p:nvPr>
        </p:nvSpPr>
        <p:spPr>
          <a:xfrm>
            <a:off x="602638" y="1613816"/>
            <a:ext cx="11402008" cy="860258"/>
          </a:xfrm>
        </p:spPr>
        <p:txBody>
          <a:bodyPr>
            <a:normAutofit/>
          </a:bodyPr>
          <a:lstStyle/>
          <a:p>
            <a:pPr>
              <a:lnSpc>
                <a:spcPct val="100000"/>
              </a:lnSpc>
              <a:spcBef>
                <a:spcPts val="600"/>
              </a:spcBef>
            </a:pPr>
            <a:r>
              <a:rPr lang="zh-CN" altLang="en-US" sz="2400" dirty="0">
                <a:solidFill>
                  <a:srgbClr val="1A1AEE"/>
                </a:solidFill>
                <a:latin typeface="微软雅黑" panose="020B0503020204020204" pitchFamily="34" charset="-122"/>
                <a:ea typeface="微软雅黑" panose="020B0503020204020204" pitchFamily="34" charset="-122"/>
                <a:cs typeface="微软雅黑"/>
              </a:rPr>
              <a:t>数据类型</a:t>
            </a:r>
            <a:r>
              <a:rPr lang="zh-CN" altLang="en-US" sz="2400" dirty="0">
                <a:latin typeface="微软雅黑" panose="020B0503020204020204" pitchFamily="34" charset="-122"/>
                <a:ea typeface="微软雅黑" panose="020B0503020204020204" pitchFamily="34" charset="-122"/>
                <a:cs typeface="微软雅黑"/>
              </a:rPr>
              <a:t>是数据表示和存储的形式，数据类型的不同，决定了数据在计算机中存储和处理方式的不同</a:t>
            </a:r>
            <a:endParaRPr lang="en-US" altLang="zh-CN" sz="2400" dirty="0">
              <a:latin typeface="微软雅黑" panose="020B0503020204020204" pitchFamily="34" charset="-122"/>
              <a:ea typeface="微软雅黑" panose="020B0503020204020204" pitchFamily="34" charset="-122"/>
              <a:cs typeface="微软雅黑"/>
            </a:endParaRPr>
          </a:p>
        </p:txBody>
      </p:sp>
      <p:sp>
        <p:nvSpPr>
          <p:cNvPr id="6" name="矩形 5">
            <a:extLst>
              <a:ext uri="{FF2B5EF4-FFF2-40B4-BE49-F238E27FC236}">
                <a16:creationId xmlns:a16="http://schemas.microsoft.com/office/drawing/2014/main" id="{261C7A05-5E15-44CA-8FEE-5F7BA79C5BF2}"/>
              </a:ext>
            </a:extLst>
          </p:cNvPr>
          <p:cNvSpPr/>
          <p:nvPr/>
        </p:nvSpPr>
        <p:spPr>
          <a:xfrm>
            <a:off x="1443788" y="3168390"/>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整型</a:t>
            </a:r>
          </a:p>
        </p:txBody>
      </p:sp>
      <p:sp>
        <p:nvSpPr>
          <p:cNvPr id="11" name="矩形 10">
            <a:extLst>
              <a:ext uri="{FF2B5EF4-FFF2-40B4-BE49-F238E27FC236}">
                <a16:creationId xmlns:a16="http://schemas.microsoft.com/office/drawing/2014/main" id="{1773ADF7-F194-4BF6-83E2-07F398CB1993}"/>
              </a:ext>
            </a:extLst>
          </p:cNvPr>
          <p:cNvSpPr/>
          <p:nvPr/>
        </p:nvSpPr>
        <p:spPr>
          <a:xfrm>
            <a:off x="1443788" y="3485425"/>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长整型</a:t>
            </a:r>
          </a:p>
        </p:txBody>
      </p:sp>
      <p:sp>
        <p:nvSpPr>
          <p:cNvPr id="12" name="矩形 11">
            <a:extLst>
              <a:ext uri="{FF2B5EF4-FFF2-40B4-BE49-F238E27FC236}">
                <a16:creationId xmlns:a16="http://schemas.microsoft.com/office/drawing/2014/main" id="{2BBCAF45-98FD-43FE-94D5-D88A95597407}"/>
              </a:ext>
            </a:extLst>
          </p:cNvPr>
          <p:cNvSpPr/>
          <p:nvPr/>
        </p:nvSpPr>
        <p:spPr>
          <a:xfrm>
            <a:off x="1443788" y="3802460"/>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单精度</a:t>
            </a:r>
          </a:p>
        </p:txBody>
      </p:sp>
      <p:sp>
        <p:nvSpPr>
          <p:cNvPr id="13" name="矩形 12">
            <a:extLst>
              <a:ext uri="{FF2B5EF4-FFF2-40B4-BE49-F238E27FC236}">
                <a16:creationId xmlns:a16="http://schemas.microsoft.com/office/drawing/2014/main" id="{0CED292D-96EB-4AA9-9F15-56B17A9E156D}"/>
              </a:ext>
            </a:extLst>
          </p:cNvPr>
          <p:cNvSpPr/>
          <p:nvPr/>
        </p:nvSpPr>
        <p:spPr>
          <a:xfrm>
            <a:off x="1443788" y="4119495"/>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双精度</a:t>
            </a:r>
          </a:p>
        </p:txBody>
      </p:sp>
      <p:sp>
        <p:nvSpPr>
          <p:cNvPr id="14" name="矩形 13">
            <a:extLst>
              <a:ext uri="{FF2B5EF4-FFF2-40B4-BE49-F238E27FC236}">
                <a16:creationId xmlns:a16="http://schemas.microsoft.com/office/drawing/2014/main" id="{012637B9-D285-48A8-A80F-9FFEEAE5D475}"/>
              </a:ext>
            </a:extLst>
          </p:cNvPr>
          <p:cNvSpPr/>
          <p:nvPr/>
        </p:nvSpPr>
        <p:spPr>
          <a:xfrm>
            <a:off x="1443788" y="2851355"/>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字节型</a:t>
            </a:r>
          </a:p>
        </p:txBody>
      </p:sp>
      <p:sp>
        <p:nvSpPr>
          <p:cNvPr id="15" name="矩形 14">
            <a:extLst>
              <a:ext uri="{FF2B5EF4-FFF2-40B4-BE49-F238E27FC236}">
                <a16:creationId xmlns:a16="http://schemas.microsoft.com/office/drawing/2014/main" id="{CDF48D5B-6749-4B8E-9572-A37124E6D07C}"/>
              </a:ext>
            </a:extLst>
          </p:cNvPr>
          <p:cNvSpPr/>
          <p:nvPr/>
        </p:nvSpPr>
        <p:spPr>
          <a:xfrm>
            <a:off x="1443788" y="4436530"/>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货币型</a:t>
            </a:r>
          </a:p>
        </p:txBody>
      </p:sp>
      <p:sp>
        <p:nvSpPr>
          <p:cNvPr id="16" name="矩形 15">
            <a:extLst>
              <a:ext uri="{FF2B5EF4-FFF2-40B4-BE49-F238E27FC236}">
                <a16:creationId xmlns:a16="http://schemas.microsoft.com/office/drawing/2014/main" id="{8D757252-264B-483F-B12F-7E2F7344382F}"/>
              </a:ext>
            </a:extLst>
          </p:cNvPr>
          <p:cNvSpPr/>
          <p:nvPr/>
        </p:nvSpPr>
        <p:spPr>
          <a:xfrm>
            <a:off x="1443788" y="4753565"/>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逻辑型</a:t>
            </a:r>
          </a:p>
        </p:txBody>
      </p:sp>
      <p:sp>
        <p:nvSpPr>
          <p:cNvPr id="17" name="矩形 16">
            <a:extLst>
              <a:ext uri="{FF2B5EF4-FFF2-40B4-BE49-F238E27FC236}">
                <a16:creationId xmlns:a16="http://schemas.microsoft.com/office/drawing/2014/main" id="{C9C982F9-7F83-4DFE-ADEE-19B373E75CF9}"/>
              </a:ext>
            </a:extLst>
          </p:cNvPr>
          <p:cNvSpPr/>
          <p:nvPr/>
        </p:nvSpPr>
        <p:spPr>
          <a:xfrm>
            <a:off x="1443788" y="5070600"/>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字符型</a:t>
            </a:r>
          </a:p>
        </p:txBody>
      </p:sp>
      <p:sp>
        <p:nvSpPr>
          <p:cNvPr id="18" name="矩形 17">
            <a:extLst>
              <a:ext uri="{FF2B5EF4-FFF2-40B4-BE49-F238E27FC236}">
                <a16:creationId xmlns:a16="http://schemas.microsoft.com/office/drawing/2014/main" id="{DEAF1EBF-BDFA-43DA-B5B9-789A9543A55F}"/>
              </a:ext>
            </a:extLst>
          </p:cNvPr>
          <p:cNvSpPr/>
          <p:nvPr/>
        </p:nvSpPr>
        <p:spPr>
          <a:xfrm>
            <a:off x="1443788" y="5387635"/>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定长字符型</a:t>
            </a:r>
          </a:p>
        </p:txBody>
      </p:sp>
      <p:sp>
        <p:nvSpPr>
          <p:cNvPr id="19" name="矩形 18">
            <a:extLst>
              <a:ext uri="{FF2B5EF4-FFF2-40B4-BE49-F238E27FC236}">
                <a16:creationId xmlns:a16="http://schemas.microsoft.com/office/drawing/2014/main" id="{60DD5F9A-51B6-441C-AE6B-905F38B7895F}"/>
              </a:ext>
            </a:extLst>
          </p:cNvPr>
          <p:cNvSpPr/>
          <p:nvPr/>
        </p:nvSpPr>
        <p:spPr>
          <a:xfrm>
            <a:off x="1443788" y="5704670"/>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日期型</a:t>
            </a:r>
          </a:p>
        </p:txBody>
      </p:sp>
      <p:sp>
        <p:nvSpPr>
          <p:cNvPr id="20" name="矩形 19">
            <a:extLst>
              <a:ext uri="{FF2B5EF4-FFF2-40B4-BE49-F238E27FC236}">
                <a16:creationId xmlns:a16="http://schemas.microsoft.com/office/drawing/2014/main" id="{8E6A17C4-E409-4D1F-B327-12DFE37DD4CD}"/>
              </a:ext>
            </a:extLst>
          </p:cNvPr>
          <p:cNvSpPr/>
          <p:nvPr/>
        </p:nvSpPr>
        <p:spPr>
          <a:xfrm>
            <a:off x="1443788" y="6021705"/>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对象型</a:t>
            </a:r>
          </a:p>
        </p:txBody>
      </p:sp>
      <p:sp>
        <p:nvSpPr>
          <p:cNvPr id="21" name="矩形 20">
            <a:extLst>
              <a:ext uri="{FF2B5EF4-FFF2-40B4-BE49-F238E27FC236}">
                <a16:creationId xmlns:a16="http://schemas.microsoft.com/office/drawing/2014/main" id="{23094C6D-AEAE-4384-A015-5E725D39522C}"/>
              </a:ext>
            </a:extLst>
          </p:cNvPr>
          <p:cNvSpPr/>
          <p:nvPr/>
        </p:nvSpPr>
        <p:spPr>
          <a:xfrm>
            <a:off x="1443788" y="6338745"/>
            <a:ext cx="1267200" cy="333375"/>
          </a:xfrm>
          <a:prstGeom prst="rect">
            <a:avLst/>
          </a:prstGeom>
          <a:solidFill>
            <a:srgbClr val="4394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400" dirty="0">
                <a:latin typeface="微软雅黑" panose="020B0503020204020204" pitchFamily="34" charset="-122"/>
                <a:ea typeface="微软雅黑" panose="020B0503020204020204" pitchFamily="34" charset="-122"/>
              </a:rPr>
              <a:t>变体型</a:t>
            </a:r>
          </a:p>
        </p:txBody>
      </p:sp>
      <p:sp>
        <p:nvSpPr>
          <p:cNvPr id="9" name="左大括号 8">
            <a:extLst>
              <a:ext uri="{FF2B5EF4-FFF2-40B4-BE49-F238E27FC236}">
                <a16:creationId xmlns:a16="http://schemas.microsoft.com/office/drawing/2014/main" id="{9EB900F2-8334-48D6-A9D0-09CE87CC9E6A}"/>
              </a:ext>
            </a:extLst>
          </p:cNvPr>
          <p:cNvSpPr/>
          <p:nvPr/>
        </p:nvSpPr>
        <p:spPr>
          <a:xfrm>
            <a:off x="765313" y="3044390"/>
            <a:ext cx="501512" cy="1577305"/>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FF0000"/>
              </a:solidFill>
            </a:endParaRPr>
          </a:p>
        </p:txBody>
      </p:sp>
      <p:sp>
        <p:nvSpPr>
          <p:cNvPr id="22" name="文本框 21">
            <a:extLst>
              <a:ext uri="{FF2B5EF4-FFF2-40B4-BE49-F238E27FC236}">
                <a16:creationId xmlns:a16="http://schemas.microsoft.com/office/drawing/2014/main" id="{7E2F0036-66E2-4153-8B71-DC96510CAC73}"/>
              </a:ext>
            </a:extLst>
          </p:cNvPr>
          <p:cNvSpPr txBox="1"/>
          <p:nvPr/>
        </p:nvSpPr>
        <p:spPr>
          <a:xfrm>
            <a:off x="239875" y="3224211"/>
            <a:ext cx="430887" cy="1152526"/>
          </a:xfrm>
          <a:prstGeom prst="rect">
            <a:avLst/>
          </a:prstGeom>
          <a:noFill/>
        </p:spPr>
        <p:txBody>
          <a:bodyPr vert="eaVert" wrap="square" rtlCol="0">
            <a:spAutoFit/>
          </a:bodyPr>
          <a:lstStyle/>
          <a:p>
            <a:r>
              <a:rPr lang="zh-CN" altLang="en-US" sz="1600" b="1" dirty="0">
                <a:solidFill>
                  <a:srgbClr val="439467"/>
                </a:solidFill>
                <a:latin typeface="微软雅黑" panose="020B0503020204020204" pitchFamily="34" charset="-122"/>
                <a:ea typeface="微软雅黑" panose="020B0503020204020204" pitchFamily="34" charset="-122"/>
              </a:rPr>
              <a:t>数值型数据</a:t>
            </a:r>
          </a:p>
        </p:txBody>
      </p:sp>
    </p:spTree>
    <p:extLst>
      <p:ext uri="{BB962C8B-B14F-4D97-AF65-F5344CB8AC3E}">
        <p14:creationId xmlns:p14="http://schemas.microsoft.com/office/powerpoint/2010/main" val="284041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fade">
                                      <p:cBhvr>
                                        <p:cTn id="13" dur="500"/>
                                        <p:tgtEl>
                                          <p:spTgt spid="5">
                                            <p:txEl>
                                              <p:pRg st="0" end="0"/>
                                            </p:txEl>
                                          </p:spTgt>
                                        </p:tgtEl>
                                      </p:cBhvr>
                                    </p:animEffect>
                                  </p:childTnLst>
                                </p:cTn>
                              </p:par>
                            </p:childTnLst>
                          </p:cTn>
                        </p:par>
                        <p:par>
                          <p:cTn id="14" fill="hold">
                            <p:stCondLst>
                              <p:cond delay="1500"/>
                            </p:stCondLst>
                            <p:childTnLst>
                              <p:par>
                                <p:cTn id="15" presetID="14"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75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xit" presetSubtype="21" fill="hold" grpId="1" nodeType="clickEffect">
                                  <p:stCondLst>
                                    <p:cond delay="0"/>
                                  </p:stCondLst>
                                  <p:childTnLst>
                                    <p:animEffect transition="out" filter="barn(inVertical)">
                                      <p:cBhvr>
                                        <p:cTn id="26" dur="500"/>
                                        <p:tgtEl>
                                          <p:spTgt spid="6"/>
                                        </p:tgtEl>
                                      </p:cBhvr>
                                    </p:animEffect>
                                    <p:set>
                                      <p:cBhvr>
                                        <p:cTn id="27" dur="1" fill="hold">
                                          <p:stCondLst>
                                            <p:cond delay="499"/>
                                          </p:stCondLst>
                                        </p:cTn>
                                        <p:tgtEl>
                                          <p:spTgt spid="6"/>
                                        </p:tgtEl>
                                        <p:attrNameLst>
                                          <p:attrName>style.visibility</p:attrName>
                                        </p:attrNameLst>
                                      </p:cBhvr>
                                      <p:to>
                                        <p:strVal val="hidden"/>
                                      </p:to>
                                    </p:set>
                                  </p:childTnLst>
                                </p:cTn>
                              </p:par>
                              <p:par>
                                <p:cTn id="28" presetID="16" presetClass="entr" presetSubtype="21"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xit" presetSubtype="8" fill="hold" grpId="1" nodeType="clickEffect">
                                  <p:stCondLst>
                                    <p:cond delay="0"/>
                                  </p:stCondLst>
                                  <p:childTnLst>
                                    <p:animEffect transition="out" filter="wipe(left)">
                                      <p:cBhvr>
                                        <p:cTn id="34" dur="500"/>
                                        <p:tgtEl>
                                          <p:spTgt spid="11"/>
                                        </p:tgtEl>
                                      </p:cBhvr>
                                    </p:animEffect>
                                    <p:set>
                                      <p:cBhvr>
                                        <p:cTn id="35" dur="1" fill="hold">
                                          <p:stCondLst>
                                            <p:cond delay="499"/>
                                          </p:stCondLst>
                                        </p:cTn>
                                        <p:tgtEl>
                                          <p:spTgt spid="11"/>
                                        </p:tgtEl>
                                        <p:attrNameLst>
                                          <p:attrName>style.visibility</p:attrName>
                                        </p:attrNameLst>
                                      </p:cBhvr>
                                      <p:to>
                                        <p:strVal val="hidden"/>
                                      </p:to>
                                    </p:set>
                                  </p:childTnLst>
                                </p:cTn>
                              </p:par>
                              <p:par>
                                <p:cTn id="36" presetID="16" presetClass="entr" presetSubtype="21"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inVertical)">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xit" presetSubtype="21" fill="hold" grpId="1" nodeType="clickEffect">
                                  <p:stCondLst>
                                    <p:cond delay="0"/>
                                  </p:stCondLst>
                                  <p:childTnLst>
                                    <p:animEffect transition="out" filter="barn(inVertical)">
                                      <p:cBhvr>
                                        <p:cTn id="42" dur="500"/>
                                        <p:tgtEl>
                                          <p:spTgt spid="14"/>
                                        </p:tgtEl>
                                      </p:cBhvr>
                                    </p:animEffect>
                                    <p:set>
                                      <p:cBhvr>
                                        <p:cTn id="43" dur="1" fill="hold">
                                          <p:stCondLst>
                                            <p:cond delay="499"/>
                                          </p:stCondLst>
                                        </p:cTn>
                                        <p:tgtEl>
                                          <p:spTgt spid="14"/>
                                        </p:tgtEl>
                                        <p:attrNameLst>
                                          <p:attrName>style.visibility</p:attrName>
                                        </p:attrNameLst>
                                      </p:cBhvr>
                                      <p:to>
                                        <p:strVal val="hidden"/>
                                      </p:to>
                                    </p:set>
                                  </p:childTnLst>
                                </p:cTn>
                              </p:par>
                              <p:par>
                                <p:cTn id="44" presetID="16" presetClass="entr" presetSubtype="21"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xit" presetSubtype="21" fill="hold" grpId="1" nodeType="clickEffect">
                                  <p:stCondLst>
                                    <p:cond delay="0"/>
                                  </p:stCondLst>
                                  <p:childTnLst>
                                    <p:animEffect transition="out" filter="barn(inVertical)">
                                      <p:cBhvr>
                                        <p:cTn id="50" dur="500"/>
                                        <p:tgtEl>
                                          <p:spTgt spid="12"/>
                                        </p:tgtEl>
                                      </p:cBhvr>
                                    </p:animEffect>
                                    <p:set>
                                      <p:cBhvr>
                                        <p:cTn id="51" dur="1" fill="hold">
                                          <p:stCondLst>
                                            <p:cond delay="499"/>
                                          </p:stCondLst>
                                        </p:cTn>
                                        <p:tgtEl>
                                          <p:spTgt spid="12"/>
                                        </p:tgtEl>
                                        <p:attrNameLst>
                                          <p:attrName>style.visibility</p:attrName>
                                        </p:attrNameLst>
                                      </p:cBhvr>
                                      <p:to>
                                        <p:strVal val="hidden"/>
                                      </p:to>
                                    </p:set>
                                  </p:childTnLst>
                                </p:cTn>
                              </p:par>
                              <p:par>
                                <p:cTn id="52" presetID="16" presetClass="entr" presetSubtype="21"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barn(inVertic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xit" presetSubtype="21" fill="hold" grpId="1" nodeType="clickEffect">
                                  <p:stCondLst>
                                    <p:cond delay="0"/>
                                  </p:stCondLst>
                                  <p:childTnLst>
                                    <p:animEffect transition="out" filter="barn(inVertical)">
                                      <p:cBhvr>
                                        <p:cTn id="58" dur="500"/>
                                        <p:tgtEl>
                                          <p:spTgt spid="13"/>
                                        </p:tgtEl>
                                      </p:cBhvr>
                                    </p:animEffect>
                                    <p:set>
                                      <p:cBhvr>
                                        <p:cTn id="59" dur="1" fill="hold">
                                          <p:stCondLst>
                                            <p:cond delay="499"/>
                                          </p:stCondLst>
                                        </p:cTn>
                                        <p:tgtEl>
                                          <p:spTgt spid="13"/>
                                        </p:tgtEl>
                                        <p:attrNameLst>
                                          <p:attrName>style.visibility</p:attrName>
                                        </p:attrNameLst>
                                      </p:cBhvr>
                                      <p:to>
                                        <p:strVal val="hidden"/>
                                      </p:to>
                                    </p:set>
                                  </p:childTnLst>
                                </p:cTn>
                              </p:par>
                              <p:par>
                                <p:cTn id="60" presetID="16" presetClass="entr" presetSubtype="21"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barn(inVertical)">
                                      <p:cBhvr>
                                        <p:cTn id="62" dur="500"/>
                                        <p:tgtEl>
                                          <p:spTgt spid="15"/>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xit" presetSubtype="21" fill="hold" grpId="1" nodeType="clickEffect">
                                  <p:stCondLst>
                                    <p:cond delay="0"/>
                                  </p:stCondLst>
                                  <p:childTnLst>
                                    <p:animEffect transition="out" filter="barn(inVertical)">
                                      <p:cBhvr>
                                        <p:cTn id="66" dur="500"/>
                                        <p:tgtEl>
                                          <p:spTgt spid="15"/>
                                        </p:tgtEl>
                                      </p:cBhvr>
                                    </p:animEffect>
                                    <p:set>
                                      <p:cBhvr>
                                        <p:cTn id="67" dur="1" fill="hold">
                                          <p:stCondLst>
                                            <p:cond delay="499"/>
                                          </p:stCondLst>
                                        </p:cTn>
                                        <p:tgtEl>
                                          <p:spTgt spid="15"/>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22" presetClass="entr" presetSubtype="1" fill="hold" grpId="0"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up)">
                                      <p:cBhvr>
                                        <p:cTn id="72" dur="500"/>
                                        <p:tgtEl>
                                          <p:spTgt spid="9"/>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up)">
                                      <p:cBhvr>
                                        <p:cTn id="75" dur="500"/>
                                        <p:tgtEl>
                                          <p:spTgt spid="22"/>
                                        </p:tgtEl>
                                      </p:cBhvr>
                                    </p:animEffect>
                                  </p:childTnLst>
                                </p:cTn>
                              </p:par>
                            </p:childTnLst>
                          </p:cTn>
                        </p:par>
                      </p:childTnLst>
                    </p:cTn>
                  </p:par>
                  <p:par>
                    <p:cTn id="76" fill="hold">
                      <p:stCondLst>
                        <p:cond delay="indefinite"/>
                      </p:stCondLst>
                      <p:childTnLst>
                        <p:par>
                          <p:cTn id="77" fill="hold">
                            <p:stCondLst>
                              <p:cond delay="0"/>
                            </p:stCondLst>
                            <p:childTnLst>
                              <p:par>
                                <p:cTn id="78" presetID="16" presetClass="entr" presetSubtype="21" fill="hold" grpId="0" nodeType="click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barn(inVertical)">
                                      <p:cBhvr>
                                        <p:cTn id="80" dur="500"/>
                                        <p:tgtEl>
                                          <p:spTgt spid="16"/>
                                        </p:tgtEl>
                                      </p:cBhvr>
                                    </p:animEffect>
                                  </p:childTnLst>
                                </p:cTn>
                              </p:par>
                            </p:childTnLst>
                          </p:cTn>
                        </p:par>
                      </p:childTnLst>
                    </p:cTn>
                  </p:par>
                  <p:par>
                    <p:cTn id="81" fill="hold">
                      <p:stCondLst>
                        <p:cond delay="indefinite"/>
                      </p:stCondLst>
                      <p:childTnLst>
                        <p:par>
                          <p:cTn id="82" fill="hold">
                            <p:stCondLst>
                              <p:cond delay="0"/>
                            </p:stCondLst>
                            <p:childTnLst>
                              <p:par>
                                <p:cTn id="83" presetID="16" presetClass="exit" presetSubtype="21" fill="hold" grpId="1" nodeType="clickEffect">
                                  <p:stCondLst>
                                    <p:cond delay="0"/>
                                  </p:stCondLst>
                                  <p:childTnLst>
                                    <p:animEffect transition="out" filter="barn(inVertical)">
                                      <p:cBhvr>
                                        <p:cTn id="84" dur="500"/>
                                        <p:tgtEl>
                                          <p:spTgt spid="16"/>
                                        </p:tgtEl>
                                      </p:cBhvr>
                                    </p:animEffect>
                                    <p:set>
                                      <p:cBhvr>
                                        <p:cTn id="85" dur="1" fill="hold">
                                          <p:stCondLst>
                                            <p:cond delay="499"/>
                                          </p:stCondLst>
                                        </p:cTn>
                                        <p:tgtEl>
                                          <p:spTgt spid="16"/>
                                        </p:tgtEl>
                                        <p:attrNameLst>
                                          <p:attrName>style.visibility</p:attrName>
                                        </p:attrNameLst>
                                      </p:cBhvr>
                                      <p:to>
                                        <p:strVal val="hidden"/>
                                      </p:to>
                                    </p:set>
                                  </p:childTnLst>
                                </p:cTn>
                              </p:par>
                              <p:par>
                                <p:cTn id="86" presetID="16" presetClass="entr" presetSubtype="21" fill="hold" grpId="0" nodeType="with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barn(inVertical)">
                                      <p:cBhvr>
                                        <p:cTn id="88" dur="500"/>
                                        <p:tgtEl>
                                          <p:spTgt spid="19"/>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xit" presetSubtype="21" fill="hold" grpId="1" nodeType="clickEffect">
                                  <p:stCondLst>
                                    <p:cond delay="0"/>
                                  </p:stCondLst>
                                  <p:childTnLst>
                                    <p:animEffect transition="out" filter="barn(inVertical)">
                                      <p:cBhvr>
                                        <p:cTn id="92" dur="500"/>
                                        <p:tgtEl>
                                          <p:spTgt spid="19"/>
                                        </p:tgtEl>
                                      </p:cBhvr>
                                    </p:animEffect>
                                    <p:set>
                                      <p:cBhvr>
                                        <p:cTn id="93" dur="1" fill="hold">
                                          <p:stCondLst>
                                            <p:cond delay="499"/>
                                          </p:stCondLst>
                                        </p:cTn>
                                        <p:tgtEl>
                                          <p:spTgt spid="19"/>
                                        </p:tgtEl>
                                        <p:attrNameLst>
                                          <p:attrName>style.visibility</p:attrName>
                                        </p:attrNameLst>
                                      </p:cBhvr>
                                      <p:to>
                                        <p:strVal val="hidden"/>
                                      </p:to>
                                    </p:set>
                                  </p:childTnLst>
                                </p:cTn>
                              </p:par>
                              <p:par>
                                <p:cTn id="94" presetID="16" presetClass="entr" presetSubtype="21" fill="hold" grpId="0" nodeType="withEffect">
                                  <p:stCondLst>
                                    <p:cond delay="0"/>
                                  </p:stCondLst>
                                  <p:childTnLst>
                                    <p:set>
                                      <p:cBhvr>
                                        <p:cTn id="95" dur="1" fill="hold">
                                          <p:stCondLst>
                                            <p:cond delay="0"/>
                                          </p:stCondLst>
                                        </p:cTn>
                                        <p:tgtEl>
                                          <p:spTgt spid="17"/>
                                        </p:tgtEl>
                                        <p:attrNameLst>
                                          <p:attrName>style.visibility</p:attrName>
                                        </p:attrNameLst>
                                      </p:cBhvr>
                                      <p:to>
                                        <p:strVal val="visible"/>
                                      </p:to>
                                    </p:set>
                                    <p:animEffect transition="in" filter="barn(inVertical)">
                                      <p:cBhvr>
                                        <p:cTn id="96" dur="500"/>
                                        <p:tgtEl>
                                          <p:spTgt spid="17"/>
                                        </p:tgtEl>
                                      </p:cBhvr>
                                    </p:animEffect>
                                  </p:childTnLst>
                                </p:cTn>
                              </p:par>
                            </p:childTnLst>
                          </p:cTn>
                        </p:par>
                      </p:childTnLst>
                    </p:cTn>
                  </p:par>
                  <p:par>
                    <p:cTn id="97" fill="hold">
                      <p:stCondLst>
                        <p:cond delay="indefinite"/>
                      </p:stCondLst>
                      <p:childTnLst>
                        <p:par>
                          <p:cTn id="98" fill="hold">
                            <p:stCondLst>
                              <p:cond delay="0"/>
                            </p:stCondLst>
                            <p:childTnLst>
                              <p:par>
                                <p:cTn id="99" presetID="16" presetClass="exit" presetSubtype="21" fill="hold" grpId="1" nodeType="clickEffect">
                                  <p:stCondLst>
                                    <p:cond delay="0"/>
                                  </p:stCondLst>
                                  <p:childTnLst>
                                    <p:animEffect transition="out" filter="barn(inVertical)">
                                      <p:cBhvr>
                                        <p:cTn id="100" dur="500"/>
                                        <p:tgtEl>
                                          <p:spTgt spid="17"/>
                                        </p:tgtEl>
                                      </p:cBhvr>
                                    </p:animEffect>
                                    <p:set>
                                      <p:cBhvr>
                                        <p:cTn id="101" dur="1" fill="hold">
                                          <p:stCondLst>
                                            <p:cond delay="499"/>
                                          </p:stCondLst>
                                        </p:cTn>
                                        <p:tgtEl>
                                          <p:spTgt spid="17"/>
                                        </p:tgtEl>
                                        <p:attrNameLst>
                                          <p:attrName>style.visibility</p:attrName>
                                        </p:attrNameLst>
                                      </p:cBhvr>
                                      <p:to>
                                        <p:strVal val="hidden"/>
                                      </p:to>
                                    </p:set>
                                  </p:childTnLst>
                                </p:cTn>
                              </p:par>
                              <p:par>
                                <p:cTn id="102" presetID="16" presetClass="entr" presetSubtype="21" fill="hold" grpId="0" nodeType="with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barn(inVertical)">
                                      <p:cBhvr>
                                        <p:cTn id="104" dur="500"/>
                                        <p:tgtEl>
                                          <p:spTgt spid="18"/>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xit" presetSubtype="21" fill="hold" grpId="1" nodeType="clickEffect">
                                  <p:stCondLst>
                                    <p:cond delay="0"/>
                                  </p:stCondLst>
                                  <p:childTnLst>
                                    <p:animEffect transition="out" filter="barn(inVertical)">
                                      <p:cBhvr>
                                        <p:cTn id="108" dur="500"/>
                                        <p:tgtEl>
                                          <p:spTgt spid="18"/>
                                        </p:tgtEl>
                                      </p:cBhvr>
                                    </p:animEffect>
                                    <p:set>
                                      <p:cBhvr>
                                        <p:cTn id="109" dur="1" fill="hold">
                                          <p:stCondLst>
                                            <p:cond delay="499"/>
                                          </p:stCondLst>
                                        </p:cTn>
                                        <p:tgtEl>
                                          <p:spTgt spid="18"/>
                                        </p:tgtEl>
                                        <p:attrNameLst>
                                          <p:attrName>style.visibility</p:attrName>
                                        </p:attrNameLst>
                                      </p:cBhvr>
                                      <p:to>
                                        <p:strVal val="hidden"/>
                                      </p:to>
                                    </p:set>
                                  </p:childTnLst>
                                </p:cTn>
                              </p:par>
                              <p:par>
                                <p:cTn id="110" presetID="16" presetClass="entr" presetSubtype="21" fill="hold" grpId="0" nodeType="with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barn(inVertical)">
                                      <p:cBhvr>
                                        <p:cTn id="112" dur="500"/>
                                        <p:tgtEl>
                                          <p:spTgt spid="20"/>
                                        </p:tgtEl>
                                      </p:cBhvr>
                                    </p:animEffect>
                                  </p:childTnLst>
                                </p:cTn>
                              </p:par>
                            </p:childTnLst>
                          </p:cTn>
                        </p:par>
                      </p:childTnLst>
                    </p:cTn>
                  </p:par>
                  <p:par>
                    <p:cTn id="113" fill="hold">
                      <p:stCondLst>
                        <p:cond delay="indefinite"/>
                      </p:stCondLst>
                      <p:childTnLst>
                        <p:par>
                          <p:cTn id="114" fill="hold">
                            <p:stCondLst>
                              <p:cond delay="0"/>
                            </p:stCondLst>
                            <p:childTnLst>
                              <p:par>
                                <p:cTn id="115" presetID="16" presetClass="exit" presetSubtype="21" fill="hold" grpId="1" nodeType="clickEffect">
                                  <p:stCondLst>
                                    <p:cond delay="0"/>
                                  </p:stCondLst>
                                  <p:childTnLst>
                                    <p:animEffect transition="out" filter="barn(inVertical)">
                                      <p:cBhvr>
                                        <p:cTn id="116" dur="500"/>
                                        <p:tgtEl>
                                          <p:spTgt spid="20"/>
                                        </p:tgtEl>
                                      </p:cBhvr>
                                    </p:animEffect>
                                    <p:set>
                                      <p:cBhvr>
                                        <p:cTn id="117" dur="1" fill="hold">
                                          <p:stCondLst>
                                            <p:cond delay="499"/>
                                          </p:stCondLst>
                                        </p:cTn>
                                        <p:tgtEl>
                                          <p:spTgt spid="20"/>
                                        </p:tgtEl>
                                        <p:attrNameLst>
                                          <p:attrName>style.visibility</p:attrName>
                                        </p:attrNameLst>
                                      </p:cBhvr>
                                      <p:to>
                                        <p:strVal val="hidden"/>
                                      </p:to>
                                    </p:set>
                                  </p:childTnLst>
                                </p:cTn>
                              </p:par>
                              <p:par>
                                <p:cTn id="118" presetID="16" presetClass="entr" presetSubtype="21" fill="hold" grpId="0" nodeType="withEffect">
                                  <p:stCondLst>
                                    <p:cond delay="0"/>
                                  </p:stCondLst>
                                  <p:childTnLst>
                                    <p:set>
                                      <p:cBhvr>
                                        <p:cTn id="119" dur="1" fill="hold">
                                          <p:stCondLst>
                                            <p:cond delay="0"/>
                                          </p:stCondLst>
                                        </p:cTn>
                                        <p:tgtEl>
                                          <p:spTgt spid="21"/>
                                        </p:tgtEl>
                                        <p:attrNameLst>
                                          <p:attrName>style.visibility</p:attrName>
                                        </p:attrNameLst>
                                      </p:cBhvr>
                                      <p:to>
                                        <p:strVal val="visible"/>
                                      </p:to>
                                    </p:set>
                                    <p:animEffect transition="in" filter="barn(inVertical)">
                                      <p:cBhvr>
                                        <p:cTn id="12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build="p"/>
      <p:bldP spid="6" grpId="0" animBg="1"/>
      <p:bldP spid="6"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9" grpId="0" animBg="1"/>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4125C663-0E81-4F4C-8F2C-CA9364D05F19}"/>
              </a:ext>
            </a:extLst>
          </p:cNvPr>
          <p:cNvSpPr>
            <a:spLocks noGrp="1"/>
          </p:cNvSpPr>
          <p:nvPr>
            <p:ph idx="1"/>
          </p:nvPr>
        </p:nvSpPr>
        <p:spPr>
          <a:xfrm>
            <a:off x="485192" y="1736364"/>
            <a:ext cx="10888825" cy="4928344"/>
          </a:xfrm>
        </p:spPr>
        <p:txBody>
          <a:bodyPr>
            <a:noAutofit/>
          </a:bodyPr>
          <a:lstStyle/>
          <a:p>
            <a:pPr>
              <a:lnSpc>
                <a:spcPct val="110000"/>
              </a:lnSpc>
              <a:spcBef>
                <a:spcPts val="600"/>
              </a:spcBef>
            </a:pPr>
            <a:r>
              <a:rPr lang="en-US" altLang="zh-CN" sz="2400" dirty="0">
                <a:solidFill>
                  <a:srgbClr val="1A1AEE"/>
                </a:solidFill>
                <a:latin typeface="微软雅黑" panose="020B0503020204020204" pitchFamily="34" charset="-122"/>
                <a:ea typeface="微软雅黑" panose="020B0503020204020204" pitchFamily="34" charset="-122"/>
              </a:rPr>
              <a:t>1. </a:t>
            </a:r>
            <a:r>
              <a:rPr lang="zh-CN" altLang="en-US" sz="2400" dirty="0">
                <a:solidFill>
                  <a:srgbClr val="1A1AEE"/>
                </a:solidFill>
                <a:latin typeface="微软雅黑" panose="020B0503020204020204" pitchFamily="34" charset="-122"/>
                <a:ea typeface="微软雅黑" panose="020B0503020204020204" pitchFamily="34" charset="-122"/>
              </a:rPr>
              <a:t>字符型</a:t>
            </a:r>
            <a:endParaRPr lang="en-US" altLang="zh-CN" sz="2400" dirty="0">
              <a:solidFill>
                <a:srgbClr val="1A1AEE"/>
              </a:solidFill>
              <a:latin typeface="微软雅黑" panose="020B0503020204020204" pitchFamily="34" charset="-122"/>
              <a:ea typeface="微软雅黑" panose="020B0503020204020204" pitchFamily="34" charset="-122"/>
            </a:endParaRPr>
          </a:p>
          <a:p>
            <a:pPr marL="612000">
              <a:lnSpc>
                <a:spcPct val="110000"/>
              </a:lnSpc>
              <a:spcBef>
                <a:spcPts val="600"/>
              </a:spcBef>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rPr>
              <a:t>字符型是指</a:t>
            </a:r>
            <a:r>
              <a:rPr lang="en-US" altLang="zh-CN" sz="2400" dirty="0">
                <a:solidFill>
                  <a:srgbClr val="000000"/>
                </a:solidFill>
                <a:latin typeface="微软雅黑" panose="020B0503020204020204" pitchFamily="34" charset="-122"/>
                <a:ea typeface="微软雅黑" panose="020B0503020204020204" pitchFamily="34" charset="-122"/>
              </a:rPr>
              <a:t>String</a:t>
            </a:r>
            <a:r>
              <a:rPr lang="zh-CN" altLang="en-US" sz="2400" dirty="0">
                <a:solidFill>
                  <a:srgbClr val="000000"/>
                </a:solidFill>
                <a:latin typeface="微软雅黑" panose="020B0503020204020204" pitchFamily="34" charset="-122"/>
                <a:ea typeface="微软雅黑" panose="020B0503020204020204" pitchFamily="34" charset="-122"/>
              </a:rPr>
              <a:t>类型，</a:t>
            </a:r>
            <a:r>
              <a:rPr lang="zh-CN" altLang="zh-CN" sz="2400" dirty="0">
                <a:solidFill>
                  <a:srgbClr val="000000"/>
                </a:solidFill>
                <a:latin typeface="微软雅黑" panose="020B0503020204020204" pitchFamily="34" charset="-122"/>
                <a:ea typeface="微软雅黑" panose="020B0503020204020204" pitchFamily="34" charset="-122"/>
              </a:rPr>
              <a:t>表示不具有计算能力的文字字符序列，类型标识符为</a:t>
            </a:r>
            <a:r>
              <a:rPr lang="en-US" altLang="zh-CN" sz="2400" dirty="0">
                <a:solidFill>
                  <a:srgbClr val="000000"/>
                </a:solidFill>
                <a:latin typeface="微软雅黑" panose="020B0503020204020204" pitchFamily="34" charset="-122"/>
                <a:ea typeface="微软雅黑" panose="020B0503020204020204" pitchFamily="34" charset="-122"/>
              </a:rPr>
              <a:t>$</a:t>
            </a:r>
            <a:r>
              <a:rPr lang="zh-CN" altLang="en-US" sz="2400" dirty="0">
                <a:solidFill>
                  <a:srgbClr val="000000"/>
                </a:solidFill>
                <a:latin typeface="微软雅黑" panose="020B0503020204020204" pitchFamily="34" charset="-122"/>
                <a:ea typeface="微软雅黑" panose="020B0503020204020204" pitchFamily="34" charset="-122"/>
              </a:rPr>
              <a:t>，用于表示字符串数据，分为变长字符串与定长字符串</a:t>
            </a:r>
            <a:endParaRPr lang="en-US" altLang="zh-CN" sz="2400" dirty="0">
              <a:solidFill>
                <a:srgbClr val="000000"/>
              </a:solidFill>
              <a:latin typeface="微软雅黑" panose="020B0503020204020204" pitchFamily="34" charset="-122"/>
              <a:ea typeface="微软雅黑" panose="020B0503020204020204" pitchFamily="34" charset="-122"/>
            </a:endParaRPr>
          </a:p>
          <a:p>
            <a:pPr>
              <a:lnSpc>
                <a:spcPct val="110000"/>
              </a:lnSpc>
              <a:spcBef>
                <a:spcPts val="600"/>
              </a:spcBef>
            </a:pPr>
            <a:r>
              <a:rPr lang="en-US" altLang="zh-CN" sz="2400" dirty="0">
                <a:solidFill>
                  <a:srgbClr val="1A1AEE"/>
                </a:solidFill>
                <a:latin typeface="微软雅黑" panose="020B0503020204020204" pitchFamily="34" charset="-122"/>
                <a:ea typeface="微软雅黑" panose="020B0503020204020204" pitchFamily="34" charset="-122"/>
              </a:rPr>
              <a:t>2. </a:t>
            </a:r>
            <a:r>
              <a:rPr lang="zh-CN" altLang="en-US" sz="2400" dirty="0">
                <a:solidFill>
                  <a:srgbClr val="1A1AEE"/>
                </a:solidFill>
                <a:latin typeface="微软雅黑" panose="020B0503020204020204" pitchFamily="34" charset="-122"/>
                <a:ea typeface="微软雅黑" panose="020B0503020204020204" pitchFamily="34" charset="-122"/>
              </a:rPr>
              <a:t>数值型</a:t>
            </a:r>
            <a:endParaRPr lang="en-US" altLang="zh-CN" sz="2400" dirty="0">
              <a:solidFill>
                <a:srgbClr val="1A1AEE"/>
              </a:solidFill>
              <a:latin typeface="微软雅黑" panose="020B0503020204020204" pitchFamily="34" charset="-122"/>
              <a:ea typeface="微软雅黑" panose="020B0503020204020204" pitchFamily="34" charset="-122"/>
            </a:endParaRPr>
          </a:p>
          <a:p>
            <a:pPr marL="612000">
              <a:lnSpc>
                <a:spcPct val="110000"/>
              </a:lnSpc>
              <a:spcBef>
                <a:spcPts val="600"/>
              </a:spcBef>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rPr>
              <a:t>可进行数值运算的数据，分为整数型和实数型两类，整数型包括字节型（</a:t>
            </a:r>
            <a:r>
              <a:rPr lang="en-US" altLang="zh-CN" sz="2400" dirty="0">
                <a:solidFill>
                  <a:srgbClr val="000000"/>
                </a:solidFill>
                <a:latin typeface="微软雅黑" panose="020B0503020204020204" pitchFamily="34" charset="-122"/>
                <a:ea typeface="微软雅黑" panose="020B0503020204020204" pitchFamily="34" charset="-122"/>
              </a:rPr>
              <a:t>Byte</a:t>
            </a:r>
            <a:r>
              <a:rPr lang="zh-CN" altLang="en-US" sz="2400" dirty="0">
                <a:solidFill>
                  <a:srgbClr val="000000"/>
                </a:solidFill>
                <a:latin typeface="微软雅黑" panose="020B0503020204020204" pitchFamily="34" charset="-122"/>
                <a:ea typeface="微软雅黑" panose="020B0503020204020204" pitchFamily="34" charset="-122"/>
              </a:rPr>
              <a:t>）、整型（</a:t>
            </a:r>
            <a:r>
              <a:rPr lang="en-US" altLang="zh-CN" sz="2400" dirty="0">
                <a:solidFill>
                  <a:srgbClr val="000000"/>
                </a:solidFill>
                <a:latin typeface="微软雅黑" panose="020B0503020204020204" pitchFamily="34" charset="-122"/>
                <a:ea typeface="微软雅黑" panose="020B0503020204020204" pitchFamily="34" charset="-122"/>
              </a:rPr>
              <a:t>Integer</a:t>
            </a:r>
            <a:r>
              <a:rPr lang="zh-CN" altLang="en-US" sz="2400" dirty="0">
                <a:solidFill>
                  <a:srgbClr val="000000"/>
                </a:solidFill>
                <a:latin typeface="微软雅黑" panose="020B0503020204020204" pitchFamily="34" charset="-122"/>
                <a:ea typeface="微软雅黑" panose="020B0503020204020204" pitchFamily="34" charset="-122"/>
              </a:rPr>
              <a:t>）和长整型（</a:t>
            </a:r>
            <a:r>
              <a:rPr lang="en-US" altLang="zh-CN" sz="2400" dirty="0">
                <a:solidFill>
                  <a:srgbClr val="000000"/>
                </a:solidFill>
                <a:latin typeface="微软雅黑" panose="020B0503020204020204" pitchFamily="34" charset="-122"/>
                <a:ea typeface="微软雅黑" panose="020B0503020204020204" pitchFamily="34" charset="-122"/>
              </a:rPr>
              <a:t>Long</a:t>
            </a:r>
            <a:r>
              <a:rPr lang="zh-CN" altLang="en-US" sz="2400" dirty="0">
                <a:solidFill>
                  <a:srgbClr val="000000"/>
                </a:solidFill>
                <a:latin typeface="微软雅黑" panose="020B0503020204020204" pitchFamily="34" charset="-122"/>
                <a:ea typeface="微软雅黑" panose="020B0503020204020204" pitchFamily="34" charset="-122"/>
              </a:rPr>
              <a:t>），实数型包括单精度浮点型（</a:t>
            </a:r>
            <a:r>
              <a:rPr lang="en-US" altLang="zh-CN" sz="2400" dirty="0">
                <a:solidFill>
                  <a:srgbClr val="000000"/>
                </a:solidFill>
                <a:latin typeface="微软雅黑" panose="020B0503020204020204" pitchFamily="34" charset="-122"/>
                <a:ea typeface="微软雅黑" panose="020B0503020204020204" pitchFamily="34" charset="-122"/>
              </a:rPr>
              <a:t>Single</a:t>
            </a:r>
            <a:r>
              <a:rPr lang="zh-CN" altLang="en-US" sz="2400" dirty="0">
                <a:solidFill>
                  <a:srgbClr val="000000"/>
                </a:solidFill>
                <a:latin typeface="微软雅黑" panose="020B0503020204020204" pitchFamily="34" charset="-122"/>
                <a:ea typeface="微软雅黑" panose="020B0503020204020204" pitchFamily="34" charset="-122"/>
              </a:rPr>
              <a:t>）、双精度浮点型（</a:t>
            </a:r>
            <a:r>
              <a:rPr lang="en-US" altLang="zh-CN" sz="2400" dirty="0">
                <a:solidFill>
                  <a:srgbClr val="000000"/>
                </a:solidFill>
                <a:latin typeface="微软雅黑" panose="020B0503020204020204" pitchFamily="34" charset="-122"/>
                <a:ea typeface="微软雅黑" panose="020B0503020204020204" pitchFamily="34" charset="-122"/>
              </a:rPr>
              <a:t>Double</a:t>
            </a:r>
            <a:r>
              <a:rPr lang="zh-CN" altLang="en-US" sz="2400" dirty="0">
                <a:solidFill>
                  <a:srgbClr val="000000"/>
                </a:solidFill>
                <a:latin typeface="微软雅黑" panose="020B0503020204020204" pitchFamily="34" charset="-122"/>
                <a:ea typeface="微软雅黑" panose="020B0503020204020204" pitchFamily="34" charset="-122"/>
              </a:rPr>
              <a:t>）、货币型（</a:t>
            </a:r>
            <a:r>
              <a:rPr lang="en-US" altLang="zh-CN" sz="2400" dirty="0">
                <a:solidFill>
                  <a:srgbClr val="000000"/>
                </a:solidFill>
                <a:latin typeface="微软雅黑" panose="020B0503020204020204" pitchFamily="34" charset="-122"/>
                <a:ea typeface="微软雅黑" panose="020B0503020204020204" pitchFamily="34" charset="-122"/>
              </a:rPr>
              <a:t>Currency</a:t>
            </a:r>
            <a:r>
              <a:rPr lang="zh-CN" altLang="en-US" sz="2400" dirty="0">
                <a:solidFill>
                  <a:srgbClr val="000000"/>
                </a:solidFill>
                <a:latin typeface="微软雅黑" panose="020B0503020204020204" pitchFamily="34" charset="-122"/>
                <a:ea typeface="微软雅黑" panose="020B0503020204020204" pitchFamily="34" charset="-122"/>
              </a:rPr>
              <a:t>）</a:t>
            </a:r>
            <a:endParaRPr lang="en-US" altLang="zh-CN" sz="2400" dirty="0">
              <a:solidFill>
                <a:srgbClr val="000000"/>
              </a:solidFill>
              <a:latin typeface="微软雅黑" panose="020B0503020204020204" pitchFamily="34" charset="-122"/>
              <a:ea typeface="微软雅黑" panose="020B0503020204020204" pitchFamily="34" charset="-122"/>
            </a:endParaRPr>
          </a:p>
          <a:p>
            <a:pPr>
              <a:lnSpc>
                <a:spcPct val="110000"/>
              </a:lnSpc>
              <a:spcBef>
                <a:spcPts val="600"/>
              </a:spcBef>
            </a:pPr>
            <a:r>
              <a:rPr lang="en-US" altLang="zh-CN" sz="2400" dirty="0">
                <a:solidFill>
                  <a:srgbClr val="1A1AEE"/>
                </a:solidFill>
                <a:latin typeface="微软雅黑" panose="020B0503020204020204" pitchFamily="34" charset="-122"/>
                <a:ea typeface="微软雅黑" panose="020B0503020204020204" pitchFamily="34" charset="-122"/>
              </a:rPr>
              <a:t>3. </a:t>
            </a:r>
            <a:r>
              <a:rPr lang="zh-CN" altLang="en-US" sz="2400" dirty="0">
                <a:solidFill>
                  <a:srgbClr val="1A1AEE"/>
                </a:solidFill>
                <a:latin typeface="微软雅黑" panose="020B0503020204020204" pitchFamily="34" charset="-122"/>
                <a:ea typeface="微软雅黑" panose="020B0503020204020204" pitchFamily="34" charset="-122"/>
              </a:rPr>
              <a:t>逻辑型</a:t>
            </a:r>
            <a:endParaRPr lang="en-US" altLang="zh-CN" sz="2400" dirty="0">
              <a:solidFill>
                <a:srgbClr val="1A1AEE"/>
              </a:solidFill>
              <a:latin typeface="微软雅黑" panose="020B0503020204020204" pitchFamily="34" charset="-122"/>
              <a:ea typeface="微软雅黑" panose="020B0503020204020204" pitchFamily="34" charset="-122"/>
            </a:endParaRPr>
          </a:p>
          <a:p>
            <a:pPr marL="612000">
              <a:lnSpc>
                <a:spcPct val="110000"/>
              </a:lnSpc>
              <a:spcBef>
                <a:spcPts val="600"/>
              </a:spcBef>
              <a:buFont typeface="Wingdings" panose="05000000000000000000" pitchFamily="2" charset="2"/>
              <a:buChar char="Ø"/>
            </a:pPr>
            <a:r>
              <a:rPr lang="zh-CN" altLang="zh-CN" sz="2400" dirty="0">
                <a:solidFill>
                  <a:srgbClr val="000000"/>
                </a:solidFill>
                <a:latin typeface="微软雅黑" panose="020B0503020204020204" pitchFamily="34" charset="-122"/>
                <a:ea typeface="微软雅黑" panose="020B0503020204020204" pitchFamily="34" charset="-122"/>
              </a:rPr>
              <a:t>又称布尔型</a:t>
            </a:r>
            <a:r>
              <a:rPr lang="en-US" altLang="zh-CN" sz="2400" dirty="0">
                <a:solidFill>
                  <a:srgbClr val="000000"/>
                </a:solidFill>
                <a:latin typeface="微软雅黑" panose="020B0503020204020204" pitchFamily="34" charset="-122"/>
                <a:ea typeface="微软雅黑" panose="020B0503020204020204" pitchFamily="34" charset="-122"/>
              </a:rPr>
              <a:t>(Boolean)</a:t>
            </a:r>
            <a:r>
              <a:rPr lang="zh-CN" altLang="zh-CN" sz="2400" dirty="0">
                <a:solidFill>
                  <a:srgbClr val="000000"/>
                </a:solidFill>
                <a:latin typeface="微软雅黑" panose="020B0503020204020204" pitchFamily="34" charset="-122"/>
                <a:ea typeface="微软雅黑" panose="020B0503020204020204" pitchFamily="34" charset="-122"/>
              </a:rPr>
              <a:t>，数据值只有</a:t>
            </a:r>
            <a:r>
              <a:rPr lang="en-US" altLang="zh-CN" sz="2400" dirty="0">
                <a:solidFill>
                  <a:srgbClr val="000000"/>
                </a:solidFill>
                <a:latin typeface="微软雅黑" panose="020B0503020204020204" pitchFamily="34" charset="-122"/>
                <a:ea typeface="微软雅黑" panose="020B0503020204020204" pitchFamily="34" charset="-122"/>
              </a:rPr>
              <a:t>True</a:t>
            </a:r>
            <a:r>
              <a:rPr lang="zh-CN" altLang="zh-CN" sz="2400" dirty="0">
                <a:solidFill>
                  <a:srgbClr val="000000"/>
                </a:solidFill>
                <a:latin typeface="微软雅黑" panose="020B0503020204020204" pitchFamily="34" charset="-122"/>
                <a:ea typeface="微软雅黑" panose="020B0503020204020204" pitchFamily="34" charset="-122"/>
              </a:rPr>
              <a:t>和</a:t>
            </a:r>
            <a:r>
              <a:rPr lang="en-US" altLang="zh-CN" sz="2400" dirty="0">
                <a:solidFill>
                  <a:srgbClr val="000000"/>
                </a:solidFill>
                <a:latin typeface="微软雅黑" panose="020B0503020204020204" pitchFamily="34" charset="-122"/>
                <a:ea typeface="微软雅黑" panose="020B0503020204020204" pitchFamily="34" charset="-122"/>
              </a:rPr>
              <a:t>False</a:t>
            </a:r>
            <a:r>
              <a:rPr lang="zh-CN" altLang="zh-CN" sz="2400" dirty="0">
                <a:solidFill>
                  <a:srgbClr val="000000"/>
                </a:solidFill>
                <a:latin typeface="微软雅黑" panose="020B0503020204020204" pitchFamily="34" charset="-122"/>
                <a:ea typeface="微软雅黑" panose="020B0503020204020204" pitchFamily="34" charset="-122"/>
              </a:rPr>
              <a:t>两种，当把逻辑值转为数值时，</a:t>
            </a:r>
            <a:r>
              <a:rPr lang="en-US" altLang="zh-CN" sz="2400" dirty="0">
                <a:solidFill>
                  <a:srgbClr val="000000"/>
                </a:solidFill>
                <a:latin typeface="微软雅黑" panose="020B0503020204020204" pitchFamily="34" charset="-122"/>
                <a:ea typeface="微软雅黑" panose="020B0503020204020204" pitchFamily="34" charset="-122"/>
              </a:rPr>
              <a:t>False</a:t>
            </a:r>
            <a:r>
              <a:rPr lang="zh-CN" altLang="zh-CN" sz="2400" dirty="0">
                <a:solidFill>
                  <a:srgbClr val="000000"/>
                </a:solidFill>
                <a:latin typeface="微软雅黑" panose="020B0503020204020204" pitchFamily="34" charset="-122"/>
                <a:ea typeface="微软雅黑" panose="020B0503020204020204" pitchFamily="34" charset="-122"/>
              </a:rPr>
              <a:t>转为</a:t>
            </a:r>
            <a:r>
              <a:rPr lang="en-US" altLang="zh-CN" sz="2400" dirty="0">
                <a:solidFill>
                  <a:srgbClr val="000000"/>
                </a:solidFill>
                <a:latin typeface="微软雅黑" panose="020B0503020204020204" pitchFamily="34" charset="-122"/>
                <a:ea typeface="微软雅黑" panose="020B0503020204020204" pitchFamily="34" charset="-122"/>
              </a:rPr>
              <a:t>0</a:t>
            </a:r>
            <a:r>
              <a:rPr lang="zh-CN" altLang="zh-CN" sz="2400" dirty="0">
                <a:solidFill>
                  <a:srgbClr val="000000"/>
                </a:solidFill>
                <a:latin typeface="微软雅黑" panose="020B0503020204020204" pitchFamily="34" charset="-122"/>
                <a:ea typeface="微软雅黑" panose="020B0503020204020204" pitchFamily="34" charset="-122"/>
              </a:rPr>
              <a:t>，</a:t>
            </a:r>
            <a:r>
              <a:rPr lang="en-US" altLang="zh-CN" sz="2400" dirty="0">
                <a:solidFill>
                  <a:srgbClr val="000000"/>
                </a:solidFill>
                <a:latin typeface="微软雅黑" panose="020B0503020204020204" pitchFamily="34" charset="-122"/>
                <a:ea typeface="微软雅黑" panose="020B0503020204020204" pitchFamily="34" charset="-122"/>
              </a:rPr>
              <a:t>True</a:t>
            </a:r>
            <a:r>
              <a:rPr lang="zh-CN" altLang="zh-CN" sz="2400" dirty="0">
                <a:solidFill>
                  <a:srgbClr val="000000"/>
                </a:solidFill>
                <a:latin typeface="微软雅黑" panose="020B0503020204020204" pitchFamily="34" charset="-122"/>
                <a:ea typeface="微软雅黑" panose="020B0503020204020204" pitchFamily="34" charset="-122"/>
              </a:rPr>
              <a:t>转为</a:t>
            </a:r>
            <a:r>
              <a:rPr lang="en-US" altLang="zh-CN" sz="2400" dirty="0">
                <a:solidFill>
                  <a:srgbClr val="000000"/>
                </a:solidFill>
                <a:latin typeface="微软雅黑" panose="020B0503020204020204" pitchFamily="34" charset="-122"/>
                <a:ea typeface="微软雅黑" panose="020B0503020204020204" pitchFamily="34" charset="-122"/>
              </a:rPr>
              <a:t>-1</a:t>
            </a:r>
            <a:r>
              <a:rPr lang="zh-CN" altLang="zh-CN" sz="2400" dirty="0">
                <a:solidFill>
                  <a:srgbClr val="000000"/>
                </a:solidFill>
                <a:latin typeface="微软雅黑" panose="020B0503020204020204" pitchFamily="34" charset="-122"/>
                <a:ea typeface="微软雅黑" panose="020B0503020204020204" pitchFamily="34" charset="-122"/>
              </a:rPr>
              <a:t>。当把数值型转为逻辑型时，非</a:t>
            </a:r>
            <a:r>
              <a:rPr lang="en-US" altLang="zh-CN" sz="2400" dirty="0">
                <a:solidFill>
                  <a:srgbClr val="000000"/>
                </a:solidFill>
                <a:latin typeface="微软雅黑" panose="020B0503020204020204" pitchFamily="34" charset="-122"/>
                <a:ea typeface="微软雅黑" panose="020B0503020204020204" pitchFamily="34" charset="-122"/>
              </a:rPr>
              <a:t>0</a:t>
            </a:r>
            <a:r>
              <a:rPr lang="zh-CN" altLang="zh-CN" sz="2400" dirty="0">
                <a:solidFill>
                  <a:srgbClr val="000000"/>
                </a:solidFill>
                <a:latin typeface="微软雅黑" panose="020B0503020204020204" pitchFamily="34" charset="-122"/>
                <a:ea typeface="微软雅黑" panose="020B0503020204020204" pitchFamily="34" charset="-122"/>
              </a:rPr>
              <a:t>数转为</a:t>
            </a:r>
            <a:r>
              <a:rPr lang="en-US" altLang="zh-CN" sz="2400" dirty="0">
                <a:solidFill>
                  <a:srgbClr val="000000"/>
                </a:solidFill>
                <a:latin typeface="微软雅黑" panose="020B0503020204020204" pitchFamily="34" charset="-122"/>
                <a:ea typeface="微软雅黑" panose="020B0503020204020204" pitchFamily="34" charset="-122"/>
              </a:rPr>
              <a:t>True</a:t>
            </a:r>
            <a:r>
              <a:rPr lang="zh-CN" altLang="zh-CN" sz="2400" dirty="0">
                <a:solidFill>
                  <a:srgbClr val="000000"/>
                </a:solidFill>
                <a:latin typeface="微软雅黑" panose="020B0503020204020204" pitchFamily="34" charset="-122"/>
                <a:ea typeface="微软雅黑" panose="020B0503020204020204" pitchFamily="34" charset="-122"/>
              </a:rPr>
              <a:t>，</a:t>
            </a:r>
            <a:r>
              <a:rPr lang="en-US" altLang="zh-CN" sz="2400" dirty="0">
                <a:solidFill>
                  <a:srgbClr val="000000"/>
                </a:solidFill>
                <a:latin typeface="微软雅黑" panose="020B0503020204020204" pitchFamily="34" charset="-122"/>
                <a:ea typeface="微软雅黑" panose="020B0503020204020204" pitchFamily="34" charset="-122"/>
              </a:rPr>
              <a:t>0</a:t>
            </a:r>
            <a:r>
              <a:rPr lang="zh-CN" altLang="zh-CN" sz="2400" dirty="0">
                <a:solidFill>
                  <a:srgbClr val="000000"/>
                </a:solidFill>
                <a:latin typeface="微软雅黑" panose="020B0503020204020204" pitchFamily="34" charset="-122"/>
                <a:ea typeface="微软雅黑" panose="020B0503020204020204" pitchFamily="34" charset="-122"/>
              </a:rPr>
              <a:t>转换为</a:t>
            </a:r>
            <a:r>
              <a:rPr lang="en-US" altLang="zh-CN" sz="2400" dirty="0">
                <a:solidFill>
                  <a:srgbClr val="000000"/>
                </a:solidFill>
                <a:latin typeface="微软雅黑" panose="020B0503020204020204" pitchFamily="34" charset="-122"/>
                <a:ea typeface="微软雅黑" panose="020B0503020204020204" pitchFamily="34" charset="-122"/>
              </a:rPr>
              <a:t>False</a:t>
            </a:r>
            <a:endParaRPr lang="zh-CN" altLang="en-US" sz="2400" dirty="0">
              <a:solidFill>
                <a:srgbClr val="000000"/>
              </a:solidFill>
              <a:latin typeface="微软雅黑" panose="020B0503020204020204" pitchFamily="34" charset="-122"/>
              <a:ea typeface="微软雅黑" panose="020B0503020204020204" pitchFamily="34" charset="-122"/>
            </a:endParaRPr>
          </a:p>
          <a:p>
            <a:pPr>
              <a:lnSpc>
                <a:spcPct val="110000"/>
              </a:lnSpc>
              <a:spcBef>
                <a:spcPts val="600"/>
              </a:spcBef>
            </a:pPr>
            <a:endParaRPr lang="en-US" altLang="zh-CN" sz="2400" dirty="0">
              <a:solidFill>
                <a:srgbClr val="000000"/>
              </a:solidFill>
              <a:latin typeface="微软雅黑" panose="020B0503020204020204" pitchFamily="34" charset="-122"/>
              <a:ea typeface="微软雅黑" panose="020B0503020204020204" pitchFamily="34" charset="-122"/>
              <a:cs typeface="Times New Roman" pitchFamily="18" charset="0"/>
            </a:endParaRPr>
          </a:p>
          <a:p>
            <a:pPr>
              <a:lnSpc>
                <a:spcPct val="110000"/>
              </a:lnSpc>
              <a:spcBef>
                <a:spcPts val="600"/>
              </a:spcBef>
            </a:pPr>
            <a:endParaRPr lang="zh-CN" altLang="en-US" sz="2400" dirty="0">
              <a:solidFill>
                <a:srgbClr val="000000"/>
              </a:solidFill>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DA0951C4-3524-4612-82B3-4BD6508A2939}"/>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CE04AFC4-9D9D-4F39-ACA6-2200ED4803C2}"/>
              </a:ext>
            </a:extLst>
          </p:cNvPr>
          <p:cNvSpPr txBox="1">
            <a:spLocks/>
          </p:cNvSpPr>
          <p:nvPr/>
        </p:nvSpPr>
        <p:spPr>
          <a:xfrm>
            <a:off x="485192" y="1152394"/>
            <a:ext cx="11402008"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1.2 </a:t>
            </a:r>
            <a:r>
              <a:rPr lang="zh-CN" altLang="en-US" sz="3200" dirty="0">
                <a:latin typeface="微软雅黑" panose="020B0503020204020204" pitchFamily="34" charset="-122"/>
                <a:ea typeface="微软雅黑" panose="020B0503020204020204" pitchFamily="34" charset="-122"/>
              </a:rPr>
              <a:t>数据类型</a:t>
            </a:r>
            <a:endParaRPr lang="en-US" altLang="zh-CN"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218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88B5FA3C-6653-4552-A5FB-2156CA8609DA}"/>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42CAD092-26BE-41BA-B1DE-3E1F7BB0817B}"/>
              </a:ext>
            </a:extLst>
          </p:cNvPr>
          <p:cNvSpPr txBox="1">
            <a:spLocks/>
          </p:cNvSpPr>
          <p:nvPr/>
        </p:nvSpPr>
        <p:spPr>
          <a:xfrm>
            <a:off x="485192" y="1152394"/>
            <a:ext cx="11402008"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3.1.2 </a:t>
            </a:r>
            <a:r>
              <a:rPr lang="zh-CN" altLang="en-US" sz="3200" dirty="0">
                <a:latin typeface="微软雅黑" panose="020B0503020204020204" pitchFamily="34" charset="-122"/>
                <a:ea typeface="微软雅黑" panose="020B0503020204020204" pitchFamily="34" charset="-122"/>
              </a:rPr>
              <a:t>数据类型</a:t>
            </a:r>
            <a:endParaRPr lang="en-US" altLang="zh-CN" sz="3200" dirty="0">
              <a:latin typeface="微软雅黑" panose="020B0503020204020204" pitchFamily="34" charset="-122"/>
              <a:ea typeface="微软雅黑" panose="020B0503020204020204" pitchFamily="34" charset="-122"/>
            </a:endParaRPr>
          </a:p>
        </p:txBody>
      </p:sp>
      <p:sp>
        <p:nvSpPr>
          <p:cNvPr id="6" name="内容占位符 2">
            <a:extLst>
              <a:ext uri="{FF2B5EF4-FFF2-40B4-BE49-F238E27FC236}">
                <a16:creationId xmlns:a16="http://schemas.microsoft.com/office/drawing/2014/main" id="{5138715E-A0E3-48CF-A3F7-A1DAC09B1230}"/>
              </a:ext>
            </a:extLst>
          </p:cNvPr>
          <p:cNvSpPr>
            <a:spLocks noGrp="1"/>
          </p:cNvSpPr>
          <p:nvPr>
            <p:ph idx="1"/>
          </p:nvPr>
        </p:nvSpPr>
        <p:spPr>
          <a:xfrm>
            <a:off x="485192" y="1736364"/>
            <a:ext cx="10888825" cy="4303489"/>
          </a:xfrm>
        </p:spPr>
        <p:txBody>
          <a:bodyPr>
            <a:noAutofit/>
          </a:bodyPr>
          <a:lstStyle/>
          <a:p>
            <a:pPr>
              <a:lnSpc>
                <a:spcPct val="100000"/>
              </a:lnSpc>
              <a:spcBef>
                <a:spcPts val="1200"/>
              </a:spcBef>
            </a:pPr>
            <a:r>
              <a:rPr lang="en-US" altLang="zh-CN" sz="2400" dirty="0">
                <a:solidFill>
                  <a:srgbClr val="1A1AEE"/>
                </a:solidFill>
                <a:latin typeface="微软雅黑" panose="020B0503020204020204" pitchFamily="34" charset="-122"/>
                <a:ea typeface="微软雅黑" panose="020B0503020204020204" pitchFamily="34" charset="-122"/>
              </a:rPr>
              <a:t>4. </a:t>
            </a:r>
            <a:r>
              <a:rPr lang="zh-CN" altLang="en-US" sz="2400" dirty="0">
                <a:solidFill>
                  <a:srgbClr val="1A1AEE"/>
                </a:solidFill>
                <a:latin typeface="微软雅黑" panose="020B0503020204020204" pitchFamily="34" charset="-122"/>
                <a:ea typeface="微软雅黑" panose="020B0503020204020204" pitchFamily="34" charset="-122"/>
              </a:rPr>
              <a:t>日期型</a:t>
            </a:r>
            <a:endParaRPr lang="en-US" altLang="zh-CN" sz="2400" dirty="0">
              <a:solidFill>
                <a:srgbClr val="1A1AEE"/>
              </a:solidFill>
              <a:latin typeface="微软雅黑" panose="020B0503020204020204" pitchFamily="34" charset="-122"/>
              <a:ea typeface="微软雅黑" panose="020B0503020204020204" pitchFamily="34" charset="-122"/>
            </a:endParaRPr>
          </a:p>
          <a:p>
            <a:pPr marL="612000">
              <a:lnSpc>
                <a:spcPct val="100000"/>
              </a:lnSpc>
              <a:spcBef>
                <a:spcPts val="1200"/>
              </a:spcBef>
              <a:buFont typeface="Wingdings" panose="05000000000000000000" pitchFamily="2" charset="2"/>
              <a:buChar char="Ø"/>
            </a:pPr>
            <a:r>
              <a:rPr lang="zh-CN" altLang="zh-CN" sz="2400" dirty="0">
                <a:solidFill>
                  <a:srgbClr val="000000"/>
                </a:solidFill>
                <a:latin typeface="微软雅黑" panose="020B0503020204020204" pitchFamily="34" charset="-122"/>
                <a:ea typeface="微软雅黑" panose="020B0503020204020204" pitchFamily="34" charset="-122"/>
              </a:rPr>
              <a:t>日期型</a:t>
            </a:r>
            <a:r>
              <a:rPr lang="en-US" altLang="zh-CN" sz="2400" dirty="0">
                <a:solidFill>
                  <a:srgbClr val="000000"/>
                </a:solidFill>
                <a:latin typeface="微软雅黑" panose="020B0503020204020204" pitchFamily="34" charset="-122"/>
                <a:ea typeface="微软雅黑" panose="020B0503020204020204" pitchFamily="34" charset="-122"/>
              </a:rPr>
              <a:t>(Date)</a:t>
            </a:r>
            <a:r>
              <a:rPr lang="zh-CN" altLang="zh-CN" sz="2400" dirty="0">
                <a:solidFill>
                  <a:srgbClr val="000000"/>
                </a:solidFill>
                <a:latin typeface="微软雅黑" panose="020B0503020204020204" pitchFamily="34" charset="-122"/>
                <a:ea typeface="微软雅黑" panose="020B0503020204020204" pitchFamily="34" charset="-122"/>
              </a:rPr>
              <a:t>表示的日期范围从</a:t>
            </a:r>
            <a:r>
              <a:rPr lang="en-US" altLang="zh-CN" sz="2400" dirty="0">
                <a:solidFill>
                  <a:srgbClr val="000000"/>
                </a:solidFill>
                <a:latin typeface="微软雅黑" panose="020B0503020204020204" pitchFamily="34" charset="-122"/>
                <a:ea typeface="微软雅黑" panose="020B0503020204020204" pitchFamily="34" charset="-122"/>
              </a:rPr>
              <a:t>100</a:t>
            </a:r>
            <a:r>
              <a:rPr lang="zh-CN" altLang="zh-CN" sz="2400" dirty="0">
                <a:solidFill>
                  <a:srgbClr val="000000"/>
                </a:solidFill>
                <a:latin typeface="微软雅黑" panose="020B0503020204020204" pitchFamily="34" charset="-122"/>
                <a:ea typeface="微软雅黑" panose="020B0503020204020204" pitchFamily="34" charset="-122"/>
              </a:rPr>
              <a:t>年</a:t>
            </a:r>
            <a:r>
              <a:rPr lang="en-US" altLang="zh-CN" sz="2400" dirty="0">
                <a:solidFill>
                  <a:srgbClr val="000000"/>
                </a:solidFill>
                <a:latin typeface="微软雅黑" panose="020B0503020204020204" pitchFamily="34" charset="-122"/>
                <a:ea typeface="微软雅黑" panose="020B0503020204020204" pitchFamily="34" charset="-122"/>
              </a:rPr>
              <a:t>1</a:t>
            </a:r>
            <a:r>
              <a:rPr lang="zh-CN" altLang="zh-CN" sz="2400" dirty="0">
                <a:solidFill>
                  <a:srgbClr val="000000"/>
                </a:solidFill>
                <a:latin typeface="微软雅黑" panose="020B0503020204020204" pitchFamily="34" charset="-122"/>
                <a:ea typeface="微软雅黑" panose="020B0503020204020204" pitchFamily="34" charset="-122"/>
              </a:rPr>
              <a:t>月</a:t>
            </a:r>
            <a:r>
              <a:rPr lang="en-US" altLang="zh-CN" sz="2400" dirty="0">
                <a:solidFill>
                  <a:srgbClr val="000000"/>
                </a:solidFill>
                <a:latin typeface="微软雅黑" panose="020B0503020204020204" pitchFamily="34" charset="-122"/>
                <a:ea typeface="微软雅黑" panose="020B0503020204020204" pitchFamily="34" charset="-122"/>
              </a:rPr>
              <a:t>1</a:t>
            </a:r>
            <a:r>
              <a:rPr lang="zh-CN" altLang="zh-CN" sz="2400" dirty="0">
                <a:solidFill>
                  <a:srgbClr val="000000"/>
                </a:solidFill>
                <a:latin typeface="微软雅黑" panose="020B0503020204020204" pitchFamily="34" charset="-122"/>
                <a:ea typeface="微软雅黑" panose="020B0503020204020204" pitchFamily="34" charset="-122"/>
              </a:rPr>
              <a:t>日到</a:t>
            </a:r>
            <a:r>
              <a:rPr lang="en-US" altLang="zh-CN" sz="2400" dirty="0">
                <a:solidFill>
                  <a:srgbClr val="000000"/>
                </a:solidFill>
                <a:latin typeface="微软雅黑" panose="020B0503020204020204" pitchFamily="34" charset="-122"/>
                <a:ea typeface="微软雅黑" panose="020B0503020204020204" pitchFamily="34" charset="-122"/>
              </a:rPr>
              <a:t>9999</a:t>
            </a:r>
            <a:r>
              <a:rPr lang="zh-CN" altLang="zh-CN" sz="2400" dirty="0">
                <a:solidFill>
                  <a:srgbClr val="000000"/>
                </a:solidFill>
                <a:latin typeface="微软雅黑" panose="020B0503020204020204" pitchFamily="34" charset="-122"/>
                <a:ea typeface="微软雅黑" panose="020B0503020204020204" pitchFamily="34" charset="-122"/>
              </a:rPr>
              <a:t>年</a:t>
            </a:r>
            <a:r>
              <a:rPr lang="en-US" altLang="zh-CN" sz="2400" dirty="0">
                <a:solidFill>
                  <a:srgbClr val="000000"/>
                </a:solidFill>
                <a:latin typeface="微软雅黑" panose="020B0503020204020204" pitchFamily="34" charset="-122"/>
                <a:ea typeface="微软雅黑" panose="020B0503020204020204" pitchFamily="34" charset="-122"/>
              </a:rPr>
              <a:t>12</a:t>
            </a:r>
            <a:r>
              <a:rPr lang="zh-CN" altLang="zh-CN" sz="2400" dirty="0">
                <a:solidFill>
                  <a:srgbClr val="000000"/>
                </a:solidFill>
                <a:latin typeface="微软雅黑" panose="020B0503020204020204" pitchFamily="34" charset="-122"/>
                <a:ea typeface="微软雅黑" panose="020B0503020204020204" pitchFamily="34" charset="-122"/>
              </a:rPr>
              <a:t>月</a:t>
            </a:r>
            <a:r>
              <a:rPr lang="en-US" altLang="zh-CN" sz="2400" dirty="0">
                <a:solidFill>
                  <a:srgbClr val="000000"/>
                </a:solidFill>
                <a:latin typeface="微软雅黑" panose="020B0503020204020204" pitchFamily="34" charset="-122"/>
                <a:ea typeface="微软雅黑" panose="020B0503020204020204" pitchFamily="34" charset="-122"/>
              </a:rPr>
              <a:t>31</a:t>
            </a:r>
            <a:r>
              <a:rPr lang="zh-CN" altLang="zh-CN" sz="2400" dirty="0">
                <a:solidFill>
                  <a:srgbClr val="000000"/>
                </a:solidFill>
                <a:latin typeface="微软雅黑" panose="020B0503020204020204" pitchFamily="34" charset="-122"/>
                <a:ea typeface="微软雅黑" panose="020B0503020204020204" pitchFamily="34" charset="-122"/>
              </a:rPr>
              <a:t>日，时间从</a:t>
            </a:r>
            <a:r>
              <a:rPr lang="en-US" altLang="zh-CN" sz="2400" dirty="0">
                <a:solidFill>
                  <a:srgbClr val="000000"/>
                </a:solidFill>
                <a:latin typeface="微软雅黑" panose="020B0503020204020204" pitchFamily="34" charset="-122"/>
                <a:ea typeface="微软雅黑" panose="020B0503020204020204" pitchFamily="34" charset="-122"/>
              </a:rPr>
              <a:t>00:00:00</a:t>
            </a:r>
            <a:r>
              <a:rPr lang="zh-CN" altLang="zh-CN" sz="2400" dirty="0">
                <a:solidFill>
                  <a:srgbClr val="000000"/>
                </a:solidFill>
                <a:latin typeface="微软雅黑" panose="020B0503020204020204" pitchFamily="34" charset="-122"/>
                <a:ea typeface="微软雅黑" panose="020B0503020204020204" pitchFamily="34" charset="-122"/>
              </a:rPr>
              <a:t>到</a:t>
            </a:r>
            <a:r>
              <a:rPr lang="en-US" altLang="zh-CN" sz="2400" dirty="0">
                <a:solidFill>
                  <a:srgbClr val="000000"/>
                </a:solidFill>
                <a:latin typeface="微软雅黑" panose="020B0503020204020204" pitchFamily="34" charset="-122"/>
                <a:ea typeface="微软雅黑" panose="020B0503020204020204" pitchFamily="34" charset="-122"/>
              </a:rPr>
              <a:t>23:59:59</a:t>
            </a:r>
          </a:p>
          <a:p>
            <a:pPr>
              <a:lnSpc>
                <a:spcPct val="100000"/>
              </a:lnSpc>
              <a:spcBef>
                <a:spcPts val="1200"/>
              </a:spcBef>
            </a:pPr>
            <a:r>
              <a:rPr lang="en-US" altLang="zh-CN" sz="2400" dirty="0">
                <a:solidFill>
                  <a:srgbClr val="1A1AEE"/>
                </a:solidFill>
                <a:latin typeface="微软雅黑" panose="020B0503020204020204" pitchFamily="34" charset="-122"/>
                <a:ea typeface="微软雅黑" panose="020B0503020204020204" pitchFamily="34" charset="-122"/>
              </a:rPr>
              <a:t>5. </a:t>
            </a:r>
            <a:r>
              <a:rPr lang="zh-CN" altLang="en-US" sz="2400" dirty="0">
                <a:solidFill>
                  <a:srgbClr val="1A1AEE"/>
                </a:solidFill>
                <a:latin typeface="微软雅黑" panose="020B0503020204020204" pitchFamily="34" charset="-122"/>
                <a:ea typeface="微软雅黑" panose="020B0503020204020204" pitchFamily="34" charset="-122"/>
              </a:rPr>
              <a:t>对象型</a:t>
            </a:r>
            <a:endParaRPr lang="en-US" altLang="zh-CN" sz="2400" dirty="0">
              <a:solidFill>
                <a:srgbClr val="1A1AEE"/>
              </a:solidFill>
              <a:latin typeface="微软雅黑" panose="020B0503020204020204" pitchFamily="34" charset="-122"/>
              <a:ea typeface="微软雅黑" panose="020B0503020204020204" pitchFamily="34" charset="-122"/>
            </a:endParaRPr>
          </a:p>
          <a:p>
            <a:pPr marL="612000">
              <a:lnSpc>
                <a:spcPct val="100000"/>
              </a:lnSpc>
              <a:spcBef>
                <a:spcPts val="1200"/>
              </a:spcBef>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rPr>
              <a:t>是指</a:t>
            </a:r>
            <a:r>
              <a:rPr lang="en-US" altLang="zh-CN" sz="2400" dirty="0">
                <a:solidFill>
                  <a:srgbClr val="000000"/>
                </a:solidFill>
                <a:latin typeface="微软雅黑" panose="020B0503020204020204" pitchFamily="34" charset="-122"/>
                <a:ea typeface="微软雅黑" panose="020B0503020204020204" pitchFamily="34" charset="-122"/>
              </a:rPr>
              <a:t>Object</a:t>
            </a:r>
            <a:r>
              <a:rPr lang="zh-CN" altLang="en-US" sz="2400" dirty="0">
                <a:solidFill>
                  <a:srgbClr val="000000"/>
                </a:solidFill>
                <a:latin typeface="微软雅黑" panose="020B0503020204020204" pitchFamily="34" charset="-122"/>
                <a:ea typeface="微软雅黑" panose="020B0503020204020204" pitchFamily="34" charset="-122"/>
              </a:rPr>
              <a:t>类型，用于表示对象的引用，存储的是对象的地址，通过</a:t>
            </a:r>
            <a:r>
              <a:rPr lang="en-US" altLang="zh-CN" sz="2400" dirty="0">
                <a:solidFill>
                  <a:srgbClr val="000000"/>
                </a:solidFill>
                <a:latin typeface="微软雅黑" panose="020B0503020204020204" pitchFamily="34" charset="-122"/>
                <a:ea typeface="微软雅黑" panose="020B0503020204020204" pitchFamily="34" charset="-122"/>
              </a:rPr>
              <a:t>Set</a:t>
            </a:r>
            <a:r>
              <a:rPr lang="zh-CN" altLang="en-US" sz="2400" dirty="0">
                <a:solidFill>
                  <a:srgbClr val="000000"/>
                </a:solidFill>
                <a:latin typeface="微软雅黑" panose="020B0503020204020204" pitchFamily="34" charset="-122"/>
                <a:ea typeface="微软雅黑" panose="020B0503020204020204" pitchFamily="34" charset="-122"/>
              </a:rPr>
              <a:t>语句为对象变量赋值</a:t>
            </a:r>
            <a:endParaRPr lang="en-US" altLang="zh-CN" sz="2400" dirty="0">
              <a:solidFill>
                <a:srgbClr val="000000"/>
              </a:solidFill>
              <a:latin typeface="微软雅黑" panose="020B0503020204020204" pitchFamily="34" charset="-122"/>
              <a:ea typeface="微软雅黑" panose="020B0503020204020204" pitchFamily="34" charset="-122"/>
            </a:endParaRPr>
          </a:p>
          <a:p>
            <a:pPr>
              <a:lnSpc>
                <a:spcPct val="100000"/>
              </a:lnSpc>
              <a:spcBef>
                <a:spcPts val="1200"/>
              </a:spcBef>
            </a:pPr>
            <a:r>
              <a:rPr lang="en-US" altLang="zh-CN" sz="2400" dirty="0">
                <a:solidFill>
                  <a:srgbClr val="1A1AEE"/>
                </a:solidFill>
                <a:latin typeface="微软雅黑" panose="020B0503020204020204" pitchFamily="34" charset="-122"/>
                <a:ea typeface="微软雅黑" panose="020B0503020204020204" pitchFamily="34" charset="-122"/>
              </a:rPr>
              <a:t>6. </a:t>
            </a:r>
            <a:r>
              <a:rPr lang="zh-CN" altLang="en-US" sz="2400" dirty="0">
                <a:solidFill>
                  <a:srgbClr val="1A1AEE"/>
                </a:solidFill>
                <a:latin typeface="微软雅黑" panose="020B0503020204020204" pitchFamily="34" charset="-122"/>
                <a:ea typeface="微软雅黑" panose="020B0503020204020204" pitchFamily="34" charset="-122"/>
              </a:rPr>
              <a:t>变体型</a:t>
            </a:r>
            <a:endParaRPr lang="en-US" altLang="zh-CN" sz="2400" dirty="0">
              <a:solidFill>
                <a:srgbClr val="1A1AEE"/>
              </a:solidFill>
              <a:latin typeface="微软雅黑" panose="020B0503020204020204" pitchFamily="34" charset="-122"/>
              <a:ea typeface="微软雅黑" panose="020B0503020204020204" pitchFamily="34" charset="-122"/>
            </a:endParaRPr>
          </a:p>
          <a:p>
            <a:pPr marL="612000">
              <a:lnSpc>
                <a:spcPct val="100000"/>
              </a:lnSpc>
              <a:spcBef>
                <a:spcPts val="1200"/>
              </a:spcBef>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rPr>
              <a:t>是指</a:t>
            </a:r>
            <a:r>
              <a:rPr lang="en-US" altLang="zh-CN" sz="2400" dirty="0">
                <a:solidFill>
                  <a:srgbClr val="000000"/>
                </a:solidFill>
                <a:latin typeface="微软雅黑" panose="020B0503020204020204" pitchFamily="34" charset="-122"/>
                <a:ea typeface="微软雅黑" panose="020B0503020204020204" pitchFamily="34" charset="-122"/>
              </a:rPr>
              <a:t>Variant</a:t>
            </a:r>
            <a:r>
              <a:rPr lang="zh-CN" altLang="zh-CN" sz="2400" dirty="0">
                <a:solidFill>
                  <a:srgbClr val="000000"/>
                </a:solidFill>
                <a:latin typeface="微软雅黑" panose="020B0503020204020204" pitchFamily="34" charset="-122"/>
                <a:ea typeface="微软雅黑" panose="020B0503020204020204" pitchFamily="34" charset="-122"/>
              </a:rPr>
              <a:t>类型，其数据类型是可变的，可存放任意数据类型的数据</a:t>
            </a:r>
            <a:r>
              <a:rPr lang="en-US" altLang="zh-CN" sz="2400" dirty="0">
                <a:solidFill>
                  <a:srgbClr val="000000"/>
                </a:solidFill>
                <a:latin typeface="微软雅黑" panose="020B0503020204020204" pitchFamily="34" charset="-122"/>
                <a:ea typeface="微软雅黑" panose="020B0503020204020204" pitchFamily="34" charset="-122"/>
              </a:rPr>
              <a:t>,</a:t>
            </a:r>
            <a:r>
              <a:rPr lang="zh-CN" altLang="zh-CN" sz="2400" dirty="0">
                <a:solidFill>
                  <a:srgbClr val="000000"/>
                </a:solidFill>
                <a:latin typeface="微软雅黑" panose="020B0503020204020204" pitchFamily="34" charset="-122"/>
                <a:ea typeface="微软雅黑" panose="020B0503020204020204" pitchFamily="34" charset="-122"/>
              </a:rPr>
              <a:t>但需要占用较大的存储空间，一般不建议使用</a:t>
            </a:r>
          </a:p>
          <a:p>
            <a:pPr>
              <a:lnSpc>
                <a:spcPct val="100000"/>
              </a:lnSpc>
              <a:spcBef>
                <a:spcPts val="1200"/>
              </a:spcBef>
            </a:pPr>
            <a:endParaRPr lang="zh-CN" altLang="en-US" sz="2400" dirty="0">
              <a:solidFill>
                <a:srgbClr val="000000"/>
              </a:solidFill>
              <a:latin typeface="微软雅黑" panose="020B0503020204020204" pitchFamily="34" charset="-122"/>
              <a:ea typeface="微软雅黑" panose="020B0503020204020204" pitchFamily="34" charset="-122"/>
              <a:cs typeface="Times New Roman" pitchFamily="18" charset="0"/>
            </a:endParaRPr>
          </a:p>
          <a:p>
            <a:pPr>
              <a:lnSpc>
                <a:spcPct val="100000"/>
              </a:lnSpc>
              <a:spcBef>
                <a:spcPts val="1200"/>
              </a:spcBef>
            </a:pPr>
            <a:endParaRPr lang="zh-CN" altLang="en-US" sz="2400" dirty="0">
              <a:solidFill>
                <a:srgbClr val="000000"/>
              </a:solidFill>
              <a:latin typeface="微软雅黑" panose="020B0503020204020204" pitchFamily="34" charset="-122"/>
              <a:ea typeface="微软雅黑" panose="020B0503020204020204" pitchFamily="34" charset="-122"/>
              <a:cs typeface="Times New Roman" pitchFamily="18" charset="0"/>
            </a:endParaRPr>
          </a:p>
          <a:p>
            <a:pPr>
              <a:lnSpc>
                <a:spcPct val="100000"/>
              </a:lnSpc>
              <a:spcBef>
                <a:spcPts val="1200"/>
              </a:spcBef>
            </a:pPr>
            <a:endParaRPr lang="en-US" altLang="zh-CN" sz="2400" dirty="0">
              <a:solidFill>
                <a:srgbClr val="000000"/>
              </a:solidFill>
              <a:latin typeface="微软雅黑" panose="020B0503020204020204" pitchFamily="34" charset="-122"/>
              <a:ea typeface="微软雅黑" panose="020B0503020204020204" pitchFamily="34" charset="-122"/>
              <a:cs typeface="Times New Roman" pitchFamily="18" charset="0"/>
            </a:endParaRPr>
          </a:p>
          <a:p>
            <a:pPr>
              <a:lnSpc>
                <a:spcPct val="100000"/>
              </a:lnSpc>
              <a:spcBef>
                <a:spcPts val="1200"/>
              </a:spcBef>
            </a:pPr>
            <a:endParaRPr lang="zh-CN" altLang="en-US" sz="2400"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9782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barn(outVertical)">
                                      <p:cBhvr>
                                        <p:cTn id="13" dur="500"/>
                                        <p:tgtEl>
                                          <p:spTgt spid="6">
                                            <p:txEl>
                                              <p:pRg st="0" end="0"/>
                                            </p:txEl>
                                          </p:spTgt>
                                        </p:tgtEl>
                                      </p:cBhvr>
                                    </p:animEffect>
                                  </p:childTnLst>
                                </p:cTn>
                              </p:par>
                            </p:childTnLst>
                          </p:cTn>
                        </p:par>
                        <p:par>
                          <p:cTn id="14" fill="hold">
                            <p:stCondLst>
                              <p:cond delay="1500"/>
                            </p:stCondLst>
                            <p:childTnLst>
                              <p:par>
                                <p:cTn id="15" presetID="16" presetClass="entr" presetSubtype="37" fill="hold" grpId="0" nodeType="after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outVertical)">
                                      <p:cBhvr>
                                        <p:cTn id="17" dur="500"/>
                                        <p:tgtEl>
                                          <p:spTgt spid="6">
                                            <p:txEl>
                                              <p:pRg st="1" end="1"/>
                                            </p:txEl>
                                          </p:spTgt>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6">
                                            <p:txEl>
                                              <p:pRg st="2" end="2"/>
                                            </p:txEl>
                                          </p:spTgt>
                                        </p:tgtEl>
                                        <p:attrNameLst>
                                          <p:attrName>style.visibility</p:attrName>
                                        </p:attrNameLst>
                                      </p:cBhvr>
                                      <p:to>
                                        <p:strVal val="visible"/>
                                      </p:to>
                                    </p:set>
                                    <p:animEffect transition="in" filter="barn(outVertical)">
                                      <p:cBhvr>
                                        <p:cTn id="21" dur="500"/>
                                        <p:tgtEl>
                                          <p:spTgt spid="6">
                                            <p:txEl>
                                              <p:pRg st="2" end="2"/>
                                            </p:txEl>
                                          </p:spTgt>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barn(outVertical)">
                                      <p:cBhvr>
                                        <p:cTn id="25" dur="500"/>
                                        <p:tgtEl>
                                          <p:spTgt spid="6">
                                            <p:txEl>
                                              <p:pRg st="3" end="3"/>
                                            </p:txEl>
                                          </p:spTgt>
                                        </p:tgtEl>
                                      </p:cBhvr>
                                    </p:animEffect>
                                  </p:childTnLst>
                                </p:cTn>
                              </p:par>
                            </p:childTnLst>
                          </p:cTn>
                        </p:par>
                        <p:par>
                          <p:cTn id="26" fill="hold">
                            <p:stCondLst>
                              <p:cond delay="3000"/>
                            </p:stCondLst>
                            <p:childTnLst>
                              <p:par>
                                <p:cTn id="27" presetID="16" presetClass="entr" presetSubtype="37" fill="hold" grpId="0" nodeType="afterEffect">
                                  <p:stCondLst>
                                    <p:cond delay="0"/>
                                  </p:stCondLst>
                                  <p:childTnLst>
                                    <p:set>
                                      <p:cBhvr>
                                        <p:cTn id="28" dur="1" fill="hold">
                                          <p:stCondLst>
                                            <p:cond delay="0"/>
                                          </p:stCondLst>
                                        </p:cTn>
                                        <p:tgtEl>
                                          <p:spTgt spid="6">
                                            <p:txEl>
                                              <p:pRg st="4" end="4"/>
                                            </p:txEl>
                                          </p:spTgt>
                                        </p:tgtEl>
                                        <p:attrNameLst>
                                          <p:attrName>style.visibility</p:attrName>
                                        </p:attrNameLst>
                                      </p:cBhvr>
                                      <p:to>
                                        <p:strVal val="visible"/>
                                      </p:to>
                                    </p:set>
                                    <p:animEffect transition="in" filter="barn(outVertical)">
                                      <p:cBhvr>
                                        <p:cTn id="29" dur="500"/>
                                        <p:tgtEl>
                                          <p:spTgt spid="6">
                                            <p:txEl>
                                              <p:pRg st="4" end="4"/>
                                            </p:txEl>
                                          </p:spTgt>
                                        </p:tgtEl>
                                      </p:cBhvr>
                                    </p:animEffect>
                                  </p:childTnLst>
                                </p:cTn>
                              </p:par>
                            </p:childTnLst>
                          </p:cTn>
                        </p:par>
                        <p:par>
                          <p:cTn id="30" fill="hold">
                            <p:stCondLst>
                              <p:cond delay="3500"/>
                            </p:stCondLst>
                            <p:childTnLst>
                              <p:par>
                                <p:cTn id="31" presetID="16" presetClass="entr" presetSubtype="37" fill="hold" grpId="0" nodeType="afterEffect">
                                  <p:stCondLst>
                                    <p:cond delay="0"/>
                                  </p:stCondLst>
                                  <p:childTnLst>
                                    <p:set>
                                      <p:cBhvr>
                                        <p:cTn id="32" dur="1" fill="hold">
                                          <p:stCondLst>
                                            <p:cond delay="0"/>
                                          </p:stCondLst>
                                        </p:cTn>
                                        <p:tgtEl>
                                          <p:spTgt spid="6">
                                            <p:txEl>
                                              <p:pRg st="5" end="5"/>
                                            </p:txEl>
                                          </p:spTgt>
                                        </p:tgtEl>
                                        <p:attrNameLst>
                                          <p:attrName>style.visibility</p:attrName>
                                        </p:attrNameLst>
                                      </p:cBhvr>
                                      <p:to>
                                        <p:strVal val="visible"/>
                                      </p:to>
                                    </p:set>
                                    <p:animEffect transition="in" filter="barn(outVertical)">
                                      <p:cBhvr>
                                        <p:cTn id="33"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a:extLst>
              <a:ext uri="{FF2B5EF4-FFF2-40B4-BE49-F238E27FC236}">
                <a16:creationId xmlns:a16="http://schemas.microsoft.com/office/drawing/2014/main" id="{B4F6F6AC-0394-494D-AAA3-503C36A4FAF9}"/>
              </a:ext>
            </a:extLst>
          </p:cNvPr>
          <p:cNvPicPr>
            <a:picLocks noChangeAspect="1"/>
          </p:cNvPicPr>
          <p:nvPr/>
        </p:nvPicPr>
        <p:blipFill>
          <a:blip r:embed="rId2"/>
          <a:stretch>
            <a:fillRect/>
          </a:stretch>
        </p:blipFill>
        <p:spPr>
          <a:xfrm>
            <a:off x="6330580" y="1939953"/>
            <a:ext cx="4638806" cy="2988341"/>
          </a:xfrm>
          <a:prstGeom prst="rect">
            <a:avLst/>
          </a:prstGeom>
        </p:spPr>
      </p:pic>
      <p:sp>
        <p:nvSpPr>
          <p:cNvPr id="4" name="标题 1">
            <a:extLst>
              <a:ext uri="{FF2B5EF4-FFF2-40B4-BE49-F238E27FC236}">
                <a16:creationId xmlns:a16="http://schemas.microsoft.com/office/drawing/2014/main" id="{0A2B0C06-BBCB-4F4A-9996-DBC00F8506A8}"/>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C60ED012-A58D-4A5C-91AF-6D8164C94B5A}"/>
              </a:ext>
            </a:extLst>
          </p:cNvPr>
          <p:cNvSpPr>
            <a:spLocks noGrp="1"/>
          </p:cNvSpPr>
          <p:nvPr>
            <p:ph idx="1"/>
          </p:nvPr>
        </p:nvSpPr>
        <p:spPr>
          <a:xfrm>
            <a:off x="485192" y="1979604"/>
            <a:ext cx="5452048" cy="3307138"/>
          </a:xfrm>
        </p:spPr>
        <p:txBody>
          <a:bodyPr>
            <a:noAutofit/>
          </a:bodyPr>
          <a:lstStyle/>
          <a:p>
            <a:pPr>
              <a:lnSpc>
                <a:spcPct val="100000"/>
              </a:lnSpc>
              <a:spcBef>
                <a:spcPts val="1200"/>
              </a:spcBef>
            </a:pPr>
            <a:r>
              <a:rPr lang="zh-CN" altLang="zh-CN" sz="2400" dirty="0">
                <a:latin typeface="微软雅黑" panose="020B0503020204020204" pitchFamily="34" charset="-122"/>
                <a:ea typeface="微软雅黑" panose="020B0503020204020204" pitchFamily="34" charset="-122"/>
                <a:cs typeface="微软雅黑"/>
              </a:rPr>
              <a:t>在程序中使用常量和变量来表示数据，实现对数据的加工和处理</a:t>
            </a:r>
            <a:endParaRPr lang="en-US" altLang="zh-CN" sz="2400" dirty="0">
              <a:latin typeface="微软雅黑" panose="020B0503020204020204" pitchFamily="34" charset="-122"/>
              <a:ea typeface="微软雅黑" panose="020B0503020204020204" pitchFamily="34" charset="-122"/>
              <a:cs typeface="微软雅黑"/>
            </a:endParaRPr>
          </a:p>
          <a:p>
            <a:pPr>
              <a:lnSpc>
                <a:spcPct val="100000"/>
              </a:lnSpc>
              <a:spcBef>
                <a:spcPts val="1200"/>
              </a:spcBef>
            </a:pPr>
            <a:r>
              <a:rPr lang="zh-CN" altLang="en-US" sz="2400" dirty="0">
                <a:solidFill>
                  <a:srgbClr val="0000FF"/>
                </a:solidFill>
                <a:latin typeface="微软雅黑" panose="020B0503020204020204" pitchFamily="34" charset="-122"/>
                <a:ea typeface="微软雅黑" panose="020B0503020204020204" pitchFamily="34" charset="-122"/>
                <a:cs typeface="微软雅黑"/>
              </a:rPr>
              <a:t>常量</a:t>
            </a:r>
            <a:r>
              <a:rPr lang="zh-CN" altLang="en-US" sz="2400" dirty="0">
                <a:latin typeface="微软雅黑" panose="020B0503020204020204" pitchFamily="34" charset="-122"/>
                <a:ea typeface="微软雅黑" panose="020B0503020204020204" pitchFamily="34" charset="-122"/>
                <a:cs typeface="微软雅黑"/>
              </a:rPr>
              <a:t>是指在程序运行过程中值不能被改变的量，即固定值</a:t>
            </a:r>
            <a:endParaRPr lang="en-US" altLang="zh-CN" sz="2400" dirty="0">
              <a:latin typeface="微软雅黑" panose="020B0503020204020204" pitchFamily="34" charset="-122"/>
              <a:ea typeface="微软雅黑" panose="020B0503020204020204" pitchFamily="34" charset="-122"/>
              <a:cs typeface="微软雅黑"/>
            </a:endParaRPr>
          </a:p>
          <a:p>
            <a:pPr>
              <a:lnSpc>
                <a:spcPct val="100000"/>
              </a:lnSpc>
              <a:spcBef>
                <a:spcPts val="1200"/>
              </a:spcBef>
            </a:pPr>
            <a:r>
              <a:rPr lang="zh-CN" altLang="zh-CN" sz="2400" dirty="0">
                <a:solidFill>
                  <a:srgbClr val="0000FF"/>
                </a:solidFill>
                <a:latin typeface="微软雅黑" panose="020B0503020204020204" pitchFamily="34" charset="-122"/>
                <a:ea typeface="微软雅黑" panose="020B0503020204020204" pitchFamily="34" charset="-122"/>
                <a:cs typeface="微软雅黑"/>
              </a:rPr>
              <a:t>变量</a:t>
            </a:r>
            <a:r>
              <a:rPr lang="zh-CN" altLang="zh-CN" sz="2400" dirty="0">
                <a:latin typeface="微软雅黑" panose="020B0503020204020204" pitchFamily="34" charset="-122"/>
                <a:ea typeface="微软雅黑" panose="020B0503020204020204" pitchFamily="34" charset="-122"/>
                <a:cs typeface="微软雅黑"/>
              </a:rPr>
              <a:t>是用来存储可能变化的数据</a:t>
            </a:r>
            <a:endParaRPr lang="zh-CN" altLang="en-US" sz="2400" dirty="0">
              <a:latin typeface="微软雅黑" panose="020B0503020204020204" pitchFamily="34" charset="-122"/>
              <a:ea typeface="微软雅黑" panose="020B0503020204020204" pitchFamily="34" charset="-122"/>
              <a:cs typeface="微软雅黑"/>
            </a:endParaRPr>
          </a:p>
          <a:p>
            <a:pPr>
              <a:lnSpc>
                <a:spcPct val="100000"/>
              </a:lnSpc>
              <a:spcBef>
                <a:spcPts val="1200"/>
              </a:spcBef>
            </a:pPr>
            <a:r>
              <a:rPr lang="en-US" altLang="zh-CN" sz="2400" dirty="0">
                <a:latin typeface="微软雅黑" panose="020B0503020204020204" pitchFamily="34" charset="-122"/>
                <a:ea typeface="微软雅黑" panose="020B0503020204020204" pitchFamily="34" charset="-122"/>
                <a:cs typeface="微软雅黑"/>
              </a:rPr>
              <a:t>VBA</a:t>
            </a:r>
            <a:r>
              <a:rPr lang="zh-CN" altLang="en-US" sz="2400" dirty="0">
                <a:latin typeface="微软雅黑" panose="020B0503020204020204" pitchFamily="34" charset="-122"/>
                <a:ea typeface="微软雅黑" panose="020B0503020204020204" pitchFamily="34" charset="-122"/>
                <a:cs typeface="微软雅黑"/>
              </a:rPr>
              <a:t>的常量分为三类：普通常量、符号常量和系统内部常量</a:t>
            </a:r>
            <a:endParaRPr lang="en-US" altLang="zh-CN" sz="2400" dirty="0">
              <a:latin typeface="微软雅黑" panose="020B0503020204020204" pitchFamily="34" charset="-122"/>
              <a:ea typeface="微软雅黑" panose="020B0503020204020204" pitchFamily="34" charset="-122"/>
              <a:cs typeface="微软雅黑"/>
            </a:endParaRPr>
          </a:p>
        </p:txBody>
      </p:sp>
      <p:sp>
        <p:nvSpPr>
          <p:cNvPr id="6" name="内容占位符 2">
            <a:extLst>
              <a:ext uri="{FF2B5EF4-FFF2-40B4-BE49-F238E27FC236}">
                <a16:creationId xmlns:a16="http://schemas.microsoft.com/office/drawing/2014/main" id="{121EDB38-0BEE-4B3D-950F-F7EAC5E50630}"/>
              </a:ext>
            </a:extLst>
          </p:cNvPr>
          <p:cNvSpPr txBox="1">
            <a:spLocks/>
          </p:cNvSpPr>
          <p:nvPr/>
        </p:nvSpPr>
        <p:spPr>
          <a:xfrm>
            <a:off x="485192" y="1008010"/>
            <a:ext cx="11402008"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3.1.3 </a:t>
            </a:r>
            <a:r>
              <a:rPr lang="zh-CN" altLang="en-US" sz="3200" dirty="0">
                <a:latin typeface="微软雅黑" panose="020B0503020204020204" pitchFamily="34" charset="-122"/>
                <a:ea typeface="微软雅黑" panose="020B0503020204020204" pitchFamily="34" charset="-122"/>
              </a:rPr>
              <a:t>常量</a:t>
            </a:r>
            <a:endParaRPr lang="en-US" altLang="zh-CN" sz="3200" dirty="0">
              <a:latin typeface="微软雅黑" panose="020B0503020204020204" pitchFamily="34" charset="-122"/>
              <a:ea typeface="微软雅黑" panose="020B0503020204020204" pitchFamily="34" charset="-122"/>
            </a:endParaRPr>
          </a:p>
        </p:txBody>
      </p:sp>
      <p:sp>
        <p:nvSpPr>
          <p:cNvPr id="8" name="矩形: 圆角 7">
            <a:extLst>
              <a:ext uri="{FF2B5EF4-FFF2-40B4-BE49-F238E27FC236}">
                <a16:creationId xmlns:a16="http://schemas.microsoft.com/office/drawing/2014/main" id="{62E962A7-EE52-409D-B697-0CDCA14C0BB8}"/>
              </a:ext>
            </a:extLst>
          </p:cNvPr>
          <p:cNvSpPr/>
          <p:nvPr/>
        </p:nvSpPr>
        <p:spPr>
          <a:xfrm>
            <a:off x="6780213" y="3398412"/>
            <a:ext cx="1098958" cy="144000"/>
          </a:xfrm>
          <a:prstGeom prst="roundRect">
            <a:avLst/>
          </a:prstGeom>
          <a:noFill/>
          <a:ln w="19050">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1" name="对话气泡: 圆角矩形 10">
            <a:extLst>
              <a:ext uri="{FF2B5EF4-FFF2-40B4-BE49-F238E27FC236}">
                <a16:creationId xmlns:a16="http://schemas.microsoft.com/office/drawing/2014/main" id="{1C7A28D5-B0E8-494A-BF69-50DB6E4669F3}"/>
              </a:ext>
            </a:extLst>
          </p:cNvPr>
          <p:cNvSpPr/>
          <p:nvPr/>
        </p:nvSpPr>
        <p:spPr>
          <a:xfrm>
            <a:off x="8840260" y="2075410"/>
            <a:ext cx="1028700" cy="400372"/>
          </a:xfrm>
          <a:prstGeom prst="wedgeRoundRectCallout">
            <a:avLst>
              <a:gd name="adj1" fmla="val -211574"/>
              <a:gd name="adj2" fmla="val 282144"/>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常量</a:t>
            </a:r>
          </a:p>
        </p:txBody>
      </p:sp>
      <p:sp>
        <p:nvSpPr>
          <p:cNvPr id="12" name="对话气泡: 圆角矩形 11">
            <a:extLst>
              <a:ext uri="{FF2B5EF4-FFF2-40B4-BE49-F238E27FC236}">
                <a16:creationId xmlns:a16="http://schemas.microsoft.com/office/drawing/2014/main" id="{6F0A9818-8C76-4C66-AF96-CE17CAA1C395}"/>
              </a:ext>
            </a:extLst>
          </p:cNvPr>
          <p:cNvSpPr/>
          <p:nvPr/>
        </p:nvSpPr>
        <p:spPr>
          <a:xfrm>
            <a:off x="8842509" y="4020542"/>
            <a:ext cx="1028700" cy="400372"/>
          </a:xfrm>
          <a:prstGeom prst="wedgeRoundRectCallout">
            <a:avLst>
              <a:gd name="adj1" fmla="val -238426"/>
              <a:gd name="adj2" fmla="val -177010"/>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变量</a:t>
            </a:r>
          </a:p>
        </p:txBody>
      </p:sp>
    </p:spTree>
    <p:extLst>
      <p:ext uri="{BB962C8B-B14F-4D97-AF65-F5344CB8AC3E}">
        <p14:creationId xmlns:p14="http://schemas.microsoft.com/office/powerpoint/2010/main" val="244093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circle(in)">
                                      <p:cBhvr>
                                        <p:cTn id="10" dur="2000"/>
                                        <p:tgtEl>
                                          <p:spTgt spid="5">
                                            <p:txEl>
                                              <p:pRg st="0" end="0"/>
                                            </p:txEl>
                                          </p:spTgt>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Effect transition="in" filter="circle(in)">
                                      <p:cBhvr>
                                        <p:cTn id="13" dur="2000"/>
                                        <p:tgtEl>
                                          <p:spTgt spid="5">
                                            <p:txEl>
                                              <p:pRg st="1" end="1"/>
                                            </p:txEl>
                                          </p:spTgt>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circle(in)">
                                      <p:cBhvr>
                                        <p:cTn id="16" dur="2000"/>
                                        <p:tgtEl>
                                          <p:spTgt spid="5">
                                            <p:txEl>
                                              <p:pRg st="2" end="2"/>
                                            </p:txEl>
                                          </p:spTgt>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circle(in)">
                                      <p:cBhvr>
                                        <p:cTn id="19" dur="2000"/>
                                        <p:tgtEl>
                                          <p:spTgt spid="5">
                                            <p:txEl>
                                              <p:pRg st="3" end="3"/>
                                            </p:txEl>
                                          </p:spTgt>
                                        </p:tgtEl>
                                      </p:cBhvr>
                                    </p:animEffect>
                                  </p:childTnLst>
                                </p:cTn>
                              </p:par>
                            </p:childTnLst>
                          </p:cTn>
                        </p:par>
                        <p:par>
                          <p:cTn id="20" fill="hold">
                            <p:stCondLst>
                              <p:cond delay="2000"/>
                            </p:stCondLst>
                            <p:childTnLst>
                              <p:par>
                                <p:cTn id="21" presetID="6"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circle(in)">
                                      <p:cBhvr>
                                        <p:cTn id="23" dur="2000"/>
                                        <p:tgtEl>
                                          <p:spTgt spid="16"/>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45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5000"/>
                            </p:stCondLst>
                            <p:childTnLst>
                              <p:par>
                                <p:cTn id="33" presetID="22"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8"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425AC28-22F7-4AC1-B34D-240E2133D54C}"/>
              </a:ext>
            </a:extLst>
          </p:cNvPr>
          <p:cNvSpPr>
            <a:spLocks noGrp="1"/>
          </p:cNvSpPr>
          <p:nvPr>
            <p:ph idx="1"/>
          </p:nvPr>
        </p:nvSpPr>
        <p:spPr>
          <a:xfrm>
            <a:off x="485192" y="1648320"/>
            <a:ext cx="11402008" cy="1212867"/>
          </a:xfrm>
        </p:spPr>
        <p:txBody>
          <a:bodyPr>
            <a:normAutofit/>
          </a:bodyPr>
          <a:lstStyle/>
          <a:p>
            <a:pPr>
              <a:lnSpc>
                <a:spcPct val="100000"/>
              </a:lnSpc>
              <a:spcBef>
                <a:spcPts val="600"/>
              </a:spcBef>
            </a:pPr>
            <a:r>
              <a:rPr lang="en-US" altLang="zh-CN" sz="2600" dirty="0">
                <a:latin typeface="微软雅黑" panose="020B0503020204020204" pitchFamily="34" charset="-122"/>
                <a:ea typeface="微软雅黑" panose="020B0503020204020204" pitchFamily="34" charset="-122"/>
                <a:cs typeface="微软雅黑"/>
              </a:rPr>
              <a:t>1.</a:t>
            </a:r>
            <a:r>
              <a:rPr lang="zh-CN" altLang="en-US" sz="2600" dirty="0">
                <a:latin typeface="微软雅黑" panose="020B0503020204020204" pitchFamily="34" charset="-122"/>
                <a:ea typeface="微软雅黑" panose="020B0503020204020204" pitchFamily="34" charset="-122"/>
                <a:cs typeface="微软雅黑"/>
              </a:rPr>
              <a:t>普通常量</a:t>
            </a:r>
            <a:endParaRPr lang="en-US" altLang="zh-CN" sz="2600" dirty="0">
              <a:latin typeface="微软雅黑" panose="020B0503020204020204" pitchFamily="34" charset="-122"/>
              <a:ea typeface="微软雅黑" panose="020B0503020204020204" pitchFamily="34" charset="-122"/>
              <a:cs typeface="微软雅黑"/>
            </a:endParaRPr>
          </a:p>
          <a:p>
            <a:pPr marL="612000">
              <a:lnSpc>
                <a:spcPct val="100000"/>
              </a:lnSpc>
              <a:spcBef>
                <a:spcPts val="600"/>
              </a:spcBef>
              <a:buFont typeface="Wingdings" panose="05000000000000000000" pitchFamily="2" charset="2"/>
              <a:buChar char="Ø"/>
            </a:pPr>
            <a:r>
              <a:rPr lang="zh-CN" altLang="en-US" sz="2600" spc="25" dirty="0">
                <a:solidFill>
                  <a:srgbClr val="0000CC"/>
                </a:solidFill>
                <a:latin typeface="微软雅黑" panose="020B0503020204020204" pitchFamily="34" charset="-122"/>
                <a:ea typeface="微软雅黑" panose="020B0503020204020204" pitchFamily="34" charset="-122"/>
                <a:cs typeface="微软雅黑"/>
              </a:rPr>
              <a:t>也称直接常量，</a:t>
            </a:r>
            <a:r>
              <a:rPr lang="zh-CN" altLang="en-US" sz="2600" spc="25" dirty="0">
                <a:solidFill>
                  <a:srgbClr val="000000"/>
                </a:solidFill>
                <a:latin typeface="微软雅黑" panose="020B0503020204020204" pitchFamily="34" charset="-122"/>
                <a:ea typeface="微软雅黑" panose="020B0503020204020204" pitchFamily="34" charset="-122"/>
                <a:cs typeface="微软雅黑"/>
              </a:rPr>
              <a:t>是在程序代码中直接给出的数据</a:t>
            </a:r>
            <a:endParaRPr lang="zh-CN" altLang="en-US" sz="2600" dirty="0">
              <a:latin typeface="微软雅黑" panose="020B0503020204020204" pitchFamily="34" charset="-122"/>
              <a:ea typeface="微软雅黑" panose="020B0503020204020204" pitchFamily="34" charset="-122"/>
              <a:cs typeface="微软雅黑"/>
            </a:endParaRPr>
          </a:p>
          <a:p>
            <a:pPr>
              <a:lnSpc>
                <a:spcPct val="100000"/>
              </a:lnSpc>
              <a:spcBef>
                <a:spcPts val="600"/>
              </a:spcBef>
            </a:pPr>
            <a:endParaRPr lang="zh-CN" altLang="en-US" sz="2600" dirty="0">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2B510BE0-28C0-4BEB-B0B7-0E9523B03817}"/>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19237787-FF8D-486E-8BD5-83ADD903B47B}"/>
              </a:ext>
            </a:extLst>
          </p:cNvPr>
          <p:cNvSpPr txBox="1">
            <a:spLocks/>
          </p:cNvSpPr>
          <p:nvPr/>
        </p:nvSpPr>
        <p:spPr>
          <a:xfrm>
            <a:off x="485192" y="1008010"/>
            <a:ext cx="11402008"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1.3 </a:t>
            </a:r>
            <a:r>
              <a:rPr lang="zh-CN" altLang="en-US" sz="3200" dirty="0">
                <a:latin typeface="微软雅黑" panose="020B0503020204020204" pitchFamily="34" charset="-122"/>
                <a:ea typeface="微软雅黑" panose="020B0503020204020204" pitchFamily="34" charset="-122"/>
              </a:rPr>
              <a:t>常量</a:t>
            </a:r>
            <a:endParaRPr lang="en-US" altLang="zh-CN" sz="3200" dirty="0">
              <a:latin typeface="微软雅黑" panose="020B0503020204020204" pitchFamily="34" charset="-122"/>
              <a:ea typeface="微软雅黑" panose="020B0503020204020204" pitchFamily="34" charset="-122"/>
            </a:endParaRPr>
          </a:p>
        </p:txBody>
      </p:sp>
      <p:graphicFrame>
        <p:nvGraphicFramePr>
          <p:cNvPr id="6" name="object 7">
            <a:extLst>
              <a:ext uri="{FF2B5EF4-FFF2-40B4-BE49-F238E27FC236}">
                <a16:creationId xmlns:a16="http://schemas.microsoft.com/office/drawing/2014/main" id="{D57A4B84-938D-47D9-9F1B-B400096E7E68}"/>
              </a:ext>
            </a:extLst>
          </p:cNvPr>
          <p:cNvGraphicFramePr>
            <a:graphicFrameLocks noGrp="1"/>
          </p:cNvGraphicFramePr>
          <p:nvPr>
            <p:extLst>
              <p:ext uri="{D42A27DB-BD31-4B8C-83A1-F6EECF244321}">
                <p14:modId xmlns:p14="http://schemas.microsoft.com/office/powerpoint/2010/main" val="2974921613"/>
              </p:ext>
            </p:extLst>
          </p:nvPr>
        </p:nvGraphicFramePr>
        <p:xfrm>
          <a:off x="844994" y="2861187"/>
          <a:ext cx="10502011" cy="3636000"/>
        </p:xfrm>
        <a:graphic>
          <a:graphicData uri="http://schemas.openxmlformats.org/drawingml/2006/table">
            <a:tbl>
              <a:tblPr firstRow="1" bandRow="1">
                <a:tableStyleId>{2D5ABB26-0587-4C30-8999-92F81FD0307C}</a:tableStyleId>
              </a:tblPr>
              <a:tblGrid>
                <a:gridCol w="541347">
                  <a:extLst>
                    <a:ext uri="{9D8B030D-6E8A-4147-A177-3AD203B41FA5}">
                      <a16:colId xmlns:a16="http://schemas.microsoft.com/office/drawing/2014/main" val="20000"/>
                    </a:ext>
                  </a:extLst>
                </a:gridCol>
                <a:gridCol w="1482918">
                  <a:extLst>
                    <a:ext uri="{9D8B030D-6E8A-4147-A177-3AD203B41FA5}">
                      <a16:colId xmlns:a16="http://schemas.microsoft.com/office/drawing/2014/main" val="20001"/>
                    </a:ext>
                  </a:extLst>
                </a:gridCol>
                <a:gridCol w="8477746">
                  <a:extLst>
                    <a:ext uri="{9D8B030D-6E8A-4147-A177-3AD203B41FA5}">
                      <a16:colId xmlns:a16="http://schemas.microsoft.com/office/drawing/2014/main" val="20002"/>
                    </a:ext>
                  </a:extLst>
                </a:gridCol>
              </a:tblGrid>
              <a:tr h="371832">
                <a:tc gridSpan="2">
                  <a:txBody>
                    <a:bodyPr/>
                    <a:lstStyle/>
                    <a:p>
                      <a:pPr marL="313690">
                        <a:lnSpc>
                          <a:spcPct val="100000"/>
                        </a:lnSpc>
                        <a:spcBef>
                          <a:spcPts val="390"/>
                        </a:spcBef>
                      </a:pPr>
                      <a:r>
                        <a:rPr sz="2000" b="1" i="0" dirty="0">
                          <a:solidFill>
                            <a:srgbClr val="000000"/>
                          </a:solidFill>
                          <a:latin typeface="微软雅黑"/>
                          <a:cs typeface="微软雅黑"/>
                        </a:rPr>
                        <a:t>常量类型</a:t>
                      </a:r>
                      <a:endParaRPr sz="2000" i="0" dirty="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hMerge="1">
                  <a:txBody>
                    <a:bodyPr/>
                    <a:lstStyle/>
                    <a:p>
                      <a:endParaRPr/>
                    </a:p>
                  </a:txBody>
                  <a:tcPr marL="0" marR="0" marT="0" marB="0"/>
                </a:tc>
                <a:tc>
                  <a:txBody>
                    <a:bodyPr/>
                    <a:lstStyle/>
                    <a:p>
                      <a:pPr marL="1270" algn="ctr">
                        <a:lnSpc>
                          <a:spcPct val="100000"/>
                        </a:lnSpc>
                        <a:spcBef>
                          <a:spcPts val="390"/>
                        </a:spcBef>
                        <a:tabLst>
                          <a:tab pos="636905" algn="l"/>
                        </a:tabLst>
                      </a:pPr>
                      <a:r>
                        <a:rPr lang="zh-CN" altLang="en-US" sz="2000" b="1" i="0" kern="1200" spc="5" dirty="0">
                          <a:solidFill>
                            <a:srgbClr val="000000"/>
                          </a:solidFill>
                          <a:latin typeface="微软雅黑" panose="020B0503020204020204" pitchFamily="34" charset="-122"/>
                          <a:ea typeface="微软雅黑" panose="020B0503020204020204" pitchFamily="34" charset="-122"/>
                          <a:cs typeface="微软雅黑"/>
                        </a:rPr>
                        <a:t>举</a:t>
                      </a:r>
                      <a:r>
                        <a:rPr sz="2000" b="1" i="0" kern="1200" spc="5" dirty="0">
                          <a:solidFill>
                            <a:srgbClr val="000000"/>
                          </a:solidFill>
                          <a:latin typeface="微软雅黑"/>
                          <a:ea typeface="+mn-ea"/>
                          <a:cs typeface="微软雅黑"/>
                        </a:rPr>
                        <a:t>	</a:t>
                      </a:r>
                      <a:r>
                        <a:rPr sz="2000" b="1" i="0" spc="5" dirty="0">
                          <a:solidFill>
                            <a:srgbClr val="000000"/>
                          </a:solidFill>
                          <a:latin typeface="微软雅黑"/>
                          <a:cs typeface="微软雅黑"/>
                        </a:rPr>
                        <a:t>例</a:t>
                      </a:r>
                      <a:endParaRPr sz="2000" i="0" dirty="0">
                        <a:solidFill>
                          <a:srgbClr val="000000"/>
                        </a:solidFill>
                        <a:latin typeface="微软雅黑"/>
                        <a:cs typeface="微软雅黑"/>
                      </a:endParaRPr>
                    </a:p>
                  </a:txBody>
                  <a:tcPr marL="0" marR="0" marT="0" marB="0">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0"/>
                  </a:ext>
                </a:extLst>
              </a:tr>
              <a:tr h="409225">
                <a:tc rowSpan="4">
                  <a:txBody>
                    <a:bodyPr/>
                    <a:lstStyle/>
                    <a:p>
                      <a:pPr marL="81915" marR="82550" algn="ctr">
                        <a:lnSpc>
                          <a:spcPct val="100000"/>
                        </a:lnSpc>
                        <a:spcBef>
                          <a:spcPts val="1625"/>
                        </a:spcBef>
                      </a:pPr>
                      <a:r>
                        <a:rPr sz="2000" b="1" i="0" dirty="0">
                          <a:solidFill>
                            <a:srgbClr val="000000"/>
                          </a:solidFill>
                          <a:latin typeface="微软雅黑"/>
                          <a:cs typeface="微软雅黑"/>
                        </a:rPr>
                        <a:t>数  值  常  量</a:t>
                      </a:r>
                      <a:endParaRPr sz="2000" i="0" dirty="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nSpc>
                          <a:spcPct val="100000"/>
                        </a:lnSpc>
                        <a:spcBef>
                          <a:spcPts val="265"/>
                        </a:spcBef>
                      </a:pPr>
                      <a:r>
                        <a:rPr sz="2000" b="1" i="0" dirty="0">
                          <a:solidFill>
                            <a:srgbClr val="000000"/>
                          </a:solidFill>
                          <a:latin typeface="微软雅黑"/>
                          <a:cs typeface="微软雅黑"/>
                        </a:rPr>
                        <a:t>整型</a:t>
                      </a:r>
                      <a:endParaRPr sz="2000" i="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300"/>
                        </a:spcBef>
                      </a:pPr>
                      <a:r>
                        <a:rPr lang="en-US" altLang="zh-CN" sz="2000" b="1" i="0" dirty="0">
                          <a:solidFill>
                            <a:srgbClr val="000000"/>
                          </a:solidFill>
                          <a:latin typeface="Times New Roman"/>
                          <a:cs typeface="Times New Roman"/>
                        </a:rPr>
                        <a:t>+100</a:t>
                      </a:r>
                      <a:r>
                        <a:rPr lang="zh-CN" altLang="en-US" sz="2000" b="1" i="0" dirty="0">
                          <a:solidFill>
                            <a:srgbClr val="000000"/>
                          </a:solidFill>
                          <a:latin typeface="宋体"/>
                          <a:cs typeface="Times New Roman"/>
                        </a:rPr>
                        <a:t>、</a:t>
                      </a:r>
                      <a:r>
                        <a:rPr lang="en-US" altLang="zh-CN" sz="2000" b="1" i="0" dirty="0">
                          <a:solidFill>
                            <a:srgbClr val="000000"/>
                          </a:solidFill>
                          <a:latin typeface="Times New Roman"/>
                          <a:cs typeface="Times New Roman"/>
                        </a:rPr>
                        <a:t>-100</a:t>
                      </a:r>
                      <a:r>
                        <a:rPr lang="zh-CN" altLang="en-US" sz="2000" b="1" i="0" dirty="0">
                          <a:solidFill>
                            <a:srgbClr val="000000"/>
                          </a:solidFill>
                          <a:latin typeface="Times New Roman"/>
                          <a:cs typeface="Times New Roman"/>
                        </a:rPr>
                        <a:t>、</a:t>
                      </a:r>
                      <a:r>
                        <a:rPr lang="en-US" altLang="zh-CN" sz="2000" b="1" i="0" dirty="0">
                          <a:solidFill>
                            <a:srgbClr val="000000"/>
                          </a:solidFill>
                          <a:latin typeface="Times New Roman"/>
                          <a:cs typeface="Times New Roman"/>
                        </a:rPr>
                        <a:t>100</a:t>
                      </a:r>
                      <a:r>
                        <a:rPr lang="zh-CN" altLang="en-US" sz="2000" b="1" i="0" dirty="0">
                          <a:solidFill>
                            <a:srgbClr val="000000"/>
                          </a:solidFill>
                          <a:latin typeface="宋体"/>
                          <a:cs typeface="Times New Roman"/>
                        </a:rPr>
                        <a:t>、</a:t>
                      </a:r>
                      <a:r>
                        <a:rPr sz="2000" b="1" i="0" dirty="0">
                          <a:solidFill>
                            <a:srgbClr val="000000"/>
                          </a:solidFill>
                          <a:latin typeface="Times New Roman"/>
                          <a:cs typeface="Times New Roman"/>
                        </a:rPr>
                        <a:t>100%</a:t>
                      </a:r>
                      <a:r>
                        <a:rPr lang="zh-CN" altLang="en-US" sz="2000" b="1" i="0" dirty="0">
                          <a:solidFill>
                            <a:srgbClr val="000000"/>
                          </a:solidFill>
                          <a:latin typeface="Times New Roman"/>
                          <a:cs typeface="Times New Roman"/>
                        </a:rPr>
                        <a:t>、</a:t>
                      </a:r>
                      <a:r>
                        <a:rPr lang="en-US" altLang="zh-CN" sz="2000" b="1" i="0" dirty="0">
                          <a:solidFill>
                            <a:srgbClr val="000000"/>
                          </a:solidFill>
                          <a:latin typeface="Times New Roman"/>
                          <a:cs typeface="Times New Roman"/>
                        </a:rPr>
                        <a:t>&amp;O25</a:t>
                      </a:r>
                      <a:r>
                        <a:rPr lang="zh-CN" altLang="en-US" sz="2000" b="1" i="0" dirty="0">
                          <a:solidFill>
                            <a:srgbClr val="000000"/>
                          </a:solidFill>
                          <a:latin typeface="Times New Roman"/>
                          <a:cs typeface="Times New Roman"/>
                        </a:rPr>
                        <a:t>、</a:t>
                      </a:r>
                      <a:r>
                        <a:rPr lang="en-US" altLang="zh-CN" sz="2000" b="1" i="0" dirty="0">
                          <a:solidFill>
                            <a:srgbClr val="000000"/>
                          </a:solidFill>
                          <a:latin typeface="Times New Roman"/>
                          <a:cs typeface="Times New Roman"/>
                        </a:rPr>
                        <a:t>&amp;HA5</a:t>
                      </a:r>
                      <a:r>
                        <a:rPr lang="zh-CN" altLang="en-US" sz="2000" b="1" i="0" dirty="0">
                          <a:solidFill>
                            <a:srgbClr val="000000"/>
                          </a:solidFill>
                          <a:latin typeface="Times New Roman"/>
                          <a:cs typeface="Times New Roman"/>
                        </a:rPr>
                        <a:t>、</a:t>
                      </a:r>
                      <a:r>
                        <a:rPr lang="en-US" altLang="zh-CN" sz="2000" b="1" i="0" dirty="0">
                          <a:solidFill>
                            <a:srgbClr val="000000"/>
                          </a:solidFill>
                          <a:latin typeface="Times New Roman"/>
                          <a:cs typeface="Times New Roman"/>
                        </a:rPr>
                        <a:t>-32768~32767</a:t>
                      </a:r>
                      <a:endParaRPr sz="2000" i="0" dirty="0">
                        <a:solidFill>
                          <a:srgbClr val="000000"/>
                        </a:solidFill>
                        <a:latin typeface="Times New Roman"/>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1"/>
                  </a:ext>
                </a:extLst>
              </a:tr>
              <a:tr h="395165">
                <a:tc vMerge="1">
                  <a:txBody>
                    <a:bodyPr/>
                    <a:lstStyle/>
                    <a:p>
                      <a:endParaRPr/>
                    </a:p>
                  </a:txBody>
                  <a:tcPr marL="0" marR="0" marT="0" marB="0">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209"/>
                        </a:spcBef>
                      </a:pPr>
                      <a:r>
                        <a:rPr sz="2000" b="1" i="0" dirty="0">
                          <a:solidFill>
                            <a:srgbClr val="000000"/>
                          </a:solidFill>
                          <a:latin typeface="微软雅黑"/>
                          <a:cs typeface="微软雅黑"/>
                        </a:rPr>
                        <a:t>长整型</a:t>
                      </a:r>
                      <a:endParaRPr sz="2000" i="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245"/>
                        </a:spcBef>
                      </a:pPr>
                      <a:r>
                        <a:rPr sz="2000" b="1" i="0" dirty="0">
                          <a:solidFill>
                            <a:srgbClr val="000000"/>
                          </a:solidFill>
                          <a:latin typeface="Times New Roman"/>
                          <a:cs typeface="Times New Roman"/>
                        </a:rPr>
                        <a:t>100&amp;</a:t>
                      </a:r>
                      <a:r>
                        <a:rPr lang="zh-CN" altLang="en-US" sz="2000" b="1" i="0" dirty="0">
                          <a:solidFill>
                            <a:srgbClr val="000000"/>
                          </a:solidFill>
                          <a:latin typeface="宋体"/>
                          <a:cs typeface="Times New Roman"/>
                        </a:rPr>
                        <a:t>、</a:t>
                      </a:r>
                      <a:r>
                        <a:rPr sz="2000" b="1" i="0" dirty="0">
                          <a:solidFill>
                            <a:srgbClr val="000000"/>
                          </a:solidFill>
                          <a:latin typeface="Times New Roman"/>
                          <a:cs typeface="Times New Roman"/>
                        </a:rPr>
                        <a:t>32768</a:t>
                      </a:r>
                      <a:endParaRPr sz="2000" i="0" dirty="0">
                        <a:solidFill>
                          <a:srgbClr val="000000"/>
                        </a:solidFill>
                        <a:latin typeface="Times New Roman"/>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2"/>
                  </a:ext>
                </a:extLst>
              </a:tr>
              <a:tr h="412771">
                <a:tc vMerge="1">
                  <a:txBody>
                    <a:bodyPr/>
                    <a:lstStyle/>
                    <a:p>
                      <a:endParaRPr/>
                    </a:p>
                  </a:txBody>
                  <a:tcPr marL="0" marR="0" marT="0" marB="0">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280"/>
                        </a:spcBef>
                      </a:pPr>
                      <a:r>
                        <a:rPr sz="2000" b="1" i="0" spc="5" dirty="0">
                          <a:solidFill>
                            <a:srgbClr val="000000"/>
                          </a:solidFill>
                          <a:latin typeface="微软雅黑"/>
                          <a:cs typeface="微软雅黑"/>
                        </a:rPr>
                        <a:t>单精度型</a:t>
                      </a:r>
                      <a:endParaRPr sz="2000" i="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315"/>
                        </a:spcBef>
                      </a:pPr>
                      <a:r>
                        <a:rPr lang="en-US" altLang="zh-CN" sz="2000" b="1" i="0" dirty="0">
                          <a:solidFill>
                            <a:srgbClr val="000000"/>
                          </a:solidFill>
                          <a:latin typeface="Times New Roman"/>
                          <a:cs typeface="Times New Roman"/>
                        </a:rPr>
                        <a:t>324.56</a:t>
                      </a:r>
                      <a:r>
                        <a:rPr lang="zh-CN" altLang="en-US" sz="2000" b="1" i="0" dirty="0">
                          <a:solidFill>
                            <a:srgbClr val="000000"/>
                          </a:solidFill>
                          <a:latin typeface="宋体"/>
                          <a:cs typeface="Times New Roman"/>
                        </a:rPr>
                        <a:t>、</a:t>
                      </a:r>
                      <a:r>
                        <a:rPr lang="en-US" altLang="zh-CN" sz="2000" b="1" i="0" dirty="0">
                          <a:solidFill>
                            <a:srgbClr val="000000"/>
                          </a:solidFill>
                          <a:latin typeface="Times New Roman"/>
                          <a:cs typeface="Times New Roman"/>
                        </a:rPr>
                        <a:t>324.56</a:t>
                      </a:r>
                      <a:r>
                        <a:rPr sz="2000" b="1" i="0" dirty="0">
                          <a:solidFill>
                            <a:srgbClr val="000000"/>
                          </a:solidFill>
                          <a:latin typeface="宋体"/>
                          <a:cs typeface="宋体"/>
                        </a:rPr>
                        <a:t>！</a:t>
                      </a:r>
                      <a:r>
                        <a:rPr lang="zh-CN" altLang="en-US" sz="2000" b="1" i="0" dirty="0">
                          <a:solidFill>
                            <a:srgbClr val="000000"/>
                          </a:solidFill>
                          <a:latin typeface="宋体"/>
                          <a:cs typeface="宋体"/>
                        </a:rPr>
                        <a:t>、</a:t>
                      </a:r>
                      <a:r>
                        <a:rPr lang="en-US" altLang="zh-CN" sz="2000" b="1" i="0" dirty="0">
                          <a:solidFill>
                            <a:srgbClr val="000000"/>
                          </a:solidFill>
                          <a:latin typeface="Times New Roman"/>
                          <a:cs typeface="Times New Roman"/>
                        </a:rPr>
                        <a:t>6.6328</a:t>
                      </a:r>
                      <a:r>
                        <a:rPr sz="2000" b="1" i="0" dirty="0">
                          <a:solidFill>
                            <a:srgbClr val="000000"/>
                          </a:solidFill>
                          <a:latin typeface="Times New Roman"/>
                          <a:cs typeface="Times New Roman"/>
                        </a:rPr>
                        <a:t>E+</a:t>
                      </a:r>
                      <a:r>
                        <a:rPr lang="en-US" altLang="zh-CN" sz="2000" b="1" i="0" dirty="0">
                          <a:solidFill>
                            <a:srgbClr val="000000"/>
                          </a:solidFill>
                          <a:latin typeface="Times New Roman"/>
                          <a:cs typeface="Times New Roman"/>
                        </a:rPr>
                        <a:t>12</a:t>
                      </a:r>
                      <a:endParaRPr sz="2000" i="0" dirty="0">
                        <a:solidFill>
                          <a:srgbClr val="000000"/>
                        </a:solidFill>
                        <a:latin typeface="Times New Roman"/>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3"/>
                  </a:ext>
                </a:extLst>
              </a:tr>
              <a:tr h="448867">
                <a:tc vMerge="1">
                  <a:txBody>
                    <a:bodyPr/>
                    <a:lstStyle/>
                    <a:p>
                      <a:endParaRPr/>
                    </a:p>
                  </a:txBody>
                  <a:tcPr marL="0" marR="0" marT="0" marB="0">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425"/>
                        </a:spcBef>
                      </a:pPr>
                      <a:r>
                        <a:rPr sz="2000" b="1" i="0" dirty="0">
                          <a:solidFill>
                            <a:srgbClr val="000000"/>
                          </a:solidFill>
                          <a:latin typeface="微软雅黑"/>
                          <a:cs typeface="微软雅黑"/>
                        </a:rPr>
                        <a:t>双精度型</a:t>
                      </a:r>
                      <a:endParaRPr sz="2000" i="0" dirty="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459"/>
                        </a:spcBef>
                      </a:pPr>
                      <a:r>
                        <a:rPr lang="en-US" altLang="zh-CN" sz="2000" b="1" i="0" dirty="0">
                          <a:solidFill>
                            <a:srgbClr val="000000"/>
                          </a:solidFill>
                          <a:latin typeface="Times New Roman"/>
                          <a:cs typeface="Times New Roman"/>
                        </a:rPr>
                        <a:t>-234.154</a:t>
                      </a:r>
                      <a:r>
                        <a:rPr sz="2000" b="1" i="0" dirty="0">
                          <a:solidFill>
                            <a:srgbClr val="000000"/>
                          </a:solidFill>
                          <a:latin typeface="Times New Roman"/>
                          <a:cs typeface="Times New Roman"/>
                        </a:rPr>
                        <a:t>#</a:t>
                      </a:r>
                      <a:r>
                        <a:rPr lang="zh-CN" altLang="en-US" sz="2000" b="1" i="0" dirty="0">
                          <a:solidFill>
                            <a:srgbClr val="000000"/>
                          </a:solidFill>
                          <a:latin typeface="宋体"/>
                          <a:cs typeface="Times New Roman"/>
                        </a:rPr>
                        <a:t>、</a:t>
                      </a:r>
                      <a:r>
                        <a:rPr lang="en-US" altLang="zh-CN" sz="2000" b="1" i="0" dirty="0">
                          <a:solidFill>
                            <a:srgbClr val="000000"/>
                          </a:solidFill>
                          <a:latin typeface="Times New Roman"/>
                          <a:cs typeface="Times New Roman"/>
                        </a:rPr>
                        <a:t>6.6328</a:t>
                      </a:r>
                      <a:r>
                        <a:rPr sz="2000" b="1" i="0" dirty="0">
                          <a:solidFill>
                            <a:srgbClr val="000000"/>
                          </a:solidFill>
                          <a:latin typeface="Times New Roman"/>
                          <a:cs typeface="Times New Roman"/>
                        </a:rPr>
                        <a:t>D+</a:t>
                      </a:r>
                      <a:r>
                        <a:rPr lang="en-US" altLang="zh-CN" sz="2000" b="1" i="0" dirty="0">
                          <a:solidFill>
                            <a:srgbClr val="000000"/>
                          </a:solidFill>
                          <a:latin typeface="Times New Roman"/>
                          <a:cs typeface="Times New Roman"/>
                        </a:rPr>
                        <a:t>12</a:t>
                      </a:r>
                      <a:endParaRPr sz="2000" i="0" dirty="0">
                        <a:solidFill>
                          <a:srgbClr val="000000"/>
                        </a:solidFill>
                        <a:latin typeface="Times New Roman"/>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4"/>
                  </a:ext>
                </a:extLst>
              </a:tr>
              <a:tr h="403904">
                <a:tc gridSpan="2">
                  <a:txBody>
                    <a:bodyPr/>
                    <a:lstStyle/>
                    <a:p>
                      <a:pPr marL="81915">
                        <a:lnSpc>
                          <a:spcPct val="100000"/>
                        </a:lnSpc>
                        <a:spcBef>
                          <a:spcPts val="335"/>
                        </a:spcBef>
                      </a:pPr>
                      <a:r>
                        <a:rPr sz="2000" b="1" i="0" dirty="0">
                          <a:solidFill>
                            <a:srgbClr val="000000"/>
                          </a:solidFill>
                          <a:latin typeface="微软雅黑"/>
                          <a:cs typeface="微软雅黑"/>
                        </a:rPr>
                        <a:t>日期常量</a:t>
                      </a:r>
                      <a:endParaRPr sz="2000" i="0" dirty="0">
                        <a:solidFill>
                          <a:srgbClr val="000000"/>
                        </a:solidFill>
                        <a:latin typeface="微软雅黑"/>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hMerge="1">
                  <a:txBody>
                    <a:bodyPr/>
                    <a:lstStyle/>
                    <a:p>
                      <a:endParaRPr/>
                    </a:p>
                  </a:txBody>
                  <a:tcPr marL="0" marR="0" marT="0" marB="0"/>
                </a:tc>
                <a:tc>
                  <a:txBody>
                    <a:bodyPr/>
                    <a:lstStyle/>
                    <a:p>
                      <a:pPr marL="81915">
                        <a:lnSpc>
                          <a:spcPct val="100000"/>
                        </a:lnSpc>
                        <a:spcBef>
                          <a:spcPts val="375"/>
                        </a:spcBef>
                      </a:pPr>
                      <a:r>
                        <a:rPr sz="2000" b="1" i="0" spc="-5" dirty="0">
                          <a:solidFill>
                            <a:srgbClr val="000000"/>
                          </a:solidFill>
                          <a:latin typeface="Times New Roman"/>
                          <a:cs typeface="Times New Roman"/>
                        </a:rPr>
                        <a:t>#</a:t>
                      </a:r>
                      <a:r>
                        <a:rPr lang="en-US" sz="2000" b="1" i="0" spc="-5" dirty="0">
                          <a:solidFill>
                            <a:srgbClr val="000000"/>
                          </a:solidFill>
                          <a:latin typeface="Times New Roman"/>
                          <a:cs typeface="Times New Roman"/>
                        </a:rPr>
                        <a:t>January 1, 2018</a:t>
                      </a:r>
                      <a:r>
                        <a:rPr sz="2000" b="1" i="0" spc="-5" dirty="0">
                          <a:solidFill>
                            <a:srgbClr val="000000"/>
                          </a:solidFill>
                          <a:latin typeface="Times New Roman"/>
                          <a:cs typeface="Times New Roman"/>
                        </a:rPr>
                        <a:t>#</a:t>
                      </a:r>
                      <a:r>
                        <a:rPr lang="zh-CN" altLang="en-US" sz="2000" b="1" i="0" spc="-5" dirty="0">
                          <a:solidFill>
                            <a:srgbClr val="000000"/>
                          </a:solidFill>
                          <a:latin typeface="宋体"/>
                          <a:cs typeface="Times New Roman"/>
                        </a:rPr>
                        <a:t>、</a:t>
                      </a:r>
                      <a:r>
                        <a:rPr sz="2000" b="1" i="0" kern="1200" dirty="0">
                          <a:solidFill>
                            <a:srgbClr val="000000"/>
                          </a:solidFill>
                          <a:latin typeface="Times New Roman"/>
                          <a:ea typeface="+mn-ea"/>
                          <a:cs typeface="Times New Roman"/>
                        </a:rPr>
                        <a:t>#</a:t>
                      </a:r>
                      <a:r>
                        <a:rPr lang="en-US" altLang="zh-CN" sz="2000" b="1" i="0" kern="1200" dirty="0">
                          <a:solidFill>
                            <a:srgbClr val="000000"/>
                          </a:solidFill>
                          <a:latin typeface="Times New Roman"/>
                          <a:ea typeface="+mn-ea"/>
                          <a:cs typeface="Times New Roman"/>
                        </a:rPr>
                        <a:t>2001-10-1 12:30:00pm</a:t>
                      </a:r>
                      <a:r>
                        <a:rPr sz="2000" b="1" i="0" kern="1200" dirty="0">
                          <a:solidFill>
                            <a:srgbClr val="000000"/>
                          </a:solidFill>
                          <a:latin typeface="Times New Roman"/>
                          <a:ea typeface="+mn-ea"/>
                          <a:cs typeface="Times New Roman"/>
                        </a:rPr>
                        <a:t>#</a:t>
                      </a:r>
                      <a:r>
                        <a:rPr lang="zh-CN" altLang="en-US" sz="2000" b="1" i="0" kern="1200" dirty="0">
                          <a:solidFill>
                            <a:srgbClr val="000000"/>
                          </a:solidFill>
                          <a:latin typeface="Times New Roman"/>
                          <a:ea typeface="+mn-ea"/>
                          <a:cs typeface="Times New Roman"/>
                        </a:rPr>
                        <a:t>、</a:t>
                      </a:r>
                      <a:r>
                        <a:rPr lang="en-US" altLang="zh-CN" sz="2000" b="1" spc="-5" dirty="0">
                          <a:solidFill>
                            <a:srgbClr val="000000"/>
                          </a:solidFill>
                          <a:latin typeface="Times New Roman"/>
                          <a:cs typeface="Times New Roman"/>
                        </a:rPr>
                        <a:t>#9/2/2019#</a:t>
                      </a:r>
                      <a:endParaRPr sz="2000" b="1" i="0" kern="1200" dirty="0">
                        <a:solidFill>
                          <a:srgbClr val="000000"/>
                        </a:solidFill>
                        <a:latin typeface="Times New Roman"/>
                        <a:ea typeface="+mn-ea"/>
                        <a:cs typeface="Times New Roman"/>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961803459"/>
                  </a:ext>
                </a:extLst>
              </a:tr>
              <a:tr h="403904">
                <a:tc gridSpan="2">
                  <a:txBody>
                    <a:bodyPr/>
                    <a:lstStyle/>
                    <a:p>
                      <a:pPr marL="81915">
                        <a:lnSpc>
                          <a:spcPct val="100000"/>
                        </a:lnSpc>
                        <a:spcBef>
                          <a:spcPts val="245"/>
                        </a:spcBef>
                      </a:pPr>
                      <a:r>
                        <a:rPr sz="2000" b="1" i="0" dirty="0">
                          <a:solidFill>
                            <a:srgbClr val="000000"/>
                          </a:solidFill>
                          <a:latin typeface="微软雅黑"/>
                          <a:cs typeface="微软雅黑"/>
                        </a:rPr>
                        <a:t>字符串常量</a:t>
                      </a:r>
                      <a:endParaRPr sz="2000" i="0" dirty="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cap="flat" cmpd="sng" algn="ctr">
                      <a:solidFill>
                        <a:srgbClr val="221F1D"/>
                      </a:solidFill>
                      <a:prstDash val="solid"/>
                      <a:round/>
                      <a:headEnd type="none" w="med" len="med"/>
                      <a:tailEnd type="none" w="med" len="med"/>
                    </a:lnT>
                    <a:lnB w="19050">
                      <a:solidFill>
                        <a:srgbClr val="221F1D"/>
                      </a:solidFill>
                      <a:prstDash val="solid"/>
                    </a:lnB>
                  </a:tcPr>
                </a:tc>
                <a:tc hMerge="1">
                  <a:txBody>
                    <a:bodyPr/>
                    <a:lstStyle/>
                    <a:p>
                      <a:endParaRPr/>
                    </a:p>
                  </a:txBody>
                  <a:tcPr marL="0" marR="0" marT="0" marB="0"/>
                </a:tc>
                <a:tc>
                  <a:txBody>
                    <a:bodyPr/>
                    <a:lstStyle/>
                    <a:p>
                      <a:pPr marL="81915">
                        <a:lnSpc>
                          <a:spcPct val="100000"/>
                        </a:lnSpc>
                        <a:spcBef>
                          <a:spcPts val="280"/>
                        </a:spcBef>
                      </a:pPr>
                      <a:r>
                        <a:rPr sz="2000" b="1" i="0" dirty="0">
                          <a:solidFill>
                            <a:srgbClr val="000000"/>
                          </a:solidFill>
                          <a:latin typeface="Times New Roman"/>
                          <a:cs typeface="Times New Roman"/>
                        </a:rPr>
                        <a:t>" </a:t>
                      </a:r>
                      <a:r>
                        <a:rPr lang="en-US" sz="2000" b="1" i="0" dirty="0">
                          <a:solidFill>
                            <a:srgbClr val="000000"/>
                          </a:solidFill>
                          <a:latin typeface="Times New Roman"/>
                          <a:cs typeface="Times New Roman"/>
                        </a:rPr>
                        <a:t>ABC</a:t>
                      </a:r>
                      <a:r>
                        <a:rPr sz="2000" b="1" i="0" dirty="0">
                          <a:solidFill>
                            <a:srgbClr val="000000"/>
                          </a:solidFill>
                          <a:latin typeface="Times New Roman"/>
                          <a:cs typeface="Times New Roman"/>
                        </a:rPr>
                        <a:t>" </a:t>
                      </a:r>
                      <a:r>
                        <a:rPr lang="zh-CN" altLang="en-US" sz="2000" b="1" i="0" spc="5" dirty="0">
                          <a:solidFill>
                            <a:srgbClr val="000000"/>
                          </a:solidFill>
                          <a:latin typeface="黑体"/>
                          <a:cs typeface="Times New Roman"/>
                        </a:rPr>
                        <a:t>、</a:t>
                      </a:r>
                      <a:r>
                        <a:rPr sz="2000" b="1" i="0" spc="5" dirty="0">
                          <a:solidFill>
                            <a:srgbClr val="000000"/>
                          </a:solidFill>
                          <a:latin typeface="Times New Roman"/>
                          <a:cs typeface="Times New Roman"/>
                        </a:rPr>
                        <a:t>" </a:t>
                      </a:r>
                      <a:r>
                        <a:rPr sz="2000" b="1" i="0" dirty="0">
                          <a:solidFill>
                            <a:srgbClr val="000000"/>
                          </a:solidFill>
                          <a:latin typeface="Times New Roman"/>
                          <a:cs typeface="Times New Roman"/>
                        </a:rPr>
                        <a:t>Hello!" </a:t>
                      </a:r>
                      <a:r>
                        <a:rPr lang="zh-CN" altLang="en-US" sz="2000" b="1" i="0" spc="5" dirty="0">
                          <a:solidFill>
                            <a:srgbClr val="000000"/>
                          </a:solidFill>
                          <a:latin typeface="黑体"/>
                          <a:cs typeface="Times New Roman"/>
                        </a:rPr>
                        <a:t>、</a:t>
                      </a:r>
                      <a:r>
                        <a:rPr sz="2000" b="1" i="0" spc="5" dirty="0">
                          <a:solidFill>
                            <a:srgbClr val="000000"/>
                          </a:solidFill>
                          <a:latin typeface="Times New Roman"/>
                          <a:cs typeface="Times New Roman"/>
                        </a:rPr>
                        <a:t>"</a:t>
                      </a:r>
                      <a:r>
                        <a:rPr lang="en-US" sz="2000" b="1" i="0" spc="5" dirty="0" err="1">
                          <a:solidFill>
                            <a:srgbClr val="000000"/>
                          </a:solidFill>
                          <a:latin typeface="Times New Roman"/>
                          <a:cs typeface="Times New Roman"/>
                        </a:rPr>
                        <a:t>VBA</a:t>
                      </a:r>
                      <a:r>
                        <a:rPr sz="2000" b="1" i="0" spc="5" dirty="0" err="1">
                          <a:solidFill>
                            <a:srgbClr val="000000"/>
                          </a:solidFill>
                          <a:latin typeface="黑体"/>
                          <a:cs typeface="黑体"/>
                        </a:rPr>
                        <a:t>程序</a:t>
                      </a:r>
                      <a:r>
                        <a:rPr lang="zh-CN" altLang="en-US" sz="2000" b="1" i="0" spc="5" dirty="0">
                          <a:solidFill>
                            <a:srgbClr val="000000"/>
                          </a:solidFill>
                          <a:latin typeface="黑体"/>
                          <a:cs typeface="黑体"/>
                        </a:rPr>
                        <a:t>设计</a:t>
                      </a:r>
                      <a:r>
                        <a:rPr sz="2000" b="1" i="0" spc="5" dirty="0">
                          <a:solidFill>
                            <a:srgbClr val="000000"/>
                          </a:solidFill>
                          <a:latin typeface="Times New Roman"/>
                          <a:cs typeface="Times New Roman"/>
                        </a:rPr>
                        <a:t>" </a:t>
                      </a:r>
                      <a:r>
                        <a:rPr lang="zh-CN" altLang="en-US" sz="2000" b="1" i="0" spc="10" dirty="0">
                          <a:solidFill>
                            <a:srgbClr val="000000"/>
                          </a:solidFill>
                          <a:latin typeface="黑体"/>
                          <a:cs typeface="Times New Roman"/>
                        </a:rPr>
                        <a:t>、</a:t>
                      </a:r>
                      <a:r>
                        <a:rPr sz="2000" b="1" i="0" spc="10" dirty="0">
                          <a:solidFill>
                            <a:srgbClr val="000000"/>
                          </a:solidFill>
                          <a:latin typeface="Times New Roman"/>
                          <a:cs typeface="Times New Roman"/>
                        </a:rPr>
                        <a:t>" </a:t>
                      </a:r>
                      <a:r>
                        <a:rPr sz="2000" b="1" i="0" spc="5" dirty="0">
                          <a:solidFill>
                            <a:srgbClr val="000000"/>
                          </a:solidFill>
                          <a:latin typeface="Times New Roman"/>
                          <a:cs typeface="Times New Roman"/>
                        </a:rPr>
                        <a:t>12.34" </a:t>
                      </a:r>
                      <a:r>
                        <a:rPr lang="zh-CN" altLang="en-US" sz="2000" b="1" i="0" spc="5" dirty="0">
                          <a:solidFill>
                            <a:srgbClr val="000000"/>
                          </a:solidFill>
                          <a:latin typeface="黑体"/>
                          <a:cs typeface="Times New Roman"/>
                        </a:rPr>
                        <a:t>、</a:t>
                      </a:r>
                      <a:r>
                        <a:rPr sz="2000" b="1" i="0" dirty="0">
                          <a:solidFill>
                            <a:srgbClr val="000000"/>
                          </a:solidFill>
                          <a:latin typeface="Times New Roman"/>
                          <a:cs typeface="Times New Roman"/>
                        </a:rPr>
                        <a:t>"3+2" </a:t>
                      </a:r>
                      <a:r>
                        <a:rPr lang="zh-CN" altLang="en-US" sz="2000" b="1" i="0" spc="5" dirty="0">
                          <a:solidFill>
                            <a:srgbClr val="000000"/>
                          </a:solidFill>
                          <a:latin typeface="黑体"/>
                          <a:cs typeface="Times New Roman"/>
                        </a:rPr>
                        <a:t>、</a:t>
                      </a:r>
                      <a:r>
                        <a:rPr sz="2000" b="1" i="0" spc="5" dirty="0">
                          <a:solidFill>
                            <a:srgbClr val="000000"/>
                          </a:solidFill>
                          <a:latin typeface="Times New Roman"/>
                          <a:cs typeface="Times New Roman"/>
                        </a:rPr>
                        <a:t>""</a:t>
                      </a:r>
                      <a:r>
                        <a:rPr sz="2000" b="1" i="0" spc="-245" dirty="0">
                          <a:solidFill>
                            <a:srgbClr val="000000"/>
                          </a:solidFill>
                          <a:latin typeface="Times New Roman"/>
                          <a:cs typeface="Times New Roman"/>
                        </a:rPr>
                        <a:t> </a:t>
                      </a:r>
                      <a:r>
                        <a:rPr sz="2000" b="1" i="0" spc="5" dirty="0">
                          <a:solidFill>
                            <a:srgbClr val="000000"/>
                          </a:solidFill>
                          <a:latin typeface="Times New Roman"/>
                          <a:cs typeface="Times New Roman"/>
                        </a:rPr>
                        <a:t>(</a:t>
                      </a:r>
                      <a:r>
                        <a:rPr sz="2000" b="1" i="0" spc="5" dirty="0">
                          <a:solidFill>
                            <a:srgbClr val="000000"/>
                          </a:solidFill>
                          <a:latin typeface="黑体"/>
                          <a:cs typeface="黑体"/>
                        </a:rPr>
                        <a:t>空串</a:t>
                      </a:r>
                      <a:r>
                        <a:rPr sz="2000" b="1" i="0" spc="5" dirty="0">
                          <a:solidFill>
                            <a:srgbClr val="000000"/>
                          </a:solidFill>
                          <a:latin typeface="Times New Roman"/>
                          <a:cs typeface="Times New Roman"/>
                        </a:rPr>
                        <a:t>)</a:t>
                      </a:r>
                      <a:endParaRPr sz="2000" i="0" dirty="0">
                        <a:solidFill>
                          <a:srgbClr val="000000"/>
                        </a:solidFill>
                        <a:latin typeface="Times New Roman"/>
                        <a:cs typeface="Times New Roman"/>
                      </a:endParaRPr>
                    </a:p>
                  </a:txBody>
                  <a:tcPr marL="0" marR="0" marT="0" marB="0" anchor="ctr">
                    <a:lnL w="19050">
                      <a:solidFill>
                        <a:srgbClr val="221F1D"/>
                      </a:solidFill>
                      <a:prstDash val="solid"/>
                    </a:lnL>
                    <a:lnR w="19050">
                      <a:solidFill>
                        <a:srgbClr val="221F1D"/>
                      </a:solidFill>
                      <a:prstDash val="solid"/>
                    </a:lnR>
                    <a:lnT w="19050" cap="flat" cmpd="sng" algn="ctr">
                      <a:solidFill>
                        <a:srgbClr val="221F1D"/>
                      </a:solidFill>
                      <a:prstDash val="solid"/>
                      <a:round/>
                      <a:headEnd type="none" w="med" len="med"/>
                      <a:tailEnd type="none" w="med" len="med"/>
                    </a:lnT>
                    <a:lnB w="19050">
                      <a:solidFill>
                        <a:srgbClr val="221F1D"/>
                      </a:solidFill>
                      <a:prstDash val="solid"/>
                    </a:lnB>
                  </a:tcPr>
                </a:tc>
                <a:extLst>
                  <a:ext uri="{0D108BD9-81ED-4DB2-BD59-A6C34878D82A}">
                    <a16:rowId xmlns:a16="http://schemas.microsoft.com/office/drawing/2014/main" val="10005"/>
                  </a:ext>
                </a:extLst>
              </a:tr>
              <a:tr h="395166">
                <a:tc gridSpan="2">
                  <a:txBody>
                    <a:bodyPr/>
                    <a:lstStyle/>
                    <a:p>
                      <a:pPr marL="81915">
                        <a:lnSpc>
                          <a:spcPct val="100000"/>
                        </a:lnSpc>
                        <a:spcBef>
                          <a:spcPts val="215"/>
                        </a:spcBef>
                      </a:pPr>
                      <a:r>
                        <a:rPr sz="2000" b="1" i="0" dirty="0">
                          <a:solidFill>
                            <a:srgbClr val="000000"/>
                          </a:solidFill>
                          <a:latin typeface="微软雅黑"/>
                          <a:cs typeface="微软雅黑"/>
                        </a:rPr>
                        <a:t>逻辑常量</a:t>
                      </a:r>
                      <a:endParaRPr sz="2000" i="0" dirty="0">
                        <a:solidFill>
                          <a:srgbClr val="000000"/>
                        </a:solidFill>
                        <a:latin typeface="微软雅黑"/>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hMerge="1">
                  <a:txBody>
                    <a:bodyPr/>
                    <a:lstStyle/>
                    <a:p>
                      <a:endParaRPr/>
                    </a:p>
                  </a:txBody>
                  <a:tcPr marL="0" marR="0" marT="0" marB="0"/>
                </a:tc>
                <a:tc>
                  <a:txBody>
                    <a:bodyPr/>
                    <a:lstStyle/>
                    <a:p>
                      <a:pPr marL="81915">
                        <a:lnSpc>
                          <a:spcPct val="100000"/>
                        </a:lnSpc>
                        <a:spcBef>
                          <a:spcPts val="250"/>
                        </a:spcBef>
                      </a:pPr>
                      <a:r>
                        <a:rPr sz="2000" b="1" i="0" spc="-15" dirty="0">
                          <a:solidFill>
                            <a:srgbClr val="000000"/>
                          </a:solidFill>
                          <a:latin typeface="Times New Roman"/>
                          <a:cs typeface="Times New Roman"/>
                        </a:rPr>
                        <a:t>True</a:t>
                      </a:r>
                      <a:r>
                        <a:rPr lang="zh-CN" altLang="en-US" sz="2000" b="1" i="0" spc="-15" dirty="0">
                          <a:solidFill>
                            <a:srgbClr val="000000"/>
                          </a:solidFill>
                          <a:latin typeface="宋体"/>
                          <a:cs typeface="Times New Roman"/>
                        </a:rPr>
                        <a:t>、</a:t>
                      </a:r>
                      <a:r>
                        <a:rPr sz="2000" b="1" i="0" spc="-15" dirty="0">
                          <a:solidFill>
                            <a:srgbClr val="000000"/>
                          </a:solidFill>
                          <a:latin typeface="Times New Roman"/>
                          <a:cs typeface="Times New Roman"/>
                        </a:rPr>
                        <a:t>False</a:t>
                      </a:r>
                      <a:endParaRPr sz="2000" i="0" dirty="0">
                        <a:solidFill>
                          <a:srgbClr val="000000"/>
                        </a:solidFill>
                        <a:latin typeface="Times New Roman"/>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6"/>
                  </a:ext>
                </a:extLst>
              </a:tr>
              <a:tr h="395166">
                <a:tc gridSpan="2">
                  <a:txBody>
                    <a:bodyPr/>
                    <a:lstStyle/>
                    <a:p>
                      <a:pPr marL="81915" algn="l" defTabSz="914400" rtl="0" eaLnBrk="1" latinLnBrk="0" hangingPunct="1">
                        <a:lnSpc>
                          <a:spcPct val="100000"/>
                        </a:lnSpc>
                        <a:spcBef>
                          <a:spcPts val="215"/>
                        </a:spcBef>
                      </a:pPr>
                      <a:r>
                        <a:rPr lang="zh-CN" altLang="en-US" sz="2000" b="1" i="0" kern="1200" dirty="0">
                          <a:solidFill>
                            <a:srgbClr val="000000"/>
                          </a:solidFill>
                          <a:latin typeface="微软雅黑" panose="020B0503020204020204" pitchFamily="34" charset="-122"/>
                          <a:ea typeface="微软雅黑" panose="020B0503020204020204" pitchFamily="34" charset="-122"/>
                          <a:cs typeface="微软雅黑"/>
                        </a:rPr>
                        <a:t>变体常量</a:t>
                      </a:r>
                      <a:endParaRPr sz="2000" b="1" i="0" kern="120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hMerge="1">
                  <a:txBody>
                    <a:bodyPr/>
                    <a:lstStyle/>
                    <a:p>
                      <a:endParaRPr lang="zh-CN" altLang="en-US"/>
                    </a:p>
                  </a:txBody>
                  <a:tcPr/>
                </a:tc>
                <a:tc>
                  <a:txBody>
                    <a:bodyPr/>
                    <a:lstStyle/>
                    <a:p>
                      <a:pPr marL="81915">
                        <a:lnSpc>
                          <a:spcPct val="100000"/>
                        </a:lnSpc>
                        <a:spcBef>
                          <a:spcPts val="250"/>
                        </a:spcBef>
                      </a:pPr>
                      <a:r>
                        <a:rPr lang="en-US" sz="2000" b="1"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Null</a:t>
                      </a:r>
                      <a:r>
                        <a:rPr lang="zh-CN" altLang="en-US" sz="2000" b="1"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000" b="1"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Empty</a:t>
                      </a:r>
                      <a:endParaRPr sz="2000" b="1" i="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4281910294"/>
                  </a:ext>
                </a:extLst>
              </a:tr>
            </a:tbl>
          </a:graphicData>
        </a:graphic>
      </p:graphicFrame>
    </p:spTree>
    <p:extLst>
      <p:ext uri="{BB962C8B-B14F-4D97-AF65-F5344CB8AC3E}">
        <p14:creationId xmlns:p14="http://schemas.microsoft.com/office/powerpoint/2010/main" val="716164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50070AD-B519-4721-86C5-C0C787739CFE}"/>
              </a:ext>
            </a:extLst>
          </p:cNvPr>
          <p:cNvSpPr>
            <a:spLocks noGrp="1"/>
          </p:cNvSpPr>
          <p:nvPr>
            <p:ph idx="1"/>
          </p:nvPr>
        </p:nvSpPr>
        <p:spPr>
          <a:xfrm>
            <a:off x="485192" y="1720511"/>
            <a:ext cx="11402008" cy="1130969"/>
          </a:xfrm>
        </p:spPr>
        <p:txBody>
          <a:bodyPr/>
          <a:lstStyle/>
          <a:p>
            <a:r>
              <a:rPr lang="en-US" altLang="zh-CN" dirty="0">
                <a:latin typeface="微软雅黑" panose="020B0503020204020204" pitchFamily="34" charset="-122"/>
                <a:ea typeface="微软雅黑" panose="020B0503020204020204" pitchFamily="34" charset="-122"/>
              </a:rPr>
              <a:t>2. </a:t>
            </a:r>
            <a:r>
              <a:rPr lang="zh-CN" altLang="en-US" dirty="0">
                <a:latin typeface="微软雅黑" panose="020B0503020204020204" pitchFamily="34" charset="-122"/>
                <a:ea typeface="微软雅黑" panose="020B0503020204020204" pitchFamily="34" charset="-122"/>
              </a:rPr>
              <a:t>符号常量</a:t>
            </a:r>
            <a:endParaRPr lang="en-US" altLang="zh-CN" dirty="0">
              <a:latin typeface="微软雅黑" panose="020B0503020204020204" pitchFamily="34" charset="-122"/>
              <a:ea typeface="微软雅黑" panose="020B0503020204020204" pitchFamily="34" charset="-122"/>
            </a:endParaRPr>
          </a:p>
          <a:p>
            <a:r>
              <a:rPr lang="zh-CN" altLang="en-US" dirty="0">
                <a:solidFill>
                  <a:srgbClr val="0000CC"/>
                </a:solidFill>
                <a:latin typeface="微软雅黑" panose="020B0503020204020204" pitchFamily="34" charset="-122"/>
                <a:ea typeface="微软雅黑" panose="020B0503020204020204" pitchFamily="34" charset="-122"/>
                <a:cs typeface="微软雅黑"/>
              </a:rPr>
              <a:t>符号常量</a:t>
            </a:r>
            <a:r>
              <a:rPr lang="zh-CN" altLang="en-US" dirty="0">
                <a:latin typeface="微软雅黑" panose="020B0503020204020204" pitchFamily="34" charset="-122"/>
                <a:ea typeface="微软雅黑" panose="020B0503020204020204" pitchFamily="34" charset="-122"/>
                <a:cs typeface="微软雅黑"/>
              </a:rPr>
              <a:t>是由用户定义的</a:t>
            </a:r>
            <a:r>
              <a:rPr lang="zh-CN" altLang="en-US" dirty="0">
                <a:solidFill>
                  <a:srgbClr val="0000CC"/>
                </a:solidFill>
                <a:latin typeface="微软雅黑" panose="020B0503020204020204" pitchFamily="34" charset="-122"/>
                <a:ea typeface="微软雅黑" panose="020B0503020204020204" pitchFamily="34" charset="-122"/>
              </a:rPr>
              <a:t>标识符</a:t>
            </a:r>
            <a:r>
              <a:rPr lang="zh-CN" altLang="en-US" spc="-15" dirty="0">
                <a:latin typeface="微软雅黑" panose="020B0503020204020204" pitchFamily="34" charset="-122"/>
                <a:ea typeface="微软雅黑" panose="020B0503020204020204" pitchFamily="34" charset="-122"/>
                <a:cs typeface="微软雅黑"/>
              </a:rPr>
              <a:t>来</a:t>
            </a:r>
            <a:r>
              <a:rPr lang="zh-CN" altLang="en-US" dirty="0">
                <a:latin typeface="微软雅黑" panose="020B0503020204020204" pitchFamily="34" charset="-122"/>
                <a:ea typeface="微软雅黑" panose="020B0503020204020204" pitchFamily="34" charset="-122"/>
                <a:cs typeface="微软雅黑"/>
              </a:rPr>
              <a:t>代表</a:t>
            </a:r>
            <a:r>
              <a:rPr lang="zh-CN" altLang="en-US" spc="-15" dirty="0">
                <a:latin typeface="微软雅黑" panose="020B0503020204020204" pitchFamily="34" charset="-122"/>
                <a:ea typeface="微软雅黑" panose="020B0503020204020204" pitchFamily="34" charset="-122"/>
                <a:cs typeface="微软雅黑"/>
              </a:rPr>
              <a:t>一</a:t>
            </a:r>
            <a:r>
              <a:rPr lang="zh-CN" altLang="en-US" dirty="0">
                <a:latin typeface="微软雅黑" panose="020B0503020204020204" pitchFamily="34" charset="-122"/>
                <a:ea typeface="微软雅黑" panose="020B0503020204020204" pitchFamily="34" charset="-122"/>
                <a:cs typeface="微软雅黑"/>
              </a:rPr>
              <a:t>个常</a:t>
            </a:r>
            <a:r>
              <a:rPr lang="zh-CN" altLang="en-US" spc="-15" dirty="0">
                <a:latin typeface="微软雅黑" panose="020B0503020204020204" pitchFamily="34" charset="-122"/>
                <a:ea typeface="微软雅黑" panose="020B0503020204020204" pitchFamily="34" charset="-122"/>
                <a:cs typeface="微软雅黑"/>
              </a:rPr>
              <a:t>数</a:t>
            </a:r>
            <a:r>
              <a:rPr lang="zh-CN" altLang="en-US" dirty="0">
                <a:latin typeface="微软雅黑" panose="020B0503020204020204" pitchFamily="34" charset="-122"/>
                <a:ea typeface="微软雅黑" panose="020B0503020204020204" pitchFamily="34" charset="-122"/>
                <a:cs typeface="微软雅黑"/>
              </a:rPr>
              <a:t>值</a:t>
            </a:r>
            <a:endParaRPr lang="zh-CN" altLang="en-US" dirty="0">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913C94D7-279D-496B-AB5B-1A32668818E3}"/>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6" name="内容占位符 2">
            <a:extLst>
              <a:ext uri="{FF2B5EF4-FFF2-40B4-BE49-F238E27FC236}">
                <a16:creationId xmlns:a16="http://schemas.microsoft.com/office/drawing/2014/main" id="{15A186DF-43B4-46F9-B0C7-F0364CA3EC86}"/>
              </a:ext>
            </a:extLst>
          </p:cNvPr>
          <p:cNvSpPr txBox="1">
            <a:spLocks/>
          </p:cNvSpPr>
          <p:nvPr/>
        </p:nvSpPr>
        <p:spPr>
          <a:xfrm>
            <a:off x="485192" y="1008010"/>
            <a:ext cx="11402008"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1.3 </a:t>
            </a:r>
            <a:r>
              <a:rPr lang="zh-CN" altLang="en-US" sz="3200" dirty="0">
                <a:latin typeface="微软雅黑" panose="020B0503020204020204" pitchFamily="34" charset="-122"/>
                <a:ea typeface="微软雅黑" panose="020B0503020204020204" pitchFamily="34" charset="-122"/>
              </a:rPr>
              <a:t>常量</a:t>
            </a:r>
            <a:endParaRPr lang="en-US" altLang="zh-CN" sz="3200" dirty="0">
              <a:latin typeface="微软雅黑" panose="020B0503020204020204" pitchFamily="34" charset="-122"/>
              <a:ea typeface="微软雅黑" panose="020B0503020204020204" pitchFamily="34" charset="-122"/>
            </a:endParaRPr>
          </a:p>
        </p:txBody>
      </p:sp>
      <p:sp>
        <p:nvSpPr>
          <p:cNvPr id="7" name="object 6">
            <a:extLst>
              <a:ext uri="{FF2B5EF4-FFF2-40B4-BE49-F238E27FC236}">
                <a16:creationId xmlns:a16="http://schemas.microsoft.com/office/drawing/2014/main" id="{FFAAF544-1A8D-4B49-A51C-3B0A379BD510}"/>
              </a:ext>
            </a:extLst>
          </p:cNvPr>
          <p:cNvSpPr/>
          <p:nvPr/>
        </p:nvSpPr>
        <p:spPr>
          <a:xfrm>
            <a:off x="1743435" y="3175918"/>
            <a:ext cx="8641080" cy="720725"/>
          </a:xfrm>
          <a:custGeom>
            <a:avLst/>
            <a:gdLst/>
            <a:ahLst/>
            <a:cxnLst/>
            <a:rect l="l" t="t" r="r" b="b"/>
            <a:pathLst>
              <a:path w="8641080" h="720725">
                <a:moveTo>
                  <a:pt x="0" y="21336"/>
                </a:moveTo>
                <a:lnTo>
                  <a:pt x="1676" y="13019"/>
                </a:lnTo>
                <a:lnTo>
                  <a:pt x="6246" y="6238"/>
                </a:lnTo>
                <a:lnTo>
                  <a:pt x="13024" y="1672"/>
                </a:lnTo>
                <a:lnTo>
                  <a:pt x="21323" y="0"/>
                </a:lnTo>
                <a:lnTo>
                  <a:pt x="8619426" y="0"/>
                </a:lnTo>
                <a:lnTo>
                  <a:pt x="8627743" y="1672"/>
                </a:lnTo>
                <a:lnTo>
                  <a:pt x="8634523" y="6238"/>
                </a:lnTo>
                <a:lnTo>
                  <a:pt x="8639089" y="13019"/>
                </a:lnTo>
                <a:lnTo>
                  <a:pt x="8640762" y="21336"/>
                </a:lnTo>
                <a:lnTo>
                  <a:pt x="8640762" y="699388"/>
                </a:lnTo>
                <a:lnTo>
                  <a:pt x="8639089" y="707705"/>
                </a:lnTo>
                <a:lnTo>
                  <a:pt x="8634523" y="714486"/>
                </a:lnTo>
                <a:lnTo>
                  <a:pt x="8627743" y="719052"/>
                </a:lnTo>
                <a:lnTo>
                  <a:pt x="8619426" y="720724"/>
                </a:lnTo>
                <a:lnTo>
                  <a:pt x="21323" y="720724"/>
                </a:lnTo>
                <a:lnTo>
                  <a:pt x="13024" y="719052"/>
                </a:lnTo>
                <a:lnTo>
                  <a:pt x="6246" y="714486"/>
                </a:lnTo>
                <a:lnTo>
                  <a:pt x="1676" y="707705"/>
                </a:lnTo>
                <a:lnTo>
                  <a:pt x="0" y="699388"/>
                </a:lnTo>
                <a:lnTo>
                  <a:pt x="0" y="21336"/>
                </a:lnTo>
                <a:close/>
              </a:path>
            </a:pathLst>
          </a:custGeom>
          <a:ln w="25400">
            <a:solidFill>
              <a:srgbClr val="003366"/>
            </a:solidFill>
          </a:ln>
        </p:spPr>
        <p:txBody>
          <a:bodyPr wrap="square" lIns="0" tIns="0" rIns="0" bIns="0" rtlCol="0"/>
          <a:lstStyle/>
          <a:p>
            <a:endParaRPr/>
          </a:p>
        </p:txBody>
      </p:sp>
      <p:sp>
        <p:nvSpPr>
          <p:cNvPr id="8" name="object 7">
            <a:extLst>
              <a:ext uri="{FF2B5EF4-FFF2-40B4-BE49-F238E27FC236}">
                <a16:creationId xmlns:a16="http://schemas.microsoft.com/office/drawing/2014/main" id="{F004363F-EF99-4130-9AB3-6B933D867620}"/>
              </a:ext>
            </a:extLst>
          </p:cNvPr>
          <p:cNvSpPr/>
          <p:nvPr/>
        </p:nvSpPr>
        <p:spPr>
          <a:xfrm>
            <a:off x="1937127" y="2994943"/>
            <a:ext cx="1863771" cy="360299"/>
          </a:xfrm>
          <a:prstGeom prst="rect">
            <a:avLst/>
          </a:prstGeom>
          <a:solidFill>
            <a:srgbClr val="439467"/>
          </a:solidFill>
        </p:spPr>
        <p:txBody>
          <a:bodyPr wrap="square" lIns="0" tIns="0" rIns="0" bIns="0" rtlCol="0"/>
          <a:lstStyle/>
          <a:p>
            <a:endParaRPr>
              <a:solidFill>
                <a:srgbClr val="439467"/>
              </a:solidFill>
            </a:endParaRPr>
          </a:p>
        </p:txBody>
      </p:sp>
      <p:sp>
        <p:nvSpPr>
          <p:cNvPr id="9" name="object 8">
            <a:extLst>
              <a:ext uri="{FF2B5EF4-FFF2-40B4-BE49-F238E27FC236}">
                <a16:creationId xmlns:a16="http://schemas.microsoft.com/office/drawing/2014/main" id="{097CD5BB-50C2-4270-B944-7A0DC3D2F2C3}"/>
              </a:ext>
            </a:extLst>
          </p:cNvPr>
          <p:cNvSpPr/>
          <p:nvPr/>
        </p:nvSpPr>
        <p:spPr>
          <a:xfrm>
            <a:off x="3608747" y="3056791"/>
            <a:ext cx="81280" cy="215900"/>
          </a:xfrm>
          <a:custGeom>
            <a:avLst/>
            <a:gdLst/>
            <a:ahLst/>
            <a:cxnLst/>
            <a:rect l="l" t="t" r="r" b="b"/>
            <a:pathLst>
              <a:path w="81280" h="215900">
                <a:moveTo>
                  <a:pt x="57276" y="0"/>
                </a:moveTo>
                <a:lnTo>
                  <a:pt x="23749" y="0"/>
                </a:lnTo>
                <a:lnTo>
                  <a:pt x="0" y="23749"/>
                </a:lnTo>
                <a:lnTo>
                  <a:pt x="0" y="192277"/>
                </a:lnTo>
                <a:lnTo>
                  <a:pt x="23749" y="215900"/>
                </a:lnTo>
                <a:lnTo>
                  <a:pt x="57276" y="215900"/>
                </a:lnTo>
                <a:lnTo>
                  <a:pt x="81025" y="192277"/>
                </a:lnTo>
                <a:lnTo>
                  <a:pt x="81025" y="23749"/>
                </a:lnTo>
                <a:lnTo>
                  <a:pt x="57276" y="0"/>
                </a:lnTo>
                <a:close/>
              </a:path>
            </a:pathLst>
          </a:custGeom>
          <a:solidFill>
            <a:srgbClr val="FFFFFF"/>
          </a:solidFill>
        </p:spPr>
        <p:txBody>
          <a:bodyPr wrap="square" lIns="0" tIns="0" rIns="0" bIns="0" rtlCol="0"/>
          <a:lstStyle/>
          <a:p>
            <a:endParaRPr/>
          </a:p>
        </p:txBody>
      </p:sp>
      <p:sp>
        <p:nvSpPr>
          <p:cNvPr id="10" name="object 9">
            <a:extLst>
              <a:ext uri="{FF2B5EF4-FFF2-40B4-BE49-F238E27FC236}">
                <a16:creationId xmlns:a16="http://schemas.microsoft.com/office/drawing/2014/main" id="{34338984-3B98-441B-8747-1AC12526D827}"/>
              </a:ext>
            </a:extLst>
          </p:cNvPr>
          <p:cNvSpPr/>
          <p:nvPr/>
        </p:nvSpPr>
        <p:spPr>
          <a:xfrm>
            <a:off x="2038710" y="3056791"/>
            <a:ext cx="85725" cy="215900"/>
          </a:xfrm>
          <a:custGeom>
            <a:avLst/>
            <a:gdLst/>
            <a:ahLst/>
            <a:cxnLst/>
            <a:rect l="l" t="t" r="r" b="b"/>
            <a:pathLst>
              <a:path w="85725" h="215900">
                <a:moveTo>
                  <a:pt x="60617" y="0"/>
                </a:moveTo>
                <a:lnTo>
                  <a:pt x="25107" y="0"/>
                </a:lnTo>
                <a:lnTo>
                  <a:pt x="0" y="25145"/>
                </a:lnTo>
                <a:lnTo>
                  <a:pt x="0" y="190880"/>
                </a:lnTo>
                <a:lnTo>
                  <a:pt x="25107" y="215900"/>
                </a:lnTo>
                <a:lnTo>
                  <a:pt x="60617" y="215900"/>
                </a:lnTo>
                <a:lnTo>
                  <a:pt x="85725" y="190880"/>
                </a:lnTo>
                <a:lnTo>
                  <a:pt x="85725" y="25145"/>
                </a:lnTo>
                <a:lnTo>
                  <a:pt x="60617" y="0"/>
                </a:lnTo>
                <a:close/>
              </a:path>
            </a:pathLst>
          </a:custGeom>
          <a:solidFill>
            <a:srgbClr val="FFFFFF"/>
          </a:solidFill>
        </p:spPr>
        <p:txBody>
          <a:bodyPr wrap="square" lIns="0" tIns="0" rIns="0" bIns="0" rtlCol="0"/>
          <a:lstStyle/>
          <a:p>
            <a:endParaRPr/>
          </a:p>
        </p:txBody>
      </p:sp>
      <p:sp>
        <p:nvSpPr>
          <p:cNvPr id="11" name="object 10">
            <a:extLst>
              <a:ext uri="{FF2B5EF4-FFF2-40B4-BE49-F238E27FC236}">
                <a16:creationId xmlns:a16="http://schemas.microsoft.com/office/drawing/2014/main" id="{697CA398-38CC-4495-9833-2FD948CA4D4B}"/>
              </a:ext>
            </a:extLst>
          </p:cNvPr>
          <p:cNvSpPr txBox="1"/>
          <p:nvPr/>
        </p:nvSpPr>
        <p:spPr>
          <a:xfrm>
            <a:off x="2326556" y="3006881"/>
            <a:ext cx="1050925" cy="302895"/>
          </a:xfrm>
          <a:prstGeom prst="rect">
            <a:avLst/>
          </a:prstGeom>
        </p:spPr>
        <p:txBody>
          <a:bodyPr vert="horz" wrap="square" lIns="0" tIns="0" rIns="0" bIns="0" rtlCol="0">
            <a:spAutoFit/>
          </a:bodyPr>
          <a:lstStyle/>
          <a:p>
            <a:pPr marL="12700">
              <a:lnSpc>
                <a:spcPts val="2380"/>
              </a:lnSpc>
            </a:pPr>
            <a:r>
              <a:rPr sz="2000" b="1" spc="0" dirty="0">
                <a:solidFill>
                  <a:srgbClr val="FFFFFF"/>
                </a:solidFill>
                <a:latin typeface="宋体"/>
                <a:cs typeface="宋体"/>
              </a:rPr>
              <a:t>语法格式</a:t>
            </a:r>
            <a:endParaRPr sz="2000" dirty="0">
              <a:latin typeface="宋体"/>
              <a:cs typeface="宋体"/>
            </a:endParaRPr>
          </a:p>
        </p:txBody>
      </p:sp>
      <p:sp>
        <p:nvSpPr>
          <p:cNvPr id="12" name="object 11">
            <a:extLst>
              <a:ext uri="{FF2B5EF4-FFF2-40B4-BE49-F238E27FC236}">
                <a16:creationId xmlns:a16="http://schemas.microsoft.com/office/drawing/2014/main" id="{E1A22599-0C7C-4D0F-9694-A40D2D52CE84}"/>
              </a:ext>
            </a:extLst>
          </p:cNvPr>
          <p:cNvSpPr txBox="1"/>
          <p:nvPr/>
        </p:nvSpPr>
        <p:spPr>
          <a:xfrm>
            <a:off x="4227619" y="3407693"/>
            <a:ext cx="3671570" cy="317500"/>
          </a:xfrm>
          <a:prstGeom prst="rect">
            <a:avLst/>
          </a:prstGeom>
        </p:spPr>
        <p:txBody>
          <a:bodyPr vert="horz" wrap="square" lIns="0" tIns="0" rIns="0" bIns="0" rtlCol="0">
            <a:spAutoFit/>
          </a:bodyPr>
          <a:lstStyle/>
          <a:p>
            <a:pPr marL="12700">
              <a:lnSpc>
                <a:spcPct val="100000"/>
              </a:lnSpc>
            </a:pPr>
            <a:r>
              <a:rPr sz="2000" b="1" dirty="0">
                <a:solidFill>
                  <a:srgbClr val="FF0000"/>
                </a:solidFill>
                <a:latin typeface="Times New Roman"/>
                <a:cs typeface="Times New Roman"/>
              </a:rPr>
              <a:t>Const </a:t>
            </a:r>
            <a:r>
              <a:rPr sz="2000" b="1" dirty="0">
                <a:solidFill>
                  <a:srgbClr val="000000"/>
                </a:solidFill>
                <a:latin typeface="Times New Roman"/>
                <a:cs typeface="Times New Roman"/>
              </a:rPr>
              <a:t> </a:t>
            </a:r>
            <a:r>
              <a:rPr sz="2000" b="1" i="1" dirty="0">
                <a:solidFill>
                  <a:srgbClr val="000000"/>
                </a:solidFill>
                <a:latin typeface="微软雅黑"/>
                <a:cs typeface="微软雅黑"/>
              </a:rPr>
              <a:t>常量名 </a:t>
            </a:r>
            <a:r>
              <a:rPr sz="2000" b="1" dirty="0">
                <a:solidFill>
                  <a:srgbClr val="000000"/>
                </a:solidFill>
                <a:latin typeface="Times New Roman"/>
                <a:cs typeface="Times New Roman"/>
              </a:rPr>
              <a:t>[</a:t>
            </a:r>
            <a:r>
              <a:rPr sz="2000" b="1" dirty="0">
                <a:solidFill>
                  <a:srgbClr val="FF0000"/>
                </a:solidFill>
                <a:latin typeface="Times New Roman"/>
                <a:cs typeface="Times New Roman"/>
              </a:rPr>
              <a:t>As</a:t>
            </a:r>
            <a:r>
              <a:rPr sz="2000" b="1" dirty="0">
                <a:solidFill>
                  <a:srgbClr val="000000"/>
                </a:solidFill>
                <a:latin typeface="Times New Roman"/>
                <a:cs typeface="Times New Roman"/>
              </a:rPr>
              <a:t> </a:t>
            </a:r>
            <a:r>
              <a:rPr sz="2000" b="1" i="1" dirty="0">
                <a:solidFill>
                  <a:srgbClr val="000000"/>
                </a:solidFill>
                <a:latin typeface="微软雅黑"/>
                <a:cs typeface="微软雅黑"/>
              </a:rPr>
              <a:t>类型</a:t>
            </a:r>
            <a:r>
              <a:rPr sz="2000" b="1" dirty="0">
                <a:solidFill>
                  <a:srgbClr val="000000"/>
                </a:solidFill>
                <a:latin typeface="Times New Roman"/>
                <a:cs typeface="Times New Roman"/>
              </a:rPr>
              <a:t>] =</a:t>
            </a:r>
            <a:r>
              <a:rPr sz="2000" b="1" spc="-204" dirty="0">
                <a:solidFill>
                  <a:srgbClr val="000000"/>
                </a:solidFill>
                <a:latin typeface="Times New Roman"/>
                <a:cs typeface="Times New Roman"/>
              </a:rPr>
              <a:t> </a:t>
            </a:r>
            <a:r>
              <a:rPr sz="2000" b="1" i="1" dirty="0">
                <a:solidFill>
                  <a:srgbClr val="000000"/>
                </a:solidFill>
                <a:latin typeface="微软雅黑"/>
                <a:cs typeface="微软雅黑"/>
              </a:rPr>
              <a:t>表达式</a:t>
            </a:r>
            <a:endParaRPr sz="2000" dirty="0">
              <a:solidFill>
                <a:srgbClr val="000000"/>
              </a:solidFill>
              <a:latin typeface="微软雅黑"/>
              <a:cs typeface="微软雅黑"/>
            </a:endParaRPr>
          </a:p>
        </p:txBody>
      </p:sp>
      <p:sp>
        <p:nvSpPr>
          <p:cNvPr id="14" name="object 17">
            <a:extLst>
              <a:ext uri="{FF2B5EF4-FFF2-40B4-BE49-F238E27FC236}">
                <a16:creationId xmlns:a16="http://schemas.microsoft.com/office/drawing/2014/main" id="{5685C728-61A0-4FDE-9924-DCAAFF002F7E}"/>
              </a:ext>
            </a:extLst>
          </p:cNvPr>
          <p:cNvSpPr/>
          <p:nvPr/>
        </p:nvSpPr>
        <p:spPr>
          <a:xfrm>
            <a:off x="2467203" y="3738959"/>
            <a:ext cx="2815590" cy="1133475"/>
          </a:xfrm>
          <a:custGeom>
            <a:avLst/>
            <a:gdLst/>
            <a:ahLst/>
            <a:cxnLst/>
            <a:rect l="l" t="t" r="r" b="b"/>
            <a:pathLst>
              <a:path w="2815590" h="1133475">
                <a:moveTo>
                  <a:pt x="0" y="533019"/>
                </a:moveTo>
                <a:lnTo>
                  <a:pt x="9429" y="486298"/>
                </a:lnTo>
                <a:lnTo>
                  <a:pt x="35145" y="448151"/>
                </a:lnTo>
                <a:lnTo>
                  <a:pt x="73289" y="422433"/>
                </a:lnTo>
                <a:lnTo>
                  <a:pt x="120002" y="413004"/>
                </a:lnTo>
                <a:lnTo>
                  <a:pt x="1364970" y="413004"/>
                </a:lnTo>
                <a:lnTo>
                  <a:pt x="2815564" y="0"/>
                </a:lnTo>
                <a:lnTo>
                  <a:pt x="1949932" y="413004"/>
                </a:lnTo>
                <a:lnTo>
                  <a:pt x="2219934" y="413004"/>
                </a:lnTo>
                <a:lnTo>
                  <a:pt x="2266654" y="422433"/>
                </a:lnTo>
                <a:lnTo>
                  <a:pt x="2304802" y="448151"/>
                </a:lnTo>
                <a:lnTo>
                  <a:pt x="2330519" y="486298"/>
                </a:lnTo>
                <a:lnTo>
                  <a:pt x="2339949" y="533019"/>
                </a:lnTo>
                <a:lnTo>
                  <a:pt x="2339949" y="712978"/>
                </a:lnTo>
                <a:lnTo>
                  <a:pt x="2339949" y="1013079"/>
                </a:lnTo>
                <a:lnTo>
                  <a:pt x="2330519" y="1059725"/>
                </a:lnTo>
                <a:lnTo>
                  <a:pt x="2304802" y="1097835"/>
                </a:lnTo>
                <a:lnTo>
                  <a:pt x="2266654" y="1123539"/>
                </a:lnTo>
                <a:lnTo>
                  <a:pt x="2219934" y="1132967"/>
                </a:lnTo>
                <a:lnTo>
                  <a:pt x="1949932" y="1132967"/>
                </a:lnTo>
                <a:lnTo>
                  <a:pt x="1364970" y="1132967"/>
                </a:lnTo>
                <a:lnTo>
                  <a:pt x="120002" y="1132967"/>
                </a:lnTo>
                <a:lnTo>
                  <a:pt x="73289" y="1123539"/>
                </a:lnTo>
                <a:lnTo>
                  <a:pt x="35145" y="1097835"/>
                </a:lnTo>
                <a:lnTo>
                  <a:pt x="9429" y="1059725"/>
                </a:lnTo>
                <a:lnTo>
                  <a:pt x="0" y="1013079"/>
                </a:lnTo>
                <a:lnTo>
                  <a:pt x="0" y="712978"/>
                </a:lnTo>
                <a:lnTo>
                  <a:pt x="0" y="533019"/>
                </a:lnTo>
                <a:close/>
              </a:path>
            </a:pathLst>
          </a:custGeom>
          <a:ln w="9525">
            <a:solidFill>
              <a:srgbClr val="000000"/>
            </a:solidFill>
          </a:ln>
        </p:spPr>
        <p:txBody>
          <a:bodyPr wrap="square" lIns="0" tIns="0" rIns="0" bIns="0" rtlCol="0"/>
          <a:lstStyle/>
          <a:p>
            <a:endParaRPr/>
          </a:p>
        </p:txBody>
      </p:sp>
      <p:grpSp>
        <p:nvGrpSpPr>
          <p:cNvPr id="25" name="组合 24">
            <a:extLst>
              <a:ext uri="{FF2B5EF4-FFF2-40B4-BE49-F238E27FC236}">
                <a16:creationId xmlns:a16="http://schemas.microsoft.com/office/drawing/2014/main" id="{B7288E19-43C3-43C0-A462-BBAFE8C36976}"/>
              </a:ext>
            </a:extLst>
          </p:cNvPr>
          <p:cNvGrpSpPr/>
          <p:nvPr/>
        </p:nvGrpSpPr>
        <p:grpSpPr>
          <a:xfrm>
            <a:off x="2468602" y="3740358"/>
            <a:ext cx="2815590" cy="1133475"/>
            <a:chOff x="2733301" y="3740358"/>
            <a:chExt cx="2815590" cy="1133475"/>
          </a:xfrm>
        </p:grpSpPr>
        <p:sp>
          <p:nvSpPr>
            <p:cNvPr id="13" name="object 16">
              <a:extLst>
                <a:ext uri="{FF2B5EF4-FFF2-40B4-BE49-F238E27FC236}">
                  <a16:creationId xmlns:a16="http://schemas.microsoft.com/office/drawing/2014/main" id="{D5A1BC8B-96A9-41C4-A14C-8D4EC6478584}"/>
                </a:ext>
              </a:extLst>
            </p:cNvPr>
            <p:cNvSpPr/>
            <p:nvPr/>
          </p:nvSpPr>
          <p:spPr>
            <a:xfrm>
              <a:off x="2733301" y="3740358"/>
              <a:ext cx="2815590" cy="1133475"/>
            </a:xfrm>
            <a:custGeom>
              <a:avLst/>
              <a:gdLst/>
              <a:ahLst/>
              <a:cxnLst/>
              <a:rect l="l" t="t" r="r" b="b"/>
              <a:pathLst>
                <a:path w="2815590" h="1133475">
                  <a:moveTo>
                    <a:pt x="2219934" y="413004"/>
                  </a:moveTo>
                  <a:lnTo>
                    <a:pt x="120002" y="413004"/>
                  </a:lnTo>
                  <a:lnTo>
                    <a:pt x="73289" y="422433"/>
                  </a:lnTo>
                  <a:lnTo>
                    <a:pt x="35145" y="448151"/>
                  </a:lnTo>
                  <a:lnTo>
                    <a:pt x="9429" y="486298"/>
                  </a:lnTo>
                  <a:lnTo>
                    <a:pt x="0" y="533019"/>
                  </a:lnTo>
                  <a:lnTo>
                    <a:pt x="0" y="1013079"/>
                  </a:lnTo>
                  <a:lnTo>
                    <a:pt x="9429" y="1059725"/>
                  </a:lnTo>
                  <a:lnTo>
                    <a:pt x="35145" y="1097835"/>
                  </a:lnTo>
                  <a:lnTo>
                    <a:pt x="73289" y="1123539"/>
                  </a:lnTo>
                  <a:lnTo>
                    <a:pt x="120002" y="1132967"/>
                  </a:lnTo>
                  <a:lnTo>
                    <a:pt x="2219934" y="1132967"/>
                  </a:lnTo>
                  <a:lnTo>
                    <a:pt x="2266654" y="1123539"/>
                  </a:lnTo>
                  <a:lnTo>
                    <a:pt x="2304802" y="1097835"/>
                  </a:lnTo>
                  <a:lnTo>
                    <a:pt x="2330519" y="1059725"/>
                  </a:lnTo>
                  <a:lnTo>
                    <a:pt x="2339949" y="1013079"/>
                  </a:lnTo>
                  <a:lnTo>
                    <a:pt x="2339949" y="533019"/>
                  </a:lnTo>
                  <a:lnTo>
                    <a:pt x="2330519" y="486298"/>
                  </a:lnTo>
                  <a:lnTo>
                    <a:pt x="2304802" y="448151"/>
                  </a:lnTo>
                  <a:lnTo>
                    <a:pt x="2266654" y="422433"/>
                  </a:lnTo>
                  <a:lnTo>
                    <a:pt x="2219934" y="413004"/>
                  </a:lnTo>
                  <a:close/>
                </a:path>
                <a:path w="2815590" h="1133475">
                  <a:moveTo>
                    <a:pt x="2815564" y="0"/>
                  </a:moveTo>
                  <a:lnTo>
                    <a:pt x="1364970" y="413004"/>
                  </a:lnTo>
                  <a:lnTo>
                    <a:pt x="1949932" y="413004"/>
                  </a:lnTo>
                  <a:lnTo>
                    <a:pt x="2815564" y="0"/>
                  </a:lnTo>
                  <a:close/>
                </a:path>
              </a:pathLst>
            </a:custGeom>
            <a:solidFill>
              <a:srgbClr val="439467"/>
            </a:solidFill>
          </p:spPr>
          <p:txBody>
            <a:bodyPr wrap="square" lIns="0" tIns="0" rIns="0" bIns="0" rtlCol="0"/>
            <a:lstStyle/>
            <a:p>
              <a:endParaRPr/>
            </a:p>
          </p:txBody>
        </p:sp>
        <p:sp>
          <p:nvSpPr>
            <p:cNvPr id="15" name="object 18">
              <a:extLst>
                <a:ext uri="{FF2B5EF4-FFF2-40B4-BE49-F238E27FC236}">
                  <a16:creationId xmlns:a16="http://schemas.microsoft.com/office/drawing/2014/main" id="{509ECC49-BACA-4973-8FA5-A308E3DE3ED2}"/>
                </a:ext>
              </a:extLst>
            </p:cNvPr>
            <p:cNvSpPr txBox="1"/>
            <p:nvPr/>
          </p:nvSpPr>
          <p:spPr>
            <a:xfrm>
              <a:off x="2857955" y="4212195"/>
              <a:ext cx="2110740" cy="561340"/>
            </a:xfrm>
            <a:prstGeom prst="rect">
              <a:avLst/>
            </a:prstGeom>
          </p:spPr>
          <p:txBody>
            <a:bodyPr vert="horz" wrap="square" lIns="0" tIns="0" rIns="0" bIns="0" rtlCol="0">
              <a:spAutoFit/>
            </a:bodyPr>
            <a:lstStyle/>
            <a:p>
              <a:pPr marL="12700" marR="5080">
                <a:lnSpc>
                  <a:spcPct val="100000"/>
                </a:lnSpc>
              </a:pPr>
              <a:r>
                <a:rPr sz="1800" b="1" spc="20" dirty="0">
                  <a:solidFill>
                    <a:srgbClr val="FFFFFF"/>
                  </a:solidFill>
                  <a:latin typeface="微软雅黑"/>
                  <a:cs typeface="微软雅黑"/>
                </a:rPr>
                <a:t>指符号</a:t>
              </a:r>
              <a:r>
                <a:rPr sz="1800" b="1" spc="30" dirty="0">
                  <a:solidFill>
                    <a:srgbClr val="FFFFFF"/>
                  </a:solidFill>
                  <a:latin typeface="微软雅黑"/>
                  <a:cs typeface="微软雅黑"/>
                </a:rPr>
                <a:t>常</a:t>
              </a:r>
              <a:r>
                <a:rPr sz="1800" b="1" spc="20" dirty="0">
                  <a:solidFill>
                    <a:srgbClr val="FFFFFF"/>
                  </a:solidFill>
                  <a:latin typeface="微软雅黑"/>
                  <a:cs typeface="微软雅黑"/>
                </a:rPr>
                <a:t>量</a:t>
              </a:r>
              <a:r>
                <a:rPr sz="1800" b="1" spc="30" dirty="0">
                  <a:solidFill>
                    <a:srgbClr val="FFFFFF"/>
                  </a:solidFill>
                  <a:latin typeface="微软雅黑"/>
                  <a:cs typeface="微软雅黑"/>
                </a:rPr>
                <a:t>的</a:t>
              </a:r>
              <a:r>
                <a:rPr sz="1800" b="1" spc="20" dirty="0">
                  <a:solidFill>
                    <a:srgbClr val="FFFFFF"/>
                  </a:solidFill>
                  <a:latin typeface="微软雅黑"/>
                  <a:cs typeface="微软雅黑"/>
                </a:rPr>
                <a:t>名</a:t>
              </a:r>
              <a:r>
                <a:rPr sz="1800" b="1" spc="40" dirty="0">
                  <a:solidFill>
                    <a:srgbClr val="FFFFFF"/>
                  </a:solidFill>
                  <a:latin typeface="微软雅黑"/>
                  <a:cs typeface="微软雅黑"/>
                </a:rPr>
                <a:t>称</a:t>
              </a:r>
              <a:r>
                <a:rPr sz="1800" b="1" dirty="0">
                  <a:solidFill>
                    <a:srgbClr val="FFFFFF"/>
                  </a:solidFill>
                  <a:latin typeface="微软雅黑"/>
                  <a:cs typeface="微软雅黑"/>
                </a:rPr>
                <a:t>，  是用户定义的</a:t>
              </a:r>
              <a:r>
                <a:rPr sz="1800" b="1" dirty="0">
                  <a:solidFill>
                    <a:srgbClr val="FFFF00"/>
                  </a:solidFill>
                  <a:latin typeface="微软雅黑"/>
                  <a:cs typeface="微软雅黑"/>
                </a:rPr>
                <a:t>标识符</a:t>
              </a:r>
              <a:endParaRPr sz="1800" dirty="0">
                <a:solidFill>
                  <a:srgbClr val="FFFF00"/>
                </a:solidFill>
                <a:latin typeface="微软雅黑"/>
                <a:cs typeface="微软雅黑"/>
              </a:endParaRPr>
            </a:p>
          </p:txBody>
        </p:sp>
      </p:grpSp>
      <p:grpSp>
        <p:nvGrpSpPr>
          <p:cNvPr id="26" name="组合 25">
            <a:extLst>
              <a:ext uri="{FF2B5EF4-FFF2-40B4-BE49-F238E27FC236}">
                <a16:creationId xmlns:a16="http://schemas.microsoft.com/office/drawing/2014/main" id="{832582BC-07AF-49BE-BCF4-05865214EC42}"/>
              </a:ext>
            </a:extLst>
          </p:cNvPr>
          <p:cNvGrpSpPr/>
          <p:nvPr/>
        </p:nvGrpSpPr>
        <p:grpSpPr>
          <a:xfrm>
            <a:off x="5807079" y="3704630"/>
            <a:ext cx="4227254" cy="1105392"/>
            <a:chOff x="6071778" y="3704630"/>
            <a:chExt cx="4227254" cy="1105392"/>
          </a:xfrm>
        </p:grpSpPr>
        <p:sp>
          <p:nvSpPr>
            <p:cNvPr id="16" name="object 19">
              <a:extLst>
                <a:ext uri="{FF2B5EF4-FFF2-40B4-BE49-F238E27FC236}">
                  <a16:creationId xmlns:a16="http://schemas.microsoft.com/office/drawing/2014/main" id="{16456592-A6B9-43EB-B8F8-AF65C501FD56}"/>
                </a:ext>
              </a:extLst>
            </p:cNvPr>
            <p:cNvSpPr/>
            <p:nvPr/>
          </p:nvSpPr>
          <p:spPr>
            <a:xfrm>
              <a:off x="6113204" y="3706392"/>
              <a:ext cx="3960495" cy="1103630"/>
            </a:xfrm>
            <a:custGeom>
              <a:avLst/>
              <a:gdLst/>
              <a:ahLst/>
              <a:cxnLst/>
              <a:rect l="l" t="t" r="r" b="b"/>
              <a:pathLst>
                <a:path w="3960495" h="1103630">
                  <a:moveTo>
                    <a:pt x="3839971" y="383413"/>
                  </a:moveTo>
                  <a:lnTo>
                    <a:pt x="120014" y="383413"/>
                  </a:lnTo>
                  <a:lnTo>
                    <a:pt x="73294" y="392840"/>
                  </a:lnTo>
                  <a:lnTo>
                    <a:pt x="35147" y="418544"/>
                  </a:lnTo>
                  <a:lnTo>
                    <a:pt x="9429" y="456654"/>
                  </a:lnTo>
                  <a:lnTo>
                    <a:pt x="0" y="503301"/>
                  </a:lnTo>
                  <a:lnTo>
                    <a:pt x="0" y="983361"/>
                  </a:lnTo>
                  <a:lnTo>
                    <a:pt x="9429" y="1030081"/>
                  </a:lnTo>
                  <a:lnTo>
                    <a:pt x="35147" y="1068228"/>
                  </a:lnTo>
                  <a:lnTo>
                    <a:pt x="73294" y="1093946"/>
                  </a:lnTo>
                  <a:lnTo>
                    <a:pt x="120014" y="1103376"/>
                  </a:lnTo>
                  <a:lnTo>
                    <a:pt x="3839971" y="1103376"/>
                  </a:lnTo>
                  <a:lnTo>
                    <a:pt x="3886692" y="1093946"/>
                  </a:lnTo>
                  <a:lnTo>
                    <a:pt x="3924839" y="1068228"/>
                  </a:lnTo>
                  <a:lnTo>
                    <a:pt x="3950557" y="1030081"/>
                  </a:lnTo>
                  <a:lnTo>
                    <a:pt x="3959987" y="983361"/>
                  </a:lnTo>
                  <a:lnTo>
                    <a:pt x="3959987" y="503301"/>
                  </a:lnTo>
                  <a:lnTo>
                    <a:pt x="3950557" y="456654"/>
                  </a:lnTo>
                  <a:lnTo>
                    <a:pt x="3924839" y="418544"/>
                  </a:lnTo>
                  <a:lnTo>
                    <a:pt x="3886692" y="392840"/>
                  </a:lnTo>
                  <a:lnTo>
                    <a:pt x="3839971" y="383413"/>
                  </a:lnTo>
                  <a:close/>
                </a:path>
                <a:path w="3960495" h="1103630">
                  <a:moveTo>
                    <a:pt x="737742" y="0"/>
                  </a:moveTo>
                  <a:lnTo>
                    <a:pt x="660018" y="383413"/>
                  </a:lnTo>
                  <a:lnTo>
                    <a:pt x="1649983" y="383413"/>
                  </a:lnTo>
                  <a:lnTo>
                    <a:pt x="737742" y="0"/>
                  </a:lnTo>
                  <a:close/>
                </a:path>
              </a:pathLst>
            </a:custGeom>
            <a:solidFill>
              <a:srgbClr val="404040"/>
            </a:solidFill>
          </p:spPr>
          <p:txBody>
            <a:bodyPr wrap="square" lIns="0" tIns="0" rIns="0" bIns="0" rtlCol="0"/>
            <a:lstStyle/>
            <a:p>
              <a:endParaRPr/>
            </a:p>
          </p:txBody>
        </p:sp>
        <p:sp>
          <p:nvSpPr>
            <p:cNvPr id="17" name="object 20">
              <a:extLst>
                <a:ext uri="{FF2B5EF4-FFF2-40B4-BE49-F238E27FC236}">
                  <a16:creationId xmlns:a16="http://schemas.microsoft.com/office/drawing/2014/main" id="{38BE8CAC-96A6-4D91-8001-A18E52EBB853}"/>
                </a:ext>
              </a:extLst>
            </p:cNvPr>
            <p:cNvSpPr/>
            <p:nvPr/>
          </p:nvSpPr>
          <p:spPr>
            <a:xfrm>
              <a:off x="6071778" y="3704630"/>
              <a:ext cx="4227254" cy="1103630"/>
            </a:xfrm>
            <a:custGeom>
              <a:avLst/>
              <a:gdLst/>
              <a:ahLst/>
              <a:cxnLst/>
              <a:rect l="l" t="t" r="r" b="b"/>
              <a:pathLst>
                <a:path w="3960495" h="1103630">
                  <a:moveTo>
                    <a:pt x="0" y="503301"/>
                  </a:moveTo>
                  <a:lnTo>
                    <a:pt x="9429" y="456654"/>
                  </a:lnTo>
                  <a:lnTo>
                    <a:pt x="35147" y="418544"/>
                  </a:lnTo>
                  <a:lnTo>
                    <a:pt x="73294" y="392840"/>
                  </a:lnTo>
                  <a:lnTo>
                    <a:pt x="120014" y="383413"/>
                  </a:lnTo>
                  <a:lnTo>
                    <a:pt x="660018" y="383413"/>
                  </a:lnTo>
                  <a:lnTo>
                    <a:pt x="737742" y="0"/>
                  </a:lnTo>
                  <a:lnTo>
                    <a:pt x="1649983" y="383413"/>
                  </a:lnTo>
                  <a:lnTo>
                    <a:pt x="3839971" y="383413"/>
                  </a:lnTo>
                  <a:lnTo>
                    <a:pt x="3886692" y="392840"/>
                  </a:lnTo>
                  <a:lnTo>
                    <a:pt x="3924839" y="418544"/>
                  </a:lnTo>
                  <a:lnTo>
                    <a:pt x="3950557" y="456654"/>
                  </a:lnTo>
                  <a:lnTo>
                    <a:pt x="3959987" y="503301"/>
                  </a:lnTo>
                  <a:lnTo>
                    <a:pt x="3959987" y="683387"/>
                  </a:lnTo>
                  <a:lnTo>
                    <a:pt x="3959987" y="983361"/>
                  </a:lnTo>
                  <a:lnTo>
                    <a:pt x="3950557" y="1030081"/>
                  </a:lnTo>
                  <a:lnTo>
                    <a:pt x="3924839" y="1068228"/>
                  </a:lnTo>
                  <a:lnTo>
                    <a:pt x="3886692" y="1093946"/>
                  </a:lnTo>
                  <a:lnTo>
                    <a:pt x="3839971" y="1103376"/>
                  </a:lnTo>
                  <a:lnTo>
                    <a:pt x="1649983" y="1103376"/>
                  </a:lnTo>
                  <a:lnTo>
                    <a:pt x="660018" y="1103376"/>
                  </a:lnTo>
                  <a:lnTo>
                    <a:pt x="120014" y="1103376"/>
                  </a:lnTo>
                  <a:lnTo>
                    <a:pt x="73294" y="1093946"/>
                  </a:lnTo>
                  <a:lnTo>
                    <a:pt x="35147" y="1068228"/>
                  </a:lnTo>
                  <a:lnTo>
                    <a:pt x="9429" y="1030081"/>
                  </a:lnTo>
                  <a:lnTo>
                    <a:pt x="0" y="983361"/>
                  </a:lnTo>
                  <a:lnTo>
                    <a:pt x="0" y="683387"/>
                  </a:lnTo>
                  <a:lnTo>
                    <a:pt x="0" y="503301"/>
                  </a:lnTo>
                  <a:close/>
                </a:path>
              </a:pathLst>
            </a:custGeom>
            <a:solidFill>
              <a:srgbClr val="439467"/>
            </a:solidFill>
            <a:ln w="9525">
              <a:solidFill>
                <a:srgbClr val="000000"/>
              </a:solidFill>
            </a:ln>
          </p:spPr>
          <p:txBody>
            <a:bodyPr wrap="square" lIns="0" tIns="0" rIns="0" bIns="0" rtlCol="0"/>
            <a:lstStyle/>
            <a:p>
              <a:endParaRPr/>
            </a:p>
          </p:txBody>
        </p:sp>
      </p:grpSp>
      <p:sp>
        <p:nvSpPr>
          <p:cNvPr id="18" name="object 21">
            <a:extLst>
              <a:ext uri="{FF2B5EF4-FFF2-40B4-BE49-F238E27FC236}">
                <a16:creationId xmlns:a16="http://schemas.microsoft.com/office/drawing/2014/main" id="{34DB7C15-CD79-4528-92F4-4576B24CF84B}"/>
              </a:ext>
            </a:extLst>
          </p:cNvPr>
          <p:cNvSpPr txBox="1"/>
          <p:nvPr/>
        </p:nvSpPr>
        <p:spPr>
          <a:xfrm>
            <a:off x="5914930" y="4162195"/>
            <a:ext cx="4119403" cy="553998"/>
          </a:xfrm>
          <a:prstGeom prst="rect">
            <a:avLst/>
          </a:prstGeom>
        </p:spPr>
        <p:txBody>
          <a:bodyPr vert="horz" wrap="square" lIns="0" tIns="0" rIns="0" bIns="0" rtlCol="0">
            <a:spAutoFit/>
          </a:bodyPr>
          <a:lstStyle/>
          <a:p>
            <a:pPr marL="12700" marR="5080">
              <a:lnSpc>
                <a:spcPct val="100000"/>
              </a:lnSpc>
            </a:pPr>
            <a:r>
              <a:rPr sz="1800" b="1" spc="-5" dirty="0">
                <a:solidFill>
                  <a:srgbClr val="FFFFFF"/>
                </a:solidFill>
                <a:latin typeface="微软雅黑"/>
                <a:cs typeface="微软雅黑"/>
              </a:rPr>
              <a:t>说明符号常量的数据类型，可在常量  </a:t>
            </a:r>
            <a:r>
              <a:rPr sz="1800" b="1" dirty="0" err="1">
                <a:solidFill>
                  <a:srgbClr val="FFFFFF"/>
                </a:solidFill>
                <a:latin typeface="微软雅黑"/>
                <a:cs typeface="微软雅黑"/>
              </a:rPr>
              <a:t>名后加</a:t>
            </a:r>
            <a:r>
              <a:rPr sz="1800" b="1" spc="-10" dirty="0" err="1">
                <a:solidFill>
                  <a:srgbClr val="FFFFFF"/>
                </a:solidFill>
                <a:latin typeface="微软雅黑"/>
                <a:cs typeface="微软雅黑"/>
              </a:rPr>
              <a:t>“</a:t>
            </a:r>
            <a:r>
              <a:rPr sz="1800" b="1" dirty="0" err="1">
                <a:solidFill>
                  <a:srgbClr val="FFFF00"/>
                </a:solidFill>
                <a:latin typeface="微软雅黑"/>
                <a:cs typeface="微软雅黑"/>
              </a:rPr>
              <a:t>类型</a:t>
            </a:r>
            <a:r>
              <a:rPr lang="zh-CN" altLang="en-US" sz="1800" b="1" dirty="0">
                <a:solidFill>
                  <a:srgbClr val="FFFF00"/>
                </a:solidFill>
                <a:latin typeface="微软雅黑"/>
                <a:cs typeface="微软雅黑"/>
              </a:rPr>
              <a:t>标识</a:t>
            </a:r>
            <a:r>
              <a:rPr sz="1800" b="1" spc="-5" dirty="0" err="1">
                <a:solidFill>
                  <a:srgbClr val="FFFF00"/>
                </a:solidFill>
                <a:latin typeface="微软雅黑"/>
                <a:cs typeface="微软雅黑"/>
              </a:rPr>
              <a:t>符</a:t>
            </a:r>
            <a:r>
              <a:rPr sz="1800" b="1" dirty="0" err="1">
                <a:solidFill>
                  <a:srgbClr val="FFFFFF"/>
                </a:solidFill>
                <a:latin typeface="微软雅黑"/>
                <a:cs typeface="微软雅黑"/>
              </a:rPr>
              <a:t>”来替代</a:t>
            </a:r>
            <a:r>
              <a:rPr sz="1800" b="1" spc="-10" dirty="0" err="1">
                <a:solidFill>
                  <a:srgbClr val="FFFFFF"/>
                </a:solidFill>
                <a:latin typeface="微软雅黑"/>
                <a:cs typeface="微软雅黑"/>
              </a:rPr>
              <a:t>“</a:t>
            </a:r>
            <a:r>
              <a:rPr sz="1800" b="1" spc="-10" dirty="0" err="1">
                <a:solidFill>
                  <a:srgbClr val="FFFF00"/>
                </a:solidFill>
                <a:latin typeface="Times New Roman"/>
                <a:cs typeface="Times New Roman"/>
              </a:rPr>
              <a:t>A</a:t>
            </a:r>
            <a:r>
              <a:rPr sz="1800" b="1" spc="-15" dirty="0" err="1">
                <a:solidFill>
                  <a:srgbClr val="FFFF00"/>
                </a:solidFill>
                <a:latin typeface="Times New Roman"/>
                <a:cs typeface="Times New Roman"/>
              </a:rPr>
              <a:t>s</a:t>
            </a:r>
            <a:r>
              <a:rPr sz="1800" b="1" dirty="0" err="1">
                <a:solidFill>
                  <a:srgbClr val="FFFF00"/>
                </a:solidFill>
                <a:latin typeface="微软雅黑"/>
                <a:cs typeface="微软雅黑"/>
              </a:rPr>
              <a:t>类</a:t>
            </a:r>
            <a:r>
              <a:rPr sz="1800" b="1" spc="-5" dirty="0" err="1">
                <a:solidFill>
                  <a:srgbClr val="FFFF00"/>
                </a:solidFill>
                <a:latin typeface="微软雅黑"/>
                <a:cs typeface="微软雅黑"/>
              </a:rPr>
              <a:t>型</a:t>
            </a:r>
            <a:r>
              <a:rPr sz="1800" b="1" dirty="0">
                <a:solidFill>
                  <a:srgbClr val="FFFFFF"/>
                </a:solidFill>
                <a:latin typeface="微软雅黑"/>
                <a:cs typeface="微软雅黑"/>
              </a:rPr>
              <a:t>”</a:t>
            </a:r>
            <a:endParaRPr sz="1800" dirty="0">
              <a:latin typeface="微软雅黑"/>
              <a:cs typeface="微软雅黑"/>
            </a:endParaRPr>
          </a:p>
        </p:txBody>
      </p:sp>
      <p:grpSp>
        <p:nvGrpSpPr>
          <p:cNvPr id="24" name="组合 23">
            <a:extLst>
              <a:ext uri="{FF2B5EF4-FFF2-40B4-BE49-F238E27FC236}">
                <a16:creationId xmlns:a16="http://schemas.microsoft.com/office/drawing/2014/main" id="{28F62B5B-77A9-4EDA-A107-5D8F53157EE1}"/>
              </a:ext>
            </a:extLst>
          </p:cNvPr>
          <p:cNvGrpSpPr/>
          <p:nvPr/>
        </p:nvGrpSpPr>
        <p:grpSpPr>
          <a:xfrm>
            <a:off x="7941249" y="2780422"/>
            <a:ext cx="2437130" cy="732122"/>
            <a:chOff x="8205948" y="2852614"/>
            <a:chExt cx="2437130" cy="732122"/>
          </a:xfrm>
        </p:grpSpPr>
        <p:grpSp>
          <p:nvGrpSpPr>
            <p:cNvPr id="23" name="组合 22">
              <a:extLst>
                <a:ext uri="{FF2B5EF4-FFF2-40B4-BE49-F238E27FC236}">
                  <a16:creationId xmlns:a16="http://schemas.microsoft.com/office/drawing/2014/main" id="{1367DB4B-BE34-4A53-AE01-6591F3EE0150}"/>
                </a:ext>
              </a:extLst>
            </p:cNvPr>
            <p:cNvGrpSpPr/>
            <p:nvPr/>
          </p:nvGrpSpPr>
          <p:grpSpPr>
            <a:xfrm>
              <a:off x="8205948" y="2852614"/>
              <a:ext cx="2437130" cy="732122"/>
              <a:chOff x="8121724" y="2876678"/>
              <a:chExt cx="2437130" cy="732122"/>
            </a:xfrm>
          </p:grpSpPr>
          <p:sp>
            <p:nvSpPr>
              <p:cNvPr id="19" name="object 22">
                <a:extLst>
                  <a:ext uri="{FF2B5EF4-FFF2-40B4-BE49-F238E27FC236}">
                    <a16:creationId xmlns:a16="http://schemas.microsoft.com/office/drawing/2014/main" id="{529AA9A3-9C31-4026-8566-D6C9AF7A358E}"/>
                  </a:ext>
                </a:extLst>
              </p:cNvPr>
              <p:cNvSpPr/>
              <p:nvPr/>
            </p:nvSpPr>
            <p:spPr>
              <a:xfrm>
                <a:off x="8121724" y="2888710"/>
                <a:ext cx="2437130" cy="720090"/>
              </a:xfrm>
              <a:custGeom>
                <a:avLst/>
                <a:gdLst/>
                <a:ahLst/>
                <a:cxnLst/>
                <a:rect l="l" t="t" r="r" b="b"/>
                <a:pathLst>
                  <a:path w="2437129" h="720089">
                    <a:moveTo>
                      <a:pt x="2437130" y="599948"/>
                    </a:moveTo>
                    <a:lnTo>
                      <a:pt x="565150" y="599948"/>
                    </a:lnTo>
                    <a:lnTo>
                      <a:pt x="574579" y="646668"/>
                    </a:lnTo>
                    <a:lnTo>
                      <a:pt x="600297" y="684815"/>
                    </a:lnTo>
                    <a:lnTo>
                      <a:pt x="638444" y="710533"/>
                    </a:lnTo>
                    <a:lnTo>
                      <a:pt x="685164" y="719963"/>
                    </a:lnTo>
                    <a:lnTo>
                      <a:pt x="2317241" y="719963"/>
                    </a:lnTo>
                    <a:lnTo>
                      <a:pt x="2363888" y="710533"/>
                    </a:lnTo>
                    <a:lnTo>
                      <a:pt x="2401998" y="684815"/>
                    </a:lnTo>
                    <a:lnTo>
                      <a:pt x="2427702" y="646668"/>
                    </a:lnTo>
                    <a:lnTo>
                      <a:pt x="2437130" y="599948"/>
                    </a:lnTo>
                    <a:close/>
                  </a:path>
                  <a:path w="2437129" h="720089">
                    <a:moveTo>
                      <a:pt x="2317241" y="0"/>
                    </a:moveTo>
                    <a:lnTo>
                      <a:pt x="685164" y="0"/>
                    </a:lnTo>
                    <a:lnTo>
                      <a:pt x="638444" y="9427"/>
                    </a:lnTo>
                    <a:lnTo>
                      <a:pt x="600297" y="35131"/>
                    </a:lnTo>
                    <a:lnTo>
                      <a:pt x="574579" y="73241"/>
                    </a:lnTo>
                    <a:lnTo>
                      <a:pt x="565150" y="119887"/>
                    </a:lnTo>
                    <a:lnTo>
                      <a:pt x="565150" y="419988"/>
                    </a:lnTo>
                    <a:lnTo>
                      <a:pt x="0" y="649859"/>
                    </a:lnTo>
                    <a:lnTo>
                      <a:pt x="565150" y="599948"/>
                    </a:lnTo>
                    <a:lnTo>
                      <a:pt x="2437130" y="599948"/>
                    </a:lnTo>
                    <a:lnTo>
                      <a:pt x="2437130" y="119887"/>
                    </a:lnTo>
                    <a:lnTo>
                      <a:pt x="2427702" y="73241"/>
                    </a:lnTo>
                    <a:lnTo>
                      <a:pt x="2401998" y="35131"/>
                    </a:lnTo>
                    <a:lnTo>
                      <a:pt x="2363888" y="9427"/>
                    </a:lnTo>
                    <a:lnTo>
                      <a:pt x="2317241" y="0"/>
                    </a:lnTo>
                    <a:close/>
                  </a:path>
                </a:pathLst>
              </a:custGeom>
              <a:solidFill>
                <a:srgbClr val="439467"/>
              </a:solidFill>
            </p:spPr>
            <p:txBody>
              <a:bodyPr wrap="square" lIns="0" tIns="0" rIns="0" bIns="0" rtlCol="0"/>
              <a:lstStyle/>
              <a:p>
                <a:endParaRPr/>
              </a:p>
            </p:txBody>
          </p:sp>
          <p:sp>
            <p:nvSpPr>
              <p:cNvPr id="20" name="object 23">
                <a:extLst>
                  <a:ext uri="{FF2B5EF4-FFF2-40B4-BE49-F238E27FC236}">
                    <a16:creationId xmlns:a16="http://schemas.microsoft.com/office/drawing/2014/main" id="{C5556408-02D5-4A50-BB20-96459FC13417}"/>
                  </a:ext>
                </a:extLst>
              </p:cNvPr>
              <p:cNvSpPr/>
              <p:nvPr/>
            </p:nvSpPr>
            <p:spPr>
              <a:xfrm>
                <a:off x="8121724" y="2876678"/>
                <a:ext cx="2437130" cy="720090"/>
              </a:xfrm>
              <a:custGeom>
                <a:avLst/>
                <a:gdLst/>
                <a:ahLst/>
                <a:cxnLst/>
                <a:rect l="l" t="t" r="r" b="b"/>
                <a:pathLst>
                  <a:path w="2437129" h="720089">
                    <a:moveTo>
                      <a:pt x="565150" y="119887"/>
                    </a:moveTo>
                    <a:lnTo>
                      <a:pt x="574579" y="73241"/>
                    </a:lnTo>
                    <a:lnTo>
                      <a:pt x="600297" y="35131"/>
                    </a:lnTo>
                    <a:lnTo>
                      <a:pt x="638444" y="9427"/>
                    </a:lnTo>
                    <a:lnTo>
                      <a:pt x="685164" y="0"/>
                    </a:lnTo>
                    <a:lnTo>
                      <a:pt x="877188" y="0"/>
                    </a:lnTo>
                    <a:lnTo>
                      <a:pt x="1345184" y="0"/>
                    </a:lnTo>
                    <a:lnTo>
                      <a:pt x="2317241" y="0"/>
                    </a:lnTo>
                    <a:lnTo>
                      <a:pt x="2363888" y="9427"/>
                    </a:lnTo>
                    <a:lnTo>
                      <a:pt x="2401998" y="35131"/>
                    </a:lnTo>
                    <a:lnTo>
                      <a:pt x="2427702" y="73241"/>
                    </a:lnTo>
                    <a:lnTo>
                      <a:pt x="2437130" y="119887"/>
                    </a:lnTo>
                    <a:lnTo>
                      <a:pt x="2437130" y="419988"/>
                    </a:lnTo>
                    <a:lnTo>
                      <a:pt x="2437130" y="599948"/>
                    </a:lnTo>
                    <a:lnTo>
                      <a:pt x="2427702" y="646668"/>
                    </a:lnTo>
                    <a:lnTo>
                      <a:pt x="2401998" y="684815"/>
                    </a:lnTo>
                    <a:lnTo>
                      <a:pt x="2363888" y="710533"/>
                    </a:lnTo>
                    <a:lnTo>
                      <a:pt x="2317241" y="719963"/>
                    </a:lnTo>
                    <a:lnTo>
                      <a:pt x="1345184" y="719963"/>
                    </a:lnTo>
                    <a:lnTo>
                      <a:pt x="877188" y="719963"/>
                    </a:lnTo>
                    <a:lnTo>
                      <a:pt x="685164" y="719963"/>
                    </a:lnTo>
                    <a:lnTo>
                      <a:pt x="638444" y="710533"/>
                    </a:lnTo>
                    <a:lnTo>
                      <a:pt x="600297" y="684815"/>
                    </a:lnTo>
                    <a:lnTo>
                      <a:pt x="574579" y="646668"/>
                    </a:lnTo>
                    <a:lnTo>
                      <a:pt x="565150" y="599948"/>
                    </a:lnTo>
                    <a:lnTo>
                      <a:pt x="0" y="649859"/>
                    </a:lnTo>
                    <a:lnTo>
                      <a:pt x="565150" y="419988"/>
                    </a:lnTo>
                    <a:lnTo>
                      <a:pt x="565150" y="119887"/>
                    </a:lnTo>
                    <a:close/>
                  </a:path>
                </a:pathLst>
              </a:custGeom>
              <a:ln w="9525">
                <a:solidFill>
                  <a:srgbClr val="000000"/>
                </a:solidFill>
              </a:ln>
            </p:spPr>
            <p:txBody>
              <a:bodyPr wrap="square" lIns="0" tIns="0" rIns="0" bIns="0" rtlCol="0"/>
              <a:lstStyle/>
              <a:p>
                <a:endParaRPr/>
              </a:p>
            </p:txBody>
          </p:sp>
        </p:grpSp>
        <p:sp>
          <p:nvSpPr>
            <p:cNvPr id="21" name="object 24">
              <a:extLst>
                <a:ext uri="{FF2B5EF4-FFF2-40B4-BE49-F238E27FC236}">
                  <a16:creationId xmlns:a16="http://schemas.microsoft.com/office/drawing/2014/main" id="{71545C2A-277C-47BE-BE2E-5B22E881733B}"/>
                </a:ext>
              </a:extLst>
            </p:cNvPr>
            <p:cNvSpPr txBox="1"/>
            <p:nvPr/>
          </p:nvSpPr>
          <p:spPr>
            <a:xfrm>
              <a:off x="8861968" y="2948686"/>
              <a:ext cx="1626235" cy="287020"/>
            </a:xfrm>
            <a:prstGeom prst="rect">
              <a:avLst/>
            </a:prstGeom>
          </p:spPr>
          <p:txBody>
            <a:bodyPr vert="horz" wrap="square" lIns="0" tIns="0" rIns="0" bIns="0" rtlCol="0">
              <a:spAutoFit/>
            </a:bodyPr>
            <a:lstStyle/>
            <a:p>
              <a:pPr marL="12700">
                <a:lnSpc>
                  <a:spcPct val="100000"/>
                </a:lnSpc>
              </a:pPr>
              <a:r>
                <a:rPr sz="1800" b="1" spc="-5" dirty="0">
                  <a:solidFill>
                    <a:srgbClr val="FFFFFF"/>
                  </a:solidFill>
                  <a:latin typeface="微软雅黑"/>
                  <a:cs typeface="微软雅黑"/>
                </a:rPr>
                <a:t>表达式中</a:t>
              </a:r>
              <a:r>
                <a:rPr sz="1800" b="1" spc="-5" dirty="0">
                  <a:solidFill>
                    <a:srgbClr val="FFFF00"/>
                  </a:solidFill>
                  <a:latin typeface="微软雅黑"/>
                  <a:cs typeface="微软雅黑"/>
                </a:rPr>
                <a:t>不能</a:t>
              </a:r>
              <a:r>
                <a:rPr sz="1800" b="1" spc="-5" dirty="0">
                  <a:solidFill>
                    <a:srgbClr val="FFFFFF"/>
                  </a:solidFill>
                  <a:latin typeface="微软雅黑"/>
                  <a:cs typeface="微软雅黑"/>
                </a:rPr>
                <a:t>有</a:t>
              </a:r>
              <a:endParaRPr sz="1800" dirty="0">
                <a:latin typeface="微软雅黑"/>
                <a:cs typeface="微软雅黑"/>
              </a:endParaRPr>
            </a:p>
          </p:txBody>
        </p:sp>
        <p:sp>
          <p:nvSpPr>
            <p:cNvPr id="22" name="object 25">
              <a:extLst>
                <a:ext uri="{FF2B5EF4-FFF2-40B4-BE49-F238E27FC236}">
                  <a16:creationId xmlns:a16="http://schemas.microsoft.com/office/drawing/2014/main" id="{AFAD0D37-744C-4983-B99D-E501AAD93F79}"/>
                </a:ext>
              </a:extLst>
            </p:cNvPr>
            <p:cNvSpPr txBox="1"/>
            <p:nvPr/>
          </p:nvSpPr>
          <p:spPr>
            <a:xfrm>
              <a:off x="8861968" y="3223006"/>
              <a:ext cx="1170305" cy="287020"/>
            </a:xfrm>
            <a:prstGeom prst="rect">
              <a:avLst/>
            </a:prstGeom>
          </p:spPr>
          <p:txBody>
            <a:bodyPr vert="horz" wrap="square" lIns="0" tIns="0" rIns="0" bIns="0" rtlCol="0">
              <a:spAutoFit/>
            </a:bodyPr>
            <a:lstStyle/>
            <a:p>
              <a:pPr marL="12700">
                <a:lnSpc>
                  <a:spcPct val="100000"/>
                </a:lnSpc>
              </a:pPr>
              <a:r>
                <a:rPr sz="1800" b="1" dirty="0">
                  <a:solidFill>
                    <a:srgbClr val="FFFFFF"/>
                  </a:solidFill>
                  <a:latin typeface="微软雅黑"/>
                  <a:cs typeface="微软雅黑"/>
                </a:rPr>
                <a:t>变量和凼数</a:t>
              </a:r>
              <a:endParaRPr sz="1800" dirty="0">
                <a:latin typeface="微软雅黑"/>
                <a:cs typeface="微软雅黑"/>
              </a:endParaRPr>
            </a:p>
          </p:txBody>
        </p:sp>
      </p:grpSp>
      <p:grpSp>
        <p:nvGrpSpPr>
          <p:cNvPr id="32" name="组合 31">
            <a:extLst>
              <a:ext uri="{FF2B5EF4-FFF2-40B4-BE49-F238E27FC236}">
                <a16:creationId xmlns:a16="http://schemas.microsoft.com/office/drawing/2014/main" id="{915B04AB-A5CE-4769-A9CC-90D5F028D9E8}"/>
              </a:ext>
            </a:extLst>
          </p:cNvPr>
          <p:cNvGrpSpPr/>
          <p:nvPr/>
        </p:nvGrpSpPr>
        <p:grpSpPr>
          <a:xfrm>
            <a:off x="1445114" y="5101636"/>
            <a:ext cx="9527692" cy="1527767"/>
            <a:chOff x="1240571" y="5029444"/>
            <a:chExt cx="9527692" cy="1527767"/>
          </a:xfrm>
        </p:grpSpPr>
        <p:sp>
          <p:nvSpPr>
            <p:cNvPr id="27" name="object 12">
              <a:extLst>
                <a:ext uri="{FF2B5EF4-FFF2-40B4-BE49-F238E27FC236}">
                  <a16:creationId xmlns:a16="http://schemas.microsoft.com/office/drawing/2014/main" id="{3550817B-4EBA-4FCA-940E-58033D2F025D}"/>
                </a:ext>
              </a:extLst>
            </p:cNvPr>
            <p:cNvSpPr/>
            <p:nvPr/>
          </p:nvSpPr>
          <p:spPr>
            <a:xfrm>
              <a:off x="1240571" y="5041476"/>
              <a:ext cx="9527692" cy="1515735"/>
            </a:xfrm>
            <a:custGeom>
              <a:avLst/>
              <a:gdLst/>
              <a:ahLst/>
              <a:cxnLst/>
              <a:rect l="l" t="t" r="r" b="b"/>
              <a:pathLst>
                <a:path w="8637905" h="1755775">
                  <a:moveTo>
                    <a:pt x="0" y="51816"/>
                  </a:moveTo>
                  <a:lnTo>
                    <a:pt x="4081" y="31664"/>
                  </a:lnTo>
                  <a:lnTo>
                    <a:pt x="15211" y="15192"/>
                  </a:lnTo>
                  <a:lnTo>
                    <a:pt x="31718" y="4077"/>
                  </a:lnTo>
                  <a:lnTo>
                    <a:pt x="51930" y="0"/>
                  </a:lnTo>
                  <a:lnTo>
                    <a:pt x="8585644" y="0"/>
                  </a:lnTo>
                  <a:lnTo>
                    <a:pt x="8605869" y="4077"/>
                  </a:lnTo>
                  <a:lnTo>
                    <a:pt x="8622379" y="15192"/>
                  </a:lnTo>
                  <a:lnTo>
                    <a:pt x="8633507" y="31664"/>
                  </a:lnTo>
                  <a:lnTo>
                    <a:pt x="8637587" y="51816"/>
                  </a:lnTo>
                  <a:lnTo>
                    <a:pt x="8637587" y="1703781"/>
                  </a:lnTo>
                  <a:lnTo>
                    <a:pt x="8633507" y="1723998"/>
                  </a:lnTo>
                  <a:lnTo>
                    <a:pt x="8622379" y="1740504"/>
                  </a:lnTo>
                  <a:lnTo>
                    <a:pt x="8605869" y="1751631"/>
                  </a:lnTo>
                  <a:lnTo>
                    <a:pt x="8585644" y="1755711"/>
                  </a:lnTo>
                  <a:lnTo>
                    <a:pt x="51930" y="1755711"/>
                  </a:lnTo>
                  <a:lnTo>
                    <a:pt x="31718" y="1751631"/>
                  </a:lnTo>
                  <a:lnTo>
                    <a:pt x="15211" y="1740504"/>
                  </a:lnTo>
                  <a:lnTo>
                    <a:pt x="4081" y="1723998"/>
                  </a:lnTo>
                  <a:lnTo>
                    <a:pt x="0" y="1703781"/>
                  </a:lnTo>
                  <a:lnTo>
                    <a:pt x="0" y="51816"/>
                  </a:lnTo>
                  <a:close/>
                </a:path>
              </a:pathLst>
            </a:custGeom>
            <a:ln w="25400">
              <a:solidFill>
                <a:srgbClr val="808080"/>
              </a:solidFill>
            </a:ln>
          </p:spPr>
          <p:txBody>
            <a:bodyPr wrap="square" lIns="0" tIns="0" rIns="0" bIns="0" rtlCol="0"/>
            <a:lstStyle/>
            <a:p>
              <a:endParaRPr/>
            </a:p>
          </p:txBody>
        </p:sp>
        <p:sp>
          <p:nvSpPr>
            <p:cNvPr id="28" name="object 13">
              <a:extLst>
                <a:ext uri="{FF2B5EF4-FFF2-40B4-BE49-F238E27FC236}">
                  <a16:creationId xmlns:a16="http://schemas.microsoft.com/office/drawing/2014/main" id="{6BCECF62-F6F3-4EB5-9AED-FC68C090328C}"/>
                </a:ext>
              </a:extLst>
            </p:cNvPr>
            <p:cNvSpPr/>
            <p:nvPr/>
          </p:nvSpPr>
          <p:spPr>
            <a:xfrm>
              <a:off x="1240571" y="5029444"/>
              <a:ext cx="9527341" cy="482408"/>
            </a:xfrm>
            <a:prstGeom prst="rect">
              <a:avLst/>
            </a:prstGeom>
            <a:blipFill>
              <a:blip r:embed="rId2" cstate="print"/>
              <a:stretch>
                <a:fillRect/>
              </a:stretch>
            </a:blipFill>
          </p:spPr>
          <p:txBody>
            <a:bodyPr wrap="square" lIns="0" tIns="0" rIns="0" bIns="0" rtlCol="0"/>
            <a:lstStyle/>
            <a:p>
              <a:endParaRPr/>
            </a:p>
          </p:txBody>
        </p:sp>
        <p:sp>
          <p:nvSpPr>
            <p:cNvPr id="30" name="object 15">
              <a:extLst>
                <a:ext uri="{FF2B5EF4-FFF2-40B4-BE49-F238E27FC236}">
                  <a16:creationId xmlns:a16="http://schemas.microsoft.com/office/drawing/2014/main" id="{E97F323E-FC78-4ED8-AC55-1A07FE1178B2}"/>
                </a:ext>
              </a:extLst>
            </p:cNvPr>
            <p:cNvSpPr txBox="1"/>
            <p:nvPr/>
          </p:nvSpPr>
          <p:spPr>
            <a:xfrm>
              <a:off x="1423737" y="5583698"/>
              <a:ext cx="8949302" cy="892873"/>
            </a:xfrm>
            <a:prstGeom prst="rect">
              <a:avLst/>
            </a:prstGeom>
          </p:spPr>
          <p:txBody>
            <a:bodyPr vert="horz" wrap="square" lIns="0" tIns="0" rIns="0" bIns="0" rtlCol="0">
              <a:spAutoFit/>
            </a:bodyPr>
            <a:lstStyle/>
            <a:p>
              <a:pPr>
                <a:lnSpc>
                  <a:spcPct val="110000"/>
                </a:lnSpc>
              </a:pPr>
              <a:r>
                <a:rPr lang="en-US" altLang="zh-CN" dirty="0">
                  <a:solidFill>
                    <a:srgbClr val="000000"/>
                  </a:solidFill>
                  <a:latin typeface="微软雅黑" panose="020B0503020204020204" pitchFamily="34" charset="-122"/>
                  <a:ea typeface="微软雅黑" panose="020B0503020204020204" pitchFamily="34" charset="-122"/>
                </a:rPr>
                <a:t>Const PI = 3.14159!  '</a:t>
              </a:r>
              <a:r>
                <a:rPr lang="zh-CN" altLang="zh-CN" dirty="0">
                  <a:solidFill>
                    <a:srgbClr val="000000"/>
                  </a:solidFill>
                  <a:latin typeface="微软雅黑" panose="020B0503020204020204" pitchFamily="34" charset="-122"/>
                  <a:ea typeface="微软雅黑" panose="020B0503020204020204" pitchFamily="34" charset="-122"/>
                </a:rPr>
                <a:t>声明常量</a:t>
              </a:r>
              <a:r>
                <a:rPr lang="en-US" altLang="zh-CN" dirty="0">
                  <a:solidFill>
                    <a:srgbClr val="000000"/>
                  </a:solidFill>
                  <a:latin typeface="微软雅黑" panose="020B0503020204020204" pitchFamily="34" charset="-122"/>
                  <a:ea typeface="微软雅黑" panose="020B0503020204020204" pitchFamily="34" charset="-122"/>
                </a:rPr>
                <a:t>PI</a:t>
              </a:r>
              <a:r>
                <a:rPr lang="zh-CN" altLang="zh-CN" dirty="0">
                  <a:solidFill>
                    <a:srgbClr val="000000"/>
                  </a:solidFill>
                  <a:latin typeface="微软雅黑" panose="020B0503020204020204" pitchFamily="34" charset="-122"/>
                  <a:ea typeface="微软雅黑" panose="020B0503020204020204" pitchFamily="34" charset="-122"/>
                </a:rPr>
                <a:t>，代表</a:t>
              </a:r>
              <a:r>
                <a:rPr lang="en-US" altLang="zh-CN" dirty="0">
                  <a:solidFill>
                    <a:srgbClr val="000000"/>
                  </a:solidFill>
                  <a:latin typeface="微软雅黑" panose="020B0503020204020204" pitchFamily="34" charset="-122"/>
                  <a:ea typeface="微软雅黑" panose="020B0503020204020204" pitchFamily="34" charset="-122"/>
                </a:rPr>
                <a:t>3.14159</a:t>
              </a:r>
              <a:r>
                <a:rPr lang="zh-CN" altLang="zh-CN" dirty="0">
                  <a:solidFill>
                    <a:srgbClr val="000000"/>
                  </a:solidFill>
                  <a:latin typeface="微软雅黑" panose="020B0503020204020204" pitchFamily="34" charset="-122"/>
                  <a:ea typeface="微软雅黑" panose="020B0503020204020204" pitchFamily="34" charset="-122"/>
                </a:rPr>
                <a:t>，单精度型</a:t>
              </a:r>
            </a:p>
            <a:p>
              <a:pPr>
                <a:lnSpc>
                  <a:spcPct val="110000"/>
                </a:lnSpc>
              </a:pPr>
              <a:r>
                <a:rPr lang="en-US" altLang="zh-CN" dirty="0">
                  <a:solidFill>
                    <a:srgbClr val="000000"/>
                  </a:solidFill>
                  <a:latin typeface="微软雅黑" panose="020B0503020204020204" pitchFamily="34" charset="-122"/>
                  <a:ea typeface="微软雅黑" panose="020B0503020204020204" pitchFamily="34" charset="-122"/>
                </a:rPr>
                <a:t>Const MAX As Integer=&amp;O144  '</a:t>
              </a:r>
              <a:r>
                <a:rPr lang="zh-CN" altLang="zh-CN" dirty="0">
                  <a:solidFill>
                    <a:srgbClr val="000000"/>
                  </a:solidFill>
                  <a:latin typeface="微软雅黑" panose="020B0503020204020204" pitchFamily="34" charset="-122"/>
                  <a:ea typeface="微软雅黑" panose="020B0503020204020204" pitchFamily="34" charset="-122"/>
                </a:rPr>
                <a:t>声明了常量</a:t>
              </a:r>
              <a:r>
                <a:rPr lang="en-US" altLang="zh-CN" dirty="0">
                  <a:solidFill>
                    <a:srgbClr val="000000"/>
                  </a:solidFill>
                  <a:latin typeface="微软雅黑" panose="020B0503020204020204" pitchFamily="34" charset="-122"/>
                  <a:ea typeface="微软雅黑" panose="020B0503020204020204" pitchFamily="34" charset="-122"/>
                </a:rPr>
                <a:t>MAX</a:t>
              </a:r>
              <a:r>
                <a:rPr lang="zh-CN" altLang="zh-CN" dirty="0">
                  <a:solidFill>
                    <a:srgbClr val="000000"/>
                  </a:solidFill>
                  <a:latin typeface="微软雅黑" panose="020B0503020204020204" pitchFamily="34" charset="-122"/>
                  <a:ea typeface="微软雅黑" panose="020B0503020204020204" pitchFamily="34" charset="-122"/>
                </a:rPr>
                <a:t>，代表了八进制数</a:t>
              </a:r>
              <a:r>
                <a:rPr lang="en-US" altLang="zh-CN" dirty="0">
                  <a:solidFill>
                    <a:srgbClr val="000000"/>
                  </a:solidFill>
                  <a:latin typeface="微软雅黑" panose="020B0503020204020204" pitchFamily="34" charset="-122"/>
                  <a:ea typeface="微软雅黑" panose="020B0503020204020204" pitchFamily="34" charset="-122"/>
                </a:rPr>
                <a:t>144</a:t>
              </a:r>
              <a:r>
                <a:rPr lang="zh-CN" altLang="zh-CN" dirty="0">
                  <a:solidFill>
                    <a:srgbClr val="000000"/>
                  </a:solidFill>
                  <a:latin typeface="微软雅黑" panose="020B0503020204020204" pitchFamily="34" charset="-122"/>
                  <a:ea typeface="微软雅黑" panose="020B0503020204020204" pitchFamily="34" charset="-122"/>
                </a:rPr>
                <a:t>，整型</a:t>
              </a:r>
            </a:p>
            <a:p>
              <a:pPr>
                <a:lnSpc>
                  <a:spcPct val="110000"/>
                </a:lnSpc>
              </a:pPr>
              <a:r>
                <a:rPr lang="en-US" altLang="zh-CN" dirty="0">
                  <a:solidFill>
                    <a:srgbClr val="000000"/>
                  </a:solidFill>
                  <a:latin typeface="微软雅黑" panose="020B0503020204020204" pitchFamily="34" charset="-122"/>
                  <a:ea typeface="微软雅黑" panose="020B0503020204020204" pitchFamily="34" charset="-122"/>
                </a:rPr>
                <a:t>Const DEADLINE = #2018-05-01# '</a:t>
              </a:r>
              <a:r>
                <a:rPr lang="zh-CN" altLang="zh-CN" dirty="0">
                  <a:solidFill>
                    <a:srgbClr val="000000"/>
                  </a:solidFill>
                  <a:latin typeface="微软雅黑" panose="020B0503020204020204" pitchFamily="34" charset="-122"/>
                  <a:ea typeface="微软雅黑" panose="020B0503020204020204" pitchFamily="34" charset="-122"/>
                </a:rPr>
                <a:t>声明了常量</a:t>
              </a:r>
              <a:r>
                <a:rPr lang="en-US" altLang="zh-CN" dirty="0">
                  <a:solidFill>
                    <a:srgbClr val="000000"/>
                  </a:solidFill>
                  <a:latin typeface="微软雅黑" panose="020B0503020204020204" pitchFamily="34" charset="-122"/>
                  <a:ea typeface="微软雅黑" panose="020B0503020204020204" pitchFamily="34" charset="-122"/>
                </a:rPr>
                <a:t>DEADLINE</a:t>
              </a:r>
              <a:r>
                <a:rPr lang="zh-CN" altLang="zh-CN" dirty="0">
                  <a:solidFill>
                    <a:srgbClr val="000000"/>
                  </a:solidFill>
                  <a:latin typeface="微软雅黑" panose="020B0503020204020204" pitchFamily="34" charset="-122"/>
                  <a:ea typeface="微软雅黑" panose="020B0503020204020204" pitchFamily="34" charset="-122"/>
                </a:rPr>
                <a:t>，代表</a:t>
              </a:r>
              <a:r>
                <a:rPr lang="en-US" altLang="zh-CN" dirty="0">
                  <a:solidFill>
                    <a:srgbClr val="000000"/>
                  </a:solidFill>
                  <a:latin typeface="微软雅黑" panose="020B0503020204020204" pitchFamily="34" charset="-122"/>
                  <a:ea typeface="微软雅黑" panose="020B0503020204020204" pitchFamily="34" charset="-122"/>
                </a:rPr>
                <a:t>18</a:t>
              </a:r>
              <a:r>
                <a:rPr lang="zh-CN" altLang="zh-CN" dirty="0">
                  <a:solidFill>
                    <a:srgbClr val="000000"/>
                  </a:solidFill>
                  <a:latin typeface="微软雅黑" panose="020B0503020204020204" pitchFamily="34" charset="-122"/>
                  <a:ea typeface="微软雅黑" panose="020B0503020204020204" pitchFamily="34" charset="-122"/>
                </a:rPr>
                <a:t>年</a:t>
              </a:r>
              <a:r>
                <a:rPr lang="en-US" altLang="zh-CN" dirty="0">
                  <a:solidFill>
                    <a:srgbClr val="000000"/>
                  </a:solidFill>
                  <a:latin typeface="微软雅黑" panose="020B0503020204020204" pitchFamily="34" charset="-122"/>
                  <a:ea typeface="微软雅黑" panose="020B0503020204020204" pitchFamily="34" charset="-122"/>
                </a:rPr>
                <a:t>5</a:t>
              </a:r>
              <a:r>
                <a:rPr lang="zh-CN" altLang="zh-CN" dirty="0">
                  <a:solidFill>
                    <a:srgbClr val="000000"/>
                  </a:solidFill>
                  <a:latin typeface="微软雅黑" panose="020B0503020204020204" pitchFamily="34" charset="-122"/>
                  <a:ea typeface="微软雅黑" panose="020B0503020204020204" pitchFamily="34" charset="-122"/>
                </a:rPr>
                <a:t>月</a:t>
              </a:r>
              <a:r>
                <a:rPr lang="en-US" altLang="zh-CN" dirty="0">
                  <a:solidFill>
                    <a:srgbClr val="000000"/>
                  </a:solidFill>
                  <a:latin typeface="微软雅黑" panose="020B0503020204020204" pitchFamily="34" charset="-122"/>
                  <a:ea typeface="微软雅黑" panose="020B0503020204020204" pitchFamily="34" charset="-122"/>
                </a:rPr>
                <a:t>1</a:t>
              </a:r>
              <a:r>
                <a:rPr lang="zh-CN" altLang="zh-CN" dirty="0">
                  <a:solidFill>
                    <a:srgbClr val="000000"/>
                  </a:solidFill>
                  <a:latin typeface="微软雅黑" panose="020B0503020204020204" pitchFamily="34" charset="-122"/>
                  <a:ea typeface="微软雅黑" panose="020B0503020204020204" pitchFamily="34" charset="-122"/>
                </a:rPr>
                <a:t>日，日期型</a:t>
              </a:r>
              <a:endParaRPr sz="2000" dirty="0">
                <a:solidFill>
                  <a:srgbClr val="000000"/>
                </a:solidFill>
                <a:latin typeface="微软雅黑" panose="020B0503020204020204" pitchFamily="34" charset="-122"/>
                <a:ea typeface="微软雅黑" panose="020B0503020204020204" pitchFamily="34" charset="-122"/>
                <a:cs typeface="Times New Roman"/>
              </a:endParaRPr>
            </a:p>
          </p:txBody>
        </p:sp>
        <p:sp>
          <p:nvSpPr>
            <p:cNvPr id="31" name="object 15">
              <a:extLst>
                <a:ext uri="{FF2B5EF4-FFF2-40B4-BE49-F238E27FC236}">
                  <a16:creationId xmlns:a16="http://schemas.microsoft.com/office/drawing/2014/main" id="{E241AB27-F617-4603-B74C-7DBBB07E4115}"/>
                </a:ext>
              </a:extLst>
            </p:cNvPr>
            <p:cNvSpPr txBox="1"/>
            <p:nvPr/>
          </p:nvSpPr>
          <p:spPr>
            <a:xfrm>
              <a:off x="1300220" y="5122707"/>
              <a:ext cx="2477695" cy="307777"/>
            </a:xfrm>
            <a:prstGeom prst="rect">
              <a:avLst/>
            </a:prstGeom>
          </p:spPr>
          <p:txBody>
            <a:bodyPr vert="horz" wrap="square" lIns="0" tIns="0" rIns="0" bIns="0" rtlCol="0">
              <a:spAutoFit/>
            </a:bodyPr>
            <a:lstStyle/>
            <a:p>
              <a:pPr marL="180000">
                <a:lnSpc>
                  <a:spcPct val="100000"/>
                </a:lnSpc>
              </a:pPr>
              <a:r>
                <a:rPr lang="zh-CN" altLang="en-US" sz="2000" b="1" dirty="0">
                  <a:solidFill>
                    <a:schemeClr val="bg1"/>
                  </a:solidFill>
                  <a:latin typeface="微软雅黑" panose="020B0503020204020204" pitchFamily="34" charset="-122"/>
                  <a:ea typeface="微软雅黑" panose="020B0503020204020204" pitchFamily="34" charset="-122"/>
                  <a:cs typeface="微软雅黑"/>
                </a:rPr>
                <a:t>符号常量声明示</a:t>
              </a:r>
              <a:r>
                <a:rPr sz="2000" b="1" dirty="0">
                  <a:solidFill>
                    <a:schemeClr val="bg1"/>
                  </a:solidFill>
                  <a:latin typeface="微软雅黑" panose="020B0503020204020204" pitchFamily="34" charset="-122"/>
                  <a:ea typeface="微软雅黑" panose="020B0503020204020204" pitchFamily="34" charset="-122"/>
                  <a:cs typeface="微软雅黑"/>
                </a:rPr>
                <a:t>例</a:t>
              </a:r>
              <a:endParaRPr sz="1650" dirty="0">
                <a:solidFill>
                  <a:srgbClr val="000000"/>
                </a:solidFill>
                <a:latin typeface="Times New Roman"/>
                <a:cs typeface="Times New Roman"/>
              </a:endParaRPr>
            </a:p>
          </p:txBody>
        </p:sp>
      </p:grpSp>
      <p:pic>
        <p:nvPicPr>
          <p:cNvPr id="35" name="图片 34">
            <a:extLst>
              <a:ext uri="{FF2B5EF4-FFF2-40B4-BE49-F238E27FC236}">
                <a16:creationId xmlns:a16="http://schemas.microsoft.com/office/drawing/2014/main" id="{47AEEA29-C29D-40DC-BE9D-4C66CCB76EB5}"/>
              </a:ext>
            </a:extLst>
          </p:cNvPr>
          <p:cNvPicPr>
            <a:picLocks noChangeAspect="1"/>
          </p:cNvPicPr>
          <p:nvPr/>
        </p:nvPicPr>
        <p:blipFill>
          <a:blip r:embed="rId3"/>
          <a:stretch>
            <a:fillRect/>
          </a:stretch>
        </p:blipFill>
        <p:spPr>
          <a:xfrm>
            <a:off x="7429821" y="346467"/>
            <a:ext cx="3505200" cy="2191214"/>
          </a:xfrm>
          <a:prstGeom prst="rect">
            <a:avLst/>
          </a:prstGeom>
        </p:spPr>
      </p:pic>
      <p:sp>
        <p:nvSpPr>
          <p:cNvPr id="34" name="矩形: 圆角 33">
            <a:extLst>
              <a:ext uri="{FF2B5EF4-FFF2-40B4-BE49-F238E27FC236}">
                <a16:creationId xmlns:a16="http://schemas.microsoft.com/office/drawing/2014/main" id="{FFED40E4-CE8D-4C29-9ADF-1F0749614F1C}"/>
              </a:ext>
            </a:extLst>
          </p:cNvPr>
          <p:cNvSpPr/>
          <p:nvPr/>
        </p:nvSpPr>
        <p:spPr>
          <a:xfrm>
            <a:off x="7751762" y="936164"/>
            <a:ext cx="1741153" cy="172516"/>
          </a:xfrm>
          <a:prstGeom prst="roundRect">
            <a:avLst/>
          </a:prstGeom>
          <a:noFill/>
          <a:ln w="19050">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755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1000"/>
                                        <p:tgtEl>
                                          <p:spTgt spid="12"/>
                                        </p:tgtEl>
                                      </p:cBhvr>
                                    </p:animEffect>
                                    <p:anim calcmode="lin" valueType="num">
                                      <p:cBhvr>
                                        <p:cTn id="36" dur="1000" fill="hold"/>
                                        <p:tgtEl>
                                          <p:spTgt spid="12"/>
                                        </p:tgtEl>
                                        <p:attrNameLst>
                                          <p:attrName>ppt_x</p:attrName>
                                        </p:attrNameLst>
                                      </p:cBhvr>
                                      <p:tavLst>
                                        <p:tav tm="0">
                                          <p:val>
                                            <p:strVal val="#ppt_x"/>
                                          </p:val>
                                        </p:tav>
                                        <p:tav tm="100000">
                                          <p:val>
                                            <p:strVal val="#ppt_x"/>
                                          </p:val>
                                        </p:tav>
                                      </p:tavLst>
                                    </p:anim>
                                    <p:anim calcmode="lin" valueType="num">
                                      <p:cBhvr>
                                        <p:cTn id="37" dur="1000" fill="hold"/>
                                        <p:tgtEl>
                                          <p:spTgt spid="1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anim calcmode="lin" valueType="num">
                                      <p:cBhvr>
                                        <p:cTn id="66" dur="1000" fill="hold"/>
                                        <p:tgtEl>
                                          <p:spTgt spid="8"/>
                                        </p:tgtEl>
                                        <p:attrNameLst>
                                          <p:attrName>ppt_x</p:attrName>
                                        </p:attrNameLst>
                                      </p:cBhvr>
                                      <p:tavLst>
                                        <p:tav tm="0">
                                          <p:val>
                                            <p:strVal val="#ppt_x"/>
                                          </p:val>
                                        </p:tav>
                                        <p:tav tm="100000">
                                          <p:val>
                                            <p:strVal val="#ppt_x"/>
                                          </p:val>
                                        </p:tav>
                                      </p:tavLst>
                                    </p:anim>
                                    <p:anim calcmode="lin" valueType="num">
                                      <p:cBhvr>
                                        <p:cTn id="67" dur="1000" fill="hold"/>
                                        <p:tgtEl>
                                          <p:spTgt spid="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fade">
                                      <p:cBhvr>
                                        <p:cTn id="70" dur="1000"/>
                                        <p:tgtEl>
                                          <p:spTgt spid="11"/>
                                        </p:tgtEl>
                                      </p:cBhvr>
                                    </p:animEffect>
                                    <p:anim calcmode="lin" valueType="num">
                                      <p:cBhvr>
                                        <p:cTn id="71" dur="1000" fill="hold"/>
                                        <p:tgtEl>
                                          <p:spTgt spid="11"/>
                                        </p:tgtEl>
                                        <p:attrNameLst>
                                          <p:attrName>ppt_x</p:attrName>
                                        </p:attrNameLst>
                                      </p:cBhvr>
                                      <p:tavLst>
                                        <p:tav tm="0">
                                          <p:val>
                                            <p:strVal val="#ppt_x"/>
                                          </p:val>
                                        </p:tav>
                                        <p:tav tm="100000">
                                          <p:val>
                                            <p:strVal val="#ppt_x"/>
                                          </p:val>
                                        </p:tav>
                                      </p:tavLst>
                                    </p:anim>
                                    <p:anim calcmode="lin" valueType="num">
                                      <p:cBhvr>
                                        <p:cTn id="72" dur="1000" fill="hold"/>
                                        <p:tgtEl>
                                          <p:spTgt spid="11"/>
                                        </p:tgtEl>
                                        <p:attrNameLst>
                                          <p:attrName>ppt_y</p:attrName>
                                        </p:attrNameLst>
                                      </p:cBhvr>
                                      <p:tavLst>
                                        <p:tav tm="0">
                                          <p:val>
                                            <p:strVal val="#ppt_y+.1"/>
                                          </p:val>
                                        </p:tav>
                                        <p:tav tm="100000">
                                          <p:val>
                                            <p:strVal val="#ppt_y"/>
                                          </p:val>
                                        </p:tav>
                                      </p:tavLst>
                                    </p:anim>
                                  </p:childTnLst>
                                </p:cTn>
                              </p:par>
                            </p:childTnLst>
                          </p:cTn>
                        </p:par>
                        <p:par>
                          <p:cTn id="73" fill="hold">
                            <p:stCondLst>
                              <p:cond delay="2500"/>
                            </p:stCondLst>
                            <p:childTnLst>
                              <p:par>
                                <p:cTn id="74" presetID="21" presetClass="entr" presetSubtype="1"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heel(1)">
                                      <p:cBhvr>
                                        <p:cTn id="76" dur="2000"/>
                                        <p:tgtEl>
                                          <p:spTgt spid="32"/>
                                        </p:tgtEl>
                                      </p:cBhvr>
                                    </p:animEffect>
                                  </p:childTnLst>
                                </p:cTn>
                              </p:par>
                            </p:childTnLst>
                          </p:cTn>
                        </p:par>
                      </p:childTnLst>
                    </p:cTn>
                  </p:par>
                  <p:par>
                    <p:cTn id="77" fill="hold">
                      <p:stCondLst>
                        <p:cond delay="indefinite"/>
                      </p:stCondLst>
                      <p:childTnLst>
                        <p:par>
                          <p:cTn id="78" fill="hold">
                            <p:stCondLst>
                              <p:cond delay="0"/>
                            </p:stCondLst>
                            <p:childTnLst>
                              <p:par>
                                <p:cTn id="79" presetID="6" presetClass="entr" presetSubtype="16" fill="hold"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circle(in)">
                                      <p:cBhvr>
                                        <p:cTn id="81" dur="2000"/>
                                        <p:tgtEl>
                                          <p:spTgt spid="35"/>
                                        </p:tgtEl>
                                      </p:cBhvr>
                                    </p:animEffect>
                                  </p:childTnLst>
                                </p:cTn>
                              </p:par>
                            </p:childTnLst>
                          </p:cTn>
                        </p:par>
                        <p:par>
                          <p:cTn id="82" fill="hold">
                            <p:stCondLst>
                              <p:cond delay="2000"/>
                            </p:stCondLst>
                            <p:childTnLst>
                              <p:par>
                                <p:cTn id="83" presetID="6" presetClass="entr" presetSubtype="16"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circle(in)">
                                      <p:cBhvr>
                                        <p:cTn id="85"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7" grpId="0" animBg="1"/>
      <p:bldP spid="8" grpId="0" animBg="1"/>
      <p:bldP spid="9" grpId="0" animBg="1"/>
      <p:bldP spid="10" grpId="0" animBg="1"/>
      <p:bldP spid="11" grpId="0"/>
      <p:bldP spid="12" grpId="0"/>
      <p:bldP spid="14" grpId="0" animBg="1"/>
      <p:bldP spid="18" grpId="0"/>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137A7C4A-349F-4A23-B29A-5B7DCAF9C393}"/>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7497BB24-EDB7-4277-892C-E83E5C668CD2}"/>
              </a:ext>
            </a:extLst>
          </p:cNvPr>
          <p:cNvSpPr txBox="1">
            <a:spLocks/>
          </p:cNvSpPr>
          <p:nvPr/>
        </p:nvSpPr>
        <p:spPr>
          <a:xfrm>
            <a:off x="485192" y="1008010"/>
            <a:ext cx="11198290"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3.1.3 </a:t>
            </a:r>
            <a:r>
              <a:rPr lang="zh-CN" altLang="en-US" sz="3200" dirty="0">
                <a:latin typeface="微软雅黑" panose="020B0503020204020204" pitchFamily="34" charset="-122"/>
                <a:ea typeface="微软雅黑" panose="020B0503020204020204" pitchFamily="34" charset="-122"/>
              </a:rPr>
              <a:t>常量</a:t>
            </a:r>
            <a:endParaRPr lang="en-US" altLang="zh-CN" sz="3200" dirty="0">
              <a:latin typeface="微软雅黑" panose="020B0503020204020204" pitchFamily="34" charset="-122"/>
              <a:ea typeface="微软雅黑" panose="020B0503020204020204" pitchFamily="34" charset="-122"/>
            </a:endParaRPr>
          </a:p>
        </p:txBody>
      </p:sp>
      <p:sp>
        <p:nvSpPr>
          <p:cNvPr id="6" name="内容占位符 2">
            <a:extLst>
              <a:ext uri="{FF2B5EF4-FFF2-40B4-BE49-F238E27FC236}">
                <a16:creationId xmlns:a16="http://schemas.microsoft.com/office/drawing/2014/main" id="{67C8F01A-2902-4A78-B029-440607F99FA3}"/>
              </a:ext>
            </a:extLst>
          </p:cNvPr>
          <p:cNvSpPr txBox="1">
            <a:spLocks/>
          </p:cNvSpPr>
          <p:nvPr/>
        </p:nvSpPr>
        <p:spPr>
          <a:xfrm>
            <a:off x="485192" y="1651499"/>
            <a:ext cx="11198290" cy="200927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dirty="0">
                <a:latin typeface="微软雅黑" panose="020B0503020204020204" pitchFamily="34" charset="-122"/>
                <a:ea typeface="微软雅黑" panose="020B0503020204020204" pitchFamily="34" charset="-122"/>
              </a:rPr>
              <a:t>3. </a:t>
            </a:r>
            <a:r>
              <a:rPr lang="zh-CN" altLang="en-US" dirty="0">
                <a:latin typeface="微软雅黑" panose="020B0503020204020204" pitchFamily="34" charset="-122"/>
                <a:ea typeface="微软雅黑" panose="020B0503020204020204" pitchFamily="34" charset="-122"/>
              </a:rPr>
              <a:t>系统常量</a:t>
            </a:r>
            <a:endParaRPr lang="en-US" altLang="zh-CN" dirty="0">
              <a:latin typeface="微软雅黑" panose="020B0503020204020204" pitchFamily="34" charset="-122"/>
              <a:ea typeface="微软雅黑" panose="020B0503020204020204" pitchFamily="34" charset="-122"/>
            </a:endParaRPr>
          </a:p>
          <a:p>
            <a:pPr marL="612000" indent="-457200">
              <a:lnSpc>
                <a:spcPct val="10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系统常量是</a:t>
            </a:r>
            <a:r>
              <a:rPr lang="en-US" altLang="zh-CN" dirty="0">
                <a:latin typeface="微软雅黑" panose="020B0503020204020204" pitchFamily="34" charset="-122"/>
                <a:ea typeface="微软雅黑" panose="020B0503020204020204" pitchFamily="34" charset="-122"/>
              </a:rPr>
              <a:t>Visual</a:t>
            </a:r>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Basic</a:t>
            </a:r>
            <a:r>
              <a:rPr lang="zh-CN" altLang="en-US" dirty="0">
                <a:latin typeface="微软雅黑" panose="020B0503020204020204" pitchFamily="34" charset="-122"/>
                <a:ea typeface="微软雅黑" panose="020B0503020204020204" pitchFamily="34" charset="-122"/>
              </a:rPr>
              <a:t>系统预定义的常量，可以直接使用。以小写字母</a:t>
            </a:r>
            <a:r>
              <a:rPr lang="en-US" altLang="zh-CN" dirty="0" err="1">
                <a:latin typeface="微软雅黑" panose="020B0503020204020204" pitchFamily="34" charset="-122"/>
                <a:ea typeface="微软雅黑" panose="020B0503020204020204" pitchFamily="34" charset="-122"/>
              </a:rPr>
              <a:t>vb</a:t>
            </a:r>
            <a:r>
              <a:rPr lang="zh-CN" altLang="en-US" dirty="0">
                <a:latin typeface="微软雅黑" panose="020B0503020204020204" pitchFamily="34" charset="-122"/>
                <a:ea typeface="微软雅黑" panose="020B0503020204020204" pitchFamily="34" charset="-122"/>
              </a:rPr>
              <a:t>开头，表示</a:t>
            </a:r>
            <a:r>
              <a:rPr lang="en-US" altLang="zh-CN" dirty="0">
                <a:latin typeface="微软雅黑" panose="020B0503020204020204" pitchFamily="34" charset="-122"/>
                <a:ea typeface="微软雅黑" panose="020B0503020204020204" pitchFamily="34" charset="-122"/>
              </a:rPr>
              <a:t>VBA</a:t>
            </a:r>
            <a:r>
              <a:rPr lang="zh-CN" altLang="en-US" dirty="0">
                <a:latin typeface="微软雅黑" panose="020B0503020204020204" pitchFamily="34" charset="-122"/>
                <a:ea typeface="微软雅黑" panose="020B0503020204020204" pitchFamily="34" charset="-122"/>
              </a:rPr>
              <a:t>中使用的常量，以小写字母</a:t>
            </a:r>
            <a:r>
              <a:rPr lang="en-US" altLang="zh-CN" dirty="0">
                <a:latin typeface="微软雅黑" panose="020B0503020204020204" pitchFamily="34" charset="-122"/>
                <a:ea typeface="微软雅黑" panose="020B0503020204020204" pitchFamily="34" charset="-122"/>
              </a:rPr>
              <a:t>xl</a:t>
            </a:r>
            <a:r>
              <a:rPr lang="zh-CN" altLang="en-US" dirty="0">
                <a:latin typeface="微软雅黑" panose="020B0503020204020204" pitchFamily="34" charset="-122"/>
                <a:ea typeface="微软雅黑" panose="020B0503020204020204" pitchFamily="34" charset="-122"/>
              </a:rPr>
              <a:t>开头，表示</a:t>
            </a:r>
            <a:r>
              <a:rPr lang="en-US" altLang="zh-CN" dirty="0">
                <a:latin typeface="微软雅黑" panose="020B0503020204020204" pitchFamily="34" charset="-122"/>
                <a:ea typeface="微软雅黑" panose="020B0503020204020204" pitchFamily="34" charset="-122"/>
              </a:rPr>
              <a:t>Excel</a:t>
            </a:r>
            <a:r>
              <a:rPr lang="zh-CN" altLang="en-US" dirty="0">
                <a:latin typeface="微软雅黑" panose="020B0503020204020204" pitchFamily="34" charset="-122"/>
                <a:ea typeface="微软雅黑" panose="020B0503020204020204" pitchFamily="34" charset="-122"/>
              </a:rPr>
              <a:t>对象库中使用的常量</a:t>
            </a:r>
          </a:p>
          <a:p>
            <a:pPr>
              <a:lnSpc>
                <a:spcPct val="100000"/>
              </a:lnSpc>
            </a:pPr>
            <a:endParaRPr lang="zh-CN" altLang="en-US" dirty="0">
              <a:latin typeface="微软雅黑" panose="020B0503020204020204" pitchFamily="34" charset="-122"/>
              <a:ea typeface="微软雅黑" panose="020B0503020204020204" pitchFamily="34" charset="-122"/>
            </a:endParaRPr>
          </a:p>
        </p:txBody>
      </p:sp>
      <p:graphicFrame>
        <p:nvGraphicFramePr>
          <p:cNvPr id="7" name="object 6">
            <a:extLst>
              <a:ext uri="{FF2B5EF4-FFF2-40B4-BE49-F238E27FC236}">
                <a16:creationId xmlns:a16="http://schemas.microsoft.com/office/drawing/2014/main" id="{D191DA0A-623F-43A6-8D25-BD57A4F155B1}"/>
              </a:ext>
            </a:extLst>
          </p:cNvPr>
          <p:cNvGraphicFramePr>
            <a:graphicFrameLocks noGrp="1"/>
          </p:cNvGraphicFramePr>
          <p:nvPr>
            <p:extLst>
              <p:ext uri="{D42A27DB-BD31-4B8C-83A1-F6EECF244321}">
                <p14:modId xmlns:p14="http://schemas.microsoft.com/office/powerpoint/2010/main" val="1906160585"/>
              </p:ext>
            </p:extLst>
          </p:nvPr>
        </p:nvGraphicFramePr>
        <p:xfrm>
          <a:off x="1456078" y="4058820"/>
          <a:ext cx="8637587" cy="2160040"/>
        </p:xfrm>
        <a:graphic>
          <a:graphicData uri="http://schemas.openxmlformats.org/drawingml/2006/table">
            <a:tbl>
              <a:tblPr firstRow="1" bandRow="1">
                <a:tableStyleId>{2D5ABB26-0587-4C30-8999-92F81FD0307C}</a:tableStyleId>
              </a:tblPr>
              <a:tblGrid>
                <a:gridCol w="1862137">
                  <a:extLst>
                    <a:ext uri="{9D8B030D-6E8A-4147-A177-3AD203B41FA5}">
                      <a16:colId xmlns:a16="http://schemas.microsoft.com/office/drawing/2014/main" val="20000"/>
                    </a:ext>
                  </a:extLst>
                </a:gridCol>
                <a:gridCol w="2457450">
                  <a:extLst>
                    <a:ext uri="{9D8B030D-6E8A-4147-A177-3AD203B41FA5}">
                      <a16:colId xmlns:a16="http://schemas.microsoft.com/office/drawing/2014/main" val="20001"/>
                    </a:ext>
                  </a:extLst>
                </a:gridCol>
                <a:gridCol w="2120900">
                  <a:extLst>
                    <a:ext uri="{9D8B030D-6E8A-4147-A177-3AD203B41FA5}">
                      <a16:colId xmlns:a16="http://schemas.microsoft.com/office/drawing/2014/main" val="20002"/>
                    </a:ext>
                  </a:extLst>
                </a:gridCol>
                <a:gridCol w="2197100">
                  <a:extLst>
                    <a:ext uri="{9D8B030D-6E8A-4147-A177-3AD203B41FA5}">
                      <a16:colId xmlns:a16="http://schemas.microsoft.com/office/drawing/2014/main" val="20003"/>
                    </a:ext>
                  </a:extLst>
                </a:gridCol>
              </a:tblGrid>
              <a:tr h="540004">
                <a:tc>
                  <a:txBody>
                    <a:bodyPr/>
                    <a:lstStyle/>
                    <a:p>
                      <a:pPr algn="ctr">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微软雅黑"/>
                        </a:rPr>
                        <a:t>常量</a:t>
                      </a: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微软雅黑"/>
                        </a:rPr>
                        <a:t>表示</a:t>
                      </a: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algn="ctr">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微软雅黑"/>
                        </a:rPr>
                        <a:t>常量</a:t>
                      </a: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微软雅黑"/>
                        </a:rPr>
                        <a:t>表示</a:t>
                      </a:r>
                      <a:endParaRPr sz="2000" b="1" i="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0"/>
                  </a:ext>
                </a:extLst>
              </a:tr>
              <a:tr h="540003">
                <a:tc>
                  <a:txBody>
                    <a:bodyPr/>
                    <a:lstStyle/>
                    <a:p>
                      <a:pPr marL="81915">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Times New Roman"/>
                        </a:rPr>
                        <a:t>vbCrLf</a:t>
                      </a:r>
                      <a:endParaRPr sz="2000" b="1" i="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微软雅黑"/>
                        </a:rPr>
                        <a:t>回车</a:t>
                      </a:r>
                      <a:r>
                        <a:rPr sz="2000" b="1" i="0" dirty="0">
                          <a:solidFill>
                            <a:srgbClr val="000000"/>
                          </a:solidFill>
                          <a:latin typeface="微软雅黑" panose="020B0503020204020204" pitchFamily="34" charset="-122"/>
                          <a:ea typeface="微软雅黑" panose="020B0503020204020204" pitchFamily="34" charset="-122"/>
                          <a:cs typeface="Times New Roman"/>
                        </a:rPr>
                        <a:t>/</a:t>
                      </a:r>
                      <a:r>
                        <a:rPr sz="2000" b="1" i="0" dirty="0">
                          <a:solidFill>
                            <a:srgbClr val="000000"/>
                          </a:solidFill>
                          <a:latin typeface="微软雅黑" panose="020B0503020204020204" pitchFamily="34" charset="-122"/>
                          <a:ea typeface="微软雅黑" panose="020B0503020204020204" pitchFamily="34" charset="-122"/>
                          <a:cs typeface="微软雅黑"/>
                        </a:rPr>
                        <a:t>换行组合符</a:t>
                      </a:r>
                      <a:endParaRPr sz="2000" b="1" i="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Times New Roman"/>
                        </a:rPr>
                        <a:t>vbRed</a:t>
                      </a: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nSpc>
                          <a:spcPct val="100000"/>
                        </a:lnSpc>
                        <a:spcBef>
                          <a:spcPts val="775"/>
                        </a:spcBef>
                      </a:pPr>
                      <a:r>
                        <a:rPr sz="2000" b="1" i="0" dirty="0">
                          <a:solidFill>
                            <a:srgbClr val="000000"/>
                          </a:solidFill>
                          <a:latin typeface="微软雅黑" panose="020B0503020204020204" pitchFamily="34" charset="-122"/>
                          <a:ea typeface="微软雅黑" panose="020B0503020204020204" pitchFamily="34" charset="-122"/>
                          <a:cs typeface="微软雅黑"/>
                        </a:rPr>
                        <a:t>红色</a:t>
                      </a:r>
                      <a:endParaRPr sz="2000" b="1" i="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1"/>
                  </a:ext>
                </a:extLst>
              </a:tr>
              <a:tr h="540004">
                <a:tc>
                  <a:txBody>
                    <a:bodyPr/>
                    <a:lstStyle/>
                    <a:p>
                      <a:pPr marL="81915">
                        <a:lnSpc>
                          <a:spcPct val="100000"/>
                        </a:lnSpc>
                        <a:spcBef>
                          <a:spcPts val="780"/>
                        </a:spcBef>
                      </a:pPr>
                      <a:r>
                        <a:rPr sz="2000" b="1" i="0" spc="-35" dirty="0">
                          <a:solidFill>
                            <a:srgbClr val="000000"/>
                          </a:solidFill>
                          <a:latin typeface="微软雅黑" panose="020B0503020204020204" pitchFamily="34" charset="-122"/>
                          <a:ea typeface="微软雅黑" panose="020B0503020204020204" pitchFamily="34" charset="-122"/>
                          <a:cs typeface="Times New Roman"/>
                        </a:rPr>
                        <a:t>vbTab</a:t>
                      </a:r>
                      <a:endParaRPr sz="2000" b="1" i="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780"/>
                        </a:spcBef>
                      </a:pPr>
                      <a:r>
                        <a:rPr sz="2000" b="1" i="0" spc="-35" dirty="0">
                          <a:solidFill>
                            <a:srgbClr val="000000"/>
                          </a:solidFill>
                          <a:latin typeface="微软雅黑" panose="020B0503020204020204" pitchFamily="34" charset="-122"/>
                          <a:ea typeface="微软雅黑" panose="020B0503020204020204" pitchFamily="34" charset="-122"/>
                          <a:cs typeface="Times New Roman"/>
                        </a:rPr>
                        <a:t>Tab</a:t>
                      </a:r>
                      <a:r>
                        <a:rPr sz="2000" b="1" i="0" spc="-35" dirty="0">
                          <a:solidFill>
                            <a:srgbClr val="000000"/>
                          </a:solidFill>
                          <a:latin typeface="微软雅黑" panose="020B0503020204020204" pitchFamily="34" charset="-122"/>
                          <a:ea typeface="微软雅黑" panose="020B0503020204020204" pitchFamily="34" charset="-122"/>
                          <a:cs typeface="微软雅黑"/>
                        </a:rPr>
                        <a:t>字符</a:t>
                      </a:r>
                      <a:endParaRPr sz="2000" b="1" i="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nSpc>
                          <a:spcPct val="100000"/>
                        </a:lnSpc>
                        <a:spcBef>
                          <a:spcPts val="780"/>
                        </a:spcBef>
                      </a:pPr>
                      <a:r>
                        <a:rPr sz="2000" b="1" i="0" dirty="0" err="1">
                          <a:solidFill>
                            <a:srgbClr val="000000"/>
                          </a:solidFill>
                          <a:latin typeface="微软雅黑" panose="020B0503020204020204" pitchFamily="34" charset="-122"/>
                          <a:ea typeface="微软雅黑" panose="020B0503020204020204" pitchFamily="34" charset="-122"/>
                          <a:cs typeface="Times New Roman"/>
                        </a:rPr>
                        <a:t>vb</a:t>
                      </a:r>
                      <a:r>
                        <a:rPr lang="en-US" sz="2000" b="1" i="0" dirty="0" err="1">
                          <a:solidFill>
                            <a:srgbClr val="000000"/>
                          </a:solidFill>
                          <a:latin typeface="微软雅黑" panose="020B0503020204020204" pitchFamily="34" charset="-122"/>
                          <a:ea typeface="微软雅黑" panose="020B0503020204020204" pitchFamily="34" charset="-122"/>
                          <a:cs typeface="Times New Roman"/>
                        </a:rPr>
                        <a:t>OK</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nSpc>
                          <a:spcPct val="100000"/>
                        </a:lnSpc>
                        <a:spcBef>
                          <a:spcPts val="780"/>
                        </a:spcBef>
                      </a:pPr>
                      <a:r>
                        <a:rPr lang="zh-CN" altLang="en-US" sz="2000" b="1" i="0" spc="5" dirty="0">
                          <a:solidFill>
                            <a:srgbClr val="000000"/>
                          </a:solidFill>
                          <a:latin typeface="微软雅黑" panose="020B0503020204020204" pitchFamily="34" charset="-122"/>
                          <a:ea typeface="微软雅黑" panose="020B0503020204020204" pitchFamily="34" charset="-122"/>
                          <a:cs typeface="微软雅黑"/>
                        </a:rPr>
                        <a:t>确定按钮</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2"/>
                  </a:ext>
                </a:extLst>
              </a:tr>
              <a:tr h="540029">
                <a:tc>
                  <a:txBody>
                    <a:bodyPr/>
                    <a:lstStyle/>
                    <a:p>
                      <a:pPr marL="81915">
                        <a:lnSpc>
                          <a:spcPct val="100000"/>
                        </a:lnSpc>
                        <a:spcBef>
                          <a:spcPts val="780"/>
                        </a:spcBef>
                      </a:pPr>
                      <a:r>
                        <a:rPr sz="2000" b="1" i="0" dirty="0">
                          <a:solidFill>
                            <a:srgbClr val="000000"/>
                          </a:solidFill>
                          <a:latin typeface="微软雅黑" panose="020B0503020204020204" pitchFamily="34" charset="-122"/>
                          <a:ea typeface="微软雅黑" panose="020B0503020204020204" pitchFamily="34" charset="-122"/>
                          <a:cs typeface="Times New Roman"/>
                        </a:rPr>
                        <a:t>vbBack</a:t>
                      </a: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nSpc>
                          <a:spcPct val="100000"/>
                        </a:lnSpc>
                        <a:spcBef>
                          <a:spcPts val="780"/>
                        </a:spcBef>
                      </a:pPr>
                      <a:r>
                        <a:rPr sz="2000" b="1" i="0" dirty="0">
                          <a:solidFill>
                            <a:srgbClr val="000000"/>
                          </a:solidFill>
                          <a:latin typeface="微软雅黑" panose="020B0503020204020204" pitchFamily="34" charset="-122"/>
                          <a:ea typeface="微软雅黑" panose="020B0503020204020204" pitchFamily="34" charset="-122"/>
                          <a:cs typeface="微软雅黑"/>
                        </a:rPr>
                        <a:t>退格字符</a:t>
                      </a: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nSpc>
                          <a:spcPct val="100000"/>
                        </a:lnSpc>
                        <a:spcBef>
                          <a:spcPts val="780"/>
                        </a:spcBef>
                      </a:pPr>
                      <a:r>
                        <a:rPr lang="en-US" sz="2000" b="1" i="0" dirty="0" err="1">
                          <a:solidFill>
                            <a:srgbClr val="000000"/>
                          </a:solidFill>
                          <a:latin typeface="微软雅黑" panose="020B0503020204020204" pitchFamily="34" charset="-122"/>
                          <a:ea typeface="微软雅黑" panose="020B0503020204020204" pitchFamily="34" charset="-122"/>
                          <a:cs typeface="Times New Roman"/>
                        </a:rPr>
                        <a:t>xlFormula</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nSpc>
                          <a:spcPct val="100000"/>
                        </a:lnSpc>
                        <a:spcBef>
                          <a:spcPts val="780"/>
                        </a:spcBef>
                      </a:pPr>
                      <a:r>
                        <a:rPr lang="zh-CN" altLang="en-US" sz="2000" b="1" i="0" spc="5" dirty="0">
                          <a:solidFill>
                            <a:srgbClr val="000000"/>
                          </a:solidFill>
                          <a:latin typeface="微软雅黑" panose="020B0503020204020204" pitchFamily="34" charset="-122"/>
                          <a:ea typeface="微软雅黑" panose="020B0503020204020204" pitchFamily="34" charset="-122"/>
                          <a:cs typeface="微软雅黑"/>
                        </a:rPr>
                        <a:t>单元格中是公式</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92232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F2386C6-3168-4447-BD91-9B80197A9794}"/>
              </a:ext>
            </a:extLst>
          </p:cNvPr>
          <p:cNvSpPr>
            <a:spLocks noGrp="1"/>
          </p:cNvSpPr>
          <p:nvPr>
            <p:ph idx="1"/>
          </p:nvPr>
        </p:nvSpPr>
        <p:spPr>
          <a:xfrm>
            <a:off x="485192" y="1504403"/>
            <a:ext cx="11402008" cy="1815913"/>
          </a:xfrm>
        </p:spPr>
        <p:txBody>
          <a:bodyPr>
            <a:normAutofit/>
          </a:bodyPr>
          <a:lstStyle/>
          <a:p>
            <a:r>
              <a:rPr lang="zh-CN" altLang="en-US" sz="2200" dirty="0">
                <a:latin typeface="微软雅黑" panose="020B0503020204020204" pitchFamily="34" charset="-122"/>
                <a:ea typeface="微软雅黑" panose="020B0503020204020204" pitchFamily="34" charset="-122"/>
                <a:cs typeface="Times New Roman" pitchFamily="18" charset="0"/>
              </a:rPr>
              <a:t>变量用于存放计算过程的中间结果，它的值会随着程序的执行而变化</a:t>
            </a:r>
            <a:endParaRPr lang="en-US" altLang="zh-CN" sz="2200" dirty="0">
              <a:latin typeface="微软雅黑" panose="020B0503020204020204" pitchFamily="34" charset="-122"/>
              <a:ea typeface="微软雅黑" panose="020B0503020204020204" pitchFamily="34" charset="-122"/>
              <a:cs typeface="Times New Roman" pitchFamily="18" charset="0"/>
            </a:endParaRPr>
          </a:p>
          <a:p>
            <a:r>
              <a:rPr lang="zh-CN" altLang="en-US" sz="2200" dirty="0">
                <a:latin typeface="微软雅黑" panose="020B0503020204020204" pitchFamily="34" charset="-122"/>
                <a:ea typeface="微软雅黑" panose="020B0503020204020204" pitchFamily="34" charset="-122"/>
                <a:cs typeface="Times New Roman" pitchFamily="18" charset="0"/>
              </a:rPr>
              <a:t>变量的声明分为显式声明和隐式声明</a:t>
            </a:r>
            <a:endParaRPr lang="en-US" altLang="zh-CN" sz="2200" dirty="0">
              <a:latin typeface="微软雅黑" panose="020B0503020204020204" pitchFamily="34" charset="-122"/>
              <a:ea typeface="微软雅黑" panose="020B0503020204020204" pitchFamily="34" charset="-122"/>
              <a:cs typeface="Times New Roman" pitchFamily="18" charset="0"/>
            </a:endParaRPr>
          </a:p>
          <a:p>
            <a:r>
              <a:rPr lang="en-US" altLang="zh-CN" sz="2200" dirty="0">
                <a:latin typeface="微软雅黑" panose="020B0503020204020204" pitchFamily="34" charset="-122"/>
                <a:ea typeface="微软雅黑" panose="020B0503020204020204" pitchFamily="34" charset="-122"/>
                <a:cs typeface="Times New Roman" pitchFamily="18" charset="0"/>
              </a:rPr>
              <a:t>1. </a:t>
            </a:r>
            <a:r>
              <a:rPr lang="zh-CN" altLang="en-US" sz="2200" dirty="0">
                <a:latin typeface="微软雅黑" panose="020B0503020204020204" pitchFamily="34" charset="-122"/>
                <a:ea typeface="微软雅黑" panose="020B0503020204020204" pitchFamily="34" charset="-122"/>
                <a:cs typeface="Times New Roman" pitchFamily="18" charset="0"/>
              </a:rPr>
              <a:t>显式声明</a:t>
            </a:r>
            <a:endParaRPr lang="en-US" altLang="zh-CN" sz="2200" dirty="0">
              <a:latin typeface="微软雅黑" panose="020B0503020204020204" pitchFamily="34" charset="-122"/>
              <a:ea typeface="微软雅黑" panose="020B0503020204020204" pitchFamily="34" charset="-122"/>
              <a:cs typeface="Times New Roman" pitchFamily="18" charset="0"/>
            </a:endParaRPr>
          </a:p>
          <a:p>
            <a:pPr marL="612000">
              <a:buFont typeface="Wingdings" panose="05000000000000000000" pitchFamily="2" charset="2"/>
              <a:buChar char="Ø"/>
            </a:pPr>
            <a:r>
              <a:rPr lang="zh-CN" altLang="en-US" sz="2200" spc="10" dirty="0">
                <a:solidFill>
                  <a:srgbClr val="1A1AEE"/>
                </a:solidFill>
                <a:latin typeface="微软雅黑" panose="020B0503020204020204" pitchFamily="34" charset="-122"/>
                <a:ea typeface="微软雅黑" panose="020B0503020204020204" pitchFamily="34" charset="-122"/>
                <a:cs typeface="微软雅黑"/>
              </a:rPr>
              <a:t>显式声明</a:t>
            </a:r>
            <a:r>
              <a:rPr lang="zh-CN" altLang="en-US" sz="2200" spc="10" dirty="0">
                <a:latin typeface="微软雅黑" panose="020B0503020204020204" pitchFamily="34" charset="-122"/>
                <a:ea typeface="微软雅黑" panose="020B0503020204020204" pitchFamily="34" charset="-122"/>
                <a:cs typeface="微软雅黑"/>
              </a:rPr>
              <a:t>是在使用变量之前，用</a:t>
            </a:r>
            <a:r>
              <a:rPr lang="en-US" altLang="zh-CN" sz="2200" spc="10" dirty="0">
                <a:solidFill>
                  <a:srgbClr val="1A1AEE"/>
                </a:solidFill>
                <a:latin typeface="微软雅黑" panose="020B0503020204020204" pitchFamily="34" charset="-122"/>
                <a:ea typeface="微软雅黑" panose="020B0503020204020204" pitchFamily="34" charset="-122"/>
                <a:cs typeface="Times New Roman"/>
              </a:rPr>
              <a:t>Dim</a:t>
            </a:r>
            <a:r>
              <a:rPr lang="zh-CN" altLang="en-US" sz="2200" spc="10" dirty="0">
                <a:latin typeface="微软雅黑" panose="020B0503020204020204" pitchFamily="34" charset="-122"/>
                <a:ea typeface="微软雅黑" panose="020B0503020204020204" pitchFamily="34" charset="-122"/>
                <a:cs typeface="Times New Roman"/>
              </a:rPr>
              <a:t>语句</a:t>
            </a:r>
            <a:r>
              <a:rPr lang="zh-CN" altLang="en-US" sz="2200" spc="10" dirty="0">
                <a:latin typeface="微软雅黑" panose="020B0503020204020204" pitchFamily="34" charset="-122"/>
                <a:ea typeface="微软雅黑" panose="020B0503020204020204" pitchFamily="34" charset="-122"/>
                <a:cs typeface="微软雅黑"/>
              </a:rPr>
              <a:t>声</a:t>
            </a:r>
            <a:r>
              <a:rPr lang="zh-CN" altLang="en-US" sz="2200" dirty="0">
                <a:latin typeface="微软雅黑" panose="020B0503020204020204" pitchFamily="34" charset="-122"/>
                <a:ea typeface="微软雅黑" panose="020B0503020204020204" pitchFamily="34" charset="-122"/>
                <a:cs typeface="微软雅黑"/>
              </a:rPr>
              <a:t>明变量</a:t>
            </a:r>
          </a:p>
          <a:p>
            <a:endParaRPr lang="zh-CN" altLang="en-US" sz="2200" dirty="0">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8E3DDE8D-6A7F-43D0-8FBC-E4BF226052F9}"/>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AEFE3D24-8A8B-45FE-9C8A-BC16F0E7F12D}"/>
              </a:ext>
            </a:extLst>
          </p:cNvPr>
          <p:cNvSpPr txBox="1">
            <a:spLocks/>
          </p:cNvSpPr>
          <p:nvPr/>
        </p:nvSpPr>
        <p:spPr>
          <a:xfrm>
            <a:off x="485192" y="1008010"/>
            <a:ext cx="11198290"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3.1.4 </a:t>
            </a:r>
            <a:r>
              <a:rPr lang="zh-CN" altLang="en-US" sz="3200" dirty="0">
                <a:latin typeface="微软雅黑" panose="020B0503020204020204" pitchFamily="34" charset="-122"/>
                <a:ea typeface="微软雅黑" panose="020B0503020204020204" pitchFamily="34" charset="-122"/>
              </a:rPr>
              <a:t>变量</a:t>
            </a:r>
            <a:endParaRPr lang="en-US" altLang="zh-CN" sz="3200" dirty="0">
              <a:latin typeface="微软雅黑" panose="020B0503020204020204" pitchFamily="34" charset="-122"/>
              <a:ea typeface="微软雅黑" panose="020B0503020204020204" pitchFamily="34" charset="-122"/>
            </a:endParaRPr>
          </a:p>
        </p:txBody>
      </p:sp>
      <p:sp>
        <p:nvSpPr>
          <p:cNvPr id="26" name="object 12">
            <a:extLst>
              <a:ext uri="{FF2B5EF4-FFF2-40B4-BE49-F238E27FC236}">
                <a16:creationId xmlns:a16="http://schemas.microsoft.com/office/drawing/2014/main" id="{175FE72E-725C-437E-BD95-66B346E53099}"/>
              </a:ext>
            </a:extLst>
          </p:cNvPr>
          <p:cNvSpPr/>
          <p:nvPr/>
        </p:nvSpPr>
        <p:spPr>
          <a:xfrm>
            <a:off x="1727987" y="3711806"/>
            <a:ext cx="8641080" cy="714056"/>
          </a:xfrm>
          <a:custGeom>
            <a:avLst/>
            <a:gdLst/>
            <a:ahLst/>
            <a:cxnLst/>
            <a:rect l="l" t="t" r="r" b="b"/>
            <a:pathLst>
              <a:path w="8641080" h="720725">
                <a:moveTo>
                  <a:pt x="0" y="21336"/>
                </a:moveTo>
                <a:lnTo>
                  <a:pt x="1676" y="13019"/>
                </a:lnTo>
                <a:lnTo>
                  <a:pt x="6246" y="6238"/>
                </a:lnTo>
                <a:lnTo>
                  <a:pt x="13024" y="1672"/>
                </a:lnTo>
                <a:lnTo>
                  <a:pt x="21323" y="0"/>
                </a:lnTo>
                <a:lnTo>
                  <a:pt x="8619426" y="0"/>
                </a:lnTo>
                <a:lnTo>
                  <a:pt x="8627743" y="1672"/>
                </a:lnTo>
                <a:lnTo>
                  <a:pt x="8634523" y="6238"/>
                </a:lnTo>
                <a:lnTo>
                  <a:pt x="8639089" y="13019"/>
                </a:lnTo>
                <a:lnTo>
                  <a:pt x="8640762" y="21336"/>
                </a:lnTo>
                <a:lnTo>
                  <a:pt x="8640762" y="699388"/>
                </a:lnTo>
                <a:lnTo>
                  <a:pt x="8639089" y="707705"/>
                </a:lnTo>
                <a:lnTo>
                  <a:pt x="8634523" y="714486"/>
                </a:lnTo>
                <a:lnTo>
                  <a:pt x="8627743" y="719052"/>
                </a:lnTo>
                <a:lnTo>
                  <a:pt x="8619426" y="720725"/>
                </a:lnTo>
                <a:lnTo>
                  <a:pt x="21323" y="720725"/>
                </a:lnTo>
                <a:lnTo>
                  <a:pt x="13024" y="719052"/>
                </a:lnTo>
                <a:lnTo>
                  <a:pt x="6246" y="714486"/>
                </a:lnTo>
                <a:lnTo>
                  <a:pt x="1676" y="707705"/>
                </a:lnTo>
                <a:lnTo>
                  <a:pt x="0" y="699388"/>
                </a:lnTo>
                <a:lnTo>
                  <a:pt x="0" y="21336"/>
                </a:lnTo>
                <a:close/>
              </a:path>
            </a:pathLst>
          </a:custGeom>
          <a:ln w="25400">
            <a:solidFill>
              <a:srgbClr val="003366"/>
            </a:solidFill>
          </a:ln>
        </p:spPr>
        <p:txBody>
          <a:bodyPr wrap="square" lIns="0" tIns="0" rIns="0" bIns="0" rtlCol="0"/>
          <a:lstStyle/>
          <a:p>
            <a:endParaRPr/>
          </a:p>
        </p:txBody>
      </p:sp>
      <p:sp>
        <p:nvSpPr>
          <p:cNvPr id="27" name="object 13">
            <a:extLst>
              <a:ext uri="{FF2B5EF4-FFF2-40B4-BE49-F238E27FC236}">
                <a16:creationId xmlns:a16="http://schemas.microsoft.com/office/drawing/2014/main" id="{9D1B5140-689B-47FB-84B2-2046B7ACCABC}"/>
              </a:ext>
            </a:extLst>
          </p:cNvPr>
          <p:cNvSpPr/>
          <p:nvPr/>
        </p:nvSpPr>
        <p:spPr>
          <a:xfrm>
            <a:off x="1921662" y="3530830"/>
            <a:ext cx="1863788" cy="360299"/>
          </a:xfrm>
          <a:prstGeom prst="rect">
            <a:avLst/>
          </a:prstGeom>
          <a:solidFill>
            <a:srgbClr val="439467"/>
          </a:solidFill>
        </p:spPr>
        <p:txBody>
          <a:bodyPr wrap="square" lIns="0" tIns="0" rIns="0" bIns="0" rtlCol="0"/>
          <a:lstStyle/>
          <a:p>
            <a:endParaRPr/>
          </a:p>
        </p:txBody>
      </p:sp>
      <p:sp>
        <p:nvSpPr>
          <p:cNvPr id="28" name="object 14">
            <a:extLst>
              <a:ext uri="{FF2B5EF4-FFF2-40B4-BE49-F238E27FC236}">
                <a16:creationId xmlns:a16="http://schemas.microsoft.com/office/drawing/2014/main" id="{37BA514E-7F10-4078-9D98-D2593A3457E2}"/>
              </a:ext>
            </a:extLst>
          </p:cNvPr>
          <p:cNvSpPr/>
          <p:nvPr/>
        </p:nvSpPr>
        <p:spPr>
          <a:xfrm>
            <a:off x="3593299" y="3592678"/>
            <a:ext cx="81280" cy="215900"/>
          </a:xfrm>
          <a:custGeom>
            <a:avLst/>
            <a:gdLst/>
            <a:ahLst/>
            <a:cxnLst/>
            <a:rect l="l" t="t" r="r" b="b"/>
            <a:pathLst>
              <a:path w="81280" h="215900">
                <a:moveTo>
                  <a:pt x="57276" y="0"/>
                </a:moveTo>
                <a:lnTo>
                  <a:pt x="23749" y="0"/>
                </a:lnTo>
                <a:lnTo>
                  <a:pt x="0" y="23749"/>
                </a:lnTo>
                <a:lnTo>
                  <a:pt x="0" y="192277"/>
                </a:lnTo>
                <a:lnTo>
                  <a:pt x="23749" y="215900"/>
                </a:lnTo>
                <a:lnTo>
                  <a:pt x="57276" y="215900"/>
                </a:lnTo>
                <a:lnTo>
                  <a:pt x="81025" y="192277"/>
                </a:lnTo>
                <a:lnTo>
                  <a:pt x="81025" y="23749"/>
                </a:lnTo>
                <a:lnTo>
                  <a:pt x="57276" y="0"/>
                </a:lnTo>
                <a:close/>
              </a:path>
            </a:pathLst>
          </a:custGeom>
          <a:solidFill>
            <a:srgbClr val="FFFFFF"/>
          </a:solidFill>
        </p:spPr>
        <p:txBody>
          <a:bodyPr wrap="square" lIns="0" tIns="0" rIns="0" bIns="0" rtlCol="0"/>
          <a:lstStyle/>
          <a:p>
            <a:endParaRPr/>
          </a:p>
        </p:txBody>
      </p:sp>
      <p:sp>
        <p:nvSpPr>
          <p:cNvPr id="29" name="object 15">
            <a:extLst>
              <a:ext uri="{FF2B5EF4-FFF2-40B4-BE49-F238E27FC236}">
                <a16:creationId xmlns:a16="http://schemas.microsoft.com/office/drawing/2014/main" id="{F22FCE66-2037-4EFD-8F10-9C6C7C365E8F}"/>
              </a:ext>
            </a:extLst>
          </p:cNvPr>
          <p:cNvSpPr/>
          <p:nvPr/>
        </p:nvSpPr>
        <p:spPr>
          <a:xfrm>
            <a:off x="2023262" y="3592678"/>
            <a:ext cx="85725" cy="215900"/>
          </a:xfrm>
          <a:custGeom>
            <a:avLst/>
            <a:gdLst/>
            <a:ahLst/>
            <a:cxnLst/>
            <a:rect l="l" t="t" r="r" b="b"/>
            <a:pathLst>
              <a:path w="85725" h="215900">
                <a:moveTo>
                  <a:pt x="60617" y="0"/>
                </a:moveTo>
                <a:lnTo>
                  <a:pt x="25107" y="0"/>
                </a:lnTo>
                <a:lnTo>
                  <a:pt x="0" y="25145"/>
                </a:lnTo>
                <a:lnTo>
                  <a:pt x="0" y="190881"/>
                </a:lnTo>
                <a:lnTo>
                  <a:pt x="25107" y="215900"/>
                </a:lnTo>
                <a:lnTo>
                  <a:pt x="60617" y="215900"/>
                </a:lnTo>
                <a:lnTo>
                  <a:pt x="85725" y="190881"/>
                </a:lnTo>
                <a:lnTo>
                  <a:pt x="85725" y="25145"/>
                </a:lnTo>
                <a:lnTo>
                  <a:pt x="60617" y="0"/>
                </a:lnTo>
                <a:close/>
              </a:path>
            </a:pathLst>
          </a:custGeom>
          <a:solidFill>
            <a:srgbClr val="FFFFFF"/>
          </a:solidFill>
        </p:spPr>
        <p:txBody>
          <a:bodyPr wrap="square" lIns="0" tIns="0" rIns="0" bIns="0" rtlCol="0"/>
          <a:lstStyle/>
          <a:p>
            <a:endParaRPr/>
          </a:p>
        </p:txBody>
      </p:sp>
      <p:sp>
        <p:nvSpPr>
          <p:cNvPr id="35" name="object 10">
            <a:extLst>
              <a:ext uri="{FF2B5EF4-FFF2-40B4-BE49-F238E27FC236}">
                <a16:creationId xmlns:a16="http://schemas.microsoft.com/office/drawing/2014/main" id="{626DBDB4-0863-4177-8DB0-4CC99849421D}"/>
              </a:ext>
            </a:extLst>
          </p:cNvPr>
          <p:cNvSpPr txBox="1"/>
          <p:nvPr/>
        </p:nvSpPr>
        <p:spPr>
          <a:xfrm>
            <a:off x="2264498" y="3549180"/>
            <a:ext cx="1050925" cy="302895"/>
          </a:xfrm>
          <a:prstGeom prst="rect">
            <a:avLst/>
          </a:prstGeom>
        </p:spPr>
        <p:txBody>
          <a:bodyPr vert="horz" wrap="square" lIns="0" tIns="0" rIns="0" bIns="0" rtlCol="0">
            <a:spAutoFit/>
          </a:bodyPr>
          <a:lstStyle/>
          <a:p>
            <a:pPr marL="12700">
              <a:lnSpc>
                <a:spcPts val="2380"/>
              </a:lnSpc>
            </a:pPr>
            <a:r>
              <a:rPr sz="2000" b="1" spc="0" dirty="0">
                <a:solidFill>
                  <a:srgbClr val="FFFFFF"/>
                </a:solidFill>
                <a:latin typeface="宋体"/>
                <a:cs typeface="宋体"/>
              </a:rPr>
              <a:t>语法格式</a:t>
            </a:r>
            <a:endParaRPr sz="2000" dirty="0">
              <a:latin typeface="宋体"/>
              <a:cs typeface="宋体"/>
            </a:endParaRPr>
          </a:p>
        </p:txBody>
      </p:sp>
      <p:sp>
        <p:nvSpPr>
          <p:cNvPr id="36" name="object 11">
            <a:extLst>
              <a:ext uri="{FF2B5EF4-FFF2-40B4-BE49-F238E27FC236}">
                <a16:creationId xmlns:a16="http://schemas.microsoft.com/office/drawing/2014/main" id="{8A5E14C0-FCAD-4D8D-90C3-9B3A86122FC8}"/>
              </a:ext>
            </a:extLst>
          </p:cNvPr>
          <p:cNvSpPr txBox="1"/>
          <p:nvPr/>
        </p:nvSpPr>
        <p:spPr>
          <a:xfrm>
            <a:off x="3785449" y="3925200"/>
            <a:ext cx="5845112" cy="307777"/>
          </a:xfrm>
          <a:prstGeom prst="rect">
            <a:avLst/>
          </a:prstGeom>
        </p:spPr>
        <p:txBody>
          <a:bodyPr vert="horz" wrap="square" lIns="0" tIns="0" rIns="0" bIns="0" rtlCol="0">
            <a:spAutoFit/>
          </a:bodyPr>
          <a:lstStyle/>
          <a:p>
            <a:pPr marL="12700">
              <a:lnSpc>
                <a:spcPct val="100000"/>
              </a:lnSpc>
            </a:pPr>
            <a:r>
              <a:rPr lang="en-US" sz="2000" b="1" dirty="0">
                <a:solidFill>
                  <a:srgbClr val="FF0000"/>
                </a:solidFill>
                <a:latin typeface="Times New Roman"/>
                <a:cs typeface="Times New Roman"/>
              </a:rPr>
              <a:t>Dim</a:t>
            </a:r>
            <a:r>
              <a:rPr sz="2000" b="1" dirty="0">
                <a:solidFill>
                  <a:srgbClr val="FF0000"/>
                </a:solidFill>
                <a:latin typeface="Times New Roman"/>
                <a:cs typeface="Times New Roman"/>
              </a:rPr>
              <a:t> </a:t>
            </a:r>
            <a:r>
              <a:rPr sz="2000" b="1" dirty="0">
                <a:solidFill>
                  <a:srgbClr val="000000"/>
                </a:solidFill>
                <a:latin typeface="Times New Roman"/>
                <a:cs typeface="Times New Roman"/>
              </a:rPr>
              <a:t> </a:t>
            </a:r>
            <a:r>
              <a:rPr lang="zh-CN" altLang="en-US" sz="2000" b="1" dirty="0" smtClean="0">
                <a:solidFill>
                  <a:srgbClr val="000000"/>
                </a:solidFill>
                <a:latin typeface="Times New Roman"/>
                <a:cs typeface="Times New Roman"/>
              </a:rPr>
              <a:t>变</a:t>
            </a:r>
            <a:r>
              <a:rPr sz="2000" b="1" dirty="0" smtClean="0">
                <a:solidFill>
                  <a:srgbClr val="000000"/>
                </a:solidFill>
                <a:latin typeface="微软雅黑"/>
                <a:cs typeface="微软雅黑"/>
              </a:rPr>
              <a:t>量名</a:t>
            </a:r>
            <a:r>
              <a:rPr lang="en-US" sz="2000" b="1" dirty="0" smtClean="0">
                <a:solidFill>
                  <a:srgbClr val="000000"/>
                </a:solidFill>
                <a:latin typeface="微软雅黑"/>
                <a:cs typeface="微软雅黑"/>
              </a:rPr>
              <a:t>1</a:t>
            </a:r>
            <a:r>
              <a:rPr sz="2000" b="1" i="1" dirty="0" smtClean="0">
                <a:solidFill>
                  <a:srgbClr val="000000"/>
                </a:solidFill>
                <a:latin typeface="微软雅黑"/>
                <a:cs typeface="微软雅黑"/>
              </a:rPr>
              <a:t> </a:t>
            </a:r>
            <a:r>
              <a:rPr sz="2000" b="1" dirty="0">
                <a:solidFill>
                  <a:srgbClr val="000000"/>
                </a:solidFill>
                <a:latin typeface="Times New Roman"/>
                <a:cs typeface="Times New Roman"/>
              </a:rPr>
              <a:t>[</a:t>
            </a:r>
            <a:r>
              <a:rPr sz="2000" b="1" dirty="0">
                <a:solidFill>
                  <a:srgbClr val="FF0000"/>
                </a:solidFill>
                <a:latin typeface="Times New Roman"/>
                <a:cs typeface="Times New Roman"/>
              </a:rPr>
              <a:t>As</a:t>
            </a:r>
            <a:r>
              <a:rPr sz="2000" b="1" dirty="0">
                <a:solidFill>
                  <a:srgbClr val="000000"/>
                </a:solidFill>
                <a:latin typeface="Times New Roman"/>
                <a:cs typeface="Times New Roman"/>
              </a:rPr>
              <a:t> </a:t>
            </a:r>
            <a:r>
              <a:rPr sz="2000" b="1" dirty="0" err="1">
                <a:solidFill>
                  <a:srgbClr val="000000"/>
                </a:solidFill>
                <a:latin typeface="微软雅黑"/>
                <a:cs typeface="微软雅黑"/>
              </a:rPr>
              <a:t>类型</a:t>
            </a:r>
            <a:r>
              <a:rPr lang="en-US" altLang="zh-CN" sz="2000" b="1" dirty="0">
                <a:solidFill>
                  <a:srgbClr val="1E1E1E"/>
                </a:solidFill>
                <a:latin typeface="Times New Roman"/>
                <a:cs typeface="Times New Roman"/>
              </a:rPr>
              <a:t>][, </a:t>
            </a:r>
            <a:r>
              <a:rPr lang="zh-CN" altLang="en-US" sz="2000" b="1" dirty="0">
                <a:solidFill>
                  <a:srgbClr val="1E1E1E"/>
                </a:solidFill>
                <a:latin typeface="微软雅黑" panose="020B0503020204020204" pitchFamily="34" charset="-122"/>
                <a:ea typeface="微软雅黑" panose="020B0503020204020204" pitchFamily="34" charset="-122"/>
                <a:cs typeface="微软雅黑"/>
              </a:rPr>
              <a:t>变量</a:t>
            </a:r>
            <a:r>
              <a:rPr lang="zh-CN" altLang="en-US" sz="2000" b="1" dirty="0" smtClean="0">
                <a:solidFill>
                  <a:srgbClr val="1E1E1E"/>
                </a:solidFill>
                <a:latin typeface="微软雅黑" panose="020B0503020204020204" pitchFamily="34" charset="-122"/>
                <a:ea typeface="微软雅黑" panose="020B0503020204020204" pitchFamily="34" charset="-122"/>
                <a:cs typeface="微软雅黑"/>
              </a:rPr>
              <a:t>名</a:t>
            </a:r>
            <a:r>
              <a:rPr lang="en-US" altLang="zh-CN" sz="2000" b="1" dirty="0" smtClean="0">
                <a:solidFill>
                  <a:srgbClr val="1E1E1E"/>
                </a:solidFill>
                <a:latin typeface="微软雅黑" panose="020B0503020204020204" pitchFamily="34" charset="-122"/>
                <a:ea typeface="微软雅黑" panose="020B0503020204020204" pitchFamily="34" charset="-122"/>
                <a:cs typeface="微软雅黑"/>
              </a:rPr>
              <a:t>2</a:t>
            </a:r>
            <a:r>
              <a:rPr lang="zh-CN" altLang="en-US" sz="2000" b="1" i="1" dirty="0" smtClean="0">
                <a:solidFill>
                  <a:srgbClr val="1E1E1E"/>
                </a:solidFill>
                <a:latin typeface="微软雅黑" panose="020B0503020204020204" pitchFamily="34" charset="-122"/>
                <a:ea typeface="微软雅黑" panose="020B0503020204020204" pitchFamily="34" charset="-122"/>
                <a:cs typeface="微软雅黑"/>
              </a:rPr>
              <a:t> </a:t>
            </a:r>
            <a:r>
              <a:rPr lang="en-US" altLang="zh-CN" sz="2000" b="1" dirty="0">
                <a:solidFill>
                  <a:srgbClr val="1E1E1E"/>
                </a:solidFill>
                <a:latin typeface="微软雅黑" panose="020B0503020204020204" pitchFamily="34" charset="-122"/>
                <a:ea typeface="微软雅黑" panose="020B0503020204020204" pitchFamily="34" charset="-122"/>
                <a:cs typeface="Times New Roman"/>
              </a:rPr>
              <a:t>[As</a:t>
            </a:r>
            <a:r>
              <a:rPr lang="en-US" altLang="zh-CN" sz="2000" b="1" spc="-225" dirty="0">
                <a:solidFill>
                  <a:srgbClr val="1E1E1E"/>
                </a:solidFill>
                <a:latin typeface="微软雅黑" panose="020B0503020204020204" pitchFamily="34" charset="-122"/>
                <a:ea typeface="微软雅黑" panose="020B0503020204020204" pitchFamily="34" charset="-122"/>
                <a:cs typeface="Times New Roman"/>
              </a:rPr>
              <a:t> </a:t>
            </a:r>
            <a:r>
              <a:rPr lang="zh-CN" altLang="en-US" sz="2000" b="1" dirty="0">
                <a:solidFill>
                  <a:srgbClr val="1E1E1E"/>
                </a:solidFill>
                <a:latin typeface="微软雅黑" panose="020B0503020204020204" pitchFamily="34" charset="-122"/>
                <a:ea typeface="微软雅黑" panose="020B0503020204020204" pitchFamily="34" charset="-122"/>
                <a:cs typeface="微软雅黑"/>
              </a:rPr>
              <a:t>类型</a:t>
            </a:r>
            <a:r>
              <a:rPr lang="en-US" altLang="zh-CN" sz="2000" b="1" dirty="0">
                <a:solidFill>
                  <a:srgbClr val="1E1E1E"/>
                </a:solidFill>
                <a:latin typeface="微软雅黑" panose="020B0503020204020204" pitchFamily="34" charset="-122"/>
                <a:ea typeface="微软雅黑" panose="020B0503020204020204" pitchFamily="34" charset="-122"/>
                <a:cs typeface="Times New Roman"/>
              </a:rPr>
              <a:t>],…]</a:t>
            </a:r>
            <a:endParaRPr sz="2000" dirty="0">
              <a:solidFill>
                <a:srgbClr val="000000"/>
              </a:solidFill>
              <a:latin typeface="微软雅黑" panose="020B0503020204020204" pitchFamily="34" charset="-122"/>
              <a:ea typeface="微软雅黑" panose="020B0503020204020204" pitchFamily="34" charset="-122"/>
              <a:cs typeface="微软雅黑"/>
            </a:endParaRPr>
          </a:p>
        </p:txBody>
      </p:sp>
      <p:sp>
        <p:nvSpPr>
          <p:cNvPr id="2" name="对话气泡: 圆角矩形 1">
            <a:extLst>
              <a:ext uri="{FF2B5EF4-FFF2-40B4-BE49-F238E27FC236}">
                <a16:creationId xmlns:a16="http://schemas.microsoft.com/office/drawing/2014/main" id="{CF41474C-4BFD-4A30-89E0-2CB89217416E}"/>
              </a:ext>
            </a:extLst>
          </p:cNvPr>
          <p:cNvSpPr/>
          <p:nvPr/>
        </p:nvSpPr>
        <p:spPr>
          <a:xfrm>
            <a:off x="3315423" y="4470052"/>
            <a:ext cx="1687207" cy="478887"/>
          </a:xfrm>
          <a:prstGeom prst="wedgeRoundRectCallout">
            <a:avLst>
              <a:gd name="adj1" fmla="val 36150"/>
              <a:gd name="adj2" fmla="val -86258"/>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a:latin typeface="微软雅黑" panose="020B0503020204020204" pitchFamily="34" charset="-122"/>
                <a:ea typeface="微软雅黑" panose="020B0503020204020204" pitchFamily="34" charset="-122"/>
              </a:rPr>
              <a:t>合法标识符</a:t>
            </a:r>
          </a:p>
        </p:txBody>
      </p:sp>
      <p:sp>
        <p:nvSpPr>
          <p:cNvPr id="37" name="对话气泡: 圆角矩形 36">
            <a:extLst>
              <a:ext uri="{FF2B5EF4-FFF2-40B4-BE49-F238E27FC236}">
                <a16:creationId xmlns:a16="http://schemas.microsoft.com/office/drawing/2014/main" id="{4CDBFA0E-779A-4FF4-9CE2-178337063AFD}"/>
              </a:ext>
            </a:extLst>
          </p:cNvPr>
          <p:cNvSpPr/>
          <p:nvPr/>
        </p:nvSpPr>
        <p:spPr>
          <a:xfrm>
            <a:off x="6336746" y="3160821"/>
            <a:ext cx="2069806" cy="468064"/>
          </a:xfrm>
          <a:prstGeom prst="wedgeRoundRectCallout">
            <a:avLst>
              <a:gd name="adj1" fmla="val -48583"/>
              <a:gd name="adj2" fmla="val 121562"/>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变量声明的间隔符</a:t>
            </a:r>
          </a:p>
        </p:txBody>
      </p:sp>
      <p:sp>
        <p:nvSpPr>
          <p:cNvPr id="41" name="对话气泡: 圆角矩形 40">
            <a:extLst>
              <a:ext uri="{FF2B5EF4-FFF2-40B4-BE49-F238E27FC236}">
                <a16:creationId xmlns:a16="http://schemas.microsoft.com/office/drawing/2014/main" id="{C1CF0E1A-5CCC-4A05-B773-0722A89D3585}"/>
              </a:ext>
            </a:extLst>
          </p:cNvPr>
          <p:cNvSpPr/>
          <p:nvPr/>
        </p:nvSpPr>
        <p:spPr>
          <a:xfrm>
            <a:off x="5952972" y="4526811"/>
            <a:ext cx="4416095" cy="576000"/>
          </a:xfrm>
          <a:prstGeom prst="wedgeRoundRectCallout">
            <a:avLst>
              <a:gd name="adj1" fmla="val -51739"/>
              <a:gd name="adj2" fmla="val -108751"/>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zh-CN" altLang="en-US" sz="1600" dirty="0">
                <a:latin typeface="微软雅黑" panose="020B0503020204020204" pitchFamily="34" charset="-122"/>
                <a:ea typeface="微软雅黑" panose="020B0503020204020204" pitchFamily="34" charset="-122"/>
              </a:rPr>
              <a:t>若省略</a:t>
            </a:r>
            <a:r>
              <a:rPr lang="zh-CN" altLang="en-US" sz="1600" spc="95" dirty="0">
                <a:solidFill>
                  <a:srgbClr val="FFFFFF"/>
                </a:solidFill>
                <a:latin typeface="微软雅黑" panose="020B0503020204020204" pitchFamily="34" charset="-122"/>
                <a:ea typeface="微软雅黑" panose="020B0503020204020204" pitchFamily="34" charset="-122"/>
              </a:rPr>
              <a:t>“</a:t>
            </a:r>
            <a:r>
              <a:rPr lang="en-US" altLang="zh-CN" sz="1600" spc="5" dirty="0">
                <a:solidFill>
                  <a:srgbClr val="FFFFFF"/>
                </a:solidFill>
                <a:latin typeface="微软雅黑" panose="020B0503020204020204" pitchFamily="34" charset="-122"/>
                <a:ea typeface="微软雅黑" panose="020B0503020204020204" pitchFamily="34" charset="-122"/>
                <a:cs typeface="Times New Roman"/>
              </a:rPr>
              <a:t>A</a:t>
            </a:r>
            <a:r>
              <a:rPr lang="en-US" altLang="zh-CN" sz="1600" dirty="0">
                <a:solidFill>
                  <a:srgbClr val="FFFFFF"/>
                </a:solidFill>
                <a:latin typeface="微软雅黑" panose="020B0503020204020204" pitchFamily="34" charset="-122"/>
                <a:ea typeface="微软雅黑" panose="020B0503020204020204" pitchFamily="34" charset="-122"/>
                <a:cs typeface="Times New Roman"/>
              </a:rPr>
              <a:t>s</a:t>
            </a:r>
            <a:r>
              <a:rPr lang="zh-CN" altLang="en-US" sz="1600" spc="95" dirty="0">
                <a:solidFill>
                  <a:srgbClr val="FFFFFF"/>
                </a:solidFill>
                <a:latin typeface="微软雅黑" panose="020B0503020204020204" pitchFamily="34" charset="-122"/>
                <a:ea typeface="微软雅黑" panose="020B0503020204020204" pitchFamily="34" charset="-122"/>
                <a:cs typeface="微软雅黑"/>
              </a:rPr>
              <a:t>类型</a:t>
            </a:r>
            <a:r>
              <a:rPr lang="zh-CN" altLang="en-US" sz="1600" spc="80" dirty="0">
                <a:solidFill>
                  <a:srgbClr val="FFFFFF"/>
                </a:solidFill>
                <a:latin typeface="微软雅黑" panose="020B0503020204020204" pitchFamily="34" charset="-122"/>
                <a:ea typeface="微软雅黑" panose="020B0503020204020204" pitchFamily="34" charset="-122"/>
                <a:cs typeface="微软雅黑"/>
              </a:rPr>
              <a:t>”</a:t>
            </a:r>
            <a:r>
              <a:rPr lang="en-US" altLang="zh-CN" sz="1600" spc="95" dirty="0">
                <a:solidFill>
                  <a:srgbClr val="FFFFFF"/>
                </a:solidFill>
                <a:latin typeface="微软雅黑" panose="020B0503020204020204" pitchFamily="34" charset="-122"/>
                <a:ea typeface="微软雅黑" panose="020B0503020204020204" pitchFamily="34" charset="-122"/>
                <a:cs typeface="Times New Roman"/>
              </a:rPr>
              <a:t>,</a:t>
            </a:r>
            <a:r>
              <a:rPr lang="zh-CN" altLang="en-US" sz="1600" spc="95" dirty="0">
                <a:solidFill>
                  <a:srgbClr val="FFFFFF"/>
                </a:solidFill>
                <a:latin typeface="微软雅黑" panose="020B0503020204020204" pitchFamily="34" charset="-122"/>
                <a:ea typeface="微软雅黑" panose="020B0503020204020204" pitchFamily="34" charset="-122"/>
                <a:cs typeface="微软雅黑"/>
              </a:rPr>
              <a:t>则默</a:t>
            </a:r>
            <a:r>
              <a:rPr lang="zh-CN" altLang="en-US" sz="1600" dirty="0">
                <a:solidFill>
                  <a:srgbClr val="FFFFFF"/>
                </a:solidFill>
                <a:latin typeface="微软雅黑" panose="020B0503020204020204" pitchFamily="34" charset="-122"/>
                <a:ea typeface="微软雅黑" panose="020B0503020204020204" pitchFamily="34" charset="-122"/>
                <a:cs typeface="微软雅黑"/>
              </a:rPr>
              <a:t>认为</a:t>
            </a:r>
            <a:r>
              <a:rPr lang="zh-CN" altLang="en-US" sz="1600" dirty="0">
                <a:solidFill>
                  <a:srgbClr val="FFFF00"/>
                </a:solidFill>
                <a:latin typeface="微软雅黑" panose="020B0503020204020204" pitchFamily="34" charset="-122"/>
                <a:ea typeface="微软雅黑" panose="020B0503020204020204" pitchFamily="34" charset="-122"/>
                <a:cs typeface="微软雅黑"/>
              </a:rPr>
              <a:t>变体型</a:t>
            </a:r>
            <a:endParaRPr lang="en-US" altLang="zh-CN" sz="1600" dirty="0">
              <a:solidFill>
                <a:srgbClr val="FFFF00"/>
              </a:solidFill>
              <a:latin typeface="微软雅黑" panose="020B0503020204020204" pitchFamily="34" charset="-122"/>
              <a:ea typeface="微软雅黑" panose="020B0503020204020204" pitchFamily="34" charset="-122"/>
              <a:cs typeface="微软雅黑"/>
            </a:endParaRPr>
          </a:p>
          <a:p>
            <a:pPr marL="285750" indent="-285750">
              <a:buFont typeface="Wingdings" panose="05000000000000000000" pitchFamily="2" charset="2"/>
              <a:buChar char="Ø"/>
            </a:pPr>
            <a:r>
              <a:rPr lang="zh-CN" altLang="en-US" sz="1600" spc="50" dirty="0">
                <a:solidFill>
                  <a:srgbClr val="FFFFFF"/>
                </a:solidFill>
                <a:latin typeface="微软雅黑" panose="020B0503020204020204" pitchFamily="34" charset="-122"/>
                <a:ea typeface="微软雅黑" panose="020B0503020204020204" pitchFamily="34" charset="-122"/>
                <a:cs typeface="微软雅黑"/>
              </a:rPr>
              <a:t>可在变量名后加“</a:t>
            </a:r>
            <a:r>
              <a:rPr lang="zh-CN" altLang="en-US" sz="1600" spc="50" dirty="0">
                <a:solidFill>
                  <a:srgbClr val="FFFF00"/>
                </a:solidFill>
                <a:latin typeface="微软雅黑" panose="020B0503020204020204" pitchFamily="34" charset="-122"/>
                <a:ea typeface="微软雅黑" panose="020B0503020204020204" pitchFamily="34" charset="-122"/>
                <a:cs typeface="微软雅黑"/>
              </a:rPr>
              <a:t>类型符</a:t>
            </a:r>
            <a:r>
              <a:rPr lang="zh-CN" altLang="en-US" sz="1600" spc="50" dirty="0">
                <a:solidFill>
                  <a:srgbClr val="FFFFFF"/>
                </a:solidFill>
                <a:latin typeface="微软雅黑" panose="020B0503020204020204" pitchFamily="34" charset="-122"/>
                <a:ea typeface="微软雅黑" panose="020B0503020204020204" pitchFamily="34" charset="-122"/>
                <a:cs typeface="微软雅黑"/>
              </a:rPr>
              <a:t>”</a:t>
            </a:r>
            <a:r>
              <a:rPr lang="zh-CN" altLang="en-US" sz="1600" dirty="0">
                <a:solidFill>
                  <a:srgbClr val="FFFFFF"/>
                </a:solidFill>
                <a:latin typeface="微软雅黑" panose="020B0503020204020204" pitchFamily="34" charset="-122"/>
                <a:ea typeface="微软雅黑" panose="020B0503020204020204" pitchFamily="34" charset="-122"/>
                <a:cs typeface="微软雅黑"/>
              </a:rPr>
              <a:t>替代“</a:t>
            </a:r>
            <a:r>
              <a:rPr lang="en-US" altLang="zh-CN" sz="1600" dirty="0">
                <a:solidFill>
                  <a:srgbClr val="FFFFFF"/>
                </a:solidFill>
                <a:latin typeface="微软雅黑" panose="020B0503020204020204" pitchFamily="34" charset="-122"/>
                <a:ea typeface="微软雅黑" panose="020B0503020204020204" pitchFamily="34" charset="-122"/>
                <a:cs typeface="Times New Roman"/>
              </a:rPr>
              <a:t>As</a:t>
            </a:r>
            <a:r>
              <a:rPr lang="en-US" altLang="zh-CN" sz="1600" spc="-90" dirty="0">
                <a:solidFill>
                  <a:srgbClr val="FFFFFF"/>
                </a:solidFill>
                <a:latin typeface="微软雅黑" panose="020B0503020204020204" pitchFamily="34" charset="-122"/>
                <a:ea typeface="微软雅黑" panose="020B0503020204020204" pitchFamily="34" charset="-122"/>
                <a:cs typeface="Times New Roman"/>
              </a:rPr>
              <a:t> </a:t>
            </a:r>
            <a:r>
              <a:rPr lang="zh-CN" altLang="en-US" sz="1600" dirty="0">
                <a:solidFill>
                  <a:srgbClr val="FFFFFF"/>
                </a:solidFill>
                <a:latin typeface="微软雅黑" panose="020B0503020204020204" pitchFamily="34" charset="-122"/>
                <a:ea typeface="微软雅黑" panose="020B0503020204020204" pitchFamily="34" charset="-122"/>
                <a:cs typeface="微软雅黑"/>
              </a:rPr>
              <a:t>类型”</a:t>
            </a:r>
            <a:endParaRPr lang="zh-CN" altLang="en-US" sz="1600" dirty="0">
              <a:solidFill>
                <a:srgbClr val="FFFF00"/>
              </a:solidFill>
              <a:latin typeface="微软雅黑" panose="020B0503020204020204" pitchFamily="34" charset="-122"/>
              <a:ea typeface="微软雅黑" panose="020B0503020204020204" pitchFamily="34" charset="-122"/>
            </a:endParaRPr>
          </a:p>
        </p:txBody>
      </p:sp>
      <p:grpSp>
        <p:nvGrpSpPr>
          <p:cNvPr id="42" name="组合 41">
            <a:extLst>
              <a:ext uri="{FF2B5EF4-FFF2-40B4-BE49-F238E27FC236}">
                <a16:creationId xmlns:a16="http://schemas.microsoft.com/office/drawing/2014/main" id="{58076AA0-8216-4C82-ADB0-B174C69EF3F2}"/>
              </a:ext>
            </a:extLst>
          </p:cNvPr>
          <p:cNvGrpSpPr/>
          <p:nvPr/>
        </p:nvGrpSpPr>
        <p:grpSpPr>
          <a:xfrm>
            <a:off x="1292033" y="5197726"/>
            <a:ext cx="9567813" cy="1527767"/>
            <a:chOff x="1200450" y="5029444"/>
            <a:chExt cx="9567813" cy="1527767"/>
          </a:xfrm>
        </p:grpSpPr>
        <p:sp>
          <p:nvSpPr>
            <p:cNvPr id="43" name="object 12">
              <a:extLst>
                <a:ext uri="{FF2B5EF4-FFF2-40B4-BE49-F238E27FC236}">
                  <a16:creationId xmlns:a16="http://schemas.microsoft.com/office/drawing/2014/main" id="{9C543817-475E-4587-B255-A151E0D08BC8}"/>
                </a:ext>
              </a:extLst>
            </p:cNvPr>
            <p:cNvSpPr/>
            <p:nvPr/>
          </p:nvSpPr>
          <p:spPr>
            <a:xfrm>
              <a:off x="1240571" y="5041476"/>
              <a:ext cx="9527692" cy="1515735"/>
            </a:xfrm>
            <a:custGeom>
              <a:avLst/>
              <a:gdLst/>
              <a:ahLst/>
              <a:cxnLst/>
              <a:rect l="l" t="t" r="r" b="b"/>
              <a:pathLst>
                <a:path w="8637905" h="1755775">
                  <a:moveTo>
                    <a:pt x="0" y="51816"/>
                  </a:moveTo>
                  <a:lnTo>
                    <a:pt x="4081" y="31664"/>
                  </a:lnTo>
                  <a:lnTo>
                    <a:pt x="15211" y="15192"/>
                  </a:lnTo>
                  <a:lnTo>
                    <a:pt x="31718" y="4077"/>
                  </a:lnTo>
                  <a:lnTo>
                    <a:pt x="51930" y="0"/>
                  </a:lnTo>
                  <a:lnTo>
                    <a:pt x="8585644" y="0"/>
                  </a:lnTo>
                  <a:lnTo>
                    <a:pt x="8605869" y="4077"/>
                  </a:lnTo>
                  <a:lnTo>
                    <a:pt x="8622379" y="15192"/>
                  </a:lnTo>
                  <a:lnTo>
                    <a:pt x="8633507" y="31664"/>
                  </a:lnTo>
                  <a:lnTo>
                    <a:pt x="8637587" y="51816"/>
                  </a:lnTo>
                  <a:lnTo>
                    <a:pt x="8637587" y="1703781"/>
                  </a:lnTo>
                  <a:lnTo>
                    <a:pt x="8633507" y="1723998"/>
                  </a:lnTo>
                  <a:lnTo>
                    <a:pt x="8622379" y="1740504"/>
                  </a:lnTo>
                  <a:lnTo>
                    <a:pt x="8605869" y="1751631"/>
                  </a:lnTo>
                  <a:lnTo>
                    <a:pt x="8585644" y="1755711"/>
                  </a:lnTo>
                  <a:lnTo>
                    <a:pt x="51930" y="1755711"/>
                  </a:lnTo>
                  <a:lnTo>
                    <a:pt x="31718" y="1751631"/>
                  </a:lnTo>
                  <a:lnTo>
                    <a:pt x="15211" y="1740504"/>
                  </a:lnTo>
                  <a:lnTo>
                    <a:pt x="4081" y="1723998"/>
                  </a:lnTo>
                  <a:lnTo>
                    <a:pt x="0" y="1703781"/>
                  </a:lnTo>
                  <a:lnTo>
                    <a:pt x="0" y="51816"/>
                  </a:lnTo>
                  <a:close/>
                </a:path>
              </a:pathLst>
            </a:custGeom>
            <a:ln w="25400">
              <a:solidFill>
                <a:srgbClr val="808080"/>
              </a:solidFill>
            </a:ln>
          </p:spPr>
          <p:txBody>
            <a:bodyPr wrap="square" lIns="0" tIns="0" rIns="0" bIns="0" rtlCol="0"/>
            <a:lstStyle/>
            <a:p>
              <a:endParaRPr/>
            </a:p>
          </p:txBody>
        </p:sp>
        <p:sp>
          <p:nvSpPr>
            <p:cNvPr id="44" name="object 13">
              <a:extLst>
                <a:ext uri="{FF2B5EF4-FFF2-40B4-BE49-F238E27FC236}">
                  <a16:creationId xmlns:a16="http://schemas.microsoft.com/office/drawing/2014/main" id="{CF796CB0-198A-41DE-A10F-94EFFA204876}"/>
                </a:ext>
              </a:extLst>
            </p:cNvPr>
            <p:cNvSpPr/>
            <p:nvPr/>
          </p:nvSpPr>
          <p:spPr>
            <a:xfrm>
              <a:off x="1240571" y="5029444"/>
              <a:ext cx="9527341" cy="432000"/>
            </a:xfrm>
            <a:prstGeom prst="rect">
              <a:avLst/>
            </a:prstGeom>
            <a:blipFill>
              <a:blip r:embed="rId2" cstate="print"/>
              <a:stretch>
                <a:fillRect/>
              </a:stretch>
            </a:blipFill>
          </p:spPr>
          <p:txBody>
            <a:bodyPr wrap="square" lIns="0" tIns="0" rIns="0" bIns="0" rtlCol="0"/>
            <a:lstStyle/>
            <a:p>
              <a:endParaRPr/>
            </a:p>
          </p:txBody>
        </p:sp>
        <p:sp>
          <p:nvSpPr>
            <p:cNvPr id="45" name="object 15">
              <a:extLst>
                <a:ext uri="{FF2B5EF4-FFF2-40B4-BE49-F238E27FC236}">
                  <a16:creationId xmlns:a16="http://schemas.microsoft.com/office/drawing/2014/main" id="{75F5C87B-6F9F-4FFC-A3FD-F18DBCB5972D}"/>
                </a:ext>
              </a:extLst>
            </p:cNvPr>
            <p:cNvSpPr txBox="1"/>
            <p:nvPr/>
          </p:nvSpPr>
          <p:spPr>
            <a:xfrm>
              <a:off x="1423737" y="5466735"/>
              <a:ext cx="8949302" cy="1046440"/>
            </a:xfrm>
            <a:prstGeom prst="rect">
              <a:avLst/>
            </a:prstGeom>
          </p:spPr>
          <p:txBody>
            <a:bodyPr vert="horz" wrap="square" lIns="0" tIns="0" rIns="0" bIns="0" rtlCol="0">
              <a:spAutoFit/>
            </a:bodyPr>
            <a:lstStyle/>
            <a:p>
              <a:r>
                <a:rPr lang="en-US" altLang="zh-CN" sz="1700" dirty="0">
                  <a:solidFill>
                    <a:srgbClr val="1E1E1E"/>
                  </a:solidFill>
                  <a:latin typeface="微软雅黑" panose="020B0503020204020204" pitchFamily="34" charset="-122"/>
                  <a:ea typeface="微软雅黑" panose="020B0503020204020204" pitchFamily="34" charset="-122"/>
                </a:rPr>
                <a:t>Dim </a:t>
              </a:r>
              <a:r>
                <a:rPr lang="en-US" altLang="zh-CN" sz="1700" dirty="0" err="1">
                  <a:solidFill>
                    <a:srgbClr val="1E1E1E"/>
                  </a:solidFill>
                  <a:latin typeface="微软雅黑" panose="020B0503020204020204" pitchFamily="34" charset="-122"/>
                  <a:ea typeface="微软雅黑" panose="020B0503020204020204" pitchFamily="34" charset="-122"/>
                </a:rPr>
                <a:t>intX</a:t>
              </a:r>
              <a:r>
                <a:rPr lang="en-US" altLang="zh-CN" sz="1700" dirty="0">
                  <a:solidFill>
                    <a:srgbClr val="1E1E1E"/>
                  </a:solidFill>
                  <a:latin typeface="微软雅黑" panose="020B0503020204020204" pitchFamily="34" charset="-122"/>
                  <a:ea typeface="微软雅黑" panose="020B0503020204020204" pitchFamily="34" charset="-122"/>
                </a:rPr>
                <a:t> As integer</a:t>
              </a:r>
              <a:r>
                <a:rPr lang="zh-CN" altLang="zh-CN" sz="1700" dirty="0">
                  <a:solidFill>
                    <a:srgbClr val="1E1E1E"/>
                  </a:solidFill>
                  <a:latin typeface="微软雅黑" panose="020B0503020204020204" pitchFamily="34" charset="-122"/>
                  <a:ea typeface="微软雅黑" panose="020B0503020204020204" pitchFamily="34" charset="-122"/>
                </a:rPr>
                <a:t>，</a:t>
              </a:r>
              <a:r>
                <a:rPr lang="en-US" altLang="zh-CN" sz="1700" dirty="0" err="1">
                  <a:solidFill>
                    <a:srgbClr val="1E1E1E"/>
                  </a:solidFill>
                  <a:latin typeface="微软雅黑" panose="020B0503020204020204" pitchFamily="34" charset="-122"/>
                  <a:ea typeface="微软雅黑" panose="020B0503020204020204" pitchFamily="34" charset="-122"/>
                </a:rPr>
                <a:t>intY</a:t>
              </a:r>
              <a:r>
                <a:rPr lang="en-US" altLang="zh-CN" sz="1700" dirty="0">
                  <a:solidFill>
                    <a:srgbClr val="1E1E1E"/>
                  </a:solidFill>
                  <a:latin typeface="微软雅黑" panose="020B0503020204020204" pitchFamily="34" charset="-122"/>
                  <a:ea typeface="微软雅黑" panose="020B0503020204020204" pitchFamily="34" charset="-122"/>
                </a:rPr>
                <a:t> As integer</a:t>
              </a:r>
              <a:r>
                <a:rPr lang="zh-CN" altLang="zh-CN" sz="1700" dirty="0">
                  <a:solidFill>
                    <a:srgbClr val="1E1E1E"/>
                  </a:solidFill>
                  <a:latin typeface="微软雅黑" panose="020B0503020204020204" pitchFamily="34" charset="-122"/>
                  <a:ea typeface="微软雅黑" panose="020B0503020204020204" pitchFamily="34" charset="-122"/>
                </a:rPr>
                <a:t>，</a:t>
              </a:r>
              <a:r>
                <a:rPr lang="en-US" altLang="zh-CN" sz="1700" dirty="0" err="1">
                  <a:solidFill>
                    <a:srgbClr val="1E1E1E"/>
                  </a:solidFill>
                  <a:latin typeface="微软雅黑" panose="020B0503020204020204" pitchFamily="34" charset="-122"/>
                  <a:ea typeface="微软雅黑" panose="020B0503020204020204" pitchFamily="34" charset="-122"/>
                </a:rPr>
                <a:t>sngAllsum</a:t>
              </a:r>
              <a:r>
                <a:rPr lang="en-US" altLang="zh-CN" sz="1700" dirty="0">
                  <a:solidFill>
                    <a:srgbClr val="1E1E1E"/>
                  </a:solidFill>
                  <a:latin typeface="微软雅黑" panose="020B0503020204020204" pitchFamily="34" charset="-122"/>
                  <a:ea typeface="微软雅黑" panose="020B0503020204020204" pitchFamily="34" charset="-122"/>
                </a:rPr>
                <a:t> As single</a:t>
              </a:r>
              <a:endParaRPr lang="zh-CN" altLang="zh-CN" sz="1700" dirty="0">
                <a:solidFill>
                  <a:srgbClr val="1E1E1E"/>
                </a:solidFill>
                <a:latin typeface="微软雅黑" panose="020B0503020204020204" pitchFamily="34" charset="-122"/>
                <a:ea typeface="微软雅黑" panose="020B0503020204020204" pitchFamily="34" charset="-122"/>
              </a:endParaRPr>
            </a:p>
            <a:p>
              <a:r>
                <a:rPr lang="en-US" altLang="zh-CN" sz="1700" dirty="0">
                  <a:solidFill>
                    <a:srgbClr val="1E1E1E"/>
                  </a:solidFill>
                  <a:latin typeface="微软雅黑" panose="020B0503020204020204" pitchFamily="34" charset="-122"/>
                  <a:ea typeface="微软雅黑" panose="020B0503020204020204" pitchFamily="34" charset="-122"/>
                </a:rPr>
                <a:t>Dim </a:t>
              </a:r>
              <a:r>
                <a:rPr lang="en-US" altLang="zh-CN" sz="1700" dirty="0" err="1">
                  <a:solidFill>
                    <a:srgbClr val="1E1E1E"/>
                  </a:solidFill>
                  <a:latin typeface="微软雅黑" panose="020B0503020204020204" pitchFamily="34" charset="-122"/>
                  <a:ea typeface="微软雅黑" panose="020B0503020204020204" pitchFamily="34" charset="-122"/>
                </a:rPr>
                <a:t>intX</a:t>
              </a:r>
              <a:r>
                <a:rPr lang="en-US" altLang="zh-CN" sz="1700" dirty="0">
                  <a:solidFill>
                    <a:srgbClr val="1E1E1E"/>
                  </a:solidFill>
                  <a:latin typeface="微软雅黑" panose="020B0503020204020204" pitchFamily="34" charset="-122"/>
                  <a:ea typeface="微软雅黑" panose="020B0503020204020204" pitchFamily="34" charset="-122"/>
                </a:rPr>
                <a:t>%</a:t>
              </a:r>
              <a:r>
                <a:rPr lang="zh-CN" altLang="zh-CN" sz="1700" dirty="0">
                  <a:solidFill>
                    <a:srgbClr val="1E1E1E"/>
                  </a:solidFill>
                  <a:latin typeface="微软雅黑" panose="020B0503020204020204" pitchFamily="34" charset="-122"/>
                  <a:ea typeface="微软雅黑" panose="020B0503020204020204" pitchFamily="34" charset="-122"/>
                </a:rPr>
                <a:t>，</a:t>
              </a:r>
              <a:r>
                <a:rPr lang="en-US" altLang="zh-CN" sz="1700" dirty="0" err="1">
                  <a:solidFill>
                    <a:srgbClr val="1E1E1E"/>
                  </a:solidFill>
                  <a:latin typeface="微软雅黑" panose="020B0503020204020204" pitchFamily="34" charset="-122"/>
                  <a:ea typeface="微软雅黑" panose="020B0503020204020204" pitchFamily="34" charset="-122"/>
                </a:rPr>
                <a:t>intY</a:t>
              </a:r>
              <a:r>
                <a:rPr lang="en-US" altLang="zh-CN" sz="1700" dirty="0">
                  <a:solidFill>
                    <a:srgbClr val="1E1E1E"/>
                  </a:solidFill>
                  <a:latin typeface="微软雅黑" panose="020B0503020204020204" pitchFamily="34" charset="-122"/>
                  <a:ea typeface="微软雅黑" panose="020B0503020204020204" pitchFamily="34" charset="-122"/>
                </a:rPr>
                <a:t>%</a:t>
              </a:r>
              <a:r>
                <a:rPr lang="zh-CN" altLang="zh-CN" sz="1700" dirty="0">
                  <a:solidFill>
                    <a:srgbClr val="1E1E1E"/>
                  </a:solidFill>
                  <a:latin typeface="微软雅黑" panose="020B0503020204020204" pitchFamily="34" charset="-122"/>
                  <a:ea typeface="微软雅黑" panose="020B0503020204020204" pitchFamily="34" charset="-122"/>
                </a:rPr>
                <a:t>，</a:t>
              </a:r>
              <a:r>
                <a:rPr lang="en-US" altLang="zh-CN" sz="1700" dirty="0">
                  <a:solidFill>
                    <a:srgbClr val="1E1E1E"/>
                  </a:solidFill>
                  <a:latin typeface="微软雅黑" panose="020B0503020204020204" pitchFamily="34" charset="-122"/>
                  <a:ea typeface="微软雅黑" panose="020B0503020204020204" pitchFamily="34" charset="-122"/>
                </a:rPr>
                <a:t> </a:t>
              </a:r>
              <a:r>
                <a:rPr lang="en-US" altLang="zh-CN" sz="1700" dirty="0" err="1">
                  <a:solidFill>
                    <a:srgbClr val="1E1E1E"/>
                  </a:solidFill>
                  <a:latin typeface="微软雅黑" panose="020B0503020204020204" pitchFamily="34" charset="-122"/>
                  <a:ea typeface="微软雅黑" panose="020B0503020204020204" pitchFamily="34" charset="-122"/>
                </a:rPr>
                <a:t>sngAllsum</a:t>
              </a:r>
              <a:r>
                <a:rPr lang="en-US" altLang="zh-CN" sz="1700" dirty="0">
                  <a:solidFill>
                    <a:srgbClr val="1E1E1E"/>
                  </a:solidFill>
                  <a:latin typeface="微软雅黑" panose="020B0503020204020204" pitchFamily="34" charset="-122"/>
                  <a:ea typeface="微软雅黑" panose="020B0503020204020204" pitchFamily="34" charset="-122"/>
                </a:rPr>
                <a:t>! </a:t>
              </a:r>
              <a:endParaRPr lang="zh-CN" altLang="zh-CN" sz="1700" dirty="0">
                <a:solidFill>
                  <a:srgbClr val="1E1E1E"/>
                </a:solidFill>
                <a:latin typeface="微软雅黑" panose="020B0503020204020204" pitchFamily="34" charset="-122"/>
                <a:ea typeface="微软雅黑" panose="020B0503020204020204" pitchFamily="34" charset="-122"/>
              </a:endParaRPr>
            </a:p>
            <a:p>
              <a:r>
                <a:rPr lang="en-US" altLang="zh-CN" sz="1700" dirty="0">
                  <a:solidFill>
                    <a:srgbClr val="1E1E1E"/>
                  </a:solidFill>
                  <a:latin typeface="微软雅黑" panose="020B0503020204020204" pitchFamily="34" charset="-122"/>
                  <a:ea typeface="微软雅黑" panose="020B0503020204020204" pitchFamily="34" charset="-122"/>
                </a:rPr>
                <a:t>Dim </a:t>
              </a:r>
              <a:r>
                <a:rPr lang="en-US" altLang="zh-CN" sz="1700" dirty="0" err="1">
                  <a:solidFill>
                    <a:srgbClr val="1E1E1E"/>
                  </a:solidFill>
                  <a:latin typeface="微软雅黑" panose="020B0503020204020204" pitchFamily="34" charset="-122"/>
                  <a:ea typeface="微软雅黑" panose="020B0503020204020204" pitchFamily="34" charset="-122"/>
                </a:rPr>
                <a:t>i</a:t>
              </a:r>
              <a:r>
                <a:rPr lang="en-US" altLang="zh-CN" sz="1700" dirty="0">
                  <a:solidFill>
                    <a:srgbClr val="1E1E1E"/>
                  </a:solidFill>
                  <a:latin typeface="微软雅黑" panose="020B0503020204020204" pitchFamily="34" charset="-122"/>
                  <a:ea typeface="微软雅黑" panose="020B0503020204020204" pitchFamily="34" charset="-122"/>
                </a:rPr>
                <a:t>, j As Integer</a:t>
              </a:r>
              <a:br>
                <a:rPr lang="en-US" altLang="zh-CN" sz="1700" dirty="0">
                  <a:solidFill>
                    <a:srgbClr val="1E1E1E"/>
                  </a:solidFill>
                  <a:latin typeface="微软雅黑" panose="020B0503020204020204" pitchFamily="34" charset="-122"/>
                  <a:ea typeface="微软雅黑" panose="020B0503020204020204" pitchFamily="34" charset="-122"/>
                </a:rPr>
              </a:br>
              <a:r>
                <a:rPr lang="en-US" altLang="zh-CN" sz="1700" dirty="0">
                  <a:solidFill>
                    <a:srgbClr val="1E1E1E"/>
                  </a:solidFill>
                  <a:latin typeface="微软雅黑" panose="020B0503020204020204" pitchFamily="34" charset="-122"/>
                  <a:ea typeface="微软雅黑" panose="020B0503020204020204" pitchFamily="34" charset="-122"/>
                </a:rPr>
                <a:t>Dim </a:t>
              </a:r>
              <a:r>
                <a:rPr lang="en-US" altLang="zh-CN" sz="1700" dirty="0" err="1">
                  <a:solidFill>
                    <a:srgbClr val="1E1E1E"/>
                  </a:solidFill>
                  <a:latin typeface="微软雅黑" panose="020B0503020204020204" pitchFamily="34" charset="-122"/>
                  <a:ea typeface="微软雅黑" panose="020B0503020204020204" pitchFamily="34" charset="-122"/>
                </a:rPr>
                <a:t>strName</a:t>
              </a:r>
              <a:r>
                <a:rPr lang="en-US" altLang="zh-CN" sz="1700" dirty="0">
                  <a:solidFill>
                    <a:srgbClr val="1E1E1E"/>
                  </a:solidFill>
                  <a:latin typeface="微软雅黑" panose="020B0503020204020204" pitchFamily="34" charset="-122"/>
                  <a:ea typeface="微软雅黑" panose="020B0503020204020204" pitchFamily="34" charset="-122"/>
                </a:rPr>
                <a:t> As String*8</a:t>
              </a:r>
              <a:endParaRPr sz="1700" dirty="0">
                <a:solidFill>
                  <a:srgbClr val="1E1E1E"/>
                </a:solidFill>
                <a:latin typeface="微软雅黑" panose="020B0503020204020204" pitchFamily="34" charset="-122"/>
                <a:ea typeface="微软雅黑" panose="020B0503020204020204" pitchFamily="34" charset="-122"/>
                <a:cs typeface="Times New Roman"/>
              </a:endParaRPr>
            </a:p>
          </p:txBody>
        </p:sp>
        <p:sp>
          <p:nvSpPr>
            <p:cNvPr id="46" name="object 15">
              <a:extLst>
                <a:ext uri="{FF2B5EF4-FFF2-40B4-BE49-F238E27FC236}">
                  <a16:creationId xmlns:a16="http://schemas.microsoft.com/office/drawing/2014/main" id="{A8697E8F-A65F-42B6-8DC4-AFF6EFE00C39}"/>
                </a:ext>
              </a:extLst>
            </p:cNvPr>
            <p:cNvSpPr txBox="1"/>
            <p:nvPr/>
          </p:nvSpPr>
          <p:spPr>
            <a:xfrm>
              <a:off x="1200450" y="5112074"/>
              <a:ext cx="2159260" cy="276999"/>
            </a:xfrm>
            <a:prstGeom prst="rect">
              <a:avLst/>
            </a:prstGeom>
          </p:spPr>
          <p:txBody>
            <a:bodyPr vert="horz" wrap="square" lIns="0" tIns="0" rIns="0" bIns="0" rtlCol="0">
              <a:spAutoFit/>
            </a:bodyPr>
            <a:lstStyle/>
            <a:p>
              <a:pPr marL="216000">
                <a:lnSpc>
                  <a:spcPct val="100000"/>
                </a:lnSpc>
              </a:pPr>
              <a:r>
                <a:rPr lang="zh-CN" altLang="en-US" b="1" dirty="0">
                  <a:solidFill>
                    <a:schemeClr val="bg1"/>
                  </a:solidFill>
                  <a:latin typeface="微软雅黑" panose="020B0503020204020204" pitchFamily="34" charset="-122"/>
                  <a:ea typeface="微软雅黑" panose="020B0503020204020204" pitchFamily="34" charset="-122"/>
                  <a:cs typeface="微软雅黑"/>
                </a:rPr>
                <a:t>变量显式声明示</a:t>
              </a:r>
              <a:r>
                <a:rPr b="1" dirty="0">
                  <a:solidFill>
                    <a:schemeClr val="bg1"/>
                  </a:solidFill>
                  <a:latin typeface="微软雅黑" panose="020B0503020204020204" pitchFamily="34" charset="-122"/>
                  <a:ea typeface="微软雅黑" panose="020B0503020204020204" pitchFamily="34" charset="-122"/>
                  <a:cs typeface="微软雅黑"/>
                </a:rPr>
                <a:t>例</a:t>
              </a:r>
              <a:endParaRPr dirty="0">
                <a:solidFill>
                  <a:srgbClr val="000000"/>
                </a:solidFill>
                <a:latin typeface="Times New Roman"/>
                <a:cs typeface="Times New Roman"/>
              </a:endParaRPr>
            </a:p>
          </p:txBody>
        </p:sp>
      </p:grpSp>
    </p:spTree>
    <p:extLst>
      <p:ext uri="{BB962C8B-B14F-4D97-AF65-F5344CB8AC3E}">
        <p14:creationId xmlns:p14="http://schemas.microsoft.com/office/powerpoint/2010/main" val="11921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arn(inVertical)">
                                      <p:cBhvr>
                                        <p:cTn id="17" dur="500"/>
                                        <p:tgtEl>
                                          <p:spTgt spid="3">
                                            <p:txEl>
                                              <p:pRg st="1" end="1"/>
                                            </p:txEl>
                                          </p:spTgt>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arn(inVertical)">
                                      <p:cBhvr>
                                        <p:cTn id="25" dur="500"/>
                                        <p:tgtEl>
                                          <p:spTgt spid="3">
                                            <p:txEl>
                                              <p:pRg st="3" end="3"/>
                                            </p:txEl>
                                          </p:spTgt>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fade">
                                      <p:cBhvr>
                                        <p:cTn id="43" dur="1000"/>
                                        <p:tgtEl>
                                          <p:spTgt spid="35"/>
                                        </p:tgtEl>
                                      </p:cBhvr>
                                    </p:animEffect>
                                    <p:anim calcmode="lin" valueType="num">
                                      <p:cBhvr>
                                        <p:cTn id="44" dur="1000" fill="hold"/>
                                        <p:tgtEl>
                                          <p:spTgt spid="35"/>
                                        </p:tgtEl>
                                        <p:attrNameLst>
                                          <p:attrName>ppt_x</p:attrName>
                                        </p:attrNameLst>
                                      </p:cBhvr>
                                      <p:tavLst>
                                        <p:tav tm="0">
                                          <p:val>
                                            <p:strVal val="#ppt_x"/>
                                          </p:val>
                                        </p:tav>
                                        <p:tav tm="100000">
                                          <p:val>
                                            <p:strVal val="#ppt_x"/>
                                          </p:val>
                                        </p:tav>
                                      </p:tavLst>
                                    </p:anim>
                                    <p:anim calcmode="lin" valueType="num">
                                      <p:cBhvr>
                                        <p:cTn id="45" dur="1000" fill="hold"/>
                                        <p:tgtEl>
                                          <p:spTgt spid="3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1000"/>
                                        <p:tgtEl>
                                          <p:spTgt spid="36"/>
                                        </p:tgtEl>
                                      </p:cBhvr>
                                    </p:animEffect>
                                    <p:anim calcmode="lin" valueType="num">
                                      <p:cBhvr>
                                        <p:cTn id="49" dur="1000" fill="hold"/>
                                        <p:tgtEl>
                                          <p:spTgt spid="36"/>
                                        </p:tgtEl>
                                        <p:attrNameLst>
                                          <p:attrName>ppt_x</p:attrName>
                                        </p:attrNameLst>
                                      </p:cBhvr>
                                      <p:tavLst>
                                        <p:tav tm="0">
                                          <p:val>
                                            <p:strVal val="#ppt_x"/>
                                          </p:val>
                                        </p:tav>
                                        <p:tav tm="100000">
                                          <p:val>
                                            <p:strVal val="#ppt_x"/>
                                          </p:val>
                                        </p:tav>
                                      </p:tavLst>
                                    </p:anim>
                                    <p:anim calcmode="lin" valueType="num">
                                      <p:cBhvr>
                                        <p:cTn id="50" dur="1000" fill="hold"/>
                                        <p:tgtEl>
                                          <p:spTgt spid="3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fade">
                                      <p:cBhvr>
                                        <p:cTn id="53" dur="1000"/>
                                        <p:tgtEl>
                                          <p:spTgt spid="37"/>
                                        </p:tgtEl>
                                      </p:cBhvr>
                                    </p:animEffect>
                                    <p:anim calcmode="lin" valueType="num">
                                      <p:cBhvr>
                                        <p:cTn id="54" dur="1000" fill="hold"/>
                                        <p:tgtEl>
                                          <p:spTgt spid="37"/>
                                        </p:tgtEl>
                                        <p:attrNameLst>
                                          <p:attrName>ppt_x</p:attrName>
                                        </p:attrNameLst>
                                      </p:cBhvr>
                                      <p:tavLst>
                                        <p:tav tm="0">
                                          <p:val>
                                            <p:strVal val="#ppt_x"/>
                                          </p:val>
                                        </p:tav>
                                        <p:tav tm="100000">
                                          <p:val>
                                            <p:strVal val="#ppt_x"/>
                                          </p:val>
                                        </p:tav>
                                      </p:tavLst>
                                    </p:anim>
                                    <p:anim calcmode="lin" valueType="num">
                                      <p:cBhvr>
                                        <p:cTn id="55" dur="1000" fill="hold"/>
                                        <p:tgtEl>
                                          <p:spTgt spid="3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1000"/>
                                        <p:tgtEl>
                                          <p:spTgt spid="26"/>
                                        </p:tgtEl>
                                      </p:cBhvr>
                                    </p:animEffect>
                                    <p:anim calcmode="lin" valueType="num">
                                      <p:cBhvr>
                                        <p:cTn id="59" dur="1000" fill="hold"/>
                                        <p:tgtEl>
                                          <p:spTgt spid="26"/>
                                        </p:tgtEl>
                                        <p:attrNameLst>
                                          <p:attrName>ppt_x</p:attrName>
                                        </p:attrNameLst>
                                      </p:cBhvr>
                                      <p:tavLst>
                                        <p:tav tm="0">
                                          <p:val>
                                            <p:strVal val="#ppt_x"/>
                                          </p:val>
                                        </p:tav>
                                        <p:tav tm="100000">
                                          <p:val>
                                            <p:strVal val="#ppt_x"/>
                                          </p:val>
                                        </p:tav>
                                      </p:tavLst>
                                    </p:anim>
                                    <p:anim calcmode="lin" valueType="num">
                                      <p:cBhvr>
                                        <p:cTn id="60" dur="1000" fill="hold"/>
                                        <p:tgtEl>
                                          <p:spTgt spid="2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fade">
                                      <p:cBhvr>
                                        <p:cTn id="63" dur="1000"/>
                                        <p:tgtEl>
                                          <p:spTgt spid="2"/>
                                        </p:tgtEl>
                                      </p:cBhvr>
                                    </p:animEffect>
                                    <p:anim calcmode="lin" valueType="num">
                                      <p:cBhvr>
                                        <p:cTn id="64" dur="1000" fill="hold"/>
                                        <p:tgtEl>
                                          <p:spTgt spid="2"/>
                                        </p:tgtEl>
                                        <p:attrNameLst>
                                          <p:attrName>ppt_x</p:attrName>
                                        </p:attrNameLst>
                                      </p:cBhvr>
                                      <p:tavLst>
                                        <p:tav tm="0">
                                          <p:val>
                                            <p:strVal val="#ppt_x"/>
                                          </p:val>
                                        </p:tav>
                                        <p:tav tm="100000">
                                          <p:val>
                                            <p:strVal val="#ppt_x"/>
                                          </p:val>
                                        </p:tav>
                                      </p:tavLst>
                                    </p:anim>
                                    <p:anim calcmode="lin" valueType="num">
                                      <p:cBhvr>
                                        <p:cTn id="65" dur="1000" fill="hold"/>
                                        <p:tgtEl>
                                          <p:spTgt spid="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1"/>
                                        </p:tgtEl>
                                        <p:attrNameLst>
                                          <p:attrName>style.visibility</p:attrName>
                                        </p:attrNameLst>
                                      </p:cBhvr>
                                      <p:to>
                                        <p:strVal val="visible"/>
                                      </p:to>
                                    </p:set>
                                    <p:animEffect transition="in" filter="fade">
                                      <p:cBhvr>
                                        <p:cTn id="68" dur="1000"/>
                                        <p:tgtEl>
                                          <p:spTgt spid="41"/>
                                        </p:tgtEl>
                                      </p:cBhvr>
                                    </p:animEffect>
                                    <p:anim calcmode="lin" valueType="num">
                                      <p:cBhvr>
                                        <p:cTn id="69" dur="1000" fill="hold"/>
                                        <p:tgtEl>
                                          <p:spTgt spid="41"/>
                                        </p:tgtEl>
                                        <p:attrNameLst>
                                          <p:attrName>ppt_x</p:attrName>
                                        </p:attrNameLst>
                                      </p:cBhvr>
                                      <p:tavLst>
                                        <p:tav tm="0">
                                          <p:val>
                                            <p:strVal val="#ppt_x"/>
                                          </p:val>
                                        </p:tav>
                                        <p:tav tm="100000">
                                          <p:val>
                                            <p:strVal val="#ppt_x"/>
                                          </p:val>
                                        </p:tav>
                                      </p:tavLst>
                                    </p:anim>
                                    <p:anim calcmode="lin" valueType="num">
                                      <p:cBhvr>
                                        <p:cTn id="70" dur="1000" fill="hold"/>
                                        <p:tgtEl>
                                          <p:spTgt spid="41"/>
                                        </p:tgtEl>
                                        <p:attrNameLst>
                                          <p:attrName>ppt_y</p:attrName>
                                        </p:attrNameLst>
                                      </p:cBhvr>
                                      <p:tavLst>
                                        <p:tav tm="0">
                                          <p:val>
                                            <p:strVal val="#ppt_y+.1"/>
                                          </p:val>
                                        </p:tav>
                                        <p:tav tm="100000">
                                          <p:val>
                                            <p:strVal val="#ppt_y"/>
                                          </p:val>
                                        </p:tav>
                                      </p:tavLst>
                                    </p:anim>
                                  </p:childTnLst>
                                </p:cTn>
                              </p:par>
                            </p:childTnLst>
                          </p:cTn>
                        </p:par>
                        <p:par>
                          <p:cTn id="71" fill="hold">
                            <p:stCondLst>
                              <p:cond delay="3500"/>
                            </p:stCondLst>
                            <p:childTnLst>
                              <p:par>
                                <p:cTn id="72" presetID="21" presetClass="entr" presetSubtype="1" fill="hold"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heel(1)">
                                      <p:cBhvr>
                                        <p:cTn id="74" dur="1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26" grpId="0" animBg="1"/>
      <p:bldP spid="27" grpId="0" animBg="1"/>
      <p:bldP spid="28" grpId="0" animBg="1"/>
      <p:bldP spid="29" grpId="0" animBg="1"/>
      <p:bldP spid="35" grpId="0"/>
      <p:bldP spid="36" grpId="0"/>
      <p:bldP spid="2" grpId="0" animBg="1"/>
      <p:bldP spid="37" grpId="0" animBg="1"/>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C342B75-F228-4E67-B7A9-77F441F146FA}"/>
              </a:ext>
            </a:extLst>
          </p:cNvPr>
          <p:cNvSpPr>
            <a:spLocks noGrp="1"/>
          </p:cNvSpPr>
          <p:nvPr>
            <p:ph idx="1"/>
          </p:nvPr>
        </p:nvSpPr>
        <p:spPr>
          <a:xfrm>
            <a:off x="485192" y="1552349"/>
            <a:ext cx="11402008" cy="4667697"/>
          </a:xfrm>
        </p:spPr>
        <p:txBody>
          <a:bodyPr>
            <a:noAutofit/>
          </a:bodyPr>
          <a:lstStyle/>
          <a:p>
            <a:r>
              <a:rPr lang="en-US" altLang="zh-CN" dirty="0"/>
              <a:t>2.</a:t>
            </a:r>
            <a:r>
              <a:rPr lang="zh-CN" altLang="en-US" dirty="0">
                <a:latin typeface="微软雅黑" panose="020B0503020204020204" pitchFamily="34" charset="-122"/>
                <a:ea typeface="微软雅黑" panose="020B0503020204020204" pitchFamily="34" charset="-122"/>
              </a:rPr>
              <a:t>隐式声明</a:t>
            </a:r>
            <a:endParaRPr lang="en-US" altLang="zh-CN" dirty="0">
              <a:latin typeface="微软雅黑" panose="020B0503020204020204" pitchFamily="34" charset="-122"/>
              <a:ea typeface="微软雅黑" panose="020B0503020204020204" pitchFamily="34" charset="-122"/>
            </a:endParaRPr>
          </a:p>
          <a:p>
            <a:pPr marL="612000" indent="-342900">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隐式声明是指在未声明变量的情况下，直接使用变量</a:t>
            </a:r>
            <a:endParaRPr lang="en-US" altLang="zh-CN" dirty="0">
              <a:latin typeface="微软雅黑" panose="020B0503020204020204" pitchFamily="34" charset="-122"/>
              <a:ea typeface="微软雅黑" panose="020B0503020204020204" pitchFamily="34" charset="-122"/>
            </a:endParaRPr>
          </a:p>
          <a:p>
            <a:pPr marL="612000" indent="-342900">
              <a:lnSpc>
                <a:spcPct val="100000"/>
              </a:lnSpc>
              <a:buFont typeface="Wingdings" panose="05000000000000000000" pitchFamily="2" charset="2"/>
              <a:buChar char="Ø"/>
            </a:pPr>
            <a:r>
              <a:rPr lang="zh-CN" altLang="en-US" spc="65" dirty="0">
                <a:latin typeface="微软雅黑" panose="020B0503020204020204" pitchFamily="34" charset="-122"/>
                <a:ea typeface="微软雅黑" panose="020B0503020204020204" pitchFamily="34" charset="-122"/>
                <a:cs typeface="微软雅黑"/>
              </a:rPr>
              <a:t>隐式声明的变量，其默认的数</a:t>
            </a:r>
            <a:r>
              <a:rPr lang="zh-CN" altLang="en-US" dirty="0">
                <a:latin typeface="微软雅黑" panose="020B0503020204020204" pitchFamily="34" charset="-122"/>
                <a:ea typeface="微软雅黑" panose="020B0503020204020204" pitchFamily="34" charset="-122"/>
                <a:cs typeface="微软雅黑"/>
              </a:rPr>
              <a:t>据类型是</a:t>
            </a:r>
            <a:r>
              <a:rPr lang="zh-CN" altLang="en-US" dirty="0">
                <a:solidFill>
                  <a:srgbClr val="1A1AEE"/>
                </a:solidFill>
                <a:latin typeface="微软雅黑" panose="020B0503020204020204" pitchFamily="34" charset="-122"/>
                <a:ea typeface="微软雅黑" panose="020B0503020204020204" pitchFamily="34" charset="-122"/>
                <a:cs typeface="微软雅黑"/>
              </a:rPr>
              <a:t>变体型</a:t>
            </a:r>
            <a:endParaRPr lang="en-US" altLang="zh-CN" dirty="0">
              <a:solidFill>
                <a:srgbClr val="1A1AEE"/>
              </a:solidFill>
              <a:latin typeface="微软雅黑" panose="020B0503020204020204" pitchFamily="34" charset="-122"/>
              <a:ea typeface="微软雅黑" panose="020B0503020204020204" pitchFamily="34" charset="-122"/>
              <a:cs typeface="微软雅黑"/>
            </a:endParaRPr>
          </a:p>
          <a:p>
            <a:pPr marL="612000" indent="-342900">
              <a:lnSpc>
                <a:spcPct val="10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cs typeface="Times New Roman" pitchFamily="18" charset="0"/>
              </a:rPr>
              <a:t>也可以使用类型标识符放在变量名的尾部，</a:t>
            </a:r>
            <a:r>
              <a:rPr lang="zh-CN" altLang="en-US" dirty="0">
                <a:latin typeface="微软雅黑" panose="020B0503020204020204" pitchFamily="34" charset="-122"/>
                <a:ea typeface="微软雅黑" panose="020B0503020204020204" pitchFamily="34" charset="-122"/>
                <a:cs typeface="微软雅黑"/>
              </a:rPr>
              <a:t>标识不同的变量类型</a:t>
            </a:r>
            <a:endParaRPr lang="en-US" altLang="zh-CN" i="1" dirty="0">
              <a:latin typeface="微软雅黑" panose="020B0503020204020204" pitchFamily="34" charset="-122"/>
              <a:ea typeface="微软雅黑" panose="020B0503020204020204" pitchFamily="34" charset="-122"/>
              <a:cs typeface="微软雅黑"/>
            </a:endParaRPr>
          </a:p>
          <a:p>
            <a:pPr marL="0" indent="0">
              <a:lnSpc>
                <a:spcPct val="100000"/>
              </a:lnSpc>
              <a:buNone/>
            </a:pPr>
            <a:r>
              <a:rPr lang="en-US" altLang="zh-CN" i="1" dirty="0">
                <a:latin typeface="微软雅黑" panose="020B0503020204020204" pitchFamily="34" charset="-122"/>
                <a:ea typeface="微软雅黑" panose="020B0503020204020204" pitchFamily="34" charset="-122"/>
                <a:cs typeface="微软雅黑"/>
              </a:rPr>
              <a:t>       a%=1</a:t>
            </a:r>
          </a:p>
          <a:p>
            <a:pPr>
              <a:lnSpc>
                <a:spcPct val="100000"/>
              </a:lnSpc>
            </a:pPr>
            <a:r>
              <a:rPr lang="en-US" altLang="zh-CN" dirty="0">
                <a:latin typeface="微软雅黑" panose="020B0503020204020204" pitchFamily="34" charset="-122"/>
                <a:ea typeface="微软雅黑" panose="020B0503020204020204" pitchFamily="34" charset="-122"/>
              </a:rPr>
              <a:t>3. </a:t>
            </a:r>
            <a:r>
              <a:rPr lang="zh-CN" altLang="en-US" dirty="0">
                <a:latin typeface="微软雅黑" panose="020B0503020204020204" pitchFamily="34" charset="-122"/>
                <a:ea typeface="微软雅黑" panose="020B0503020204020204" pitchFamily="34" charset="-122"/>
              </a:rPr>
              <a:t>强制声明变量</a:t>
            </a:r>
            <a:endParaRPr lang="en-US" altLang="zh-CN" dirty="0">
              <a:latin typeface="微软雅黑" panose="020B0503020204020204" pitchFamily="34" charset="-122"/>
              <a:ea typeface="微软雅黑" panose="020B0503020204020204" pitchFamily="34" charset="-122"/>
            </a:endParaRPr>
          </a:p>
          <a:p>
            <a:pPr marL="612000" lvl="1" indent="-342900">
              <a:lnSpc>
                <a:spcPct val="100000"/>
              </a:lnSpc>
              <a:buFont typeface="Wingdings" panose="05000000000000000000" pitchFamily="2" charset="2"/>
              <a:buChar char="Ø"/>
            </a:pPr>
            <a:r>
              <a:rPr lang="zh-CN" altLang="en-US" sz="2800" dirty="0">
                <a:latin typeface="微软雅黑" panose="020B0503020204020204" pitchFamily="34" charset="-122"/>
                <a:ea typeface="微软雅黑" panose="020B0503020204020204" pitchFamily="34" charset="-122"/>
                <a:cs typeface="Times New Roman" pitchFamily="18" charset="0"/>
              </a:rPr>
              <a:t>在程序模块的顶部添加“</a:t>
            </a:r>
            <a:r>
              <a:rPr lang="en-US" altLang="zh-CN" sz="2800" dirty="0">
                <a:latin typeface="微软雅黑" panose="020B0503020204020204" pitchFamily="34" charset="-122"/>
                <a:ea typeface="微软雅黑" panose="020B0503020204020204" pitchFamily="34" charset="-122"/>
                <a:cs typeface="Times New Roman" pitchFamily="18" charset="0"/>
              </a:rPr>
              <a:t>Option Explicit</a:t>
            </a:r>
            <a:r>
              <a:rPr lang="zh-CN" altLang="en-US" sz="2800" dirty="0">
                <a:latin typeface="微软雅黑" panose="020B0503020204020204" pitchFamily="34" charset="-122"/>
                <a:ea typeface="微软雅黑" panose="020B0503020204020204" pitchFamily="34" charset="-122"/>
                <a:cs typeface="Times New Roman" pitchFamily="18" charset="0"/>
              </a:rPr>
              <a:t>”语句</a:t>
            </a:r>
            <a:endParaRPr lang="en-US" altLang="zh-CN" sz="2800" dirty="0">
              <a:latin typeface="微软雅黑" panose="020B0503020204020204" pitchFamily="34" charset="-122"/>
              <a:ea typeface="微软雅黑" panose="020B0503020204020204" pitchFamily="34" charset="-122"/>
              <a:cs typeface="Times New Roman" pitchFamily="18" charset="0"/>
            </a:endParaRPr>
          </a:p>
          <a:p>
            <a:pPr marL="612000" lvl="1" indent="-342900">
              <a:lnSpc>
                <a:spcPct val="100000"/>
              </a:lnSpc>
              <a:buFont typeface="Wingdings" panose="05000000000000000000" pitchFamily="2" charset="2"/>
              <a:buChar char="Ø"/>
            </a:pPr>
            <a:r>
              <a:rPr lang="zh-CN" altLang="en-US" sz="2800" dirty="0">
                <a:latin typeface="微软雅黑" panose="020B0503020204020204" pitchFamily="34" charset="-122"/>
                <a:ea typeface="微软雅黑" panose="020B0503020204020204" pitchFamily="34" charset="-122"/>
                <a:cs typeface="Times New Roman" pitchFamily="18" charset="0"/>
              </a:rPr>
              <a:t>在</a:t>
            </a:r>
            <a:r>
              <a:rPr lang="en-US" altLang="zh-CN" sz="2800" dirty="0">
                <a:latin typeface="微软雅黑" panose="020B0503020204020204" pitchFamily="34" charset="-122"/>
                <a:ea typeface="微软雅黑" panose="020B0503020204020204" pitchFamily="34" charset="-122"/>
                <a:cs typeface="Times New Roman" pitchFamily="18" charset="0"/>
              </a:rPr>
              <a:t>VBE</a:t>
            </a:r>
            <a:r>
              <a:rPr lang="zh-CN" altLang="en-US" sz="2800" dirty="0">
                <a:latin typeface="微软雅黑" panose="020B0503020204020204" pitchFamily="34" charset="-122"/>
                <a:ea typeface="微软雅黑" panose="020B0503020204020204" pitchFamily="34" charset="-122"/>
                <a:cs typeface="Times New Roman" pitchFamily="18" charset="0"/>
              </a:rPr>
              <a:t>“工具”菜单的“选项”中，勾选“要求声明变量”复选框</a:t>
            </a:r>
            <a:endParaRPr lang="en-US" altLang="zh-CN" sz="2800" dirty="0">
              <a:latin typeface="微软雅黑" panose="020B0503020204020204" pitchFamily="34" charset="-122"/>
              <a:ea typeface="微软雅黑" panose="020B0503020204020204" pitchFamily="34" charset="-122"/>
              <a:cs typeface="Times New Roman" pitchFamily="18" charset="0"/>
            </a:endParaRPr>
          </a:p>
          <a:p>
            <a:pPr>
              <a:lnSpc>
                <a:spcPct val="100000"/>
              </a:lnSpc>
            </a:pPr>
            <a:endParaRPr lang="en-US" altLang="zh-CN" dirty="0"/>
          </a:p>
          <a:p>
            <a:pPr>
              <a:lnSpc>
                <a:spcPct val="100000"/>
              </a:lnSpc>
            </a:pPr>
            <a:endParaRPr lang="en-US" altLang="zh-CN" sz="2400" b="1" i="1" dirty="0">
              <a:latin typeface="微软雅黑"/>
              <a:cs typeface="微软雅黑"/>
            </a:endParaRPr>
          </a:p>
          <a:p>
            <a:pPr marL="12700">
              <a:lnSpc>
                <a:spcPct val="100000"/>
              </a:lnSpc>
            </a:pPr>
            <a:endParaRPr lang="en-US" altLang="zh-CN" sz="2400" dirty="0"/>
          </a:p>
        </p:txBody>
      </p:sp>
      <p:sp>
        <p:nvSpPr>
          <p:cNvPr id="4" name="标题 1">
            <a:extLst>
              <a:ext uri="{FF2B5EF4-FFF2-40B4-BE49-F238E27FC236}">
                <a16:creationId xmlns:a16="http://schemas.microsoft.com/office/drawing/2014/main" id="{177DCE80-EE4C-42BE-B0C2-E9F0F1AE7D2D}"/>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A777FB7D-B977-414B-97CB-71C72E3A8F6E}"/>
              </a:ext>
            </a:extLst>
          </p:cNvPr>
          <p:cNvSpPr txBox="1">
            <a:spLocks/>
          </p:cNvSpPr>
          <p:nvPr/>
        </p:nvSpPr>
        <p:spPr>
          <a:xfrm>
            <a:off x="485192" y="1008010"/>
            <a:ext cx="11198290"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3.1.4 </a:t>
            </a:r>
            <a:r>
              <a:rPr lang="zh-CN" altLang="en-US" sz="3200" dirty="0">
                <a:latin typeface="微软雅黑" panose="020B0503020204020204" pitchFamily="34" charset="-122"/>
                <a:ea typeface="微软雅黑" panose="020B0503020204020204" pitchFamily="34" charset="-122"/>
              </a:rPr>
              <a:t>变量</a:t>
            </a:r>
            <a:endParaRPr lang="en-US" altLang="zh-CN" sz="3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4101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1000"/>
                                        <p:tgtEl>
                                          <p:spTgt spid="3">
                                            <p:txEl>
                                              <p:pRg st="7" end="7"/>
                                            </p:txEl>
                                          </p:spTgt>
                                        </p:tgtEl>
                                      </p:cBhvr>
                                    </p:animEffect>
                                    <p:anim calcmode="lin" valueType="num">
                                      <p:cBhvr>
                                        <p:cTn id="4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68A7573-0019-4325-A5C8-111424369215}"/>
              </a:ext>
            </a:extLst>
          </p:cNvPr>
          <p:cNvSpPr>
            <a:spLocks noGrp="1"/>
          </p:cNvSpPr>
          <p:nvPr>
            <p:ph idx="1"/>
          </p:nvPr>
        </p:nvSpPr>
        <p:spPr>
          <a:xfrm>
            <a:off x="485192" y="1520455"/>
            <a:ext cx="11497701" cy="1031357"/>
          </a:xfrm>
        </p:spPr>
        <p:txBody>
          <a:bodyPr>
            <a:noAutofit/>
          </a:bodyPr>
          <a:lstStyle/>
          <a:p>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 变量的初值与赋值语句</a:t>
            </a:r>
            <a:endParaRPr lang="en-US" altLang="zh-CN" dirty="0">
              <a:latin typeface="微软雅黑" panose="020B0503020204020204" pitchFamily="34" charset="-122"/>
              <a:ea typeface="微软雅黑" panose="020B0503020204020204" pitchFamily="34" charset="-122"/>
            </a:endParaRPr>
          </a:p>
          <a:p>
            <a:pPr marL="612000" indent="-457200">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变量声明后，</a:t>
            </a:r>
            <a:r>
              <a:rPr lang="en-US" altLang="zh-CN" dirty="0">
                <a:latin typeface="微软雅黑" panose="020B0503020204020204" pitchFamily="34" charset="-122"/>
                <a:ea typeface="微软雅黑" panose="020B0503020204020204" pitchFamily="34" charset="-122"/>
              </a:rPr>
              <a:t>VBA</a:t>
            </a:r>
            <a:r>
              <a:rPr lang="zh-CN" altLang="en-US" dirty="0">
                <a:latin typeface="微软雅黑" panose="020B0503020204020204" pitchFamily="34" charset="-122"/>
                <a:ea typeface="微软雅黑" panose="020B0503020204020204" pitchFamily="34" charset="-122"/>
              </a:rPr>
              <a:t>自动对变量进行初始化</a:t>
            </a:r>
            <a:endParaRPr lang="en-US" altLang="zh-CN" dirty="0">
              <a:solidFill>
                <a:srgbClr val="1A1AEE"/>
              </a:solidFill>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B2B1FAE9-31F5-4F83-837F-DA78AFC1F2F4}"/>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0DA28E57-0255-4649-B51A-39F28007411B}"/>
              </a:ext>
            </a:extLst>
          </p:cNvPr>
          <p:cNvSpPr txBox="1">
            <a:spLocks/>
          </p:cNvSpPr>
          <p:nvPr/>
        </p:nvSpPr>
        <p:spPr>
          <a:xfrm>
            <a:off x="485192" y="1008010"/>
            <a:ext cx="11198290"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3.1.4 </a:t>
            </a:r>
            <a:r>
              <a:rPr lang="zh-CN" altLang="en-US" sz="3200" dirty="0">
                <a:latin typeface="微软雅黑" panose="020B0503020204020204" pitchFamily="34" charset="-122"/>
                <a:ea typeface="微软雅黑" panose="020B0503020204020204" pitchFamily="34" charset="-122"/>
              </a:rPr>
              <a:t>变量</a:t>
            </a:r>
            <a:endParaRPr lang="en-US" altLang="zh-CN" sz="3200" dirty="0">
              <a:latin typeface="微软雅黑" panose="020B0503020204020204" pitchFamily="34" charset="-122"/>
              <a:ea typeface="微软雅黑" panose="020B0503020204020204" pitchFamily="34" charset="-122"/>
            </a:endParaRPr>
          </a:p>
        </p:txBody>
      </p:sp>
      <p:graphicFrame>
        <p:nvGraphicFramePr>
          <p:cNvPr id="25" name="object 6">
            <a:extLst>
              <a:ext uri="{FF2B5EF4-FFF2-40B4-BE49-F238E27FC236}">
                <a16:creationId xmlns:a16="http://schemas.microsoft.com/office/drawing/2014/main" id="{4F16649E-927A-4AC9-9471-78575745F174}"/>
              </a:ext>
            </a:extLst>
          </p:cNvPr>
          <p:cNvGraphicFramePr>
            <a:graphicFrameLocks noGrp="1"/>
          </p:cNvGraphicFramePr>
          <p:nvPr>
            <p:extLst>
              <p:ext uri="{D42A27DB-BD31-4B8C-83A1-F6EECF244321}">
                <p14:modId xmlns:p14="http://schemas.microsoft.com/office/powerpoint/2010/main" val="1901829438"/>
              </p:ext>
            </p:extLst>
          </p:nvPr>
        </p:nvGraphicFramePr>
        <p:xfrm>
          <a:off x="3288596" y="3064257"/>
          <a:ext cx="4972551" cy="3150057"/>
        </p:xfrm>
        <a:graphic>
          <a:graphicData uri="http://schemas.openxmlformats.org/drawingml/2006/table">
            <a:tbl>
              <a:tblPr firstRow="1" bandRow="1">
                <a:tableStyleId>{2D5ABB26-0587-4C30-8999-92F81FD0307C}</a:tableStyleId>
              </a:tblPr>
              <a:tblGrid>
                <a:gridCol w="2402341">
                  <a:extLst>
                    <a:ext uri="{9D8B030D-6E8A-4147-A177-3AD203B41FA5}">
                      <a16:colId xmlns:a16="http://schemas.microsoft.com/office/drawing/2014/main" val="20000"/>
                    </a:ext>
                  </a:extLst>
                </a:gridCol>
                <a:gridCol w="2570210">
                  <a:extLst>
                    <a:ext uri="{9D8B030D-6E8A-4147-A177-3AD203B41FA5}">
                      <a16:colId xmlns:a16="http://schemas.microsoft.com/office/drawing/2014/main" val="20001"/>
                    </a:ext>
                  </a:extLst>
                </a:gridCol>
              </a:tblGrid>
              <a:tr h="449994">
                <a:tc>
                  <a:txBody>
                    <a:bodyPr/>
                    <a:lstStyle/>
                    <a:p>
                      <a:pPr algn="ctr">
                        <a:lnSpc>
                          <a:spcPct val="100000"/>
                        </a:lnSpc>
                        <a:spcBef>
                          <a:spcPts val="775"/>
                        </a:spcBef>
                      </a:pPr>
                      <a:r>
                        <a:rPr lang="zh-CN" altLang="en-US" sz="2000" b="1" i="0" dirty="0">
                          <a:solidFill>
                            <a:srgbClr val="000000"/>
                          </a:solidFill>
                          <a:latin typeface="微软雅黑" panose="020B0503020204020204" pitchFamily="34" charset="-122"/>
                          <a:ea typeface="微软雅黑" panose="020B0503020204020204" pitchFamily="34" charset="-122"/>
                          <a:cs typeface="微软雅黑"/>
                        </a:rPr>
                        <a:t>变量类型</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2000" b="1" i="0" dirty="0">
                          <a:solidFill>
                            <a:srgbClr val="000000"/>
                          </a:solidFill>
                          <a:latin typeface="微软雅黑" panose="020B0503020204020204" pitchFamily="34" charset="-122"/>
                          <a:ea typeface="微软雅黑" panose="020B0503020204020204" pitchFamily="34" charset="-122"/>
                          <a:cs typeface="微软雅黑"/>
                        </a:rPr>
                        <a:t>初值</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0"/>
                  </a:ext>
                </a:extLst>
              </a:tr>
              <a:tr h="449993">
                <a:tc>
                  <a:txBody>
                    <a:bodyPr/>
                    <a:lstStyle/>
                    <a:p>
                      <a:pPr marL="81915" algn="ctr">
                        <a:lnSpc>
                          <a:spcPct val="100000"/>
                        </a:lnSpc>
                        <a:spcBef>
                          <a:spcPts val="775"/>
                        </a:spcBef>
                      </a:pPr>
                      <a:r>
                        <a:rPr lang="zh-CN" altLang="en-US" sz="2000" b="1" i="0" dirty="0">
                          <a:solidFill>
                            <a:srgbClr val="000000"/>
                          </a:solidFill>
                          <a:latin typeface="微软雅黑" panose="020B0503020204020204" pitchFamily="34" charset="-122"/>
                          <a:ea typeface="微软雅黑" panose="020B0503020204020204" pitchFamily="34" charset="-122"/>
                          <a:cs typeface="Times New Roman"/>
                        </a:rPr>
                        <a:t>变体型</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75"/>
                        </a:spcBef>
                      </a:pPr>
                      <a:r>
                        <a:rPr lang="en-US" sz="2000" b="1" i="0" dirty="0">
                          <a:solidFill>
                            <a:srgbClr val="000000"/>
                          </a:solidFill>
                          <a:latin typeface="微软雅黑" panose="020B0503020204020204" pitchFamily="34" charset="-122"/>
                          <a:ea typeface="微软雅黑" panose="020B0503020204020204" pitchFamily="34" charset="-122"/>
                          <a:cs typeface="微软雅黑"/>
                        </a:rPr>
                        <a:t>Empty</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1"/>
                  </a:ext>
                </a:extLst>
              </a:tr>
              <a:tr h="449994">
                <a:tc>
                  <a:txBody>
                    <a:bodyPr/>
                    <a:lstStyle/>
                    <a:p>
                      <a:pPr marL="81915" algn="ctr">
                        <a:lnSpc>
                          <a:spcPct val="100000"/>
                        </a:lnSpc>
                        <a:spcBef>
                          <a:spcPts val="780"/>
                        </a:spcBef>
                      </a:pPr>
                      <a:r>
                        <a:rPr lang="zh-CN" altLang="en-US" sz="2000" b="1" i="0" spc="-35" dirty="0">
                          <a:solidFill>
                            <a:srgbClr val="000000"/>
                          </a:solidFill>
                          <a:latin typeface="微软雅黑" panose="020B0503020204020204" pitchFamily="34" charset="-122"/>
                          <a:ea typeface="微软雅黑" panose="020B0503020204020204" pitchFamily="34" charset="-122"/>
                          <a:cs typeface="Times New Roman"/>
                        </a:rPr>
                        <a:t>数值型</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80"/>
                        </a:spcBef>
                      </a:pPr>
                      <a:r>
                        <a:rPr lang="en-US" altLang="zh-CN" sz="2000" b="1" i="0" dirty="0">
                          <a:solidFill>
                            <a:srgbClr val="000000"/>
                          </a:solidFill>
                          <a:latin typeface="微软雅黑" panose="020B0503020204020204" pitchFamily="34" charset="-122"/>
                          <a:ea typeface="微软雅黑" panose="020B0503020204020204" pitchFamily="34" charset="-122"/>
                          <a:cs typeface="微软雅黑"/>
                        </a:rPr>
                        <a:t>0</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2"/>
                  </a:ext>
                </a:extLst>
              </a:tr>
              <a:tr h="450019">
                <a:tc>
                  <a:txBody>
                    <a:bodyPr/>
                    <a:lstStyle/>
                    <a:p>
                      <a:pPr marL="81915" algn="ctr">
                        <a:lnSpc>
                          <a:spcPct val="100000"/>
                        </a:lnSpc>
                        <a:spcBef>
                          <a:spcPts val="780"/>
                        </a:spcBef>
                      </a:pPr>
                      <a:r>
                        <a:rPr lang="zh-CN" altLang="en-US" sz="2000" b="1" i="0" dirty="0">
                          <a:solidFill>
                            <a:srgbClr val="000000"/>
                          </a:solidFill>
                          <a:latin typeface="微软雅黑" panose="020B0503020204020204" pitchFamily="34" charset="-122"/>
                          <a:ea typeface="微软雅黑" panose="020B0503020204020204" pitchFamily="34" charset="-122"/>
                          <a:cs typeface="Times New Roman"/>
                        </a:rPr>
                        <a:t>日期型</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gn="ctr">
                        <a:lnSpc>
                          <a:spcPct val="100000"/>
                        </a:lnSpc>
                        <a:spcBef>
                          <a:spcPts val="780"/>
                        </a:spcBef>
                      </a:pPr>
                      <a:r>
                        <a:rPr lang="en-US" altLang="zh-CN" sz="2000" b="1" i="0" dirty="0">
                          <a:solidFill>
                            <a:srgbClr val="000000"/>
                          </a:solidFill>
                          <a:latin typeface="微软雅黑" panose="020B0503020204020204" pitchFamily="34" charset="-122"/>
                          <a:ea typeface="微软雅黑" panose="020B0503020204020204" pitchFamily="34" charset="-122"/>
                          <a:cs typeface="微软雅黑"/>
                        </a:rPr>
                        <a:t>0</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3"/>
                  </a:ext>
                </a:extLst>
              </a:tr>
              <a:tr h="450019">
                <a:tc>
                  <a:txBody>
                    <a:bodyPr/>
                    <a:lstStyle/>
                    <a:p>
                      <a:pPr marL="81915" algn="ctr">
                        <a:lnSpc>
                          <a:spcPct val="100000"/>
                        </a:lnSpc>
                        <a:spcBef>
                          <a:spcPts val="780"/>
                        </a:spcBef>
                      </a:pPr>
                      <a:r>
                        <a:rPr lang="zh-CN" altLang="en-US" sz="2000" b="1" i="0" dirty="0">
                          <a:solidFill>
                            <a:srgbClr val="000000"/>
                          </a:solidFill>
                          <a:latin typeface="微软雅黑" panose="020B0503020204020204" pitchFamily="34" charset="-122"/>
                          <a:ea typeface="微软雅黑" panose="020B0503020204020204" pitchFamily="34" charset="-122"/>
                          <a:cs typeface="Times New Roman"/>
                        </a:rPr>
                        <a:t>字符型</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gn="ctr">
                        <a:lnSpc>
                          <a:spcPct val="100000"/>
                        </a:lnSpc>
                        <a:spcBef>
                          <a:spcPts val="780"/>
                        </a:spcBef>
                      </a:pPr>
                      <a:r>
                        <a:rPr lang="zh-CN" altLang="en-US" sz="2000" b="1" i="0" dirty="0">
                          <a:solidFill>
                            <a:srgbClr val="000000"/>
                          </a:solidFill>
                          <a:latin typeface="微软雅黑" panose="020B0503020204020204" pitchFamily="34" charset="-122"/>
                          <a:ea typeface="微软雅黑" panose="020B0503020204020204" pitchFamily="34" charset="-122"/>
                          <a:cs typeface="微软雅黑"/>
                        </a:rPr>
                        <a:t>“”空串</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2509000033"/>
                  </a:ext>
                </a:extLst>
              </a:tr>
              <a:tr h="450019">
                <a:tc>
                  <a:txBody>
                    <a:bodyPr/>
                    <a:lstStyle/>
                    <a:p>
                      <a:pPr marL="81915" algn="ctr">
                        <a:lnSpc>
                          <a:spcPct val="100000"/>
                        </a:lnSpc>
                        <a:spcBef>
                          <a:spcPts val="780"/>
                        </a:spcBef>
                      </a:pPr>
                      <a:r>
                        <a:rPr lang="zh-CN" altLang="en-US" sz="2000" b="1" i="0" dirty="0">
                          <a:solidFill>
                            <a:srgbClr val="000000"/>
                          </a:solidFill>
                          <a:latin typeface="微软雅黑" panose="020B0503020204020204" pitchFamily="34" charset="-122"/>
                          <a:ea typeface="微软雅黑" panose="020B0503020204020204" pitchFamily="34" charset="-122"/>
                          <a:cs typeface="Times New Roman"/>
                        </a:rPr>
                        <a:t>对象型</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gn="ctr">
                        <a:lnSpc>
                          <a:spcPct val="100000"/>
                        </a:lnSpc>
                        <a:spcBef>
                          <a:spcPts val="780"/>
                        </a:spcBef>
                      </a:pPr>
                      <a:r>
                        <a:rPr lang="en-US" sz="2000" b="1" i="0" dirty="0">
                          <a:solidFill>
                            <a:srgbClr val="000000"/>
                          </a:solidFill>
                          <a:latin typeface="微软雅黑" panose="020B0503020204020204" pitchFamily="34" charset="-122"/>
                          <a:ea typeface="微软雅黑" panose="020B0503020204020204" pitchFamily="34" charset="-122"/>
                          <a:cs typeface="微软雅黑"/>
                        </a:rPr>
                        <a:t>Nothing</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4129826645"/>
                  </a:ext>
                </a:extLst>
              </a:tr>
              <a:tr h="450019">
                <a:tc>
                  <a:txBody>
                    <a:bodyPr/>
                    <a:lstStyle/>
                    <a:p>
                      <a:pPr marL="81915" algn="ctr">
                        <a:lnSpc>
                          <a:spcPct val="100000"/>
                        </a:lnSpc>
                        <a:spcBef>
                          <a:spcPts val="780"/>
                        </a:spcBef>
                      </a:pPr>
                      <a:r>
                        <a:rPr lang="zh-CN" altLang="en-US" sz="2000" b="1" i="0" dirty="0">
                          <a:solidFill>
                            <a:srgbClr val="000000"/>
                          </a:solidFill>
                          <a:latin typeface="微软雅黑" panose="020B0503020204020204" pitchFamily="34" charset="-122"/>
                          <a:ea typeface="微软雅黑" panose="020B0503020204020204" pitchFamily="34" charset="-122"/>
                          <a:cs typeface="Times New Roman"/>
                        </a:rPr>
                        <a:t>逻辑型</a:t>
                      </a:r>
                      <a:endParaRPr sz="2000" b="1"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1915" algn="ctr">
                        <a:lnSpc>
                          <a:spcPct val="100000"/>
                        </a:lnSpc>
                        <a:spcBef>
                          <a:spcPts val="780"/>
                        </a:spcBef>
                      </a:pPr>
                      <a:r>
                        <a:rPr lang="en-US" sz="2000" b="1" i="0" dirty="0">
                          <a:solidFill>
                            <a:srgbClr val="000000"/>
                          </a:solidFill>
                          <a:latin typeface="微软雅黑" panose="020B0503020204020204" pitchFamily="34" charset="-122"/>
                          <a:ea typeface="微软雅黑" panose="020B0503020204020204" pitchFamily="34" charset="-122"/>
                          <a:cs typeface="微软雅黑"/>
                        </a:rPr>
                        <a:t>False</a:t>
                      </a:r>
                      <a:endParaRPr sz="2000" b="1"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351369976"/>
                  </a:ext>
                </a:extLst>
              </a:tr>
            </a:tbl>
          </a:graphicData>
        </a:graphic>
      </p:graphicFrame>
    </p:spTree>
    <p:extLst>
      <p:ext uri="{BB962C8B-B14F-4D97-AF65-F5344CB8AC3E}">
        <p14:creationId xmlns:p14="http://schemas.microsoft.com/office/powerpoint/2010/main" val="368375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1000"/>
                                        <p:tgtEl>
                                          <p:spTgt spid="25"/>
                                        </p:tgtEl>
                                      </p:cBhvr>
                                    </p:animEffect>
                                    <p:anim calcmode="lin" valueType="num">
                                      <p:cBhvr>
                                        <p:cTn id="24" dur="1000" fill="hold"/>
                                        <p:tgtEl>
                                          <p:spTgt spid="25"/>
                                        </p:tgtEl>
                                        <p:attrNameLst>
                                          <p:attrName>ppt_x</p:attrName>
                                        </p:attrNameLst>
                                      </p:cBhvr>
                                      <p:tavLst>
                                        <p:tav tm="0">
                                          <p:val>
                                            <p:strVal val="#ppt_x"/>
                                          </p:val>
                                        </p:tav>
                                        <p:tav tm="100000">
                                          <p:val>
                                            <p:strVal val="#ppt_x"/>
                                          </p:val>
                                        </p:tav>
                                      </p:tavLst>
                                    </p:anim>
                                    <p:anim calcmode="lin" valueType="num">
                                      <p:cBhvr>
                                        <p:cTn id="2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266A1764-84B6-427C-BDAA-FCA9BC8A1C8B}"/>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object 12">
            <a:extLst>
              <a:ext uri="{FF2B5EF4-FFF2-40B4-BE49-F238E27FC236}">
                <a16:creationId xmlns:a16="http://schemas.microsoft.com/office/drawing/2014/main" id="{D1476318-AE77-4D2F-AB1F-3F58CECDAB5E}"/>
              </a:ext>
            </a:extLst>
          </p:cNvPr>
          <p:cNvSpPr/>
          <p:nvPr/>
        </p:nvSpPr>
        <p:spPr>
          <a:xfrm>
            <a:off x="1727987" y="2335166"/>
            <a:ext cx="8641080" cy="714056"/>
          </a:xfrm>
          <a:custGeom>
            <a:avLst/>
            <a:gdLst/>
            <a:ahLst/>
            <a:cxnLst/>
            <a:rect l="l" t="t" r="r" b="b"/>
            <a:pathLst>
              <a:path w="8641080" h="720725">
                <a:moveTo>
                  <a:pt x="0" y="21336"/>
                </a:moveTo>
                <a:lnTo>
                  <a:pt x="1676" y="13019"/>
                </a:lnTo>
                <a:lnTo>
                  <a:pt x="6246" y="6238"/>
                </a:lnTo>
                <a:lnTo>
                  <a:pt x="13024" y="1672"/>
                </a:lnTo>
                <a:lnTo>
                  <a:pt x="21323" y="0"/>
                </a:lnTo>
                <a:lnTo>
                  <a:pt x="8619426" y="0"/>
                </a:lnTo>
                <a:lnTo>
                  <a:pt x="8627743" y="1672"/>
                </a:lnTo>
                <a:lnTo>
                  <a:pt x="8634523" y="6238"/>
                </a:lnTo>
                <a:lnTo>
                  <a:pt x="8639089" y="13019"/>
                </a:lnTo>
                <a:lnTo>
                  <a:pt x="8640762" y="21336"/>
                </a:lnTo>
                <a:lnTo>
                  <a:pt x="8640762" y="699388"/>
                </a:lnTo>
                <a:lnTo>
                  <a:pt x="8639089" y="707705"/>
                </a:lnTo>
                <a:lnTo>
                  <a:pt x="8634523" y="714486"/>
                </a:lnTo>
                <a:lnTo>
                  <a:pt x="8627743" y="719052"/>
                </a:lnTo>
                <a:lnTo>
                  <a:pt x="8619426" y="720725"/>
                </a:lnTo>
                <a:lnTo>
                  <a:pt x="21323" y="720725"/>
                </a:lnTo>
                <a:lnTo>
                  <a:pt x="13024" y="719052"/>
                </a:lnTo>
                <a:lnTo>
                  <a:pt x="6246" y="714486"/>
                </a:lnTo>
                <a:lnTo>
                  <a:pt x="1676" y="707705"/>
                </a:lnTo>
                <a:lnTo>
                  <a:pt x="0" y="699388"/>
                </a:lnTo>
                <a:lnTo>
                  <a:pt x="0" y="21336"/>
                </a:lnTo>
                <a:close/>
              </a:path>
            </a:pathLst>
          </a:custGeom>
          <a:ln w="25400">
            <a:solidFill>
              <a:srgbClr val="003366"/>
            </a:solidFill>
          </a:ln>
        </p:spPr>
        <p:txBody>
          <a:bodyPr wrap="square" lIns="0" tIns="0" rIns="0" bIns="0" rtlCol="0"/>
          <a:lstStyle/>
          <a:p>
            <a:endParaRPr/>
          </a:p>
        </p:txBody>
      </p:sp>
      <p:sp>
        <p:nvSpPr>
          <p:cNvPr id="6" name="object 13">
            <a:extLst>
              <a:ext uri="{FF2B5EF4-FFF2-40B4-BE49-F238E27FC236}">
                <a16:creationId xmlns:a16="http://schemas.microsoft.com/office/drawing/2014/main" id="{BA6A4592-0296-46BE-BE3B-CBAF6625B786}"/>
              </a:ext>
            </a:extLst>
          </p:cNvPr>
          <p:cNvSpPr/>
          <p:nvPr/>
        </p:nvSpPr>
        <p:spPr>
          <a:xfrm>
            <a:off x="1921662" y="2154190"/>
            <a:ext cx="1863788" cy="360299"/>
          </a:xfrm>
          <a:prstGeom prst="rect">
            <a:avLst/>
          </a:prstGeom>
          <a:solidFill>
            <a:srgbClr val="439467"/>
          </a:solidFill>
        </p:spPr>
        <p:txBody>
          <a:bodyPr wrap="square" lIns="0" tIns="0" rIns="0" bIns="0" rtlCol="0"/>
          <a:lstStyle/>
          <a:p>
            <a:endParaRPr/>
          </a:p>
        </p:txBody>
      </p:sp>
      <p:sp>
        <p:nvSpPr>
          <p:cNvPr id="7" name="object 14">
            <a:extLst>
              <a:ext uri="{FF2B5EF4-FFF2-40B4-BE49-F238E27FC236}">
                <a16:creationId xmlns:a16="http://schemas.microsoft.com/office/drawing/2014/main" id="{CAF86F9F-8483-4598-AF8C-9941988C4CFE}"/>
              </a:ext>
            </a:extLst>
          </p:cNvPr>
          <p:cNvSpPr/>
          <p:nvPr/>
        </p:nvSpPr>
        <p:spPr>
          <a:xfrm>
            <a:off x="3593299" y="2216038"/>
            <a:ext cx="81280" cy="215900"/>
          </a:xfrm>
          <a:custGeom>
            <a:avLst/>
            <a:gdLst/>
            <a:ahLst/>
            <a:cxnLst/>
            <a:rect l="l" t="t" r="r" b="b"/>
            <a:pathLst>
              <a:path w="81280" h="215900">
                <a:moveTo>
                  <a:pt x="57276" y="0"/>
                </a:moveTo>
                <a:lnTo>
                  <a:pt x="23749" y="0"/>
                </a:lnTo>
                <a:lnTo>
                  <a:pt x="0" y="23749"/>
                </a:lnTo>
                <a:lnTo>
                  <a:pt x="0" y="192277"/>
                </a:lnTo>
                <a:lnTo>
                  <a:pt x="23749" y="215900"/>
                </a:lnTo>
                <a:lnTo>
                  <a:pt x="57276" y="215900"/>
                </a:lnTo>
                <a:lnTo>
                  <a:pt x="81025" y="192277"/>
                </a:lnTo>
                <a:lnTo>
                  <a:pt x="81025" y="23749"/>
                </a:lnTo>
                <a:lnTo>
                  <a:pt x="57276" y="0"/>
                </a:lnTo>
                <a:close/>
              </a:path>
            </a:pathLst>
          </a:custGeom>
          <a:solidFill>
            <a:srgbClr val="FFFFFF"/>
          </a:solidFill>
        </p:spPr>
        <p:txBody>
          <a:bodyPr wrap="square" lIns="0" tIns="0" rIns="0" bIns="0" rtlCol="0"/>
          <a:lstStyle/>
          <a:p>
            <a:endParaRPr/>
          </a:p>
        </p:txBody>
      </p:sp>
      <p:sp>
        <p:nvSpPr>
          <p:cNvPr id="8" name="object 15">
            <a:extLst>
              <a:ext uri="{FF2B5EF4-FFF2-40B4-BE49-F238E27FC236}">
                <a16:creationId xmlns:a16="http://schemas.microsoft.com/office/drawing/2014/main" id="{79A4F083-16E1-41F0-92E9-41FDDE374E56}"/>
              </a:ext>
            </a:extLst>
          </p:cNvPr>
          <p:cNvSpPr/>
          <p:nvPr/>
        </p:nvSpPr>
        <p:spPr>
          <a:xfrm>
            <a:off x="2023262" y="2216038"/>
            <a:ext cx="85725" cy="215900"/>
          </a:xfrm>
          <a:custGeom>
            <a:avLst/>
            <a:gdLst/>
            <a:ahLst/>
            <a:cxnLst/>
            <a:rect l="l" t="t" r="r" b="b"/>
            <a:pathLst>
              <a:path w="85725" h="215900">
                <a:moveTo>
                  <a:pt x="60617" y="0"/>
                </a:moveTo>
                <a:lnTo>
                  <a:pt x="25107" y="0"/>
                </a:lnTo>
                <a:lnTo>
                  <a:pt x="0" y="25145"/>
                </a:lnTo>
                <a:lnTo>
                  <a:pt x="0" y="190881"/>
                </a:lnTo>
                <a:lnTo>
                  <a:pt x="25107" y="215900"/>
                </a:lnTo>
                <a:lnTo>
                  <a:pt x="60617" y="215900"/>
                </a:lnTo>
                <a:lnTo>
                  <a:pt x="85725" y="190881"/>
                </a:lnTo>
                <a:lnTo>
                  <a:pt x="85725" y="25145"/>
                </a:lnTo>
                <a:lnTo>
                  <a:pt x="60617" y="0"/>
                </a:lnTo>
                <a:close/>
              </a:path>
            </a:pathLst>
          </a:custGeom>
          <a:solidFill>
            <a:srgbClr val="FFFFFF"/>
          </a:solidFill>
        </p:spPr>
        <p:txBody>
          <a:bodyPr wrap="square" lIns="0" tIns="0" rIns="0" bIns="0" rtlCol="0"/>
          <a:lstStyle/>
          <a:p>
            <a:endParaRPr/>
          </a:p>
        </p:txBody>
      </p:sp>
      <p:sp>
        <p:nvSpPr>
          <p:cNvPr id="9" name="object 10">
            <a:extLst>
              <a:ext uri="{FF2B5EF4-FFF2-40B4-BE49-F238E27FC236}">
                <a16:creationId xmlns:a16="http://schemas.microsoft.com/office/drawing/2014/main" id="{BBE3109A-CF39-4A38-BC74-BE2A006F19FC}"/>
              </a:ext>
            </a:extLst>
          </p:cNvPr>
          <p:cNvSpPr txBox="1"/>
          <p:nvPr/>
        </p:nvSpPr>
        <p:spPr>
          <a:xfrm>
            <a:off x="2264498" y="2172540"/>
            <a:ext cx="1050925" cy="302895"/>
          </a:xfrm>
          <a:prstGeom prst="rect">
            <a:avLst/>
          </a:prstGeom>
        </p:spPr>
        <p:txBody>
          <a:bodyPr vert="horz" wrap="square" lIns="0" tIns="0" rIns="0" bIns="0" rtlCol="0">
            <a:spAutoFit/>
          </a:bodyPr>
          <a:lstStyle/>
          <a:p>
            <a:pPr marL="12700">
              <a:lnSpc>
                <a:spcPts val="2380"/>
              </a:lnSpc>
            </a:pPr>
            <a:r>
              <a:rPr sz="2000" b="1" spc="0" dirty="0">
                <a:solidFill>
                  <a:srgbClr val="FFFFFF"/>
                </a:solidFill>
                <a:latin typeface="宋体"/>
                <a:cs typeface="宋体"/>
              </a:rPr>
              <a:t>语法格式</a:t>
            </a:r>
            <a:endParaRPr sz="2000" dirty="0">
              <a:latin typeface="宋体"/>
              <a:cs typeface="宋体"/>
            </a:endParaRPr>
          </a:p>
        </p:txBody>
      </p:sp>
      <p:sp>
        <p:nvSpPr>
          <p:cNvPr id="10" name="object 11">
            <a:extLst>
              <a:ext uri="{FF2B5EF4-FFF2-40B4-BE49-F238E27FC236}">
                <a16:creationId xmlns:a16="http://schemas.microsoft.com/office/drawing/2014/main" id="{6E1CD05B-D2BF-4340-8CD8-B87C944CA7DC}"/>
              </a:ext>
            </a:extLst>
          </p:cNvPr>
          <p:cNvSpPr txBox="1"/>
          <p:nvPr/>
        </p:nvSpPr>
        <p:spPr>
          <a:xfrm>
            <a:off x="3785449" y="2548560"/>
            <a:ext cx="5103369" cy="307777"/>
          </a:xfrm>
          <a:prstGeom prst="rect">
            <a:avLst/>
          </a:prstGeom>
        </p:spPr>
        <p:txBody>
          <a:bodyPr vert="horz" wrap="square" lIns="0" tIns="0" rIns="0" bIns="0" rtlCol="0">
            <a:spAutoFit/>
          </a:bodyPr>
          <a:lstStyle/>
          <a:p>
            <a:pPr marL="12700">
              <a:lnSpc>
                <a:spcPct val="100000"/>
              </a:lnSpc>
            </a:pPr>
            <a:r>
              <a:rPr lang="en-US" sz="2000" b="1" dirty="0">
                <a:solidFill>
                  <a:srgbClr val="FF0000"/>
                </a:solidFill>
                <a:latin typeface="Times New Roman"/>
                <a:cs typeface="Times New Roman"/>
              </a:rPr>
              <a:t>[Let]</a:t>
            </a:r>
            <a:r>
              <a:rPr sz="2000" b="1" dirty="0">
                <a:solidFill>
                  <a:srgbClr val="FF0000"/>
                </a:solidFill>
                <a:latin typeface="Times New Roman"/>
                <a:cs typeface="Times New Roman"/>
              </a:rPr>
              <a:t> </a:t>
            </a:r>
            <a:r>
              <a:rPr sz="2000" b="1" dirty="0">
                <a:solidFill>
                  <a:srgbClr val="000000"/>
                </a:solidFill>
                <a:latin typeface="Times New Roman"/>
                <a:cs typeface="Times New Roman"/>
              </a:rPr>
              <a:t> </a:t>
            </a:r>
            <a:r>
              <a:rPr lang="zh-CN" altLang="zh-CN" sz="2000" b="1" dirty="0">
                <a:solidFill>
                  <a:srgbClr val="1E1E1E"/>
                </a:solidFill>
                <a:latin typeface="微软雅黑" panose="020B0503020204020204" pitchFamily="34" charset="-122"/>
                <a:ea typeface="微软雅黑" panose="020B0503020204020204" pitchFamily="34" charset="-122"/>
              </a:rPr>
              <a:t>变量名</a:t>
            </a:r>
            <a:r>
              <a:rPr lang="en-US" altLang="zh-CN" sz="2000" b="1" dirty="0">
                <a:solidFill>
                  <a:srgbClr val="1E1E1E"/>
                </a:solidFill>
                <a:latin typeface="微软雅黑" panose="020B0503020204020204" pitchFamily="34" charset="-122"/>
                <a:ea typeface="微软雅黑" panose="020B0503020204020204" pitchFamily="34" charset="-122"/>
              </a:rPr>
              <a:t> | </a:t>
            </a:r>
            <a:r>
              <a:rPr lang="zh-CN" altLang="zh-CN" sz="2000" b="1" dirty="0">
                <a:solidFill>
                  <a:srgbClr val="1E1E1E"/>
                </a:solidFill>
                <a:latin typeface="微软雅黑" panose="020B0503020204020204" pitchFamily="34" charset="-122"/>
                <a:ea typeface="微软雅黑" panose="020B0503020204020204" pitchFamily="34" charset="-122"/>
              </a:rPr>
              <a:t>对象</a:t>
            </a:r>
            <a:r>
              <a:rPr lang="en-US" altLang="zh-CN" sz="2000" b="1" dirty="0">
                <a:solidFill>
                  <a:srgbClr val="1E1E1E"/>
                </a:solidFill>
                <a:latin typeface="微软雅黑" panose="020B0503020204020204" pitchFamily="34" charset="-122"/>
                <a:ea typeface="微软雅黑" panose="020B0503020204020204" pitchFamily="34" charset="-122"/>
              </a:rPr>
              <a:t> . </a:t>
            </a:r>
            <a:r>
              <a:rPr lang="zh-CN" altLang="zh-CN" sz="2000" b="1" dirty="0">
                <a:solidFill>
                  <a:srgbClr val="1E1E1E"/>
                </a:solidFill>
                <a:latin typeface="微软雅黑" panose="020B0503020204020204" pitchFamily="34" charset="-122"/>
                <a:ea typeface="微软雅黑" panose="020B0503020204020204" pitchFamily="34" charset="-122"/>
              </a:rPr>
              <a:t>属性名</a:t>
            </a:r>
            <a:r>
              <a:rPr lang="en-US" altLang="zh-CN" sz="2000" b="1" dirty="0">
                <a:solidFill>
                  <a:srgbClr val="1E1E1E"/>
                </a:solidFill>
                <a:latin typeface="微软雅黑" panose="020B0503020204020204" pitchFamily="34" charset="-122"/>
                <a:ea typeface="微软雅黑" panose="020B0503020204020204" pitchFamily="34" charset="-122"/>
              </a:rPr>
              <a:t> = </a:t>
            </a:r>
            <a:r>
              <a:rPr lang="zh-CN" altLang="zh-CN" sz="2000" b="1" dirty="0">
                <a:solidFill>
                  <a:srgbClr val="1E1E1E"/>
                </a:solidFill>
                <a:latin typeface="微软雅黑" panose="020B0503020204020204" pitchFamily="34" charset="-122"/>
                <a:ea typeface="微软雅黑" panose="020B0503020204020204" pitchFamily="34" charset="-122"/>
              </a:rPr>
              <a:t>表达式</a:t>
            </a:r>
            <a:endParaRPr sz="2000" b="1" dirty="0">
              <a:solidFill>
                <a:srgbClr val="1E1E1E"/>
              </a:solidFill>
              <a:latin typeface="微软雅黑" panose="020B0503020204020204" pitchFamily="34" charset="-122"/>
              <a:ea typeface="微软雅黑" panose="020B0503020204020204" pitchFamily="34" charset="-122"/>
              <a:cs typeface="微软雅黑"/>
            </a:endParaRPr>
          </a:p>
        </p:txBody>
      </p:sp>
      <p:sp>
        <p:nvSpPr>
          <p:cNvPr id="11" name="对话气泡: 圆角矩形 10">
            <a:extLst>
              <a:ext uri="{FF2B5EF4-FFF2-40B4-BE49-F238E27FC236}">
                <a16:creationId xmlns:a16="http://schemas.microsoft.com/office/drawing/2014/main" id="{E293D9F4-1217-44EC-A767-07BDD5885226}"/>
              </a:ext>
            </a:extLst>
          </p:cNvPr>
          <p:cNvSpPr/>
          <p:nvPr/>
        </p:nvSpPr>
        <p:spPr>
          <a:xfrm>
            <a:off x="2443554" y="3168350"/>
            <a:ext cx="1958325" cy="478887"/>
          </a:xfrm>
          <a:prstGeom prst="wedgeRoundRectCallout">
            <a:avLst>
              <a:gd name="adj1" fmla="val 36150"/>
              <a:gd name="adj2" fmla="val -86258"/>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a:latin typeface="微软雅黑" panose="020B0503020204020204" pitchFamily="34" charset="-122"/>
                <a:ea typeface="微软雅黑" panose="020B0503020204020204" pitchFamily="34" charset="-122"/>
              </a:rPr>
              <a:t>关键字，是可选的</a:t>
            </a:r>
          </a:p>
        </p:txBody>
      </p:sp>
      <p:sp>
        <p:nvSpPr>
          <p:cNvPr id="12" name="对话气泡: 圆角矩形 11">
            <a:extLst>
              <a:ext uri="{FF2B5EF4-FFF2-40B4-BE49-F238E27FC236}">
                <a16:creationId xmlns:a16="http://schemas.microsoft.com/office/drawing/2014/main" id="{34BFB2B8-B00C-49F0-BC33-C614E9FC0A81}"/>
              </a:ext>
            </a:extLst>
          </p:cNvPr>
          <p:cNvSpPr/>
          <p:nvPr/>
        </p:nvSpPr>
        <p:spPr>
          <a:xfrm>
            <a:off x="6530364" y="3141658"/>
            <a:ext cx="5195777" cy="1101421"/>
          </a:xfrm>
          <a:prstGeom prst="wedgeRoundRectCallout">
            <a:avLst>
              <a:gd name="adj1" fmla="val -38521"/>
              <a:gd name="adj2" fmla="val -76042"/>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赋值运算符</a:t>
            </a:r>
            <a:endParaRPr lang="en-US" altLang="zh-CN" sz="16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Ø"/>
            </a:pPr>
            <a:r>
              <a:rPr lang="zh-CN" altLang="en-US" sz="1600" spc="50" dirty="0">
                <a:solidFill>
                  <a:schemeClr val="bg1"/>
                </a:solidFill>
                <a:latin typeface="微软雅黑" panose="020B0503020204020204" pitchFamily="34" charset="-122"/>
                <a:ea typeface="微软雅黑" panose="020B0503020204020204" pitchFamily="34" charset="-122"/>
                <a:cs typeface="微软雅黑"/>
              </a:rPr>
              <a:t>左操作数是变量或对象的属性，右操作数是表达式</a:t>
            </a:r>
            <a:endParaRPr lang="en-US" altLang="zh-CN" sz="1600" spc="50" dirty="0">
              <a:solidFill>
                <a:schemeClr val="bg1"/>
              </a:solidFill>
              <a:latin typeface="微软雅黑" panose="020B0503020204020204" pitchFamily="34" charset="-122"/>
              <a:ea typeface="微软雅黑" panose="020B0503020204020204" pitchFamily="34" charset="-122"/>
              <a:cs typeface="微软雅黑"/>
            </a:endParaRPr>
          </a:p>
          <a:p>
            <a:pPr marL="285750" indent="-285750">
              <a:buFont typeface="Wingdings" panose="05000000000000000000" pitchFamily="2" charset="2"/>
              <a:buChar char="Ø"/>
            </a:pPr>
            <a:r>
              <a:rPr lang="zh-CN" altLang="zh-CN" sz="1600" dirty="0">
                <a:solidFill>
                  <a:schemeClr val="bg1"/>
                </a:solidFill>
                <a:latin typeface="微软雅黑" panose="020B0503020204020204" pitchFamily="34" charset="-122"/>
                <a:ea typeface="微软雅黑" panose="020B0503020204020204" pitchFamily="34" charset="-122"/>
              </a:rPr>
              <a:t>执行时，先</a:t>
            </a:r>
            <a:r>
              <a:rPr lang="zh-CN" altLang="en-US" sz="1600" dirty="0">
                <a:solidFill>
                  <a:schemeClr val="bg1"/>
                </a:solidFill>
                <a:latin typeface="微软雅黑" panose="020B0503020204020204" pitchFamily="34" charset="-122"/>
                <a:ea typeface="微软雅黑" panose="020B0503020204020204" pitchFamily="34" charset="-122"/>
              </a:rPr>
              <a:t>对</a:t>
            </a:r>
            <a:r>
              <a:rPr lang="zh-CN" altLang="zh-CN" sz="1600" dirty="0">
                <a:solidFill>
                  <a:schemeClr val="bg1"/>
                </a:solidFill>
                <a:latin typeface="微软雅黑" panose="020B0503020204020204" pitchFamily="34" charset="-122"/>
                <a:ea typeface="微软雅黑" panose="020B0503020204020204" pitchFamily="34" charset="-122"/>
              </a:rPr>
              <a:t>右边的表达式</a:t>
            </a:r>
            <a:r>
              <a:rPr lang="zh-CN" altLang="en-US" sz="1600" dirty="0">
                <a:solidFill>
                  <a:schemeClr val="bg1"/>
                </a:solidFill>
                <a:latin typeface="微软雅黑" panose="020B0503020204020204" pitchFamily="34" charset="-122"/>
                <a:ea typeface="微软雅黑" panose="020B0503020204020204" pitchFamily="34" charset="-122"/>
              </a:rPr>
              <a:t>进行计算</a:t>
            </a:r>
            <a:r>
              <a:rPr lang="zh-CN"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并将运算结果赋给左侧的变量或属性</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nvGrpSpPr>
          <p:cNvPr id="13" name="组合 12">
            <a:extLst>
              <a:ext uri="{FF2B5EF4-FFF2-40B4-BE49-F238E27FC236}">
                <a16:creationId xmlns:a16="http://schemas.microsoft.com/office/drawing/2014/main" id="{F103BF10-3EB1-4509-83CC-B1F2AD1ED14A}"/>
              </a:ext>
            </a:extLst>
          </p:cNvPr>
          <p:cNvGrpSpPr/>
          <p:nvPr/>
        </p:nvGrpSpPr>
        <p:grpSpPr>
          <a:xfrm>
            <a:off x="925033" y="4396496"/>
            <a:ext cx="4912241" cy="1851250"/>
            <a:chOff x="1200448" y="5029444"/>
            <a:chExt cx="9567815" cy="1527767"/>
          </a:xfrm>
        </p:grpSpPr>
        <p:sp>
          <p:nvSpPr>
            <p:cNvPr id="14" name="object 12">
              <a:extLst>
                <a:ext uri="{FF2B5EF4-FFF2-40B4-BE49-F238E27FC236}">
                  <a16:creationId xmlns:a16="http://schemas.microsoft.com/office/drawing/2014/main" id="{41392F8E-A06E-440C-8111-C43248E58131}"/>
                </a:ext>
              </a:extLst>
            </p:cNvPr>
            <p:cNvSpPr/>
            <p:nvPr/>
          </p:nvSpPr>
          <p:spPr>
            <a:xfrm>
              <a:off x="1240571" y="5041476"/>
              <a:ext cx="9527692" cy="1515735"/>
            </a:xfrm>
            <a:custGeom>
              <a:avLst/>
              <a:gdLst/>
              <a:ahLst/>
              <a:cxnLst/>
              <a:rect l="l" t="t" r="r" b="b"/>
              <a:pathLst>
                <a:path w="8637905" h="1755775">
                  <a:moveTo>
                    <a:pt x="0" y="51816"/>
                  </a:moveTo>
                  <a:lnTo>
                    <a:pt x="4081" y="31664"/>
                  </a:lnTo>
                  <a:lnTo>
                    <a:pt x="15211" y="15192"/>
                  </a:lnTo>
                  <a:lnTo>
                    <a:pt x="31718" y="4077"/>
                  </a:lnTo>
                  <a:lnTo>
                    <a:pt x="51930" y="0"/>
                  </a:lnTo>
                  <a:lnTo>
                    <a:pt x="8585644" y="0"/>
                  </a:lnTo>
                  <a:lnTo>
                    <a:pt x="8605869" y="4077"/>
                  </a:lnTo>
                  <a:lnTo>
                    <a:pt x="8622379" y="15192"/>
                  </a:lnTo>
                  <a:lnTo>
                    <a:pt x="8633507" y="31664"/>
                  </a:lnTo>
                  <a:lnTo>
                    <a:pt x="8637587" y="51816"/>
                  </a:lnTo>
                  <a:lnTo>
                    <a:pt x="8637587" y="1703781"/>
                  </a:lnTo>
                  <a:lnTo>
                    <a:pt x="8633507" y="1723998"/>
                  </a:lnTo>
                  <a:lnTo>
                    <a:pt x="8622379" y="1740504"/>
                  </a:lnTo>
                  <a:lnTo>
                    <a:pt x="8605869" y="1751631"/>
                  </a:lnTo>
                  <a:lnTo>
                    <a:pt x="8585644" y="1755711"/>
                  </a:lnTo>
                  <a:lnTo>
                    <a:pt x="51930" y="1755711"/>
                  </a:lnTo>
                  <a:lnTo>
                    <a:pt x="31718" y="1751631"/>
                  </a:lnTo>
                  <a:lnTo>
                    <a:pt x="15211" y="1740504"/>
                  </a:lnTo>
                  <a:lnTo>
                    <a:pt x="4081" y="1723998"/>
                  </a:lnTo>
                  <a:lnTo>
                    <a:pt x="0" y="1703781"/>
                  </a:lnTo>
                  <a:lnTo>
                    <a:pt x="0" y="51816"/>
                  </a:lnTo>
                  <a:close/>
                </a:path>
              </a:pathLst>
            </a:custGeom>
            <a:ln w="25400">
              <a:solidFill>
                <a:srgbClr val="808080"/>
              </a:solidFill>
            </a:ln>
          </p:spPr>
          <p:txBody>
            <a:bodyPr wrap="square" lIns="0" tIns="0" rIns="0" bIns="0" rtlCol="0"/>
            <a:lstStyle/>
            <a:p>
              <a:endParaRPr/>
            </a:p>
          </p:txBody>
        </p:sp>
        <p:sp>
          <p:nvSpPr>
            <p:cNvPr id="15" name="object 13">
              <a:extLst>
                <a:ext uri="{FF2B5EF4-FFF2-40B4-BE49-F238E27FC236}">
                  <a16:creationId xmlns:a16="http://schemas.microsoft.com/office/drawing/2014/main" id="{29C757EB-6A92-46B5-9578-31B10CC1D21D}"/>
                </a:ext>
              </a:extLst>
            </p:cNvPr>
            <p:cNvSpPr/>
            <p:nvPr/>
          </p:nvSpPr>
          <p:spPr>
            <a:xfrm>
              <a:off x="1240572" y="5029444"/>
              <a:ext cx="9527341" cy="350208"/>
            </a:xfrm>
            <a:prstGeom prst="rect">
              <a:avLst/>
            </a:prstGeom>
            <a:blipFill>
              <a:blip r:embed="rId2" cstate="print"/>
              <a:stretch>
                <a:fillRect/>
              </a:stretch>
            </a:blipFill>
          </p:spPr>
          <p:txBody>
            <a:bodyPr wrap="square" lIns="0" tIns="0" rIns="0" bIns="0" rtlCol="0"/>
            <a:lstStyle/>
            <a:p>
              <a:endParaRPr/>
            </a:p>
          </p:txBody>
        </p:sp>
        <p:sp>
          <p:nvSpPr>
            <p:cNvPr id="16" name="object 15">
              <a:extLst>
                <a:ext uri="{FF2B5EF4-FFF2-40B4-BE49-F238E27FC236}">
                  <a16:creationId xmlns:a16="http://schemas.microsoft.com/office/drawing/2014/main" id="{9459B469-4351-452D-B721-22140BA0DF37}"/>
                </a:ext>
              </a:extLst>
            </p:cNvPr>
            <p:cNvSpPr txBox="1"/>
            <p:nvPr/>
          </p:nvSpPr>
          <p:spPr>
            <a:xfrm>
              <a:off x="1423736" y="5466735"/>
              <a:ext cx="8949301" cy="1003393"/>
            </a:xfrm>
            <a:prstGeom prst="rect">
              <a:avLst/>
            </a:prstGeom>
          </p:spPr>
          <p:txBody>
            <a:bodyPr vert="horz" wrap="square" lIns="0" tIns="0" rIns="0" bIns="0" rtlCol="0">
              <a:spAutoFit/>
            </a:bodyPr>
            <a:lstStyle/>
            <a:p>
              <a:r>
                <a:rPr lang="en-US" altLang="zh-CN" sz="1400" dirty="0">
                  <a:solidFill>
                    <a:srgbClr val="1E1E1E"/>
                  </a:solidFill>
                </a:rPr>
                <a:t>Sub </a:t>
              </a:r>
              <a:r>
                <a:rPr lang="zh-CN" altLang="zh-CN" sz="1400" dirty="0">
                  <a:solidFill>
                    <a:srgbClr val="1E1E1E"/>
                  </a:solidFill>
                </a:rPr>
                <a:t>计算球体体积</a:t>
              </a:r>
              <a:r>
                <a:rPr lang="en-US" altLang="zh-CN" sz="1400" dirty="0">
                  <a:solidFill>
                    <a:srgbClr val="1E1E1E"/>
                  </a:solidFill>
                </a:rPr>
                <a:t>()</a:t>
              </a:r>
              <a:endParaRPr lang="zh-CN" altLang="zh-CN" sz="1400" dirty="0">
                <a:solidFill>
                  <a:srgbClr val="1E1E1E"/>
                </a:solidFill>
              </a:endParaRPr>
            </a:p>
            <a:p>
              <a:r>
                <a:rPr lang="en-US" altLang="zh-CN" sz="1400" dirty="0">
                  <a:solidFill>
                    <a:srgbClr val="1E1E1E"/>
                  </a:solidFill>
                </a:rPr>
                <a:t>   Dim r As Single, v As Single</a:t>
              </a:r>
              <a:endParaRPr lang="zh-CN" altLang="zh-CN" sz="1400" dirty="0">
                <a:solidFill>
                  <a:srgbClr val="1E1E1E"/>
                </a:solidFill>
              </a:endParaRPr>
            </a:p>
            <a:p>
              <a:r>
                <a:rPr lang="en-US" altLang="zh-CN" sz="1400" dirty="0">
                  <a:solidFill>
                    <a:srgbClr val="1E1E1E"/>
                  </a:solidFill>
                </a:rPr>
                <a:t>r = 2  '</a:t>
              </a:r>
              <a:r>
                <a:rPr lang="zh-CN" altLang="zh-CN" sz="1400" dirty="0">
                  <a:solidFill>
                    <a:srgbClr val="1E1E1E"/>
                  </a:solidFill>
                </a:rPr>
                <a:t>设置球的半径值为</a:t>
              </a:r>
              <a:r>
                <a:rPr lang="en-US" altLang="zh-CN" sz="1400" dirty="0">
                  <a:solidFill>
                    <a:srgbClr val="1E1E1E"/>
                  </a:solidFill>
                </a:rPr>
                <a:t> 2  </a:t>
              </a:r>
              <a:endParaRPr lang="zh-CN" altLang="zh-CN" sz="1400" dirty="0">
                <a:solidFill>
                  <a:srgbClr val="1E1E1E"/>
                </a:solidFill>
              </a:endParaRPr>
            </a:p>
            <a:p>
              <a:r>
                <a:rPr lang="en-US" altLang="zh-CN" sz="1400" dirty="0">
                  <a:solidFill>
                    <a:srgbClr val="1E1E1E"/>
                  </a:solidFill>
                </a:rPr>
                <a:t>v = 4 / 3 * 3.14 * r ^ 3   '</a:t>
              </a:r>
              <a:r>
                <a:rPr lang="zh-CN" altLang="zh-CN" sz="1400" dirty="0">
                  <a:solidFill>
                    <a:srgbClr val="1E1E1E"/>
                  </a:solidFill>
                </a:rPr>
                <a:t>计算球体积，结果存放在变量</a:t>
              </a:r>
              <a:r>
                <a:rPr lang="en-US" altLang="zh-CN" sz="1400" dirty="0">
                  <a:solidFill>
                    <a:srgbClr val="1E1E1E"/>
                  </a:solidFill>
                </a:rPr>
                <a:t> v </a:t>
              </a:r>
              <a:r>
                <a:rPr lang="zh-CN" altLang="zh-CN" sz="1400" dirty="0">
                  <a:solidFill>
                    <a:srgbClr val="1E1E1E"/>
                  </a:solidFill>
                </a:rPr>
                <a:t>中</a:t>
              </a:r>
            </a:p>
            <a:p>
              <a:r>
                <a:rPr lang="en-US" altLang="zh-CN" sz="1400" dirty="0" err="1">
                  <a:solidFill>
                    <a:srgbClr val="1E1E1E"/>
                  </a:solidFill>
                </a:rPr>
                <a:t>Debug.print</a:t>
              </a:r>
              <a:r>
                <a:rPr lang="en-US" altLang="zh-CN" sz="1400" dirty="0">
                  <a:solidFill>
                    <a:srgbClr val="1E1E1E"/>
                  </a:solidFill>
                </a:rPr>
                <a:t> v  '</a:t>
              </a:r>
              <a:r>
                <a:rPr lang="zh-CN" altLang="zh-CN" sz="1400" dirty="0">
                  <a:solidFill>
                    <a:srgbClr val="1E1E1E"/>
                  </a:solidFill>
                </a:rPr>
                <a:t>输出球的体积</a:t>
              </a:r>
            </a:p>
            <a:p>
              <a:r>
                <a:rPr lang="en-US" altLang="zh-CN" sz="1400" dirty="0">
                  <a:solidFill>
                    <a:srgbClr val="1E1E1E"/>
                  </a:solidFill>
                </a:rPr>
                <a:t>End Sub</a:t>
              </a:r>
              <a:endParaRPr sz="1400" dirty="0">
                <a:solidFill>
                  <a:srgbClr val="1E1E1E"/>
                </a:solidFill>
                <a:latin typeface="微软雅黑" panose="020B0503020204020204" pitchFamily="34" charset="-122"/>
                <a:ea typeface="微软雅黑" panose="020B0503020204020204" pitchFamily="34" charset="-122"/>
                <a:cs typeface="Times New Roman"/>
              </a:endParaRPr>
            </a:p>
          </p:txBody>
        </p:sp>
        <p:sp>
          <p:nvSpPr>
            <p:cNvPr id="17" name="object 15">
              <a:extLst>
                <a:ext uri="{FF2B5EF4-FFF2-40B4-BE49-F238E27FC236}">
                  <a16:creationId xmlns:a16="http://schemas.microsoft.com/office/drawing/2014/main" id="{8FEBFB15-9225-4DBD-A3A5-925A6BD50F58}"/>
                </a:ext>
              </a:extLst>
            </p:cNvPr>
            <p:cNvSpPr txBox="1"/>
            <p:nvPr/>
          </p:nvSpPr>
          <p:spPr>
            <a:xfrm>
              <a:off x="1200448" y="5112074"/>
              <a:ext cx="8567866" cy="203197"/>
            </a:xfrm>
            <a:prstGeom prst="rect">
              <a:avLst/>
            </a:prstGeom>
          </p:spPr>
          <p:txBody>
            <a:bodyPr vert="horz" wrap="square" lIns="0" tIns="0" rIns="0" bIns="0" rtlCol="0">
              <a:spAutoFit/>
            </a:bodyPr>
            <a:lstStyle/>
            <a:p>
              <a:pPr marL="144000">
                <a:lnSpc>
                  <a:spcPct val="100000"/>
                </a:lnSpc>
              </a:pPr>
              <a:r>
                <a:rPr lang="zh-CN" altLang="en-US" sz="1600" b="1" dirty="0">
                  <a:solidFill>
                    <a:schemeClr val="bg1"/>
                  </a:solidFill>
                  <a:latin typeface="微软雅黑" panose="020B0503020204020204" pitchFamily="34" charset="-122"/>
                  <a:ea typeface="微软雅黑" panose="020B0503020204020204" pitchFamily="34" charset="-122"/>
                  <a:cs typeface="微软雅黑"/>
                </a:rPr>
                <a:t>赋值语句示</a:t>
              </a:r>
              <a:r>
                <a:rPr sz="1600" b="1" dirty="0">
                  <a:solidFill>
                    <a:schemeClr val="bg1"/>
                  </a:solidFill>
                  <a:latin typeface="微软雅黑" panose="020B0503020204020204" pitchFamily="34" charset="-122"/>
                  <a:ea typeface="微软雅黑" panose="020B0503020204020204" pitchFamily="34" charset="-122"/>
                  <a:cs typeface="微软雅黑"/>
                </a:rPr>
                <a:t>例</a:t>
              </a:r>
              <a:r>
                <a:rPr lang="en-US" altLang="zh-CN" sz="1600" b="1" dirty="0">
                  <a:solidFill>
                    <a:schemeClr val="bg1"/>
                  </a:solidFill>
                  <a:latin typeface="微软雅黑" panose="020B0503020204020204" pitchFamily="34" charset="-122"/>
                  <a:ea typeface="微软雅黑" panose="020B0503020204020204" pitchFamily="34" charset="-122"/>
                  <a:cs typeface="微软雅黑"/>
                </a:rPr>
                <a:t>1—</a:t>
              </a:r>
              <a:r>
                <a:rPr lang="zh-CN" altLang="en-US" sz="1600" b="1" dirty="0">
                  <a:solidFill>
                    <a:schemeClr val="bg1"/>
                  </a:solidFill>
                  <a:latin typeface="微软雅黑" panose="020B0503020204020204" pitchFamily="34" charset="-122"/>
                  <a:ea typeface="微软雅黑" panose="020B0503020204020204" pitchFamily="34" charset="-122"/>
                  <a:cs typeface="微软雅黑"/>
                </a:rPr>
                <a:t>保存运算结果</a:t>
              </a:r>
              <a:endParaRPr sz="1600" dirty="0">
                <a:solidFill>
                  <a:srgbClr val="000000"/>
                </a:solidFill>
                <a:latin typeface="Times New Roman"/>
                <a:cs typeface="Times New Roman"/>
              </a:endParaRPr>
            </a:p>
          </p:txBody>
        </p:sp>
      </p:grpSp>
      <p:grpSp>
        <p:nvGrpSpPr>
          <p:cNvPr id="18" name="组合 17">
            <a:extLst>
              <a:ext uri="{FF2B5EF4-FFF2-40B4-BE49-F238E27FC236}">
                <a16:creationId xmlns:a16="http://schemas.microsoft.com/office/drawing/2014/main" id="{A8B58BCF-D8AC-4216-97C2-DD97D11896C2}"/>
              </a:ext>
            </a:extLst>
          </p:cNvPr>
          <p:cNvGrpSpPr/>
          <p:nvPr/>
        </p:nvGrpSpPr>
        <p:grpSpPr>
          <a:xfrm>
            <a:off x="6803618" y="5060322"/>
            <a:ext cx="4011534" cy="947955"/>
            <a:chOff x="1200448" y="5029442"/>
            <a:chExt cx="9567815" cy="1527769"/>
          </a:xfrm>
        </p:grpSpPr>
        <p:sp>
          <p:nvSpPr>
            <p:cNvPr id="19" name="object 12">
              <a:extLst>
                <a:ext uri="{FF2B5EF4-FFF2-40B4-BE49-F238E27FC236}">
                  <a16:creationId xmlns:a16="http://schemas.microsoft.com/office/drawing/2014/main" id="{0496887E-765F-41DB-898A-24A694244C33}"/>
                </a:ext>
              </a:extLst>
            </p:cNvPr>
            <p:cNvSpPr/>
            <p:nvPr/>
          </p:nvSpPr>
          <p:spPr>
            <a:xfrm>
              <a:off x="1240572" y="5041476"/>
              <a:ext cx="9527691" cy="1515735"/>
            </a:xfrm>
            <a:custGeom>
              <a:avLst/>
              <a:gdLst/>
              <a:ahLst/>
              <a:cxnLst/>
              <a:rect l="l" t="t" r="r" b="b"/>
              <a:pathLst>
                <a:path w="8637905" h="1755775">
                  <a:moveTo>
                    <a:pt x="0" y="51816"/>
                  </a:moveTo>
                  <a:lnTo>
                    <a:pt x="4081" y="31664"/>
                  </a:lnTo>
                  <a:lnTo>
                    <a:pt x="15211" y="15192"/>
                  </a:lnTo>
                  <a:lnTo>
                    <a:pt x="31718" y="4077"/>
                  </a:lnTo>
                  <a:lnTo>
                    <a:pt x="51930" y="0"/>
                  </a:lnTo>
                  <a:lnTo>
                    <a:pt x="8585644" y="0"/>
                  </a:lnTo>
                  <a:lnTo>
                    <a:pt x="8605869" y="4077"/>
                  </a:lnTo>
                  <a:lnTo>
                    <a:pt x="8622379" y="15192"/>
                  </a:lnTo>
                  <a:lnTo>
                    <a:pt x="8633507" y="31664"/>
                  </a:lnTo>
                  <a:lnTo>
                    <a:pt x="8637587" y="51816"/>
                  </a:lnTo>
                  <a:lnTo>
                    <a:pt x="8637587" y="1703781"/>
                  </a:lnTo>
                  <a:lnTo>
                    <a:pt x="8633507" y="1723998"/>
                  </a:lnTo>
                  <a:lnTo>
                    <a:pt x="8622379" y="1740504"/>
                  </a:lnTo>
                  <a:lnTo>
                    <a:pt x="8605869" y="1751631"/>
                  </a:lnTo>
                  <a:lnTo>
                    <a:pt x="8585644" y="1755711"/>
                  </a:lnTo>
                  <a:lnTo>
                    <a:pt x="51930" y="1755711"/>
                  </a:lnTo>
                  <a:lnTo>
                    <a:pt x="31718" y="1751631"/>
                  </a:lnTo>
                  <a:lnTo>
                    <a:pt x="15211" y="1740504"/>
                  </a:lnTo>
                  <a:lnTo>
                    <a:pt x="4081" y="1723998"/>
                  </a:lnTo>
                  <a:lnTo>
                    <a:pt x="0" y="1703781"/>
                  </a:lnTo>
                  <a:lnTo>
                    <a:pt x="0" y="51816"/>
                  </a:lnTo>
                  <a:close/>
                </a:path>
              </a:pathLst>
            </a:custGeom>
            <a:ln w="25400">
              <a:solidFill>
                <a:srgbClr val="808080"/>
              </a:solidFill>
            </a:ln>
          </p:spPr>
          <p:txBody>
            <a:bodyPr wrap="square" lIns="0" tIns="0" rIns="0" bIns="0" rtlCol="0"/>
            <a:lstStyle/>
            <a:p>
              <a:endParaRPr/>
            </a:p>
          </p:txBody>
        </p:sp>
        <p:sp>
          <p:nvSpPr>
            <p:cNvPr id="20" name="object 13">
              <a:extLst>
                <a:ext uri="{FF2B5EF4-FFF2-40B4-BE49-F238E27FC236}">
                  <a16:creationId xmlns:a16="http://schemas.microsoft.com/office/drawing/2014/main" id="{6256D0D3-BDD1-4E3D-935E-2488A3CAB690}"/>
                </a:ext>
              </a:extLst>
            </p:cNvPr>
            <p:cNvSpPr/>
            <p:nvPr/>
          </p:nvSpPr>
          <p:spPr>
            <a:xfrm>
              <a:off x="1240572" y="5029442"/>
              <a:ext cx="9527340" cy="506844"/>
            </a:xfrm>
            <a:prstGeom prst="rect">
              <a:avLst/>
            </a:prstGeom>
            <a:blipFill>
              <a:blip r:embed="rId2" cstate="print"/>
              <a:stretch>
                <a:fillRect/>
              </a:stretch>
            </a:blipFill>
          </p:spPr>
          <p:txBody>
            <a:bodyPr wrap="square" lIns="0" tIns="0" rIns="0" bIns="0" rtlCol="0"/>
            <a:lstStyle/>
            <a:p>
              <a:endParaRPr/>
            </a:p>
          </p:txBody>
        </p:sp>
        <p:sp>
          <p:nvSpPr>
            <p:cNvPr id="21" name="object 15">
              <a:extLst>
                <a:ext uri="{FF2B5EF4-FFF2-40B4-BE49-F238E27FC236}">
                  <a16:creationId xmlns:a16="http://schemas.microsoft.com/office/drawing/2014/main" id="{A823EE89-48AC-462A-9255-9E7104F33482}"/>
                </a:ext>
              </a:extLst>
            </p:cNvPr>
            <p:cNvSpPr txBox="1"/>
            <p:nvPr/>
          </p:nvSpPr>
          <p:spPr>
            <a:xfrm>
              <a:off x="1529591" y="5843551"/>
              <a:ext cx="8949300" cy="406394"/>
            </a:xfrm>
            <a:prstGeom prst="rect">
              <a:avLst/>
            </a:prstGeom>
          </p:spPr>
          <p:txBody>
            <a:bodyPr vert="horz" wrap="square" lIns="0" tIns="0" rIns="0" bIns="0" rtlCol="0">
              <a:spAutoFit/>
            </a:bodyPr>
            <a:lstStyle/>
            <a:p>
              <a:r>
                <a:rPr lang="en-US" altLang="zh-CN" dirty="0">
                  <a:solidFill>
                    <a:srgbClr val="1E1E1E"/>
                  </a:solidFill>
                </a:rPr>
                <a:t>Sheet1.Name = "</a:t>
              </a:r>
              <a:r>
                <a:rPr lang="zh-CN" altLang="zh-CN" dirty="0">
                  <a:solidFill>
                    <a:srgbClr val="1E1E1E"/>
                  </a:solidFill>
                </a:rPr>
                <a:t>学生名单</a:t>
              </a:r>
              <a:r>
                <a:rPr lang="en-US" altLang="zh-CN" dirty="0">
                  <a:solidFill>
                    <a:srgbClr val="1E1E1E"/>
                  </a:solidFill>
                </a:rPr>
                <a:t>"</a:t>
              </a:r>
              <a:endParaRPr lang="zh-CN" altLang="zh-CN" dirty="0">
                <a:solidFill>
                  <a:srgbClr val="1E1E1E"/>
                </a:solidFill>
              </a:endParaRPr>
            </a:p>
            <a:p>
              <a:endParaRPr sz="1400" dirty="0">
                <a:solidFill>
                  <a:srgbClr val="1E1E1E"/>
                </a:solidFill>
                <a:latin typeface="微软雅黑" panose="020B0503020204020204" pitchFamily="34" charset="-122"/>
                <a:ea typeface="微软雅黑" panose="020B0503020204020204" pitchFamily="34" charset="-122"/>
                <a:cs typeface="Times New Roman"/>
              </a:endParaRPr>
            </a:p>
          </p:txBody>
        </p:sp>
        <p:sp>
          <p:nvSpPr>
            <p:cNvPr id="22" name="object 15">
              <a:extLst>
                <a:ext uri="{FF2B5EF4-FFF2-40B4-BE49-F238E27FC236}">
                  <a16:creationId xmlns:a16="http://schemas.microsoft.com/office/drawing/2014/main" id="{8A8CA9F4-A061-4267-9C73-2AC6D1FB79F7}"/>
                </a:ext>
              </a:extLst>
            </p:cNvPr>
            <p:cNvSpPr txBox="1"/>
            <p:nvPr/>
          </p:nvSpPr>
          <p:spPr>
            <a:xfrm>
              <a:off x="1200448" y="5112074"/>
              <a:ext cx="8567867" cy="396821"/>
            </a:xfrm>
            <a:prstGeom prst="rect">
              <a:avLst/>
            </a:prstGeom>
          </p:spPr>
          <p:txBody>
            <a:bodyPr vert="horz" wrap="square" lIns="0" tIns="0" rIns="0" bIns="0" rtlCol="0">
              <a:spAutoFit/>
            </a:bodyPr>
            <a:lstStyle/>
            <a:p>
              <a:pPr marL="144000">
                <a:lnSpc>
                  <a:spcPct val="100000"/>
                </a:lnSpc>
              </a:pPr>
              <a:r>
                <a:rPr lang="zh-CN" altLang="en-US" sz="1600" b="1" dirty="0">
                  <a:solidFill>
                    <a:schemeClr val="bg1"/>
                  </a:solidFill>
                  <a:latin typeface="微软雅黑" panose="020B0503020204020204" pitchFamily="34" charset="-122"/>
                  <a:ea typeface="微软雅黑" panose="020B0503020204020204" pitchFamily="34" charset="-122"/>
                  <a:cs typeface="微软雅黑"/>
                </a:rPr>
                <a:t>赋值语句示</a:t>
              </a:r>
              <a:r>
                <a:rPr sz="1600" b="1" dirty="0">
                  <a:solidFill>
                    <a:schemeClr val="bg1"/>
                  </a:solidFill>
                  <a:latin typeface="微软雅黑" panose="020B0503020204020204" pitchFamily="34" charset="-122"/>
                  <a:ea typeface="微软雅黑" panose="020B0503020204020204" pitchFamily="34" charset="-122"/>
                  <a:cs typeface="微软雅黑"/>
                </a:rPr>
                <a:t>例</a:t>
              </a:r>
              <a:r>
                <a:rPr lang="en-US" altLang="zh-CN" sz="1600" b="1" dirty="0">
                  <a:solidFill>
                    <a:schemeClr val="bg1"/>
                  </a:solidFill>
                  <a:latin typeface="微软雅黑" panose="020B0503020204020204" pitchFamily="34" charset="-122"/>
                  <a:ea typeface="微软雅黑" panose="020B0503020204020204" pitchFamily="34" charset="-122"/>
                  <a:cs typeface="微软雅黑"/>
                </a:rPr>
                <a:t>2—</a:t>
              </a:r>
              <a:r>
                <a:rPr lang="zh-CN" altLang="en-US" sz="1600" b="1" dirty="0">
                  <a:solidFill>
                    <a:schemeClr val="bg1"/>
                  </a:solidFill>
                  <a:latin typeface="微软雅黑" panose="020B0503020204020204" pitchFamily="34" charset="-122"/>
                  <a:ea typeface="微软雅黑" panose="020B0503020204020204" pitchFamily="34" charset="-122"/>
                  <a:cs typeface="微软雅黑"/>
                </a:rPr>
                <a:t>修改对象属性</a:t>
              </a:r>
              <a:endParaRPr sz="1600" dirty="0">
                <a:solidFill>
                  <a:srgbClr val="000000"/>
                </a:solidFill>
                <a:latin typeface="Times New Roman"/>
                <a:cs typeface="Times New Roman"/>
              </a:endParaRPr>
            </a:p>
          </p:txBody>
        </p:sp>
      </p:grpSp>
      <p:sp>
        <p:nvSpPr>
          <p:cNvPr id="29" name="内容占位符 2">
            <a:extLst>
              <a:ext uri="{FF2B5EF4-FFF2-40B4-BE49-F238E27FC236}">
                <a16:creationId xmlns:a16="http://schemas.microsoft.com/office/drawing/2014/main" id="{845B8EE1-6075-42BB-B1DC-318D89913ECE}"/>
              </a:ext>
            </a:extLst>
          </p:cNvPr>
          <p:cNvSpPr>
            <a:spLocks noGrp="1"/>
          </p:cNvSpPr>
          <p:nvPr>
            <p:ph idx="1"/>
          </p:nvPr>
        </p:nvSpPr>
        <p:spPr>
          <a:xfrm>
            <a:off x="347149" y="965075"/>
            <a:ext cx="11497701" cy="1031357"/>
          </a:xfrm>
        </p:spPr>
        <p:txBody>
          <a:bodyPr>
            <a:noAutofit/>
          </a:bodyPr>
          <a:lstStyle/>
          <a:p>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 变量的初值与赋值语句</a:t>
            </a:r>
            <a:endParaRPr lang="en-US" altLang="zh-CN" dirty="0">
              <a:latin typeface="微软雅黑" panose="020B0503020204020204" pitchFamily="34" charset="-122"/>
              <a:ea typeface="微软雅黑" panose="020B0503020204020204" pitchFamily="34" charset="-122"/>
            </a:endParaRPr>
          </a:p>
          <a:p>
            <a:pPr marL="612000" indent="-457200">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需要改变变量的值，使用</a:t>
            </a:r>
            <a:r>
              <a:rPr lang="zh-CN" altLang="en-US" dirty="0">
                <a:solidFill>
                  <a:srgbClr val="1A1AEE"/>
                </a:solidFill>
                <a:latin typeface="微软雅黑" panose="020B0503020204020204" pitchFamily="34" charset="-122"/>
                <a:ea typeface="微软雅黑" panose="020B0503020204020204" pitchFamily="34" charset="-122"/>
              </a:rPr>
              <a:t>赋值语句</a:t>
            </a:r>
            <a:r>
              <a:rPr lang="zh-CN" altLang="en-US" dirty="0">
                <a:solidFill>
                  <a:srgbClr val="000000"/>
                </a:solidFill>
                <a:latin typeface="微软雅黑" panose="020B0503020204020204" pitchFamily="34" charset="-122"/>
                <a:ea typeface="微软雅黑" panose="020B0503020204020204" pitchFamily="34" charset="-122"/>
              </a:rPr>
              <a:t>可以修改变量的值</a:t>
            </a:r>
            <a:endParaRPr lang="en-US" altLang="zh-CN"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4572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1000"/>
                                        <p:tgtEl>
                                          <p:spTgt spid="29">
                                            <p:txEl>
                                              <p:pRg st="0" end="0"/>
                                            </p:txEl>
                                          </p:spTgt>
                                        </p:tgtEl>
                                      </p:cBhvr>
                                    </p:animEffect>
                                    <p:anim calcmode="lin" valueType="num">
                                      <p:cBhvr>
                                        <p:cTn id="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9">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9">
                                            <p:txEl>
                                              <p:pRg st="1" end="1"/>
                                            </p:txEl>
                                          </p:spTgt>
                                        </p:tgtEl>
                                        <p:attrNameLst>
                                          <p:attrName>style.visibility</p:attrName>
                                        </p:attrNameLst>
                                      </p:cBhvr>
                                      <p:to>
                                        <p:strVal val="visible"/>
                                      </p:to>
                                    </p:set>
                                    <p:animEffect transition="in" filter="fade">
                                      <p:cBhvr>
                                        <p:cTn id="13" dur="1000"/>
                                        <p:tgtEl>
                                          <p:spTgt spid="29">
                                            <p:txEl>
                                              <p:pRg st="1" end="1"/>
                                            </p:txEl>
                                          </p:spTgt>
                                        </p:tgtEl>
                                      </p:cBhvr>
                                    </p:animEffect>
                                    <p:anim calcmode="lin" valueType="num">
                                      <p:cBhvr>
                                        <p:cTn id="14"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barn(inVertical)">
                                      <p:cBhvr>
                                        <p:cTn id="34" dur="500"/>
                                        <p:tgtEl>
                                          <p:spTgt spid="6"/>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arn(inVertical)">
                                      <p:cBhvr>
                                        <p:cTn id="37" dur="500"/>
                                        <p:tgtEl>
                                          <p:spTgt spid="8"/>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par>
                          <p:cTn id="41" fill="hold">
                            <p:stCondLst>
                              <p:cond delay="2500"/>
                            </p:stCondLst>
                            <p:childTnLst>
                              <p:par>
                                <p:cTn id="42" presetID="21" presetClass="entr" presetSubtype="2"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heel(2)">
                                      <p:cBhvr>
                                        <p:cTn id="44" dur="2000"/>
                                        <p:tgtEl>
                                          <p:spTgt spid="13"/>
                                        </p:tgtEl>
                                      </p:cBhvr>
                                    </p:animEffect>
                                  </p:childTnLst>
                                </p:cTn>
                              </p:par>
                            </p:childTnLst>
                          </p:cTn>
                        </p:par>
                        <p:par>
                          <p:cTn id="45" fill="hold">
                            <p:stCondLst>
                              <p:cond delay="4500"/>
                            </p:stCondLst>
                            <p:childTnLst>
                              <p:par>
                                <p:cTn id="46" presetID="6" presetClass="entr" presetSubtype="16"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circle(in)">
                                      <p:cBhvr>
                                        <p:cTn id="48" dur="1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animBg="1"/>
      <p:bldP spid="12" grpId="0" animBg="1"/>
      <p:bldP spid="2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97F07F4-C49A-4ECC-9117-EB7308DF97E3}"/>
              </a:ext>
            </a:extLst>
          </p:cNvPr>
          <p:cNvSpPr>
            <a:spLocks noGrp="1"/>
          </p:cNvSpPr>
          <p:nvPr>
            <p:ph idx="1"/>
          </p:nvPr>
        </p:nvSpPr>
        <p:spPr>
          <a:xfrm>
            <a:off x="522051" y="1634325"/>
            <a:ext cx="10851966" cy="2618524"/>
          </a:xfrm>
        </p:spPr>
        <p:txBody>
          <a:bodyPr>
            <a:noAutofit/>
          </a:bodyPr>
          <a:lstStyle/>
          <a:p>
            <a:r>
              <a:rPr lang="zh-CN" altLang="en-US" sz="2200" dirty="0">
                <a:solidFill>
                  <a:srgbClr val="1A1AEE"/>
                </a:solidFill>
                <a:latin typeface="微软雅黑" panose="020B0503020204020204" pitchFamily="34" charset="-122"/>
                <a:ea typeface="微软雅黑" panose="020B0503020204020204" pitchFamily="34" charset="-122"/>
                <a:cs typeface="Times New Roman" pitchFamily="18" charset="0"/>
              </a:rPr>
              <a:t>运算符</a:t>
            </a:r>
            <a:r>
              <a:rPr lang="zh-CN" altLang="en-US" sz="2200" dirty="0">
                <a:latin typeface="微软雅黑" panose="020B0503020204020204" pitchFamily="34" charset="-122"/>
                <a:ea typeface="微软雅黑" panose="020B0503020204020204" pitchFamily="34" charset="-122"/>
                <a:cs typeface="Times New Roman" pitchFamily="18" charset="0"/>
              </a:rPr>
              <a:t>是执行运算的符号</a:t>
            </a:r>
            <a:endParaRPr lang="en-US" altLang="zh-CN" sz="2200" dirty="0">
              <a:latin typeface="微软雅黑" panose="020B0503020204020204" pitchFamily="34" charset="-122"/>
              <a:ea typeface="微软雅黑" panose="020B0503020204020204" pitchFamily="34" charset="-122"/>
              <a:cs typeface="Times New Roman" pitchFamily="18" charset="0"/>
            </a:endParaRPr>
          </a:p>
          <a:p>
            <a:r>
              <a:rPr lang="zh-CN" altLang="zh-CN" sz="2200" dirty="0">
                <a:solidFill>
                  <a:srgbClr val="1A1AEE"/>
                </a:solidFill>
                <a:latin typeface="微软雅黑" panose="020B0503020204020204" pitchFamily="34" charset="-122"/>
                <a:ea typeface="微软雅黑" panose="020B0503020204020204" pitchFamily="34" charset="-122"/>
              </a:rPr>
              <a:t>表达式</a:t>
            </a:r>
            <a:r>
              <a:rPr lang="zh-CN" altLang="zh-CN" sz="2200" dirty="0">
                <a:latin typeface="微软雅黑" panose="020B0503020204020204" pitchFamily="34" charset="-122"/>
                <a:ea typeface="微软雅黑" panose="020B0503020204020204" pitchFamily="34" charset="-122"/>
              </a:rPr>
              <a:t>是由常量、变量和函数通过特定的运算符连接起来的式子</a:t>
            </a:r>
            <a:endParaRPr lang="en-US" altLang="zh-CN" sz="2200" dirty="0">
              <a:latin typeface="微软雅黑" panose="020B0503020204020204" pitchFamily="34" charset="-122"/>
              <a:ea typeface="微软雅黑" panose="020B0503020204020204" pitchFamily="34" charset="-122"/>
            </a:endParaRPr>
          </a:p>
          <a:p>
            <a:r>
              <a:rPr lang="en-US" altLang="zh-CN" sz="2200" dirty="0">
                <a:latin typeface="微软雅黑" panose="020B0503020204020204" pitchFamily="34" charset="-122"/>
                <a:ea typeface="微软雅黑" panose="020B0503020204020204" pitchFamily="34" charset="-122"/>
              </a:rPr>
              <a:t>1. </a:t>
            </a:r>
            <a:r>
              <a:rPr lang="zh-CN" altLang="en-US" sz="2200" dirty="0">
                <a:latin typeface="微软雅黑" panose="020B0503020204020204" pitchFamily="34" charset="-122"/>
                <a:ea typeface="微软雅黑" panose="020B0503020204020204" pitchFamily="34" charset="-122"/>
              </a:rPr>
              <a:t>算术表达式</a:t>
            </a:r>
            <a:endParaRPr lang="en-US" altLang="zh-CN" sz="2200" dirty="0">
              <a:latin typeface="微软雅黑" panose="020B0503020204020204" pitchFamily="34" charset="-122"/>
              <a:ea typeface="微软雅黑" panose="020B0503020204020204" pitchFamily="34" charset="-122"/>
            </a:endParaRPr>
          </a:p>
          <a:p>
            <a:pPr marL="576000">
              <a:buFont typeface="Wingdings" panose="05000000000000000000" pitchFamily="2" charset="2"/>
              <a:buChar char="Ø"/>
            </a:pPr>
            <a:r>
              <a:rPr lang="zh-CN" altLang="en-US" sz="2200" dirty="0">
                <a:latin typeface="微软雅黑" panose="020B0503020204020204" pitchFamily="34" charset="-122"/>
                <a:ea typeface="微软雅黑" panose="020B0503020204020204" pitchFamily="34" charset="-122"/>
              </a:rPr>
              <a:t>由</a:t>
            </a:r>
            <a:r>
              <a:rPr lang="zh-CN" altLang="zh-CN" sz="2200" dirty="0">
                <a:latin typeface="微软雅黑" panose="020B0503020204020204" pitchFamily="34" charset="-122"/>
                <a:ea typeface="微软雅黑" panose="020B0503020204020204" pitchFamily="34" charset="-122"/>
              </a:rPr>
              <a:t>算术运算符连接</a:t>
            </a:r>
            <a:r>
              <a:rPr lang="zh-CN" altLang="en-US" sz="2200" dirty="0">
                <a:latin typeface="微软雅黑" panose="020B0503020204020204" pitchFamily="34" charset="-122"/>
                <a:ea typeface="微软雅黑" panose="020B0503020204020204" pitchFamily="34" charset="-122"/>
              </a:rPr>
              <a:t>而成的</a:t>
            </a:r>
            <a:r>
              <a:rPr lang="zh-CN" altLang="zh-CN" sz="2200" dirty="0">
                <a:latin typeface="微软雅黑" panose="020B0503020204020204" pitchFamily="34" charset="-122"/>
                <a:ea typeface="微软雅黑" panose="020B0503020204020204" pitchFamily="34" charset="-122"/>
              </a:rPr>
              <a:t>表达式，</a:t>
            </a:r>
            <a:r>
              <a:rPr lang="zh-CN" altLang="en-US" sz="2200" dirty="0">
                <a:latin typeface="微软雅黑" panose="020B0503020204020204" pitchFamily="34" charset="-122"/>
                <a:ea typeface="微软雅黑" panose="020B0503020204020204" pitchFamily="34" charset="-122"/>
              </a:rPr>
              <a:t>计算</a:t>
            </a:r>
            <a:r>
              <a:rPr lang="zh-CN" altLang="zh-CN" sz="2200" dirty="0">
                <a:latin typeface="微软雅黑" panose="020B0503020204020204" pitchFamily="34" charset="-122"/>
                <a:ea typeface="微软雅黑" panose="020B0503020204020204" pitchFamily="34" charset="-122"/>
              </a:rPr>
              <a:t>结果</a:t>
            </a:r>
            <a:r>
              <a:rPr lang="zh-CN" altLang="en-US" sz="2200" dirty="0">
                <a:latin typeface="微软雅黑" panose="020B0503020204020204" pitchFamily="34" charset="-122"/>
                <a:ea typeface="微软雅黑" panose="020B0503020204020204" pitchFamily="34" charset="-122"/>
              </a:rPr>
              <a:t>为</a:t>
            </a:r>
            <a:r>
              <a:rPr lang="zh-CN" altLang="zh-CN" sz="2200" dirty="0">
                <a:latin typeface="微软雅黑" panose="020B0503020204020204" pitchFamily="34" charset="-122"/>
                <a:ea typeface="微软雅黑" panose="020B0503020204020204" pitchFamily="34" charset="-122"/>
              </a:rPr>
              <a:t>数值型</a:t>
            </a:r>
            <a:r>
              <a:rPr lang="zh-CN" altLang="en-US" sz="2200" dirty="0">
                <a:latin typeface="微软雅黑" panose="020B0503020204020204" pitchFamily="34" charset="-122"/>
                <a:ea typeface="微软雅黑" panose="020B0503020204020204" pitchFamily="34" charset="-122"/>
              </a:rPr>
              <a:t>数据</a:t>
            </a:r>
            <a:endParaRPr lang="en-US" altLang="zh-CN" sz="2200" dirty="0">
              <a:latin typeface="微软雅黑" panose="020B0503020204020204" pitchFamily="34" charset="-122"/>
              <a:ea typeface="微软雅黑" panose="020B0503020204020204" pitchFamily="34" charset="-122"/>
            </a:endParaRPr>
          </a:p>
          <a:p>
            <a:pPr marL="576000">
              <a:buFont typeface="Wingdings" panose="05000000000000000000" pitchFamily="2" charset="2"/>
              <a:buChar char="Ø"/>
            </a:pPr>
            <a:r>
              <a:rPr lang="zh-CN" altLang="zh-CN" sz="2200" dirty="0">
                <a:latin typeface="微软雅黑" panose="020B0503020204020204" pitchFamily="34" charset="-122"/>
                <a:ea typeface="微软雅黑" panose="020B0503020204020204" pitchFamily="34" charset="-122"/>
              </a:rPr>
              <a:t>运算符两边的操作数若其中一个是非数字字符串，运算时报错</a:t>
            </a:r>
            <a:endParaRPr lang="en-US" altLang="zh-CN" sz="2200" dirty="0">
              <a:latin typeface="微软雅黑" panose="020B0503020204020204" pitchFamily="34" charset="-122"/>
              <a:ea typeface="微软雅黑" panose="020B0503020204020204" pitchFamily="34" charset="-122"/>
            </a:endParaRPr>
          </a:p>
          <a:p>
            <a:pPr marL="576000">
              <a:buFont typeface="Wingdings" panose="05000000000000000000" pitchFamily="2" charset="2"/>
              <a:buChar char="Ø"/>
            </a:pPr>
            <a:r>
              <a:rPr lang="zh-CN" altLang="en-US" sz="2200" dirty="0">
                <a:latin typeface="微软雅黑" panose="020B0503020204020204" pitchFamily="34" charset="-122"/>
                <a:ea typeface="微软雅黑" panose="020B0503020204020204" pitchFamily="34" charset="-122"/>
              </a:rPr>
              <a:t>运算符不能相邻，乘号不能省略，例如：</a:t>
            </a:r>
            <a:r>
              <a:rPr lang="en-US" altLang="zh-CN" sz="2200" dirty="0">
                <a:solidFill>
                  <a:srgbClr val="0070C0"/>
                </a:solidFill>
                <a:latin typeface="微软雅黑" panose="020B0503020204020204" pitchFamily="34" charset="-122"/>
                <a:ea typeface="微软雅黑" panose="020B0503020204020204" pitchFamily="34" charset="-122"/>
                <a:cs typeface="Times New Roman" pitchFamily="18" charset="0"/>
              </a:rPr>
              <a:t> a+-b</a:t>
            </a:r>
            <a:r>
              <a:rPr lang="zh-CN" altLang="en-US" sz="2200" dirty="0">
                <a:solidFill>
                  <a:srgbClr val="0070C0"/>
                </a:solidFill>
                <a:latin typeface="微软雅黑" panose="020B0503020204020204" pitchFamily="34" charset="-122"/>
                <a:ea typeface="微软雅黑" panose="020B0503020204020204" pitchFamily="34" charset="-122"/>
                <a:cs typeface="Times New Roman" pitchFamily="18" charset="0"/>
              </a:rPr>
              <a:t>是错误的，</a:t>
            </a:r>
            <a:r>
              <a:rPr lang="en-US" altLang="zh-CN" sz="2200" dirty="0">
                <a:solidFill>
                  <a:srgbClr val="0070C0"/>
                </a:solidFill>
                <a:latin typeface="微软雅黑" panose="020B0503020204020204" pitchFamily="34" charset="-122"/>
                <a:ea typeface="微软雅黑" panose="020B0503020204020204" pitchFamily="34" charset="-122"/>
                <a:cs typeface="Times New Roman" pitchFamily="18" charset="0"/>
              </a:rPr>
              <a:t>x </a:t>
            </a:r>
            <a:r>
              <a:rPr lang="zh-CN" altLang="en-US" sz="2200" dirty="0">
                <a:solidFill>
                  <a:srgbClr val="0070C0"/>
                </a:solidFill>
                <a:latin typeface="微软雅黑" panose="020B0503020204020204" pitchFamily="34" charset="-122"/>
                <a:ea typeface="微软雅黑" panose="020B0503020204020204" pitchFamily="34" charset="-122"/>
                <a:cs typeface="Times New Roman" pitchFamily="18" charset="0"/>
              </a:rPr>
              <a:t>乘以</a:t>
            </a:r>
            <a:r>
              <a:rPr lang="en-US" altLang="zh-CN" sz="2200" dirty="0">
                <a:solidFill>
                  <a:srgbClr val="0070C0"/>
                </a:solidFill>
                <a:latin typeface="微软雅黑" panose="020B0503020204020204" pitchFamily="34" charset="-122"/>
                <a:ea typeface="微软雅黑" panose="020B0503020204020204" pitchFamily="34" charset="-122"/>
                <a:cs typeface="Times New Roman" pitchFamily="18" charset="0"/>
              </a:rPr>
              <a:t>y </a:t>
            </a:r>
            <a:r>
              <a:rPr lang="zh-CN" altLang="en-US" sz="2200" dirty="0">
                <a:solidFill>
                  <a:srgbClr val="0070C0"/>
                </a:solidFill>
                <a:latin typeface="微软雅黑" panose="020B0503020204020204" pitchFamily="34" charset="-122"/>
                <a:ea typeface="微软雅黑" panose="020B0503020204020204" pitchFamily="34" charset="-122"/>
                <a:cs typeface="Times New Roman" pitchFamily="18" charset="0"/>
              </a:rPr>
              <a:t>应写成：</a:t>
            </a:r>
            <a:r>
              <a:rPr lang="en-US" altLang="zh-CN" sz="2200" dirty="0">
                <a:solidFill>
                  <a:srgbClr val="0070C0"/>
                </a:solidFill>
                <a:latin typeface="微软雅黑" panose="020B0503020204020204" pitchFamily="34" charset="-122"/>
                <a:ea typeface="微软雅黑" panose="020B0503020204020204" pitchFamily="34" charset="-122"/>
                <a:cs typeface="Times New Roman" pitchFamily="18" charset="0"/>
              </a:rPr>
              <a:t>x*y</a:t>
            </a:r>
            <a:endParaRPr lang="en-US" altLang="zh-CN" sz="2200" dirty="0">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A9E6FF42-0641-4CB5-B149-06A5514E3376}"/>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9B2DE456-F20C-4DED-A784-24F4696CC6F1}"/>
              </a:ext>
            </a:extLst>
          </p:cNvPr>
          <p:cNvSpPr txBox="1">
            <a:spLocks/>
          </p:cNvSpPr>
          <p:nvPr/>
        </p:nvSpPr>
        <p:spPr>
          <a:xfrm>
            <a:off x="485192" y="1008010"/>
            <a:ext cx="11198290" cy="5839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3200" dirty="0">
                <a:latin typeface="微软雅黑" panose="020B0503020204020204" pitchFamily="34" charset="-122"/>
                <a:ea typeface="微软雅黑" panose="020B0503020204020204" pitchFamily="34" charset="-122"/>
              </a:rPr>
              <a:t>3.1.5 </a:t>
            </a:r>
            <a:r>
              <a:rPr lang="zh-CN" altLang="en-US" sz="3200" dirty="0">
                <a:latin typeface="微软雅黑" panose="020B0503020204020204" pitchFamily="34" charset="-122"/>
                <a:ea typeface="微软雅黑" panose="020B0503020204020204" pitchFamily="34" charset="-122"/>
              </a:rPr>
              <a:t>运算符和表达式</a:t>
            </a:r>
            <a:endParaRPr lang="en-US" altLang="zh-CN" sz="3200" dirty="0">
              <a:latin typeface="微软雅黑" panose="020B0503020204020204" pitchFamily="34" charset="-122"/>
              <a:ea typeface="微软雅黑" panose="020B0503020204020204" pitchFamily="34" charset="-122"/>
            </a:endParaRPr>
          </a:p>
        </p:txBody>
      </p:sp>
      <p:graphicFrame>
        <p:nvGraphicFramePr>
          <p:cNvPr id="6" name="object 6">
            <a:extLst>
              <a:ext uri="{FF2B5EF4-FFF2-40B4-BE49-F238E27FC236}">
                <a16:creationId xmlns:a16="http://schemas.microsoft.com/office/drawing/2014/main" id="{0D304AAA-3BB7-41E7-B729-BD3C2D7EDBAA}"/>
              </a:ext>
            </a:extLst>
          </p:cNvPr>
          <p:cNvGraphicFramePr>
            <a:graphicFrameLocks noGrp="1"/>
          </p:cNvGraphicFramePr>
          <p:nvPr>
            <p:extLst>
              <p:ext uri="{D42A27DB-BD31-4B8C-83A1-F6EECF244321}">
                <p14:modId xmlns:p14="http://schemas.microsoft.com/office/powerpoint/2010/main" val="619040692"/>
              </p:ext>
            </p:extLst>
          </p:nvPr>
        </p:nvGraphicFramePr>
        <p:xfrm>
          <a:off x="446567" y="4337913"/>
          <a:ext cx="6752530" cy="2096682"/>
        </p:xfrm>
        <a:graphic>
          <a:graphicData uri="http://schemas.openxmlformats.org/drawingml/2006/table">
            <a:tbl>
              <a:tblPr firstRow="1" bandRow="1">
                <a:tableStyleId>{2D5ABB26-0587-4C30-8999-92F81FD0307C}</a:tableStyleId>
              </a:tblPr>
              <a:tblGrid>
                <a:gridCol w="606056">
                  <a:extLst>
                    <a:ext uri="{9D8B030D-6E8A-4147-A177-3AD203B41FA5}">
                      <a16:colId xmlns:a16="http://schemas.microsoft.com/office/drawing/2014/main" val="20000"/>
                    </a:ext>
                  </a:extLst>
                </a:gridCol>
                <a:gridCol w="680484">
                  <a:extLst>
                    <a:ext uri="{9D8B030D-6E8A-4147-A177-3AD203B41FA5}">
                      <a16:colId xmlns:a16="http://schemas.microsoft.com/office/drawing/2014/main" val="20001"/>
                    </a:ext>
                  </a:extLst>
                </a:gridCol>
                <a:gridCol w="627321">
                  <a:extLst>
                    <a:ext uri="{9D8B030D-6E8A-4147-A177-3AD203B41FA5}">
                      <a16:colId xmlns:a16="http://schemas.microsoft.com/office/drawing/2014/main" val="20002"/>
                    </a:ext>
                  </a:extLst>
                </a:gridCol>
                <a:gridCol w="787151">
                  <a:extLst>
                    <a:ext uri="{9D8B030D-6E8A-4147-A177-3AD203B41FA5}">
                      <a16:colId xmlns:a16="http://schemas.microsoft.com/office/drawing/2014/main" val="225798156"/>
                    </a:ext>
                  </a:extLst>
                </a:gridCol>
                <a:gridCol w="675253">
                  <a:extLst>
                    <a:ext uri="{9D8B030D-6E8A-4147-A177-3AD203B41FA5}">
                      <a16:colId xmlns:a16="http://schemas.microsoft.com/office/drawing/2014/main" val="1551348273"/>
                    </a:ext>
                  </a:extLst>
                </a:gridCol>
                <a:gridCol w="675253">
                  <a:extLst>
                    <a:ext uri="{9D8B030D-6E8A-4147-A177-3AD203B41FA5}">
                      <a16:colId xmlns:a16="http://schemas.microsoft.com/office/drawing/2014/main" val="20003"/>
                    </a:ext>
                  </a:extLst>
                </a:gridCol>
                <a:gridCol w="616175">
                  <a:extLst>
                    <a:ext uri="{9D8B030D-6E8A-4147-A177-3AD203B41FA5}">
                      <a16:colId xmlns:a16="http://schemas.microsoft.com/office/drawing/2014/main" val="3122937333"/>
                    </a:ext>
                  </a:extLst>
                </a:gridCol>
                <a:gridCol w="627321">
                  <a:extLst>
                    <a:ext uri="{9D8B030D-6E8A-4147-A177-3AD203B41FA5}">
                      <a16:colId xmlns:a16="http://schemas.microsoft.com/office/drawing/2014/main" val="1376954018"/>
                    </a:ext>
                  </a:extLst>
                </a:gridCol>
                <a:gridCol w="829340">
                  <a:extLst>
                    <a:ext uri="{9D8B030D-6E8A-4147-A177-3AD203B41FA5}">
                      <a16:colId xmlns:a16="http://schemas.microsoft.com/office/drawing/2014/main" val="3173551967"/>
                    </a:ext>
                  </a:extLst>
                </a:gridCol>
                <a:gridCol w="628176">
                  <a:extLst>
                    <a:ext uri="{9D8B030D-6E8A-4147-A177-3AD203B41FA5}">
                      <a16:colId xmlns:a16="http://schemas.microsoft.com/office/drawing/2014/main" val="3846858985"/>
                    </a:ext>
                  </a:extLst>
                </a:gridCol>
              </a:tblGrid>
              <a:tr h="419327">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运算符</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优先级</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功能</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示例</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结果</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运算符</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优先级</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功能</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示例</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结果</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0"/>
                  </a:ext>
                </a:extLst>
              </a:tr>
              <a:tr h="419326">
                <a:tc>
                  <a:txBody>
                    <a:bodyPr/>
                    <a:lstStyle/>
                    <a:p>
                      <a:pPr marL="81915" marR="0" lvl="0" indent="0" algn="ctr" defTabSz="914400" rtl="0" eaLnBrk="1" fontAlgn="auto" latinLnBrk="0" hangingPunct="1">
                        <a:lnSpc>
                          <a:spcPct val="100000"/>
                        </a:lnSpc>
                        <a:spcBef>
                          <a:spcPts val="775"/>
                        </a:spcBef>
                        <a:spcAft>
                          <a:spcPts val="0"/>
                        </a:spcAft>
                        <a:buClrTx/>
                        <a:buSzTx/>
                        <a:buFontTx/>
                        <a:buNone/>
                        <a:tabLst/>
                        <a:defRPr/>
                      </a:pPr>
                      <a:r>
                        <a:rPr lang="en-US" altLang="zh-CN" sz="1400" b="0" spc="-5" dirty="0">
                          <a:solidFill>
                            <a:srgbClr val="000000"/>
                          </a:solidFill>
                          <a:latin typeface="微软雅黑" panose="020B0503020204020204" pitchFamily="34" charset="-122"/>
                          <a:ea typeface="微软雅黑" panose="020B0503020204020204" pitchFamily="34" charset="-122"/>
                          <a:cs typeface="Times New Roman"/>
                        </a:rPr>
                        <a:t>^</a:t>
                      </a:r>
                      <a:endParaRPr lang="zh-CN" altLang="en-US" sz="14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75"/>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1</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Times New Roman"/>
                        </a:rPr>
                        <a:t>乘方</a:t>
                      </a:r>
                      <a:endParaRPr sz="14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marR="0" lvl="0" indent="0" algn="ctr" defTabSz="914400" rtl="0" eaLnBrk="1" fontAlgn="auto" latinLnBrk="0" hangingPunct="1">
                        <a:lnSpc>
                          <a:spcPct val="100000"/>
                        </a:lnSpc>
                        <a:spcBef>
                          <a:spcPts val="775"/>
                        </a:spcBef>
                        <a:spcAft>
                          <a:spcPts val="0"/>
                        </a:spcAft>
                        <a:buClrTx/>
                        <a:buSzTx/>
                        <a:buFontTx/>
                        <a:buNone/>
                        <a:tabLst/>
                        <a:defRPr/>
                      </a:pPr>
                      <a:r>
                        <a:rPr lang="en-US" altLang="zh-CN" sz="1400" b="0" dirty="0">
                          <a:solidFill>
                            <a:srgbClr val="000000"/>
                          </a:solidFill>
                          <a:latin typeface="微软雅黑" panose="020B0503020204020204" pitchFamily="34" charset="-122"/>
                          <a:ea typeface="微软雅黑" panose="020B0503020204020204" pitchFamily="34" charset="-122"/>
                          <a:cs typeface="Times New Roman"/>
                        </a:rPr>
                        <a:t>8^(1/3)</a:t>
                      </a:r>
                      <a:endParaRPr lang="zh-CN" altLang="en-US" sz="14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2</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a:txBody>
                    <a:bodyPr/>
                    <a:lstStyle/>
                    <a:p>
                      <a:pPr marL="82550" algn="ctr">
                        <a:lnSpc>
                          <a:spcPct val="100000"/>
                        </a:lnSpc>
                        <a:spcBef>
                          <a:spcPts val="775"/>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4</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整除</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1\2</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0</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1"/>
                  </a:ext>
                </a:extLst>
              </a:tr>
              <a:tr h="419327">
                <a:tc>
                  <a:txBody>
                    <a:bodyPr/>
                    <a:lstStyle/>
                    <a:p>
                      <a:pPr marL="81915"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Times New Roman"/>
                        </a:rPr>
                        <a:t>-</a:t>
                      </a:r>
                      <a:endParaRPr sz="14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2</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zh-CN" altLang="en-US" sz="1400" b="0" i="0" dirty="0">
                          <a:solidFill>
                            <a:srgbClr val="000000"/>
                          </a:solidFill>
                          <a:latin typeface="微软雅黑" panose="020B0503020204020204" pitchFamily="34" charset="-122"/>
                          <a:ea typeface="微软雅黑" panose="020B0503020204020204" pitchFamily="34" charset="-122"/>
                          <a:cs typeface="Times New Roman"/>
                        </a:rPr>
                        <a:t>负号</a:t>
                      </a:r>
                      <a:endParaRPr sz="14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marR="0" lvl="0" indent="0" algn="ctr" defTabSz="914400" rtl="0" eaLnBrk="1" fontAlgn="auto" latinLnBrk="0" hangingPunct="1">
                        <a:lnSpc>
                          <a:spcPct val="100000"/>
                        </a:lnSpc>
                        <a:spcBef>
                          <a:spcPts val="780"/>
                        </a:spcBef>
                        <a:spcAft>
                          <a:spcPts val="0"/>
                        </a:spcAft>
                        <a:buClrTx/>
                        <a:buSzTx/>
                        <a:buFontTx/>
                        <a:buNone/>
                        <a:tabLst/>
                        <a:defRPr/>
                      </a:pPr>
                      <a:r>
                        <a:rPr lang="en-US" altLang="zh-CN" sz="1400" b="0" dirty="0">
                          <a:solidFill>
                            <a:srgbClr val="000000"/>
                          </a:solidFill>
                          <a:latin typeface="微软雅黑" panose="020B0503020204020204" pitchFamily="34" charset="-122"/>
                          <a:ea typeface="微软雅黑" panose="020B0503020204020204" pitchFamily="34" charset="-122"/>
                          <a:cs typeface="Times New Roman"/>
                        </a:rPr>
                        <a:t>-5</a:t>
                      </a:r>
                      <a:endParaRPr lang="zh-CN" altLang="en-US" sz="14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marR="0" lvl="0" indent="0" algn="ctr" defTabSz="914400" rtl="0" eaLnBrk="1" fontAlgn="auto" latinLnBrk="0" hangingPunct="1">
                        <a:lnSpc>
                          <a:spcPct val="100000"/>
                        </a:lnSpc>
                        <a:spcBef>
                          <a:spcPts val="780"/>
                        </a:spcBef>
                        <a:spcAft>
                          <a:spcPts val="0"/>
                        </a:spcAft>
                        <a:buClrTx/>
                        <a:buSzTx/>
                        <a:buFontTx/>
                        <a:buNone/>
                        <a:tabLst/>
                        <a:defRPr/>
                      </a:pPr>
                      <a:r>
                        <a:rPr lang="en-US" altLang="zh-CN" sz="1400" b="0" dirty="0">
                          <a:solidFill>
                            <a:srgbClr val="000000"/>
                          </a:solidFill>
                          <a:latin typeface="微软雅黑" panose="020B0503020204020204" pitchFamily="34" charset="-122"/>
                          <a:ea typeface="微软雅黑" panose="020B0503020204020204" pitchFamily="34" charset="-122"/>
                          <a:cs typeface="Times New Roman"/>
                        </a:rPr>
                        <a:t>-5</a:t>
                      </a:r>
                      <a:endParaRPr lang="zh-CN" altLang="en-US" sz="14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sz="1400" b="0" i="0" dirty="0">
                          <a:solidFill>
                            <a:srgbClr val="000000"/>
                          </a:solidFill>
                          <a:latin typeface="微软雅黑" panose="020B0503020204020204" pitchFamily="34" charset="-122"/>
                          <a:ea typeface="微软雅黑" panose="020B0503020204020204" pitchFamily="34" charset="-122"/>
                          <a:cs typeface="微软雅黑"/>
                        </a:rPr>
                        <a:t>Mod</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5</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取余</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16Mod3</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1</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2"/>
                  </a:ext>
                </a:extLst>
              </a:tr>
              <a:tr h="419351">
                <a:tc>
                  <a:txBody>
                    <a:bodyPr/>
                    <a:lstStyle/>
                    <a:p>
                      <a:pPr marL="81915" algn="ctr">
                        <a:lnSpc>
                          <a:spcPct val="100000"/>
                        </a:lnSpc>
                        <a:spcBef>
                          <a:spcPts val="780"/>
                        </a:spcBef>
                      </a:pPr>
                      <a:r>
                        <a:rPr lang="zh-CN" altLang="en-US" sz="1400" b="0" i="0" dirty="0">
                          <a:solidFill>
                            <a:srgbClr val="000000"/>
                          </a:solidFill>
                          <a:latin typeface="微软雅黑" panose="020B0503020204020204" pitchFamily="34" charset="-122"/>
                          <a:ea typeface="微软雅黑" panose="020B0503020204020204" pitchFamily="34" charset="-122"/>
                          <a:cs typeface="Times New Roman"/>
                        </a:rPr>
                        <a:t>*</a:t>
                      </a:r>
                      <a:endParaRPr sz="14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3</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400" b="0" i="0" dirty="0">
                          <a:solidFill>
                            <a:srgbClr val="000000"/>
                          </a:solidFill>
                          <a:latin typeface="微软雅黑" panose="020B0503020204020204" pitchFamily="34" charset="-122"/>
                          <a:ea typeface="微软雅黑" panose="020B0503020204020204" pitchFamily="34" charset="-122"/>
                          <a:cs typeface="Times New Roman"/>
                        </a:rPr>
                        <a:t>乘法</a:t>
                      </a:r>
                      <a:endParaRPr sz="14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marR="0" lvl="0" indent="0" algn="ctr" defTabSz="914400" rtl="0" eaLnBrk="1" fontAlgn="auto" latinLnBrk="0" hangingPunct="1">
                        <a:lnSpc>
                          <a:spcPct val="100000"/>
                        </a:lnSpc>
                        <a:spcBef>
                          <a:spcPts val="780"/>
                        </a:spcBef>
                        <a:spcAft>
                          <a:spcPts val="0"/>
                        </a:spcAft>
                        <a:buClrTx/>
                        <a:buSzTx/>
                        <a:buFontTx/>
                        <a:buNone/>
                        <a:tabLst/>
                        <a:defRPr/>
                      </a:pPr>
                      <a:r>
                        <a:rPr lang="en-US" altLang="zh-CN" sz="1400" b="0" dirty="0">
                          <a:solidFill>
                            <a:srgbClr val="000000"/>
                          </a:solidFill>
                          <a:latin typeface="微软雅黑" panose="020B0503020204020204" pitchFamily="34" charset="-122"/>
                          <a:ea typeface="微软雅黑" panose="020B0503020204020204" pitchFamily="34" charset="-122"/>
                          <a:cs typeface="Times New Roman"/>
                        </a:rPr>
                        <a:t>3*5</a:t>
                      </a:r>
                      <a:endParaRPr lang="zh-CN" altLang="en-US" sz="14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kern="1200" dirty="0">
                          <a:solidFill>
                            <a:srgbClr val="000000"/>
                          </a:solidFill>
                          <a:latin typeface="微软雅黑" panose="020B0503020204020204" pitchFamily="34" charset="-122"/>
                          <a:ea typeface="微软雅黑" panose="020B0503020204020204" pitchFamily="34" charset="-122"/>
                          <a:cs typeface="Times New Roman"/>
                        </a:rPr>
                        <a:t>15</a:t>
                      </a:r>
                      <a:endParaRPr sz="1400" b="0" kern="120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6</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400" b="0" i="0" dirty="0">
                          <a:solidFill>
                            <a:srgbClr val="000000"/>
                          </a:solidFill>
                          <a:latin typeface="微软雅黑" panose="020B0503020204020204" pitchFamily="34" charset="-122"/>
                          <a:ea typeface="微软雅黑" panose="020B0503020204020204" pitchFamily="34" charset="-122"/>
                          <a:cs typeface="微软雅黑"/>
                        </a:rPr>
                        <a:t>加法</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5+6</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11</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3"/>
                  </a:ext>
                </a:extLst>
              </a:tr>
              <a:tr h="419351">
                <a:tc>
                  <a:txBody>
                    <a:bodyPr/>
                    <a:lstStyle/>
                    <a:p>
                      <a:pPr marL="81915"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Times New Roman"/>
                        </a:rPr>
                        <a:t>/</a:t>
                      </a:r>
                      <a:endParaRPr sz="14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1915"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4</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zh-CN" altLang="en-US" sz="1400" b="0" i="0" dirty="0">
                          <a:solidFill>
                            <a:srgbClr val="000000"/>
                          </a:solidFill>
                          <a:latin typeface="微软雅黑" panose="020B0503020204020204" pitchFamily="34" charset="-122"/>
                          <a:ea typeface="微软雅黑" panose="020B0503020204020204" pitchFamily="34" charset="-122"/>
                          <a:cs typeface="Times New Roman"/>
                        </a:rPr>
                        <a:t>除法</a:t>
                      </a:r>
                      <a:endParaRPr sz="14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1/2</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0.5</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6</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a:txBody>
                    <a:bodyPr/>
                    <a:lstStyle/>
                    <a:p>
                      <a:pPr marL="82550" algn="ctr">
                        <a:lnSpc>
                          <a:spcPct val="100000"/>
                        </a:lnSpc>
                        <a:spcBef>
                          <a:spcPts val="780"/>
                        </a:spcBef>
                      </a:pPr>
                      <a:r>
                        <a:rPr lang="zh-CN" altLang="en-US" sz="1400" b="0" i="0">
                          <a:solidFill>
                            <a:srgbClr val="000000"/>
                          </a:solidFill>
                          <a:latin typeface="微软雅黑" panose="020B0503020204020204" pitchFamily="34" charset="-122"/>
                          <a:ea typeface="微软雅黑" panose="020B0503020204020204" pitchFamily="34" charset="-122"/>
                          <a:cs typeface="微软雅黑"/>
                        </a:rPr>
                        <a:t>减法</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5-6</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a:txBody>
                    <a:bodyPr/>
                    <a:lstStyle/>
                    <a:p>
                      <a:pPr marL="82550" algn="ctr">
                        <a:lnSpc>
                          <a:spcPct val="100000"/>
                        </a:lnSpc>
                        <a:spcBef>
                          <a:spcPts val="780"/>
                        </a:spcBef>
                      </a:pPr>
                      <a:r>
                        <a:rPr lang="en-US" altLang="zh-CN" sz="1400" b="0" i="0" dirty="0">
                          <a:solidFill>
                            <a:srgbClr val="000000"/>
                          </a:solidFill>
                          <a:latin typeface="微软雅黑" panose="020B0503020204020204" pitchFamily="34" charset="-122"/>
                          <a:ea typeface="微软雅黑" panose="020B0503020204020204" pitchFamily="34" charset="-122"/>
                          <a:cs typeface="微软雅黑"/>
                        </a:rPr>
                        <a:t>-1</a:t>
                      </a:r>
                      <a:endParaRPr sz="14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2275928459"/>
                  </a:ext>
                </a:extLst>
              </a:tr>
            </a:tbl>
          </a:graphicData>
        </a:graphic>
      </p:graphicFrame>
      <p:sp>
        <p:nvSpPr>
          <p:cNvPr id="12" name="Rectangle 2">
            <a:extLst>
              <a:ext uri="{FF2B5EF4-FFF2-40B4-BE49-F238E27FC236}">
                <a16:creationId xmlns:a16="http://schemas.microsoft.com/office/drawing/2014/main" id="{3B6B0608-DD1E-4756-9726-E4798E4A2B0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pSp>
        <p:nvGrpSpPr>
          <p:cNvPr id="2" name="组合 1">
            <a:extLst>
              <a:ext uri="{FF2B5EF4-FFF2-40B4-BE49-F238E27FC236}">
                <a16:creationId xmlns:a16="http://schemas.microsoft.com/office/drawing/2014/main" id="{F99FB33F-06F5-45C2-8C4C-1EA89ED73B5A}"/>
              </a:ext>
            </a:extLst>
          </p:cNvPr>
          <p:cNvGrpSpPr/>
          <p:nvPr/>
        </p:nvGrpSpPr>
        <p:grpSpPr>
          <a:xfrm>
            <a:off x="7410896" y="4812708"/>
            <a:ext cx="4672823" cy="1508939"/>
            <a:chOff x="7410896" y="4812708"/>
            <a:chExt cx="4672823" cy="1508939"/>
          </a:xfrm>
        </p:grpSpPr>
        <p:grpSp>
          <p:nvGrpSpPr>
            <p:cNvPr id="7" name="组合 6">
              <a:extLst>
                <a:ext uri="{FF2B5EF4-FFF2-40B4-BE49-F238E27FC236}">
                  <a16:creationId xmlns:a16="http://schemas.microsoft.com/office/drawing/2014/main" id="{8749ADE4-1892-412A-BFA4-03F1F6E9B229}"/>
                </a:ext>
              </a:extLst>
            </p:cNvPr>
            <p:cNvGrpSpPr/>
            <p:nvPr/>
          </p:nvGrpSpPr>
          <p:grpSpPr>
            <a:xfrm>
              <a:off x="7410896" y="4812708"/>
              <a:ext cx="4672823" cy="1508939"/>
              <a:chOff x="1200448" y="5029444"/>
              <a:chExt cx="9567815" cy="1527767"/>
            </a:xfrm>
          </p:grpSpPr>
          <p:sp>
            <p:nvSpPr>
              <p:cNvPr id="8" name="object 12">
                <a:extLst>
                  <a:ext uri="{FF2B5EF4-FFF2-40B4-BE49-F238E27FC236}">
                    <a16:creationId xmlns:a16="http://schemas.microsoft.com/office/drawing/2014/main" id="{98B4A507-A395-4808-A665-1EEACCEB1158}"/>
                  </a:ext>
                </a:extLst>
              </p:cNvPr>
              <p:cNvSpPr/>
              <p:nvPr/>
            </p:nvSpPr>
            <p:spPr>
              <a:xfrm>
                <a:off x="1240571" y="5041476"/>
                <a:ext cx="9527692" cy="1515735"/>
              </a:xfrm>
              <a:custGeom>
                <a:avLst/>
                <a:gdLst/>
                <a:ahLst/>
                <a:cxnLst/>
                <a:rect l="l" t="t" r="r" b="b"/>
                <a:pathLst>
                  <a:path w="8637905" h="1755775">
                    <a:moveTo>
                      <a:pt x="0" y="51816"/>
                    </a:moveTo>
                    <a:lnTo>
                      <a:pt x="4081" y="31664"/>
                    </a:lnTo>
                    <a:lnTo>
                      <a:pt x="15211" y="15192"/>
                    </a:lnTo>
                    <a:lnTo>
                      <a:pt x="31718" y="4077"/>
                    </a:lnTo>
                    <a:lnTo>
                      <a:pt x="51930" y="0"/>
                    </a:lnTo>
                    <a:lnTo>
                      <a:pt x="8585644" y="0"/>
                    </a:lnTo>
                    <a:lnTo>
                      <a:pt x="8605869" y="4077"/>
                    </a:lnTo>
                    <a:lnTo>
                      <a:pt x="8622379" y="15192"/>
                    </a:lnTo>
                    <a:lnTo>
                      <a:pt x="8633507" y="31664"/>
                    </a:lnTo>
                    <a:lnTo>
                      <a:pt x="8637587" y="51816"/>
                    </a:lnTo>
                    <a:lnTo>
                      <a:pt x="8637587" y="1703781"/>
                    </a:lnTo>
                    <a:lnTo>
                      <a:pt x="8633507" y="1723998"/>
                    </a:lnTo>
                    <a:lnTo>
                      <a:pt x="8622379" y="1740504"/>
                    </a:lnTo>
                    <a:lnTo>
                      <a:pt x="8605869" y="1751631"/>
                    </a:lnTo>
                    <a:lnTo>
                      <a:pt x="8585644" y="1755711"/>
                    </a:lnTo>
                    <a:lnTo>
                      <a:pt x="51930" y="1755711"/>
                    </a:lnTo>
                    <a:lnTo>
                      <a:pt x="31718" y="1751631"/>
                    </a:lnTo>
                    <a:lnTo>
                      <a:pt x="15211" y="1740504"/>
                    </a:lnTo>
                    <a:lnTo>
                      <a:pt x="4081" y="1723998"/>
                    </a:lnTo>
                    <a:lnTo>
                      <a:pt x="0" y="1703781"/>
                    </a:lnTo>
                    <a:lnTo>
                      <a:pt x="0" y="51816"/>
                    </a:lnTo>
                    <a:close/>
                  </a:path>
                </a:pathLst>
              </a:custGeom>
              <a:ln w="25400">
                <a:solidFill>
                  <a:srgbClr val="808080"/>
                </a:solidFill>
              </a:ln>
            </p:spPr>
            <p:txBody>
              <a:bodyPr wrap="square" lIns="0" tIns="0" rIns="0" bIns="0" rtlCol="0"/>
              <a:lstStyle/>
              <a:p>
                <a:endParaRPr/>
              </a:p>
            </p:txBody>
          </p:sp>
          <p:sp>
            <p:nvSpPr>
              <p:cNvPr id="9" name="object 13">
                <a:extLst>
                  <a:ext uri="{FF2B5EF4-FFF2-40B4-BE49-F238E27FC236}">
                    <a16:creationId xmlns:a16="http://schemas.microsoft.com/office/drawing/2014/main" id="{E1AA638A-AAA3-45CB-ACB0-32FBF38289E2}"/>
                  </a:ext>
                </a:extLst>
              </p:cNvPr>
              <p:cNvSpPr/>
              <p:nvPr/>
            </p:nvSpPr>
            <p:spPr>
              <a:xfrm>
                <a:off x="1240572" y="5029444"/>
                <a:ext cx="9527341" cy="437390"/>
              </a:xfrm>
              <a:prstGeom prst="rect">
                <a:avLst/>
              </a:prstGeom>
              <a:blipFill>
                <a:blip r:embed="rId3" cstate="print"/>
                <a:stretch>
                  <a:fillRect/>
                </a:stretch>
              </a:blipFill>
            </p:spPr>
            <p:txBody>
              <a:bodyPr wrap="square" lIns="0" tIns="0" rIns="0" bIns="0" rtlCol="0"/>
              <a:lstStyle/>
              <a:p>
                <a:endParaRPr/>
              </a:p>
            </p:txBody>
          </p:sp>
          <p:sp>
            <p:nvSpPr>
              <p:cNvPr id="10" name="object 15">
                <a:extLst>
                  <a:ext uri="{FF2B5EF4-FFF2-40B4-BE49-F238E27FC236}">
                    <a16:creationId xmlns:a16="http://schemas.microsoft.com/office/drawing/2014/main" id="{42861BC8-676F-40EB-9CAF-D9D7B067E4C9}"/>
                  </a:ext>
                </a:extLst>
              </p:cNvPr>
              <p:cNvSpPr txBox="1"/>
              <p:nvPr/>
            </p:nvSpPr>
            <p:spPr>
              <a:xfrm>
                <a:off x="1529591" y="5568541"/>
                <a:ext cx="8949301" cy="820975"/>
              </a:xfrm>
              <a:prstGeom prst="rect">
                <a:avLst/>
              </a:prstGeom>
            </p:spPr>
            <p:txBody>
              <a:bodyPr vert="horz" wrap="square" lIns="0" tIns="0" rIns="0" bIns="0" rtlCol="0">
                <a:noAutofit/>
              </a:bodyPr>
              <a:lstStyle/>
              <a:p>
                <a:r>
                  <a:rPr lang="en-US" altLang="zh-CN" dirty="0">
                    <a:solidFill>
                      <a:srgbClr val="000000"/>
                    </a:solidFill>
                  </a:rPr>
                  <a:t>2*x+y^2                         </a:t>
                </a:r>
                <a:r>
                  <a:rPr lang="zh-CN" altLang="en-US" sz="1600" dirty="0">
                    <a:solidFill>
                      <a:srgbClr val="000000"/>
                    </a:solidFill>
                  </a:rPr>
                  <a:t>’ 数学表达式</a:t>
                </a:r>
                <a:r>
                  <a:rPr lang="en-US" altLang="zh-CN" dirty="0">
                    <a:solidFill>
                      <a:srgbClr val="000000"/>
                    </a:solidFill>
                  </a:rPr>
                  <a:t>2x+y</a:t>
                </a:r>
                <a:r>
                  <a:rPr lang="en-US" altLang="zh-CN" baseline="30000" dirty="0">
                    <a:solidFill>
                      <a:srgbClr val="000000"/>
                    </a:solidFill>
                  </a:rPr>
                  <a:t>2</a:t>
                </a:r>
                <a:endParaRPr lang="en-US" altLang="zh-CN" sz="1600" dirty="0">
                  <a:solidFill>
                    <a:srgbClr val="000000"/>
                  </a:solidFill>
                </a:endParaRPr>
              </a:p>
              <a:p>
                <a:r>
                  <a:rPr lang="en-US" altLang="zh-CN" dirty="0">
                    <a:solidFill>
                      <a:srgbClr val="000000"/>
                    </a:solidFill>
                  </a:rPr>
                  <a:t>3*Abs(x) - (b*b-1) ^ .5   </a:t>
                </a:r>
                <a:r>
                  <a:rPr lang="zh-CN" altLang="en-US" dirty="0">
                    <a:solidFill>
                      <a:srgbClr val="000000"/>
                    </a:solidFill>
                  </a:rPr>
                  <a:t>’</a:t>
                </a:r>
                <a:r>
                  <a:rPr lang="zh-CN" altLang="en-US" sz="1600" dirty="0">
                    <a:solidFill>
                      <a:srgbClr val="000000"/>
                    </a:solidFill>
                  </a:rPr>
                  <a:t>数学表达式</a:t>
                </a:r>
                <a:endParaRPr lang="zh-CN" altLang="zh-CN" dirty="0">
                  <a:solidFill>
                    <a:srgbClr val="000000"/>
                  </a:solidFill>
                </a:endParaRPr>
              </a:p>
            </p:txBody>
          </p:sp>
          <p:sp>
            <p:nvSpPr>
              <p:cNvPr id="11" name="object 15">
                <a:extLst>
                  <a:ext uri="{FF2B5EF4-FFF2-40B4-BE49-F238E27FC236}">
                    <a16:creationId xmlns:a16="http://schemas.microsoft.com/office/drawing/2014/main" id="{ACE73ED0-A966-44B6-9C74-C8F7F2A46C07}"/>
                  </a:ext>
                </a:extLst>
              </p:cNvPr>
              <p:cNvSpPr txBox="1"/>
              <p:nvPr/>
            </p:nvSpPr>
            <p:spPr>
              <a:xfrm>
                <a:off x="1200448" y="5144371"/>
                <a:ext cx="8567866" cy="249293"/>
              </a:xfrm>
              <a:prstGeom prst="rect">
                <a:avLst/>
              </a:prstGeom>
            </p:spPr>
            <p:txBody>
              <a:bodyPr vert="horz" wrap="square" lIns="0" tIns="0" rIns="0" bIns="0" rtlCol="0">
                <a:spAutoFit/>
              </a:bodyPr>
              <a:lstStyle/>
              <a:p>
                <a:pPr marL="144000">
                  <a:lnSpc>
                    <a:spcPct val="100000"/>
                  </a:lnSpc>
                </a:pPr>
                <a:r>
                  <a:rPr lang="en-US" altLang="zh-CN" sz="1600" b="1" dirty="0">
                    <a:solidFill>
                      <a:schemeClr val="bg1"/>
                    </a:solidFill>
                    <a:latin typeface="微软雅黑" panose="020B0503020204020204" pitchFamily="34" charset="-122"/>
                    <a:ea typeface="微软雅黑" panose="020B0503020204020204" pitchFamily="34" charset="-122"/>
                    <a:cs typeface="微软雅黑"/>
                  </a:rPr>
                  <a:t>VBA</a:t>
                </a:r>
                <a:r>
                  <a:rPr lang="zh-CN" altLang="en-US" sz="1600" b="1" dirty="0">
                    <a:solidFill>
                      <a:schemeClr val="bg1"/>
                    </a:solidFill>
                    <a:latin typeface="微软雅黑" panose="020B0503020204020204" pitchFamily="34" charset="-122"/>
                    <a:ea typeface="微软雅黑" panose="020B0503020204020204" pitchFamily="34" charset="-122"/>
                    <a:cs typeface="微软雅黑"/>
                  </a:rPr>
                  <a:t>算术表达式示</a:t>
                </a:r>
                <a:r>
                  <a:rPr sz="1600" b="1" dirty="0">
                    <a:solidFill>
                      <a:schemeClr val="bg1"/>
                    </a:solidFill>
                    <a:latin typeface="微软雅黑" panose="020B0503020204020204" pitchFamily="34" charset="-122"/>
                    <a:ea typeface="微软雅黑" panose="020B0503020204020204" pitchFamily="34" charset="-122"/>
                    <a:cs typeface="微软雅黑"/>
                  </a:rPr>
                  <a:t>例</a:t>
                </a:r>
                <a:endParaRPr sz="1600" dirty="0">
                  <a:solidFill>
                    <a:srgbClr val="000000"/>
                  </a:solidFill>
                  <a:latin typeface="Times New Roman"/>
                  <a:cs typeface="Times New Roman"/>
                </a:endParaRPr>
              </a:p>
            </p:txBody>
          </p:sp>
        </p:grpSp>
        <p:graphicFrame>
          <p:nvGraphicFramePr>
            <p:cNvPr id="13" name="对象 12">
              <a:extLst>
                <a:ext uri="{FF2B5EF4-FFF2-40B4-BE49-F238E27FC236}">
                  <a16:creationId xmlns:a16="http://schemas.microsoft.com/office/drawing/2014/main" id="{B67A4E4C-2FCE-49E1-8233-29FA15E59CCB}"/>
                </a:ext>
              </a:extLst>
            </p:cNvPr>
            <p:cNvGraphicFramePr>
              <a:graphicFrameLocks noChangeAspect="1"/>
            </p:cNvGraphicFramePr>
            <p:nvPr>
              <p:extLst>
                <p:ext uri="{D42A27DB-BD31-4B8C-83A1-F6EECF244321}">
                  <p14:modId xmlns:p14="http://schemas.microsoft.com/office/powerpoint/2010/main" val="857165780"/>
                </p:ext>
              </p:extLst>
            </p:nvPr>
          </p:nvGraphicFramePr>
          <p:xfrm>
            <a:off x="11059058" y="5590875"/>
            <a:ext cx="799127" cy="345891"/>
          </p:xfrm>
          <a:graphic>
            <a:graphicData uri="http://schemas.openxmlformats.org/presentationml/2006/ole">
              <mc:AlternateContent xmlns:mc="http://schemas.openxmlformats.org/markup-compatibility/2006">
                <mc:Choice xmlns:v="urn:schemas-microsoft-com:vml" Requires="v">
                  <p:oleObj spid="_x0000_s1151" name="Equation" r:id="rId4" imgW="837836" imgH="291973" progId="Equation.DSMT4">
                    <p:embed/>
                  </p:oleObj>
                </mc:Choice>
                <mc:Fallback>
                  <p:oleObj name="Equation" r:id="rId4" imgW="837836" imgH="291973" progId="Equation.DSMT4">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59058" y="5590875"/>
                          <a:ext cx="799127" cy="345891"/>
                        </a:xfrm>
                        <a:prstGeom prst="rect">
                          <a:avLst/>
                        </a:prstGeom>
                        <a:noFill/>
                      </p:spPr>
                    </p:pic>
                  </p:oleObj>
                </mc:Fallback>
              </mc:AlternateContent>
            </a:graphicData>
          </a:graphic>
        </p:graphicFrame>
      </p:grpSp>
      <p:sp>
        <p:nvSpPr>
          <p:cNvPr id="14" name="Rectangle 4">
            <a:extLst>
              <a:ext uri="{FF2B5EF4-FFF2-40B4-BE49-F238E27FC236}">
                <a16:creationId xmlns:a16="http://schemas.microsoft.com/office/drawing/2014/main" id="{7022773C-8A76-4BD0-851F-DC03015DC84A}"/>
              </a:ext>
            </a:extLst>
          </p:cNvPr>
          <p:cNvSpPr>
            <a:spLocks noChangeArrowheads="1"/>
          </p:cNvSpPr>
          <p:nvPr/>
        </p:nvSpPr>
        <p:spPr bwMode="auto">
          <a:xfrm>
            <a:off x="-817983" y="-32532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15" name="图片 14">
            <a:extLst>
              <a:ext uri="{FF2B5EF4-FFF2-40B4-BE49-F238E27FC236}">
                <a16:creationId xmlns:a16="http://schemas.microsoft.com/office/drawing/2014/main" id="{B2A459EE-4700-4052-A925-BFC632080EA0}"/>
              </a:ext>
            </a:extLst>
          </p:cNvPr>
          <p:cNvPicPr>
            <a:picLocks noChangeAspect="1"/>
          </p:cNvPicPr>
          <p:nvPr/>
        </p:nvPicPr>
        <p:blipFill>
          <a:blip r:embed="rId6"/>
          <a:stretch>
            <a:fillRect/>
          </a:stretch>
        </p:blipFill>
        <p:spPr>
          <a:xfrm>
            <a:off x="8424429" y="346467"/>
            <a:ext cx="3505200" cy="2191214"/>
          </a:xfrm>
          <a:prstGeom prst="rect">
            <a:avLst/>
          </a:prstGeom>
        </p:spPr>
      </p:pic>
      <p:sp>
        <p:nvSpPr>
          <p:cNvPr id="16" name="矩形: 圆角 15">
            <a:extLst>
              <a:ext uri="{FF2B5EF4-FFF2-40B4-BE49-F238E27FC236}">
                <a16:creationId xmlns:a16="http://schemas.microsoft.com/office/drawing/2014/main" id="{BD22B98D-46E1-477E-BDF9-4A8F8A100A9A}"/>
              </a:ext>
            </a:extLst>
          </p:cNvPr>
          <p:cNvSpPr/>
          <p:nvPr/>
        </p:nvSpPr>
        <p:spPr>
          <a:xfrm>
            <a:off x="8746370" y="1382744"/>
            <a:ext cx="1741153" cy="172516"/>
          </a:xfrm>
          <a:prstGeom prst="roundRect">
            <a:avLst/>
          </a:prstGeom>
          <a:noFill/>
          <a:ln w="19050">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7" name="对话气泡: 圆角矩形 16">
            <a:extLst>
              <a:ext uri="{FF2B5EF4-FFF2-40B4-BE49-F238E27FC236}">
                <a16:creationId xmlns:a16="http://schemas.microsoft.com/office/drawing/2014/main" id="{72D151E0-293F-4154-A596-22D9EB89B47B}"/>
              </a:ext>
            </a:extLst>
          </p:cNvPr>
          <p:cNvSpPr/>
          <p:nvPr/>
        </p:nvSpPr>
        <p:spPr>
          <a:xfrm>
            <a:off x="5785505" y="3253584"/>
            <a:ext cx="5005001" cy="949642"/>
          </a:xfrm>
          <a:prstGeom prst="wedgeRoundRectCallout">
            <a:avLst>
              <a:gd name="adj1" fmla="val -55648"/>
              <a:gd name="adj2" fmla="val 121841"/>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如果</a:t>
            </a:r>
            <a:r>
              <a:rPr lang="zh-CN" altLang="en-US" dirty="0">
                <a:latin typeface="微软雅黑" panose="020B0503020204020204" pitchFamily="34" charset="-122"/>
                <a:ea typeface="微软雅黑" panose="020B0503020204020204" pitchFamily="34" charset="-122"/>
              </a:rPr>
              <a:t>整除运算</a:t>
            </a:r>
            <a:r>
              <a:rPr lang="zh-CN" altLang="zh-CN" dirty="0">
                <a:latin typeface="微软雅黑" panose="020B0503020204020204" pitchFamily="34" charset="-122"/>
                <a:ea typeface="微软雅黑" panose="020B0503020204020204" pitchFamily="34" charset="-122"/>
              </a:rPr>
              <a:t>操作数</a:t>
            </a:r>
            <a:r>
              <a:rPr lang="zh-CN" altLang="en-US" dirty="0">
                <a:latin typeface="微软雅黑" panose="020B0503020204020204" pitchFamily="34" charset="-122"/>
                <a:ea typeface="微软雅黑" panose="020B0503020204020204" pitchFamily="34" charset="-122"/>
              </a:rPr>
              <a:t>带有小</a:t>
            </a:r>
            <a:r>
              <a:rPr lang="zh-CN" altLang="zh-CN" dirty="0">
                <a:latin typeface="微软雅黑" panose="020B0503020204020204" pitchFamily="34" charset="-122"/>
                <a:ea typeface="微软雅黑" panose="020B0503020204020204" pitchFamily="34" charset="-122"/>
              </a:rPr>
              <a:t>数， 则按四舍五入原则转换成整数，再运算</a:t>
            </a:r>
            <a:r>
              <a:rPr lang="zh-CN" altLang="en-US" dirty="0">
                <a:latin typeface="微软雅黑" panose="020B0503020204020204" pitchFamily="34" charset="-122"/>
                <a:ea typeface="微软雅黑" panose="020B0503020204020204" pitchFamily="34" charset="-122"/>
              </a:rPr>
              <a:t>，例如：</a:t>
            </a:r>
            <a:r>
              <a:rPr lang="en-US" altLang="zh-CN" dirty="0">
                <a:latin typeface="微软雅黑" panose="020B0503020204020204" pitchFamily="34" charset="-122"/>
                <a:ea typeface="微软雅黑" panose="020B0503020204020204" pitchFamily="34" charset="-122"/>
              </a:rPr>
              <a:t>7.4\3.8</a:t>
            </a:r>
            <a:endParaRPr lang="zh-CN" altLang="en-US" dirty="0">
              <a:latin typeface="微软雅黑" panose="020B0503020204020204" pitchFamily="34" charset="-122"/>
              <a:ea typeface="微软雅黑" panose="020B0503020204020204" pitchFamily="34" charset="-122"/>
            </a:endParaRPr>
          </a:p>
        </p:txBody>
      </p:sp>
      <p:sp>
        <p:nvSpPr>
          <p:cNvPr id="19" name="对话气泡: 圆角矩形 18">
            <a:extLst>
              <a:ext uri="{FF2B5EF4-FFF2-40B4-BE49-F238E27FC236}">
                <a16:creationId xmlns:a16="http://schemas.microsoft.com/office/drawing/2014/main" id="{D420A711-E7E4-4D8B-AEF5-602C30DAA9C6}"/>
              </a:ext>
            </a:extLst>
          </p:cNvPr>
          <p:cNvSpPr/>
          <p:nvPr/>
        </p:nvSpPr>
        <p:spPr>
          <a:xfrm>
            <a:off x="5796137" y="3867007"/>
            <a:ext cx="4653056" cy="818404"/>
          </a:xfrm>
          <a:prstGeom prst="wedgeRoundRectCallout">
            <a:avLst>
              <a:gd name="adj1" fmla="val -55648"/>
              <a:gd name="adj2" fmla="val 121841"/>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如果</a:t>
            </a:r>
            <a:r>
              <a:rPr lang="zh-CN" altLang="en-US" dirty="0">
                <a:latin typeface="微软雅黑" panose="020B0503020204020204" pitchFamily="34" charset="-122"/>
                <a:ea typeface="微软雅黑" panose="020B0503020204020204" pitchFamily="34" charset="-122"/>
              </a:rPr>
              <a:t>取余运算的操作数带有小</a:t>
            </a:r>
            <a:r>
              <a:rPr lang="zh-CN" altLang="zh-CN" dirty="0">
                <a:latin typeface="微软雅黑" panose="020B0503020204020204" pitchFamily="34" charset="-122"/>
                <a:ea typeface="微软雅黑" panose="020B0503020204020204" pitchFamily="34" charset="-122"/>
              </a:rPr>
              <a:t>数，</a:t>
            </a:r>
            <a:r>
              <a:rPr lang="zh-CN" altLang="en-US" dirty="0">
                <a:latin typeface="微软雅黑" panose="020B0503020204020204" pitchFamily="34" charset="-122"/>
                <a:ea typeface="微软雅黑" panose="020B0503020204020204" pitchFamily="34" charset="-122"/>
              </a:rPr>
              <a:t>也需要先取整，</a:t>
            </a:r>
            <a:r>
              <a:rPr lang="zh-CN" altLang="zh-CN" dirty="0">
                <a:latin typeface="微软雅黑" panose="020B0503020204020204" pitchFamily="34" charset="-122"/>
                <a:ea typeface="微软雅黑" panose="020B0503020204020204" pitchFamily="34" charset="-122"/>
              </a:rPr>
              <a:t>再运算</a:t>
            </a:r>
            <a:r>
              <a:rPr lang="zh-CN" altLang="en-US" dirty="0">
                <a:latin typeface="微软雅黑" panose="020B0503020204020204" pitchFamily="34" charset="-122"/>
                <a:ea typeface="微软雅黑" panose="020B0503020204020204" pitchFamily="34" charset="-122"/>
              </a:rPr>
              <a:t>，例如：</a:t>
            </a:r>
            <a:r>
              <a:rPr lang="en-US" altLang="zh-CN" dirty="0">
                <a:latin typeface="微软雅黑" panose="020B0503020204020204" pitchFamily="34" charset="-122"/>
                <a:ea typeface="微软雅黑" panose="020B0503020204020204" pitchFamily="34" charset="-122"/>
              </a:rPr>
              <a:t>7.4Mod3.8</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7615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8" fill="hold">
                            <p:stCondLst>
                              <p:cond delay="1000"/>
                            </p:stCondLst>
                            <p:childTnLst>
                              <p:par>
                                <p:cTn id="39" presetID="16" presetClass="entr" presetSubtype="21"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barn(inVertical)">
                                      <p:cBhvr>
                                        <p:cTn id="41" dur="750"/>
                                        <p:tgtEl>
                                          <p:spTgt spid="6"/>
                                        </p:tgtEl>
                                      </p:cBhvr>
                                    </p:animEffect>
                                  </p:childTnLst>
                                </p:cTn>
                              </p:par>
                            </p:childTnLst>
                          </p:cTn>
                        </p:par>
                        <p:par>
                          <p:cTn id="42" fill="hold">
                            <p:stCondLst>
                              <p:cond delay="1750"/>
                            </p:stCondLst>
                            <p:childTnLst>
                              <p:par>
                                <p:cTn id="43" presetID="53" presetClass="entr" presetSubtype="16"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fltVal val="0"/>
                                          </p:val>
                                        </p:tav>
                                        <p:tav tm="100000">
                                          <p:val>
                                            <p:strVal val="#ppt_h"/>
                                          </p:val>
                                        </p:tav>
                                      </p:tavLst>
                                    </p:anim>
                                    <p:animEffect transition="in" filter="fade">
                                      <p:cBhvr>
                                        <p:cTn id="47" dur="500"/>
                                        <p:tgtEl>
                                          <p:spTgt spid="2"/>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circle(in)">
                                      <p:cBhvr>
                                        <p:cTn id="52" dur="2000"/>
                                        <p:tgtEl>
                                          <p:spTgt spid="15"/>
                                        </p:tgtEl>
                                      </p:cBhvr>
                                    </p:animEffect>
                                  </p:childTnLst>
                                </p:cTn>
                              </p:par>
                            </p:childTnLst>
                          </p:cTn>
                        </p:par>
                        <p:par>
                          <p:cTn id="53" fill="hold">
                            <p:stCondLst>
                              <p:cond delay="2000"/>
                            </p:stCondLst>
                            <p:childTnLst>
                              <p:par>
                                <p:cTn id="54" presetID="6" presetClass="entr" presetSubtype="16"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circle(in)">
                                      <p:cBhvr>
                                        <p:cTn id="56" dur="20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6" presetClass="entr" presetSubtype="16"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circle(in)">
                                      <p:cBhvr>
                                        <p:cTn id="61" dur="1500"/>
                                        <p:tgtEl>
                                          <p:spTgt spid="17"/>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xit" presetSubtype="0" fill="hold" grpId="1" nodeType="clickEffect">
                                  <p:stCondLst>
                                    <p:cond delay="0"/>
                                  </p:stCondLst>
                                  <p:childTnLst>
                                    <p:animEffect transition="out" filter="fade">
                                      <p:cBhvr>
                                        <p:cTn id="65" dur="1000"/>
                                        <p:tgtEl>
                                          <p:spTgt spid="17"/>
                                        </p:tgtEl>
                                      </p:cBhvr>
                                    </p:animEffect>
                                    <p:anim calcmode="lin" valueType="num">
                                      <p:cBhvr>
                                        <p:cTn id="66" dur="1000"/>
                                        <p:tgtEl>
                                          <p:spTgt spid="17"/>
                                        </p:tgtEl>
                                        <p:attrNameLst>
                                          <p:attrName>ppt_x</p:attrName>
                                        </p:attrNameLst>
                                      </p:cBhvr>
                                      <p:tavLst>
                                        <p:tav tm="0">
                                          <p:val>
                                            <p:strVal val="ppt_x"/>
                                          </p:val>
                                        </p:tav>
                                        <p:tav tm="100000">
                                          <p:val>
                                            <p:strVal val="ppt_x"/>
                                          </p:val>
                                        </p:tav>
                                      </p:tavLst>
                                    </p:anim>
                                    <p:anim calcmode="lin" valueType="num">
                                      <p:cBhvr>
                                        <p:cTn id="67" dur="1000"/>
                                        <p:tgtEl>
                                          <p:spTgt spid="17"/>
                                        </p:tgtEl>
                                        <p:attrNameLst>
                                          <p:attrName>ppt_y</p:attrName>
                                        </p:attrNameLst>
                                      </p:cBhvr>
                                      <p:tavLst>
                                        <p:tav tm="0">
                                          <p:val>
                                            <p:strVal val="ppt_y"/>
                                          </p:val>
                                        </p:tav>
                                        <p:tav tm="100000">
                                          <p:val>
                                            <p:strVal val="ppt_y+.1"/>
                                          </p:val>
                                        </p:tav>
                                      </p:tavLst>
                                    </p:anim>
                                    <p:set>
                                      <p:cBhvr>
                                        <p:cTn id="68" dur="1" fill="hold">
                                          <p:stCondLst>
                                            <p:cond delay="999"/>
                                          </p:stCondLst>
                                        </p:cTn>
                                        <p:tgtEl>
                                          <p:spTgt spid="17"/>
                                        </p:tgtEl>
                                        <p:attrNameLst>
                                          <p:attrName>style.visibility</p:attrName>
                                        </p:attrNameLst>
                                      </p:cBhvr>
                                      <p:to>
                                        <p:strVal val="hidden"/>
                                      </p:to>
                                    </p:set>
                                  </p:childTnLst>
                                </p:cTn>
                              </p:par>
                              <p:par>
                                <p:cTn id="69" presetID="6" presetClass="entr" presetSubtype="16"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circle(in)">
                                      <p:cBhvr>
                                        <p:cTn id="71"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16" grpId="0" animBg="1"/>
      <p:bldP spid="17" grpId="0" animBg="1"/>
      <p:bldP spid="17" grpId="1" animBg="1"/>
      <p:bldP spid="1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0134752-EB31-43A8-BA58-88EC5EAD9497}"/>
              </a:ext>
            </a:extLst>
          </p:cNvPr>
          <p:cNvSpPr>
            <a:spLocks noGrp="1"/>
          </p:cNvSpPr>
          <p:nvPr>
            <p:ph idx="1"/>
          </p:nvPr>
        </p:nvSpPr>
        <p:spPr>
          <a:xfrm>
            <a:off x="506456" y="966642"/>
            <a:ext cx="11497702" cy="1383153"/>
          </a:xfrm>
        </p:spPr>
        <p:txBody>
          <a:bodyPr>
            <a:noAutofit/>
          </a:bodyPr>
          <a:lstStyle/>
          <a:p>
            <a:pPr>
              <a:lnSpc>
                <a:spcPct val="100000"/>
              </a:lnSpc>
            </a:pPr>
            <a:r>
              <a:rPr lang="en-US" altLang="zh-CN" sz="2000" dirty="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字符串表达式</a:t>
            </a:r>
            <a:endParaRPr lang="en-US" altLang="zh-CN" sz="2000" dirty="0">
              <a:latin typeface="微软雅黑" panose="020B0503020204020204" pitchFamily="34" charset="-122"/>
              <a:ea typeface="微软雅黑" panose="020B0503020204020204" pitchFamily="34" charset="-122"/>
            </a:endParaRPr>
          </a:p>
          <a:p>
            <a:pPr marL="612000">
              <a:lnSpc>
                <a:spcPct val="100000"/>
              </a:lnSpc>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由字符串运算符将字符串变量、字符串常量</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字符串函数连接起来的表达式，运算结果是字符串</a:t>
            </a:r>
            <a:endParaRPr lang="en-US" altLang="zh-CN" sz="2000" dirty="0">
              <a:latin typeface="微软雅黑" panose="020B0503020204020204" pitchFamily="34" charset="-122"/>
              <a:ea typeface="微软雅黑" panose="020B0503020204020204" pitchFamily="34" charset="-122"/>
            </a:endParaRPr>
          </a:p>
          <a:p>
            <a:pPr marL="612000">
              <a:lnSpc>
                <a:spcPct val="100000"/>
              </a:lnSpc>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字符串运算符</a:t>
            </a:r>
            <a:r>
              <a:rPr lang="zh-CN" altLang="en-US" sz="2000" dirty="0">
                <a:latin typeface="微软雅黑" panose="020B0503020204020204" pitchFamily="34" charset="-122"/>
                <a:ea typeface="微软雅黑" panose="020B0503020204020204" pitchFamily="34" charset="-122"/>
              </a:rPr>
              <a:t>有</a:t>
            </a:r>
            <a:r>
              <a:rPr lang="zh-CN" altLang="zh-CN" sz="2000" dirty="0">
                <a:solidFill>
                  <a:srgbClr val="1A1AEE"/>
                </a:solidFill>
                <a:latin typeface="微软雅黑" panose="020B0503020204020204" pitchFamily="34" charset="-122"/>
                <a:ea typeface="微软雅黑" panose="020B0503020204020204" pitchFamily="34" charset="-122"/>
              </a:rPr>
              <a:t>强制连接运算符</a:t>
            </a:r>
            <a:r>
              <a:rPr lang="zh-CN" altLang="zh-CN" sz="2000" dirty="0">
                <a:latin typeface="微软雅黑" panose="020B0503020204020204" pitchFamily="34" charset="-122"/>
                <a:ea typeface="微软雅黑" panose="020B0503020204020204" pitchFamily="34" charset="-122"/>
              </a:rPr>
              <a:t>和</a:t>
            </a:r>
            <a:r>
              <a:rPr lang="zh-CN" altLang="zh-CN" sz="2000" dirty="0">
                <a:solidFill>
                  <a:srgbClr val="1A1AEE"/>
                </a:solidFill>
                <a:latin typeface="微软雅黑" panose="020B0503020204020204" pitchFamily="34" charset="-122"/>
                <a:ea typeface="微软雅黑" panose="020B0503020204020204" pitchFamily="34" charset="-122"/>
              </a:rPr>
              <a:t>混合连接运算符</a:t>
            </a:r>
            <a:r>
              <a:rPr lang="zh-CN" altLang="zh-CN" sz="2000" dirty="0">
                <a:latin typeface="微软雅黑" panose="020B0503020204020204" pitchFamily="34" charset="-122"/>
                <a:ea typeface="微软雅黑" panose="020B0503020204020204" pitchFamily="34" charset="-122"/>
              </a:rPr>
              <a:t>，优先级相同</a:t>
            </a:r>
          </a:p>
        </p:txBody>
      </p:sp>
      <p:sp>
        <p:nvSpPr>
          <p:cNvPr id="4" name="标题 1">
            <a:extLst>
              <a:ext uri="{FF2B5EF4-FFF2-40B4-BE49-F238E27FC236}">
                <a16:creationId xmlns:a16="http://schemas.microsoft.com/office/drawing/2014/main" id="{DE4A6478-7429-44D6-B572-F3C9084FF8BE}"/>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graphicFrame>
        <p:nvGraphicFramePr>
          <p:cNvPr id="5" name="object 6">
            <a:extLst>
              <a:ext uri="{FF2B5EF4-FFF2-40B4-BE49-F238E27FC236}">
                <a16:creationId xmlns:a16="http://schemas.microsoft.com/office/drawing/2014/main" id="{CD74B9ED-5F98-4893-84FB-6D8344436A88}"/>
              </a:ext>
            </a:extLst>
          </p:cNvPr>
          <p:cNvGraphicFramePr>
            <a:graphicFrameLocks noGrp="1"/>
          </p:cNvGraphicFramePr>
          <p:nvPr>
            <p:extLst>
              <p:ext uri="{D42A27DB-BD31-4B8C-83A1-F6EECF244321}">
                <p14:modId xmlns:p14="http://schemas.microsoft.com/office/powerpoint/2010/main" val="1167872930"/>
              </p:ext>
            </p:extLst>
          </p:nvPr>
        </p:nvGraphicFramePr>
        <p:xfrm>
          <a:off x="1364220" y="2482700"/>
          <a:ext cx="9463559" cy="2592001"/>
        </p:xfrm>
        <a:graphic>
          <a:graphicData uri="http://schemas.openxmlformats.org/drawingml/2006/table">
            <a:tbl>
              <a:tblPr firstRow="1" bandRow="1">
                <a:tableStyleId>{2D5ABB26-0587-4C30-8999-92F81FD0307C}</a:tableStyleId>
              </a:tblPr>
              <a:tblGrid>
                <a:gridCol w="638536">
                  <a:extLst>
                    <a:ext uri="{9D8B030D-6E8A-4147-A177-3AD203B41FA5}">
                      <a16:colId xmlns:a16="http://schemas.microsoft.com/office/drawing/2014/main" val="20000"/>
                    </a:ext>
                  </a:extLst>
                </a:gridCol>
                <a:gridCol w="1116419">
                  <a:extLst>
                    <a:ext uri="{9D8B030D-6E8A-4147-A177-3AD203B41FA5}">
                      <a16:colId xmlns:a16="http://schemas.microsoft.com/office/drawing/2014/main" val="467481586"/>
                    </a:ext>
                  </a:extLst>
                </a:gridCol>
                <a:gridCol w="3572539">
                  <a:extLst>
                    <a:ext uri="{9D8B030D-6E8A-4147-A177-3AD203B41FA5}">
                      <a16:colId xmlns:a16="http://schemas.microsoft.com/office/drawing/2014/main" val="20001"/>
                    </a:ext>
                  </a:extLst>
                </a:gridCol>
                <a:gridCol w="2169042">
                  <a:extLst>
                    <a:ext uri="{9D8B030D-6E8A-4147-A177-3AD203B41FA5}">
                      <a16:colId xmlns:a16="http://schemas.microsoft.com/office/drawing/2014/main" val="20002"/>
                    </a:ext>
                  </a:extLst>
                </a:gridCol>
                <a:gridCol w="1967023">
                  <a:extLst>
                    <a:ext uri="{9D8B030D-6E8A-4147-A177-3AD203B41FA5}">
                      <a16:colId xmlns:a16="http://schemas.microsoft.com/office/drawing/2014/main" val="20003"/>
                    </a:ext>
                  </a:extLst>
                </a:gridCol>
              </a:tblGrid>
              <a:tr h="319437">
                <a:tc gridSpan="2">
                  <a:txBody>
                    <a:bodyPr/>
                    <a:lstStyle/>
                    <a:p>
                      <a:pPr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运算符</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hMerge="1">
                  <a:txBody>
                    <a:bodyPr/>
                    <a:lstStyle/>
                    <a:p>
                      <a:endParaRPr lang="zh-CN" altLang="en-US"/>
                    </a:p>
                  </a:txBody>
                  <a:tcPr/>
                </a:tc>
                <a:tc>
                  <a:txBody>
                    <a:bodyPr/>
                    <a:lstStyle/>
                    <a:p>
                      <a:pPr marL="1270"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功能</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示例</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结果</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0"/>
                  </a:ext>
                </a:extLst>
              </a:tr>
              <a:tr h="324652">
                <a:tc rowSpan="4">
                  <a:txBody>
                    <a:bodyPr/>
                    <a:lstStyle/>
                    <a:p>
                      <a:pPr marL="81915" marR="0" lvl="0" indent="0" algn="ctr" defTabSz="914400" rtl="0" eaLnBrk="1" fontAlgn="auto" latinLnBrk="0" hangingPunct="1">
                        <a:lnSpc>
                          <a:spcPct val="100000"/>
                        </a:lnSpc>
                        <a:spcBef>
                          <a:spcPts val="775"/>
                        </a:spcBef>
                        <a:spcAft>
                          <a:spcPts val="0"/>
                        </a:spcAft>
                        <a:buClrTx/>
                        <a:buSzTx/>
                        <a:buFontTx/>
                        <a:buNone/>
                        <a:tabLst/>
                        <a:defRPr/>
                      </a:pPr>
                      <a:r>
                        <a:rPr lang="en-US" altLang="zh-CN" sz="1600" b="0" dirty="0">
                          <a:solidFill>
                            <a:srgbClr val="000000"/>
                          </a:solidFill>
                          <a:latin typeface="微软雅黑" panose="020B0503020204020204" pitchFamily="34" charset="-122"/>
                          <a:ea typeface="微软雅黑" panose="020B0503020204020204" pitchFamily="34" charset="-122"/>
                          <a:cs typeface="Times New Roman"/>
                        </a:rPr>
                        <a:t>&amp;</a:t>
                      </a:r>
                      <a:endParaRPr lang="zh-CN" altLang="en-US" sz="16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rowSpan="4">
                  <a:txBody>
                    <a:bodyPr/>
                    <a:lstStyle/>
                    <a:p>
                      <a:pPr marL="81915" marR="0" lvl="0" indent="0" algn="l" defTabSz="914400" rtl="0" eaLnBrk="1" fontAlgn="auto" latinLnBrk="0" hangingPunct="1">
                        <a:lnSpc>
                          <a:spcPct val="100000"/>
                        </a:lnSpc>
                        <a:spcBef>
                          <a:spcPts val="775"/>
                        </a:spcBef>
                        <a:spcAft>
                          <a:spcPts val="0"/>
                        </a:spcAft>
                        <a:buClrTx/>
                        <a:buSzTx/>
                        <a:buFontTx/>
                        <a:buNone/>
                        <a:tabLst/>
                        <a:defRPr/>
                      </a:pPr>
                      <a:r>
                        <a:rPr lang="zh-CN" altLang="en-US" sz="1600" b="0" dirty="0">
                          <a:solidFill>
                            <a:srgbClr val="000000"/>
                          </a:solidFill>
                          <a:latin typeface="微软雅黑" panose="020B0503020204020204" pitchFamily="34" charset="-122"/>
                          <a:ea typeface="微软雅黑" panose="020B0503020204020204" pitchFamily="34" charset="-122"/>
                          <a:cs typeface="Times New Roman"/>
                        </a:rPr>
                        <a:t>强制连接运算符</a:t>
                      </a: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rowSpan="4">
                  <a:txBody>
                    <a:bodyPr/>
                    <a:lstStyle/>
                    <a:p>
                      <a:pPr marL="81915" marR="0" lvl="0" indent="0" algn="l" defTabSz="914400" rtl="0" eaLnBrk="1" fontAlgn="auto" latinLnBrk="0" hangingPunct="1">
                        <a:lnSpc>
                          <a:spcPct val="100000"/>
                        </a:lnSpc>
                        <a:spcBef>
                          <a:spcPts val="775"/>
                        </a:spcBef>
                        <a:spcAft>
                          <a:spcPts val="0"/>
                        </a:spcAft>
                        <a:buClrTx/>
                        <a:buSzTx/>
                        <a:buFontTx/>
                        <a:buNone/>
                        <a:tabLst/>
                        <a:defRPr/>
                      </a:pPr>
                      <a:r>
                        <a:rPr lang="zh-CN" altLang="en-US" sz="1600" b="0" dirty="0">
                          <a:solidFill>
                            <a:srgbClr val="000000"/>
                          </a:solidFill>
                          <a:latin typeface="微软雅黑" panose="020B0503020204020204" pitchFamily="34" charset="-122"/>
                          <a:ea typeface="微软雅黑" panose="020B0503020204020204" pitchFamily="34" charset="-122"/>
                          <a:cs typeface="Times New Roman" pitchFamily="18" charset="0"/>
                        </a:rPr>
                        <a:t>将两个字符串连接，构成一个新的字符串，也可以任意类型互联，结果为字符串</a:t>
                      </a:r>
                      <a:endParaRPr lang="zh-CN" altLang="en-US" sz="16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"100"  &amp; 123 </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100123</a:t>
                      </a: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1"/>
                  </a:ext>
                </a:extLst>
              </a:tr>
              <a:tr h="324652">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82550" algn="ctr">
                        <a:lnSpc>
                          <a:spcPct val="100000"/>
                        </a:lnSpc>
                        <a:spcBef>
                          <a:spcPts val="775"/>
                        </a:spcBef>
                      </a:pP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100   &amp; 123</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100123</a:t>
                      </a: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2811716391"/>
                  </a:ext>
                </a:extLst>
              </a:tr>
              <a:tr h="324652">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82550" algn="ctr">
                        <a:lnSpc>
                          <a:spcPct val="100000"/>
                        </a:lnSpc>
                        <a:spcBef>
                          <a:spcPts val="775"/>
                        </a:spcBef>
                      </a:pP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err="1">
                          <a:solidFill>
                            <a:srgbClr val="000000"/>
                          </a:solidFill>
                          <a:effectLst/>
                          <a:latin typeface="微软雅黑" panose="020B0503020204020204" pitchFamily="34" charset="-122"/>
                          <a:ea typeface="微软雅黑" panose="020B0503020204020204" pitchFamily="34" charset="-122"/>
                          <a:cs typeface="+mn-cs"/>
                        </a:rPr>
                        <a:t>Abc</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  &amp; "123"</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Abc123</a:t>
                      </a: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395176914"/>
                  </a:ext>
                </a:extLst>
              </a:tr>
              <a:tr h="324652">
                <a:tc vMerge="1">
                  <a:txBody>
                    <a:bodyPr/>
                    <a:lstStyle/>
                    <a:p>
                      <a:pPr marL="81915" marR="0" lvl="0" indent="0" algn="l" defTabSz="914400" rtl="0" eaLnBrk="1" fontAlgn="auto" latinLnBrk="0" hangingPunct="1">
                        <a:lnSpc>
                          <a:spcPct val="100000"/>
                        </a:lnSpc>
                        <a:spcBef>
                          <a:spcPts val="775"/>
                        </a:spcBef>
                        <a:spcAft>
                          <a:spcPts val="0"/>
                        </a:spcAft>
                        <a:buClrTx/>
                        <a:buSzTx/>
                        <a:buFontTx/>
                        <a:buNone/>
                        <a:tabLst/>
                        <a:defRPr/>
                      </a:pPr>
                      <a:endParaRPr lang="zh-CN" altLang="en-US" sz="2000" dirty="0">
                        <a:solidFill>
                          <a:srgbClr val="000000"/>
                        </a:solidFill>
                        <a:latin typeface="Times New Roman"/>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vMerge="1">
                  <a:txBody>
                    <a:bodyPr/>
                    <a:lstStyle/>
                    <a:p>
                      <a:pPr marL="81915" marR="0" lvl="0" indent="0" algn="l" defTabSz="914400" rtl="0" eaLnBrk="1" fontAlgn="auto" latinLnBrk="0" hangingPunct="1">
                        <a:lnSpc>
                          <a:spcPct val="100000"/>
                        </a:lnSpc>
                        <a:spcBef>
                          <a:spcPts val="775"/>
                        </a:spcBef>
                        <a:spcAft>
                          <a:spcPts val="0"/>
                        </a:spcAft>
                        <a:buClrTx/>
                        <a:buSzTx/>
                        <a:buFontTx/>
                        <a:buNone/>
                        <a:tabLst/>
                        <a:defRPr/>
                      </a:pPr>
                      <a:endParaRPr lang="zh-CN" altLang="en-US" sz="2000" dirty="0">
                        <a:solidFill>
                          <a:srgbClr val="000000"/>
                        </a:solidFill>
                        <a:latin typeface="Times New Roman"/>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vMerge="1">
                  <a:txBody>
                    <a:bodyPr/>
                    <a:lstStyle/>
                    <a:p>
                      <a:pPr marL="81915" marR="0" lvl="0" indent="0" algn="l" defTabSz="914400" rtl="0" eaLnBrk="1" fontAlgn="auto" latinLnBrk="0" hangingPunct="1">
                        <a:lnSpc>
                          <a:spcPct val="100000"/>
                        </a:lnSpc>
                        <a:spcBef>
                          <a:spcPts val="775"/>
                        </a:spcBef>
                        <a:spcAft>
                          <a:spcPts val="0"/>
                        </a:spcAft>
                        <a:buClrTx/>
                        <a:buSzTx/>
                        <a:buFontTx/>
                        <a:buNone/>
                        <a:tabLst/>
                        <a:defRPr/>
                      </a:pPr>
                      <a:endParaRPr lang="zh-CN" altLang="en-US" sz="2000" dirty="0">
                        <a:solidFill>
                          <a:srgbClr val="000000"/>
                        </a:solidFill>
                        <a:latin typeface="Times New Roman"/>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a:txBody>
                    <a:bodyPr/>
                    <a:lstStyle/>
                    <a:p>
                      <a:pPr marL="82550" algn="ctr">
                        <a:lnSpc>
                          <a:spcPct val="100000"/>
                        </a:lnSpc>
                        <a:spcBef>
                          <a:spcPts val="775"/>
                        </a:spcBef>
                      </a:pP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err="1">
                          <a:solidFill>
                            <a:srgbClr val="000000"/>
                          </a:solidFill>
                          <a:effectLst/>
                          <a:latin typeface="微软雅黑" panose="020B0503020204020204" pitchFamily="34" charset="-122"/>
                          <a:ea typeface="微软雅黑" panose="020B0503020204020204" pitchFamily="34" charset="-122"/>
                          <a:cs typeface="+mn-cs"/>
                        </a:rPr>
                        <a:t>Abc</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 &amp;  123</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Abc123</a:t>
                      </a: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3559878724"/>
                  </a:ext>
                </a:extLst>
              </a:tr>
              <a:tr h="324652">
                <a:tc rowSpan="3">
                  <a:txBody>
                    <a:bodyPr/>
                    <a:lstStyle/>
                    <a:p>
                      <a:pPr marL="81915" algn="ctr">
                        <a:lnSpc>
                          <a:spcPct val="100000"/>
                        </a:lnSpc>
                        <a:spcBef>
                          <a:spcPts val="780"/>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rowSpan="3">
                  <a:txBody>
                    <a:bodyPr/>
                    <a:lstStyle/>
                    <a:p>
                      <a:pPr marL="81915" algn="l">
                        <a:lnSpc>
                          <a:spcPct val="100000"/>
                        </a:lnSpc>
                        <a:spcBef>
                          <a:spcPts val="780"/>
                        </a:spcBef>
                      </a:pP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混合连接运算符</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rowSpan="3">
                  <a:txBody>
                    <a:bodyPr/>
                    <a:lstStyle/>
                    <a:p>
                      <a:pPr marL="81915" algn="l">
                        <a:lnSpc>
                          <a:spcPct val="100000"/>
                        </a:lnSpc>
                        <a:spcBef>
                          <a:spcPts val="780"/>
                        </a:spcBef>
                      </a:pPr>
                      <a:r>
                        <a:rPr lang="zh-CN" altLang="en-US" sz="1600" b="0" dirty="0">
                          <a:solidFill>
                            <a:srgbClr val="000000"/>
                          </a:solidFill>
                          <a:latin typeface="微软雅黑" panose="020B0503020204020204" pitchFamily="34" charset="-122"/>
                          <a:ea typeface="微软雅黑" panose="020B0503020204020204" pitchFamily="34" charset="-122"/>
                          <a:cs typeface="Times New Roman" pitchFamily="18" charset="0"/>
                        </a:rPr>
                        <a:t>将两个字符串连接，构成新的字符串，若其中一个是数值型，则将“</a:t>
                      </a:r>
                      <a:r>
                        <a:rPr lang="en-US" altLang="zh-CN" sz="1600" b="0" dirty="0">
                          <a:solidFill>
                            <a:srgbClr val="000000"/>
                          </a:solidFill>
                          <a:latin typeface="微软雅黑" panose="020B0503020204020204" pitchFamily="34" charset="-122"/>
                          <a:ea typeface="微软雅黑" panose="020B0503020204020204" pitchFamily="34" charset="-122"/>
                          <a:cs typeface="Times New Roman" pitchFamily="18" charset="0"/>
                        </a:rPr>
                        <a:t>+</a:t>
                      </a:r>
                      <a:r>
                        <a:rPr lang="zh-CN" altLang="en-US" sz="1600" b="0" dirty="0">
                          <a:solidFill>
                            <a:srgbClr val="000000"/>
                          </a:solidFill>
                          <a:latin typeface="微软雅黑" panose="020B0503020204020204" pitchFamily="34" charset="-122"/>
                          <a:ea typeface="微软雅黑" panose="020B0503020204020204" pitchFamily="34" charset="-122"/>
                          <a:cs typeface="Times New Roman" pitchFamily="18" charset="0"/>
                        </a:rPr>
                        <a:t>”视为算术运算符</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5725" algn="ctr">
                        <a:lnSpc>
                          <a:spcPct val="100000"/>
                        </a:lnSpc>
                        <a:spcBef>
                          <a:spcPts val="530"/>
                        </a:spcBef>
                      </a:pP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"100"  + 123</a:t>
                      </a:r>
                      <a:endParaRPr sz="16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5725" algn="ctr">
                        <a:lnSpc>
                          <a:spcPct val="100000"/>
                        </a:lnSpc>
                        <a:spcBef>
                          <a:spcPts val="530"/>
                        </a:spcBef>
                      </a:pPr>
                      <a:r>
                        <a:rPr lang="en-US" altLang="zh-CN" sz="1600" b="0" spc="5" dirty="0">
                          <a:solidFill>
                            <a:srgbClr val="000000"/>
                          </a:solidFill>
                          <a:latin typeface="微软雅黑" panose="020B0503020204020204" pitchFamily="34" charset="-122"/>
                          <a:ea typeface="微软雅黑" panose="020B0503020204020204" pitchFamily="34" charset="-122"/>
                          <a:cs typeface="Times New Roman"/>
                        </a:rPr>
                        <a:t>223</a:t>
                      </a:r>
                      <a:endParaRPr sz="1600" b="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2"/>
                  </a:ext>
                </a:extLst>
              </a:tr>
              <a:tr h="324652">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82550" algn="ctr">
                        <a:lnSpc>
                          <a:spcPct val="100000"/>
                        </a:lnSpc>
                        <a:spcBef>
                          <a:spcPts val="780"/>
                        </a:spcBef>
                      </a:pP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"100"  + "123" </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100123”</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3693076440"/>
                  </a:ext>
                </a:extLst>
              </a:tr>
              <a:tr h="324652">
                <a:tc vMerge="1">
                  <a:txBody>
                    <a:bodyPr/>
                    <a:lstStyle/>
                    <a:p>
                      <a:endParaRPr lang="zh-CN" altLang="en-US"/>
                    </a:p>
                  </a:txBody>
                  <a:tcPr/>
                </a:tc>
                <a:tc vMerge="1">
                  <a:txBody>
                    <a:bodyPr/>
                    <a:lstStyle/>
                    <a:p>
                      <a:endParaRPr lang="zh-CN" altLang="en-US"/>
                    </a:p>
                  </a:txBody>
                  <a:tcPr/>
                </a:tc>
                <a:tc vMerge="1">
                  <a:txBody>
                    <a:bodyPr/>
                    <a:lstStyle/>
                    <a:p>
                      <a:endParaRPr lang="zh-CN" altLang="en-US"/>
                    </a:p>
                  </a:txBody>
                  <a:tcPr/>
                </a:tc>
                <a:tc>
                  <a:txBody>
                    <a:bodyPr/>
                    <a:lstStyle/>
                    <a:p>
                      <a:pPr marL="82550" algn="ctr">
                        <a:lnSpc>
                          <a:spcPct val="100000"/>
                        </a:lnSpc>
                        <a:spcBef>
                          <a:spcPts val="780"/>
                        </a:spcBef>
                      </a:pP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a:t>
                      </a:r>
                      <a:r>
                        <a:rPr lang="en-US" altLang="zh-CN" sz="1600" b="0" kern="1200" dirty="0" err="1">
                          <a:solidFill>
                            <a:srgbClr val="000000"/>
                          </a:solidFill>
                          <a:effectLst/>
                          <a:latin typeface="微软雅黑" panose="020B0503020204020204" pitchFamily="34" charset="-122"/>
                          <a:ea typeface="微软雅黑" panose="020B0503020204020204" pitchFamily="34" charset="-122"/>
                          <a:cs typeface="+mn-cs"/>
                        </a:rPr>
                        <a:t>Abc</a:t>
                      </a:r>
                      <a:r>
                        <a:rPr lang="en-US" altLang="zh-CN" sz="1600" b="0" kern="1200" dirty="0">
                          <a:solidFill>
                            <a:srgbClr val="000000"/>
                          </a:solidFill>
                          <a:effectLst/>
                          <a:latin typeface="微软雅黑" panose="020B0503020204020204" pitchFamily="34" charset="-122"/>
                          <a:ea typeface="微软雅黑" panose="020B0503020204020204" pitchFamily="34" charset="-122"/>
                          <a:cs typeface="+mn-cs"/>
                        </a:rPr>
                        <a:t>"  + 123</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tc>
                  <a:txBody>
                    <a:bodyPr/>
                    <a:lstStyle/>
                    <a:p>
                      <a:pPr marL="82550" algn="ctr">
                        <a:lnSpc>
                          <a:spcPct val="100000"/>
                        </a:lnSpc>
                        <a:spcBef>
                          <a:spcPts val="780"/>
                        </a:spcBef>
                      </a:pPr>
                      <a:r>
                        <a:rPr lang="zh-CN" altLang="zh-CN" sz="1600" b="0" kern="1200" dirty="0">
                          <a:solidFill>
                            <a:srgbClr val="000000"/>
                          </a:solidFill>
                          <a:effectLst/>
                          <a:latin typeface="微软雅黑" panose="020B0503020204020204" pitchFamily="34" charset="-122"/>
                          <a:ea typeface="微软雅黑" panose="020B0503020204020204" pitchFamily="34" charset="-122"/>
                          <a:cs typeface="+mn-cs"/>
                        </a:rPr>
                        <a:t>出错</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a:solidFill>
                        <a:srgbClr val="221F1D"/>
                      </a:solidFill>
                      <a:prstDash val="solid"/>
                    </a:lnB>
                  </a:tcPr>
                </a:tc>
                <a:extLst>
                  <a:ext uri="{0D108BD9-81ED-4DB2-BD59-A6C34878D82A}">
                    <a16:rowId xmlns:a16="http://schemas.microsoft.com/office/drawing/2014/main" val="1728588502"/>
                  </a:ext>
                </a:extLst>
              </a:tr>
            </a:tbl>
          </a:graphicData>
        </a:graphic>
      </p:graphicFrame>
      <p:sp>
        <p:nvSpPr>
          <p:cNvPr id="6" name="内容占位符 2">
            <a:extLst>
              <a:ext uri="{FF2B5EF4-FFF2-40B4-BE49-F238E27FC236}">
                <a16:creationId xmlns:a16="http://schemas.microsoft.com/office/drawing/2014/main" id="{4DA56B8D-7A3F-4705-AE08-9AAA1E2349C6}"/>
              </a:ext>
            </a:extLst>
          </p:cNvPr>
          <p:cNvSpPr txBox="1">
            <a:spLocks/>
          </p:cNvSpPr>
          <p:nvPr/>
        </p:nvSpPr>
        <p:spPr>
          <a:xfrm>
            <a:off x="506455" y="5207606"/>
            <a:ext cx="11338215" cy="14571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altLang="zh-CN" sz="2000" dirty="0">
                <a:latin typeface="微软雅黑" panose="020B0503020204020204" pitchFamily="34" charset="-122"/>
                <a:ea typeface="微软雅黑" panose="020B0503020204020204" pitchFamily="34" charset="-122"/>
              </a:rPr>
              <a:t>3. </a:t>
            </a:r>
            <a:r>
              <a:rPr lang="zh-CN" altLang="en-US" sz="2000" dirty="0">
                <a:latin typeface="微软雅黑" panose="020B0503020204020204" pitchFamily="34" charset="-122"/>
                <a:ea typeface="微软雅黑" panose="020B0503020204020204" pitchFamily="34" charset="-122"/>
              </a:rPr>
              <a:t>日期表达式</a:t>
            </a:r>
            <a:endParaRPr lang="en-US" altLang="zh-CN" sz="2000" dirty="0">
              <a:latin typeface="微软雅黑" panose="020B0503020204020204" pitchFamily="34" charset="-122"/>
              <a:ea typeface="微软雅黑" panose="020B0503020204020204" pitchFamily="34" charset="-122"/>
            </a:endParaRPr>
          </a:p>
          <a:p>
            <a:pPr marL="804600" indent="-457200">
              <a:lnSpc>
                <a:spcPct val="100000"/>
              </a:lnSpc>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两个日期型数据相减，结果是数值，表示两个日期之间相差的天数</a:t>
            </a:r>
            <a:endParaRPr lang="en-US" altLang="zh-CN" sz="2000" dirty="0">
              <a:latin typeface="微软雅黑" panose="020B0503020204020204" pitchFamily="34" charset="-122"/>
              <a:ea typeface="微软雅黑" panose="020B0503020204020204" pitchFamily="34" charset="-122"/>
            </a:endParaRPr>
          </a:p>
          <a:p>
            <a:pPr marL="804600" indent="-457200">
              <a:lnSpc>
                <a:spcPct val="100000"/>
              </a:lnSpc>
              <a:buFont typeface="Wingdings" panose="05000000000000000000" pitchFamily="2" charset="2"/>
              <a:buChar char="Ø"/>
            </a:pPr>
            <a:r>
              <a:rPr lang="zh-CN" altLang="zh-CN" sz="2000" dirty="0">
                <a:latin typeface="微软雅黑" panose="020B0503020204020204" pitchFamily="34" charset="-122"/>
                <a:ea typeface="微软雅黑" panose="020B0503020204020204" pitchFamily="34" charset="-122"/>
              </a:rPr>
              <a:t>一个日期型数据与一个数值相加或相减，结果是一个日期型数据，表示向后或向前推算日期</a:t>
            </a:r>
            <a:endParaRPr lang="zh-CN" altLang="en-US" sz="2000" dirty="0">
              <a:latin typeface="微软雅黑" panose="020B0503020204020204" pitchFamily="34" charset="-122"/>
              <a:ea typeface="微软雅黑" panose="020B0503020204020204" pitchFamily="34" charset="-122"/>
            </a:endParaRPr>
          </a:p>
        </p:txBody>
      </p:sp>
      <p:sp>
        <p:nvSpPr>
          <p:cNvPr id="2" name="对话气泡: 圆角矩形 1">
            <a:extLst>
              <a:ext uri="{FF2B5EF4-FFF2-40B4-BE49-F238E27FC236}">
                <a16:creationId xmlns:a16="http://schemas.microsoft.com/office/drawing/2014/main" id="{CB10F491-B687-4A05-BD60-54C41234B8E9}"/>
              </a:ext>
            </a:extLst>
          </p:cNvPr>
          <p:cNvSpPr/>
          <p:nvPr/>
        </p:nvSpPr>
        <p:spPr>
          <a:xfrm>
            <a:off x="7793665" y="4435291"/>
            <a:ext cx="4051005" cy="858891"/>
          </a:xfrm>
          <a:prstGeom prst="wedgeRoundRectCallout">
            <a:avLst>
              <a:gd name="adj1" fmla="val -42075"/>
              <a:gd name="adj2" fmla="val 86430"/>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3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rPr>
              <a:t>#5/3/2008#­-#4/29/2008#</a:t>
            </a:r>
            <a:r>
              <a:rPr lang="zh-CN" altLang="zh-CN" sz="1600" dirty="0">
                <a:latin typeface="微软雅黑" panose="020B0503020204020204" pitchFamily="34" charset="-122"/>
                <a:ea typeface="微软雅黑" panose="020B0503020204020204" pitchFamily="34" charset="-122"/>
              </a:rPr>
              <a:t>的值是</a:t>
            </a:r>
            <a:r>
              <a:rPr lang="en-US" altLang="zh-CN" sz="1600" dirty="0">
                <a:latin typeface="微软雅黑" panose="020B0503020204020204" pitchFamily="34" charset="-122"/>
                <a:ea typeface="微软雅黑" panose="020B0503020204020204" pitchFamily="34" charset="-122"/>
              </a:rPr>
              <a:t> 4</a:t>
            </a:r>
          </a:p>
          <a:p>
            <a:pPr marL="285750" indent="-285750">
              <a:lnSpc>
                <a:spcPct val="130000"/>
              </a:lnSpc>
              <a:buFont typeface="Wingdings" panose="05000000000000000000" pitchFamily="2" charset="2"/>
              <a:buChar char="Ø"/>
            </a:pPr>
            <a:r>
              <a:rPr lang="en-US" altLang="zh-CN" sz="1600" dirty="0">
                <a:latin typeface="微软雅黑" panose="020B0503020204020204" pitchFamily="34" charset="-122"/>
                <a:ea typeface="微软雅黑" panose="020B0503020204020204" pitchFamily="34" charset="-122"/>
              </a:rPr>
              <a:t>#5/3/2008# + 5 </a:t>
            </a:r>
            <a:r>
              <a:rPr lang="zh-CN" altLang="zh-CN" sz="1600" dirty="0">
                <a:latin typeface="微软雅黑" panose="020B0503020204020204" pitchFamily="34" charset="-122"/>
                <a:ea typeface="微软雅黑" panose="020B0503020204020204" pitchFamily="34" charset="-122"/>
              </a:rPr>
              <a:t>的值是</a:t>
            </a:r>
            <a:r>
              <a:rPr lang="en-US" altLang="zh-CN" sz="1600" dirty="0">
                <a:latin typeface="微软雅黑" panose="020B0503020204020204" pitchFamily="34" charset="-122"/>
                <a:ea typeface="微软雅黑" panose="020B0503020204020204" pitchFamily="34" charset="-122"/>
              </a:rPr>
              <a:t>#5/8/2008#</a:t>
            </a:r>
            <a:endParaRPr lang="zh-CN" altLang="en-US" sz="1600" dirty="0">
              <a:latin typeface="微软雅黑" panose="020B0503020204020204" pitchFamily="34" charset="-122"/>
              <a:ea typeface="微软雅黑" panose="020B0503020204020204" pitchFamily="34" charset="-122"/>
            </a:endParaRPr>
          </a:p>
        </p:txBody>
      </p:sp>
      <p:sp>
        <p:nvSpPr>
          <p:cNvPr id="7" name="对话气泡: 圆角矩形 6">
            <a:extLst>
              <a:ext uri="{FF2B5EF4-FFF2-40B4-BE49-F238E27FC236}">
                <a16:creationId xmlns:a16="http://schemas.microsoft.com/office/drawing/2014/main" id="{F73ECC3F-B912-4426-87EF-82C4AD268ECB}"/>
              </a:ext>
            </a:extLst>
          </p:cNvPr>
          <p:cNvSpPr/>
          <p:nvPr/>
        </p:nvSpPr>
        <p:spPr>
          <a:xfrm>
            <a:off x="7793665" y="3029550"/>
            <a:ext cx="4051005" cy="858891"/>
          </a:xfrm>
          <a:prstGeom prst="wedgeRoundRectCallout">
            <a:avLst>
              <a:gd name="adj1" fmla="val -42075"/>
              <a:gd name="adj2" fmla="val 86430"/>
              <a:gd name="adj3" fmla="val 16667"/>
            </a:avLst>
          </a:prstGeom>
          <a:solidFill>
            <a:srgbClr val="43946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nSpc>
                <a:spcPct val="130000"/>
              </a:lnSpc>
              <a:buFont typeface="Wingdings" panose="05000000000000000000" pitchFamily="2" charset="2"/>
              <a:buChar char="Ø"/>
            </a:pPr>
            <a:r>
              <a:rPr lang="zh-CN" altLang="zh-CN"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”两边的操作数中，有一个操作数的类型为数值型，就执行加法运算</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08032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 presetClass="entr" presetSubtype="4"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1+#ppt_w/2"/>
                                          </p:val>
                                        </p:tav>
                                        <p:tav tm="100000">
                                          <p:val>
                                            <p:strVal val="#ppt_x"/>
                                          </p:val>
                                        </p:tav>
                                      </p:tavLst>
                                    </p:anim>
                                    <p:anim calcmode="lin" valueType="num">
                                      <p:cBhvr additive="base">
                                        <p:cTn id="35"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P spid="2"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CD71FCF-4204-4C5A-B082-BDF3BFAE1BBA}"/>
              </a:ext>
            </a:extLst>
          </p:cNvPr>
          <p:cNvSpPr>
            <a:spLocks noGrp="1"/>
          </p:cNvSpPr>
          <p:nvPr>
            <p:ph idx="1"/>
          </p:nvPr>
        </p:nvSpPr>
        <p:spPr>
          <a:xfrm>
            <a:off x="485192" y="1113374"/>
            <a:ext cx="11402008" cy="5551334"/>
          </a:xfrm>
        </p:spPr>
        <p:txBody>
          <a:bodyPr>
            <a:noAutofit/>
          </a:bodyPr>
          <a:lstStyle/>
          <a:p>
            <a:pPr>
              <a:lnSpc>
                <a:spcPct val="100000"/>
              </a:lnSpc>
            </a:pPr>
            <a:r>
              <a:rPr lang="en-US" altLang="zh-CN" sz="2400" dirty="0">
                <a:latin typeface="微软雅黑" panose="020B0503020204020204" pitchFamily="34" charset="-122"/>
                <a:ea typeface="微软雅黑" panose="020B0503020204020204" pitchFamily="34" charset="-122"/>
              </a:rPr>
              <a:t>5. </a:t>
            </a:r>
            <a:r>
              <a:rPr lang="zh-CN" altLang="en-US" sz="2400" dirty="0">
                <a:latin typeface="微软雅黑" panose="020B0503020204020204" pitchFamily="34" charset="-122"/>
                <a:ea typeface="微软雅黑" panose="020B0503020204020204" pitchFamily="34" charset="-122"/>
              </a:rPr>
              <a:t>关系表达式</a:t>
            </a:r>
            <a:endParaRPr lang="en-US" altLang="zh-CN" sz="2400" dirty="0">
              <a:latin typeface="微软雅黑" panose="020B0503020204020204" pitchFamily="34" charset="-122"/>
              <a:ea typeface="微软雅黑" panose="020B0503020204020204" pitchFamily="34" charset="-122"/>
            </a:endParaRPr>
          </a:p>
          <a:p>
            <a:pPr>
              <a:lnSpc>
                <a:spcPct val="100000"/>
              </a:lnSpc>
            </a:pPr>
            <a:r>
              <a:rPr lang="zh-CN" altLang="zh-CN" sz="2400" dirty="0">
                <a:latin typeface="微软雅黑" panose="020B0503020204020204" pitchFamily="34" charset="-122"/>
                <a:ea typeface="微软雅黑" panose="020B0503020204020204" pitchFamily="34" charset="-122"/>
              </a:rPr>
              <a:t>测试两个操作数的某种关系是否成立</a:t>
            </a:r>
            <a:endParaRPr lang="en-US" altLang="zh-CN" sz="2400" dirty="0">
              <a:latin typeface="微软雅黑" panose="020B0503020204020204" pitchFamily="34" charset="-122"/>
              <a:ea typeface="微软雅黑" panose="020B0503020204020204" pitchFamily="34" charset="-122"/>
            </a:endParaRPr>
          </a:p>
          <a:p>
            <a:pPr>
              <a:lnSpc>
                <a:spcPct val="100000"/>
              </a:lnSpc>
            </a:pPr>
            <a:r>
              <a:rPr lang="zh-CN" altLang="zh-CN" sz="2400" dirty="0">
                <a:solidFill>
                  <a:srgbClr val="1A1AEE"/>
                </a:solidFill>
                <a:latin typeface="微软雅黑" panose="020B0503020204020204" pitchFamily="34" charset="-122"/>
                <a:ea typeface="微软雅黑" panose="020B0503020204020204" pitchFamily="34" charset="-122"/>
              </a:rPr>
              <a:t>关系运算符</a:t>
            </a:r>
            <a:r>
              <a:rPr lang="zh-CN" altLang="zh-CN" sz="2400" dirty="0">
                <a:latin typeface="微软雅黑" panose="020B0503020204020204" pitchFamily="34" charset="-122"/>
                <a:ea typeface="微软雅黑" panose="020B0503020204020204" pitchFamily="34" charset="-122"/>
              </a:rPr>
              <a:t>是对两个表达式进行比较运算，结果是逻辑</a:t>
            </a:r>
            <a:r>
              <a:rPr lang="zh-CN" altLang="en-US" sz="2400" dirty="0">
                <a:latin typeface="微软雅黑" panose="020B0503020204020204" pitchFamily="34" charset="-122"/>
                <a:ea typeface="微软雅黑" panose="020B0503020204020204" pitchFamily="34" charset="-122"/>
              </a:rPr>
              <a:t>值</a:t>
            </a:r>
            <a:r>
              <a:rPr lang="en-US" altLang="zh-CN" sz="2400" dirty="0">
                <a:latin typeface="微软雅黑" panose="020B0503020204020204" pitchFamily="34" charset="-122"/>
                <a:ea typeface="微软雅黑" panose="020B0503020204020204" pitchFamily="34" charset="-122"/>
              </a:rPr>
              <a:t>True</a:t>
            </a:r>
            <a:r>
              <a:rPr lang="zh-CN" altLang="zh-CN" sz="2400" dirty="0">
                <a:latin typeface="微软雅黑" panose="020B0503020204020204" pitchFamily="34" charset="-122"/>
                <a:ea typeface="微软雅黑" panose="020B0503020204020204" pitchFamily="34" charset="-122"/>
              </a:rPr>
              <a:t>或</a:t>
            </a:r>
            <a:r>
              <a:rPr lang="en-US" altLang="zh-CN" sz="2400" dirty="0">
                <a:latin typeface="微软雅黑" panose="020B0503020204020204" pitchFamily="34" charset="-122"/>
                <a:ea typeface="微软雅黑" panose="020B0503020204020204" pitchFamily="34" charset="-122"/>
              </a:rPr>
              <a:t>False</a:t>
            </a:r>
          </a:p>
          <a:p>
            <a:pPr>
              <a:lnSpc>
                <a:spcPct val="100000"/>
              </a:lnSpc>
            </a:pPr>
            <a:r>
              <a:rPr lang="zh-CN" altLang="en-US" sz="2400" dirty="0">
                <a:latin typeface="微软雅黑" panose="020B0503020204020204" pitchFamily="34" charset="-122"/>
                <a:ea typeface="微软雅黑" panose="020B0503020204020204" pitchFamily="34" charset="-122"/>
              </a:rPr>
              <a:t>关系运算符规制</a:t>
            </a:r>
            <a:endParaRPr lang="en-US" altLang="zh-CN" sz="2400" dirty="0">
              <a:latin typeface="微软雅黑" panose="020B0503020204020204" pitchFamily="34" charset="-122"/>
              <a:ea typeface="微软雅黑" panose="020B0503020204020204" pitchFamily="34" charset="-122"/>
            </a:endParaRPr>
          </a:p>
          <a:p>
            <a:pPr marL="576000">
              <a:lnSpc>
                <a:spcPct val="100000"/>
              </a:lnSpc>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cs typeface="Times New Roman" pitchFamily="18" charset="0"/>
              </a:rPr>
              <a:t>数值型比较：按数值的大小</a:t>
            </a:r>
            <a:endParaRPr lang="en-US" altLang="zh-CN" sz="2400" dirty="0">
              <a:solidFill>
                <a:srgbClr val="000000"/>
              </a:solidFill>
              <a:latin typeface="微软雅黑" panose="020B0503020204020204" pitchFamily="34" charset="-122"/>
              <a:ea typeface="微软雅黑" panose="020B0503020204020204" pitchFamily="34" charset="-122"/>
              <a:cs typeface="Times New Roman" pitchFamily="18" charset="0"/>
            </a:endParaRPr>
          </a:p>
          <a:p>
            <a:pPr marL="576000">
              <a:lnSpc>
                <a:spcPct val="100000"/>
              </a:lnSpc>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rPr>
              <a:t>日期型比较：越早的日期时间越小</a:t>
            </a:r>
            <a:endParaRPr lang="en-US" altLang="zh-CN" sz="2400" dirty="0">
              <a:solidFill>
                <a:srgbClr val="000000"/>
              </a:solidFill>
              <a:latin typeface="微软雅黑" panose="020B0503020204020204" pitchFamily="34" charset="-122"/>
              <a:ea typeface="微软雅黑" panose="020B0503020204020204" pitchFamily="34" charset="-122"/>
            </a:endParaRPr>
          </a:p>
          <a:p>
            <a:pPr marL="576000">
              <a:lnSpc>
                <a:spcPct val="100000"/>
              </a:lnSpc>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rPr>
              <a:t>逻辑型比较：</a:t>
            </a:r>
            <a:r>
              <a:rPr lang="en-US" altLang="zh-CN" sz="2400" dirty="0">
                <a:solidFill>
                  <a:srgbClr val="000000"/>
                </a:solidFill>
                <a:latin typeface="微软雅黑" panose="020B0503020204020204" pitchFamily="34" charset="-122"/>
                <a:ea typeface="微软雅黑" panose="020B0503020204020204" pitchFamily="34" charset="-122"/>
                <a:cs typeface="Times New Roman" pitchFamily="18" charset="0"/>
              </a:rPr>
              <a:t> False &gt; True</a:t>
            </a:r>
          </a:p>
          <a:p>
            <a:pPr marL="576000">
              <a:lnSpc>
                <a:spcPct val="100000"/>
              </a:lnSpc>
              <a:buFont typeface="Wingdings" panose="05000000000000000000" pitchFamily="2" charset="2"/>
              <a:buChar char="Ø"/>
            </a:pPr>
            <a:r>
              <a:rPr lang="zh-CN" altLang="en-US" sz="2400" dirty="0">
                <a:solidFill>
                  <a:srgbClr val="000000"/>
                </a:solidFill>
                <a:latin typeface="微软雅黑" panose="020B0503020204020204" pitchFamily="34" charset="-122"/>
                <a:ea typeface="微软雅黑" panose="020B0503020204020204" pitchFamily="34" charset="-122"/>
                <a:cs typeface="Times New Roman" pitchFamily="18" charset="0"/>
              </a:rPr>
              <a:t>字符型比较</a:t>
            </a:r>
            <a:endParaRPr lang="en-US" altLang="zh-CN" sz="2400" dirty="0">
              <a:solidFill>
                <a:srgbClr val="000000"/>
              </a:solidFill>
              <a:latin typeface="微软雅黑" panose="020B0503020204020204" pitchFamily="34" charset="-122"/>
              <a:ea typeface="微软雅黑" panose="020B0503020204020204" pitchFamily="34" charset="-122"/>
              <a:cs typeface="Times New Roman" pitchFamily="18" charset="0"/>
            </a:endParaRPr>
          </a:p>
          <a:p>
            <a:pPr marL="906300" indent="-342900">
              <a:lnSpc>
                <a:spcPct val="100000"/>
              </a:lnSpc>
              <a:buFont typeface="Wingdings" panose="05000000000000000000" pitchFamily="2" charset="2"/>
              <a:buChar char="ü"/>
            </a:pPr>
            <a:r>
              <a:rPr lang="zh-CN" altLang="en-US" sz="2400" dirty="0">
                <a:latin typeface="微软雅黑" panose="020B0503020204020204" pitchFamily="34" charset="-122"/>
                <a:ea typeface="微软雅黑" panose="020B0503020204020204" pitchFamily="34" charset="-122"/>
              </a:rPr>
              <a:t>数字字符</a:t>
            </a:r>
            <a:r>
              <a:rPr lang="en-US" altLang="zh-CN" sz="2400" dirty="0">
                <a:latin typeface="微软雅黑" panose="020B0503020204020204" pitchFamily="34" charset="-122"/>
                <a:ea typeface="微软雅黑" panose="020B0503020204020204" pitchFamily="34" charset="-122"/>
              </a:rPr>
              <a:t>&lt;</a:t>
            </a:r>
            <a:r>
              <a:rPr lang="zh-CN" altLang="en-US" sz="2400" dirty="0">
                <a:latin typeface="微软雅黑" panose="020B0503020204020204" pitchFamily="34" charset="-122"/>
                <a:ea typeface="微软雅黑" panose="020B0503020204020204" pitchFamily="34" charset="-122"/>
              </a:rPr>
              <a:t>大写字母</a:t>
            </a:r>
            <a:r>
              <a:rPr lang="en-US" altLang="zh-CN" sz="2400" dirty="0">
                <a:latin typeface="微软雅黑" panose="020B0503020204020204" pitchFamily="34" charset="-122"/>
                <a:ea typeface="微软雅黑" panose="020B0503020204020204" pitchFamily="34" charset="-122"/>
              </a:rPr>
              <a:t>&lt;</a:t>
            </a:r>
            <a:r>
              <a:rPr lang="zh-CN" altLang="en-US" sz="2400" dirty="0">
                <a:latin typeface="微软雅黑" panose="020B0503020204020204" pitchFamily="34" charset="-122"/>
                <a:ea typeface="微软雅黑" panose="020B0503020204020204" pitchFamily="34" charset="-122"/>
              </a:rPr>
              <a:t>小写字母</a:t>
            </a:r>
            <a:endParaRPr lang="en-US" altLang="zh-CN" sz="2400" dirty="0">
              <a:latin typeface="微软雅黑" panose="020B0503020204020204" pitchFamily="34" charset="-122"/>
              <a:ea typeface="微软雅黑" panose="020B0503020204020204" pitchFamily="34" charset="-122"/>
            </a:endParaRPr>
          </a:p>
          <a:p>
            <a:pPr marL="906300" indent="-342900">
              <a:lnSpc>
                <a:spcPct val="100000"/>
              </a:lnSpc>
              <a:buFont typeface="Wingdings" panose="05000000000000000000" pitchFamily="2" charset="2"/>
              <a:buChar char="ü"/>
            </a:pPr>
            <a:r>
              <a:rPr lang="zh-CN" altLang="en-US" sz="2400" dirty="0">
                <a:latin typeface="微软雅黑" panose="020B0503020204020204" pitchFamily="34" charset="-122"/>
                <a:ea typeface="微软雅黑" panose="020B0503020204020204" pitchFamily="34" charset="-122"/>
              </a:rPr>
              <a:t>全角字符</a:t>
            </a:r>
            <a:r>
              <a:rPr lang="en-US" altLang="zh-CN" sz="2400" dirty="0">
                <a:latin typeface="微软雅黑" panose="020B0503020204020204" pitchFamily="34" charset="-122"/>
                <a:ea typeface="微软雅黑" panose="020B0503020204020204" pitchFamily="34" charset="-122"/>
              </a:rPr>
              <a:t>&gt;</a:t>
            </a:r>
            <a:r>
              <a:rPr lang="zh-CN" altLang="en-US" sz="2400" dirty="0">
                <a:latin typeface="微软雅黑" panose="020B0503020204020204" pitchFamily="34" charset="-122"/>
                <a:ea typeface="微软雅黑" panose="020B0503020204020204" pitchFamily="34" charset="-122"/>
              </a:rPr>
              <a:t>半角字符</a:t>
            </a:r>
            <a:endParaRPr lang="en-US" altLang="zh-CN" sz="2400" dirty="0">
              <a:latin typeface="微软雅黑" panose="020B0503020204020204" pitchFamily="34" charset="-122"/>
              <a:ea typeface="微软雅黑" panose="020B0503020204020204" pitchFamily="34" charset="-122"/>
            </a:endParaRPr>
          </a:p>
          <a:p>
            <a:pPr marL="906300" indent="-342900">
              <a:lnSpc>
                <a:spcPct val="100000"/>
              </a:lnSpc>
              <a:buFont typeface="Wingdings" panose="05000000000000000000" pitchFamily="2" charset="2"/>
              <a:buChar char="ü"/>
            </a:pPr>
            <a:r>
              <a:rPr lang="zh-CN" altLang="en-US" sz="2400" dirty="0">
                <a:latin typeface="微软雅黑" panose="020B0503020204020204" pitchFamily="34" charset="-122"/>
                <a:ea typeface="微软雅黑" panose="020B0503020204020204" pitchFamily="34" charset="-122"/>
              </a:rPr>
              <a:t>汉字按汉字国标码比较</a:t>
            </a:r>
            <a:endParaRPr lang="en-US" altLang="zh-CN" sz="2400" dirty="0">
              <a:latin typeface="微软雅黑" panose="020B0503020204020204" pitchFamily="34" charset="-122"/>
              <a:ea typeface="微软雅黑" panose="020B0503020204020204" pitchFamily="34" charset="-122"/>
            </a:endParaRPr>
          </a:p>
          <a:p>
            <a:pPr marL="0" indent="0">
              <a:lnSpc>
                <a:spcPct val="100000"/>
              </a:lnSpc>
              <a:buNone/>
            </a:pPr>
            <a:endParaRPr lang="zh-CN" altLang="en-US" sz="2400" dirty="0">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01ABBCE4-AAC7-4116-9ECF-521692A6437D}"/>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graphicFrame>
        <p:nvGraphicFramePr>
          <p:cNvPr id="5" name="object 6">
            <a:extLst>
              <a:ext uri="{FF2B5EF4-FFF2-40B4-BE49-F238E27FC236}">
                <a16:creationId xmlns:a16="http://schemas.microsoft.com/office/drawing/2014/main" id="{FCA1EB48-C118-4D8F-9D32-78B56CC131FB}"/>
              </a:ext>
            </a:extLst>
          </p:cNvPr>
          <p:cNvGraphicFramePr>
            <a:graphicFrameLocks noGrp="1"/>
          </p:cNvGraphicFramePr>
          <p:nvPr>
            <p:extLst>
              <p:ext uri="{D42A27DB-BD31-4B8C-83A1-F6EECF244321}">
                <p14:modId xmlns:p14="http://schemas.microsoft.com/office/powerpoint/2010/main" val="2345641689"/>
              </p:ext>
            </p:extLst>
          </p:nvPr>
        </p:nvGraphicFramePr>
        <p:xfrm>
          <a:off x="6468862" y="2874405"/>
          <a:ext cx="5237946" cy="3642036"/>
        </p:xfrm>
        <a:graphic>
          <a:graphicData uri="http://schemas.openxmlformats.org/drawingml/2006/table">
            <a:tbl>
              <a:tblPr firstRow="1" bandRow="1">
                <a:tableStyleId>{2D5ABB26-0587-4C30-8999-92F81FD0307C}</a:tableStyleId>
              </a:tblPr>
              <a:tblGrid>
                <a:gridCol w="835705">
                  <a:extLst>
                    <a:ext uri="{9D8B030D-6E8A-4147-A177-3AD203B41FA5}">
                      <a16:colId xmlns:a16="http://schemas.microsoft.com/office/drawing/2014/main" val="20000"/>
                    </a:ext>
                  </a:extLst>
                </a:gridCol>
                <a:gridCol w="1311684">
                  <a:extLst>
                    <a:ext uri="{9D8B030D-6E8A-4147-A177-3AD203B41FA5}">
                      <a16:colId xmlns:a16="http://schemas.microsoft.com/office/drawing/2014/main" val="20001"/>
                    </a:ext>
                  </a:extLst>
                </a:gridCol>
                <a:gridCol w="2292754">
                  <a:extLst>
                    <a:ext uri="{9D8B030D-6E8A-4147-A177-3AD203B41FA5}">
                      <a16:colId xmlns:a16="http://schemas.microsoft.com/office/drawing/2014/main" val="20002"/>
                    </a:ext>
                  </a:extLst>
                </a:gridCol>
                <a:gridCol w="797803">
                  <a:extLst>
                    <a:ext uri="{9D8B030D-6E8A-4147-A177-3AD203B41FA5}">
                      <a16:colId xmlns:a16="http://schemas.microsoft.com/office/drawing/2014/main" val="20003"/>
                    </a:ext>
                  </a:extLst>
                </a:gridCol>
              </a:tblGrid>
              <a:tr h="450608">
                <a:tc>
                  <a:txBody>
                    <a:bodyPr/>
                    <a:lstStyle/>
                    <a:p>
                      <a:pPr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运算符</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名称</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示例</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结果</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0"/>
                  </a:ext>
                </a:extLst>
              </a:tr>
              <a:tr h="450607">
                <a:tc>
                  <a:txBody>
                    <a:bodyPr/>
                    <a:lstStyle/>
                    <a:p>
                      <a:pPr marL="81915" algn="ctr">
                        <a:lnSpc>
                          <a:spcPct val="100000"/>
                        </a:lnSpc>
                        <a:spcBef>
                          <a:spcPts val="775"/>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&lt;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小于</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defTabSz="914400" rtl="0" eaLnBrk="1" latinLnBrk="0" hangingPunct="1">
                        <a:lnSpc>
                          <a:spcPct val="100000"/>
                        </a:lnSpc>
                        <a:spcBef>
                          <a:spcPts val="775"/>
                        </a:spcBef>
                      </a:pPr>
                      <a:r>
                        <a:rPr lang="en-US" altLang="zh-CN" sz="1600" b="0" i="0" kern="1200" dirty="0">
                          <a:solidFill>
                            <a:srgbClr val="000000"/>
                          </a:solidFill>
                          <a:latin typeface="微软雅黑" panose="020B0503020204020204" pitchFamily="34" charset="-122"/>
                          <a:ea typeface="微软雅黑" panose="020B0503020204020204" pitchFamily="34" charset="-122"/>
                          <a:cs typeface="Times New Roman"/>
                        </a:rPr>
                        <a:t>#2012-12-23# &lt; #2014-01-09#</a:t>
                      </a: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a:lnSpc>
                          <a:spcPct val="100000"/>
                        </a:lnSpc>
                        <a:spcBef>
                          <a:spcPts val="775"/>
                        </a:spcBef>
                      </a:pPr>
                      <a:r>
                        <a:rPr lang="en-US" sz="1600" b="0" i="0" dirty="0">
                          <a:solidFill>
                            <a:srgbClr val="000000"/>
                          </a:solidFill>
                          <a:latin typeface="微软雅黑" panose="020B0503020204020204" pitchFamily="34" charset="-122"/>
                          <a:ea typeface="微软雅黑" panose="020B0503020204020204" pitchFamily="34" charset="-122"/>
                          <a:cs typeface="微软雅黑"/>
                        </a:rPr>
                        <a:t>True</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1"/>
                  </a:ext>
                </a:extLst>
              </a:tr>
              <a:tr h="450608">
                <a:tc>
                  <a:txBody>
                    <a:bodyPr/>
                    <a:lstStyle/>
                    <a:p>
                      <a:pPr marL="81915" algn="ctr">
                        <a:lnSpc>
                          <a:spcPct val="100000"/>
                        </a:lnSpc>
                        <a:spcBef>
                          <a:spcPts val="780"/>
                        </a:spcBef>
                      </a:pPr>
                      <a:r>
                        <a:rPr lang="en-US" altLang="zh-CN" sz="1600" b="0" i="0" spc="-35" dirty="0">
                          <a:solidFill>
                            <a:srgbClr val="000000"/>
                          </a:solidFill>
                          <a:latin typeface="微软雅黑" panose="020B0503020204020204" pitchFamily="34" charset="-122"/>
                          <a:ea typeface="微软雅黑" panose="020B0503020204020204" pitchFamily="34" charset="-122"/>
                          <a:cs typeface="Times New Roman"/>
                        </a:rPr>
                        <a:t>&gt;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80"/>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大于</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defTabSz="914400" rtl="0" eaLnBrk="1" latinLnBrk="0" hangingPunct="1">
                        <a:lnSpc>
                          <a:spcPct val="100000"/>
                        </a:lnSpc>
                        <a:spcBef>
                          <a:spcPts val="775"/>
                        </a:spcBef>
                      </a:pPr>
                      <a:r>
                        <a:rPr lang="en-US" altLang="zh-CN" sz="1600" b="0" i="0" kern="1200" dirty="0">
                          <a:solidFill>
                            <a:srgbClr val="000000"/>
                          </a:solidFill>
                          <a:latin typeface="微软雅黑" panose="020B0503020204020204" pitchFamily="34" charset="-122"/>
                          <a:ea typeface="微软雅黑" panose="020B0503020204020204" pitchFamily="34" charset="-122"/>
                          <a:cs typeface="Times New Roman"/>
                        </a:rPr>
                        <a:t>“A”&gt; “C”</a:t>
                      </a:r>
                      <a:endParaRPr sz="1600" b="0" i="0" kern="120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en-US" sz="1600" b="0" i="0" dirty="0">
                          <a:solidFill>
                            <a:srgbClr val="000000"/>
                          </a:solidFill>
                          <a:latin typeface="微软雅黑" panose="020B0503020204020204" pitchFamily="34" charset="-122"/>
                          <a:ea typeface="微软雅黑" panose="020B0503020204020204" pitchFamily="34" charset="-122"/>
                          <a:cs typeface="微软雅黑"/>
                        </a:rPr>
                        <a:t>False</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2"/>
                  </a:ext>
                </a:extLst>
              </a:tr>
              <a:tr h="450628">
                <a:tc>
                  <a:txBody>
                    <a:bodyPr/>
                    <a:lstStyle/>
                    <a:p>
                      <a:pPr marL="81915" algn="ctr">
                        <a:lnSpc>
                          <a:spcPct val="100000"/>
                        </a:lnSpc>
                        <a:spcBef>
                          <a:spcPts val="780"/>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gn="ctr">
                        <a:lnSpc>
                          <a:spcPct val="100000"/>
                        </a:lnSpc>
                        <a:spcBef>
                          <a:spcPts val="780"/>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等于</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“A”=“A”</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sz="1600" b="0" i="0" dirty="0">
                          <a:solidFill>
                            <a:srgbClr val="000000"/>
                          </a:solidFill>
                          <a:latin typeface="微软雅黑" panose="020B0503020204020204" pitchFamily="34" charset="-122"/>
                          <a:ea typeface="微软雅黑" panose="020B0503020204020204" pitchFamily="34" charset="-122"/>
                          <a:cs typeface="微软雅黑"/>
                        </a:rPr>
                        <a:t>True</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3"/>
                  </a:ext>
                </a:extLst>
              </a:tr>
              <a:tr h="450628">
                <a:tc>
                  <a:txBody>
                    <a:bodyPr/>
                    <a:lstStyle/>
                    <a:p>
                      <a:pPr marL="81915" algn="ctr">
                        <a:lnSpc>
                          <a:spcPct val="100000"/>
                        </a:lnSpc>
                        <a:spcBef>
                          <a:spcPts val="780"/>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&lt;&gt;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gn="ctr">
                        <a:lnSpc>
                          <a:spcPct val="100000"/>
                        </a:lnSpc>
                        <a:spcBef>
                          <a:spcPts val="780"/>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不等于</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“A”&lt;&gt; “a”</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sz="1600" b="0" i="0" dirty="0">
                          <a:solidFill>
                            <a:srgbClr val="000000"/>
                          </a:solidFill>
                          <a:latin typeface="微软雅黑" panose="020B0503020204020204" pitchFamily="34" charset="-122"/>
                          <a:ea typeface="微软雅黑" panose="020B0503020204020204" pitchFamily="34" charset="-122"/>
                          <a:cs typeface="微软雅黑"/>
                        </a:rPr>
                        <a:t>True</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3879034232"/>
                  </a:ext>
                </a:extLst>
              </a:tr>
              <a:tr h="450628">
                <a:tc>
                  <a:txBody>
                    <a:bodyPr/>
                    <a:lstStyle/>
                    <a:p>
                      <a:pPr marL="82550" algn="ctr">
                        <a:lnSpc>
                          <a:spcPct val="100000"/>
                        </a:lnSpc>
                        <a:spcBef>
                          <a:spcPts val="775"/>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&lt;=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75"/>
                        </a:spcBef>
                      </a:pPr>
                      <a:r>
                        <a:rPr lang="zh-CN" altLang="en-US" sz="1600" b="0" i="0" dirty="0">
                          <a:solidFill>
                            <a:srgbClr val="000000"/>
                          </a:solidFill>
                          <a:latin typeface="微软雅黑" panose="020B0503020204020204" pitchFamily="34" charset="-122"/>
                          <a:ea typeface="微软雅黑" panose="020B0503020204020204" pitchFamily="34" charset="-122"/>
                          <a:cs typeface="微软雅黑"/>
                        </a:rPr>
                        <a:t>小于等于</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8&lt;=8</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sz="1600" b="0" i="0" dirty="0">
                          <a:solidFill>
                            <a:srgbClr val="000000"/>
                          </a:solidFill>
                          <a:latin typeface="微软雅黑" panose="020B0503020204020204" pitchFamily="34" charset="-122"/>
                          <a:ea typeface="微软雅黑" panose="020B0503020204020204" pitchFamily="34" charset="-122"/>
                          <a:cs typeface="微软雅黑"/>
                        </a:rPr>
                        <a:t>True</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3356075027"/>
                  </a:ext>
                </a:extLst>
              </a:tr>
              <a:tr h="450628">
                <a:tc>
                  <a:txBody>
                    <a:bodyPr/>
                    <a:lstStyle/>
                    <a:p>
                      <a:pPr marL="82550" algn="ctr">
                        <a:lnSpc>
                          <a:spcPct val="100000"/>
                        </a:lnSpc>
                        <a:spcBef>
                          <a:spcPts val="780"/>
                        </a:spcBef>
                      </a:pP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&gt;=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600" b="0" i="0" spc="5" dirty="0">
                          <a:solidFill>
                            <a:srgbClr val="000000"/>
                          </a:solidFill>
                          <a:latin typeface="微软雅黑" panose="020B0503020204020204" pitchFamily="34" charset="-122"/>
                          <a:ea typeface="微软雅黑" panose="020B0503020204020204" pitchFamily="34" charset="-122"/>
                          <a:cs typeface="微软雅黑"/>
                        </a:rPr>
                        <a:t>大于等于</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8</a:t>
                      </a: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&gt;=</a:t>
                      </a: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10</a:t>
                      </a: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sz="1600" b="0" i="0" dirty="0">
                          <a:solidFill>
                            <a:srgbClr val="000000"/>
                          </a:solidFill>
                          <a:latin typeface="微软雅黑" panose="020B0503020204020204" pitchFamily="34" charset="-122"/>
                          <a:ea typeface="微软雅黑" panose="020B0503020204020204" pitchFamily="34" charset="-122"/>
                          <a:cs typeface="微软雅黑"/>
                        </a:rPr>
                        <a:t>True</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cap="flat" cmpd="sng" algn="ctr">
                      <a:solidFill>
                        <a:srgbClr val="221F1D"/>
                      </a:solidFill>
                      <a:prstDash val="solid"/>
                      <a:round/>
                      <a:headEnd type="none" w="med" len="med"/>
                      <a:tailEnd type="none" w="med" len="me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891506540"/>
                  </a:ext>
                </a:extLst>
              </a:tr>
              <a:tr h="450628">
                <a:tc>
                  <a:txBody>
                    <a:bodyPr/>
                    <a:lstStyle/>
                    <a:p>
                      <a:pPr marL="82550" algn="ctr">
                        <a:lnSpc>
                          <a:spcPct val="100000"/>
                        </a:lnSpc>
                        <a:spcBef>
                          <a:spcPts val="780"/>
                        </a:spcBef>
                      </a:pPr>
                      <a:r>
                        <a:rPr lang="en-US" sz="1600" b="0" i="0" dirty="0">
                          <a:solidFill>
                            <a:srgbClr val="000000"/>
                          </a:solidFill>
                          <a:latin typeface="微软雅黑" panose="020B0503020204020204" pitchFamily="34" charset="-122"/>
                          <a:ea typeface="微软雅黑" panose="020B0503020204020204" pitchFamily="34" charset="-122"/>
                          <a:cs typeface="Times New Roman"/>
                        </a:rPr>
                        <a:t>Like</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600" b="0" i="0" spc="5" dirty="0">
                          <a:solidFill>
                            <a:srgbClr val="000000"/>
                          </a:solidFill>
                          <a:latin typeface="微软雅黑" panose="020B0503020204020204" pitchFamily="34" charset="-122"/>
                          <a:ea typeface="微软雅黑" panose="020B0503020204020204" pitchFamily="34" charset="-122"/>
                          <a:cs typeface="微软雅黑"/>
                        </a:rPr>
                        <a:t>字符串匹配</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err="1">
                          <a:solidFill>
                            <a:srgbClr val="000000"/>
                          </a:solidFill>
                          <a:latin typeface="微软雅黑" panose="020B0503020204020204" pitchFamily="34" charset="-122"/>
                          <a:ea typeface="微软雅黑" panose="020B0503020204020204" pitchFamily="34" charset="-122"/>
                          <a:cs typeface="Times New Roman"/>
                        </a:rPr>
                        <a:t>abc</a:t>
                      </a: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like</a:t>
                      </a: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err="1">
                          <a:solidFill>
                            <a:srgbClr val="000000"/>
                          </a:solidFill>
                          <a:latin typeface="微软雅黑" panose="020B0503020204020204" pitchFamily="34" charset="-122"/>
                          <a:ea typeface="微软雅黑" panose="020B0503020204020204" pitchFamily="34" charset="-122"/>
                          <a:cs typeface="Times New Roman"/>
                        </a:rPr>
                        <a:t>abc</a:t>
                      </a:r>
                      <a:r>
                        <a:rPr lang="en-US" altLang="zh-CN" sz="1600" b="0" i="0" dirty="0">
                          <a:solidFill>
                            <a:srgbClr val="000000"/>
                          </a:solidFill>
                          <a:latin typeface="微软雅黑" panose="020B0503020204020204" pitchFamily="34" charset="-122"/>
                          <a:ea typeface="微软雅黑" panose="020B0503020204020204" pitchFamily="34" charset="-122"/>
                          <a:cs typeface="Times New Roman"/>
                        </a:rPr>
                        <a:t>]</a:t>
                      </a:r>
                      <a:r>
                        <a:rPr lang="en-US" altLang="zh-CN" sz="1600" b="0" i="0" dirty="0" err="1">
                          <a:solidFill>
                            <a:srgbClr val="000000"/>
                          </a:solidFill>
                          <a:latin typeface="微软雅黑" panose="020B0503020204020204" pitchFamily="34" charset="-122"/>
                          <a:ea typeface="微软雅黑" panose="020B0503020204020204" pitchFamily="34" charset="-122"/>
                          <a:cs typeface="Times New Roman"/>
                        </a:rPr>
                        <a:t>bc</a:t>
                      </a:r>
                      <a:r>
                        <a:rPr lang="zh-CN" altLang="en-US" sz="1600" b="0" i="0" dirty="0">
                          <a:solidFill>
                            <a:srgbClr val="000000"/>
                          </a:solidFill>
                          <a:latin typeface="微软雅黑" panose="020B0503020204020204" pitchFamily="34" charset="-122"/>
                          <a:ea typeface="微软雅黑" panose="020B0503020204020204" pitchFamily="34" charset="-122"/>
                          <a:cs typeface="Times New Roman"/>
                        </a:rPr>
                        <a:t>”</a:t>
                      </a:r>
                      <a:endParaRPr sz="16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sz="1600" b="0" i="0" dirty="0">
                          <a:solidFill>
                            <a:srgbClr val="000000"/>
                          </a:solidFill>
                          <a:latin typeface="微软雅黑" panose="020B0503020204020204" pitchFamily="34" charset="-122"/>
                          <a:ea typeface="微软雅黑" panose="020B0503020204020204" pitchFamily="34" charset="-122"/>
                          <a:cs typeface="微软雅黑"/>
                        </a:rPr>
                        <a:t>True</a:t>
                      </a:r>
                      <a:endParaRPr sz="16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17780945"/>
                  </a:ext>
                </a:extLst>
              </a:tr>
            </a:tbl>
          </a:graphicData>
        </a:graphic>
      </p:graphicFrame>
    </p:spTree>
    <p:extLst>
      <p:ext uri="{BB962C8B-B14F-4D97-AF65-F5344CB8AC3E}">
        <p14:creationId xmlns:p14="http://schemas.microsoft.com/office/powerpoint/2010/main" val="180251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1000"/>
                                        <p:tgtEl>
                                          <p:spTgt spid="3">
                                            <p:txEl>
                                              <p:pRg st="10" end="10"/>
                                            </p:txEl>
                                          </p:spTgt>
                                        </p:tgtEl>
                                      </p:cBhvr>
                                    </p:animEffect>
                                    <p:anim calcmode="lin" valueType="num">
                                      <p:cBhvr>
                                        <p:cTn id="5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6" presetClass="entr" presetSubtype="16"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circle(in)">
                                      <p:cBhvr>
                                        <p:cTn id="6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C53052E-9128-4916-AFA6-AD1BB44F8362}"/>
              </a:ext>
            </a:extLst>
          </p:cNvPr>
          <p:cNvSpPr>
            <a:spLocks noGrp="1"/>
          </p:cNvSpPr>
          <p:nvPr>
            <p:ph idx="1"/>
          </p:nvPr>
        </p:nvSpPr>
        <p:spPr>
          <a:xfrm>
            <a:off x="466818" y="2069731"/>
            <a:ext cx="6883171" cy="4822745"/>
          </a:xfrm>
        </p:spPr>
        <p:txBody>
          <a:bodyPr>
            <a:noAutofit/>
          </a:bodyPr>
          <a:lstStyle/>
          <a:p>
            <a:pPr>
              <a:spcBef>
                <a:spcPts val="600"/>
              </a:spcBef>
            </a:pPr>
            <a:r>
              <a:rPr lang="zh-CN" altLang="en-US" sz="2600" dirty="0">
                <a:latin typeface="微软雅黑" panose="020B0503020204020204" pitchFamily="34" charset="-122"/>
                <a:ea typeface="微软雅黑" panose="020B0503020204020204" pitchFamily="34" charset="-122"/>
              </a:rPr>
              <a:t>通配符</a:t>
            </a:r>
            <a:endParaRPr lang="en-US" altLang="zh-CN" sz="2600" dirty="0">
              <a:latin typeface="微软雅黑" panose="020B0503020204020204" pitchFamily="34" charset="-122"/>
              <a:ea typeface="微软雅黑" panose="020B0503020204020204" pitchFamily="34" charset="-122"/>
            </a:endParaRPr>
          </a:p>
          <a:p>
            <a:pPr marL="804600" indent="-457200">
              <a:spcBef>
                <a:spcPts val="600"/>
              </a:spcBef>
              <a:buFont typeface="Wingdings" panose="05000000000000000000" pitchFamily="2" charset="2"/>
              <a:buChar char="Ø"/>
            </a:pPr>
            <a:r>
              <a:rPr lang="zh-CN" altLang="en-US" sz="2600" dirty="0">
                <a:latin typeface="微软雅黑" panose="020B0503020204020204" pitchFamily="34" charset="-122"/>
                <a:ea typeface="微软雅黑" panose="020B0503020204020204" pitchFamily="34" charset="-122"/>
              </a:rPr>
              <a:t>？表示任意单个字符</a:t>
            </a:r>
            <a:endParaRPr lang="en-US" altLang="zh-CN" sz="2600" dirty="0">
              <a:latin typeface="微软雅黑" panose="020B0503020204020204" pitchFamily="34" charset="-122"/>
              <a:ea typeface="微软雅黑" panose="020B0503020204020204" pitchFamily="34" charset="-122"/>
            </a:endParaRPr>
          </a:p>
          <a:p>
            <a:pPr marL="804600" indent="-457200">
              <a:spcBef>
                <a:spcPts val="600"/>
              </a:spcBef>
              <a:buFont typeface="Wingdings" panose="05000000000000000000" pitchFamily="2" charset="2"/>
              <a:buChar char="Ø"/>
            </a:pPr>
            <a:r>
              <a:rPr lang="zh-CN" altLang="en-US" sz="2600" dirty="0">
                <a:latin typeface="微软雅黑" panose="020B0503020204020204" pitchFamily="34" charset="-122"/>
                <a:ea typeface="微软雅黑" panose="020B0503020204020204" pitchFamily="34" charset="-122"/>
              </a:rPr>
              <a:t>*表示零个或多个任意字符</a:t>
            </a:r>
            <a:endParaRPr lang="en-US" altLang="zh-CN" sz="2600" dirty="0">
              <a:latin typeface="微软雅黑" panose="020B0503020204020204" pitchFamily="34" charset="-122"/>
              <a:ea typeface="微软雅黑" panose="020B0503020204020204" pitchFamily="34" charset="-122"/>
            </a:endParaRPr>
          </a:p>
          <a:p>
            <a:pPr marL="804600" indent="-457200">
              <a:spcBef>
                <a:spcPts val="600"/>
              </a:spcBef>
              <a:buFont typeface="Wingdings" panose="05000000000000000000" pitchFamily="2" charset="2"/>
              <a:buChar char="Ø"/>
            </a:pPr>
            <a:r>
              <a:rPr lang="en-US" altLang="zh-CN" sz="2600" dirty="0">
                <a:latin typeface="微软雅黑" panose="020B0503020204020204" pitchFamily="34" charset="-122"/>
                <a:ea typeface="微软雅黑" panose="020B0503020204020204" pitchFamily="34" charset="-122"/>
              </a:rPr>
              <a:t>#</a:t>
            </a:r>
            <a:r>
              <a:rPr lang="zh-CN" altLang="en-US" sz="2600" dirty="0">
                <a:latin typeface="微软雅黑" panose="020B0503020204020204" pitchFamily="34" charset="-122"/>
                <a:ea typeface="微软雅黑" panose="020B0503020204020204" pitchFamily="34" charset="-122"/>
              </a:rPr>
              <a:t>表示任何一个数字（</a:t>
            </a:r>
            <a:r>
              <a:rPr lang="en-US" altLang="zh-CN" sz="2600" dirty="0">
                <a:latin typeface="微软雅黑" panose="020B0503020204020204" pitchFamily="34" charset="-122"/>
                <a:ea typeface="微软雅黑" panose="020B0503020204020204" pitchFamily="34" charset="-122"/>
              </a:rPr>
              <a:t>0-9</a:t>
            </a:r>
            <a:r>
              <a:rPr lang="zh-CN" altLang="en-US" sz="2600" dirty="0">
                <a:latin typeface="微软雅黑" panose="020B0503020204020204" pitchFamily="34" charset="-122"/>
                <a:ea typeface="微软雅黑" panose="020B0503020204020204" pitchFamily="34" charset="-122"/>
              </a:rPr>
              <a:t>）</a:t>
            </a:r>
            <a:endParaRPr lang="en-US" altLang="zh-CN" sz="2600" dirty="0">
              <a:latin typeface="微软雅黑" panose="020B0503020204020204" pitchFamily="34" charset="-122"/>
              <a:ea typeface="微软雅黑" panose="020B0503020204020204" pitchFamily="34" charset="-122"/>
            </a:endParaRPr>
          </a:p>
          <a:p>
            <a:pPr marL="804600" indent="-457200">
              <a:spcBef>
                <a:spcPts val="600"/>
              </a:spcBef>
              <a:buFont typeface="Wingdings" panose="05000000000000000000" pitchFamily="2" charset="2"/>
              <a:buChar char="Ø"/>
            </a:pPr>
            <a:r>
              <a:rPr lang="en-US" altLang="zh-CN" sz="2600" dirty="0">
                <a:latin typeface="微软雅黑" panose="020B0503020204020204" pitchFamily="34" charset="-122"/>
                <a:ea typeface="微软雅黑" panose="020B0503020204020204" pitchFamily="34" charset="-122"/>
              </a:rPr>
              <a:t>[</a:t>
            </a:r>
            <a:r>
              <a:rPr lang="zh-CN" altLang="zh-CN" sz="2600" dirty="0">
                <a:latin typeface="微软雅黑" panose="020B0503020204020204" pitchFamily="34" charset="-122"/>
                <a:ea typeface="微软雅黑" panose="020B0503020204020204" pitchFamily="34" charset="-122"/>
              </a:rPr>
              <a:t>字符列表或字符范围</a:t>
            </a:r>
            <a:r>
              <a:rPr lang="en-US" altLang="zh-CN" sz="2600" dirty="0">
                <a:latin typeface="微软雅黑" panose="020B0503020204020204" pitchFamily="34" charset="-122"/>
                <a:ea typeface="微软雅黑" panose="020B0503020204020204" pitchFamily="34" charset="-122"/>
              </a:rPr>
              <a:t>]</a:t>
            </a:r>
            <a:r>
              <a:rPr lang="zh-CN" altLang="zh-CN" sz="2600" dirty="0">
                <a:latin typeface="微软雅黑" panose="020B0503020204020204" pitchFamily="34" charset="-122"/>
                <a:ea typeface="微软雅黑" panose="020B0503020204020204" pitchFamily="34" charset="-122"/>
              </a:rPr>
              <a:t>表示字符列表中或字符范围内任何单一字符</a:t>
            </a:r>
            <a:endParaRPr lang="en-US" altLang="zh-CN" sz="2600" dirty="0">
              <a:latin typeface="微软雅黑" panose="020B0503020204020204" pitchFamily="34" charset="-122"/>
              <a:ea typeface="微软雅黑" panose="020B0503020204020204" pitchFamily="34" charset="-122"/>
            </a:endParaRPr>
          </a:p>
          <a:p>
            <a:pPr marL="804600" indent="-457200">
              <a:spcBef>
                <a:spcPts val="600"/>
              </a:spcBef>
              <a:buFont typeface="Wingdings" panose="05000000000000000000" pitchFamily="2" charset="2"/>
              <a:buChar char="Ø"/>
            </a:pPr>
            <a:r>
              <a:rPr lang="en-US" altLang="zh-CN" sz="2600" dirty="0">
                <a:latin typeface="微软雅黑" panose="020B0503020204020204" pitchFamily="34" charset="-122"/>
                <a:ea typeface="微软雅黑" panose="020B0503020204020204" pitchFamily="34" charset="-122"/>
              </a:rPr>
              <a:t>[!</a:t>
            </a:r>
            <a:r>
              <a:rPr lang="zh-CN" altLang="zh-CN" sz="2600" dirty="0">
                <a:latin typeface="微软雅黑" panose="020B0503020204020204" pitchFamily="34" charset="-122"/>
                <a:ea typeface="微软雅黑" panose="020B0503020204020204" pitchFamily="34" charset="-122"/>
              </a:rPr>
              <a:t>字符列表字符列表或字符范围］表示不在字符列表中或字符范围内的任何单一字符</a:t>
            </a:r>
            <a:endParaRPr lang="en-US" altLang="zh-CN" sz="2600" dirty="0">
              <a:latin typeface="微软雅黑" panose="020B0503020204020204" pitchFamily="34" charset="-122"/>
              <a:ea typeface="微软雅黑" panose="020B0503020204020204" pitchFamily="34" charset="-122"/>
            </a:endParaRPr>
          </a:p>
          <a:p>
            <a:pPr>
              <a:spcBef>
                <a:spcPts val="600"/>
              </a:spcBef>
            </a:pPr>
            <a:r>
              <a:rPr lang="en-US" altLang="zh-CN" sz="2600" dirty="0">
                <a:latin typeface="微软雅黑" panose="020B0503020204020204" pitchFamily="34" charset="-122"/>
                <a:ea typeface="微软雅黑" panose="020B0503020204020204" pitchFamily="34" charset="-122"/>
              </a:rPr>
              <a:t>Is</a:t>
            </a:r>
            <a:r>
              <a:rPr lang="zh-CN" altLang="zh-CN" sz="2600" dirty="0">
                <a:latin typeface="微软雅黑" panose="020B0503020204020204" pitchFamily="34" charset="-122"/>
                <a:ea typeface="微软雅黑" panose="020B0503020204020204" pitchFamily="34" charset="-122"/>
              </a:rPr>
              <a:t>运算符用于确定两个对象变量是否引用同一个对象实例</a:t>
            </a:r>
            <a:endParaRPr lang="en-US" altLang="zh-CN" sz="2600" dirty="0">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DC66978E-8CA0-4759-BB3C-26C2C6F985AE}"/>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grpSp>
        <p:nvGrpSpPr>
          <p:cNvPr id="5" name="组合 4">
            <a:extLst>
              <a:ext uri="{FF2B5EF4-FFF2-40B4-BE49-F238E27FC236}">
                <a16:creationId xmlns:a16="http://schemas.microsoft.com/office/drawing/2014/main" id="{DEF4321E-AE11-40E3-A4BE-C7F91246E05D}"/>
              </a:ext>
            </a:extLst>
          </p:cNvPr>
          <p:cNvGrpSpPr/>
          <p:nvPr/>
        </p:nvGrpSpPr>
        <p:grpSpPr>
          <a:xfrm>
            <a:off x="7464058" y="2494811"/>
            <a:ext cx="4433777" cy="3002222"/>
            <a:chOff x="1200448" y="5029445"/>
            <a:chExt cx="9567815" cy="1527766"/>
          </a:xfrm>
        </p:grpSpPr>
        <p:sp>
          <p:nvSpPr>
            <p:cNvPr id="6" name="object 12">
              <a:extLst>
                <a:ext uri="{FF2B5EF4-FFF2-40B4-BE49-F238E27FC236}">
                  <a16:creationId xmlns:a16="http://schemas.microsoft.com/office/drawing/2014/main" id="{7BC0EA93-E941-4C81-901F-9DA16A1E108F}"/>
                </a:ext>
              </a:extLst>
            </p:cNvPr>
            <p:cNvSpPr/>
            <p:nvPr/>
          </p:nvSpPr>
          <p:spPr>
            <a:xfrm>
              <a:off x="1240571" y="5041476"/>
              <a:ext cx="9527692" cy="1515735"/>
            </a:xfrm>
            <a:custGeom>
              <a:avLst/>
              <a:gdLst/>
              <a:ahLst/>
              <a:cxnLst/>
              <a:rect l="l" t="t" r="r" b="b"/>
              <a:pathLst>
                <a:path w="8637905" h="1755775">
                  <a:moveTo>
                    <a:pt x="0" y="51816"/>
                  </a:moveTo>
                  <a:lnTo>
                    <a:pt x="4081" y="31664"/>
                  </a:lnTo>
                  <a:lnTo>
                    <a:pt x="15211" y="15192"/>
                  </a:lnTo>
                  <a:lnTo>
                    <a:pt x="31718" y="4077"/>
                  </a:lnTo>
                  <a:lnTo>
                    <a:pt x="51930" y="0"/>
                  </a:lnTo>
                  <a:lnTo>
                    <a:pt x="8585644" y="0"/>
                  </a:lnTo>
                  <a:lnTo>
                    <a:pt x="8605869" y="4077"/>
                  </a:lnTo>
                  <a:lnTo>
                    <a:pt x="8622379" y="15192"/>
                  </a:lnTo>
                  <a:lnTo>
                    <a:pt x="8633507" y="31664"/>
                  </a:lnTo>
                  <a:lnTo>
                    <a:pt x="8637587" y="51816"/>
                  </a:lnTo>
                  <a:lnTo>
                    <a:pt x="8637587" y="1703781"/>
                  </a:lnTo>
                  <a:lnTo>
                    <a:pt x="8633507" y="1723998"/>
                  </a:lnTo>
                  <a:lnTo>
                    <a:pt x="8622379" y="1740504"/>
                  </a:lnTo>
                  <a:lnTo>
                    <a:pt x="8605869" y="1751631"/>
                  </a:lnTo>
                  <a:lnTo>
                    <a:pt x="8585644" y="1755711"/>
                  </a:lnTo>
                  <a:lnTo>
                    <a:pt x="51930" y="1755711"/>
                  </a:lnTo>
                  <a:lnTo>
                    <a:pt x="31718" y="1751631"/>
                  </a:lnTo>
                  <a:lnTo>
                    <a:pt x="15211" y="1740504"/>
                  </a:lnTo>
                  <a:lnTo>
                    <a:pt x="4081" y="1723998"/>
                  </a:lnTo>
                  <a:lnTo>
                    <a:pt x="0" y="1703781"/>
                  </a:lnTo>
                  <a:lnTo>
                    <a:pt x="0" y="51816"/>
                  </a:lnTo>
                  <a:close/>
                </a:path>
              </a:pathLst>
            </a:custGeom>
            <a:ln w="25400">
              <a:solidFill>
                <a:srgbClr val="808080"/>
              </a:solidFill>
            </a:ln>
          </p:spPr>
          <p:txBody>
            <a:bodyPr wrap="square" lIns="0" tIns="0" rIns="0" bIns="0" rtlCol="0"/>
            <a:lstStyle/>
            <a:p>
              <a:endParaRPr/>
            </a:p>
          </p:txBody>
        </p:sp>
        <p:sp>
          <p:nvSpPr>
            <p:cNvPr id="7" name="object 13">
              <a:extLst>
                <a:ext uri="{FF2B5EF4-FFF2-40B4-BE49-F238E27FC236}">
                  <a16:creationId xmlns:a16="http://schemas.microsoft.com/office/drawing/2014/main" id="{C20205C7-E582-4411-8B1D-924D1F54E3EE}"/>
                </a:ext>
              </a:extLst>
            </p:cNvPr>
            <p:cNvSpPr/>
            <p:nvPr/>
          </p:nvSpPr>
          <p:spPr>
            <a:xfrm>
              <a:off x="1240573" y="5029445"/>
              <a:ext cx="9527341" cy="311246"/>
            </a:xfrm>
            <a:prstGeom prst="rect">
              <a:avLst/>
            </a:prstGeom>
            <a:blipFill>
              <a:blip r:embed="rId2" cstate="print"/>
              <a:stretch>
                <a:fillRect/>
              </a:stretch>
            </a:blipFill>
          </p:spPr>
          <p:txBody>
            <a:bodyPr wrap="square" lIns="0" tIns="0" rIns="0" bIns="0" rtlCol="0"/>
            <a:lstStyle/>
            <a:p>
              <a:endParaRPr/>
            </a:p>
          </p:txBody>
        </p:sp>
        <p:sp>
          <p:nvSpPr>
            <p:cNvPr id="8" name="object 15">
              <a:extLst>
                <a:ext uri="{FF2B5EF4-FFF2-40B4-BE49-F238E27FC236}">
                  <a16:creationId xmlns:a16="http://schemas.microsoft.com/office/drawing/2014/main" id="{8BAEFD94-8067-4EF4-A6F0-0FC25BFE7261}"/>
                </a:ext>
              </a:extLst>
            </p:cNvPr>
            <p:cNvSpPr txBox="1"/>
            <p:nvPr/>
          </p:nvSpPr>
          <p:spPr>
            <a:xfrm>
              <a:off x="1508563" y="5347164"/>
              <a:ext cx="9076923" cy="1210047"/>
            </a:xfrm>
            <a:prstGeom prst="rect">
              <a:avLst/>
            </a:prstGeom>
          </p:spPr>
          <p:txBody>
            <a:bodyPr vert="horz" wrap="square" lIns="0" tIns="0" rIns="0" bIns="0" rtlCol="0">
              <a:noAutofit/>
            </a:bodyPr>
            <a:lstStyle/>
            <a:p>
              <a:pPr>
                <a:spcBef>
                  <a:spcPts val="600"/>
                </a:spcBef>
                <a:spcAft>
                  <a:spcPts val="600"/>
                </a:spcAft>
              </a:pPr>
              <a:r>
                <a:rPr lang="en-US" altLang="zh-CN" dirty="0">
                  <a:solidFill>
                    <a:srgbClr val="000000"/>
                  </a:solidFill>
                </a:rPr>
                <a:t>? 6&gt;3 ,  #2018-10-20#&gt;#2018-5-1#</a:t>
              </a:r>
              <a:r>
                <a:rPr lang="zh-CN" altLang="en-US" dirty="0">
                  <a:solidFill>
                    <a:srgbClr val="000000"/>
                  </a:solidFill>
                </a:rPr>
                <a:t>，</a:t>
              </a:r>
              <a:r>
                <a:rPr lang="en-US" altLang="zh-CN" dirty="0">
                  <a:solidFill>
                    <a:srgbClr val="000000"/>
                  </a:solidFill>
                </a:rPr>
                <a:t>"</a:t>
              </a:r>
              <a:r>
                <a:rPr lang="en-US" altLang="zh-CN" dirty="0" err="1">
                  <a:solidFill>
                    <a:srgbClr val="000000"/>
                  </a:solidFill>
                </a:rPr>
                <a:t>Abc</a:t>
              </a:r>
              <a:r>
                <a:rPr lang="en-US" altLang="zh-CN" dirty="0">
                  <a:solidFill>
                    <a:srgbClr val="000000"/>
                  </a:solidFill>
                </a:rPr>
                <a:t>"&gt;"Abe",  "Microsoft" like "Micro*"</a:t>
              </a:r>
              <a:endParaRPr lang="zh-CN" altLang="zh-CN" dirty="0">
                <a:solidFill>
                  <a:srgbClr val="000000"/>
                </a:solidFill>
              </a:endParaRPr>
            </a:p>
            <a:p>
              <a:pPr>
                <a:spcBef>
                  <a:spcPts val="600"/>
                </a:spcBef>
                <a:spcAft>
                  <a:spcPts val="600"/>
                </a:spcAft>
              </a:pPr>
              <a:r>
                <a:rPr lang="en-US" altLang="zh-CN" dirty="0">
                  <a:solidFill>
                    <a:srgbClr val="000000"/>
                  </a:solidFill>
                </a:rPr>
                <a:t>? "</a:t>
              </a:r>
              <a:r>
                <a:rPr lang="en-US" altLang="zh-CN" dirty="0" err="1">
                  <a:solidFill>
                    <a:srgbClr val="000000"/>
                  </a:solidFill>
                </a:rPr>
                <a:t>abc</a:t>
              </a:r>
              <a:r>
                <a:rPr lang="en-US" altLang="zh-CN" dirty="0">
                  <a:solidFill>
                    <a:srgbClr val="000000"/>
                  </a:solidFill>
                </a:rPr>
                <a:t>" like "[</a:t>
              </a:r>
              <a:r>
                <a:rPr lang="en-US" altLang="zh-CN" dirty="0" err="1">
                  <a:solidFill>
                    <a:srgbClr val="000000"/>
                  </a:solidFill>
                </a:rPr>
                <a:t>abc</a:t>
              </a:r>
              <a:r>
                <a:rPr lang="en-US" altLang="zh-CN" dirty="0">
                  <a:solidFill>
                    <a:srgbClr val="000000"/>
                  </a:solidFill>
                </a:rPr>
                <a:t>]</a:t>
              </a:r>
              <a:r>
                <a:rPr lang="en-US" altLang="zh-CN" dirty="0" err="1">
                  <a:solidFill>
                    <a:srgbClr val="000000"/>
                  </a:solidFill>
                </a:rPr>
                <a:t>bc</a:t>
              </a:r>
              <a:r>
                <a:rPr lang="en-US" altLang="zh-CN" dirty="0">
                  <a:solidFill>
                    <a:srgbClr val="000000"/>
                  </a:solidFill>
                </a:rPr>
                <a:t>",   "</a:t>
              </a:r>
              <a:r>
                <a:rPr lang="en-US" altLang="zh-CN" dirty="0" err="1">
                  <a:solidFill>
                    <a:srgbClr val="000000"/>
                  </a:solidFill>
                </a:rPr>
                <a:t>abc</a:t>
              </a:r>
              <a:r>
                <a:rPr lang="en-US" altLang="zh-CN" dirty="0">
                  <a:solidFill>
                    <a:srgbClr val="000000"/>
                  </a:solidFill>
                </a:rPr>
                <a:t>" like "[a-c]</a:t>
              </a:r>
              <a:r>
                <a:rPr lang="en-US" altLang="zh-CN" dirty="0" err="1">
                  <a:solidFill>
                    <a:srgbClr val="000000"/>
                  </a:solidFill>
                </a:rPr>
                <a:t>bc</a:t>
              </a:r>
              <a:r>
                <a:rPr lang="en-US" altLang="zh-CN" dirty="0">
                  <a:solidFill>
                    <a:srgbClr val="000000"/>
                  </a:solidFill>
                </a:rPr>
                <a:t>"</a:t>
              </a:r>
            </a:p>
            <a:p>
              <a:pPr>
                <a:spcBef>
                  <a:spcPts val="600"/>
                </a:spcBef>
                <a:spcAft>
                  <a:spcPts val="600"/>
                </a:spcAft>
              </a:pPr>
              <a:r>
                <a:rPr lang="zh-CN" altLang="zh-CN" dirty="0">
                  <a:solidFill>
                    <a:srgbClr val="000000"/>
                  </a:solidFill>
                </a:rPr>
                <a:t>显示结果</a:t>
              </a:r>
            </a:p>
            <a:p>
              <a:pPr>
                <a:spcBef>
                  <a:spcPts val="600"/>
                </a:spcBef>
                <a:spcAft>
                  <a:spcPts val="600"/>
                </a:spcAft>
              </a:pPr>
              <a:r>
                <a:rPr lang="en-US" altLang="zh-CN" dirty="0">
                  <a:solidFill>
                    <a:srgbClr val="000000"/>
                  </a:solidFill>
                </a:rPr>
                <a:t>True          </a:t>
              </a:r>
              <a:r>
                <a:rPr lang="en-US" altLang="zh-CN" dirty="0" err="1">
                  <a:solidFill>
                    <a:srgbClr val="000000"/>
                  </a:solidFill>
                </a:rPr>
                <a:t>True</a:t>
              </a:r>
              <a:r>
                <a:rPr lang="en-US" altLang="zh-CN" dirty="0">
                  <a:solidFill>
                    <a:srgbClr val="000000"/>
                  </a:solidFill>
                </a:rPr>
                <a:t>          False         True</a:t>
              </a:r>
              <a:endParaRPr lang="zh-CN" altLang="zh-CN" dirty="0">
                <a:solidFill>
                  <a:srgbClr val="000000"/>
                </a:solidFill>
              </a:endParaRPr>
            </a:p>
            <a:p>
              <a:pPr>
                <a:spcBef>
                  <a:spcPts val="600"/>
                </a:spcBef>
                <a:spcAft>
                  <a:spcPts val="600"/>
                </a:spcAft>
              </a:pPr>
              <a:r>
                <a:rPr lang="en-US" altLang="zh-CN" dirty="0">
                  <a:solidFill>
                    <a:srgbClr val="000000"/>
                  </a:solidFill>
                </a:rPr>
                <a:t>True          </a:t>
              </a:r>
              <a:r>
                <a:rPr lang="en-US" altLang="zh-CN" dirty="0" err="1">
                  <a:solidFill>
                    <a:srgbClr val="000000"/>
                  </a:solidFill>
                </a:rPr>
                <a:t>True</a:t>
              </a:r>
              <a:endParaRPr lang="zh-CN" altLang="zh-CN" dirty="0">
                <a:solidFill>
                  <a:srgbClr val="000000"/>
                </a:solidFill>
              </a:endParaRPr>
            </a:p>
          </p:txBody>
        </p:sp>
        <p:sp>
          <p:nvSpPr>
            <p:cNvPr id="9" name="object 15">
              <a:extLst>
                <a:ext uri="{FF2B5EF4-FFF2-40B4-BE49-F238E27FC236}">
                  <a16:creationId xmlns:a16="http://schemas.microsoft.com/office/drawing/2014/main" id="{43670630-FC27-4DFC-92F6-82EB1A7376FA}"/>
                </a:ext>
              </a:extLst>
            </p:cNvPr>
            <p:cNvSpPr txBox="1"/>
            <p:nvPr/>
          </p:nvSpPr>
          <p:spPr>
            <a:xfrm>
              <a:off x="1200448" y="5144371"/>
              <a:ext cx="8567865" cy="125297"/>
            </a:xfrm>
            <a:prstGeom prst="rect">
              <a:avLst/>
            </a:prstGeom>
          </p:spPr>
          <p:txBody>
            <a:bodyPr vert="horz" wrap="square" lIns="0" tIns="0" rIns="0" bIns="0" rtlCol="0">
              <a:spAutoFit/>
            </a:bodyPr>
            <a:lstStyle/>
            <a:p>
              <a:pPr marL="144000">
                <a:lnSpc>
                  <a:spcPct val="100000"/>
                </a:lnSpc>
              </a:pPr>
              <a:r>
                <a:rPr lang="zh-CN" altLang="en-US" sz="1600" b="1" dirty="0">
                  <a:solidFill>
                    <a:schemeClr val="bg1"/>
                  </a:solidFill>
                  <a:latin typeface="微软雅黑" panose="020B0503020204020204" pitchFamily="34" charset="-122"/>
                  <a:ea typeface="微软雅黑" panose="020B0503020204020204" pitchFamily="34" charset="-122"/>
                  <a:cs typeface="微软雅黑"/>
                </a:rPr>
                <a:t>关系表达式示</a:t>
              </a:r>
              <a:r>
                <a:rPr sz="1600" b="1" dirty="0">
                  <a:solidFill>
                    <a:schemeClr val="bg1"/>
                  </a:solidFill>
                  <a:latin typeface="微软雅黑" panose="020B0503020204020204" pitchFamily="34" charset="-122"/>
                  <a:ea typeface="微软雅黑" panose="020B0503020204020204" pitchFamily="34" charset="-122"/>
                  <a:cs typeface="微软雅黑"/>
                </a:rPr>
                <a:t>例</a:t>
              </a:r>
              <a:endParaRPr sz="1600" dirty="0">
                <a:solidFill>
                  <a:srgbClr val="000000"/>
                </a:solidFill>
                <a:latin typeface="Times New Roman"/>
                <a:cs typeface="Times New Roman"/>
              </a:endParaRPr>
            </a:p>
          </p:txBody>
        </p:sp>
      </p:grpSp>
      <p:sp>
        <p:nvSpPr>
          <p:cNvPr id="10" name="内容占位符 2">
            <a:extLst>
              <a:ext uri="{FF2B5EF4-FFF2-40B4-BE49-F238E27FC236}">
                <a16:creationId xmlns:a16="http://schemas.microsoft.com/office/drawing/2014/main" id="{2CFB150E-DAE5-481A-A49E-49E3EB5402B9}"/>
              </a:ext>
            </a:extLst>
          </p:cNvPr>
          <p:cNvSpPr txBox="1">
            <a:spLocks/>
          </p:cNvSpPr>
          <p:nvPr/>
        </p:nvSpPr>
        <p:spPr>
          <a:xfrm>
            <a:off x="468201" y="1010453"/>
            <a:ext cx="10621557" cy="9884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altLang="zh-CN" sz="2600" dirty="0">
                <a:latin typeface="微软雅黑" panose="020B0503020204020204" pitchFamily="34" charset="-122"/>
                <a:ea typeface="微软雅黑" panose="020B0503020204020204" pitchFamily="34" charset="-122"/>
              </a:rPr>
              <a:t>5. </a:t>
            </a:r>
            <a:r>
              <a:rPr lang="zh-CN" altLang="en-US" sz="2600" dirty="0">
                <a:latin typeface="微软雅黑" panose="020B0503020204020204" pitchFamily="34" charset="-122"/>
                <a:ea typeface="微软雅黑" panose="020B0503020204020204" pitchFamily="34" charset="-122"/>
              </a:rPr>
              <a:t>关系表达式</a:t>
            </a:r>
            <a:endParaRPr lang="en-US" altLang="zh-CN" sz="2600" dirty="0">
              <a:latin typeface="微软雅黑" panose="020B0503020204020204" pitchFamily="34" charset="-122"/>
              <a:ea typeface="微软雅黑" panose="020B0503020204020204" pitchFamily="34" charset="-122"/>
            </a:endParaRPr>
          </a:p>
          <a:p>
            <a:pPr>
              <a:spcBef>
                <a:spcPts val="600"/>
              </a:spcBef>
            </a:pPr>
            <a:r>
              <a:rPr lang="en-US" altLang="zh-CN" sz="2600" dirty="0">
                <a:latin typeface="微软雅黑" panose="020B0503020204020204" pitchFamily="34" charset="-122"/>
                <a:ea typeface="微软雅黑" panose="020B0503020204020204" pitchFamily="34" charset="-122"/>
              </a:rPr>
              <a:t>Like</a:t>
            </a:r>
            <a:r>
              <a:rPr lang="zh-CN" altLang="en-US" sz="2600" dirty="0">
                <a:latin typeface="微软雅黑" panose="020B0503020204020204" pitchFamily="34" charset="-122"/>
                <a:ea typeface="微软雅黑" panose="020B0503020204020204" pitchFamily="34" charset="-122"/>
              </a:rPr>
              <a:t>运算符与通配符一起使用，用于模糊查询</a:t>
            </a:r>
            <a:endParaRPr lang="en-US" altLang="zh-CN" sz="2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96813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anim calcmode="lin" valueType="num">
                                      <p:cBhvr>
                                        <p:cTn id="1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1000"/>
                                        <p:tgtEl>
                                          <p:spTgt spid="3">
                                            <p:txEl>
                                              <p:pRg st="4" end="4"/>
                                            </p:txEl>
                                          </p:spTgt>
                                        </p:tgtEl>
                                      </p:cBhvr>
                                    </p:animEffect>
                                    <p:anim calcmode="lin" valueType="num">
                                      <p:cBhvr>
                                        <p:cTn id="3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1000"/>
                                        <p:tgtEl>
                                          <p:spTgt spid="3">
                                            <p:txEl>
                                              <p:pRg st="6" end="6"/>
                                            </p:txEl>
                                          </p:spTgt>
                                        </p:tgtEl>
                                      </p:cBhvr>
                                    </p:animEffect>
                                    <p:anim calcmode="lin" valueType="num">
                                      <p:cBhvr>
                                        <p:cTn id="41"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22" presetClass="entr" presetSubtype="2"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right)">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90DE55F6-BE63-4483-99D5-490E126BFFC5}"/>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044300F0-52D3-4A8D-B91D-CCC9ED0460EF}"/>
              </a:ext>
            </a:extLst>
          </p:cNvPr>
          <p:cNvSpPr txBox="1">
            <a:spLocks noGrp="1"/>
          </p:cNvSpPr>
          <p:nvPr>
            <p:ph idx="1"/>
          </p:nvPr>
        </p:nvSpPr>
        <p:spPr>
          <a:xfrm>
            <a:off x="496407" y="1319622"/>
            <a:ext cx="11401425" cy="446449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600"/>
              </a:spcBef>
            </a:pPr>
            <a:r>
              <a:rPr lang="en-US" altLang="zh-CN" dirty="0">
                <a:latin typeface="微软雅黑" panose="020B0503020204020204" pitchFamily="34" charset="-122"/>
                <a:ea typeface="微软雅黑" panose="020B0503020204020204" pitchFamily="34" charset="-122"/>
              </a:rPr>
              <a:t>5. </a:t>
            </a:r>
            <a:r>
              <a:rPr lang="zh-CN" altLang="en-US" dirty="0">
                <a:latin typeface="微软雅黑" panose="020B0503020204020204" pitchFamily="34" charset="-122"/>
                <a:ea typeface="微软雅黑" panose="020B0503020204020204" pitchFamily="34" charset="-122"/>
              </a:rPr>
              <a:t>关系表达式</a:t>
            </a:r>
            <a:endParaRPr lang="en-US" altLang="zh-CN" dirty="0">
              <a:latin typeface="微软雅黑" panose="020B0503020204020204" pitchFamily="34" charset="-122"/>
              <a:ea typeface="微软雅黑" panose="020B0503020204020204" pitchFamily="34" charset="-122"/>
            </a:endParaRPr>
          </a:p>
          <a:p>
            <a:pPr>
              <a:lnSpc>
                <a:spcPct val="120000"/>
              </a:lnSpc>
              <a:spcBef>
                <a:spcPts val="600"/>
              </a:spcBef>
            </a:pPr>
            <a:r>
              <a:rPr lang="zh-CN" altLang="en-US" sz="2600" dirty="0">
                <a:latin typeface="微软雅黑" panose="020B0503020204020204" pitchFamily="34" charset="-122"/>
                <a:ea typeface="微软雅黑" panose="020B0503020204020204" pitchFamily="34" charset="-122"/>
              </a:rPr>
              <a:t>需要注意的运算规则：</a:t>
            </a:r>
            <a:endParaRPr lang="en-US" altLang="zh-CN" sz="2600" dirty="0">
              <a:latin typeface="微软雅黑" panose="020B0503020204020204" pitchFamily="34" charset="-122"/>
              <a:ea typeface="微软雅黑" panose="020B0503020204020204" pitchFamily="34" charset="-122"/>
            </a:endParaRPr>
          </a:p>
          <a:p>
            <a:pPr marL="612000" indent="-457200">
              <a:lnSpc>
                <a:spcPct val="120000"/>
              </a:lnSpc>
              <a:spcBef>
                <a:spcPts val="600"/>
              </a:spcBef>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当两个操作数比较时，其中一个是数值型，另一个是可转换为数值型的数据，则按照数值大小进行比较，例如</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True&gt;0</a:t>
            </a:r>
            <a:r>
              <a:rPr lang="zh-CN" altLang="en-US" dirty="0">
                <a:latin typeface="微软雅黑" panose="020B0503020204020204" pitchFamily="34" charset="-122"/>
                <a:ea typeface="微软雅黑" panose="020B0503020204020204" pitchFamily="34" charset="-122"/>
              </a:rPr>
              <a:t>，返回</a:t>
            </a:r>
            <a:r>
              <a:rPr lang="en-US" altLang="zh-CN" dirty="0">
                <a:latin typeface="微软雅黑" panose="020B0503020204020204" pitchFamily="34" charset="-122"/>
                <a:ea typeface="微软雅黑" panose="020B0503020204020204" pitchFamily="34" charset="-122"/>
              </a:rPr>
              <a:t>False</a:t>
            </a:r>
          </a:p>
          <a:p>
            <a:pPr marL="612000" indent="-457200">
              <a:lnSpc>
                <a:spcPct val="120000"/>
              </a:lnSpc>
              <a:spcBef>
                <a:spcPts val="600"/>
              </a:spcBef>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数值型与不能转换为数值的字符型数据不能进行比较，例如：</a:t>
            </a:r>
            <a:r>
              <a:rPr lang="zh-CN" altLang="en-US" dirty="0">
                <a:latin typeface="微软雅黑" panose="020B0503020204020204" pitchFamily="34" charset="-122"/>
                <a:ea typeface="微软雅黑" panose="020B0503020204020204" pitchFamily="34" charset="-122"/>
              </a:rPr>
              <a:t>“</a:t>
            </a:r>
            <a:r>
              <a:rPr lang="en-US" altLang="zh-CN" dirty="0" err="1">
                <a:latin typeface="微软雅黑" panose="020B0503020204020204" pitchFamily="34" charset="-122"/>
                <a:ea typeface="微软雅黑" panose="020B0503020204020204" pitchFamily="34" charset="-122"/>
              </a:rPr>
              <a:t>abc</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&gt;123</a:t>
            </a:r>
            <a:r>
              <a:rPr lang="zh-CN" altLang="en-US" dirty="0">
                <a:latin typeface="微软雅黑" panose="020B0503020204020204" pitchFamily="34" charset="-122"/>
                <a:ea typeface="微软雅黑" panose="020B0503020204020204" pitchFamily="34" charset="-122"/>
              </a:rPr>
              <a:t>，类型不匹配</a:t>
            </a:r>
            <a:endParaRPr lang="en-US" altLang="zh-CN" dirty="0">
              <a:latin typeface="微软雅黑" panose="020B0503020204020204" pitchFamily="34" charset="-122"/>
              <a:ea typeface="微软雅黑" panose="020B0503020204020204" pitchFamily="34" charset="-122"/>
            </a:endParaRPr>
          </a:p>
          <a:p>
            <a:pPr marL="612000" indent="-457200">
              <a:lnSpc>
                <a:spcPct val="120000"/>
              </a:lnSpc>
              <a:spcBef>
                <a:spcPts val="600"/>
              </a:spcBef>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不能用连续的关系运算符来表示复合条件</a:t>
            </a:r>
            <a:r>
              <a:rPr lang="zh-CN" altLang="en-US" dirty="0">
                <a:latin typeface="微软雅黑" panose="020B0503020204020204" pitchFamily="34" charset="-122"/>
                <a:ea typeface="微软雅黑" panose="020B0503020204020204" pitchFamily="34" charset="-122"/>
              </a:rPr>
              <a:t>，例如：</a:t>
            </a:r>
            <a:r>
              <a:rPr lang="en-US" altLang="zh-CN" dirty="0">
                <a:latin typeface="微软雅黑" panose="020B0503020204020204" pitchFamily="34" charset="-122"/>
                <a:ea typeface="微软雅黑" panose="020B0503020204020204" pitchFamily="34" charset="-122"/>
              </a:rPr>
              <a:t>3&lt;x&lt;6</a:t>
            </a:r>
            <a:r>
              <a:rPr lang="zh-CN" altLang="en-US" dirty="0">
                <a:latin typeface="微软雅黑" panose="020B0503020204020204" pitchFamily="34" charset="-122"/>
                <a:ea typeface="微软雅黑" panose="020B0503020204020204" pitchFamily="34" charset="-122"/>
              </a:rPr>
              <a:t>是错误的，应该写为</a:t>
            </a:r>
            <a:r>
              <a:rPr lang="en-US" altLang="zh-CN" dirty="0">
                <a:latin typeface="微软雅黑" panose="020B0503020204020204" pitchFamily="34" charset="-122"/>
                <a:ea typeface="微软雅黑" panose="020B0503020204020204" pitchFamily="34" charset="-122"/>
              </a:rPr>
              <a:t>x&gt;3 And x&lt;6</a:t>
            </a:r>
            <a:endParaRPr lang="zh-CN" altLang="zh-CN" dirty="0">
              <a:latin typeface="微软雅黑" panose="020B0503020204020204" pitchFamily="34" charset="-122"/>
              <a:ea typeface="微软雅黑" panose="020B0503020204020204" pitchFamily="34" charset="-122"/>
            </a:endParaRPr>
          </a:p>
          <a:p>
            <a:pPr marL="576000">
              <a:spcBef>
                <a:spcPts val="600"/>
              </a:spcBef>
              <a:buFont typeface="Wingdings" panose="05000000000000000000" pitchFamily="2" charset="2"/>
              <a:buChar char="Ø"/>
            </a:pPr>
            <a:endParaRPr lang="en-US" altLang="zh-CN" sz="2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205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ipe(left)">
                                      <p:cBhvr>
                                        <p:cTn id="10" dur="500"/>
                                        <p:tgtEl>
                                          <p:spTgt spid="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ipe(left)">
                                      <p:cBhvr>
                                        <p:cTn id="13" dur="500"/>
                                        <p:tgtEl>
                                          <p:spTgt spid="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ipe(left)">
                                      <p:cBhvr>
                                        <p:cTn id="16" dur="500"/>
                                        <p:tgtEl>
                                          <p:spTgt spid="5">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wipe(left)">
                                      <p:cBhvr>
                                        <p:cTn id="19"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6F0289E-4719-4324-90E3-A5E73BB4F7F3}"/>
              </a:ext>
            </a:extLst>
          </p:cNvPr>
          <p:cNvSpPr>
            <a:spLocks noGrp="1"/>
          </p:cNvSpPr>
          <p:nvPr>
            <p:ph idx="1"/>
          </p:nvPr>
        </p:nvSpPr>
        <p:spPr>
          <a:xfrm>
            <a:off x="463927" y="1026952"/>
            <a:ext cx="11508334" cy="908036"/>
          </a:xfrm>
        </p:spPr>
        <p:txBody>
          <a:bodyPr>
            <a:noAutofit/>
          </a:bodyPr>
          <a:lstStyle/>
          <a:p>
            <a:r>
              <a:rPr lang="en-US" altLang="zh-CN" sz="2400" dirty="0">
                <a:latin typeface="微软雅黑" panose="020B0503020204020204" pitchFamily="34" charset="-122"/>
                <a:ea typeface="微软雅黑" panose="020B0503020204020204" pitchFamily="34" charset="-122"/>
              </a:rPr>
              <a:t>6. </a:t>
            </a:r>
            <a:r>
              <a:rPr lang="zh-CN" altLang="en-US" sz="2400" dirty="0">
                <a:latin typeface="微软雅黑" panose="020B0503020204020204" pitchFamily="34" charset="-122"/>
                <a:ea typeface="微软雅黑" panose="020B0503020204020204" pitchFamily="34" charset="-122"/>
              </a:rPr>
              <a:t>逻辑表达式</a:t>
            </a:r>
            <a:endParaRPr lang="en-US" altLang="zh-CN" sz="2400" dirty="0">
              <a:latin typeface="微软雅黑" panose="020B0503020204020204" pitchFamily="34" charset="-122"/>
              <a:ea typeface="微软雅黑" panose="020B0503020204020204" pitchFamily="34" charset="-122"/>
            </a:endParaRPr>
          </a:p>
          <a:p>
            <a:r>
              <a:rPr lang="zh-CN" altLang="zh-CN" sz="2400" dirty="0">
                <a:latin typeface="微软雅黑" panose="020B0503020204020204" pitchFamily="34" charset="-122"/>
                <a:ea typeface="微软雅黑" panose="020B0503020204020204" pitchFamily="34" charset="-122"/>
              </a:rPr>
              <a:t>由逻辑运算符将逻辑型数据连接而成的表达式，运算结果是逻辑型数据</a:t>
            </a:r>
            <a:endParaRPr lang="en-US" altLang="zh-CN" sz="2400" dirty="0">
              <a:latin typeface="微软雅黑" panose="020B0503020204020204" pitchFamily="34" charset="-122"/>
              <a:ea typeface="微软雅黑" panose="020B0503020204020204" pitchFamily="34" charset="-122"/>
            </a:endParaRPr>
          </a:p>
          <a:p>
            <a:endParaRPr lang="zh-CN" altLang="en-US" sz="2400" dirty="0"/>
          </a:p>
        </p:txBody>
      </p:sp>
      <p:sp>
        <p:nvSpPr>
          <p:cNvPr id="4" name="标题 1">
            <a:extLst>
              <a:ext uri="{FF2B5EF4-FFF2-40B4-BE49-F238E27FC236}">
                <a16:creationId xmlns:a16="http://schemas.microsoft.com/office/drawing/2014/main" id="{75C87535-CF09-43F4-A6E3-90115EEBED3C}"/>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graphicFrame>
        <p:nvGraphicFramePr>
          <p:cNvPr id="5" name="object 6">
            <a:extLst>
              <a:ext uri="{FF2B5EF4-FFF2-40B4-BE49-F238E27FC236}">
                <a16:creationId xmlns:a16="http://schemas.microsoft.com/office/drawing/2014/main" id="{45F8DC2F-3A32-4988-ADAB-8CDDC8F62EDC}"/>
              </a:ext>
            </a:extLst>
          </p:cNvPr>
          <p:cNvGraphicFramePr>
            <a:graphicFrameLocks noGrp="1"/>
          </p:cNvGraphicFramePr>
          <p:nvPr>
            <p:extLst>
              <p:ext uri="{D42A27DB-BD31-4B8C-83A1-F6EECF244321}">
                <p14:modId xmlns:p14="http://schemas.microsoft.com/office/powerpoint/2010/main" val="1381537827"/>
              </p:ext>
            </p:extLst>
          </p:nvPr>
        </p:nvGraphicFramePr>
        <p:xfrm>
          <a:off x="1088172" y="2094980"/>
          <a:ext cx="9633098" cy="2880000"/>
        </p:xfrm>
        <a:graphic>
          <a:graphicData uri="http://schemas.openxmlformats.org/drawingml/2006/table">
            <a:tbl>
              <a:tblPr firstRow="1" bandRow="1">
                <a:tableStyleId>{2D5ABB26-0587-4C30-8999-92F81FD0307C}</a:tableStyleId>
              </a:tblPr>
              <a:tblGrid>
                <a:gridCol w="1346684">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222744">
                  <a:extLst>
                    <a:ext uri="{9D8B030D-6E8A-4147-A177-3AD203B41FA5}">
                      <a16:colId xmlns:a16="http://schemas.microsoft.com/office/drawing/2014/main" val="20002"/>
                    </a:ext>
                  </a:extLst>
                </a:gridCol>
                <a:gridCol w="5692070">
                  <a:extLst>
                    <a:ext uri="{9D8B030D-6E8A-4147-A177-3AD203B41FA5}">
                      <a16:colId xmlns:a16="http://schemas.microsoft.com/office/drawing/2014/main" val="20003"/>
                    </a:ext>
                  </a:extLst>
                </a:gridCol>
              </a:tblGrid>
              <a:tr h="511096">
                <a:tc>
                  <a:txBody>
                    <a:bodyPr/>
                    <a:lstStyle/>
                    <a:p>
                      <a:pPr algn="ctr">
                        <a:lnSpc>
                          <a:spcPct val="100000"/>
                        </a:lnSpc>
                        <a:spcBef>
                          <a:spcPts val="775"/>
                        </a:spcBef>
                      </a:pPr>
                      <a:r>
                        <a:rPr lang="zh-CN" altLang="en-US" sz="1800" b="0" i="0" dirty="0">
                          <a:solidFill>
                            <a:srgbClr val="000000"/>
                          </a:solidFill>
                          <a:latin typeface="微软雅黑" panose="020B0503020204020204" pitchFamily="34" charset="-122"/>
                          <a:ea typeface="微软雅黑" panose="020B0503020204020204" pitchFamily="34" charset="-122"/>
                          <a:cs typeface="微软雅黑"/>
                        </a:rPr>
                        <a:t>运算符</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1800" b="0" i="0" dirty="0">
                          <a:solidFill>
                            <a:srgbClr val="000000"/>
                          </a:solidFill>
                          <a:latin typeface="微软雅黑" panose="020B0503020204020204" pitchFamily="34" charset="-122"/>
                          <a:ea typeface="微软雅黑" panose="020B0503020204020204" pitchFamily="34" charset="-122"/>
                          <a:cs typeface="微软雅黑"/>
                        </a:rPr>
                        <a:t>说明</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algn="ctr">
                        <a:lnSpc>
                          <a:spcPct val="100000"/>
                        </a:lnSpc>
                        <a:spcBef>
                          <a:spcPts val="775"/>
                        </a:spcBef>
                      </a:pPr>
                      <a:r>
                        <a:rPr lang="zh-CN" altLang="en-US" sz="1800" b="0" i="0" dirty="0">
                          <a:solidFill>
                            <a:srgbClr val="000000"/>
                          </a:solidFill>
                          <a:latin typeface="微软雅黑" panose="020B0503020204020204" pitchFamily="34" charset="-122"/>
                          <a:ea typeface="微软雅黑" panose="020B0503020204020204" pitchFamily="34" charset="-122"/>
                          <a:cs typeface="微软雅黑"/>
                        </a:rPr>
                        <a:t>优先级</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1270" algn="ctr">
                        <a:lnSpc>
                          <a:spcPct val="100000"/>
                        </a:lnSpc>
                        <a:spcBef>
                          <a:spcPts val="775"/>
                        </a:spcBef>
                      </a:pPr>
                      <a:r>
                        <a:rPr lang="zh-CN" altLang="en-US" sz="1800" b="0" i="0" dirty="0">
                          <a:solidFill>
                            <a:srgbClr val="000000"/>
                          </a:solidFill>
                          <a:latin typeface="微软雅黑" panose="020B0503020204020204" pitchFamily="34" charset="-122"/>
                          <a:ea typeface="微软雅黑" panose="020B0503020204020204" pitchFamily="34" charset="-122"/>
                          <a:cs typeface="微软雅黑"/>
                        </a:rPr>
                        <a:t>运算规则</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0"/>
                  </a:ext>
                </a:extLst>
              </a:tr>
              <a:tr h="592226">
                <a:tc>
                  <a:txBody>
                    <a:bodyPr/>
                    <a:lstStyle/>
                    <a:p>
                      <a:pPr marL="81915" algn="ctr">
                        <a:lnSpc>
                          <a:spcPct val="100000"/>
                        </a:lnSpc>
                        <a:spcBef>
                          <a:spcPts val="775"/>
                        </a:spcBef>
                      </a:pP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Not</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75"/>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取反</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a:lnSpc>
                          <a:spcPct val="100000"/>
                        </a:lnSpc>
                        <a:spcBef>
                          <a:spcPts val="775"/>
                        </a:spcBef>
                      </a:pPr>
                      <a:r>
                        <a:rPr lang="en-US" altLang="zh-CN" sz="1800" b="0" i="0" dirty="0">
                          <a:solidFill>
                            <a:srgbClr val="000000"/>
                          </a:solidFill>
                          <a:latin typeface="微软雅黑" panose="020B0503020204020204" pitchFamily="34" charset="-122"/>
                          <a:ea typeface="微软雅黑" panose="020B0503020204020204" pitchFamily="34" charset="-122"/>
                          <a:cs typeface="Times New Roman"/>
                        </a:rPr>
                        <a:t>1</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l">
                        <a:lnSpc>
                          <a:spcPct val="100000"/>
                        </a:lnSpc>
                        <a:spcBef>
                          <a:spcPts val="775"/>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操作数为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True,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运算结果为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False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；操作数为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False,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运算结果为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True</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1"/>
                  </a:ext>
                </a:extLst>
              </a:tr>
              <a:tr h="592226">
                <a:tc>
                  <a:txBody>
                    <a:bodyPr/>
                    <a:lstStyle/>
                    <a:p>
                      <a:pPr marL="81915" algn="ctr">
                        <a:lnSpc>
                          <a:spcPct val="100000"/>
                        </a:lnSpc>
                        <a:spcBef>
                          <a:spcPts val="780"/>
                        </a:spcBef>
                      </a:pP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And</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1915" algn="ctr">
                        <a:lnSpc>
                          <a:spcPct val="100000"/>
                        </a:lnSpc>
                        <a:spcBef>
                          <a:spcPts val="780"/>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与</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en-US" altLang="zh-CN" sz="1800" b="0" i="0" dirty="0">
                          <a:solidFill>
                            <a:srgbClr val="000000"/>
                          </a:solidFill>
                          <a:latin typeface="微软雅黑" panose="020B0503020204020204" pitchFamily="34" charset="-122"/>
                          <a:ea typeface="微软雅黑" panose="020B0503020204020204" pitchFamily="34" charset="-122"/>
                          <a:cs typeface="Times New Roman"/>
                        </a:rPr>
                        <a:t>2</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tc>
                  <a:txBody>
                    <a:bodyPr/>
                    <a:lstStyle/>
                    <a:p>
                      <a:pPr marL="82550" algn="l">
                        <a:lnSpc>
                          <a:spcPct val="100000"/>
                        </a:lnSpc>
                        <a:spcBef>
                          <a:spcPts val="780"/>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左右操作数均为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True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时，运算结果为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True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，其他情况下为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False</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10002"/>
                  </a:ext>
                </a:extLst>
              </a:tr>
              <a:tr h="592226">
                <a:tc>
                  <a:txBody>
                    <a:bodyPr/>
                    <a:lstStyle/>
                    <a:p>
                      <a:pPr marL="81915" algn="ctr">
                        <a:lnSpc>
                          <a:spcPct val="100000"/>
                        </a:lnSpc>
                        <a:spcBef>
                          <a:spcPts val="780"/>
                        </a:spcBef>
                      </a:pP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Or</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1915" algn="ctr">
                        <a:lnSpc>
                          <a:spcPct val="100000"/>
                        </a:lnSpc>
                        <a:spcBef>
                          <a:spcPts val="780"/>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或</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ctr">
                        <a:lnSpc>
                          <a:spcPct val="100000"/>
                        </a:lnSpc>
                        <a:spcBef>
                          <a:spcPts val="780"/>
                        </a:spcBef>
                      </a:pPr>
                      <a:r>
                        <a:rPr lang="en-US" sz="1800" b="0" i="0" dirty="0">
                          <a:solidFill>
                            <a:srgbClr val="000000"/>
                          </a:solidFill>
                          <a:latin typeface="微软雅黑" panose="020B0503020204020204" pitchFamily="34" charset="-122"/>
                          <a:ea typeface="微软雅黑" panose="020B0503020204020204" pitchFamily="34" charset="-122"/>
                          <a:cs typeface="Times New Roman"/>
                        </a:rPr>
                        <a:t>3</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tc>
                  <a:txBody>
                    <a:bodyPr/>
                    <a:lstStyle/>
                    <a:p>
                      <a:pPr marL="82550" algn="l">
                        <a:lnSpc>
                          <a:spcPct val="100000"/>
                        </a:lnSpc>
                        <a:spcBef>
                          <a:spcPts val="780"/>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左右操作数有一个为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True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时，运算结果为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True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，其他情况为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False</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a:solidFill>
                        <a:srgbClr val="221F1D"/>
                      </a:solidFill>
                      <a:prstDash val="solid"/>
                    </a:lnL>
                    <a:lnR w="19050">
                      <a:solidFill>
                        <a:srgbClr val="221F1D"/>
                      </a:solidFill>
                      <a:prstDash val="solid"/>
                    </a:lnR>
                    <a:lnT w="19050">
                      <a:solidFill>
                        <a:srgbClr val="221F1D"/>
                      </a:solidFill>
                      <a:prstDash val="solid"/>
                    </a:lnT>
                    <a:lnB w="19050" cap="flat" cmpd="sng" algn="ctr">
                      <a:solidFill>
                        <a:srgbClr val="221F1D"/>
                      </a:solidFill>
                      <a:prstDash val="solid"/>
                      <a:round/>
                      <a:headEnd type="none" w="med" len="med"/>
                      <a:tailEnd type="none" w="med" len="med"/>
                    </a:lnB>
                  </a:tcPr>
                </a:tc>
                <a:extLst>
                  <a:ext uri="{0D108BD9-81ED-4DB2-BD59-A6C34878D82A}">
                    <a16:rowId xmlns:a16="http://schemas.microsoft.com/office/drawing/2014/main" val="10003"/>
                  </a:ext>
                </a:extLst>
              </a:tr>
              <a:tr h="592226">
                <a:tc>
                  <a:txBody>
                    <a:bodyPr/>
                    <a:lstStyle/>
                    <a:p>
                      <a:pPr marL="81915" algn="ctr">
                        <a:lnSpc>
                          <a:spcPct val="100000"/>
                        </a:lnSpc>
                        <a:spcBef>
                          <a:spcPts val="780"/>
                        </a:spcBef>
                      </a:pPr>
                      <a:r>
                        <a:rPr lang="en-US" altLang="zh-CN" sz="1800" b="0" kern="1200" dirty="0" err="1">
                          <a:solidFill>
                            <a:srgbClr val="000000"/>
                          </a:solidFill>
                          <a:effectLst/>
                          <a:latin typeface="微软雅黑" panose="020B0503020204020204" pitchFamily="34" charset="-122"/>
                          <a:ea typeface="微软雅黑" panose="020B0503020204020204" pitchFamily="34" charset="-122"/>
                          <a:cs typeface="+mn-cs"/>
                        </a:rPr>
                        <a:t>Xor</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a:solidFill>
                        <a:srgbClr val="221F1D"/>
                      </a:solidFill>
                      <a:prstDash val="soli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1915" algn="ctr">
                        <a:lnSpc>
                          <a:spcPct val="100000"/>
                        </a:lnSpc>
                        <a:spcBef>
                          <a:spcPts val="780"/>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异或</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2550" algn="ctr">
                        <a:lnSpc>
                          <a:spcPct val="100000"/>
                        </a:lnSpc>
                        <a:spcBef>
                          <a:spcPts val="780"/>
                        </a:spcBef>
                      </a:pPr>
                      <a:r>
                        <a:rPr lang="en-US" sz="1800" b="0" i="0" dirty="0">
                          <a:solidFill>
                            <a:srgbClr val="000000"/>
                          </a:solidFill>
                          <a:latin typeface="微软雅黑" panose="020B0503020204020204" pitchFamily="34" charset="-122"/>
                          <a:ea typeface="微软雅黑" panose="020B0503020204020204" pitchFamily="34" charset="-122"/>
                          <a:cs typeface="Times New Roman"/>
                        </a:rPr>
                        <a:t>4</a:t>
                      </a:r>
                      <a:endParaRPr sz="1800" b="0" i="0" dirty="0">
                        <a:solidFill>
                          <a:srgbClr val="000000"/>
                        </a:solidFill>
                        <a:latin typeface="微软雅黑" panose="020B0503020204020204" pitchFamily="34" charset="-122"/>
                        <a:ea typeface="微软雅黑" panose="020B0503020204020204" pitchFamily="34" charset="-122"/>
                        <a:cs typeface="Times New Roman"/>
                      </a:endParaRPr>
                    </a:p>
                  </a:txBody>
                  <a:tcPr marL="0" marR="0" marT="0" marB="0" anchor="ctr">
                    <a:lnL w="19050" cap="flat" cmpd="sng" algn="ctr">
                      <a:solidFill>
                        <a:srgbClr val="221F1D"/>
                      </a:solidFill>
                      <a:prstDash val="solid"/>
                      <a:round/>
                      <a:headEnd type="none" w="med" len="med"/>
                      <a:tailEnd type="none" w="med" len="med"/>
                    </a:lnL>
                    <a:lnR w="19050" cap="flat" cmpd="sng" algn="ctr">
                      <a:solidFill>
                        <a:srgbClr val="221F1D"/>
                      </a:solidFill>
                      <a:prstDash val="solid"/>
                      <a:round/>
                      <a:headEnd type="none" w="med" len="med"/>
                      <a:tailEnd type="none" w="med" len="med"/>
                    </a:lnR>
                    <a:lnT w="19050">
                      <a:solidFill>
                        <a:srgbClr val="221F1D"/>
                      </a:solidFill>
                      <a:prstDash val="solid"/>
                    </a:lnT>
                    <a:lnB w="19050">
                      <a:solidFill>
                        <a:srgbClr val="221F1D"/>
                      </a:solidFill>
                      <a:prstDash val="solid"/>
                    </a:lnB>
                  </a:tcPr>
                </a:tc>
                <a:tc>
                  <a:txBody>
                    <a:bodyPr/>
                    <a:lstStyle/>
                    <a:p>
                      <a:pPr marL="82550" algn="l">
                        <a:lnSpc>
                          <a:spcPct val="100000"/>
                        </a:lnSpc>
                        <a:spcBef>
                          <a:spcPts val="780"/>
                        </a:spcBef>
                      </a:pP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左右操作数取值相反时，运算结果为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True</a:t>
                      </a:r>
                      <a:r>
                        <a:rPr lang="zh-CN" altLang="zh-CN" sz="1800" b="0" kern="1200" dirty="0">
                          <a:solidFill>
                            <a:srgbClr val="000000"/>
                          </a:solidFill>
                          <a:effectLst/>
                          <a:latin typeface="微软雅黑" panose="020B0503020204020204" pitchFamily="34" charset="-122"/>
                          <a:ea typeface="微软雅黑" panose="020B0503020204020204" pitchFamily="34" charset="-122"/>
                          <a:cs typeface="+mn-cs"/>
                        </a:rPr>
                        <a:t>；取值相同时，运算结果为</a:t>
                      </a:r>
                      <a:r>
                        <a:rPr lang="en-US" altLang="zh-CN" sz="1800" b="0" kern="1200" dirty="0">
                          <a:solidFill>
                            <a:srgbClr val="000000"/>
                          </a:solidFill>
                          <a:effectLst/>
                          <a:latin typeface="微软雅黑" panose="020B0503020204020204" pitchFamily="34" charset="-122"/>
                          <a:ea typeface="微软雅黑" panose="020B0503020204020204" pitchFamily="34" charset="-122"/>
                          <a:cs typeface="+mn-cs"/>
                        </a:rPr>
                        <a:t>False</a:t>
                      </a:r>
                      <a:endParaRPr sz="1800" b="0" i="0" dirty="0">
                        <a:solidFill>
                          <a:srgbClr val="000000"/>
                        </a:solidFill>
                        <a:latin typeface="微软雅黑" panose="020B0503020204020204" pitchFamily="34" charset="-122"/>
                        <a:ea typeface="微软雅黑" panose="020B0503020204020204" pitchFamily="34" charset="-122"/>
                        <a:cs typeface="微软雅黑"/>
                      </a:endParaRPr>
                    </a:p>
                  </a:txBody>
                  <a:tcPr marL="0" marR="0" marT="0" marB="0" anchor="ctr">
                    <a:lnL w="19050" cap="flat" cmpd="sng" algn="ctr">
                      <a:solidFill>
                        <a:srgbClr val="221F1D"/>
                      </a:solidFill>
                      <a:prstDash val="solid"/>
                      <a:round/>
                      <a:headEnd type="none" w="med" len="med"/>
                      <a:tailEnd type="none" w="med" len="med"/>
                    </a:lnL>
                    <a:lnR w="19050">
                      <a:solidFill>
                        <a:srgbClr val="221F1D"/>
                      </a:solidFill>
                      <a:prstDash val="solid"/>
                    </a:lnR>
                    <a:lnT w="19050">
                      <a:solidFill>
                        <a:srgbClr val="221F1D"/>
                      </a:solidFill>
                      <a:prstDash val="solid"/>
                    </a:lnT>
                    <a:lnB w="19050">
                      <a:solidFill>
                        <a:srgbClr val="221F1D"/>
                      </a:solidFill>
                      <a:prstDash val="solid"/>
                    </a:lnB>
                  </a:tcPr>
                </a:tc>
                <a:extLst>
                  <a:ext uri="{0D108BD9-81ED-4DB2-BD59-A6C34878D82A}">
                    <a16:rowId xmlns:a16="http://schemas.microsoft.com/office/drawing/2014/main" val="3879034232"/>
                  </a:ext>
                </a:extLst>
              </a:tr>
            </a:tbl>
          </a:graphicData>
        </a:graphic>
      </p:graphicFrame>
      <p:grpSp>
        <p:nvGrpSpPr>
          <p:cNvPr id="6" name="组合 5">
            <a:extLst>
              <a:ext uri="{FF2B5EF4-FFF2-40B4-BE49-F238E27FC236}">
                <a16:creationId xmlns:a16="http://schemas.microsoft.com/office/drawing/2014/main" id="{6C8ECC6C-6585-4480-A12F-B18E4DE6FF56}"/>
              </a:ext>
            </a:extLst>
          </p:cNvPr>
          <p:cNvGrpSpPr/>
          <p:nvPr/>
        </p:nvGrpSpPr>
        <p:grpSpPr>
          <a:xfrm>
            <a:off x="1090010" y="5208361"/>
            <a:ext cx="9633098" cy="1466982"/>
            <a:chOff x="1200450" y="5029444"/>
            <a:chExt cx="9567813" cy="1527767"/>
          </a:xfrm>
        </p:grpSpPr>
        <p:sp>
          <p:nvSpPr>
            <p:cNvPr id="7" name="object 12">
              <a:extLst>
                <a:ext uri="{FF2B5EF4-FFF2-40B4-BE49-F238E27FC236}">
                  <a16:creationId xmlns:a16="http://schemas.microsoft.com/office/drawing/2014/main" id="{7358A540-B21E-4AA8-AA4A-2E3B60912106}"/>
                </a:ext>
              </a:extLst>
            </p:cNvPr>
            <p:cNvSpPr/>
            <p:nvPr/>
          </p:nvSpPr>
          <p:spPr>
            <a:xfrm>
              <a:off x="1240571" y="5041476"/>
              <a:ext cx="9527692" cy="1515735"/>
            </a:xfrm>
            <a:custGeom>
              <a:avLst/>
              <a:gdLst/>
              <a:ahLst/>
              <a:cxnLst/>
              <a:rect l="l" t="t" r="r" b="b"/>
              <a:pathLst>
                <a:path w="8637905" h="1755775">
                  <a:moveTo>
                    <a:pt x="0" y="51816"/>
                  </a:moveTo>
                  <a:lnTo>
                    <a:pt x="4081" y="31664"/>
                  </a:lnTo>
                  <a:lnTo>
                    <a:pt x="15211" y="15192"/>
                  </a:lnTo>
                  <a:lnTo>
                    <a:pt x="31718" y="4077"/>
                  </a:lnTo>
                  <a:lnTo>
                    <a:pt x="51930" y="0"/>
                  </a:lnTo>
                  <a:lnTo>
                    <a:pt x="8585644" y="0"/>
                  </a:lnTo>
                  <a:lnTo>
                    <a:pt x="8605869" y="4077"/>
                  </a:lnTo>
                  <a:lnTo>
                    <a:pt x="8622379" y="15192"/>
                  </a:lnTo>
                  <a:lnTo>
                    <a:pt x="8633507" y="31664"/>
                  </a:lnTo>
                  <a:lnTo>
                    <a:pt x="8637587" y="51816"/>
                  </a:lnTo>
                  <a:lnTo>
                    <a:pt x="8637587" y="1703781"/>
                  </a:lnTo>
                  <a:lnTo>
                    <a:pt x="8633507" y="1723998"/>
                  </a:lnTo>
                  <a:lnTo>
                    <a:pt x="8622379" y="1740504"/>
                  </a:lnTo>
                  <a:lnTo>
                    <a:pt x="8605869" y="1751631"/>
                  </a:lnTo>
                  <a:lnTo>
                    <a:pt x="8585644" y="1755711"/>
                  </a:lnTo>
                  <a:lnTo>
                    <a:pt x="51930" y="1755711"/>
                  </a:lnTo>
                  <a:lnTo>
                    <a:pt x="31718" y="1751631"/>
                  </a:lnTo>
                  <a:lnTo>
                    <a:pt x="15211" y="1740504"/>
                  </a:lnTo>
                  <a:lnTo>
                    <a:pt x="4081" y="1723998"/>
                  </a:lnTo>
                  <a:lnTo>
                    <a:pt x="0" y="1703781"/>
                  </a:lnTo>
                  <a:lnTo>
                    <a:pt x="0" y="51816"/>
                  </a:lnTo>
                  <a:close/>
                </a:path>
              </a:pathLst>
            </a:custGeom>
            <a:ln w="25400">
              <a:solidFill>
                <a:srgbClr val="808080"/>
              </a:solidFill>
            </a:ln>
          </p:spPr>
          <p:txBody>
            <a:bodyPr wrap="square" lIns="0" tIns="0" rIns="0" bIns="0" rtlCol="0"/>
            <a:lstStyle/>
            <a:p>
              <a:endParaRPr/>
            </a:p>
          </p:txBody>
        </p:sp>
        <p:sp>
          <p:nvSpPr>
            <p:cNvPr id="8" name="object 13">
              <a:extLst>
                <a:ext uri="{FF2B5EF4-FFF2-40B4-BE49-F238E27FC236}">
                  <a16:creationId xmlns:a16="http://schemas.microsoft.com/office/drawing/2014/main" id="{844FB9CD-F11A-437C-8C74-3909BB0CFC28}"/>
                </a:ext>
              </a:extLst>
            </p:cNvPr>
            <p:cNvSpPr/>
            <p:nvPr/>
          </p:nvSpPr>
          <p:spPr>
            <a:xfrm>
              <a:off x="1240571" y="5029444"/>
              <a:ext cx="9527341" cy="432000"/>
            </a:xfrm>
            <a:prstGeom prst="rect">
              <a:avLst/>
            </a:prstGeom>
            <a:blipFill>
              <a:blip r:embed="rId2" cstate="print"/>
              <a:stretch>
                <a:fillRect/>
              </a:stretch>
            </a:blipFill>
          </p:spPr>
          <p:txBody>
            <a:bodyPr wrap="square" lIns="0" tIns="0" rIns="0" bIns="0" rtlCol="0"/>
            <a:lstStyle/>
            <a:p>
              <a:endParaRPr/>
            </a:p>
          </p:txBody>
        </p:sp>
        <p:sp>
          <p:nvSpPr>
            <p:cNvPr id="9" name="object 15">
              <a:extLst>
                <a:ext uri="{FF2B5EF4-FFF2-40B4-BE49-F238E27FC236}">
                  <a16:creationId xmlns:a16="http://schemas.microsoft.com/office/drawing/2014/main" id="{B5FF6E72-5E3A-4191-B976-05E55CC1F6AA}"/>
                </a:ext>
              </a:extLst>
            </p:cNvPr>
            <p:cNvSpPr txBox="1"/>
            <p:nvPr/>
          </p:nvSpPr>
          <p:spPr>
            <a:xfrm>
              <a:off x="1370933" y="5517255"/>
              <a:ext cx="8949302" cy="977615"/>
            </a:xfrm>
            <a:prstGeom prst="rect">
              <a:avLst/>
            </a:prstGeom>
          </p:spPr>
          <p:txBody>
            <a:bodyPr vert="horz" wrap="square" lIns="0" tIns="0" rIns="0" bIns="0" rtlCol="0">
              <a:spAutoFit/>
            </a:bodyPr>
            <a:lstStyle/>
            <a:p>
              <a:pPr>
                <a:spcBef>
                  <a:spcPts val="600"/>
                </a:spcBef>
              </a:pPr>
              <a:r>
                <a:rPr lang="en-US" altLang="zh-CN" sz="1700" dirty="0">
                  <a:solidFill>
                    <a:srgbClr val="000000"/>
                  </a:solidFill>
                  <a:latin typeface="微软雅黑" panose="020B0503020204020204" pitchFamily="34" charset="-122"/>
                  <a:ea typeface="微软雅黑" panose="020B0503020204020204" pitchFamily="34" charset="-122"/>
                </a:rPr>
                <a:t>? 6&gt;3 AND 4&lt;&gt;12 OR NOT 5=6 ,  ((6&gt;3) AND (4&lt;&gt;12)) OR (NOT(5=6))</a:t>
              </a:r>
              <a:endParaRPr lang="zh-CN" altLang="zh-CN" sz="1700" dirty="0">
                <a:solidFill>
                  <a:srgbClr val="000000"/>
                </a:solidFill>
                <a:latin typeface="微软雅黑" panose="020B0503020204020204" pitchFamily="34" charset="-122"/>
                <a:ea typeface="微软雅黑" panose="020B0503020204020204" pitchFamily="34" charset="-122"/>
              </a:endParaRPr>
            </a:p>
            <a:p>
              <a:pPr>
                <a:spcBef>
                  <a:spcPts val="600"/>
                </a:spcBef>
              </a:pPr>
              <a:r>
                <a:rPr lang="zh-CN" altLang="zh-CN" sz="1700" dirty="0">
                  <a:solidFill>
                    <a:srgbClr val="000000"/>
                  </a:solidFill>
                  <a:latin typeface="微软雅黑" panose="020B0503020204020204" pitchFamily="34" charset="-122"/>
                  <a:ea typeface="微软雅黑" panose="020B0503020204020204" pitchFamily="34" charset="-122"/>
                </a:rPr>
                <a:t>显示结果</a:t>
              </a:r>
            </a:p>
            <a:p>
              <a:pPr>
                <a:spcBef>
                  <a:spcPts val="600"/>
                </a:spcBef>
              </a:pPr>
              <a:r>
                <a:rPr lang="en-US" altLang="zh-CN" sz="1700" dirty="0">
                  <a:solidFill>
                    <a:srgbClr val="000000"/>
                  </a:solidFill>
                  <a:latin typeface="微软雅黑" panose="020B0503020204020204" pitchFamily="34" charset="-122"/>
                  <a:ea typeface="微软雅黑" panose="020B0503020204020204" pitchFamily="34" charset="-122"/>
                </a:rPr>
                <a:t>True          </a:t>
              </a:r>
              <a:r>
                <a:rPr lang="en-US" altLang="zh-CN" sz="1700" dirty="0" err="1">
                  <a:solidFill>
                    <a:srgbClr val="000000"/>
                  </a:solidFill>
                  <a:latin typeface="微软雅黑" panose="020B0503020204020204" pitchFamily="34" charset="-122"/>
                  <a:ea typeface="微软雅黑" panose="020B0503020204020204" pitchFamily="34" charset="-122"/>
                </a:rPr>
                <a:t>True</a:t>
              </a:r>
              <a:endParaRPr lang="zh-CN" altLang="zh-CN" sz="1700" dirty="0">
                <a:solidFill>
                  <a:srgbClr val="000000"/>
                </a:solidFill>
                <a:latin typeface="微软雅黑" panose="020B0503020204020204" pitchFamily="34" charset="-122"/>
                <a:ea typeface="微软雅黑" panose="020B0503020204020204" pitchFamily="34" charset="-122"/>
              </a:endParaRPr>
            </a:p>
          </p:txBody>
        </p:sp>
        <p:sp>
          <p:nvSpPr>
            <p:cNvPr id="10" name="object 15">
              <a:extLst>
                <a:ext uri="{FF2B5EF4-FFF2-40B4-BE49-F238E27FC236}">
                  <a16:creationId xmlns:a16="http://schemas.microsoft.com/office/drawing/2014/main" id="{A2BC50B6-8D5B-4E06-BBC1-A96E62A29C61}"/>
                </a:ext>
              </a:extLst>
            </p:cNvPr>
            <p:cNvSpPr txBox="1"/>
            <p:nvPr/>
          </p:nvSpPr>
          <p:spPr>
            <a:xfrm>
              <a:off x="1200450" y="5112074"/>
              <a:ext cx="2159260" cy="288477"/>
            </a:xfrm>
            <a:prstGeom prst="rect">
              <a:avLst/>
            </a:prstGeom>
          </p:spPr>
          <p:txBody>
            <a:bodyPr vert="horz" wrap="square" lIns="0" tIns="0" rIns="0" bIns="0" rtlCol="0">
              <a:spAutoFit/>
            </a:bodyPr>
            <a:lstStyle/>
            <a:p>
              <a:pPr marL="216000">
                <a:lnSpc>
                  <a:spcPct val="100000"/>
                </a:lnSpc>
              </a:pPr>
              <a:r>
                <a:rPr lang="zh-CN" altLang="en-US" b="1" dirty="0">
                  <a:solidFill>
                    <a:schemeClr val="bg1"/>
                  </a:solidFill>
                  <a:latin typeface="微软雅黑" panose="020B0503020204020204" pitchFamily="34" charset="-122"/>
                  <a:ea typeface="微软雅黑" panose="020B0503020204020204" pitchFamily="34" charset="-122"/>
                  <a:cs typeface="微软雅黑"/>
                </a:rPr>
                <a:t>逻辑表达式示</a:t>
              </a:r>
              <a:r>
                <a:rPr b="1" dirty="0">
                  <a:solidFill>
                    <a:schemeClr val="bg1"/>
                  </a:solidFill>
                  <a:latin typeface="微软雅黑" panose="020B0503020204020204" pitchFamily="34" charset="-122"/>
                  <a:ea typeface="微软雅黑" panose="020B0503020204020204" pitchFamily="34" charset="-122"/>
                  <a:cs typeface="微软雅黑"/>
                </a:rPr>
                <a:t>例</a:t>
              </a:r>
              <a:endParaRPr dirty="0">
                <a:solidFill>
                  <a:srgbClr val="000000"/>
                </a:solidFill>
                <a:latin typeface="Times New Roman"/>
                <a:cs typeface="Times New Roman"/>
              </a:endParaRPr>
            </a:p>
          </p:txBody>
        </p:sp>
      </p:grpSp>
    </p:spTree>
    <p:extLst>
      <p:ext uri="{BB962C8B-B14F-4D97-AF65-F5344CB8AC3E}">
        <p14:creationId xmlns:p14="http://schemas.microsoft.com/office/powerpoint/2010/main" val="350310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6" presetClass="entr" presetSubtype="16"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circle(in)">
                                      <p:cBhvr>
                                        <p:cTn id="18" dur="2000"/>
                                        <p:tgtEl>
                                          <p:spTgt spid="5"/>
                                        </p:tgtEl>
                                      </p:cBhvr>
                                    </p:animEffect>
                                  </p:childTnLst>
                                </p:cTn>
                              </p:par>
                            </p:childTnLst>
                          </p:cTn>
                        </p:par>
                        <p:par>
                          <p:cTn id="19" fill="hold">
                            <p:stCondLst>
                              <p:cond delay="3000"/>
                            </p:stCondLst>
                            <p:childTnLst>
                              <p:par>
                                <p:cTn id="20" presetID="42"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62681621-0281-495C-ABCA-0945585CDD43}"/>
              </a:ext>
            </a:extLst>
          </p:cNvPr>
          <p:cNvSpPr>
            <a:spLocks noGrp="1"/>
          </p:cNvSpPr>
          <p:nvPr>
            <p:ph type="title"/>
          </p:nvPr>
        </p:nvSpPr>
        <p:spPr>
          <a:xfrm>
            <a:off x="175727" y="193292"/>
            <a:ext cx="11198290" cy="746351"/>
          </a:xfrm>
          <a:ln>
            <a:noFill/>
          </a:ln>
        </p:spPr>
        <p:txBody>
          <a:bodyPr>
            <a:normAutofit/>
          </a:bodyPr>
          <a:lstStyle/>
          <a:p>
            <a:r>
              <a:rPr lang="en-US" altLang="zh-CN" b="1" dirty="0"/>
              <a:t>01 VBA</a:t>
            </a:r>
            <a:r>
              <a:rPr lang="zh-CN" altLang="en-US" b="1" dirty="0"/>
              <a:t>语言基础</a:t>
            </a:r>
          </a:p>
        </p:txBody>
      </p:sp>
      <p:sp>
        <p:nvSpPr>
          <p:cNvPr id="5" name="内容占位符 2">
            <a:extLst>
              <a:ext uri="{FF2B5EF4-FFF2-40B4-BE49-F238E27FC236}">
                <a16:creationId xmlns:a16="http://schemas.microsoft.com/office/drawing/2014/main" id="{3AAA9795-AFB9-4788-8A49-98A7606E93AA}"/>
              </a:ext>
            </a:extLst>
          </p:cNvPr>
          <p:cNvSpPr>
            <a:spLocks noGrp="1"/>
          </p:cNvSpPr>
          <p:nvPr>
            <p:ph idx="1"/>
          </p:nvPr>
        </p:nvSpPr>
        <p:spPr>
          <a:xfrm>
            <a:off x="661426" y="1247042"/>
            <a:ext cx="10869147" cy="4363915"/>
          </a:xfrm>
        </p:spPr>
        <p:txBody>
          <a:bodyPr>
            <a:noAutofit/>
          </a:bodyPr>
          <a:lstStyle/>
          <a:p>
            <a:pPr>
              <a:lnSpc>
                <a:spcPct val="150000"/>
              </a:lnSpc>
            </a:pPr>
            <a:r>
              <a:rPr lang="en-US" altLang="zh-CN" dirty="0">
                <a:latin typeface="微软雅黑" panose="020B0503020204020204" pitchFamily="34" charset="-122"/>
                <a:ea typeface="微软雅黑" panose="020B0503020204020204" pitchFamily="34" charset="-122"/>
              </a:rPr>
              <a:t>7.  </a:t>
            </a:r>
            <a:r>
              <a:rPr lang="zh-CN" altLang="en-US" dirty="0">
                <a:latin typeface="微软雅黑" panose="020B0503020204020204" pitchFamily="34" charset="-122"/>
                <a:ea typeface="微软雅黑" panose="020B0503020204020204" pitchFamily="34" charset="-122"/>
              </a:rPr>
              <a:t>表达式运算的优先级</a:t>
            </a:r>
            <a:endParaRPr lang="en-US" altLang="zh-CN" dirty="0">
              <a:latin typeface="微软雅黑" panose="020B0503020204020204" pitchFamily="34" charset="-122"/>
              <a:ea typeface="微软雅黑" panose="020B0503020204020204" pitchFamily="34" charset="-122"/>
            </a:endParaRPr>
          </a:p>
          <a:p>
            <a:pPr marL="612000" indent="-457200">
              <a:lnSpc>
                <a:spcPct val="150000"/>
              </a:lnSpc>
              <a:buFont typeface="Wingdings" panose="05000000000000000000" pitchFamily="2" charset="2"/>
              <a:buChar char="Ø"/>
            </a:pPr>
            <a:r>
              <a:rPr lang="zh-CN" altLang="en-US" dirty="0">
                <a:latin typeface="微软雅黑" panose="020B0503020204020204" pitchFamily="34" charset="-122"/>
                <a:ea typeface="微软雅黑" panose="020B0503020204020204" pitchFamily="34" charset="-122"/>
              </a:rPr>
              <a:t>函数运算→算术运算→字符运算→关系运算→逻辑运算</a:t>
            </a:r>
            <a:endParaRPr lang="en-US" altLang="zh-CN" dirty="0">
              <a:latin typeface="微软雅黑" panose="020B0503020204020204" pitchFamily="34" charset="-122"/>
              <a:ea typeface="微软雅黑" panose="020B0503020204020204" pitchFamily="34" charset="-122"/>
            </a:endParaRPr>
          </a:p>
          <a:p>
            <a:pPr marL="612000" indent="-457200">
              <a:lnSpc>
                <a:spcPct val="150000"/>
              </a:lnSpc>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每类运算符内部按其内部优先级进行运算</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同一级别的运算符则按照</a:t>
            </a:r>
            <a:r>
              <a:rPr lang="en-US" altLang="zh-CN" dirty="0">
                <a:latin typeface="微软雅黑" panose="020B0503020204020204" pitchFamily="34" charset="-122"/>
                <a:ea typeface="微软雅黑" panose="020B0503020204020204" pitchFamily="34" charset="-122"/>
              </a:rPr>
              <a:t> </a:t>
            </a:r>
            <a:r>
              <a:rPr lang="zh-CN" altLang="zh-CN" dirty="0">
                <a:latin typeface="微软雅黑" panose="020B0503020204020204" pitchFamily="34" charset="-122"/>
                <a:ea typeface="微软雅黑" panose="020B0503020204020204" pitchFamily="34" charset="-122"/>
              </a:rPr>
              <a:t>从左到右的规则进行运算</a:t>
            </a:r>
            <a:endParaRPr lang="en-US" altLang="zh-CN" dirty="0">
              <a:latin typeface="微软雅黑" panose="020B0503020204020204" pitchFamily="34" charset="-122"/>
              <a:ea typeface="微软雅黑" panose="020B0503020204020204" pitchFamily="34" charset="-122"/>
            </a:endParaRPr>
          </a:p>
          <a:p>
            <a:pPr marL="612000" indent="-457200">
              <a:lnSpc>
                <a:spcPct val="150000"/>
              </a:lnSpc>
              <a:buFont typeface="Wingdings" panose="05000000000000000000" pitchFamily="2" charset="2"/>
              <a:buChar char="Ø"/>
            </a:pPr>
            <a:r>
              <a:rPr lang="zh-CN" altLang="zh-CN" dirty="0">
                <a:latin typeface="微软雅黑" panose="020B0503020204020204" pitchFamily="34" charset="-122"/>
                <a:ea typeface="微软雅黑" panose="020B0503020204020204" pitchFamily="34" charset="-122"/>
              </a:rPr>
              <a:t>圆括号作为运算符时，可以改变其他运算符的运算次序</a:t>
            </a:r>
            <a:r>
              <a:rPr lang="zh-CN" altLang="en-US"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圆括号的优先级最高</a:t>
            </a:r>
            <a:endParaRPr lang="zh-CN" altLang="en-US" dirty="0">
              <a:latin typeface="微软雅黑" panose="020B0503020204020204" pitchFamily="34" charset="-122"/>
              <a:ea typeface="微软雅黑" panose="020B0503020204020204" pitchFamily="34" charset="-122"/>
            </a:endParaRPr>
          </a:p>
          <a:p>
            <a:endParaRPr lang="zh-CN" altLang="en-US" sz="2400" dirty="0"/>
          </a:p>
        </p:txBody>
      </p:sp>
    </p:spTree>
    <p:extLst>
      <p:ext uri="{BB962C8B-B14F-4D97-AF65-F5344CB8AC3E}">
        <p14:creationId xmlns:p14="http://schemas.microsoft.com/office/powerpoint/2010/main" val="3401237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wheel(1)">
                                      <p:cBhvr>
                                        <p:cTn id="10" dur="2000"/>
                                        <p:tgtEl>
                                          <p:spTgt spid="5">
                                            <p:txEl>
                                              <p:pRg st="1" end="1"/>
                                            </p:txEl>
                                          </p:spTgt>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wheel(1)">
                                      <p:cBhvr>
                                        <p:cTn id="13" dur="2000"/>
                                        <p:tgtEl>
                                          <p:spTgt spid="5">
                                            <p:txEl>
                                              <p:pRg st="2" end="2"/>
                                            </p:txEl>
                                          </p:spTgt>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wheel(1)">
                                      <p:cBhvr>
                                        <p:cTn id="16"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lstStyle/>
          <a:p>
            <a:pPr marL="0" indent="0">
              <a:buNone/>
            </a:pPr>
            <a:r>
              <a:rPr lang="zh-CN" altLang="en-US" dirty="0"/>
              <a:t>函数：</a:t>
            </a:r>
            <a:endParaRPr lang="en-US" altLang="zh-CN" dirty="0"/>
          </a:p>
          <a:p>
            <a:pPr marL="0" indent="0">
              <a:buNone/>
            </a:pPr>
            <a:r>
              <a:rPr lang="zh-CN" altLang="zh-CN" dirty="0"/>
              <a:t>函数是一种能够完成某种特定操作或功能的数据处理形式。在</a:t>
            </a:r>
            <a:r>
              <a:rPr lang="en-US" altLang="zh-CN" dirty="0"/>
              <a:t>VBA</a:t>
            </a:r>
            <a:r>
              <a:rPr lang="zh-CN" altLang="zh-CN" dirty="0"/>
              <a:t>中，函数有两种：一种是内部函数，一种是用户自定义函数。内部函数是由</a:t>
            </a:r>
            <a:r>
              <a:rPr lang="en-US" altLang="zh-CN" dirty="0"/>
              <a:t>VBA</a:t>
            </a:r>
            <a:r>
              <a:rPr lang="zh-CN" altLang="zh-CN" dirty="0"/>
              <a:t>提供的函数，可以直接使用。这里只介绍内部函数中常用的数学函数、转换函数、字符串函数、时间与日期函数、 格式输出函数等</a:t>
            </a:r>
            <a:endParaRPr lang="en-US" altLang="zh-CN" dirty="0"/>
          </a:p>
          <a:p>
            <a:pPr marL="0" indent="0">
              <a:buNone/>
            </a:pPr>
            <a:r>
              <a:rPr lang="zh-CN" altLang="en-US" dirty="0"/>
              <a:t>函数格式：</a:t>
            </a:r>
            <a:endParaRPr lang="en-US" altLang="zh-CN" dirty="0"/>
          </a:p>
          <a:p>
            <a:r>
              <a:rPr lang="zh-CN" altLang="zh-CN" dirty="0"/>
              <a:t>格式</a:t>
            </a:r>
            <a:r>
              <a:rPr lang="en-US" altLang="zh-CN" dirty="0"/>
              <a:t>1</a:t>
            </a:r>
            <a:r>
              <a:rPr lang="zh-CN" altLang="zh-CN" dirty="0"/>
              <a:t>：函数名</a:t>
            </a:r>
            <a:r>
              <a:rPr lang="en-US" altLang="zh-CN" dirty="0"/>
              <a:t>([</a:t>
            </a:r>
            <a:r>
              <a:rPr lang="zh-CN" altLang="zh-CN" dirty="0"/>
              <a:t>参数</a:t>
            </a:r>
            <a:r>
              <a:rPr lang="en-US" altLang="zh-CN" dirty="0"/>
              <a:t>1][,</a:t>
            </a:r>
            <a:r>
              <a:rPr lang="zh-CN" altLang="zh-CN" dirty="0"/>
              <a:t>参数</a:t>
            </a:r>
            <a:r>
              <a:rPr lang="en-US" altLang="zh-CN" dirty="0"/>
              <a:t>2[,…]])</a:t>
            </a:r>
            <a:endParaRPr lang="zh-CN" altLang="zh-CN" dirty="0"/>
          </a:p>
          <a:p>
            <a:r>
              <a:rPr lang="zh-CN" altLang="zh-CN" dirty="0"/>
              <a:t>或</a:t>
            </a:r>
          </a:p>
          <a:p>
            <a:r>
              <a:rPr lang="zh-CN" altLang="zh-CN" dirty="0"/>
              <a:t>格式</a:t>
            </a:r>
            <a:r>
              <a:rPr lang="en-US" altLang="zh-CN" dirty="0"/>
              <a:t>2</a:t>
            </a:r>
            <a:r>
              <a:rPr lang="zh-CN" altLang="zh-CN" dirty="0"/>
              <a:t>：函数名  </a:t>
            </a:r>
            <a:r>
              <a:rPr lang="en-US" altLang="zh-CN" dirty="0"/>
              <a:t>[</a:t>
            </a:r>
            <a:r>
              <a:rPr lang="zh-CN" altLang="zh-CN" dirty="0"/>
              <a:t>参数</a:t>
            </a:r>
            <a:r>
              <a:rPr lang="en-US" altLang="zh-CN" dirty="0"/>
              <a:t>1][,</a:t>
            </a:r>
            <a:r>
              <a:rPr lang="zh-CN" altLang="zh-CN" dirty="0"/>
              <a:t>参数</a:t>
            </a:r>
            <a:r>
              <a:rPr lang="en-US" altLang="zh-CN" dirty="0"/>
              <a:t>2[,…]]</a:t>
            </a:r>
            <a:endParaRPr lang="zh-CN" altLang="zh-CN" dirty="0"/>
          </a:p>
          <a:p>
            <a:pPr marL="0" indent="0">
              <a:buNone/>
            </a:pPr>
            <a:endParaRPr lang="zh-CN" altLang="en-US" dirty="0"/>
          </a:p>
        </p:txBody>
      </p:sp>
      <p:sp>
        <p:nvSpPr>
          <p:cNvPr id="4" name="矩形 3">
            <a:extLst>
              <a:ext uri="{FF2B5EF4-FFF2-40B4-BE49-F238E27FC236}">
                <a16:creationId xmlns:a16="http://schemas.microsoft.com/office/drawing/2014/main" id="{04971767-3E7C-4768-9F73-7453EAFF9C4D}"/>
              </a:ext>
            </a:extLst>
          </p:cNvPr>
          <p:cNvSpPr/>
          <p:nvPr/>
        </p:nvSpPr>
        <p:spPr>
          <a:xfrm>
            <a:off x="255625" y="504699"/>
            <a:ext cx="3688830" cy="584775"/>
          </a:xfrm>
          <a:prstGeom prst="rect">
            <a:avLst/>
          </a:prstGeom>
        </p:spPr>
        <p:txBody>
          <a:bodyPr wrap="none">
            <a:spAutoFit/>
          </a:bodyPr>
          <a:lstStyle/>
          <a:p>
            <a:pPr lvl="0"/>
            <a:r>
              <a:rPr lang="en-US" altLang="zh-CN" sz="3200" dirty="0">
                <a:solidFill>
                  <a:srgbClr val="000000"/>
                </a:solidFill>
                <a:latin typeface="微软雅黑" panose="020B0503020204020204" pitchFamily="34" charset="-122"/>
                <a:ea typeface="微软雅黑" panose="020B0503020204020204" pitchFamily="34" charset="-122"/>
              </a:rPr>
              <a:t>3.1.6 </a:t>
            </a:r>
            <a:r>
              <a:rPr lang="zh-CN" altLang="en-US" sz="3200" dirty="0">
                <a:solidFill>
                  <a:srgbClr val="000000"/>
                </a:solidFill>
                <a:latin typeface="微软雅黑" panose="020B0503020204020204" pitchFamily="34" charset="-122"/>
                <a:ea typeface="微软雅黑" panose="020B0503020204020204" pitchFamily="34" charset="-122"/>
              </a:rPr>
              <a:t>常用标准函数</a:t>
            </a:r>
            <a:endParaRPr lang="en-US" altLang="zh-CN" sz="3200" dirty="0">
              <a:solidFill>
                <a:srgbClr val="0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30164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5C37749-242B-4FB8-8787-FFDEF4562059}"/>
              </a:ext>
            </a:extLst>
          </p:cNvPr>
          <p:cNvSpPr>
            <a:spLocks noGrp="1"/>
          </p:cNvSpPr>
          <p:nvPr>
            <p:ph idx="1"/>
          </p:nvPr>
        </p:nvSpPr>
        <p:spPr>
          <a:xfrm>
            <a:off x="485192" y="719092"/>
            <a:ext cx="11402008" cy="5560412"/>
          </a:xfrm>
        </p:spPr>
        <p:txBody>
          <a:bodyPr>
            <a:normAutofit/>
          </a:bodyPr>
          <a:lstStyle/>
          <a:p>
            <a:pPr marL="0" indent="0">
              <a:buNone/>
            </a:pPr>
            <a:r>
              <a:rPr lang="zh-CN" altLang="en-US" dirty="0"/>
              <a:t>说明：</a:t>
            </a:r>
            <a:endParaRPr lang="en-US" altLang="zh-CN" dirty="0"/>
          </a:p>
          <a:p>
            <a:pPr>
              <a:buFont typeface="Wingdings" panose="05000000000000000000" pitchFamily="2" charset="2"/>
              <a:buChar char="ü"/>
            </a:pPr>
            <a:r>
              <a:rPr lang="zh-CN" altLang="zh-CN" dirty="0"/>
              <a:t>使用函数进行数据处理时，一般需要</a:t>
            </a:r>
            <a:r>
              <a:rPr lang="en-US" altLang="zh-CN" dirty="0"/>
              <a:t>0</a:t>
            </a:r>
            <a:r>
              <a:rPr lang="zh-CN" altLang="zh-CN" dirty="0"/>
              <a:t>个或若干个运算对象，即函数的参数。函数的运算结果，即函数值只有一个。</a:t>
            </a:r>
            <a:endParaRPr lang="en-US" altLang="zh-CN" dirty="0"/>
          </a:p>
          <a:p>
            <a:pPr>
              <a:buFont typeface="Wingdings" panose="05000000000000000000" pitchFamily="2" charset="2"/>
              <a:buChar char="ü"/>
            </a:pPr>
            <a:r>
              <a:rPr lang="zh-CN" altLang="zh-CN" dirty="0"/>
              <a:t>在学习函数时要注意准确掌握函数的功能</a:t>
            </a:r>
            <a:endParaRPr lang="en-US" altLang="zh-CN" dirty="0"/>
          </a:p>
          <a:p>
            <a:pPr>
              <a:buFont typeface="Wingdings" panose="05000000000000000000" pitchFamily="2" charset="2"/>
              <a:buChar char="ü"/>
            </a:pPr>
            <a:r>
              <a:rPr lang="zh-CN" altLang="zh-CN" dirty="0"/>
              <a:t>函数对参数的要求，包括参数的作用、数据类型、顺序，还有函数返回值的数据类型</a:t>
            </a:r>
            <a:endParaRPr lang="en-US" altLang="zh-CN" dirty="0"/>
          </a:p>
          <a:p>
            <a:pPr>
              <a:buFont typeface="Wingdings" panose="05000000000000000000" pitchFamily="2" charset="2"/>
              <a:buChar char="ü"/>
            </a:pPr>
            <a:r>
              <a:rPr lang="zh-CN" altLang="zh-CN" dirty="0"/>
              <a:t>根据具体函数中参数要求，函数参数可以使用常量、变量或表达式。当有多个参数时，各参数之间使用半角逗号分隔</a:t>
            </a:r>
            <a:endParaRPr lang="en-US" altLang="zh-CN" dirty="0"/>
          </a:p>
          <a:p>
            <a:pPr>
              <a:buFont typeface="Wingdings" panose="05000000000000000000" pitchFamily="2" charset="2"/>
              <a:buChar char="ü"/>
            </a:pPr>
            <a:r>
              <a:rPr lang="zh-CN" altLang="zh-CN" dirty="0"/>
              <a:t>当需要在赋值语句、表达式中使用函数返回值时，必须使用格式</a:t>
            </a:r>
            <a:r>
              <a:rPr lang="en-US" altLang="zh-CN" dirty="0"/>
              <a:t>1</a:t>
            </a:r>
            <a:r>
              <a:rPr lang="zh-CN" altLang="zh-CN" dirty="0"/>
              <a:t>调用函数；当不需要使用函数返回值时，必须使用格式</a:t>
            </a:r>
            <a:r>
              <a:rPr lang="en-US" altLang="zh-CN" dirty="0"/>
              <a:t>2</a:t>
            </a:r>
            <a:r>
              <a:rPr lang="zh-CN" altLang="zh-CN" dirty="0"/>
              <a:t>调用函数</a:t>
            </a:r>
            <a:endParaRPr lang="zh-CN" altLang="en-US" dirty="0"/>
          </a:p>
        </p:txBody>
      </p:sp>
    </p:spTree>
    <p:extLst>
      <p:ext uri="{BB962C8B-B14F-4D97-AF65-F5344CB8AC3E}">
        <p14:creationId xmlns:p14="http://schemas.microsoft.com/office/powerpoint/2010/main" val="7345193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90B2CCCC-AAF8-47B5-B53B-A07A6338229F}"/>
              </a:ext>
            </a:extLst>
          </p:cNvPr>
          <p:cNvSpPr>
            <a:spLocks noGrp="1"/>
          </p:cNvSpPr>
          <p:nvPr>
            <p:ph idx="1"/>
          </p:nvPr>
        </p:nvSpPr>
        <p:spPr/>
        <p:txBody>
          <a:bodyPr/>
          <a:lstStyle/>
          <a:p>
            <a:pPr marL="0" indent="0">
              <a:buNone/>
            </a:pPr>
            <a:r>
              <a:rPr lang="en-US" altLang="zh-CN" dirty="0"/>
              <a:t>1</a:t>
            </a:r>
            <a:r>
              <a:rPr lang="zh-CN" altLang="zh-CN" dirty="0"/>
              <a:t>．数学函数</a:t>
            </a:r>
          </a:p>
          <a:p>
            <a:r>
              <a:rPr lang="zh-CN" altLang="zh-CN" dirty="0"/>
              <a:t>数学函数是指对函数参数进行数学运算的函数，它们的函数参数和返回值往往都是数值型数据。常用数值函数见表</a:t>
            </a:r>
            <a:r>
              <a:rPr lang="en-US" altLang="zh-CN" dirty="0"/>
              <a:t>3-5</a:t>
            </a:r>
            <a:r>
              <a:rPr lang="zh-CN" altLang="zh-CN" dirty="0"/>
              <a:t>。</a:t>
            </a:r>
            <a:endParaRPr lang="en-US" altLang="zh-CN" dirty="0"/>
          </a:p>
          <a:p>
            <a:endParaRPr lang="zh-CN" altLang="zh-CN" dirty="0"/>
          </a:p>
          <a:p>
            <a:r>
              <a:rPr lang="zh-CN" altLang="zh-CN" dirty="0"/>
              <a:t>使用数学函数时应注意以下两点：</a:t>
            </a:r>
          </a:p>
          <a:p>
            <a:pPr marL="0" indent="0">
              <a:buNone/>
            </a:pPr>
            <a:r>
              <a:rPr lang="zh-CN" altLang="zh-CN" dirty="0"/>
              <a:t>（</a:t>
            </a:r>
            <a:r>
              <a:rPr lang="en-US" altLang="zh-CN" dirty="0"/>
              <a:t>1</a:t>
            </a:r>
            <a:r>
              <a:rPr lang="zh-CN" altLang="zh-CN" dirty="0"/>
              <a:t>）</a:t>
            </a:r>
            <a:r>
              <a:rPr lang="en-US" altLang="zh-CN" dirty="0"/>
              <a:t>VBA</a:t>
            </a:r>
            <a:r>
              <a:rPr lang="zh-CN" altLang="zh-CN" dirty="0"/>
              <a:t>中没有以</a:t>
            </a:r>
            <a:r>
              <a:rPr lang="en-US" altLang="zh-CN" dirty="0"/>
              <a:t>10</a:t>
            </a:r>
            <a:r>
              <a:rPr lang="zh-CN" altLang="zh-CN" dirty="0"/>
              <a:t>为底的对数函数，如果要计算以</a:t>
            </a:r>
            <a:r>
              <a:rPr lang="en-US" altLang="zh-CN" dirty="0"/>
              <a:t>10</a:t>
            </a:r>
            <a:r>
              <a:rPr lang="zh-CN" altLang="zh-CN" dirty="0"/>
              <a:t>为底的对数，必须借助换底公式。</a:t>
            </a:r>
          </a:p>
          <a:p>
            <a:pPr marL="0" indent="0">
              <a:buNone/>
            </a:pPr>
            <a:r>
              <a:rPr lang="zh-CN" altLang="zh-CN" dirty="0"/>
              <a:t>（</a:t>
            </a:r>
            <a:r>
              <a:rPr lang="en-US" altLang="zh-CN" dirty="0"/>
              <a:t>2</a:t>
            </a:r>
            <a:r>
              <a:rPr lang="zh-CN" altLang="zh-CN" dirty="0"/>
              <a:t>）</a:t>
            </a:r>
            <a:r>
              <a:rPr lang="en-US" altLang="zh-CN" dirty="0"/>
              <a:t>VBA</a:t>
            </a:r>
            <a:r>
              <a:rPr lang="zh-CN" altLang="zh-CN" dirty="0"/>
              <a:t>中反三角函数只有反正切</a:t>
            </a:r>
            <a:r>
              <a:rPr lang="en-US" altLang="zh-CN" dirty="0" err="1"/>
              <a:t>Atn</a:t>
            </a:r>
            <a:r>
              <a:rPr lang="zh-CN" altLang="zh-CN" dirty="0"/>
              <a:t>函数，其他反三角函数须借助公式计算。如变量</a:t>
            </a:r>
            <a:r>
              <a:rPr lang="en-US" altLang="zh-CN" dirty="0"/>
              <a:t>x</a:t>
            </a:r>
            <a:r>
              <a:rPr lang="zh-CN" altLang="zh-CN" dirty="0"/>
              <a:t>的反正弦值为</a:t>
            </a:r>
            <a:r>
              <a:rPr lang="en-US" altLang="zh-CN" dirty="0" err="1"/>
              <a:t>Atn</a:t>
            </a:r>
            <a:r>
              <a:rPr lang="en-US" altLang="zh-CN" dirty="0"/>
              <a:t>(x/</a:t>
            </a:r>
            <a:r>
              <a:rPr lang="en-US" altLang="zh-CN" dirty="0" err="1"/>
              <a:t>Sqr</a:t>
            </a:r>
            <a:r>
              <a:rPr lang="en-US" altLang="zh-CN" dirty="0"/>
              <a:t>(-x*x+1))</a:t>
            </a:r>
            <a:r>
              <a:rPr lang="zh-CN" altLang="zh-CN" dirty="0"/>
              <a:t>。</a:t>
            </a:r>
          </a:p>
          <a:p>
            <a:pPr marL="0" indent="0">
              <a:buNone/>
            </a:pPr>
            <a:endParaRPr lang="zh-CN" altLang="en-US" dirty="0"/>
          </a:p>
        </p:txBody>
      </p:sp>
    </p:spTree>
    <p:extLst>
      <p:ext uri="{BB962C8B-B14F-4D97-AF65-F5344CB8AC3E}">
        <p14:creationId xmlns:p14="http://schemas.microsoft.com/office/powerpoint/2010/main" val="2601917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FE18FFC-5090-4B0D-8E69-71F3FF1FA450}"/>
              </a:ext>
            </a:extLst>
          </p:cNvPr>
          <p:cNvSpPr>
            <a:spLocks noGrp="1"/>
          </p:cNvSpPr>
          <p:nvPr>
            <p:ph idx="1"/>
          </p:nvPr>
        </p:nvSpPr>
        <p:spPr/>
        <p:txBody>
          <a:bodyPr/>
          <a:lstStyle/>
          <a:p>
            <a:pPr marL="0" indent="0">
              <a:buNone/>
            </a:pPr>
            <a:r>
              <a:rPr lang="zh-CN" altLang="zh-CN" dirty="0"/>
              <a:t>【例</a:t>
            </a:r>
            <a:r>
              <a:rPr lang="en-US" altLang="zh-CN" dirty="0"/>
              <a:t>3.7</a:t>
            </a:r>
            <a:r>
              <a:rPr lang="zh-CN" altLang="zh-CN" dirty="0"/>
              <a:t>】求数据的绝对值和符号（在立即窗口中执行，以下相同）。</a:t>
            </a:r>
          </a:p>
          <a:p>
            <a:r>
              <a:rPr lang="en-US" altLang="zh-CN" dirty="0"/>
              <a:t>x=10 </a:t>
            </a:r>
            <a:endParaRPr lang="zh-CN" altLang="zh-CN" dirty="0"/>
          </a:p>
          <a:p>
            <a:r>
              <a:rPr lang="en-US" altLang="zh-CN" dirty="0"/>
              <a:t>?  Abs(5-x),  Abs(x-5),  </a:t>
            </a:r>
            <a:r>
              <a:rPr lang="en-US" altLang="zh-CN" dirty="0" err="1"/>
              <a:t>Sgn</a:t>
            </a:r>
            <a:r>
              <a:rPr lang="en-US" altLang="zh-CN" dirty="0"/>
              <a:t>(5-x),  </a:t>
            </a:r>
            <a:r>
              <a:rPr lang="en-US" altLang="zh-CN" dirty="0" err="1"/>
              <a:t>Sgn</a:t>
            </a:r>
            <a:r>
              <a:rPr lang="en-US" altLang="zh-CN" dirty="0"/>
              <a:t>(x-10), </a:t>
            </a:r>
            <a:r>
              <a:rPr lang="en-US" altLang="zh-CN" dirty="0" err="1"/>
              <a:t>Sgn</a:t>
            </a:r>
            <a:r>
              <a:rPr lang="en-US" altLang="zh-CN" dirty="0"/>
              <a:t>(x-5)</a:t>
            </a:r>
            <a:endParaRPr lang="zh-CN" altLang="zh-CN" dirty="0"/>
          </a:p>
          <a:p>
            <a:r>
              <a:rPr lang="zh-CN" altLang="zh-CN" dirty="0"/>
              <a:t>立即窗口中显示：</a:t>
            </a:r>
          </a:p>
          <a:p>
            <a:r>
              <a:rPr lang="en-US" altLang="zh-CN" dirty="0"/>
              <a:t>5             5            -1             0             1</a:t>
            </a:r>
            <a:endParaRPr lang="zh-CN" altLang="zh-CN" dirty="0"/>
          </a:p>
          <a:p>
            <a:pPr marL="0" indent="0">
              <a:buNone/>
            </a:pPr>
            <a:endParaRPr lang="zh-CN" altLang="en-US" dirty="0"/>
          </a:p>
        </p:txBody>
      </p:sp>
    </p:spTree>
    <p:extLst>
      <p:ext uri="{BB962C8B-B14F-4D97-AF65-F5344CB8AC3E}">
        <p14:creationId xmlns:p14="http://schemas.microsoft.com/office/powerpoint/2010/main" val="968757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01542DC-5DCF-4DBF-A789-10D5FF318838}"/>
              </a:ext>
            </a:extLst>
          </p:cNvPr>
          <p:cNvSpPr>
            <a:spLocks noGrp="1"/>
          </p:cNvSpPr>
          <p:nvPr>
            <p:ph idx="1"/>
          </p:nvPr>
        </p:nvSpPr>
        <p:spPr/>
        <p:txBody>
          <a:bodyPr/>
          <a:lstStyle/>
          <a:p>
            <a:pPr marL="0" indent="0">
              <a:buNone/>
            </a:pPr>
            <a:r>
              <a:rPr lang="zh-CN" altLang="zh-CN" dirty="0"/>
              <a:t>【例</a:t>
            </a:r>
            <a:r>
              <a:rPr lang="en-US" altLang="zh-CN" dirty="0"/>
              <a:t>3.8</a:t>
            </a:r>
            <a:r>
              <a:rPr lang="zh-CN" altLang="zh-CN" dirty="0"/>
              <a:t>】求数据的反正切、平方根、正弦、余弦、正切值。</a:t>
            </a:r>
          </a:p>
          <a:p>
            <a:pPr marL="0" indent="0">
              <a:buNone/>
            </a:pPr>
            <a:r>
              <a:rPr lang="en-US" altLang="zh-CN" dirty="0"/>
              <a:t>x = 4# * </a:t>
            </a:r>
            <a:r>
              <a:rPr lang="en-US" altLang="zh-CN" dirty="0" err="1"/>
              <a:t>Atn</a:t>
            </a:r>
            <a:r>
              <a:rPr lang="en-US" altLang="zh-CN" dirty="0"/>
              <a:t>(1)</a:t>
            </a:r>
            <a:endParaRPr lang="zh-CN" altLang="zh-CN" dirty="0"/>
          </a:p>
          <a:p>
            <a:pPr marL="0" indent="0">
              <a:buNone/>
            </a:pPr>
            <a:r>
              <a:rPr lang="en-US" altLang="zh-CN" dirty="0"/>
              <a:t>? </a:t>
            </a:r>
            <a:r>
              <a:rPr lang="en-US" altLang="zh-CN" dirty="0" err="1"/>
              <a:t>x,sqr</a:t>
            </a:r>
            <a:r>
              <a:rPr lang="en-US" altLang="zh-CN" dirty="0"/>
              <a:t>(x),sin(x/2)</a:t>
            </a:r>
            <a:endParaRPr lang="zh-CN" altLang="zh-CN" dirty="0"/>
          </a:p>
          <a:p>
            <a:pPr marL="0" indent="0">
              <a:buNone/>
            </a:pPr>
            <a:r>
              <a:rPr lang="en-US" altLang="zh-CN" dirty="0"/>
              <a:t>? cos(x),tan(x/4)</a:t>
            </a:r>
            <a:endParaRPr lang="zh-CN" altLang="zh-CN" dirty="0"/>
          </a:p>
          <a:p>
            <a:pPr marL="0" indent="0">
              <a:buNone/>
            </a:pPr>
            <a:r>
              <a:rPr lang="zh-CN" altLang="zh-CN" dirty="0"/>
              <a:t>立即窗口中显示：</a:t>
            </a:r>
          </a:p>
          <a:p>
            <a:pPr marL="0" indent="0">
              <a:buNone/>
            </a:pPr>
            <a:r>
              <a:rPr lang="en-US" altLang="zh-CN" dirty="0"/>
              <a:t>3.14159265358979            1.77245385090552            1</a:t>
            </a:r>
            <a:endParaRPr lang="zh-CN" altLang="zh-CN" dirty="0"/>
          </a:p>
          <a:p>
            <a:pPr marL="0" indent="0">
              <a:buNone/>
            </a:pPr>
            <a:r>
              <a:rPr lang="en-US" altLang="zh-CN" dirty="0"/>
              <a:t>-1             1</a:t>
            </a:r>
            <a:endParaRPr lang="zh-CN" altLang="zh-CN" dirty="0"/>
          </a:p>
          <a:p>
            <a:pPr marL="0" indent="0">
              <a:buNone/>
            </a:pPr>
            <a:endParaRPr lang="zh-CN" altLang="en-US" dirty="0"/>
          </a:p>
        </p:txBody>
      </p:sp>
    </p:spTree>
    <p:extLst>
      <p:ext uri="{BB962C8B-B14F-4D97-AF65-F5344CB8AC3E}">
        <p14:creationId xmlns:p14="http://schemas.microsoft.com/office/powerpoint/2010/main" val="8992156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EB547D6-748B-42F5-9500-3D8A7F918BD6}"/>
              </a:ext>
            </a:extLst>
          </p:cNvPr>
          <p:cNvSpPr>
            <a:spLocks noGrp="1"/>
          </p:cNvSpPr>
          <p:nvPr>
            <p:ph idx="1"/>
          </p:nvPr>
        </p:nvSpPr>
        <p:spPr>
          <a:xfrm>
            <a:off x="502948" y="752698"/>
            <a:ext cx="11402008" cy="5038533"/>
          </a:xfrm>
        </p:spPr>
        <p:txBody>
          <a:bodyPr/>
          <a:lstStyle/>
          <a:p>
            <a:pPr marL="0" indent="0">
              <a:buNone/>
            </a:pPr>
            <a:r>
              <a:rPr lang="zh-CN" altLang="zh-CN" dirty="0"/>
              <a:t>【例</a:t>
            </a:r>
            <a:r>
              <a:rPr lang="en-US" altLang="zh-CN" dirty="0"/>
              <a:t>3.9</a:t>
            </a:r>
            <a:r>
              <a:rPr lang="zh-CN" altLang="zh-CN" dirty="0"/>
              <a:t>】求整数。</a:t>
            </a:r>
          </a:p>
          <a:p>
            <a:pPr marL="0" indent="0">
              <a:buNone/>
            </a:pPr>
            <a:r>
              <a:rPr lang="en-US" altLang="zh-CN" dirty="0"/>
              <a:t>x = 5.8</a:t>
            </a:r>
            <a:br>
              <a:rPr lang="en-US" altLang="zh-CN" dirty="0"/>
            </a:br>
            <a:r>
              <a:rPr lang="en-US" altLang="zh-CN" dirty="0"/>
              <a:t>? Fix(x), Fix(-x),  Int(x),  Int(-x) </a:t>
            </a:r>
            <a:endParaRPr lang="zh-CN" altLang="zh-CN" dirty="0"/>
          </a:p>
          <a:p>
            <a:pPr marL="0" indent="0">
              <a:buNone/>
            </a:pPr>
            <a:r>
              <a:rPr lang="zh-CN" altLang="zh-CN" dirty="0"/>
              <a:t>立即窗口中显示：</a:t>
            </a:r>
          </a:p>
          <a:p>
            <a:pPr marL="0" indent="0">
              <a:buNone/>
            </a:pPr>
            <a:r>
              <a:rPr lang="en-US" altLang="zh-CN" dirty="0"/>
              <a:t>5            -5             5            -6 </a:t>
            </a:r>
            <a:endParaRPr lang="zh-CN" altLang="zh-CN" dirty="0"/>
          </a:p>
          <a:p>
            <a:pPr marL="0" indent="0">
              <a:buNone/>
            </a:pPr>
            <a:r>
              <a:rPr lang="zh-CN" altLang="zh-CN" dirty="0"/>
              <a:t>【例</a:t>
            </a:r>
            <a:r>
              <a:rPr lang="en-US" altLang="zh-CN" dirty="0"/>
              <a:t>3.10</a:t>
            </a:r>
            <a:r>
              <a:rPr lang="zh-CN" altLang="zh-CN" dirty="0"/>
              <a:t>】对数据进行四舍五入。</a:t>
            </a:r>
          </a:p>
          <a:p>
            <a:pPr marL="0" indent="0">
              <a:buNone/>
            </a:pPr>
            <a:r>
              <a:rPr lang="en-US" altLang="zh-CN" dirty="0"/>
              <a:t>X=345.345 </a:t>
            </a:r>
            <a:endParaRPr lang="zh-CN" altLang="zh-CN" dirty="0"/>
          </a:p>
          <a:p>
            <a:pPr marL="0" indent="0">
              <a:buNone/>
            </a:pPr>
            <a:r>
              <a:rPr lang="en-US" altLang="zh-CN" dirty="0"/>
              <a:t>? ROUND(X,2),  ROUND(X,1),  ROUND(X,0)</a:t>
            </a:r>
            <a:endParaRPr lang="zh-CN" altLang="zh-CN" dirty="0"/>
          </a:p>
          <a:p>
            <a:pPr marL="0" indent="0">
              <a:buNone/>
            </a:pPr>
            <a:r>
              <a:rPr lang="zh-CN" altLang="zh-CN" dirty="0"/>
              <a:t>立即窗口中显示：</a:t>
            </a:r>
          </a:p>
          <a:p>
            <a:pPr marL="0" indent="0">
              <a:buNone/>
            </a:pPr>
            <a:r>
              <a:rPr lang="en-US" altLang="zh-CN" dirty="0"/>
              <a:t> 345.34        345.3         345  </a:t>
            </a:r>
            <a:endParaRPr lang="zh-CN" altLang="zh-CN" dirty="0"/>
          </a:p>
          <a:p>
            <a:endParaRPr lang="zh-CN" altLang="en-US" dirty="0"/>
          </a:p>
        </p:txBody>
      </p:sp>
    </p:spTree>
    <p:extLst>
      <p:ext uri="{BB962C8B-B14F-4D97-AF65-F5344CB8AC3E}">
        <p14:creationId xmlns:p14="http://schemas.microsoft.com/office/powerpoint/2010/main" val="478532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B67EA9C-0BDD-4D27-97B8-E042ABE4F1AB}"/>
              </a:ext>
            </a:extLst>
          </p:cNvPr>
          <p:cNvSpPr>
            <a:spLocks noGrp="1"/>
          </p:cNvSpPr>
          <p:nvPr>
            <p:ph idx="1"/>
          </p:nvPr>
        </p:nvSpPr>
        <p:spPr>
          <a:xfrm>
            <a:off x="458559" y="734943"/>
            <a:ext cx="11402008" cy="5038533"/>
          </a:xfrm>
        </p:spPr>
        <p:txBody>
          <a:bodyPr/>
          <a:lstStyle/>
          <a:p>
            <a:pPr marL="0" indent="0">
              <a:buNone/>
            </a:pPr>
            <a:r>
              <a:rPr lang="zh-CN" altLang="zh-CN" dirty="0"/>
              <a:t>【例</a:t>
            </a:r>
            <a:r>
              <a:rPr lang="en-US" altLang="zh-CN" dirty="0"/>
              <a:t>3.11</a:t>
            </a:r>
            <a:r>
              <a:rPr lang="zh-CN" altLang="zh-CN" dirty="0"/>
              <a:t>】求随机数、自然对数、</a:t>
            </a:r>
            <a:r>
              <a:rPr lang="en-US" altLang="zh-CN" dirty="0"/>
              <a:t>e</a:t>
            </a:r>
            <a:r>
              <a:rPr lang="zh-CN" altLang="zh-CN" dirty="0"/>
              <a:t>的指数及</a:t>
            </a:r>
            <a:r>
              <a:rPr lang="en-US" altLang="zh-CN" dirty="0"/>
              <a:t>log</a:t>
            </a:r>
            <a:r>
              <a:rPr lang="en-US" altLang="zh-CN" baseline="-25000" dirty="0"/>
              <a:t>10</a:t>
            </a:r>
            <a:r>
              <a:rPr lang="en-US" altLang="zh-CN" dirty="0"/>
              <a:t>(100)</a:t>
            </a:r>
            <a:r>
              <a:rPr lang="zh-CN" altLang="zh-CN" dirty="0"/>
              <a:t>。</a:t>
            </a:r>
          </a:p>
          <a:p>
            <a:pPr marL="0" indent="0">
              <a:buNone/>
            </a:pPr>
            <a:r>
              <a:rPr lang="en-US" altLang="zh-CN" dirty="0"/>
              <a:t>?  </a:t>
            </a:r>
            <a:r>
              <a:rPr lang="en-US" altLang="zh-CN" dirty="0" err="1"/>
              <a:t>Rnd</a:t>
            </a:r>
            <a:r>
              <a:rPr lang="en-US" altLang="zh-CN" dirty="0"/>
              <a:t>() , Log(10) , Exp(10)</a:t>
            </a:r>
            <a:r>
              <a:rPr lang="zh-CN" altLang="zh-CN" dirty="0"/>
              <a:t>，</a:t>
            </a:r>
            <a:r>
              <a:rPr lang="en-US" altLang="zh-CN" dirty="0"/>
              <a:t>Log(100)/Log(10)</a:t>
            </a:r>
            <a:endParaRPr lang="zh-CN" altLang="zh-CN" dirty="0"/>
          </a:p>
          <a:p>
            <a:pPr marL="0" indent="0">
              <a:buNone/>
            </a:pPr>
            <a:r>
              <a:rPr lang="zh-CN" altLang="zh-CN" dirty="0"/>
              <a:t>立即窗口中显示：</a:t>
            </a:r>
          </a:p>
          <a:p>
            <a:pPr marL="0" indent="0">
              <a:buNone/>
            </a:pPr>
            <a:r>
              <a:rPr lang="en-US" altLang="zh-CN" dirty="0"/>
              <a:t>.533424       2.30258509299405            22026.4657948067            2</a:t>
            </a:r>
            <a:endParaRPr lang="zh-CN" altLang="zh-CN" dirty="0"/>
          </a:p>
          <a:p>
            <a:pPr marL="0" indent="0">
              <a:buNone/>
            </a:pPr>
            <a:endParaRPr lang="zh-CN" altLang="en-US" dirty="0"/>
          </a:p>
        </p:txBody>
      </p:sp>
    </p:spTree>
    <p:extLst>
      <p:ext uri="{BB962C8B-B14F-4D97-AF65-F5344CB8AC3E}">
        <p14:creationId xmlns:p14="http://schemas.microsoft.com/office/powerpoint/2010/main" val="321334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AF3FC47-C895-4BAA-B7B7-3B97B5C17711}"/>
              </a:ext>
            </a:extLst>
          </p:cNvPr>
          <p:cNvSpPr>
            <a:spLocks noGrp="1"/>
          </p:cNvSpPr>
          <p:nvPr>
            <p:ph idx="1"/>
          </p:nvPr>
        </p:nvSpPr>
        <p:spPr>
          <a:xfrm>
            <a:off x="458559" y="628411"/>
            <a:ext cx="11402008" cy="5038533"/>
          </a:xfrm>
        </p:spPr>
        <p:txBody>
          <a:bodyPr>
            <a:normAutofit fontScale="92500" lnSpcReduction="10000"/>
          </a:bodyPr>
          <a:lstStyle/>
          <a:p>
            <a:pPr marL="0" indent="0">
              <a:buNone/>
            </a:pPr>
            <a:r>
              <a:rPr lang="en-US" altLang="zh-CN" dirty="0"/>
              <a:t>2</a:t>
            </a:r>
            <a:r>
              <a:rPr lang="zh-CN" altLang="zh-CN" dirty="0"/>
              <a:t>．字符函数</a:t>
            </a:r>
          </a:p>
          <a:p>
            <a:pPr marL="0" indent="0">
              <a:buNone/>
            </a:pPr>
            <a:r>
              <a:rPr lang="zh-CN" altLang="zh-CN" dirty="0"/>
              <a:t>字符函数是指函数参数是字符型数据的函数。常用字符函数如表</a:t>
            </a:r>
            <a:r>
              <a:rPr lang="en-US" altLang="zh-CN" dirty="0"/>
              <a:t>3-6</a:t>
            </a:r>
            <a:r>
              <a:rPr lang="zh-CN" altLang="zh-CN" dirty="0"/>
              <a:t>所示。</a:t>
            </a:r>
          </a:p>
          <a:p>
            <a:pPr marL="0" indent="0">
              <a:buNone/>
            </a:pPr>
            <a:r>
              <a:rPr lang="zh-CN" altLang="zh-CN" dirty="0"/>
              <a:t>【例</a:t>
            </a:r>
            <a:r>
              <a:rPr lang="en-US" altLang="zh-CN" dirty="0"/>
              <a:t>3.12</a:t>
            </a:r>
            <a:r>
              <a:rPr lang="zh-CN" altLang="zh-CN" dirty="0"/>
              <a:t>】求字符串长度。</a:t>
            </a:r>
          </a:p>
          <a:p>
            <a:pPr marL="0" indent="0">
              <a:buNone/>
            </a:pPr>
            <a:r>
              <a:rPr lang="en-US" altLang="zh-CN" dirty="0"/>
              <a:t>x="</a:t>
            </a:r>
            <a:r>
              <a:rPr lang="zh-CN" altLang="zh-CN" dirty="0"/>
              <a:t>中文</a:t>
            </a:r>
            <a:r>
              <a:rPr lang="en-US" altLang="zh-CN" dirty="0"/>
              <a:t>Excel2016" </a:t>
            </a:r>
            <a:endParaRPr lang="zh-CN" altLang="zh-CN" dirty="0"/>
          </a:p>
          <a:p>
            <a:pPr marL="0" indent="0">
              <a:buNone/>
            </a:pPr>
            <a:r>
              <a:rPr lang="en-US" altLang="zh-CN" dirty="0"/>
              <a:t>?Len(x),</a:t>
            </a:r>
            <a:r>
              <a:rPr lang="en-US" altLang="zh-CN" dirty="0" err="1"/>
              <a:t>LenB</a:t>
            </a:r>
            <a:r>
              <a:rPr lang="en-US" altLang="zh-CN" dirty="0"/>
              <a:t>(x)</a:t>
            </a:r>
            <a:endParaRPr lang="zh-CN" altLang="zh-CN" dirty="0"/>
          </a:p>
          <a:p>
            <a:pPr marL="0" indent="0">
              <a:buNone/>
            </a:pPr>
            <a:r>
              <a:rPr lang="zh-CN" altLang="zh-CN" dirty="0"/>
              <a:t>立即窗口中显示：</a:t>
            </a:r>
          </a:p>
          <a:p>
            <a:pPr marL="0" indent="0">
              <a:buNone/>
            </a:pPr>
            <a:r>
              <a:rPr lang="en-US" altLang="zh-CN" dirty="0"/>
              <a:t>11            22</a:t>
            </a:r>
            <a:endParaRPr lang="zh-CN" altLang="zh-CN" dirty="0"/>
          </a:p>
          <a:p>
            <a:pPr marL="0" indent="0">
              <a:buNone/>
            </a:pPr>
            <a:r>
              <a:rPr lang="zh-CN" altLang="zh-CN" dirty="0"/>
              <a:t>【例</a:t>
            </a:r>
            <a:r>
              <a:rPr lang="en-US" altLang="zh-CN" dirty="0"/>
              <a:t>3.13</a:t>
            </a:r>
            <a:r>
              <a:rPr lang="zh-CN" altLang="zh-CN" dirty="0"/>
              <a:t>】进行大小写转换。</a:t>
            </a:r>
          </a:p>
          <a:p>
            <a:pPr marL="0" indent="0">
              <a:buNone/>
            </a:pPr>
            <a:r>
              <a:rPr lang="en-US" altLang="zh-CN" dirty="0"/>
              <a:t>?  </a:t>
            </a:r>
            <a:r>
              <a:rPr lang="en-US" altLang="zh-CN" dirty="0" err="1"/>
              <a:t>Lcase</a:t>
            </a:r>
            <a:r>
              <a:rPr lang="en-US" altLang="zh-CN" dirty="0"/>
              <a:t>("</a:t>
            </a:r>
            <a:r>
              <a:rPr lang="zh-CN" altLang="zh-CN" dirty="0"/>
              <a:t>中文</a:t>
            </a:r>
            <a:r>
              <a:rPr lang="en-US" altLang="zh-CN" dirty="0"/>
              <a:t>Excel2016"),   </a:t>
            </a:r>
            <a:r>
              <a:rPr lang="en-US" altLang="zh-CN" dirty="0" err="1"/>
              <a:t>Ucase</a:t>
            </a:r>
            <a:r>
              <a:rPr lang="en-US" altLang="zh-CN" dirty="0"/>
              <a:t>("</a:t>
            </a:r>
            <a:r>
              <a:rPr lang="zh-CN" altLang="zh-CN" dirty="0"/>
              <a:t>中文</a:t>
            </a:r>
            <a:r>
              <a:rPr lang="en-US" altLang="zh-CN" dirty="0"/>
              <a:t>Excel2016") </a:t>
            </a:r>
            <a:endParaRPr lang="zh-CN" altLang="zh-CN" dirty="0"/>
          </a:p>
          <a:p>
            <a:pPr marL="0" indent="0">
              <a:buNone/>
            </a:pPr>
            <a:r>
              <a:rPr lang="zh-CN" altLang="zh-CN" dirty="0"/>
              <a:t>立即窗口中显示：</a:t>
            </a:r>
          </a:p>
          <a:p>
            <a:pPr marL="0" indent="0">
              <a:buNone/>
            </a:pPr>
            <a:r>
              <a:rPr lang="zh-CN" altLang="zh-CN" dirty="0"/>
              <a:t>中文</a:t>
            </a:r>
            <a:r>
              <a:rPr lang="en-US" altLang="zh-CN" dirty="0"/>
              <a:t>excel2016 </a:t>
            </a:r>
            <a:r>
              <a:rPr lang="zh-CN" altLang="zh-CN" dirty="0"/>
              <a:t>中文</a:t>
            </a:r>
            <a:r>
              <a:rPr lang="en-US" altLang="zh-CN" dirty="0"/>
              <a:t>EXCEL2016 </a:t>
            </a:r>
            <a:endParaRPr lang="zh-CN" altLang="zh-CN" dirty="0"/>
          </a:p>
          <a:p>
            <a:pPr marL="0" indent="0">
              <a:buNone/>
            </a:pPr>
            <a:endParaRPr lang="zh-CN" altLang="en-US" dirty="0"/>
          </a:p>
        </p:txBody>
      </p:sp>
    </p:spTree>
    <p:extLst>
      <p:ext uri="{BB962C8B-B14F-4D97-AF65-F5344CB8AC3E}">
        <p14:creationId xmlns:p14="http://schemas.microsoft.com/office/powerpoint/2010/main" val="16816287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E27D328-E886-4463-8526-C0A668C2B920}"/>
              </a:ext>
            </a:extLst>
          </p:cNvPr>
          <p:cNvSpPr>
            <a:spLocks noGrp="1"/>
          </p:cNvSpPr>
          <p:nvPr>
            <p:ph idx="1"/>
          </p:nvPr>
        </p:nvSpPr>
        <p:spPr>
          <a:xfrm>
            <a:off x="485192" y="692458"/>
            <a:ext cx="11402008" cy="5587045"/>
          </a:xfrm>
        </p:spPr>
        <p:txBody>
          <a:bodyPr>
            <a:normAutofit fontScale="92500" lnSpcReduction="10000"/>
          </a:bodyPr>
          <a:lstStyle/>
          <a:p>
            <a:pPr marL="0" indent="0">
              <a:buNone/>
            </a:pPr>
            <a:r>
              <a:rPr lang="zh-CN" altLang="zh-CN" dirty="0"/>
              <a:t>【例</a:t>
            </a:r>
            <a:r>
              <a:rPr lang="en-US" altLang="zh-CN" dirty="0"/>
              <a:t>3.14</a:t>
            </a:r>
            <a:r>
              <a:rPr lang="zh-CN" altLang="zh-CN" dirty="0"/>
              <a:t>】删除字符串的前后空格。</a:t>
            </a:r>
          </a:p>
          <a:p>
            <a:pPr marL="0" indent="0">
              <a:buNone/>
            </a:pPr>
            <a:r>
              <a:rPr lang="en-US" altLang="zh-CN" dirty="0"/>
              <a:t>S$ = Space(1) &amp; "TEST"  &amp; SPACE(3)  </a:t>
            </a:r>
            <a:endParaRPr lang="zh-CN" altLang="zh-CN" dirty="0"/>
          </a:p>
          <a:p>
            <a:pPr marL="0" indent="0">
              <a:buNone/>
            </a:pPr>
            <a:r>
              <a:rPr lang="en-US" altLang="zh-CN" dirty="0"/>
              <a:t>?  "|" +Trim(S$) + "|" + </a:t>
            </a:r>
            <a:r>
              <a:rPr lang="en-US" altLang="zh-CN" dirty="0" err="1"/>
              <a:t>Ltrim</a:t>
            </a:r>
            <a:r>
              <a:rPr lang="en-US" altLang="zh-CN" dirty="0"/>
              <a:t>(S$) + "|" + </a:t>
            </a:r>
            <a:r>
              <a:rPr lang="en-US" altLang="zh-CN" dirty="0" err="1"/>
              <a:t>RTrim</a:t>
            </a:r>
            <a:r>
              <a:rPr lang="en-US" altLang="zh-CN" dirty="0"/>
              <a:t>(S$)+ "|"</a:t>
            </a:r>
            <a:endParaRPr lang="zh-CN" altLang="zh-CN" dirty="0"/>
          </a:p>
          <a:p>
            <a:pPr marL="0" indent="0">
              <a:buNone/>
            </a:pPr>
            <a:r>
              <a:rPr lang="en-US" altLang="zh-CN" dirty="0"/>
              <a:t>? Len(S$), Len(Trim(S$)), Len(</a:t>
            </a:r>
            <a:r>
              <a:rPr lang="en-US" altLang="zh-CN" dirty="0" err="1"/>
              <a:t>Ltrim</a:t>
            </a:r>
            <a:r>
              <a:rPr lang="en-US" altLang="zh-CN" dirty="0"/>
              <a:t>(S$)), Len(</a:t>
            </a:r>
            <a:r>
              <a:rPr lang="en-US" altLang="zh-CN" dirty="0" err="1"/>
              <a:t>Rtrim</a:t>
            </a:r>
            <a:r>
              <a:rPr lang="en-US" altLang="zh-CN" dirty="0"/>
              <a:t>(S$)) </a:t>
            </a:r>
            <a:endParaRPr lang="zh-CN" altLang="zh-CN" dirty="0"/>
          </a:p>
          <a:p>
            <a:pPr marL="0" indent="0">
              <a:buNone/>
            </a:pPr>
            <a:r>
              <a:rPr lang="zh-CN" altLang="zh-CN" dirty="0"/>
              <a:t>立即窗口中显示：</a:t>
            </a:r>
          </a:p>
          <a:p>
            <a:pPr marL="0" indent="0">
              <a:buNone/>
            </a:pPr>
            <a:r>
              <a:rPr lang="en-US" altLang="zh-CN" dirty="0"/>
              <a:t>|TEST|TEST   | TEST|</a:t>
            </a:r>
            <a:endParaRPr lang="zh-CN" altLang="zh-CN" dirty="0"/>
          </a:p>
          <a:p>
            <a:pPr marL="0" indent="0">
              <a:buNone/>
            </a:pPr>
            <a:r>
              <a:rPr lang="en-US" altLang="zh-CN" dirty="0"/>
              <a:t>8             4             7             5</a:t>
            </a:r>
            <a:endParaRPr lang="zh-CN" altLang="zh-CN" dirty="0"/>
          </a:p>
          <a:p>
            <a:pPr marL="0" indent="0">
              <a:buNone/>
            </a:pPr>
            <a:r>
              <a:rPr lang="zh-CN" altLang="zh-CN" dirty="0"/>
              <a:t>【例</a:t>
            </a:r>
            <a:r>
              <a:rPr lang="en-US" altLang="zh-CN" dirty="0"/>
              <a:t>3.15</a:t>
            </a:r>
            <a:r>
              <a:rPr lang="zh-CN" altLang="zh-CN" dirty="0"/>
              <a:t>】取子串。</a:t>
            </a:r>
          </a:p>
          <a:p>
            <a:pPr marL="0" indent="0">
              <a:buNone/>
            </a:pPr>
            <a:r>
              <a:rPr lang="en-US" altLang="zh-CN" dirty="0"/>
              <a:t>x = "GOODBYE!"</a:t>
            </a:r>
            <a:endParaRPr lang="zh-CN" altLang="zh-CN" dirty="0"/>
          </a:p>
          <a:p>
            <a:pPr marL="0" indent="0">
              <a:buNone/>
            </a:pPr>
            <a:r>
              <a:rPr lang="en-US" altLang="zh-CN" dirty="0"/>
              <a:t>? Left(x,2),  Mid(x,6,2),  Mid(x,6),  Right(x,3)</a:t>
            </a:r>
            <a:endParaRPr lang="zh-CN" altLang="zh-CN" dirty="0"/>
          </a:p>
          <a:p>
            <a:pPr marL="0" indent="0">
              <a:buNone/>
            </a:pPr>
            <a:r>
              <a:rPr lang="zh-CN" altLang="zh-CN" dirty="0"/>
              <a:t>立即窗口中显示：</a:t>
            </a:r>
          </a:p>
          <a:p>
            <a:pPr marL="0" indent="0">
              <a:buNone/>
            </a:pPr>
            <a:r>
              <a:rPr lang="en-US" altLang="zh-CN" dirty="0"/>
              <a:t>GO            YE            </a:t>
            </a:r>
            <a:r>
              <a:rPr lang="en-US" altLang="zh-CN" dirty="0" err="1"/>
              <a:t>YE</a:t>
            </a:r>
            <a:r>
              <a:rPr lang="en-US" altLang="zh-CN" dirty="0"/>
              <a:t>!           YE!</a:t>
            </a:r>
            <a:endParaRPr lang="zh-CN" altLang="zh-CN" dirty="0"/>
          </a:p>
          <a:p>
            <a:endParaRPr lang="zh-CN" altLang="en-US" dirty="0"/>
          </a:p>
        </p:txBody>
      </p:sp>
    </p:spTree>
    <p:extLst>
      <p:ext uri="{BB962C8B-B14F-4D97-AF65-F5344CB8AC3E}">
        <p14:creationId xmlns:p14="http://schemas.microsoft.com/office/powerpoint/2010/main" val="13984231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C273A0A-D670-4225-967F-2D0FC64DF97C}"/>
              </a:ext>
            </a:extLst>
          </p:cNvPr>
          <p:cNvSpPr>
            <a:spLocks noGrp="1"/>
          </p:cNvSpPr>
          <p:nvPr>
            <p:ph idx="1"/>
          </p:nvPr>
        </p:nvSpPr>
        <p:spPr>
          <a:xfrm>
            <a:off x="502947" y="770453"/>
            <a:ext cx="11402008" cy="5038533"/>
          </a:xfrm>
        </p:spPr>
        <p:txBody>
          <a:bodyPr/>
          <a:lstStyle/>
          <a:p>
            <a:pPr marL="0" indent="0">
              <a:buNone/>
            </a:pPr>
            <a:r>
              <a:rPr lang="zh-CN" altLang="zh-CN" dirty="0"/>
              <a:t>【例</a:t>
            </a:r>
            <a:r>
              <a:rPr lang="en-US" altLang="zh-CN" dirty="0"/>
              <a:t>3.16</a:t>
            </a:r>
            <a:r>
              <a:rPr lang="zh-CN" altLang="zh-CN" dirty="0"/>
              <a:t>】求子串位置。</a:t>
            </a:r>
          </a:p>
          <a:p>
            <a:pPr marL="0" indent="0">
              <a:buNone/>
            </a:pPr>
            <a:r>
              <a:rPr lang="en-US" altLang="zh-CN" dirty="0"/>
              <a:t>x = "This is Microsoft Excel 2016 VBA" </a:t>
            </a:r>
            <a:endParaRPr lang="zh-CN" altLang="zh-CN" dirty="0"/>
          </a:p>
          <a:p>
            <a:pPr marL="0" indent="0">
              <a:buNone/>
            </a:pPr>
            <a:r>
              <a:rPr lang="en-US" altLang="zh-CN" dirty="0"/>
              <a:t>? </a:t>
            </a:r>
            <a:r>
              <a:rPr lang="en-US" altLang="zh-CN" dirty="0" err="1"/>
              <a:t>Instr</a:t>
            </a:r>
            <a:r>
              <a:rPr lang="en-US" altLang="zh-CN" dirty="0"/>
              <a:t>(x, "soft"),</a:t>
            </a:r>
            <a:r>
              <a:rPr lang="en-US" altLang="zh-CN" dirty="0" err="1"/>
              <a:t>Instr</a:t>
            </a:r>
            <a:r>
              <a:rPr lang="en-US" altLang="zh-CN" dirty="0"/>
              <a:t>(x, "is"),</a:t>
            </a:r>
            <a:r>
              <a:rPr lang="en-US" altLang="zh-CN" dirty="0" err="1"/>
              <a:t>Instr</a:t>
            </a:r>
            <a:r>
              <a:rPr lang="en-US" altLang="zh-CN" dirty="0"/>
              <a:t>(5, x, "is")</a:t>
            </a:r>
            <a:endParaRPr lang="zh-CN" altLang="zh-CN" dirty="0"/>
          </a:p>
          <a:p>
            <a:pPr marL="0" indent="0">
              <a:buNone/>
            </a:pPr>
            <a:r>
              <a:rPr lang="zh-CN" altLang="zh-CN" dirty="0"/>
              <a:t>立即窗口中显示：</a:t>
            </a:r>
          </a:p>
          <a:p>
            <a:pPr marL="0" indent="0">
              <a:buNone/>
            </a:pPr>
            <a:r>
              <a:rPr lang="en-US" altLang="zh-CN" dirty="0"/>
              <a:t>14            3             6  </a:t>
            </a:r>
            <a:endParaRPr lang="zh-CN" altLang="zh-CN" dirty="0"/>
          </a:p>
          <a:p>
            <a:endParaRPr lang="zh-CN" altLang="en-US" dirty="0"/>
          </a:p>
        </p:txBody>
      </p:sp>
    </p:spTree>
    <p:extLst>
      <p:ext uri="{BB962C8B-B14F-4D97-AF65-F5344CB8AC3E}">
        <p14:creationId xmlns:p14="http://schemas.microsoft.com/office/powerpoint/2010/main" val="1640214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675AD1A-2265-4F59-BA61-66EBA2375EC7}"/>
              </a:ext>
            </a:extLst>
          </p:cNvPr>
          <p:cNvSpPr>
            <a:spLocks noGrp="1"/>
          </p:cNvSpPr>
          <p:nvPr>
            <p:ph idx="1"/>
          </p:nvPr>
        </p:nvSpPr>
        <p:spPr>
          <a:xfrm>
            <a:off x="394996" y="805965"/>
            <a:ext cx="11402008" cy="5038533"/>
          </a:xfrm>
        </p:spPr>
        <p:txBody>
          <a:bodyPr/>
          <a:lstStyle/>
          <a:p>
            <a:pPr marL="0" indent="0">
              <a:buNone/>
            </a:pPr>
            <a:r>
              <a:rPr lang="en-US" altLang="zh-CN" dirty="0"/>
              <a:t>3</a:t>
            </a:r>
            <a:r>
              <a:rPr lang="zh-CN" altLang="zh-CN" dirty="0"/>
              <a:t>．日期和时间函数</a:t>
            </a:r>
          </a:p>
          <a:p>
            <a:pPr marL="0" indent="0">
              <a:buNone/>
            </a:pPr>
            <a:r>
              <a:rPr lang="zh-CN" altLang="zh-CN" dirty="0"/>
              <a:t>日期和时间函数的函数参数一般是日期型数据或日期时间型数据。常用日期和时间函数见表</a:t>
            </a:r>
            <a:r>
              <a:rPr lang="en-US" altLang="zh-CN" dirty="0"/>
              <a:t>3-7</a:t>
            </a:r>
            <a:r>
              <a:rPr lang="zh-CN" altLang="zh-CN" dirty="0"/>
              <a:t>。</a:t>
            </a:r>
          </a:p>
          <a:p>
            <a:pPr marL="0" indent="0">
              <a:buNone/>
            </a:pPr>
            <a:r>
              <a:rPr lang="zh-CN" altLang="zh-CN" dirty="0"/>
              <a:t>【例</a:t>
            </a:r>
            <a:r>
              <a:rPr lang="en-US" altLang="zh-CN" dirty="0"/>
              <a:t>3.17</a:t>
            </a:r>
            <a:r>
              <a:rPr lang="zh-CN" altLang="zh-CN" dirty="0"/>
              <a:t>】输出当前系统日期的年、月、日、时、分、秒和星期。</a:t>
            </a:r>
          </a:p>
          <a:p>
            <a:pPr marL="0" indent="0">
              <a:buNone/>
            </a:pPr>
            <a:r>
              <a:rPr lang="en-US" altLang="zh-CN" dirty="0"/>
              <a:t>d= Now()</a:t>
            </a:r>
            <a:endParaRPr lang="zh-CN" altLang="zh-CN" dirty="0"/>
          </a:p>
          <a:p>
            <a:pPr marL="0" indent="0">
              <a:buNone/>
            </a:pPr>
            <a:r>
              <a:rPr lang="en-US" altLang="zh-CN" dirty="0"/>
              <a:t>? Date(),Year(d), Month(d), Day(d), Weekday(d)</a:t>
            </a:r>
            <a:endParaRPr lang="zh-CN" altLang="zh-CN" dirty="0"/>
          </a:p>
          <a:p>
            <a:pPr marL="0" indent="0">
              <a:buNone/>
            </a:pPr>
            <a:r>
              <a:rPr lang="en-US" altLang="zh-CN" dirty="0"/>
              <a:t>? Hour(d), Minute(d), Second(d), Time()</a:t>
            </a:r>
            <a:endParaRPr lang="zh-CN" altLang="zh-CN" dirty="0"/>
          </a:p>
          <a:p>
            <a:pPr marL="0" indent="0">
              <a:buNone/>
            </a:pPr>
            <a:r>
              <a:rPr lang="zh-CN" altLang="zh-CN" dirty="0"/>
              <a:t>立即窗口中显示</a:t>
            </a:r>
          </a:p>
          <a:p>
            <a:pPr marL="0" indent="0">
              <a:buNone/>
            </a:pPr>
            <a:r>
              <a:rPr lang="en-US" altLang="zh-CN" dirty="0"/>
              <a:t>2018/8/21      2018          8             21            3</a:t>
            </a:r>
            <a:endParaRPr lang="zh-CN" altLang="zh-CN" dirty="0"/>
          </a:p>
          <a:p>
            <a:pPr marL="0" indent="0">
              <a:buNone/>
            </a:pPr>
            <a:r>
              <a:rPr lang="en-US" altLang="zh-CN" dirty="0"/>
              <a:t>18            23            30           18:23:36</a:t>
            </a:r>
            <a:endParaRPr lang="zh-CN" altLang="zh-CN" dirty="0"/>
          </a:p>
          <a:p>
            <a:endParaRPr lang="zh-CN" altLang="en-US" dirty="0"/>
          </a:p>
        </p:txBody>
      </p:sp>
    </p:spTree>
    <p:extLst>
      <p:ext uri="{BB962C8B-B14F-4D97-AF65-F5344CB8AC3E}">
        <p14:creationId xmlns:p14="http://schemas.microsoft.com/office/powerpoint/2010/main" val="458204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DAC1CDA-9346-4FEC-A171-98594ACBD78F}"/>
              </a:ext>
            </a:extLst>
          </p:cNvPr>
          <p:cNvSpPr>
            <a:spLocks noGrp="1"/>
          </p:cNvSpPr>
          <p:nvPr>
            <p:ph idx="1"/>
          </p:nvPr>
        </p:nvSpPr>
        <p:spPr>
          <a:xfrm>
            <a:off x="394996" y="655044"/>
            <a:ext cx="11402008" cy="5038533"/>
          </a:xfrm>
        </p:spPr>
        <p:txBody>
          <a:bodyPr>
            <a:normAutofit/>
          </a:bodyPr>
          <a:lstStyle/>
          <a:p>
            <a:pPr marL="0" indent="0">
              <a:buNone/>
            </a:pPr>
            <a:r>
              <a:rPr lang="zh-CN" altLang="zh-CN" dirty="0"/>
              <a:t>【例</a:t>
            </a:r>
            <a:r>
              <a:rPr lang="en-US" altLang="zh-CN" dirty="0"/>
              <a:t>3.18</a:t>
            </a:r>
            <a:r>
              <a:rPr lang="zh-CN" altLang="zh-CN" dirty="0"/>
              <a:t>】使用</a:t>
            </a:r>
            <a:r>
              <a:rPr lang="en-US" altLang="zh-CN" dirty="0"/>
              <a:t>Timer</a:t>
            </a:r>
            <a:r>
              <a:rPr lang="zh-CN" altLang="zh-CN" dirty="0"/>
              <a:t>函数计算两条命令执行时的时间差</a:t>
            </a:r>
            <a:endParaRPr lang="en-US" altLang="zh-CN" dirty="0"/>
          </a:p>
          <a:p>
            <a:pPr marL="0" indent="0">
              <a:buNone/>
            </a:pPr>
            <a:r>
              <a:rPr lang="zh-CN" altLang="en-US" dirty="0">
                <a:solidFill>
                  <a:srgbClr val="FF0000"/>
                </a:solidFill>
              </a:rPr>
              <a:t>返回从当天</a:t>
            </a:r>
            <a:r>
              <a:rPr lang="en-US" altLang="zh-CN" dirty="0">
                <a:solidFill>
                  <a:srgbClr val="FF0000"/>
                </a:solidFill>
              </a:rPr>
              <a:t>0</a:t>
            </a:r>
            <a:r>
              <a:rPr lang="zh-CN" altLang="en-US" dirty="0">
                <a:solidFill>
                  <a:srgbClr val="FF0000"/>
                </a:solidFill>
              </a:rPr>
              <a:t>时</a:t>
            </a:r>
            <a:r>
              <a:rPr lang="en-US" altLang="zh-CN" dirty="0">
                <a:solidFill>
                  <a:srgbClr val="FF0000"/>
                </a:solidFill>
              </a:rPr>
              <a:t>0</a:t>
            </a:r>
            <a:r>
              <a:rPr lang="zh-CN" altLang="en-US" dirty="0">
                <a:solidFill>
                  <a:srgbClr val="FF0000"/>
                </a:solidFill>
              </a:rPr>
              <a:t>分</a:t>
            </a:r>
            <a:r>
              <a:rPr lang="en-US" altLang="zh-CN" dirty="0">
                <a:solidFill>
                  <a:srgbClr val="FF0000"/>
                </a:solidFill>
              </a:rPr>
              <a:t>0</a:t>
            </a:r>
            <a:r>
              <a:rPr lang="zh-CN" altLang="en-US" dirty="0">
                <a:solidFill>
                  <a:srgbClr val="FF0000"/>
                </a:solidFill>
              </a:rPr>
              <a:t>秒到当前时间经过的时间，单位为秒</a:t>
            </a:r>
            <a:r>
              <a:rPr lang="zh-CN" altLang="en-US" dirty="0"/>
              <a:t>。</a:t>
            </a:r>
            <a:endParaRPr lang="zh-CN" altLang="zh-CN" dirty="0"/>
          </a:p>
          <a:p>
            <a:pPr marL="0" indent="0">
              <a:buNone/>
            </a:pPr>
            <a:r>
              <a:rPr lang="en-US" altLang="zh-CN" dirty="0"/>
              <a:t>starttime= timer()</a:t>
            </a:r>
            <a:endParaRPr lang="zh-CN" altLang="zh-CN" dirty="0"/>
          </a:p>
          <a:p>
            <a:pPr marL="0" indent="0">
              <a:buNone/>
            </a:pPr>
            <a:r>
              <a:rPr lang="en-US" altLang="zh-CN" dirty="0" err="1"/>
              <a:t>endtime</a:t>
            </a:r>
            <a:r>
              <a:rPr lang="en-US" altLang="zh-CN" dirty="0"/>
              <a:t> = timer()</a:t>
            </a:r>
            <a:endParaRPr lang="zh-CN" altLang="zh-CN" dirty="0"/>
          </a:p>
          <a:p>
            <a:pPr marL="0" indent="0">
              <a:buNone/>
            </a:pPr>
            <a:r>
              <a:rPr lang="en-US" altLang="zh-CN" dirty="0"/>
              <a:t>? </a:t>
            </a:r>
            <a:r>
              <a:rPr lang="en-US" altLang="zh-CN" dirty="0" err="1"/>
              <a:t>endtime</a:t>
            </a:r>
            <a:r>
              <a:rPr lang="en-US" altLang="zh-CN" dirty="0"/>
              <a:t> – starttime</a:t>
            </a:r>
            <a:endParaRPr lang="zh-CN" altLang="zh-CN" dirty="0"/>
          </a:p>
          <a:p>
            <a:pPr marL="0" indent="0">
              <a:buNone/>
            </a:pPr>
            <a:r>
              <a:rPr lang="zh-CN" altLang="zh-CN" dirty="0"/>
              <a:t>立即窗口中显示</a:t>
            </a:r>
          </a:p>
          <a:p>
            <a:pPr marL="0" indent="0">
              <a:buNone/>
            </a:pPr>
            <a:r>
              <a:rPr lang="en-US" altLang="zh-CN" dirty="0"/>
              <a:t>7.867188</a:t>
            </a:r>
            <a:endParaRPr lang="zh-CN" altLang="zh-CN" dirty="0"/>
          </a:p>
          <a:p>
            <a:pPr marL="0" indent="0">
              <a:buNone/>
            </a:pPr>
            <a:endParaRPr lang="zh-CN" altLang="en-US" dirty="0"/>
          </a:p>
        </p:txBody>
      </p:sp>
    </p:spTree>
    <p:extLst>
      <p:ext uri="{BB962C8B-B14F-4D97-AF65-F5344CB8AC3E}">
        <p14:creationId xmlns:p14="http://schemas.microsoft.com/office/powerpoint/2010/main" val="39768469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C273A0A-D670-4225-967F-2D0FC64DF97C}"/>
              </a:ext>
            </a:extLst>
          </p:cNvPr>
          <p:cNvSpPr>
            <a:spLocks noGrp="1"/>
          </p:cNvSpPr>
          <p:nvPr>
            <p:ph idx="1"/>
          </p:nvPr>
        </p:nvSpPr>
        <p:spPr>
          <a:xfrm>
            <a:off x="529580" y="628411"/>
            <a:ext cx="11402008" cy="5038533"/>
          </a:xfrm>
        </p:spPr>
        <p:txBody>
          <a:bodyPr/>
          <a:lstStyle/>
          <a:p>
            <a:pPr marL="0" indent="0">
              <a:buNone/>
            </a:pPr>
            <a:r>
              <a:rPr lang="en-US" altLang="zh-CN" dirty="0"/>
              <a:t>4</a:t>
            </a:r>
            <a:r>
              <a:rPr lang="zh-CN" altLang="zh-CN" dirty="0"/>
              <a:t>．数据类型转换与测试函数</a:t>
            </a:r>
          </a:p>
          <a:p>
            <a:pPr marL="0" indent="0">
              <a:buNone/>
            </a:pPr>
            <a:r>
              <a:rPr lang="zh-CN" altLang="zh-CN" dirty="0"/>
              <a:t>数据类型转换函数的功能是将某一种类型的数据转换成另一种类型的数据。由于不同类型的数据不能直接运算，数据类型转换函数用于将不同的类型的数据转换为同一种类型的数据，然后再进行运算。常用数据类型转换函数见表</a:t>
            </a:r>
            <a:r>
              <a:rPr lang="en-US" altLang="zh-CN" dirty="0"/>
              <a:t>3-8</a:t>
            </a:r>
            <a:r>
              <a:rPr lang="zh-CN" altLang="zh-CN" dirty="0"/>
              <a:t>。</a:t>
            </a:r>
          </a:p>
          <a:p>
            <a:pPr marL="0" indent="0">
              <a:buNone/>
            </a:pPr>
            <a:r>
              <a:rPr lang="zh-CN" altLang="zh-CN" dirty="0"/>
              <a:t>【例</a:t>
            </a:r>
            <a:r>
              <a:rPr lang="en-US" altLang="zh-CN" dirty="0"/>
              <a:t>3.20</a:t>
            </a:r>
            <a:r>
              <a:rPr lang="zh-CN" altLang="zh-CN" dirty="0"/>
              <a:t>】把数值转换成字符串。</a:t>
            </a:r>
          </a:p>
          <a:p>
            <a:pPr marL="0" indent="0">
              <a:buNone/>
            </a:pPr>
            <a:r>
              <a:rPr lang="en-US" altLang="zh-CN" dirty="0"/>
              <a:t>n = -122.456  </a:t>
            </a:r>
            <a:endParaRPr lang="zh-CN" altLang="zh-CN" dirty="0"/>
          </a:p>
          <a:p>
            <a:pPr marL="0" indent="0">
              <a:buNone/>
            </a:pPr>
            <a:r>
              <a:rPr lang="en-US" altLang="zh-CN" dirty="0"/>
              <a:t>? Str(n),Str(Abs(n)),Len(Str(n)), Len(Str(Abs(n)))</a:t>
            </a:r>
            <a:endParaRPr lang="zh-CN" altLang="zh-CN" dirty="0"/>
          </a:p>
          <a:p>
            <a:pPr marL="0" indent="0">
              <a:buNone/>
            </a:pPr>
            <a:r>
              <a:rPr lang="en-US" altLang="zh-CN" dirty="0"/>
              <a:t> </a:t>
            </a:r>
            <a:r>
              <a:rPr lang="zh-CN" altLang="zh-CN" dirty="0"/>
              <a:t>立即窗口中显示：</a:t>
            </a:r>
          </a:p>
          <a:p>
            <a:pPr marL="0" indent="0">
              <a:buNone/>
            </a:pPr>
            <a:r>
              <a:rPr lang="en-US" altLang="zh-CN" dirty="0"/>
              <a:t>-122.456       122.456       8             8 </a:t>
            </a:r>
            <a:endParaRPr lang="zh-CN" altLang="zh-CN" dirty="0"/>
          </a:p>
          <a:p>
            <a:endParaRPr lang="zh-CN" altLang="en-US" dirty="0"/>
          </a:p>
        </p:txBody>
      </p:sp>
    </p:spTree>
    <p:extLst>
      <p:ext uri="{BB962C8B-B14F-4D97-AF65-F5344CB8AC3E}">
        <p14:creationId xmlns:p14="http://schemas.microsoft.com/office/powerpoint/2010/main" val="1230052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675AD1A-2265-4F59-BA61-66EBA2375EC7}"/>
              </a:ext>
            </a:extLst>
          </p:cNvPr>
          <p:cNvSpPr>
            <a:spLocks noGrp="1"/>
          </p:cNvSpPr>
          <p:nvPr>
            <p:ph idx="1"/>
          </p:nvPr>
        </p:nvSpPr>
        <p:spPr>
          <a:xfrm>
            <a:off x="458559" y="690554"/>
            <a:ext cx="11402008" cy="5038533"/>
          </a:xfrm>
        </p:spPr>
        <p:txBody>
          <a:bodyPr/>
          <a:lstStyle/>
          <a:p>
            <a:pPr marL="0" indent="0">
              <a:buNone/>
            </a:pPr>
            <a:r>
              <a:rPr lang="en-US" altLang="zh-CN" dirty="0"/>
              <a:t>【</a:t>
            </a:r>
            <a:r>
              <a:rPr lang="zh-CN" altLang="en-US" dirty="0"/>
              <a:t>例</a:t>
            </a:r>
            <a:r>
              <a:rPr lang="en-US" altLang="zh-CN" dirty="0"/>
              <a:t>3.21】</a:t>
            </a:r>
            <a:r>
              <a:rPr lang="zh-CN" altLang="en-US" dirty="0"/>
              <a:t>把字符串转换成数值。</a:t>
            </a:r>
          </a:p>
          <a:p>
            <a:pPr marL="0" indent="0">
              <a:buNone/>
            </a:pPr>
            <a:r>
              <a:rPr lang="en-US" altLang="zh-CN" dirty="0"/>
              <a:t>? Val("-123."), Val("45A"),Val("A45") </a:t>
            </a:r>
          </a:p>
          <a:p>
            <a:pPr marL="0" indent="0">
              <a:buNone/>
            </a:pPr>
            <a:r>
              <a:rPr lang="zh-CN" altLang="en-US" dirty="0"/>
              <a:t>立即窗口中显示：</a:t>
            </a:r>
          </a:p>
          <a:p>
            <a:pPr marL="0" indent="0">
              <a:buNone/>
            </a:pPr>
            <a:r>
              <a:rPr lang="en-US" altLang="zh-CN" dirty="0"/>
              <a:t>-123           45            0  </a:t>
            </a:r>
          </a:p>
          <a:p>
            <a:pPr marL="0" indent="0">
              <a:buNone/>
            </a:pPr>
            <a:r>
              <a:rPr lang="en-US" altLang="zh-CN" dirty="0"/>
              <a:t>【</a:t>
            </a:r>
            <a:r>
              <a:rPr lang="zh-CN" altLang="en-US" dirty="0"/>
              <a:t>例</a:t>
            </a:r>
            <a:r>
              <a:rPr lang="en-US" altLang="zh-CN" dirty="0"/>
              <a:t>3.22】</a:t>
            </a:r>
            <a:r>
              <a:rPr lang="zh-CN" altLang="en-US" dirty="0"/>
              <a:t>把字符串转换日期值并测试数据类型。</a:t>
            </a:r>
          </a:p>
          <a:p>
            <a:pPr marL="0" indent="0">
              <a:buNone/>
            </a:pPr>
            <a:r>
              <a:rPr lang="en-US" altLang="zh-CN" dirty="0"/>
              <a:t>d = </a:t>
            </a:r>
            <a:r>
              <a:rPr lang="en-US" altLang="zh-CN" dirty="0" err="1"/>
              <a:t>Cdate</a:t>
            </a:r>
            <a:r>
              <a:rPr lang="en-US" altLang="zh-CN" dirty="0"/>
              <a:t>("2018-08-26 14:23")</a:t>
            </a:r>
          </a:p>
          <a:p>
            <a:pPr marL="0" indent="0">
              <a:buNone/>
            </a:pPr>
            <a:r>
              <a:rPr lang="en-US" altLang="zh-CN" dirty="0"/>
              <a:t>? d, TypeName(d)</a:t>
            </a:r>
          </a:p>
          <a:p>
            <a:pPr marL="0" indent="0">
              <a:buNone/>
            </a:pPr>
            <a:r>
              <a:rPr lang="zh-CN" altLang="en-US" dirty="0"/>
              <a:t>立即窗口中显示：</a:t>
            </a:r>
          </a:p>
          <a:p>
            <a:pPr marL="0" indent="0">
              <a:buNone/>
            </a:pPr>
            <a:r>
              <a:rPr lang="zh-CN" altLang="en-US" dirty="0"/>
              <a:t> </a:t>
            </a:r>
            <a:r>
              <a:rPr lang="en-US" altLang="zh-CN" dirty="0"/>
              <a:t>2018/8/26 14:23:00          Date          </a:t>
            </a:r>
          </a:p>
          <a:p>
            <a:endParaRPr lang="zh-CN" altLang="en-US" dirty="0"/>
          </a:p>
        </p:txBody>
      </p:sp>
    </p:spTree>
    <p:extLst>
      <p:ext uri="{BB962C8B-B14F-4D97-AF65-F5344CB8AC3E}">
        <p14:creationId xmlns:p14="http://schemas.microsoft.com/office/powerpoint/2010/main" val="28156195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DAC1CDA-9346-4FEC-A171-98594ACBD78F}"/>
              </a:ext>
            </a:extLst>
          </p:cNvPr>
          <p:cNvSpPr>
            <a:spLocks noGrp="1"/>
          </p:cNvSpPr>
          <p:nvPr>
            <p:ph idx="1"/>
          </p:nvPr>
        </p:nvSpPr>
        <p:spPr>
          <a:xfrm>
            <a:off x="394996" y="708310"/>
            <a:ext cx="11402008" cy="5038533"/>
          </a:xfrm>
        </p:spPr>
        <p:txBody>
          <a:bodyPr/>
          <a:lstStyle/>
          <a:p>
            <a:pPr marL="0" indent="0">
              <a:buNone/>
            </a:pPr>
            <a:r>
              <a:rPr lang="en-US" altLang="zh-CN" dirty="0"/>
              <a:t>5.</a:t>
            </a:r>
            <a:r>
              <a:rPr lang="zh-CN" altLang="zh-CN" dirty="0"/>
              <a:t>格式输出函数</a:t>
            </a:r>
          </a:p>
          <a:p>
            <a:pPr marL="0" indent="0">
              <a:buNone/>
            </a:pPr>
            <a:r>
              <a:rPr lang="en-US" altLang="zh-CN" dirty="0"/>
              <a:t>VBA</a:t>
            </a:r>
            <a:r>
              <a:rPr lang="zh-CN" altLang="zh-CN" dirty="0"/>
              <a:t>在显示数字的格式上比较灵活，对于数值、日期和字符串采用标准格式显示。使用</a:t>
            </a:r>
            <a:r>
              <a:rPr lang="en-US" altLang="zh-CN" dirty="0"/>
              <a:t>Format</a:t>
            </a:r>
            <a:r>
              <a:rPr lang="zh-CN" altLang="zh-CN" dirty="0"/>
              <a:t>函数，可以将数值转换成指定格式的字符串输出。格式输出函数调用格式如下：</a:t>
            </a:r>
          </a:p>
          <a:p>
            <a:pPr marL="0" indent="0">
              <a:buNone/>
            </a:pPr>
            <a:r>
              <a:rPr lang="zh-CN" altLang="zh-CN" dirty="0">
                <a:solidFill>
                  <a:srgbClr val="FF0000"/>
                </a:solidFill>
              </a:rPr>
              <a:t>格式：</a:t>
            </a:r>
            <a:r>
              <a:rPr lang="en-US" altLang="zh-CN" dirty="0">
                <a:solidFill>
                  <a:srgbClr val="FF0000"/>
                </a:solidFill>
              </a:rPr>
              <a:t>Format(</a:t>
            </a:r>
            <a:r>
              <a:rPr lang="zh-CN" altLang="zh-CN" dirty="0">
                <a:solidFill>
                  <a:srgbClr val="FF0000"/>
                </a:solidFill>
              </a:rPr>
              <a:t>表达式</a:t>
            </a:r>
            <a:r>
              <a:rPr lang="en-US" altLang="zh-CN" dirty="0">
                <a:solidFill>
                  <a:srgbClr val="FF0000"/>
                </a:solidFill>
              </a:rPr>
              <a:t>[,"</a:t>
            </a:r>
            <a:r>
              <a:rPr lang="zh-CN" altLang="zh-CN" dirty="0">
                <a:solidFill>
                  <a:srgbClr val="FF0000"/>
                </a:solidFill>
              </a:rPr>
              <a:t>格式字符串</a:t>
            </a:r>
            <a:r>
              <a:rPr lang="en-US" altLang="zh-CN" dirty="0">
                <a:solidFill>
                  <a:srgbClr val="FF0000"/>
                </a:solidFill>
              </a:rPr>
              <a:t>"])</a:t>
            </a:r>
            <a:endParaRPr lang="zh-CN" altLang="zh-CN" dirty="0">
              <a:solidFill>
                <a:srgbClr val="FF0000"/>
              </a:solidFill>
            </a:endParaRPr>
          </a:p>
          <a:p>
            <a:pPr marL="0" indent="0">
              <a:buNone/>
            </a:pPr>
            <a:r>
              <a:rPr lang="zh-CN" altLang="zh-CN" dirty="0"/>
              <a:t>其中，表达式可以是数值、日期或字符表达式。格式字符串表示转换后的格式，用双引号括起来，当省略格式字符串时，按默认的格式输出。格式字符串是由数值型数据、字符串和日期型数据这三类格式符构成。</a:t>
            </a:r>
          </a:p>
          <a:p>
            <a:pPr marL="0" indent="0">
              <a:buNone/>
            </a:pPr>
            <a:r>
              <a:rPr lang="zh-CN" altLang="zh-CN" dirty="0"/>
              <a:t>（</a:t>
            </a:r>
            <a:r>
              <a:rPr lang="en-US" altLang="zh-CN" dirty="0"/>
              <a:t>1</a:t>
            </a:r>
            <a:r>
              <a:rPr lang="zh-CN" altLang="zh-CN" dirty="0"/>
              <a:t>）数值型数据格式化的格式符见表</a:t>
            </a:r>
            <a:r>
              <a:rPr lang="en-US" altLang="zh-CN" dirty="0"/>
              <a:t>3-9</a:t>
            </a:r>
            <a:r>
              <a:rPr lang="zh-CN" altLang="zh-CN" dirty="0"/>
              <a:t>。</a:t>
            </a:r>
          </a:p>
          <a:p>
            <a:endParaRPr lang="zh-CN" altLang="en-US" dirty="0"/>
          </a:p>
        </p:txBody>
      </p:sp>
    </p:spTree>
    <p:extLst>
      <p:ext uri="{BB962C8B-B14F-4D97-AF65-F5344CB8AC3E}">
        <p14:creationId xmlns:p14="http://schemas.microsoft.com/office/powerpoint/2010/main" val="1210178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a:extLst>
              <a:ext uri="{FF2B5EF4-FFF2-40B4-BE49-F238E27FC236}">
                <a16:creationId xmlns:a16="http://schemas.microsoft.com/office/drawing/2014/main" id="{72FBD209-0ACC-4D31-8CBA-47388BAA417A}"/>
              </a:ext>
            </a:extLst>
          </p:cNvPr>
          <p:cNvPicPr>
            <a:picLocks noGrp="1" noChangeAspect="1"/>
          </p:cNvPicPr>
          <p:nvPr>
            <p:ph idx="1"/>
          </p:nvPr>
        </p:nvPicPr>
        <p:blipFill>
          <a:blip r:embed="rId2"/>
          <a:stretch>
            <a:fillRect/>
          </a:stretch>
        </p:blipFill>
        <p:spPr>
          <a:xfrm>
            <a:off x="425842" y="1216241"/>
            <a:ext cx="11210178" cy="3941685"/>
          </a:xfrm>
          <a:prstGeom prst="rect">
            <a:avLst/>
          </a:prstGeom>
        </p:spPr>
      </p:pic>
    </p:spTree>
    <p:extLst>
      <p:ext uri="{BB962C8B-B14F-4D97-AF65-F5344CB8AC3E}">
        <p14:creationId xmlns:p14="http://schemas.microsoft.com/office/powerpoint/2010/main" val="11437090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DFE297E-9983-42C9-85F8-F2C8166F969B}"/>
              </a:ext>
            </a:extLst>
          </p:cNvPr>
          <p:cNvSpPr>
            <a:spLocks noGrp="1"/>
          </p:cNvSpPr>
          <p:nvPr>
            <p:ph idx="1"/>
          </p:nvPr>
        </p:nvSpPr>
        <p:spPr/>
        <p:txBody>
          <a:bodyPr/>
          <a:lstStyle/>
          <a:p>
            <a:pPr marL="0" indent="0">
              <a:buNone/>
            </a:pPr>
            <a:r>
              <a:rPr lang="zh-CN" altLang="zh-CN" dirty="0"/>
              <a:t>【例</a:t>
            </a:r>
            <a:r>
              <a:rPr lang="en-US" altLang="zh-CN" dirty="0"/>
              <a:t>3.23</a:t>
            </a:r>
            <a:r>
              <a:rPr lang="zh-CN" altLang="zh-CN" dirty="0"/>
              <a:t>】在立即窗口中执行以下命令，格式化输出数字。</a:t>
            </a:r>
          </a:p>
          <a:p>
            <a:pPr marL="0" indent="0">
              <a:buNone/>
            </a:pPr>
            <a:r>
              <a:rPr lang="en-US" altLang="zh-CN" dirty="0"/>
              <a:t>x = 63484.8965</a:t>
            </a:r>
            <a:endParaRPr lang="zh-CN" altLang="zh-CN" dirty="0"/>
          </a:p>
          <a:p>
            <a:pPr marL="0" indent="0">
              <a:buNone/>
            </a:pPr>
            <a:r>
              <a:rPr lang="en-US" altLang="zh-CN" dirty="0"/>
              <a:t>? Format(x, "###,##0.00") </a:t>
            </a:r>
            <a:endParaRPr lang="zh-CN" altLang="zh-CN" dirty="0"/>
          </a:p>
          <a:p>
            <a:pPr marL="0" indent="0">
              <a:buNone/>
            </a:pPr>
            <a:r>
              <a:rPr lang="en-US" altLang="zh-CN" dirty="0"/>
              <a:t>? Format(x,"#.###E+")</a:t>
            </a:r>
            <a:endParaRPr lang="zh-CN" altLang="zh-CN" dirty="0"/>
          </a:p>
          <a:p>
            <a:pPr marL="0" indent="0">
              <a:buNone/>
            </a:pPr>
            <a:r>
              <a:rPr lang="zh-CN" altLang="zh-CN" dirty="0"/>
              <a:t>立即窗口中显示：</a:t>
            </a:r>
          </a:p>
          <a:p>
            <a:pPr marL="0" indent="0">
              <a:buNone/>
            </a:pPr>
            <a:r>
              <a:rPr lang="en-US" altLang="zh-CN" dirty="0"/>
              <a:t> 63,484.90</a:t>
            </a:r>
            <a:endParaRPr lang="zh-CN" altLang="zh-CN" dirty="0"/>
          </a:p>
          <a:p>
            <a:pPr marL="0" indent="0">
              <a:buNone/>
            </a:pPr>
            <a:r>
              <a:rPr lang="en-US" altLang="zh-CN" dirty="0"/>
              <a:t>6.348E+4</a:t>
            </a:r>
            <a:endParaRPr lang="zh-CN" altLang="zh-CN" dirty="0"/>
          </a:p>
          <a:p>
            <a:endParaRPr lang="zh-CN" altLang="en-US" dirty="0"/>
          </a:p>
        </p:txBody>
      </p:sp>
    </p:spTree>
    <p:extLst>
      <p:ext uri="{BB962C8B-B14F-4D97-AF65-F5344CB8AC3E}">
        <p14:creationId xmlns:p14="http://schemas.microsoft.com/office/powerpoint/2010/main" val="18110478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15D7799-4B37-4D56-9321-7BC5529487C8}"/>
              </a:ext>
            </a:extLst>
          </p:cNvPr>
          <p:cNvSpPr>
            <a:spLocks noGrp="1"/>
          </p:cNvSpPr>
          <p:nvPr>
            <p:ph idx="1"/>
          </p:nvPr>
        </p:nvSpPr>
        <p:spPr>
          <a:xfrm>
            <a:off x="511825" y="752698"/>
            <a:ext cx="11402008" cy="5038533"/>
          </a:xfrm>
        </p:spPr>
        <p:txBody>
          <a:bodyPr/>
          <a:lstStyle/>
          <a:p>
            <a:pPr marL="0" indent="0">
              <a:buNone/>
            </a:pPr>
            <a:r>
              <a:rPr lang="zh-CN" altLang="zh-CN" dirty="0"/>
              <a:t>（</a:t>
            </a:r>
            <a:r>
              <a:rPr lang="en-US" altLang="zh-CN" dirty="0"/>
              <a:t>2</a:t>
            </a:r>
            <a:r>
              <a:rPr lang="zh-CN" altLang="zh-CN" dirty="0"/>
              <a:t>）字符串数据格式化的格式符见表</a:t>
            </a:r>
            <a:r>
              <a:rPr lang="en-US" altLang="zh-CN" dirty="0"/>
              <a:t>3-10</a:t>
            </a:r>
            <a:r>
              <a:rPr lang="zh-CN" altLang="zh-CN" dirty="0"/>
              <a:t>。</a:t>
            </a:r>
            <a:endParaRPr lang="en-US" altLang="zh-CN" dirty="0"/>
          </a:p>
          <a:p>
            <a:pPr marL="0" indent="0">
              <a:buNone/>
            </a:pPr>
            <a:endParaRPr lang="zh-CN" altLang="zh-CN" dirty="0"/>
          </a:p>
          <a:p>
            <a:endParaRPr lang="zh-CN" altLang="en-US" dirty="0"/>
          </a:p>
        </p:txBody>
      </p:sp>
      <p:pic>
        <p:nvPicPr>
          <p:cNvPr id="4" name="图片 3">
            <a:extLst>
              <a:ext uri="{FF2B5EF4-FFF2-40B4-BE49-F238E27FC236}">
                <a16:creationId xmlns:a16="http://schemas.microsoft.com/office/drawing/2014/main" id="{CF1B43C9-45DD-4169-9E93-283FF93F91C5}"/>
              </a:ext>
            </a:extLst>
          </p:cNvPr>
          <p:cNvPicPr>
            <a:picLocks noChangeAspect="1"/>
          </p:cNvPicPr>
          <p:nvPr/>
        </p:nvPicPr>
        <p:blipFill>
          <a:blip r:embed="rId2"/>
          <a:stretch>
            <a:fillRect/>
          </a:stretch>
        </p:blipFill>
        <p:spPr>
          <a:xfrm>
            <a:off x="883905" y="2139517"/>
            <a:ext cx="7851663" cy="2432483"/>
          </a:xfrm>
          <a:prstGeom prst="rect">
            <a:avLst/>
          </a:prstGeom>
        </p:spPr>
      </p:pic>
    </p:spTree>
    <p:extLst>
      <p:ext uri="{BB962C8B-B14F-4D97-AF65-F5344CB8AC3E}">
        <p14:creationId xmlns:p14="http://schemas.microsoft.com/office/powerpoint/2010/main" val="1456737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809B98B-3C71-4571-8ED6-C883DF678493}"/>
              </a:ext>
            </a:extLst>
          </p:cNvPr>
          <p:cNvSpPr>
            <a:spLocks noGrp="1"/>
          </p:cNvSpPr>
          <p:nvPr>
            <p:ph idx="1"/>
          </p:nvPr>
        </p:nvSpPr>
        <p:spPr>
          <a:xfrm>
            <a:off x="394996" y="743821"/>
            <a:ext cx="11402008" cy="5038533"/>
          </a:xfrm>
        </p:spPr>
        <p:txBody>
          <a:bodyPr/>
          <a:lstStyle/>
          <a:p>
            <a:pPr marL="0" indent="0">
              <a:buNone/>
            </a:pPr>
            <a:r>
              <a:rPr lang="zh-CN" altLang="zh-CN" dirty="0"/>
              <a:t>【例</a:t>
            </a:r>
            <a:r>
              <a:rPr lang="en-US" altLang="zh-CN" dirty="0"/>
              <a:t>3.24</a:t>
            </a:r>
            <a:r>
              <a:rPr lang="zh-CN" altLang="zh-CN" dirty="0"/>
              <a:t>】字符串格式化输出。</a:t>
            </a:r>
          </a:p>
          <a:p>
            <a:pPr marL="0" indent="0">
              <a:buNone/>
            </a:pPr>
            <a:r>
              <a:rPr lang="en-US" altLang="zh-CN" dirty="0"/>
              <a:t>? Format("</a:t>
            </a:r>
            <a:r>
              <a:rPr lang="zh-CN" altLang="zh-CN" dirty="0"/>
              <a:t>中文</a:t>
            </a:r>
            <a:r>
              <a:rPr lang="en-US" altLang="zh-CN" dirty="0"/>
              <a:t>Excel2016","&lt;</a:t>
            </a:r>
            <a:r>
              <a:rPr lang="en-US" altLang="zh-CN" dirty="0" err="1"/>
              <a:t>Mircosoft</a:t>
            </a:r>
            <a:r>
              <a:rPr lang="en-US" altLang="zh-CN" dirty="0"/>
              <a:t>@@@@@@@@@@@")</a:t>
            </a:r>
            <a:endParaRPr lang="zh-CN" altLang="zh-CN" dirty="0"/>
          </a:p>
          <a:p>
            <a:pPr marL="0" indent="0">
              <a:buNone/>
            </a:pPr>
            <a:r>
              <a:rPr lang="en-US" altLang="zh-CN" dirty="0"/>
              <a:t>? Format("</a:t>
            </a:r>
            <a:r>
              <a:rPr lang="zh-CN" altLang="zh-CN" dirty="0"/>
              <a:t>中文</a:t>
            </a:r>
            <a:r>
              <a:rPr lang="en-US" altLang="zh-CN" dirty="0"/>
              <a:t>Excel2016","&lt;</a:t>
            </a:r>
            <a:r>
              <a:rPr lang="en-US" altLang="zh-CN" dirty="0" err="1"/>
              <a:t>Mircosoft</a:t>
            </a:r>
            <a:r>
              <a:rPr lang="en-US" altLang="zh-CN" dirty="0"/>
              <a:t>!@@@@@@@@@@@@@@")</a:t>
            </a:r>
            <a:endParaRPr lang="zh-CN" altLang="zh-CN" dirty="0"/>
          </a:p>
          <a:p>
            <a:pPr marL="0" indent="0">
              <a:buNone/>
            </a:pPr>
            <a:r>
              <a:rPr lang="en-US" altLang="zh-CN" dirty="0"/>
              <a:t>? Format("</a:t>
            </a:r>
            <a:r>
              <a:rPr lang="zh-CN" altLang="zh-CN" dirty="0"/>
              <a:t>中文</a:t>
            </a:r>
            <a:r>
              <a:rPr lang="en-US" altLang="zh-CN" dirty="0"/>
              <a:t>Excel2016","&lt;</a:t>
            </a:r>
            <a:r>
              <a:rPr lang="en-US" altLang="zh-CN" dirty="0" err="1"/>
              <a:t>Mircosoft</a:t>
            </a:r>
            <a:r>
              <a:rPr lang="en-US" altLang="zh-CN" dirty="0"/>
              <a:t>&amp;&amp;&amp;&amp;&amp;&amp;&amp;&amp;&amp;&amp;&amp;&amp;&amp;")</a:t>
            </a:r>
            <a:endParaRPr lang="zh-CN" altLang="zh-CN" dirty="0"/>
          </a:p>
          <a:p>
            <a:pPr marL="0" indent="0">
              <a:buNone/>
            </a:pPr>
            <a:r>
              <a:rPr lang="zh-CN" altLang="zh-CN" dirty="0"/>
              <a:t>立即窗口中显示：</a:t>
            </a:r>
          </a:p>
          <a:p>
            <a:pPr marL="0" indent="0">
              <a:buNone/>
            </a:pPr>
            <a:r>
              <a:rPr lang="en-US" altLang="zh-CN" dirty="0" err="1"/>
              <a:t>Mircosoft</a:t>
            </a:r>
            <a:r>
              <a:rPr lang="en-US" altLang="zh-CN" dirty="0"/>
              <a:t>   </a:t>
            </a:r>
            <a:r>
              <a:rPr lang="zh-CN" altLang="zh-CN" dirty="0"/>
              <a:t>中文</a:t>
            </a:r>
            <a:r>
              <a:rPr lang="en-US" altLang="zh-CN" dirty="0"/>
              <a:t>excel2016</a:t>
            </a:r>
            <a:endParaRPr lang="zh-CN" altLang="zh-CN" dirty="0"/>
          </a:p>
          <a:p>
            <a:pPr marL="0" indent="0">
              <a:buNone/>
            </a:pPr>
            <a:r>
              <a:rPr lang="en-US" altLang="zh-CN" dirty="0" err="1"/>
              <a:t>Mircosoft</a:t>
            </a:r>
            <a:r>
              <a:rPr lang="zh-CN" altLang="zh-CN" dirty="0"/>
              <a:t>中文</a:t>
            </a:r>
            <a:r>
              <a:rPr lang="en-US" altLang="zh-CN" dirty="0"/>
              <a:t>excel2016</a:t>
            </a:r>
            <a:endParaRPr lang="zh-CN" altLang="zh-CN" dirty="0"/>
          </a:p>
          <a:p>
            <a:pPr marL="0" indent="0">
              <a:buNone/>
            </a:pPr>
            <a:r>
              <a:rPr lang="en-US" altLang="zh-CN" dirty="0" err="1"/>
              <a:t>Mircosoft</a:t>
            </a:r>
            <a:r>
              <a:rPr lang="zh-CN" altLang="zh-CN" dirty="0"/>
              <a:t>中文</a:t>
            </a:r>
            <a:r>
              <a:rPr lang="en-US" altLang="zh-CN" dirty="0"/>
              <a:t>excel2016</a:t>
            </a:r>
            <a:endParaRPr lang="zh-CN" altLang="zh-CN" dirty="0"/>
          </a:p>
          <a:p>
            <a:endParaRPr lang="zh-CN" altLang="en-US" dirty="0"/>
          </a:p>
        </p:txBody>
      </p:sp>
    </p:spTree>
    <p:extLst>
      <p:ext uri="{BB962C8B-B14F-4D97-AF65-F5344CB8AC3E}">
        <p14:creationId xmlns:p14="http://schemas.microsoft.com/office/powerpoint/2010/main" val="10116895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a:extLst>
              <a:ext uri="{FF2B5EF4-FFF2-40B4-BE49-F238E27FC236}">
                <a16:creationId xmlns:a16="http://schemas.microsoft.com/office/drawing/2014/main" id="{5DB06D34-0BE2-40F4-A0C3-4108C922EBAB}"/>
              </a:ext>
            </a:extLst>
          </p:cNvPr>
          <p:cNvPicPr>
            <a:picLocks noGrp="1" noChangeAspect="1"/>
          </p:cNvPicPr>
          <p:nvPr>
            <p:ph idx="1"/>
          </p:nvPr>
        </p:nvPicPr>
        <p:blipFill>
          <a:blip r:embed="rId2"/>
          <a:stretch>
            <a:fillRect/>
          </a:stretch>
        </p:blipFill>
        <p:spPr>
          <a:xfrm>
            <a:off x="985421" y="608879"/>
            <a:ext cx="9747682" cy="5250383"/>
          </a:xfrm>
          <a:prstGeom prst="rect">
            <a:avLst/>
          </a:prstGeom>
        </p:spPr>
      </p:pic>
    </p:spTree>
    <p:extLst>
      <p:ext uri="{BB962C8B-B14F-4D97-AF65-F5344CB8AC3E}">
        <p14:creationId xmlns:p14="http://schemas.microsoft.com/office/powerpoint/2010/main" val="27859568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0C273A0A-D670-4225-967F-2D0FC64DF97C}"/>
              </a:ext>
            </a:extLst>
          </p:cNvPr>
          <p:cNvSpPr>
            <a:spLocks noGrp="1"/>
          </p:cNvSpPr>
          <p:nvPr>
            <p:ph idx="1"/>
          </p:nvPr>
        </p:nvSpPr>
        <p:spPr>
          <a:xfrm>
            <a:off x="263250" y="655044"/>
            <a:ext cx="11402008" cy="5038533"/>
          </a:xfrm>
        </p:spPr>
        <p:txBody>
          <a:bodyPr/>
          <a:lstStyle/>
          <a:p>
            <a:pPr marL="0" indent="0">
              <a:buNone/>
            </a:pPr>
            <a:r>
              <a:rPr lang="zh-CN" altLang="zh-CN" dirty="0"/>
              <a:t>【例</a:t>
            </a:r>
            <a:r>
              <a:rPr lang="en-US" altLang="zh-CN" dirty="0"/>
              <a:t>3.25</a:t>
            </a:r>
            <a:r>
              <a:rPr lang="zh-CN" altLang="zh-CN" dirty="0"/>
              <a:t>】日期数据格式化输出。</a:t>
            </a:r>
          </a:p>
          <a:p>
            <a:pPr marL="0" indent="0">
              <a:buNone/>
            </a:pPr>
            <a:r>
              <a:rPr lang="en-US" altLang="zh-CN" dirty="0"/>
              <a:t>d = </a:t>
            </a:r>
            <a:r>
              <a:rPr lang="en-US" altLang="zh-CN" dirty="0" err="1"/>
              <a:t>Cdate</a:t>
            </a:r>
            <a:r>
              <a:rPr lang="en-US" altLang="zh-CN" dirty="0"/>
              <a:t>("2018-08-26 14:23")</a:t>
            </a:r>
            <a:endParaRPr lang="zh-CN" altLang="zh-CN" dirty="0"/>
          </a:p>
          <a:p>
            <a:pPr marL="0" indent="0">
              <a:buNone/>
            </a:pPr>
            <a:r>
              <a:rPr lang="en-US" altLang="zh-CN" dirty="0"/>
              <a:t>? Format(d,”</a:t>
            </a:r>
            <a:r>
              <a:rPr lang="en-US" altLang="zh-CN" dirty="0" err="1"/>
              <a:t>yyyy</a:t>
            </a:r>
            <a:r>
              <a:rPr lang="zh-CN" altLang="zh-CN" dirty="0"/>
              <a:t>年</a:t>
            </a:r>
            <a:r>
              <a:rPr lang="en-US" altLang="zh-CN" dirty="0"/>
              <a:t>mm</a:t>
            </a:r>
            <a:r>
              <a:rPr lang="zh-CN" altLang="zh-CN" dirty="0"/>
              <a:t>月</a:t>
            </a:r>
            <a:r>
              <a:rPr lang="en-US" altLang="zh-CN" dirty="0"/>
              <a:t>dd</a:t>
            </a:r>
            <a:r>
              <a:rPr lang="zh-CN" altLang="zh-CN" dirty="0"/>
              <a:t>日</a:t>
            </a:r>
            <a:r>
              <a:rPr lang="en-US" altLang="zh-CN" dirty="0" err="1"/>
              <a:t>hh</a:t>
            </a:r>
            <a:r>
              <a:rPr lang="zh-CN" altLang="zh-CN" dirty="0"/>
              <a:t>时</a:t>
            </a:r>
            <a:r>
              <a:rPr lang="en-US" altLang="zh-CN" dirty="0"/>
              <a:t>mm</a:t>
            </a:r>
            <a:r>
              <a:rPr lang="zh-CN" altLang="zh-CN" dirty="0"/>
              <a:t>分</a:t>
            </a:r>
            <a:r>
              <a:rPr lang="en-US" altLang="zh-CN" dirty="0"/>
              <a:t>ss</a:t>
            </a:r>
            <a:r>
              <a:rPr lang="zh-CN" altLang="zh-CN" dirty="0"/>
              <a:t>秒</a:t>
            </a:r>
            <a:r>
              <a:rPr lang="en-US" altLang="zh-CN" dirty="0"/>
              <a:t>”)</a:t>
            </a:r>
            <a:endParaRPr lang="zh-CN" altLang="zh-CN" dirty="0"/>
          </a:p>
          <a:p>
            <a:pPr marL="0" indent="0">
              <a:buNone/>
            </a:pPr>
            <a:r>
              <a:rPr lang="zh-CN" altLang="zh-CN" dirty="0"/>
              <a:t>立即窗口中显示：</a:t>
            </a:r>
          </a:p>
          <a:p>
            <a:pPr marL="0" indent="0">
              <a:buNone/>
            </a:pPr>
            <a:r>
              <a:rPr lang="en-US" altLang="zh-CN" dirty="0"/>
              <a:t> 2018</a:t>
            </a:r>
            <a:r>
              <a:rPr lang="zh-CN" altLang="zh-CN" dirty="0"/>
              <a:t>年</a:t>
            </a:r>
            <a:r>
              <a:rPr lang="en-US" altLang="zh-CN" dirty="0"/>
              <a:t>08</a:t>
            </a:r>
            <a:r>
              <a:rPr lang="zh-CN" altLang="zh-CN" dirty="0"/>
              <a:t>月</a:t>
            </a:r>
            <a:r>
              <a:rPr lang="en-US" altLang="zh-CN" dirty="0"/>
              <a:t>26</a:t>
            </a:r>
            <a:r>
              <a:rPr lang="zh-CN" altLang="zh-CN" dirty="0"/>
              <a:t>日</a:t>
            </a:r>
            <a:r>
              <a:rPr lang="en-US" altLang="zh-CN" dirty="0"/>
              <a:t>14</a:t>
            </a:r>
            <a:r>
              <a:rPr lang="zh-CN" altLang="zh-CN" dirty="0"/>
              <a:t>时</a:t>
            </a:r>
            <a:r>
              <a:rPr lang="en-US" altLang="zh-CN" dirty="0"/>
              <a:t>23</a:t>
            </a:r>
            <a:r>
              <a:rPr lang="zh-CN" altLang="zh-CN" dirty="0"/>
              <a:t>分</a:t>
            </a:r>
            <a:r>
              <a:rPr lang="en-US" altLang="zh-CN" dirty="0"/>
              <a:t>00</a:t>
            </a:r>
            <a:r>
              <a:rPr lang="zh-CN" altLang="zh-CN" dirty="0"/>
              <a:t>秒</a:t>
            </a:r>
          </a:p>
          <a:p>
            <a:endParaRPr lang="zh-CN" altLang="en-US" dirty="0"/>
          </a:p>
        </p:txBody>
      </p:sp>
    </p:spTree>
    <p:extLst>
      <p:ext uri="{BB962C8B-B14F-4D97-AF65-F5344CB8AC3E}">
        <p14:creationId xmlns:p14="http://schemas.microsoft.com/office/powerpoint/2010/main" val="40608085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 </a:t>
            </a:r>
            <a:r>
              <a:rPr lang="en-US" altLang="zh-CN" b="1" dirty="0"/>
              <a:t>3.2 VBA </a:t>
            </a:r>
            <a:r>
              <a:rPr lang="zh-CN" altLang="zh-CN" b="1" dirty="0"/>
              <a:t>语句</a:t>
            </a:r>
            <a:endParaRPr lang="zh-CN" altLang="en-US" dirty="0"/>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lstStyle/>
          <a:p>
            <a:pPr marL="0" indent="0">
              <a:buNone/>
            </a:pPr>
            <a:r>
              <a:rPr lang="en-US" altLang="zh-CN" dirty="0"/>
              <a:t>VBA</a:t>
            </a:r>
            <a:r>
              <a:rPr lang="zh-CN" altLang="zh-CN" dirty="0"/>
              <a:t>语句是具有完整语义的指令，是</a:t>
            </a:r>
            <a:r>
              <a:rPr lang="en-US" altLang="zh-CN" dirty="0"/>
              <a:t>VBA</a:t>
            </a:r>
            <a:r>
              <a:rPr lang="zh-CN" altLang="zh-CN" dirty="0"/>
              <a:t>的方法、属性、函数、表达式和所有能被识别的语法元素按一定规则的组合。而</a:t>
            </a:r>
            <a:r>
              <a:rPr lang="en-US" altLang="zh-CN" dirty="0"/>
              <a:t>VBA</a:t>
            </a:r>
            <a:r>
              <a:rPr lang="zh-CN" altLang="zh-CN" dirty="0"/>
              <a:t>程序又是由若干条语句组合在一起完成一个或多个功能的语句序列</a:t>
            </a:r>
            <a:endParaRPr lang="en-US" altLang="zh-CN" dirty="0"/>
          </a:p>
          <a:p>
            <a:pPr marL="0" indent="0">
              <a:buNone/>
            </a:pPr>
            <a:r>
              <a:rPr lang="en-US" altLang="zh-CN" dirty="0"/>
              <a:t>3.2.1 </a:t>
            </a:r>
            <a:r>
              <a:rPr lang="zh-CN" altLang="zh-CN" dirty="0"/>
              <a:t>声明语句和执行语句</a:t>
            </a:r>
            <a:endParaRPr lang="en-US" altLang="zh-CN" dirty="0"/>
          </a:p>
          <a:p>
            <a:pPr marL="0" indent="0">
              <a:buNone/>
            </a:pPr>
            <a:r>
              <a:rPr lang="en-US" altLang="zh-CN" dirty="0"/>
              <a:t> 1.</a:t>
            </a:r>
            <a:r>
              <a:rPr lang="zh-CN" altLang="zh-CN" dirty="0"/>
              <a:t>声明语句</a:t>
            </a:r>
          </a:p>
          <a:p>
            <a:pPr marL="0" indent="0">
              <a:buNone/>
            </a:pPr>
            <a:r>
              <a:rPr lang="en-US" altLang="zh-CN" dirty="0"/>
              <a:t> </a:t>
            </a:r>
            <a:r>
              <a:rPr lang="zh-CN" altLang="zh-CN" dirty="0"/>
              <a:t>声明语句通常位于程序或模块的开始处，用于命名变量、符号常量或过</a:t>
            </a:r>
            <a:r>
              <a:rPr lang="en-US" altLang="zh-CN" dirty="0"/>
              <a:t>  </a:t>
            </a:r>
            <a:r>
              <a:rPr lang="zh-CN" altLang="zh-CN" dirty="0"/>
              <a:t>程的声明。</a:t>
            </a:r>
            <a:r>
              <a:rPr lang="en-US" altLang="zh-CN" dirty="0"/>
              <a:t>3.1</a:t>
            </a:r>
            <a:r>
              <a:rPr lang="zh-CN" altLang="zh-CN" dirty="0"/>
              <a:t>节中声明变量和符号常量的语句就属于声明语句</a:t>
            </a:r>
            <a:endParaRPr lang="en-US" altLang="zh-CN" dirty="0"/>
          </a:p>
          <a:p>
            <a:pPr marL="0" indent="0">
              <a:buNone/>
            </a:pPr>
            <a:r>
              <a:rPr lang="en-US" altLang="zh-CN" dirty="0"/>
              <a:t> 2.</a:t>
            </a:r>
            <a:r>
              <a:rPr lang="zh-CN" altLang="zh-CN" dirty="0"/>
              <a:t>执行语句</a:t>
            </a:r>
          </a:p>
          <a:p>
            <a:pPr marL="0" indent="0">
              <a:buNone/>
            </a:pPr>
            <a:r>
              <a:rPr lang="en-US" altLang="zh-CN" dirty="0"/>
              <a:t> </a:t>
            </a:r>
            <a:r>
              <a:rPr lang="zh-CN" altLang="zh-CN" dirty="0"/>
              <a:t>执行语句通常在声明语句之后，用于执行特定的功能操作。通过执行语</a:t>
            </a:r>
            <a:r>
              <a:rPr lang="en-US" altLang="zh-CN" dirty="0"/>
              <a:t> </a:t>
            </a:r>
            <a:r>
              <a:rPr lang="zh-CN" altLang="zh-CN" dirty="0"/>
              <a:t>句可以完成运算、赋值、调用方法或函数、循环或分支。例如赋值语句就属于可执行语句，它将表达式的值赋予变量</a:t>
            </a:r>
            <a:endParaRPr lang="en-US" altLang="zh-CN" dirty="0"/>
          </a:p>
          <a:p>
            <a:endParaRPr lang="zh-CN" altLang="en-US" dirty="0"/>
          </a:p>
        </p:txBody>
      </p:sp>
    </p:spTree>
    <p:extLst>
      <p:ext uri="{BB962C8B-B14F-4D97-AF65-F5344CB8AC3E}">
        <p14:creationId xmlns:p14="http://schemas.microsoft.com/office/powerpoint/2010/main" val="3806325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B738AAD-C2CA-4A73-BD84-298D9C4F51E0}"/>
              </a:ext>
            </a:extLst>
          </p:cNvPr>
          <p:cNvSpPr>
            <a:spLocks noGrp="1"/>
          </p:cNvSpPr>
          <p:nvPr>
            <p:ph idx="1"/>
          </p:nvPr>
        </p:nvSpPr>
        <p:spPr>
          <a:xfrm>
            <a:off x="394996" y="548512"/>
            <a:ext cx="11402008" cy="5038533"/>
          </a:xfrm>
        </p:spPr>
        <p:txBody>
          <a:bodyPr/>
          <a:lstStyle/>
          <a:p>
            <a:pPr marL="0" indent="0">
              <a:buNone/>
            </a:pPr>
            <a:r>
              <a:rPr lang="en-US" altLang="zh-CN" dirty="0"/>
              <a:t>3.2.2 </a:t>
            </a:r>
            <a:r>
              <a:rPr lang="zh-CN" altLang="zh-CN" dirty="0"/>
              <a:t>语句书写规则</a:t>
            </a:r>
          </a:p>
          <a:p>
            <a:pPr marL="0" indent="0">
              <a:buNone/>
            </a:pPr>
            <a:r>
              <a:rPr lang="en-US" altLang="zh-CN" dirty="0"/>
              <a:t>VBA</a:t>
            </a:r>
            <a:r>
              <a:rPr lang="zh-CN" altLang="zh-CN" dirty="0"/>
              <a:t>与其他程序设计语言一样，语句书写也需要遵守有一定的规则，称为语法。书写</a:t>
            </a:r>
            <a:r>
              <a:rPr lang="en-US" altLang="zh-CN" dirty="0"/>
              <a:t>VBA</a:t>
            </a:r>
            <a:r>
              <a:rPr lang="zh-CN" altLang="zh-CN" dirty="0"/>
              <a:t>程序也应该遵守一定的规范，这样做不仅符合</a:t>
            </a:r>
            <a:r>
              <a:rPr lang="en-US" altLang="zh-CN" dirty="0"/>
              <a:t>VBA</a:t>
            </a:r>
            <a:r>
              <a:rPr lang="zh-CN" altLang="zh-CN" dirty="0"/>
              <a:t>语法的要求，而且还增强了程序的可读性。书写</a:t>
            </a:r>
            <a:r>
              <a:rPr lang="en-US" altLang="zh-CN" dirty="0"/>
              <a:t>VBA</a:t>
            </a:r>
            <a:r>
              <a:rPr lang="zh-CN" altLang="zh-CN" dirty="0"/>
              <a:t>程序的主要规则如下</a:t>
            </a:r>
            <a:r>
              <a:rPr lang="zh-CN" altLang="en-US" dirty="0"/>
              <a:t>：</a:t>
            </a:r>
            <a:endParaRPr lang="en-US" altLang="zh-CN" dirty="0"/>
          </a:p>
          <a:p>
            <a:r>
              <a:rPr lang="en-US" altLang="zh-CN" dirty="0">
                <a:solidFill>
                  <a:srgbClr val="C00000"/>
                </a:solidFill>
              </a:rPr>
              <a:t>1.VBA</a:t>
            </a:r>
            <a:r>
              <a:rPr lang="zh-CN" altLang="zh-CN" dirty="0">
                <a:solidFill>
                  <a:srgbClr val="C00000"/>
                </a:solidFill>
              </a:rPr>
              <a:t>代码不区分字母大小写</a:t>
            </a:r>
          </a:p>
          <a:p>
            <a:r>
              <a:rPr lang="zh-CN" altLang="zh-CN" dirty="0"/>
              <a:t>为提高程序的可读性，</a:t>
            </a:r>
            <a:r>
              <a:rPr lang="en-US" altLang="zh-CN" dirty="0"/>
              <a:t>VBE</a:t>
            </a:r>
            <a:r>
              <a:rPr lang="zh-CN" altLang="zh-CN" dirty="0"/>
              <a:t>会自动格式化用户输入的语句和代码。</a:t>
            </a:r>
          </a:p>
          <a:p>
            <a:r>
              <a:rPr lang="zh-CN" altLang="zh-CN" dirty="0"/>
              <a:t>（</a:t>
            </a:r>
            <a:r>
              <a:rPr lang="en-US" altLang="zh-CN" dirty="0"/>
              <a:t>1</a:t>
            </a:r>
            <a:r>
              <a:rPr lang="zh-CN" altLang="zh-CN" dirty="0"/>
              <a:t>）</a:t>
            </a:r>
            <a:r>
              <a:rPr lang="en-US" altLang="zh-CN" dirty="0"/>
              <a:t>VBA</a:t>
            </a:r>
            <a:r>
              <a:rPr lang="zh-CN" altLang="zh-CN" dirty="0"/>
              <a:t>的关键字的每个单词首字母大写，其余字母小写，默认用蓝色显示；</a:t>
            </a:r>
          </a:p>
          <a:p>
            <a:r>
              <a:rPr lang="zh-CN" altLang="zh-CN" dirty="0"/>
              <a:t>（</a:t>
            </a:r>
            <a:r>
              <a:rPr lang="en-US" altLang="zh-CN" dirty="0"/>
              <a:t>2</a:t>
            </a:r>
            <a:r>
              <a:rPr lang="zh-CN" altLang="zh-CN" dirty="0"/>
              <a:t>）用户自定义的变量、过程名，以首次定义的为准，以后输入同名变量或过程名时自动转换为首次定义的格式，默认用黑色显示。</a:t>
            </a:r>
            <a:endParaRPr lang="zh-CN" altLang="en-US" dirty="0"/>
          </a:p>
        </p:txBody>
      </p:sp>
    </p:spTree>
    <p:extLst>
      <p:ext uri="{BB962C8B-B14F-4D97-AF65-F5344CB8AC3E}">
        <p14:creationId xmlns:p14="http://schemas.microsoft.com/office/powerpoint/2010/main" val="2386194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293310B-D507-4BC6-993F-095CC8C15A64}"/>
              </a:ext>
            </a:extLst>
          </p:cNvPr>
          <p:cNvSpPr>
            <a:spLocks noGrp="1"/>
          </p:cNvSpPr>
          <p:nvPr>
            <p:ph idx="1"/>
          </p:nvPr>
        </p:nvSpPr>
        <p:spPr>
          <a:xfrm>
            <a:off x="485192" y="772358"/>
            <a:ext cx="11402008" cy="5507146"/>
          </a:xfrm>
        </p:spPr>
        <p:txBody>
          <a:bodyPr>
            <a:normAutofit lnSpcReduction="10000"/>
          </a:bodyPr>
          <a:lstStyle/>
          <a:p>
            <a:pPr marL="0" indent="0">
              <a:buNone/>
            </a:pPr>
            <a:r>
              <a:rPr lang="en-US" altLang="zh-CN" dirty="0"/>
              <a:t>2.</a:t>
            </a:r>
            <a:r>
              <a:rPr lang="zh-CN" altLang="zh-CN" dirty="0"/>
              <a:t>语句书写自由</a:t>
            </a:r>
          </a:p>
          <a:p>
            <a:pPr marL="0" indent="0">
              <a:buNone/>
            </a:pPr>
            <a:r>
              <a:rPr lang="zh-CN" altLang="zh-CN" dirty="0"/>
              <a:t>（</a:t>
            </a:r>
            <a:r>
              <a:rPr lang="en-US" altLang="zh-CN" dirty="0"/>
              <a:t>1</a:t>
            </a:r>
            <a:r>
              <a:rPr lang="zh-CN" altLang="zh-CN" dirty="0"/>
              <a:t>）在同一行可以书写多条语句，语句间用冒号“</a:t>
            </a:r>
            <a:r>
              <a:rPr lang="en-US" altLang="zh-CN" dirty="0"/>
              <a:t>:”</a:t>
            </a:r>
            <a:r>
              <a:rPr lang="zh-CN" altLang="zh-CN" dirty="0"/>
              <a:t>分隔。</a:t>
            </a:r>
            <a:endParaRPr lang="en-US" altLang="zh-CN" dirty="0"/>
          </a:p>
          <a:p>
            <a:pPr marL="0" indent="0">
              <a:buNone/>
            </a:pPr>
            <a:r>
              <a:rPr lang="zh-CN" altLang="zh-CN" dirty="0"/>
              <a:t>【例</a:t>
            </a:r>
            <a:r>
              <a:rPr lang="en-US" altLang="zh-CN" dirty="0"/>
              <a:t>3.26</a:t>
            </a:r>
            <a:r>
              <a:rPr lang="zh-CN" altLang="zh-CN" dirty="0"/>
              <a:t>】多条语句写在同一行</a:t>
            </a:r>
          </a:p>
          <a:p>
            <a:pPr marL="0" indent="0">
              <a:buNone/>
            </a:pPr>
            <a:r>
              <a:rPr lang="en-US" altLang="zh-CN" dirty="0"/>
              <a:t> t = a: a = b: b = t '3 </a:t>
            </a:r>
            <a:r>
              <a:rPr lang="zh-CN" altLang="zh-CN" dirty="0"/>
              <a:t>条语句写在同一行</a:t>
            </a:r>
            <a:endParaRPr lang="en-US" altLang="zh-CN" dirty="0"/>
          </a:p>
          <a:p>
            <a:pPr marL="0" indent="0">
              <a:buNone/>
            </a:pPr>
            <a:r>
              <a:rPr lang="zh-CN" altLang="zh-CN" dirty="0"/>
              <a:t>（</a:t>
            </a:r>
            <a:r>
              <a:rPr lang="en-US" altLang="zh-CN" dirty="0"/>
              <a:t>2</a:t>
            </a:r>
            <a:r>
              <a:rPr lang="zh-CN" altLang="zh-CN" dirty="0"/>
              <a:t>）一行最多允许</a:t>
            </a:r>
            <a:r>
              <a:rPr lang="en-US" altLang="zh-CN" dirty="0"/>
              <a:t>1023</a:t>
            </a:r>
            <a:r>
              <a:rPr lang="zh-CN" altLang="zh-CN" dirty="0"/>
              <a:t>个字符。</a:t>
            </a:r>
          </a:p>
          <a:p>
            <a:pPr marL="0" indent="0">
              <a:buNone/>
            </a:pPr>
            <a:r>
              <a:rPr lang="zh-CN" altLang="en-US" dirty="0"/>
              <a:t>（</a:t>
            </a:r>
            <a:r>
              <a:rPr lang="en-US" altLang="zh-CN" dirty="0"/>
              <a:t>3</a:t>
            </a:r>
            <a:r>
              <a:rPr lang="zh-CN" altLang="en-US" dirty="0"/>
              <a:t>）</a:t>
            </a:r>
            <a:r>
              <a:rPr lang="zh-CN" altLang="zh-CN" dirty="0"/>
              <a:t>一条语句过长时，为便于阅读，在本行后加入续行符“</a:t>
            </a:r>
            <a:r>
              <a:rPr lang="en-US" altLang="zh-CN" dirty="0"/>
              <a:t> _”</a:t>
            </a:r>
            <a:r>
              <a:rPr lang="zh-CN" altLang="zh-CN" dirty="0"/>
              <a:t>将这条语句分成多行书写，续行符的写法是空格紧跟下划线，它只能出现在一行的末尾。虽然续行符可以将语句分行，但不能切分关键字、变量名和过程名等语法项，因此分行时需要选择合适的续行符位置。</a:t>
            </a:r>
          </a:p>
          <a:p>
            <a:pPr marL="0" indent="0">
              <a:buNone/>
            </a:pPr>
            <a:r>
              <a:rPr lang="en-US" altLang="zh-CN" dirty="0"/>
              <a:t>  </a:t>
            </a:r>
            <a:r>
              <a:rPr lang="zh-CN" altLang="zh-CN" dirty="0"/>
              <a:t>【例</a:t>
            </a:r>
            <a:r>
              <a:rPr lang="en-US" altLang="zh-CN" dirty="0"/>
              <a:t>3.27</a:t>
            </a:r>
            <a:r>
              <a:rPr lang="zh-CN" altLang="zh-CN" dirty="0"/>
              <a:t>】续行符的使用</a:t>
            </a:r>
          </a:p>
          <a:p>
            <a:pPr marL="0" indent="0">
              <a:buNone/>
            </a:pPr>
            <a:r>
              <a:rPr lang="en-US" altLang="zh-CN" dirty="0"/>
              <a:t>   title$ = "</a:t>
            </a:r>
            <a:r>
              <a:rPr lang="zh-CN" altLang="zh-CN" dirty="0"/>
              <a:t>东北财经大学</a:t>
            </a:r>
            <a:r>
              <a:rPr lang="en-US" altLang="zh-CN" dirty="0"/>
              <a:t>" _ </a:t>
            </a:r>
            <a:endParaRPr lang="zh-CN" altLang="zh-CN" dirty="0"/>
          </a:p>
          <a:p>
            <a:pPr marL="0" indent="0">
              <a:buNone/>
            </a:pPr>
            <a:r>
              <a:rPr lang="en-US" altLang="zh-CN" dirty="0"/>
              <a:t>   &amp; "</a:t>
            </a:r>
            <a:r>
              <a:rPr lang="zh-CN" altLang="zh-CN" dirty="0"/>
              <a:t>管理科学与工程学院</a:t>
            </a:r>
            <a:r>
              <a:rPr lang="en-US" altLang="zh-CN" dirty="0"/>
              <a:t>"</a:t>
            </a:r>
            <a:endParaRPr lang="zh-CN" altLang="zh-CN" dirty="0"/>
          </a:p>
          <a:p>
            <a:pPr marL="0" indent="0">
              <a:buNone/>
            </a:pPr>
            <a:endParaRPr lang="zh-CN" altLang="zh-CN" dirty="0"/>
          </a:p>
          <a:p>
            <a:pPr marL="0" indent="0">
              <a:buNone/>
            </a:pPr>
            <a:endParaRPr lang="zh-CN" altLang="en-US" dirty="0"/>
          </a:p>
        </p:txBody>
      </p:sp>
    </p:spTree>
    <p:extLst>
      <p:ext uri="{BB962C8B-B14F-4D97-AF65-F5344CB8AC3E}">
        <p14:creationId xmlns:p14="http://schemas.microsoft.com/office/powerpoint/2010/main" val="46811206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4689D9E7-BC0B-4CCC-81F4-980749BAA648}"/>
              </a:ext>
            </a:extLst>
          </p:cNvPr>
          <p:cNvSpPr>
            <a:spLocks noGrp="1"/>
          </p:cNvSpPr>
          <p:nvPr>
            <p:ph type="body" sz="quarter" idx="10"/>
          </p:nvPr>
        </p:nvSpPr>
        <p:spPr>
          <a:xfrm>
            <a:off x="719091" y="1180731"/>
            <a:ext cx="9347247" cy="5061320"/>
          </a:xfrm>
        </p:spPr>
        <p:txBody>
          <a:bodyPr/>
          <a:lstStyle/>
          <a:p>
            <a:pPr marL="0" indent="0">
              <a:buNone/>
            </a:pPr>
            <a:r>
              <a:rPr lang="zh-CN" altLang="zh-CN" dirty="0"/>
              <a:t>（</a:t>
            </a:r>
            <a:r>
              <a:rPr lang="en-US" altLang="zh-CN" dirty="0"/>
              <a:t>4</a:t>
            </a:r>
            <a:r>
              <a:rPr lang="zh-CN" altLang="zh-CN" dirty="0"/>
              <a:t>）语句中关键字、变量名、常量名、过程名等语法项之间一定要使用半角空格进行分隔</a:t>
            </a:r>
            <a:endParaRPr lang="en-US" altLang="zh-CN" dirty="0"/>
          </a:p>
          <a:p>
            <a:pPr marL="0" indent="0">
              <a:buNone/>
            </a:pPr>
            <a:r>
              <a:rPr lang="en-US" altLang="zh-CN" dirty="0"/>
              <a:t>3.</a:t>
            </a:r>
            <a:r>
              <a:rPr lang="zh-CN" altLang="zh-CN" dirty="0"/>
              <a:t>注释和缩进格式有利于程序的维护和调试</a:t>
            </a:r>
          </a:p>
          <a:p>
            <a:pPr marL="0" indent="0">
              <a:buNone/>
            </a:pPr>
            <a:r>
              <a:rPr lang="en-US" altLang="zh-CN" dirty="0"/>
              <a:t> </a:t>
            </a:r>
            <a:r>
              <a:rPr lang="zh-CN" altLang="zh-CN" dirty="0"/>
              <a:t>注释有以下两种格式：</a:t>
            </a:r>
          </a:p>
          <a:p>
            <a:pPr marL="0" indent="0">
              <a:buNone/>
            </a:pPr>
            <a:r>
              <a:rPr lang="en-US" altLang="zh-CN" dirty="0"/>
              <a:t>  </a:t>
            </a:r>
            <a:r>
              <a:rPr lang="zh-CN" altLang="zh-CN" dirty="0"/>
              <a:t>（</a:t>
            </a:r>
            <a:r>
              <a:rPr lang="en-US" altLang="zh-CN" dirty="0"/>
              <a:t>1</a:t>
            </a:r>
            <a:r>
              <a:rPr lang="zh-CN" altLang="zh-CN" dirty="0"/>
              <a:t>）使用单引号（</a:t>
            </a:r>
            <a:r>
              <a:rPr lang="en-US" altLang="zh-CN" dirty="0"/>
              <a:t>'</a:t>
            </a:r>
            <a:r>
              <a:rPr lang="zh-CN" altLang="zh-CN" dirty="0"/>
              <a:t>）引导，一般出现在一条语句的后面。例如：</a:t>
            </a:r>
          </a:p>
          <a:p>
            <a:pPr marL="0" indent="0">
              <a:buNone/>
            </a:pPr>
            <a:r>
              <a:rPr lang="en-US" altLang="zh-CN" dirty="0"/>
              <a:t>   Dim sum As Long  '</a:t>
            </a:r>
            <a:r>
              <a:rPr lang="zh-CN" altLang="zh-CN" dirty="0"/>
              <a:t>定义一个长整型变量</a:t>
            </a:r>
            <a:r>
              <a:rPr lang="en-US" altLang="zh-CN" dirty="0"/>
              <a:t> sum </a:t>
            </a:r>
            <a:endParaRPr lang="zh-CN" altLang="zh-CN" dirty="0"/>
          </a:p>
          <a:p>
            <a:pPr marL="0" indent="0">
              <a:buNone/>
            </a:pPr>
            <a:r>
              <a:rPr lang="en-US" altLang="zh-CN" dirty="0"/>
              <a:t>  </a:t>
            </a:r>
            <a:r>
              <a:rPr lang="zh-CN" altLang="zh-CN" dirty="0"/>
              <a:t>（</a:t>
            </a:r>
            <a:r>
              <a:rPr lang="en-US" altLang="zh-CN" dirty="0"/>
              <a:t>2</a:t>
            </a:r>
            <a:r>
              <a:rPr lang="zh-CN" altLang="zh-CN" dirty="0"/>
              <a:t>）使用</a:t>
            </a:r>
            <a:r>
              <a:rPr lang="en-US" altLang="zh-CN" dirty="0"/>
              <a:t> Rem </a:t>
            </a:r>
            <a:r>
              <a:rPr lang="zh-CN" altLang="zh-CN" dirty="0"/>
              <a:t>关键字引导，必须单独一行。例如：</a:t>
            </a:r>
          </a:p>
          <a:p>
            <a:pPr marL="0" indent="0">
              <a:buNone/>
            </a:pPr>
            <a:r>
              <a:rPr lang="en-US" altLang="zh-CN" dirty="0"/>
              <a:t>   Rem </a:t>
            </a:r>
            <a:r>
              <a:rPr lang="zh-CN" altLang="zh-CN" dirty="0"/>
              <a:t>定义一个长整型变量</a:t>
            </a:r>
            <a:r>
              <a:rPr lang="en-US" altLang="zh-CN" dirty="0"/>
              <a:t> sum</a:t>
            </a:r>
            <a:endParaRPr lang="zh-CN" altLang="zh-CN" dirty="0"/>
          </a:p>
          <a:p>
            <a:pPr marL="0" indent="0">
              <a:buNone/>
            </a:pPr>
            <a:endParaRPr lang="zh-CN" altLang="en-US" dirty="0"/>
          </a:p>
        </p:txBody>
      </p:sp>
    </p:spTree>
    <p:extLst>
      <p:ext uri="{BB962C8B-B14F-4D97-AF65-F5344CB8AC3E}">
        <p14:creationId xmlns:p14="http://schemas.microsoft.com/office/powerpoint/2010/main" val="1877327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293310B-D507-4BC6-993F-095CC8C15A64}"/>
              </a:ext>
            </a:extLst>
          </p:cNvPr>
          <p:cNvSpPr>
            <a:spLocks noGrp="1"/>
          </p:cNvSpPr>
          <p:nvPr>
            <p:ph idx="1"/>
          </p:nvPr>
        </p:nvSpPr>
        <p:spPr/>
        <p:txBody>
          <a:bodyPr>
            <a:normAutofit fontScale="92500" lnSpcReduction="20000"/>
          </a:bodyPr>
          <a:lstStyle/>
          <a:p>
            <a:pPr marL="0" indent="0">
              <a:buNone/>
            </a:pPr>
            <a:r>
              <a:rPr lang="en-US" altLang="zh-CN" dirty="0"/>
              <a:t>【</a:t>
            </a:r>
            <a:r>
              <a:rPr lang="zh-CN" altLang="en-US" dirty="0"/>
              <a:t>例</a:t>
            </a:r>
            <a:r>
              <a:rPr lang="en-US" altLang="zh-CN" dirty="0"/>
              <a:t>3.28】</a:t>
            </a:r>
            <a:r>
              <a:rPr lang="zh-CN" altLang="en-US" dirty="0"/>
              <a:t>计算绝对值程序的缩进示例</a:t>
            </a:r>
          </a:p>
          <a:p>
            <a:pPr marL="0" indent="0">
              <a:buNone/>
            </a:pPr>
            <a:r>
              <a:rPr lang="en-US" altLang="zh-CN" dirty="0"/>
              <a:t>Sub </a:t>
            </a:r>
            <a:r>
              <a:rPr lang="en-US" altLang="zh-CN" dirty="0" err="1"/>
              <a:t>VBAAbs</a:t>
            </a:r>
            <a:r>
              <a:rPr lang="en-US" altLang="zh-CN" dirty="0"/>
              <a:t>()</a:t>
            </a:r>
          </a:p>
          <a:p>
            <a:pPr marL="0" indent="0">
              <a:buNone/>
            </a:pPr>
            <a:r>
              <a:rPr lang="en-US" altLang="zh-CN" dirty="0"/>
              <a:t>  Dim x As Single, </a:t>
            </a:r>
            <a:r>
              <a:rPr lang="en-US" altLang="zh-CN" dirty="0" err="1"/>
              <a:t>absx</a:t>
            </a:r>
            <a:r>
              <a:rPr lang="en-US" altLang="zh-CN" dirty="0"/>
              <a:t> As Single</a:t>
            </a:r>
          </a:p>
          <a:p>
            <a:pPr marL="0" indent="0">
              <a:buNone/>
            </a:pPr>
            <a:endParaRPr lang="en-US" altLang="zh-CN" dirty="0"/>
          </a:p>
          <a:p>
            <a:pPr marL="0" indent="0">
              <a:buNone/>
            </a:pPr>
            <a:r>
              <a:rPr lang="en-US" altLang="zh-CN" dirty="0"/>
              <a:t>  x = Val(</a:t>
            </a:r>
            <a:r>
              <a:rPr lang="en-US" altLang="zh-CN" dirty="0" err="1"/>
              <a:t>InputBox</a:t>
            </a:r>
            <a:r>
              <a:rPr lang="en-US" altLang="zh-CN" dirty="0"/>
              <a:t>("</a:t>
            </a:r>
            <a:r>
              <a:rPr lang="zh-CN" altLang="en-US" dirty="0"/>
              <a:t>请输入一个数</a:t>
            </a:r>
            <a:r>
              <a:rPr lang="en-US" altLang="zh-CN" dirty="0"/>
              <a:t>"))</a:t>
            </a:r>
          </a:p>
          <a:p>
            <a:pPr marL="0" indent="0">
              <a:buNone/>
            </a:pPr>
            <a:r>
              <a:rPr lang="en-US" altLang="zh-CN" dirty="0"/>
              <a:t>  If x &lt; 0 Then</a:t>
            </a:r>
          </a:p>
          <a:p>
            <a:pPr marL="0" indent="0">
              <a:buNone/>
            </a:pPr>
            <a:r>
              <a:rPr lang="en-US" altLang="zh-CN" dirty="0"/>
              <a:t>    </a:t>
            </a:r>
            <a:r>
              <a:rPr lang="en-US" altLang="zh-CN" dirty="0" err="1"/>
              <a:t>absx</a:t>
            </a:r>
            <a:r>
              <a:rPr lang="en-US" altLang="zh-CN" dirty="0"/>
              <a:t> = -x</a:t>
            </a:r>
          </a:p>
          <a:p>
            <a:pPr marL="0" indent="0">
              <a:buNone/>
            </a:pPr>
            <a:r>
              <a:rPr lang="en-US" altLang="zh-CN" dirty="0"/>
              <a:t>  Else</a:t>
            </a:r>
          </a:p>
          <a:p>
            <a:pPr marL="0" indent="0">
              <a:buNone/>
            </a:pPr>
            <a:r>
              <a:rPr lang="en-US" altLang="zh-CN" dirty="0"/>
              <a:t>    </a:t>
            </a:r>
            <a:r>
              <a:rPr lang="en-US" altLang="zh-CN" dirty="0" err="1"/>
              <a:t>absx</a:t>
            </a:r>
            <a:r>
              <a:rPr lang="en-US" altLang="zh-CN" dirty="0"/>
              <a:t> = x</a:t>
            </a:r>
          </a:p>
          <a:p>
            <a:pPr marL="0" indent="0">
              <a:buNone/>
            </a:pPr>
            <a:r>
              <a:rPr lang="en-US" altLang="zh-CN" dirty="0"/>
              <a:t>  End If</a:t>
            </a:r>
          </a:p>
          <a:p>
            <a:pPr marL="0" indent="0">
              <a:buNone/>
            </a:pPr>
            <a:r>
              <a:rPr lang="en-US" altLang="zh-CN" dirty="0"/>
              <a:t>  </a:t>
            </a:r>
            <a:r>
              <a:rPr lang="en-US" altLang="zh-CN" dirty="0" err="1"/>
              <a:t>Debug.Print</a:t>
            </a:r>
            <a:r>
              <a:rPr lang="en-US" altLang="zh-CN" dirty="0"/>
              <a:t> "x</a:t>
            </a:r>
            <a:r>
              <a:rPr lang="zh-CN" altLang="en-US" dirty="0"/>
              <a:t>的绝对值为</a:t>
            </a:r>
            <a:r>
              <a:rPr lang="en-US" altLang="zh-CN" dirty="0"/>
              <a:t>:"; </a:t>
            </a:r>
            <a:r>
              <a:rPr lang="en-US" altLang="zh-CN" dirty="0" err="1"/>
              <a:t>absx</a:t>
            </a:r>
            <a:endParaRPr lang="en-US" altLang="zh-CN" dirty="0"/>
          </a:p>
          <a:p>
            <a:pPr marL="0" indent="0">
              <a:buNone/>
            </a:pPr>
            <a:r>
              <a:rPr lang="en-US" altLang="zh-CN" dirty="0"/>
              <a:t>End Sub</a:t>
            </a:r>
          </a:p>
          <a:p>
            <a:pPr marL="0" indent="0">
              <a:buNone/>
            </a:pPr>
            <a:endParaRPr lang="zh-CN" altLang="en-US" dirty="0"/>
          </a:p>
        </p:txBody>
      </p:sp>
    </p:spTree>
    <p:extLst>
      <p:ext uri="{BB962C8B-B14F-4D97-AF65-F5344CB8AC3E}">
        <p14:creationId xmlns:p14="http://schemas.microsoft.com/office/powerpoint/2010/main" val="11159448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293310B-D507-4BC6-993F-095CC8C15A64}"/>
              </a:ext>
            </a:extLst>
          </p:cNvPr>
          <p:cNvSpPr>
            <a:spLocks noGrp="1"/>
          </p:cNvSpPr>
          <p:nvPr>
            <p:ph idx="1"/>
          </p:nvPr>
        </p:nvSpPr>
        <p:spPr>
          <a:xfrm>
            <a:off x="485192" y="719092"/>
            <a:ext cx="11402008" cy="5560412"/>
          </a:xfrm>
        </p:spPr>
        <p:txBody>
          <a:bodyPr/>
          <a:lstStyle/>
          <a:p>
            <a:pPr marL="0" indent="0">
              <a:buNone/>
            </a:pPr>
            <a:r>
              <a:rPr lang="en-US" altLang="zh-CN" dirty="0"/>
              <a:t>3.2.3 </a:t>
            </a:r>
            <a:r>
              <a:rPr lang="zh-CN" altLang="zh-CN" dirty="0"/>
              <a:t>语句格式规则</a:t>
            </a:r>
            <a:endParaRPr lang="en-US" altLang="zh-CN" dirty="0"/>
          </a:p>
          <a:p>
            <a:pPr marL="0" indent="0">
              <a:buNone/>
            </a:pPr>
            <a:endParaRPr lang="zh-CN" altLang="zh-CN" dirty="0"/>
          </a:p>
          <a:p>
            <a:pPr marL="0" indent="0">
              <a:buNone/>
            </a:pPr>
            <a:endParaRPr lang="zh-CN" altLang="en-US" dirty="0"/>
          </a:p>
        </p:txBody>
      </p:sp>
      <p:pic>
        <p:nvPicPr>
          <p:cNvPr id="4" name="图片 3">
            <a:extLst>
              <a:ext uri="{FF2B5EF4-FFF2-40B4-BE49-F238E27FC236}">
                <a16:creationId xmlns:a16="http://schemas.microsoft.com/office/drawing/2014/main" id="{0D3A6EE6-B6D8-4DFD-A6E4-BB8DA3BAEC8E}"/>
              </a:ext>
            </a:extLst>
          </p:cNvPr>
          <p:cNvPicPr>
            <a:picLocks noChangeAspect="1"/>
          </p:cNvPicPr>
          <p:nvPr/>
        </p:nvPicPr>
        <p:blipFill>
          <a:blip r:embed="rId2"/>
          <a:stretch>
            <a:fillRect/>
          </a:stretch>
        </p:blipFill>
        <p:spPr>
          <a:xfrm>
            <a:off x="485192" y="1453926"/>
            <a:ext cx="10289219" cy="3091441"/>
          </a:xfrm>
          <a:prstGeom prst="rect">
            <a:avLst/>
          </a:prstGeom>
        </p:spPr>
      </p:pic>
      <p:sp>
        <p:nvSpPr>
          <p:cNvPr id="6" name="文本框 5">
            <a:extLst>
              <a:ext uri="{FF2B5EF4-FFF2-40B4-BE49-F238E27FC236}">
                <a16:creationId xmlns:a16="http://schemas.microsoft.com/office/drawing/2014/main" id="{51E09B53-8260-4F56-B133-FF5A0A5729B4}"/>
              </a:ext>
            </a:extLst>
          </p:cNvPr>
          <p:cNvSpPr txBox="1"/>
          <p:nvPr/>
        </p:nvSpPr>
        <p:spPr>
          <a:xfrm>
            <a:off x="485192" y="4412202"/>
            <a:ext cx="10469853" cy="999504"/>
          </a:xfrm>
          <a:prstGeom prst="rect">
            <a:avLst/>
          </a:prstGeom>
          <a:noFill/>
        </p:spPr>
        <p:txBody>
          <a:bodyPr wrap="square" rtlCol="0">
            <a:spAutoFit/>
          </a:bodyPr>
          <a:lstStyle/>
          <a:p>
            <a:pPr marL="267970" marR="5080" indent="-6350">
              <a:lnSpc>
                <a:spcPct val="110000"/>
              </a:lnSpc>
              <a:spcAft>
                <a:spcPts val="25"/>
              </a:spcAft>
            </a:pPr>
            <a:r>
              <a:rPr lang="en-US" altLang="zh-CN" kern="100">
                <a:solidFill>
                  <a:srgbClr val="000000"/>
                </a:solidFill>
                <a:latin typeface="Courier New" panose="02070309020205020404" pitchFamily="49" charset="0"/>
                <a:ea typeface="Courier New" panose="02070309020205020404" pitchFamily="49" charset="0"/>
              </a:rPr>
              <a:t>If &lt;</a:t>
            </a:r>
            <a:r>
              <a:rPr lang="zh-CN" altLang="zh-CN" kern="100">
                <a:solidFill>
                  <a:srgbClr val="000000"/>
                </a:solidFill>
                <a:latin typeface="Calibri" panose="020F0502020204030204" pitchFamily="34" charset="0"/>
                <a:ea typeface="KaiTi" panose="02010609060101010101" pitchFamily="49" charset="-122"/>
                <a:cs typeface="KaiTi" panose="02010609060101010101" pitchFamily="49" charset="-122"/>
              </a:rPr>
              <a:t>条件</a:t>
            </a:r>
            <a:r>
              <a:rPr lang="en-US" altLang="zh-CN" kern="100">
                <a:solidFill>
                  <a:srgbClr val="000000"/>
                </a:solidFill>
                <a:latin typeface="Courier New" panose="02070309020205020404" pitchFamily="49" charset="0"/>
                <a:ea typeface="Courier New" panose="02070309020205020404" pitchFamily="49" charset="0"/>
              </a:rPr>
              <a:t>&gt; Then </a:t>
            </a:r>
            <a:endParaRPr lang="zh-CN" altLang="zh-CN" sz="2800" kern="100">
              <a:solidFill>
                <a:srgbClr val="000000"/>
              </a:solidFill>
              <a:latin typeface="Calibri" panose="020F0502020204030204" pitchFamily="34" charset="0"/>
              <a:ea typeface="Calibri" panose="020F0502020204030204" pitchFamily="34" charset="0"/>
            </a:endParaRPr>
          </a:p>
          <a:p>
            <a:pPr marL="249555" marR="57785" indent="-6350">
              <a:lnSpc>
                <a:spcPct val="110000"/>
              </a:lnSpc>
              <a:spcAft>
                <a:spcPts val="25"/>
              </a:spcAft>
            </a:pPr>
            <a:r>
              <a:rPr lang="en-US" altLang="zh-CN" kern="100">
                <a:solidFill>
                  <a:srgbClr val="000000"/>
                </a:solidFill>
                <a:latin typeface="Courier New" panose="02070309020205020404" pitchFamily="49" charset="0"/>
                <a:ea typeface="Courier New" panose="02070309020205020404" pitchFamily="49" charset="0"/>
              </a:rPr>
              <a:t>      &lt;</a:t>
            </a:r>
            <a:r>
              <a:rPr lang="zh-CN" altLang="zh-CN" kern="100">
                <a:solidFill>
                  <a:srgbClr val="000000"/>
                </a:solidFill>
                <a:latin typeface="Calibri" panose="020F0502020204030204" pitchFamily="34" charset="0"/>
                <a:ea typeface="KaiTi" panose="02010609060101010101" pitchFamily="49" charset="-122"/>
                <a:cs typeface="KaiTi" panose="02010609060101010101" pitchFamily="49" charset="-122"/>
              </a:rPr>
              <a:t>语句序列</a:t>
            </a:r>
            <a:r>
              <a:rPr lang="en-US" altLang="zh-CN" kern="100">
                <a:solidFill>
                  <a:srgbClr val="000000"/>
                </a:solidFill>
                <a:latin typeface="Courier New" panose="02070309020205020404" pitchFamily="49" charset="0"/>
                <a:ea typeface="Courier New" panose="02070309020205020404" pitchFamily="49" charset="0"/>
              </a:rPr>
              <a:t>&gt;       </a:t>
            </a:r>
            <a:endParaRPr lang="en-US" altLang="zh-CN" sz="2800" kern="100">
              <a:solidFill>
                <a:srgbClr val="000000"/>
              </a:solidFill>
              <a:latin typeface="Calibri" panose="020F0502020204030204" pitchFamily="34" charset="0"/>
              <a:ea typeface="Courier New" panose="02070309020205020404" pitchFamily="49" charset="0"/>
            </a:endParaRPr>
          </a:p>
          <a:p>
            <a:pPr marL="249555" marR="57785" indent="-6350">
              <a:lnSpc>
                <a:spcPct val="110000"/>
              </a:lnSpc>
              <a:spcAft>
                <a:spcPts val="25"/>
              </a:spcAft>
            </a:pPr>
            <a:r>
              <a:rPr lang="en-US" altLang="zh-CN" kern="100">
                <a:solidFill>
                  <a:srgbClr val="000000"/>
                </a:solidFill>
                <a:latin typeface="Courier New" panose="02070309020205020404" pitchFamily="49" charset="0"/>
                <a:ea typeface="Courier New" panose="02070309020205020404" pitchFamily="49" charset="0"/>
              </a:rPr>
              <a:t>End If </a:t>
            </a:r>
            <a:endParaRPr lang="zh-CN" altLang="zh-CN" sz="2800" kern="100" dirty="0">
              <a:solidFill>
                <a:srgbClr val="000000"/>
              </a:solidFill>
              <a:latin typeface="Calibri" panose="020F0502020204030204" pitchFamily="34" charset="0"/>
              <a:ea typeface="Calibri" panose="020F0502020204030204" pitchFamily="34" charset="0"/>
            </a:endParaRPr>
          </a:p>
        </p:txBody>
      </p:sp>
      <p:sp>
        <p:nvSpPr>
          <p:cNvPr id="7" name="文本框 6">
            <a:extLst>
              <a:ext uri="{FF2B5EF4-FFF2-40B4-BE49-F238E27FC236}">
                <a16:creationId xmlns:a16="http://schemas.microsoft.com/office/drawing/2014/main" id="{63E57C2F-CF62-4BF0-8543-E0266558DC6C}"/>
              </a:ext>
            </a:extLst>
          </p:cNvPr>
          <p:cNvSpPr txBox="1"/>
          <p:nvPr/>
        </p:nvSpPr>
        <p:spPr>
          <a:xfrm>
            <a:off x="719091" y="5530788"/>
            <a:ext cx="9197266" cy="369332"/>
          </a:xfrm>
          <a:prstGeom prst="rect">
            <a:avLst/>
          </a:prstGeom>
          <a:noFill/>
        </p:spPr>
        <p:txBody>
          <a:bodyPr wrap="square" rtlCol="0">
            <a:spAutoFit/>
          </a:bodyPr>
          <a:lstStyle/>
          <a:p>
            <a:r>
              <a:rPr lang="en-US" altLang="zh-CN" dirty="0" err="1">
                <a:solidFill>
                  <a:srgbClr val="000000"/>
                </a:solidFill>
              </a:rPr>
              <a:t>Debug.Print</a:t>
            </a:r>
            <a:r>
              <a:rPr lang="en-US" altLang="zh-CN" dirty="0">
                <a:solidFill>
                  <a:srgbClr val="000000"/>
                </a:solidFill>
              </a:rPr>
              <a:t> [ [ </a:t>
            </a:r>
            <a:r>
              <a:rPr lang="en-US" altLang="zh-CN" dirty="0" err="1">
                <a:solidFill>
                  <a:srgbClr val="000000"/>
                </a:solidFill>
              </a:rPr>
              <a:t>Spc</a:t>
            </a:r>
            <a:r>
              <a:rPr lang="en-US" altLang="zh-CN" dirty="0">
                <a:solidFill>
                  <a:srgbClr val="000000"/>
                </a:solidFill>
              </a:rPr>
              <a:t>(n) | Tab(n)]] [</a:t>
            </a:r>
            <a:r>
              <a:rPr lang="zh-CN" altLang="en-US" dirty="0">
                <a:solidFill>
                  <a:srgbClr val="000000"/>
                </a:solidFill>
              </a:rPr>
              <a:t>表达式列表</a:t>
            </a:r>
            <a:r>
              <a:rPr lang="en-US" altLang="zh-CN" dirty="0">
                <a:solidFill>
                  <a:srgbClr val="000000"/>
                </a:solidFill>
              </a:rPr>
              <a:t>][;| , ]</a:t>
            </a:r>
            <a:endParaRPr lang="zh-CN" altLang="en-US" dirty="0">
              <a:solidFill>
                <a:srgbClr val="000000"/>
              </a:solidFill>
            </a:endParaRPr>
          </a:p>
        </p:txBody>
      </p:sp>
    </p:spTree>
    <p:extLst>
      <p:ext uri="{BB962C8B-B14F-4D97-AF65-F5344CB8AC3E}">
        <p14:creationId xmlns:p14="http://schemas.microsoft.com/office/powerpoint/2010/main" val="13465796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b="1" dirty="0"/>
              <a:t>3.3 VBA</a:t>
            </a:r>
            <a:r>
              <a:rPr lang="zh-CN" altLang="zh-CN" b="1" dirty="0"/>
              <a:t>程序与程序调试</a:t>
            </a:r>
            <a:endParaRPr lang="zh-CN" altLang="zh-CN" dirty="0"/>
          </a:p>
        </p:txBody>
      </p:sp>
      <p:sp>
        <p:nvSpPr>
          <p:cNvPr id="6" name="内容占位符 5">
            <a:extLst>
              <a:ext uri="{FF2B5EF4-FFF2-40B4-BE49-F238E27FC236}">
                <a16:creationId xmlns:a16="http://schemas.microsoft.com/office/drawing/2014/main" id="{0D5EF643-572D-46B0-ADFC-3CF4A25BAB56}"/>
              </a:ext>
            </a:extLst>
          </p:cNvPr>
          <p:cNvSpPr>
            <a:spLocks noGrp="1"/>
          </p:cNvSpPr>
          <p:nvPr>
            <p:ph idx="1"/>
          </p:nvPr>
        </p:nvSpPr>
        <p:spPr/>
        <p:txBody>
          <a:bodyPr>
            <a:normAutofit/>
          </a:bodyPr>
          <a:lstStyle/>
          <a:p>
            <a:pPr marL="0" indent="0">
              <a:buNone/>
            </a:pPr>
            <a:r>
              <a:rPr lang="en-US" altLang="zh-CN" dirty="0"/>
              <a:t>1. </a:t>
            </a:r>
            <a:r>
              <a:rPr lang="zh-CN" altLang="en-US" dirty="0"/>
              <a:t>编辑</a:t>
            </a:r>
            <a:r>
              <a:rPr lang="en-US" altLang="zh-CN" dirty="0"/>
              <a:t>VBA</a:t>
            </a:r>
            <a:r>
              <a:rPr lang="zh-CN" altLang="en-US" dirty="0"/>
              <a:t>程序</a:t>
            </a:r>
          </a:p>
          <a:p>
            <a:pPr marL="0" indent="0">
              <a:buNone/>
            </a:pPr>
            <a:r>
              <a:rPr lang="zh-CN" altLang="en-US" dirty="0"/>
              <a:t>（</a:t>
            </a:r>
            <a:r>
              <a:rPr lang="en-US" altLang="zh-CN" dirty="0"/>
              <a:t>1</a:t>
            </a:r>
            <a:r>
              <a:rPr lang="zh-CN" altLang="en-US" dirty="0"/>
              <a:t>）按</a:t>
            </a:r>
            <a:r>
              <a:rPr lang="en-US" altLang="zh-CN" dirty="0"/>
              <a:t>【Alt+F11】</a:t>
            </a:r>
            <a:r>
              <a:rPr lang="zh-CN" altLang="en-US" dirty="0"/>
              <a:t>打开</a:t>
            </a:r>
            <a:r>
              <a:rPr lang="en-US" altLang="zh-CN" dirty="0"/>
              <a:t>Visual Basic</a:t>
            </a:r>
            <a:r>
              <a:rPr lang="zh-CN" altLang="en-US" dirty="0"/>
              <a:t>编辑器窗口</a:t>
            </a:r>
          </a:p>
          <a:p>
            <a:pPr marL="0" indent="0">
              <a:buNone/>
            </a:pPr>
            <a:r>
              <a:rPr lang="zh-CN" altLang="en-US" dirty="0"/>
              <a:t>（</a:t>
            </a:r>
            <a:r>
              <a:rPr lang="en-US" altLang="zh-CN" dirty="0"/>
              <a:t>2</a:t>
            </a:r>
            <a:r>
              <a:rPr lang="zh-CN" altLang="en-US" dirty="0"/>
              <a:t>）在</a:t>
            </a:r>
            <a:r>
              <a:rPr lang="en-US" altLang="zh-CN" dirty="0"/>
              <a:t>Visual Basic</a:t>
            </a:r>
            <a:r>
              <a:rPr lang="zh-CN" altLang="en-US" dirty="0"/>
              <a:t>编辑器窗口菜单中依次选择</a:t>
            </a:r>
            <a:r>
              <a:rPr lang="en-US" altLang="zh-CN" dirty="0"/>
              <a:t>【</a:t>
            </a:r>
            <a:r>
              <a:rPr lang="zh-CN" altLang="en-US" dirty="0"/>
              <a:t>插入</a:t>
            </a:r>
            <a:r>
              <a:rPr lang="en-US" altLang="zh-CN" dirty="0"/>
              <a:t>】→【</a:t>
            </a:r>
            <a:r>
              <a:rPr lang="zh-CN" altLang="en-US" dirty="0"/>
              <a:t>模块</a:t>
            </a:r>
            <a:r>
              <a:rPr lang="en-US" altLang="zh-CN" dirty="0"/>
              <a:t>】</a:t>
            </a:r>
            <a:r>
              <a:rPr lang="zh-CN" altLang="en-US" dirty="0"/>
              <a:t>，（</a:t>
            </a:r>
            <a:r>
              <a:rPr lang="en-US" altLang="zh-CN" dirty="0"/>
              <a:t>3</a:t>
            </a:r>
            <a:r>
              <a:rPr lang="zh-CN" altLang="en-US" dirty="0"/>
              <a:t>）在代码窗口中编写如下代码</a:t>
            </a:r>
          </a:p>
          <a:p>
            <a:pPr marL="0" indent="0">
              <a:buNone/>
            </a:pPr>
            <a:r>
              <a:rPr lang="en-US" altLang="zh-CN" dirty="0"/>
              <a:t>【</a:t>
            </a:r>
            <a:r>
              <a:rPr lang="zh-CN" altLang="en-US" dirty="0"/>
              <a:t>例</a:t>
            </a:r>
            <a:r>
              <a:rPr lang="en-US" altLang="zh-CN" dirty="0"/>
              <a:t>3.29】</a:t>
            </a:r>
            <a:r>
              <a:rPr lang="zh-CN" altLang="en-US" dirty="0"/>
              <a:t>程序结构示例，输出“</a:t>
            </a:r>
            <a:r>
              <a:rPr lang="en-US" altLang="zh-CN" dirty="0"/>
              <a:t>Hello</a:t>
            </a:r>
            <a:r>
              <a:rPr lang="zh-CN" altLang="en-US" dirty="0"/>
              <a:t>，</a:t>
            </a:r>
            <a:r>
              <a:rPr lang="en-US" altLang="zh-CN" dirty="0"/>
              <a:t>World!” </a:t>
            </a:r>
          </a:p>
          <a:p>
            <a:pPr marL="0" indent="0">
              <a:buNone/>
            </a:pPr>
            <a:r>
              <a:rPr lang="en-US" altLang="zh-CN" dirty="0"/>
              <a:t>	Sub hello()</a:t>
            </a:r>
          </a:p>
          <a:p>
            <a:pPr marL="0" indent="0">
              <a:buNone/>
            </a:pPr>
            <a:r>
              <a:rPr lang="en-US" altLang="zh-CN" dirty="0"/>
              <a:t>       </a:t>
            </a:r>
            <a:r>
              <a:rPr lang="en-US" altLang="zh-CN" dirty="0" err="1"/>
              <a:t>MsgBox</a:t>
            </a:r>
            <a:r>
              <a:rPr lang="en-US" altLang="zh-CN" dirty="0"/>
              <a:t> “Hello</a:t>
            </a:r>
            <a:r>
              <a:rPr lang="zh-CN" altLang="en-US" dirty="0"/>
              <a:t>，</a:t>
            </a:r>
            <a:r>
              <a:rPr lang="en-US" altLang="zh-CN" dirty="0"/>
              <a:t>World!”, </a:t>
            </a:r>
            <a:r>
              <a:rPr lang="en-US" altLang="zh-CN" dirty="0" err="1"/>
              <a:t>vbokonly</a:t>
            </a:r>
            <a:r>
              <a:rPr lang="en-US" altLang="zh-CN" dirty="0"/>
              <a:t>, “VBA</a:t>
            </a:r>
            <a:r>
              <a:rPr lang="zh-CN" altLang="en-US" dirty="0"/>
              <a:t>程序示例”</a:t>
            </a:r>
          </a:p>
          <a:p>
            <a:pPr marL="0" indent="0">
              <a:buNone/>
            </a:pPr>
            <a:r>
              <a:rPr lang="en-US" altLang="zh-CN" dirty="0"/>
              <a:t>     End sub</a:t>
            </a:r>
          </a:p>
          <a:p>
            <a:endParaRPr lang="zh-CN" altLang="en-US" dirty="0"/>
          </a:p>
        </p:txBody>
      </p:sp>
    </p:spTree>
    <p:extLst>
      <p:ext uri="{BB962C8B-B14F-4D97-AF65-F5344CB8AC3E}">
        <p14:creationId xmlns:p14="http://schemas.microsoft.com/office/powerpoint/2010/main" val="8948493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293310B-D507-4BC6-993F-095CC8C15A64}"/>
              </a:ext>
            </a:extLst>
          </p:cNvPr>
          <p:cNvSpPr>
            <a:spLocks noGrp="1"/>
          </p:cNvSpPr>
          <p:nvPr>
            <p:ph idx="1"/>
          </p:nvPr>
        </p:nvSpPr>
        <p:spPr>
          <a:xfrm>
            <a:off x="485192" y="736848"/>
            <a:ext cx="11402008" cy="5542656"/>
          </a:xfrm>
        </p:spPr>
        <p:txBody>
          <a:bodyPr>
            <a:normAutofit/>
          </a:bodyPr>
          <a:lstStyle/>
          <a:p>
            <a:pPr marL="0" indent="0">
              <a:buNone/>
            </a:pPr>
            <a:r>
              <a:rPr lang="zh-CN" altLang="en-US" dirty="0"/>
              <a:t>说明</a:t>
            </a:r>
            <a:endParaRPr lang="en-US" altLang="zh-CN" dirty="0"/>
          </a:p>
          <a:p>
            <a:pPr marL="0" indent="0">
              <a:buNone/>
            </a:pPr>
            <a:r>
              <a:rPr lang="zh-CN" altLang="zh-CN" dirty="0"/>
              <a:t>格式：</a:t>
            </a:r>
            <a:r>
              <a:rPr lang="en-US" altLang="zh-CN" dirty="0"/>
              <a:t>Sub </a:t>
            </a:r>
            <a:r>
              <a:rPr lang="zh-CN" altLang="zh-CN" dirty="0"/>
              <a:t>过程名</a:t>
            </a:r>
            <a:r>
              <a:rPr lang="en-US" altLang="zh-CN" dirty="0"/>
              <a:t>() </a:t>
            </a:r>
            <a:endParaRPr lang="zh-CN" altLang="zh-CN" dirty="0"/>
          </a:p>
          <a:p>
            <a:pPr marL="0" indent="0">
              <a:buNone/>
            </a:pPr>
            <a:r>
              <a:rPr lang="en-US" altLang="zh-CN" dirty="0"/>
              <a:t>           [</a:t>
            </a:r>
            <a:r>
              <a:rPr lang="zh-CN" altLang="zh-CN" dirty="0"/>
              <a:t>语句序列</a:t>
            </a:r>
            <a:r>
              <a:rPr lang="en-US" altLang="zh-CN" dirty="0"/>
              <a:t>] </a:t>
            </a:r>
            <a:endParaRPr lang="zh-CN" altLang="zh-CN" dirty="0"/>
          </a:p>
          <a:p>
            <a:pPr marL="0" indent="0">
              <a:buNone/>
            </a:pPr>
            <a:r>
              <a:rPr lang="en-US" altLang="zh-CN" dirty="0"/>
              <a:t>           [Exit Sub] </a:t>
            </a:r>
            <a:endParaRPr lang="zh-CN" altLang="zh-CN" dirty="0"/>
          </a:p>
          <a:p>
            <a:pPr marL="0" indent="0">
              <a:buNone/>
            </a:pPr>
            <a:r>
              <a:rPr lang="en-US" altLang="zh-CN" dirty="0"/>
              <a:t>           [</a:t>
            </a:r>
            <a:r>
              <a:rPr lang="zh-CN" altLang="zh-CN" dirty="0"/>
              <a:t>语句序列</a:t>
            </a:r>
            <a:r>
              <a:rPr lang="en-US" altLang="zh-CN" dirty="0"/>
              <a:t>] </a:t>
            </a:r>
            <a:endParaRPr lang="zh-CN" altLang="zh-CN" dirty="0"/>
          </a:p>
          <a:p>
            <a:pPr marL="0" indent="0">
              <a:buNone/>
            </a:pPr>
            <a:r>
              <a:rPr lang="en-US" altLang="zh-CN" dirty="0"/>
              <a:t>      End Sub </a:t>
            </a:r>
            <a:endParaRPr lang="zh-CN" altLang="zh-CN" dirty="0"/>
          </a:p>
          <a:p>
            <a:pPr marL="0" indent="0">
              <a:buNone/>
            </a:pPr>
            <a:r>
              <a:rPr lang="zh-CN" altLang="zh-CN" dirty="0"/>
              <a:t>（</a:t>
            </a:r>
            <a:r>
              <a:rPr lang="en-US" altLang="zh-CN" dirty="0"/>
              <a:t>1</a:t>
            </a:r>
            <a:r>
              <a:rPr lang="zh-CN" altLang="zh-CN" dirty="0"/>
              <a:t>）过程名的命名规则与标识符的命名规则相同。</a:t>
            </a:r>
          </a:p>
          <a:p>
            <a:pPr marL="0" indent="0">
              <a:buNone/>
            </a:pPr>
            <a:r>
              <a:rPr lang="zh-CN" altLang="zh-CN" dirty="0"/>
              <a:t>（</a:t>
            </a:r>
            <a:r>
              <a:rPr lang="en-US" altLang="zh-CN" dirty="0"/>
              <a:t>2</a:t>
            </a:r>
            <a:r>
              <a:rPr lang="zh-CN" altLang="zh-CN" dirty="0"/>
              <a:t>）</a:t>
            </a:r>
            <a:r>
              <a:rPr lang="en-US" altLang="zh-CN" dirty="0"/>
              <a:t>End Sub</a:t>
            </a:r>
            <a:r>
              <a:rPr lang="zh-CN" altLang="zh-CN" dirty="0"/>
              <a:t>与</a:t>
            </a:r>
            <a:r>
              <a:rPr lang="en-US" altLang="zh-CN" dirty="0"/>
              <a:t>Sub</a:t>
            </a:r>
            <a:r>
              <a:rPr lang="zh-CN" altLang="zh-CN" dirty="0"/>
              <a:t>必须成对出现，</a:t>
            </a:r>
            <a:r>
              <a:rPr lang="en-US" altLang="zh-CN" dirty="0"/>
              <a:t>Sub</a:t>
            </a:r>
            <a:r>
              <a:rPr lang="zh-CN" altLang="zh-CN" dirty="0"/>
              <a:t>与</a:t>
            </a:r>
            <a:r>
              <a:rPr lang="en-US" altLang="zh-CN" dirty="0"/>
              <a:t>End Sub</a:t>
            </a:r>
            <a:r>
              <a:rPr lang="zh-CN" altLang="zh-CN" dirty="0"/>
              <a:t>之间的语句或命令序列称为过程体。</a:t>
            </a:r>
            <a:r>
              <a:rPr lang="en-US" altLang="zh-CN" dirty="0"/>
              <a:t>Sub</a:t>
            </a:r>
            <a:r>
              <a:rPr lang="zh-CN" altLang="zh-CN" dirty="0"/>
              <a:t>是过程或程序的入口，</a:t>
            </a:r>
            <a:r>
              <a:rPr lang="en-US" altLang="zh-CN" dirty="0"/>
              <a:t>End Sub</a:t>
            </a:r>
            <a:r>
              <a:rPr lang="zh-CN" altLang="zh-CN" dirty="0"/>
              <a:t>是过程或程序的出口。</a:t>
            </a:r>
          </a:p>
          <a:p>
            <a:pPr marL="0" indent="0">
              <a:buNone/>
            </a:pPr>
            <a:r>
              <a:rPr lang="zh-CN" altLang="zh-CN" dirty="0"/>
              <a:t>（</a:t>
            </a:r>
            <a:r>
              <a:rPr lang="en-US" altLang="zh-CN" dirty="0"/>
              <a:t>3</a:t>
            </a:r>
            <a:r>
              <a:rPr lang="zh-CN" altLang="zh-CN" dirty="0"/>
              <a:t>）</a:t>
            </a:r>
            <a:r>
              <a:rPr lang="en-US" altLang="zh-CN" dirty="0"/>
              <a:t>Exit Sub</a:t>
            </a:r>
            <a:r>
              <a:rPr lang="zh-CN" altLang="zh-CN" dirty="0"/>
              <a:t>语句在过程体中可多次使用，执行</a:t>
            </a:r>
            <a:r>
              <a:rPr lang="en-US" altLang="zh-CN" dirty="0"/>
              <a:t>Exit Sub</a:t>
            </a:r>
            <a:r>
              <a:rPr lang="zh-CN" altLang="zh-CN" dirty="0"/>
              <a:t>后，过程或程序立即结束执行。</a:t>
            </a:r>
            <a:endParaRPr lang="zh-CN" altLang="en-US" dirty="0"/>
          </a:p>
        </p:txBody>
      </p:sp>
    </p:spTree>
    <p:extLst>
      <p:ext uri="{BB962C8B-B14F-4D97-AF65-F5344CB8AC3E}">
        <p14:creationId xmlns:p14="http://schemas.microsoft.com/office/powerpoint/2010/main" val="40871090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B738AAD-C2CA-4A73-BD84-298D9C4F51E0}"/>
              </a:ext>
            </a:extLst>
          </p:cNvPr>
          <p:cNvSpPr>
            <a:spLocks noGrp="1"/>
          </p:cNvSpPr>
          <p:nvPr>
            <p:ph idx="1"/>
          </p:nvPr>
        </p:nvSpPr>
        <p:spPr>
          <a:xfrm>
            <a:off x="485192" y="745724"/>
            <a:ext cx="11402008" cy="5533779"/>
          </a:xfrm>
        </p:spPr>
        <p:txBody>
          <a:bodyPr/>
          <a:lstStyle/>
          <a:p>
            <a:pPr marL="0" indent="0">
              <a:buNone/>
            </a:pPr>
            <a:r>
              <a:rPr lang="en-US" altLang="zh-CN" dirty="0"/>
              <a:t>2.</a:t>
            </a:r>
            <a:r>
              <a:rPr lang="zh-CN" altLang="zh-CN" dirty="0"/>
              <a:t>运行程序</a:t>
            </a:r>
          </a:p>
          <a:p>
            <a:pPr marL="0" indent="0">
              <a:buNone/>
            </a:pPr>
            <a:r>
              <a:rPr lang="en-US" altLang="zh-CN" dirty="0"/>
              <a:t> </a:t>
            </a:r>
            <a:r>
              <a:rPr lang="zh-CN" altLang="zh-CN" dirty="0"/>
              <a:t>启动运行程序有如下</a:t>
            </a:r>
            <a:r>
              <a:rPr lang="en-US" altLang="zh-CN" dirty="0"/>
              <a:t>3</a:t>
            </a:r>
            <a:r>
              <a:rPr lang="zh-CN" altLang="zh-CN" dirty="0"/>
              <a:t>种方式：</a:t>
            </a:r>
          </a:p>
          <a:p>
            <a:pPr marL="0" indent="0">
              <a:buNone/>
            </a:pPr>
            <a:r>
              <a:rPr lang="zh-CN" altLang="zh-CN" dirty="0"/>
              <a:t>（</a:t>
            </a:r>
            <a:r>
              <a:rPr lang="en-US" altLang="zh-CN" dirty="0"/>
              <a:t>1</a:t>
            </a:r>
            <a:r>
              <a:rPr lang="zh-CN" altLang="zh-CN" dirty="0"/>
              <a:t>）菜单：在</a:t>
            </a:r>
            <a:r>
              <a:rPr lang="en-US" altLang="zh-CN" dirty="0"/>
              <a:t>VBE</a:t>
            </a:r>
            <a:r>
              <a:rPr lang="zh-CN" altLang="zh-CN" dirty="0"/>
              <a:t>编辑器菜单中选择【运行】→【运行子过程</a:t>
            </a:r>
            <a:r>
              <a:rPr lang="en-US" altLang="zh-CN" dirty="0"/>
              <a:t>/</a:t>
            </a:r>
            <a:r>
              <a:rPr lang="zh-CN" altLang="zh-CN" dirty="0"/>
              <a:t>用户窗体】命令。</a:t>
            </a:r>
          </a:p>
          <a:p>
            <a:pPr marL="0" indent="0">
              <a:buNone/>
            </a:pPr>
            <a:r>
              <a:rPr lang="zh-CN" altLang="zh-CN" dirty="0"/>
              <a:t>（</a:t>
            </a:r>
            <a:r>
              <a:rPr lang="en-US" altLang="zh-CN" dirty="0"/>
              <a:t>2</a:t>
            </a:r>
            <a:r>
              <a:rPr lang="zh-CN" altLang="zh-CN" dirty="0"/>
              <a:t>）工具栏按钮：单击工具栏上的【运行】按钮。</a:t>
            </a:r>
          </a:p>
          <a:p>
            <a:pPr marL="0" indent="0">
              <a:buNone/>
            </a:pPr>
            <a:r>
              <a:rPr lang="zh-CN" altLang="zh-CN" dirty="0"/>
              <a:t>（</a:t>
            </a:r>
            <a:r>
              <a:rPr lang="en-US" altLang="zh-CN" dirty="0"/>
              <a:t>3</a:t>
            </a:r>
            <a:r>
              <a:rPr lang="zh-CN" altLang="zh-CN" dirty="0"/>
              <a:t>）快捷键：按【</a:t>
            </a:r>
            <a:r>
              <a:rPr lang="en-US" altLang="zh-CN" dirty="0"/>
              <a:t>F5</a:t>
            </a:r>
            <a:r>
              <a:rPr lang="zh-CN" altLang="zh-CN" dirty="0"/>
              <a:t>】快捷键。</a:t>
            </a:r>
          </a:p>
          <a:p>
            <a:pPr marL="0" indent="0">
              <a:buNone/>
            </a:pPr>
            <a:endParaRPr lang="zh-CN" altLang="en-US" dirty="0"/>
          </a:p>
        </p:txBody>
      </p:sp>
    </p:spTree>
    <p:extLst>
      <p:ext uri="{BB962C8B-B14F-4D97-AF65-F5344CB8AC3E}">
        <p14:creationId xmlns:p14="http://schemas.microsoft.com/office/powerpoint/2010/main" val="15378130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293310B-D507-4BC6-993F-095CC8C15A64}"/>
              </a:ext>
            </a:extLst>
          </p:cNvPr>
          <p:cNvSpPr>
            <a:spLocks noGrp="1"/>
          </p:cNvSpPr>
          <p:nvPr>
            <p:ph idx="1"/>
          </p:nvPr>
        </p:nvSpPr>
        <p:spPr>
          <a:xfrm>
            <a:off x="394996" y="717188"/>
            <a:ext cx="11402008" cy="5038533"/>
          </a:xfrm>
        </p:spPr>
        <p:txBody>
          <a:bodyPr/>
          <a:lstStyle/>
          <a:p>
            <a:pPr marL="0" indent="0">
              <a:buNone/>
            </a:pPr>
            <a:r>
              <a:rPr lang="en-US" altLang="zh-CN" dirty="0"/>
              <a:t>3.3.2 </a:t>
            </a:r>
            <a:r>
              <a:rPr lang="zh-CN" altLang="zh-CN" dirty="0"/>
              <a:t>调试程序与错误处理</a:t>
            </a:r>
          </a:p>
          <a:p>
            <a:pPr marL="0" indent="0">
              <a:buNone/>
            </a:pPr>
            <a:r>
              <a:rPr lang="en-US" altLang="zh-CN" dirty="0"/>
              <a:t>1.</a:t>
            </a:r>
            <a:r>
              <a:rPr lang="zh-CN" altLang="zh-CN" dirty="0"/>
              <a:t>错误类型</a:t>
            </a:r>
          </a:p>
          <a:p>
            <a:pPr marL="0" indent="0">
              <a:buNone/>
            </a:pPr>
            <a:r>
              <a:rPr lang="en-US" altLang="zh-CN" dirty="0"/>
              <a:t>VBA</a:t>
            </a:r>
            <a:r>
              <a:rPr lang="zh-CN" altLang="zh-CN" dirty="0"/>
              <a:t>程序设计中的错误分为语法错误、编译错误、运行时错误和逻辑错误四大类</a:t>
            </a:r>
          </a:p>
          <a:p>
            <a:pPr marL="0" indent="0">
              <a:buNone/>
            </a:pPr>
            <a:r>
              <a:rPr lang="zh-CN" altLang="zh-CN" dirty="0"/>
              <a:t>（</a:t>
            </a:r>
            <a:r>
              <a:rPr lang="en-US" altLang="zh-CN" dirty="0"/>
              <a:t>1</a:t>
            </a:r>
            <a:r>
              <a:rPr lang="zh-CN" altLang="zh-CN" dirty="0"/>
              <a:t>）语法错误</a:t>
            </a:r>
            <a:endParaRPr lang="en-US" altLang="zh-CN" dirty="0"/>
          </a:p>
          <a:p>
            <a:pPr marL="0" indent="0">
              <a:buNone/>
            </a:pPr>
            <a:r>
              <a:rPr lang="zh-CN" altLang="zh-CN" dirty="0"/>
              <a:t>常见的语法错误有关键字拼写错误、使用全角语法标点、表达式中括号不匹配等。</a:t>
            </a:r>
          </a:p>
          <a:p>
            <a:pPr marL="0" indent="0">
              <a:buNone/>
            </a:pPr>
            <a:r>
              <a:rPr lang="zh-CN" altLang="zh-CN" dirty="0"/>
              <a:t>（</a:t>
            </a:r>
            <a:r>
              <a:rPr lang="en-US" altLang="zh-CN" dirty="0"/>
              <a:t>2</a:t>
            </a:r>
            <a:r>
              <a:rPr lang="zh-CN" altLang="zh-CN" dirty="0"/>
              <a:t>）编译时错误</a:t>
            </a:r>
          </a:p>
          <a:p>
            <a:pPr marL="0" indent="0">
              <a:buNone/>
            </a:pPr>
            <a:r>
              <a:rPr lang="zh-CN" altLang="zh-CN" dirty="0"/>
              <a:t>在程序运行前编译阶段才能发现</a:t>
            </a:r>
            <a:r>
              <a:rPr lang="zh-CN" altLang="en-US" dirty="0"/>
              <a:t>如：</a:t>
            </a:r>
            <a:r>
              <a:rPr lang="zh-CN" altLang="zh-CN" dirty="0"/>
              <a:t>变量没有定义、函数参数错误、控制语句结构不完整等</a:t>
            </a:r>
            <a:endParaRPr lang="zh-CN" altLang="en-US" dirty="0"/>
          </a:p>
        </p:txBody>
      </p:sp>
    </p:spTree>
    <p:extLst>
      <p:ext uri="{BB962C8B-B14F-4D97-AF65-F5344CB8AC3E}">
        <p14:creationId xmlns:p14="http://schemas.microsoft.com/office/powerpoint/2010/main" val="3287958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293310B-D507-4BC6-993F-095CC8C15A64}"/>
              </a:ext>
            </a:extLst>
          </p:cNvPr>
          <p:cNvSpPr>
            <a:spLocks noGrp="1"/>
          </p:cNvSpPr>
          <p:nvPr>
            <p:ph idx="1"/>
          </p:nvPr>
        </p:nvSpPr>
        <p:spPr/>
        <p:txBody>
          <a:bodyPr>
            <a:normAutofit lnSpcReduction="10000"/>
          </a:bodyPr>
          <a:lstStyle/>
          <a:p>
            <a:pPr marL="0" indent="0">
              <a:buNone/>
            </a:pPr>
            <a:r>
              <a:rPr lang="zh-CN" altLang="zh-CN" dirty="0"/>
              <a:t>（</a:t>
            </a:r>
            <a:r>
              <a:rPr lang="en-US" altLang="zh-CN" dirty="0"/>
              <a:t>3</a:t>
            </a:r>
            <a:r>
              <a:rPr lang="zh-CN" altLang="zh-CN" dirty="0"/>
              <a:t>）运行时错误</a:t>
            </a:r>
            <a:endParaRPr lang="en-US" altLang="zh-CN" dirty="0"/>
          </a:p>
          <a:p>
            <a:pPr marL="0" indent="0">
              <a:buNone/>
            </a:pPr>
            <a:r>
              <a:rPr lang="zh-CN" altLang="zh-CN" dirty="0"/>
              <a:t>在程序运行时发生的错误</a:t>
            </a:r>
            <a:r>
              <a:rPr lang="zh-CN" altLang="en-US" dirty="0"/>
              <a:t>，</a:t>
            </a:r>
            <a:r>
              <a:rPr lang="zh-CN" altLang="zh-CN" dirty="0"/>
              <a:t>如除数为零、数据类型不匹配、对象不存在，数组下标越界等错误</a:t>
            </a:r>
            <a:endParaRPr lang="en-US" altLang="zh-CN" dirty="0"/>
          </a:p>
          <a:p>
            <a:pPr marL="0" indent="0">
              <a:buNone/>
            </a:pPr>
            <a:r>
              <a:rPr lang="zh-CN" altLang="zh-CN" dirty="0"/>
              <a:t>（</a:t>
            </a:r>
            <a:r>
              <a:rPr lang="en-US" altLang="zh-CN" dirty="0"/>
              <a:t>4</a:t>
            </a:r>
            <a:r>
              <a:rPr lang="zh-CN" altLang="zh-CN" dirty="0"/>
              <a:t>）逻辑错误</a:t>
            </a:r>
          </a:p>
          <a:p>
            <a:pPr marL="0" indent="0">
              <a:buNone/>
            </a:pPr>
            <a:r>
              <a:rPr lang="en-US" altLang="zh-CN" dirty="0"/>
              <a:t>2.</a:t>
            </a:r>
            <a:r>
              <a:rPr lang="zh-CN" altLang="zh-CN" dirty="0"/>
              <a:t>进入中断模式调试程序</a:t>
            </a:r>
          </a:p>
          <a:p>
            <a:pPr marL="0" indent="0">
              <a:buNone/>
            </a:pPr>
            <a:r>
              <a:rPr lang="zh-CN" altLang="en-US" dirty="0"/>
              <a:t> （</a:t>
            </a:r>
            <a:r>
              <a:rPr lang="en-US" altLang="zh-CN" dirty="0"/>
              <a:t>1</a:t>
            </a:r>
            <a:r>
              <a:rPr lang="zh-CN" altLang="en-US" dirty="0"/>
              <a:t>）</a:t>
            </a:r>
            <a:r>
              <a:rPr lang="en-US" altLang="zh-CN" dirty="0"/>
              <a:t>stop</a:t>
            </a:r>
            <a:r>
              <a:rPr lang="zh-CN" altLang="en-US" dirty="0"/>
              <a:t>语句</a:t>
            </a:r>
            <a:endParaRPr lang="en-US" altLang="zh-CN" dirty="0"/>
          </a:p>
          <a:p>
            <a:pPr marL="0" indent="0">
              <a:buNone/>
            </a:pPr>
            <a:r>
              <a:rPr lang="en-US" altLang="zh-CN" dirty="0"/>
              <a:t> </a:t>
            </a:r>
            <a:r>
              <a:rPr lang="zh-CN" altLang="en-US" dirty="0"/>
              <a:t>（</a:t>
            </a:r>
            <a:r>
              <a:rPr lang="en-US" altLang="zh-CN" dirty="0"/>
              <a:t>2</a:t>
            </a:r>
            <a:r>
              <a:rPr lang="zh-CN" altLang="en-US" dirty="0"/>
              <a:t>）</a:t>
            </a:r>
            <a:r>
              <a:rPr lang="en-US" altLang="zh-CN" dirty="0"/>
              <a:t>F8</a:t>
            </a:r>
            <a:r>
              <a:rPr lang="zh-CN" altLang="en-US" dirty="0"/>
              <a:t>逐句运行</a:t>
            </a:r>
            <a:endParaRPr lang="en-US" altLang="zh-CN" dirty="0"/>
          </a:p>
          <a:p>
            <a:pPr marL="0" indent="0">
              <a:buNone/>
            </a:pPr>
            <a:r>
              <a:rPr lang="en-US" altLang="zh-CN" dirty="0"/>
              <a:t>3</a:t>
            </a:r>
            <a:r>
              <a:rPr lang="zh-CN" altLang="zh-CN" dirty="0"/>
              <a:t>．插入断点和逐句跟踪</a:t>
            </a:r>
          </a:p>
          <a:p>
            <a:pPr marL="0" indent="0">
              <a:buNone/>
            </a:pPr>
            <a:r>
              <a:rPr lang="en-US" altLang="zh-CN" dirty="0"/>
              <a:t>   </a:t>
            </a:r>
            <a:r>
              <a:rPr lang="zh-CN" altLang="en-US" dirty="0"/>
              <a:t>用</a:t>
            </a:r>
            <a:r>
              <a:rPr lang="en-US" altLang="zh-CN" dirty="0"/>
              <a:t>F9</a:t>
            </a:r>
            <a:r>
              <a:rPr lang="zh-CN" altLang="en-US" dirty="0"/>
              <a:t>设置和取消断点</a:t>
            </a:r>
            <a:endParaRPr lang="en-US" altLang="zh-CN" dirty="0"/>
          </a:p>
          <a:p>
            <a:pPr marL="0" indent="0">
              <a:buNone/>
            </a:pPr>
            <a:r>
              <a:rPr lang="en-US" altLang="zh-CN" dirty="0"/>
              <a:t>4.</a:t>
            </a:r>
            <a:r>
              <a:rPr lang="zh-CN" altLang="zh-CN" dirty="0"/>
              <a:t>调试窗口</a:t>
            </a:r>
          </a:p>
          <a:p>
            <a:pPr marL="0" indent="0">
              <a:buNone/>
            </a:pPr>
            <a:r>
              <a:rPr lang="zh-CN" altLang="zh-CN" dirty="0"/>
              <a:t>可以通过“立即”窗口、“监视”窗口和本地窗口来观察有关变量的值</a:t>
            </a:r>
            <a:endParaRPr lang="en-US" altLang="zh-CN" dirty="0"/>
          </a:p>
          <a:p>
            <a:pPr marL="0" indent="0">
              <a:buNone/>
            </a:pPr>
            <a:endParaRPr lang="en-US" altLang="zh-CN" dirty="0"/>
          </a:p>
          <a:p>
            <a:pPr marL="0" indent="0">
              <a:buNone/>
            </a:pPr>
            <a:endParaRPr lang="en-US" altLang="zh-CN" dirty="0"/>
          </a:p>
          <a:p>
            <a:pPr marL="0" indent="0">
              <a:buNone/>
            </a:pPr>
            <a:endParaRPr lang="zh-CN" altLang="en-US" dirty="0"/>
          </a:p>
        </p:txBody>
      </p:sp>
    </p:spTree>
    <p:extLst>
      <p:ext uri="{BB962C8B-B14F-4D97-AF65-F5344CB8AC3E}">
        <p14:creationId xmlns:p14="http://schemas.microsoft.com/office/powerpoint/2010/main" val="24213443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993E8CF-DE5F-4D0F-A738-B2421D26D4A8}"/>
              </a:ext>
            </a:extLst>
          </p:cNvPr>
          <p:cNvSpPr>
            <a:spLocks noGrp="1"/>
          </p:cNvSpPr>
          <p:nvPr>
            <p:ph idx="1"/>
          </p:nvPr>
        </p:nvSpPr>
        <p:spPr>
          <a:xfrm>
            <a:off x="385450" y="1493240"/>
            <a:ext cx="5168062" cy="4410174"/>
          </a:xfrm>
        </p:spPr>
        <p:txBody>
          <a:bodyPr anchor="ctr">
            <a:normAutofit/>
          </a:bodyPr>
          <a:lstStyle/>
          <a:p>
            <a:pPr marL="457200" lvl="1" indent="0" algn="ctr">
              <a:buNone/>
            </a:pPr>
            <a:r>
              <a:rPr lang="zh-CN" altLang="en-US" dirty="0" smtClean="0">
                <a:solidFill>
                  <a:srgbClr val="000000"/>
                </a:solidFill>
                <a:latin typeface="微软雅黑" panose="020B0503020204020204" pitchFamily="34" charset="-122"/>
                <a:ea typeface="微软雅黑" panose="020B0503020204020204" pitchFamily="34" charset="-122"/>
              </a:rPr>
              <a:t>操作演示与实训</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457200" lvl="1" indent="0" algn="ctr">
              <a:buNone/>
            </a:pPr>
            <a:endParaRPr lang="en-US" altLang="zh-CN" dirty="0" smtClean="0">
              <a:solidFill>
                <a:srgbClr val="000000"/>
              </a:solidFill>
              <a:latin typeface="微软雅黑" panose="020B0503020204020204" pitchFamily="34" charset="-122"/>
              <a:ea typeface="微软雅黑" panose="020B0503020204020204" pitchFamily="34" charset="-122"/>
            </a:endParaRPr>
          </a:p>
          <a:p>
            <a:pPr marL="457200" lvl="1" indent="0" algn="ctr">
              <a:buNone/>
            </a:pPr>
            <a:r>
              <a:rPr lang="zh-CN" altLang="en-US" dirty="0" smtClean="0">
                <a:solidFill>
                  <a:srgbClr val="1A1AEE"/>
                </a:solidFill>
                <a:latin typeface="微软雅黑" panose="020B0503020204020204" pitchFamily="34" charset="-122"/>
                <a:ea typeface="微软雅黑" panose="020B0503020204020204" pitchFamily="34" charset="-122"/>
              </a:rPr>
              <a:t>①对</a:t>
            </a:r>
            <a:r>
              <a:rPr lang="en-US" altLang="zh-CN" dirty="0" smtClean="0">
                <a:solidFill>
                  <a:srgbClr val="1A1AEE"/>
                </a:solidFill>
                <a:latin typeface="微软雅黑" panose="020B0503020204020204" pitchFamily="34" charset="-122"/>
                <a:ea typeface="微软雅黑" panose="020B0503020204020204" pitchFamily="34" charset="-122"/>
              </a:rPr>
              <a:t>【</a:t>
            </a:r>
            <a:r>
              <a:rPr lang="zh-CN" altLang="en-US" dirty="0" smtClean="0">
                <a:solidFill>
                  <a:srgbClr val="1A1AEE"/>
                </a:solidFill>
                <a:latin typeface="微软雅黑" panose="020B0503020204020204" pitchFamily="34" charset="-122"/>
                <a:ea typeface="微软雅黑" panose="020B0503020204020204" pitchFamily="34" charset="-122"/>
              </a:rPr>
              <a:t>例</a:t>
            </a:r>
            <a:r>
              <a:rPr lang="en-US" altLang="zh-CN" dirty="0" smtClean="0">
                <a:solidFill>
                  <a:srgbClr val="1A1AEE"/>
                </a:solidFill>
                <a:latin typeface="微软雅黑" panose="020B0503020204020204" pitchFamily="34" charset="-122"/>
                <a:ea typeface="微软雅黑" panose="020B0503020204020204" pitchFamily="34" charset="-122"/>
              </a:rPr>
              <a:t>3.28]</a:t>
            </a:r>
            <a:r>
              <a:rPr lang="zh-CN" altLang="en-US" dirty="0">
                <a:solidFill>
                  <a:srgbClr val="1A1AEE"/>
                </a:solidFill>
                <a:latin typeface="微软雅黑" panose="020B0503020204020204" pitchFamily="34" charset="-122"/>
                <a:ea typeface="微软雅黑" panose="020B0503020204020204" pitchFamily="34" charset="-122"/>
              </a:rPr>
              <a:t>的</a:t>
            </a:r>
            <a:r>
              <a:rPr lang="zh-CN" altLang="en-US" dirty="0" smtClean="0">
                <a:solidFill>
                  <a:srgbClr val="1A1AEE"/>
                </a:solidFill>
                <a:latin typeface="微软雅黑" panose="020B0503020204020204" pitchFamily="34" charset="-122"/>
                <a:ea typeface="微软雅黑" panose="020B0503020204020204" pitchFamily="34" charset="-122"/>
              </a:rPr>
              <a:t>程序进行逐句跟踪直到程序执行结束</a:t>
            </a:r>
            <a:endParaRPr lang="en-US" altLang="zh-CN" dirty="0">
              <a:solidFill>
                <a:srgbClr val="1A1AEE"/>
              </a:solidFill>
              <a:latin typeface="微软雅黑" panose="020B0503020204020204" pitchFamily="34" charset="-122"/>
              <a:ea typeface="微软雅黑" panose="020B0503020204020204" pitchFamily="34" charset="-122"/>
            </a:endParaRPr>
          </a:p>
          <a:p>
            <a:pPr marL="457200" lvl="1" indent="0" algn="ctr">
              <a:buNone/>
            </a:pPr>
            <a:endParaRPr lang="en-US" altLang="zh-CN" dirty="0" smtClean="0">
              <a:solidFill>
                <a:srgbClr val="1A1AEE"/>
              </a:solidFill>
              <a:latin typeface="微软雅黑" panose="020B0503020204020204" pitchFamily="34" charset="-122"/>
              <a:ea typeface="微软雅黑" panose="020B0503020204020204" pitchFamily="34" charset="-122"/>
            </a:endParaRPr>
          </a:p>
          <a:p>
            <a:pPr marL="457200" lvl="1" indent="0" algn="ctr">
              <a:buNone/>
            </a:pPr>
            <a:r>
              <a:rPr lang="zh-CN" altLang="en-US" dirty="0" smtClean="0">
                <a:solidFill>
                  <a:srgbClr val="1A1AEE"/>
                </a:solidFill>
                <a:latin typeface="微软雅黑" panose="020B0503020204020204" pitchFamily="34" charset="-122"/>
                <a:ea typeface="微软雅黑" panose="020B0503020204020204" pitchFamily="34" charset="-122"/>
              </a:rPr>
              <a:t>②将在“</a:t>
            </a:r>
            <a:r>
              <a:rPr lang="en-US" altLang="zh-CN" dirty="0" err="1" smtClean="0">
                <a:solidFill>
                  <a:srgbClr val="1A1AEE"/>
                </a:solidFill>
                <a:latin typeface="微软雅黑" panose="020B0503020204020204" pitchFamily="34" charset="-122"/>
                <a:ea typeface="微软雅黑" panose="020B0503020204020204" pitchFamily="34" charset="-122"/>
              </a:rPr>
              <a:t>absx</a:t>
            </a:r>
            <a:r>
              <a:rPr lang="en-US" altLang="zh-CN" dirty="0" smtClean="0">
                <a:solidFill>
                  <a:srgbClr val="1A1AEE"/>
                </a:solidFill>
                <a:latin typeface="微软雅黑" panose="020B0503020204020204" pitchFamily="34" charset="-122"/>
                <a:ea typeface="微软雅黑" panose="020B0503020204020204" pitchFamily="34" charset="-122"/>
              </a:rPr>
              <a:t>=-x”</a:t>
            </a:r>
            <a:r>
              <a:rPr lang="zh-CN" altLang="en-US" dirty="0" smtClean="0">
                <a:solidFill>
                  <a:srgbClr val="1A1AEE"/>
                </a:solidFill>
                <a:latin typeface="微软雅黑" panose="020B0503020204020204" pitchFamily="34" charset="-122"/>
                <a:ea typeface="微软雅黑" panose="020B0503020204020204" pitchFamily="34" charset="-122"/>
              </a:rPr>
              <a:t>语句上设置断点，运行两次，分别输入正数和负数</a:t>
            </a:r>
            <a:endParaRPr lang="en-US" altLang="zh-CN" dirty="0" smtClean="0">
              <a:solidFill>
                <a:srgbClr val="000000"/>
              </a:solidFill>
              <a:latin typeface="微软雅黑" panose="020B0503020204020204" pitchFamily="34" charset="-122"/>
              <a:ea typeface="微软雅黑" panose="020B0503020204020204" pitchFamily="34" charset="-122"/>
            </a:endParaRPr>
          </a:p>
          <a:p>
            <a:pPr marL="457200" lvl="1" indent="0" algn="ctr">
              <a:buNone/>
            </a:pPr>
            <a:endParaRPr lang="en-US" altLang="zh-CN" dirty="0">
              <a:solidFill>
                <a:srgbClr val="1A1AEE"/>
              </a:solidFill>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5047B447-0E62-4A73-AB4E-177A6EC94C65}"/>
              </a:ext>
            </a:extLst>
          </p:cNvPr>
          <p:cNvSpPr txBox="1">
            <a:spLocks/>
          </p:cNvSpPr>
          <p:nvPr/>
        </p:nvSpPr>
        <p:spPr>
          <a:xfrm>
            <a:off x="294665" y="171601"/>
            <a:ext cx="11198290" cy="746351"/>
          </a:xfrm>
          <a:prstGeom prst="rect">
            <a:avLst/>
          </a:prstGeom>
          <a:solidFill>
            <a:schemeClr val="bg1">
              <a:lumMod val="95000"/>
            </a:schemeClr>
          </a:solidFill>
          <a:ln w="12700" cap="flat" cmpd="sng" algn="ctr">
            <a:solidFill>
              <a:schemeClr val="dk1">
                <a:shade val="50000"/>
              </a:schemeClr>
            </a:solidFill>
            <a:prstDash val="solid"/>
            <a:miter lim="800000"/>
          </a:ln>
          <a:effectLst/>
        </p:spPr>
        <p:txBody>
          <a:bodyPr vert="horz" lIns="91440" tIns="45720" rIns="91440" bIns="45720" rtlCol="0" anchor="ctr">
            <a:normAutofit/>
          </a:bodyPr>
          <a:lstStyle>
            <a:lvl1pPr algn="l" defTabSz="914400" rtl="0" eaLnBrk="1" latinLnBrk="0" hangingPunct="1">
              <a:lnSpc>
                <a:spcPct val="90000"/>
              </a:lnSpc>
              <a:spcBef>
                <a:spcPct val="0"/>
              </a:spcBef>
              <a:buNone/>
              <a:defRPr lang="zh-CN" altLang="en-US" sz="4400" kern="1200">
                <a:solidFill>
                  <a:srgbClr val="439467"/>
                </a:solidFill>
                <a:latin typeface="+mj-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US" altLang="zh-CN" b="1" smtClean="0"/>
              <a:t>3.3 VBA</a:t>
            </a:r>
            <a:r>
              <a:rPr lang="zh-CN" altLang="en-US" b="1" smtClean="0"/>
              <a:t>程序与程序调试</a:t>
            </a:r>
            <a:endParaRPr lang="zh-CN" altLang="en-US" dirty="0"/>
          </a:p>
        </p:txBody>
      </p:sp>
      <p:sp>
        <p:nvSpPr>
          <p:cNvPr id="8" name="内容占位符 2">
            <a:extLst>
              <a:ext uri="{FF2B5EF4-FFF2-40B4-BE49-F238E27FC236}">
                <a16:creationId xmlns:a16="http://schemas.microsoft.com/office/drawing/2014/main" id="{6293310B-D507-4BC6-993F-095CC8C15A64}"/>
              </a:ext>
            </a:extLst>
          </p:cNvPr>
          <p:cNvSpPr txBox="1">
            <a:spLocks/>
          </p:cNvSpPr>
          <p:nvPr/>
        </p:nvSpPr>
        <p:spPr>
          <a:xfrm>
            <a:off x="5780052" y="1661020"/>
            <a:ext cx="5712903" cy="4400369"/>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mtClean="0"/>
              <a:t>【</a:t>
            </a:r>
            <a:r>
              <a:rPr lang="zh-CN" altLang="en-US" smtClean="0"/>
              <a:t>例</a:t>
            </a:r>
            <a:r>
              <a:rPr lang="en-US" altLang="zh-CN" smtClean="0"/>
              <a:t>3.28】</a:t>
            </a:r>
            <a:r>
              <a:rPr lang="zh-CN" altLang="en-US" smtClean="0"/>
              <a:t>计算绝对值程序的缩进示例</a:t>
            </a:r>
          </a:p>
          <a:p>
            <a:pPr marL="0" indent="0">
              <a:buFont typeface="Arial" panose="020B0604020202020204" pitchFamily="34" charset="0"/>
              <a:buNone/>
            </a:pPr>
            <a:r>
              <a:rPr lang="en-US" altLang="zh-CN" smtClean="0"/>
              <a:t>Sub VBAAbs()</a:t>
            </a:r>
          </a:p>
          <a:p>
            <a:pPr marL="0" indent="0">
              <a:buFont typeface="Arial" panose="020B0604020202020204" pitchFamily="34" charset="0"/>
              <a:buNone/>
            </a:pPr>
            <a:r>
              <a:rPr lang="en-US" altLang="zh-CN" smtClean="0"/>
              <a:t>  Dim x As Single, absx As Single</a:t>
            </a:r>
          </a:p>
          <a:p>
            <a:pPr marL="0" indent="0">
              <a:buFont typeface="Arial" panose="020B0604020202020204" pitchFamily="34" charset="0"/>
              <a:buNone/>
            </a:pPr>
            <a:endParaRPr lang="en-US" altLang="zh-CN" smtClean="0"/>
          </a:p>
          <a:p>
            <a:pPr marL="0" indent="0">
              <a:buFont typeface="Arial" panose="020B0604020202020204" pitchFamily="34" charset="0"/>
              <a:buNone/>
            </a:pPr>
            <a:r>
              <a:rPr lang="en-US" altLang="zh-CN" smtClean="0"/>
              <a:t>  x = Val(InputBox("</a:t>
            </a:r>
            <a:r>
              <a:rPr lang="zh-CN" altLang="en-US" smtClean="0"/>
              <a:t>请输入一个数</a:t>
            </a:r>
            <a:r>
              <a:rPr lang="en-US" altLang="zh-CN" smtClean="0"/>
              <a:t>"))</a:t>
            </a:r>
          </a:p>
          <a:p>
            <a:pPr marL="0" indent="0">
              <a:buFont typeface="Arial" panose="020B0604020202020204" pitchFamily="34" charset="0"/>
              <a:buNone/>
            </a:pPr>
            <a:r>
              <a:rPr lang="en-US" altLang="zh-CN" smtClean="0"/>
              <a:t>  If x &lt; 0 Then</a:t>
            </a:r>
          </a:p>
          <a:p>
            <a:pPr marL="0" indent="0">
              <a:buFont typeface="Arial" panose="020B0604020202020204" pitchFamily="34" charset="0"/>
              <a:buNone/>
            </a:pPr>
            <a:r>
              <a:rPr lang="en-US" altLang="zh-CN" smtClean="0"/>
              <a:t>    absx = -x</a:t>
            </a:r>
          </a:p>
          <a:p>
            <a:pPr marL="0" indent="0">
              <a:buFont typeface="Arial" panose="020B0604020202020204" pitchFamily="34" charset="0"/>
              <a:buNone/>
            </a:pPr>
            <a:r>
              <a:rPr lang="en-US" altLang="zh-CN" smtClean="0"/>
              <a:t>  Else</a:t>
            </a:r>
          </a:p>
          <a:p>
            <a:pPr marL="0" indent="0">
              <a:buFont typeface="Arial" panose="020B0604020202020204" pitchFamily="34" charset="0"/>
              <a:buNone/>
            </a:pPr>
            <a:r>
              <a:rPr lang="en-US" altLang="zh-CN" smtClean="0"/>
              <a:t>    absx = x</a:t>
            </a:r>
          </a:p>
          <a:p>
            <a:pPr marL="0" indent="0">
              <a:buFont typeface="Arial" panose="020B0604020202020204" pitchFamily="34" charset="0"/>
              <a:buNone/>
            </a:pPr>
            <a:r>
              <a:rPr lang="en-US" altLang="zh-CN" smtClean="0"/>
              <a:t>  End If</a:t>
            </a:r>
          </a:p>
          <a:p>
            <a:pPr marL="0" indent="0">
              <a:buFont typeface="Arial" panose="020B0604020202020204" pitchFamily="34" charset="0"/>
              <a:buNone/>
            </a:pPr>
            <a:r>
              <a:rPr lang="en-US" altLang="zh-CN" smtClean="0"/>
              <a:t>  Debug.Print "x</a:t>
            </a:r>
            <a:r>
              <a:rPr lang="zh-CN" altLang="en-US" smtClean="0"/>
              <a:t>的绝对值为</a:t>
            </a:r>
            <a:r>
              <a:rPr lang="en-US" altLang="zh-CN" smtClean="0"/>
              <a:t>:"; absx</a:t>
            </a:r>
          </a:p>
          <a:p>
            <a:pPr marL="0" indent="0">
              <a:buFont typeface="Arial" panose="020B0604020202020204" pitchFamily="34" charset="0"/>
              <a:buNone/>
            </a:pPr>
            <a:r>
              <a:rPr lang="en-US" altLang="zh-CN" smtClean="0"/>
              <a:t>End Sub</a:t>
            </a:r>
          </a:p>
          <a:p>
            <a:pPr marL="0" indent="0">
              <a:buFont typeface="Arial" panose="020B0604020202020204" pitchFamily="34" charset="0"/>
              <a:buNone/>
            </a:pPr>
            <a:endParaRPr lang="zh-CN" altLang="en-US" dirty="0"/>
          </a:p>
        </p:txBody>
      </p:sp>
    </p:spTree>
    <p:extLst>
      <p:ext uri="{BB962C8B-B14F-4D97-AF65-F5344CB8AC3E}">
        <p14:creationId xmlns:p14="http://schemas.microsoft.com/office/powerpoint/2010/main" val="382928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6293310B-D507-4BC6-993F-095CC8C15A64}"/>
              </a:ext>
            </a:extLst>
          </p:cNvPr>
          <p:cNvSpPr>
            <a:spLocks noGrp="1"/>
          </p:cNvSpPr>
          <p:nvPr>
            <p:ph idx="1"/>
          </p:nvPr>
        </p:nvSpPr>
        <p:spPr>
          <a:xfrm>
            <a:off x="394996" y="909733"/>
            <a:ext cx="11402008" cy="5038533"/>
          </a:xfrm>
        </p:spPr>
        <p:txBody>
          <a:bodyPr>
            <a:normAutofit fontScale="92500" lnSpcReduction="10000"/>
          </a:bodyPr>
          <a:lstStyle/>
          <a:p>
            <a:pPr marL="0" indent="0">
              <a:buNone/>
            </a:pPr>
            <a:r>
              <a:rPr lang="en-US" altLang="zh-CN" dirty="0"/>
              <a:t>3.3.3 </a:t>
            </a:r>
            <a:r>
              <a:rPr lang="zh-CN" altLang="zh-CN" dirty="0"/>
              <a:t>错误处理</a:t>
            </a:r>
          </a:p>
          <a:p>
            <a:pPr marL="0" indent="0">
              <a:buNone/>
            </a:pPr>
            <a:r>
              <a:rPr lang="en-US" altLang="zh-CN" dirty="0"/>
              <a:t>1</a:t>
            </a:r>
            <a:r>
              <a:rPr lang="zh-CN" altLang="zh-CN" dirty="0"/>
              <a:t>．错误捕获语句 </a:t>
            </a:r>
          </a:p>
          <a:p>
            <a:pPr marL="0" indent="0">
              <a:buNone/>
            </a:pPr>
            <a:r>
              <a:rPr lang="en-US" altLang="zh-CN" dirty="0"/>
              <a:t>On Error</a:t>
            </a:r>
            <a:r>
              <a:rPr lang="zh-CN" altLang="zh-CN" dirty="0"/>
              <a:t>错误捕获语句有如下三种形式。</a:t>
            </a:r>
          </a:p>
          <a:p>
            <a:pPr marL="0" indent="0">
              <a:buNone/>
            </a:pPr>
            <a:r>
              <a:rPr lang="zh-CN" altLang="zh-CN" dirty="0"/>
              <a:t>（</a:t>
            </a:r>
            <a:r>
              <a:rPr lang="en-US" altLang="zh-CN" dirty="0"/>
              <a:t>1</a:t>
            </a:r>
            <a:r>
              <a:rPr lang="zh-CN" altLang="zh-CN" dirty="0"/>
              <a:t>）</a:t>
            </a:r>
            <a:r>
              <a:rPr lang="en-US" altLang="zh-CN" dirty="0"/>
              <a:t>On Error </a:t>
            </a:r>
            <a:r>
              <a:rPr lang="en-US" altLang="zh-CN" dirty="0" err="1"/>
              <a:t>GoTo</a:t>
            </a:r>
            <a:r>
              <a:rPr lang="en-US" altLang="zh-CN" dirty="0"/>
              <a:t> </a:t>
            </a:r>
            <a:r>
              <a:rPr lang="zh-CN" altLang="zh-CN" dirty="0"/>
              <a:t>行号</a:t>
            </a:r>
            <a:r>
              <a:rPr lang="en-US" altLang="zh-CN" dirty="0"/>
              <a:t>|</a:t>
            </a:r>
            <a:r>
              <a:rPr lang="zh-CN" altLang="zh-CN" dirty="0"/>
              <a:t>标号</a:t>
            </a:r>
          </a:p>
          <a:p>
            <a:pPr marL="0" indent="0">
              <a:buNone/>
            </a:pPr>
            <a:r>
              <a:rPr lang="zh-CN" altLang="zh-CN" dirty="0"/>
              <a:t>功能：当程序发生错误时，程序跳转到</a:t>
            </a:r>
            <a:r>
              <a:rPr lang="en-US" altLang="zh-CN" dirty="0"/>
              <a:t>On Error</a:t>
            </a:r>
            <a:r>
              <a:rPr lang="zh-CN" altLang="zh-CN" dirty="0"/>
              <a:t>语句行号或标号所指定的错误处理程序段执行。</a:t>
            </a:r>
          </a:p>
          <a:p>
            <a:pPr marL="0" indent="0">
              <a:buNone/>
            </a:pPr>
            <a:r>
              <a:rPr lang="zh-CN" altLang="zh-CN" dirty="0"/>
              <a:t>（</a:t>
            </a:r>
            <a:r>
              <a:rPr lang="en-US" altLang="zh-CN" dirty="0"/>
              <a:t>2</a:t>
            </a:r>
            <a:r>
              <a:rPr lang="zh-CN" altLang="zh-CN" dirty="0"/>
              <a:t>）</a:t>
            </a:r>
            <a:r>
              <a:rPr lang="en-US" altLang="zh-CN" dirty="0"/>
              <a:t>On Error Resume Next</a:t>
            </a:r>
            <a:endParaRPr lang="zh-CN" altLang="zh-CN" dirty="0"/>
          </a:p>
          <a:p>
            <a:pPr marL="0" indent="0">
              <a:buNone/>
            </a:pPr>
            <a:r>
              <a:rPr lang="zh-CN" altLang="zh-CN" dirty="0"/>
              <a:t>功能：当程序发生错误时，程序不会终止执行，而是忽略错误语句，继续执行出错语句的下一条语句。当出错语句对程序执行结果无重大影响时，可以采用这种方式处理错误。</a:t>
            </a:r>
          </a:p>
          <a:p>
            <a:pPr marL="0" indent="0">
              <a:buNone/>
            </a:pPr>
            <a:r>
              <a:rPr lang="zh-CN" altLang="zh-CN" dirty="0"/>
              <a:t>（</a:t>
            </a:r>
            <a:r>
              <a:rPr lang="en-US" altLang="zh-CN" dirty="0"/>
              <a:t>3</a:t>
            </a:r>
            <a:r>
              <a:rPr lang="zh-CN" altLang="zh-CN" dirty="0"/>
              <a:t>）</a:t>
            </a:r>
            <a:r>
              <a:rPr lang="en-US" altLang="zh-CN" dirty="0"/>
              <a:t>On Error </a:t>
            </a:r>
            <a:r>
              <a:rPr lang="en-US" altLang="zh-CN" dirty="0" err="1"/>
              <a:t>Goto</a:t>
            </a:r>
            <a:r>
              <a:rPr lang="en-US" altLang="zh-CN" dirty="0"/>
              <a:t> 0</a:t>
            </a:r>
            <a:endParaRPr lang="zh-CN" altLang="zh-CN" dirty="0"/>
          </a:p>
          <a:p>
            <a:pPr marL="0" indent="0">
              <a:buNone/>
            </a:pPr>
            <a:r>
              <a:rPr lang="zh-CN" altLang="zh-CN" dirty="0"/>
              <a:t>功能：取消程序中先前设定的错误陷阱。</a:t>
            </a:r>
          </a:p>
          <a:p>
            <a:endParaRPr lang="zh-CN" altLang="en-US" dirty="0"/>
          </a:p>
        </p:txBody>
      </p:sp>
    </p:spTree>
    <p:extLst>
      <p:ext uri="{BB962C8B-B14F-4D97-AF65-F5344CB8AC3E}">
        <p14:creationId xmlns:p14="http://schemas.microsoft.com/office/powerpoint/2010/main" val="263560104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B738AAD-C2CA-4A73-BD84-298D9C4F51E0}"/>
              </a:ext>
            </a:extLst>
          </p:cNvPr>
          <p:cNvSpPr>
            <a:spLocks noGrp="1"/>
          </p:cNvSpPr>
          <p:nvPr>
            <p:ph idx="1"/>
          </p:nvPr>
        </p:nvSpPr>
        <p:spPr>
          <a:xfrm>
            <a:off x="394996" y="761576"/>
            <a:ext cx="11402008" cy="5213096"/>
          </a:xfrm>
        </p:spPr>
        <p:txBody>
          <a:bodyPr/>
          <a:lstStyle/>
          <a:p>
            <a:pPr marL="0" indent="0">
              <a:buNone/>
            </a:pPr>
            <a:r>
              <a:rPr lang="en-US" altLang="zh-CN" dirty="0"/>
              <a:t>2</a:t>
            </a:r>
            <a:r>
              <a:rPr lang="zh-CN" altLang="zh-CN" dirty="0"/>
              <a:t>．错误处理程序</a:t>
            </a:r>
          </a:p>
          <a:p>
            <a:pPr marL="0" indent="0">
              <a:buNone/>
            </a:pPr>
            <a:endParaRPr lang="zh-CN" altLang="en-US" dirty="0"/>
          </a:p>
        </p:txBody>
      </p:sp>
      <p:sp>
        <p:nvSpPr>
          <p:cNvPr id="7" name="矩形 6">
            <a:extLst>
              <a:ext uri="{FF2B5EF4-FFF2-40B4-BE49-F238E27FC236}">
                <a16:creationId xmlns:a16="http://schemas.microsoft.com/office/drawing/2014/main" id="{E91271EC-18D0-4A16-91B3-8D4884D4FA9C}"/>
              </a:ext>
            </a:extLst>
          </p:cNvPr>
          <p:cNvSpPr/>
          <p:nvPr/>
        </p:nvSpPr>
        <p:spPr>
          <a:xfrm>
            <a:off x="1254711" y="1454471"/>
            <a:ext cx="8555114" cy="4524315"/>
          </a:xfrm>
          <a:prstGeom prst="rect">
            <a:avLst/>
          </a:prstGeom>
        </p:spPr>
        <p:txBody>
          <a:bodyPr wrap="square">
            <a:spAutoFit/>
          </a:bodyPr>
          <a:lstStyle/>
          <a:p>
            <a:r>
              <a:rPr lang="en-US" altLang="zh-CN" dirty="0">
                <a:solidFill>
                  <a:srgbClr val="1E1E1E"/>
                </a:solidFill>
              </a:rPr>
              <a:t>【</a:t>
            </a:r>
            <a:r>
              <a:rPr lang="zh-CN" altLang="en-US" dirty="0">
                <a:solidFill>
                  <a:srgbClr val="1E1E1E"/>
                </a:solidFill>
              </a:rPr>
              <a:t>例</a:t>
            </a:r>
            <a:r>
              <a:rPr lang="en-US" altLang="zh-CN" dirty="0">
                <a:solidFill>
                  <a:srgbClr val="1E1E1E"/>
                </a:solidFill>
              </a:rPr>
              <a:t>3.30】</a:t>
            </a:r>
            <a:r>
              <a:rPr lang="zh-CN" altLang="en-US" dirty="0">
                <a:solidFill>
                  <a:srgbClr val="1E1E1E"/>
                </a:solidFill>
              </a:rPr>
              <a:t>求解一元一次方程，当用户输入方程系数</a:t>
            </a:r>
            <a:r>
              <a:rPr lang="en-US" altLang="zh-CN" dirty="0">
                <a:solidFill>
                  <a:srgbClr val="1E1E1E"/>
                </a:solidFill>
              </a:rPr>
              <a:t>a</a:t>
            </a:r>
            <a:r>
              <a:rPr lang="zh-CN" altLang="en-US" dirty="0">
                <a:solidFill>
                  <a:srgbClr val="1E1E1E"/>
                </a:solidFill>
              </a:rPr>
              <a:t>的值为</a:t>
            </a:r>
            <a:r>
              <a:rPr lang="en-US" altLang="zh-CN" dirty="0">
                <a:solidFill>
                  <a:srgbClr val="1E1E1E"/>
                </a:solidFill>
              </a:rPr>
              <a:t>0</a:t>
            </a:r>
            <a:r>
              <a:rPr lang="zh-CN" altLang="en-US" dirty="0">
                <a:solidFill>
                  <a:srgbClr val="1E1E1E"/>
                </a:solidFill>
              </a:rPr>
              <a:t>时的出错处理 </a:t>
            </a:r>
          </a:p>
          <a:p>
            <a:r>
              <a:rPr lang="en-US" altLang="zh-CN" dirty="0">
                <a:solidFill>
                  <a:srgbClr val="1E1E1E"/>
                </a:solidFill>
              </a:rPr>
              <a:t>Sub Equation()</a:t>
            </a:r>
          </a:p>
          <a:p>
            <a:r>
              <a:rPr lang="en-US" altLang="zh-CN" dirty="0">
                <a:solidFill>
                  <a:srgbClr val="1E1E1E"/>
                </a:solidFill>
              </a:rPr>
              <a:t>  Rem </a:t>
            </a:r>
            <a:r>
              <a:rPr lang="zh-CN" altLang="en-US" dirty="0">
                <a:solidFill>
                  <a:srgbClr val="1E1E1E"/>
                </a:solidFill>
              </a:rPr>
              <a:t>求解一元一次方程 </a:t>
            </a:r>
            <a:r>
              <a:rPr lang="en-US" altLang="zh-CN" dirty="0">
                <a:solidFill>
                  <a:srgbClr val="1E1E1E"/>
                </a:solidFill>
              </a:rPr>
              <a:t>ax + b = 0</a:t>
            </a:r>
          </a:p>
          <a:p>
            <a:r>
              <a:rPr lang="en-US" altLang="zh-CN" dirty="0">
                <a:solidFill>
                  <a:srgbClr val="1E1E1E"/>
                </a:solidFill>
              </a:rPr>
              <a:t>  Dim a As Single, b As Single</a:t>
            </a:r>
          </a:p>
          <a:p>
            <a:r>
              <a:rPr lang="en-US" altLang="zh-CN" dirty="0">
                <a:solidFill>
                  <a:srgbClr val="1E1E1E"/>
                </a:solidFill>
              </a:rPr>
              <a:t>  Dim x As Single</a:t>
            </a:r>
          </a:p>
          <a:p>
            <a:r>
              <a:rPr lang="en-US" altLang="zh-CN" dirty="0">
                <a:solidFill>
                  <a:srgbClr val="1E1E1E"/>
                </a:solidFill>
              </a:rPr>
              <a:t>   </a:t>
            </a:r>
          </a:p>
          <a:p>
            <a:r>
              <a:rPr lang="en-US" altLang="zh-CN" dirty="0">
                <a:solidFill>
                  <a:srgbClr val="1E1E1E"/>
                </a:solidFill>
              </a:rPr>
              <a:t>  a = Val(</a:t>
            </a:r>
            <a:r>
              <a:rPr lang="en-US" altLang="zh-CN" dirty="0" err="1">
                <a:solidFill>
                  <a:srgbClr val="1E1E1E"/>
                </a:solidFill>
              </a:rPr>
              <a:t>InputBox</a:t>
            </a:r>
            <a:r>
              <a:rPr lang="en-US" altLang="zh-CN" dirty="0">
                <a:solidFill>
                  <a:srgbClr val="1E1E1E"/>
                </a:solidFill>
              </a:rPr>
              <a:t>("</a:t>
            </a:r>
            <a:r>
              <a:rPr lang="zh-CN" altLang="en-US" dirty="0">
                <a:solidFill>
                  <a:srgbClr val="1E1E1E"/>
                </a:solidFill>
              </a:rPr>
              <a:t>请输入方程系数</a:t>
            </a:r>
            <a:r>
              <a:rPr lang="en-US" altLang="zh-CN" dirty="0">
                <a:solidFill>
                  <a:srgbClr val="1E1E1E"/>
                </a:solidFill>
              </a:rPr>
              <a:t>a</a:t>
            </a:r>
            <a:r>
              <a:rPr lang="zh-CN" altLang="en-US" dirty="0">
                <a:solidFill>
                  <a:srgbClr val="1E1E1E"/>
                </a:solidFill>
              </a:rPr>
              <a:t>的值</a:t>
            </a:r>
            <a:r>
              <a:rPr lang="en-US" altLang="zh-CN" dirty="0">
                <a:solidFill>
                  <a:srgbClr val="1E1E1E"/>
                </a:solidFill>
              </a:rPr>
              <a:t>"))</a:t>
            </a:r>
          </a:p>
          <a:p>
            <a:r>
              <a:rPr lang="en-US" altLang="zh-CN" dirty="0">
                <a:solidFill>
                  <a:srgbClr val="1E1E1E"/>
                </a:solidFill>
              </a:rPr>
              <a:t>  b = Val(</a:t>
            </a:r>
            <a:r>
              <a:rPr lang="en-US" altLang="zh-CN" dirty="0" err="1">
                <a:solidFill>
                  <a:srgbClr val="1E1E1E"/>
                </a:solidFill>
              </a:rPr>
              <a:t>InputBox</a:t>
            </a:r>
            <a:r>
              <a:rPr lang="en-US" altLang="zh-CN" dirty="0">
                <a:solidFill>
                  <a:srgbClr val="1E1E1E"/>
                </a:solidFill>
              </a:rPr>
              <a:t>("</a:t>
            </a:r>
            <a:r>
              <a:rPr lang="zh-CN" altLang="en-US" dirty="0">
                <a:solidFill>
                  <a:srgbClr val="1E1E1E"/>
                </a:solidFill>
              </a:rPr>
              <a:t>请输入方程系数</a:t>
            </a:r>
            <a:r>
              <a:rPr lang="en-US" altLang="zh-CN" dirty="0">
                <a:solidFill>
                  <a:srgbClr val="1E1E1E"/>
                </a:solidFill>
              </a:rPr>
              <a:t>b</a:t>
            </a:r>
            <a:r>
              <a:rPr lang="zh-CN" altLang="en-US" dirty="0">
                <a:solidFill>
                  <a:srgbClr val="1E1E1E"/>
                </a:solidFill>
              </a:rPr>
              <a:t>的值</a:t>
            </a:r>
            <a:r>
              <a:rPr lang="en-US" altLang="zh-CN" dirty="0">
                <a:solidFill>
                  <a:srgbClr val="1E1E1E"/>
                </a:solidFill>
              </a:rPr>
              <a:t>"))</a:t>
            </a:r>
          </a:p>
          <a:p>
            <a:r>
              <a:rPr lang="en-US" altLang="zh-CN" dirty="0">
                <a:solidFill>
                  <a:srgbClr val="1E1E1E"/>
                </a:solidFill>
              </a:rPr>
              <a:t>  On Error Resume Next</a:t>
            </a:r>
          </a:p>
          <a:p>
            <a:r>
              <a:rPr lang="en-US" altLang="zh-CN" dirty="0">
                <a:solidFill>
                  <a:srgbClr val="1E1E1E"/>
                </a:solidFill>
              </a:rPr>
              <a:t>  x = -b / a</a:t>
            </a:r>
          </a:p>
          <a:p>
            <a:r>
              <a:rPr lang="en-US" altLang="zh-CN" dirty="0">
                <a:solidFill>
                  <a:srgbClr val="1E1E1E"/>
                </a:solidFill>
              </a:rPr>
              <a:t>  If </a:t>
            </a:r>
            <a:r>
              <a:rPr lang="en-US" altLang="zh-CN" dirty="0" err="1">
                <a:solidFill>
                  <a:srgbClr val="1E1E1E"/>
                </a:solidFill>
              </a:rPr>
              <a:t>Err.Number</a:t>
            </a:r>
            <a:r>
              <a:rPr lang="en-US" altLang="zh-CN" dirty="0">
                <a:solidFill>
                  <a:srgbClr val="1E1E1E"/>
                </a:solidFill>
              </a:rPr>
              <a:t> &lt;&gt; 0 Then</a:t>
            </a:r>
          </a:p>
          <a:p>
            <a:r>
              <a:rPr lang="en-US" altLang="zh-CN" dirty="0">
                <a:solidFill>
                  <a:srgbClr val="1E1E1E"/>
                </a:solidFill>
              </a:rPr>
              <a:t>      </a:t>
            </a:r>
            <a:r>
              <a:rPr lang="en-US" altLang="zh-CN" dirty="0" err="1">
                <a:solidFill>
                  <a:srgbClr val="1E1E1E"/>
                </a:solidFill>
              </a:rPr>
              <a:t>MsgBox</a:t>
            </a:r>
            <a:r>
              <a:rPr lang="en-US" altLang="zh-CN" dirty="0">
                <a:solidFill>
                  <a:srgbClr val="1E1E1E"/>
                </a:solidFill>
              </a:rPr>
              <a:t> "</a:t>
            </a:r>
            <a:r>
              <a:rPr lang="zh-CN" altLang="en-US" dirty="0">
                <a:solidFill>
                  <a:srgbClr val="1E1E1E"/>
                </a:solidFill>
              </a:rPr>
              <a:t>输入错误</a:t>
            </a:r>
            <a:r>
              <a:rPr lang="en-US" altLang="zh-CN" dirty="0">
                <a:solidFill>
                  <a:srgbClr val="1E1E1E"/>
                </a:solidFill>
              </a:rPr>
              <a:t>"</a:t>
            </a:r>
          </a:p>
          <a:p>
            <a:r>
              <a:rPr lang="en-US" altLang="zh-CN" dirty="0">
                <a:solidFill>
                  <a:srgbClr val="1E1E1E"/>
                </a:solidFill>
              </a:rPr>
              <a:t>  Else</a:t>
            </a:r>
          </a:p>
          <a:p>
            <a:r>
              <a:rPr lang="en-US" altLang="zh-CN" dirty="0">
                <a:solidFill>
                  <a:srgbClr val="1E1E1E"/>
                </a:solidFill>
              </a:rPr>
              <a:t>      </a:t>
            </a:r>
            <a:r>
              <a:rPr lang="en-US" altLang="zh-CN" dirty="0" err="1">
                <a:solidFill>
                  <a:srgbClr val="1E1E1E"/>
                </a:solidFill>
              </a:rPr>
              <a:t>MsgBox</a:t>
            </a:r>
            <a:r>
              <a:rPr lang="en-US" altLang="zh-CN" dirty="0">
                <a:solidFill>
                  <a:srgbClr val="1E1E1E"/>
                </a:solidFill>
              </a:rPr>
              <a:t> "</a:t>
            </a:r>
            <a:r>
              <a:rPr lang="zh-CN" altLang="en-US" dirty="0">
                <a:solidFill>
                  <a:srgbClr val="1E1E1E"/>
                </a:solidFill>
              </a:rPr>
              <a:t>方程的根为 </a:t>
            </a:r>
            <a:r>
              <a:rPr lang="en-US" altLang="zh-CN" dirty="0">
                <a:solidFill>
                  <a:srgbClr val="1E1E1E"/>
                </a:solidFill>
              </a:rPr>
              <a:t>x=" &amp; Format(x, "0.00")</a:t>
            </a:r>
          </a:p>
          <a:p>
            <a:r>
              <a:rPr lang="en-US" altLang="zh-CN" dirty="0">
                <a:solidFill>
                  <a:srgbClr val="1E1E1E"/>
                </a:solidFill>
              </a:rPr>
              <a:t>  End If</a:t>
            </a:r>
          </a:p>
          <a:p>
            <a:r>
              <a:rPr lang="en-US" altLang="zh-CN" dirty="0">
                <a:solidFill>
                  <a:srgbClr val="1E1E1E"/>
                </a:solidFill>
              </a:rPr>
              <a:t>End Sub</a:t>
            </a:r>
          </a:p>
        </p:txBody>
      </p:sp>
    </p:spTree>
    <p:extLst>
      <p:ext uri="{BB962C8B-B14F-4D97-AF65-F5344CB8AC3E}">
        <p14:creationId xmlns:p14="http://schemas.microsoft.com/office/powerpoint/2010/main" val="17636923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fontScale="85000" lnSpcReduction="10000"/>
          </a:bodyPr>
          <a:lstStyle/>
          <a:p>
            <a:pPr marL="0" indent="0">
              <a:buNone/>
            </a:pPr>
            <a:r>
              <a:rPr lang="en-US" altLang="zh-CN" dirty="0"/>
              <a:t>3.4 VBA</a:t>
            </a:r>
            <a:r>
              <a:rPr lang="zh-CN" altLang="en-US" dirty="0"/>
              <a:t>数据输入与输出</a:t>
            </a:r>
            <a:endParaRPr lang="en-US" altLang="zh-CN" dirty="0"/>
          </a:p>
          <a:p>
            <a:pPr marL="457200" lvl="1" indent="0">
              <a:buNone/>
            </a:pPr>
            <a:endParaRPr lang="en-US" altLang="zh-CN" dirty="0"/>
          </a:p>
          <a:p>
            <a:pPr marL="457200" lvl="1" indent="0">
              <a:buNone/>
            </a:pPr>
            <a:r>
              <a:rPr lang="en-US" altLang="zh-CN" dirty="0"/>
              <a:t>1 </a:t>
            </a:r>
            <a:r>
              <a:rPr lang="zh-CN" altLang="en-US" dirty="0"/>
              <a:t>输入对话框</a:t>
            </a:r>
            <a:endParaRPr lang="en-US" altLang="zh-CN" dirty="0"/>
          </a:p>
          <a:p>
            <a:pPr marL="457200" lvl="1" indent="0">
              <a:buNone/>
            </a:pPr>
            <a:r>
              <a:rPr lang="zh-CN" altLang="en-US" dirty="0"/>
              <a:t>格式：</a:t>
            </a:r>
            <a:r>
              <a:rPr lang="en-US" altLang="zh-CN" dirty="0" err="1"/>
              <a:t>InputBox</a:t>
            </a:r>
            <a:r>
              <a:rPr lang="en-US" altLang="zh-CN" dirty="0"/>
              <a:t>(prompt[, title][, default][, </a:t>
            </a:r>
            <a:r>
              <a:rPr lang="en-US" altLang="zh-CN" dirty="0" err="1"/>
              <a:t>xpos</a:t>
            </a:r>
            <a:r>
              <a:rPr lang="en-US" altLang="zh-CN" dirty="0"/>
              <a:t>][, </a:t>
            </a:r>
            <a:r>
              <a:rPr lang="en-US" altLang="zh-CN" dirty="0" err="1"/>
              <a:t>ypos</a:t>
            </a:r>
            <a:r>
              <a:rPr lang="en-US" altLang="zh-CN" dirty="0"/>
              <a:t>][, </a:t>
            </a:r>
            <a:r>
              <a:rPr lang="en-US" altLang="zh-CN" dirty="0" err="1"/>
              <a:t>helpfile</a:t>
            </a:r>
            <a:r>
              <a:rPr lang="en-US" altLang="zh-CN" dirty="0"/>
              <a:t>, context]) </a:t>
            </a:r>
          </a:p>
          <a:p>
            <a:pPr indent="493713"/>
            <a:r>
              <a:rPr lang="zh-CN" altLang="en-US" sz="2400" dirty="0"/>
              <a:t>参数说明：</a:t>
            </a:r>
          </a:p>
          <a:p>
            <a:pPr indent="493713"/>
            <a:r>
              <a:rPr lang="zh-CN" altLang="en-US" sz="2400" dirty="0"/>
              <a:t>（</a:t>
            </a:r>
            <a:r>
              <a:rPr lang="en-US" altLang="zh-CN" sz="2400" dirty="0"/>
              <a:t>1</a:t>
            </a:r>
            <a:r>
              <a:rPr lang="zh-CN" altLang="en-US" sz="2400" dirty="0"/>
              <a:t>）</a:t>
            </a:r>
            <a:r>
              <a:rPr lang="en-US" altLang="zh-CN" sz="2400" dirty="0"/>
              <a:t>prompt</a:t>
            </a:r>
            <a:r>
              <a:rPr lang="zh-CN" altLang="en-US" sz="2400" dirty="0"/>
              <a:t>：字符串表达式，设置输入对话框中的提示文字。</a:t>
            </a:r>
          </a:p>
          <a:p>
            <a:pPr indent="493713"/>
            <a:r>
              <a:rPr lang="zh-CN" altLang="en-US" sz="2400" dirty="0"/>
              <a:t>（</a:t>
            </a:r>
            <a:r>
              <a:rPr lang="en-US" altLang="zh-CN" sz="2400" dirty="0"/>
              <a:t>2</a:t>
            </a:r>
            <a:r>
              <a:rPr lang="zh-CN" altLang="en-US" sz="2400" dirty="0"/>
              <a:t>）</a:t>
            </a:r>
            <a:r>
              <a:rPr lang="en-US" altLang="zh-CN" sz="2400" dirty="0"/>
              <a:t>title</a:t>
            </a:r>
            <a:r>
              <a:rPr lang="zh-CN" altLang="en-US" sz="2400" dirty="0"/>
              <a:t>：字符串表达式，对话框标题栏中的标题文字。默认显示“</a:t>
            </a:r>
            <a:r>
              <a:rPr lang="en-US" altLang="zh-CN" sz="2400" dirty="0"/>
              <a:t>Microsoft Excel"</a:t>
            </a:r>
            <a:r>
              <a:rPr lang="zh-CN" altLang="en-US" sz="2400" dirty="0"/>
              <a:t>。</a:t>
            </a:r>
          </a:p>
          <a:p>
            <a:pPr indent="493713"/>
            <a:r>
              <a:rPr lang="zh-CN" altLang="en-US" sz="2400" dirty="0"/>
              <a:t>（</a:t>
            </a:r>
            <a:r>
              <a:rPr lang="en-US" altLang="zh-CN" sz="2400" dirty="0"/>
              <a:t>3</a:t>
            </a:r>
            <a:r>
              <a:rPr lang="zh-CN" altLang="en-US" sz="2400" dirty="0"/>
              <a:t>）</a:t>
            </a:r>
            <a:r>
              <a:rPr lang="en-US" altLang="zh-CN" sz="2400" dirty="0"/>
              <a:t>default</a:t>
            </a:r>
            <a:r>
              <a:rPr lang="zh-CN" altLang="en-US" sz="2400" dirty="0"/>
              <a:t>：显示在输入框中初始字符串。如果省略，则输入文本框为空。</a:t>
            </a:r>
          </a:p>
          <a:p>
            <a:pPr indent="493713"/>
            <a:r>
              <a:rPr lang="zh-CN" altLang="en-US" sz="2400" dirty="0"/>
              <a:t>（</a:t>
            </a:r>
            <a:r>
              <a:rPr lang="en-US" altLang="zh-CN" sz="2400" dirty="0"/>
              <a:t>4</a:t>
            </a:r>
            <a:r>
              <a:rPr lang="zh-CN" altLang="en-US" sz="2400" dirty="0"/>
              <a:t>）</a:t>
            </a:r>
            <a:r>
              <a:rPr lang="en-US" altLang="zh-CN" sz="2400" dirty="0" err="1"/>
              <a:t>Xpos</a:t>
            </a:r>
            <a:r>
              <a:rPr lang="zh-CN" altLang="en-US" sz="2400" dirty="0"/>
              <a:t>：数值表达式，指定输入对话框的左边缘与屏幕左边缘的水平距离。</a:t>
            </a:r>
          </a:p>
          <a:p>
            <a:pPr indent="493713"/>
            <a:r>
              <a:rPr lang="zh-CN" altLang="en-US" sz="2400" dirty="0"/>
              <a:t>（</a:t>
            </a:r>
            <a:r>
              <a:rPr lang="en-US" altLang="zh-CN" sz="2400" dirty="0"/>
              <a:t>5</a:t>
            </a:r>
            <a:r>
              <a:rPr lang="zh-CN" altLang="en-US" sz="2400" dirty="0"/>
              <a:t>）</a:t>
            </a:r>
            <a:r>
              <a:rPr lang="en-US" altLang="zh-CN" sz="2400" dirty="0" err="1"/>
              <a:t>Ypos</a:t>
            </a:r>
            <a:r>
              <a:rPr lang="zh-CN" altLang="en-US" sz="2400" dirty="0"/>
              <a:t>：数值表达式，指定输入对话框的上边缘与屏幕上边缘的垂直距离</a:t>
            </a:r>
          </a:p>
          <a:p>
            <a:pPr indent="493713"/>
            <a:r>
              <a:rPr lang="zh-CN" altLang="en-US" sz="2400" dirty="0"/>
              <a:t>（</a:t>
            </a:r>
            <a:r>
              <a:rPr lang="en-US" altLang="zh-CN" sz="2400" dirty="0"/>
              <a:t>6</a:t>
            </a:r>
            <a:r>
              <a:rPr lang="zh-CN" altLang="en-US" sz="2400" dirty="0"/>
              <a:t>）</a:t>
            </a:r>
            <a:r>
              <a:rPr lang="en-US" altLang="zh-CN" sz="2400" dirty="0" err="1"/>
              <a:t>Helpfile</a:t>
            </a:r>
            <a:r>
              <a:rPr lang="zh-CN" altLang="en-US" sz="2400" dirty="0"/>
              <a:t>：字符串表达式，设置输入对话框帮助文件。</a:t>
            </a:r>
          </a:p>
          <a:p>
            <a:pPr indent="493713"/>
            <a:r>
              <a:rPr lang="zh-CN" altLang="en-US" sz="2400" dirty="0"/>
              <a:t>（</a:t>
            </a:r>
            <a:r>
              <a:rPr lang="en-US" altLang="zh-CN" sz="2400" dirty="0"/>
              <a:t>7</a:t>
            </a:r>
            <a:r>
              <a:rPr lang="zh-CN" altLang="en-US" sz="2400" dirty="0"/>
              <a:t>）</a:t>
            </a:r>
            <a:r>
              <a:rPr lang="en-US" altLang="zh-CN" sz="2400" dirty="0"/>
              <a:t>Context</a:t>
            </a:r>
            <a:r>
              <a:rPr lang="zh-CN" altLang="en-US" sz="2400" dirty="0"/>
              <a:t>：数值表达式，设置输入对话框帮助主题编号。如果提供</a:t>
            </a:r>
            <a:r>
              <a:rPr lang="en-US" altLang="zh-CN" sz="2400" dirty="0"/>
              <a:t>context</a:t>
            </a:r>
            <a:r>
              <a:rPr lang="zh-CN" altLang="en-US" sz="2400" dirty="0"/>
              <a:t>，则必须提供</a:t>
            </a:r>
            <a:r>
              <a:rPr lang="en-US" altLang="zh-CN" sz="2400" dirty="0" err="1"/>
              <a:t>helpfile</a:t>
            </a:r>
            <a:r>
              <a:rPr lang="zh-CN" altLang="en-US" sz="2400" dirty="0"/>
              <a:t>。如果同时提供了</a:t>
            </a:r>
            <a:r>
              <a:rPr lang="en-US" altLang="zh-CN" sz="2400" dirty="0" err="1"/>
              <a:t>helpfile</a:t>
            </a:r>
            <a:r>
              <a:rPr lang="en-US" altLang="zh-CN" sz="2400" dirty="0"/>
              <a:t> </a:t>
            </a:r>
            <a:r>
              <a:rPr lang="zh-CN" altLang="en-US" sz="2400" dirty="0"/>
              <a:t>和</a:t>
            </a:r>
            <a:r>
              <a:rPr lang="en-US" altLang="zh-CN" sz="2400" dirty="0"/>
              <a:t>context</a:t>
            </a:r>
            <a:r>
              <a:rPr lang="zh-CN" altLang="en-US" sz="2400" dirty="0"/>
              <a:t>参数，输入对话框中将显示“帮助”按钮。</a:t>
            </a:r>
          </a:p>
        </p:txBody>
      </p:sp>
    </p:spTree>
    <p:extLst>
      <p:ext uri="{BB962C8B-B14F-4D97-AF65-F5344CB8AC3E}">
        <p14:creationId xmlns:p14="http://schemas.microsoft.com/office/powerpoint/2010/main" val="6628794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endParaRPr lang="en-US" altLang="zh-CN" sz="2000" dirty="0"/>
          </a:p>
          <a:p>
            <a:pPr marL="457200" lvl="1" indent="0">
              <a:buNone/>
            </a:pPr>
            <a:endParaRPr lang="en-US" altLang="zh-CN" sz="2000" dirty="0"/>
          </a:p>
          <a:p>
            <a:pPr marL="0" indent="0">
              <a:buNone/>
            </a:pPr>
            <a:r>
              <a:rPr lang="en-US" altLang="zh-CN" sz="2000" dirty="0"/>
              <a:t>【</a:t>
            </a:r>
            <a:r>
              <a:rPr lang="zh-CN" altLang="en-US" sz="2000" dirty="0"/>
              <a:t>例</a:t>
            </a:r>
            <a:r>
              <a:rPr lang="en-US" altLang="zh-CN" sz="2000" dirty="0"/>
              <a:t>3.31】InputBox</a:t>
            </a:r>
            <a:r>
              <a:rPr lang="zh-CN" altLang="en-US" sz="2000" dirty="0"/>
              <a:t>输入函数示例，根据输入球半径数据，计算球体积与表面积</a:t>
            </a:r>
            <a:endParaRPr lang="en-US" altLang="zh-CN" sz="2000" dirty="0"/>
          </a:p>
          <a:p>
            <a:pPr marL="0" indent="0">
              <a:buNone/>
            </a:pPr>
            <a:r>
              <a:rPr lang="en-US" altLang="zh-CN" sz="2000" dirty="0"/>
              <a:t>Sub </a:t>
            </a:r>
            <a:r>
              <a:rPr lang="en-US" altLang="zh-CN" sz="2000" dirty="0" err="1"/>
              <a:t>CalcBall</a:t>
            </a:r>
            <a:r>
              <a:rPr lang="en-US" altLang="zh-CN" sz="2000" dirty="0"/>
              <a:t>() </a:t>
            </a:r>
          </a:p>
          <a:p>
            <a:pPr marL="0" indent="0">
              <a:buNone/>
            </a:pPr>
            <a:r>
              <a:rPr lang="pt-BR" altLang="zh-CN" sz="2000" dirty="0"/>
              <a:t>Dim R As Single, S As Single, V As Single </a:t>
            </a:r>
          </a:p>
          <a:p>
            <a:pPr marL="0" indent="0">
              <a:buNone/>
            </a:pPr>
            <a:r>
              <a:rPr lang="en-US" altLang="zh-CN" sz="2000" dirty="0" err="1"/>
              <a:t>Const</a:t>
            </a:r>
            <a:r>
              <a:rPr lang="en-US" altLang="zh-CN" sz="2000" dirty="0"/>
              <a:t> Pi = 3.1415926 </a:t>
            </a:r>
          </a:p>
          <a:p>
            <a:pPr marL="0" indent="0">
              <a:buNone/>
            </a:pPr>
            <a:r>
              <a:rPr lang="en-US" altLang="zh-CN" sz="2000" dirty="0"/>
              <a:t>R = Val(</a:t>
            </a:r>
            <a:r>
              <a:rPr lang="en-US" altLang="zh-CN" sz="2000" dirty="0" err="1"/>
              <a:t>InputBox</a:t>
            </a:r>
            <a:r>
              <a:rPr lang="en-US" altLang="zh-CN" sz="2000" dirty="0"/>
              <a:t>("</a:t>
            </a:r>
            <a:r>
              <a:rPr lang="zh-CN" altLang="en-US" sz="2000" dirty="0"/>
              <a:t>输入球半径</a:t>
            </a:r>
            <a:r>
              <a:rPr lang="en-US" altLang="zh-CN" sz="2000" dirty="0"/>
              <a:t>", " </a:t>
            </a:r>
            <a:r>
              <a:rPr lang="zh-CN" altLang="en-US" sz="2000" dirty="0"/>
              <a:t>球的体积和表面积</a:t>
            </a:r>
            <a:r>
              <a:rPr lang="en-US" altLang="zh-CN" sz="2000" dirty="0"/>
              <a:t>")) </a:t>
            </a:r>
          </a:p>
          <a:p>
            <a:pPr marL="0" indent="0">
              <a:buNone/>
            </a:pPr>
            <a:r>
              <a:rPr lang="pt-BR" altLang="zh-CN" sz="2000" dirty="0"/>
              <a:t>S = 4 * Pi * R * R </a:t>
            </a:r>
          </a:p>
          <a:p>
            <a:pPr marL="0" indent="0">
              <a:buNone/>
            </a:pPr>
            <a:r>
              <a:rPr lang="pt-BR" altLang="zh-CN" sz="2000" dirty="0"/>
              <a:t>V = 4 / 3 * Pi * R ^ 3 </a:t>
            </a:r>
          </a:p>
          <a:p>
            <a:pPr marL="0" indent="0">
              <a:buNone/>
            </a:pPr>
            <a:r>
              <a:rPr lang="en-US" altLang="zh-CN" sz="2000" dirty="0" err="1"/>
              <a:t>Debug.Print</a:t>
            </a:r>
            <a:r>
              <a:rPr lang="en-US" altLang="zh-CN" sz="2000" dirty="0"/>
              <a:t> "</a:t>
            </a:r>
            <a:r>
              <a:rPr lang="zh-CN" altLang="en-US" sz="2000" dirty="0"/>
              <a:t>球的体积</a:t>
            </a:r>
            <a:r>
              <a:rPr lang="en-US" altLang="zh-CN" sz="2000" dirty="0"/>
              <a:t>"; V </a:t>
            </a:r>
          </a:p>
          <a:p>
            <a:pPr marL="0" indent="0">
              <a:buNone/>
            </a:pPr>
            <a:r>
              <a:rPr lang="en-US" altLang="zh-CN" sz="2000" dirty="0" err="1"/>
              <a:t>Debug.Print</a:t>
            </a:r>
            <a:r>
              <a:rPr lang="en-US" altLang="zh-CN" sz="2000" dirty="0"/>
              <a:t> "</a:t>
            </a:r>
            <a:r>
              <a:rPr lang="zh-CN" altLang="en-US" sz="2000" dirty="0"/>
              <a:t>球的面积</a:t>
            </a:r>
            <a:r>
              <a:rPr lang="en-US" altLang="zh-CN" sz="2000" dirty="0"/>
              <a:t>"; S </a:t>
            </a:r>
          </a:p>
          <a:p>
            <a:pPr marL="0" indent="0">
              <a:buNone/>
            </a:pPr>
            <a:r>
              <a:rPr lang="en-US" altLang="zh-CN" sz="2000" dirty="0"/>
              <a:t>End Sub 	</a:t>
            </a:r>
          </a:p>
        </p:txBody>
      </p:sp>
    </p:spTree>
    <p:extLst>
      <p:ext uri="{BB962C8B-B14F-4D97-AF65-F5344CB8AC3E}">
        <p14:creationId xmlns:p14="http://schemas.microsoft.com/office/powerpoint/2010/main" val="6657367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endParaRPr lang="en-US" altLang="zh-CN" dirty="0"/>
          </a:p>
          <a:p>
            <a:pPr marL="457200" lvl="1" indent="0">
              <a:buNone/>
            </a:pPr>
            <a:endParaRPr lang="en-US" altLang="zh-CN" dirty="0"/>
          </a:p>
          <a:p>
            <a:pPr marL="457200" lvl="1" indent="0">
              <a:buNone/>
            </a:pPr>
            <a:r>
              <a:rPr lang="en-US" altLang="zh-CN" dirty="0"/>
              <a:t>2 </a:t>
            </a:r>
            <a:r>
              <a:rPr lang="zh-CN" altLang="en-US" dirty="0"/>
              <a:t>消息提示对话框</a:t>
            </a:r>
            <a:endParaRPr lang="en-US" altLang="zh-CN" dirty="0"/>
          </a:p>
          <a:p>
            <a:pPr marL="457200" lvl="1" indent="0">
              <a:buNone/>
            </a:pPr>
            <a:r>
              <a:rPr lang="en-US" altLang="zh-CN" sz="2000" dirty="0" err="1"/>
              <a:t>MsgBox</a:t>
            </a:r>
            <a:r>
              <a:rPr lang="en-US" altLang="zh-CN" sz="2000" dirty="0"/>
              <a:t>(prompt[,buttons] [,title] [,</a:t>
            </a:r>
            <a:r>
              <a:rPr lang="en-US" altLang="zh-CN" sz="2000" dirty="0" err="1"/>
              <a:t>helpfile,context</a:t>
            </a:r>
            <a:r>
              <a:rPr lang="en-US" altLang="zh-CN" sz="2000" dirty="0"/>
              <a:t>])  </a:t>
            </a:r>
          </a:p>
          <a:p>
            <a:pPr lvl="1"/>
            <a:r>
              <a:rPr lang="zh-CN" altLang="en-US" sz="2000" dirty="0"/>
              <a:t>参数说明：</a:t>
            </a:r>
          </a:p>
          <a:p>
            <a:pPr lvl="1"/>
            <a:r>
              <a:rPr lang="zh-CN" altLang="en-US" sz="2000" dirty="0"/>
              <a:t>（</a:t>
            </a:r>
            <a:r>
              <a:rPr lang="en-US" altLang="zh-CN" sz="2000" dirty="0"/>
              <a:t>1</a:t>
            </a:r>
            <a:r>
              <a:rPr lang="zh-CN" altLang="en-US" sz="2000" dirty="0"/>
              <a:t>）</a:t>
            </a:r>
            <a:r>
              <a:rPr lang="en-US" altLang="zh-CN" sz="2000" dirty="0"/>
              <a:t>prompt</a:t>
            </a:r>
            <a:r>
              <a:rPr lang="zh-CN" altLang="en-US" sz="2000" dirty="0"/>
              <a:t>：对话框中将要输出的字符串，是必选参数。</a:t>
            </a:r>
          </a:p>
          <a:p>
            <a:pPr lvl="1"/>
            <a:r>
              <a:rPr lang="zh-CN" altLang="en-US" sz="2000" dirty="0"/>
              <a:t>（</a:t>
            </a:r>
            <a:r>
              <a:rPr lang="en-US" altLang="zh-CN" sz="2000" dirty="0"/>
              <a:t>2</a:t>
            </a:r>
            <a:r>
              <a:rPr lang="zh-CN" altLang="en-US" sz="2000" dirty="0"/>
              <a:t>）</a:t>
            </a:r>
            <a:r>
              <a:rPr lang="en-US" altLang="zh-CN" sz="2000" dirty="0"/>
              <a:t>buttons</a:t>
            </a:r>
            <a:r>
              <a:rPr lang="zh-CN" altLang="en-US" sz="2000" dirty="0"/>
              <a:t>：用于控制消息框中的按钮数目、按钮类型、图标的类型等。</a:t>
            </a:r>
          </a:p>
          <a:p>
            <a:pPr lvl="1"/>
            <a:r>
              <a:rPr lang="zh-CN" altLang="en-US" sz="2000" dirty="0"/>
              <a:t>（</a:t>
            </a:r>
            <a:r>
              <a:rPr lang="en-US" altLang="zh-CN" sz="2000" dirty="0"/>
              <a:t>3</a:t>
            </a:r>
            <a:r>
              <a:rPr lang="zh-CN" altLang="en-US" sz="2000" dirty="0"/>
              <a:t>）</a:t>
            </a:r>
            <a:r>
              <a:rPr lang="en-US" altLang="zh-CN" sz="2000" dirty="0"/>
              <a:t>Title</a:t>
            </a:r>
            <a:r>
              <a:rPr lang="zh-CN" altLang="en-US" sz="2000" dirty="0"/>
              <a:t>、</a:t>
            </a:r>
            <a:r>
              <a:rPr lang="en-US" altLang="zh-CN" sz="2000" dirty="0" err="1"/>
              <a:t>helpfile</a:t>
            </a:r>
            <a:r>
              <a:rPr lang="zh-CN" altLang="en-US" sz="2000" dirty="0"/>
              <a:t>、</a:t>
            </a:r>
            <a:r>
              <a:rPr lang="en-US" altLang="zh-CN" sz="2000" dirty="0"/>
              <a:t>context</a:t>
            </a:r>
            <a:r>
              <a:rPr lang="zh-CN" altLang="en-US" sz="2000" dirty="0"/>
              <a:t>：作用与</a:t>
            </a:r>
            <a:r>
              <a:rPr lang="en-US" altLang="zh-CN" sz="2000" dirty="0" err="1"/>
              <a:t>InputBox</a:t>
            </a:r>
            <a:r>
              <a:rPr lang="zh-CN" altLang="en-US" sz="2000" dirty="0"/>
              <a:t>函数的对应参数相同。</a:t>
            </a:r>
          </a:p>
        </p:txBody>
      </p:sp>
    </p:spTree>
    <p:extLst>
      <p:ext uri="{BB962C8B-B14F-4D97-AF65-F5344CB8AC3E}">
        <p14:creationId xmlns:p14="http://schemas.microsoft.com/office/powerpoint/2010/main" val="18049723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457200" lvl="1" indent="0">
              <a:buNone/>
            </a:pPr>
            <a:endParaRPr lang="zh-CN" altLang="en-US" dirty="0"/>
          </a:p>
        </p:txBody>
      </p:sp>
      <p:pic>
        <p:nvPicPr>
          <p:cNvPr id="5" name="图片 4"/>
          <p:cNvPicPr>
            <a:picLocks noChangeAspect="1"/>
          </p:cNvPicPr>
          <p:nvPr/>
        </p:nvPicPr>
        <p:blipFill>
          <a:blip r:embed="rId2"/>
          <a:stretch>
            <a:fillRect/>
          </a:stretch>
        </p:blipFill>
        <p:spPr>
          <a:xfrm>
            <a:off x="1058780" y="1801495"/>
            <a:ext cx="9230628" cy="3917482"/>
          </a:xfrm>
          <a:prstGeom prst="rect">
            <a:avLst/>
          </a:prstGeom>
        </p:spPr>
      </p:pic>
    </p:spTree>
    <p:extLst>
      <p:ext uri="{BB962C8B-B14F-4D97-AF65-F5344CB8AC3E}">
        <p14:creationId xmlns:p14="http://schemas.microsoft.com/office/powerpoint/2010/main" val="27931047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endParaRPr lang="en-US" altLang="zh-CN" dirty="0"/>
          </a:p>
          <a:p>
            <a:pPr marL="457200" lvl="1" indent="0">
              <a:buNone/>
            </a:pPr>
            <a:endParaRPr lang="en-US" altLang="zh-CN" dirty="0"/>
          </a:p>
          <a:p>
            <a:pPr lvl="1"/>
            <a:endParaRPr lang="zh-CN" altLang="en-US" sz="2000" dirty="0"/>
          </a:p>
        </p:txBody>
      </p:sp>
      <p:pic>
        <p:nvPicPr>
          <p:cNvPr id="4" name="图片 3"/>
          <p:cNvPicPr>
            <a:picLocks noChangeAspect="1"/>
          </p:cNvPicPr>
          <p:nvPr/>
        </p:nvPicPr>
        <p:blipFill>
          <a:blip r:embed="rId2"/>
          <a:stretch>
            <a:fillRect/>
          </a:stretch>
        </p:blipFill>
        <p:spPr>
          <a:xfrm>
            <a:off x="789272" y="2444817"/>
            <a:ext cx="10501162" cy="2389120"/>
          </a:xfrm>
          <a:prstGeom prst="rect">
            <a:avLst/>
          </a:prstGeom>
        </p:spPr>
      </p:pic>
    </p:spTree>
    <p:extLst>
      <p:ext uri="{BB962C8B-B14F-4D97-AF65-F5344CB8AC3E}">
        <p14:creationId xmlns:p14="http://schemas.microsoft.com/office/powerpoint/2010/main" val="134903740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Autofit/>
          </a:bodyPr>
          <a:lstStyle/>
          <a:p>
            <a:pPr marL="0" indent="0">
              <a:buNone/>
            </a:pPr>
            <a:endParaRPr lang="en-US" altLang="zh-CN" sz="2000" dirty="0"/>
          </a:p>
          <a:p>
            <a:pPr marL="0" indent="0">
              <a:buNone/>
            </a:pPr>
            <a:r>
              <a:rPr lang="en-US" altLang="zh-CN" sz="2000" dirty="0"/>
              <a:t>【</a:t>
            </a:r>
            <a:r>
              <a:rPr lang="zh-CN" altLang="en-US" sz="2000" dirty="0"/>
              <a:t>例</a:t>
            </a:r>
            <a:r>
              <a:rPr lang="en-US" altLang="zh-CN" sz="2000" dirty="0"/>
              <a:t>3.32】MsgBox</a:t>
            </a:r>
            <a:r>
              <a:rPr lang="zh-CN" altLang="en-US" sz="2000" dirty="0"/>
              <a:t>输出函数示例，出一道判断题，并判断回答正确与否</a:t>
            </a:r>
            <a:endParaRPr lang="en-US" altLang="zh-CN" sz="2000" dirty="0"/>
          </a:p>
          <a:p>
            <a:pPr marL="0" indent="0">
              <a:buNone/>
            </a:pPr>
            <a:r>
              <a:rPr lang="en-US" altLang="zh-CN" sz="2000" dirty="0"/>
              <a:t>Sub </a:t>
            </a:r>
            <a:r>
              <a:rPr lang="en-US" altLang="zh-CN" sz="2000" dirty="0" err="1"/>
              <a:t>MessageBoxDemo</a:t>
            </a:r>
            <a:r>
              <a:rPr lang="en-US" altLang="zh-CN" sz="2000" dirty="0"/>
              <a:t>() </a:t>
            </a:r>
          </a:p>
          <a:p>
            <a:pPr marL="0" indent="0">
              <a:buNone/>
            </a:pPr>
            <a:r>
              <a:rPr lang="en-US" altLang="zh-CN" sz="2000" dirty="0"/>
              <a:t>Dim </a:t>
            </a:r>
            <a:r>
              <a:rPr lang="en-US" altLang="zh-CN" sz="2000" dirty="0" err="1"/>
              <a:t>iRet</a:t>
            </a:r>
            <a:r>
              <a:rPr lang="en-US" altLang="zh-CN" sz="2000" dirty="0"/>
              <a:t> As Integer </a:t>
            </a:r>
          </a:p>
          <a:p>
            <a:pPr marL="0" indent="0">
              <a:buNone/>
            </a:pPr>
            <a:r>
              <a:rPr lang="en-US" altLang="zh-CN" sz="2000" dirty="0"/>
              <a:t>Dim </a:t>
            </a:r>
            <a:r>
              <a:rPr lang="en-US" altLang="zh-CN" sz="2000" dirty="0" err="1"/>
              <a:t>strPrompt</a:t>
            </a:r>
            <a:r>
              <a:rPr lang="en-US" altLang="zh-CN" sz="2000" dirty="0"/>
              <a:t> As String </a:t>
            </a:r>
          </a:p>
          <a:p>
            <a:pPr marL="0" indent="0">
              <a:buNone/>
            </a:pPr>
            <a:r>
              <a:rPr lang="en-US" altLang="zh-CN" sz="2000" dirty="0"/>
              <a:t>Dim </a:t>
            </a:r>
            <a:r>
              <a:rPr lang="en-US" altLang="zh-CN" sz="2000" dirty="0" err="1"/>
              <a:t>strTitle</a:t>
            </a:r>
            <a:r>
              <a:rPr lang="en-US" altLang="zh-CN" sz="2000" dirty="0"/>
              <a:t> As String </a:t>
            </a:r>
          </a:p>
          <a:p>
            <a:pPr marL="0" indent="0">
              <a:buNone/>
            </a:pPr>
            <a:r>
              <a:rPr lang="en-US" altLang="zh-CN" sz="2000" dirty="0"/>
              <a:t>' </a:t>
            </a:r>
            <a:r>
              <a:rPr lang="zh-CN" altLang="en-US" sz="2000" dirty="0"/>
              <a:t>提示文字 </a:t>
            </a:r>
          </a:p>
          <a:p>
            <a:pPr marL="0" indent="0">
              <a:buNone/>
            </a:pPr>
            <a:r>
              <a:rPr lang="en-US" altLang="zh-CN" sz="2000" dirty="0" err="1"/>
              <a:t>strPrompt</a:t>
            </a:r>
            <a:r>
              <a:rPr lang="en-US" altLang="zh-CN" sz="2000" dirty="0"/>
              <a:t> = "</a:t>
            </a:r>
            <a:r>
              <a:rPr lang="zh-CN" altLang="en-US" sz="2000" dirty="0"/>
              <a:t>在</a:t>
            </a:r>
            <a:r>
              <a:rPr lang="en-US" altLang="zh-CN" sz="2000" dirty="0"/>
              <a:t>Excel</a:t>
            </a:r>
            <a:r>
              <a:rPr lang="zh-CN" altLang="en-US" sz="2000" dirty="0"/>
              <a:t>中的宏实质是一段</a:t>
            </a:r>
            <a:r>
              <a:rPr lang="en-US" altLang="zh-CN" sz="2000" dirty="0"/>
              <a:t>VBA</a:t>
            </a:r>
            <a:r>
              <a:rPr lang="zh-CN" altLang="en-US" sz="2000" dirty="0"/>
              <a:t>代码，请问是否正确</a:t>
            </a:r>
            <a:r>
              <a:rPr lang="en-US" altLang="zh-CN" sz="2000" dirty="0"/>
              <a:t>?" </a:t>
            </a:r>
          </a:p>
          <a:p>
            <a:pPr marL="0" indent="0">
              <a:buNone/>
            </a:pPr>
            <a:r>
              <a:rPr lang="en-US" altLang="zh-CN" sz="2000" dirty="0"/>
              <a:t>' </a:t>
            </a:r>
            <a:r>
              <a:rPr lang="zh-CN" altLang="en-US" sz="2000" dirty="0"/>
              <a:t>对话框标题 </a:t>
            </a:r>
          </a:p>
          <a:p>
            <a:pPr marL="0" indent="0">
              <a:buNone/>
            </a:pPr>
            <a:r>
              <a:rPr lang="en-US" altLang="zh-CN" sz="2000" dirty="0" err="1"/>
              <a:t>strTitle</a:t>
            </a:r>
            <a:r>
              <a:rPr lang="en-US" altLang="zh-CN" sz="2000" dirty="0"/>
              <a:t> = "VBA</a:t>
            </a:r>
            <a:r>
              <a:rPr lang="zh-CN" altLang="en-US" sz="2000" dirty="0"/>
              <a:t>小测验</a:t>
            </a:r>
            <a:r>
              <a:rPr lang="en-US" altLang="zh-CN" sz="2000" dirty="0"/>
              <a:t>" </a:t>
            </a:r>
          </a:p>
          <a:p>
            <a:pPr marL="0" indent="0">
              <a:buNone/>
            </a:pPr>
            <a:r>
              <a:rPr lang="en-US" altLang="zh-CN" sz="2000" dirty="0"/>
              <a:t>'</a:t>
            </a:r>
            <a:r>
              <a:rPr lang="zh-CN" altLang="en-US" sz="2000" dirty="0"/>
              <a:t>显示对话框 </a:t>
            </a:r>
          </a:p>
          <a:p>
            <a:pPr marL="0" indent="0">
              <a:buNone/>
            </a:pPr>
            <a:r>
              <a:rPr lang="en-US" altLang="zh-CN" sz="2000" dirty="0" err="1"/>
              <a:t>iRet</a:t>
            </a:r>
            <a:r>
              <a:rPr lang="en-US" altLang="zh-CN" sz="2000" dirty="0"/>
              <a:t> = </a:t>
            </a:r>
            <a:r>
              <a:rPr lang="en-US" altLang="zh-CN" sz="2000" dirty="0" err="1"/>
              <a:t>MsgBox</a:t>
            </a:r>
            <a:r>
              <a:rPr lang="en-US" altLang="zh-CN" sz="2000" dirty="0"/>
              <a:t>(</a:t>
            </a:r>
            <a:r>
              <a:rPr lang="en-US" altLang="zh-CN" sz="2000" dirty="0" err="1"/>
              <a:t>strPrompt</a:t>
            </a:r>
            <a:r>
              <a:rPr lang="en-US" altLang="zh-CN" sz="2000" dirty="0"/>
              <a:t>, </a:t>
            </a:r>
            <a:r>
              <a:rPr lang="en-US" altLang="zh-CN" sz="2000" dirty="0" err="1"/>
              <a:t>vbYesNo</a:t>
            </a:r>
            <a:r>
              <a:rPr lang="en-US" altLang="zh-CN" sz="2000" dirty="0"/>
              <a:t>, </a:t>
            </a:r>
            <a:r>
              <a:rPr lang="en-US" altLang="zh-CN" sz="2000" dirty="0" err="1"/>
              <a:t>strTitle</a:t>
            </a:r>
            <a:r>
              <a:rPr lang="en-US" altLang="zh-CN" sz="2000" dirty="0"/>
              <a:t>) </a:t>
            </a:r>
          </a:p>
          <a:p>
            <a:pPr marL="0" indent="0">
              <a:buNone/>
            </a:pPr>
            <a:r>
              <a:rPr lang="en-US" altLang="zh-CN" sz="2000" dirty="0"/>
              <a:t>' </a:t>
            </a:r>
            <a:r>
              <a:rPr lang="zh-CN" altLang="en-US" sz="2000" dirty="0"/>
              <a:t>检查用户的按钮选择 </a:t>
            </a:r>
          </a:p>
        </p:txBody>
      </p:sp>
      <p:sp>
        <p:nvSpPr>
          <p:cNvPr id="4" name="文本框 3"/>
          <p:cNvSpPr txBox="1"/>
          <p:nvPr/>
        </p:nvSpPr>
        <p:spPr>
          <a:xfrm>
            <a:off x="8701238" y="4446874"/>
            <a:ext cx="3173292" cy="1938992"/>
          </a:xfrm>
          <a:prstGeom prst="rect">
            <a:avLst/>
          </a:prstGeom>
          <a:noFill/>
        </p:spPr>
        <p:txBody>
          <a:bodyPr wrap="square" rtlCol="0">
            <a:spAutoFit/>
          </a:bodyPr>
          <a:lstStyle/>
          <a:p>
            <a:r>
              <a:rPr lang="en-US" altLang="zh-CN" sz="2000" dirty="0">
                <a:solidFill>
                  <a:srgbClr val="1E1E1E"/>
                </a:solidFill>
                <a:latin typeface="楷体" panose="02010609060101010101" pitchFamily="49" charset="-122"/>
                <a:ea typeface="楷体" panose="02010609060101010101" pitchFamily="49" charset="-122"/>
              </a:rPr>
              <a:t>If </a:t>
            </a:r>
            <a:r>
              <a:rPr lang="en-US" altLang="zh-CN" sz="2000" dirty="0" err="1">
                <a:solidFill>
                  <a:srgbClr val="1E1E1E"/>
                </a:solidFill>
                <a:latin typeface="楷体" panose="02010609060101010101" pitchFamily="49" charset="-122"/>
                <a:ea typeface="楷体" panose="02010609060101010101" pitchFamily="49" charset="-122"/>
              </a:rPr>
              <a:t>iRet</a:t>
            </a:r>
            <a:r>
              <a:rPr lang="en-US" altLang="zh-CN" sz="2000" dirty="0">
                <a:solidFill>
                  <a:srgbClr val="1E1E1E"/>
                </a:solidFill>
                <a:latin typeface="楷体" panose="02010609060101010101" pitchFamily="49" charset="-122"/>
                <a:ea typeface="楷体" panose="02010609060101010101" pitchFamily="49" charset="-122"/>
              </a:rPr>
              <a:t> = </a:t>
            </a:r>
            <a:r>
              <a:rPr lang="en-US" altLang="zh-CN" sz="2000" dirty="0" err="1">
                <a:solidFill>
                  <a:srgbClr val="1E1E1E"/>
                </a:solidFill>
                <a:latin typeface="楷体" panose="02010609060101010101" pitchFamily="49" charset="-122"/>
                <a:ea typeface="楷体" panose="02010609060101010101" pitchFamily="49" charset="-122"/>
              </a:rPr>
              <a:t>vbNo</a:t>
            </a:r>
            <a:r>
              <a:rPr lang="en-US" altLang="zh-CN" sz="2000" dirty="0">
                <a:solidFill>
                  <a:srgbClr val="1E1E1E"/>
                </a:solidFill>
                <a:latin typeface="楷体" panose="02010609060101010101" pitchFamily="49" charset="-122"/>
                <a:ea typeface="楷体" panose="02010609060101010101" pitchFamily="49" charset="-122"/>
              </a:rPr>
              <a:t> Then </a:t>
            </a:r>
          </a:p>
          <a:p>
            <a:r>
              <a:rPr lang="en-US" altLang="zh-CN" sz="2000" dirty="0">
                <a:solidFill>
                  <a:srgbClr val="1E1E1E"/>
                </a:solidFill>
                <a:latin typeface="楷体" panose="02010609060101010101" pitchFamily="49" charset="-122"/>
                <a:ea typeface="楷体" panose="02010609060101010101" pitchFamily="49" charset="-122"/>
              </a:rPr>
              <a:t>   </a:t>
            </a:r>
            <a:r>
              <a:rPr lang="en-US" altLang="zh-CN" sz="2000" dirty="0" err="1">
                <a:solidFill>
                  <a:srgbClr val="1E1E1E"/>
                </a:solidFill>
                <a:latin typeface="楷体" panose="02010609060101010101" pitchFamily="49" charset="-122"/>
                <a:ea typeface="楷体" panose="02010609060101010101" pitchFamily="49" charset="-122"/>
              </a:rPr>
              <a:t>MsgBox</a:t>
            </a:r>
            <a:r>
              <a:rPr lang="en-US" altLang="zh-CN" sz="2000" dirty="0">
                <a:solidFill>
                  <a:srgbClr val="1E1E1E"/>
                </a:solidFill>
                <a:latin typeface="楷体" panose="02010609060101010101" pitchFamily="49" charset="-122"/>
                <a:ea typeface="楷体" panose="02010609060101010101" pitchFamily="49" charset="-122"/>
              </a:rPr>
              <a:t> "</a:t>
            </a:r>
            <a:r>
              <a:rPr lang="zh-CN" altLang="en-US" sz="2000" dirty="0">
                <a:solidFill>
                  <a:srgbClr val="1E1E1E"/>
                </a:solidFill>
                <a:latin typeface="楷体" panose="02010609060101010101" pitchFamily="49" charset="-122"/>
                <a:ea typeface="楷体" panose="02010609060101010101" pitchFamily="49" charset="-122"/>
              </a:rPr>
              <a:t>回答错误</a:t>
            </a:r>
            <a:r>
              <a:rPr lang="en-US" altLang="zh-CN" sz="2000" dirty="0">
                <a:solidFill>
                  <a:srgbClr val="1E1E1E"/>
                </a:solidFill>
                <a:latin typeface="楷体" panose="02010609060101010101" pitchFamily="49" charset="-122"/>
                <a:ea typeface="楷体" panose="02010609060101010101" pitchFamily="49" charset="-122"/>
              </a:rPr>
              <a:t>!" </a:t>
            </a:r>
          </a:p>
          <a:p>
            <a:r>
              <a:rPr lang="en-US" altLang="zh-CN" sz="2000" dirty="0">
                <a:solidFill>
                  <a:srgbClr val="1E1E1E"/>
                </a:solidFill>
                <a:latin typeface="楷体" panose="02010609060101010101" pitchFamily="49" charset="-122"/>
                <a:ea typeface="楷体" panose="02010609060101010101" pitchFamily="49" charset="-122"/>
              </a:rPr>
              <a:t>Else </a:t>
            </a:r>
          </a:p>
          <a:p>
            <a:r>
              <a:rPr lang="en-US" altLang="zh-CN" sz="2000" dirty="0">
                <a:solidFill>
                  <a:srgbClr val="1E1E1E"/>
                </a:solidFill>
                <a:latin typeface="楷体" panose="02010609060101010101" pitchFamily="49" charset="-122"/>
                <a:ea typeface="楷体" panose="02010609060101010101" pitchFamily="49" charset="-122"/>
              </a:rPr>
              <a:t>   </a:t>
            </a:r>
            <a:r>
              <a:rPr lang="en-US" altLang="zh-CN" sz="2000" dirty="0" err="1">
                <a:solidFill>
                  <a:srgbClr val="1E1E1E"/>
                </a:solidFill>
                <a:latin typeface="楷体" panose="02010609060101010101" pitchFamily="49" charset="-122"/>
                <a:ea typeface="楷体" panose="02010609060101010101" pitchFamily="49" charset="-122"/>
              </a:rPr>
              <a:t>MsgBox</a:t>
            </a:r>
            <a:r>
              <a:rPr lang="en-US" altLang="zh-CN" sz="2000" dirty="0">
                <a:solidFill>
                  <a:srgbClr val="1E1E1E"/>
                </a:solidFill>
                <a:latin typeface="楷体" panose="02010609060101010101" pitchFamily="49" charset="-122"/>
                <a:ea typeface="楷体" panose="02010609060101010101" pitchFamily="49" charset="-122"/>
              </a:rPr>
              <a:t> "</a:t>
            </a:r>
            <a:r>
              <a:rPr lang="zh-CN" altLang="en-US" sz="2000" dirty="0">
                <a:solidFill>
                  <a:srgbClr val="1E1E1E"/>
                </a:solidFill>
                <a:latin typeface="楷体" panose="02010609060101010101" pitchFamily="49" charset="-122"/>
                <a:ea typeface="楷体" panose="02010609060101010101" pitchFamily="49" charset="-122"/>
              </a:rPr>
              <a:t>回答正确</a:t>
            </a:r>
            <a:r>
              <a:rPr lang="en-US" altLang="zh-CN" sz="2000" dirty="0">
                <a:solidFill>
                  <a:srgbClr val="1E1E1E"/>
                </a:solidFill>
                <a:latin typeface="楷体" panose="02010609060101010101" pitchFamily="49" charset="-122"/>
                <a:ea typeface="楷体" panose="02010609060101010101" pitchFamily="49" charset="-122"/>
              </a:rPr>
              <a:t>!" </a:t>
            </a:r>
          </a:p>
          <a:p>
            <a:r>
              <a:rPr lang="en-US" altLang="zh-CN" sz="2000" dirty="0">
                <a:solidFill>
                  <a:srgbClr val="1E1E1E"/>
                </a:solidFill>
                <a:latin typeface="楷体" panose="02010609060101010101" pitchFamily="49" charset="-122"/>
                <a:ea typeface="楷体" panose="02010609060101010101" pitchFamily="49" charset="-122"/>
              </a:rPr>
              <a:t>End If </a:t>
            </a:r>
          </a:p>
          <a:p>
            <a:r>
              <a:rPr lang="en-US" altLang="zh-CN" sz="2000" dirty="0">
                <a:solidFill>
                  <a:srgbClr val="1E1E1E"/>
                </a:solidFill>
                <a:latin typeface="楷体" panose="02010609060101010101" pitchFamily="49" charset="-122"/>
                <a:ea typeface="楷体" panose="02010609060101010101" pitchFamily="49" charset="-122"/>
              </a:rPr>
              <a:t>End Sub </a:t>
            </a:r>
            <a:endParaRPr lang="zh-CN" altLang="en-US" sz="2000" dirty="0">
              <a:solidFill>
                <a:srgbClr val="1E1E1E"/>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29207673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fontScale="85000" lnSpcReduction="10000"/>
          </a:bodyPr>
          <a:lstStyle/>
          <a:p>
            <a:pPr marL="0" indent="0">
              <a:buNone/>
            </a:pPr>
            <a:endParaRPr lang="en-US" altLang="zh-CN" dirty="0"/>
          </a:p>
          <a:p>
            <a:pPr marL="457200" lvl="1" indent="0">
              <a:buNone/>
            </a:pPr>
            <a:endParaRPr lang="en-US" altLang="zh-CN" dirty="0"/>
          </a:p>
          <a:p>
            <a:pPr marL="0" indent="0">
              <a:buNone/>
            </a:pPr>
            <a:r>
              <a:rPr lang="en-US" altLang="zh-CN" sz="2400" dirty="0"/>
              <a:t>3 </a:t>
            </a:r>
            <a:r>
              <a:rPr lang="en-US" altLang="zh-CN" sz="2400" dirty="0" err="1"/>
              <a:t>Debug.Print</a:t>
            </a:r>
            <a:r>
              <a:rPr lang="zh-CN" altLang="en-US" sz="2400" dirty="0"/>
              <a:t>方法</a:t>
            </a:r>
          </a:p>
          <a:p>
            <a:pPr marL="0" indent="0">
              <a:buNone/>
            </a:pPr>
            <a:r>
              <a:rPr lang="en-US" altLang="zh-CN" sz="2600" dirty="0" err="1"/>
              <a:t>Debug.Print</a:t>
            </a:r>
            <a:r>
              <a:rPr lang="en-US" altLang="zh-CN" sz="2600" dirty="0"/>
              <a:t> [ [ </a:t>
            </a:r>
            <a:r>
              <a:rPr lang="en-US" altLang="zh-CN" sz="2600" dirty="0" err="1"/>
              <a:t>Spc</a:t>
            </a:r>
            <a:r>
              <a:rPr lang="en-US" altLang="zh-CN" sz="2600" dirty="0"/>
              <a:t>(n) | Tab(n)]] [</a:t>
            </a:r>
            <a:r>
              <a:rPr lang="zh-CN" altLang="en-US" sz="2600" dirty="0"/>
              <a:t>表达式列表</a:t>
            </a:r>
            <a:r>
              <a:rPr lang="en-US" altLang="zh-CN" sz="2600" dirty="0"/>
              <a:t>][;| , ]</a:t>
            </a:r>
          </a:p>
          <a:p>
            <a:pPr marL="0" indent="0">
              <a:buNone/>
            </a:pPr>
            <a:r>
              <a:rPr lang="en-US" altLang="zh-CN" sz="2600" dirty="0"/>
              <a:t>【</a:t>
            </a:r>
            <a:r>
              <a:rPr lang="zh-CN" altLang="en-US" sz="2600" dirty="0"/>
              <a:t>说明</a:t>
            </a:r>
            <a:r>
              <a:rPr lang="en-US" altLang="zh-CN" sz="2600" dirty="0"/>
              <a:t>】</a:t>
            </a:r>
          </a:p>
          <a:p>
            <a:pPr marL="0" indent="0">
              <a:buNone/>
            </a:pPr>
            <a:r>
              <a:rPr lang="zh-CN" altLang="en-US" sz="2600" dirty="0"/>
              <a:t>（</a:t>
            </a:r>
            <a:r>
              <a:rPr lang="en-US" altLang="zh-CN" sz="2600" dirty="0"/>
              <a:t>1</a:t>
            </a:r>
            <a:r>
              <a:rPr lang="zh-CN" altLang="en-US" sz="2600" dirty="0"/>
              <a:t>）</a:t>
            </a:r>
            <a:r>
              <a:rPr lang="en-US" altLang="zh-CN" sz="2600" dirty="0" err="1"/>
              <a:t>Spc</a:t>
            </a:r>
            <a:r>
              <a:rPr lang="en-US" altLang="zh-CN" sz="2600" dirty="0"/>
              <a:t>(n)</a:t>
            </a:r>
            <a:r>
              <a:rPr lang="zh-CN" altLang="en-US" sz="2600" dirty="0"/>
              <a:t>函数：在</a:t>
            </a:r>
            <a:r>
              <a:rPr lang="en-US" altLang="zh-CN" sz="2600" dirty="0"/>
              <a:t>Print</a:t>
            </a:r>
            <a:r>
              <a:rPr lang="zh-CN" altLang="en-US" sz="2600" dirty="0"/>
              <a:t>的输出中，用</a:t>
            </a:r>
            <a:r>
              <a:rPr lang="en-US" altLang="zh-CN" sz="2600" dirty="0" err="1"/>
              <a:t>Spc</a:t>
            </a:r>
            <a:r>
              <a:rPr lang="zh-CN" altLang="en-US" sz="2600" dirty="0"/>
              <a:t>函数可以跳过</a:t>
            </a:r>
            <a:r>
              <a:rPr lang="en-US" altLang="zh-CN" sz="2600" dirty="0"/>
              <a:t>n</a:t>
            </a:r>
            <a:r>
              <a:rPr lang="zh-CN" altLang="en-US" sz="2600" dirty="0"/>
              <a:t>个空格。</a:t>
            </a:r>
          </a:p>
          <a:p>
            <a:pPr marL="0" indent="0">
              <a:buNone/>
            </a:pPr>
            <a:r>
              <a:rPr lang="zh-CN" altLang="en-US" sz="2600" dirty="0"/>
              <a:t>（</a:t>
            </a:r>
            <a:r>
              <a:rPr lang="en-US" altLang="zh-CN" sz="2600" dirty="0"/>
              <a:t>2</a:t>
            </a:r>
            <a:r>
              <a:rPr lang="zh-CN" altLang="en-US" sz="2600" dirty="0"/>
              <a:t>）</a:t>
            </a:r>
            <a:r>
              <a:rPr lang="en-US" altLang="zh-CN" sz="2600" dirty="0"/>
              <a:t>Tab(n)</a:t>
            </a:r>
            <a:r>
              <a:rPr lang="zh-CN" altLang="en-US" sz="2600" dirty="0"/>
              <a:t>函数：用于把光标定位到第</a:t>
            </a:r>
            <a:r>
              <a:rPr lang="en-US" altLang="zh-CN" sz="2600" dirty="0"/>
              <a:t>n</a:t>
            </a:r>
            <a:r>
              <a:rPr lang="zh-CN" altLang="en-US" sz="2600" dirty="0"/>
              <a:t>个字符的位置，从这个位置开始输出信息。要输出的内容放在</a:t>
            </a:r>
            <a:r>
              <a:rPr lang="en-US" altLang="zh-CN" sz="2600" dirty="0"/>
              <a:t>Tab</a:t>
            </a:r>
            <a:r>
              <a:rPr lang="zh-CN" altLang="en-US" sz="2600" dirty="0"/>
              <a:t>函数的后面，并用分号隔开。</a:t>
            </a:r>
          </a:p>
          <a:p>
            <a:pPr marL="0" indent="0">
              <a:buNone/>
            </a:pPr>
            <a:r>
              <a:rPr lang="zh-CN" altLang="en-US" sz="2600" dirty="0"/>
              <a:t>（</a:t>
            </a:r>
            <a:r>
              <a:rPr lang="en-US" altLang="zh-CN" sz="2600" dirty="0"/>
              <a:t>3</a:t>
            </a:r>
            <a:r>
              <a:rPr lang="zh-CN" altLang="en-US" sz="2600" dirty="0"/>
              <a:t>）“表达式列表”是一个或多个表达式，可以是数值表达式或字符串。对于数值表达式，打印出表达式的值；对于字符串则照原样输出。如果省略“表达式表”，则输出一个空行。输出数据时，数值数据的前面有一个符号位，后面有一个空格，但字符串后面没有空格。</a:t>
            </a:r>
          </a:p>
          <a:p>
            <a:pPr marL="0" indent="0">
              <a:buNone/>
            </a:pPr>
            <a:r>
              <a:rPr lang="zh-CN" altLang="en-US" sz="2600" dirty="0"/>
              <a:t>（</a:t>
            </a:r>
            <a:r>
              <a:rPr lang="en-US" altLang="zh-CN" sz="2600" dirty="0"/>
              <a:t>4</a:t>
            </a:r>
            <a:r>
              <a:rPr lang="zh-CN" altLang="en-US" sz="2600" dirty="0"/>
              <a:t>）分号：直接将插入点定位在上一个被显示字符之后，即紧跟前面字符后输出。</a:t>
            </a:r>
          </a:p>
          <a:p>
            <a:pPr marL="0" indent="0">
              <a:buNone/>
            </a:pPr>
            <a:r>
              <a:rPr lang="zh-CN" altLang="en-US" sz="2600" dirty="0"/>
              <a:t>（</a:t>
            </a:r>
            <a:r>
              <a:rPr lang="en-US" altLang="zh-CN" sz="2600" dirty="0"/>
              <a:t>5</a:t>
            </a:r>
            <a:r>
              <a:rPr lang="zh-CN" altLang="en-US" sz="2600" dirty="0"/>
              <a:t>）逗号：定位在下一个打印区开始处</a:t>
            </a:r>
            <a:r>
              <a:rPr lang="en-US" altLang="zh-CN" sz="2600" dirty="0"/>
              <a:t>(</a:t>
            </a:r>
            <a:r>
              <a:rPr lang="zh-CN" altLang="en-US" sz="2600" dirty="0"/>
              <a:t>每个打印区</a:t>
            </a:r>
            <a:r>
              <a:rPr lang="en-US" altLang="zh-CN" sz="2600" dirty="0"/>
              <a:t>14</a:t>
            </a:r>
            <a:r>
              <a:rPr lang="zh-CN" altLang="en-US" sz="2600" dirty="0"/>
              <a:t>列）。</a:t>
            </a:r>
          </a:p>
          <a:p>
            <a:pPr marL="0" indent="0">
              <a:buNone/>
            </a:pPr>
            <a:r>
              <a:rPr lang="zh-CN" altLang="en-US" sz="2600" dirty="0"/>
              <a:t>（</a:t>
            </a:r>
            <a:r>
              <a:rPr lang="en-US" altLang="zh-CN" sz="2600" dirty="0"/>
              <a:t>6</a:t>
            </a:r>
            <a:r>
              <a:rPr lang="zh-CN" altLang="en-US" sz="2600" dirty="0"/>
              <a:t>）</a:t>
            </a:r>
            <a:r>
              <a:rPr lang="en-US" altLang="zh-CN" sz="2600" dirty="0"/>
              <a:t>Print</a:t>
            </a:r>
            <a:r>
              <a:rPr lang="zh-CN" altLang="en-US" sz="2600" dirty="0"/>
              <a:t>语句句尾无分号或逗号，表示输出后换行。</a:t>
            </a:r>
          </a:p>
        </p:txBody>
      </p:sp>
    </p:spTree>
    <p:extLst>
      <p:ext uri="{BB962C8B-B14F-4D97-AF65-F5344CB8AC3E}">
        <p14:creationId xmlns:p14="http://schemas.microsoft.com/office/powerpoint/2010/main" val="38825247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Autofit/>
          </a:bodyPr>
          <a:lstStyle/>
          <a:p>
            <a:pPr marL="0" indent="0">
              <a:buNone/>
            </a:pPr>
            <a:endParaRPr lang="en-US" altLang="zh-CN" sz="2000" dirty="0"/>
          </a:p>
          <a:p>
            <a:pPr marL="457200" lvl="1" indent="0">
              <a:buNone/>
            </a:pPr>
            <a:r>
              <a:rPr lang="en-US" altLang="zh-CN" sz="2000" dirty="0"/>
              <a:t>【</a:t>
            </a:r>
            <a:r>
              <a:rPr lang="zh-CN" altLang="en-US" sz="2000" dirty="0"/>
              <a:t>例</a:t>
            </a:r>
            <a:r>
              <a:rPr lang="en-US" altLang="zh-CN" sz="2000" dirty="0"/>
              <a:t>3.33】</a:t>
            </a:r>
            <a:r>
              <a:rPr lang="zh-CN" altLang="en-US" sz="2000" dirty="0"/>
              <a:t>使用</a:t>
            </a:r>
            <a:r>
              <a:rPr lang="en-US" altLang="zh-CN" sz="2000" dirty="0"/>
              <a:t>Print</a:t>
            </a:r>
            <a:r>
              <a:rPr lang="zh-CN" altLang="en-US" sz="2000" dirty="0"/>
              <a:t>方法输出</a:t>
            </a:r>
            <a:r>
              <a:rPr lang="en-US" altLang="zh-CN" sz="2000" dirty="0"/>
              <a:t>”HelloWorld”</a:t>
            </a:r>
          </a:p>
          <a:p>
            <a:pPr marL="457200" lvl="1" indent="0">
              <a:buNone/>
            </a:pPr>
            <a:r>
              <a:rPr lang="en-US" altLang="zh-CN" sz="2000" dirty="0"/>
              <a:t>Sub </a:t>
            </a:r>
            <a:r>
              <a:rPr lang="en-US" altLang="zh-CN" sz="2000" dirty="0" err="1"/>
              <a:t>PrintHello</a:t>
            </a:r>
            <a:r>
              <a:rPr lang="en-US" altLang="zh-CN" sz="2000" dirty="0"/>
              <a:t>() </a:t>
            </a:r>
          </a:p>
          <a:p>
            <a:pPr marL="457200" lvl="1" indent="0">
              <a:buNone/>
            </a:pPr>
            <a:r>
              <a:rPr lang="en-US" altLang="zh-CN" sz="2000" dirty="0" err="1"/>
              <a:t>Debug.Print</a:t>
            </a:r>
            <a:r>
              <a:rPr lang="en-US" altLang="zh-CN" sz="2000" dirty="0"/>
              <a:t> "12345678901234567890" </a:t>
            </a:r>
          </a:p>
          <a:p>
            <a:pPr marL="457200" lvl="1" indent="0">
              <a:buNone/>
            </a:pPr>
            <a:r>
              <a:rPr lang="en-US" altLang="zh-CN" sz="2000" dirty="0" err="1"/>
              <a:t>Debug.Print</a:t>
            </a:r>
            <a:r>
              <a:rPr lang="en-US" altLang="zh-CN" sz="2000" dirty="0"/>
              <a:t> "Hello", "World" </a:t>
            </a:r>
          </a:p>
          <a:p>
            <a:pPr marL="457200" lvl="1" indent="0">
              <a:buNone/>
            </a:pPr>
            <a:r>
              <a:rPr lang="en-US" altLang="zh-CN" sz="2000" dirty="0" err="1"/>
              <a:t>Debug.Print</a:t>
            </a:r>
            <a:r>
              <a:rPr lang="en-US" altLang="zh-CN" sz="2000" dirty="0"/>
              <a:t> "Hello"; "world" </a:t>
            </a:r>
          </a:p>
          <a:p>
            <a:pPr marL="457200" lvl="1" indent="0">
              <a:buNone/>
            </a:pPr>
            <a:r>
              <a:rPr lang="en-US" altLang="zh-CN" sz="2000" dirty="0" err="1"/>
              <a:t>Debug.Print</a:t>
            </a:r>
            <a:r>
              <a:rPr lang="en-US" altLang="zh-CN" sz="2000" dirty="0"/>
              <a:t> "Hello"; </a:t>
            </a:r>
          </a:p>
          <a:p>
            <a:pPr marL="457200" lvl="1" indent="0">
              <a:buNone/>
            </a:pPr>
            <a:r>
              <a:rPr lang="en-US" altLang="zh-CN" sz="2000" dirty="0" err="1"/>
              <a:t>Debug.Print</a:t>
            </a:r>
            <a:r>
              <a:rPr lang="en-US" altLang="zh-CN" sz="2000" dirty="0"/>
              <a:t> "world" </a:t>
            </a:r>
          </a:p>
          <a:p>
            <a:pPr marL="457200" lvl="1" indent="0">
              <a:buNone/>
            </a:pPr>
            <a:r>
              <a:rPr lang="en-US" altLang="zh-CN" sz="2000" dirty="0"/>
              <a:t>End Sub 	</a:t>
            </a:r>
          </a:p>
          <a:p>
            <a:endParaRPr lang="zh-CN" altLang="en-US" sz="2000" dirty="0"/>
          </a:p>
        </p:txBody>
      </p:sp>
    </p:spTree>
    <p:extLst>
      <p:ext uri="{BB962C8B-B14F-4D97-AF65-F5344CB8AC3E}">
        <p14:creationId xmlns:p14="http://schemas.microsoft.com/office/powerpoint/2010/main" val="36757286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r>
              <a:rPr lang="en-US" altLang="zh-CN" dirty="0"/>
              <a:t>3.5 </a:t>
            </a:r>
            <a:r>
              <a:rPr lang="zh-CN" altLang="en-US" dirty="0"/>
              <a:t>程序控制结构</a:t>
            </a:r>
            <a:endParaRPr lang="en-US" altLang="zh-CN" dirty="0"/>
          </a:p>
          <a:p>
            <a:pPr marL="457200" lvl="1" indent="0">
              <a:buNone/>
            </a:pPr>
            <a:endParaRPr lang="en-US" altLang="zh-CN" dirty="0"/>
          </a:p>
          <a:p>
            <a:pPr marL="457200" lvl="1" indent="0">
              <a:buNone/>
            </a:pPr>
            <a:r>
              <a:rPr lang="en-US" altLang="zh-CN" sz="2000" dirty="0"/>
              <a:t>1 </a:t>
            </a:r>
            <a:r>
              <a:rPr lang="zh-CN" altLang="en-US" sz="2000" dirty="0"/>
              <a:t>结构化程序</a:t>
            </a:r>
            <a:r>
              <a:rPr lang="zh-CN" altLang="en-US" sz="2000" dirty="0" smtClean="0"/>
              <a:t>设计</a:t>
            </a:r>
            <a:endParaRPr lang="en-US" altLang="zh-CN" sz="2000" dirty="0" smtClean="0"/>
          </a:p>
          <a:p>
            <a:pPr marL="457200" lvl="1" indent="0">
              <a:buNone/>
            </a:pPr>
            <a:r>
              <a:rPr lang="zh-CN" altLang="en-US" sz="2000" dirty="0" smtClean="0"/>
              <a:t>   荷兰</a:t>
            </a:r>
            <a:r>
              <a:rPr lang="zh-CN" altLang="en-US" sz="2000" dirty="0"/>
              <a:t>学者</a:t>
            </a:r>
            <a:r>
              <a:rPr lang="en-US" altLang="zh-CN" sz="2000" dirty="0"/>
              <a:t>Dijkstra1968</a:t>
            </a:r>
            <a:r>
              <a:rPr lang="zh-CN" altLang="en-US" sz="2000" dirty="0"/>
              <a:t>年提出了“结构化程序设计”的思想，它规定了一套方法，使程序具有合理的结构，以</a:t>
            </a:r>
            <a:r>
              <a:rPr lang="zh-CN" altLang="en-US" sz="2000" dirty="0">
                <a:solidFill>
                  <a:srgbClr val="1A1AEE"/>
                </a:solidFill>
              </a:rPr>
              <a:t>保证和验证程序的</a:t>
            </a:r>
            <a:r>
              <a:rPr lang="zh-CN" altLang="en-US" sz="2000" dirty="0" smtClean="0">
                <a:solidFill>
                  <a:srgbClr val="1A1AEE"/>
                </a:solidFill>
              </a:rPr>
              <a:t>正确性</a:t>
            </a:r>
            <a:r>
              <a:rPr lang="zh-CN" altLang="en-US" sz="2000" dirty="0" smtClean="0"/>
              <a:t>。</a:t>
            </a:r>
            <a:endParaRPr lang="en-US" altLang="zh-CN" sz="2000" dirty="0" smtClean="0"/>
          </a:p>
          <a:p>
            <a:pPr marL="457200" lvl="1" indent="0">
              <a:buNone/>
            </a:pPr>
            <a:endParaRPr lang="en-US" altLang="zh-CN" sz="2000" dirty="0"/>
          </a:p>
          <a:p>
            <a:pPr marL="457200" lvl="1" indent="0">
              <a:buNone/>
            </a:pPr>
            <a:r>
              <a:rPr lang="zh-CN" altLang="en-US" sz="2000" dirty="0" smtClean="0"/>
              <a:t>    结构化程序</a:t>
            </a:r>
            <a:r>
              <a:rPr lang="zh-CN" altLang="en-US" sz="2000" dirty="0"/>
              <a:t>规定了</a:t>
            </a:r>
            <a:r>
              <a:rPr lang="zh-CN" altLang="en-US" sz="2000" dirty="0" smtClean="0"/>
              <a:t>以下</a:t>
            </a:r>
            <a:r>
              <a:rPr lang="zh-CN" altLang="en-US" sz="2000" dirty="0"/>
              <a:t>顺序、选择、循环</a:t>
            </a:r>
            <a:r>
              <a:rPr lang="zh-CN" altLang="en-US" sz="2000" dirty="0" smtClean="0"/>
              <a:t>三</a:t>
            </a:r>
            <a:r>
              <a:rPr lang="zh-CN" altLang="en-US" sz="2000" dirty="0"/>
              <a:t>种基本结构作为程序的基本</a:t>
            </a:r>
            <a:r>
              <a:rPr lang="zh-CN" altLang="en-US" sz="2000" dirty="0" smtClean="0"/>
              <a:t>单元， 并由这三</a:t>
            </a:r>
            <a:r>
              <a:rPr lang="zh-CN" altLang="en-US" sz="2000" dirty="0"/>
              <a:t>种基本结构可以派生出其它形式的</a:t>
            </a:r>
            <a:r>
              <a:rPr lang="zh-CN" altLang="en-US" sz="2000" dirty="0" smtClean="0"/>
              <a:t>结构，由</a:t>
            </a:r>
            <a:r>
              <a:rPr lang="zh-CN" altLang="en-US" sz="2000" dirty="0"/>
              <a:t>这三种基本结构所构成的算法可以处理任何复杂的</a:t>
            </a:r>
            <a:r>
              <a:rPr lang="zh-CN" altLang="en-US" sz="2000" dirty="0" smtClean="0"/>
              <a:t>问题，所谓</a:t>
            </a:r>
            <a:r>
              <a:rPr lang="zh-CN" altLang="en-US" sz="2000" dirty="0">
                <a:solidFill>
                  <a:srgbClr val="1A1AEE"/>
                </a:solidFill>
              </a:rPr>
              <a:t>结构化程序就是由这三种基本结构所组成的</a:t>
            </a:r>
            <a:r>
              <a:rPr lang="zh-CN" altLang="en-US" sz="2000" dirty="0" smtClean="0">
                <a:solidFill>
                  <a:srgbClr val="1A1AEE"/>
                </a:solidFill>
              </a:rPr>
              <a:t>程序。</a:t>
            </a:r>
            <a:endParaRPr lang="en-US" altLang="zh-CN" sz="2000" dirty="0"/>
          </a:p>
          <a:p>
            <a:pPr marL="457200" lvl="1" indent="0">
              <a:buNone/>
            </a:pPr>
            <a:endParaRPr lang="zh-CN" altLang="en-US" sz="2400" dirty="0"/>
          </a:p>
        </p:txBody>
      </p:sp>
    </p:spTree>
    <p:extLst>
      <p:ext uri="{BB962C8B-B14F-4D97-AF65-F5344CB8AC3E}">
        <p14:creationId xmlns:p14="http://schemas.microsoft.com/office/powerpoint/2010/main" val="3346789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r>
              <a:rPr lang="en-US" altLang="zh-CN" dirty="0"/>
              <a:t>3.5 </a:t>
            </a:r>
            <a:r>
              <a:rPr lang="zh-CN" altLang="en-US" dirty="0"/>
              <a:t>程序控制结构</a:t>
            </a:r>
            <a:endParaRPr lang="en-US" altLang="zh-CN" dirty="0"/>
          </a:p>
          <a:p>
            <a:pPr marL="457200" lvl="1" indent="0">
              <a:buNone/>
            </a:pPr>
            <a:endParaRPr lang="en-US" altLang="zh-CN" dirty="0"/>
          </a:p>
          <a:p>
            <a:pPr marL="457200" lvl="1" indent="0">
              <a:buNone/>
            </a:pPr>
            <a:r>
              <a:rPr lang="en-US" altLang="zh-CN" sz="2000" dirty="0"/>
              <a:t>1 </a:t>
            </a:r>
            <a:r>
              <a:rPr lang="zh-CN" altLang="en-US" sz="2000" dirty="0"/>
              <a:t>结构化程序设计</a:t>
            </a:r>
            <a:endParaRPr lang="en-US" altLang="zh-CN" sz="2000" dirty="0"/>
          </a:p>
          <a:p>
            <a:pPr marL="457200" lvl="1" indent="0">
              <a:buNone/>
            </a:pPr>
            <a:endParaRPr lang="zh-CN" altLang="en-US" sz="2400" dirty="0"/>
          </a:p>
        </p:txBody>
      </p:sp>
      <p:pic>
        <p:nvPicPr>
          <p:cNvPr id="4" name="图片 3"/>
          <p:cNvPicPr>
            <a:picLocks noChangeAspect="1"/>
          </p:cNvPicPr>
          <p:nvPr/>
        </p:nvPicPr>
        <p:blipFill>
          <a:blip r:embed="rId2"/>
          <a:stretch>
            <a:fillRect/>
          </a:stretch>
        </p:blipFill>
        <p:spPr>
          <a:xfrm>
            <a:off x="597147" y="2799825"/>
            <a:ext cx="7890225" cy="2975106"/>
          </a:xfrm>
          <a:prstGeom prst="rect">
            <a:avLst/>
          </a:prstGeom>
        </p:spPr>
      </p:pic>
      <p:sp>
        <p:nvSpPr>
          <p:cNvPr id="5" name="矩形 4"/>
          <p:cNvSpPr/>
          <p:nvPr/>
        </p:nvSpPr>
        <p:spPr>
          <a:xfrm>
            <a:off x="8599327" y="3133216"/>
            <a:ext cx="3444569" cy="2308324"/>
          </a:xfrm>
          <a:prstGeom prst="rect">
            <a:avLst/>
          </a:prstGeom>
        </p:spPr>
        <p:txBody>
          <a:bodyPr wrap="square">
            <a:spAutoFit/>
          </a:bodyPr>
          <a:lstStyle/>
          <a:p>
            <a:r>
              <a:rPr lang="zh-CN" altLang="en-US" dirty="0">
                <a:solidFill>
                  <a:srgbClr val="333333"/>
                </a:solidFill>
                <a:latin typeface="pingfang SC"/>
              </a:rPr>
              <a:t>特点</a:t>
            </a:r>
            <a:r>
              <a:rPr lang="en-US" altLang="zh-CN" dirty="0" smtClean="0">
                <a:solidFill>
                  <a:srgbClr val="333333"/>
                </a:solidFill>
                <a:latin typeface="pingfang SC"/>
              </a:rPr>
              <a:t>:</a:t>
            </a:r>
          </a:p>
          <a:p>
            <a:r>
              <a:rPr lang="en-US" altLang="zh-CN" dirty="0" smtClean="0">
                <a:solidFill>
                  <a:srgbClr val="333333"/>
                </a:solidFill>
                <a:latin typeface="pingfang SC"/>
              </a:rPr>
              <a:t>①</a:t>
            </a:r>
            <a:r>
              <a:rPr lang="zh-CN" altLang="en-US" dirty="0">
                <a:solidFill>
                  <a:srgbClr val="333333"/>
                </a:solidFill>
                <a:latin typeface="pingfang SC"/>
              </a:rPr>
              <a:t>有一个入口</a:t>
            </a:r>
            <a:r>
              <a:rPr lang="en-US" altLang="zh-CN" dirty="0" smtClean="0">
                <a:solidFill>
                  <a:srgbClr val="333333"/>
                </a:solidFill>
                <a:latin typeface="pingfang SC"/>
              </a:rPr>
              <a:t>.</a:t>
            </a:r>
          </a:p>
          <a:p>
            <a:r>
              <a:rPr lang="en-US" altLang="zh-CN" dirty="0" smtClean="0">
                <a:solidFill>
                  <a:srgbClr val="333333"/>
                </a:solidFill>
                <a:latin typeface="pingfang SC"/>
              </a:rPr>
              <a:t>②</a:t>
            </a:r>
            <a:r>
              <a:rPr lang="zh-CN" altLang="en-US" dirty="0">
                <a:solidFill>
                  <a:srgbClr val="333333"/>
                </a:solidFill>
                <a:latin typeface="pingfang SC"/>
              </a:rPr>
              <a:t>有一个出口</a:t>
            </a:r>
            <a:r>
              <a:rPr lang="en-US" altLang="zh-CN" dirty="0" smtClean="0">
                <a:solidFill>
                  <a:srgbClr val="333333"/>
                </a:solidFill>
                <a:latin typeface="pingfang SC"/>
              </a:rPr>
              <a:t>.</a:t>
            </a:r>
          </a:p>
          <a:p>
            <a:r>
              <a:rPr lang="en-US" altLang="zh-CN" dirty="0" smtClean="0">
                <a:solidFill>
                  <a:srgbClr val="333333"/>
                </a:solidFill>
                <a:latin typeface="pingfang SC"/>
              </a:rPr>
              <a:t>③</a:t>
            </a:r>
            <a:r>
              <a:rPr lang="zh-CN" altLang="en-US" dirty="0">
                <a:solidFill>
                  <a:srgbClr val="333333"/>
                </a:solidFill>
                <a:latin typeface="pingfang SC"/>
              </a:rPr>
              <a:t>结构中每一部分都应当有被执行到的机会</a:t>
            </a:r>
            <a:r>
              <a:rPr lang="en-US" altLang="zh-CN" dirty="0">
                <a:solidFill>
                  <a:srgbClr val="333333"/>
                </a:solidFill>
                <a:latin typeface="pingfang SC"/>
              </a:rPr>
              <a:t>,</a:t>
            </a:r>
            <a:r>
              <a:rPr lang="zh-CN" altLang="en-US" dirty="0">
                <a:solidFill>
                  <a:srgbClr val="333333"/>
                </a:solidFill>
                <a:latin typeface="pingfang SC"/>
              </a:rPr>
              <a:t>也就是说</a:t>
            </a:r>
            <a:r>
              <a:rPr lang="en-US" altLang="zh-CN" dirty="0">
                <a:solidFill>
                  <a:srgbClr val="333333"/>
                </a:solidFill>
                <a:latin typeface="pingfang SC"/>
              </a:rPr>
              <a:t>,</a:t>
            </a:r>
            <a:r>
              <a:rPr lang="zh-CN" altLang="en-US" dirty="0">
                <a:solidFill>
                  <a:srgbClr val="333333"/>
                </a:solidFill>
                <a:latin typeface="pingfang SC"/>
              </a:rPr>
              <a:t>每一部分都应当有一条从入口到出口的路径通过它</a:t>
            </a:r>
            <a:r>
              <a:rPr lang="en-US" altLang="zh-CN" dirty="0">
                <a:solidFill>
                  <a:srgbClr val="333333"/>
                </a:solidFill>
                <a:latin typeface="pingfang SC"/>
              </a:rPr>
              <a:t>(</a:t>
            </a:r>
            <a:r>
              <a:rPr lang="zh-CN" altLang="en-US" dirty="0">
                <a:solidFill>
                  <a:srgbClr val="333333"/>
                </a:solidFill>
                <a:latin typeface="pingfang SC"/>
              </a:rPr>
              <a:t>至少通过一次</a:t>
            </a:r>
            <a:r>
              <a:rPr lang="en-US" altLang="zh-CN" dirty="0" smtClean="0">
                <a:solidFill>
                  <a:srgbClr val="333333"/>
                </a:solidFill>
                <a:latin typeface="pingfang SC"/>
              </a:rPr>
              <a:t>).</a:t>
            </a:r>
          </a:p>
          <a:p>
            <a:r>
              <a:rPr lang="en-US" altLang="zh-CN" dirty="0" smtClean="0">
                <a:solidFill>
                  <a:srgbClr val="333333"/>
                </a:solidFill>
                <a:latin typeface="pingfang SC"/>
              </a:rPr>
              <a:t>④</a:t>
            </a:r>
            <a:r>
              <a:rPr lang="zh-CN" altLang="en-US" dirty="0">
                <a:solidFill>
                  <a:srgbClr val="333333"/>
                </a:solidFill>
                <a:latin typeface="pingfang SC"/>
              </a:rPr>
              <a:t>没有死循环</a:t>
            </a:r>
            <a:r>
              <a:rPr lang="en-US" altLang="zh-CN" dirty="0">
                <a:solidFill>
                  <a:srgbClr val="333333"/>
                </a:solidFill>
                <a:latin typeface="pingfang SC"/>
              </a:rPr>
              <a:t>(</a:t>
            </a:r>
            <a:r>
              <a:rPr lang="zh-CN" altLang="en-US" dirty="0">
                <a:solidFill>
                  <a:srgbClr val="333333"/>
                </a:solidFill>
                <a:latin typeface="pingfang SC"/>
              </a:rPr>
              <a:t>无终止的循环</a:t>
            </a:r>
            <a:r>
              <a:rPr lang="en-US" altLang="zh-CN" dirty="0">
                <a:solidFill>
                  <a:srgbClr val="333333"/>
                </a:solidFill>
                <a:latin typeface="pingfang SC"/>
              </a:rPr>
              <a:t>).</a:t>
            </a:r>
            <a:endParaRPr lang="zh-CN" altLang="en-US" dirty="0"/>
          </a:p>
        </p:txBody>
      </p:sp>
    </p:spTree>
    <p:extLst>
      <p:ext uri="{BB962C8B-B14F-4D97-AF65-F5344CB8AC3E}">
        <p14:creationId xmlns:p14="http://schemas.microsoft.com/office/powerpoint/2010/main" val="27028368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03 VBA</a:t>
            </a:r>
            <a:r>
              <a:rPr lang="zh-CN" altLang="en-US" dirty="0"/>
              <a:t>编程基础</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normAutofit/>
          </a:bodyPr>
          <a:lstStyle/>
          <a:p>
            <a:pPr marL="0" indent="0">
              <a:buNone/>
            </a:pPr>
            <a:r>
              <a:rPr lang="en-US" altLang="zh-CN" dirty="0"/>
              <a:t>3.5 </a:t>
            </a:r>
            <a:r>
              <a:rPr lang="zh-CN" altLang="en-US" dirty="0"/>
              <a:t>程序控制结构</a:t>
            </a:r>
            <a:endParaRPr lang="en-US" altLang="zh-CN" dirty="0"/>
          </a:p>
          <a:p>
            <a:pPr marL="457200" lvl="1" indent="0">
              <a:buNone/>
            </a:pPr>
            <a:endParaRPr lang="en-US" altLang="zh-CN" dirty="0"/>
          </a:p>
          <a:p>
            <a:pPr marL="457200" lvl="1" indent="0">
              <a:buNone/>
            </a:pPr>
            <a:r>
              <a:rPr lang="en-US" altLang="zh-CN" sz="2000" dirty="0"/>
              <a:t>2 </a:t>
            </a:r>
            <a:r>
              <a:rPr lang="zh-CN" altLang="en-US" sz="2000" dirty="0"/>
              <a:t>顺序</a:t>
            </a:r>
            <a:r>
              <a:rPr lang="zh-CN" altLang="en-US" sz="2000" dirty="0" smtClean="0"/>
              <a:t>结构</a:t>
            </a:r>
            <a:endParaRPr lang="en-US" altLang="zh-CN" sz="2000" dirty="0" smtClean="0"/>
          </a:p>
          <a:p>
            <a:pPr marL="457200" lvl="1" indent="0">
              <a:buNone/>
            </a:pPr>
            <a:r>
              <a:rPr lang="zh-CN" altLang="en-US" sz="2000" dirty="0"/>
              <a:t>顺序结构是一种线性、有序的结构，它依次</a:t>
            </a:r>
            <a:r>
              <a:rPr lang="zh-CN" altLang="en-US" sz="2000" dirty="0" smtClean="0"/>
              <a:t>执行结构内的各条语句</a:t>
            </a:r>
            <a:endParaRPr lang="en-US" altLang="zh-CN" sz="2000" dirty="0"/>
          </a:p>
          <a:p>
            <a:pPr marL="457200" lvl="1" indent="0">
              <a:buNone/>
            </a:pPr>
            <a:r>
              <a:rPr lang="en-US" altLang="zh-CN" sz="2000" dirty="0" smtClean="0"/>
              <a:t>	</a:t>
            </a:r>
          </a:p>
          <a:p>
            <a:pPr marL="457200" lvl="1" indent="0">
              <a:buNone/>
            </a:pPr>
            <a:endParaRPr lang="zh-CN" altLang="en-US" sz="2400" dirty="0"/>
          </a:p>
        </p:txBody>
      </p:sp>
      <p:sp>
        <p:nvSpPr>
          <p:cNvPr id="5" name="内容占位符 2">
            <a:extLst>
              <a:ext uri="{FF2B5EF4-FFF2-40B4-BE49-F238E27FC236}">
                <a16:creationId xmlns:a16="http://schemas.microsoft.com/office/drawing/2014/main" id="{BB47991E-C681-432B-91DB-0A247EC4D4FC}"/>
              </a:ext>
            </a:extLst>
          </p:cNvPr>
          <p:cNvSpPr txBox="1">
            <a:spLocks/>
          </p:cNvSpPr>
          <p:nvPr/>
        </p:nvSpPr>
        <p:spPr>
          <a:xfrm>
            <a:off x="813761" y="2970501"/>
            <a:ext cx="9286584" cy="29856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Font typeface="Arial" panose="020B0604020202020204" pitchFamily="34" charset="0"/>
              <a:buNone/>
            </a:pPr>
            <a:r>
              <a:rPr lang="en-US" altLang="zh-CN" sz="2000" dirty="0" smtClean="0"/>
              <a:t>【</a:t>
            </a:r>
            <a:r>
              <a:rPr lang="zh-CN" altLang="en-US" sz="2000" dirty="0" smtClean="0"/>
              <a:t>例</a:t>
            </a:r>
            <a:r>
              <a:rPr lang="en-US" altLang="zh-CN" sz="2000" dirty="0" smtClean="0"/>
              <a:t>3.34】</a:t>
            </a:r>
            <a:r>
              <a:rPr lang="zh-CN" altLang="en-US" sz="2000" dirty="0" smtClean="0"/>
              <a:t>根据输入的半径值，编程计算出相应的圆的面积。</a:t>
            </a:r>
            <a:endParaRPr lang="en-US" altLang="zh-CN" sz="2000" dirty="0" smtClean="0"/>
          </a:p>
          <a:p>
            <a:pPr marL="457200" lvl="1" indent="0">
              <a:buFont typeface="Arial" panose="020B0604020202020204" pitchFamily="34" charset="0"/>
              <a:buNone/>
            </a:pPr>
            <a:r>
              <a:rPr lang="en-US" altLang="zh-CN" sz="2000" dirty="0" smtClean="0"/>
              <a:t>Sub </a:t>
            </a:r>
            <a:r>
              <a:rPr lang="en-US" altLang="zh-CN" sz="2000" dirty="0" err="1" smtClean="0"/>
              <a:t>CircleArea</a:t>
            </a:r>
            <a:r>
              <a:rPr lang="en-US" altLang="zh-CN" sz="2000" dirty="0" smtClean="0"/>
              <a:t>() </a:t>
            </a:r>
          </a:p>
          <a:p>
            <a:pPr marL="457200" lvl="1" indent="0">
              <a:buFont typeface="Arial" panose="020B0604020202020204" pitchFamily="34" charset="0"/>
              <a:buNone/>
            </a:pPr>
            <a:r>
              <a:rPr lang="pt-BR" altLang="zh-CN" sz="2000" dirty="0" smtClean="0"/>
              <a:t>  Dim r As Single, s As Single </a:t>
            </a:r>
          </a:p>
          <a:p>
            <a:pPr marL="457200" lvl="1" indent="0">
              <a:buFont typeface="Arial" panose="020B0604020202020204" pitchFamily="34" charset="0"/>
              <a:buNone/>
            </a:pPr>
            <a:r>
              <a:rPr lang="en-US" altLang="zh-CN" sz="2000" dirty="0" smtClean="0"/>
              <a:t>  r = Val(</a:t>
            </a:r>
            <a:r>
              <a:rPr lang="en-US" altLang="zh-CN" sz="2000" dirty="0" err="1" smtClean="0"/>
              <a:t>InputBox</a:t>
            </a:r>
            <a:r>
              <a:rPr lang="en-US" altLang="zh-CN" sz="2000" dirty="0" smtClean="0"/>
              <a:t>("</a:t>
            </a:r>
            <a:r>
              <a:rPr lang="zh-CN" altLang="en-US" sz="2000" dirty="0" smtClean="0"/>
              <a:t>请输入圆的半径</a:t>
            </a:r>
            <a:r>
              <a:rPr lang="en-US" altLang="zh-CN" sz="2000" dirty="0" smtClean="0"/>
              <a:t>")) </a:t>
            </a:r>
          </a:p>
          <a:p>
            <a:pPr marL="457200" lvl="1" indent="0">
              <a:buFont typeface="Arial" panose="020B0604020202020204" pitchFamily="34" charset="0"/>
              <a:buNone/>
            </a:pPr>
            <a:r>
              <a:rPr lang="en-US" altLang="zh-CN" sz="2000" dirty="0" smtClean="0"/>
              <a:t>  s = 3.1416 * r * r </a:t>
            </a:r>
          </a:p>
          <a:p>
            <a:pPr marL="457200" lvl="1" indent="0">
              <a:buFont typeface="Arial" panose="020B0604020202020204" pitchFamily="34" charset="0"/>
              <a:buNone/>
            </a:pPr>
            <a:r>
              <a:rPr lang="en-US" altLang="zh-CN" sz="2000" dirty="0" smtClean="0"/>
              <a:t>  </a:t>
            </a:r>
            <a:r>
              <a:rPr lang="en-US" altLang="zh-CN" sz="2000" dirty="0" err="1" smtClean="0"/>
              <a:t>Debug.Print</a:t>
            </a:r>
            <a:r>
              <a:rPr lang="en-US" altLang="zh-CN" sz="2000" dirty="0" smtClean="0"/>
              <a:t> "</a:t>
            </a:r>
            <a:r>
              <a:rPr lang="zh-CN" altLang="en-US" sz="2000" dirty="0" smtClean="0"/>
              <a:t>圆的面积是：</a:t>
            </a:r>
            <a:r>
              <a:rPr lang="en-US" altLang="zh-CN" sz="2000" dirty="0" smtClean="0"/>
              <a:t>"; Format(s, "##.00") </a:t>
            </a:r>
          </a:p>
          <a:p>
            <a:pPr marL="457200" lvl="1" indent="0">
              <a:buFont typeface="Arial" panose="020B0604020202020204" pitchFamily="34" charset="0"/>
              <a:buNone/>
            </a:pPr>
            <a:r>
              <a:rPr lang="en-US" altLang="zh-CN" sz="2000" dirty="0" smtClean="0"/>
              <a:t>End Sub 	</a:t>
            </a:r>
          </a:p>
          <a:p>
            <a:pPr marL="457200" lvl="1" indent="0">
              <a:buFont typeface="Arial" panose="020B0604020202020204" pitchFamily="34" charset="0"/>
              <a:buNone/>
            </a:pPr>
            <a:endParaRPr lang="zh-CN" altLang="en-US" dirty="0"/>
          </a:p>
        </p:txBody>
      </p:sp>
    </p:spTree>
    <p:extLst>
      <p:ext uri="{BB962C8B-B14F-4D97-AF65-F5344CB8AC3E}">
        <p14:creationId xmlns:p14="http://schemas.microsoft.com/office/powerpoint/2010/main" val="7171247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en-US" altLang="zh-CN" dirty="0"/>
              <a:t>3.5.3 </a:t>
            </a:r>
            <a:r>
              <a:rPr lang="zh-CN" altLang="en-US" dirty="0"/>
              <a:t>选择结构</a:t>
            </a:r>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p:txBody>
          <a:bodyPr/>
          <a:lstStyle/>
          <a:p>
            <a:pPr marL="0" indent="0"/>
            <a:r>
              <a:rPr lang="zh-CN" altLang="zh-CN" b="1" dirty="0">
                <a:solidFill>
                  <a:srgbClr val="002060"/>
                </a:solidFill>
              </a:rPr>
              <a:t>选择结构</a:t>
            </a:r>
            <a:r>
              <a:rPr lang="zh-CN" altLang="zh-CN" dirty="0"/>
              <a:t>用于控制程序中语句序列的执行与否，它根据指定的条件执行不同的操作</a:t>
            </a:r>
            <a:endParaRPr lang="en-US" altLang="zh-CN" dirty="0"/>
          </a:p>
          <a:p>
            <a:pPr marL="0" indent="0"/>
            <a:r>
              <a:rPr lang="zh-CN" altLang="en-US" b="1" dirty="0">
                <a:solidFill>
                  <a:srgbClr val="002060"/>
                </a:solidFill>
              </a:rPr>
              <a:t>类型</a:t>
            </a:r>
            <a:r>
              <a:rPr lang="zh-CN" altLang="en-US" dirty="0"/>
              <a:t>：</a:t>
            </a:r>
            <a:endParaRPr lang="en-US" altLang="zh-CN" dirty="0"/>
          </a:p>
          <a:p>
            <a:pPr marL="0" indent="0">
              <a:buNone/>
            </a:pPr>
            <a:r>
              <a:rPr lang="en-US" altLang="zh-CN" dirty="0"/>
              <a:t>1.</a:t>
            </a:r>
            <a:r>
              <a:rPr lang="zh-CN" altLang="zh-CN" dirty="0"/>
              <a:t>单分支条件语句</a:t>
            </a:r>
            <a:r>
              <a:rPr lang="en-US" altLang="zh-CN" dirty="0"/>
              <a:t> If-Then-End If</a:t>
            </a:r>
            <a:endParaRPr lang="zh-CN" altLang="zh-CN" dirty="0"/>
          </a:p>
          <a:p>
            <a:pPr>
              <a:buNone/>
            </a:pPr>
            <a:r>
              <a:rPr lang="en-US" altLang="zh-CN" dirty="0"/>
              <a:t>2.</a:t>
            </a:r>
            <a:r>
              <a:rPr lang="zh-CN" altLang="zh-CN" dirty="0"/>
              <a:t>双分支条件语句</a:t>
            </a:r>
            <a:r>
              <a:rPr lang="en-US" altLang="zh-CN" dirty="0"/>
              <a:t>If-Then-Else-End If</a:t>
            </a:r>
          </a:p>
          <a:p>
            <a:pPr>
              <a:buNone/>
            </a:pPr>
            <a:r>
              <a:rPr lang="en-US" altLang="zh-CN" dirty="0"/>
              <a:t>3.</a:t>
            </a:r>
            <a:r>
              <a:rPr lang="zh-CN" altLang="zh-CN" dirty="0"/>
              <a:t>多分支条件语句</a:t>
            </a:r>
            <a:r>
              <a:rPr lang="en-US" altLang="zh-CN" dirty="0"/>
              <a:t>If-Then-</a:t>
            </a:r>
            <a:r>
              <a:rPr lang="en-US" altLang="zh-CN" dirty="0" err="1"/>
              <a:t>ElseIf</a:t>
            </a:r>
            <a:r>
              <a:rPr lang="en-US" altLang="zh-CN" dirty="0"/>
              <a:t>-Else-End If</a:t>
            </a:r>
          </a:p>
          <a:p>
            <a:pPr>
              <a:buNone/>
            </a:pPr>
            <a:r>
              <a:rPr lang="en-US" altLang="zh-CN" dirty="0"/>
              <a:t>4.</a:t>
            </a:r>
            <a:r>
              <a:rPr lang="zh-CN" altLang="zh-CN" dirty="0"/>
              <a:t>多分支语句 </a:t>
            </a:r>
            <a:r>
              <a:rPr lang="en-US" altLang="zh-CN" dirty="0"/>
              <a:t>Select Case</a:t>
            </a:r>
            <a:endParaRPr lang="zh-CN" altLang="zh-CN" dirty="0"/>
          </a:p>
          <a:p>
            <a:endParaRPr lang="zh-CN" altLang="zh-CN" dirty="0"/>
          </a:p>
        </p:txBody>
      </p:sp>
    </p:spTree>
    <p:extLst>
      <p:ext uri="{BB962C8B-B14F-4D97-AF65-F5344CB8AC3E}">
        <p14:creationId xmlns:p14="http://schemas.microsoft.com/office/powerpoint/2010/main" val="36251310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47B447-0E62-4A73-AB4E-177A6EC94C65}"/>
              </a:ext>
            </a:extLst>
          </p:cNvPr>
          <p:cNvSpPr>
            <a:spLocks noGrp="1"/>
          </p:cNvSpPr>
          <p:nvPr>
            <p:ph type="title"/>
          </p:nvPr>
        </p:nvSpPr>
        <p:spPr/>
        <p:txBody>
          <a:bodyPr>
            <a:normAutofit/>
          </a:bodyPr>
          <a:lstStyle/>
          <a:p>
            <a:r>
              <a:rPr lang="zh-CN" altLang="zh-CN" dirty="0"/>
              <a:t>单分支条件语句</a:t>
            </a:r>
            <a:r>
              <a:rPr lang="en-US" altLang="zh-CN" dirty="0"/>
              <a:t> If-Then-End If</a:t>
            </a:r>
            <a:endParaRPr lang="zh-CN" altLang="en-US" dirty="0"/>
          </a:p>
        </p:txBody>
      </p:sp>
      <p:sp>
        <p:nvSpPr>
          <p:cNvPr id="3" name="内容占位符 2">
            <a:extLst>
              <a:ext uri="{FF2B5EF4-FFF2-40B4-BE49-F238E27FC236}">
                <a16:creationId xmlns:a16="http://schemas.microsoft.com/office/drawing/2014/main" id="{BB47991E-C681-432B-91DB-0A247EC4D4FC}"/>
              </a:ext>
            </a:extLst>
          </p:cNvPr>
          <p:cNvSpPr>
            <a:spLocks noGrp="1"/>
          </p:cNvSpPr>
          <p:nvPr>
            <p:ph idx="1"/>
          </p:nvPr>
        </p:nvSpPr>
        <p:spPr>
          <a:xfrm>
            <a:off x="398106" y="1351383"/>
            <a:ext cx="7075714" cy="5189375"/>
          </a:xfrm>
        </p:spPr>
        <p:txBody>
          <a:bodyPr>
            <a:normAutofit/>
          </a:bodyPr>
          <a:lstStyle/>
          <a:p>
            <a:r>
              <a:rPr lang="zh-CN" altLang="zh-CN" dirty="0"/>
              <a:t>单分支条件</a:t>
            </a:r>
            <a:r>
              <a:rPr lang="en-US" altLang="zh-CN" dirty="0"/>
              <a:t>If</a:t>
            </a:r>
            <a:r>
              <a:rPr lang="zh-CN" altLang="zh-CN" dirty="0"/>
              <a:t>语句根据条件表达式的运算结果控制程序“语句序列” 是否执行。当条件表达式的运算结果为逻辑值</a:t>
            </a:r>
            <a:r>
              <a:rPr lang="en-US" altLang="zh-CN" dirty="0"/>
              <a:t>True</a:t>
            </a:r>
            <a:r>
              <a:rPr lang="zh-CN" altLang="zh-CN" dirty="0"/>
              <a:t>时，执行“语句序列”</a:t>
            </a:r>
            <a:r>
              <a:rPr lang="zh-CN" altLang="en-US" dirty="0"/>
              <a:t>，</a:t>
            </a:r>
            <a:r>
              <a:rPr lang="zh-CN" altLang="zh-CN" dirty="0"/>
              <a:t> 否则不执行。</a:t>
            </a:r>
            <a:endParaRPr lang="en-US" altLang="zh-CN" dirty="0"/>
          </a:p>
          <a:p>
            <a:r>
              <a:rPr lang="zh-CN" altLang="zh-CN" dirty="0"/>
              <a:t>多行格式</a:t>
            </a:r>
          </a:p>
          <a:p>
            <a:r>
              <a:rPr lang="zh-CN" altLang="zh-CN" dirty="0"/>
              <a:t>格式：</a:t>
            </a:r>
            <a:r>
              <a:rPr lang="en-US" altLang="zh-CN" dirty="0">
                <a:solidFill>
                  <a:srgbClr val="C00000"/>
                </a:solidFill>
              </a:rPr>
              <a:t>If &lt;</a:t>
            </a:r>
            <a:r>
              <a:rPr lang="zh-CN" altLang="zh-CN" dirty="0">
                <a:solidFill>
                  <a:srgbClr val="C00000"/>
                </a:solidFill>
              </a:rPr>
              <a:t>条件</a:t>
            </a:r>
            <a:r>
              <a:rPr lang="en-US" altLang="zh-CN" dirty="0">
                <a:solidFill>
                  <a:srgbClr val="C00000"/>
                </a:solidFill>
              </a:rPr>
              <a:t>&gt; Then</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&gt;</a:t>
            </a:r>
            <a:endParaRPr lang="zh-CN" altLang="zh-CN" dirty="0">
              <a:solidFill>
                <a:srgbClr val="C00000"/>
              </a:solidFill>
            </a:endParaRPr>
          </a:p>
          <a:p>
            <a:pPr>
              <a:buNone/>
            </a:pPr>
            <a:r>
              <a:rPr lang="en-US" altLang="zh-CN" dirty="0">
                <a:solidFill>
                  <a:srgbClr val="C00000"/>
                </a:solidFill>
              </a:rPr>
              <a:t>       End If</a:t>
            </a:r>
          </a:p>
          <a:p>
            <a:pPr lvl="0">
              <a:defRPr/>
            </a:pPr>
            <a:r>
              <a:rPr lang="zh-CN" altLang="en-US" dirty="0"/>
              <a:t>单</a:t>
            </a:r>
            <a:r>
              <a:rPr lang="zh-CN" altLang="zh-CN" dirty="0"/>
              <a:t>行格式</a:t>
            </a:r>
          </a:p>
          <a:p>
            <a:pPr lvl="0">
              <a:defRPr/>
            </a:pPr>
            <a:r>
              <a:rPr lang="zh-CN" altLang="zh-CN" dirty="0"/>
              <a:t>格式：</a:t>
            </a:r>
            <a:r>
              <a:rPr lang="en-US" altLang="zh-CN" dirty="0">
                <a:solidFill>
                  <a:srgbClr val="C00000"/>
                </a:solidFill>
              </a:rPr>
              <a:t>If &lt;</a:t>
            </a:r>
            <a:r>
              <a:rPr lang="zh-CN" altLang="zh-CN" dirty="0">
                <a:solidFill>
                  <a:srgbClr val="C00000"/>
                </a:solidFill>
              </a:rPr>
              <a:t>条件</a:t>
            </a:r>
            <a:r>
              <a:rPr lang="en-US" altLang="zh-CN" dirty="0">
                <a:solidFill>
                  <a:srgbClr val="C00000"/>
                </a:solidFill>
              </a:rPr>
              <a:t>&gt; Then &lt;</a:t>
            </a:r>
            <a:r>
              <a:rPr lang="zh-CN" altLang="zh-CN" dirty="0">
                <a:solidFill>
                  <a:srgbClr val="C00000"/>
                </a:solidFill>
              </a:rPr>
              <a:t>语句序列</a:t>
            </a:r>
            <a:r>
              <a:rPr lang="en-US" altLang="zh-CN" dirty="0">
                <a:solidFill>
                  <a:srgbClr val="C00000"/>
                </a:solidFill>
              </a:rPr>
              <a:t>&gt;</a:t>
            </a:r>
          </a:p>
          <a:p>
            <a:pPr>
              <a:buNone/>
            </a:pPr>
            <a:endParaRPr lang="zh-CN" altLang="zh-CN" dirty="0"/>
          </a:p>
          <a:p>
            <a:pPr marL="0" indent="0">
              <a:buNone/>
            </a:pPr>
            <a:endParaRPr lang="zh-CN" altLang="en-US" dirty="0"/>
          </a:p>
        </p:txBody>
      </p:sp>
      <p:sp>
        <p:nvSpPr>
          <p:cNvPr id="4" name="内容占位符 2">
            <a:extLst>
              <a:ext uri="{FF2B5EF4-FFF2-40B4-BE49-F238E27FC236}">
                <a16:creationId xmlns:a16="http://schemas.microsoft.com/office/drawing/2014/main" id="{BB47991E-C681-432B-91DB-0A247EC4D4FC}"/>
              </a:ext>
            </a:extLst>
          </p:cNvPr>
          <p:cNvSpPr txBox="1">
            <a:spLocks/>
          </p:cNvSpPr>
          <p:nvPr/>
        </p:nvSpPr>
        <p:spPr>
          <a:xfrm>
            <a:off x="5562599" y="1065243"/>
            <a:ext cx="6139543" cy="5038533"/>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2800" b="0" i="0" u="none" strike="noStrike" kern="1200" cap="none" spc="0" normalizeH="0" baseline="0" noProof="0" dirty="0">
                <a:ln>
                  <a:noFill/>
                </a:ln>
                <a:solidFill>
                  <a:srgbClr val="1E1E1E"/>
                </a:solidFill>
                <a:effectLst/>
                <a:uLnTx/>
                <a:uFillTx/>
                <a:latin typeface="楷体" panose="02010609060101010101" pitchFamily="49" charset="-122"/>
                <a:ea typeface="楷体" panose="02010609060101010101" pitchFamily="49" charset="-122"/>
                <a:cs typeface="+mn-cs"/>
              </a:rPr>
              <a:t>       </a:t>
            </a:r>
            <a:endParaRPr kumimoji="0" lang="zh-CN" altLang="zh-CN" sz="2800" b="0" i="0" u="none" strike="noStrike" kern="1200" cap="none" spc="0" normalizeH="0" baseline="0" noProof="0" dirty="0">
              <a:ln>
                <a:noFill/>
              </a:ln>
              <a:solidFill>
                <a:srgbClr val="1E1E1E"/>
              </a:solidFill>
              <a:effectLst/>
              <a:uLnTx/>
              <a:uFillTx/>
              <a:latin typeface="楷体" panose="02010609060101010101" pitchFamily="49" charset="-122"/>
              <a:ea typeface="楷体" panose="02010609060101010101" pitchFamily="49" charset="-122"/>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zh-CN" altLang="en-US" sz="2800" b="0" i="0" u="none" strike="noStrike" kern="1200" cap="none" spc="0" normalizeH="0" baseline="0" noProof="0" dirty="0">
              <a:ln>
                <a:noFill/>
              </a:ln>
              <a:solidFill>
                <a:srgbClr val="1E1E1E"/>
              </a:solidFill>
              <a:effectLst/>
              <a:uLnTx/>
              <a:uFillTx/>
              <a:latin typeface="楷体" panose="02010609060101010101" pitchFamily="49" charset="-122"/>
              <a:ea typeface="楷体" panose="02010609060101010101" pitchFamily="49" charset="-122"/>
              <a:cs typeface="+mn-cs"/>
            </a:endParaRPr>
          </a:p>
        </p:txBody>
      </p:sp>
      <p:pic>
        <p:nvPicPr>
          <p:cNvPr id="23" name="Picture 18"/>
          <p:cNvPicPr>
            <a:picLocks noChangeAspect="1" noChangeArrowheads="1"/>
          </p:cNvPicPr>
          <p:nvPr/>
        </p:nvPicPr>
        <p:blipFill>
          <a:blip r:embed="rId2" cstate="print"/>
          <a:srcRect/>
          <a:stretch>
            <a:fillRect/>
          </a:stretch>
        </p:blipFill>
        <p:spPr bwMode="auto">
          <a:xfrm>
            <a:off x="7719263" y="1352939"/>
            <a:ext cx="4031088" cy="4917232"/>
          </a:xfrm>
          <a:prstGeom prst="rect">
            <a:avLst/>
          </a:prstGeom>
          <a:noFill/>
          <a:ln w="9525">
            <a:noFill/>
            <a:miter lim="800000"/>
            <a:headEnd/>
            <a:tailEnd/>
          </a:ln>
        </p:spPr>
      </p:pic>
    </p:spTree>
    <p:extLst>
      <p:ext uri="{BB962C8B-B14F-4D97-AF65-F5344CB8AC3E}">
        <p14:creationId xmlns:p14="http://schemas.microsoft.com/office/powerpoint/2010/main" val="42420486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sz="3200" dirty="0"/>
              <a:t>【例</a:t>
            </a:r>
            <a:r>
              <a:rPr lang="en-US" altLang="zh-CN" sz="3200" dirty="0"/>
              <a:t>3.35</a:t>
            </a:r>
            <a:r>
              <a:rPr lang="zh-CN" altLang="zh-CN" sz="3200" dirty="0"/>
              <a:t>】从键盘输入两个数，按从大到小顺序输出这两个数</a:t>
            </a:r>
            <a:endParaRPr lang="zh-CN" altLang="en-US" sz="3200" dirty="0"/>
          </a:p>
        </p:txBody>
      </p:sp>
      <p:sp>
        <p:nvSpPr>
          <p:cNvPr id="3" name="内容占位符 2"/>
          <p:cNvSpPr>
            <a:spLocks noGrp="1"/>
          </p:cNvSpPr>
          <p:nvPr>
            <p:ph idx="1"/>
          </p:nvPr>
        </p:nvSpPr>
        <p:spPr/>
        <p:txBody>
          <a:bodyPr>
            <a:normAutofit fontScale="77500" lnSpcReduction="20000"/>
          </a:bodyPr>
          <a:lstStyle/>
          <a:p>
            <a:pPr>
              <a:buNone/>
            </a:pPr>
            <a:r>
              <a:rPr lang="en-US" altLang="zh-CN" dirty="0"/>
              <a:t>Sub </a:t>
            </a:r>
            <a:r>
              <a:rPr lang="en-US" altLang="zh-CN" dirty="0" err="1"/>
              <a:t>SortNumber</a:t>
            </a:r>
            <a:r>
              <a:rPr lang="en-US" altLang="zh-CN" dirty="0"/>
              <a:t>()</a:t>
            </a:r>
          </a:p>
          <a:p>
            <a:pPr>
              <a:buNone/>
            </a:pPr>
            <a:r>
              <a:rPr lang="en-US" altLang="zh-CN" dirty="0"/>
              <a:t>	Rem </a:t>
            </a:r>
            <a:r>
              <a:rPr lang="zh-CN" altLang="en-US" dirty="0"/>
              <a:t>输入两个数，按从大到小顺序输出这两个数</a:t>
            </a:r>
          </a:p>
          <a:p>
            <a:pPr>
              <a:buNone/>
            </a:pPr>
            <a:r>
              <a:rPr lang="zh-CN" altLang="en-US" dirty="0"/>
              <a:t>	</a:t>
            </a:r>
            <a:r>
              <a:rPr lang="en-US" altLang="zh-CN" dirty="0"/>
              <a:t>Dim a As Single, b As Single</a:t>
            </a:r>
          </a:p>
          <a:p>
            <a:pPr>
              <a:buNone/>
            </a:pPr>
            <a:r>
              <a:rPr lang="en-US" altLang="zh-CN" dirty="0"/>
              <a:t>	Dim t As Single</a:t>
            </a:r>
          </a:p>
          <a:p>
            <a:pPr>
              <a:buNone/>
            </a:pPr>
            <a:r>
              <a:rPr lang="en-US" altLang="zh-CN" dirty="0"/>
              <a:t>	 </a:t>
            </a:r>
          </a:p>
          <a:p>
            <a:pPr>
              <a:buNone/>
            </a:pPr>
            <a:r>
              <a:rPr lang="en-US" altLang="zh-CN" dirty="0"/>
              <a:t>	a = </a:t>
            </a:r>
            <a:r>
              <a:rPr lang="en-US" altLang="zh-CN" dirty="0" err="1"/>
              <a:t>InputBox</a:t>
            </a:r>
            <a:r>
              <a:rPr lang="en-US" altLang="zh-CN" dirty="0"/>
              <a:t>("</a:t>
            </a:r>
            <a:r>
              <a:rPr lang="zh-CN" altLang="en-US" dirty="0"/>
              <a:t>请输入</a:t>
            </a:r>
            <a:r>
              <a:rPr lang="en-US" altLang="zh-CN" dirty="0"/>
              <a:t>a</a:t>
            </a:r>
            <a:r>
              <a:rPr lang="zh-CN" altLang="en-US" dirty="0"/>
              <a:t>的值“</a:t>
            </a:r>
            <a:r>
              <a:rPr lang="en-US" altLang="zh-CN" dirty="0"/>
              <a:t>)</a:t>
            </a:r>
          </a:p>
          <a:p>
            <a:pPr>
              <a:buNone/>
            </a:pPr>
            <a:r>
              <a:rPr lang="en-US" altLang="zh-CN" dirty="0"/>
              <a:t>	b = </a:t>
            </a:r>
            <a:r>
              <a:rPr lang="en-US" altLang="zh-CN" dirty="0" err="1"/>
              <a:t>InputBox</a:t>
            </a:r>
            <a:r>
              <a:rPr lang="en-US" altLang="zh-CN" dirty="0"/>
              <a:t>("</a:t>
            </a:r>
            <a:r>
              <a:rPr lang="zh-CN" altLang="en-US" dirty="0"/>
              <a:t>请输入</a:t>
            </a:r>
            <a:r>
              <a:rPr lang="en-US" altLang="zh-CN" dirty="0"/>
              <a:t>b</a:t>
            </a:r>
            <a:r>
              <a:rPr lang="zh-CN" altLang="en-US" dirty="0"/>
              <a:t>的值“</a:t>
            </a:r>
            <a:r>
              <a:rPr lang="en-US" altLang="zh-CN" dirty="0"/>
              <a:t>)</a:t>
            </a:r>
          </a:p>
          <a:p>
            <a:pPr>
              <a:buNone/>
            </a:pPr>
            <a:r>
              <a:rPr lang="en-US" altLang="zh-CN" dirty="0"/>
              <a:t>	If a &lt; b Then</a:t>
            </a:r>
          </a:p>
          <a:p>
            <a:pPr>
              <a:buNone/>
            </a:pPr>
            <a:r>
              <a:rPr lang="en-US" altLang="zh-CN" dirty="0"/>
              <a:t>	   t = a</a:t>
            </a:r>
          </a:p>
          <a:p>
            <a:pPr>
              <a:buNone/>
            </a:pPr>
            <a:r>
              <a:rPr lang="en-US" altLang="zh-CN" dirty="0"/>
              <a:t>	   a = b</a:t>
            </a:r>
          </a:p>
          <a:p>
            <a:pPr>
              <a:buNone/>
            </a:pPr>
            <a:r>
              <a:rPr lang="en-US" altLang="zh-CN" dirty="0"/>
              <a:t>	   b = t</a:t>
            </a:r>
          </a:p>
          <a:p>
            <a:pPr>
              <a:buNone/>
            </a:pPr>
            <a:r>
              <a:rPr lang="en-US" altLang="zh-CN" dirty="0"/>
              <a:t>	End If</a:t>
            </a:r>
          </a:p>
          <a:p>
            <a:pPr>
              <a:buNone/>
            </a:pPr>
            <a:r>
              <a:rPr lang="en-US" altLang="zh-CN" dirty="0"/>
              <a:t>	</a:t>
            </a:r>
            <a:r>
              <a:rPr lang="en-US" altLang="zh-CN" dirty="0" err="1"/>
              <a:t>Debug.Print</a:t>
            </a:r>
            <a:r>
              <a:rPr lang="en-US" altLang="zh-CN" dirty="0"/>
              <a:t> a, b</a:t>
            </a:r>
          </a:p>
          <a:p>
            <a:pPr>
              <a:buNone/>
            </a:pPr>
            <a:r>
              <a:rPr lang="en-US" altLang="zh-CN" dirty="0"/>
              <a:t>End Sub</a:t>
            </a:r>
            <a:endParaRPr lang="zh-CN" altLang="zh-CN" dirty="0"/>
          </a:p>
        </p:txBody>
      </p:sp>
      <p:sp>
        <p:nvSpPr>
          <p:cNvPr id="4" name="TextBox 3"/>
          <p:cNvSpPr txBox="1"/>
          <p:nvPr/>
        </p:nvSpPr>
        <p:spPr>
          <a:xfrm>
            <a:off x="7205537" y="2290664"/>
            <a:ext cx="940023" cy="369332"/>
          </a:xfrm>
          <a:prstGeom prst="rect">
            <a:avLst/>
          </a:prstGeom>
          <a:solidFill>
            <a:schemeClr val="accent2"/>
          </a:solidFill>
        </p:spPr>
        <p:txBody>
          <a:bodyPr wrap="square" rtlCol="0">
            <a:spAutoFit/>
          </a:bodyPr>
          <a:lstStyle/>
          <a:p>
            <a:pPr algn="ctr"/>
            <a:r>
              <a:rPr lang="en-US" altLang="zh-CN" dirty="0">
                <a:solidFill>
                  <a:srgbClr val="002060"/>
                </a:solidFill>
              </a:rPr>
              <a:t>a</a:t>
            </a:r>
            <a:endParaRPr lang="zh-CN" altLang="en-US" dirty="0">
              <a:solidFill>
                <a:srgbClr val="002060"/>
              </a:solidFill>
            </a:endParaRPr>
          </a:p>
        </p:txBody>
      </p:sp>
      <p:sp>
        <p:nvSpPr>
          <p:cNvPr id="5" name="TextBox 4"/>
          <p:cNvSpPr txBox="1"/>
          <p:nvPr/>
        </p:nvSpPr>
        <p:spPr>
          <a:xfrm>
            <a:off x="8828801" y="2290664"/>
            <a:ext cx="883786" cy="369332"/>
          </a:xfrm>
          <a:prstGeom prst="rect">
            <a:avLst/>
          </a:prstGeom>
          <a:solidFill>
            <a:schemeClr val="accent2"/>
          </a:solidFill>
        </p:spPr>
        <p:txBody>
          <a:bodyPr wrap="square" rtlCol="0">
            <a:spAutoFit/>
          </a:bodyPr>
          <a:lstStyle/>
          <a:p>
            <a:pPr algn="ctr"/>
            <a:r>
              <a:rPr lang="en-US" altLang="zh-CN" dirty="0">
                <a:solidFill>
                  <a:srgbClr val="002060"/>
                </a:solidFill>
              </a:rPr>
              <a:t>b</a:t>
            </a:r>
            <a:endParaRPr lang="zh-CN" altLang="en-US" dirty="0">
              <a:solidFill>
                <a:srgbClr val="002060"/>
              </a:solidFill>
            </a:endParaRPr>
          </a:p>
        </p:txBody>
      </p:sp>
      <p:sp>
        <p:nvSpPr>
          <p:cNvPr id="6" name="TextBox 5"/>
          <p:cNvSpPr txBox="1"/>
          <p:nvPr/>
        </p:nvSpPr>
        <p:spPr>
          <a:xfrm>
            <a:off x="7858693" y="3659094"/>
            <a:ext cx="1322629" cy="369332"/>
          </a:xfrm>
          <a:prstGeom prst="rect">
            <a:avLst/>
          </a:prstGeom>
          <a:solidFill>
            <a:schemeClr val="accent2"/>
          </a:solidFill>
        </p:spPr>
        <p:txBody>
          <a:bodyPr wrap="square" rtlCol="0">
            <a:spAutoFit/>
          </a:bodyPr>
          <a:lstStyle/>
          <a:p>
            <a:pPr algn="ctr"/>
            <a:r>
              <a:rPr lang="en-US" altLang="zh-CN" dirty="0">
                <a:solidFill>
                  <a:srgbClr val="002060"/>
                </a:solidFill>
              </a:rPr>
              <a:t>t</a:t>
            </a:r>
            <a:endParaRPr lang="zh-CN" altLang="en-US" dirty="0">
              <a:solidFill>
                <a:srgbClr val="002060"/>
              </a:solidFill>
            </a:endParaRPr>
          </a:p>
        </p:txBody>
      </p:sp>
      <p:cxnSp>
        <p:nvCxnSpPr>
          <p:cNvPr id="7" name="直接箭头连接符 6"/>
          <p:cNvCxnSpPr>
            <a:stCxn id="4" idx="2"/>
            <a:endCxn id="6" idx="0"/>
          </p:cNvCxnSpPr>
          <p:nvPr/>
        </p:nvCxnSpPr>
        <p:spPr>
          <a:xfrm>
            <a:off x="7675549" y="2659996"/>
            <a:ext cx="844459" cy="999098"/>
          </a:xfrm>
          <a:prstGeom prst="straightConnector1">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057593" y="3014354"/>
            <a:ext cx="1172007" cy="461665"/>
          </a:xfrm>
          <a:prstGeom prst="rect">
            <a:avLst/>
          </a:prstGeom>
          <a:noFill/>
        </p:spPr>
        <p:txBody>
          <a:bodyPr wrap="square" rtlCol="0">
            <a:spAutoFit/>
          </a:bodyPr>
          <a:lstStyle/>
          <a:p>
            <a:r>
              <a:rPr lang="zh-CN" altLang="en-US" sz="1200" dirty="0">
                <a:solidFill>
                  <a:srgbClr val="002060"/>
                </a:solidFill>
              </a:rPr>
              <a:t>①暂存</a:t>
            </a:r>
            <a:r>
              <a:rPr lang="en-US" altLang="zh-CN" sz="1200" dirty="0">
                <a:solidFill>
                  <a:srgbClr val="002060"/>
                </a:solidFill>
              </a:rPr>
              <a:t>a</a:t>
            </a:r>
            <a:r>
              <a:rPr lang="zh-CN" altLang="en-US" sz="1200" dirty="0">
                <a:solidFill>
                  <a:srgbClr val="002060"/>
                </a:solidFill>
              </a:rPr>
              <a:t>的值</a:t>
            </a:r>
            <a:r>
              <a:rPr lang="en-US" altLang="zh-CN" sz="1200" dirty="0">
                <a:solidFill>
                  <a:srgbClr val="002060"/>
                </a:solidFill>
              </a:rPr>
              <a:t>,</a:t>
            </a:r>
          </a:p>
          <a:p>
            <a:r>
              <a:rPr lang="en-US" altLang="zh-CN" sz="1200" dirty="0">
                <a:solidFill>
                  <a:srgbClr val="002060"/>
                </a:solidFill>
              </a:rPr>
              <a:t>    t=a</a:t>
            </a:r>
            <a:endParaRPr lang="zh-CN" altLang="en-US" sz="1200" dirty="0">
              <a:solidFill>
                <a:srgbClr val="002060"/>
              </a:solidFill>
            </a:endParaRPr>
          </a:p>
        </p:txBody>
      </p:sp>
      <p:cxnSp>
        <p:nvCxnSpPr>
          <p:cNvPr id="9" name="直接箭头连接符 8"/>
          <p:cNvCxnSpPr>
            <a:stCxn id="5" idx="1"/>
          </p:cNvCxnSpPr>
          <p:nvPr/>
        </p:nvCxnSpPr>
        <p:spPr>
          <a:xfrm flipH="1">
            <a:off x="8151205" y="2475330"/>
            <a:ext cx="677596" cy="2"/>
          </a:xfrm>
          <a:prstGeom prst="straightConnector1">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166933" y="2157682"/>
            <a:ext cx="1022410" cy="276999"/>
          </a:xfrm>
          <a:prstGeom prst="rect">
            <a:avLst/>
          </a:prstGeom>
          <a:noFill/>
        </p:spPr>
        <p:txBody>
          <a:bodyPr wrap="square" rtlCol="0">
            <a:spAutoFit/>
          </a:bodyPr>
          <a:lstStyle/>
          <a:p>
            <a:r>
              <a:rPr lang="zh-CN" altLang="en-US" sz="1200" dirty="0">
                <a:solidFill>
                  <a:srgbClr val="002060"/>
                </a:solidFill>
              </a:rPr>
              <a:t>②</a:t>
            </a:r>
            <a:r>
              <a:rPr lang="en-US" altLang="zh-CN" sz="1200" dirty="0">
                <a:solidFill>
                  <a:srgbClr val="002060"/>
                </a:solidFill>
              </a:rPr>
              <a:t>a=b</a:t>
            </a:r>
            <a:endParaRPr lang="zh-CN" altLang="en-US" sz="1200" dirty="0">
              <a:solidFill>
                <a:srgbClr val="002060"/>
              </a:solidFill>
            </a:endParaRPr>
          </a:p>
        </p:txBody>
      </p:sp>
      <p:sp>
        <p:nvSpPr>
          <p:cNvPr id="11" name="TextBox 10"/>
          <p:cNvSpPr txBox="1"/>
          <p:nvPr/>
        </p:nvSpPr>
        <p:spPr>
          <a:xfrm>
            <a:off x="8892557" y="3106688"/>
            <a:ext cx="1735171" cy="276999"/>
          </a:xfrm>
          <a:prstGeom prst="rect">
            <a:avLst/>
          </a:prstGeom>
          <a:noFill/>
        </p:spPr>
        <p:txBody>
          <a:bodyPr wrap="square" rtlCol="0">
            <a:spAutoFit/>
          </a:bodyPr>
          <a:lstStyle/>
          <a:p>
            <a:r>
              <a:rPr lang="zh-CN" altLang="en-US" sz="1200" dirty="0">
                <a:solidFill>
                  <a:srgbClr val="002060"/>
                </a:solidFill>
              </a:rPr>
              <a:t>③</a:t>
            </a:r>
            <a:r>
              <a:rPr lang="en-US" altLang="zh-CN" sz="1200" dirty="0">
                <a:solidFill>
                  <a:srgbClr val="002060"/>
                </a:solidFill>
              </a:rPr>
              <a:t>b=t (a)</a:t>
            </a:r>
          </a:p>
        </p:txBody>
      </p:sp>
      <p:cxnSp>
        <p:nvCxnSpPr>
          <p:cNvPr id="16" name="直接箭头连接符 15"/>
          <p:cNvCxnSpPr/>
          <p:nvPr/>
        </p:nvCxnSpPr>
        <p:spPr>
          <a:xfrm flipV="1">
            <a:off x="8578014" y="2705878"/>
            <a:ext cx="640631" cy="958496"/>
          </a:xfrm>
          <a:prstGeom prst="straightConnector1">
            <a:avLst/>
          </a:prstGeom>
          <a:ln w="12700">
            <a:solidFill>
              <a:srgbClr val="0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dirty="0"/>
              <a:t>双分支条件语句</a:t>
            </a:r>
            <a:r>
              <a:rPr lang="en-US" altLang="zh-CN" dirty="0"/>
              <a:t>If-Then-Else-End If</a:t>
            </a:r>
            <a:endParaRPr lang="zh-CN" altLang="en-US" dirty="0"/>
          </a:p>
        </p:txBody>
      </p:sp>
      <p:sp>
        <p:nvSpPr>
          <p:cNvPr id="3" name="内容占位符 2"/>
          <p:cNvSpPr>
            <a:spLocks noGrp="1"/>
          </p:cNvSpPr>
          <p:nvPr>
            <p:ph idx="1"/>
          </p:nvPr>
        </p:nvSpPr>
        <p:spPr>
          <a:xfrm>
            <a:off x="485192" y="1240970"/>
            <a:ext cx="6811347" cy="5038533"/>
          </a:xfrm>
        </p:spPr>
        <p:txBody>
          <a:bodyPr/>
          <a:lstStyle/>
          <a:p>
            <a:r>
              <a:rPr lang="zh-CN" altLang="zh-CN" dirty="0"/>
              <a:t>多行格式：</a:t>
            </a:r>
          </a:p>
          <a:p>
            <a:r>
              <a:rPr lang="zh-CN" altLang="zh-CN" dirty="0"/>
              <a:t>格式：</a:t>
            </a:r>
            <a:r>
              <a:rPr lang="en-US" altLang="zh-CN" dirty="0">
                <a:solidFill>
                  <a:srgbClr val="C00000"/>
                </a:solidFill>
              </a:rPr>
              <a:t>If &lt;</a:t>
            </a:r>
            <a:r>
              <a:rPr lang="zh-CN" altLang="zh-CN" dirty="0">
                <a:solidFill>
                  <a:srgbClr val="C00000"/>
                </a:solidFill>
              </a:rPr>
              <a:t>条件</a:t>
            </a:r>
            <a:r>
              <a:rPr lang="en-US" altLang="zh-CN" dirty="0">
                <a:solidFill>
                  <a:srgbClr val="C00000"/>
                </a:solidFill>
              </a:rPr>
              <a:t>&gt; Then</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1&gt;</a:t>
            </a:r>
            <a:endParaRPr lang="zh-CN" altLang="zh-CN" dirty="0">
              <a:solidFill>
                <a:srgbClr val="C00000"/>
              </a:solidFill>
            </a:endParaRPr>
          </a:p>
          <a:p>
            <a:pPr>
              <a:buNone/>
            </a:pPr>
            <a:r>
              <a:rPr lang="en-US" altLang="zh-CN" dirty="0">
                <a:solidFill>
                  <a:srgbClr val="C00000"/>
                </a:solidFill>
              </a:rPr>
              <a:t>       Else</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2&gt;</a:t>
            </a:r>
            <a:endParaRPr lang="zh-CN" altLang="zh-CN" dirty="0">
              <a:solidFill>
                <a:srgbClr val="C00000"/>
              </a:solidFill>
            </a:endParaRPr>
          </a:p>
          <a:p>
            <a:pPr>
              <a:buNone/>
            </a:pPr>
            <a:r>
              <a:rPr lang="en-US" altLang="zh-CN" dirty="0">
                <a:solidFill>
                  <a:srgbClr val="C00000"/>
                </a:solidFill>
              </a:rPr>
              <a:t>       End If</a:t>
            </a:r>
            <a:endParaRPr lang="zh-CN" altLang="zh-CN" dirty="0">
              <a:solidFill>
                <a:srgbClr val="C00000"/>
              </a:solidFill>
            </a:endParaRPr>
          </a:p>
          <a:p>
            <a:r>
              <a:rPr lang="zh-CN" altLang="zh-CN" dirty="0"/>
              <a:t>单行格式：</a:t>
            </a:r>
          </a:p>
          <a:p>
            <a:r>
              <a:rPr lang="zh-CN" altLang="zh-CN" dirty="0"/>
              <a:t>格式：</a:t>
            </a:r>
            <a:endParaRPr lang="en-US" altLang="zh-CN" dirty="0"/>
          </a:p>
          <a:p>
            <a:pPr>
              <a:buNone/>
            </a:pPr>
            <a:r>
              <a:rPr lang="en-US" altLang="zh-CN" dirty="0">
                <a:solidFill>
                  <a:srgbClr val="C00000"/>
                </a:solidFill>
              </a:rPr>
              <a:t>If &lt;</a:t>
            </a:r>
            <a:r>
              <a:rPr lang="zh-CN" altLang="zh-CN" dirty="0">
                <a:solidFill>
                  <a:srgbClr val="C00000"/>
                </a:solidFill>
              </a:rPr>
              <a:t>条件</a:t>
            </a:r>
            <a:r>
              <a:rPr lang="en-US" altLang="zh-CN" dirty="0">
                <a:solidFill>
                  <a:srgbClr val="C00000"/>
                </a:solidFill>
              </a:rPr>
              <a:t>&gt; Then &lt;</a:t>
            </a:r>
            <a:r>
              <a:rPr lang="zh-CN" altLang="zh-CN" dirty="0">
                <a:solidFill>
                  <a:srgbClr val="C00000"/>
                </a:solidFill>
              </a:rPr>
              <a:t>语句</a:t>
            </a:r>
            <a:r>
              <a:rPr lang="en-US" altLang="zh-CN" dirty="0">
                <a:solidFill>
                  <a:srgbClr val="C00000"/>
                </a:solidFill>
              </a:rPr>
              <a:t>1&gt; Else &lt;</a:t>
            </a:r>
            <a:r>
              <a:rPr lang="zh-CN" altLang="zh-CN" dirty="0">
                <a:solidFill>
                  <a:srgbClr val="C00000"/>
                </a:solidFill>
              </a:rPr>
              <a:t>语句</a:t>
            </a:r>
            <a:r>
              <a:rPr lang="en-US" altLang="zh-CN" dirty="0">
                <a:solidFill>
                  <a:srgbClr val="C00000"/>
                </a:solidFill>
              </a:rPr>
              <a:t>2&gt;</a:t>
            </a:r>
            <a:endParaRPr lang="zh-CN" altLang="zh-CN" dirty="0">
              <a:solidFill>
                <a:srgbClr val="C00000"/>
              </a:solidFill>
            </a:endParaRPr>
          </a:p>
          <a:p>
            <a:endParaRPr lang="zh-CN" altLang="en-US" dirty="0"/>
          </a:p>
        </p:txBody>
      </p:sp>
      <p:pic>
        <p:nvPicPr>
          <p:cNvPr id="2051" name="Picture 3"/>
          <p:cNvPicPr>
            <a:picLocks noChangeAspect="1" noChangeArrowheads="1"/>
          </p:cNvPicPr>
          <p:nvPr/>
        </p:nvPicPr>
        <p:blipFill>
          <a:blip r:embed="rId2" cstate="print"/>
          <a:srcRect/>
          <a:stretch>
            <a:fillRect/>
          </a:stretch>
        </p:blipFill>
        <p:spPr bwMode="auto">
          <a:xfrm>
            <a:off x="6936644" y="1436914"/>
            <a:ext cx="5057274" cy="4340971"/>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sz="3600" dirty="0"/>
              <a:t>【例</a:t>
            </a:r>
            <a:r>
              <a:rPr lang="en-US" altLang="zh-CN" sz="3600" dirty="0"/>
              <a:t>3.36</a:t>
            </a:r>
            <a:r>
              <a:rPr lang="zh-CN" altLang="zh-CN" sz="3600" dirty="0"/>
              <a:t>】使用双分支语句改写例</a:t>
            </a:r>
            <a:r>
              <a:rPr lang="en-US" altLang="zh-CN" sz="3600" dirty="0"/>
              <a:t>3.35</a:t>
            </a:r>
            <a:endParaRPr lang="zh-CN" altLang="en-US" sz="3600" dirty="0"/>
          </a:p>
        </p:txBody>
      </p:sp>
      <p:sp>
        <p:nvSpPr>
          <p:cNvPr id="3" name="内容占位符 2"/>
          <p:cNvSpPr>
            <a:spLocks noGrp="1"/>
          </p:cNvSpPr>
          <p:nvPr>
            <p:ph idx="1"/>
          </p:nvPr>
        </p:nvSpPr>
        <p:spPr/>
        <p:txBody>
          <a:bodyPr>
            <a:normAutofit fontScale="92500" lnSpcReduction="20000"/>
          </a:bodyPr>
          <a:lstStyle/>
          <a:p>
            <a:pPr>
              <a:buNone/>
            </a:pPr>
            <a:r>
              <a:rPr lang="en-US" altLang="zh-CN" dirty="0"/>
              <a:t>Sub </a:t>
            </a:r>
            <a:r>
              <a:rPr lang="en-US" altLang="zh-CN" dirty="0" err="1"/>
              <a:t>IfDemo</a:t>
            </a:r>
            <a:r>
              <a:rPr lang="en-US" altLang="zh-CN" dirty="0"/>
              <a:t>()</a:t>
            </a:r>
          </a:p>
          <a:p>
            <a:pPr>
              <a:buNone/>
            </a:pPr>
            <a:r>
              <a:rPr lang="en-US" altLang="zh-CN" dirty="0"/>
              <a:t>	Rem </a:t>
            </a:r>
            <a:r>
              <a:rPr lang="zh-CN" altLang="en-US" dirty="0"/>
              <a:t>输入两个数，按从大到小输出这两个数</a:t>
            </a:r>
          </a:p>
          <a:p>
            <a:pPr>
              <a:buNone/>
            </a:pPr>
            <a:r>
              <a:rPr lang="zh-CN" altLang="en-US" dirty="0"/>
              <a:t>	</a:t>
            </a:r>
            <a:r>
              <a:rPr lang="en-US" altLang="zh-CN" dirty="0"/>
              <a:t>Dim a As Single, b As Single</a:t>
            </a:r>
          </a:p>
          <a:p>
            <a:pPr>
              <a:buNone/>
            </a:pPr>
            <a:r>
              <a:rPr lang="en-US" altLang="zh-CN" dirty="0"/>
              <a:t>	 </a:t>
            </a:r>
          </a:p>
          <a:p>
            <a:pPr>
              <a:buNone/>
            </a:pPr>
            <a:r>
              <a:rPr lang="en-US" altLang="zh-CN" dirty="0"/>
              <a:t>	a = </a:t>
            </a:r>
            <a:r>
              <a:rPr lang="en-US" altLang="zh-CN" dirty="0" err="1"/>
              <a:t>InputBox</a:t>
            </a:r>
            <a:r>
              <a:rPr lang="en-US" altLang="zh-CN" dirty="0"/>
              <a:t>("</a:t>
            </a:r>
            <a:r>
              <a:rPr lang="zh-CN" altLang="en-US" dirty="0"/>
              <a:t>请输入</a:t>
            </a:r>
            <a:r>
              <a:rPr lang="en-US" altLang="zh-CN" dirty="0"/>
              <a:t>a</a:t>
            </a:r>
            <a:r>
              <a:rPr lang="zh-CN" altLang="en-US" dirty="0"/>
              <a:t>的值“</a:t>
            </a:r>
            <a:r>
              <a:rPr lang="en-US" altLang="zh-CN" dirty="0"/>
              <a:t>)</a:t>
            </a:r>
          </a:p>
          <a:p>
            <a:pPr>
              <a:buNone/>
            </a:pPr>
            <a:r>
              <a:rPr lang="en-US" altLang="zh-CN" dirty="0"/>
              <a:t>	b = </a:t>
            </a:r>
            <a:r>
              <a:rPr lang="en-US" altLang="zh-CN" dirty="0" err="1"/>
              <a:t>InputBox</a:t>
            </a:r>
            <a:r>
              <a:rPr lang="en-US" altLang="zh-CN" dirty="0"/>
              <a:t>("</a:t>
            </a:r>
            <a:r>
              <a:rPr lang="zh-CN" altLang="en-US" dirty="0"/>
              <a:t>请输入</a:t>
            </a:r>
            <a:r>
              <a:rPr lang="en-US" altLang="zh-CN" dirty="0"/>
              <a:t>b</a:t>
            </a:r>
            <a:r>
              <a:rPr lang="zh-CN" altLang="en-US" dirty="0"/>
              <a:t>的值“</a:t>
            </a:r>
            <a:r>
              <a:rPr lang="en-US" altLang="zh-CN" dirty="0"/>
              <a:t>)</a:t>
            </a:r>
          </a:p>
          <a:p>
            <a:pPr>
              <a:buNone/>
            </a:pPr>
            <a:r>
              <a:rPr lang="en-US" altLang="zh-CN" dirty="0"/>
              <a:t>	If a &lt; b Then</a:t>
            </a:r>
          </a:p>
          <a:p>
            <a:pPr>
              <a:buNone/>
            </a:pPr>
            <a:r>
              <a:rPr lang="en-US" altLang="zh-CN" dirty="0"/>
              <a:t>	  </a:t>
            </a:r>
            <a:r>
              <a:rPr lang="en-US" altLang="zh-CN" dirty="0" err="1"/>
              <a:t>Debug.Print</a:t>
            </a:r>
            <a:r>
              <a:rPr lang="en-US" altLang="zh-CN" dirty="0"/>
              <a:t> b, a</a:t>
            </a:r>
          </a:p>
          <a:p>
            <a:pPr>
              <a:buNone/>
            </a:pPr>
            <a:r>
              <a:rPr lang="en-US" altLang="zh-CN" dirty="0"/>
              <a:t>	Else</a:t>
            </a:r>
          </a:p>
          <a:p>
            <a:pPr>
              <a:buNone/>
            </a:pPr>
            <a:r>
              <a:rPr lang="en-US" altLang="zh-CN" dirty="0"/>
              <a:t>	  </a:t>
            </a:r>
            <a:r>
              <a:rPr lang="en-US" altLang="zh-CN" dirty="0" err="1"/>
              <a:t>Debug.Print</a:t>
            </a:r>
            <a:r>
              <a:rPr lang="en-US" altLang="zh-CN" dirty="0"/>
              <a:t> a, b</a:t>
            </a:r>
          </a:p>
          <a:p>
            <a:pPr>
              <a:buNone/>
            </a:pPr>
            <a:r>
              <a:rPr lang="en-US" altLang="zh-CN" dirty="0"/>
              <a:t>	End If</a:t>
            </a:r>
          </a:p>
          <a:p>
            <a:pPr>
              <a:buNone/>
            </a:pPr>
            <a:r>
              <a:rPr lang="en-US" altLang="zh-CN" dirty="0"/>
              <a:t>End Sub</a:t>
            </a:r>
          </a:p>
          <a:p>
            <a:pPr>
              <a:buNone/>
            </a:pPr>
            <a:endParaRPr lang="en-US" altLang="zh-CN" dirty="0"/>
          </a:p>
          <a:p>
            <a:pPr>
              <a:buNone/>
            </a:pPr>
            <a:endParaRPr lang="en-US" altLang="zh-CN"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多分支条件语句</a:t>
            </a:r>
            <a:r>
              <a:rPr lang="en-US" altLang="zh-CN" dirty="0"/>
              <a:t>If-Then-</a:t>
            </a:r>
            <a:r>
              <a:rPr lang="en-US" altLang="zh-CN" dirty="0" err="1"/>
              <a:t>ElseIf</a:t>
            </a:r>
            <a:r>
              <a:rPr lang="en-US" altLang="zh-CN" dirty="0"/>
              <a:t>-Else-End If</a:t>
            </a:r>
            <a:endParaRPr lang="zh-CN" altLang="en-US" dirty="0"/>
          </a:p>
        </p:txBody>
      </p:sp>
      <p:sp>
        <p:nvSpPr>
          <p:cNvPr id="3" name="内容占位符 2"/>
          <p:cNvSpPr>
            <a:spLocks noGrp="1"/>
          </p:cNvSpPr>
          <p:nvPr>
            <p:ph idx="1"/>
          </p:nvPr>
        </p:nvSpPr>
        <p:spPr/>
        <p:txBody>
          <a:bodyPr>
            <a:normAutofit fontScale="92500" lnSpcReduction="10000"/>
          </a:bodyPr>
          <a:lstStyle/>
          <a:p>
            <a:r>
              <a:rPr lang="zh-CN" altLang="zh-CN" dirty="0"/>
              <a:t>格式：</a:t>
            </a:r>
          </a:p>
          <a:p>
            <a:pPr>
              <a:buNone/>
            </a:pPr>
            <a:r>
              <a:rPr lang="en-US" altLang="zh-CN" dirty="0"/>
              <a:t>  </a:t>
            </a:r>
            <a:r>
              <a:rPr lang="en-US" altLang="zh-CN" dirty="0">
                <a:solidFill>
                  <a:srgbClr val="C00000"/>
                </a:solidFill>
              </a:rPr>
              <a:t>If   &lt;</a:t>
            </a:r>
            <a:r>
              <a:rPr lang="zh-CN" altLang="zh-CN" dirty="0">
                <a:solidFill>
                  <a:srgbClr val="C00000"/>
                </a:solidFill>
              </a:rPr>
              <a:t>条件</a:t>
            </a:r>
            <a:r>
              <a:rPr lang="en-US" altLang="zh-CN" dirty="0">
                <a:solidFill>
                  <a:srgbClr val="C00000"/>
                </a:solidFill>
              </a:rPr>
              <a:t>1&gt; Then</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1&gt;</a:t>
            </a:r>
            <a:endParaRPr lang="zh-CN" altLang="zh-CN" dirty="0">
              <a:solidFill>
                <a:srgbClr val="C00000"/>
              </a:solidFill>
            </a:endParaRPr>
          </a:p>
          <a:p>
            <a:pPr>
              <a:buNone/>
            </a:pPr>
            <a:r>
              <a:rPr lang="en-US" altLang="zh-CN" dirty="0">
                <a:solidFill>
                  <a:srgbClr val="C00000"/>
                </a:solidFill>
              </a:rPr>
              <a:t>       [</a:t>
            </a:r>
            <a:r>
              <a:rPr lang="en-US" altLang="zh-CN" dirty="0" err="1">
                <a:solidFill>
                  <a:srgbClr val="C00000"/>
                </a:solidFill>
              </a:rPr>
              <a:t>ElseIf</a:t>
            </a:r>
            <a:r>
              <a:rPr lang="en-US" altLang="zh-CN" dirty="0">
                <a:solidFill>
                  <a:srgbClr val="C00000"/>
                </a:solidFill>
              </a:rPr>
              <a:t> &lt;</a:t>
            </a:r>
            <a:r>
              <a:rPr lang="zh-CN" altLang="zh-CN" dirty="0">
                <a:solidFill>
                  <a:srgbClr val="C00000"/>
                </a:solidFill>
              </a:rPr>
              <a:t>条件</a:t>
            </a:r>
            <a:r>
              <a:rPr lang="en-US" altLang="zh-CN" dirty="0">
                <a:solidFill>
                  <a:srgbClr val="C00000"/>
                </a:solidFill>
              </a:rPr>
              <a:t>2&gt; Then</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2&gt;</a:t>
            </a:r>
            <a:endParaRPr lang="zh-CN" altLang="zh-CN" dirty="0">
              <a:solidFill>
                <a:srgbClr val="C00000"/>
              </a:solidFill>
            </a:endParaRPr>
          </a:p>
          <a:p>
            <a:pPr>
              <a:buNone/>
            </a:pPr>
            <a:r>
              <a:rPr lang="en-US" altLang="zh-CN" dirty="0">
                <a:solidFill>
                  <a:srgbClr val="C00000"/>
                </a:solidFill>
              </a:rPr>
              <a:t>               [</a:t>
            </a:r>
            <a:r>
              <a:rPr lang="en-US" altLang="zh-CN" dirty="0" err="1">
                <a:solidFill>
                  <a:srgbClr val="C00000"/>
                </a:solidFill>
              </a:rPr>
              <a:t>ElseIf</a:t>
            </a:r>
            <a:r>
              <a:rPr lang="en-US" altLang="zh-CN" dirty="0">
                <a:solidFill>
                  <a:srgbClr val="C00000"/>
                </a:solidFill>
              </a:rPr>
              <a:t> &lt;</a:t>
            </a:r>
            <a:r>
              <a:rPr lang="zh-CN" altLang="zh-CN" dirty="0">
                <a:solidFill>
                  <a:srgbClr val="C00000"/>
                </a:solidFill>
              </a:rPr>
              <a:t>条件</a:t>
            </a:r>
            <a:r>
              <a:rPr lang="en-US" altLang="zh-CN" dirty="0">
                <a:solidFill>
                  <a:srgbClr val="C00000"/>
                </a:solidFill>
              </a:rPr>
              <a:t>3&gt; Then</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3&gt;]</a:t>
            </a:r>
            <a:endParaRPr lang="zh-CN" altLang="zh-CN" dirty="0">
              <a:solidFill>
                <a:srgbClr val="C00000"/>
              </a:solidFill>
            </a:endParaRPr>
          </a:p>
          <a:p>
            <a:pPr>
              <a:buNone/>
            </a:pPr>
            <a:r>
              <a:rPr lang="en-US" altLang="zh-CN" dirty="0">
                <a:solidFill>
                  <a:srgbClr val="C00000"/>
                </a:solidFill>
              </a:rPr>
              <a:t>	                       …</a:t>
            </a:r>
            <a:endParaRPr lang="zh-CN" altLang="zh-CN" dirty="0">
              <a:solidFill>
                <a:srgbClr val="C00000"/>
              </a:solidFill>
            </a:endParaRPr>
          </a:p>
          <a:p>
            <a:pPr>
              <a:buNone/>
            </a:pPr>
            <a:r>
              <a:rPr lang="en-US" altLang="zh-CN" dirty="0">
                <a:solidFill>
                  <a:srgbClr val="C00000"/>
                </a:solidFill>
              </a:rPr>
              <a:t>  [Else</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n&gt;]</a:t>
            </a:r>
            <a:endParaRPr lang="zh-CN" altLang="zh-CN" dirty="0">
              <a:solidFill>
                <a:srgbClr val="C00000"/>
              </a:solidFill>
            </a:endParaRPr>
          </a:p>
          <a:p>
            <a:pPr>
              <a:buNone/>
            </a:pPr>
            <a:r>
              <a:rPr lang="en-US" altLang="zh-CN" dirty="0">
                <a:solidFill>
                  <a:srgbClr val="C00000"/>
                </a:solidFill>
              </a:rPr>
              <a:t>   End If</a:t>
            </a:r>
            <a:endParaRPr lang="zh-CN" altLang="zh-CN" dirty="0">
              <a:solidFill>
                <a:srgbClr val="C00000"/>
              </a:solidFill>
            </a:endParaRPr>
          </a:p>
        </p:txBody>
      </p:sp>
      <p:sp>
        <p:nvSpPr>
          <p:cNvPr id="4" name="TextBox 3"/>
          <p:cNvSpPr txBox="1"/>
          <p:nvPr/>
        </p:nvSpPr>
        <p:spPr>
          <a:xfrm>
            <a:off x="8210938" y="2509935"/>
            <a:ext cx="2519265" cy="1323439"/>
          </a:xfrm>
          <a:prstGeom prst="rect">
            <a:avLst/>
          </a:prstGeom>
          <a:noFill/>
        </p:spPr>
        <p:txBody>
          <a:bodyPr wrap="square" rtlCol="0">
            <a:spAutoFit/>
          </a:bodyPr>
          <a:lstStyle/>
          <a:p>
            <a:pPr algn="ctr"/>
            <a:r>
              <a:rPr lang="zh-CN" altLang="en-US" sz="4000" dirty="0">
                <a:solidFill>
                  <a:srgbClr val="002060"/>
                </a:solidFill>
              </a:rPr>
              <a:t>选择语句的嵌套</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多分支语句 </a:t>
            </a:r>
            <a:r>
              <a:rPr lang="en-US" altLang="zh-CN" dirty="0"/>
              <a:t>Select Case</a:t>
            </a:r>
            <a:endParaRPr lang="zh-CN" altLang="zh-CN" dirty="0"/>
          </a:p>
        </p:txBody>
      </p:sp>
      <p:sp>
        <p:nvSpPr>
          <p:cNvPr id="3" name="内容占位符 2"/>
          <p:cNvSpPr>
            <a:spLocks noGrp="1"/>
          </p:cNvSpPr>
          <p:nvPr>
            <p:ph idx="1"/>
          </p:nvPr>
        </p:nvSpPr>
        <p:spPr>
          <a:xfrm>
            <a:off x="485192" y="1240970"/>
            <a:ext cx="4534677" cy="5038533"/>
          </a:xfrm>
        </p:spPr>
        <p:txBody>
          <a:bodyPr>
            <a:normAutofit fontScale="92500" lnSpcReduction="20000"/>
          </a:bodyPr>
          <a:lstStyle/>
          <a:p>
            <a:r>
              <a:rPr lang="zh-CN" altLang="zh-CN" dirty="0"/>
              <a:t>格式：</a:t>
            </a:r>
          </a:p>
          <a:p>
            <a:pPr>
              <a:buNone/>
            </a:pPr>
            <a:r>
              <a:rPr lang="en-US" altLang="zh-CN" dirty="0" err="1">
                <a:solidFill>
                  <a:srgbClr val="C00000"/>
                </a:solidFill>
              </a:rPr>
              <a:t>Selct</a:t>
            </a:r>
            <a:r>
              <a:rPr lang="en-US" altLang="zh-CN" dirty="0">
                <a:solidFill>
                  <a:srgbClr val="C00000"/>
                </a:solidFill>
              </a:rPr>
              <a:t> Case &lt;</a:t>
            </a:r>
            <a:r>
              <a:rPr lang="zh-CN" altLang="zh-CN" dirty="0">
                <a:solidFill>
                  <a:srgbClr val="C00000"/>
                </a:solidFill>
              </a:rPr>
              <a:t>测试表达式</a:t>
            </a:r>
            <a:r>
              <a:rPr lang="en-US" altLang="zh-CN" dirty="0">
                <a:solidFill>
                  <a:srgbClr val="C00000"/>
                </a:solidFill>
              </a:rPr>
              <a:t>&gt;</a:t>
            </a:r>
            <a:endParaRPr lang="zh-CN" altLang="zh-CN" dirty="0">
              <a:solidFill>
                <a:srgbClr val="C00000"/>
              </a:solidFill>
            </a:endParaRPr>
          </a:p>
          <a:p>
            <a:pPr>
              <a:buNone/>
            </a:pPr>
            <a:r>
              <a:rPr lang="en-US" altLang="zh-CN" dirty="0">
                <a:solidFill>
                  <a:srgbClr val="C00000"/>
                </a:solidFill>
              </a:rPr>
              <a:t>  Case &lt;</a:t>
            </a:r>
            <a:r>
              <a:rPr lang="zh-CN" altLang="zh-CN" dirty="0">
                <a:solidFill>
                  <a:srgbClr val="C00000"/>
                </a:solidFill>
              </a:rPr>
              <a:t>表达式列表</a:t>
            </a:r>
            <a:r>
              <a:rPr lang="en-US" altLang="zh-CN" dirty="0">
                <a:solidFill>
                  <a:srgbClr val="C00000"/>
                </a:solidFill>
              </a:rPr>
              <a:t>1&gt;</a:t>
            </a:r>
            <a:endParaRPr lang="zh-CN" altLang="zh-CN" dirty="0">
              <a:solidFill>
                <a:srgbClr val="C00000"/>
              </a:solidFill>
            </a:endParaRPr>
          </a:p>
          <a:p>
            <a:pPr>
              <a:buNone/>
            </a:pPr>
            <a:r>
              <a:rPr lang="en-US" altLang="zh-CN" dirty="0">
                <a:solidFill>
                  <a:srgbClr val="C00000"/>
                </a:solidFill>
              </a:rPr>
              <a:t>    [</a:t>
            </a:r>
            <a:r>
              <a:rPr lang="zh-CN" altLang="zh-CN" dirty="0">
                <a:solidFill>
                  <a:srgbClr val="C00000"/>
                </a:solidFill>
              </a:rPr>
              <a:t>语句序列</a:t>
            </a:r>
            <a:r>
              <a:rPr lang="en-US" altLang="zh-CN" dirty="0">
                <a:solidFill>
                  <a:srgbClr val="C00000"/>
                </a:solidFill>
              </a:rPr>
              <a:t>1]</a:t>
            </a:r>
            <a:endParaRPr lang="zh-CN" altLang="zh-CN" dirty="0">
              <a:solidFill>
                <a:srgbClr val="C00000"/>
              </a:solidFill>
            </a:endParaRPr>
          </a:p>
          <a:p>
            <a:pPr>
              <a:buNone/>
            </a:pPr>
            <a:r>
              <a:rPr lang="en-US" altLang="zh-CN" dirty="0">
                <a:solidFill>
                  <a:srgbClr val="C00000"/>
                </a:solidFill>
              </a:rPr>
              <a:t>  Case &lt;</a:t>
            </a:r>
            <a:r>
              <a:rPr lang="zh-CN" altLang="zh-CN" dirty="0">
                <a:solidFill>
                  <a:srgbClr val="C00000"/>
                </a:solidFill>
              </a:rPr>
              <a:t>表达式列表</a:t>
            </a:r>
            <a:r>
              <a:rPr lang="en-US" altLang="zh-CN" dirty="0">
                <a:solidFill>
                  <a:srgbClr val="C00000"/>
                </a:solidFill>
              </a:rPr>
              <a:t>2&gt;</a:t>
            </a:r>
            <a:endParaRPr lang="zh-CN" altLang="zh-CN" dirty="0">
              <a:solidFill>
                <a:srgbClr val="C00000"/>
              </a:solidFill>
            </a:endParaRPr>
          </a:p>
          <a:p>
            <a:pPr>
              <a:buNone/>
            </a:pPr>
            <a:r>
              <a:rPr lang="en-US" altLang="zh-CN" dirty="0">
                <a:solidFill>
                  <a:srgbClr val="C00000"/>
                </a:solidFill>
              </a:rPr>
              <a:t>    [</a:t>
            </a:r>
            <a:r>
              <a:rPr lang="zh-CN" altLang="zh-CN" dirty="0">
                <a:solidFill>
                  <a:srgbClr val="C00000"/>
                </a:solidFill>
              </a:rPr>
              <a:t>语句序列</a:t>
            </a:r>
            <a:r>
              <a:rPr lang="en-US" altLang="zh-CN" dirty="0">
                <a:solidFill>
                  <a:srgbClr val="C00000"/>
                </a:solidFill>
              </a:rPr>
              <a:t>2]</a:t>
            </a:r>
            <a:endParaRPr lang="zh-CN" altLang="zh-CN" dirty="0">
              <a:solidFill>
                <a:srgbClr val="C00000"/>
              </a:solidFill>
            </a:endParaRPr>
          </a:p>
          <a:p>
            <a:pPr>
              <a:buNone/>
            </a:pPr>
            <a:r>
              <a:rPr lang="en-US" altLang="zh-CN" dirty="0">
                <a:solidFill>
                  <a:srgbClr val="C00000"/>
                </a:solidFill>
              </a:rPr>
              <a:t>  …</a:t>
            </a:r>
            <a:endParaRPr lang="zh-CN" altLang="zh-CN" dirty="0">
              <a:solidFill>
                <a:srgbClr val="C00000"/>
              </a:solidFill>
            </a:endParaRPr>
          </a:p>
          <a:p>
            <a:pPr>
              <a:buNone/>
            </a:pPr>
            <a:r>
              <a:rPr lang="en-US" altLang="zh-CN" dirty="0">
                <a:solidFill>
                  <a:srgbClr val="C00000"/>
                </a:solidFill>
              </a:rPr>
              <a:t>  Case &lt;</a:t>
            </a:r>
            <a:r>
              <a:rPr lang="zh-CN" altLang="zh-CN" dirty="0">
                <a:solidFill>
                  <a:srgbClr val="C00000"/>
                </a:solidFill>
              </a:rPr>
              <a:t>表达式列表</a:t>
            </a:r>
            <a:r>
              <a:rPr lang="en-US" altLang="zh-CN" dirty="0">
                <a:solidFill>
                  <a:srgbClr val="C00000"/>
                </a:solidFill>
              </a:rPr>
              <a:t>n&gt;</a:t>
            </a:r>
            <a:endParaRPr lang="zh-CN" altLang="zh-CN" dirty="0">
              <a:solidFill>
                <a:srgbClr val="C00000"/>
              </a:solidFill>
            </a:endParaRPr>
          </a:p>
          <a:p>
            <a:pPr>
              <a:buNone/>
            </a:pPr>
            <a:r>
              <a:rPr lang="en-US" altLang="zh-CN" dirty="0">
                <a:solidFill>
                  <a:srgbClr val="C00000"/>
                </a:solidFill>
              </a:rPr>
              <a:t>    [</a:t>
            </a:r>
            <a:r>
              <a:rPr lang="zh-CN" altLang="zh-CN" dirty="0">
                <a:solidFill>
                  <a:srgbClr val="C00000"/>
                </a:solidFill>
              </a:rPr>
              <a:t>语句序列</a:t>
            </a:r>
            <a:r>
              <a:rPr lang="en-US" altLang="zh-CN" dirty="0">
                <a:solidFill>
                  <a:srgbClr val="C00000"/>
                </a:solidFill>
              </a:rPr>
              <a:t>n]</a:t>
            </a:r>
            <a:endParaRPr lang="zh-CN" altLang="zh-CN" dirty="0">
              <a:solidFill>
                <a:srgbClr val="C00000"/>
              </a:solidFill>
            </a:endParaRPr>
          </a:p>
          <a:p>
            <a:pPr>
              <a:buNone/>
            </a:pPr>
            <a:r>
              <a:rPr lang="en-US" altLang="zh-CN" dirty="0">
                <a:solidFill>
                  <a:srgbClr val="C00000"/>
                </a:solidFill>
              </a:rPr>
              <a:t>  [Case Else</a:t>
            </a:r>
            <a:endParaRPr lang="zh-CN" altLang="zh-CN" dirty="0">
              <a:solidFill>
                <a:srgbClr val="C00000"/>
              </a:solidFill>
            </a:endParaRPr>
          </a:p>
          <a:p>
            <a:pPr>
              <a:buNone/>
            </a:pPr>
            <a:r>
              <a:rPr lang="en-US" altLang="zh-CN" dirty="0">
                <a:solidFill>
                  <a:srgbClr val="C00000"/>
                </a:solidFill>
              </a:rPr>
              <a:t>    [</a:t>
            </a:r>
            <a:r>
              <a:rPr lang="zh-CN" altLang="zh-CN" dirty="0">
                <a:solidFill>
                  <a:srgbClr val="C00000"/>
                </a:solidFill>
              </a:rPr>
              <a:t>语句序列</a:t>
            </a:r>
            <a:r>
              <a:rPr lang="en-US" altLang="zh-CN" dirty="0">
                <a:solidFill>
                  <a:srgbClr val="C00000"/>
                </a:solidFill>
              </a:rPr>
              <a:t>n+1]]</a:t>
            </a:r>
            <a:endParaRPr lang="zh-CN" altLang="zh-CN" dirty="0">
              <a:solidFill>
                <a:srgbClr val="C00000"/>
              </a:solidFill>
            </a:endParaRPr>
          </a:p>
          <a:p>
            <a:pPr>
              <a:buNone/>
            </a:pPr>
            <a:r>
              <a:rPr lang="en-US" altLang="zh-CN" dirty="0">
                <a:solidFill>
                  <a:srgbClr val="C00000"/>
                </a:solidFill>
              </a:rPr>
              <a:t>End Select</a:t>
            </a:r>
            <a:endParaRPr lang="zh-CN" altLang="zh-CN" dirty="0">
              <a:solidFill>
                <a:srgbClr val="C00000"/>
              </a:solidFill>
            </a:endParaRPr>
          </a:p>
        </p:txBody>
      </p:sp>
      <p:pic>
        <p:nvPicPr>
          <p:cNvPr id="3074" name="Picture 2"/>
          <p:cNvPicPr>
            <a:picLocks noChangeAspect="1" noChangeArrowheads="1"/>
          </p:cNvPicPr>
          <p:nvPr/>
        </p:nvPicPr>
        <p:blipFill>
          <a:blip r:embed="rId2" cstate="print"/>
          <a:srcRect/>
          <a:stretch>
            <a:fillRect/>
          </a:stretch>
        </p:blipFill>
        <p:spPr bwMode="auto">
          <a:xfrm>
            <a:off x="5941946" y="994034"/>
            <a:ext cx="5404337" cy="5677354"/>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dirty="0"/>
              <a:t>说明：</a:t>
            </a:r>
            <a:endParaRPr lang="zh-CN" altLang="en-US" dirty="0"/>
          </a:p>
        </p:txBody>
      </p:sp>
      <p:sp>
        <p:nvSpPr>
          <p:cNvPr id="3" name="内容占位符 2"/>
          <p:cNvSpPr>
            <a:spLocks noGrp="1"/>
          </p:cNvSpPr>
          <p:nvPr>
            <p:ph idx="1"/>
          </p:nvPr>
        </p:nvSpPr>
        <p:spPr>
          <a:xfrm>
            <a:off x="485192" y="1240970"/>
            <a:ext cx="10991461" cy="5038533"/>
          </a:xfrm>
        </p:spPr>
        <p:txBody>
          <a:bodyPr/>
          <a:lstStyle/>
          <a:p>
            <a:pPr>
              <a:buNone/>
            </a:pPr>
            <a:r>
              <a:rPr lang="zh-CN" altLang="zh-CN" dirty="0"/>
              <a:t>（</a:t>
            </a:r>
            <a:r>
              <a:rPr lang="en-US" altLang="zh-CN" dirty="0"/>
              <a:t>1</a:t>
            </a:r>
            <a:r>
              <a:rPr lang="zh-CN" altLang="zh-CN" dirty="0"/>
              <a:t>）测试表达式可以是数值表达式也可以是字符表达式，通常是数值变量或字符串变量</a:t>
            </a:r>
          </a:p>
          <a:p>
            <a:pPr>
              <a:buNone/>
            </a:pPr>
            <a:r>
              <a:rPr lang="zh-CN" altLang="zh-CN" dirty="0"/>
              <a:t>（</a:t>
            </a:r>
            <a:r>
              <a:rPr lang="en-US" altLang="zh-CN" dirty="0"/>
              <a:t>2</a:t>
            </a:r>
            <a:r>
              <a:rPr lang="zh-CN" altLang="zh-CN" dirty="0"/>
              <a:t>）如果有多个测试项的值与“测试表达式”的值相匹配，则根据自上而下原则，只执行第一个与之匹配的语句块</a:t>
            </a:r>
          </a:p>
          <a:p>
            <a:pPr>
              <a:buNone/>
            </a:pPr>
            <a:r>
              <a:rPr lang="zh-CN" altLang="zh-CN" dirty="0"/>
              <a:t>（</a:t>
            </a:r>
            <a:r>
              <a:rPr lang="en-US" altLang="zh-CN" dirty="0"/>
              <a:t>3</a:t>
            </a:r>
            <a:r>
              <a:rPr lang="zh-CN" altLang="zh-CN" dirty="0"/>
              <a:t>）如果所有</a:t>
            </a:r>
            <a:r>
              <a:rPr lang="en-US" altLang="zh-CN" dirty="0"/>
              <a:t>Case</a:t>
            </a:r>
            <a:r>
              <a:rPr lang="zh-CN" altLang="zh-CN" dirty="0"/>
              <a:t>条件都不成立，且没有</a:t>
            </a:r>
            <a:r>
              <a:rPr lang="en-US" altLang="zh-CN" dirty="0"/>
              <a:t>Case Else</a:t>
            </a:r>
            <a:r>
              <a:rPr lang="zh-CN" altLang="zh-CN" dirty="0"/>
              <a:t>子句，则直接跳出本结构</a:t>
            </a:r>
          </a:p>
          <a:p>
            <a:pPr>
              <a:buNone/>
            </a:pPr>
            <a:r>
              <a:rPr lang="zh-CN" altLang="zh-CN" dirty="0"/>
              <a:t>（</a:t>
            </a:r>
            <a:r>
              <a:rPr lang="en-US" altLang="zh-CN" dirty="0"/>
              <a:t>4</a:t>
            </a:r>
            <a:r>
              <a:rPr lang="zh-CN" altLang="zh-CN" dirty="0"/>
              <a:t>）</a:t>
            </a:r>
            <a:r>
              <a:rPr lang="en-US" altLang="zh-CN" dirty="0"/>
              <a:t>Select Case</a:t>
            </a:r>
            <a:r>
              <a:rPr lang="zh-CN" altLang="zh-CN" dirty="0"/>
              <a:t>和</a:t>
            </a:r>
            <a:r>
              <a:rPr lang="en-US" altLang="zh-CN" dirty="0"/>
              <a:t>End Select</a:t>
            </a:r>
            <a:r>
              <a:rPr lang="zh-CN" altLang="zh-CN" dirty="0"/>
              <a:t>必须成对出现，</a:t>
            </a:r>
            <a:r>
              <a:rPr lang="en-US" altLang="zh-CN" dirty="0"/>
              <a:t>Select Case</a:t>
            </a:r>
            <a:r>
              <a:rPr lang="zh-CN" altLang="zh-CN" dirty="0"/>
              <a:t>是本结构的入口，</a:t>
            </a:r>
            <a:r>
              <a:rPr lang="en-US" altLang="zh-CN" dirty="0"/>
              <a:t>End Select</a:t>
            </a:r>
            <a:r>
              <a:rPr lang="zh-CN" altLang="zh-CN" dirty="0"/>
              <a:t>是本结构的出口</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t>测试</a:t>
            </a:r>
            <a:r>
              <a:rPr lang="zh-CN" altLang="zh-CN" dirty="0"/>
              <a:t>表达式</a:t>
            </a:r>
            <a:r>
              <a:rPr lang="zh-CN" altLang="en-US" dirty="0"/>
              <a:t>的</a:t>
            </a:r>
            <a:r>
              <a:rPr lang="zh-CN" altLang="zh-CN" dirty="0"/>
              <a:t>几种书写方式</a:t>
            </a:r>
            <a:endParaRPr lang="zh-CN" altLang="en-US" dirty="0"/>
          </a:p>
        </p:txBody>
      </p:sp>
      <p:sp>
        <p:nvSpPr>
          <p:cNvPr id="3" name="内容占位符 2"/>
          <p:cNvSpPr>
            <a:spLocks noGrp="1"/>
          </p:cNvSpPr>
          <p:nvPr>
            <p:ph idx="1"/>
          </p:nvPr>
        </p:nvSpPr>
        <p:spPr/>
        <p:txBody>
          <a:bodyPr>
            <a:normAutofit fontScale="77500" lnSpcReduction="20000"/>
          </a:bodyPr>
          <a:lstStyle/>
          <a:p>
            <a:pPr>
              <a:buNone/>
            </a:pPr>
            <a:r>
              <a:rPr lang="zh-CN" altLang="zh-CN" dirty="0"/>
              <a:t>（</a:t>
            </a:r>
            <a:r>
              <a:rPr lang="en-US" altLang="zh-CN" dirty="0"/>
              <a:t>1</a:t>
            </a:r>
            <a:r>
              <a:rPr lang="zh-CN" altLang="zh-CN" dirty="0"/>
              <a:t>）格式</a:t>
            </a:r>
            <a:r>
              <a:rPr lang="en-US" altLang="zh-CN" dirty="0"/>
              <a:t>1</a:t>
            </a:r>
            <a:r>
              <a:rPr lang="zh-CN" altLang="zh-CN" dirty="0"/>
              <a:t>：</a:t>
            </a:r>
            <a:r>
              <a:rPr lang="en-US" altLang="zh-CN" b="1" dirty="0">
                <a:solidFill>
                  <a:srgbClr val="C00000"/>
                </a:solidFill>
              </a:rPr>
              <a:t>&lt;</a:t>
            </a:r>
            <a:r>
              <a:rPr lang="zh-CN" altLang="zh-CN" b="1" dirty="0">
                <a:solidFill>
                  <a:srgbClr val="C00000"/>
                </a:solidFill>
              </a:rPr>
              <a:t>表达式</a:t>
            </a:r>
            <a:r>
              <a:rPr lang="en-US" altLang="zh-CN" b="1" dirty="0">
                <a:solidFill>
                  <a:srgbClr val="C00000"/>
                </a:solidFill>
              </a:rPr>
              <a:t>1&gt; [</a:t>
            </a:r>
            <a:r>
              <a:rPr lang="zh-CN" altLang="zh-CN" b="1" dirty="0">
                <a:solidFill>
                  <a:srgbClr val="C00000"/>
                </a:solidFill>
              </a:rPr>
              <a:t>，</a:t>
            </a:r>
            <a:r>
              <a:rPr lang="en-US" altLang="zh-CN" b="1" dirty="0">
                <a:solidFill>
                  <a:srgbClr val="C00000"/>
                </a:solidFill>
              </a:rPr>
              <a:t>&lt;</a:t>
            </a:r>
            <a:r>
              <a:rPr lang="zh-CN" altLang="zh-CN" b="1" dirty="0">
                <a:solidFill>
                  <a:srgbClr val="C00000"/>
                </a:solidFill>
              </a:rPr>
              <a:t>表达式</a:t>
            </a:r>
            <a:r>
              <a:rPr lang="en-US" altLang="zh-CN" b="1" dirty="0">
                <a:solidFill>
                  <a:srgbClr val="C00000"/>
                </a:solidFill>
              </a:rPr>
              <a:t>2&gt;]</a:t>
            </a:r>
            <a:r>
              <a:rPr lang="zh-CN" altLang="zh-CN" b="1" dirty="0">
                <a:solidFill>
                  <a:srgbClr val="C00000"/>
                </a:solidFill>
              </a:rPr>
              <a:t>…</a:t>
            </a:r>
          </a:p>
          <a:p>
            <a:pPr>
              <a:buNone/>
            </a:pPr>
            <a:r>
              <a:rPr lang="zh-CN" altLang="zh-CN" dirty="0"/>
              <a:t>如：</a:t>
            </a:r>
            <a:r>
              <a:rPr lang="en-US" altLang="zh-CN" dirty="0">
                <a:solidFill>
                  <a:srgbClr val="002060"/>
                </a:solidFill>
              </a:rPr>
              <a:t>Case l</a:t>
            </a:r>
            <a:r>
              <a:rPr lang="zh-CN" altLang="zh-CN" dirty="0">
                <a:solidFill>
                  <a:srgbClr val="002060"/>
                </a:solidFill>
              </a:rPr>
              <a:t>，</a:t>
            </a:r>
            <a:r>
              <a:rPr lang="en-US" altLang="zh-CN" dirty="0">
                <a:solidFill>
                  <a:srgbClr val="002060"/>
                </a:solidFill>
              </a:rPr>
              <a:t>3</a:t>
            </a:r>
            <a:r>
              <a:rPr lang="zh-CN" altLang="zh-CN" dirty="0">
                <a:solidFill>
                  <a:srgbClr val="002060"/>
                </a:solidFill>
              </a:rPr>
              <a:t>，</a:t>
            </a:r>
            <a:r>
              <a:rPr lang="en-US" altLang="zh-CN" dirty="0">
                <a:solidFill>
                  <a:srgbClr val="002060"/>
                </a:solidFill>
              </a:rPr>
              <a:t>5</a:t>
            </a:r>
            <a:endParaRPr lang="zh-CN" altLang="zh-CN" dirty="0">
              <a:solidFill>
                <a:srgbClr val="002060"/>
              </a:solidFill>
            </a:endParaRPr>
          </a:p>
          <a:p>
            <a:pPr>
              <a:buNone/>
            </a:pPr>
            <a:r>
              <a:rPr lang="zh-CN" altLang="zh-CN" dirty="0"/>
              <a:t>表示</a:t>
            </a:r>
            <a:r>
              <a:rPr lang="en-US" altLang="zh-CN" dirty="0"/>
              <a:t>&lt;</a:t>
            </a:r>
            <a:r>
              <a:rPr lang="zh-CN" altLang="zh-CN" dirty="0"/>
              <a:t>测试表达式</a:t>
            </a:r>
            <a:r>
              <a:rPr lang="en-US" altLang="zh-CN" dirty="0"/>
              <a:t>&gt;</a:t>
            </a:r>
            <a:r>
              <a:rPr lang="zh-CN" altLang="zh-CN" dirty="0"/>
              <a:t>的值为</a:t>
            </a:r>
            <a:r>
              <a:rPr lang="en-US" altLang="zh-CN" dirty="0"/>
              <a:t>1</a:t>
            </a:r>
            <a:r>
              <a:rPr lang="zh-CN" altLang="zh-CN" dirty="0"/>
              <a:t>或</a:t>
            </a:r>
            <a:r>
              <a:rPr lang="en-US" altLang="zh-CN" dirty="0"/>
              <a:t>3</a:t>
            </a:r>
            <a:r>
              <a:rPr lang="zh-CN" altLang="zh-CN" dirty="0"/>
              <a:t>或</a:t>
            </a:r>
            <a:r>
              <a:rPr lang="en-US" altLang="zh-CN" dirty="0"/>
              <a:t>5</a:t>
            </a:r>
            <a:r>
              <a:rPr lang="zh-CN" altLang="zh-CN" dirty="0"/>
              <a:t>时，将执行该</a:t>
            </a:r>
            <a:r>
              <a:rPr lang="en-US" altLang="zh-CN" dirty="0"/>
              <a:t>Case</a:t>
            </a:r>
            <a:r>
              <a:rPr lang="zh-CN" altLang="zh-CN" dirty="0"/>
              <a:t>语句之后的语句序列</a:t>
            </a:r>
          </a:p>
          <a:p>
            <a:pPr>
              <a:buNone/>
            </a:pPr>
            <a:r>
              <a:rPr lang="zh-CN" altLang="zh-CN" dirty="0"/>
              <a:t>（</a:t>
            </a:r>
            <a:r>
              <a:rPr lang="en-US" altLang="zh-CN" dirty="0"/>
              <a:t>2</a:t>
            </a:r>
            <a:r>
              <a:rPr lang="zh-CN" altLang="zh-CN" dirty="0"/>
              <a:t>）格式</a:t>
            </a:r>
            <a:r>
              <a:rPr lang="en-US" altLang="zh-CN" dirty="0"/>
              <a:t>2</a:t>
            </a:r>
            <a:r>
              <a:rPr lang="zh-CN" altLang="zh-CN" dirty="0"/>
              <a:t>：</a:t>
            </a:r>
            <a:r>
              <a:rPr lang="en-US" altLang="zh-CN" b="1" dirty="0">
                <a:solidFill>
                  <a:srgbClr val="C00000"/>
                </a:solidFill>
              </a:rPr>
              <a:t>&lt;</a:t>
            </a:r>
            <a:r>
              <a:rPr lang="zh-CN" altLang="zh-CN" b="1" dirty="0">
                <a:solidFill>
                  <a:srgbClr val="C00000"/>
                </a:solidFill>
              </a:rPr>
              <a:t>表达式</a:t>
            </a:r>
            <a:r>
              <a:rPr lang="en-US" altLang="zh-CN" b="1" dirty="0">
                <a:solidFill>
                  <a:srgbClr val="C00000"/>
                </a:solidFill>
              </a:rPr>
              <a:t>1&gt; TO &lt;</a:t>
            </a:r>
            <a:r>
              <a:rPr lang="zh-CN" altLang="zh-CN" b="1" dirty="0">
                <a:solidFill>
                  <a:srgbClr val="C00000"/>
                </a:solidFill>
              </a:rPr>
              <a:t>表达式</a:t>
            </a:r>
            <a:r>
              <a:rPr lang="en-US" altLang="zh-CN" b="1" dirty="0">
                <a:solidFill>
                  <a:srgbClr val="C00000"/>
                </a:solidFill>
              </a:rPr>
              <a:t>2&gt; </a:t>
            </a:r>
            <a:endParaRPr lang="zh-CN" altLang="zh-CN" b="1" dirty="0">
              <a:solidFill>
                <a:srgbClr val="C00000"/>
              </a:solidFill>
            </a:endParaRPr>
          </a:p>
          <a:p>
            <a:pPr>
              <a:buNone/>
            </a:pPr>
            <a:r>
              <a:rPr lang="zh-CN" altLang="zh-CN" dirty="0"/>
              <a:t>如：</a:t>
            </a:r>
            <a:r>
              <a:rPr lang="en-US" altLang="zh-CN" dirty="0">
                <a:solidFill>
                  <a:srgbClr val="002060"/>
                </a:solidFill>
              </a:rPr>
              <a:t>Case </a:t>
            </a:r>
            <a:r>
              <a:rPr lang="zh-CN" altLang="zh-CN" dirty="0">
                <a:solidFill>
                  <a:srgbClr val="002060"/>
                </a:solidFill>
              </a:rPr>
              <a:t>“</a:t>
            </a:r>
            <a:r>
              <a:rPr lang="en-US" altLang="zh-CN" dirty="0">
                <a:solidFill>
                  <a:srgbClr val="002060"/>
                </a:solidFill>
              </a:rPr>
              <a:t>A</a:t>
            </a:r>
            <a:r>
              <a:rPr lang="zh-CN" altLang="zh-CN" dirty="0">
                <a:solidFill>
                  <a:srgbClr val="002060"/>
                </a:solidFill>
              </a:rPr>
              <a:t>”</a:t>
            </a:r>
            <a:r>
              <a:rPr lang="en-US" altLang="zh-CN" dirty="0">
                <a:solidFill>
                  <a:srgbClr val="002060"/>
                </a:solidFill>
              </a:rPr>
              <a:t> TO </a:t>
            </a:r>
            <a:r>
              <a:rPr lang="zh-CN" altLang="zh-CN" dirty="0">
                <a:solidFill>
                  <a:srgbClr val="002060"/>
                </a:solidFill>
              </a:rPr>
              <a:t>“</a:t>
            </a:r>
            <a:r>
              <a:rPr lang="en-US" altLang="zh-CN" dirty="0">
                <a:solidFill>
                  <a:srgbClr val="002060"/>
                </a:solidFill>
              </a:rPr>
              <a:t>Z</a:t>
            </a:r>
            <a:r>
              <a:rPr lang="zh-CN" altLang="zh-CN" dirty="0">
                <a:solidFill>
                  <a:srgbClr val="002060"/>
                </a:solidFill>
              </a:rPr>
              <a:t>”</a:t>
            </a:r>
          </a:p>
          <a:p>
            <a:pPr>
              <a:buNone/>
            </a:pPr>
            <a:r>
              <a:rPr lang="zh-CN" altLang="zh-CN" dirty="0"/>
              <a:t>表示</a:t>
            </a:r>
            <a:r>
              <a:rPr lang="en-US" altLang="zh-CN" dirty="0"/>
              <a:t>&lt;</a:t>
            </a:r>
            <a:r>
              <a:rPr lang="zh-CN" altLang="zh-CN" dirty="0"/>
              <a:t>测试表达式</a:t>
            </a:r>
            <a:r>
              <a:rPr lang="en-US" altLang="zh-CN" dirty="0"/>
              <a:t>&gt;</a:t>
            </a:r>
            <a:r>
              <a:rPr lang="zh-CN" altLang="zh-CN" dirty="0"/>
              <a:t>的值在“</a:t>
            </a:r>
            <a:r>
              <a:rPr lang="en-US" altLang="zh-CN" dirty="0"/>
              <a:t>A</a:t>
            </a:r>
            <a:r>
              <a:rPr lang="zh-CN" altLang="zh-CN" dirty="0"/>
              <a:t>”到“</a:t>
            </a:r>
            <a:r>
              <a:rPr lang="en-US" altLang="zh-CN" dirty="0"/>
              <a:t>Z</a:t>
            </a:r>
            <a:r>
              <a:rPr lang="zh-CN" altLang="zh-CN" dirty="0"/>
              <a:t>”之间</a:t>
            </a:r>
            <a:r>
              <a:rPr lang="en-US" altLang="zh-CN" dirty="0"/>
              <a:t>(</a:t>
            </a:r>
            <a:r>
              <a:rPr lang="zh-CN" altLang="zh-CN" dirty="0"/>
              <a:t>包括“</a:t>
            </a:r>
            <a:r>
              <a:rPr lang="en-US" altLang="zh-CN" dirty="0"/>
              <a:t>A</a:t>
            </a:r>
            <a:r>
              <a:rPr lang="zh-CN" altLang="zh-CN" dirty="0"/>
              <a:t>”和“</a:t>
            </a:r>
            <a:r>
              <a:rPr lang="en-US" altLang="zh-CN" dirty="0"/>
              <a:t>Z</a:t>
            </a:r>
            <a:r>
              <a:rPr lang="zh-CN" altLang="zh-CN" dirty="0"/>
              <a:t>”</a:t>
            </a:r>
            <a:r>
              <a:rPr lang="en-US" altLang="zh-CN" dirty="0"/>
              <a:t>)</a:t>
            </a:r>
            <a:r>
              <a:rPr lang="zh-CN" altLang="zh-CN" dirty="0"/>
              <a:t>时，将执行该</a:t>
            </a:r>
            <a:r>
              <a:rPr lang="en-US" altLang="zh-CN" dirty="0"/>
              <a:t>Case</a:t>
            </a:r>
            <a:r>
              <a:rPr lang="zh-CN" altLang="zh-CN" dirty="0"/>
              <a:t>语句之后的语句序列</a:t>
            </a:r>
          </a:p>
          <a:p>
            <a:pPr>
              <a:buNone/>
            </a:pPr>
            <a:r>
              <a:rPr lang="zh-CN" altLang="zh-CN" dirty="0"/>
              <a:t>（</a:t>
            </a:r>
            <a:r>
              <a:rPr lang="en-US" altLang="zh-CN" dirty="0"/>
              <a:t>3</a:t>
            </a:r>
            <a:r>
              <a:rPr lang="zh-CN" altLang="zh-CN" dirty="0"/>
              <a:t>）格式</a:t>
            </a:r>
            <a:r>
              <a:rPr lang="en-US" altLang="zh-CN" dirty="0"/>
              <a:t>3</a:t>
            </a:r>
            <a:r>
              <a:rPr lang="zh-CN" altLang="zh-CN" dirty="0"/>
              <a:t>：</a:t>
            </a:r>
            <a:r>
              <a:rPr lang="en-US" altLang="zh-CN" b="1" dirty="0">
                <a:solidFill>
                  <a:srgbClr val="C00000"/>
                </a:solidFill>
              </a:rPr>
              <a:t>Is &lt;</a:t>
            </a:r>
            <a:r>
              <a:rPr lang="zh-CN" altLang="zh-CN" b="1" dirty="0">
                <a:solidFill>
                  <a:srgbClr val="C00000"/>
                </a:solidFill>
              </a:rPr>
              <a:t>关系运算符</a:t>
            </a:r>
            <a:r>
              <a:rPr lang="en-US" altLang="zh-CN" b="1" dirty="0">
                <a:solidFill>
                  <a:srgbClr val="C00000"/>
                </a:solidFill>
              </a:rPr>
              <a:t>&gt; &lt;</a:t>
            </a:r>
            <a:r>
              <a:rPr lang="zh-CN" altLang="zh-CN" b="1" dirty="0">
                <a:solidFill>
                  <a:srgbClr val="C00000"/>
                </a:solidFill>
              </a:rPr>
              <a:t>表达式</a:t>
            </a:r>
            <a:r>
              <a:rPr lang="en-US" altLang="zh-CN" b="1" dirty="0">
                <a:solidFill>
                  <a:srgbClr val="C00000"/>
                </a:solidFill>
              </a:rPr>
              <a:t>&gt;</a:t>
            </a:r>
            <a:endParaRPr lang="zh-CN" altLang="zh-CN" b="1" dirty="0">
              <a:solidFill>
                <a:srgbClr val="C00000"/>
              </a:solidFill>
            </a:endParaRPr>
          </a:p>
          <a:p>
            <a:pPr>
              <a:buNone/>
            </a:pPr>
            <a:r>
              <a:rPr lang="en-US" altLang="zh-CN" dirty="0"/>
              <a:t>    </a:t>
            </a:r>
            <a:r>
              <a:rPr lang="zh-CN" altLang="zh-CN" dirty="0"/>
              <a:t>如：</a:t>
            </a:r>
            <a:r>
              <a:rPr lang="en-US" altLang="zh-CN" dirty="0">
                <a:solidFill>
                  <a:srgbClr val="002060"/>
                </a:solidFill>
              </a:rPr>
              <a:t>Case Is&gt;=10</a:t>
            </a:r>
            <a:endParaRPr lang="zh-CN" altLang="zh-CN" dirty="0">
              <a:solidFill>
                <a:srgbClr val="002060"/>
              </a:solidFill>
            </a:endParaRPr>
          </a:p>
          <a:p>
            <a:pPr>
              <a:buNone/>
            </a:pPr>
            <a:r>
              <a:rPr lang="zh-CN" altLang="zh-CN" dirty="0"/>
              <a:t>表示</a:t>
            </a:r>
            <a:r>
              <a:rPr lang="en-US" altLang="zh-CN" dirty="0"/>
              <a:t>&lt;</a:t>
            </a:r>
            <a:r>
              <a:rPr lang="zh-CN" altLang="zh-CN" dirty="0"/>
              <a:t>测试表达式</a:t>
            </a:r>
            <a:r>
              <a:rPr lang="en-US" altLang="zh-CN" dirty="0"/>
              <a:t>&gt;</a:t>
            </a:r>
            <a:r>
              <a:rPr lang="zh-CN" altLang="zh-CN" dirty="0"/>
              <a:t>的值大于或等于</a:t>
            </a:r>
            <a:r>
              <a:rPr lang="en-US" altLang="zh-CN" dirty="0"/>
              <a:t>10</a:t>
            </a:r>
            <a:r>
              <a:rPr lang="zh-CN" altLang="zh-CN" dirty="0"/>
              <a:t>时，将执行该</a:t>
            </a:r>
            <a:r>
              <a:rPr lang="en-US" altLang="zh-CN" dirty="0"/>
              <a:t>Case</a:t>
            </a:r>
            <a:r>
              <a:rPr lang="zh-CN" altLang="zh-CN" dirty="0"/>
              <a:t>语句之后的语句序列</a:t>
            </a:r>
          </a:p>
          <a:p>
            <a:pPr>
              <a:buNone/>
            </a:pPr>
            <a:r>
              <a:rPr lang="zh-CN" altLang="zh-CN" dirty="0"/>
              <a:t>（</a:t>
            </a:r>
            <a:r>
              <a:rPr lang="en-US" altLang="zh-CN" dirty="0"/>
              <a:t>4</a:t>
            </a:r>
            <a:r>
              <a:rPr lang="zh-CN" altLang="zh-CN" dirty="0"/>
              <a:t>）</a:t>
            </a:r>
            <a:r>
              <a:rPr lang="zh-CN" altLang="zh-CN" b="1" dirty="0">
                <a:solidFill>
                  <a:srgbClr val="C00000"/>
                </a:solidFill>
              </a:rPr>
              <a:t>以上三种方式可以同时出现在同一个</a:t>
            </a:r>
            <a:r>
              <a:rPr lang="en-US" altLang="zh-CN" b="1" dirty="0">
                <a:solidFill>
                  <a:srgbClr val="C00000"/>
                </a:solidFill>
              </a:rPr>
              <a:t>Case</a:t>
            </a:r>
            <a:r>
              <a:rPr lang="zh-CN" altLang="zh-CN" b="1" dirty="0">
                <a:solidFill>
                  <a:srgbClr val="C00000"/>
                </a:solidFill>
              </a:rPr>
              <a:t>语句之后，各项之间用逗号隔开</a:t>
            </a:r>
          </a:p>
          <a:p>
            <a:pPr>
              <a:buNone/>
            </a:pPr>
            <a:r>
              <a:rPr lang="en-US" altLang="zh-CN" dirty="0"/>
              <a:t>     </a:t>
            </a:r>
            <a:r>
              <a:rPr lang="zh-CN" altLang="zh-CN" dirty="0"/>
              <a:t>如：</a:t>
            </a:r>
            <a:r>
              <a:rPr lang="en-US" altLang="zh-CN" dirty="0">
                <a:solidFill>
                  <a:srgbClr val="002060"/>
                </a:solidFill>
              </a:rPr>
              <a:t>Case l</a:t>
            </a:r>
            <a:r>
              <a:rPr lang="zh-CN" altLang="zh-CN" dirty="0">
                <a:solidFill>
                  <a:srgbClr val="002060"/>
                </a:solidFill>
              </a:rPr>
              <a:t>，</a:t>
            </a:r>
            <a:r>
              <a:rPr lang="en-US" altLang="zh-CN" dirty="0">
                <a:solidFill>
                  <a:srgbClr val="002060"/>
                </a:solidFill>
              </a:rPr>
              <a:t>3</a:t>
            </a:r>
            <a:r>
              <a:rPr lang="zh-CN" altLang="zh-CN" dirty="0">
                <a:solidFill>
                  <a:srgbClr val="002060"/>
                </a:solidFill>
              </a:rPr>
              <a:t>，</a:t>
            </a:r>
            <a:r>
              <a:rPr lang="en-US" altLang="zh-CN" dirty="0">
                <a:solidFill>
                  <a:srgbClr val="002060"/>
                </a:solidFill>
              </a:rPr>
              <a:t>10 TO 20, Is&lt;0</a:t>
            </a:r>
            <a:endParaRPr lang="zh-CN" altLang="zh-CN" dirty="0">
              <a:solidFill>
                <a:srgbClr val="002060"/>
              </a:solidFill>
            </a:endParaRPr>
          </a:p>
          <a:p>
            <a:pPr>
              <a:buNone/>
            </a:pPr>
            <a:r>
              <a:rPr lang="en-US" altLang="zh-CN" dirty="0"/>
              <a:t>    </a:t>
            </a:r>
            <a:r>
              <a:rPr lang="zh-CN" altLang="zh-CN" dirty="0"/>
              <a:t>表示</a:t>
            </a:r>
            <a:r>
              <a:rPr lang="en-US" altLang="zh-CN" dirty="0"/>
              <a:t>&lt;</a:t>
            </a:r>
            <a:r>
              <a:rPr lang="zh-CN" altLang="zh-CN" dirty="0"/>
              <a:t>测试表达式</a:t>
            </a:r>
            <a:r>
              <a:rPr lang="en-US" altLang="zh-CN" dirty="0"/>
              <a:t>&gt;</a:t>
            </a:r>
            <a:r>
              <a:rPr lang="zh-CN" altLang="zh-CN" dirty="0"/>
              <a:t>的值为</a:t>
            </a:r>
            <a:r>
              <a:rPr lang="en-US" altLang="zh-CN" dirty="0"/>
              <a:t>1</a:t>
            </a:r>
            <a:r>
              <a:rPr lang="zh-CN" altLang="zh-CN" dirty="0"/>
              <a:t>或</a:t>
            </a:r>
            <a:r>
              <a:rPr lang="en-US" altLang="zh-CN" dirty="0"/>
              <a:t>3</a:t>
            </a:r>
            <a:r>
              <a:rPr lang="zh-CN" altLang="zh-CN" dirty="0"/>
              <a:t>，或在</a:t>
            </a:r>
            <a:r>
              <a:rPr lang="en-US" altLang="zh-CN" dirty="0"/>
              <a:t>10</a:t>
            </a:r>
            <a:r>
              <a:rPr lang="zh-CN" altLang="zh-CN" dirty="0"/>
              <a:t>到</a:t>
            </a:r>
            <a:r>
              <a:rPr lang="en-US" altLang="zh-CN" dirty="0"/>
              <a:t>20</a:t>
            </a:r>
            <a:r>
              <a:rPr lang="zh-CN" altLang="zh-CN" dirty="0"/>
              <a:t>之间</a:t>
            </a:r>
            <a:r>
              <a:rPr lang="en-US" altLang="zh-CN" dirty="0"/>
              <a:t>(</a:t>
            </a:r>
            <a:r>
              <a:rPr lang="zh-CN" altLang="zh-CN" dirty="0"/>
              <a:t>包括</a:t>
            </a:r>
            <a:r>
              <a:rPr lang="en-US" altLang="zh-CN" dirty="0"/>
              <a:t>10</a:t>
            </a:r>
            <a:r>
              <a:rPr lang="zh-CN" altLang="zh-CN" dirty="0"/>
              <a:t>和</a:t>
            </a:r>
            <a:r>
              <a:rPr lang="en-US" altLang="zh-CN" dirty="0"/>
              <a:t>20)</a:t>
            </a:r>
            <a:r>
              <a:rPr lang="zh-CN" altLang="zh-CN" dirty="0"/>
              <a:t>，或小于</a:t>
            </a:r>
            <a:r>
              <a:rPr lang="en-US" altLang="zh-CN" dirty="0"/>
              <a:t>0</a:t>
            </a:r>
            <a:r>
              <a:rPr lang="zh-CN" altLang="zh-CN" dirty="0"/>
              <a:t>时将执行该</a:t>
            </a:r>
            <a:r>
              <a:rPr lang="en-US" altLang="zh-CN" dirty="0"/>
              <a:t>Case</a:t>
            </a:r>
            <a:r>
              <a:rPr lang="zh-CN" altLang="zh-CN" dirty="0"/>
              <a:t>语句之后的语句组</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sz="3200" dirty="0"/>
              <a:t>【例</a:t>
            </a:r>
            <a:r>
              <a:rPr lang="en-US" altLang="zh-CN" sz="3200" dirty="0"/>
              <a:t>3.37</a:t>
            </a:r>
            <a:r>
              <a:rPr lang="zh-CN" altLang="zh-CN" sz="3200" dirty="0"/>
              <a:t>】将百分制成绩转换成等级制成绩</a:t>
            </a:r>
            <a:endParaRPr lang="zh-CN" altLang="en-US" sz="3200" dirty="0"/>
          </a:p>
        </p:txBody>
      </p:sp>
      <p:sp>
        <p:nvSpPr>
          <p:cNvPr id="3" name="内容占位符 2"/>
          <p:cNvSpPr>
            <a:spLocks noGrp="1"/>
          </p:cNvSpPr>
          <p:nvPr>
            <p:ph idx="1"/>
          </p:nvPr>
        </p:nvSpPr>
        <p:spPr>
          <a:xfrm>
            <a:off x="821093" y="1063690"/>
            <a:ext cx="7268547" cy="5234475"/>
          </a:xfrm>
        </p:spPr>
        <p:txBody>
          <a:bodyPr>
            <a:normAutofit fontScale="55000" lnSpcReduction="20000"/>
          </a:bodyPr>
          <a:lstStyle/>
          <a:p>
            <a:pPr>
              <a:buNone/>
            </a:pPr>
            <a:r>
              <a:rPr lang="en-US" altLang="zh-CN" dirty="0"/>
              <a:t> Sub </a:t>
            </a:r>
            <a:r>
              <a:rPr lang="zh-CN" altLang="zh-CN" dirty="0"/>
              <a:t>成绩总评</a:t>
            </a:r>
            <a:r>
              <a:rPr lang="en-US" altLang="zh-CN" dirty="0"/>
              <a:t>()</a:t>
            </a:r>
            <a:endParaRPr lang="zh-CN" altLang="zh-CN" dirty="0"/>
          </a:p>
          <a:p>
            <a:pPr>
              <a:buNone/>
            </a:pPr>
            <a:r>
              <a:rPr lang="en-US" altLang="zh-CN" dirty="0"/>
              <a:t>  Dim </a:t>
            </a:r>
            <a:r>
              <a:rPr lang="en-US" altLang="zh-CN" dirty="0" err="1"/>
              <a:t>iScore</a:t>
            </a:r>
            <a:r>
              <a:rPr lang="en-US" altLang="zh-CN" dirty="0"/>
              <a:t> As Integer</a:t>
            </a:r>
            <a:endParaRPr lang="zh-CN" altLang="zh-CN" dirty="0"/>
          </a:p>
          <a:p>
            <a:pPr>
              <a:buNone/>
            </a:pPr>
            <a:r>
              <a:rPr lang="en-US" altLang="zh-CN" dirty="0"/>
              <a:t>  </a:t>
            </a:r>
            <a:r>
              <a:rPr lang="en-US" altLang="zh-CN" dirty="0" err="1"/>
              <a:t>iScore</a:t>
            </a:r>
            <a:r>
              <a:rPr lang="en-US" altLang="zh-CN" dirty="0"/>
              <a:t> = </a:t>
            </a:r>
            <a:r>
              <a:rPr lang="en-US" altLang="zh-CN" dirty="0" err="1"/>
              <a:t>InputBox</a:t>
            </a:r>
            <a:r>
              <a:rPr lang="en-US" altLang="zh-CN" dirty="0"/>
              <a:t>("</a:t>
            </a:r>
            <a:r>
              <a:rPr lang="zh-CN" altLang="zh-CN" dirty="0"/>
              <a:t>请输入成绩：</a:t>
            </a:r>
            <a:r>
              <a:rPr lang="en-US" altLang="zh-CN" dirty="0"/>
              <a:t>", "</a:t>
            </a:r>
            <a:r>
              <a:rPr lang="zh-CN" altLang="zh-CN" dirty="0"/>
              <a:t>多分支语句</a:t>
            </a:r>
            <a:r>
              <a:rPr lang="en-US" altLang="zh-CN" dirty="0"/>
              <a:t>“)</a:t>
            </a:r>
            <a:endParaRPr lang="zh-CN" altLang="zh-CN" dirty="0"/>
          </a:p>
          <a:p>
            <a:pPr>
              <a:buNone/>
            </a:pPr>
            <a:r>
              <a:rPr lang="en-US" altLang="zh-CN" dirty="0"/>
              <a:t>  Select Case </a:t>
            </a:r>
            <a:r>
              <a:rPr lang="en-US" altLang="zh-CN" dirty="0" err="1"/>
              <a:t>iScore</a:t>
            </a:r>
            <a:endParaRPr lang="zh-CN" altLang="zh-CN" dirty="0"/>
          </a:p>
          <a:p>
            <a:pPr>
              <a:buNone/>
            </a:pPr>
            <a:r>
              <a:rPr lang="en-US" altLang="zh-CN" dirty="0"/>
              <a:t>     Case 90 To 100</a:t>
            </a:r>
            <a:endParaRPr lang="zh-CN" altLang="zh-CN" dirty="0"/>
          </a:p>
          <a:p>
            <a:pPr>
              <a:buNone/>
            </a:pPr>
            <a:r>
              <a:rPr lang="en-US" altLang="zh-CN" dirty="0"/>
              <a:t>       </a:t>
            </a:r>
            <a:r>
              <a:rPr lang="en-US" altLang="zh-CN" dirty="0" err="1"/>
              <a:t>MsgBox</a:t>
            </a:r>
            <a:r>
              <a:rPr lang="en-US" altLang="zh-CN" dirty="0"/>
              <a:t> "</a:t>
            </a:r>
            <a:r>
              <a:rPr lang="zh-CN" altLang="zh-CN" dirty="0"/>
              <a:t>成绩为</a:t>
            </a:r>
            <a:r>
              <a:rPr lang="en-US" altLang="zh-CN" dirty="0"/>
              <a:t>A", </a:t>
            </a:r>
            <a:r>
              <a:rPr lang="en-US" altLang="zh-CN" dirty="0" err="1"/>
              <a:t>vbOKOnly</a:t>
            </a:r>
            <a:r>
              <a:rPr lang="en-US" altLang="zh-CN" dirty="0"/>
              <a:t>, "</a:t>
            </a:r>
            <a:r>
              <a:rPr lang="zh-CN" altLang="zh-CN" dirty="0"/>
              <a:t>多分支语句</a:t>
            </a:r>
            <a:r>
              <a:rPr lang="en-US" altLang="zh-CN" dirty="0"/>
              <a:t>"</a:t>
            </a:r>
            <a:endParaRPr lang="zh-CN" altLang="zh-CN" dirty="0"/>
          </a:p>
          <a:p>
            <a:pPr>
              <a:buNone/>
            </a:pPr>
            <a:r>
              <a:rPr lang="en-US" altLang="zh-CN" dirty="0"/>
              <a:t>     Case 80 To 89</a:t>
            </a:r>
            <a:endParaRPr lang="zh-CN" altLang="zh-CN" dirty="0"/>
          </a:p>
          <a:p>
            <a:pPr>
              <a:buNone/>
            </a:pPr>
            <a:r>
              <a:rPr lang="en-US" altLang="zh-CN" dirty="0"/>
              <a:t>       </a:t>
            </a:r>
            <a:r>
              <a:rPr lang="en-US" altLang="zh-CN" dirty="0" err="1"/>
              <a:t>MsgBox</a:t>
            </a:r>
            <a:r>
              <a:rPr lang="en-US" altLang="zh-CN" dirty="0"/>
              <a:t> "</a:t>
            </a:r>
            <a:r>
              <a:rPr lang="zh-CN" altLang="zh-CN" dirty="0"/>
              <a:t>成绩为</a:t>
            </a:r>
            <a:r>
              <a:rPr lang="en-US" altLang="zh-CN" dirty="0"/>
              <a:t>B", </a:t>
            </a:r>
            <a:r>
              <a:rPr lang="en-US" altLang="zh-CN" dirty="0" err="1"/>
              <a:t>vbOKOnly</a:t>
            </a:r>
            <a:r>
              <a:rPr lang="en-US" altLang="zh-CN" dirty="0"/>
              <a:t>, "</a:t>
            </a:r>
            <a:r>
              <a:rPr lang="zh-CN" altLang="zh-CN" dirty="0"/>
              <a:t>多分支语句</a:t>
            </a:r>
            <a:r>
              <a:rPr lang="en-US" altLang="zh-CN" dirty="0"/>
              <a:t>"</a:t>
            </a:r>
            <a:endParaRPr lang="zh-CN" altLang="zh-CN" dirty="0"/>
          </a:p>
          <a:p>
            <a:pPr>
              <a:buNone/>
            </a:pPr>
            <a:r>
              <a:rPr lang="en-US" altLang="zh-CN" dirty="0"/>
              <a:t>     Case 70 To 79</a:t>
            </a:r>
            <a:endParaRPr lang="zh-CN" altLang="zh-CN" dirty="0"/>
          </a:p>
          <a:p>
            <a:pPr>
              <a:buNone/>
            </a:pPr>
            <a:r>
              <a:rPr lang="en-US" altLang="zh-CN" dirty="0"/>
              <a:t>       </a:t>
            </a:r>
            <a:r>
              <a:rPr lang="en-US" altLang="zh-CN" dirty="0" err="1"/>
              <a:t>MsgBox</a:t>
            </a:r>
            <a:r>
              <a:rPr lang="en-US" altLang="zh-CN" dirty="0"/>
              <a:t> "</a:t>
            </a:r>
            <a:r>
              <a:rPr lang="zh-CN" altLang="zh-CN" dirty="0"/>
              <a:t>成绩为</a:t>
            </a:r>
            <a:r>
              <a:rPr lang="en-US" altLang="zh-CN" dirty="0"/>
              <a:t>C", </a:t>
            </a:r>
            <a:r>
              <a:rPr lang="en-US" altLang="zh-CN" dirty="0" err="1"/>
              <a:t>vbOKOnly</a:t>
            </a:r>
            <a:r>
              <a:rPr lang="en-US" altLang="zh-CN" dirty="0"/>
              <a:t>, "</a:t>
            </a:r>
            <a:r>
              <a:rPr lang="zh-CN" altLang="zh-CN" dirty="0"/>
              <a:t>多分支语句</a:t>
            </a:r>
            <a:r>
              <a:rPr lang="en-US" altLang="zh-CN" dirty="0"/>
              <a:t>"</a:t>
            </a:r>
            <a:endParaRPr lang="zh-CN" altLang="zh-CN" dirty="0"/>
          </a:p>
          <a:p>
            <a:pPr>
              <a:buNone/>
            </a:pPr>
            <a:r>
              <a:rPr lang="en-US" altLang="zh-CN" dirty="0"/>
              <a:t>     Case 60 To 69</a:t>
            </a:r>
            <a:endParaRPr lang="zh-CN" altLang="zh-CN" dirty="0"/>
          </a:p>
          <a:p>
            <a:pPr>
              <a:buNone/>
            </a:pPr>
            <a:r>
              <a:rPr lang="en-US" altLang="zh-CN" dirty="0"/>
              <a:t>       </a:t>
            </a:r>
            <a:r>
              <a:rPr lang="en-US" altLang="zh-CN" dirty="0" err="1"/>
              <a:t>MsgBox</a:t>
            </a:r>
            <a:r>
              <a:rPr lang="en-US" altLang="zh-CN" dirty="0"/>
              <a:t> "</a:t>
            </a:r>
            <a:r>
              <a:rPr lang="zh-CN" altLang="zh-CN" dirty="0"/>
              <a:t>成绩为</a:t>
            </a:r>
            <a:r>
              <a:rPr lang="en-US" altLang="zh-CN" dirty="0"/>
              <a:t>D", </a:t>
            </a:r>
            <a:r>
              <a:rPr lang="en-US" altLang="zh-CN" dirty="0" err="1"/>
              <a:t>vbOKOnly</a:t>
            </a:r>
            <a:r>
              <a:rPr lang="en-US" altLang="zh-CN" dirty="0"/>
              <a:t>, "</a:t>
            </a:r>
            <a:r>
              <a:rPr lang="zh-CN" altLang="zh-CN" dirty="0"/>
              <a:t>多分支语句</a:t>
            </a:r>
            <a:r>
              <a:rPr lang="en-US" altLang="zh-CN" dirty="0"/>
              <a:t>"</a:t>
            </a:r>
            <a:endParaRPr lang="zh-CN" altLang="zh-CN" dirty="0"/>
          </a:p>
          <a:p>
            <a:pPr>
              <a:buNone/>
            </a:pPr>
            <a:r>
              <a:rPr lang="en-US" altLang="zh-CN" dirty="0"/>
              <a:t>     Case 0 To 59</a:t>
            </a:r>
            <a:endParaRPr lang="zh-CN" altLang="zh-CN" dirty="0"/>
          </a:p>
          <a:p>
            <a:pPr>
              <a:buNone/>
            </a:pPr>
            <a:r>
              <a:rPr lang="en-US" altLang="zh-CN" dirty="0"/>
              <a:t>       </a:t>
            </a:r>
            <a:r>
              <a:rPr lang="en-US" altLang="zh-CN" dirty="0" err="1"/>
              <a:t>MsgBox</a:t>
            </a:r>
            <a:r>
              <a:rPr lang="en-US" altLang="zh-CN" dirty="0"/>
              <a:t> "</a:t>
            </a:r>
            <a:r>
              <a:rPr lang="zh-CN" altLang="zh-CN" dirty="0"/>
              <a:t>成绩为</a:t>
            </a:r>
            <a:r>
              <a:rPr lang="en-US" altLang="zh-CN" dirty="0"/>
              <a:t>E</a:t>
            </a:r>
            <a:r>
              <a:rPr lang="zh-CN" altLang="zh-CN" dirty="0"/>
              <a:t>，不及格</a:t>
            </a:r>
            <a:r>
              <a:rPr lang="en-US" altLang="zh-CN" dirty="0"/>
              <a:t>", </a:t>
            </a:r>
            <a:r>
              <a:rPr lang="en-US" altLang="zh-CN" dirty="0" err="1"/>
              <a:t>vbOKOnly</a:t>
            </a:r>
            <a:r>
              <a:rPr lang="en-US" altLang="zh-CN" dirty="0"/>
              <a:t>, "</a:t>
            </a:r>
            <a:r>
              <a:rPr lang="zh-CN" altLang="zh-CN" dirty="0"/>
              <a:t>多分支语句</a:t>
            </a:r>
            <a:r>
              <a:rPr lang="en-US" altLang="zh-CN" dirty="0"/>
              <a:t>"</a:t>
            </a:r>
            <a:endParaRPr lang="zh-CN" altLang="zh-CN" dirty="0"/>
          </a:p>
          <a:p>
            <a:pPr>
              <a:buNone/>
            </a:pPr>
            <a:r>
              <a:rPr lang="en-US" altLang="zh-CN" dirty="0"/>
              <a:t>     Case Else</a:t>
            </a:r>
            <a:endParaRPr lang="zh-CN" altLang="zh-CN" dirty="0"/>
          </a:p>
          <a:p>
            <a:pPr>
              <a:buNone/>
            </a:pPr>
            <a:r>
              <a:rPr lang="en-US" altLang="zh-CN" dirty="0"/>
              <a:t>       </a:t>
            </a:r>
            <a:r>
              <a:rPr lang="en-US" altLang="zh-CN" dirty="0" err="1"/>
              <a:t>MsgBox</a:t>
            </a:r>
            <a:r>
              <a:rPr lang="en-US" altLang="zh-CN" dirty="0"/>
              <a:t> "</a:t>
            </a:r>
            <a:r>
              <a:rPr lang="zh-CN" altLang="zh-CN" dirty="0"/>
              <a:t>输入有误！</a:t>
            </a:r>
            <a:r>
              <a:rPr lang="en-US" altLang="zh-CN" dirty="0"/>
              <a:t>", </a:t>
            </a:r>
            <a:r>
              <a:rPr lang="en-US" altLang="zh-CN" dirty="0" err="1"/>
              <a:t>vbOKOnly</a:t>
            </a:r>
            <a:r>
              <a:rPr lang="en-US" altLang="zh-CN" dirty="0"/>
              <a:t>, "</a:t>
            </a:r>
            <a:r>
              <a:rPr lang="zh-CN" altLang="zh-CN" dirty="0"/>
              <a:t>多分支语句</a:t>
            </a:r>
            <a:r>
              <a:rPr lang="en-US" altLang="zh-CN" dirty="0"/>
              <a:t>"</a:t>
            </a:r>
            <a:endParaRPr lang="zh-CN" altLang="zh-CN" dirty="0"/>
          </a:p>
          <a:p>
            <a:pPr>
              <a:buNone/>
            </a:pPr>
            <a:r>
              <a:rPr lang="en-US" altLang="zh-CN" dirty="0"/>
              <a:t>  End Select</a:t>
            </a:r>
            <a:endParaRPr lang="zh-CN" altLang="zh-CN" dirty="0"/>
          </a:p>
          <a:p>
            <a:pPr>
              <a:buNone/>
            </a:pPr>
            <a:r>
              <a:rPr lang="en-US" altLang="zh-CN" dirty="0"/>
              <a:t>End Sub</a:t>
            </a:r>
            <a:endParaRPr lang="zh-CN" altLang="zh-CN" dirty="0"/>
          </a:p>
          <a:p>
            <a:pPr>
              <a:buNone/>
            </a:pPr>
            <a:endParaRPr lang="zh-CN" alt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dirty="0"/>
              <a:t>在使用</a:t>
            </a:r>
            <a:r>
              <a:rPr lang="en-US" altLang="zh-CN" dirty="0"/>
              <a:t>Select Case</a:t>
            </a:r>
            <a:r>
              <a:rPr lang="zh-CN" altLang="zh-CN" dirty="0"/>
              <a:t>语句时应注意以下几点：</a:t>
            </a:r>
            <a:endParaRPr lang="zh-CN" altLang="en-US" dirty="0"/>
          </a:p>
        </p:txBody>
      </p:sp>
      <p:sp>
        <p:nvSpPr>
          <p:cNvPr id="3" name="内容占位符 2"/>
          <p:cNvSpPr>
            <a:spLocks noGrp="1"/>
          </p:cNvSpPr>
          <p:nvPr>
            <p:ph idx="1"/>
          </p:nvPr>
        </p:nvSpPr>
        <p:spPr/>
        <p:txBody>
          <a:bodyPr/>
          <a:lstStyle/>
          <a:p>
            <a:pPr>
              <a:buNone/>
            </a:pPr>
            <a:r>
              <a:rPr lang="zh-CN" altLang="zh-CN" dirty="0"/>
              <a:t>（</a:t>
            </a:r>
            <a:r>
              <a:rPr lang="en-US" altLang="zh-CN" dirty="0"/>
              <a:t>1</a:t>
            </a:r>
            <a:r>
              <a:rPr lang="zh-CN" altLang="zh-CN" dirty="0"/>
              <a:t>）表达式列表中表达式的数据类型应与测试表达式一致</a:t>
            </a:r>
          </a:p>
          <a:p>
            <a:pPr>
              <a:buNone/>
            </a:pPr>
            <a:r>
              <a:rPr lang="zh-CN" altLang="zh-CN" dirty="0"/>
              <a:t>（</a:t>
            </a:r>
            <a:r>
              <a:rPr lang="en-US" altLang="zh-CN" dirty="0"/>
              <a:t>2</a:t>
            </a:r>
            <a:r>
              <a:rPr lang="zh-CN" altLang="zh-CN" dirty="0"/>
              <a:t>）表达式列表中不允许使用测试表达式中的变量</a:t>
            </a:r>
          </a:p>
          <a:p>
            <a:pPr>
              <a:buNone/>
            </a:pPr>
            <a:r>
              <a:rPr lang="zh-CN" altLang="zh-CN" dirty="0"/>
              <a:t>（</a:t>
            </a:r>
            <a:r>
              <a:rPr lang="en-US" altLang="zh-CN" dirty="0"/>
              <a:t>3</a:t>
            </a:r>
            <a:r>
              <a:rPr lang="zh-CN" altLang="zh-CN" dirty="0"/>
              <a:t>）表达式列表中的表达式不能使用逻辑运算符</a:t>
            </a:r>
            <a:endParaRPr lang="en-US" altLang="zh-CN" dirty="0"/>
          </a:p>
          <a:p>
            <a:pPr>
              <a:buNone/>
            </a:pPr>
            <a:r>
              <a:rPr lang="zh-CN" altLang="zh-CN" dirty="0"/>
              <a:t>（</a:t>
            </a:r>
            <a:r>
              <a:rPr lang="en-US" altLang="zh-CN" dirty="0"/>
              <a:t>4</a:t>
            </a:r>
            <a:r>
              <a:rPr lang="zh-CN" altLang="zh-CN" dirty="0"/>
              <a:t>）应注意</a:t>
            </a:r>
            <a:r>
              <a:rPr lang="en-US" altLang="zh-CN" dirty="0"/>
              <a:t>Case</a:t>
            </a:r>
            <a:r>
              <a:rPr lang="zh-CN" altLang="zh-CN" dirty="0"/>
              <a:t>子句的执行顺序，以避免执行错误的</a:t>
            </a:r>
            <a:r>
              <a:rPr lang="en-US" altLang="zh-CN" dirty="0"/>
              <a:t>Case</a:t>
            </a:r>
            <a:r>
              <a:rPr lang="zh-CN" altLang="zh-CN" dirty="0"/>
              <a:t>子句</a:t>
            </a:r>
            <a:endParaRPr lang="zh-CN" alt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dirty="0"/>
              <a:t>【例</a:t>
            </a:r>
            <a:r>
              <a:rPr lang="en-US" altLang="zh-CN" dirty="0"/>
              <a:t>3.38</a:t>
            </a:r>
            <a:r>
              <a:rPr lang="zh-CN" altLang="zh-CN" dirty="0"/>
              <a:t>】将百分制成绩转换成等级制成绩</a:t>
            </a:r>
            <a:endParaRPr lang="zh-CN" altLang="en-US" dirty="0"/>
          </a:p>
        </p:txBody>
      </p:sp>
      <p:sp>
        <p:nvSpPr>
          <p:cNvPr id="3" name="内容占位符 2"/>
          <p:cNvSpPr>
            <a:spLocks noGrp="1"/>
          </p:cNvSpPr>
          <p:nvPr>
            <p:ph idx="1"/>
          </p:nvPr>
        </p:nvSpPr>
        <p:spPr>
          <a:xfrm>
            <a:off x="541176" y="1119672"/>
            <a:ext cx="7212563" cy="5038533"/>
          </a:xfrm>
        </p:spPr>
        <p:txBody>
          <a:bodyPr>
            <a:noAutofit/>
          </a:bodyPr>
          <a:lstStyle/>
          <a:p>
            <a:pPr>
              <a:buNone/>
            </a:pPr>
            <a:r>
              <a:rPr lang="en-US" altLang="zh-CN" sz="1600" dirty="0"/>
              <a:t> Sub </a:t>
            </a:r>
            <a:r>
              <a:rPr lang="zh-CN" altLang="zh-CN" sz="1600" dirty="0"/>
              <a:t>成绩总评</a:t>
            </a:r>
            <a:r>
              <a:rPr lang="en-US" altLang="zh-CN" sz="1600" dirty="0"/>
              <a:t>()</a:t>
            </a:r>
            <a:endParaRPr lang="zh-CN" altLang="zh-CN" sz="1600" dirty="0"/>
          </a:p>
          <a:p>
            <a:pPr>
              <a:buNone/>
            </a:pPr>
            <a:r>
              <a:rPr lang="en-US" altLang="zh-CN" sz="1600" dirty="0"/>
              <a:t>  Dim </a:t>
            </a:r>
            <a:r>
              <a:rPr lang="en-US" altLang="zh-CN" sz="1600" dirty="0" err="1"/>
              <a:t>iScore</a:t>
            </a:r>
            <a:r>
              <a:rPr lang="en-US" altLang="zh-CN" sz="1600" dirty="0"/>
              <a:t> As Integer</a:t>
            </a:r>
            <a:endParaRPr lang="zh-CN" altLang="zh-CN" sz="1600" dirty="0"/>
          </a:p>
          <a:p>
            <a:pPr>
              <a:buNone/>
            </a:pPr>
            <a:r>
              <a:rPr lang="en-US" altLang="zh-CN" sz="1600" dirty="0"/>
              <a:t>  </a:t>
            </a:r>
            <a:r>
              <a:rPr lang="en-US" altLang="zh-CN" sz="1600" dirty="0" err="1"/>
              <a:t>iScore</a:t>
            </a:r>
            <a:r>
              <a:rPr lang="en-US" altLang="zh-CN" sz="1600" dirty="0"/>
              <a:t> = Val(</a:t>
            </a:r>
            <a:r>
              <a:rPr lang="en-US" altLang="zh-CN" sz="1600" dirty="0" err="1"/>
              <a:t>InputBox</a:t>
            </a:r>
            <a:r>
              <a:rPr lang="en-US" altLang="zh-CN" sz="1600" dirty="0"/>
              <a:t>("</a:t>
            </a:r>
            <a:r>
              <a:rPr lang="zh-CN" altLang="zh-CN" sz="1600" dirty="0"/>
              <a:t>请输入成绩：</a:t>
            </a:r>
            <a:r>
              <a:rPr lang="en-US" altLang="zh-CN" sz="1600" dirty="0"/>
              <a:t>", "</a:t>
            </a:r>
            <a:r>
              <a:rPr lang="zh-CN" altLang="zh-CN" sz="1600" dirty="0"/>
              <a:t>多分支语句</a:t>
            </a:r>
            <a:r>
              <a:rPr lang="en-US" altLang="zh-CN" sz="1600" dirty="0"/>
              <a:t>"))</a:t>
            </a:r>
            <a:endParaRPr lang="zh-CN" altLang="zh-CN" sz="1600" dirty="0"/>
          </a:p>
          <a:p>
            <a:pPr>
              <a:buNone/>
            </a:pPr>
            <a:r>
              <a:rPr lang="en-US" altLang="zh-CN" sz="1600" dirty="0"/>
              <a:t>  Select Case </a:t>
            </a:r>
            <a:r>
              <a:rPr lang="en-US" altLang="zh-CN" sz="1600" dirty="0" err="1"/>
              <a:t>iScore</a:t>
            </a:r>
            <a:endParaRPr lang="zh-CN" altLang="zh-CN" sz="1600" dirty="0"/>
          </a:p>
          <a:p>
            <a:pPr>
              <a:buNone/>
            </a:pPr>
            <a:r>
              <a:rPr lang="en-US" altLang="zh-CN" sz="1600" dirty="0"/>
              <a:t>     Case Is &gt;= 60</a:t>
            </a:r>
            <a:endParaRPr lang="zh-CN" altLang="zh-CN" sz="1600" dirty="0"/>
          </a:p>
          <a:p>
            <a:pPr>
              <a:buNone/>
            </a:pPr>
            <a:r>
              <a:rPr lang="en-US" altLang="zh-CN" sz="1600" dirty="0"/>
              <a:t>       </a:t>
            </a:r>
            <a:r>
              <a:rPr lang="en-US" altLang="zh-CN" sz="1600" dirty="0" err="1"/>
              <a:t>MsgBox</a:t>
            </a:r>
            <a:r>
              <a:rPr lang="en-US" altLang="zh-CN" sz="1600" dirty="0"/>
              <a:t> "</a:t>
            </a:r>
            <a:r>
              <a:rPr lang="zh-CN" altLang="zh-CN" sz="1600" dirty="0"/>
              <a:t>成绩为</a:t>
            </a:r>
            <a:r>
              <a:rPr lang="en-US" altLang="zh-CN" sz="1600" dirty="0"/>
              <a:t>D</a:t>
            </a:r>
            <a:r>
              <a:rPr lang="zh-CN" altLang="zh-CN" sz="1600" dirty="0"/>
              <a:t>，不及格</a:t>
            </a:r>
            <a:r>
              <a:rPr lang="en-US" altLang="zh-CN" sz="1600" dirty="0"/>
              <a:t>", </a:t>
            </a:r>
            <a:r>
              <a:rPr lang="en-US" altLang="zh-CN" sz="1600" dirty="0" err="1"/>
              <a:t>vbOKOnly</a:t>
            </a:r>
            <a:r>
              <a:rPr lang="en-US" altLang="zh-CN" sz="1600" dirty="0"/>
              <a:t>, "</a:t>
            </a:r>
            <a:r>
              <a:rPr lang="zh-CN" altLang="zh-CN" sz="1600" dirty="0"/>
              <a:t>多分支语句</a:t>
            </a:r>
            <a:r>
              <a:rPr lang="en-US" altLang="zh-CN" sz="1600" dirty="0"/>
              <a:t>"</a:t>
            </a:r>
            <a:endParaRPr lang="zh-CN" altLang="zh-CN" sz="1600" dirty="0"/>
          </a:p>
          <a:p>
            <a:pPr>
              <a:buNone/>
            </a:pPr>
            <a:r>
              <a:rPr lang="en-US" altLang="zh-CN" sz="1600" dirty="0"/>
              <a:t>     Case Is &gt;= 70</a:t>
            </a:r>
            <a:endParaRPr lang="zh-CN" altLang="zh-CN" sz="1600" dirty="0"/>
          </a:p>
          <a:p>
            <a:pPr>
              <a:buNone/>
            </a:pPr>
            <a:r>
              <a:rPr lang="en-US" altLang="zh-CN" sz="1600" dirty="0"/>
              <a:t>       </a:t>
            </a:r>
            <a:r>
              <a:rPr lang="en-US" altLang="zh-CN" sz="1600" dirty="0" err="1"/>
              <a:t>MsgBox</a:t>
            </a:r>
            <a:r>
              <a:rPr lang="en-US" altLang="zh-CN" sz="1600" dirty="0"/>
              <a:t> "</a:t>
            </a:r>
            <a:r>
              <a:rPr lang="zh-CN" altLang="zh-CN" sz="1600" dirty="0"/>
              <a:t>成绩为</a:t>
            </a:r>
            <a:r>
              <a:rPr lang="en-US" altLang="zh-CN" sz="1600" dirty="0"/>
              <a:t>C", </a:t>
            </a:r>
            <a:r>
              <a:rPr lang="en-US" altLang="zh-CN" sz="1600" dirty="0" err="1"/>
              <a:t>vbOKOnly</a:t>
            </a:r>
            <a:r>
              <a:rPr lang="en-US" altLang="zh-CN" sz="1600" dirty="0"/>
              <a:t>, "</a:t>
            </a:r>
            <a:r>
              <a:rPr lang="zh-CN" altLang="zh-CN" sz="1600" dirty="0"/>
              <a:t>多分支语句</a:t>
            </a:r>
            <a:r>
              <a:rPr lang="en-US" altLang="zh-CN" sz="1600" dirty="0"/>
              <a:t>"</a:t>
            </a:r>
            <a:endParaRPr lang="zh-CN" altLang="zh-CN" sz="1600" dirty="0"/>
          </a:p>
          <a:p>
            <a:pPr>
              <a:buNone/>
            </a:pPr>
            <a:r>
              <a:rPr lang="en-US" altLang="zh-CN" sz="1600" dirty="0"/>
              <a:t>     Case Is &gt;= 80</a:t>
            </a:r>
            <a:endParaRPr lang="zh-CN" altLang="zh-CN" sz="1600" dirty="0"/>
          </a:p>
          <a:p>
            <a:pPr>
              <a:buNone/>
            </a:pPr>
            <a:r>
              <a:rPr lang="en-US" altLang="zh-CN" sz="1600" dirty="0"/>
              <a:t>       </a:t>
            </a:r>
            <a:r>
              <a:rPr lang="en-US" altLang="zh-CN" sz="1600" dirty="0" err="1"/>
              <a:t>MsgBox</a:t>
            </a:r>
            <a:r>
              <a:rPr lang="en-US" altLang="zh-CN" sz="1600" dirty="0"/>
              <a:t> "</a:t>
            </a:r>
            <a:r>
              <a:rPr lang="zh-CN" altLang="zh-CN" sz="1600" dirty="0"/>
              <a:t>成绩为</a:t>
            </a:r>
            <a:r>
              <a:rPr lang="en-US" altLang="zh-CN" sz="1600" dirty="0"/>
              <a:t>B", </a:t>
            </a:r>
            <a:r>
              <a:rPr lang="en-US" altLang="zh-CN" sz="1600" dirty="0" err="1"/>
              <a:t>vbOKOnly</a:t>
            </a:r>
            <a:r>
              <a:rPr lang="en-US" altLang="zh-CN" sz="1600" dirty="0"/>
              <a:t>, "</a:t>
            </a:r>
            <a:r>
              <a:rPr lang="zh-CN" altLang="zh-CN" sz="1600" dirty="0"/>
              <a:t>多分支语句</a:t>
            </a:r>
            <a:r>
              <a:rPr lang="en-US" altLang="zh-CN" sz="1600" dirty="0"/>
              <a:t>"</a:t>
            </a:r>
            <a:endParaRPr lang="zh-CN" altLang="zh-CN" sz="1600" dirty="0"/>
          </a:p>
          <a:p>
            <a:pPr>
              <a:buNone/>
            </a:pPr>
            <a:r>
              <a:rPr lang="en-US" altLang="zh-CN" sz="1600" dirty="0"/>
              <a:t>     Case Is &gt;= 90</a:t>
            </a:r>
            <a:endParaRPr lang="zh-CN" altLang="zh-CN" sz="1600" dirty="0"/>
          </a:p>
          <a:p>
            <a:pPr>
              <a:buNone/>
            </a:pPr>
            <a:r>
              <a:rPr lang="en-US" altLang="zh-CN" sz="1600" dirty="0"/>
              <a:t>       </a:t>
            </a:r>
            <a:r>
              <a:rPr lang="en-US" altLang="zh-CN" sz="1600" dirty="0" err="1"/>
              <a:t>MsgBox</a:t>
            </a:r>
            <a:r>
              <a:rPr lang="en-US" altLang="zh-CN" sz="1600" dirty="0"/>
              <a:t> "</a:t>
            </a:r>
            <a:r>
              <a:rPr lang="zh-CN" altLang="zh-CN" sz="1600" dirty="0"/>
              <a:t>成绩为</a:t>
            </a:r>
            <a:r>
              <a:rPr lang="en-US" altLang="zh-CN" sz="1600" dirty="0"/>
              <a:t>A", </a:t>
            </a:r>
            <a:r>
              <a:rPr lang="en-US" altLang="zh-CN" sz="1600" dirty="0" err="1"/>
              <a:t>vbOKOnly</a:t>
            </a:r>
            <a:r>
              <a:rPr lang="en-US" altLang="zh-CN" sz="1600" dirty="0"/>
              <a:t>, "</a:t>
            </a:r>
            <a:r>
              <a:rPr lang="zh-CN" altLang="zh-CN" sz="1600" dirty="0"/>
              <a:t>多分支语句</a:t>
            </a:r>
            <a:r>
              <a:rPr lang="en-US" altLang="zh-CN" sz="1600" dirty="0"/>
              <a:t>"</a:t>
            </a:r>
            <a:endParaRPr lang="zh-CN" altLang="zh-CN" sz="1600" dirty="0"/>
          </a:p>
          <a:p>
            <a:pPr>
              <a:buNone/>
            </a:pPr>
            <a:r>
              <a:rPr lang="en-US" altLang="zh-CN" sz="1600" dirty="0"/>
              <a:t>     Case Else</a:t>
            </a:r>
            <a:endParaRPr lang="zh-CN" altLang="zh-CN" sz="1600" dirty="0"/>
          </a:p>
          <a:p>
            <a:pPr>
              <a:buNone/>
            </a:pPr>
            <a:r>
              <a:rPr lang="en-US" altLang="zh-CN" sz="1600" dirty="0"/>
              <a:t>       </a:t>
            </a:r>
            <a:r>
              <a:rPr lang="en-US" altLang="zh-CN" sz="1600" dirty="0" err="1"/>
              <a:t>MsgBox</a:t>
            </a:r>
            <a:r>
              <a:rPr lang="en-US" altLang="zh-CN" sz="1600" dirty="0"/>
              <a:t> "</a:t>
            </a:r>
            <a:r>
              <a:rPr lang="zh-CN" altLang="zh-CN" sz="1600" dirty="0"/>
              <a:t>成绩为</a:t>
            </a:r>
            <a:r>
              <a:rPr lang="en-US" altLang="zh-CN" sz="1600" dirty="0"/>
              <a:t>D</a:t>
            </a:r>
            <a:r>
              <a:rPr lang="zh-CN" altLang="zh-CN" sz="1600" dirty="0"/>
              <a:t>，不及格</a:t>
            </a:r>
            <a:r>
              <a:rPr lang="en-US" altLang="zh-CN" sz="1600" dirty="0"/>
              <a:t>", </a:t>
            </a:r>
            <a:r>
              <a:rPr lang="en-US" altLang="zh-CN" sz="1600" dirty="0" err="1"/>
              <a:t>vbOKOnly</a:t>
            </a:r>
            <a:r>
              <a:rPr lang="en-US" altLang="zh-CN" sz="1600" dirty="0"/>
              <a:t>, "</a:t>
            </a:r>
            <a:r>
              <a:rPr lang="zh-CN" altLang="zh-CN" sz="1600" dirty="0"/>
              <a:t>多分支语句</a:t>
            </a:r>
            <a:r>
              <a:rPr lang="en-US" altLang="zh-CN" sz="1600" dirty="0"/>
              <a:t>"</a:t>
            </a:r>
            <a:endParaRPr lang="zh-CN" altLang="zh-CN" sz="1600" dirty="0"/>
          </a:p>
          <a:p>
            <a:pPr>
              <a:buNone/>
            </a:pPr>
            <a:r>
              <a:rPr lang="en-US" altLang="zh-CN" sz="1600" dirty="0"/>
              <a:t>  End Select</a:t>
            </a:r>
            <a:endParaRPr lang="zh-CN" altLang="zh-CN" sz="1600" dirty="0"/>
          </a:p>
          <a:p>
            <a:pPr>
              <a:buNone/>
            </a:pPr>
            <a:r>
              <a:rPr lang="en-US" altLang="zh-CN" sz="1600" dirty="0"/>
              <a:t>End Sub</a:t>
            </a:r>
            <a:endParaRPr lang="zh-CN" altLang="zh-CN" sz="1600" dirty="0"/>
          </a:p>
        </p:txBody>
      </p:sp>
      <p:sp>
        <p:nvSpPr>
          <p:cNvPr id="4" name="TextBox 3"/>
          <p:cNvSpPr txBox="1"/>
          <p:nvPr/>
        </p:nvSpPr>
        <p:spPr>
          <a:xfrm>
            <a:off x="7744408" y="2080727"/>
            <a:ext cx="2006082" cy="1815882"/>
          </a:xfrm>
          <a:prstGeom prst="rect">
            <a:avLst/>
          </a:prstGeom>
          <a:noFill/>
        </p:spPr>
        <p:txBody>
          <a:bodyPr wrap="square" rtlCol="0">
            <a:spAutoFit/>
          </a:bodyPr>
          <a:lstStyle/>
          <a:p>
            <a:r>
              <a:rPr lang="zh-CN" altLang="en-US" sz="2800" dirty="0">
                <a:solidFill>
                  <a:srgbClr val="000000"/>
                </a:solidFill>
              </a:rPr>
              <a:t>请思考本例与例</a:t>
            </a:r>
            <a:r>
              <a:rPr lang="en-US" altLang="zh-CN" sz="2800" dirty="0">
                <a:solidFill>
                  <a:srgbClr val="000000"/>
                </a:solidFill>
              </a:rPr>
              <a:t>3.37</a:t>
            </a:r>
            <a:r>
              <a:rPr lang="zh-CN" altLang="en-US" sz="2800" dirty="0">
                <a:solidFill>
                  <a:srgbClr val="000000"/>
                </a:solidFill>
              </a:rPr>
              <a:t>的区别，</a:t>
            </a:r>
            <a:r>
              <a:rPr lang="zh-CN" altLang="en-US" sz="2800" dirty="0">
                <a:solidFill>
                  <a:srgbClr val="C00000"/>
                </a:solidFill>
              </a:rPr>
              <a:t>有什么问题吗？</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3.5.4 </a:t>
            </a:r>
            <a:r>
              <a:rPr lang="zh-CN" altLang="zh-CN" dirty="0"/>
              <a:t>循环结构</a:t>
            </a:r>
          </a:p>
        </p:txBody>
      </p:sp>
      <p:sp>
        <p:nvSpPr>
          <p:cNvPr id="3" name="内容占位符 2"/>
          <p:cNvSpPr>
            <a:spLocks noGrp="1"/>
          </p:cNvSpPr>
          <p:nvPr>
            <p:ph idx="1"/>
          </p:nvPr>
        </p:nvSpPr>
        <p:spPr/>
        <p:txBody>
          <a:bodyPr/>
          <a:lstStyle/>
          <a:p>
            <a:r>
              <a:rPr lang="zh-CN" altLang="zh-CN" b="1" dirty="0"/>
              <a:t>循环结构</a:t>
            </a:r>
            <a:r>
              <a:rPr lang="zh-CN" altLang="zh-CN" dirty="0"/>
              <a:t>用于在程序的执行过程中，使</a:t>
            </a:r>
            <a:r>
              <a:rPr lang="zh-CN" altLang="en-US" dirty="0"/>
              <a:t>某些</a:t>
            </a:r>
            <a:r>
              <a:rPr lang="zh-CN" altLang="zh-CN" dirty="0"/>
              <a:t>语句序列被重复执行若干次</a:t>
            </a:r>
            <a:r>
              <a:rPr lang="zh-CN" altLang="en-US" dirty="0"/>
              <a:t>，其中</a:t>
            </a:r>
            <a:r>
              <a:rPr lang="zh-CN" altLang="zh-CN" dirty="0"/>
              <a:t>被重复执行的语句序列称为循环体。</a:t>
            </a:r>
            <a:endParaRPr lang="en-US" altLang="zh-CN" dirty="0"/>
          </a:p>
          <a:p>
            <a:r>
              <a:rPr lang="zh-CN" altLang="en-US" dirty="0"/>
              <a:t>类型：</a:t>
            </a:r>
            <a:endParaRPr lang="en-US" altLang="zh-CN" dirty="0"/>
          </a:p>
          <a:p>
            <a:pPr>
              <a:buNone/>
            </a:pPr>
            <a:r>
              <a:rPr lang="en-US" altLang="zh-CN" dirty="0"/>
              <a:t>      For..Next</a:t>
            </a:r>
            <a:r>
              <a:rPr lang="zh-CN" altLang="zh-CN" dirty="0"/>
              <a:t>语句</a:t>
            </a:r>
            <a:endParaRPr lang="en-US" altLang="zh-CN" dirty="0"/>
          </a:p>
          <a:p>
            <a:pPr>
              <a:buNone/>
            </a:pPr>
            <a:r>
              <a:rPr lang="en-US" altLang="zh-CN" dirty="0"/>
              <a:t>      Do..Loop</a:t>
            </a:r>
            <a:r>
              <a:rPr lang="zh-CN" altLang="zh-CN" dirty="0"/>
              <a:t>语句</a:t>
            </a:r>
            <a:endParaRPr lang="en-US" altLang="zh-CN" dirty="0"/>
          </a:p>
          <a:p>
            <a:pPr>
              <a:buNone/>
            </a:pPr>
            <a:r>
              <a:rPr lang="en-US" altLang="zh-CN" dirty="0"/>
              <a:t>      While..Wend</a:t>
            </a:r>
            <a:r>
              <a:rPr lang="zh-CN" altLang="zh-CN" dirty="0"/>
              <a:t>语句</a:t>
            </a:r>
            <a:endParaRPr lang="en-US" altLang="zh-CN" dirty="0"/>
          </a:p>
          <a:p>
            <a:pPr>
              <a:buNone/>
            </a:pPr>
            <a:r>
              <a:rPr lang="en-US" altLang="zh-CN" dirty="0"/>
              <a:t>      For Each..Next</a:t>
            </a:r>
            <a:r>
              <a:rPr lang="zh-CN" altLang="zh-CN" dirty="0"/>
              <a:t>语句</a:t>
            </a:r>
            <a:r>
              <a:rPr lang="zh-CN" altLang="en-US" dirty="0"/>
              <a:t>（本章不讲，在后继章节中介绍）</a:t>
            </a:r>
            <a:endParaRPr lang="zh-CN" altLang="zh-CN" dirty="0"/>
          </a:p>
          <a:p>
            <a:endParaRPr lang="zh-CN" alt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1. For..Next</a:t>
            </a:r>
            <a:r>
              <a:rPr lang="zh-CN" altLang="zh-CN" dirty="0"/>
              <a:t>语句</a:t>
            </a:r>
            <a:endParaRPr lang="zh-CN" altLang="en-US" dirty="0"/>
          </a:p>
        </p:txBody>
      </p:sp>
      <p:sp>
        <p:nvSpPr>
          <p:cNvPr id="3" name="内容占位符 2"/>
          <p:cNvSpPr>
            <a:spLocks noGrp="1"/>
          </p:cNvSpPr>
          <p:nvPr>
            <p:ph idx="1"/>
          </p:nvPr>
        </p:nvSpPr>
        <p:spPr>
          <a:xfrm>
            <a:off x="261257" y="1240970"/>
            <a:ext cx="11402008" cy="5503779"/>
          </a:xfrm>
        </p:spPr>
        <p:txBody>
          <a:bodyPr/>
          <a:lstStyle/>
          <a:p>
            <a:r>
              <a:rPr lang="en-US" altLang="zh-CN" sz="2400" dirty="0"/>
              <a:t>For..Next</a:t>
            </a:r>
            <a:r>
              <a:rPr lang="zh-CN" altLang="zh-CN" sz="2400" dirty="0"/>
              <a:t>语句用于循环次数已知的循环操作，又称计数型循环</a:t>
            </a:r>
            <a:endParaRPr lang="en-US" altLang="zh-CN" sz="2400" dirty="0"/>
          </a:p>
          <a:p>
            <a:r>
              <a:rPr lang="zh-CN" altLang="zh-CN" sz="2400" dirty="0"/>
              <a:t>语法</a:t>
            </a:r>
            <a:r>
              <a:rPr lang="zh-CN" altLang="en-US" sz="2400" dirty="0"/>
              <a:t>格式</a:t>
            </a:r>
            <a:r>
              <a:rPr lang="zh-CN" altLang="zh-CN" sz="2400" dirty="0"/>
              <a:t>：</a:t>
            </a:r>
          </a:p>
          <a:p>
            <a:pPr>
              <a:buNone/>
            </a:pPr>
            <a:r>
              <a:rPr lang="en-US" altLang="zh-CN" sz="2400" dirty="0">
                <a:solidFill>
                  <a:srgbClr val="C00000"/>
                </a:solidFill>
              </a:rPr>
              <a:t>For &lt;</a:t>
            </a:r>
            <a:r>
              <a:rPr lang="zh-CN" altLang="zh-CN" sz="2400" dirty="0">
                <a:solidFill>
                  <a:srgbClr val="C00000"/>
                </a:solidFill>
              </a:rPr>
              <a:t>循环变量</a:t>
            </a:r>
            <a:r>
              <a:rPr lang="en-US" altLang="zh-CN" sz="2400" dirty="0">
                <a:solidFill>
                  <a:srgbClr val="C00000"/>
                </a:solidFill>
              </a:rPr>
              <a:t>=</a:t>
            </a:r>
            <a:r>
              <a:rPr lang="zh-CN" altLang="zh-CN" sz="2400" dirty="0">
                <a:solidFill>
                  <a:srgbClr val="C00000"/>
                </a:solidFill>
              </a:rPr>
              <a:t>初值</a:t>
            </a:r>
            <a:r>
              <a:rPr lang="en-US" altLang="zh-CN" sz="2400" dirty="0">
                <a:solidFill>
                  <a:srgbClr val="C00000"/>
                </a:solidFill>
              </a:rPr>
              <a:t>&gt; To &lt;</a:t>
            </a:r>
            <a:r>
              <a:rPr lang="zh-CN" altLang="zh-CN" sz="2400" dirty="0">
                <a:solidFill>
                  <a:srgbClr val="C00000"/>
                </a:solidFill>
              </a:rPr>
              <a:t>终值</a:t>
            </a:r>
            <a:r>
              <a:rPr lang="en-US" altLang="zh-CN" sz="2400" dirty="0">
                <a:solidFill>
                  <a:srgbClr val="C00000"/>
                </a:solidFill>
              </a:rPr>
              <a:t>&gt; [Step </a:t>
            </a:r>
            <a:r>
              <a:rPr lang="zh-CN" altLang="zh-CN" sz="2400" dirty="0">
                <a:solidFill>
                  <a:srgbClr val="C00000"/>
                </a:solidFill>
              </a:rPr>
              <a:t>步长值</a:t>
            </a:r>
            <a:r>
              <a:rPr lang="en-US" altLang="zh-CN" sz="2400" dirty="0">
                <a:solidFill>
                  <a:srgbClr val="C00000"/>
                </a:solidFill>
              </a:rPr>
              <a:t>]</a:t>
            </a:r>
            <a:endParaRPr lang="zh-CN" altLang="zh-CN" sz="2400" dirty="0">
              <a:solidFill>
                <a:srgbClr val="C00000"/>
              </a:solidFill>
            </a:endParaRPr>
          </a:p>
          <a:p>
            <a:pPr>
              <a:buNone/>
            </a:pPr>
            <a:r>
              <a:rPr lang="en-US" altLang="zh-CN" sz="2400" dirty="0">
                <a:solidFill>
                  <a:srgbClr val="C00000"/>
                </a:solidFill>
              </a:rPr>
              <a:t>  [</a:t>
            </a:r>
            <a:r>
              <a:rPr lang="zh-CN" altLang="zh-CN" sz="2400" dirty="0">
                <a:solidFill>
                  <a:srgbClr val="C00000"/>
                </a:solidFill>
              </a:rPr>
              <a:t>语句序列</a:t>
            </a:r>
            <a:r>
              <a:rPr lang="en-US" altLang="zh-CN" sz="2400" dirty="0">
                <a:solidFill>
                  <a:srgbClr val="C00000"/>
                </a:solidFill>
              </a:rPr>
              <a:t>1]</a:t>
            </a:r>
            <a:endParaRPr lang="zh-CN" altLang="zh-CN" sz="2400" dirty="0">
              <a:solidFill>
                <a:srgbClr val="C00000"/>
              </a:solidFill>
            </a:endParaRPr>
          </a:p>
          <a:p>
            <a:pPr>
              <a:buNone/>
            </a:pPr>
            <a:r>
              <a:rPr lang="en-US" altLang="zh-CN" sz="2400" dirty="0">
                <a:solidFill>
                  <a:srgbClr val="C00000"/>
                </a:solidFill>
              </a:rPr>
              <a:t>  [Exit For]</a:t>
            </a:r>
            <a:endParaRPr lang="zh-CN" altLang="zh-CN" sz="2400" dirty="0">
              <a:solidFill>
                <a:srgbClr val="C00000"/>
              </a:solidFill>
            </a:endParaRPr>
          </a:p>
          <a:p>
            <a:pPr>
              <a:buNone/>
            </a:pPr>
            <a:r>
              <a:rPr lang="en-US" altLang="zh-CN" sz="2400" dirty="0">
                <a:solidFill>
                  <a:srgbClr val="C00000"/>
                </a:solidFill>
              </a:rPr>
              <a:t>  [</a:t>
            </a:r>
            <a:r>
              <a:rPr lang="zh-CN" altLang="zh-CN" sz="2400" dirty="0">
                <a:solidFill>
                  <a:srgbClr val="C00000"/>
                </a:solidFill>
              </a:rPr>
              <a:t>语句序列</a:t>
            </a:r>
            <a:r>
              <a:rPr lang="en-US" altLang="zh-CN" sz="2400" dirty="0">
                <a:solidFill>
                  <a:srgbClr val="C00000"/>
                </a:solidFill>
              </a:rPr>
              <a:t>2]</a:t>
            </a:r>
            <a:endParaRPr lang="zh-CN" altLang="zh-CN" sz="2400" dirty="0">
              <a:solidFill>
                <a:srgbClr val="C00000"/>
              </a:solidFill>
            </a:endParaRPr>
          </a:p>
          <a:p>
            <a:pPr>
              <a:buNone/>
            </a:pPr>
            <a:r>
              <a:rPr lang="en-US" altLang="zh-CN" sz="2400" dirty="0" smtClean="0">
                <a:solidFill>
                  <a:srgbClr val="C00000"/>
                </a:solidFill>
              </a:rPr>
              <a:t>Next </a:t>
            </a:r>
            <a:r>
              <a:rPr lang="en-US" altLang="zh-CN" sz="2400" dirty="0">
                <a:solidFill>
                  <a:srgbClr val="C00000"/>
                </a:solidFill>
              </a:rPr>
              <a:t>[</a:t>
            </a:r>
            <a:r>
              <a:rPr lang="zh-CN" altLang="zh-CN" sz="2400" dirty="0">
                <a:solidFill>
                  <a:srgbClr val="C00000"/>
                </a:solidFill>
              </a:rPr>
              <a:t>循环变量</a:t>
            </a:r>
            <a:r>
              <a:rPr lang="en-US" altLang="zh-CN" sz="2400" dirty="0" smtClean="0">
                <a:solidFill>
                  <a:srgbClr val="C00000"/>
                </a:solidFill>
              </a:rPr>
              <a:t>]</a:t>
            </a:r>
          </a:p>
          <a:p>
            <a:r>
              <a:rPr lang="zh-CN" altLang="en-US" sz="2400" dirty="0" smtClean="0"/>
              <a:t>注意</a:t>
            </a:r>
            <a:r>
              <a:rPr lang="zh-CN" altLang="zh-CN" sz="2400" dirty="0" smtClean="0"/>
              <a:t>：</a:t>
            </a:r>
            <a:endParaRPr lang="en-US" altLang="zh-CN" sz="2400" dirty="0" smtClean="0"/>
          </a:p>
          <a:p>
            <a:pPr lvl="1"/>
            <a:r>
              <a:rPr lang="zh-CN" altLang="en-US" sz="2000" dirty="0" smtClean="0"/>
              <a:t>默认步长为</a:t>
            </a:r>
            <a:r>
              <a:rPr lang="en-US" altLang="zh-CN" sz="2000" dirty="0" smtClean="0"/>
              <a:t>1</a:t>
            </a:r>
          </a:p>
          <a:p>
            <a:pPr lvl="1"/>
            <a:r>
              <a:rPr lang="zh-CN" altLang="en-US" sz="2000" dirty="0" smtClean="0"/>
              <a:t>步长</a:t>
            </a:r>
            <a:r>
              <a:rPr lang="en-US" altLang="zh-CN" sz="2000" dirty="0" smtClean="0"/>
              <a:t>&gt;0</a:t>
            </a:r>
            <a:r>
              <a:rPr lang="zh-CN" altLang="en-US" sz="2000" dirty="0" smtClean="0"/>
              <a:t>时：</a:t>
            </a:r>
            <a:r>
              <a:rPr lang="zh-CN" altLang="zh-CN" sz="2000" dirty="0">
                <a:solidFill>
                  <a:srgbClr val="C00000"/>
                </a:solidFill>
              </a:rPr>
              <a:t>循环</a:t>
            </a:r>
            <a:r>
              <a:rPr lang="zh-CN" altLang="zh-CN" sz="2000" dirty="0" smtClean="0">
                <a:solidFill>
                  <a:srgbClr val="C00000"/>
                </a:solidFill>
              </a:rPr>
              <a:t>变量</a:t>
            </a:r>
            <a:r>
              <a:rPr lang="zh-CN" altLang="en-US" sz="2000" dirty="0">
                <a:solidFill>
                  <a:srgbClr val="C00000"/>
                </a:solidFill>
              </a:rPr>
              <a:t>值</a:t>
            </a:r>
            <a:r>
              <a:rPr lang="en-US" altLang="zh-CN" sz="2000" dirty="0" smtClean="0">
                <a:solidFill>
                  <a:srgbClr val="C00000"/>
                </a:solidFill>
              </a:rPr>
              <a:t>&gt;</a:t>
            </a:r>
            <a:r>
              <a:rPr lang="zh-CN" altLang="zh-CN" sz="2000" dirty="0" smtClean="0">
                <a:solidFill>
                  <a:srgbClr val="C00000"/>
                </a:solidFill>
              </a:rPr>
              <a:t>循环</a:t>
            </a:r>
            <a:r>
              <a:rPr lang="zh-CN" altLang="en-US" sz="2000" dirty="0" smtClean="0">
                <a:solidFill>
                  <a:srgbClr val="C00000"/>
                </a:solidFill>
              </a:rPr>
              <a:t>终</a:t>
            </a:r>
            <a:r>
              <a:rPr lang="zh-CN" altLang="zh-CN" sz="2000" dirty="0" smtClean="0">
                <a:solidFill>
                  <a:srgbClr val="C00000"/>
                </a:solidFill>
              </a:rPr>
              <a:t>值</a:t>
            </a:r>
            <a:r>
              <a:rPr lang="zh-CN" altLang="en-US" sz="2000" dirty="0" smtClean="0">
                <a:solidFill>
                  <a:srgbClr val="C00000"/>
                </a:solidFill>
              </a:rPr>
              <a:t>时终止循环</a:t>
            </a:r>
            <a:r>
              <a:rPr lang="en-US" altLang="zh-CN" sz="2000" dirty="0" smtClean="0">
                <a:solidFill>
                  <a:srgbClr val="C00000"/>
                </a:solidFill>
              </a:rPr>
              <a:t>,</a:t>
            </a:r>
          </a:p>
          <a:p>
            <a:pPr marL="457200" lvl="1" indent="0">
              <a:buNone/>
            </a:pPr>
            <a:r>
              <a:rPr lang="en-US" altLang="zh-CN" sz="2000" dirty="0" smtClean="0">
                <a:solidFill>
                  <a:srgbClr val="C00000"/>
                </a:solidFill>
              </a:rPr>
              <a:t>            </a:t>
            </a:r>
            <a:r>
              <a:rPr lang="zh-CN" altLang="en-US" sz="2000" dirty="0" smtClean="0">
                <a:solidFill>
                  <a:srgbClr val="000000"/>
                </a:solidFill>
              </a:rPr>
              <a:t>如果要正常循环</a:t>
            </a:r>
            <a:r>
              <a:rPr lang="zh-CN" altLang="zh-CN" sz="2000" dirty="0" smtClean="0">
                <a:solidFill>
                  <a:srgbClr val="000000"/>
                </a:solidFill>
              </a:rPr>
              <a:t>循环初值</a:t>
            </a:r>
            <a:r>
              <a:rPr lang="zh-CN" altLang="en-US" sz="2000" dirty="0" smtClean="0">
                <a:solidFill>
                  <a:srgbClr val="000000"/>
                </a:solidFill>
              </a:rPr>
              <a:t>应小于等于</a:t>
            </a:r>
            <a:r>
              <a:rPr lang="zh-CN" altLang="zh-CN" sz="2000" dirty="0" smtClean="0">
                <a:solidFill>
                  <a:srgbClr val="000000"/>
                </a:solidFill>
              </a:rPr>
              <a:t>循环</a:t>
            </a:r>
            <a:r>
              <a:rPr lang="zh-CN" altLang="en-US" sz="2000" dirty="0" smtClean="0">
                <a:solidFill>
                  <a:srgbClr val="000000"/>
                </a:solidFill>
              </a:rPr>
              <a:t>终</a:t>
            </a:r>
            <a:r>
              <a:rPr lang="zh-CN" altLang="zh-CN" sz="2000" dirty="0" smtClean="0">
                <a:solidFill>
                  <a:srgbClr val="000000"/>
                </a:solidFill>
              </a:rPr>
              <a:t>值</a:t>
            </a:r>
            <a:endParaRPr lang="en-US" altLang="zh-CN" sz="2000" dirty="0" smtClean="0">
              <a:solidFill>
                <a:srgbClr val="000000"/>
              </a:solidFill>
            </a:endParaRPr>
          </a:p>
          <a:p>
            <a:pPr lvl="1"/>
            <a:r>
              <a:rPr lang="zh-CN" altLang="en-US" sz="2000" dirty="0" smtClean="0"/>
              <a:t>步长</a:t>
            </a:r>
            <a:r>
              <a:rPr lang="en-US" altLang="zh-CN" sz="2000" dirty="0"/>
              <a:t>&lt;</a:t>
            </a:r>
            <a:r>
              <a:rPr lang="en-US" altLang="zh-CN" sz="2000" dirty="0" smtClean="0"/>
              <a:t>0</a:t>
            </a:r>
            <a:r>
              <a:rPr lang="zh-CN" altLang="en-US" sz="2000" dirty="0"/>
              <a:t>时：</a:t>
            </a:r>
            <a:r>
              <a:rPr lang="zh-CN" altLang="zh-CN" sz="2000" dirty="0">
                <a:solidFill>
                  <a:srgbClr val="C00000"/>
                </a:solidFill>
              </a:rPr>
              <a:t>循环</a:t>
            </a:r>
            <a:r>
              <a:rPr lang="zh-CN" altLang="zh-CN" sz="2000" dirty="0" smtClean="0">
                <a:solidFill>
                  <a:srgbClr val="C00000"/>
                </a:solidFill>
              </a:rPr>
              <a:t>变量</a:t>
            </a:r>
            <a:r>
              <a:rPr lang="zh-CN" altLang="en-US" sz="2000" dirty="0" smtClean="0">
                <a:solidFill>
                  <a:srgbClr val="C00000"/>
                </a:solidFill>
              </a:rPr>
              <a:t>值</a:t>
            </a:r>
            <a:r>
              <a:rPr lang="en-US" altLang="zh-CN" sz="2000" dirty="0">
                <a:solidFill>
                  <a:srgbClr val="C00000"/>
                </a:solidFill>
              </a:rPr>
              <a:t>&lt;</a:t>
            </a:r>
            <a:r>
              <a:rPr lang="zh-CN" altLang="zh-CN" sz="2000" dirty="0" smtClean="0">
                <a:solidFill>
                  <a:srgbClr val="C00000"/>
                </a:solidFill>
              </a:rPr>
              <a:t>循环</a:t>
            </a:r>
            <a:r>
              <a:rPr lang="zh-CN" altLang="en-US" sz="2000" dirty="0">
                <a:solidFill>
                  <a:srgbClr val="C00000"/>
                </a:solidFill>
              </a:rPr>
              <a:t>终</a:t>
            </a:r>
            <a:r>
              <a:rPr lang="zh-CN" altLang="zh-CN" sz="2000" dirty="0">
                <a:solidFill>
                  <a:srgbClr val="C00000"/>
                </a:solidFill>
              </a:rPr>
              <a:t>值</a:t>
            </a:r>
            <a:r>
              <a:rPr lang="zh-CN" altLang="en-US" sz="2000" dirty="0">
                <a:solidFill>
                  <a:srgbClr val="C00000"/>
                </a:solidFill>
              </a:rPr>
              <a:t>时终止</a:t>
            </a:r>
            <a:r>
              <a:rPr lang="zh-CN" altLang="en-US" sz="2000" dirty="0" smtClean="0">
                <a:solidFill>
                  <a:srgbClr val="C00000"/>
                </a:solidFill>
              </a:rPr>
              <a:t>循环</a:t>
            </a:r>
            <a:endParaRPr lang="en-US" altLang="zh-CN" sz="2000" dirty="0" smtClean="0">
              <a:solidFill>
                <a:srgbClr val="C00000"/>
              </a:solidFill>
            </a:endParaRPr>
          </a:p>
          <a:p>
            <a:pPr marL="457200" lvl="1" indent="0">
              <a:buNone/>
            </a:pPr>
            <a:r>
              <a:rPr lang="zh-CN" altLang="en-US" sz="2000" dirty="0" smtClean="0">
                <a:solidFill>
                  <a:srgbClr val="000000"/>
                </a:solidFill>
              </a:rPr>
              <a:t>            如果</a:t>
            </a:r>
            <a:r>
              <a:rPr lang="zh-CN" altLang="en-US" sz="2000" dirty="0">
                <a:solidFill>
                  <a:srgbClr val="000000"/>
                </a:solidFill>
              </a:rPr>
              <a:t>要正常循环</a:t>
            </a:r>
            <a:r>
              <a:rPr lang="zh-CN" altLang="zh-CN" sz="2000" dirty="0">
                <a:solidFill>
                  <a:srgbClr val="000000"/>
                </a:solidFill>
              </a:rPr>
              <a:t>循环初值</a:t>
            </a:r>
            <a:r>
              <a:rPr lang="zh-CN" altLang="en-US" sz="2000" dirty="0" smtClean="0">
                <a:solidFill>
                  <a:srgbClr val="000000"/>
                </a:solidFill>
              </a:rPr>
              <a:t>应大于</a:t>
            </a:r>
            <a:r>
              <a:rPr lang="zh-CN" altLang="en-US" sz="2000" dirty="0">
                <a:solidFill>
                  <a:srgbClr val="000000"/>
                </a:solidFill>
              </a:rPr>
              <a:t>等于</a:t>
            </a:r>
            <a:r>
              <a:rPr lang="zh-CN" altLang="zh-CN" sz="2000" dirty="0">
                <a:solidFill>
                  <a:srgbClr val="000000"/>
                </a:solidFill>
              </a:rPr>
              <a:t>循环</a:t>
            </a:r>
            <a:r>
              <a:rPr lang="zh-CN" altLang="en-US" sz="2000" dirty="0">
                <a:solidFill>
                  <a:srgbClr val="000000"/>
                </a:solidFill>
              </a:rPr>
              <a:t>终</a:t>
            </a:r>
            <a:r>
              <a:rPr lang="zh-CN" altLang="zh-CN" sz="2000" dirty="0">
                <a:solidFill>
                  <a:srgbClr val="000000"/>
                </a:solidFill>
              </a:rPr>
              <a:t>值</a:t>
            </a:r>
            <a:endParaRPr lang="en-US" altLang="zh-CN" sz="2000" dirty="0">
              <a:solidFill>
                <a:srgbClr val="000000"/>
              </a:solidFill>
            </a:endParaRPr>
          </a:p>
          <a:p>
            <a:pPr marL="457200" lvl="1" indent="0">
              <a:buNone/>
            </a:pPr>
            <a:endParaRPr lang="zh-CN" altLang="zh-CN" sz="2000" dirty="0"/>
          </a:p>
          <a:p>
            <a:pPr lvl="1"/>
            <a:endParaRPr lang="zh-CN" altLang="zh-CN" sz="2000" dirty="0"/>
          </a:p>
          <a:p>
            <a:pPr>
              <a:buNone/>
            </a:pPr>
            <a:endParaRPr lang="zh-CN" altLang="zh-CN" dirty="0">
              <a:solidFill>
                <a:srgbClr val="C00000"/>
              </a:solidFill>
            </a:endParaRPr>
          </a:p>
        </p:txBody>
      </p:sp>
      <p:pic>
        <p:nvPicPr>
          <p:cNvPr id="1026" name="Picture 2"/>
          <p:cNvPicPr>
            <a:picLocks noChangeAspect="1" noChangeArrowheads="1"/>
          </p:cNvPicPr>
          <p:nvPr/>
        </p:nvPicPr>
        <p:blipFill>
          <a:blip r:embed="rId2" cstate="print"/>
          <a:srcRect/>
          <a:stretch>
            <a:fillRect/>
          </a:stretch>
        </p:blipFill>
        <p:spPr bwMode="auto">
          <a:xfrm>
            <a:off x="8040784" y="1772751"/>
            <a:ext cx="3873500" cy="4730750"/>
          </a:xfrm>
          <a:prstGeom prst="rect">
            <a:avLst/>
          </a:prstGeom>
          <a:noFill/>
          <a:ln w="9525">
            <a:noFill/>
            <a:miter lim="800000"/>
            <a:headEnd/>
            <a:tailEnd/>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2455" y="2504113"/>
            <a:ext cx="763398"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22379" y="470580"/>
            <a:ext cx="11198290" cy="746351"/>
          </a:xfrm>
        </p:spPr>
        <p:txBody>
          <a:bodyPr>
            <a:noAutofit/>
          </a:bodyPr>
          <a:lstStyle/>
          <a:p>
            <a:r>
              <a:rPr lang="zh-CN" altLang="zh-CN" sz="2000" dirty="0" smtClean="0"/>
              <a:t>【例】</a:t>
            </a:r>
            <a:r>
              <a:rPr lang="zh-CN" altLang="en-US" sz="2000" dirty="0" smtClean="0"/>
              <a:t>计算</a:t>
            </a:r>
            <a:r>
              <a:rPr lang="en-US" altLang="zh-CN" sz="2000" dirty="0" smtClean="0"/>
              <a:t>1+2+3+…+10</a:t>
            </a:r>
            <a:r>
              <a:rPr lang="zh-CN" altLang="en-US" sz="2000" dirty="0" smtClean="0"/>
              <a:t>之和</a:t>
            </a:r>
            <a:endParaRPr lang="zh-CN" altLang="en-US" sz="2000" dirty="0"/>
          </a:p>
        </p:txBody>
      </p:sp>
      <p:sp>
        <p:nvSpPr>
          <p:cNvPr id="3" name="内容占位符 2"/>
          <p:cNvSpPr>
            <a:spLocks noGrp="1"/>
          </p:cNvSpPr>
          <p:nvPr>
            <p:ph idx="1"/>
          </p:nvPr>
        </p:nvSpPr>
        <p:spPr>
          <a:xfrm>
            <a:off x="391886" y="1623525"/>
            <a:ext cx="11402008" cy="362653"/>
          </a:xfrm>
        </p:spPr>
        <p:txBody>
          <a:bodyPr>
            <a:normAutofit lnSpcReduction="10000"/>
          </a:bodyPr>
          <a:lstStyle/>
          <a:p>
            <a:pPr>
              <a:buNone/>
            </a:pPr>
            <a:r>
              <a:rPr lang="zh-CN" altLang="en-US" sz="2000" dirty="0">
                <a:solidFill>
                  <a:srgbClr val="439467"/>
                </a:solidFill>
                <a:latin typeface="+mj-lt"/>
                <a:ea typeface="+mn-ea"/>
              </a:rPr>
              <a:t>手工计算：</a:t>
            </a:r>
            <a:endParaRPr lang="en-US" altLang="zh-CN" sz="2000" dirty="0">
              <a:solidFill>
                <a:srgbClr val="439467"/>
              </a:solidFill>
              <a:latin typeface="+mj-lt"/>
              <a:ea typeface="+mn-ea"/>
            </a:endParaRPr>
          </a:p>
          <a:p>
            <a:pPr>
              <a:buNone/>
            </a:pPr>
            <a:endParaRPr lang="en-US" altLang="zh-CN" sz="2000" dirty="0" smtClean="0">
              <a:solidFill>
                <a:srgbClr val="000000"/>
              </a:solidFill>
              <a:latin typeface="+mj-lt"/>
              <a:ea typeface="+mn-ea"/>
            </a:endParaRPr>
          </a:p>
        </p:txBody>
      </p:sp>
      <p:cxnSp>
        <p:nvCxnSpPr>
          <p:cNvPr id="6" name="直接箭头连接符 5"/>
          <p:cNvCxnSpPr/>
          <p:nvPr/>
        </p:nvCxnSpPr>
        <p:spPr>
          <a:xfrm>
            <a:off x="1254154" y="2864839"/>
            <a:ext cx="0" cy="310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内容占位符 2"/>
          <p:cNvSpPr txBox="1">
            <a:spLocks/>
          </p:cNvSpPr>
          <p:nvPr/>
        </p:nvSpPr>
        <p:spPr>
          <a:xfrm>
            <a:off x="391886" y="2504113"/>
            <a:ext cx="11402008" cy="849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1 + 2  + 3  + 4 + 5 + 6 + 7 + 8 + 9 + 10</a:t>
            </a:r>
            <a:endParaRPr lang="zh-CN" altLang="en-US" sz="2000" dirty="0">
              <a:solidFill>
                <a:srgbClr val="000000"/>
              </a:solidFill>
              <a:latin typeface="+mj-lt"/>
              <a:ea typeface="+mn-ea"/>
            </a:endParaRPr>
          </a:p>
        </p:txBody>
      </p:sp>
      <p:sp>
        <p:nvSpPr>
          <p:cNvPr id="8" name="矩形 7"/>
          <p:cNvSpPr/>
          <p:nvPr/>
        </p:nvSpPr>
        <p:spPr>
          <a:xfrm>
            <a:off x="872455" y="3179425"/>
            <a:ext cx="763398"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smtClean="0">
                <a:solidFill>
                  <a:srgbClr val="000000"/>
                </a:solidFill>
              </a:rPr>
              <a:t>3</a:t>
            </a:r>
            <a:endParaRPr lang="zh-CN" altLang="en-US" dirty="0">
              <a:solidFill>
                <a:srgbClr val="000000"/>
              </a:solidFill>
            </a:endParaRPr>
          </a:p>
        </p:txBody>
      </p:sp>
      <p:sp>
        <p:nvSpPr>
          <p:cNvPr id="9" name="内容占位符 2"/>
          <p:cNvSpPr txBox="1">
            <a:spLocks/>
          </p:cNvSpPr>
          <p:nvPr/>
        </p:nvSpPr>
        <p:spPr>
          <a:xfrm>
            <a:off x="391886" y="2034569"/>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smtClean="0">
                <a:solidFill>
                  <a:srgbClr val="000000"/>
                </a:solidFill>
                <a:latin typeface="+mj-lt"/>
                <a:ea typeface="+mn-ea"/>
              </a:rPr>
              <a:t>1</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0" name="内容占位符 2"/>
          <p:cNvSpPr txBox="1">
            <a:spLocks/>
          </p:cNvSpPr>
          <p:nvPr/>
        </p:nvSpPr>
        <p:spPr>
          <a:xfrm>
            <a:off x="391886" y="3175232"/>
            <a:ext cx="11402008" cy="849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+ 3  + 4 + 5 + 6 + 7 + 8 + 9 + 10</a:t>
            </a:r>
            <a:endParaRPr lang="zh-CN" altLang="en-US" sz="2000" dirty="0">
              <a:solidFill>
                <a:srgbClr val="000000"/>
              </a:solidFill>
              <a:latin typeface="+mj-lt"/>
              <a:ea typeface="+mn-ea"/>
            </a:endParaRPr>
          </a:p>
        </p:txBody>
      </p:sp>
      <p:sp>
        <p:nvSpPr>
          <p:cNvPr id="11" name="右大括号 10"/>
          <p:cNvSpPr/>
          <p:nvPr/>
        </p:nvSpPr>
        <p:spPr>
          <a:xfrm>
            <a:off x="5486400" y="2684476"/>
            <a:ext cx="184558" cy="6694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内容占位符 2"/>
          <p:cNvSpPr txBox="1">
            <a:spLocks/>
          </p:cNvSpPr>
          <p:nvPr/>
        </p:nvSpPr>
        <p:spPr>
          <a:xfrm>
            <a:off x="5868098" y="2837882"/>
            <a:ext cx="4215469" cy="36265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将</a:t>
            </a:r>
            <a:r>
              <a:rPr lang="en-US" altLang="zh-CN" sz="2000" dirty="0" smtClean="0">
                <a:solidFill>
                  <a:srgbClr val="000000"/>
                </a:solidFill>
                <a:latin typeface="+mj-lt"/>
                <a:ea typeface="+mn-ea"/>
              </a:rPr>
              <a:t>10</a:t>
            </a:r>
            <a:r>
              <a:rPr lang="zh-CN" altLang="en-US" sz="2000" dirty="0" smtClean="0">
                <a:solidFill>
                  <a:srgbClr val="000000"/>
                </a:solidFill>
                <a:latin typeface="+mj-lt"/>
                <a:ea typeface="+mn-ea"/>
              </a:rPr>
              <a:t>个数的累加问题转变成</a:t>
            </a:r>
            <a:r>
              <a:rPr lang="en-US" altLang="zh-CN" sz="2000" dirty="0" smtClean="0">
                <a:solidFill>
                  <a:srgbClr val="000000"/>
                </a:solidFill>
                <a:latin typeface="+mj-lt"/>
                <a:ea typeface="+mn-ea"/>
              </a:rPr>
              <a:t>9</a:t>
            </a:r>
            <a:r>
              <a:rPr lang="zh-CN" altLang="en-US" sz="2000" dirty="0" smtClean="0">
                <a:solidFill>
                  <a:srgbClr val="000000"/>
                </a:solidFill>
                <a:latin typeface="+mj-lt"/>
                <a:ea typeface="+mn-ea"/>
              </a:rPr>
              <a:t>个数据的累加</a:t>
            </a:r>
            <a:endParaRPr lang="en-US" altLang="zh-CN" sz="2000" dirty="0" smtClean="0">
              <a:solidFill>
                <a:srgbClr val="000000"/>
              </a:solidFill>
              <a:latin typeface="+mj-lt"/>
              <a:ea typeface="+mn-ea"/>
            </a:endParaRPr>
          </a:p>
        </p:txBody>
      </p:sp>
      <p:sp>
        <p:nvSpPr>
          <p:cNvPr id="13" name="矩形 12"/>
          <p:cNvSpPr/>
          <p:nvPr/>
        </p:nvSpPr>
        <p:spPr>
          <a:xfrm>
            <a:off x="872455" y="4349586"/>
            <a:ext cx="1233182"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cxnSp>
        <p:nvCxnSpPr>
          <p:cNvPr id="14" name="直接箭头连接符 13"/>
          <p:cNvCxnSpPr/>
          <p:nvPr/>
        </p:nvCxnSpPr>
        <p:spPr>
          <a:xfrm>
            <a:off x="1539379" y="4710312"/>
            <a:ext cx="0" cy="310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内容占位符 2"/>
          <p:cNvSpPr txBox="1">
            <a:spLocks/>
          </p:cNvSpPr>
          <p:nvPr/>
        </p:nvSpPr>
        <p:spPr>
          <a:xfrm>
            <a:off x="391886" y="4349586"/>
            <a:ext cx="11402008" cy="849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3     + 3  + 4 + 5 + 6 + 7 + 8 + 9 + 10</a:t>
            </a:r>
            <a:endParaRPr lang="zh-CN" altLang="en-US" sz="2000" dirty="0">
              <a:solidFill>
                <a:srgbClr val="000000"/>
              </a:solidFill>
              <a:latin typeface="+mj-lt"/>
              <a:ea typeface="+mn-ea"/>
            </a:endParaRPr>
          </a:p>
        </p:txBody>
      </p:sp>
      <p:sp>
        <p:nvSpPr>
          <p:cNvPr id="16" name="矩形 15"/>
          <p:cNvSpPr/>
          <p:nvPr/>
        </p:nvSpPr>
        <p:spPr>
          <a:xfrm>
            <a:off x="872455" y="5024898"/>
            <a:ext cx="1233182"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a:solidFill>
                  <a:srgbClr val="000000"/>
                </a:solidFill>
              </a:rPr>
              <a:t>6</a:t>
            </a:r>
            <a:endParaRPr lang="zh-CN" altLang="en-US" dirty="0">
              <a:solidFill>
                <a:srgbClr val="000000"/>
              </a:solidFill>
            </a:endParaRPr>
          </a:p>
        </p:txBody>
      </p:sp>
      <p:sp>
        <p:nvSpPr>
          <p:cNvPr id="17" name="内容占位符 2"/>
          <p:cNvSpPr txBox="1">
            <a:spLocks/>
          </p:cNvSpPr>
          <p:nvPr/>
        </p:nvSpPr>
        <p:spPr>
          <a:xfrm>
            <a:off x="391886" y="3880042"/>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smtClean="0">
                <a:solidFill>
                  <a:srgbClr val="000000"/>
                </a:solidFill>
                <a:latin typeface="+mj-lt"/>
                <a:ea typeface="+mn-ea"/>
              </a:rPr>
              <a:t>2</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8" name="内容占位符 2"/>
          <p:cNvSpPr txBox="1">
            <a:spLocks/>
          </p:cNvSpPr>
          <p:nvPr/>
        </p:nvSpPr>
        <p:spPr>
          <a:xfrm>
            <a:off x="391886" y="5062542"/>
            <a:ext cx="11402008" cy="35907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+ 4 + 5 + 6 + 7 + 8 + 9 + 10</a:t>
            </a:r>
            <a:endParaRPr lang="zh-CN" altLang="en-US" sz="2000" dirty="0">
              <a:solidFill>
                <a:srgbClr val="000000"/>
              </a:solidFill>
              <a:latin typeface="+mj-lt"/>
              <a:ea typeface="+mn-ea"/>
            </a:endParaRPr>
          </a:p>
        </p:txBody>
      </p:sp>
      <p:sp>
        <p:nvSpPr>
          <p:cNvPr id="19" name="右大括号 18"/>
          <p:cNvSpPr/>
          <p:nvPr/>
        </p:nvSpPr>
        <p:spPr>
          <a:xfrm>
            <a:off x="5486400" y="4529949"/>
            <a:ext cx="184558" cy="6694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内容占位符 2"/>
          <p:cNvSpPr txBox="1">
            <a:spLocks/>
          </p:cNvSpPr>
          <p:nvPr/>
        </p:nvSpPr>
        <p:spPr>
          <a:xfrm>
            <a:off x="5868098" y="4683355"/>
            <a:ext cx="4215469" cy="36265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将</a:t>
            </a:r>
            <a:r>
              <a:rPr lang="en-US" altLang="zh-CN" sz="2000" dirty="0" smtClean="0">
                <a:solidFill>
                  <a:srgbClr val="000000"/>
                </a:solidFill>
                <a:latin typeface="+mj-lt"/>
                <a:ea typeface="+mn-ea"/>
              </a:rPr>
              <a:t>9</a:t>
            </a:r>
            <a:r>
              <a:rPr lang="zh-CN" altLang="en-US" sz="2000" dirty="0" smtClean="0">
                <a:solidFill>
                  <a:srgbClr val="000000"/>
                </a:solidFill>
                <a:latin typeface="+mj-lt"/>
                <a:ea typeface="+mn-ea"/>
              </a:rPr>
              <a:t>个数的累加问题转变成</a:t>
            </a:r>
            <a:r>
              <a:rPr lang="en-US" altLang="zh-CN" sz="2000" dirty="0" smtClean="0">
                <a:solidFill>
                  <a:srgbClr val="000000"/>
                </a:solidFill>
                <a:latin typeface="+mj-lt"/>
                <a:ea typeface="+mn-ea"/>
              </a:rPr>
              <a:t>8</a:t>
            </a:r>
            <a:r>
              <a:rPr lang="zh-CN" altLang="en-US" sz="2000" dirty="0" smtClean="0">
                <a:solidFill>
                  <a:srgbClr val="000000"/>
                </a:solidFill>
                <a:latin typeface="+mj-lt"/>
                <a:ea typeface="+mn-ea"/>
              </a:rPr>
              <a:t>个数据的累加</a:t>
            </a:r>
            <a:endParaRPr lang="en-US" altLang="zh-CN" sz="2000" dirty="0" smtClean="0">
              <a:solidFill>
                <a:srgbClr val="000000"/>
              </a:solidFill>
              <a:latin typeface="+mj-lt"/>
              <a:ea typeface="+mn-ea"/>
            </a:endParaRPr>
          </a:p>
        </p:txBody>
      </p:sp>
    </p:spTree>
    <p:extLst>
      <p:ext uri="{BB962C8B-B14F-4D97-AF65-F5344CB8AC3E}">
        <p14:creationId xmlns:p14="http://schemas.microsoft.com/office/powerpoint/2010/main" val="414970553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2379" y="470580"/>
            <a:ext cx="11198290" cy="746351"/>
          </a:xfrm>
        </p:spPr>
        <p:txBody>
          <a:bodyPr>
            <a:noAutofit/>
          </a:bodyPr>
          <a:lstStyle/>
          <a:p>
            <a:r>
              <a:rPr lang="zh-CN" altLang="zh-CN" sz="2000" dirty="0" smtClean="0"/>
              <a:t>【例】</a:t>
            </a:r>
            <a:r>
              <a:rPr lang="zh-CN" altLang="en-US" sz="2000" dirty="0" smtClean="0"/>
              <a:t>计算</a:t>
            </a:r>
            <a:r>
              <a:rPr lang="en-US" altLang="zh-CN" sz="2000" dirty="0" smtClean="0"/>
              <a:t>1+2+3+…+10</a:t>
            </a:r>
            <a:r>
              <a:rPr lang="zh-CN" altLang="en-US" sz="2000" dirty="0" smtClean="0"/>
              <a:t>之和</a:t>
            </a:r>
            <a:endParaRPr lang="zh-CN" altLang="en-US" sz="2000" dirty="0"/>
          </a:p>
        </p:txBody>
      </p:sp>
      <p:sp>
        <p:nvSpPr>
          <p:cNvPr id="3" name="内容占位符 2"/>
          <p:cNvSpPr>
            <a:spLocks noGrp="1"/>
          </p:cNvSpPr>
          <p:nvPr>
            <p:ph idx="1"/>
          </p:nvPr>
        </p:nvSpPr>
        <p:spPr>
          <a:xfrm>
            <a:off x="391886" y="1623525"/>
            <a:ext cx="11402008" cy="362653"/>
          </a:xfrm>
        </p:spPr>
        <p:txBody>
          <a:bodyPr>
            <a:normAutofit lnSpcReduction="10000"/>
          </a:bodyPr>
          <a:lstStyle/>
          <a:p>
            <a:pPr>
              <a:buNone/>
            </a:pPr>
            <a:r>
              <a:rPr lang="zh-CN" altLang="en-US" sz="2000" dirty="0">
                <a:solidFill>
                  <a:srgbClr val="439467"/>
                </a:solidFill>
                <a:latin typeface="+mj-lt"/>
                <a:ea typeface="+mn-ea"/>
              </a:rPr>
              <a:t>手工计算：</a:t>
            </a:r>
            <a:endParaRPr lang="en-US" altLang="zh-CN" sz="2000" dirty="0">
              <a:solidFill>
                <a:srgbClr val="439467"/>
              </a:solidFill>
              <a:latin typeface="+mj-lt"/>
              <a:ea typeface="+mn-ea"/>
            </a:endParaRPr>
          </a:p>
          <a:p>
            <a:pPr>
              <a:buNone/>
            </a:pPr>
            <a:endParaRPr lang="en-US" altLang="zh-CN" sz="2000" dirty="0" smtClean="0">
              <a:solidFill>
                <a:srgbClr val="000000"/>
              </a:solidFill>
              <a:latin typeface="+mj-lt"/>
              <a:ea typeface="+mn-ea"/>
            </a:endParaRPr>
          </a:p>
        </p:txBody>
      </p:sp>
      <p:sp>
        <p:nvSpPr>
          <p:cNvPr id="9" name="内容占位符 2"/>
          <p:cNvSpPr txBox="1">
            <a:spLocks/>
          </p:cNvSpPr>
          <p:nvPr/>
        </p:nvSpPr>
        <p:spPr>
          <a:xfrm>
            <a:off x="391886" y="2152015"/>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smtClean="0">
                <a:solidFill>
                  <a:srgbClr val="000000"/>
                </a:solidFill>
                <a:latin typeface="+mj-lt"/>
                <a:ea typeface="+mn-ea"/>
              </a:rPr>
              <a:t>3</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3" name="矩形 12"/>
          <p:cNvSpPr/>
          <p:nvPr/>
        </p:nvSpPr>
        <p:spPr>
          <a:xfrm>
            <a:off x="872455" y="4467032"/>
            <a:ext cx="3909270" cy="356533"/>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cxnSp>
        <p:nvCxnSpPr>
          <p:cNvPr id="14" name="直接箭头连接符 13"/>
          <p:cNvCxnSpPr/>
          <p:nvPr/>
        </p:nvCxnSpPr>
        <p:spPr>
          <a:xfrm>
            <a:off x="2915174" y="4823565"/>
            <a:ext cx="0" cy="310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内容占位符 2"/>
          <p:cNvSpPr txBox="1">
            <a:spLocks/>
          </p:cNvSpPr>
          <p:nvPr/>
        </p:nvSpPr>
        <p:spPr>
          <a:xfrm>
            <a:off x="391886" y="4467032"/>
            <a:ext cx="11402008" cy="849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45                          + 10</a:t>
            </a:r>
            <a:endParaRPr lang="zh-CN" altLang="en-US" sz="2000" dirty="0">
              <a:solidFill>
                <a:srgbClr val="000000"/>
              </a:solidFill>
              <a:latin typeface="+mj-lt"/>
              <a:ea typeface="+mn-ea"/>
            </a:endParaRPr>
          </a:p>
        </p:txBody>
      </p:sp>
      <p:sp>
        <p:nvSpPr>
          <p:cNvPr id="16" name="矩形 15"/>
          <p:cNvSpPr/>
          <p:nvPr/>
        </p:nvSpPr>
        <p:spPr>
          <a:xfrm>
            <a:off x="872454" y="5142344"/>
            <a:ext cx="4416805"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smtClean="0">
                <a:solidFill>
                  <a:srgbClr val="000000"/>
                </a:solidFill>
              </a:rPr>
              <a:t>55</a:t>
            </a:r>
            <a:endParaRPr lang="zh-CN" altLang="en-US" dirty="0">
              <a:solidFill>
                <a:srgbClr val="000000"/>
              </a:solidFill>
            </a:endParaRPr>
          </a:p>
        </p:txBody>
      </p:sp>
      <p:sp>
        <p:nvSpPr>
          <p:cNvPr id="17" name="内容占位符 2"/>
          <p:cNvSpPr txBox="1">
            <a:spLocks/>
          </p:cNvSpPr>
          <p:nvPr/>
        </p:nvSpPr>
        <p:spPr>
          <a:xfrm>
            <a:off x="391886" y="3997488"/>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smtClean="0">
                <a:solidFill>
                  <a:srgbClr val="000000"/>
                </a:solidFill>
                <a:latin typeface="+mj-lt"/>
                <a:ea typeface="+mn-ea"/>
              </a:rPr>
              <a:t>9</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9" name="右大括号 18"/>
          <p:cNvSpPr/>
          <p:nvPr/>
        </p:nvSpPr>
        <p:spPr>
          <a:xfrm>
            <a:off x="5486400" y="4647395"/>
            <a:ext cx="184558" cy="6694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内容占位符 2"/>
          <p:cNvSpPr txBox="1">
            <a:spLocks/>
          </p:cNvSpPr>
          <p:nvPr/>
        </p:nvSpPr>
        <p:spPr>
          <a:xfrm>
            <a:off x="5868098" y="4800801"/>
            <a:ext cx="4215469" cy="36265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最后一轮相加得到一个数时运算结束</a:t>
            </a:r>
            <a:endParaRPr lang="en-US" altLang="zh-CN" sz="2000" dirty="0" smtClean="0">
              <a:solidFill>
                <a:srgbClr val="000000"/>
              </a:solidFill>
              <a:latin typeface="+mj-lt"/>
              <a:ea typeface="+mn-ea"/>
            </a:endParaRPr>
          </a:p>
        </p:txBody>
      </p:sp>
      <p:sp>
        <p:nvSpPr>
          <p:cNvPr id="21" name="内容占位符 2"/>
          <p:cNvSpPr txBox="1">
            <a:spLocks/>
          </p:cNvSpPr>
          <p:nvPr/>
        </p:nvSpPr>
        <p:spPr>
          <a:xfrm>
            <a:off x="675312" y="3017133"/>
            <a:ext cx="2629949"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a:t>
            </a:r>
          </a:p>
        </p:txBody>
      </p:sp>
    </p:spTree>
    <p:extLst>
      <p:ext uri="{BB962C8B-B14F-4D97-AF65-F5344CB8AC3E}">
        <p14:creationId xmlns:p14="http://schemas.microsoft.com/office/powerpoint/2010/main" val="22696779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72455" y="2504113"/>
            <a:ext cx="763398"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222379" y="470580"/>
            <a:ext cx="11198290" cy="746351"/>
          </a:xfrm>
        </p:spPr>
        <p:txBody>
          <a:bodyPr>
            <a:noAutofit/>
          </a:bodyPr>
          <a:lstStyle/>
          <a:p>
            <a:r>
              <a:rPr lang="zh-CN" altLang="zh-CN" sz="2000" dirty="0" smtClean="0"/>
              <a:t>【例】</a:t>
            </a:r>
            <a:r>
              <a:rPr lang="zh-CN" altLang="en-US" sz="2000" dirty="0" smtClean="0"/>
              <a:t>计算</a:t>
            </a:r>
            <a:r>
              <a:rPr lang="en-US" altLang="zh-CN" sz="2000" dirty="0" smtClean="0"/>
              <a:t>1+2+3+…+10</a:t>
            </a:r>
            <a:r>
              <a:rPr lang="zh-CN" altLang="en-US" sz="2000" dirty="0" smtClean="0"/>
              <a:t>之和</a:t>
            </a:r>
            <a:endParaRPr lang="zh-CN" altLang="en-US" sz="2000" dirty="0"/>
          </a:p>
        </p:txBody>
      </p:sp>
      <p:sp>
        <p:nvSpPr>
          <p:cNvPr id="3" name="内容占位符 2"/>
          <p:cNvSpPr>
            <a:spLocks noGrp="1"/>
          </p:cNvSpPr>
          <p:nvPr>
            <p:ph idx="1"/>
          </p:nvPr>
        </p:nvSpPr>
        <p:spPr>
          <a:xfrm>
            <a:off x="391886" y="1623525"/>
            <a:ext cx="11402008" cy="362653"/>
          </a:xfrm>
        </p:spPr>
        <p:txBody>
          <a:bodyPr>
            <a:normAutofit lnSpcReduction="10000"/>
          </a:bodyPr>
          <a:lstStyle/>
          <a:p>
            <a:pPr>
              <a:buNone/>
            </a:pPr>
            <a:r>
              <a:rPr lang="zh-CN" altLang="en-US" sz="2000" dirty="0" smtClean="0">
                <a:solidFill>
                  <a:srgbClr val="439467"/>
                </a:solidFill>
                <a:latin typeface="+mj-lt"/>
                <a:ea typeface="+mn-ea"/>
              </a:rPr>
              <a:t>计算机程序：</a:t>
            </a:r>
            <a:endParaRPr lang="en-US" altLang="zh-CN" sz="2000" dirty="0">
              <a:solidFill>
                <a:srgbClr val="439467"/>
              </a:solidFill>
              <a:latin typeface="+mj-lt"/>
              <a:ea typeface="+mn-ea"/>
            </a:endParaRPr>
          </a:p>
          <a:p>
            <a:pPr>
              <a:buNone/>
            </a:pPr>
            <a:endParaRPr lang="en-US" altLang="zh-CN" sz="2000" dirty="0" smtClean="0">
              <a:solidFill>
                <a:srgbClr val="000000"/>
              </a:solidFill>
              <a:latin typeface="+mj-lt"/>
              <a:ea typeface="+mn-ea"/>
            </a:endParaRPr>
          </a:p>
        </p:txBody>
      </p:sp>
      <p:cxnSp>
        <p:nvCxnSpPr>
          <p:cNvPr id="6" name="直接箭头连接符 5"/>
          <p:cNvCxnSpPr/>
          <p:nvPr/>
        </p:nvCxnSpPr>
        <p:spPr>
          <a:xfrm>
            <a:off x="1254154" y="2864839"/>
            <a:ext cx="0" cy="310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内容占位符 2"/>
          <p:cNvSpPr txBox="1">
            <a:spLocks/>
          </p:cNvSpPr>
          <p:nvPr/>
        </p:nvSpPr>
        <p:spPr>
          <a:xfrm>
            <a:off x="937170" y="2521174"/>
            <a:ext cx="11402008" cy="398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1 +2</a:t>
            </a:r>
            <a:r>
              <a:rPr lang="en-US" altLang="zh-CN" sz="2000" dirty="0" smtClean="0">
                <a:solidFill>
                  <a:schemeClr val="tx2">
                    <a:lumMod val="75000"/>
                  </a:schemeClr>
                </a:solidFill>
                <a:latin typeface="+mj-lt"/>
                <a:ea typeface="+mn-ea"/>
              </a:rPr>
              <a:t>    3    4   5   6   7   8   9   10</a:t>
            </a:r>
            <a:endParaRPr lang="zh-CN" altLang="en-US" sz="2000" dirty="0">
              <a:solidFill>
                <a:schemeClr val="tx2">
                  <a:lumMod val="75000"/>
                </a:schemeClr>
              </a:solidFill>
              <a:latin typeface="+mj-lt"/>
              <a:ea typeface="+mn-ea"/>
            </a:endParaRPr>
          </a:p>
        </p:txBody>
      </p:sp>
      <p:sp>
        <p:nvSpPr>
          <p:cNvPr id="8" name="矩形 7"/>
          <p:cNvSpPr/>
          <p:nvPr/>
        </p:nvSpPr>
        <p:spPr>
          <a:xfrm>
            <a:off x="872455" y="3179425"/>
            <a:ext cx="763398"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smtClean="0">
                <a:solidFill>
                  <a:srgbClr val="000000"/>
                </a:solidFill>
              </a:rPr>
              <a:t>3</a:t>
            </a:r>
            <a:endParaRPr lang="zh-CN" altLang="en-US" dirty="0">
              <a:solidFill>
                <a:srgbClr val="000000"/>
              </a:solidFill>
            </a:endParaRPr>
          </a:p>
        </p:txBody>
      </p:sp>
      <p:sp>
        <p:nvSpPr>
          <p:cNvPr id="9" name="内容占位符 2"/>
          <p:cNvSpPr txBox="1">
            <a:spLocks/>
          </p:cNvSpPr>
          <p:nvPr/>
        </p:nvSpPr>
        <p:spPr>
          <a:xfrm>
            <a:off x="391886" y="2034569"/>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smtClean="0">
                <a:solidFill>
                  <a:srgbClr val="000000"/>
                </a:solidFill>
                <a:latin typeface="+mj-lt"/>
                <a:ea typeface="+mn-ea"/>
              </a:rPr>
              <a:t>1</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0" name="内容占位符 2"/>
          <p:cNvSpPr txBox="1">
            <a:spLocks/>
          </p:cNvSpPr>
          <p:nvPr/>
        </p:nvSpPr>
        <p:spPr>
          <a:xfrm>
            <a:off x="391886" y="3175232"/>
            <a:ext cx="11402008" cy="849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a:t>
            </a:r>
            <a:endParaRPr lang="zh-CN" altLang="en-US" sz="2000" dirty="0">
              <a:solidFill>
                <a:srgbClr val="000000"/>
              </a:solidFill>
              <a:latin typeface="+mj-lt"/>
              <a:ea typeface="+mn-ea"/>
            </a:endParaRPr>
          </a:p>
        </p:txBody>
      </p:sp>
      <p:sp>
        <p:nvSpPr>
          <p:cNvPr id="11" name="右大括号 10"/>
          <p:cNvSpPr/>
          <p:nvPr/>
        </p:nvSpPr>
        <p:spPr>
          <a:xfrm>
            <a:off x="5486400" y="2684476"/>
            <a:ext cx="184558" cy="6694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内容占位符 2"/>
          <p:cNvSpPr txBox="1">
            <a:spLocks/>
          </p:cNvSpPr>
          <p:nvPr/>
        </p:nvSpPr>
        <p:spPr>
          <a:xfrm>
            <a:off x="5868098" y="2837882"/>
            <a:ext cx="4215469" cy="36265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将</a:t>
            </a:r>
            <a:r>
              <a:rPr lang="en-US" altLang="zh-CN" sz="2000" dirty="0" smtClean="0">
                <a:solidFill>
                  <a:srgbClr val="000000"/>
                </a:solidFill>
                <a:latin typeface="+mj-lt"/>
                <a:ea typeface="+mn-ea"/>
              </a:rPr>
              <a:t>10</a:t>
            </a:r>
            <a:r>
              <a:rPr lang="zh-CN" altLang="en-US" sz="2000" dirty="0" smtClean="0">
                <a:solidFill>
                  <a:srgbClr val="000000"/>
                </a:solidFill>
                <a:latin typeface="+mj-lt"/>
                <a:ea typeface="+mn-ea"/>
              </a:rPr>
              <a:t>个数的累加问题转变成</a:t>
            </a:r>
            <a:r>
              <a:rPr lang="en-US" altLang="zh-CN" sz="2000" dirty="0" smtClean="0">
                <a:solidFill>
                  <a:srgbClr val="000000"/>
                </a:solidFill>
                <a:latin typeface="+mj-lt"/>
                <a:ea typeface="+mn-ea"/>
              </a:rPr>
              <a:t>9</a:t>
            </a:r>
            <a:r>
              <a:rPr lang="zh-CN" altLang="en-US" sz="2000" dirty="0" smtClean="0">
                <a:solidFill>
                  <a:srgbClr val="000000"/>
                </a:solidFill>
                <a:latin typeface="+mj-lt"/>
                <a:ea typeface="+mn-ea"/>
              </a:rPr>
              <a:t>个数据的累加</a:t>
            </a:r>
            <a:endParaRPr lang="en-US" altLang="zh-CN" sz="2000" dirty="0" smtClean="0">
              <a:solidFill>
                <a:srgbClr val="000000"/>
              </a:solidFill>
              <a:latin typeface="+mj-lt"/>
              <a:ea typeface="+mn-ea"/>
            </a:endParaRPr>
          </a:p>
        </p:txBody>
      </p:sp>
      <p:sp>
        <p:nvSpPr>
          <p:cNvPr id="13" name="矩形 12"/>
          <p:cNvSpPr/>
          <p:nvPr/>
        </p:nvSpPr>
        <p:spPr>
          <a:xfrm>
            <a:off x="872455" y="5154929"/>
            <a:ext cx="1023457"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cxnSp>
        <p:nvCxnSpPr>
          <p:cNvPr id="14" name="直接箭头连接符 13"/>
          <p:cNvCxnSpPr/>
          <p:nvPr/>
        </p:nvCxnSpPr>
        <p:spPr>
          <a:xfrm>
            <a:off x="1539379" y="5515655"/>
            <a:ext cx="0" cy="310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72455" y="5830241"/>
            <a:ext cx="1233182"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smtClean="0">
                <a:solidFill>
                  <a:srgbClr val="000000"/>
                </a:solidFill>
              </a:rPr>
              <a:t>6</a:t>
            </a:r>
            <a:endParaRPr lang="zh-CN" altLang="en-US" dirty="0">
              <a:solidFill>
                <a:srgbClr val="000000"/>
              </a:solidFill>
            </a:endParaRPr>
          </a:p>
        </p:txBody>
      </p:sp>
      <p:sp>
        <p:nvSpPr>
          <p:cNvPr id="17" name="内容占位符 2"/>
          <p:cNvSpPr txBox="1">
            <a:spLocks/>
          </p:cNvSpPr>
          <p:nvPr/>
        </p:nvSpPr>
        <p:spPr>
          <a:xfrm>
            <a:off x="391886" y="4685385"/>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smtClean="0">
                <a:solidFill>
                  <a:srgbClr val="000000"/>
                </a:solidFill>
                <a:latin typeface="+mj-lt"/>
                <a:ea typeface="+mn-ea"/>
              </a:rPr>
              <a:t>2</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9" name="右大括号 18"/>
          <p:cNvSpPr/>
          <p:nvPr/>
        </p:nvSpPr>
        <p:spPr>
          <a:xfrm>
            <a:off x="5486400" y="5335292"/>
            <a:ext cx="184558" cy="6694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内容占位符 2"/>
          <p:cNvSpPr txBox="1">
            <a:spLocks/>
          </p:cNvSpPr>
          <p:nvPr/>
        </p:nvSpPr>
        <p:spPr>
          <a:xfrm>
            <a:off x="5868098" y="5488698"/>
            <a:ext cx="4215469" cy="36265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将</a:t>
            </a:r>
            <a:r>
              <a:rPr lang="en-US" altLang="zh-CN" sz="2000" dirty="0" smtClean="0">
                <a:solidFill>
                  <a:srgbClr val="000000"/>
                </a:solidFill>
                <a:latin typeface="+mj-lt"/>
                <a:ea typeface="+mn-ea"/>
              </a:rPr>
              <a:t>9</a:t>
            </a:r>
            <a:r>
              <a:rPr lang="zh-CN" altLang="en-US" sz="2000" dirty="0" smtClean="0">
                <a:solidFill>
                  <a:srgbClr val="000000"/>
                </a:solidFill>
                <a:latin typeface="+mj-lt"/>
                <a:ea typeface="+mn-ea"/>
              </a:rPr>
              <a:t>个数的累加问题转变成</a:t>
            </a:r>
            <a:r>
              <a:rPr lang="en-US" altLang="zh-CN" sz="2000" dirty="0" smtClean="0">
                <a:solidFill>
                  <a:srgbClr val="000000"/>
                </a:solidFill>
                <a:latin typeface="+mj-lt"/>
                <a:ea typeface="+mn-ea"/>
              </a:rPr>
              <a:t>8</a:t>
            </a:r>
            <a:r>
              <a:rPr lang="zh-CN" altLang="en-US" sz="2000" dirty="0" smtClean="0">
                <a:solidFill>
                  <a:srgbClr val="000000"/>
                </a:solidFill>
                <a:latin typeface="+mj-lt"/>
                <a:ea typeface="+mn-ea"/>
              </a:rPr>
              <a:t>个数据的累加</a:t>
            </a:r>
            <a:endParaRPr lang="en-US" altLang="zh-CN" sz="2000" dirty="0" smtClean="0">
              <a:solidFill>
                <a:srgbClr val="000000"/>
              </a:solidFill>
              <a:latin typeface="+mj-lt"/>
              <a:ea typeface="+mn-ea"/>
            </a:endParaRPr>
          </a:p>
        </p:txBody>
      </p:sp>
      <p:sp>
        <p:nvSpPr>
          <p:cNvPr id="5" name="矩形 4"/>
          <p:cNvSpPr/>
          <p:nvPr/>
        </p:nvSpPr>
        <p:spPr>
          <a:xfrm>
            <a:off x="1375793" y="1963791"/>
            <a:ext cx="327171" cy="332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t>i</a:t>
            </a:r>
            <a:endParaRPr lang="zh-CN" altLang="en-US" dirty="0"/>
          </a:p>
        </p:txBody>
      </p:sp>
      <p:sp>
        <p:nvSpPr>
          <p:cNvPr id="21" name="矩形 20"/>
          <p:cNvSpPr/>
          <p:nvPr/>
        </p:nvSpPr>
        <p:spPr>
          <a:xfrm>
            <a:off x="222379" y="2514908"/>
            <a:ext cx="327171" cy="332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s</a:t>
            </a:r>
            <a:endParaRPr lang="zh-CN" altLang="en-US" dirty="0"/>
          </a:p>
        </p:txBody>
      </p:sp>
      <p:cxnSp>
        <p:nvCxnSpPr>
          <p:cNvPr id="23" name="直接箭头连接符 22"/>
          <p:cNvCxnSpPr/>
          <p:nvPr/>
        </p:nvCxnSpPr>
        <p:spPr>
          <a:xfrm>
            <a:off x="1539379" y="2290649"/>
            <a:ext cx="0" cy="1936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nvCxnSpPr>
        <p:spPr>
          <a:xfrm>
            <a:off x="549550" y="2681298"/>
            <a:ext cx="45712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肘形连接符 26"/>
          <p:cNvCxnSpPr>
            <a:stCxn id="8" idx="1"/>
            <a:endCxn id="21" idx="2"/>
          </p:cNvCxnSpPr>
          <p:nvPr/>
        </p:nvCxnSpPr>
        <p:spPr>
          <a:xfrm rot="10800000">
            <a:off x="385965" y="2847688"/>
            <a:ext cx="486490" cy="51210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75501" y="3547738"/>
            <a:ext cx="2733441" cy="369332"/>
          </a:xfrm>
          <a:prstGeom prst="rect">
            <a:avLst/>
          </a:prstGeom>
          <a:noFill/>
        </p:spPr>
        <p:txBody>
          <a:bodyPr wrap="none" rtlCol="0">
            <a:spAutoFit/>
          </a:bodyPr>
          <a:lstStyle/>
          <a:p>
            <a:r>
              <a:rPr lang="zh-CN" altLang="en-US" dirty="0" smtClean="0">
                <a:solidFill>
                  <a:srgbClr val="000000"/>
                </a:solidFill>
              </a:rPr>
              <a:t>运算的部分和</a:t>
            </a:r>
            <a:r>
              <a:rPr lang="en-US" altLang="zh-CN" dirty="0" smtClean="0">
                <a:solidFill>
                  <a:srgbClr val="000000"/>
                </a:solidFill>
              </a:rPr>
              <a:t>3</a:t>
            </a:r>
            <a:r>
              <a:rPr lang="zh-CN" altLang="en-US" dirty="0" smtClean="0">
                <a:solidFill>
                  <a:srgbClr val="000000"/>
                </a:solidFill>
              </a:rPr>
              <a:t>写回变量</a:t>
            </a:r>
            <a:r>
              <a:rPr lang="en-US" altLang="zh-CN" dirty="0" smtClean="0">
                <a:solidFill>
                  <a:srgbClr val="000000"/>
                </a:solidFill>
              </a:rPr>
              <a:t>S</a:t>
            </a:r>
            <a:endParaRPr lang="zh-CN" altLang="en-US" dirty="0">
              <a:solidFill>
                <a:srgbClr val="000000"/>
              </a:solidFill>
            </a:endParaRPr>
          </a:p>
        </p:txBody>
      </p:sp>
      <p:sp>
        <p:nvSpPr>
          <p:cNvPr id="31" name="矩形 30"/>
          <p:cNvSpPr/>
          <p:nvPr/>
        </p:nvSpPr>
        <p:spPr>
          <a:xfrm>
            <a:off x="224476" y="5155918"/>
            <a:ext cx="327171" cy="332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s</a:t>
            </a:r>
            <a:endParaRPr lang="zh-CN" altLang="en-US" dirty="0"/>
          </a:p>
        </p:txBody>
      </p:sp>
      <p:sp>
        <p:nvSpPr>
          <p:cNvPr id="32" name="内容占位符 2"/>
          <p:cNvSpPr txBox="1">
            <a:spLocks/>
          </p:cNvSpPr>
          <p:nvPr/>
        </p:nvSpPr>
        <p:spPr>
          <a:xfrm>
            <a:off x="778114" y="5181262"/>
            <a:ext cx="11402008" cy="398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3  +  </a:t>
            </a:r>
            <a:r>
              <a:rPr lang="en-US" altLang="zh-CN" sz="2000" dirty="0" smtClean="0">
                <a:solidFill>
                  <a:schemeClr val="tx2">
                    <a:lumMod val="75000"/>
                  </a:schemeClr>
                </a:solidFill>
                <a:latin typeface="+mj-lt"/>
                <a:ea typeface="+mn-ea"/>
              </a:rPr>
              <a:t> </a:t>
            </a:r>
            <a:r>
              <a:rPr lang="en-US" altLang="zh-CN" sz="2000" dirty="0" smtClean="0">
                <a:solidFill>
                  <a:srgbClr val="000000"/>
                </a:solidFill>
                <a:latin typeface="+mj-lt"/>
                <a:ea typeface="+mn-ea"/>
              </a:rPr>
              <a:t>3</a:t>
            </a:r>
            <a:r>
              <a:rPr lang="en-US" altLang="zh-CN" sz="2000" dirty="0" smtClean="0">
                <a:solidFill>
                  <a:schemeClr val="tx2">
                    <a:lumMod val="75000"/>
                  </a:schemeClr>
                </a:solidFill>
                <a:latin typeface="+mj-lt"/>
                <a:ea typeface="+mn-ea"/>
              </a:rPr>
              <a:t>    4   5   6   7   8   9   10</a:t>
            </a:r>
            <a:endParaRPr lang="zh-CN" altLang="en-US" sz="2000" dirty="0">
              <a:solidFill>
                <a:schemeClr val="tx2">
                  <a:lumMod val="75000"/>
                </a:schemeClr>
              </a:solidFill>
              <a:latin typeface="+mj-lt"/>
              <a:ea typeface="+mn-ea"/>
            </a:endParaRPr>
          </a:p>
        </p:txBody>
      </p:sp>
      <p:cxnSp>
        <p:nvCxnSpPr>
          <p:cNvPr id="33" name="直接箭头连接符 32"/>
          <p:cNvCxnSpPr/>
          <p:nvPr/>
        </p:nvCxnSpPr>
        <p:spPr>
          <a:xfrm>
            <a:off x="549550" y="5335292"/>
            <a:ext cx="45712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肘形连接符 33"/>
          <p:cNvCxnSpPr/>
          <p:nvPr/>
        </p:nvCxnSpPr>
        <p:spPr>
          <a:xfrm rot="10800000">
            <a:off x="398653" y="5495581"/>
            <a:ext cx="486490" cy="51210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1539378" y="4723178"/>
            <a:ext cx="327171" cy="332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t>i</a:t>
            </a:r>
            <a:endParaRPr lang="zh-CN" altLang="en-US" dirty="0"/>
          </a:p>
        </p:txBody>
      </p:sp>
      <p:cxnSp>
        <p:nvCxnSpPr>
          <p:cNvPr id="36" name="直接箭头连接符 35"/>
          <p:cNvCxnSpPr/>
          <p:nvPr/>
        </p:nvCxnSpPr>
        <p:spPr>
          <a:xfrm>
            <a:off x="1702964" y="5050036"/>
            <a:ext cx="0" cy="1936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77244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2379" y="470580"/>
            <a:ext cx="11198290" cy="746351"/>
          </a:xfrm>
        </p:spPr>
        <p:txBody>
          <a:bodyPr>
            <a:noAutofit/>
          </a:bodyPr>
          <a:lstStyle/>
          <a:p>
            <a:r>
              <a:rPr lang="zh-CN" altLang="zh-CN" sz="2000" dirty="0" smtClean="0"/>
              <a:t>【例】</a:t>
            </a:r>
            <a:r>
              <a:rPr lang="zh-CN" altLang="en-US" sz="2000" dirty="0" smtClean="0"/>
              <a:t>计算</a:t>
            </a:r>
            <a:r>
              <a:rPr lang="en-US" altLang="zh-CN" sz="2000" dirty="0" smtClean="0"/>
              <a:t>1+2+3+…+10</a:t>
            </a:r>
            <a:r>
              <a:rPr lang="zh-CN" altLang="en-US" sz="2000" dirty="0" smtClean="0"/>
              <a:t>之和</a:t>
            </a:r>
            <a:endParaRPr lang="zh-CN" altLang="en-US" sz="2000" dirty="0"/>
          </a:p>
        </p:txBody>
      </p:sp>
      <p:sp>
        <p:nvSpPr>
          <p:cNvPr id="3" name="内容占位符 2"/>
          <p:cNvSpPr>
            <a:spLocks noGrp="1"/>
          </p:cNvSpPr>
          <p:nvPr>
            <p:ph idx="1"/>
          </p:nvPr>
        </p:nvSpPr>
        <p:spPr>
          <a:xfrm>
            <a:off x="391886" y="1623525"/>
            <a:ext cx="11402008" cy="362653"/>
          </a:xfrm>
        </p:spPr>
        <p:txBody>
          <a:bodyPr>
            <a:normAutofit lnSpcReduction="10000"/>
          </a:bodyPr>
          <a:lstStyle/>
          <a:p>
            <a:pPr>
              <a:buNone/>
            </a:pPr>
            <a:r>
              <a:rPr lang="zh-CN" altLang="en-US" sz="2000" dirty="0" smtClean="0">
                <a:solidFill>
                  <a:srgbClr val="439467"/>
                </a:solidFill>
                <a:latin typeface="+mj-lt"/>
                <a:ea typeface="+mn-ea"/>
              </a:rPr>
              <a:t>计算机程序：</a:t>
            </a:r>
            <a:endParaRPr lang="en-US" altLang="zh-CN" sz="2000" dirty="0">
              <a:solidFill>
                <a:srgbClr val="439467"/>
              </a:solidFill>
              <a:latin typeface="+mj-lt"/>
              <a:ea typeface="+mn-ea"/>
            </a:endParaRPr>
          </a:p>
          <a:p>
            <a:pPr>
              <a:buNone/>
            </a:pPr>
            <a:endParaRPr lang="en-US" altLang="zh-CN" sz="2000" dirty="0" smtClean="0">
              <a:solidFill>
                <a:srgbClr val="000000"/>
              </a:solidFill>
              <a:latin typeface="+mj-lt"/>
              <a:ea typeface="+mn-ea"/>
            </a:endParaRPr>
          </a:p>
        </p:txBody>
      </p:sp>
      <p:sp>
        <p:nvSpPr>
          <p:cNvPr id="9" name="内容占位符 2"/>
          <p:cNvSpPr txBox="1">
            <a:spLocks/>
          </p:cNvSpPr>
          <p:nvPr/>
        </p:nvSpPr>
        <p:spPr>
          <a:xfrm>
            <a:off x="391886" y="2034569"/>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smtClean="0">
                <a:solidFill>
                  <a:srgbClr val="000000"/>
                </a:solidFill>
                <a:latin typeface="+mj-lt"/>
                <a:ea typeface="+mn-ea"/>
              </a:rPr>
              <a:t>3</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0" name="内容占位符 2"/>
          <p:cNvSpPr txBox="1">
            <a:spLocks/>
          </p:cNvSpPr>
          <p:nvPr/>
        </p:nvSpPr>
        <p:spPr>
          <a:xfrm>
            <a:off x="391886" y="3175232"/>
            <a:ext cx="11402008" cy="849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a:t>
            </a:r>
            <a:endParaRPr lang="zh-CN" altLang="en-US" sz="2000" dirty="0">
              <a:solidFill>
                <a:srgbClr val="000000"/>
              </a:solidFill>
              <a:latin typeface="+mj-lt"/>
              <a:ea typeface="+mn-ea"/>
            </a:endParaRPr>
          </a:p>
        </p:txBody>
      </p:sp>
      <p:sp>
        <p:nvSpPr>
          <p:cNvPr id="13" name="矩形 12"/>
          <p:cNvSpPr/>
          <p:nvPr/>
        </p:nvSpPr>
        <p:spPr>
          <a:xfrm>
            <a:off x="3573709" y="5154929"/>
            <a:ext cx="1191238" cy="333769"/>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cxnSp>
        <p:nvCxnSpPr>
          <p:cNvPr id="14" name="直接箭头连接符 13"/>
          <p:cNvCxnSpPr/>
          <p:nvPr/>
        </p:nvCxnSpPr>
        <p:spPr>
          <a:xfrm>
            <a:off x="4156744" y="5495581"/>
            <a:ext cx="0" cy="3103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3560780" y="5805105"/>
            <a:ext cx="1233182" cy="360726"/>
          </a:xfrm>
          <a:prstGeom prst="rect">
            <a:avLst/>
          </a:prstGeom>
          <a:solidFill>
            <a:schemeClr val="bg1">
              <a:lumMod val="8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smtClean="0">
                <a:solidFill>
                  <a:srgbClr val="000000"/>
                </a:solidFill>
              </a:rPr>
              <a:t>55</a:t>
            </a:r>
            <a:endParaRPr lang="zh-CN" altLang="en-US" dirty="0">
              <a:solidFill>
                <a:srgbClr val="000000"/>
              </a:solidFill>
            </a:endParaRPr>
          </a:p>
        </p:txBody>
      </p:sp>
      <p:sp>
        <p:nvSpPr>
          <p:cNvPr id="17" name="内容占位符 2"/>
          <p:cNvSpPr txBox="1">
            <a:spLocks/>
          </p:cNvSpPr>
          <p:nvPr/>
        </p:nvSpPr>
        <p:spPr>
          <a:xfrm>
            <a:off x="391886" y="4685385"/>
            <a:ext cx="2695263"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第</a:t>
            </a:r>
            <a:r>
              <a:rPr lang="en-US" altLang="zh-CN" sz="2000" dirty="0">
                <a:solidFill>
                  <a:srgbClr val="000000"/>
                </a:solidFill>
                <a:latin typeface="+mj-lt"/>
                <a:ea typeface="+mn-ea"/>
              </a:rPr>
              <a:t>9</a:t>
            </a:r>
            <a:r>
              <a:rPr lang="zh-CN" altLang="en-US" sz="2000" dirty="0" smtClean="0">
                <a:solidFill>
                  <a:srgbClr val="000000"/>
                </a:solidFill>
                <a:latin typeface="+mj-lt"/>
                <a:ea typeface="+mn-ea"/>
              </a:rPr>
              <a:t>轮</a:t>
            </a:r>
            <a:endParaRPr lang="en-US" altLang="zh-CN" sz="2000" dirty="0" smtClean="0">
              <a:solidFill>
                <a:srgbClr val="000000"/>
              </a:solidFill>
              <a:latin typeface="+mj-lt"/>
              <a:ea typeface="+mn-ea"/>
            </a:endParaRPr>
          </a:p>
          <a:p>
            <a:pPr>
              <a:buFont typeface="Arial" panose="020B0604020202020204" pitchFamily="34" charset="0"/>
              <a:buNone/>
            </a:pPr>
            <a:endParaRPr lang="en-US" altLang="zh-CN" sz="2000" dirty="0" smtClean="0">
              <a:solidFill>
                <a:srgbClr val="000000"/>
              </a:solidFill>
              <a:latin typeface="+mj-lt"/>
              <a:ea typeface="+mn-ea"/>
            </a:endParaRPr>
          </a:p>
        </p:txBody>
      </p:sp>
      <p:sp>
        <p:nvSpPr>
          <p:cNvPr id="19" name="右大括号 18"/>
          <p:cNvSpPr/>
          <p:nvPr/>
        </p:nvSpPr>
        <p:spPr>
          <a:xfrm>
            <a:off x="5486400" y="5335292"/>
            <a:ext cx="184558" cy="6694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矩形 30"/>
          <p:cNvSpPr/>
          <p:nvPr/>
        </p:nvSpPr>
        <p:spPr>
          <a:xfrm>
            <a:off x="2923563" y="5165812"/>
            <a:ext cx="327171" cy="332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s</a:t>
            </a:r>
            <a:endParaRPr lang="zh-CN" altLang="en-US" dirty="0"/>
          </a:p>
        </p:txBody>
      </p:sp>
      <p:sp>
        <p:nvSpPr>
          <p:cNvPr id="32" name="内容占位符 2"/>
          <p:cNvSpPr txBox="1">
            <a:spLocks/>
          </p:cNvSpPr>
          <p:nvPr/>
        </p:nvSpPr>
        <p:spPr>
          <a:xfrm>
            <a:off x="778114" y="5149140"/>
            <a:ext cx="11402008" cy="3983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chemeClr val="tx2">
                    <a:lumMod val="75000"/>
                  </a:schemeClr>
                </a:solidFill>
                <a:latin typeface="+mj-lt"/>
                <a:ea typeface="+mn-ea"/>
              </a:rPr>
              <a:t>                                         </a:t>
            </a:r>
            <a:r>
              <a:rPr lang="en-US" altLang="zh-CN" sz="2000" dirty="0" smtClean="0">
                <a:solidFill>
                  <a:srgbClr val="000000"/>
                </a:solidFill>
                <a:latin typeface="+mj-lt"/>
                <a:ea typeface="+mn-ea"/>
              </a:rPr>
              <a:t>45</a:t>
            </a:r>
            <a:r>
              <a:rPr lang="en-US" altLang="zh-CN" sz="2000" dirty="0" smtClean="0">
                <a:solidFill>
                  <a:schemeClr val="tx2">
                    <a:lumMod val="75000"/>
                  </a:schemeClr>
                </a:solidFill>
                <a:latin typeface="+mj-lt"/>
                <a:ea typeface="+mn-ea"/>
              </a:rPr>
              <a:t> </a:t>
            </a:r>
            <a:r>
              <a:rPr lang="en-US" altLang="zh-CN" sz="2000" dirty="0" smtClean="0">
                <a:solidFill>
                  <a:srgbClr val="000000"/>
                </a:solidFill>
                <a:latin typeface="+mj-lt"/>
                <a:ea typeface="+mn-ea"/>
              </a:rPr>
              <a:t>+</a:t>
            </a:r>
            <a:r>
              <a:rPr lang="en-US" altLang="zh-CN" sz="2000" dirty="0" smtClean="0">
                <a:solidFill>
                  <a:schemeClr val="tx2">
                    <a:lumMod val="75000"/>
                  </a:schemeClr>
                </a:solidFill>
                <a:latin typeface="+mj-lt"/>
                <a:ea typeface="+mn-ea"/>
              </a:rPr>
              <a:t> </a:t>
            </a:r>
            <a:r>
              <a:rPr lang="en-US" altLang="zh-CN" sz="2000" dirty="0" smtClean="0">
                <a:solidFill>
                  <a:srgbClr val="000000"/>
                </a:solidFill>
                <a:latin typeface="+mj-lt"/>
                <a:ea typeface="+mn-ea"/>
              </a:rPr>
              <a:t>10</a:t>
            </a:r>
            <a:endParaRPr lang="zh-CN" altLang="en-US" sz="2000" dirty="0">
              <a:solidFill>
                <a:srgbClr val="000000"/>
              </a:solidFill>
              <a:latin typeface="+mj-lt"/>
              <a:ea typeface="+mn-ea"/>
            </a:endParaRPr>
          </a:p>
        </p:txBody>
      </p:sp>
      <p:cxnSp>
        <p:nvCxnSpPr>
          <p:cNvPr id="33" name="直接箭头连接符 32"/>
          <p:cNvCxnSpPr/>
          <p:nvPr/>
        </p:nvCxnSpPr>
        <p:spPr>
          <a:xfrm>
            <a:off x="3250734" y="5332202"/>
            <a:ext cx="45712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肘形连接符 33"/>
          <p:cNvCxnSpPr/>
          <p:nvPr/>
        </p:nvCxnSpPr>
        <p:spPr>
          <a:xfrm rot="10800000">
            <a:off x="3053493" y="5520084"/>
            <a:ext cx="486490" cy="51210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内容占位符 2"/>
          <p:cNvSpPr txBox="1">
            <a:spLocks/>
          </p:cNvSpPr>
          <p:nvPr/>
        </p:nvSpPr>
        <p:spPr>
          <a:xfrm>
            <a:off x="675312" y="3017133"/>
            <a:ext cx="2629949" cy="36265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a:t>
            </a:r>
          </a:p>
        </p:txBody>
      </p:sp>
      <p:sp>
        <p:nvSpPr>
          <p:cNvPr id="35" name="矩形 34"/>
          <p:cNvSpPr/>
          <p:nvPr/>
        </p:nvSpPr>
        <p:spPr>
          <a:xfrm>
            <a:off x="4274189" y="4715258"/>
            <a:ext cx="327171" cy="332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t>i</a:t>
            </a:r>
            <a:endParaRPr lang="zh-CN" altLang="en-US" dirty="0"/>
          </a:p>
        </p:txBody>
      </p:sp>
      <p:cxnSp>
        <p:nvCxnSpPr>
          <p:cNvPr id="36" name="直接箭头连接符 35"/>
          <p:cNvCxnSpPr/>
          <p:nvPr/>
        </p:nvCxnSpPr>
        <p:spPr>
          <a:xfrm>
            <a:off x="4437775" y="5042116"/>
            <a:ext cx="0" cy="1936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内容占位符 2"/>
          <p:cNvSpPr txBox="1">
            <a:spLocks/>
          </p:cNvSpPr>
          <p:nvPr/>
        </p:nvSpPr>
        <p:spPr>
          <a:xfrm>
            <a:off x="5775650" y="5495581"/>
            <a:ext cx="4215469" cy="36265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zh-CN" altLang="en-US" sz="2000" dirty="0" smtClean="0">
                <a:solidFill>
                  <a:srgbClr val="000000"/>
                </a:solidFill>
                <a:latin typeface="+mj-lt"/>
                <a:ea typeface="+mn-ea"/>
              </a:rPr>
              <a:t>最后一轮相加得到一个数时运算结束</a:t>
            </a:r>
            <a:endParaRPr lang="en-US" altLang="zh-CN" sz="2000" dirty="0" smtClean="0">
              <a:solidFill>
                <a:srgbClr val="000000"/>
              </a:solidFill>
              <a:latin typeface="+mj-lt"/>
              <a:ea typeface="+mn-ea"/>
            </a:endParaRPr>
          </a:p>
        </p:txBody>
      </p:sp>
    </p:spTree>
    <p:extLst>
      <p:ext uri="{BB962C8B-B14F-4D97-AF65-F5344CB8AC3E}">
        <p14:creationId xmlns:p14="http://schemas.microsoft.com/office/powerpoint/2010/main" val="90883495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2379" y="470580"/>
            <a:ext cx="11198290" cy="746351"/>
          </a:xfrm>
        </p:spPr>
        <p:txBody>
          <a:bodyPr>
            <a:noAutofit/>
          </a:bodyPr>
          <a:lstStyle/>
          <a:p>
            <a:r>
              <a:rPr lang="zh-CN" altLang="zh-CN" sz="2000" dirty="0" smtClean="0"/>
              <a:t>【例】</a:t>
            </a:r>
            <a:r>
              <a:rPr lang="zh-CN" altLang="en-US" sz="2000" dirty="0" smtClean="0"/>
              <a:t>计算</a:t>
            </a:r>
            <a:r>
              <a:rPr lang="en-US" altLang="zh-CN" sz="2000" dirty="0" smtClean="0"/>
              <a:t>1+2+3+…+10</a:t>
            </a:r>
            <a:r>
              <a:rPr lang="zh-CN" altLang="en-US" sz="2000" dirty="0" smtClean="0"/>
              <a:t>之和</a:t>
            </a:r>
            <a:endParaRPr lang="zh-CN" altLang="en-US" sz="2000" dirty="0"/>
          </a:p>
        </p:txBody>
      </p:sp>
      <p:sp>
        <p:nvSpPr>
          <p:cNvPr id="3" name="内容占位符 2"/>
          <p:cNvSpPr>
            <a:spLocks noGrp="1"/>
          </p:cNvSpPr>
          <p:nvPr>
            <p:ph idx="1"/>
          </p:nvPr>
        </p:nvSpPr>
        <p:spPr>
          <a:xfrm>
            <a:off x="391886" y="1623525"/>
            <a:ext cx="11402008" cy="362653"/>
          </a:xfrm>
        </p:spPr>
        <p:txBody>
          <a:bodyPr>
            <a:normAutofit lnSpcReduction="10000"/>
          </a:bodyPr>
          <a:lstStyle/>
          <a:p>
            <a:pPr>
              <a:buNone/>
            </a:pPr>
            <a:r>
              <a:rPr lang="zh-CN" altLang="en-US" sz="2000" dirty="0" smtClean="0">
                <a:solidFill>
                  <a:srgbClr val="000000"/>
                </a:solidFill>
                <a:latin typeface="+mj-lt"/>
                <a:ea typeface="+mn-ea"/>
              </a:rPr>
              <a:t>根据以上分析得到程序</a:t>
            </a:r>
            <a:endParaRPr lang="en-US" altLang="zh-CN" sz="2000" dirty="0" smtClean="0">
              <a:solidFill>
                <a:srgbClr val="000000"/>
              </a:solidFill>
              <a:latin typeface="+mj-lt"/>
              <a:ea typeface="+mn-ea"/>
            </a:endParaRPr>
          </a:p>
        </p:txBody>
      </p:sp>
      <p:sp>
        <p:nvSpPr>
          <p:cNvPr id="10" name="内容占位符 2"/>
          <p:cNvSpPr txBox="1">
            <a:spLocks/>
          </p:cNvSpPr>
          <p:nvPr/>
        </p:nvSpPr>
        <p:spPr>
          <a:xfrm>
            <a:off x="391886" y="3175232"/>
            <a:ext cx="11402008" cy="8498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E1E1E"/>
                </a:solidFill>
                <a:latin typeface="楷体" panose="02010609060101010101" pitchFamily="49" charset="-122"/>
                <a:ea typeface="楷体" panose="02010609060101010101" pitchFamily="49"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E1E1E"/>
                </a:solidFill>
                <a:latin typeface="楷体" panose="02010609060101010101" pitchFamily="49" charset="-122"/>
                <a:ea typeface="楷体" panose="02010609060101010101" pitchFamily="49"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E1E1E"/>
                </a:solidFill>
                <a:latin typeface="楷体" panose="02010609060101010101" pitchFamily="49" charset="-122"/>
                <a:ea typeface="楷体" panose="02010609060101010101" pitchFamily="49"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E1E1E"/>
                </a:solidFill>
                <a:latin typeface="楷体" panose="02010609060101010101" pitchFamily="49" charset="-122"/>
                <a:ea typeface="楷体" panose="02010609060101010101" pitchFamily="49"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US" altLang="zh-CN" sz="2000" dirty="0" smtClean="0">
                <a:solidFill>
                  <a:srgbClr val="000000"/>
                </a:solidFill>
                <a:latin typeface="+mj-lt"/>
                <a:ea typeface="+mn-ea"/>
              </a:rPr>
              <a:t>                 </a:t>
            </a:r>
            <a:endParaRPr lang="zh-CN" altLang="en-US" sz="2000" dirty="0">
              <a:solidFill>
                <a:srgbClr val="000000"/>
              </a:solidFill>
              <a:latin typeface="+mj-lt"/>
              <a:ea typeface="+mn-ea"/>
            </a:endParaRPr>
          </a:p>
        </p:txBody>
      </p:sp>
      <p:sp>
        <p:nvSpPr>
          <p:cNvPr id="4" name="矩形 3"/>
          <p:cNvSpPr/>
          <p:nvPr/>
        </p:nvSpPr>
        <p:spPr>
          <a:xfrm>
            <a:off x="564859" y="2258060"/>
            <a:ext cx="6096000" cy="2308324"/>
          </a:xfrm>
          <a:prstGeom prst="rect">
            <a:avLst/>
          </a:prstGeom>
        </p:spPr>
        <p:txBody>
          <a:bodyPr>
            <a:spAutoFit/>
          </a:bodyPr>
          <a:lstStyle/>
          <a:p>
            <a:r>
              <a:rPr lang="zh-CN" altLang="en-US" dirty="0">
                <a:solidFill>
                  <a:srgbClr val="000000"/>
                </a:solidFill>
              </a:rPr>
              <a:t>Sub sum2ten()</a:t>
            </a:r>
          </a:p>
          <a:p>
            <a:r>
              <a:rPr lang="zh-CN" altLang="en-US" dirty="0">
                <a:solidFill>
                  <a:srgbClr val="000000"/>
                </a:solidFill>
              </a:rPr>
              <a:t>   s = 1</a:t>
            </a:r>
          </a:p>
          <a:p>
            <a:r>
              <a:rPr lang="zh-CN" altLang="en-US" dirty="0">
                <a:solidFill>
                  <a:srgbClr val="000000"/>
                </a:solidFill>
              </a:rPr>
              <a:t>   For i = 2 To 10</a:t>
            </a:r>
          </a:p>
          <a:p>
            <a:r>
              <a:rPr lang="zh-CN" altLang="en-US" dirty="0">
                <a:solidFill>
                  <a:srgbClr val="000000"/>
                </a:solidFill>
              </a:rPr>
              <a:t>      s = s + i</a:t>
            </a:r>
          </a:p>
          <a:p>
            <a:r>
              <a:rPr lang="zh-CN" altLang="en-US" dirty="0">
                <a:solidFill>
                  <a:srgbClr val="000000"/>
                </a:solidFill>
              </a:rPr>
              <a:t>   Next</a:t>
            </a:r>
          </a:p>
          <a:p>
            <a:r>
              <a:rPr lang="zh-CN" altLang="en-US" dirty="0">
                <a:solidFill>
                  <a:srgbClr val="000000"/>
                </a:solidFill>
              </a:rPr>
              <a:t>   </a:t>
            </a:r>
          </a:p>
          <a:p>
            <a:r>
              <a:rPr lang="zh-CN" altLang="en-US" dirty="0">
                <a:solidFill>
                  <a:srgbClr val="000000"/>
                </a:solidFill>
              </a:rPr>
              <a:t>   Debug.Print s</a:t>
            </a:r>
          </a:p>
          <a:p>
            <a:r>
              <a:rPr lang="zh-CN" altLang="en-US" dirty="0">
                <a:solidFill>
                  <a:srgbClr val="000000"/>
                </a:solidFill>
              </a:rPr>
              <a:t>End Sub</a:t>
            </a:r>
          </a:p>
        </p:txBody>
      </p:sp>
    </p:spTree>
    <p:extLst>
      <p:ext uri="{BB962C8B-B14F-4D97-AF65-F5344CB8AC3E}">
        <p14:creationId xmlns:p14="http://schemas.microsoft.com/office/powerpoint/2010/main" val="205152333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2379" y="470580"/>
            <a:ext cx="11198290" cy="746351"/>
          </a:xfrm>
        </p:spPr>
        <p:txBody>
          <a:bodyPr>
            <a:noAutofit/>
          </a:bodyPr>
          <a:lstStyle/>
          <a:p>
            <a:r>
              <a:rPr lang="zh-CN" altLang="zh-CN" sz="2000" dirty="0"/>
              <a:t>【例</a:t>
            </a:r>
            <a:r>
              <a:rPr lang="en-US" altLang="zh-CN" sz="2000" dirty="0"/>
              <a:t>3.39</a:t>
            </a:r>
            <a:r>
              <a:rPr lang="zh-CN" altLang="zh-CN" sz="2000" dirty="0"/>
              <a:t>】每年年末存入银行</a:t>
            </a:r>
            <a:r>
              <a:rPr lang="en-US" altLang="zh-CN" sz="2000" dirty="0"/>
              <a:t>100</a:t>
            </a:r>
            <a:r>
              <a:rPr lang="zh-CN" altLang="zh-CN" sz="2000" dirty="0"/>
              <a:t>元，连续存</a:t>
            </a:r>
            <a:r>
              <a:rPr lang="en-US" altLang="zh-CN" sz="2000" dirty="0"/>
              <a:t>5</a:t>
            </a:r>
            <a:r>
              <a:rPr lang="zh-CN" altLang="zh-CN" sz="2000" dirty="0"/>
              <a:t>年，假设银行利率为</a:t>
            </a:r>
            <a:r>
              <a:rPr lang="en-US" altLang="zh-CN" sz="2000" dirty="0"/>
              <a:t>10%</a:t>
            </a:r>
            <a:r>
              <a:rPr lang="zh-CN" altLang="zh-CN" sz="2000" dirty="0"/>
              <a:t>，计算每年年末的存款总额。</a:t>
            </a:r>
            <a:br>
              <a:rPr lang="zh-CN" altLang="zh-CN" sz="2000" dirty="0"/>
            </a:br>
            <a:endParaRPr lang="zh-CN" altLang="en-US" sz="2000" dirty="0"/>
          </a:p>
        </p:txBody>
      </p:sp>
      <p:sp>
        <p:nvSpPr>
          <p:cNvPr id="3" name="内容占位符 2"/>
          <p:cNvSpPr>
            <a:spLocks noGrp="1"/>
          </p:cNvSpPr>
          <p:nvPr>
            <p:ph idx="1"/>
          </p:nvPr>
        </p:nvSpPr>
        <p:spPr>
          <a:xfrm>
            <a:off x="391886" y="1623525"/>
            <a:ext cx="11402008" cy="5038533"/>
          </a:xfrm>
        </p:spPr>
        <p:txBody>
          <a:bodyPr>
            <a:normAutofit/>
          </a:bodyPr>
          <a:lstStyle/>
          <a:p>
            <a:pPr>
              <a:buNone/>
            </a:pPr>
            <a:r>
              <a:rPr lang="en-US" altLang="zh-CN" sz="2400" dirty="0"/>
              <a:t>Sub </a:t>
            </a:r>
            <a:r>
              <a:rPr lang="zh-CN" altLang="zh-CN" sz="2400" dirty="0"/>
              <a:t>存款总额</a:t>
            </a:r>
            <a:r>
              <a:rPr lang="en-US" altLang="zh-CN" sz="2400" dirty="0"/>
              <a:t>()</a:t>
            </a:r>
            <a:endParaRPr lang="zh-CN" altLang="zh-CN" sz="2400" dirty="0"/>
          </a:p>
          <a:p>
            <a:pPr>
              <a:buNone/>
            </a:pPr>
            <a:r>
              <a:rPr lang="en-US" altLang="zh-CN" sz="2400" dirty="0"/>
              <a:t>Dim Sum As Currency, </a:t>
            </a:r>
            <a:r>
              <a:rPr lang="en-US" altLang="zh-CN" sz="2400" dirty="0" err="1"/>
              <a:t>i</a:t>
            </a:r>
            <a:r>
              <a:rPr lang="en-US" altLang="zh-CN" sz="2400" dirty="0"/>
              <a:t> As Integer</a:t>
            </a:r>
            <a:endParaRPr lang="zh-CN" altLang="zh-CN" sz="2400" dirty="0"/>
          </a:p>
          <a:p>
            <a:pPr>
              <a:buNone/>
            </a:pPr>
            <a:r>
              <a:rPr lang="en-US" altLang="zh-CN" sz="2400" dirty="0"/>
              <a:t>Sum = 0</a:t>
            </a:r>
            <a:endParaRPr lang="zh-CN" altLang="zh-CN" sz="2400" dirty="0"/>
          </a:p>
          <a:p>
            <a:pPr>
              <a:buNone/>
            </a:pPr>
            <a:r>
              <a:rPr lang="en-US" altLang="zh-CN" sz="2400" dirty="0"/>
              <a:t>For </a:t>
            </a:r>
            <a:r>
              <a:rPr lang="en-US" altLang="zh-CN" sz="2400" dirty="0" err="1"/>
              <a:t>i</a:t>
            </a:r>
            <a:r>
              <a:rPr lang="en-US" altLang="zh-CN" sz="2400" dirty="0"/>
              <a:t> = 1 To 5</a:t>
            </a:r>
            <a:endParaRPr lang="zh-CN" altLang="zh-CN" sz="2400" dirty="0"/>
          </a:p>
          <a:p>
            <a:pPr>
              <a:buNone/>
            </a:pPr>
            <a:r>
              <a:rPr lang="en-US" altLang="zh-CN" sz="2400" dirty="0"/>
              <a:t>   Sum = 100 + 1.1 * Sum</a:t>
            </a:r>
            <a:endParaRPr lang="zh-CN" altLang="zh-CN" sz="2400" dirty="0"/>
          </a:p>
          <a:p>
            <a:pPr>
              <a:buNone/>
            </a:pPr>
            <a:r>
              <a:rPr lang="en-US" altLang="zh-CN" sz="2400" dirty="0"/>
              <a:t>   </a:t>
            </a:r>
            <a:r>
              <a:rPr lang="en-US" altLang="zh-CN" sz="2400" dirty="0" err="1"/>
              <a:t>Debug.Print</a:t>
            </a:r>
            <a:r>
              <a:rPr lang="en-US" altLang="zh-CN" sz="2400" dirty="0"/>
              <a:t> Format(</a:t>
            </a:r>
            <a:r>
              <a:rPr lang="en-US" altLang="zh-CN" sz="2400" dirty="0" err="1"/>
              <a:t>i</a:t>
            </a:r>
            <a:r>
              <a:rPr lang="en-US" altLang="zh-CN" sz="2400" dirty="0"/>
              <a:t>, "</a:t>
            </a:r>
            <a:r>
              <a:rPr lang="zh-CN" altLang="zh-CN" sz="2400" dirty="0"/>
              <a:t>第</a:t>
            </a:r>
            <a:r>
              <a:rPr lang="en-US" altLang="zh-CN" sz="2400" dirty="0"/>
              <a:t>#</a:t>
            </a:r>
            <a:r>
              <a:rPr lang="zh-CN" altLang="zh-CN" sz="2400" dirty="0"/>
              <a:t>年末，存款总额为</a:t>
            </a:r>
            <a:r>
              <a:rPr lang="en-US" altLang="zh-CN" sz="2400" dirty="0"/>
              <a:t>") &amp; Format(Sum, "Currency")</a:t>
            </a:r>
            <a:endParaRPr lang="zh-CN" altLang="zh-CN" sz="2400" dirty="0"/>
          </a:p>
          <a:p>
            <a:pPr>
              <a:buNone/>
            </a:pPr>
            <a:r>
              <a:rPr lang="en-US" altLang="zh-CN" sz="2400" dirty="0"/>
              <a:t>Next</a:t>
            </a:r>
            <a:endParaRPr lang="zh-CN" altLang="zh-CN" sz="2400" dirty="0"/>
          </a:p>
          <a:p>
            <a:pPr>
              <a:buNone/>
            </a:pPr>
            <a:r>
              <a:rPr lang="en-US" altLang="zh-CN" sz="2400" dirty="0"/>
              <a:t>End Sub</a:t>
            </a:r>
            <a:endParaRPr lang="zh-CN" altLang="zh-CN" sz="2400" dirty="0"/>
          </a:p>
          <a:p>
            <a:pPr>
              <a:buNone/>
            </a:pPr>
            <a:endParaRPr lang="zh-CN" alt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2. Do..Loop</a:t>
            </a:r>
            <a:r>
              <a:rPr lang="zh-CN" altLang="zh-CN" dirty="0"/>
              <a:t>语句</a:t>
            </a:r>
            <a:endParaRPr lang="zh-CN" altLang="en-US" dirty="0"/>
          </a:p>
        </p:txBody>
      </p:sp>
      <p:sp>
        <p:nvSpPr>
          <p:cNvPr id="3" name="内容占位符 2"/>
          <p:cNvSpPr>
            <a:spLocks noGrp="1"/>
          </p:cNvSpPr>
          <p:nvPr>
            <p:ph idx="1"/>
          </p:nvPr>
        </p:nvSpPr>
        <p:spPr>
          <a:xfrm>
            <a:off x="485192" y="1240970"/>
            <a:ext cx="7343192" cy="5038533"/>
          </a:xfrm>
        </p:spPr>
        <p:txBody>
          <a:bodyPr/>
          <a:lstStyle/>
          <a:p>
            <a:r>
              <a:rPr lang="en-US" altLang="zh-CN" dirty="0"/>
              <a:t>Do..Loop</a:t>
            </a:r>
            <a:r>
              <a:rPr lang="zh-CN" altLang="zh-CN" dirty="0"/>
              <a:t>语句是条件型循环</a:t>
            </a:r>
            <a:r>
              <a:rPr lang="zh-CN" altLang="en-US" dirty="0"/>
              <a:t>语句</a:t>
            </a:r>
            <a:r>
              <a:rPr lang="zh-CN" altLang="zh-CN" dirty="0"/>
              <a:t>，只有当条件为</a:t>
            </a:r>
            <a:r>
              <a:rPr lang="en-US" altLang="zh-CN" dirty="0"/>
              <a:t>True</a:t>
            </a:r>
            <a:r>
              <a:rPr lang="zh-CN" altLang="zh-CN" dirty="0"/>
              <a:t>时，才会重复执行循环体中的语句</a:t>
            </a:r>
            <a:endParaRPr lang="en-US" altLang="zh-CN" dirty="0"/>
          </a:p>
          <a:p>
            <a:r>
              <a:rPr lang="zh-CN" altLang="zh-CN" dirty="0"/>
              <a:t>它有两种形式，分别为先验条件循环和后验条件循环</a:t>
            </a:r>
            <a:endParaRPr lang="en-US" altLang="zh-CN" dirty="0"/>
          </a:p>
          <a:p>
            <a:r>
              <a:rPr lang="zh-CN" altLang="zh-CN" dirty="0"/>
              <a:t>先验条件循环的语法格式</a:t>
            </a:r>
            <a:endParaRPr lang="en-US" altLang="zh-CN" dirty="0"/>
          </a:p>
          <a:p>
            <a:pPr>
              <a:buNone/>
            </a:pPr>
            <a:r>
              <a:rPr lang="en-US" altLang="zh-CN" dirty="0">
                <a:solidFill>
                  <a:srgbClr val="C00000"/>
                </a:solidFill>
              </a:rPr>
              <a:t>    Do While &lt;</a:t>
            </a:r>
            <a:r>
              <a:rPr lang="zh-CN" altLang="zh-CN" dirty="0">
                <a:solidFill>
                  <a:srgbClr val="C00000"/>
                </a:solidFill>
              </a:rPr>
              <a:t>条件</a:t>
            </a:r>
            <a:r>
              <a:rPr lang="en-US" altLang="zh-CN" dirty="0">
                <a:solidFill>
                  <a:srgbClr val="C00000"/>
                </a:solidFill>
              </a:rPr>
              <a:t>&gt;</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1&gt;</a:t>
            </a:r>
            <a:endParaRPr lang="zh-CN" altLang="zh-CN" dirty="0">
              <a:solidFill>
                <a:srgbClr val="C00000"/>
              </a:solidFill>
            </a:endParaRPr>
          </a:p>
          <a:p>
            <a:pPr>
              <a:buNone/>
            </a:pPr>
            <a:r>
              <a:rPr lang="en-US" altLang="zh-CN" dirty="0">
                <a:solidFill>
                  <a:srgbClr val="C00000"/>
                </a:solidFill>
              </a:rPr>
              <a:t>	     [Exit Do]</a:t>
            </a:r>
            <a:endParaRPr lang="zh-CN" altLang="zh-CN" dirty="0">
              <a:solidFill>
                <a:srgbClr val="C00000"/>
              </a:solidFill>
            </a:endParaRPr>
          </a:p>
          <a:p>
            <a:pPr>
              <a:buNone/>
            </a:pPr>
            <a:r>
              <a:rPr lang="en-US" altLang="zh-CN" dirty="0">
                <a:solidFill>
                  <a:srgbClr val="C00000"/>
                </a:solidFill>
              </a:rPr>
              <a:t>      &lt;</a:t>
            </a:r>
            <a:r>
              <a:rPr lang="zh-CN" altLang="zh-CN" dirty="0">
                <a:solidFill>
                  <a:srgbClr val="C00000"/>
                </a:solidFill>
              </a:rPr>
              <a:t>语句序列</a:t>
            </a:r>
            <a:r>
              <a:rPr lang="en-US" altLang="zh-CN" dirty="0">
                <a:solidFill>
                  <a:srgbClr val="C00000"/>
                </a:solidFill>
              </a:rPr>
              <a:t>2&gt;</a:t>
            </a:r>
            <a:endParaRPr lang="zh-CN" altLang="zh-CN" dirty="0">
              <a:solidFill>
                <a:srgbClr val="C00000"/>
              </a:solidFill>
            </a:endParaRPr>
          </a:p>
          <a:p>
            <a:pPr>
              <a:buNone/>
            </a:pPr>
            <a:r>
              <a:rPr lang="en-US" altLang="zh-CN" dirty="0">
                <a:solidFill>
                  <a:srgbClr val="C00000"/>
                </a:solidFill>
              </a:rPr>
              <a:t>    Loop</a:t>
            </a:r>
            <a:endParaRPr lang="zh-CN" altLang="zh-CN" dirty="0">
              <a:solidFill>
                <a:srgbClr val="C00000"/>
              </a:solidFill>
            </a:endParaRPr>
          </a:p>
          <a:p>
            <a:endParaRPr lang="zh-CN" altLang="en-US" dirty="0"/>
          </a:p>
        </p:txBody>
      </p:sp>
      <p:pic>
        <p:nvPicPr>
          <p:cNvPr id="2051" name="Picture 3"/>
          <p:cNvPicPr>
            <a:picLocks noChangeAspect="1" noChangeArrowheads="1"/>
          </p:cNvPicPr>
          <p:nvPr/>
        </p:nvPicPr>
        <p:blipFill>
          <a:blip r:embed="rId2" cstate="print"/>
          <a:srcRect/>
          <a:stretch>
            <a:fillRect/>
          </a:stretch>
        </p:blipFill>
        <p:spPr bwMode="auto">
          <a:xfrm>
            <a:off x="7700769" y="645756"/>
            <a:ext cx="4124325" cy="5753100"/>
          </a:xfrm>
          <a:prstGeom prst="rect">
            <a:avLst/>
          </a:prstGeom>
          <a:noFill/>
          <a:ln w="9525">
            <a:noFill/>
            <a:miter lim="800000"/>
            <a:headEnd/>
            <a:tailEnd/>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dirty="0"/>
              <a:t>【例</a:t>
            </a:r>
            <a:r>
              <a:rPr lang="en-US" altLang="zh-CN" dirty="0"/>
              <a:t>3.41</a:t>
            </a:r>
            <a:r>
              <a:rPr lang="zh-CN" altLang="zh-CN" dirty="0"/>
              <a:t>】判断一个输入的整数是否为素数</a:t>
            </a:r>
            <a:endParaRPr lang="zh-CN" altLang="en-US" dirty="0"/>
          </a:p>
        </p:txBody>
      </p:sp>
      <p:sp>
        <p:nvSpPr>
          <p:cNvPr id="3" name="内容占位符 2"/>
          <p:cNvSpPr>
            <a:spLocks noGrp="1"/>
          </p:cNvSpPr>
          <p:nvPr>
            <p:ph idx="1"/>
          </p:nvPr>
        </p:nvSpPr>
        <p:spPr>
          <a:xfrm>
            <a:off x="289249" y="1222309"/>
            <a:ext cx="11402008" cy="5038533"/>
          </a:xfrm>
        </p:spPr>
        <p:txBody>
          <a:bodyPr>
            <a:normAutofit fontScale="92500" lnSpcReduction="10000"/>
          </a:bodyPr>
          <a:lstStyle/>
          <a:p>
            <a:pPr>
              <a:buNone/>
            </a:pPr>
            <a:r>
              <a:rPr lang="en-US" altLang="zh-CN" sz="2000" dirty="0"/>
              <a:t>Sub CheckPrime1()</a:t>
            </a:r>
            <a:endParaRPr lang="zh-CN" altLang="zh-CN" sz="2000" dirty="0"/>
          </a:p>
          <a:p>
            <a:pPr>
              <a:buNone/>
            </a:pPr>
            <a:r>
              <a:rPr lang="en-US" altLang="zh-CN" sz="2000" dirty="0"/>
              <a:t>Dim n As Integer, </a:t>
            </a:r>
            <a:r>
              <a:rPr lang="en-US" altLang="zh-CN" sz="2000" dirty="0" err="1"/>
              <a:t>i</a:t>
            </a:r>
            <a:r>
              <a:rPr lang="en-US" altLang="zh-CN" sz="2000" dirty="0"/>
              <a:t> As Integer, k As Integer</a:t>
            </a:r>
            <a:endParaRPr lang="zh-CN" altLang="zh-CN" sz="2000" dirty="0"/>
          </a:p>
          <a:p>
            <a:pPr>
              <a:buNone/>
            </a:pPr>
            <a:r>
              <a:rPr lang="en-US" altLang="zh-CN" sz="2000" dirty="0"/>
              <a:t>n = </a:t>
            </a:r>
            <a:r>
              <a:rPr lang="en-US" altLang="zh-CN" sz="2000" dirty="0" err="1"/>
              <a:t>InputBox</a:t>
            </a:r>
            <a:r>
              <a:rPr lang="en-US" altLang="zh-CN" sz="2000" dirty="0"/>
              <a:t>("</a:t>
            </a:r>
            <a:r>
              <a:rPr lang="zh-CN" altLang="zh-CN" sz="2000" dirty="0"/>
              <a:t>请输入一个正整数</a:t>
            </a:r>
            <a:r>
              <a:rPr lang="en-US" altLang="zh-CN" sz="2000" dirty="0"/>
              <a:t>", "</a:t>
            </a:r>
            <a:r>
              <a:rPr lang="zh-CN" altLang="zh-CN" sz="2000" dirty="0"/>
              <a:t>判断素数</a:t>
            </a:r>
            <a:r>
              <a:rPr lang="en-US" altLang="zh-CN" sz="2000" dirty="0"/>
              <a:t>")</a:t>
            </a:r>
            <a:endParaRPr lang="zh-CN" altLang="zh-CN" sz="2000" dirty="0"/>
          </a:p>
          <a:p>
            <a:pPr>
              <a:buNone/>
            </a:pPr>
            <a:r>
              <a:rPr lang="en-US" altLang="zh-CN" sz="2000" dirty="0" err="1"/>
              <a:t>i</a:t>
            </a:r>
            <a:r>
              <a:rPr lang="en-US" altLang="zh-CN" sz="2000" dirty="0"/>
              <a:t> = 2</a:t>
            </a:r>
          </a:p>
          <a:p>
            <a:pPr>
              <a:buNone/>
            </a:pPr>
            <a:r>
              <a:rPr lang="en-US" altLang="zh-CN" sz="2000" dirty="0"/>
              <a:t>k = </a:t>
            </a:r>
            <a:r>
              <a:rPr lang="en-US" altLang="zh-CN" sz="2000" dirty="0" err="1"/>
              <a:t>Sqr</a:t>
            </a:r>
            <a:r>
              <a:rPr lang="en-US" altLang="zh-CN" sz="2000" dirty="0"/>
              <a:t>(n)</a:t>
            </a:r>
            <a:endParaRPr lang="zh-CN" altLang="zh-CN" sz="2000" dirty="0"/>
          </a:p>
          <a:p>
            <a:pPr>
              <a:buNone/>
            </a:pPr>
            <a:r>
              <a:rPr lang="en-US" altLang="zh-CN" sz="2000" dirty="0"/>
              <a:t>Do While </a:t>
            </a:r>
            <a:r>
              <a:rPr lang="en-US" altLang="zh-CN" sz="2000" dirty="0" err="1"/>
              <a:t>i</a:t>
            </a:r>
            <a:r>
              <a:rPr lang="en-US" altLang="zh-CN" sz="2000" dirty="0"/>
              <a:t> &lt;= k And (n Mod </a:t>
            </a:r>
            <a:r>
              <a:rPr lang="en-US" altLang="zh-CN" sz="2000" dirty="0" err="1"/>
              <a:t>i</a:t>
            </a:r>
            <a:r>
              <a:rPr lang="en-US" altLang="zh-CN" sz="2000" dirty="0"/>
              <a:t> &lt;&gt; 0)</a:t>
            </a:r>
            <a:endParaRPr lang="zh-CN" altLang="zh-CN" sz="2000" dirty="0"/>
          </a:p>
          <a:p>
            <a:pPr>
              <a:buNone/>
            </a:pPr>
            <a:r>
              <a:rPr lang="en-US" altLang="zh-CN" sz="2000" dirty="0"/>
              <a:t>    </a:t>
            </a:r>
            <a:r>
              <a:rPr lang="en-US" altLang="zh-CN" sz="2000" dirty="0" err="1"/>
              <a:t>i</a:t>
            </a:r>
            <a:r>
              <a:rPr lang="en-US" altLang="zh-CN" sz="2000" dirty="0"/>
              <a:t> = </a:t>
            </a:r>
            <a:r>
              <a:rPr lang="en-US" altLang="zh-CN" sz="2000" dirty="0" err="1"/>
              <a:t>i</a:t>
            </a:r>
            <a:r>
              <a:rPr lang="en-US" altLang="zh-CN" sz="2000" dirty="0"/>
              <a:t> + 1 '</a:t>
            </a:r>
            <a:r>
              <a:rPr lang="zh-CN" altLang="zh-CN" sz="2000" dirty="0"/>
              <a:t>如果不能被某个数整除，下次循环测试下一个整数</a:t>
            </a:r>
          </a:p>
          <a:p>
            <a:pPr>
              <a:buNone/>
            </a:pPr>
            <a:r>
              <a:rPr lang="en-US" altLang="zh-CN" sz="2000" dirty="0"/>
              <a:t>Loop</a:t>
            </a:r>
            <a:endParaRPr lang="zh-CN" altLang="zh-CN" sz="2000" dirty="0"/>
          </a:p>
          <a:p>
            <a:pPr>
              <a:buNone/>
            </a:pPr>
            <a:r>
              <a:rPr lang="en-US" altLang="zh-CN" sz="2000" dirty="0"/>
              <a:t>If </a:t>
            </a:r>
            <a:r>
              <a:rPr lang="en-US" altLang="zh-CN" sz="2000" dirty="0" err="1"/>
              <a:t>i</a:t>
            </a:r>
            <a:r>
              <a:rPr lang="en-US" altLang="zh-CN" sz="2000" dirty="0"/>
              <a:t> &gt; k Then </a:t>
            </a:r>
          </a:p>
          <a:p>
            <a:pPr>
              <a:buNone/>
            </a:pPr>
            <a:r>
              <a:rPr lang="en-US" altLang="zh-CN" sz="2000" dirty="0"/>
              <a:t>   </a:t>
            </a:r>
            <a:r>
              <a:rPr lang="en-US" altLang="zh-CN" sz="2000" dirty="0" err="1"/>
              <a:t>Debug.Print</a:t>
            </a:r>
            <a:r>
              <a:rPr lang="en-US" altLang="zh-CN" sz="2000" dirty="0"/>
              <a:t> "</a:t>
            </a:r>
            <a:r>
              <a:rPr lang="zh-CN" altLang="zh-CN" sz="2000" dirty="0"/>
              <a:t>是素数</a:t>
            </a:r>
            <a:r>
              <a:rPr lang="en-US" altLang="zh-CN" sz="2000" dirty="0"/>
              <a:t>" </a:t>
            </a:r>
          </a:p>
          <a:p>
            <a:pPr>
              <a:buNone/>
            </a:pPr>
            <a:r>
              <a:rPr lang="en-US" altLang="zh-CN" sz="2000" dirty="0"/>
              <a:t>Else</a:t>
            </a:r>
          </a:p>
          <a:p>
            <a:pPr>
              <a:buNone/>
            </a:pPr>
            <a:r>
              <a:rPr lang="en-US" altLang="zh-CN" sz="2000" dirty="0"/>
              <a:t>   </a:t>
            </a:r>
            <a:r>
              <a:rPr lang="en-US" altLang="zh-CN" sz="2000" dirty="0" err="1"/>
              <a:t>Debug.Print</a:t>
            </a:r>
            <a:r>
              <a:rPr lang="en-US" altLang="zh-CN" sz="2000" dirty="0"/>
              <a:t> "</a:t>
            </a:r>
            <a:r>
              <a:rPr lang="zh-CN" altLang="zh-CN" sz="2000" dirty="0"/>
              <a:t>是合数</a:t>
            </a:r>
            <a:r>
              <a:rPr lang="en-US" altLang="zh-CN" sz="2000" dirty="0"/>
              <a:t>"</a:t>
            </a:r>
          </a:p>
          <a:p>
            <a:pPr>
              <a:buNone/>
            </a:pPr>
            <a:r>
              <a:rPr lang="en-US" altLang="zh-CN" sz="2000" dirty="0"/>
              <a:t>End if</a:t>
            </a:r>
            <a:endParaRPr lang="zh-CN" altLang="zh-CN" sz="2000" dirty="0"/>
          </a:p>
          <a:p>
            <a:pPr>
              <a:buNone/>
            </a:pPr>
            <a:r>
              <a:rPr lang="en-US" altLang="zh-CN" sz="2000" dirty="0"/>
              <a:t>End Sub</a:t>
            </a:r>
            <a:endParaRPr lang="zh-CN" altLang="zh-CN" sz="2000" dirty="0"/>
          </a:p>
        </p:txBody>
      </p:sp>
      <p:sp>
        <p:nvSpPr>
          <p:cNvPr id="4" name="TextBox 3"/>
          <p:cNvSpPr txBox="1"/>
          <p:nvPr/>
        </p:nvSpPr>
        <p:spPr>
          <a:xfrm>
            <a:off x="8462865" y="1352938"/>
            <a:ext cx="3498980" cy="1200329"/>
          </a:xfrm>
          <a:prstGeom prst="rect">
            <a:avLst/>
          </a:prstGeom>
          <a:noFill/>
        </p:spPr>
        <p:txBody>
          <a:bodyPr wrap="square" rtlCol="0">
            <a:spAutoFit/>
          </a:bodyPr>
          <a:lstStyle/>
          <a:p>
            <a:r>
              <a:rPr lang="zh-CN" altLang="zh-CN" dirty="0">
                <a:solidFill>
                  <a:srgbClr val="1E1E1E"/>
                </a:solidFill>
              </a:rPr>
              <a:t>整数分为素数和合数，</a:t>
            </a:r>
            <a:endParaRPr lang="en-US" altLang="zh-CN" dirty="0">
              <a:solidFill>
                <a:srgbClr val="1E1E1E"/>
              </a:solidFill>
            </a:endParaRPr>
          </a:p>
          <a:p>
            <a:r>
              <a:rPr lang="zh-CN" altLang="zh-CN" dirty="0">
                <a:solidFill>
                  <a:srgbClr val="C00000"/>
                </a:solidFill>
              </a:rPr>
              <a:t>如果</a:t>
            </a:r>
            <a:r>
              <a:rPr lang="en-US" altLang="zh-CN" dirty="0">
                <a:solidFill>
                  <a:srgbClr val="C00000"/>
                </a:solidFill>
              </a:rPr>
              <a:t>n</a:t>
            </a:r>
            <a:r>
              <a:rPr lang="zh-CN" altLang="zh-CN" dirty="0">
                <a:solidFill>
                  <a:srgbClr val="C00000"/>
                </a:solidFill>
              </a:rPr>
              <a:t>为合数</a:t>
            </a:r>
            <a:r>
              <a:rPr lang="zh-CN" altLang="en-US" dirty="0">
                <a:solidFill>
                  <a:srgbClr val="C00000"/>
                </a:solidFill>
              </a:rPr>
              <a:t>，</a:t>
            </a:r>
            <a:r>
              <a:rPr lang="zh-CN" altLang="zh-CN" dirty="0">
                <a:solidFill>
                  <a:srgbClr val="C00000"/>
                </a:solidFill>
              </a:rPr>
              <a:t>则一定能被</a:t>
            </a:r>
            <a:r>
              <a:rPr lang="en-US" altLang="zh-CN" dirty="0">
                <a:solidFill>
                  <a:srgbClr val="C00000"/>
                </a:solidFill>
              </a:rPr>
              <a:t>2</a:t>
            </a:r>
            <a:r>
              <a:rPr lang="zh-CN" altLang="zh-CN" dirty="0">
                <a:solidFill>
                  <a:srgbClr val="C00000"/>
                </a:solidFill>
              </a:rPr>
              <a:t>到</a:t>
            </a:r>
            <a:r>
              <a:rPr lang="en-US" altLang="zh-CN" dirty="0" err="1">
                <a:solidFill>
                  <a:srgbClr val="C00000"/>
                </a:solidFill>
              </a:rPr>
              <a:t>Sqr</a:t>
            </a:r>
            <a:r>
              <a:rPr lang="en-US" altLang="zh-CN" dirty="0">
                <a:solidFill>
                  <a:srgbClr val="C00000"/>
                </a:solidFill>
              </a:rPr>
              <a:t>(n)</a:t>
            </a:r>
            <a:r>
              <a:rPr lang="zh-CN" altLang="zh-CN" dirty="0">
                <a:solidFill>
                  <a:srgbClr val="C00000"/>
                </a:solidFill>
              </a:rPr>
              <a:t>之间的一个整数所整除</a:t>
            </a:r>
            <a:r>
              <a:rPr lang="zh-CN" altLang="zh-CN" dirty="0">
                <a:solidFill>
                  <a:srgbClr val="1E1E1E"/>
                </a:solidFill>
              </a:rPr>
              <a:t>，否则</a:t>
            </a:r>
            <a:r>
              <a:rPr lang="en-US" altLang="zh-CN" dirty="0">
                <a:solidFill>
                  <a:srgbClr val="1E1E1E"/>
                </a:solidFill>
              </a:rPr>
              <a:t>n</a:t>
            </a:r>
            <a:r>
              <a:rPr lang="zh-CN" altLang="zh-CN" dirty="0">
                <a:solidFill>
                  <a:srgbClr val="1E1E1E"/>
                </a:solidFill>
              </a:rPr>
              <a:t>为素数。</a:t>
            </a:r>
            <a:endParaRPr lang="zh-CN" altLang="en-US" dirty="0">
              <a:solidFill>
                <a:srgbClr val="1E1E1E"/>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dirty="0"/>
              <a:t>后验条件循环的语法格式</a:t>
            </a:r>
            <a:endParaRPr lang="zh-CN" altLang="en-US" dirty="0"/>
          </a:p>
        </p:txBody>
      </p:sp>
      <p:sp>
        <p:nvSpPr>
          <p:cNvPr id="3" name="内容占位符 2"/>
          <p:cNvSpPr>
            <a:spLocks noGrp="1"/>
          </p:cNvSpPr>
          <p:nvPr>
            <p:ph idx="1"/>
          </p:nvPr>
        </p:nvSpPr>
        <p:spPr/>
        <p:txBody>
          <a:bodyPr/>
          <a:lstStyle/>
          <a:p>
            <a:r>
              <a:rPr lang="zh-CN" altLang="zh-CN" dirty="0"/>
              <a:t>格式：</a:t>
            </a:r>
            <a:endParaRPr lang="en-US" altLang="zh-CN" dirty="0"/>
          </a:p>
          <a:p>
            <a:pPr>
              <a:buNone/>
            </a:pPr>
            <a:r>
              <a:rPr lang="en-US" altLang="zh-CN" dirty="0"/>
              <a:t>  Do </a:t>
            </a:r>
            <a:endParaRPr lang="zh-CN" altLang="zh-CN" dirty="0"/>
          </a:p>
          <a:p>
            <a:pPr>
              <a:buNone/>
            </a:pPr>
            <a:r>
              <a:rPr lang="en-US" altLang="zh-CN" dirty="0"/>
              <a:t>    &lt;</a:t>
            </a:r>
            <a:r>
              <a:rPr lang="zh-CN" altLang="zh-CN" dirty="0"/>
              <a:t>语句序列</a:t>
            </a:r>
            <a:r>
              <a:rPr lang="en-US" altLang="zh-CN" dirty="0"/>
              <a:t>1&gt;</a:t>
            </a:r>
            <a:endParaRPr lang="zh-CN" altLang="zh-CN" dirty="0"/>
          </a:p>
          <a:p>
            <a:pPr>
              <a:buNone/>
            </a:pPr>
            <a:r>
              <a:rPr lang="en-US" altLang="zh-CN" dirty="0"/>
              <a:t>	  [Exit Do]</a:t>
            </a:r>
            <a:endParaRPr lang="zh-CN" altLang="zh-CN" dirty="0"/>
          </a:p>
          <a:p>
            <a:pPr>
              <a:buNone/>
            </a:pPr>
            <a:r>
              <a:rPr lang="en-US" altLang="zh-CN" dirty="0"/>
              <a:t>    &lt;</a:t>
            </a:r>
            <a:r>
              <a:rPr lang="zh-CN" altLang="zh-CN" dirty="0"/>
              <a:t>语句序列</a:t>
            </a:r>
            <a:r>
              <a:rPr lang="en-US" altLang="zh-CN" dirty="0"/>
              <a:t>2&gt;</a:t>
            </a:r>
            <a:endParaRPr lang="zh-CN" altLang="zh-CN" dirty="0"/>
          </a:p>
          <a:p>
            <a:pPr>
              <a:buNone/>
            </a:pPr>
            <a:r>
              <a:rPr lang="en-US" altLang="zh-CN" dirty="0"/>
              <a:t>  Loop While &lt;</a:t>
            </a:r>
            <a:r>
              <a:rPr lang="zh-CN" altLang="zh-CN" dirty="0"/>
              <a:t>条件</a:t>
            </a:r>
            <a:r>
              <a:rPr lang="en-US" altLang="zh-CN" dirty="0"/>
              <a:t>&gt;</a:t>
            </a:r>
            <a:endParaRPr lang="zh-CN" altLang="zh-CN" dirty="0"/>
          </a:p>
          <a:p>
            <a:endParaRPr lang="zh-CN" altLang="en-US" dirty="0"/>
          </a:p>
        </p:txBody>
      </p:sp>
      <p:pic>
        <p:nvPicPr>
          <p:cNvPr id="6146" name="Picture 2"/>
          <p:cNvPicPr>
            <a:picLocks noChangeAspect="1" noChangeArrowheads="1"/>
          </p:cNvPicPr>
          <p:nvPr/>
        </p:nvPicPr>
        <p:blipFill>
          <a:blip r:embed="rId2" cstate="print"/>
          <a:srcRect/>
          <a:stretch>
            <a:fillRect/>
          </a:stretch>
        </p:blipFill>
        <p:spPr bwMode="auto">
          <a:xfrm>
            <a:off x="7137530" y="771818"/>
            <a:ext cx="4000500" cy="5743575"/>
          </a:xfrm>
          <a:prstGeom prst="rect">
            <a:avLst/>
          </a:prstGeom>
          <a:noFill/>
          <a:ln w="9525">
            <a:noFill/>
            <a:miter lim="800000"/>
            <a:headEnd/>
            <a:tailEnd/>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3. While -Wend</a:t>
            </a:r>
            <a:r>
              <a:rPr lang="zh-CN" altLang="zh-CN" dirty="0"/>
              <a:t>语句</a:t>
            </a:r>
          </a:p>
        </p:txBody>
      </p:sp>
      <p:sp>
        <p:nvSpPr>
          <p:cNvPr id="3" name="内容占位符 2"/>
          <p:cNvSpPr>
            <a:spLocks noGrp="1"/>
          </p:cNvSpPr>
          <p:nvPr>
            <p:ph idx="1"/>
          </p:nvPr>
        </p:nvSpPr>
        <p:spPr/>
        <p:txBody>
          <a:bodyPr/>
          <a:lstStyle/>
          <a:p>
            <a:r>
              <a:rPr lang="en-US" altLang="zh-CN" dirty="0"/>
              <a:t>While-Wend</a:t>
            </a:r>
            <a:r>
              <a:rPr lang="zh-CN" altLang="zh-CN" dirty="0"/>
              <a:t>循环是</a:t>
            </a:r>
            <a:r>
              <a:rPr lang="en-US" altLang="zh-CN" dirty="0"/>
              <a:t>Do While-Loop</a:t>
            </a:r>
            <a:r>
              <a:rPr lang="zh-CN" altLang="zh-CN" dirty="0"/>
              <a:t>语句的另一种写法，执行时的语义完全相同</a:t>
            </a:r>
            <a:endParaRPr lang="en-US" altLang="zh-CN" dirty="0"/>
          </a:p>
          <a:p>
            <a:r>
              <a:rPr lang="zh-CN" altLang="zh-CN" dirty="0"/>
              <a:t>格式：</a:t>
            </a:r>
            <a:endParaRPr lang="en-US" altLang="zh-CN" dirty="0"/>
          </a:p>
          <a:p>
            <a:pPr>
              <a:buNone/>
            </a:pPr>
            <a:r>
              <a:rPr lang="en-US" altLang="zh-CN" dirty="0">
                <a:solidFill>
                  <a:srgbClr val="C00000"/>
                </a:solidFill>
              </a:rPr>
              <a:t>      While &lt;</a:t>
            </a:r>
            <a:r>
              <a:rPr lang="zh-CN" altLang="zh-CN" dirty="0">
                <a:solidFill>
                  <a:srgbClr val="C00000"/>
                </a:solidFill>
              </a:rPr>
              <a:t>条件</a:t>
            </a:r>
            <a:r>
              <a:rPr lang="en-US" altLang="zh-CN" dirty="0">
                <a:solidFill>
                  <a:srgbClr val="C00000"/>
                </a:solidFill>
              </a:rPr>
              <a:t>&gt;</a:t>
            </a:r>
            <a:endParaRPr lang="zh-CN" altLang="zh-CN" dirty="0">
              <a:solidFill>
                <a:srgbClr val="C00000"/>
              </a:solidFill>
            </a:endParaRPr>
          </a:p>
          <a:p>
            <a:pPr>
              <a:buNone/>
            </a:pPr>
            <a:r>
              <a:rPr lang="en-US" altLang="zh-CN" dirty="0">
                <a:solidFill>
                  <a:srgbClr val="C00000"/>
                </a:solidFill>
              </a:rPr>
              <a:t>          [</a:t>
            </a:r>
            <a:r>
              <a:rPr lang="zh-CN" altLang="zh-CN" dirty="0">
                <a:solidFill>
                  <a:srgbClr val="C00000"/>
                </a:solidFill>
              </a:rPr>
              <a:t>循环体</a:t>
            </a:r>
            <a:r>
              <a:rPr lang="en-US" altLang="zh-CN" dirty="0">
                <a:solidFill>
                  <a:srgbClr val="C00000"/>
                </a:solidFill>
              </a:rPr>
              <a:t>]</a:t>
            </a:r>
            <a:endParaRPr lang="zh-CN" altLang="zh-CN" dirty="0">
              <a:solidFill>
                <a:srgbClr val="C00000"/>
              </a:solidFill>
            </a:endParaRPr>
          </a:p>
          <a:p>
            <a:pPr>
              <a:buNone/>
            </a:pPr>
            <a:r>
              <a:rPr lang="en-US" altLang="zh-CN" dirty="0">
                <a:solidFill>
                  <a:srgbClr val="C00000"/>
                </a:solidFill>
              </a:rPr>
              <a:t>      Wend</a:t>
            </a:r>
            <a:endParaRPr lang="zh-CN" altLang="zh-CN" dirty="0">
              <a:solidFill>
                <a:srgbClr val="C00000"/>
              </a:solidFill>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dirty="0"/>
              <a:t>【例</a:t>
            </a:r>
            <a:r>
              <a:rPr lang="en-US" altLang="zh-CN" dirty="0"/>
              <a:t>3.42</a:t>
            </a:r>
            <a:r>
              <a:rPr lang="zh-CN" altLang="zh-CN" dirty="0"/>
              <a:t>】使用</a:t>
            </a:r>
            <a:r>
              <a:rPr lang="en-US" altLang="zh-CN" dirty="0"/>
              <a:t>While-Wend</a:t>
            </a:r>
            <a:r>
              <a:rPr lang="zh-CN" altLang="zh-CN" dirty="0"/>
              <a:t>语句改写例</a:t>
            </a:r>
            <a:r>
              <a:rPr lang="en-US" altLang="zh-CN" dirty="0"/>
              <a:t>3.41</a:t>
            </a:r>
            <a:endParaRPr lang="zh-CN" altLang="en-US" dirty="0"/>
          </a:p>
        </p:txBody>
      </p:sp>
      <p:sp>
        <p:nvSpPr>
          <p:cNvPr id="3" name="内容占位符 2"/>
          <p:cNvSpPr>
            <a:spLocks noGrp="1"/>
          </p:cNvSpPr>
          <p:nvPr>
            <p:ph idx="1"/>
          </p:nvPr>
        </p:nvSpPr>
        <p:spPr>
          <a:xfrm>
            <a:off x="998376" y="1250300"/>
            <a:ext cx="8052318" cy="5038533"/>
          </a:xfrm>
        </p:spPr>
        <p:txBody>
          <a:bodyPr>
            <a:normAutofit fontScale="92500" lnSpcReduction="10000"/>
          </a:bodyPr>
          <a:lstStyle/>
          <a:p>
            <a:pPr>
              <a:buNone/>
            </a:pPr>
            <a:r>
              <a:rPr lang="en-US" altLang="zh-CN" sz="2000" dirty="0"/>
              <a:t>Sub CheckPrime2()</a:t>
            </a:r>
          </a:p>
          <a:p>
            <a:pPr>
              <a:buNone/>
            </a:pPr>
            <a:r>
              <a:rPr lang="en-US" altLang="zh-CN" sz="2000" dirty="0"/>
              <a:t>	Dim n As Integer, </a:t>
            </a:r>
            <a:r>
              <a:rPr lang="en-US" altLang="zh-CN" sz="2000" dirty="0" err="1"/>
              <a:t>i</a:t>
            </a:r>
            <a:r>
              <a:rPr lang="en-US" altLang="zh-CN" sz="2000" dirty="0"/>
              <a:t> As Integer, k As Integer</a:t>
            </a:r>
          </a:p>
          <a:p>
            <a:pPr>
              <a:buNone/>
            </a:pPr>
            <a:r>
              <a:rPr lang="en-US" altLang="zh-CN" sz="2000" dirty="0"/>
              <a:t>	n = </a:t>
            </a:r>
            <a:r>
              <a:rPr lang="en-US" altLang="zh-CN" sz="2000" dirty="0" err="1"/>
              <a:t>InputBox</a:t>
            </a:r>
            <a:r>
              <a:rPr lang="en-US" altLang="zh-CN" sz="2000" dirty="0"/>
              <a:t>("</a:t>
            </a:r>
            <a:r>
              <a:rPr lang="zh-CN" altLang="en-US" sz="2000" dirty="0"/>
              <a:t>请输入一个正整数</a:t>
            </a:r>
            <a:r>
              <a:rPr lang="en-US" altLang="zh-CN" sz="2000" dirty="0"/>
              <a:t>", "</a:t>
            </a:r>
            <a:r>
              <a:rPr lang="zh-CN" altLang="en-US" sz="2000" dirty="0"/>
              <a:t>判断素数</a:t>
            </a:r>
            <a:r>
              <a:rPr lang="en-US" altLang="zh-CN" sz="2000" dirty="0"/>
              <a:t>")</a:t>
            </a:r>
          </a:p>
          <a:p>
            <a:pPr>
              <a:buNone/>
            </a:pPr>
            <a:r>
              <a:rPr lang="en-US" altLang="zh-CN" sz="2000" dirty="0"/>
              <a:t>	</a:t>
            </a:r>
            <a:r>
              <a:rPr lang="en-US" altLang="zh-CN" sz="2000" dirty="0" err="1"/>
              <a:t>i</a:t>
            </a:r>
            <a:r>
              <a:rPr lang="en-US" altLang="zh-CN" sz="2000" dirty="0"/>
              <a:t> = 2</a:t>
            </a:r>
          </a:p>
          <a:p>
            <a:pPr>
              <a:buNone/>
            </a:pPr>
            <a:r>
              <a:rPr lang="en-US" altLang="zh-CN" sz="2000" dirty="0"/>
              <a:t>	k = </a:t>
            </a:r>
            <a:r>
              <a:rPr lang="en-US" altLang="zh-CN" sz="2000" dirty="0" err="1"/>
              <a:t>Sqr</a:t>
            </a:r>
            <a:r>
              <a:rPr lang="en-US" altLang="zh-CN" sz="2000" dirty="0"/>
              <a:t>(n)</a:t>
            </a:r>
          </a:p>
          <a:p>
            <a:pPr>
              <a:buNone/>
            </a:pPr>
            <a:r>
              <a:rPr lang="en-US" altLang="zh-CN" sz="2000" dirty="0"/>
              <a:t>	While ((</a:t>
            </a:r>
            <a:r>
              <a:rPr lang="en-US" altLang="zh-CN" sz="2000" dirty="0" err="1"/>
              <a:t>i</a:t>
            </a:r>
            <a:r>
              <a:rPr lang="en-US" altLang="zh-CN" sz="2000" dirty="0"/>
              <a:t> &lt;= k) And (n Mod </a:t>
            </a:r>
            <a:r>
              <a:rPr lang="en-US" altLang="zh-CN" sz="2000" dirty="0" err="1"/>
              <a:t>i</a:t>
            </a:r>
            <a:r>
              <a:rPr lang="en-US" altLang="zh-CN" sz="2000" dirty="0"/>
              <a:t> &lt;&gt; 0))</a:t>
            </a:r>
          </a:p>
          <a:p>
            <a:pPr>
              <a:buNone/>
            </a:pPr>
            <a:r>
              <a:rPr lang="en-US" altLang="zh-CN" sz="2000" dirty="0"/>
              <a:t>	   </a:t>
            </a:r>
            <a:r>
              <a:rPr lang="en-US" altLang="zh-CN" sz="2000" dirty="0" err="1"/>
              <a:t>i</a:t>
            </a:r>
            <a:r>
              <a:rPr lang="en-US" altLang="zh-CN" sz="2000" dirty="0"/>
              <a:t> = </a:t>
            </a:r>
            <a:r>
              <a:rPr lang="en-US" altLang="zh-CN" sz="2000" dirty="0" err="1"/>
              <a:t>i</a:t>
            </a:r>
            <a:r>
              <a:rPr lang="en-US" altLang="zh-CN" sz="2000" dirty="0"/>
              <a:t> + 1</a:t>
            </a:r>
          </a:p>
          <a:p>
            <a:pPr>
              <a:buNone/>
            </a:pPr>
            <a:r>
              <a:rPr lang="en-US" altLang="zh-CN" sz="2000" dirty="0"/>
              <a:t>	Wend</a:t>
            </a:r>
          </a:p>
          <a:p>
            <a:pPr>
              <a:buNone/>
            </a:pPr>
            <a:r>
              <a:rPr lang="en-US" altLang="zh-CN" sz="2000" dirty="0"/>
              <a:t>	If </a:t>
            </a:r>
            <a:r>
              <a:rPr lang="en-US" altLang="zh-CN" sz="2000" dirty="0" err="1"/>
              <a:t>i</a:t>
            </a:r>
            <a:r>
              <a:rPr lang="en-US" altLang="zh-CN" sz="2000" dirty="0"/>
              <a:t> &gt; k Then</a:t>
            </a:r>
          </a:p>
          <a:p>
            <a:pPr>
              <a:buNone/>
            </a:pPr>
            <a:r>
              <a:rPr lang="en-US" altLang="zh-CN" sz="2000" dirty="0"/>
              <a:t>	   </a:t>
            </a:r>
            <a:r>
              <a:rPr lang="en-US" altLang="zh-CN" sz="2000" dirty="0" err="1"/>
              <a:t>Debug.Print</a:t>
            </a:r>
            <a:r>
              <a:rPr lang="en-US" altLang="zh-CN" sz="2000" dirty="0"/>
              <a:t> "</a:t>
            </a:r>
            <a:r>
              <a:rPr lang="zh-CN" altLang="en-US" sz="2000" dirty="0"/>
              <a:t>是素数</a:t>
            </a:r>
            <a:r>
              <a:rPr lang="en-US" altLang="zh-CN" sz="2000" dirty="0"/>
              <a:t>"</a:t>
            </a:r>
          </a:p>
          <a:p>
            <a:pPr>
              <a:buNone/>
            </a:pPr>
            <a:r>
              <a:rPr lang="en-US" altLang="zh-CN" sz="2000" dirty="0"/>
              <a:t>	Else </a:t>
            </a:r>
          </a:p>
          <a:p>
            <a:pPr>
              <a:buNone/>
            </a:pPr>
            <a:r>
              <a:rPr lang="en-US" altLang="zh-CN" sz="2000" dirty="0"/>
              <a:t>	   </a:t>
            </a:r>
            <a:r>
              <a:rPr lang="en-US" altLang="zh-CN" sz="2000" dirty="0" err="1"/>
              <a:t>Debug.Print</a:t>
            </a:r>
            <a:r>
              <a:rPr lang="en-US" altLang="zh-CN" sz="2000" dirty="0"/>
              <a:t> "</a:t>
            </a:r>
            <a:r>
              <a:rPr lang="zh-CN" altLang="en-US" sz="2000" dirty="0"/>
              <a:t>不是素数</a:t>
            </a:r>
            <a:r>
              <a:rPr lang="en-US" altLang="zh-CN" sz="2000" dirty="0"/>
              <a:t>"</a:t>
            </a:r>
          </a:p>
          <a:p>
            <a:pPr>
              <a:buNone/>
            </a:pPr>
            <a:r>
              <a:rPr lang="en-US" altLang="zh-CN" sz="2000" dirty="0"/>
              <a:t>	End if</a:t>
            </a:r>
          </a:p>
          <a:p>
            <a:pPr>
              <a:buNone/>
            </a:pPr>
            <a:r>
              <a:rPr lang="en-US" altLang="zh-CN" sz="2000" dirty="0"/>
              <a:t>End Sub</a:t>
            </a:r>
          </a:p>
          <a:p>
            <a:pPr>
              <a:buNone/>
            </a:pPr>
            <a:endParaRPr lang="en-US" altLang="zh-CN" sz="20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4. </a:t>
            </a:r>
            <a:r>
              <a:rPr lang="zh-CN" altLang="zh-CN" dirty="0"/>
              <a:t>循环嵌套</a:t>
            </a:r>
            <a:endParaRPr lang="zh-CN" altLang="en-US" dirty="0"/>
          </a:p>
        </p:txBody>
      </p:sp>
      <p:sp>
        <p:nvSpPr>
          <p:cNvPr id="3" name="内容占位符 2"/>
          <p:cNvSpPr>
            <a:spLocks noGrp="1"/>
          </p:cNvSpPr>
          <p:nvPr>
            <p:ph idx="1"/>
          </p:nvPr>
        </p:nvSpPr>
        <p:spPr/>
        <p:txBody>
          <a:bodyPr/>
          <a:lstStyle/>
          <a:p>
            <a:r>
              <a:rPr lang="zh-CN" altLang="zh-CN" dirty="0"/>
              <a:t>在一个循环结构中完整地包含另一个循环结构称为循环嵌套</a:t>
            </a:r>
            <a:endParaRPr lang="en-US" altLang="zh-CN" dirty="0"/>
          </a:p>
          <a:p>
            <a:r>
              <a:rPr lang="zh-CN" altLang="zh-CN" dirty="0"/>
              <a:t>被包含的循环称为内层循环，而包含内层循环的循环结构称为外层循环</a:t>
            </a:r>
            <a:endParaRPr lang="en-US" altLang="zh-CN" dirty="0"/>
          </a:p>
          <a:p>
            <a:r>
              <a:rPr lang="zh-CN" altLang="zh-CN" dirty="0"/>
              <a:t>在编写循环嵌套程序时，要注意内外层循环结构不能出现循环结构的交叉，书写内层循环结构最好采用右缩进格式，以体现内外循环的结构关系</a:t>
            </a:r>
            <a:endParaRPr lang="en-US" altLang="zh-CN" dirty="0"/>
          </a:p>
          <a:p>
            <a:r>
              <a:rPr lang="zh-CN" altLang="zh-CN" dirty="0"/>
              <a:t>在执行循环嵌套时，外层循环的循环体执行一次，内层循环完整地执行一轮循环</a:t>
            </a:r>
            <a:endParaRPr lang="zh-CN" alt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zh-CN" dirty="0"/>
              <a:t>【例</a:t>
            </a:r>
            <a:r>
              <a:rPr lang="en-US" altLang="zh-CN" dirty="0"/>
              <a:t>3.43</a:t>
            </a:r>
            <a:r>
              <a:rPr lang="zh-CN" altLang="zh-CN" dirty="0"/>
              <a:t>】打印九九乘法表程序</a:t>
            </a:r>
            <a:endParaRPr lang="zh-CN" altLang="en-US" dirty="0"/>
          </a:p>
        </p:txBody>
      </p:sp>
      <p:sp>
        <p:nvSpPr>
          <p:cNvPr id="3" name="内容占位符 2"/>
          <p:cNvSpPr>
            <a:spLocks noGrp="1"/>
          </p:cNvSpPr>
          <p:nvPr>
            <p:ph idx="1"/>
          </p:nvPr>
        </p:nvSpPr>
        <p:spPr>
          <a:xfrm>
            <a:off x="485191" y="1240970"/>
            <a:ext cx="9041363" cy="5038533"/>
          </a:xfrm>
        </p:spPr>
        <p:txBody>
          <a:bodyPr>
            <a:normAutofit fontScale="70000" lnSpcReduction="20000"/>
          </a:bodyPr>
          <a:lstStyle/>
          <a:p>
            <a:pPr>
              <a:buNone/>
            </a:pPr>
            <a:r>
              <a:rPr lang="en-US" altLang="zh-CN" dirty="0"/>
              <a:t>Sub </a:t>
            </a:r>
            <a:r>
              <a:rPr lang="en-US" altLang="zh-CN" dirty="0" err="1"/>
              <a:t>MultTable</a:t>
            </a:r>
            <a:r>
              <a:rPr lang="en-US" altLang="zh-CN" dirty="0"/>
              <a:t>()</a:t>
            </a:r>
            <a:endParaRPr lang="zh-CN" altLang="zh-CN" dirty="0"/>
          </a:p>
          <a:p>
            <a:pPr>
              <a:buNone/>
            </a:pPr>
            <a:r>
              <a:rPr lang="en-US" altLang="zh-CN" dirty="0"/>
              <a:t>Dim </a:t>
            </a:r>
            <a:r>
              <a:rPr lang="en-US" altLang="zh-CN" dirty="0" err="1"/>
              <a:t>iProduct</a:t>
            </a:r>
            <a:r>
              <a:rPr lang="en-US" altLang="zh-CN" dirty="0"/>
              <a:t> As Integer</a:t>
            </a:r>
            <a:endParaRPr lang="zh-CN" altLang="zh-CN" dirty="0"/>
          </a:p>
          <a:p>
            <a:pPr>
              <a:buNone/>
            </a:pPr>
            <a:r>
              <a:rPr lang="en-US" altLang="zh-CN" dirty="0"/>
              <a:t>Dim </a:t>
            </a:r>
            <a:r>
              <a:rPr lang="en-US" altLang="zh-CN" dirty="0" err="1"/>
              <a:t>iRow</a:t>
            </a:r>
            <a:r>
              <a:rPr lang="en-US" altLang="zh-CN" dirty="0"/>
              <a:t> As Integer</a:t>
            </a:r>
            <a:endParaRPr lang="zh-CN" altLang="zh-CN" dirty="0"/>
          </a:p>
          <a:p>
            <a:pPr>
              <a:buNone/>
            </a:pPr>
            <a:r>
              <a:rPr lang="en-US" altLang="zh-CN" dirty="0"/>
              <a:t>Dim </a:t>
            </a:r>
            <a:r>
              <a:rPr lang="en-US" altLang="zh-CN" dirty="0" err="1"/>
              <a:t>iCol</a:t>
            </a:r>
            <a:r>
              <a:rPr lang="en-US" altLang="zh-CN" dirty="0"/>
              <a:t> As Integer</a:t>
            </a:r>
            <a:endParaRPr lang="zh-CN" altLang="zh-CN" dirty="0"/>
          </a:p>
          <a:p>
            <a:pPr>
              <a:buNone/>
            </a:pPr>
            <a:r>
              <a:rPr lang="en-US" altLang="zh-CN" dirty="0"/>
              <a:t>For </a:t>
            </a:r>
            <a:r>
              <a:rPr lang="en-US" altLang="zh-CN" dirty="0" err="1"/>
              <a:t>iRow</a:t>
            </a:r>
            <a:r>
              <a:rPr lang="en-US" altLang="zh-CN" dirty="0"/>
              <a:t> = 1 To 9</a:t>
            </a:r>
            <a:endParaRPr lang="zh-CN" altLang="zh-CN" dirty="0"/>
          </a:p>
          <a:p>
            <a:pPr>
              <a:buNone/>
            </a:pPr>
            <a:r>
              <a:rPr lang="en-US" altLang="zh-CN" dirty="0"/>
              <a:t>   For </a:t>
            </a:r>
            <a:r>
              <a:rPr lang="en-US" altLang="zh-CN" dirty="0" err="1"/>
              <a:t>iCol</a:t>
            </a:r>
            <a:r>
              <a:rPr lang="en-US" altLang="zh-CN" dirty="0"/>
              <a:t> = 1 To </a:t>
            </a:r>
            <a:r>
              <a:rPr lang="en-US" altLang="zh-CN" dirty="0" err="1"/>
              <a:t>iRow</a:t>
            </a:r>
            <a:endParaRPr lang="zh-CN" altLang="zh-CN" dirty="0"/>
          </a:p>
          <a:p>
            <a:pPr>
              <a:buNone/>
            </a:pPr>
            <a:r>
              <a:rPr lang="en-US" altLang="zh-CN" dirty="0"/>
              <a:t>      </a:t>
            </a:r>
            <a:r>
              <a:rPr lang="en-US" altLang="zh-CN" dirty="0" err="1"/>
              <a:t>iProduct</a:t>
            </a:r>
            <a:r>
              <a:rPr lang="en-US" altLang="zh-CN" dirty="0"/>
              <a:t> = </a:t>
            </a:r>
            <a:r>
              <a:rPr lang="en-US" altLang="zh-CN" dirty="0" err="1"/>
              <a:t>iRow</a:t>
            </a:r>
            <a:r>
              <a:rPr lang="en-US" altLang="zh-CN" dirty="0"/>
              <a:t> * </a:t>
            </a:r>
            <a:r>
              <a:rPr lang="en-US" altLang="zh-CN" dirty="0" err="1"/>
              <a:t>iCol</a:t>
            </a:r>
            <a:endParaRPr lang="zh-CN" altLang="zh-CN" dirty="0"/>
          </a:p>
          <a:p>
            <a:pPr>
              <a:buNone/>
            </a:pPr>
            <a:r>
              <a:rPr lang="en-US" altLang="zh-CN" dirty="0"/>
              <a:t>      </a:t>
            </a:r>
            <a:r>
              <a:rPr lang="en-US" altLang="zh-CN" dirty="0" err="1"/>
              <a:t>Debug.Print</a:t>
            </a:r>
            <a:r>
              <a:rPr lang="en-US" altLang="zh-CN" dirty="0"/>
              <a:t> Format(</a:t>
            </a:r>
            <a:r>
              <a:rPr lang="en-US" altLang="zh-CN" dirty="0" err="1"/>
              <a:t>iRow</a:t>
            </a:r>
            <a:r>
              <a:rPr lang="en-US" altLang="zh-CN" dirty="0"/>
              <a:t>, "##") &amp; "×" &amp; _</a:t>
            </a:r>
            <a:endParaRPr lang="zh-CN" altLang="zh-CN" dirty="0"/>
          </a:p>
          <a:p>
            <a:pPr>
              <a:buNone/>
            </a:pPr>
            <a:r>
              <a:rPr lang="en-US" altLang="zh-CN" dirty="0"/>
              <a:t>           Format(</a:t>
            </a:r>
            <a:r>
              <a:rPr lang="en-US" altLang="zh-CN" dirty="0" err="1"/>
              <a:t>iCol</a:t>
            </a:r>
            <a:r>
              <a:rPr lang="en-US" altLang="zh-CN" dirty="0"/>
              <a:t>, "##") &amp; "=" &amp; Format(</a:t>
            </a:r>
            <a:r>
              <a:rPr lang="en-US" altLang="zh-CN" dirty="0" err="1"/>
              <a:t>iProduct</a:t>
            </a:r>
            <a:r>
              <a:rPr lang="en-US" altLang="zh-CN" dirty="0"/>
              <a:t>, "##") &amp; _</a:t>
            </a:r>
            <a:endParaRPr lang="zh-CN" altLang="zh-CN" dirty="0"/>
          </a:p>
          <a:p>
            <a:pPr>
              <a:buNone/>
            </a:pPr>
            <a:r>
              <a:rPr lang="en-US" altLang="zh-CN" dirty="0"/>
              <a:t>           Space(3);</a:t>
            </a:r>
            <a:endParaRPr lang="zh-CN" altLang="zh-CN" dirty="0"/>
          </a:p>
          <a:p>
            <a:pPr>
              <a:buNone/>
            </a:pPr>
            <a:r>
              <a:rPr lang="en-US" altLang="zh-CN" dirty="0"/>
              <a:t>   Next</a:t>
            </a:r>
            <a:endParaRPr lang="zh-CN" altLang="zh-CN" dirty="0"/>
          </a:p>
          <a:p>
            <a:pPr>
              <a:buNone/>
            </a:pPr>
            <a:r>
              <a:rPr lang="en-US" altLang="zh-CN" dirty="0"/>
              <a:t>   </a:t>
            </a:r>
            <a:r>
              <a:rPr lang="en-US" altLang="zh-CN" dirty="0" err="1"/>
              <a:t>Debug.Print</a:t>
            </a:r>
            <a:endParaRPr lang="zh-CN" altLang="zh-CN" dirty="0"/>
          </a:p>
          <a:p>
            <a:pPr>
              <a:buNone/>
            </a:pPr>
            <a:r>
              <a:rPr lang="en-US" altLang="zh-CN" dirty="0"/>
              <a:t>Next</a:t>
            </a:r>
            <a:endParaRPr lang="zh-CN" altLang="zh-CN" dirty="0"/>
          </a:p>
          <a:p>
            <a:pPr>
              <a:buNone/>
            </a:pPr>
            <a:r>
              <a:rPr lang="en-US" altLang="zh-CN" dirty="0"/>
              <a:t>End Sub</a:t>
            </a:r>
            <a:endParaRPr lang="zh-CN" altLang="zh-CN" dirty="0"/>
          </a:p>
          <a:p>
            <a:pPr>
              <a:buNone/>
            </a:pPr>
            <a:endParaRPr lang="zh-CN" altLang="en-US" dirty="0"/>
          </a:p>
        </p:txBody>
      </p:sp>
      <p:pic>
        <p:nvPicPr>
          <p:cNvPr id="3074" name="Picture 2"/>
          <p:cNvPicPr>
            <a:picLocks noChangeAspect="1" noChangeArrowheads="1"/>
          </p:cNvPicPr>
          <p:nvPr/>
        </p:nvPicPr>
        <p:blipFill>
          <a:blip r:embed="rId2" cstate="print"/>
          <a:srcRect/>
          <a:stretch>
            <a:fillRect/>
          </a:stretch>
        </p:blipFill>
        <p:spPr bwMode="auto">
          <a:xfrm>
            <a:off x="3590341" y="1020925"/>
            <a:ext cx="10001250" cy="2095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3.6 </a:t>
            </a:r>
            <a:r>
              <a:rPr dirty="0"/>
              <a:t>数组</a:t>
            </a:r>
          </a:p>
        </p:txBody>
      </p:sp>
      <p:sp>
        <p:nvSpPr>
          <p:cNvPr id="3" name="内容占位符 2"/>
          <p:cNvSpPr>
            <a:spLocks noGrp="1"/>
          </p:cNvSpPr>
          <p:nvPr>
            <p:ph idx="1"/>
          </p:nvPr>
        </p:nvSpPr>
        <p:spPr/>
        <p:txBody>
          <a:bodyPr/>
          <a:lstStyle/>
          <a:p>
            <a:pPr marL="0" indent="0">
              <a:buNone/>
            </a:pPr>
            <a:r>
              <a:rPr lang="zh-CN" altLang="en-US" sz="3600" b="1" dirty="0"/>
              <a:t>什么是数组？</a:t>
            </a:r>
          </a:p>
          <a:p>
            <a:pPr marL="0" indent="0">
              <a:buNone/>
            </a:pPr>
            <a:endParaRPr lang="zh-CN" altLang="en-US" dirty="0"/>
          </a:p>
          <a:p>
            <a:pPr marL="0" indent="0">
              <a:buNone/>
            </a:pPr>
            <a:r>
              <a:rPr lang="zh-CN" altLang="en-US" dirty="0"/>
              <a:t>数组是一组具有相同数据类型的有序数据，这一组数据用一个统一的名称来代替，称为数组名。数组名的命名规则与简单变量的命名规则相同。</a:t>
            </a:r>
          </a:p>
          <a:p>
            <a:pPr marL="0" indent="0">
              <a:buNone/>
            </a:pPr>
            <a:endParaRPr lang="zh-CN" altLang="en-US" dirty="0"/>
          </a:p>
          <a:p>
            <a:pPr marL="0" indent="0">
              <a:buNone/>
            </a:pPr>
            <a:r>
              <a:rPr lang="zh-CN" altLang="en-US" dirty="0"/>
              <a:t>数组中的每一个数据称为</a:t>
            </a:r>
            <a:r>
              <a:rPr lang="zh-CN" altLang="en-US" b="1" dirty="0">
                <a:solidFill>
                  <a:srgbClr val="FF0000"/>
                </a:solidFill>
              </a:rPr>
              <a:t>数组元素</a:t>
            </a:r>
            <a:r>
              <a:rPr lang="zh-CN" altLang="en-US" dirty="0"/>
              <a:t>。数组中不同的数组元素用一个索引号来区别，该索引号称为</a:t>
            </a:r>
            <a:r>
              <a:rPr lang="zh-CN" altLang="en-US" b="1" dirty="0">
                <a:solidFill>
                  <a:srgbClr val="FF0000"/>
                </a:solidFill>
              </a:rPr>
              <a:t>下标</a:t>
            </a:r>
            <a:r>
              <a:rPr lang="zh-CN" altLang="en-US" dirty="0"/>
              <a:t>。数组中的每一个元素可以用数组名和下标唯一地表示，其一般形式为： </a:t>
            </a:r>
          </a:p>
          <a:p>
            <a:pPr marL="0" indent="0">
              <a:buNone/>
            </a:pPr>
            <a:r>
              <a:rPr lang="zh-CN" altLang="en-US" dirty="0"/>
              <a:t>格式：数组名(下标范围)</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49275" y="1126490"/>
            <a:ext cx="10956290" cy="5040630"/>
          </a:xfrm>
        </p:spPr>
        <p:txBody>
          <a:bodyPr>
            <a:normAutofit/>
          </a:bodyPr>
          <a:lstStyle/>
          <a:p>
            <a:pPr marL="0" indent="0">
              <a:buNone/>
            </a:pPr>
            <a:endParaRPr lang="en-US" altLang="zh-CN" dirty="0">
              <a:solidFill>
                <a:srgbClr val="0070C0"/>
              </a:solidFill>
              <a:latin typeface="Times New Roman" panose="02020603050405020304" pitchFamily="18" charset="0"/>
              <a:cs typeface="Times New Roman" panose="02020603050405020304" pitchFamily="18" charset="0"/>
            </a:endParaRPr>
          </a:p>
          <a:p>
            <a:pPr marL="0" algn="l">
              <a:buClrTx/>
              <a:buSzTx/>
              <a:buNone/>
            </a:pPr>
            <a:r>
              <a:rPr lang="zh-CN" altLang="en-US" sz="4000" dirty="0"/>
              <a:t>主要内容</a:t>
            </a:r>
          </a:p>
          <a:p>
            <a:pPr marL="0" algn="l">
              <a:buClrTx/>
              <a:buSzTx/>
              <a:buNone/>
            </a:pPr>
            <a:endParaRPr lang="zh-CN" altLang="en-US" sz="4000" dirty="0"/>
          </a:p>
          <a:p>
            <a:pPr marL="457200" lvl="1" algn="l">
              <a:buClrTx/>
              <a:buSzTx/>
              <a:buFont typeface="Times New Roman" panose="02020603050405020304" pitchFamily="18" charset="0"/>
              <a:buChar char="−"/>
            </a:pPr>
            <a:r>
              <a:rPr lang="zh-CN" altLang="en-US" sz="3200" dirty="0"/>
              <a:t>数组定义</a:t>
            </a:r>
          </a:p>
          <a:p>
            <a:pPr marL="228600" lvl="1" indent="0" algn="l">
              <a:buClrTx/>
              <a:buSzTx/>
              <a:buFont typeface="Times New Roman" panose="02020603050405020304" pitchFamily="18" charset="0"/>
              <a:buNone/>
            </a:pPr>
            <a:endParaRPr lang="zh-CN" altLang="en-US" sz="3200" dirty="0"/>
          </a:p>
          <a:p>
            <a:pPr marL="457200" lvl="1" algn="l">
              <a:buClrTx/>
              <a:buSzTx/>
              <a:buFont typeface="Times New Roman" panose="02020603050405020304" pitchFamily="18" charset="0"/>
              <a:buChar char="−"/>
            </a:pPr>
            <a:r>
              <a:rPr lang="zh-CN" altLang="en-US" sz="3200" dirty="0"/>
              <a:t>数组元素的赋值</a:t>
            </a:r>
          </a:p>
        </p:txBody>
      </p:sp>
      <p:sp>
        <p:nvSpPr>
          <p:cNvPr id="5" name="Rectangle 2"/>
          <p:cNvSpPr>
            <a:spLocks noGrp="1" noChangeArrowheads="1"/>
          </p:cNvSpPr>
          <p:nvPr>
            <p:ph type="title"/>
          </p:nvPr>
        </p:nvSpPr>
        <p:spPr/>
        <p:txBody>
          <a:bodyPr/>
          <a:lstStyle/>
          <a:p>
            <a:r>
              <a:rPr lang="zh-CN" altLang="en-US" b="1" dirty="0">
                <a:latin typeface="方正姚体" panose="02010601030101010101" pitchFamily="2" charset="-122"/>
              </a:rPr>
              <a:t>数组</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08025" y="983615"/>
            <a:ext cx="10814050" cy="5875020"/>
          </a:xfrm>
        </p:spPr>
        <p:txBody>
          <a:bodyPr>
            <a:noAutofit/>
          </a:bodyPr>
          <a:lstStyle/>
          <a:p>
            <a:pPr marL="0" indent="0">
              <a:buNone/>
            </a:pPr>
            <a:endParaRPr lang="en-US" altLang="zh-CN" sz="2000" dirty="0">
              <a:solidFill>
                <a:srgbClr val="0070C0"/>
              </a:solidFill>
              <a:latin typeface="Times New Roman" panose="02020603050405020304" pitchFamily="18" charset="0"/>
              <a:cs typeface="Times New Roman" panose="02020603050405020304" pitchFamily="18" charset="0"/>
            </a:endParaRPr>
          </a:p>
          <a:p>
            <a:pPr marL="0" indent="0" fontAlgn="auto">
              <a:lnSpc>
                <a:spcPct val="100000"/>
              </a:lnSpc>
              <a:spcBef>
                <a:spcPts val="600"/>
              </a:spcBef>
              <a:spcAft>
                <a:spcPts val="600"/>
              </a:spcAft>
              <a:buNone/>
            </a:pPr>
            <a:r>
              <a:rPr lang="zh-CN" altLang="en-US" sz="4000" b="1" dirty="0">
                <a:solidFill>
                  <a:srgbClr val="1E1E1E"/>
                </a:solidFill>
                <a:latin typeface="Times New Roman" panose="02020603050405020304" pitchFamily="18" charset="0"/>
                <a:cs typeface="Times New Roman" panose="02020603050405020304" pitchFamily="18" charset="0"/>
              </a:rPr>
              <a:t>数组定义</a:t>
            </a:r>
            <a:endParaRPr lang="en-US" altLang="zh-CN" sz="4000" b="1" dirty="0">
              <a:solidFill>
                <a:srgbClr val="1E1E1E"/>
              </a:solidFill>
              <a:latin typeface="Times New Roman" panose="02020603050405020304" pitchFamily="18" charset="0"/>
              <a:cs typeface="Times New Roman" panose="02020603050405020304" pitchFamily="18" charset="0"/>
            </a:endParaRPr>
          </a:p>
          <a:p>
            <a:pPr marL="542925" indent="0" fontAlgn="auto">
              <a:lnSpc>
                <a:spcPct val="100000"/>
              </a:lnSpc>
              <a:spcBef>
                <a:spcPts val="600"/>
              </a:spcBef>
              <a:spcAft>
                <a:spcPts val="600"/>
              </a:spcAft>
              <a:buClr>
                <a:schemeClr val="accent4"/>
              </a:buClr>
              <a:buFont typeface="Times New Roman" panose="02020603050405020304" pitchFamily="18" charset="0"/>
              <a:buChar char="−"/>
            </a:pPr>
            <a:r>
              <a:rPr lang="zh-CN" altLang="en-US" sz="3200" dirty="0">
                <a:solidFill>
                  <a:srgbClr val="1E1E1E"/>
                </a:solidFill>
                <a:latin typeface="Times New Roman" panose="02020603050405020304" pitchFamily="18" charset="0"/>
                <a:cs typeface="Times New Roman" panose="02020603050405020304" pitchFamily="18" charset="0"/>
              </a:rPr>
              <a:t>创建数组。</a:t>
            </a:r>
            <a:endParaRPr lang="en-US" altLang="zh-CN" sz="3200" dirty="0">
              <a:solidFill>
                <a:srgbClr val="1E1E1E"/>
              </a:solidFill>
              <a:latin typeface="Times New Roman" panose="02020603050405020304" pitchFamily="18" charset="0"/>
              <a:cs typeface="Times New Roman" panose="02020603050405020304" pitchFamily="18" charset="0"/>
            </a:endParaRPr>
          </a:p>
          <a:p>
            <a:pPr marL="266700" indent="0" fontAlgn="auto">
              <a:lnSpc>
                <a:spcPct val="100000"/>
              </a:lnSpc>
              <a:spcBef>
                <a:spcPts val="600"/>
              </a:spcBef>
              <a:spcAft>
                <a:spcPts val="600"/>
              </a:spcAft>
              <a:buClr>
                <a:schemeClr val="accent4"/>
              </a:buClr>
              <a:buNone/>
            </a:pPr>
            <a:r>
              <a:rPr lang="en-US" altLang="zh-CN" sz="3200" dirty="0">
                <a:solidFill>
                  <a:srgbClr val="1E1E1E"/>
                </a:solidFill>
                <a:latin typeface="Times New Roman" panose="02020603050405020304" pitchFamily="18" charset="0"/>
                <a:cs typeface="Times New Roman" panose="02020603050405020304" pitchFamily="18" charset="0"/>
              </a:rPr>
              <a:t>         Dim a(9) As Integer </a:t>
            </a:r>
          </a:p>
          <a:p>
            <a:pPr marL="542925" indent="0" fontAlgn="auto">
              <a:lnSpc>
                <a:spcPct val="100000"/>
              </a:lnSpc>
              <a:spcBef>
                <a:spcPts val="600"/>
              </a:spcBef>
              <a:spcAft>
                <a:spcPts val="600"/>
              </a:spcAft>
              <a:buClr>
                <a:schemeClr val="accent4"/>
              </a:buClr>
              <a:buFont typeface="Times New Roman" panose="02020603050405020304" pitchFamily="18" charset="0"/>
              <a:buChar char="−"/>
            </a:pPr>
            <a:r>
              <a:rPr lang="zh-CN" altLang="en-US" sz="3200" dirty="0">
                <a:solidFill>
                  <a:srgbClr val="1E1E1E"/>
                </a:solidFill>
                <a:latin typeface="Times New Roman" panose="02020603050405020304" pitchFamily="18" charset="0"/>
                <a:cs typeface="Times New Roman" panose="02020603050405020304" pitchFamily="18" charset="0"/>
              </a:rPr>
              <a:t>确定数组的边界。</a:t>
            </a:r>
            <a:endParaRPr lang="en-US" altLang="zh-CN" sz="3200" dirty="0">
              <a:solidFill>
                <a:srgbClr val="1E1E1E"/>
              </a:solidFill>
              <a:latin typeface="Times New Roman" panose="02020603050405020304" pitchFamily="18" charset="0"/>
              <a:cs typeface="Times New Roman" panose="02020603050405020304" pitchFamily="18" charset="0"/>
            </a:endParaRPr>
          </a:p>
          <a:p>
            <a:pPr marL="266700" indent="0" fontAlgn="auto">
              <a:lnSpc>
                <a:spcPct val="100000"/>
              </a:lnSpc>
              <a:spcBef>
                <a:spcPts val="0"/>
              </a:spcBef>
              <a:spcAft>
                <a:spcPts val="0"/>
              </a:spcAft>
              <a:buClr>
                <a:schemeClr val="accent4"/>
              </a:buClr>
              <a:buNone/>
            </a:pPr>
            <a:r>
              <a:rPr lang="en-US" altLang="zh-CN" sz="3200" dirty="0">
                <a:solidFill>
                  <a:srgbClr val="1E1E1E"/>
                </a:solidFill>
                <a:latin typeface="Times New Roman" panose="02020603050405020304" pitchFamily="18" charset="0"/>
                <a:cs typeface="Times New Roman" panose="02020603050405020304" pitchFamily="18" charset="0"/>
              </a:rPr>
              <a:t>         Dim c (1 to 10) As </a:t>
            </a:r>
            <a:r>
              <a:rPr lang="en-US" altLang="zh-CN" sz="3200" dirty="0">
                <a:latin typeface="Times New Roman" panose="02020603050405020304" pitchFamily="18" charset="0"/>
                <a:cs typeface="Times New Roman" panose="02020603050405020304" pitchFamily="18" charset="0"/>
                <a:sym typeface="+mn-ea"/>
              </a:rPr>
              <a:t>I</a:t>
            </a:r>
            <a:r>
              <a:rPr lang="en-US" altLang="zh-CN" sz="3200" dirty="0">
                <a:solidFill>
                  <a:srgbClr val="1E1E1E"/>
                </a:solidFill>
                <a:latin typeface="Times New Roman" panose="02020603050405020304" pitchFamily="18" charset="0"/>
                <a:cs typeface="Times New Roman" panose="02020603050405020304" pitchFamily="18" charset="0"/>
              </a:rPr>
              <a:t>nteger</a:t>
            </a:r>
          </a:p>
          <a:p>
            <a:pPr marL="266700" indent="0" fontAlgn="auto">
              <a:lnSpc>
                <a:spcPct val="100000"/>
              </a:lnSpc>
              <a:spcBef>
                <a:spcPts val="0"/>
              </a:spcBef>
              <a:spcAft>
                <a:spcPts val="0"/>
              </a:spcAft>
              <a:buClr>
                <a:schemeClr val="accent4"/>
              </a:buClr>
              <a:buNone/>
            </a:pPr>
            <a:r>
              <a:rPr lang="en-US" altLang="zh-CN" sz="3200" dirty="0">
                <a:solidFill>
                  <a:srgbClr val="1E1E1E"/>
                </a:solidFill>
                <a:latin typeface="Times New Roman" panose="02020603050405020304" pitchFamily="18" charset="0"/>
                <a:cs typeface="Times New Roman" panose="02020603050405020304" pitchFamily="18" charset="0"/>
              </a:rPr>
              <a:t>         Dim </a:t>
            </a:r>
            <a:r>
              <a:rPr lang="en-US" altLang="zh-CN" sz="3200" dirty="0">
                <a:latin typeface="Times New Roman" panose="02020603050405020304" pitchFamily="18" charset="0"/>
                <a:cs typeface="Times New Roman" panose="02020603050405020304" pitchFamily="18" charset="0"/>
                <a:sym typeface="+mn-ea"/>
              </a:rPr>
              <a:t>d (3 to 8) As Integer</a:t>
            </a:r>
            <a:endParaRPr lang="en-US" altLang="zh-CN" sz="3200" dirty="0">
              <a:solidFill>
                <a:srgbClr val="1E1E1E"/>
              </a:solidFill>
              <a:latin typeface="Times New Roman" panose="02020603050405020304" pitchFamily="18" charset="0"/>
              <a:cs typeface="Times New Roman" panose="02020603050405020304" pitchFamily="18" charset="0"/>
            </a:endParaRPr>
          </a:p>
          <a:p>
            <a:pPr marL="542925" indent="0" fontAlgn="auto">
              <a:lnSpc>
                <a:spcPct val="100000"/>
              </a:lnSpc>
              <a:spcBef>
                <a:spcPts val="600"/>
              </a:spcBef>
              <a:spcAft>
                <a:spcPts val="600"/>
              </a:spcAft>
              <a:buClr>
                <a:schemeClr val="accent4"/>
              </a:buClr>
              <a:buFont typeface="Times New Roman" panose="02020603050405020304" pitchFamily="18" charset="0"/>
              <a:buChar char="−"/>
            </a:pPr>
            <a:r>
              <a:rPr lang="zh-CN" altLang="en-US" sz="3200" dirty="0">
                <a:solidFill>
                  <a:srgbClr val="1E1E1E"/>
                </a:solidFill>
                <a:latin typeface="Times New Roman" panose="02020603050405020304" pitchFamily="18" charset="0"/>
                <a:cs typeface="Times New Roman" panose="02020603050405020304" pitchFamily="18" charset="0"/>
              </a:rPr>
              <a:t>多维数组。</a:t>
            </a:r>
            <a:endParaRPr lang="en-US" altLang="zh-CN" sz="3200" dirty="0">
              <a:solidFill>
                <a:srgbClr val="1E1E1E"/>
              </a:solidFill>
              <a:latin typeface="Times New Roman" panose="02020603050405020304" pitchFamily="18" charset="0"/>
              <a:cs typeface="Times New Roman" panose="02020603050405020304" pitchFamily="18" charset="0"/>
            </a:endParaRPr>
          </a:p>
          <a:p>
            <a:pPr marL="266700" indent="0" fontAlgn="auto">
              <a:lnSpc>
                <a:spcPct val="100000"/>
              </a:lnSpc>
              <a:spcBef>
                <a:spcPts val="600"/>
              </a:spcBef>
              <a:spcAft>
                <a:spcPts val="600"/>
              </a:spcAft>
              <a:buClr>
                <a:schemeClr val="accent4"/>
              </a:buClr>
              <a:buNone/>
            </a:pPr>
            <a:r>
              <a:rPr lang="en-US" altLang="zh-CN" sz="3200" dirty="0">
                <a:solidFill>
                  <a:srgbClr val="1E1E1E"/>
                </a:solidFill>
                <a:latin typeface="Times New Roman" panose="02020603050405020304" pitchFamily="18" charset="0"/>
                <a:cs typeface="Times New Roman" panose="02020603050405020304" pitchFamily="18" charset="0"/>
              </a:rPr>
              <a:t>          Dim a(2, 3)</a:t>
            </a:r>
          </a:p>
          <a:p>
            <a:pPr marL="266700" indent="0" fontAlgn="auto">
              <a:lnSpc>
                <a:spcPct val="100000"/>
              </a:lnSpc>
              <a:spcBef>
                <a:spcPts val="600"/>
              </a:spcBef>
              <a:spcAft>
                <a:spcPts val="600"/>
              </a:spcAft>
              <a:buClr>
                <a:schemeClr val="accent4"/>
              </a:buClr>
              <a:buNone/>
            </a:pPr>
            <a:r>
              <a:rPr lang="en-US" altLang="zh-CN" sz="3200" dirty="0">
                <a:solidFill>
                  <a:srgbClr val="1E1E1E"/>
                </a:solidFill>
                <a:latin typeface="Times New Roman" panose="02020603050405020304" pitchFamily="18" charset="0"/>
                <a:cs typeface="Times New Roman" panose="02020603050405020304" pitchFamily="18" charset="0"/>
              </a:rPr>
              <a:t>          Dim b(1 to 2,1 to 3)</a:t>
            </a:r>
          </a:p>
        </p:txBody>
      </p:sp>
      <p:sp>
        <p:nvSpPr>
          <p:cNvPr id="5" name="Rectangle 2"/>
          <p:cNvSpPr>
            <a:spLocks noGrp="1" noChangeArrowheads="1"/>
          </p:cNvSpPr>
          <p:nvPr>
            <p:ph type="title"/>
          </p:nvPr>
        </p:nvSpPr>
        <p:spPr/>
        <p:txBody>
          <a:bodyPr/>
          <a:lstStyle/>
          <a:p>
            <a:r>
              <a:rPr lang="zh-CN" altLang="en-US" b="1" dirty="0">
                <a:latin typeface="方正姚体" panose="02010601030101010101" pitchFamily="2" charset="-122"/>
              </a:rPr>
              <a:t>数组</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75590" y="983615"/>
            <a:ext cx="11098530" cy="5614670"/>
          </a:xfrm>
        </p:spPr>
        <p:txBody>
          <a:bodyPr>
            <a:noAutofit/>
          </a:bodyPr>
          <a:lstStyle/>
          <a:p>
            <a:pPr marL="0" indent="0">
              <a:buNone/>
            </a:pPr>
            <a:endParaRPr lang="en-US" altLang="zh-CN" sz="2000" dirty="0">
              <a:solidFill>
                <a:srgbClr val="0070C0"/>
              </a:solidFill>
              <a:latin typeface="Times New Roman" panose="02020603050405020304" pitchFamily="18" charset="0"/>
              <a:cs typeface="Times New Roman" panose="02020603050405020304" pitchFamily="18" charset="0"/>
            </a:endParaRPr>
          </a:p>
          <a:p>
            <a:pPr marL="0" indent="0" fontAlgn="auto">
              <a:lnSpc>
                <a:spcPct val="100000"/>
              </a:lnSpc>
              <a:spcBef>
                <a:spcPts val="0"/>
              </a:spcBef>
              <a:spcAft>
                <a:spcPts val="600"/>
              </a:spcAft>
              <a:buNone/>
            </a:pPr>
            <a:r>
              <a:rPr lang="zh-CN" altLang="en-US" sz="3200" dirty="0">
                <a:solidFill>
                  <a:srgbClr val="1E1E1E"/>
                </a:solidFill>
                <a:latin typeface="Times New Roman" panose="02020603050405020304" pitchFamily="18" charset="0"/>
                <a:cs typeface="Times New Roman" panose="02020603050405020304" pitchFamily="18" charset="0"/>
              </a:rPr>
              <a:t>在 </a:t>
            </a:r>
            <a:r>
              <a:rPr lang="en-US" altLang="zh-CN" sz="3200" dirty="0">
                <a:solidFill>
                  <a:srgbClr val="1E1E1E"/>
                </a:solidFill>
                <a:latin typeface="Times New Roman" panose="02020603050405020304" pitchFamily="18" charset="0"/>
                <a:cs typeface="Times New Roman" panose="02020603050405020304" pitchFamily="18" charset="0"/>
              </a:rPr>
              <a:t>VBA </a:t>
            </a:r>
            <a:r>
              <a:rPr lang="zh-CN" altLang="en-US" sz="3200" dirty="0">
                <a:solidFill>
                  <a:srgbClr val="1E1E1E"/>
                </a:solidFill>
                <a:latin typeface="Times New Roman" panose="02020603050405020304" pitchFamily="18" charset="0"/>
                <a:cs typeface="Times New Roman" panose="02020603050405020304" pitchFamily="18" charset="0"/>
              </a:rPr>
              <a:t>中，创建数组后将自动初始化数组中的元素。之后，还可以利用如下三种方法再次赋值。</a:t>
            </a:r>
            <a:endParaRPr lang="en-US" altLang="zh-CN" sz="3200" dirty="0">
              <a:solidFill>
                <a:srgbClr val="1E1E1E"/>
              </a:solidFill>
              <a:latin typeface="Times New Roman" panose="02020603050405020304" pitchFamily="18" charset="0"/>
              <a:cs typeface="Times New Roman" panose="02020603050405020304" pitchFamily="18" charset="0"/>
            </a:endParaRPr>
          </a:p>
          <a:p>
            <a:pPr marL="542925" indent="0" fontAlgn="auto">
              <a:lnSpc>
                <a:spcPct val="100000"/>
              </a:lnSpc>
              <a:spcBef>
                <a:spcPts val="600"/>
              </a:spcBef>
              <a:spcAft>
                <a:spcPts val="600"/>
              </a:spcAft>
              <a:buClr>
                <a:schemeClr val="accent4"/>
              </a:buClr>
              <a:buFont typeface="Times New Roman" panose="02020603050405020304" pitchFamily="18" charset="0"/>
              <a:buChar char="−"/>
            </a:pPr>
            <a:r>
              <a:rPr lang="zh-CN" altLang="en-US" dirty="0">
                <a:solidFill>
                  <a:srgbClr val="1E1E1E"/>
                </a:solidFill>
                <a:latin typeface="Times New Roman" panose="02020603050405020304" pitchFamily="18" charset="0"/>
                <a:cs typeface="Times New Roman" panose="02020603050405020304" pitchFamily="18" charset="0"/>
              </a:rPr>
              <a:t>利用循环逐个赋值</a:t>
            </a:r>
            <a:endParaRPr lang="en-US" altLang="zh-CN" dirty="0">
              <a:solidFill>
                <a:srgbClr val="1E1E1E"/>
              </a:solidFill>
              <a:latin typeface="Times New Roman" panose="02020603050405020304" pitchFamily="18" charset="0"/>
              <a:cs typeface="Times New Roman" panose="02020603050405020304" pitchFamily="18" charset="0"/>
            </a:endParaRPr>
          </a:p>
          <a:p>
            <a:pPr marL="266700" indent="0" fontAlgn="auto">
              <a:lnSpc>
                <a:spcPct val="100000"/>
              </a:lnSpc>
              <a:spcBef>
                <a:spcPts val="600"/>
              </a:spcBef>
              <a:spcAft>
                <a:spcPts val="600"/>
              </a:spcAft>
              <a:buClr>
                <a:schemeClr val="accent4"/>
              </a:buClr>
              <a:buNone/>
            </a:pPr>
            <a:r>
              <a:rPr lang="en-US" altLang="zh-CN" dirty="0">
                <a:solidFill>
                  <a:srgbClr val="1E1E1E"/>
                </a:solidFill>
                <a:latin typeface="Times New Roman" panose="02020603050405020304" pitchFamily="18" charset="0"/>
                <a:cs typeface="Times New Roman" panose="02020603050405020304" pitchFamily="18" charset="0"/>
              </a:rPr>
              <a:t>         </a:t>
            </a:r>
            <a:r>
              <a:rPr lang="zh-CN" altLang="en-US" dirty="0">
                <a:solidFill>
                  <a:srgbClr val="1E1E1E"/>
                </a:solidFill>
                <a:latin typeface="Times New Roman" panose="02020603050405020304" pitchFamily="18" charset="0"/>
                <a:cs typeface="Times New Roman" panose="02020603050405020304" pitchFamily="18" charset="0"/>
              </a:rPr>
              <a:t>示例</a:t>
            </a:r>
            <a:r>
              <a:rPr lang="en-US" altLang="zh-CN" dirty="0">
                <a:solidFill>
                  <a:srgbClr val="1E1E1E"/>
                </a:solidFill>
                <a:latin typeface="Times New Roman" panose="02020603050405020304" pitchFamily="18" charset="0"/>
                <a:cs typeface="Times New Roman" panose="02020603050405020304" pitchFamily="18" charset="0"/>
              </a:rPr>
              <a:t>【</a:t>
            </a:r>
            <a:r>
              <a:rPr lang="zh-CN" altLang="en-US" dirty="0">
                <a:solidFill>
                  <a:srgbClr val="1E1E1E"/>
                </a:solidFill>
                <a:latin typeface="Times New Roman" panose="02020603050405020304" pitchFamily="18" charset="0"/>
                <a:cs typeface="Times New Roman" panose="02020603050405020304" pitchFamily="18" charset="0"/>
              </a:rPr>
              <a:t>例 </a:t>
            </a:r>
            <a:r>
              <a:rPr lang="en-US" altLang="zh-CN" dirty="0">
                <a:solidFill>
                  <a:srgbClr val="1E1E1E"/>
                </a:solidFill>
                <a:latin typeface="Times New Roman" panose="02020603050405020304" pitchFamily="18" charset="0"/>
                <a:cs typeface="Times New Roman" panose="02020603050405020304" pitchFamily="18" charset="0"/>
              </a:rPr>
              <a:t>3.44】</a:t>
            </a:r>
          </a:p>
          <a:p>
            <a:pPr marL="542925" indent="0" fontAlgn="auto">
              <a:lnSpc>
                <a:spcPct val="100000"/>
              </a:lnSpc>
              <a:spcBef>
                <a:spcPts val="600"/>
              </a:spcBef>
              <a:spcAft>
                <a:spcPts val="600"/>
              </a:spcAft>
              <a:buClr>
                <a:schemeClr val="accent4"/>
              </a:buClr>
              <a:buFont typeface="Times New Roman" panose="02020603050405020304" pitchFamily="18" charset="0"/>
              <a:buChar char="−"/>
            </a:pPr>
            <a:r>
              <a:rPr lang="zh-CN" altLang="en-US" dirty="0">
                <a:solidFill>
                  <a:srgbClr val="1E1E1E"/>
                </a:solidFill>
                <a:latin typeface="Times New Roman" panose="02020603050405020304" pitchFamily="18" charset="0"/>
                <a:cs typeface="Times New Roman" panose="02020603050405020304" pitchFamily="18" charset="0"/>
              </a:rPr>
              <a:t>利用 </a:t>
            </a:r>
            <a:r>
              <a:rPr lang="en-US" altLang="zh-CN" dirty="0">
                <a:solidFill>
                  <a:srgbClr val="1E1E1E"/>
                </a:solidFill>
                <a:latin typeface="Times New Roman" panose="02020603050405020304" pitchFamily="18" charset="0"/>
                <a:cs typeface="Times New Roman" panose="02020603050405020304" pitchFamily="18" charset="0"/>
              </a:rPr>
              <a:t>Array </a:t>
            </a:r>
            <a:r>
              <a:rPr lang="zh-CN" altLang="en-US" dirty="0">
                <a:solidFill>
                  <a:srgbClr val="1E1E1E"/>
                </a:solidFill>
                <a:latin typeface="Times New Roman" panose="02020603050405020304" pitchFamily="18" charset="0"/>
                <a:cs typeface="Times New Roman" panose="02020603050405020304" pitchFamily="18" charset="0"/>
              </a:rPr>
              <a:t>函数对一维数组变量赋值</a:t>
            </a:r>
            <a:endParaRPr lang="en-US" altLang="zh-CN" dirty="0">
              <a:solidFill>
                <a:srgbClr val="1E1E1E"/>
              </a:solidFill>
              <a:latin typeface="Times New Roman" panose="02020603050405020304" pitchFamily="18" charset="0"/>
              <a:cs typeface="Times New Roman" panose="02020603050405020304" pitchFamily="18" charset="0"/>
            </a:endParaRPr>
          </a:p>
          <a:p>
            <a:pPr marL="266700" indent="0" fontAlgn="auto">
              <a:lnSpc>
                <a:spcPct val="100000"/>
              </a:lnSpc>
              <a:spcBef>
                <a:spcPts val="600"/>
              </a:spcBef>
              <a:spcAft>
                <a:spcPts val="600"/>
              </a:spcAft>
              <a:buClr>
                <a:schemeClr val="accent4"/>
              </a:buClr>
              <a:buNone/>
            </a:pPr>
            <a:r>
              <a:rPr lang="zh-CN" altLang="en-US" dirty="0">
                <a:solidFill>
                  <a:srgbClr val="1E1E1E"/>
                </a:solidFill>
                <a:latin typeface="Times New Roman" panose="02020603050405020304" pitchFamily="18" charset="0"/>
                <a:cs typeface="Times New Roman" panose="02020603050405020304" pitchFamily="18" charset="0"/>
              </a:rPr>
              <a:t>         示例</a:t>
            </a:r>
            <a:r>
              <a:rPr lang="en-US" altLang="zh-CN" dirty="0">
                <a:solidFill>
                  <a:srgbClr val="1E1E1E"/>
                </a:solidFill>
                <a:latin typeface="Times New Roman" panose="02020603050405020304" pitchFamily="18" charset="0"/>
                <a:cs typeface="Times New Roman" panose="02020603050405020304" pitchFamily="18" charset="0"/>
              </a:rPr>
              <a:t>【</a:t>
            </a:r>
            <a:r>
              <a:rPr lang="zh-CN" altLang="en-US" dirty="0">
                <a:solidFill>
                  <a:srgbClr val="1E1E1E"/>
                </a:solidFill>
                <a:latin typeface="Times New Roman" panose="02020603050405020304" pitchFamily="18" charset="0"/>
                <a:cs typeface="Times New Roman" panose="02020603050405020304" pitchFamily="18" charset="0"/>
              </a:rPr>
              <a:t>例 </a:t>
            </a:r>
            <a:r>
              <a:rPr lang="en-US" altLang="zh-CN" dirty="0">
                <a:solidFill>
                  <a:srgbClr val="1E1E1E"/>
                </a:solidFill>
                <a:latin typeface="Times New Roman" panose="02020603050405020304" pitchFamily="18" charset="0"/>
                <a:cs typeface="Times New Roman" panose="02020603050405020304" pitchFamily="18" charset="0"/>
              </a:rPr>
              <a:t>3.45】</a:t>
            </a:r>
          </a:p>
          <a:p>
            <a:pPr marL="542925" indent="0" fontAlgn="auto">
              <a:lnSpc>
                <a:spcPct val="100000"/>
              </a:lnSpc>
              <a:spcBef>
                <a:spcPts val="600"/>
              </a:spcBef>
              <a:spcAft>
                <a:spcPts val="600"/>
              </a:spcAft>
              <a:buClr>
                <a:schemeClr val="accent4"/>
              </a:buClr>
              <a:buFont typeface="Times New Roman" panose="02020603050405020304" pitchFamily="18" charset="0"/>
              <a:buChar char="−"/>
            </a:pPr>
            <a:r>
              <a:rPr lang="zh-CN" altLang="en-US" dirty="0">
                <a:solidFill>
                  <a:srgbClr val="1E1E1E"/>
                </a:solidFill>
                <a:latin typeface="Times New Roman" panose="02020603050405020304" pitchFamily="18" charset="0"/>
                <a:cs typeface="Times New Roman" panose="02020603050405020304" pitchFamily="18" charset="0"/>
              </a:rPr>
              <a:t>利用区域赋值</a:t>
            </a:r>
            <a:endParaRPr lang="en-US" altLang="zh-CN" dirty="0">
              <a:solidFill>
                <a:srgbClr val="1E1E1E"/>
              </a:solidFill>
              <a:latin typeface="Times New Roman" panose="02020603050405020304" pitchFamily="18" charset="0"/>
              <a:cs typeface="Times New Roman" panose="02020603050405020304" pitchFamily="18" charset="0"/>
            </a:endParaRPr>
          </a:p>
          <a:p>
            <a:pPr marL="266700" indent="0" fontAlgn="auto">
              <a:lnSpc>
                <a:spcPct val="100000"/>
              </a:lnSpc>
              <a:spcBef>
                <a:spcPts val="600"/>
              </a:spcBef>
              <a:spcAft>
                <a:spcPts val="600"/>
              </a:spcAft>
              <a:buClr>
                <a:schemeClr val="accent4"/>
              </a:buClr>
              <a:buNone/>
            </a:pPr>
            <a:r>
              <a:rPr lang="zh-CN" altLang="en-US" dirty="0">
                <a:solidFill>
                  <a:srgbClr val="1E1E1E"/>
                </a:solidFill>
                <a:latin typeface="Times New Roman" panose="02020603050405020304" pitchFamily="18" charset="0"/>
                <a:cs typeface="Times New Roman" panose="02020603050405020304" pitchFamily="18" charset="0"/>
              </a:rPr>
              <a:t>         示例</a:t>
            </a:r>
            <a:r>
              <a:rPr lang="en-US" altLang="zh-CN" dirty="0">
                <a:solidFill>
                  <a:srgbClr val="1E1E1E"/>
                </a:solidFill>
                <a:latin typeface="Times New Roman" panose="02020603050405020304" pitchFamily="18" charset="0"/>
                <a:cs typeface="Times New Roman" panose="02020603050405020304" pitchFamily="18" charset="0"/>
              </a:rPr>
              <a:t>【</a:t>
            </a:r>
            <a:r>
              <a:rPr lang="zh-CN" altLang="en-US" dirty="0">
                <a:solidFill>
                  <a:srgbClr val="1E1E1E"/>
                </a:solidFill>
                <a:latin typeface="Times New Roman" panose="02020603050405020304" pitchFamily="18" charset="0"/>
                <a:cs typeface="Times New Roman" panose="02020603050405020304" pitchFamily="18" charset="0"/>
              </a:rPr>
              <a:t>例 </a:t>
            </a:r>
            <a:r>
              <a:rPr lang="en-US" altLang="zh-CN" dirty="0">
                <a:solidFill>
                  <a:srgbClr val="1E1E1E"/>
                </a:solidFill>
                <a:latin typeface="Times New Roman" panose="02020603050405020304" pitchFamily="18" charset="0"/>
                <a:cs typeface="Times New Roman" panose="02020603050405020304" pitchFamily="18" charset="0"/>
              </a:rPr>
              <a:t>3.46】</a:t>
            </a:r>
          </a:p>
        </p:txBody>
      </p:sp>
      <p:sp>
        <p:nvSpPr>
          <p:cNvPr id="5" name="Rectangle 2"/>
          <p:cNvSpPr>
            <a:spLocks noGrp="1" noChangeArrowheads="1"/>
          </p:cNvSpPr>
          <p:nvPr>
            <p:ph type="title"/>
          </p:nvPr>
        </p:nvSpPr>
        <p:spPr/>
        <p:txBody>
          <a:bodyPr/>
          <a:lstStyle/>
          <a:p>
            <a:r>
              <a:rPr>
                <a:solidFill>
                  <a:srgbClr val="1E1E1E"/>
                </a:solidFill>
                <a:latin typeface="Times New Roman" panose="02020603050405020304" pitchFamily="18" charset="0"/>
                <a:cs typeface="Times New Roman" panose="02020603050405020304" pitchFamily="18" charset="0"/>
                <a:sym typeface="+mn-ea"/>
              </a:rPr>
              <a:t>数组元素的赋值</a:t>
            </a:r>
            <a:endParaRPr lang="zh-CN" altLang="en-US" b="1" dirty="0">
              <a:latin typeface="方正姚体" panose="02010601030101010101" pitchFamily="2" charset="-122"/>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b="1">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sym typeface="+mn-ea"/>
              </a:rPr>
              <a:t>利用循环逐个赋值</a:t>
            </a:r>
            <a:endParaRPr lang="zh-CN" altLang="en-US" b="1">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sym typeface="+mn-ea"/>
            </a:endParaRPr>
          </a:p>
        </p:txBody>
      </p:sp>
      <p:sp>
        <p:nvSpPr>
          <p:cNvPr id="3" name="内容占位符 2"/>
          <p:cNvSpPr>
            <a:spLocks noGrp="1"/>
          </p:cNvSpPr>
          <p:nvPr>
            <p:ph idx="1"/>
          </p:nvPr>
        </p:nvSpPr>
        <p:spPr>
          <a:xfrm>
            <a:off x="243205" y="1242695"/>
            <a:ext cx="11706225" cy="5480050"/>
          </a:xfrm>
        </p:spPr>
        <p:txBody>
          <a:bodyPr>
            <a:normAutofit lnSpcReduction="10000"/>
          </a:bodyPr>
          <a:lstStyle/>
          <a:p>
            <a:pPr marL="0" indent="0">
              <a:buNone/>
            </a:pPr>
            <a:r>
              <a:rPr lang="zh-CN" altLang="en-US" sz="3200" b="1"/>
              <a:t>【例3.44】利用循环将Excel当前工作表A1:A4单元格数据逐一赋值给数组元素</a:t>
            </a:r>
            <a:endParaRPr lang="zh-CN" altLang="en-US"/>
          </a:p>
          <a:p>
            <a:pPr marL="0" indent="0">
              <a:buNone/>
            </a:pPr>
            <a:r>
              <a:rPr lang="zh-CN" altLang="en-US"/>
              <a:t> </a:t>
            </a:r>
          </a:p>
          <a:p>
            <a:pPr marL="0" indent="0">
              <a:buNone/>
            </a:pPr>
            <a:r>
              <a:rPr lang="zh-CN" altLang="en-US">
                <a:latin typeface="Times New Roman" panose="02020603050405020304" pitchFamily="18" charset="0"/>
                <a:cs typeface="Times New Roman" panose="02020603050405020304" pitchFamily="18" charset="0"/>
              </a:rPr>
              <a:t>Sub 数组赋值1()</a:t>
            </a:r>
          </a:p>
          <a:p>
            <a:pPr marL="0" indent="0">
              <a:buNone/>
            </a:pPr>
            <a:r>
              <a:rPr lang="zh-CN" altLang="en-US">
                <a:latin typeface="Times New Roman" panose="02020603050405020304" pitchFamily="18" charset="0"/>
                <a:cs typeface="Times New Roman" panose="02020603050405020304" pitchFamily="18" charset="0"/>
              </a:rPr>
              <a:t>     Dim arr(3) As String </a:t>
            </a:r>
          </a:p>
          <a:p>
            <a:pPr marL="0" indent="0">
              <a:buNone/>
            </a:pPr>
            <a:r>
              <a:rPr lang="zh-CN" altLang="en-US">
                <a:latin typeface="Times New Roman" panose="02020603050405020304" pitchFamily="18" charset="0"/>
                <a:cs typeface="Times New Roman" panose="02020603050405020304" pitchFamily="18" charset="0"/>
              </a:rPr>
              <a:t>     Dim i As Integer</a:t>
            </a:r>
          </a:p>
          <a:p>
            <a:pPr marL="0" indent="0">
              <a:buNone/>
            </a:pPr>
            <a:r>
              <a:rPr lang="zh-CN" altLang="en-US">
                <a:latin typeface="Times New Roman" panose="02020603050405020304" pitchFamily="18" charset="0"/>
                <a:cs typeface="Times New Roman" panose="02020603050405020304" pitchFamily="18" charset="0"/>
              </a:rPr>
              <a:t>     For i = 0 To 3         '逐个赋值，将A1：A4值赋予每个变量</a:t>
            </a:r>
          </a:p>
          <a:p>
            <a:pPr marL="0" indent="0">
              <a:buNone/>
            </a:pPr>
            <a:r>
              <a:rPr lang="zh-CN" altLang="en-US">
                <a:latin typeface="Times New Roman" panose="02020603050405020304" pitchFamily="18" charset="0"/>
                <a:cs typeface="Times New Roman" panose="02020603050405020304" pitchFamily="18" charset="0"/>
              </a:rPr>
              <a:t>          arr(i) = </a:t>
            </a:r>
            <a:r>
              <a:rPr lang="zh-CN" altLang="en-US">
                <a:solidFill>
                  <a:srgbClr val="FF0000"/>
                </a:solidFill>
                <a:latin typeface="Times New Roman" panose="02020603050405020304" pitchFamily="18" charset="0"/>
                <a:cs typeface="Times New Roman" panose="02020603050405020304" pitchFamily="18" charset="0"/>
              </a:rPr>
              <a:t>Cells(</a:t>
            </a:r>
            <a:r>
              <a:rPr lang="zh-CN" altLang="en-US">
                <a:solidFill>
                  <a:srgbClr val="FF0000"/>
                </a:solidFill>
                <a:latin typeface="Times New Roman" panose="02020603050405020304" pitchFamily="18" charset="0"/>
                <a:cs typeface="Times New Roman" panose="02020603050405020304" pitchFamily="18" charset="0"/>
                <a:sym typeface="+mn-ea"/>
              </a:rPr>
              <a:t>i + 1</a:t>
            </a:r>
            <a:r>
              <a:rPr lang="en-US" altLang="zh-CN">
                <a:solidFill>
                  <a:srgbClr val="FF0000"/>
                </a:solidFill>
                <a:latin typeface="Times New Roman" panose="02020603050405020304" pitchFamily="18" charset="0"/>
                <a:cs typeface="Times New Roman" panose="02020603050405020304" pitchFamily="18" charset="0"/>
                <a:sym typeface="+mn-ea"/>
              </a:rPr>
              <a:t>, 1</a:t>
            </a:r>
            <a:r>
              <a:rPr lang="zh-CN" altLang="en-US">
                <a:solidFill>
                  <a:srgbClr val="FF0000"/>
                </a:solidFill>
                <a:latin typeface="Times New Roman" panose="02020603050405020304" pitchFamily="18" charset="0"/>
                <a:cs typeface="Times New Roman" panose="02020603050405020304" pitchFamily="18" charset="0"/>
              </a:rPr>
              <a:t>)</a:t>
            </a:r>
            <a:endParaRPr lang="zh-CN" altLang="en-US">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          MsgBox arr(i)</a:t>
            </a:r>
          </a:p>
          <a:p>
            <a:pPr marL="0" indent="0">
              <a:buNone/>
            </a:pPr>
            <a:r>
              <a:rPr lang="zh-CN" altLang="en-US">
                <a:latin typeface="Times New Roman" panose="02020603050405020304" pitchFamily="18" charset="0"/>
                <a:cs typeface="Times New Roman" panose="02020603050405020304" pitchFamily="18" charset="0"/>
              </a:rPr>
              <a:t>     Next</a:t>
            </a:r>
          </a:p>
          <a:p>
            <a:r>
              <a:rPr lang="zh-CN" altLang="en-US">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b="1">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sym typeface="+mn-ea"/>
              </a:rPr>
              <a:t>利用Array 函数对一维数组赋值</a:t>
            </a:r>
            <a:endParaRPr lang="zh-CN" altLang="en-US" b="1">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p:txBody>
          <a:bodyPr>
            <a:normAutofit/>
          </a:bodyPr>
          <a:lstStyle/>
          <a:p>
            <a:pPr marL="0" indent="0" algn="l">
              <a:buClrTx/>
              <a:buSzTx/>
              <a:buNone/>
            </a:pPr>
            <a:r>
              <a:rPr lang="zh-CN" altLang="en-US" sz="3200" b="1" dirty="0"/>
              <a:t>【例3.45】使用Array函数对一维数组变量赋值</a:t>
            </a:r>
          </a:p>
          <a:p>
            <a:pPr marL="0" indent="0" algn="l">
              <a:buClrTx/>
              <a:buSzTx/>
              <a:buNone/>
            </a:pPr>
            <a:r>
              <a:rPr lang="zh-CN" altLang="en-US" dirty="0">
                <a:latin typeface="Times New Roman" panose="02020603050405020304" pitchFamily="18" charset="0"/>
                <a:cs typeface="Times New Roman" panose="02020603050405020304" pitchFamily="18" charset="0"/>
              </a:rPr>
              <a:t>	</a:t>
            </a:r>
          </a:p>
          <a:p>
            <a:pPr algn="l">
              <a:buClrTx/>
              <a:buSzTx/>
            </a:pPr>
            <a:r>
              <a:rPr lang="zh-CN" altLang="en-US" dirty="0">
                <a:latin typeface="Times New Roman" panose="02020603050405020304" pitchFamily="18" charset="0"/>
                <a:cs typeface="Times New Roman" panose="02020603050405020304" pitchFamily="18" charset="0"/>
              </a:rPr>
              <a:t>Sub 数组赋值2()</a:t>
            </a:r>
          </a:p>
          <a:p>
            <a:pPr marL="0" indent="0" algn="l">
              <a:buClrTx/>
              <a:buSzTx/>
              <a:buNone/>
            </a:pPr>
            <a:r>
              <a:rPr lang="zh-CN" altLang="en-US" dirty="0">
                <a:latin typeface="Times New Roman" panose="02020603050405020304" pitchFamily="18" charset="0"/>
                <a:cs typeface="Times New Roman" panose="02020603050405020304" pitchFamily="18" charset="0"/>
              </a:rPr>
              <a:t>   Dim arr As Variant</a:t>
            </a:r>
            <a:r>
              <a:rPr lang="en-US" altLang="zh-CN" dirty="0">
                <a:latin typeface="Times New Roman" panose="02020603050405020304" pitchFamily="18" charset="0"/>
                <a:cs typeface="Times New Roman" panose="02020603050405020304" pitchFamily="18" charset="0"/>
              </a:rPr>
              <a:t>,  </a:t>
            </a:r>
            <a:r>
              <a:rPr lang="zh-CN" altLang="en-US" dirty="0">
                <a:latin typeface="Times New Roman" panose="02020603050405020304" pitchFamily="18" charset="0"/>
                <a:cs typeface="Times New Roman" panose="02020603050405020304" pitchFamily="18" charset="0"/>
              </a:rPr>
              <a:t>ele As Variant</a:t>
            </a:r>
          </a:p>
          <a:p>
            <a:pPr marL="0" indent="0" algn="l">
              <a:buClrTx/>
              <a:buSzTx/>
              <a:buNone/>
            </a:pPr>
            <a:r>
              <a:rPr lang="zh-CN" altLang="en-US" dirty="0">
                <a:latin typeface="Times New Roman" panose="02020603050405020304" pitchFamily="18" charset="0"/>
                <a:cs typeface="Times New Roman" panose="02020603050405020304" pitchFamily="18" charset="0"/>
              </a:rPr>
              <a:t>   arr = Array(1, 2, 3, 4)</a:t>
            </a:r>
          </a:p>
          <a:p>
            <a:pPr marL="0" indent="0" algn="l">
              <a:buClrTx/>
              <a:buSzTx/>
              <a:buNone/>
            </a:pPr>
            <a:r>
              <a:rPr lang="zh-CN" altLang="en-US" dirty="0">
                <a:latin typeface="Times New Roman" panose="02020603050405020304" pitchFamily="18" charset="0"/>
                <a:cs typeface="Times New Roman" panose="02020603050405020304" pitchFamily="18" charset="0"/>
              </a:rPr>
              <a:t>   For Each ele In arr</a:t>
            </a:r>
          </a:p>
          <a:p>
            <a:pPr marL="0" indent="0" algn="l">
              <a:buClrTx/>
              <a:buSzTx/>
              <a:buNone/>
            </a:pPr>
            <a:r>
              <a:rPr lang="zh-CN" altLang="en-US" dirty="0">
                <a:latin typeface="Times New Roman" panose="02020603050405020304" pitchFamily="18" charset="0"/>
                <a:cs typeface="Times New Roman" panose="02020603050405020304" pitchFamily="18" charset="0"/>
              </a:rPr>
              <a:t>          MsgBox ele</a:t>
            </a:r>
          </a:p>
          <a:p>
            <a:pPr marL="0" indent="0" algn="l">
              <a:buClrTx/>
              <a:buSzTx/>
              <a:buNone/>
            </a:pPr>
            <a:r>
              <a:rPr lang="zh-CN" altLang="en-US" dirty="0">
                <a:latin typeface="Times New Roman" panose="02020603050405020304" pitchFamily="18" charset="0"/>
                <a:cs typeface="Times New Roman" panose="02020603050405020304" pitchFamily="18" charset="0"/>
              </a:rPr>
              <a:t>   Next</a:t>
            </a:r>
          </a:p>
          <a:p>
            <a:pPr algn="l">
              <a:buClrTx/>
              <a:buSzTx/>
            </a:pPr>
            <a:r>
              <a:rPr lang="zh-CN" altLang="en-US" dirty="0">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pPr algn="l">
              <a:buClrTx/>
              <a:buSzTx/>
              <a:buFontTx/>
            </a:pPr>
            <a:r>
              <a:rPr b="1">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sym typeface="+mn-ea"/>
              </a:rPr>
              <a:t>利用区域对一维数组变量赋值</a:t>
            </a:r>
            <a:endParaRPr lang="zh-CN" altLang="en-US" b="1">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p:txBody>
          <a:bodyPr/>
          <a:lstStyle/>
          <a:p>
            <a:pPr marL="0" algn="l">
              <a:buClrTx/>
              <a:buSzTx/>
              <a:buNone/>
            </a:pPr>
            <a:r>
              <a:rPr lang="zh-CN" altLang="en-US" sz="3200" b="1"/>
              <a:t>【例3.46】利用区域对一维数组变量赋值</a:t>
            </a:r>
          </a:p>
          <a:p>
            <a:endParaRPr lang="zh-CN" altLang="en-US"/>
          </a:p>
          <a:p>
            <a:pPr algn="l">
              <a:buClrTx/>
              <a:buSzTx/>
            </a:pPr>
            <a:r>
              <a:rPr lang="zh-CN" altLang="en-US">
                <a:latin typeface="Times New Roman" panose="02020603050405020304" pitchFamily="18" charset="0"/>
                <a:cs typeface="Times New Roman" panose="02020603050405020304" pitchFamily="18" charset="0"/>
              </a:rPr>
              <a:t>Sub 数组赋值3()</a:t>
            </a:r>
          </a:p>
          <a:p>
            <a:pPr marL="0" indent="0" algn="l">
              <a:buClrTx/>
              <a:buSzTx/>
              <a:buNone/>
            </a:pPr>
            <a:r>
              <a:rPr lang="zh-CN" altLang="en-US">
                <a:latin typeface="Times New Roman" panose="02020603050405020304" pitchFamily="18" charset="0"/>
                <a:cs typeface="Times New Roman" panose="02020603050405020304" pitchFamily="18" charset="0"/>
              </a:rPr>
              <a:t>    Dim arr </a:t>
            </a:r>
          </a:p>
          <a:p>
            <a:pPr marL="0" indent="0" algn="l">
              <a:buClrTx/>
              <a:buSzTx/>
              <a:buNone/>
            </a:pPr>
            <a:r>
              <a:rPr lang="zh-CN" altLang="en-US">
                <a:latin typeface="Times New Roman" panose="02020603050405020304" pitchFamily="18" charset="0"/>
                <a:cs typeface="Times New Roman" panose="02020603050405020304" pitchFamily="18" charset="0"/>
              </a:rPr>
              <a:t>    arr = [A1:A4]</a:t>
            </a:r>
          </a:p>
          <a:p>
            <a:pPr marL="0" indent="0" algn="l">
              <a:buClrTx/>
              <a:buSzTx/>
              <a:buNone/>
            </a:pPr>
            <a:r>
              <a:rPr lang="zh-CN" altLang="en-US">
                <a:latin typeface="Times New Roman" panose="02020603050405020304" pitchFamily="18" charset="0"/>
                <a:cs typeface="Times New Roman" panose="02020603050405020304" pitchFamily="18" charset="0"/>
              </a:rPr>
              <a:t>    For i = 1 To 4</a:t>
            </a:r>
          </a:p>
          <a:p>
            <a:pPr marL="0" indent="0" algn="l">
              <a:buClrTx/>
              <a:buSzTx/>
              <a:buNone/>
            </a:pPr>
            <a:r>
              <a:rPr lang="zh-CN" altLang="en-US">
                <a:latin typeface="Times New Roman" panose="02020603050405020304" pitchFamily="18" charset="0"/>
                <a:cs typeface="Times New Roman" panose="02020603050405020304" pitchFamily="18" charset="0"/>
              </a:rPr>
              <a:t>            MsgBox arr(i, 1)</a:t>
            </a:r>
          </a:p>
          <a:p>
            <a:pPr marL="0" indent="0" algn="l">
              <a:buClrTx/>
              <a:buSzTx/>
              <a:buNone/>
            </a:pPr>
            <a:r>
              <a:rPr lang="zh-CN" altLang="en-US">
                <a:latin typeface="Times New Roman" panose="02020603050405020304" pitchFamily="18" charset="0"/>
                <a:cs typeface="Times New Roman" panose="02020603050405020304" pitchFamily="18" charset="0"/>
              </a:rPr>
              <a:t>    Next</a:t>
            </a:r>
          </a:p>
          <a:p>
            <a:pPr algn="l">
              <a:buClrTx/>
              <a:buSzTx/>
            </a:pPr>
            <a:r>
              <a:rPr lang="zh-CN" altLang="en-US">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l">
              <a:buClrTx/>
              <a:buSzTx/>
              <a:buFontTx/>
            </a:pPr>
            <a:r>
              <a:rPr lang="zh-CN" altLang="en-US" b="1">
                <a:solidFill>
                  <a:srgbClr val="1E1E1E"/>
                </a:solidFill>
                <a:latin typeface="Times New Roman" panose="02020603050405020304" pitchFamily="18" charset="0"/>
                <a:cs typeface="Times New Roman" panose="02020603050405020304" pitchFamily="18" charset="0"/>
              </a:rPr>
              <a:t>数组使用示例</a:t>
            </a:r>
          </a:p>
        </p:txBody>
      </p:sp>
      <p:sp>
        <p:nvSpPr>
          <p:cNvPr id="3" name="内容占位符 2"/>
          <p:cNvSpPr>
            <a:spLocks noGrp="1"/>
          </p:cNvSpPr>
          <p:nvPr>
            <p:ph idx="1"/>
          </p:nvPr>
        </p:nvSpPr>
        <p:spPr>
          <a:xfrm>
            <a:off x="485140" y="1240790"/>
            <a:ext cx="11575415" cy="5617845"/>
          </a:xfrm>
        </p:spPr>
        <p:txBody>
          <a:bodyPr>
            <a:normAutofit fontScale="97500" lnSpcReduction="10000"/>
          </a:bodyPr>
          <a:lstStyle/>
          <a:p>
            <a:pPr marL="0" algn="l">
              <a:buClrTx/>
              <a:buSzTx/>
              <a:buNone/>
            </a:pPr>
            <a:r>
              <a:rPr lang="zh-CN" altLang="en-US" sz="3200" b="1"/>
              <a:t>【例3.47】通过For each …Next遍历数组求数组元素的累加和</a:t>
            </a:r>
            <a:r>
              <a:rPr lang="zh-CN" altLang="zh-CN" sz="3200" b="1"/>
              <a:t>。</a:t>
            </a:r>
            <a:endParaRPr lang="zh-CN" altLang="en-US" sz="3200" b="1"/>
          </a:p>
          <a:p>
            <a:pPr marL="0" indent="0">
              <a:buNone/>
            </a:pPr>
            <a:r>
              <a:rPr lang="zh-CN" altLang="en-US" sz="3100">
                <a:latin typeface="Times New Roman" panose="02020603050405020304" pitchFamily="18" charset="0"/>
                <a:cs typeface="Times New Roman" panose="02020603050405020304" pitchFamily="18" charset="0"/>
              </a:rPr>
              <a:t>Sub 循环语句4()</a:t>
            </a:r>
          </a:p>
          <a:p>
            <a:pPr marL="0" indent="0">
              <a:buNone/>
            </a:pPr>
            <a:r>
              <a:rPr lang="zh-CN" altLang="en-US" sz="3100">
                <a:latin typeface="Times New Roman" panose="02020603050405020304" pitchFamily="18" charset="0"/>
                <a:cs typeface="Times New Roman" panose="02020603050405020304" pitchFamily="18" charset="0"/>
              </a:rPr>
              <a:t>    Dim x As Variant, arr As Variant</a:t>
            </a:r>
          </a:p>
          <a:p>
            <a:pPr marL="0" indent="0">
              <a:buNone/>
            </a:pPr>
            <a:r>
              <a:rPr lang="zh-CN" altLang="en-US" sz="3100">
                <a:latin typeface="Times New Roman" panose="02020603050405020304" pitchFamily="18" charset="0"/>
                <a:cs typeface="Times New Roman" panose="02020603050405020304" pitchFamily="18" charset="0"/>
              </a:rPr>
              <a:t>    Dim sum As Integer</a:t>
            </a:r>
          </a:p>
          <a:p>
            <a:pPr marL="0" indent="0">
              <a:buNone/>
            </a:pPr>
            <a:r>
              <a:rPr lang="zh-CN" altLang="en-US" sz="3100">
                <a:latin typeface="Times New Roman" panose="02020603050405020304" pitchFamily="18" charset="0"/>
                <a:cs typeface="Times New Roman" panose="02020603050405020304" pitchFamily="18" charset="0"/>
              </a:rPr>
              <a:t>    arr = Array(78, 89, 67, 89, 50)</a:t>
            </a:r>
          </a:p>
          <a:p>
            <a:pPr marL="0" indent="0">
              <a:buNone/>
            </a:pPr>
            <a:r>
              <a:rPr lang="zh-CN" altLang="en-US" sz="3100">
                <a:latin typeface="Times New Roman" panose="02020603050405020304" pitchFamily="18" charset="0"/>
                <a:cs typeface="Times New Roman" panose="02020603050405020304" pitchFamily="18" charset="0"/>
              </a:rPr>
              <a:t>    sum = 0</a:t>
            </a:r>
          </a:p>
          <a:p>
            <a:pPr marL="0" indent="0">
              <a:buNone/>
            </a:pPr>
            <a:r>
              <a:rPr lang="zh-CN" altLang="en-US" sz="3100">
                <a:latin typeface="Times New Roman" panose="02020603050405020304" pitchFamily="18" charset="0"/>
                <a:cs typeface="Times New Roman" panose="02020603050405020304" pitchFamily="18" charset="0"/>
              </a:rPr>
              <a:t>    For Each x In arr</a:t>
            </a:r>
          </a:p>
          <a:p>
            <a:pPr marL="0" indent="0">
              <a:buNone/>
            </a:pPr>
            <a:r>
              <a:rPr lang="zh-CN" altLang="en-US" sz="3100">
                <a:latin typeface="Times New Roman" panose="02020603050405020304" pitchFamily="18" charset="0"/>
                <a:cs typeface="Times New Roman" panose="02020603050405020304" pitchFamily="18" charset="0"/>
              </a:rPr>
              <a:t>       sum = sum + x</a:t>
            </a:r>
          </a:p>
          <a:p>
            <a:pPr marL="0" indent="0">
              <a:buNone/>
            </a:pPr>
            <a:r>
              <a:rPr lang="zh-CN" altLang="en-US" sz="3100">
                <a:latin typeface="Times New Roman" panose="02020603050405020304" pitchFamily="18" charset="0"/>
                <a:cs typeface="Times New Roman" panose="02020603050405020304" pitchFamily="18" charset="0"/>
              </a:rPr>
              <a:t>    Next</a:t>
            </a:r>
          </a:p>
          <a:p>
            <a:pPr marL="0" indent="0">
              <a:buNone/>
            </a:pPr>
            <a:r>
              <a:rPr lang="zh-CN" altLang="en-US" sz="3100">
                <a:latin typeface="Times New Roman" panose="02020603050405020304" pitchFamily="18" charset="0"/>
                <a:cs typeface="Times New Roman" panose="02020603050405020304" pitchFamily="18" charset="0"/>
              </a:rPr>
              <a:t>    Debug.Print sum</a:t>
            </a:r>
          </a:p>
          <a:p>
            <a:pPr marL="0" indent="0">
              <a:buNone/>
            </a:pPr>
            <a:r>
              <a:rPr lang="zh-CN" altLang="en-US" sz="3100">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971572" y="2953554"/>
            <a:ext cx="6248400" cy="609600"/>
          </a:xfrm>
        </p:spPr>
        <p:txBody>
          <a:bodyPr>
            <a:normAutofit fontScale="90000"/>
          </a:bodyPr>
          <a:lstStyle/>
          <a:p>
            <a:r>
              <a:rPr lang="zh-CN" altLang="en-US" b="1" dirty="0">
                <a:latin typeface="方正姚体" panose="02010601030101010101" pitchFamily="2" charset="-122"/>
              </a:rPr>
              <a:t>第</a:t>
            </a:r>
            <a:r>
              <a:rPr lang="en-US" altLang="zh-CN" b="1" dirty="0">
                <a:latin typeface="方正姚体" panose="02010601030101010101" pitchFamily="2" charset="-122"/>
              </a:rPr>
              <a:t>3.7</a:t>
            </a:r>
            <a:r>
              <a:rPr lang="zh-CN" altLang="en-US" b="1" dirty="0">
                <a:latin typeface="方正姚体" panose="02010601030101010101" pitchFamily="2" charset="-122"/>
              </a:rPr>
              <a:t>节   程序设计实例</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11150" y="1617345"/>
            <a:ext cx="11193780" cy="5040630"/>
          </a:xfrm>
        </p:spPr>
        <p:txBody>
          <a:bodyPr>
            <a:noAutofit/>
          </a:bodyPr>
          <a:lstStyle/>
          <a:p>
            <a:pPr marL="542925" indent="-276225">
              <a:lnSpc>
                <a:spcPct val="150000"/>
              </a:lnSpc>
              <a:spcBef>
                <a:spcPts val="600"/>
              </a:spcBef>
              <a:spcAft>
                <a:spcPts val="600"/>
              </a:spcAft>
              <a:buClr>
                <a:schemeClr val="accent4"/>
              </a:buClr>
              <a:buFont typeface="Times New Roman" panose="02020603050405020304" pitchFamily="18" charset="0"/>
              <a:buChar char="−"/>
            </a:pPr>
            <a:r>
              <a:rPr lang="zh-CN" altLang="en-US" sz="3200" dirty="0">
                <a:solidFill>
                  <a:srgbClr val="0070C0"/>
                </a:solidFill>
                <a:latin typeface="Times New Roman" panose="02020603050405020304" pitchFamily="18" charset="0"/>
                <a:cs typeface="Times New Roman" panose="02020603050405020304" pitchFamily="18" charset="0"/>
              </a:rPr>
              <a:t>圆周率是一个常量，不会发生改变。因此，可以定义一个符号常量 </a:t>
            </a:r>
            <a:r>
              <a:rPr lang="en-US" altLang="zh-CN" sz="3200" dirty="0">
                <a:solidFill>
                  <a:srgbClr val="0070C0"/>
                </a:solidFill>
                <a:latin typeface="Times New Roman" panose="02020603050405020304" pitchFamily="18" charset="0"/>
                <a:cs typeface="Times New Roman" panose="02020603050405020304" pitchFamily="18" charset="0"/>
              </a:rPr>
              <a:t>pi</a:t>
            </a:r>
            <a:r>
              <a:rPr lang="zh-CN" altLang="en-US" sz="3200" dirty="0">
                <a:solidFill>
                  <a:srgbClr val="0070C0"/>
                </a:solidFill>
                <a:latin typeface="Times New Roman" panose="02020603050405020304" pitchFamily="18" charset="0"/>
                <a:cs typeface="Times New Roman" panose="02020603050405020304" pitchFamily="18" charset="0"/>
              </a:rPr>
              <a:t>，并为其指定值为 </a:t>
            </a:r>
            <a:r>
              <a:rPr lang="en-US" altLang="zh-CN" sz="3200" dirty="0">
                <a:solidFill>
                  <a:srgbClr val="0070C0"/>
                </a:solidFill>
                <a:latin typeface="Times New Roman" panose="02020603050405020304" pitchFamily="18" charset="0"/>
                <a:cs typeface="Times New Roman" panose="02020603050405020304" pitchFamily="18" charset="0"/>
              </a:rPr>
              <a:t>3.1416</a:t>
            </a:r>
            <a:r>
              <a:rPr lang="zh-CN" altLang="en-US" sz="3200" dirty="0">
                <a:solidFill>
                  <a:srgbClr val="0070C0"/>
                </a:solidFill>
                <a:latin typeface="Times New Roman" panose="02020603050405020304" pitchFamily="18" charset="0"/>
                <a:cs typeface="Times New Roman" panose="02020603050405020304" pitchFamily="18" charset="0"/>
              </a:rPr>
              <a:t>。</a:t>
            </a:r>
            <a:endParaRPr lang="en-US" altLang="zh-CN" sz="3200" dirty="0">
              <a:solidFill>
                <a:srgbClr val="0070C0"/>
              </a:solidFill>
              <a:latin typeface="Times New Roman" panose="02020603050405020304" pitchFamily="18" charset="0"/>
              <a:cs typeface="Times New Roman" panose="02020603050405020304" pitchFamily="18" charset="0"/>
            </a:endParaRPr>
          </a:p>
          <a:p>
            <a:pPr marL="542925" indent="-276225">
              <a:lnSpc>
                <a:spcPct val="150000"/>
              </a:lnSpc>
              <a:spcBef>
                <a:spcPts val="600"/>
              </a:spcBef>
              <a:spcAft>
                <a:spcPts val="600"/>
              </a:spcAft>
              <a:buClr>
                <a:schemeClr val="accent4"/>
              </a:buClr>
              <a:buFont typeface="Times New Roman" panose="02020603050405020304" pitchFamily="18" charset="0"/>
              <a:buChar char="−"/>
            </a:pPr>
            <a:r>
              <a:rPr lang="zh-CN" altLang="en-US" sz="3200" dirty="0">
                <a:solidFill>
                  <a:srgbClr val="0070C0"/>
                </a:solidFill>
                <a:latin typeface="Times New Roman" panose="02020603050405020304" pitchFamily="18" charset="0"/>
                <a:cs typeface="Times New Roman" panose="02020603050405020304" pitchFamily="18" charset="0"/>
              </a:rPr>
              <a:t>半径的值从键盘接收，值是变化的，因而是一个变量。</a:t>
            </a:r>
            <a:endParaRPr lang="en-US" altLang="zh-CN" sz="3200" dirty="0">
              <a:solidFill>
                <a:srgbClr val="0070C0"/>
              </a:solidFill>
              <a:latin typeface="Times New Roman" panose="02020603050405020304" pitchFamily="18" charset="0"/>
              <a:cs typeface="Times New Roman" panose="02020603050405020304" pitchFamily="18" charset="0"/>
            </a:endParaRPr>
          </a:p>
          <a:p>
            <a:pPr marL="542925" indent="-276225">
              <a:lnSpc>
                <a:spcPct val="150000"/>
              </a:lnSpc>
              <a:spcBef>
                <a:spcPts val="600"/>
              </a:spcBef>
              <a:spcAft>
                <a:spcPts val="600"/>
              </a:spcAft>
              <a:buClr>
                <a:schemeClr val="accent4"/>
              </a:buClr>
              <a:buFont typeface="Times New Roman" panose="02020603050405020304" pitchFamily="18" charset="0"/>
              <a:buChar char="−"/>
            </a:pPr>
            <a:r>
              <a:rPr lang="zh-CN" altLang="en-US" sz="3200" dirty="0">
                <a:solidFill>
                  <a:srgbClr val="0070C0"/>
                </a:solidFill>
                <a:latin typeface="Times New Roman" panose="02020603050405020304" pitchFamily="18" charset="0"/>
                <a:cs typeface="Times New Roman" panose="02020603050405020304" pitchFamily="18" charset="0"/>
              </a:rPr>
              <a:t>圆的面积、周长随着半径的不同而不同，因而也是变量。</a:t>
            </a:r>
          </a:p>
          <a:p>
            <a:pPr marL="542925" indent="-276225">
              <a:lnSpc>
                <a:spcPct val="150000"/>
              </a:lnSpc>
              <a:spcBef>
                <a:spcPts val="600"/>
              </a:spcBef>
              <a:spcAft>
                <a:spcPts val="600"/>
              </a:spcAft>
              <a:buClr>
                <a:schemeClr val="accent4"/>
              </a:buClr>
              <a:buFont typeface="Times New Roman" panose="02020603050405020304" pitchFamily="18" charset="0"/>
              <a:buChar char="−"/>
            </a:pPr>
            <a:r>
              <a:rPr lang="zh-CN" altLang="en-US" sz="3200" dirty="0">
                <a:solidFill>
                  <a:srgbClr val="0070C0"/>
                </a:solidFill>
                <a:latin typeface="Times New Roman" panose="02020603050405020304" pitchFamily="18" charset="0"/>
                <a:cs typeface="Times New Roman" panose="02020603050405020304" pitchFamily="18" charset="0"/>
              </a:rPr>
              <a:t>示例</a:t>
            </a:r>
            <a:r>
              <a:rPr lang="en-US" altLang="zh-CN" sz="3200" dirty="0">
                <a:solidFill>
                  <a:srgbClr val="0070C0"/>
                </a:solidFill>
                <a:latin typeface="Times New Roman" panose="02020603050405020304" pitchFamily="18" charset="0"/>
                <a:cs typeface="Times New Roman" panose="02020603050405020304" pitchFamily="18" charset="0"/>
              </a:rPr>
              <a:t>【</a:t>
            </a:r>
            <a:r>
              <a:rPr lang="zh-CN" altLang="en-US" sz="3200" dirty="0">
                <a:solidFill>
                  <a:srgbClr val="0070C0"/>
                </a:solidFill>
                <a:latin typeface="Times New Roman" panose="02020603050405020304" pitchFamily="18" charset="0"/>
                <a:cs typeface="Times New Roman" panose="02020603050405020304" pitchFamily="18" charset="0"/>
              </a:rPr>
              <a:t>例 </a:t>
            </a:r>
            <a:r>
              <a:rPr lang="en-US" altLang="zh-CN" sz="3200" dirty="0">
                <a:solidFill>
                  <a:srgbClr val="0070C0"/>
                </a:solidFill>
                <a:latin typeface="Times New Roman" panose="02020603050405020304" pitchFamily="18" charset="0"/>
                <a:cs typeface="Times New Roman" panose="02020603050405020304" pitchFamily="18" charset="0"/>
              </a:rPr>
              <a:t>3.48】</a:t>
            </a:r>
          </a:p>
        </p:txBody>
      </p:sp>
      <p:sp>
        <p:nvSpPr>
          <p:cNvPr id="5" name="Rectangle 2"/>
          <p:cNvSpPr>
            <a:spLocks noGrp="1" noChangeArrowheads="1"/>
          </p:cNvSpPr>
          <p:nvPr>
            <p:ph type="title"/>
          </p:nvPr>
        </p:nvSpPr>
        <p:spPr/>
        <p:txBody>
          <a:bodyPr>
            <a:normAutofit/>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1</a:t>
            </a:r>
            <a:r>
              <a:rPr b="1" dirty="0">
                <a:latin typeface="方正姚体" panose="02010601030101010101" pitchFamily="2" charset="-122"/>
              </a:rPr>
              <a:t>：</a:t>
            </a:r>
            <a:r>
              <a:rPr>
                <a:solidFill>
                  <a:srgbClr val="0070C0"/>
                </a:solidFill>
                <a:latin typeface="Times New Roman" panose="02020603050405020304" pitchFamily="18" charset="0"/>
                <a:cs typeface="Times New Roman" panose="02020603050405020304" pitchFamily="18" charset="0"/>
                <a:sym typeface="+mn-ea"/>
              </a:rPr>
              <a:t>通过符号常量求圆的面积和周长</a:t>
            </a:r>
            <a:endParaRPr b="1" dirty="0">
              <a:latin typeface="方正姚体" panose="02010601030101010101" pitchFamily="2" charset="-122"/>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a:sym typeface="+mn-ea"/>
              </a:rPr>
              <a:t>【例3.48】求圆的面积和周长</a:t>
            </a:r>
            <a:endParaRPr lang="zh-CN" altLang="en-US"/>
          </a:p>
        </p:txBody>
      </p:sp>
      <p:sp>
        <p:nvSpPr>
          <p:cNvPr id="3" name="内容占位符 2"/>
          <p:cNvSpPr>
            <a:spLocks noGrp="1"/>
          </p:cNvSpPr>
          <p:nvPr>
            <p:ph idx="1"/>
          </p:nvPr>
        </p:nvSpPr>
        <p:spPr/>
        <p:txBody>
          <a:bodyPr>
            <a:normAutofit lnSpcReduction="10000"/>
          </a:bodyPr>
          <a:lstStyle/>
          <a:p>
            <a:pPr marL="0" indent="0">
              <a:buNone/>
            </a:pPr>
            <a:endParaRPr lang="zh-CN" altLang="en-US"/>
          </a:p>
          <a:p>
            <a:pPr marL="0" indent="0">
              <a:buNone/>
            </a:pPr>
            <a:r>
              <a:rPr lang="zh-CN" altLang="en-US">
                <a:latin typeface="Times New Roman" panose="02020603050405020304" pitchFamily="18" charset="0"/>
                <a:cs typeface="Times New Roman" panose="02020603050405020304" pitchFamily="18" charset="0"/>
              </a:rPr>
              <a:t>Sub 符号常量()</a:t>
            </a:r>
          </a:p>
          <a:p>
            <a:pPr marL="360045" indent="0" fontAlgn="auto">
              <a:buNone/>
            </a:pPr>
            <a:r>
              <a:rPr lang="zh-CN" altLang="en-US">
                <a:latin typeface="Times New Roman" panose="02020603050405020304" pitchFamily="18" charset="0"/>
                <a:cs typeface="Times New Roman" panose="02020603050405020304" pitchFamily="18" charset="0"/>
              </a:rPr>
              <a:t>Const pi As Double = 3.1416   '也可以是Const PI#= 3.141569</a:t>
            </a:r>
          </a:p>
          <a:p>
            <a:pPr marL="360045" indent="0" fontAlgn="auto">
              <a:buNone/>
            </a:pPr>
            <a:r>
              <a:rPr lang="zh-CN" altLang="en-US">
                <a:latin typeface="Times New Roman" panose="02020603050405020304" pitchFamily="18" charset="0"/>
                <a:cs typeface="Times New Roman" panose="02020603050405020304" pitchFamily="18" charset="0"/>
              </a:rPr>
              <a:t>Dim r, s, l As Double</a:t>
            </a:r>
          </a:p>
          <a:p>
            <a:pPr marL="360045" indent="0" fontAlgn="auto">
              <a:buNone/>
            </a:pPr>
            <a:r>
              <a:rPr lang="zh-CN" altLang="en-US">
                <a:latin typeface="Times New Roman" panose="02020603050405020304" pitchFamily="18" charset="0"/>
                <a:cs typeface="Times New Roman" panose="02020603050405020304" pitchFamily="18" charset="0"/>
              </a:rPr>
              <a:t>r = Val(InputBox("请输入圆的半径", "符号常量"))</a:t>
            </a:r>
          </a:p>
          <a:p>
            <a:pPr marL="360045" indent="0" fontAlgn="auto">
              <a:buNone/>
            </a:pPr>
            <a:r>
              <a:rPr lang="zh-CN" altLang="en-US">
                <a:latin typeface="Times New Roman" panose="02020603050405020304" pitchFamily="18" charset="0"/>
                <a:cs typeface="Times New Roman" panose="02020603050405020304" pitchFamily="18" charset="0"/>
              </a:rPr>
              <a:t>s = pi * r * r</a:t>
            </a:r>
          </a:p>
          <a:p>
            <a:pPr marL="360045" indent="0" fontAlgn="auto">
              <a:buNone/>
            </a:pPr>
            <a:r>
              <a:rPr lang="zh-CN" altLang="en-US">
                <a:latin typeface="Times New Roman" panose="02020603050405020304" pitchFamily="18" charset="0"/>
                <a:cs typeface="Times New Roman" panose="02020603050405020304" pitchFamily="18" charset="0"/>
              </a:rPr>
              <a:t>l = 2 * pi * r</a:t>
            </a:r>
          </a:p>
          <a:p>
            <a:pPr marL="360045" indent="0" fontAlgn="auto">
              <a:buNone/>
            </a:pPr>
            <a:r>
              <a:rPr lang="zh-CN" altLang="en-US">
                <a:latin typeface="Times New Roman" panose="02020603050405020304" pitchFamily="18" charset="0"/>
                <a:cs typeface="Times New Roman" panose="02020603050405020304" pitchFamily="18" charset="0"/>
              </a:rPr>
              <a:t>MsgBox "圆的面积是：" &amp; s, vbOKOnly, "符号常量"</a:t>
            </a:r>
          </a:p>
          <a:p>
            <a:pPr marL="360045" indent="0" fontAlgn="auto">
              <a:buNone/>
            </a:pPr>
            <a:r>
              <a:rPr lang="zh-CN" altLang="en-US">
                <a:latin typeface="Times New Roman" panose="02020603050405020304" pitchFamily="18" charset="0"/>
                <a:cs typeface="Times New Roman" panose="02020603050405020304" pitchFamily="18" charset="0"/>
              </a:rPr>
              <a:t>MsgBox "圆的周长是：" &amp; l, vbOKOnly, "符号常量"</a:t>
            </a:r>
          </a:p>
          <a:p>
            <a:pPr marL="0" indent="0">
              <a:buNone/>
            </a:pPr>
            <a:r>
              <a:rPr lang="zh-CN" altLang="en-US">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87655" y="1126490"/>
            <a:ext cx="11087100" cy="5467985"/>
          </a:xfrm>
        </p:spPr>
        <p:txBody>
          <a:bodyPr>
            <a:noAutofit/>
          </a:bodyPr>
          <a:lstStyle/>
          <a:p>
            <a:pPr marL="0" indent="0">
              <a:buNone/>
            </a:pPr>
            <a:endParaRPr lang="en-US" altLang="zh-CN" sz="3200" dirty="0">
              <a:solidFill>
                <a:srgbClr val="0070C0"/>
              </a:solidFill>
              <a:latin typeface="Times New Roman" panose="02020603050405020304" pitchFamily="18" charset="0"/>
              <a:cs typeface="Times New Roman" panose="02020603050405020304" pitchFamily="18" charset="0"/>
            </a:endParaRPr>
          </a:p>
          <a:p>
            <a:pPr marL="542925" indent="-276225">
              <a:lnSpc>
                <a:spcPct val="150000"/>
              </a:lnSpc>
              <a:spcBef>
                <a:spcPts val="600"/>
              </a:spcBef>
              <a:spcAft>
                <a:spcPts val="600"/>
              </a:spcAft>
              <a:buClr>
                <a:schemeClr val="accent4"/>
              </a:buClr>
              <a:buFont typeface="Times New Roman" panose="02020603050405020304" pitchFamily="18" charset="0"/>
              <a:buChar char="−"/>
            </a:pPr>
            <a:r>
              <a:rPr lang="en-US" altLang="zh-CN" sz="3200" dirty="0">
                <a:solidFill>
                  <a:srgbClr val="0070C0"/>
                </a:solidFill>
                <a:latin typeface="Times New Roman" panose="02020603050405020304" pitchFamily="18" charset="0"/>
                <a:cs typeface="Times New Roman" panose="02020603050405020304" pitchFamily="18" charset="0"/>
              </a:rPr>
              <a:t>已知三角形的三边分别是a、b、c，</a:t>
            </a:r>
            <a:r>
              <a:rPr lang="zh-CN" altLang="en-US" sz="3200" dirty="0">
                <a:solidFill>
                  <a:srgbClr val="0070C0"/>
                </a:solidFill>
                <a:latin typeface="Times New Roman" panose="02020603050405020304" pitchFamily="18" charset="0"/>
                <a:cs typeface="Times New Roman" panose="02020603050405020304" pitchFamily="18" charset="0"/>
              </a:rPr>
              <a:t>需要判断三边关系是否构成三角形</a:t>
            </a:r>
            <a:endParaRPr lang="en-US" altLang="zh-CN" sz="3200" dirty="0">
              <a:solidFill>
                <a:srgbClr val="0070C0"/>
              </a:solidFill>
              <a:latin typeface="Times New Roman" panose="02020603050405020304" pitchFamily="18" charset="0"/>
              <a:cs typeface="Times New Roman" panose="02020603050405020304" pitchFamily="18" charset="0"/>
            </a:endParaRPr>
          </a:p>
          <a:p>
            <a:pPr marL="542925" indent="-276225">
              <a:lnSpc>
                <a:spcPct val="150000"/>
              </a:lnSpc>
              <a:spcBef>
                <a:spcPts val="600"/>
              </a:spcBef>
              <a:spcAft>
                <a:spcPts val="600"/>
              </a:spcAft>
              <a:buClr>
                <a:schemeClr val="accent4"/>
              </a:buClr>
              <a:buFont typeface="Times New Roman" panose="02020603050405020304" pitchFamily="18" charset="0"/>
              <a:buChar char="−"/>
            </a:pPr>
            <a:r>
              <a:rPr lang="en-US" altLang="zh-CN" sz="3200" dirty="0">
                <a:solidFill>
                  <a:srgbClr val="0070C0"/>
                </a:solidFill>
                <a:latin typeface="Times New Roman" panose="02020603050405020304" pitchFamily="18" charset="0"/>
                <a:cs typeface="Times New Roman" panose="02020603050405020304" pitchFamily="18" charset="0"/>
                <a:sym typeface="+mn-ea"/>
              </a:rPr>
              <a:t>根据海伦公式求</a:t>
            </a:r>
            <a:r>
              <a:rPr lang="en-US" altLang="zh-CN" sz="3200" dirty="0">
                <a:solidFill>
                  <a:srgbClr val="0070C0"/>
                </a:solidFill>
                <a:latin typeface="Times New Roman" panose="02020603050405020304" pitchFamily="18" charset="0"/>
                <a:cs typeface="Times New Roman" panose="02020603050405020304" pitchFamily="18" charset="0"/>
              </a:rPr>
              <a:t>求面积</a:t>
            </a:r>
            <a:r>
              <a:rPr lang="zh-CN" altLang="en-US" sz="3200" dirty="0">
                <a:solidFill>
                  <a:srgbClr val="0070C0"/>
                </a:solidFill>
                <a:latin typeface="Times New Roman" panose="02020603050405020304" pitchFamily="18" charset="0"/>
                <a:cs typeface="Times New Roman" panose="02020603050405020304" pitchFamily="18" charset="0"/>
              </a:rPr>
              <a:t>，</a:t>
            </a:r>
            <a:r>
              <a:rPr lang="en-US" altLang="zh-CN" sz="3200" dirty="0">
                <a:solidFill>
                  <a:srgbClr val="0070C0"/>
                </a:solidFill>
                <a:latin typeface="Times New Roman" panose="02020603050405020304" pitchFamily="18" charset="0"/>
                <a:cs typeface="Times New Roman" panose="02020603050405020304" pitchFamily="18" charset="0"/>
              </a:rPr>
              <a:t>先算出周长的一半p=1/2(a+b+c)，然后根据</a:t>
            </a:r>
            <a:r>
              <a:rPr lang="zh-CN" altLang="zh-CN" sz="3200" dirty="0">
                <a:solidFill>
                  <a:srgbClr val="0070C0"/>
                </a:solidFill>
                <a:latin typeface="Times New Roman" panose="02020603050405020304" pitchFamily="18" charset="0"/>
                <a:cs typeface="Times New Roman" panose="02020603050405020304" pitchFamily="18" charset="0"/>
              </a:rPr>
              <a:t>如下</a:t>
            </a:r>
            <a:r>
              <a:rPr lang="en-US" altLang="zh-CN" sz="3200" dirty="0">
                <a:solidFill>
                  <a:srgbClr val="0070C0"/>
                </a:solidFill>
                <a:latin typeface="Times New Roman" panose="02020603050405020304" pitchFamily="18" charset="0"/>
                <a:cs typeface="Times New Roman" panose="02020603050405020304" pitchFamily="18" charset="0"/>
              </a:rPr>
              <a:t>公式，代入数值即可。</a:t>
            </a:r>
          </a:p>
          <a:p>
            <a:pPr marL="542925" indent="-276225">
              <a:lnSpc>
                <a:spcPct val="150000"/>
              </a:lnSpc>
              <a:spcBef>
                <a:spcPts val="600"/>
              </a:spcBef>
              <a:spcAft>
                <a:spcPts val="600"/>
              </a:spcAft>
              <a:buClr>
                <a:schemeClr val="accent4"/>
              </a:buClr>
              <a:buFont typeface="Times New Roman" panose="02020603050405020304" pitchFamily="18" charset="0"/>
              <a:buChar char="−"/>
            </a:pPr>
            <a:endParaRPr lang="en-US" altLang="zh-CN" sz="3200" dirty="0">
              <a:solidFill>
                <a:srgbClr val="0070C0"/>
              </a:solidFill>
              <a:latin typeface="Times New Roman" panose="02020603050405020304" pitchFamily="18" charset="0"/>
              <a:cs typeface="Times New Roman" panose="02020603050405020304" pitchFamily="18" charset="0"/>
            </a:endParaRPr>
          </a:p>
          <a:p>
            <a:pPr marL="542925" indent="-276225">
              <a:lnSpc>
                <a:spcPct val="150000"/>
              </a:lnSpc>
              <a:spcBef>
                <a:spcPts val="600"/>
              </a:spcBef>
              <a:spcAft>
                <a:spcPts val="600"/>
              </a:spcAft>
              <a:buClr>
                <a:schemeClr val="accent4"/>
              </a:buClr>
              <a:buFont typeface="Times New Roman" panose="02020603050405020304" pitchFamily="18" charset="0"/>
              <a:buChar char="−"/>
            </a:pPr>
            <a:r>
              <a:rPr lang="zh-CN" altLang="en-US" sz="3200" dirty="0">
                <a:solidFill>
                  <a:srgbClr val="0070C0"/>
                </a:solidFill>
                <a:latin typeface="Times New Roman" panose="02020603050405020304" pitchFamily="18" charset="0"/>
                <a:cs typeface="Times New Roman" panose="02020603050405020304" pitchFamily="18" charset="0"/>
                <a:sym typeface="+mn-ea"/>
              </a:rPr>
              <a:t>示例</a:t>
            </a:r>
            <a:r>
              <a:rPr lang="en-US" altLang="zh-CN" sz="3200" dirty="0">
                <a:solidFill>
                  <a:srgbClr val="0070C0"/>
                </a:solidFill>
                <a:latin typeface="Times New Roman" panose="02020603050405020304" pitchFamily="18" charset="0"/>
                <a:cs typeface="Times New Roman" panose="02020603050405020304" pitchFamily="18" charset="0"/>
                <a:sym typeface="+mn-ea"/>
              </a:rPr>
              <a:t>【</a:t>
            </a:r>
            <a:r>
              <a:rPr lang="zh-CN" altLang="en-US" sz="3200" dirty="0">
                <a:solidFill>
                  <a:srgbClr val="0070C0"/>
                </a:solidFill>
                <a:latin typeface="Times New Roman" panose="02020603050405020304" pitchFamily="18" charset="0"/>
                <a:cs typeface="Times New Roman" panose="02020603050405020304" pitchFamily="18" charset="0"/>
                <a:sym typeface="+mn-ea"/>
              </a:rPr>
              <a:t>例 </a:t>
            </a:r>
            <a:r>
              <a:rPr lang="en-US" altLang="zh-CN" sz="3200" dirty="0">
                <a:solidFill>
                  <a:srgbClr val="0070C0"/>
                </a:solidFill>
                <a:latin typeface="Times New Roman" panose="02020603050405020304" pitchFamily="18" charset="0"/>
                <a:cs typeface="Times New Roman" panose="02020603050405020304" pitchFamily="18" charset="0"/>
                <a:sym typeface="+mn-ea"/>
              </a:rPr>
              <a:t>3.49】</a:t>
            </a:r>
            <a:endParaRPr lang="en-US" altLang="zh-CN" sz="3200" dirty="0">
              <a:solidFill>
                <a:srgbClr val="0070C0"/>
              </a:solidFill>
              <a:latin typeface="Times New Roman" panose="02020603050405020304" pitchFamily="18" charset="0"/>
              <a:cs typeface="Times New Roman" panose="02020603050405020304" pitchFamily="18" charset="0"/>
            </a:endParaRPr>
          </a:p>
        </p:txBody>
      </p:sp>
      <p:sp>
        <p:nvSpPr>
          <p:cNvPr id="5" name="Rectangle 2"/>
          <p:cNvSpPr>
            <a:spLocks noGrp="1" noChangeArrowheads="1"/>
          </p:cNvSpPr>
          <p:nvPr>
            <p:ph type="title"/>
          </p:nvPr>
        </p:nvSpPr>
        <p:spPr/>
        <p:txBody>
          <a:bodyPr>
            <a:normAutofit/>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2</a:t>
            </a:r>
            <a:r>
              <a:rPr b="1" dirty="0">
                <a:latin typeface="方正姚体" panose="02010601030101010101" pitchFamily="2" charset="-122"/>
              </a:rPr>
              <a:t>：</a:t>
            </a:r>
            <a:r>
              <a:rPr>
                <a:solidFill>
                  <a:srgbClr val="0070C0"/>
                </a:solidFill>
                <a:latin typeface="Times New Roman" panose="02020603050405020304" pitchFamily="18" charset="0"/>
                <a:cs typeface="Times New Roman" panose="02020603050405020304" pitchFamily="18" charset="0"/>
                <a:sym typeface="+mn-ea"/>
              </a:rPr>
              <a:t>根据三角形的三边长求三角形的面积</a:t>
            </a:r>
          </a:p>
        </p:txBody>
      </p:sp>
      <p:pic>
        <p:nvPicPr>
          <p:cNvPr id="4" name="图片 3"/>
          <p:cNvPicPr>
            <a:picLocks noChangeAspect="1"/>
          </p:cNvPicPr>
          <p:nvPr/>
        </p:nvPicPr>
        <p:blipFill>
          <a:blip r:embed="rId2"/>
          <a:stretch>
            <a:fillRect/>
          </a:stretch>
        </p:blipFill>
        <p:spPr>
          <a:xfrm>
            <a:off x="3396615" y="4759960"/>
            <a:ext cx="5723255" cy="1086485"/>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a:sym typeface="+mn-ea"/>
              </a:rPr>
              <a:t>【例3.49】根据三角形的三边长求三角形的面积</a:t>
            </a:r>
            <a:endParaRPr lang="zh-CN" altLang="en-US"/>
          </a:p>
        </p:txBody>
      </p:sp>
      <p:sp>
        <p:nvSpPr>
          <p:cNvPr id="3" name="内容占位符 2"/>
          <p:cNvSpPr>
            <a:spLocks noGrp="1"/>
          </p:cNvSpPr>
          <p:nvPr>
            <p:ph idx="1"/>
          </p:nvPr>
        </p:nvSpPr>
        <p:spPr>
          <a:xfrm>
            <a:off x="485140" y="1129665"/>
            <a:ext cx="11402060" cy="5728335"/>
          </a:xfrm>
        </p:spPr>
        <p:txBody>
          <a:bodyPr>
            <a:noAutofit/>
          </a:bodyPr>
          <a:lstStyle/>
          <a:p>
            <a:pPr marL="0" indent="0">
              <a:buNone/>
            </a:pPr>
            <a:r>
              <a:rPr lang="zh-CN" altLang="en-US" sz="2000">
                <a:latin typeface="Times New Roman" panose="02020603050405020304" pitchFamily="18" charset="0"/>
                <a:cs typeface="Times New Roman" panose="02020603050405020304" pitchFamily="18" charset="0"/>
              </a:rPr>
              <a:t>Sub TriangleArea()</a:t>
            </a:r>
          </a:p>
          <a:p>
            <a:pPr marL="360045" indent="0" fontAlgn="auto">
              <a:buNone/>
            </a:pPr>
            <a:r>
              <a:rPr lang="zh-CN" altLang="en-US" sz="2000">
                <a:latin typeface="Times New Roman" panose="02020603050405020304" pitchFamily="18" charset="0"/>
                <a:cs typeface="Times New Roman" panose="02020603050405020304" pitchFamily="18" charset="0"/>
              </a:rPr>
              <a:t> Dim a As Single, b As Single, c As Single</a:t>
            </a:r>
          </a:p>
          <a:p>
            <a:pPr marL="360045" indent="0" fontAlgn="auto">
              <a:buNone/>
            </a:pPr>
            <a:r>
              <a:rPr lang="zh-CN" altLang="en-US" sz="2000">
                <a:latin typeface="Times New Roman" panose="02020603050405020304" pitchFamily="18" charset="0"/>
                <a:cs typeface="Times New Roman" panose="02020603050405020304" pitchFamily="18" charset="0"/>
              </a:rPr>
              <a:t> Dim area As Single, </a:t>
            </a:r>
            <a:r>
              <a:rPr lang="en-US" altLang="zh-CN" sz="2000">
                <a:latin typeface="Times New Roman" panose="02020603050405020304" pitchFamily="18" charset="0"/>
                <a:cs typeface="Times New Roman" panose="02020603050405020304" pitchFamily="18" charset="0"/>
              </a:rPr>
              <a:t>p</a:t>
            </a:r>
            <a:r>
              <a:rPr lang="zh-CN" altLang="en-US" sz="2000">
                <a:latin typeface="Times New Roman" panose="02020603050405020304" pitchFamily="18" charset="0"/>
                <a:cs typeface="Times New Roman" panose="02020603050405020304" pitchFamily="18" charset="0"/>
              </a:rPr>
              <a:t> As Single</a:t>
            </a:r>
          </a:p>
          <a:p>
            <a:pPr marL="360045" indent="0" fontAlgn="auto">
              <a:buNone/>
            </a:pPr>
            <a:r>
              <a:rPr lang="zh-CN" altLang="en-US" sz="2000">
                <a:latin typeface="Times New Roman" panose="02020603050405020304" pitchFamily="18" charset="0"/>
                <a:cs typeface="Times New Roman" panose="02020603050405020304" pitchFamily="18" charset="0"/>
              </a:rPr>
              <a:t> a = Val(InputBox("请输入三角形a边长："))</a:t>
            </a:r>
          </a:p>
          <a:p>
            <a:pPr marL="360045" indent="0" fontAlgn="auto">
              <a:buNone/>
            </a:pPr>
            <a:r>
              <a:rPr lang="zh-CN" altLang="en-US" sz="2000">
                <a:latin typeface="Times New Roman" panose="02020603050405020304" pitchFamily="18" charset="0"/>
                <a:cs typeface="Times New Roman" panose="02020603050405020304" pitchFamily="18" charset="0"/>
              </a:rPr>
              <a:t> b = Val(InputBox("请输入三角形b边长："))</a:t>
            </a:r>
          </a:p>
          <a:p>
            <a:pPr marL="360045" indent="0" fontAlgn="auto">
              <a:buNone/>
            </a:pPr>
            <a:r>
              <a:rPr lang="zh-CN" altLang="en-US" sz="2000">
                <a:latin typeface="Times New Roman" panose="02020603050405020304" pitchFamily="18" charset="0"/>
                <a:cs typeface="Times New Roman" panose="02020603050405020304" pitchFamily="18" charset="0"/>
              </a:rPr>
              <a:t> c = Val(InputBox("请输入三角形c边长："))</a:t>
            </a:r>
          </a:p>
          <a:p>
            <a:pPr marL="360045" indent="0" fontAlgn="auto">
              <a:buNone/>
            </a:pPr>
            <a:r>
              <a:rPr lang="zh-CN" altLang="en-US" sz="2000">
                <a:latin typeface="Times New Roman" panose="02020603050405020304" pitchFamily="18" charset="0"/>
                <a:cs typeface="Times New Roman" panose="02020603050405020304" pitchFamily="18" charset="0"/>
              </a:rPr>
              <a:t> If (a + b &gt; c And a + c &gt; b And b + c &gt; a) Then</a:t>
            </a:r>
          </a:p>
          <a:p>
            <a:pPr marL="360045" indent="0" fontAlgn="auto">
              <a:buNone/>
            </a:pPr>
            <a:r>
              <a:rPr lang="zh-CN" altLang="en-US" sz="2000">
                <a:latin typeface="Times New Roman" panose="02020603050405020304" pitchFamily="18" charset="0"/>
                <a:cs typeface="Times New Roman" panose="02020603050405020304" pitchFamily="18" charset="0"/>
              </a:rPr>
              <a:t>     </a:t>
            </a:r>
            <a:r>
              <a:rPr lang="en-US" altLang="zh-CN" sz="2000">
                <a:latin typeface="Times New Roman" panose="02020603050405020304" pitchFamily="18" charset="0"/>
                <a:cs typeface="Times New Roman" panose="02020603050405020304" pitchFamily="18" charset="0"/>
              </a:rPr>
              <a:t>p</a:t>
            </a:r>
            <a:r>
              <a:rPr lang="zh-CN" altLang="en-US" sz="2000">
                <a:latin typeface="Times New Roman" panose="02020603050405020304" pitchFamily="18" charset="0"/>
                <a:cs typeface="Times New Roman" panose="02020603050405020304" pitchFamily="18" charset="0"/>
              </a:rPr>
              <a:t> = (a + b + c) / 2</a:t>
            </a:r>
          </a:p>
          <a:p>
            <a:pPr marL="360045" indent="0" fontAlgn="auto">
              <a:buNone/>
            </a:pPr>
            <a:r>
              <a:rPr lang="zh-CN" altLang="en-US" sz="2000">
                <a:latin typeface="Times New Roman" panose="02020603050405020304" pitchFamily="18" charset="0"/>
                <a:cs typeface="Times New Roman" panose="02020603050405020304" pitchFamily="18" charset="0"/>
              </a:rPr>
              <a:t>     area = Sqr(</a:t>
            </a:r>
            <a:r>
              <a:rPr lang="en-US" altLang="zh-CN" sz="2000">
                <a:latin typeface="Times New Roman" panose="02020603050405020304" pitchFamily="18" charset="0"/>
                <a:cs typeface="Times New Roman" panose="02020603050405020304" pitchFamily="18" charset="0"/>
              </a:rPr>
              <a:t>p</a:t>
            </a:r>
            <a:r>
              <a:rPr lang="zh-CN" altLang="en-US" sz="2000">
                <a:latin typeface="Times New Roman" panose="02020603050405020304" pitchFamily="18" charset="0"/>
                <a:cs typeface="Times New Roman" panose="02020603050405020304" pitchFamily="18" charset="0"/>
              </a:rPr>
              <a:t> * (</a:t>
            </a:r>
            <a:r>
              <a:rPr lang="en-US" altLang="zh-CN" sz="2000">
                <a:latin typeface="Times New Roman" panose="02020603050405020304" pitchFamily="18" charset="0"/>
                <a:cs typeface="Times New Roman" panose="02020603050405020304" pitchFamily="18" charset="0"/>
              </a:rPr>
              <a:t>p</a:t>
            </a:r>
            <a:r>
              <a:rPr lang="zh-CN" altLang="en-US" sz="2000">
                <a:latin typeface="Times New Roman" panose="02020603050405020304" pitchFamily="18" charset="0"/>
                <a:cs typeface="Times New Roman" panose="02020603050405020304" pitchFamily="18" charset="0"/>
              </a:rPr>
              <a:t> - a) * (</a:t>
            </a:r>
            <a:r>
              <a:rPr lang="en-US" altLang="zh-CN" sz="2000">
                <a:latin typeface="Times New Roman" panose="02020603050405020304" pitchFamily="18" charset="0"/>
                <a:cs typeface="Times New Roman" panose="02020603050405020304" pitchFamily="18" charset="0"/>
              </a:rPr>
              <a:t>p</a:t>
            </a:r>
            <a:r>
              <a:rPr lang="zh-CN" altLang="en-US" sz="2000">
                <a:latin typeface="Times New Roman" panose="02020603050405020304" pitchFamily="18" charset="0"/>
                <a:cs typeface="Times New Roman" panose="02020603050405020304" pitchFamily="18" charset="0"/>
              </a:rPr>
              <a:t> - b) * (</a:t>
            </a:r>
            <a:r>
              <a:rPr lang="en-US" altLang="zh-CN" sz="2000">
                <a:latin typeface="Times New Roman" panose="02020603050405020304" pitchFamily="18" charset="0"/>
                <a:cs typeface="Times New Roman" panose="02020603050405020304" pitchFamily="18" charset="0"/>
              </a:rPr>
              <a:t>p</a:t>
            </a:r>
            <a:r>
              <a:rPr lang="zh-CN" altLang="en-US" sz="2000">
                <a:latin typeface="Times New Roman" panose="02020603050405020304" pitchFamily="18" charset="0"/>
                <a:cs typeface="Times New Roman" panose="02020603050405020304" pitchFamily="18" charset="0"/>
              </a:rPr>
              <a:t> - c))</a:t>
            </a:r>
          </a:p>
          <a:p>
            <a:pPr marL="360045" indent="0" fontAlgn="auto">
              <a:buNone/>
            </a:pPr>
            <a:r>
              <a:rPr lang="zh-CN" altLang="en-US" sz="2000">
                <a:latin typeface="Times New Roman" panose="02020603050405020304" pitchFamily="18" charset="0"/>
                <a:cs typeface="Times New Roman" panose="02020603050405020304" pitchFamily="18" charset="0"/>
              </a:rPr>
              <a:t>     MsgBox "三角形面积为" &amp; Format(area, ".00")</a:t>
            </a:r>
          </a:p>
          <a:p>
            <a:pPr marL="360045" indent="0" fontAlgn="auto">
              <a:buNone/>
            </a:pPr>
            <a:r>
              <a:rPr lang="zh-CN" altLang="en-US" sz="2000">
                <a:latin typeface="Times New Roman" panose="02020603050405020304" pitchFamily="18" charset="0"/>
                <a:cs typeface="Times New Roman" panose="02020603050405020304" pitchFamily="18" charset="0"/>
              </a:rPr>
              <a:t> Else</a:t>
            </a:r>
          </a:p>
          <a:p>
            <a:pPr marL="360045" indent="0" fontAlgn="auto">
              <a:buNone/>
            </a:pPr>
            <a:r>
              <a:rPr lang="zh-CN" altLang="en-US" sz="2000">
                <a:latin typeface="Times New Roman" panose="02020603050405020304" pitchFamily="18" charset="0"/>
                <a:cs typeface="Times New Roman" panose="02020603050405020304" pitchFamily="18" charset="0"/>
              </a:rPr>
              <a:t>     MsgBox "输入错误"</a:t>
            </a:r>
          </a:p>
          <a:p>
            <a:pPr marL="360045" indent="0" fontAlgn="auto">
              <a:buNone/>
            </a:pPr>
            <a:r>
              <a:rPr lang="zh-CN" altLang="en-US" sz="2000">
                <a:latin typeface="Times New Roman" panose="02020603050405020304" pitchFamily="18" charset="0"/>
                <a:cs typeface="Times New Roman" panose="02020603050405020304" pitchFamily="18" charset="0"/>
              </a:rPr>
              <a:t> End If</a:t>
            </a:r>
          </a:p>
          <a:p>
            <a:pPr marL="0" indent="0">
              <a:buNone/>
            </a:pPr>
            <a:r>
              <a:rPr lang="zh-CN" altLang="en-US" sz="2000">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b="1">
                <a:latin typeface="方正姚体" panose="02010601030101010101" pitchFamily="2" charset="-122"/>
                <a:sym typeface="+mn-ea"/>
              </a:rPr>
              <a:t>案例</a:t>
            </a:r>
            <a:r>
              <a:rPr lang="en-US" altLang="zh-CN" b="1">
                <a:latin typeface="方正姚体" panose="02010601030101010101" pitchFamily="2" charset="-122"/>
                <a:sym typeface="+mn-ea"/>
              </a:rPr>
              <a:t>3</a:t>
            </a:r>
            <a:r>
              <a:rPr b="1">
                <a:latin typeface="方正姚体" panose="02010601030101010101" pitchFamily="2" charset="-122"/>
                <a:sym typeface="+mn-ea"/>
              </a:rPr>
              <a:t>：</a:t>
            </a:r>
            <a:r>
              <a:rPr>
                <a:sym typeface="+mn-ea"/>
              </a:rPr>
              <a:t>一元二次方程根的类型并求根</a:t>
            </a:r>
            <a:endParaRPr lang="zh-CN" altLang="en-US"/>
          </a:p>
        </p:txBody>
      </p:sp>
      <p:sp>
        <p:nvSpPr>
          <p:cNvPr id="3" name="内容占位符 2"/>
          <p:cNvSpPr>
            <a:spLocks noGrp="1"/>
          </p:cNvSpPr>
          <p:nvPr>
            <p:ph idx="1"/>
          </p:nvPr>
        </p:nvSpPr>
        <p:spPr>
          <a:xfrm>
            <a:off x="176530" y="1240790"/>
            <a:ext cx="11710670" cy="5038725"/>
          </a:xfrm>
        </p:spPr>
        <p:txBody>
          <a:bodyPr>
            <a:normAutofit lnSpcReduction="10000"/>
          </a:bodyPr>
          <a:lstStyle/>
          <a:p>
            <a:pPr marL="542925" indent="-276225" algn="l">
              <a:lnSpc>
                <a:spcPct val="150000"/>
              </a:lnSpc>
              <a:spcBef>
                <a:spcPts val="600"/>
              </a:spcBef>
              <a:spcAft>
                <a:spcPts val="600"/>
              </a:spcAft>
              <a:buClr>
                <a:schemeClr val="accent4"/>
              </a:buClr>
              <a:buSzTx/>
              <a:buFont typeface="Times New Roman" panose="02020603050405020304" pitchFamily="18" charset="0"/>
              <a:buChar char="−"/>
            </a:pPr>
            <a:r>
              <a:rPr lang="en-US" altLang="zh-CN" sz="3200" dirty="0">
                <a:solidFill>
                  <a:srgbClr val="0070C0"/>
                </a:solidFill>
                <a:latin typeface="Times New Roman" panose="02020603050405020304" pitchFamily="18" charset="0"/>
                <a:cs typeface="Times New Roman" panose="02020603050405020304" pitchFamily="18" charset="0"/>
              </a:rPr>
              <a:t>由代数基本定理，</a:t>
            </a:r>
            <a:r>
              <a:rPr lang="en-US" altLang="zh-CN" sz="3200" dirty="0">
                <a:solidFill>
                  <a:srgbClr val="0070C0"/>
                </a:solidFill>
                <a:latin typeface="Times New Roman" panose="02020603050405020304" pitchFamily="18" charset="0"/>
                <a:cs typeface="Times New Roman" panose="02020603050405020304" pitchFamily="18" charset="0"/>
                <a:sym typeface="+mn-ea"/>
              </a:rPr>
              <a:t>一元二次方程ax²+bx+c=0（a≠0）</a:t>
            </a:r>
            <a:r>
              <a:rPr lang="en-US" altLang="zh-CN" sz="3200" dirty="0">
                <a:solidFill>
                  <a:srgbClr val="0070C0"/>
                </a:solidFill>
                <a:latin typeface="Times New Roman" panose="02020603050405020304" pitchFamily="18" charset="0"/>
                <a:cs typeface="Times New Roman" panose="02020603050405020304" pitchFamily="18" charset="0"/>
              </a:rPr>
              <a:t>根的情况由判别式（△=b²-4ac）决定。</a:t>
            </a:r>
          </a:p>
          <a:p>
            <a:pPr marL="542925" indent="-276225" algn="l">
              <a:lnSpc>
                <a:spcPct val="150000"/>
              </a:lnSpc>
              <a:spcBef>
                <a:spcPts val="600"/>
              </a:spcBef>
              <a:spcAft>
                <a:spcPts val="600"/>
              </a:spcAft>
              <a:buClr>
                <a:schemeClr val="accent4"/>
              </a:buClr>
              <a:buSzTx/>
              <a:buFont typeface="Times New Roman" panose="02020603050405020304" pitchFamily="18" charset="0"/>
              <a:buChar char="−"/>
            </a:pPr>
            <a:r>
              <a:rPr lang="en-US" altLang="zh-CN" sz="3200" dirty="0">
                <a:solidFill>
                  <a:srgbClr val="0070C0"/>
                </a:solidFill>
                <a:latin typeface="Times New Roman" panose="02020603050405020304" pitchFamily="18" charset="0"/>
                <a:cs typeface="Times New Roman" panose="02020603050405020304" pitchFamily="18" charset="0"/>
              </a:rPr>
              <a:t>①当△&gt;0时，方程有两个不相等的实根；</a:t>
            </a:r>
          </a:p>
          <a:p>
            <a:pPr marL="542925" indent="-276225" algn="l">
              <a:lnSpc>
                <a:spcPct val="150000"/>
              </a:lnSpc>
              <a:spcBef>
                <a:spcPts val="600"/>
              </a:spcBef>
              <a:spcAft>
                <a:spcPts val="600"/>
              </a:spcAft>
              <a:buClr>
                <a:schemeClr val="accent4"/>
              </a:buClr>
              <a:buSzTx/>
              <a:buFont typeface="Times New Roman" panose="02020603050405020304" pitchFamily="18" charset="0"/>
              <a:buChar char="−"/>
            </a:pPr>
            <a:r>
              <a:rPr lang="en-US" altLang="zh-CN" sz="3200" dirty="0">
                <a:solidFill>
                  <a:srgbClr val="0070C0"/>
                </a:solidFill>
                <a:latin typeface="Times New Roman" panose="02020603050405020304" pitchFamily="18" charset="0"/>
                <a:cs typeface="Times New Roman" panose="02020603050405020304" pitchFamily="18" charset="0"/>
              </a:rPr>
              <a:t>②当△=0时，方程有两个相等的实根；</a:t>
            </a:r>
          </a:p>
          <a:p>
            <a:pPr marL="542925" indent="-276225" algn="l">
              <a:lnSpc>
                <a:spcPct val="150000"/>
              </a:lnSpc>
              <a:spcBef>
                <a:spcPts val="600"/>
              </a:spcBef>
              <a:spcAft>
                <a:spcPts val="600"/>
              </a:spcAft>
              <a:buClr>
                <a:schemeClr val="accent4"/>
              </a:buClr>
              <a:buSzTx/>
              <a:buFont typeface="Times New Roman" panose="02020603050405020304" pitchFamily="18" charset="0"/>
              <a:buChar char="−"/>
            </a:pPr>
            <a:r>
              <a:rPr lang="en-US" altLang="zh-CN" sz="3200" dirty="0">
                <a:solidFill>
                  <a:srgbClr val="0070C0"/>
                </a:solidFill>
                <a:latin typeface="Times New Roman" panose="02020603050405020304" pitchFamily="18" charset="0"/>
                <a:cs typeface="Times New Roman" panose="02020603050405020304" pitchFamily="18" charset="0"/>
              </a:rPr>
              <a:t>③当△&lt;0时，方程无实数根。</a:t>
            </a:r>
          </a:p>
          <a:p>
            <a:pPr marL="542925" indent="-276225" algn="l">
              <a:lnSpc>
                <a:spcPct val="150000"/>
              </a:lnSpc>
              <a:spcBef>
                <a:spcPts val="600"/>
              </a:spcBef>
              <a:spcAft>
                <a:spcPts val="600"/>
              </a:spcAft>
              <a:buClr>
                <a:schemeClr val="accent4"/>
              </a:buClr>
              <a:buSzTx/>
              <a:buFont typeface="Times New Roman" panose="02020603050405020304" pitchFamily="18" charset="0"/>
              <a:buChar char="−"/>
            </a:pPr>
            <a:r>
              <a:rPr lang="zh-CN" altLang="en-US" sz="3200" dirty="0">
                <a:solidFill>
                  <a:srgbClr val="0070C0"/>
                </a:solidFill>
                <a:latin typeface="Times New Roman" panose="02020603050405020304" pitchFamily="18" charset="0"/>
                <a:cs typeface="Times New Roman" panose="02020603050405020304" pitchFamily="18" charset="0"/>
                <a:sym typeface="+mn-ea"/>
              </a:rPr>
              <a:t>示例</a:t>
            </a:r>
            <a:r>
              <a:rPr lang="en-US" altLang="zh-CN" sz="3200" dirty="0">
                <a:solidFill>
                  <a:srgbClr val="0070C0"/>
                </a:solidFill>
                <a:latin typeface="Times New Roman" panose="02020603050405020304" pitchFamily="18" charset="0"/>
                <a:cs typeface="Times New Roman" panose="02020603050405020304" pitchFamily="18" charset="0"/>
                <a:sym typeface="+mn-ea"/>
              </a:rPr>
              <a:t>【</a:t>
            </a:r>
            <a:r>
              <a:rPr lang="zh-CN" altLang="en-US" sz="3200" dirty="0">
                <a:solidFill>
                  <a:srgbClr val="0070C0"/>
                </a:solidFill>
                <a:latin typeface="Times New Roman" panose="02020603050405020304" pitchFamily="18" charset="0"/>
                <a:cs typeface="Times New Roman" panose="02020603050405020304" pitchFamily="18" charset="0"/>
                <a:sym typeface="+mn-ea"/>
              </a:rPr>
              <a:t>例 </a:t>
            </a:r>
            <a:r>
              <a:rPr lang="en-US" altLang="zh-CN" sz="3200" dirty="0">
                <a:solidFill>
                  <a:srgbClr val="0070C0"/>
                </a:solidFill>
                <a:latin typeface="Times New Roman" panose="02020603050405020304" pitchFamily="18" charset="0"/>
                <a:cs typeface="Times New Roman" panose="02020603050405020304" pitchFamily="18" charset="0"/>
                <a:sym typeface="+mn-ea"/>
              </a:rPr>
              <a:t>3.50】</a:t>
            </a:r>
            <a:endParaRPr lang="en-US" altLang="zh-CN" sz="3200" dirty="0">
              <a:solidFill>
                <a:srgbClr val="0070C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a:sym typeface="+mn-ea"/>
              </a:rPr>
              <a:t>【例3.50】一元二次方程求根</a:t>
            </a:r>
            <a:endParaRPr lang="zh-CN" altLang="en-US"/>
          </a:p>
        </p:txBody>
      </p:sp>
      <p:sp>
        <p:nvSpPr>
          <p:cNvPr id="3" name="内容占位符 2"/>
          <p:cNvSpPr>
            <a:spLocks noGrp="1"/>
          </p:cNvSpPr>
          <p:nvPr>
            <p:ph idx="1"/>
          </p:nvPr>
        </p:nvSpPr>
        <p:spPr>
          <a:xfrm>
            <a:off x="485140" y="1240790"/>
            <a:ext cx="11402060" cy="5716905"/>
          </a:xfrm>
        </p:spPr>
        <p:txBody>
          <a:bodyPr>
            <a:noAutofit/>
          </a:bodyPr>
          <a:lstStyle/>
          <a:p>
            <a:pPr marL="0" indent="0">
              <a:buNone/>
            </a:pPr>
            <a:r>
              <a:rPr lang="zh-CN" altLang="en-US" sz="2000">
                <a:latin typeface="Times New Roman" panose="02020603050405020304" pitchFamily="18" charset="0"/>
                <a:cs typeface="Times New Roman" panose="02020603050405020304" pitchFamily="18" charset="0"/>
              </a:rPr>
              <a:t>Sub QuadraticEquationRoot()</a:t>
            </a:r>
          </a:p>
          <a:p>
            <a:pPr marL="0" indent="0">
              <a:buNone/>
            </a:pPr>
            <a:r>
              <a:rPr lang="zh-CN" altLang="en-US" sz="2000">
                <a:latin typeface="Times New Roman" panose="02020603050405020304" pitchFamily="18" charset="0"/>
                <a:cs typeface="Times New Roman" panose="02020603050405020304" pitchFamily="18" charset="0"/>
              </a:rPr>
              <a:t>Dim a As Single, b As Single, c As Single</a:t>
            </a:r>
          </a:p>
          <a:p>
            <a:pPr marL="0" indent="0">
              <a:buNone/>
            </a:pPr>
            <a:r>
              <a:rPr lang="zh-CN" altLang="en-US" sz="2000">
                <a:latin typeface="Times New Roman" panose="02020603050405020304" pitchFamily="18" charset="0"/>
                <a:cs typeface="Times New Roman" panose="02020603050405020304" pitchFamily="18" charset="0"/>
              </a:rPr>
              <a:t>Dim delta As Single, x1 As Single, x2 As Single</a:t>
            </a:r>
          </a:p>
          <a:p>
            <a:pPr marL="0" indent="0">
              <a:buNone/>
            </a:pPr>
            <a:r>
              <a:rPr lang="zh-CN" altLang="en-US" sz="2000">
                <a:latin typeface="Times New Roman" panose="02020603050405020304" pitchFamily="18" charset="0"/>
                <a:cs typeface="Times New Roman" panose="02020603050405020304" pitchFamily="18" charset="0"/>
              </a:rPr>
              <a:t>a = Val(InputBox("请方程二次项系数a："))</a:t>
            </a:r>
          </a:p>
          <a:p>
            <a:pPr marL="0" indent="0">
              <a:buNone/>
            </a:pPr>
            <a:r>
              <a:rPr lang="zh-CN" altLang="en-US" sz="2000">
                <a:latin typeface="Times New Roman" panose="02020603050405020304" pitchFamily="18" charset="0"/>
                <a:cs typeface="Times New Roman" panose="02020603050405020304" pitchFamily="18" charset="0"/>
              </a:rPr>
              <a:t>b = Val(InputBox("请方程一次项系数b："))</a:t>
            </a:r>
          </a:p>
          <a:p>
            <a:pPr marL="0" indent="0">
              <a:buNone/>
            </a:pPr>
            <a:r>
              <a:rPr lang="zh-CN" altLang="en-US" sz="2000">
                <a:latin typeface="Times New Roman" panose="02020603050405020304" pitchFamily="18" charset="0"/>
                <a:cs typeface="Times New Roman" panose="02020603050405020304" pitchFamily="18" charset="0"/>
              </a:rPr>
              <a:t>c = Val(InputBox("请方程常数项c："))</a:t>
            </a:r>
          </a:p>
          <a:p>
            <a:pPr marL="0" indent="0">
              <a:buNone/>
            </a:pPr>
            <a:r>
              <a:rPr lang="zh-CN" altLang="en-US" sz="2000">
                <a:latin typeface="Times New Roman" panose="02020603050405020304" pitchFamily="18" charset="0"/>
                <a:cs typeface="Times New Roman" panose="02020603050405020304" pitchFamily="18" charset="0"/>
              </a:rPr>
              <a:t>If (a = 0) Then</a:t>
            </a:r>
          </a:p>
          <a:p>
            <a:pPr marL="0" indent="0">
              <a:buNone/>
            </a:pPr>
            <a:r>
              <a:rPr lang="zh-CN" altLang="en-US" sz="2000">
                <a:latin typeface="Times New Roman" panose="02020603050405020304" pitchFamily="18" charset="0"/>
                <a:cs typeface="Times New Roman" panose="02020603050405020304" pitchFamily="18" charset="0"/>
              </a:rPr>
              <a:t>   If (b &lt;&gt; 0) Then</a:t>
            </a:r>
          </a:p>
          <a:p>
            <a:pPr marL="0" indent="0">
              <a:buNone/>
            </a:pPr>
            <a:r>
              <a:rPr lang="zh-CN" altLang="en-US" sz="2000">
                <a:latin typeface="Times New Roman" panose="02020603050405020304" pitchFamily="18" charset="0"/>
                <a:cs typeface="Times New Roman" panose="02020603050405020304" pitchFamily="18" charset="0"/>
              </a:rPr>
              <a:t>       MsgBox "方程只有一个根， x=" &amp; Format(-c / b, "0.00")</a:t>
            </a:r>
          </a:p>
          <a:p>
            <a:pPr marL="0" indent="0">
              <a:buNone/>
            </a:pPr>
            <a:r>
              <a:rPr lang="zh-CN" altLang="en-US" sz="2000">
                <a:latin typeface="Times New Roman" panose="02020603050405020304" pitchFamily="18" charset="0"/>
                <a:cs typeface="Times New Roman" panose="02020603050405020304" pitchFamily="18" charset="0"/>
              </a:rPr>
              <a:t>   Else</a:t>
            </a:r>
          </a:p>
          <a:p>
            <a:pPr marL="0" indent="0">
              <a:buNone/>
            </a:pPr>
            <a:r>
              <a:rPr lang="zh-CN" altLang="en-US" sz="2000">
                <a:latin typeface="Times New Roman" panose="02020603050405020304" pitchFamily="18" charset="0"/>
                <a:cs typeface="Times New Roman" panose="02020603050405020304" pitchFamily="18" charset="0"/>
              </a:rPr>
              <a:t>       MsgBox "输入错误"</a:t>
            </a:r>
          </a:p>
          <a:p>
            <a:pPr marL="0" indent="0">
              <a:buNone/>
            </a:pPr>
            <a:r>
              <a:rPr lang="zh-CN" altLang="en-US" sz="2000">
                <a:latin typeface="Times New Roman" panose="02020603050405020304" pitchFamily="18" charset="0"/>
                <a:cs typeface="Times New Roman" panose="02020603050405020304" pitchFamily="18" charset="0"/>
              </a:rPr>
              <a:t>   EndIf</a:t>
            </a:r>
          </a:p>
          <a:p>
            <a:pPr marL="0" indent="0">
              <a:buNone/>
            </a:pPr>
            <a:r>
              <a:rPr lang="zh-CN" altLang="en-US" sz="2000">
                <a:latin typeface="Times New Roman" panose="02020603050405020304" pitchFamily="18" charset="0"/>
                <a:cs typeface="Times New Roman" panose="02020603050405020304" pitchFamily="18" charset="0"/>
              </a:rPr>
              <a:t>Else</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a:sym typeface="+mn-ea"/>
              </a:rPr>
              <a:t>【例3.50】一元二次方程求根</a:t>
            </a:r>
            <a:r>
              <a:rPr lang="en-US" altLang="zh-CN">
                <a:sym typeface="+mn-ea"/>
              </a:rPr>
              <a:t>(</a:t>
            </a:r>
            <a:r>
              <a:rPr altLang="zh-CN">
                <a:sym typeface="+mn-ea"/>
              </a:rPr>
              <a:t>续</a:t>
            </a:r>
            <a:r>
              <a:rPr lang="en-US" altLang="zh-CN">
                <a:sym typeface="+mn-ea"/>
              </a:rPr>
              <a:t>)</a:t>
            </a:r>
          </a:p>
        </p:txBody>
      </p:sp>
      <p:sp>
        <p:nvSpPr>
          <p:cNvPr id="3" name="内容占位符 2"/>
          <p:cNvSpPr>
            <a:spLocks noGrp="1"/>
          </p:cNvSpPr>
          <p:nvPr>
            <p:ph idx="1"/>
          </p:nvPr>
        </p:nvSpPr>
        <p:spPr>
          <a:xfrm>
            <a:off x="485140" y="1240790"/>
            <a:ext cx="11402060" cy="5716905"/>
          </a:xfrm>
        </p:spPr>
        <p:txBody>
          <a:bodyPr>
            <a:noAutofit/>
          </a:bodyPr>
          <a:lstStyle/>
          <a:p>
            <a:pPr marL="0" indent="0">
              <a:buNone/>
            </a:pPr>
            <a:r>
              <a:rPr lang="zh-CN" altLang="en-US" sz="2000">
                <a:latin typeface="Times New Roman" panose="02020603050405020304" pitchFamily="18" charset="0"/>
                <a:cs typeface="Times New Roman" panose="02020603050405020304" pitchFamily="18" charset="0"/>
                <a:sym typeface="+mn-ea"/>
              </a:rPr>
              <a:t>delta = b * b - 4 * a * c</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Select Case delta</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Case Is &gt; 0</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x1 = (-b + Sqr(delta)) / (2 * a)</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x2 = (-b - Sqr(delta)) / (2 * a)</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MsgBox "方程有两个实数根：x1=" &amp; Format(x1, "0.00") _</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&amp; " x2=" &amp; Format(x2, "0.00")</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Case Is = 0</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MsgBox "方程有两个相等的实数根：x=" &amp; Format(-b / (2 * a), "0.00")</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Case Else</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MsgBox "方程没有实数根"</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   End Select</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End If</a:t>
            </a:r>
            <a:endParaRPr lang="zh-CN" altLang="en-US" sz="20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000">
                <a:latin typeface="Times New Roman" panose="02020603050405020304" pitchFamily="18" charset="0"/>
                <a:cs typeface="Times New Roman" panose="02020603050405020304" pitchFamily="18" charset="0"/>
                <a:sym typeface="+mn-ea"/>
              </a:rPr>
              <a:t>End Sub</a:t>
            </a:r>
            <a:endParaRPr lang="zh-CN" altLang="en-US" sz="2000">
              <a:latin typeface="Times New Roman" panose="02020603050405020304" pitchFamily="18" charset="0"/>
              <a:cs typeface="Times New Roman" panose="02020603050405020304" pitchFamily="18"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38530" y="1126490"/>
            <a:ext cx="10752455" cy="5040630"/>
          </a:xfrm>
        </p:spPr>
        <p:txBody>
          <a:bodyPr>
            <a:normAutofit/>
          </a:bodyPr>
          <a:lstStyle/>
          <a:p>
            <a:pPr marL="0" indent="0">
              <a:buNone/>
            </a:pPr>
            <a:endParaRPr lang="en-US" altLang="zh-CN" sz="20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1～100的和就是数列{1，2，3，…,n}的前100项的和，数列的通项公式为：     a(n) = n</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设该数列前n项和为S(n),则有，根据S(n)的公式可以得到以下递推公式：</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     S(1)=1                                       n=1时       （1）</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     S(n)=S(n-1) + a(n)                    n≥2时       （2）</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zh-CN" altLang="en-US" dirty="0">
                <a:solidFill>
                  <a:srgbClr val="0070C0"/>
                </a:solidFill>
                <a:latin typeface="Times New Roman" panose="02020603050405020304" pitchFamily="18" charset="0"/>
                <a:cs typeface="Times New Roman" panose="02020603050405020304" pitchFamily="18" charset="0"/>
                <a:sym typeface="+mn-ea"/>
              </a:rPr>
              <a:t>示例</a:t>
            </a:r>
            <a:r>
              <a:rPr lang="en-US" altLang="zh-CN" dirty="0">
                <a:solidFill>
                  <a:srgbClr val="0070C0"/>
                </a:solidFill>
                <a:latin typeface="Times New Roman" panose="02020603050405020304" pitchFamily="18" charset="0"/>
                <a:cs typeface="Times New Roman" panose="02020603050405020304" pitchFamily="18" charset="0"/>
                <a:sym typeface="+mn-ea"/>
              </a:rPr>
              <a:t>【</a:t>
            </a:r>
            <a:r>
              <a:rPr lang="zh-CN" altLang="en-US" dirty="0">
                <a:solidFill>
                  <a:srgbClr val="0070C0"/>
                </a:solidFill>
                <a:latin typeface="Times New Roman" panose="02020603050405020304" pitchFamily="18" charset="0"/>
                <a:cs typeface="Times New Roman" panose="02020603050405020304" pitchFamily="18" charset="0"/>
                <a:sym typeface="+mn-ea"/>
              </a:rPr>
              <a:t>例 </a:t>
            </a:r>
            <a:r>
              <a:rPr lang="en-US" altLang="zh-CN" dirty="0">
                <a:solidFill>
                  <a:srgbClr val="0070C0"/>
                </a:solidFill>
                <a:latin typeface="Times New Roman" panose="02020603050405020304" pitchFamily="18" charset="0"/>
                <a:cs typeface="Times New Roman" panose="02020603050405020304" pitchFamily="18" charset="0"/>
                <a:sym typeface="+mn-ea"/>
              </a:rPr>
              <a:t>3.51】</a:t>
            </a:r>
            <a:endParaRPr lang="en-US" altLang="zh-CN" dirty="0">
              <a:solidFill>
                <a:srgbClr val="0070C0"/>
              </a:solidFill>
              <a:latin typeface="Times New Roman" panose="02020603050405020304" pitchFamily="18" charset="0"/>
              <a:cs typeface="Times New Roman" panose="02020603050405020304" pitchFamily="18" charset="0"/>
            </a:endParaRPr>
          </a:p>
        </p:txBody>
      </p:sp>
      <p:sp>
        <p:nvSpPr>
          <p:cNvPr id="5" name="Rectangle 2"/>
          <p:cNvSpPr>
            <a:spLocks noGrp="1" noChangeArrowheads="1"/>
          </p:cNvSpPr>
          <p:nvPr>
            <p:ph type="title"/>
          </p:nvPr>
        </p:nvSpPr>
        <p:spPr/>
        <p:txBody>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4 </a:t>
            </a:r>
            <a:r>
              <a:rPr lang="en-US" altLang="zh-CN">
                <a:solidFill>
                  <a:srgbClr val="0070C0"/>
                </a:solidFill>
                <a:latin typeface="Times New Roman" panose="02020603050405020304" pitchFamily="18" charset="0"/>
                <a:cs typeface="Times New Roman" panose="02020603050405020304" pitchFamily="18" charset="0"/>
                <a:sym typeface="+mn-ea"/>
              </a:rPr>
              <a:t>利用循环语句求1～100的和</a:t>
            </a:r>
            <a:endParaRPr lang="zh-CN" altLang="en-US" b="1" dirty="0">
              <a:latin typeface="方正姚体" panose="02010601030101010101" pitchFamily="2" charset="-122"/>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a:sym typeface="+mn-ea"/>
              </a:rPr>
              <a:t>【例3.51】求1～100的和</a:t>
            </a:r>
            <a:endParaRPr lang="zh-CN" altLang="en-US"/>
          </a:p>
        </p:txBody>
      </p:sp>
      <p:sp>
        <p:nvSpPr>
          <p:cNvPr id="3" name="内容占位符 2"/>
          <p:cNvSpPr>
            <a:spLocks noGrp="1"/>
          </p:cNvSpPr>
          <p:nvPr>
            <p:ph idx="1"/>
          </p:nvPr>
        </p:nvSpPr>
        <p:spPr/>
        <p:txBody>
          <a:bodyPr>
            <a:normAutofit lnSpcReduction="10000"/>
          </a:bodyPr>
          <a:lstStyle/>
          <a:p>
            <a:pPr marL="0" indent="0">
              <a:buNone/>
            </a:pPr>
            <a:endParaRPr lang="zh-CN" altLang="en-US">
              <a:latin typeface="Times New Roman" panose="02020603050405020304" pitchFamily="18" charset="0"/>
              <a:cs typeface="Times New Roman" panose="02020603050405020304" pitchFamily="18" charset="0"/>
            </a:endParaRPr>
          </a:p>
          <a:p>
            <a:pPr marL="0" indent="0">
              <a:buNone/>
            </a:pPr>
            <a:r>
              <a:rPr lang="zh-CN" altLang="en-US">
                <a:latin typeface="Times New Roman" panose="02020603050405020304" pitchFamily="18" charset="0"/>
                <a:cs typeface="Times New Roman" panose="02020603050405020304" pitchFamily="18" charset="0"/>
              </a:rPr>
              <a:t>Sub CalcSum()</a:t>
            </a:r>
          </a:p>
          <a:p>
            <a:pPr marL="360045" indent="0" fontAlgn="auto">
              <a:buNone/>
            </a:pPr>
            <a:r>
              <a:rPr lang="zh-CN" altLang="en-US">
                <a:latin typeface="Times New Roman" panose="02020603050405020304" pitchFamily="18" charset="0"/>
                <a:cs typeface="Times New Roman" panose="02020603050405020304" pitchFamily="18" charset="0"/>
              </a:rPr>
              <a:t>Dim n As Integer, s As Integer, An As Integer</a:t>
            </a:r>
          </a:p>
          <a:p>
            <a:pPr marL="360045" indent="0" fontAlgn="auto">
              <a:buNone/>
            </a:pPr>
            <a:r>
              <a:rPr lang="zh-CN" altLang="en-US">
                <a:latin typeface="Times New Roman" panose="02020603050405020304" pitchFamily="18" charset="0"/>
                <a:cs typeface="Times New Roman" panose="02020603050405020304" pitchFamily="18" charset="0"/>
              </a:rPr>
              <a:t>s = 1                  '对应(1)式</a:t>
            </a:r>
          </a:p>
          <a:p>
            <a:pPr marL="360045" indent="0" fontAlgn="auto">
              <a:buNone/>
            </a:pPr>
            <a:r>
              <a:rPr lang="zh-CN" altLang="en-US">
                <a:latin typeface="Times New Roman" panose="02020603050405020304" pitchFamily="18" charset="0"/>
                <a:cs typeface="Times New Roman" panose="02020603050405020304" pitchFamily="18" charset="0"/>
              </a:rPr>
              <a:t>For n = 2 To 100</a:t>
            </a:r>
          </a:p>
          <a:p>
            <a:pPr marL="360045" indent="0" fontAlgn="auto">
              <a:buNone/>
            </a:pPr>
            <a:r>
              <a:rPr lang="zh-CN" altLang="en-US">
                <a:latin typeface="Times New Roman" panose="02020603050405020304" pitchFamily="18" charset="0"/>
                <a:cs typeface="Times New Roman" panose="02020603050405020304" pitchFamily="18" charset="0"/>
              </a:rPr>
              <a:t>      An = n                '计算通项</a:t>
            </a:r>
          </a:p>
          <a:p>
            <a:pPr marL="360045" indent="0" fontAlgn="auto">
              <a:buNone/>
            </a:pPr>
            <a:r>
              <a:rPr lang="zh-CN" altLang="en-US">
                <a:latin typeface="Times New Roman" panose="02020603050405020304" pitchFamily="18" charset="0"/>
                <a:cs typeface="Times New Roman" panose="02020603050405020304" pitchFamily="18" charset="0"/>
              </a:rPr>
              <a:t>     s = s + An           '对应(2)递推公式</a:t>
            </a:r>
          </a:p>
          <a:p>
            <a:pPr marL="360045" indent="0" fontAlgn="auto">
              <a:buNone/>
            </a:pPr>
            <a:r>
              <a:rPr lang="zh-CN" altLang="en-US">
                <a:latin typeface="Times New Roman" panose="02020603050405020304" pitchFamily="18" charset="0"/>
                <a:cs typeface="Times New Roman" panose="02020603050405020304" pitchFamily="18" charset="0"/>
              </a:rPr>
              <a:t>Next</a:t>
            </a:r>
          </a:p>
          <a:p>
            <a:pPr marL="360045" indent="0" fontAlgn="auto">
              <a:buNone/>
            </a:pPr>
            <a:r>
              <a:rPr lang="zh-CN" altLang="en-US">
                <a:latin typeface="Times New Roman" panose="02020603050405020304" pitchFamily="18" charset="0"/>
                <a:cs typeface="Times New Roman" panose="02020603050405020304" pitchFamily="18" charset="0"/>
              </a:rPr>
              <a:t>MsgBox "1～100的和是：" &amp; s, vbOKOnly, " 数列求和"</a:t>
            </a:r>
          </a:p>
          <a:p>
            <a:pPr marL="0" indent="0">
              <a:buNone/>
            </a:pPr>
            <a:r>
              <a:rPr lang="zh-CN" altLang="en-US">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938530" y="1126490"/>
            <a:ext cx="10752455" cy="5040630"/>
          </a:xfrm>
        </p:spPr>
        <p:txBody>
          <a:bodyPr>
            <a:normAutofit/>
          </a:bodyPr>
          <a:lstStyle/>
          <a:p>
            <a:pPr marL="0" indent="0">
              <a:buNone/>
            </a:pPr>
            <a:endParaRPr lang="en-US" altLang="zh-CN" sz="20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10的阶乘就是数列{1，2，3，…,10}的前10项的积，其通项公式与例3.51相同，不同的是递推公式为：</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n! = 1                                     n=0,1时       (3)</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n! = (n-1)!×n                        n≥2时        (4)</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因此，可以通过改写例3.51中的递推公式求得阶乘。</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zh-CN" altLang="en-US" dirty="0">
                <a:solidFill>
                  <a:srgbClr val="0070C0"/>
                </a:solidFill>
                <a:latin typeface="Times New Roman" panose="02020603050405020304" pitchFamily="18" charset="0"/>
                <a:cs typeface="Times New Roman" panose="02020603050405020304" pitchFamily="18" charset="0"/>
                <a:sym typeface="+mn-ea"/>
              </a:rPr>
              <a:t>示例</a:t>
            </a:r>
            <a:r>
              <a:rPr lang="en-US" altLang="zh-CN" dirty="0">
                <a:solidFill>
                  <a:srgbClr val="0070C0"/>
                </a:solidFill>
                <a:latin typeface="Times New Roman" panose="02020603050405020304" pitchFamily="18" charset="0"/>
                <a:cs typeface="Times New Roman" panose="02020603050405020304" pitchFamily="18" charset="0"/>
                <a:sym typeface="+mn-ea"/>
              </a:rPr>
              <a:t>【</a:t>
            </a:r>
            <a:r>
              <a:rPr lang="zh-CN" altLang="en-US" dirty="0">
                <a:solidFill>
                  <a:srgbClr val="0070C0"/>
                </a:solidFill>
                <a:latin typeface="Times New Roman" panose="02020603050405020304" pitchFamily="18" charset="0"/>
                <a:cs typeface="Times New Roman" panose="02020603050405020304" pitchFamily="18" charset="0"/>
                <a:sym typeface="+mn-ea"/>
              </a:rPr>
              <a:t>例 </a:t>
            </a:r>
            <a:r>
              <a:rPr lang="en-US" altLang="zh-CN" dirty="0">
                <a:solidFill>
                  <a:srgbClr val="0070C0"/>
                </a:solidFill>
                <a:latin typeface="Times New Roman" panose="02020603050405020304" pitchFamily="18" charset="0"/>
                <a:cs typeface="Times New Roman" panose="02020603050405020304" pitchFamily="18" charset="0"/>
                <a:sym typeface="+mn-ea"/>
              </a:rPr>
              <a:t>3.52】</a:t>
            </a:r>
            <a:endParaRPr lang="en-US" altLang="zh-CN" dirty="0">
              <a:solidFill>
                <a:srgbClr val="0070C0"/>
              </a:solidFill>
              <a:latin typeface="Times New Roman" panose="02020603050405020304" pitchFamily="18" charset="0"/>
              <a:cs typeface="Times New Roman" panose="02020603050405020304" pitchFamily="18" charset="0"/>
            </a:endParaRPr>
          </a:p>
        </p:txBody>
      </p:sp>
      <p:sp>
        <p:nvSpPr>
          <p:cNvPr id="5" name="Rectangle 2"/>
          <p:cNvSpPr>
            <a:spLocks noGrp="1" noChangeArrowheads="1"/>
          </p:cNvSpPr>
          <p:nvPr>
            <p:ph type="title"/>
          </p:nvPr>
        </p:nvSpPr>
        <p:spPr/>
        <p:txBody>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5 </a:t>
            </a:r>
            <a:r>
              <a:rPr lang="en-US" altLang="zh-CN">
                <a:solidFill>
                  <a:srgbClr val="0070C0"/>
                </a:solidFill>
                <a:latin typeface="Times New Roman" panose="02020603050405020304" pitchFamily="18" charset="0"/>
                <a:cs typeface="Times New Roman" panose="02020603050405020304" pitchFamily="18" charset="0"/>
                <a:sym typeface="+mn-ea"/>
              </a:rPr>
              <a:t>利用循环语句求10的阶乘</a:t>
            </a:r>
            <a:endParaRPr lang="zh-CN" altLang="en-US" b="1" dirty="0">
              <a:latin typeface="方正姚体" panose="02010601030101010101" pitchFamily="2" charset="-122"/>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a:sym typeface="+mn-ea"/>
              </a:rPr>
              <a:t>【例3.52】求10的阶乘</a:t>
            </a:r>
            <a:endParaRPr lang="zh-CN" altLang="en-US"/>
          </a:p>
        </p:txBody>
      </p:sp>
      <p:sp>
        <p:nvSpPr>
          <p:cNvPr id="3" name="内容占位符 2"/>
          <p:cNvSpPr>
            <a:spLocks noGrp="1"/>
          </p:cNvSpPr>
          <p:nvPr>
            <p:ph idx="1"/>
          </p:nvPr>
        </p:nvSpPr>
        <p:spPr/>
        <p:txBody>
          <a:bodyPr>
            <a:normAutofit/>
          </a:bodyPr>
          <a:lstStyle/>
          <a:p>
            <a:pPr marL="0" indent="0">
              <a:buNone/>
            </a:pPr>
            <a:r>
              <a:rPr lang="zh-CN" altLang="en-US">
                <a:latin typeface="Times New Roman" panose="02020603050405020304" pitchFamily="18" charset="0"/>
                <a:cs typeface="Times New Roman" panose="02020603050405020304" pitchFamily="18" charset="0"/>
              </a:rPr>
              <a:t>Sub CalcFac()</a:t>
            </a:r>
          </a:p>
          <a:p>
            <a:pPr marL="360045" indent="0" fontAlgn="auto">
              <a:buNone/>
            </a:pPr>
            <a:r>
              <a:rPr lang="zh-CN" altLang="en-US">
                <a:latin typeface="Times New Roman" panose="02020603050405020304" pitchFamily="18" charset="0"/>
                <a:cs typeface="Times New Roman" panose="02020603050405020304" pitchFamily="18" charset="0"/>
              </a:rPr>
              <a:t>Dim n As Integer, f As Long, An As Integer</a:t>
            </a:r>
          </a:p>
          <a:p>
            <a:pPr marL="360045" indent="0" fontAlgn="auto">
              <a:buNone/>
            </a:pPr>
            <a:r>
              <a:rPr lang="zh-CN" altLang="en-US">
                <a:latin typeface="Times New Roman" panose="02020603050405020304" pitchFamily="18" charset="0"/>
                <a:cs typeface="Times New Roman" panose="02020603050405020304" pitchFamily="18" charset="0"/>
              </a:rPr>
              <a:t>f = 1                   </a:t>
            </a:r>
          </a:p>
          <a:p>
            <a:pPr marL="360045" indent="0" fontAlgn="auto">
              <a:buNone/>
            </a:pPr>
            <a:r>
              <a:rPr lang="zh-CN" altLang="en-US">
                <a:latin typeface="Times New Roman" panose="02020603050405020304" pitchFamily="18" charset="0"/>
                <a:cs typeface="Times New Roman" panose="02020603050405020304" pitchFamily="18" charset="0"/>
              </a:rPr>
              <a:t>For n = 2 To 10</a:t>
            </a:r>
          </a:p>
          <a:p>
            <a:pPr marL="360045" indent="0" fontAlgn="auto">
              <a:buNone/>
            </a:pPr>
            <a:r>
              <a:rPr lang="zh-CN" altLang="en-US">
                <a:latin typeface="Times New Roman" panose="02020603050405020304" pitchFamily="18" charset="0"/>
                <a:cs typeface="Times New Roman" panose="02020603050405020304" pitchFamily="18" charset="0"/>
              </a:rPr>
              <a:t>     An = n                </a:t>
            </a:r>
          </a:p>
          <a:p>
            <a:pPr marL="360045" indent="0" fontAlgn="auto">
              <a:buNone/>
            </a:pPr>
            <a:r>
              <a:rPr lang="zh-CN" altLang="en-US">
                <a:latin typeface="Times New Roman" panose="02020603050405020304" pitchFamily="18" charset="0"/>
                <a:cs typeface="Times New Roman" panose="02020603050405020304" pitchFamily="18" charset="0"/>
              </a:rPr>
              <a:t>     f = f * An           '对应n!=(n-1)! ×n递推公式</a:t>
            </a:r>
          </a:p>
          <a:p>
            <a:pPr marL="360045" indent="0" fontAlgn="auto">
              <a:buNone/>
            </a:pPr>
            <a:r>
              <a:rPr lang="zh-CN" altLang="en-US">
                <a:latin typeface="Times New Roman" panose="02020603050405020304" pitchFamily="18" charset="0"/>
                <a:cs typeface="Times New Roman" panose="02020603050405020304" pitchFamily="18" charset="0"/>
              </a:rPr>
              <a:t>Next</a:t>
            </a:r>
          </a:p>
          <a:p>
            <a:pPr marL="360045" indent="0" fontAlgn="auto">
              <a:buNone/>
            </a:pPr>
            <a:r>
              <a:rPr lang="zh-CN" altLang="en-US">
                <a:latin typeface="Times New Roman" panose="02020603050405020304" pitchFamily="18" charset="0"/>
                <a:cs typeface="Times New Roman" panose="02020603050405020304" pitchFamily="18" charset="0"/>
              </a:rPr>
              <a:t>MsgBox "10的阶乘是：" &amp; f, vbOKOnly, "求阶乘"</a:t>
            </a:r>
          </a:p>
          <a:p>
            <a:pPr marL="0" indent="0">
              <a:buNone/>
            </a:pPr>
            <a:r>
              <a:rPr lang="zh-CN" altLang="en-US">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4468495" y="1927225"/>
            <a:ext cx="4210295" cy="2124000"/>
          </a:xfrm>
          <a:prstGeom prst="rect">
            <a:avLst/>
          </a:prstGeom>
        </p:spPr>
      </p:pic>
      <p:sp>
        <p:nvSpPr>
          <p:cNvPr id="3" name="内容占位符 2"/>
          <p:cNvSpPr>
            <a:spLocks noGrp="1"/>
          </p:cNvSpPr>
          <p:nvPr>
            <p:ph idx="1"/>
          </p:nvPr>
        </p:nvSpPr>
        <p:spPr>
          <a:xfrm>
            <a:off x="437515" y="1126490"/>
            <a:ext cx="10426700" cy="5040630"/>
          </a:xfrm>
        </p:spPr>
        <p:txBody>
          <a:bodyPr>
            <a:noAutofit/>
          </a:bodyPr>
          <a:lstStyle/>
          <a:p>
            <a:pPr marL="0" indent="0">
              <a:buNone/>
            </a:pPr>
            <a:endParaRPr lang="en-US" altLang="zh-CN" sz="20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zh-CN" altLang="zh-CN" sz="2400" dirty="0">
                <a:solidFill>
                  <a:srgbClr val="0070C0"/>
                </a:solidFill>
                <a:latin typeface="Times New Roman" panose="02020603050405020304" pitchFamily="18" charset="0"/>
                <a:cs typeface="Times New Roman" panose="02020603050405020304" pitchFamily="18" charset="0"/>
              </a:rPr>
              <a:t>本案例为自学练习</a:t>
            </a: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0070C0"/>
                </a:solidFill>
                <a:latin typeface="Times New Roman" panose="02020603050405020304" pitchFamily="18" charset="0"/>
                <a:cs typeface="Times New Roman" panose="02020603050405020304" pitchFamily="18" charset="0"/>
              </a:rPr>
              <a:t>莱布尼兹公式如下：</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0070C0"/>
                </a:solidFill>
                <a:latin typeface="Times New Roman" panose="02020603050405020304" pitchFamily="18" charset="0"/>
                <a:cs typeface="Times New Roman" panose="02020603050405020304" pitchFamily="18" charset="0"/>
              </a:rPr>
              <a:t>该公式变形后为：</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0070C0"/>
                </a:solidFill>
                <a:latin typeface="Times New Roman" panose="02020603050405020304" pitchFamily="18" charset="0"/>
                <a:cs typeface="Times New Roman" panose="02020603050405020304" pitchFamily="18" charset="0"/>
              </a:rPr>
              <a:t>从公式可知，该公式是仍是一个数列通项和，因此可以借用例3.51的程序结构。该数列的通项公式为：</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0070C0"/>
                </a:solidFill>
                <a:latin typeface="Times New Roman" panose="02020603050405020304" pitchFamily="18" charset="0"/>
                <a:cs typeface="Times New Roman" panose="02020603050405020304" pitchFamily="18" charset="0"/>
              </a:rPr>
              <a:t>可以考虑用For Each..Next语句循环递推。</a:t>
            </a:r>
          </a:p>
        </p:txBody>
      </p:sp>
      <p:sp>
        <p:nvSpPr>
          <p:cNvPr id="5" name="Rectangle 2"/>
          <p:cNvSpPr>
            <a:spLocks noGrp="1" noChangeArrowheads="1"/>
          </p:cNvSpPr>
          <p:nvPr>
            <p:ph type="title"/>
          </p:nvPr>
        </p:nvSpPr>
        <p:spPr/>
        <p:txBody>
          <a:bodyPr>
            <a:normAutofit fontScale="90000"/>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6</a:t>
            </a:r>
            <a:r>
              <a:rPr b="1" dirty="0">
                <a:latin typeface="方正姚体" panose="02010601030101010101" pitchFamily="2" charset="-122"/>
              </a:rPr>
              <a:t>：</a:t>
            </a:r>
            <a:r>
              <a:rPr lang="en-US" altLang="zh-CN">
                <a:solidFill>
                  <a:srgbClr val="0070C0"/>
                </a:solidFill>
                <a:latin typeface="Times New Roman" panose="02020603050405020304" pitchFamily="18" charset="0"/>
                <a:cs typeface="Times New Roman" panose="02020603050405020304" pitchFamily="18" charset="0"/>
                <a:sym typeface="+mn-ea"/>
              </a:rPr>
              <a:t>利用循环语句和莱布尼兹公式求圆周率</a:t>
            </a:r>
            <a:endParaRPr b="1" dirty="0">
              <a:latin typeface="方正姚体" panose="02010601030101010101" pitchFamily="2" charset="-122"/>
            </a:endParaRPr>
          </a:p>
        </p:txBody>
      </p:sp>
      <p:pic>
        <p:nvPicPr>
          <p:cNvPr id="4" name="图片 3"/>
          <p:cNvPicPr>
            <a:picLocks noChangeAspect="1"/>
          </p:cNvPicPr>
          <p:nvPr/>
        </p:nvPicPr>
        <p:blipFill>
          <a:blip r:embed="rId3"/>
          <a:stretch>
            <a:fillRect/>
          </a:stretch>
        </p:blipFill>
        <p:spPr>
          <a:xfrm>
            <a:off x="5287645" y="4734560"/>
            <a:ext cx="2767680" cy="1116000"/>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276350" y="1126490"/>
            <a:ext cx="9587865" cy="5040630"/>
          </a:xfrm>
        </p:spPr>
        <p:txBody>
          <a:bodyPr>
            <a:noAutofit/>
          </a:bodyPr>
          <a:lstStyle/>
          <a:p>
            <a:pPr marL="0" indent="0">
              <a:buNone/>
            </a:pPr>
            <a:endParaRPr lang="en-US" altLang="zh-CN" sz="20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0070C0"/>
                </a:solidFill>
                <a:latin typeface="Times New Roman" panose="02020603050405020304" pitchFamily="18" charset="0"/>
                <a:cs typeface="Times New Roman" panose="02020603050405020304" pitchFamily="18" charset="0"/>
              </a:rPr>
              <a:t>解决此问题的算法思想仍采用为递推法，求n个数的最大值，这n个数记为a1,a2,..an。这n个数的最大值记为Max(n)，则有如下递推式：</a:t>
            </a:r>
          </a:p>
          <a:p>
            <a:pPr marL="1000125" lvl="1"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Max(1) = a1                                          n=1时       (5)</a:t>
            </a:r>
          </a:p>
          <a:p>
            <a:pPr marL="1000125" lvl="1"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dirty="0">
                <a:solidFill>
                  <a:srgbClr val="0070C0"/>
                </a:solidFill>
                <a:latin typeface="Times New Roman" panose="02020603050405020304" pitchFamily="18" charset="0"/>
                <a:cs typeface="Times New Roman" panose="02020603050405020304" pitchFamily="18" charset="0"/>
              </a:rPr>
              <a:t>Max(n) = max{Max(n-1), an}              n≥2时       (6)</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0070C0"/>
                </a:solidFill>
                <a:latin typeface="Times New Roman" panose="02020603050405020304" pitchFamily="18" charset="0"/>
                <a:cs typeface="Times New Roman" panose="02020603050405020304" pitchFamily="18" charset="0"/>
              </a:rPr>
              <a:t>其中，max为求两个数的最大值</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0070C0"/>
                </a:solidFill>
                <a:latin typeface="Times New Roman" panose="02020603050405020304" pitchFamily="18" charset="0"/>
                <a:cs typeface="Times New Roman" panose="02020603050405020304" pitchFamily="18" charset="0"/>
              </a:rPr>
              <a:t>可以考虑用For Each..Next语句循环递推。</a:t>
            </a:r>
          </a:p>
        </p:txBody>
      </p:sp>
      <p:sp>
        <p:nvSpPr>
          <p:cNvPr id="5" name="Rectangle 2"/>
          <p:cNvSpPr>
            <a:spLocks noGrp="1" noChangeArrowheads="1"/>
          </p:cNvSpPr>
          <p:nvPr>
            <p:ph type="title"/>
          </p:nvPr>
        </p:nvSpPr>
        <p:spPr/>
        <p:txBody>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7</a:t>
            </a:r>
            <a:r>
              <a:rPr b="1" dirty="0">
                <a:latin typeface="方正姚体" panose="02010601030101010101" pitchFamily="2" charset="-122"/>
              </a:rPr>
              <a:t>：</a:t>
            </a:r>
            <a:r>
              <a:rPr lang="en-US" altLang="zh-CN">
                <a:solidFill>
                  <a:srgbClr val="0070C0"/>
                </a:solidFill>
                <a:latin typeface="Times New Roman" panose="02020603050405020304" pitchFamily="18" charset="0"/>
                <a:cs typeface="Times New Roman" panose="02020603050405020304" pitchFamily="18" charset="0"/>
                <a:sym typeface="+mn-ea"/>
              </a:rPr>
              <a:t>求数组中的最大数和最小数</a:t>
            </a:r>
            <a:endParaRPr b="1" dirty="0">
              <a:latin typeface="方正姚体" panose="02010601030101010101" pitchFamily="2" charset="-122"/>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a:sym typeface="+mn-ea"/>
              </a:rPr>
              <a:t>【例3.54】数组中的最大数和最小数</a:t>
            </a:r>
          </a:p>
        </p:txBody>
      </p:sp>
      <p:sp>
        <p:nvSpPr>
          <p:cNvPr id="3" name="内容占位符 2"/>
          <p:cNvSpPr>
            <a:spLocks noGrp="1"/>
          </p:cNvSpPr>
          <p:nvPr>
            <p:ph idx="1"/>
          </p:nvPr>
        </p:nvSpPr>
        <p:spPr>
          <a:xfrm>
            <a:off x="485140" y="1118870"/>
            <a:ext cx="11402060" cy="5739130"/>
          </a:xfrm>
        </p:spPr>
        <p:txBody>
          <a:bodyPr>
            <a:noAutofit/>
          </a:bodyPr>
          <a:lstStyle/>
          <a:p>
            <a:pPr marL="0" indent="0" fontAlgn="auto">
              <a:lnSpc>
                <a:spcPts val="1900"/>
              </a:lnSpc>
              <a:buNone/>
            </a:pPr>
            <a:r>
              <a:rPr lang="zh-CN" altLang="en-US" sz="2400">
                <a:latin typeface="Times New Roman" panose="02020603050405020304" pitchFamily="18" charset="0"/>
                <a:cs typeface="Times New Roman" panose="02020603050405020304" pitchFamily="18" charset="0"/>
              </a:rPr>
              <a:t>Sub 最大数和最小数()</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Dim min, max As Integer</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Dim arr As Variant, x As Variant</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arr = Array(1, 3, 0, 4, 8, 1, 7, 6, 9, 12)</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min = arr(0) ‘对应（5）式</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max = arr(0)</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For Each x In arr</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   If x &lt; min Then</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      min = x</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   ElseIf x &gt; max Then</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      max = x</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   End If</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Next</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MsgBox "数组中的最小值是：" &amp; min, vbOKOnly, "数组"</a:t>
            </a:r>
          </a:p>
          <a:p>
            <a:pPr marL="360045" indent="0" fontAlgn="auto">
              <a:lnSpc>
                <a:spcPts val="1900"/>
              </a:lnSpc>
              <a:buNone/>
            </a:pPr>
            <a:r>
              <a:rPr lang="zh-CN" altLang="en-US" sz="2400">
                <a:latin typeface="Times New Roman" panose="02020603050405020304" pitchFamily="18" charset="0"/>
                <a:cs typeface="Times New Roman" panose="02020603050405020304" pitchFamily="18" charset="0"/>
              </a:rPr>
              <a:t>MsgBox "数组中的最大值是：" &amp; max, vbOKOnly, "数组"</a:t>
            </a:r>
          </a:p>
          <a:p>
            <a:pPr marL="0" indent="0" fontAlgn="auto">
              <a:lnSpc>
                <a:spcPts val="1900"/>
              </a:lnSpc>
              <a:buNone/>
            </a:pPr>
            <a:r>
              <a:rPr lang="zh-CN" altLang="en-US" sz="2400">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3390" y="1126490"/>
            <a:ext cx="10410825" cy="5040630"/>
          </a:xfrm>
        </p:spPr>
        <p:txBody>
          <a:bodyPr>
            <a:noAutofit/>
          </a:bodyPr>
          <a:lstStyle/>
          <a:p>
            <a:pPr marL="0" indent="0">
              <a:buNone/>
            </a:pPr>
            <a:endParaRPr lang="en-US" altLang="zh-CN" sz="20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1E1E1E"/>
                </a:solidFill>
                <a:latin typeface="Times New Roman" panose="02020603050405020304" pitchFamily="18" charset="0"/>
                <a:cs typeface="Times New Roman" panose="02020603050405020304" pitchFamily="18" charset="0"/>
              </a:rPr>
              <a:t>检索是在一组数中找出满足某种条件的数据。它是数据处理中常用操作。最基础的检索方法是顺序检索，顺序检索方法是从数组的第一个元素开始，逐一与被检索的数据比较，直到找到满足条件的数据或全部都比较完了也没有找到。</a:t>
            </a:r>
          </a:p>
          <a:p>
            <a:pPr marL="542925" indent="-276225" fontAlgn="auto">
              <a:lnSpc>
                <a:spcPct val="100000"/>
              </a:lnSpc>
              <a:spcBef>
                <a:spcPts val="600"/>
              </a:spcBef>
              <a:spcAft>
                <a:spcPts val="600"/>
              </a:spcAft>
              <a:buClr>
                <a:schemeClr val="accent4"/>
              </a:buClr>
              <a:buFont typeface="Times New Roman" panose="02020603050405020304" pitchFamily="18" charset="0"/>
              <a:buChar char="−"/>
            </a:pPr>
            <a:r>
              <a:rPr lang="en-US" altLang="zh-CN" sz="2400" dirty="0">
                <a:solidFill>
                  <a:srgbClr val="1E1E1E"/>
                </a:solidFill>
                <a:latin typeface="Times New Roman" panose="02020603050405020304" pitchFamily="18" charset="0"/>
                <a:cs typeface="Times New Roman" panose="02020603050405020304" pitchFamily="18" charset="0"/>
              </a:rPr>
              <a:t>可以考虑用For Each..Next语句循环递推。</a:t>
            </a:r>
          </a:p>
        </p:txBody>
      </p:sp>
      <p:sp>
        <p:nvSpPr>
          <p:cNvPr id="5" name="Rectangle 2"/>
          <p:cNvSpPr>
            <a:spLocks noGrp="1" noChangeArrowheads="1"/>
          </p:cNvSpPr>
          <p:nvPr>
            <p:ph type="title"/>
          </p:nvPr>
        </p:nvSpPr>
        <p:spPr/>
        <p:txBody>
          <a:bodyPr>
            <a:normAutofit/>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8</a:t>
            </a:r>
            <a:r>
              <a:rPr b="1" dirty="0">
                <a:latin typeface="方正姚体" panose="02010601030101010101" pitchFamily="2" charset="-122"/>
              </a:rPr>
              <a:t>：</a:t>
            </a:r>
            <a:r>
              <a:rPr lang="en-US" altLang="zh-CN">
                <a:solidFill>
                  <a:srgbClr val="0070C0"/>
                </a:solidFill>
                <a:latin typeface="Times New Roman" panose="02020603050405020304" pitchFamily="18" charset="0"/>
                <a:cs typeface="Times New Roman" panose="02020603050405020304" pitchFamily="18" charset="0"/>
                <a:sym typeface="+mn-ea"/>
              </a:rPr>
              <a:t>在数组中检索指定数据</a:t>
            </a:r>
            <a:endParaRPr b="1" dirty="0">
              <a:latin typeface="方正姚体" panose="02010601030101010101" pitchFamily="2" charset="-122"/>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a:solidFill>
                  <a:srgbClr val="1E1E1E"/>
                </a:solidFill>
                <a:sym typeface="+mn-ea"/>
              </a:rPr>
              <a:t>【例3.55】在数组中检索指定数据</a:t>
            </a:r>
          </a:p>
        </p:txBody>
      </p:sp>
      <p:sp>
        <p:nvSpPr>
          <p:cNvPr id="3" name="内容占位符 2"/>
          <p:cNvSpPr>
            <a:spLocks noGrp="1"/>
          </p:cNvSpPr>
          <p:nvPr>
            <p:ph idx="1"/>
          </p:nvPr>
        </p:nvSpPr>
        <p:spPr>
          <a:xfrm>
            <a:off x="121920" y="1391920"/>
            <a:ext cx="6541135" cy="4074795"/>
          </a:xfrm>
        </p:spPr>
        <p:txBody>
          <a:bodyPr>
            <a:noAutofit/>
          </a:bodyPr>
          <a:lstStyle/>
          <a:p>
            <a:pPr marL="0" indent="0">
              <a:buNone/>
            </a:pPr>
            <a:r>
              <a:rPr lang="zh-CN" altLang="en-US" sz="2400">
                <a:solidFill>
                  <a:srgbClr val="1E1E1E"/>
                </a:solidFill>
                <a:latin typeface="Times New Roman" panose="02020603050405020304" pitchFamily="18" charset="0"/>
                <a:cs typeface="Times New Roman" panose="02020603050405020304" pitchFamily="18" charset="0"/>
              </a:rPr>
              <a:t>Sub SearchData()</a:t>
            </a:r>
          </a:p>
          <a:p>
            <a:pPr marL="0" indent="0">
              <a:buNone/>
            </a:pPr>
            <a:r>
              <a:rPr lang="zh-CN" altLang="en-US" sz="2400">
                <a:solidFill>
                  <a:srgbClr val="1E1E1E"/>
                </a:solidFill>
                <a:latin typeface="Times New Roman" panose="02020603050405020304" pitchFamily="18" charset="0"/>
                <a:cs typeface="Times New Roman" panose="02020603050405020304" pitchFamily="18" charset="0"/>
              </a:rPr>
              <a:t>Dim Arr(1 To 100) As Integer, n As Integer</a:t>
            </a:r>
          </a:p>
          <a:p>
            <a:pPr marL="0" indent="0">
              <a:buNone/>
            </a:pPr>
            <a:r>
              <a:rPr lang="zh-CN" altLang="en-US" sz="2400">
                <a:solidFill>
                  <a:srgbClr val="1E1E1E"/>
                </a:solidFill>
                <a:latin typeface="Times New Roman" panose="02020603050405020304" pitchFamily="18" charset="0"/>
                <a:cs typeface="Times New Roman" panose="02020603050405020304" pitchFamily="18" charset="0"/>
              </a:rPr>
              <a:t>Dim data As Integer, bFound As Boolean</a:t>
            </a:r>
          </a:p>
          <a:p>
            <a:pPr marL="0" indent="0">
              <a:buNone/>
            </a:pPr>
            <a:r>
              <a:rPr lang="zh-CN" altLang="en-US" sz="2400">
                <a:solidFill>
                  <a:srgbClr val="1E1E1E"/>
                </a:solidFill>
                <a:latin typeface="Times New Roman" panose="02020603050405020304" pitchFamily="18" charset="0"/>
                <a:cs typeface="Times New Roman" panose="02020603050405020304" pitchFamily="18" charset="0"/>
              </a:rPr>
              <a:t>data = Val(InputBox("请输入要查找的整数"))</a:t>
            </a:r>
          </a:p>
          <a:p>
            <a:pPr marL="0" indent="0">
              <a:buNone/>
            </a:pPr>
            <a:r>
              <a:rPr lang="zh-CN" altLang="en-US" sz="2400">
                <a:solidFill>
                  <a:srgbClr val="1E1E1E"/>
                </a:solidFill>
                <a:latin typeface="Times New Roman" panose="02020603050405020304" pitchFamily="18" charset="0"/>
                <a:cs typeface="Times New Roman" panose="02020603050405020304" pitchFamily="18" charset="0"/>
              </a:rPr>
              <a:t>For n = 1 To 100</a:t>
            </a:r>
          </a:p>
          <a:p>
            <a:pPr marL="0" indent="0">
              <a:buNone/>
            </a:pPr>
            <a:r>
              <a:rPr lang="zh-CN" altLang="en-US" sz="2400">
                <a:solidFill>
                  <a:srgbClr val="1E1E1E"/>
                </a:solidFill>
                <a:latin typeface="Times New Roman" panose="02020603050405020304" pitchFamily="18" charset="0"/>
                <a:cs typeface="Times New Roman" panose="02020603050405020304" pitchFamily="18" charset="0"/>
              </a:rPr>
              <a:t>    Arr(n) = Rnd() * 100 + 1</a:t>
            </a:r>
          </a:p>
          <a:p>
            <a:pPr marL="0" indent="0">
              <a:buNone/>
            </a:pPr>
            <a:r>
              <a:rPr lang="zh-CN" altLang="en-US" sz="2400">
                <a:solidFill>
                  <a:srgbClr val="1E1E1E"/>
                </a:solidFill>
                <a:latin typeface="Times New Roman" panose="02020603050405020304" pitchFamily="18" charset="0"/>
                <a:cs typeface="Times New Roman" panose="02020603050405020304" pitchFamily="18" charset="0"/>
              </a:rPr>
              <a:t>    Debug.Print "Arr("; n; ")="; Arr(n)</a:t>
            </a:r>
          </a:p>
          <a:p>
            <a:pPr marL="0" indent="0">
              <a:buNone/>
            </a:pPr>
            <a:r>
              <a:rPr lang="zh-CN" altLang="en-US" sz="2400">
                <a:solidFill>
                  <a:srgbClr val="1E1E1E"/>
                </a:solidFill>
                <a:latin typeface="Times New Roman" panose="02020603050405020304" pitchFamily="18" charset="0"/>
                <a:cs typeface="Times New Roman" panose="02020603050405020304" pitchFamily="18" charset="0"/>
              </a:rPr>
              <a:t>Next</a:t>
            </a:r>
          </a:p>
          <a:p>
            <a:pPr marL="0" indent="0">
              <a:buNone/>
            </a:pPr>
            <a:r>
              <a:rPr lang="zh-CN" altLang="en-US" sz="2400">
                <a:latin typeface="Times New Roman" panose="02020603050405020304" pitchFamily="18" charset="0"/>
                <a:cs typeface="Times New Roman" panose="02020603050405020304" pitchFamily="18" charset="0"/>
                <a:sym typeface="+mn-ea"/>
              </a:rPr>
              <a:t>bFound = False</a:t>
            </a:r>
            <a:endParaRPr lang="zh-CN" altLang="en-US" sz="2400">
              <a:solidFill>
                <a:srgbClr val="1E1E1E"/>
              </a:solidFill>
              <a:latin typeface="Times New Roman" panose="02020603050405020304" pitchFamily="18" charset="0"/>
              <a:cs typeface="Times New Roman" panose="02020603050405020304" pitchFamily="18" charset="0"/>
            </a:endParaRPr>
          </a:p>
          <a:p>
            <a:pPr marL="0" indent="0">
              <a:buNone/>
            </a:pPr>
            <a:endParaRPr lang="zh-CN" altLang="en-US" sz="2400">
              <a:solidFill>
                <a:srgbClr val="1E1E1E"/>
              </a:solidFill>
              <a:latin typeface="Times New Roman" panose="02020603050405020304" pitchFamily="18" charset="0"/>
              <a:cs typeface="Times New Roman" panose="02020603050405020304" pitchFamily="18" charset="0"/>
            </a:endParaRPr>
          </a:p>
        </p:txBody>
      </p:sp>
      <p:sp>
        <p:nvSpPr>
          <p:cNvPr id="14" name="文本框 13"/>
          <p:cNvSpPr txBox="1"/>
          <p:nvPr/>
        </p:nvSpPr>
        <p:spPr>
          <a:xfrm>
            <a:off x="6096635" y="2696845"/>
            <a:ext cx="6151880" cy="4154170"/>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lstStyle/>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For n = 1 To 100</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   If Arr(n) = data Then</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     bFound = True</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     Exit For</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   End If</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Next</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If bFound Then</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    Debug.Print "数组的第"; n; "个元素值为"; data</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Else</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    Debug.Print "在数组中未找到数据"; data</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End If</a:t>
            </a:r>
            <a:endParaRPr lang="zh-CN" altLang="en-US" sz="2200">
              <a:solidFill>
                <a:srgbClr val="1E1E1E"/>
              </a:solidFill>
              <a:latin typeface="Times New Roman" panose="02020603050405020304" pitchFamily="18" charset="0"/>
              <a:cs typeface="Times New Roman" panose="02020603050405020304" pitchFamily="18" charset="0"/>
            </a:endParaRPr>
          </a:p>
          <a:p>
            <a:pPr marL="0" indent="0">
              <a:buNone/>
            </a:pPr>
            <a:r>
              <a:rPr lang="zh-CN" altLang="en-US" sz="2200">
                <a:solidFill>
                  <a:srgbClr val="1E1E1E"/>
                </a:solidFill>
                <a:latin typeface="Times New Roman" panose="02020603050405020304" pitchFamily="18" charset="0"/>
                <a:cs typeface="Times New Roman" panose="02020603050405020304" pitchFamily="18" charset="0"/>
                <a:sym typeface="+mn-ea"/>
              </a:rPr>
              <a:t>End Sub</a:t>
            </a:r>
          </a:p>
        </p:txBody>
      </p:sp>
      <p:cxnSp>
        <p:nvCxnSpPr>
          <p:cNvPr id="15" name="直接箭头连接符 14"/>
          <p:cNvCxnSpPr/>
          <p:nvPr/>
        </p:nvCxnSpPr>
        <p:spPr>
          <a:xfrm>
            <a:off x="6096635" y="1391920"/>
            <a:ext cx="1790700" cy="98234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60960" y="1257935"/>
            <a:ext cx="5985510" cy="4607560"/>
          </a:xfrm>
          <a:prstGeom prst="rect">
            <a:avLst/>
          </a:prstGeom>
          <a:noFill/>
          <a:ln>
            <a:solidFill>
              <a:schemeClr val="accent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8150" y="1126490"/>
            <a:ext cx="11583670" cy="5040630"/>
          </a:xfrm>
        </p:spPr>
        <p:txBody>
          <a:bodyPr/>
          <a:lstStyle/>
          <a:p>
            <a:pPr marL="0" indent="0">
              <a:buNone/>
            </a:pPr>
            <a:endParaRPr lang="en-US" altLang="zh-CN" sz="2400" dirty="0">
              <a:solidFill>
                <a:srgbClr val="0070C0"/>
              </a:solidFill>
              <a:latin typeface="Times New Roman" panose="02020603050405020304" pitchFamily="18" charset="0"/>
              <a:cs typeface="Times New Roman" panose="02020603050405020304" pitchFamily="18" charset="0"/>
            </a:endParaRPr>
          </a:p>
          <a:p>
            <a:pPr marL="542925" indent="-276225">
              <a:spcBef>
                <a:spcPts val="1200"/>
              </a:spcBef>
              <a:spcAft>
                <a:spcPts val="1200"/>
              </a:spcAft>
              <a:buClr>
                <a:schemeClr val="accent4"/>
              </a:buClr>
              <a:buFont typeface="Times New Roman" panose="02020603050405020304" pitchFamily="18" charset="0"/>
              <a:buChar char="−"/>
            </a:pPr>
            <a:r>
              <a:rPr lang="zh-CN" altLang="en-US" sz="2400" dirty="0">
                <a:solidFill>
                  <a:srgbClr val="1E1E1E"/>
                </a:solidFill>
                <a:latin typeface="Times New Roman" panose="02020603050405020304" pitchFamily="18" charset="0"/>
                <a:cs typeface="Times New Roman" panose="02020603050405020304" pitchFamily="18" charset="0"/>
              </a:rPr>
              <a:t>解题关键在于选择结构和循环结构的嵌套。</a:t>
            </a:r>
            <a:endParaRPr lang="en-US" altLang="zh-CN" sz="2400" dirty="0">
              <a:solidFill>
                <a:srgbClr val="1E1E1E"/>
              </a:solidFill>
              <a:latin typeface="Times New Roman" panose="02020603050405020304" pitchFamily="18" charset="0"/>
              <a:cs typeface="Times New Roman" panose="02020603050405020304" pitchFamily="18" charset="0"/>
            </a:endParaRPr>
          </a:p>
          <a:p>
            <a:pPr marL="542925" indent="-276225">
              <a:spcBef>
                <a:spcPts val="1200"/>
              </a:spcBef>
              <a:spcAft>
                <a:spcPts val="1200"/>
              </a:spcAft>
              <a:buClr>
                <a:schemeClr val="accent4"/>
              </a:buClr>
              <a:buFont typeface="Times New Roman" panose="02020603050405020304" pitchFamily="18" charset="0"/>
              <a:buChar char="−"/>
            </a:pPr>
            <a:r>
              <a:rPr lang="zh-CN" altLang="en-US" sz="2400" dirty="0">
                <a:solidFill>
                  <a:srgbClr val="1E1E1E"/>
                </a:solidFill>
                <a:latin typeface="Times New Roman" panose="02020603050405020304" pitchFamily="18" charset="0"/>
                <a:cs typeface="Times New Roman" panose="02020603050405020304" pitchFamily="18" charset="0"/>
              </a:rPr>
              <a:t>因为要在 </a:t>
            </a:r>
            <a:r>
              <a:rPr lang="en-US" altLang="zh-CN" sz="2400" dirty="0">
                <a:solidFill>
                  <a:srgbClr val="1E1E1E"/>
                </a:solidFill>
                <a:latin typeface="Times New Roman" panose="02020603050405020304" pitchFamily="18" charset="0"/>
                <a:cs typeface="Times New Roman" panose="02020603050405020304" pitchFamily="18" charset="0"/>
              </a:rPr>
              <a:t>1</a:t>
            </a:r>
            <a:r>
              <a:rPr lang="zh-CN" altLang="en-US" sz="2400" dirty="0">
                <a:solidFill>
                  <a:srgbClr val="1E1E1E"/>
                </a:solidFill>
                <a:latin typeface="Times New Roman" panose="02020603050405020304" pitchFamily="18" charset="0"/>
                <a:cs typeface="Times New Roman" panose="02020603050405020304" pitchFamily="18" charset="0"/>
              </a:rPr>
              <a:t>～</a:t>
            </a:r>
            <a:r>
              <a:rPr lang="en-US" altLang="zh-CN" sz="2400" dirty="0">
                <a:solidFill>
                  <a:srgbClr val="1E1E1E"/>
                </a:solidFill>
                <a:latin typeface="Times New Roman" panose="02020603050405020304" pitchFamily="18" charset="0"/>
                <a:cs typeface="Times New Roman" panose="02020603050405020304" pitchFamily="18" charset="0"/>
              </a:rPr>
              <a:t>100 </a:t>
            </a:r>
            <a:r>
              <a:rPr lang="zh-CN" altLang="en-US" sz="2400" dirty="0">
                <a:solidFill>
                  <a:srgbClr val="1E1E1E"/>
                </a:solidFill>
                <a:latin typeface="Times New Roman" panose="02020603050405020304" pitchFamily="18" charset="0"/>
                <a:cs typeface="Times New Roman" panose="02020603050405020304" pitchFamily="18" charset="0"/>
              </a:rPr>
              <a:t>重复、有规律的查找，需要用循环语句，又因为循环次数已知，为 </a:t>
            </a:r>
            <a:r>
              <a:rPr lang="en-US" altLang="zh-CN" sz="2400" dirty="0">
                <a:solidFill>
                  <a:srgbClr val="1E1E1E"/>
                </a:solidFill>
                <a:latin typeface="Times New Roman" panose="02020603050405020304" pitchFamily="18" charset="0"/>
                <a:cs typeface="Times New Roman" panose="02020603050405020304" pitchFamily="18" charset="0"/>
              </a:rPr>
              <a:t>100 </a:t>
            </a:r>
            <a:r>
              <a:rPr lang="zh-CN" altLang="en-US" sz="2400" dirty="0">
                <a:solidFill>
                  <a:srgbClr val="1E1E1E"/>
                </a:solidFill>
                <a:latin typeface="Times New Roman" panose="02020603050405020304" pitchFamily="18" charset="0"/>
                <a:cs typeface="Times New Roman" panose="02020603050405020304" pitchFamily="18" charset="0"/>
              </a:rPr>
              <a:t>次，所以用 </a:t>
            </a:r>
            <a:r>
              <a:rPr lang="en-US" altLang="zh-CN" sz="2400" dirty="0" err="1">
                <a:solidFill>
                  <a:srgbClr val="1E1E1E"/>
                </a:solidFill>
                <a:latin typeface="Times New Roman" panose="02020603050405020304" pitchFamily="18" charset="0"/>
                <a:cs typeface="Times New Roman" panose="02020603050405020304" pitchFamily="18" charset="0"/>
              </a:rPr>
              <a:t>for..next</a:t>
            </a:r>
            <a:r>
              <a:rPr lang="en-US" altLang="zh-CN" sz="2400" dirty="0">
                <a:solidFill>
                  <a:srgbClr val="1E1E1E"/>
                </a:solidFill>
                <a:latin typeface="Times New Roman" panose="02020603050405020304" pitchFamily="18" charset="0"/>
                <a:cs typeface="Times New Roman" panose="02020603050405020304" pitchFamily="18" charset="0"/>
              </a:rPr>
              <a:t> </a:t>
            </a:r>
            <a:r>
              <a:rPr lang="zh-CN" altLang="en-US" sz="2400" dirty="0">
                <a:solidFill>
                  <a:srgbClr val="1E1E1E"/>
                </a:solidFill>
                <a:latin typeface="Times New Roman" panose="02020603050405020304" pitchFamily="18" charset="0"/>
                <a:cs typeface="Times New Roman" panose="02020603050405020304" pitchFamily="18" charset="0"/>
              </a:rPr>
              <a:t>语句。</a:t>
            </a:r>
            <a:endParaRPr lang="en-US" altLang="zh-CN" sz="2400" dirty="0">
              <a:solidFill>
                <a:srgbClr val="1E1E1E"/>
              </a:solidFill>
              <a:latin typeface="Times New Roman" panose="02020603050405020304" pitchFamily="18" charset="0"/>
              <a:cs typeface="Times New Roman" panose="02020603050405020304" pitchFamily="18" charset="0"/>
            </a:endParaRPr>
          </a:p>
          <a:p>
            <a:pPr marL="542925" indent="-276225">
              <a:spcBef>
                <a:spcPts val="1200"/>
              </a:spcBef>
              <a:spcAft>
                <a:spcPts val="1200"/>
              </a:spcAft>
              <a:buClr>
                <a:schemeClr val="accent4"/>
              </a:buClr>
              <a:buFont typeface="Times New Roman" panose="02020603050405020304" pitchFamily="18" charset="0"/>
              <a:buChar char="−"/>
            </a:pPr>
            <a:r>
              <a:rPr lang="zh-CN" altLang="en-US" sz="2400" dirty="0">
                <a:solidFill>
                  <a:srgbClr val="1E1E1E"/>
                </a:solidFill>
                <a:latin typeface="Times New Roman" panose="02020603050405020304" pitchFamily="18" charset="0"/>
                <a:cs typeface="Times New Roman" panose="02020603050405020304" pitchFamily="18" charset="0"/>
              </a:rPr>
              <a:t>当查找到 </a:t>
            </a:r>
            <a:r>
              <a:rPr lang="en-US" altLang="zh-CN" sz="2400" dirty="0">
                <a:solidFill>
                  <a:srgbClr val="1E1E1E"/>
                </a:solidFill>
                <a:latin typeface="Times New Roman" panose="02020603050405020304" pitchFamily="18" charset="0"/>
                <a:cs typeface="Times New Roman" panose="02020603050405020304" pitchFamily="18" charset="0"/>
              </a:rPr>
              <a:t>1</a:t>
            </a:r>
            <a:r>
              <a:rPr lang="zh-CN" altLang="en-US" sz="2400" dirty="0">
                <a:solidFill>
                  <a:srgbClr val="1E1E1E"/>
                </a:solidFill>
                <a:latin typeface="Times New Roman" panose="02020603050405020304" pitchFamily="18" charset="0"/>
                <a:cs typeface="Times New Roman" panose="02020603050405020304" pitchFamily="18" charset="0"/>
              </a:rPr>
              <a:t>～</a:t>
            </a:r>
            <a:r>
              <a:rPr lang="en-US" altLang="zh-CN" sz="2400" dirty="0">
                <a:solidFill>
                  <a:srgbClr val="1E1E1E"/>
                </a:solidFill>
                <a:latin typeface="Times New Roman" panose="02020603050405020304" pitchFamily="18" charset="0"/>
                <a:cs typeface="Times New Roman" panose="02020603050405020304" pitchFamily="18" charset="0"/>
              </a:rPr>
              <a:t>100 </a:t>
            </a:r>
            <a:r>
              <a:rPr lang="zh-CN" altLang="en-US" sz="2400" dirty="0">
                <a:solidFill>
                  <a:srgbClr val="1E1E1E"/>
                </a:solidFill>
                <a:latin typeface="Times New Roman" panose="02020603050405020304" pitchFamily="18" charset="0"/>
                <a:cs typeface="Times New Roman" panose="02020603050405020304" pitchFamily="18" charset="0"/>
              </a:rPr>
              <a:t>之间的任意一个数，它要么是 </a:t>
            </a:r>
            <a:r>
              <a:rPr lang="en-US" altLang="zh-CN" sz="2400" dirty="0">
                <a:solidFill>
                  <a:srgbClr val="1E1E1E"/>
                </a:solidFill>
                <a:latin typeface="Times New Roman" panose="02020603050405020304" pitchFamily="18" charset="0"/>
                <a:cs typeface="Times New Roman" panose="02020603050405020304" pitchFamily="18" charset="0"/>
              </a:rPr>
              <a:t>3 </a:t>
            </a:r>
            <a:r>
              <a:rPr lang="zh-CN" altLang="en-US" sz="2400" dirty="0">
                <a:solidFill>
                  <a:srgbClr val="1E1E1E"/>
                </a:solidFill>
                <a:latin typeface="Times New Roman" panose="02020603050405020304" pitchFamily="18" charset="0"/>
                <a:cs typeface="Times New Roman" panose="02020603050405020304" pitchFamily="18" charset="0"/>
              </a:rPr>
              <a:t>和 </a:t>
            </a:r>
            <a:r>
              <a:rPr lang="en-US" altLang="zh-CN" sz="2400" dirty="0">
                <a:solidFill>
                  <a:srgbClr val="1E1E1E"/>
                </a:solidFill>
                <a:latin typeface="Times New Roman" panose="02020603050405020304" pitchFamily="18" charset="0"/>
                <a:cs typeface="Times New Roman" panose="02020603050405020304" pitchFamily="18" charset="0"/>
              </a:rPr>
              <a:t>7 </a:t>
            </a:r>
            <a:r>
              <a:rPr lang="zh-CN" altLang="en-US" sz="2400" dirty="0">
                <a:solidFill>
                  <a:srgbClr val="1E1E1E"/>
                </a:solidFill>
                <a:latin typeface="Times New Roman" panose="02020603050405020304" pitchFamily="18" charset="0"/>
                <a:cs typeface="Times New Roman" panose="02020603050405020304" pitchFamily="18" charset="0"/>
              </a:rPr>
              <a:t>的倍数，能被 </a:t>
            </a:r>
            <a:r>
              <a:rPr lang="en-US" altLang="zh-CN" sz="2400" dirty="0">
                <a:solidFill>
                  <a:srgbClr val="1E1E1E"/>
                </a:solidFill>
                <a:latin typeface="Times New Roman" panose="02020603050405020304" pitchFamily="18" charset="0"/>
                <a:cs typeface="Times New Roman" panose="02020603050405020304" pitchFamily="18" charset="0"/>
              </a:rPr>
              <a:t>3 </a:t>
            </a:r>
            <a:r>
              <a:rPr lang="zh-CN" altLang="en-US" sz="2400" dirty="0">
                <a:solidFill>
                  <a:srgbClr val="1E1E1E"/>
                </a:solidFill>
                <a:latin typeface="Times New Roman" panose="02020603050405020304" pitchFamily="18" charset="0"/>
                <a:cs typeface="Times New Roman" panose="02020603050405020304" pitchFamily="18" charset="0"/>
              </a:rPr>
              <a:t>和 </a:t>
            </a:r>
            <a:r>
              <a:rPr lang="en-US" altLang="zh-CN" sz="2400" dirty="0">
                <a:solidFill>
                  <a:srgbClr val="1E1E1E"/>
                </a:solidFill>
                <a:latin typeface="Times New Roman" panose="02020603050405020304" pitchFamily="18" charset="0"/>
                <a:cs typeface="Times New Roman" panose="02020603050405020304" pitchFamily="18" charset="0"/>
              </a:rPr>
              <a:t>7 </a:t>
            </a:r>
            <a:r>
              <a:rPr lang="zh-CN" altLang="en-US" sz="2400" dirty="0">
                <a:solidFill>
                  <a:srgbClr val="1E1E1E"/>
                </a:solidFill>
                <a:latin typeface="Times New Roman" panose="02020603050405020304" pitchFamily="18" charset="0"/>
                <a:cs typeface="Times New Roman" panose="02020603050405020304" pitchFamily="18" charset="0"/>
              </a:rPr>
              <a:t>同时整除，要么不是 </a:t>
            </a:r>
            <a:r>
              <a:rPr lang="en-US" altLang="zh-CN" sz="2400" dirty="0">
                <a:solidFill>
                  <a:srgbClr val="1E1E1E"/>
                </a:solidFill>
                <a:latin typeface="Times New Roman" panose="02020603050405020304" pitchFamily="18" charset="0"/>
                <a:cs typeface="Times New Roman" panose="02020603050405020304" pitchFamily="18" charset="0"/>
              </a:rPr>
              <a:t>3</a:t>
            </a:r>
            <a:r>
              <a:rPr lang="zh-CN" altLang="en-US" sz="2400" dirty="0">
                <a:solidFill>
                  <a:srgbClr val="1E1E1E"/>
                </a:solidFill>
                <a:latin typeface="Times New Roman" panose="02020603050405020304" pitchFamily="18" charset="0"/>
                <a:cs typeface="Times New Roman" panose="02020603050405020304" pitchFamily="18" charset="0"/>
              </a:rPr>
              <a:t>和 </a:t>
            </a:r>
            <a:r>
              <a:rPr lang="en-US" altLang="zh-CN" sz="2400" dirty="0">
                <a:solidFill>
                  <a:srgbClr val="1E1E1E"/>
                </a:solidFill>
                <a:latin typeface="Times New Roman" panose="02020603050405020304" pitchFamily="18" charset="0"/>
                <a:cs typeface="Times New Roman" panose="02020603050405020304" pitchFamily="18" charset="0"/>
              </a:rPr>
              <a:t>7 </a:t>
            </a:r>
            <a:r>
              <a:rPr lang="zh-CN" altLang="en-US" sz="2400" dirty="0">
                <a:solidFill>
                  <a:srgbClr val="1E1E1E"/>
                </a:solidFill>
                <a:latin typeface="Times New Roman" panose="02020603050405020304" pitchFamily="18" charset="0"/>
                <a:cs typeface="Times New Roman" panose="02020603050405020304" pitchFamily="18" charset="0"/>
              </a:rPr>
              <a:t>的倍数，不能被 </a:t>
            </a:r>
            <a:r>
              <a:rPr lang="en-US" altLang="zh-CN" sz="2400" dirty="0">
                <a:solidFill>
                  <a:srgbClr val="1E1E1E"/>
                </a:solidFill>
                <a:latin typeface="Times New Roman" panose="02020603050405020304" pitchFamily="18" charset="0"/>
                <a:cs typeface="Times New Roman" panose="02020603050405020304" pitchFamily="18" charset="0"/>
              </a:rPr>
              <a:t>3 </a:t>
            </a:r>
            <a:r>
              <a:rPr lang="zh-CN" altLang="en-US" sz="2400" dirty="0">
                <a:solidFill>
                  <a:srgbClr val="1E1E1E"/>
                </a:solidFill>
                <a:latin typeface="Times New Roman" panose="02020603050405020304" pitchFamily="18" charset="0"/>
                <a:cs typeface="Times New Roman" panose="02020603050405020304" pitchFamily="18" charset="0"/>
              </a:rPr>
              <a:t>和 </a:t>
            </a:r>
            <a:r>
              <a:rPr lang="en-US" altLang="zh-CN" sz="2400" dirty="0">
                <a:solidFill>
                  <a:srgbClr val="1E1E1E"/>
                </a:solidFill>
                <a:latin typeface="Times New Roman" panose="02020603050405020304" pitchFamily="18" charset="0"/>
                <a:cs typeface="Times New Roman" panose="02020603050405020304" pitchFamily="18" charset="0"/>
              </a:rPr>
              <a:t>7 </a:t>
            </a:r>
            <a:r>
              <a:rPr lang="zh-CN" altLang="en-US" sz="2400" dirty="0">
                <a:solidFill>
                  <a:srgbClr val="1E1E1E"/>
                </a:solidFill>
                <a:latin typeface="Times New Roman" panose="02020603050405020304" pitchFamily="18" charset="0"/>
                <a:cs typeface="Times New Roman" panose="02020603050405020304" pitchFamily="18" charset="0"/>
              </a:rPr>
              <a:t>同时整除，是一个选择结构，需要用到 </a:t>
            </a:r>
            <a:r>
              <a:rPr lang="en-US" altLang="zh-CN" sz="2400" dirty="0" err="1">
                <a:solidFill>
                  <a:srgbClr val="1E1E1E"/>
                </a:solidFill>
                <a:latin typeface="Times New Roman" panose="02020603050405020304" pitchFamily="18" charset="0"/>
                <a:cs typeface="Times New Roman" panose="02020603050405020304" pitchFamily="18" charset="0"/>
              </a:rPr>
              <a:t>if..then</a:t>
            </a:r>
            <a:r>
              <a:rPr lang="en-US" altLang="zh-CN" sz="2400" dirty="0">
                <a:solidFill>
                  <a:srgbClr val="1E1E1E"/>
                </a:solidFill>
                <a:latin typeface="Times New Roman" panose="02020603050405020304" pitchFamily="18" charset="0"/>
                <a:cs typeface="Times New Roman" panose="02020603050405020304" pitchFamily="18" charset="0"/>
              </a:rPr>
              <a:t> </a:t>
            </a:r>
            <a:r>
              <a:rPr lang="zh-CN" altLang="en-US" sz="2400" dirty="0">
                <a:solidFill>
                  <a:srgbClr val="1E1E1E"/>
                </a:solidFill>
                <a:latin typeface="Times New Roman" panose="02020603050405020304" pitchFamily="18" charset="0"/>
                <a:cs typeface="Times New Roman" panose="02020603050405020304" pitchFamily="18" charset="0"/>
              </a:rPr>
              <a:t>语句。</a:t>
            </a:r>
            <a:endParaRPr lang="en-US" altLang="zh-CN" sz="2400" dirty="0">
              <a:solidFill>
                <a:srgbClr val="1E1E1E"/>
              </a:solidFill>
              <a:latin typeface="Times New Roman" panose="02020603050405020304" pitchFamily="18" charset="0"/>
              <a:cs typeface="Times New Roman" panose="02020603050405020304" pitchFamily="18" charset="0"/>
            </a:endParaRPr>
          </a:p>
          <a:p>
            <a:pPr marL="542925" indent="-276225">
              <a:spcBef>
                <a:spcPts val="1200"/>
              </a:spcBef>
              <a:spcAft>
                <a:spcPts val="1200"/>
              </a:spcAft>
              <a:buClr>
                <a:schemeClr val="accent4"/>
              </a:buClr>
              <a:buFont typeface="Times New Roman" panose="02020603050405020304" pitchFamily="18" charset="0"/>
              <a:buChar char="−"/>
            </a:pPr>
            <a:r>
              <a:rPr lang="zh-CN" altLang="en-US" sz="2400" dirty="0">
                <a:solidFill>
                  <a:srgbClr val="1E1E1E"/>
                </a:solidFill>
                <a:latin typeface="Times New Roman" panose="02020603050405020304" pitchFamily="18" charset="0"/>
                <a:cs typeface="Times New Roman" panose="02020603050405020304" pitchFamily="18" charset="0"/>
              </a:rPr>
              <a:t> 满足条件的数比较多时，可以考虑将这些数在立即窗口显示。</a:t>
            </a:r>
            <a:endParaRPr lang="en-US" altLang="zh-CN" sz="2400" dirty="0">
              <a:solidFill>
                <a:srgbClr val="1E1E1E"/>
              </a:solidFill>
              <a:latin typeface="Times New Roman" panose="02020603050405020304" pitchFamily="18" charset="0"/>
              <a:cs typeface="Times New Roman" panose="02020603050405020304" pitchFamily="18" charset="0"/>
            </a:endParaRPr>
          </a:p>
          <a:p>
            <a:pPr marL="542925" indent="-276225">
              <a:spcBef>
                <a:spcPts val="1200"/>
              </a:spcBef>
              <a:spcAft>
                <a:spcPts val="1200"/>
              </a:spcAft>
              <a:buClr>
                <a:schemeClr val="accent4"/>
              </a:buClr>
              <a:buFont typeface="Times New Roman" panose="02020603050405020304" pitchFamily="18" charset="0"/>
              <a:buChar char="−"/>
            </a:pPr>
            <a:r>
              <a:rPr lang="zh-CN" altLang="en-US" sz="2400" dirty="0">
                <a:solidFill>
                  <a:srgbClr val="1E1E1E"/>
                </a:solidFill>
                <a:latin typeface="Times New Roman" panose="02020603050405020304" pitchFamily="18" charset="0"/>
                <a:cs typeface="Times New Roman" panose="02020603050405020304" pitchFamily="18" charset="0"/>
              </a:rPr>
              <a:t>示例</a:t>
            </a:r>
            <a:r>
              <a:rPr lang="en-US" altLang="zh-CN" sz="2400" dirty="0">
                <a:solidFill>
                  <a:srgbClr val="1E1E1E"/>
                </a:solidFill>
                <a:latin typeface="Times New Roman" panose="02020603050405020304" pitchFamily="18" charset="0"/>
                <a:cs typeface="Times New Roman" panose="02020603050405020304" pitchFamily="18" charset="0"/>
              </a:rPr>
              <a:t>【</a:t>
            </a:r>
            <a:r>
              <a:rPr lang="zh-CN" altLang="en-US" sz="2400" dirty="0">
                <a:solidFill>
                  <a:srgbClr val="1E1E1E"/>
                </a:solidFill>
                <a:latin typeface="Times New Roman" panose="02020603050405020304" pitchFamily="18" charset="0"/>
                <a:cs typeface="Times New Roman" panose="02020603050405020304" pitchFamily="18" charset="0"/>
              </a:rPr>
              <a:t>例 </a:t>
            </a:r>
            <a:r>
              <a:rPr lang="en-US" altLang="zh-CN" sz="2400" dirty="0">
                <a:solidFill>
                  <a:srgbClr val="1E1E1E"/>
                </a:solidFill>
                <a:latin typeface="Times New Roman" panose="02020603050405020304" pitchFamily="18" charset="0"/>
                <a:cs typeface="Times New Roman" panose="02020603050405020304" pitchFamily="18" charset="0"/>
              </a:rPr>
              <a:t>5-26】</a:t>
            </a:r>
          </a:p>
        </p:txBody>
      </p:sp>
      <p:sp>
        <p:nvSpPr>
          <p:cNvPr id="5" name="Rectangle 2"/>
          <p:cNvSpPr>
            <a:spLocks noGrp="1" noChangeArrowheads="1"/>
          </p:cNvSpPr>
          <p:nvPr>
            <p:ph type="title"/>
          </p:nvPr>
        </p:nvSpPr>
        <p:spPr>
          <a:xfrm>
            <a:off x="175895" y="237490"/>
            <a:ext cx="11846560" cy="746125"/>
          </a:xfrm>
        </p:spPr>
        <p:txBody>
          <a:bodyPr>
            <a:normAutofit fontScale="90000"/>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9</a:t>
            </a:r>
            <a:r>
              <a:rPr b="1" dirty="0">
                <a:latin typeface="方正姚体" panose="02010601030101010101" pitchFamily="2" charset="-122"/>
              </a:rPr>
              <a:t>：</a:t>
            </a:r>
            <a:r>
              <a:rPr>
                <a:solidFill>
                  <a:srgbClr val="0070C0"/>
                </a:solidFill>
                <a:latin typeface="Times New Roman" panose="02020603050405020304" pitchFamily="18" charset="0"/>
                <a:cs typeface="Times New Roman" panose="02020603050405020304" pitchFamily="18" charset="0"/>
                <a:sym typeface="+mn-ea"/>
              </a:rPr>
              <a:t>求 </a:t>
            </a:r>
            <a:r>
              <a:rPr lang="en-US" altLang="zh-CN">
                <a:solidFill>
                  <a:srgbClr val="0070C0"/>
                </a:solidFill>
                <a:latin typeface="Times New Roman" panose="02020603050405020304" pitchFamily="18" charset="0"/>
                <a:cs typeface="Times New Roman" panose="02020603050405020304" pitchFamily="18" charset="0"/>
                <a:sym typeface="+mn-ea"/>
              </a:rPr>
              <a:t>1 </a:t>
            </a:r>
            <a:r>
              <a:rPr>
                <a:solidFill>
                  <a:srgbClr val="0070C0"/>
                </a:solidFill>
                <a:latin typeface="Times New Roman" panose="02020603050405020304" pitchFamily="18" charset="0"/>
                <a:cs typeface="Times New Roman" panose="02020603050405020304" pitchFamily="18" charset="0"/>
                <a:sym typeface="+mn-ea"/>
              </a:rPr>
              <a:t>～ </a:t>
            </a:r>
            <a:r>
              <a:rPr lang="en-US" altLang="zh-CN">
                <a:solidFill>
                  <a:srgbClr val="0070C0"/>
                </a:solidFill>
                <a:latin typeface="Times New Roman" panose="02020603050405020304" pitchFamily="18" charset="0"/>
                <a:cs typeface="Times New Roman" panose="02020603050405020304" pitchFamily="18" charset="0"/>
                <a:sym typeface="+mn-ea"/>
              </a:rPr>
              <a:t>100 </a:t>
            </a:r>
            <a:r>
              <a:rPr>
                <a:solidFill>
                  <a:srgbClr val="0070C0"/>
                </a:solidFill>
                <a:latin typeface="Times New Roman" panose="02020603050405020304" pitchFamily="18" charset="0"/>
                <a:cs typeface="Times New Roman" panose="02020603050405020304" pitchFamily="18" charset="0"/>
                <a:sym typeface="+mn-ea"/>
              </a:rPr>
              <a:t>中被 </a:t>
            </a:r>
            <a:r>
              <a:rPr lang="en-US" altLang="zh-CN">
                <a:solidFill>
                  <a:srgbClr val="0070C0"/>
                </a:solidFill>
                <a:latin typeface="Times New Roman" panose="02020603050405020304" pitchFamily="18" charset="0"/>
                <a:cs typeface="Times New Roman" panose="02020603050405020304" pitchFamily="18" charset="0"/>
                <a:sym typeface="+mn-ea"/>
              </a:rPr>
              <a:t>3 </a:t>
            </a:r>
            <a:r>
              <a:rPr>
                <a:solidFill>
                  <a:srgbClr val="0070C0"/>
                </a:solidFill>
                <a:latin typeface="Times New Roman" panose="02020603050405020304" pitchFamily="18" charset="0"/>
                <a:cs typeface="Times New Roman" panose="02020603050405020304" pitchFamily="18" charset="0"/>
                <a:sym typeface="+mn-ea"/>
              </a:rPr>
              <a:t>和 </a:t>
            </a:r>
            <a:r>
              <a:rPr lang="en-US" altLang="zh-CN">
                <a:solidFill>
                  <a:srgbClr val="0070C0"/>
                </a:solidFill>
                <a:latin typeface="Times New Roman" panose="02020603050405020304" pitchFamily="18" charset="0"/>
                <a:cs typeface="Times New Roman" panose="02020603050405020304" pitchFamily="18" charset="0"/>
                <a:sym typeface="+mn-ea"/>
              </a:rPr>
              <a:t>7 </a:t>
            </a:r>
            <a:r>
              <a:rPr>
                <a:solidFill>
                  <a:srgbClr val="0070C0"/>
                </a:solidFill>
                <a:latin typeface="Times New Roman" panose="02020603050405020304" pitchFamily="18" charset="0"/>
                <a:cs typeface="Times New Roman" panose="02020603050405020304" pitchFamily="18" charset="0"/>
                <a:sym typeface="+mn-ea"/>
              </a:rPr>
              <a:t>同时整除的数及个数</a:t>
            </a:r>
            <a:endParaRPr b="1" dirty="0">
              <a:latin typeface="方正姚体" panose="02010601030101010101" pitchFamily="2" charset="-122"/>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895" y="237490"/>
            <a:ext cx="11711940" cy="746125"/>
          </a:xfrm>
        </p:spPr>
        <p:txBody>
          <a:bodyPr>
            <a:normAutofit fontScale="90000"/>
          </a:bodyPr>
          <a:lstStyle/>
          <a:p>
            <a:r>
              <a:rPr>
                <a:latin typeface="Times New Roman" panose="02020603050405020304" pitchFamily="18" charset="0"/>
                <a:cs typeface="Times New Roman" panose="02020603050405020304" pitchFamily="18" charset="0"/>
                <a:sym typeface="+mn-ea"/>
              </a:rPr>
              <a:t>【例3.56】求1～100中被3和7同时整除的数及个数</a:t>
            </a:r>
            <a:endParaRPr>
              <a:sym typeface="+mn-ea"/>
            </a:endParaRPr>
          </a:p>
        </p:txBody>
      </p:sp>
      <p:sp>
        <p:nvSpPr>
          <p:cNvPr id="3" name="内容占位符 2"/>
          <p:cNvSpPr>
            <a:spLocks noGrp="1"/>
          </p:cNvSpPr>
          <p:nvPr>
            <p:ph idx="1"/>
          </p:nvPr>
        </p:nvSpPr>
        <p:spPr>
          <a:xfrm>
            <a:off x="485140" y="1240790"/>
            <a:ext cx="11402060" cy="5513070"/>
          </a:xfrm>
        </p:spPr>
        <p:txBody>
          <a:bodyPr>
            <a:noAutofit/>
          </a:bodyPr>
          <a:lstStyle/>
          <a:p>
            <a:pPr marL="0" indent="0">
              <a:buNone/>
            </a:pPr>
            <a:r>
              <a:rPr lang="zh-CN" altLang="en-US">
                <a:latin typeface="Times New Roman" panose="02020603050405020304" pitchFamily="18" charset="0"/>
                <a:cs typeface="Times New Roman" panose="02020603050405020304" pitchFamily="18" charset="0"/>
              </a:rPr>
              <a:t>Sub 整除()</a:t>
            </a:r>
          </a:p>
          <a:p>
            <a:pPr marL="360045" indent="0" fontAlgn="auto">
              <a:buNone/>
            </a:pPr>
            <a:r>
              <a:rPr lang="zh-CN" altLang="en-US">
                <a:latin typeface="Times New Roman" panose="02020603050405020304" pitchFamily="18" charset="0"/>
                <a:cs typeface="Times New Roman" panose="02020603050405020304" pitchFamily="18" charset="0"/>
              </a:rPr>
              <a:t>Dim n, s As Integer</a:t>
            </a:r>
          </a:p>
          <a:p>
            <a:pPr marL="360045" indent="0" fontAlgn="auto">
              <a:buNone/>
            </a:pPr>
            <a:r>
              <a:rPr lang="zh-CN" altLang="en-US">
                <a:latin typeface="Times New Roman" panose="02020603050405020304" pitchFamily="18" charset="0"/>
                <a:cs typeface="Times New Roman" panose="02020603050405020304" pitchFamily="18" charset="0"/>
              </a:rPr>
              <a:t>s = 0</a:t>
            </a:r>
          </a:p>
          <a:p>
            <a:pPr marL="360045" indent="0" fontAlgn="auto">
              <a:buNone/>
            </a:pPr>
            <a:r>
              <a:rPr lang="zh-CN" altLang="en-US">
                <a:latin typeface="Times New Roman" panose="02020603050405020304" pitchFamily="18" charset="0"/>
                <a:cs typeface="Times New Roman" panose="02020603050405020304" pitchFamily="18" charset="0"/>
              </a:rPr>
              <a:t>For n = 1 To 100</a:t>
            </a:r>
          </a:p>
          <a:p>
            <a:pPr marL="360045" indent="0" fontAlgn="auto">
              <a:buNone/>
            </a:pPr>
            <a:r>
              <a:rPr lang="zh-CN" altLang="en-US">
                <a:latin typeface="Times New Roman" panose="02020603050405020304" pitchFamily="18" charset="0"/>
                <a:cs typeface="Times New Roman" panose="02020603050405020304" pitchFamily="18" charset="0"/>
              </a:rPr>
              <a:t>If n Mod 3 = 0 And n Mod 7 = 0 Then</a:t>
            </a:r>
          </a:p>
          <a:p>
            <a:pPr marL="360045" indent="0" fontAlgn="auto">
              <a:buNone/>
            </a:pPr>
            <a:r>
              <a:rPr lang="zh-CN" altLang="en-US">
                <a:latin typeface="Times New Roman" panose="02020603050405020304" pitchFamily="18" charset="0"/>
                <a:cs typeface="Times New Roman" panose="02020603050405020304" pitchFamily="18" charset="0"/>
              </a:rPr>
              <a:t>      s = s + 1</a:t>
            </a:r>
          </a:p>
          <a:p>
            <a:pPr marL="360045" indent="0" fontAlgn="auto">
              <a:buNone/>
            </a:pPr>
            <a:r>
              <a:rPr lang="zh-CN" altLang="en-US">
                <a:latin typeface="Times New Roman" panose="02020603050405020304" pitchFamily="18" charset="0"/>
                <a:cs typeface="Times New Roman" panose="02020603050405020304" pitchFamily="18" charset="0"/>
              </a:rPr>
              <a:t>      Debug.Print n</a:t>
            </a:r>
          </a:p>
          <a:p>
            <a:pPr marL="360045" indent="0" fontAlgn="auto">
              <a:buNone/>
            </a:pPr>
            <a:r>
              <a:rPr lang="zh-CN" altLang="en-US">
                <a:latin typeface="Times New Roman" panose="02020603050405020304" pitchFamily="18" charset="0"/>
                <a:cs typeface="Times New Roman" panose="02020603050405020304" pitchFamily="18" charset="0"/>
              </a:rPr>
              <a:t>End If</a:t>
            </a:r>
          </a:p>
          <a:p>
            <a:pPr marL="360045" indent="0" fontAlgn="auto">
              <a:buNone/>
            </a:pPr>
            <a:r>
              <a:rPr lang="zh-CN" altLang="en-US">
                <a:latin typeface="Times New Roman" panose="02020603050405020304" pitchFamily="18" charset="0"/>
                <a:cs typeface="Times New Roman" panose="02020603050405020304" pitchFamily="18" charset="0"/>
              </a:rPr>
              <a:t>Next</a:t>
            </a:r>
          </a:p>
          <a:p>
            <a:pPr marL="360045" indent="0" fontAlgn="auto">
              <a:buNone/>
            </a:pPr>
            <a:r>
              <a:rPr lang="zh-CN" altLang="en-US">
                <a:latin typeface="Times New Roman" panose="02020603050405020304" pitchFamily="18" charset="0"/>
                <a:cs typeface="Times New Roman" panose="02020603050405020304" pitchFamily="18" charset="0"/>
              </a:rPr>
              <a:t>Debug.Print "满足条件的个数是：" &amp; s</a:t>
            </a:r>
          </a:p>
          <a:p>
            <a:pPr marL="0" indent="0">
              <a:buNone/>
            </a:pPr>
            <a:r>
              <a:rPr lang="zh-CN" altLang="en-US">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35" y="1050290"/>
            <a:ext cx="12190730" cy="5730875"/>
          </a:xfrm>
        </p:spPr>
        <p:txBody>
          <a:bodyPr>
            <a:noAutofit/>
          </a:bodyPr>
          <a:lstStyle/>
          <a:p>
            <a:pPr marL="0" indent="0">
              <a:buNone/>
            </a:pPr>
            <a:endParaRPr lang="en-US" altLang="zh-CN" sz="1800" dirty="0">
              <a:solidFill>
                <a:srgbClr val="0070C0"/>
              </a:solidFill>
              <a:latin typeface="Times New Roman" panose="02020603050405020304" pitchFamily="18" charset="0"/>
              <a:cs typeface="Times New Roman" panose="02020603050405020304" pitchFamily="18" charset="0"/>
            </a:endParaRPr>
          </a:p>
          <a:p>
            <a:pPr marL="542925" indent="-276225" fontAlgn="auto">
              <a:lnSpc>
                <a:spcPct val="100000"/>
              </a:lnSpc>
              <a:spcBef>
                <a:spcPts val="0"/>
              </a:spcBef>
              <a:spcAft>
                <a:spcPts val="0"/>
              </a:spcAft>
              <a:buClr>
                <a:schemeClr val="accent4"/>
              </a:buClr>
              <a:buFont typeface="Times New Roman" panose="02020603050405020304" pitchFamily="18" charset="0"/>
              <a:buChar char="−"/>
            </a:pPr>
            <a:r>
              <a:rPr lang="en-US" altLang="zh-CN" dirty="0">
                <a:solidFill>
                  <a:srgbClr val="1E1E1E"/>
                </a:solidFill>
                <a:latin typeface="Times New Roman" panose="02020603050405020304" pitchFamily="18" charset="0"/>
                <a:cs typeface="Times New Roman" panose="02020603050405020304" pitchFamily="18" charset="0"/>
              </a:rPr>
              <a:t>设n为自然数，假设已知不大于n-1的所有素数的集合，记为P(n-1)。如果进一步求P(n)时，则需要进一步判断n这个数是否是素数，如果n是合数，则有P(n)= P(n-1)，如果n为素数，则有P(n)= P(n-1)∪{n}。这种递推关系如下：</a:t>
            </a:r>
          </a:p>
          <a:p>
            <a:pPr marL="542925" indent="-276225" fontAlgn="auto">
              <a:lnSpc>
                <a:spcPct val="100000"/>
              </a:lnSpc>
              <a:spcBef>
                <a:spcPts val="0"/>
              </a:spcBef>
              <a:spcAft>
                <a:spcPts val="0"/>
              </a:spcAft>
              <a:buClr>
                <a:schemeClr val="accent4"/>
              </a:buClr>
              <a:buFont typeface="Times New Roman" panose="02020603050405020304" pitchFamily="18" charset="0"/>
              <a:buChar char="−"/>
            </a:pPr>
            <a:r>
              <a:rPr lang="en-US" altLang="zh-CN" dirty="0">
                <a:solidFill>
                  <a:srgbClr val="1E1E1E"/>
                </a:solidFill>
                <a:latin typeface="Times New Roman" panose="02020603050405020304" pitchFamily="18" charset="0"/>
                <a:cs typeface="Times New Roman" panose="02020603050405020304" pitchFamily="18" charset="0"/>
              </a:rPr>
              <a:t>P(n) = {2}                                       n=2时         (7) </a:t>
            </a:r>
          </a:p>
          <a:p>
            <a:pPr marL="542925" indent="-276225" fontAlgn="auto">
              <a:lnSpc>
                <a:spcPct val="100000"/>
              </a:lnSpc>
              <a:spcBef>
                <a:spcPts val="0"/>
              </a:spcBef>
              <a:spcAft>
                <a:spcPts val="0"/>
              </a:spcAft>
              <a:buClr>
                <a:schemeClr val="accent4"/>
              </a:buClr>
              <a:buFont typeface="Times New Roman" panose="02020603050405020304" pitchFamily="18" charset="0"/>
              <a:buChar char="−"/>
            </a:pPr>
            <a:r>
              <a:rPr lang="en-US" altLang="zh-CN" dirty="0">
                <a:solidFill>
                  <a:srgbClr val="1E1E1E"/>
                </a:solidFill>
                <a:latin typeface="Times New Roman" panose="02020603050405020304" pitchFamily="18" charset="0"/>
                <a:cs typeface="Times New Roman" panose="02020603050405020304" pitchFamily="18" charset="0"/>
              </a:rPr>
              <a:t>P(n) = P(n-1)                                   n为合数时      （8）</a:t>
            </a:r>
          </a:p>
          <a:p>
            <a:pPr marL="542925" indent="-276225" fontAlgn="auto">
              <a:lnSpc>
                <a:spcPct val="100000"/>
              </a:lnSpc>
              <a:spcBef>
                <a:spcPts val="0"/>
              </a:spcBef>
              <a:spcAft>
                <a:spcPts val="0"/>
              </a:spcAft>
              <a:buClr>
                <a:schemeClr val="accent4"/>
              </a:buClr>
              <a:buFont typeface="Times New Roman" panose="02020603050405020304" pitchFamily="18" charset="0"/>
              <a:buChar char="−"/>
            </a:pPr>
            <a:r>
              <a:rPr lang="en-US" altLang="zh-CN" dirty="0">
                <a:solidFill>
                  <a:srgbClr val="1E1E1E"/>
                </a:solidFill>
                <a:latin typeface="Times New Roman" panose="02020603050405020304" pitchFamily="18" charset="0"/>
                <a:cs typeface="Times New Roman" panose="02020603050405020304" pitchFamily="18" charset="0"/>
              </a:rPr>
              <a:t>P(n) = P(n-1) ∪{n}                        n为素数时      （9）</a:t>
            </a:r>
          </a:p>
          <a:p>
            <a:pPr marL="542925" indent="-276225" fontAlgn="auto">
              <a:lnSpc>
                <a:spcPct val="100000"/>
              </a:lnSpc>
              <a:spcBef>
                <a:spcPts val="0"/>
              </a:spcBef>
              <a:spcAft>
                <a:spcPts val="0"/>
              </a:spcAft>
              <a:buClr>
                <a:schemeClr val="accent4"/>
              </a:buClr>
              <a:buFont typeface="Times New Roman" panose="02020603050405020304" pitchFamily="18" charset="0"/>
              <a:buChar char="−"/>
            </a:pPr>
            <a:r>
              <a:rPr lang="en-US" altLang="zh-CN" dirty="0">
                <a:solidFill>
                  <a:srgbClr val="1E1E1E"/>
                </a:solidFill>
                <a:latin typeface="Times New Roman" panose="02020603050405020304" pitchFamily="18" charset="0"/>
                <a:cs typeface="Times New Roman" panose="02020603050405020304" pitchFamily="18" charset="0"/>
              </a:rPr>
              <a:t>如何判断n是否是素数。n如果是合数，则n能表示为若干小于该合数的若干个质因数乘积，例如45=3×3×5。因此，设n为合数则必有</a:t>
            </a:r>
          </a:p>
          <a:p>
            <a:pPr marL="542925" indent="-276225" fontAlgn="auto">
              <a:lnSpc>
                <a:spcPct val="100000"/>
              </a:lnSpc>
              <a:spcBef>
                <a:spcPts val="0"/>
              </a:spcBef>
              <a:spcAft>
                <a:spcPts val="0"/>
              </a:spcAft>
              <a:buClr>
                <a:schemeClr val="accent4"/>
              </a:buClr>
              <a:buFont typeface="Times New Roman" panose="02020603050405020304" pitchFamily="18" charset="0"/>
              <a:buChar char="−"/>
            </a:pPr>
            <a:r>
              <a:rPr lang="en-US" altLang="zh-CN" dirty="0">
                <a:solidFill>
                  <a:srgbClr val="1E1E1E"/>
                </a:solidFill>
                <a:latin typeface="Times New Roman" panose="02020603050405020304" pitchFamily="18" charset="0"/>
                <a:cs typeface="Times New Roman" panose="02020603050405020304" pitchFamily="18" charset="0"/>
              </a:rPr>
              <a:t>n = p1</a:t>
            </a:r>
            <a:r>
              <a:rPr lang="en-US" altLang="zh-CN" dirty="0">
                <a:solidFill>
                  <a:srgbClr val="1E1E1E"/>
                </a:solidFill>
                <a:latin typeface="Arial" panose="020B0604020202020204" pitchFamily="34" charset="0"/>
                <a:cs typeface="Times New Roman" panose="02020603050405020304" pitchFamily="18" charset="0"/>
              </a:rPr>
              <a:t>×</a:t>
            </a:r>
            <a:r>
              <a:rPr lang="en-US" altLang="zh-CN" dirty="0">
                <a:solidFill>
                  <a:srgbClr val="1E1E1E"/>
                </a:solidFill>
                <a:latin typeface="Times New Roman" panose="02020603050405020304" pitchFamily="18" charset="0"/>
                <a:cs typeface="Times New Roman" panose="02020603050405020304" pitchFamily="18" charset="0"/>
              </a:rPr>
              <a:t>p2 </a:t>
            </a:r>
            <a:r>
              <a:rPr lang="en-US" altLang="zh-CN" dirty="0">
                <a:latin typeface="Arial" panose="020B0604020202020204" pitchFamily="34" charset="0"/>
                <a:cs typeface="Times New Roman" panose="02020603050405020304" pitchFamily="18" charset="0"/>
                <a:sym typeface="+mn-ea"/>
              </a:rPr>
              <a:t>×</a:t>
            </a:r>
            <a:r>
              <a:rPr lang="en-US" altLang="zh-CN" dirty="0">
                <a:solidFill>
                  <a:srgbClr val="1E1E1E"/>
                </a:solidFill>
                <a:latin typeface="Times New Roman" panose="02020603050405020304" pitchFamily="18" charset="0"/>
                <a:cs typeface="Times New Roman" panose="02020603050405020304" pitchFamily="18" charset="0"/>
              </a:rPr>
              <a:t>.. </a:t>
            </a:r>
            <a:r>
              <a:rPr lang="en-US" altLang="zh-CN" dirty="0">
                <a:latin typeface="Arial" panose="020B0604020202020204" pitchFamily="34" charset="0"/>
                <a:cs typeface="Times New Roman" panose="02020603050405020304" pitchFamily="18" charset="0"/>
                <a:sym typeface="+mn-ea"/>
              </a:rPr>
              <a:t>×</a:t>
            </a:r>
            <a:r>
              <a:rPr lang="en-US" altLang="zh-CN" dirty="0">
                <a:solidFill>
                  <a:srgbClr val="1E1E1E"/>
                </a:solidFill>
                <a:latin typeface="Times New Roman" panose="02020603050405020304" pitchFamily="18" charset="0"/>
                <a:cs typeface="Times New Roman" panose="02020603050405020304" pitchFamily="18" charset="0"/>
              </a:rPr>
              <a:t>pj        其中，pi∈P(n-1)   1≦i≦j</a:t>
            </a:r>
          </a:p>
          <a:p>
            <a:pPr marL="542925" indent="-276225" fontAlgn="auto">
              <a:lnSpc>
                <a:spcPct val="100000"/>
              </a:lnSpc>
              <a:spcBef>
                <a:spcPts val="0"/>
              </a:spcBef>
              <a:spcAft>
                <a:spcPts val="0"/>
              </a:spcAft>
              <a:buClr>
                <a:schemeClr val="accent4"/>
              </a:buClr>
              <a:buFont typeface="Times New Roman" panose="02020603050405020304" pitchFamily="18" charset="0"/>
              <a:buChar char="−"/>
            </a:pPr>
            <a:r>
              <a:rPr lang="en-US" altLang="zh-CN" dirty="0">
                <a:solidFill>
                  <a:srgbClr val="1E1E1E"/>
                </a:solidFill>
                <a:latin typeface="Times New Roman" panose="02020603050405020304" pitchFamily="18" charset="0"/>
                <a:cs typeface="Times New Roman" panose="02020603050405020304" pitchFamily="18" charset="0"/>
              </a:rPr>
              <a:t>用P(n-1)集合中的素数，从小到大依次除n，如果n被P(n-1)集合中的一个素数整除，则，n一定是合数，从而求得P(n)=P(n-1)。否则n为质数，从而求得P(n) = P(n-1) ∪{n}。以此类推，进而得到任意整数集合中的素数集合。</a:t>
            </a:r>
          </a:p>
        </p:txBody>
      </p:sp>
      <p:sp>
        <p:nvSpPr>
          <p:cNvPr id="5" name="Rectangle 2"/>
          <p:cNvSpPr>
            <a:spLocks noGrp="1" noChangeArrowheads="1"/>
          </p:cNvSpPr>
          <p:nvPr>
            <p:ph type="title"/>
          </p:nvPr>
        </p:nvSpPr>
        <p:spPr>
          <a:xfrm>
            <a:off x="175895" y="237490"/>
            <a:ext cx="11846560" cy="746125"/>
          </a:xfrm>
        </p:spPr>
        <p:txBody>
          <a:bodyPr>
            <a:normAutofit/>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10</a:t>
            </a:r>
            <a:r>
              <a:rPr b="1" dirty="0">
                <a:latin typeface="方正姚体" panose="02010601030101010101" pitchFamily="2" charset="-122"/>
              </a:rPr>
              <a:t>：</a:t>
            </a:r>
            <a:r>
              <a:rPr lang="en-US" altLang="zh-CN">
                <a:solidFill>
                  <a:srgbClr val="1E1E1E"/>
                </a:solidFill>
                <a:latin typeface="Times New Roman" panose="02020603050405020304" pitchFamily="18" charset="0"/>
                <a:cs typeface="Times New Roman" panose="02020603050405020304" pitchFamily="18" charset="0"/>
                <a:sym typeface="+mn-ea"/>
              </a:rPr>
              <a:t>使用数组求2～100之间的素数</a:t>
            </a:r>
            <a:endParaRPr b="1" dirty="0">
              <a:latin typeface="方正姚体" panose="02010601030101010101" pitchFamily="2" charset="-122"/>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895" y="237490"/>
            <a:ext cx="11711940" cy="746125"/>
          </a:xfrm>
        </p:spPr>
        <p:txBody>
          <a:bodyPr>
            <a:normAutofit/>
          </a:bodyPr>
          <a:lstStyle/>
          <a:p>
            <a:r>
              <a:rPr>
                <a:latin typeface="Times New Roman" panose="02020603050405020304" pitchFamily="18" charset="0"/>
                <a:cs typeface="Times New Roman" panose="02020603050405020304" pitchFamily="18" charset="0"/>
                <a:sym typeface="+mn-ea"/>
              </a:rPr>
              <a:t>【例3.57】求</a:t>
            </a:r>
            <a:r>
              <a:rPr lang="en-US" altLang="zh-CN">
                <a:latin typeface="Times New Roman" panose="02020603050405020304" pitchFamily="18" charset="0"/>
                <a:cs typeface="Times New Roman" panose="02020603050405020304" pitchFamily="18" charset="0"/>
                <a:sym typeface="+mn-ea"/>
              </a:rPr>
              <a:t>2</a:t>
            </a:r>
            <a:r>
              <a:rPr>
                <a:latin typeface="Times New Roman" panose="02020603050405020304" pitchFamily="18" charset="0"/>
                <a:cs typeface="Times New Roman" panose="02020603050405020304" pitchFamily="18" charset="0"/>
                <a:sym typeface="+mn-ea"/>
              </a:rPr>
              <a:t>～100之间的素数</a:t>
            </a:r>
            <a:endParaRPr>
              <a:sym typeface="+mn-ea"/>
            </a:endParaRPr>
          </a:p>
        </p:txBody>
      </p:sp>
      <p:sp>
        <p:nvSpPr>
          <p:cNvPr id="3" name="内容占位符 2"/>
          <p:cNvSpPr>
            <a:spLocks noGrp="1"/>
          </p:cNvSpPr>
          <p:nvPr>
            <p:ph idx="1"/>
          </p:nvPr>
        </p:nvSpPr>
        <p:spPr>
          <a:xfrm>
            <a:off x="175895" y="1215390"/>
            <a:ext cx="4262755" cy="5513070"/>
          </a:xfrm>
          <a:ln>
            <a:solidFill>
              <a:schemeClr val="accent1"/>
            </a:solidFill>
          </a:ln>
        </p:spPr>
        <p:txBody>
          <a:bodyPr>
            <a:noAutofit/>
          </a:bodyPr>
          <a:lstStyle/>
          <a:p>
            <a:pPr marL="0" indent="0">
              <a:buNone/>
            </a:pPr>
            <a:r>
              <a:rPr lang="zh-CN" altLang="en-US">
                <a:latin typeface="Times New Roman" panose="02020603050405020304" pitchFamily="18" charset="0"/>
                <a:cs typeface="Times New Roman" panose="02020603050405020304" pitchFamily="18" charset="0"/>
              </a:rPr>
              <a:t>Sub PrimeArr()</a:t>
            </a:r>
          </a:p>
          <a:p>
            <a:pPr marL="0" indent="0">
              <a:buNone/>
            </a:pPr>
            <a:r>
              <a:rPr lang="zh-CN" altLang="en-US">
                <a:latin typeface="Times New Roman" panose="02020603050405020304" pitchFamily="18" charset="0"/>
                <a:cs typeface="Times New Roman" panose="02020603050405020304" pitchFamily="18" charset="0"/>
              </a:rPr>
              <a:t>Dim PrimeArr(50) As Long</a:t>
            </a:r>
          </a:p>
          <a:p>
            <a:pPr marL="0" indent="0">
              <a:buNone/>
            </a:pPr>
            <a:r>
              <a:rPr lang="zh-CN" altLang="en-US">
                <a:latin typeface="Times New Roman" panose="02020603050405020304" pitchFamily="18" charset="0"/>
                <a:cs typeface="Times New Roman" panose="02020603050405020304" pitchFamily="18" charset="0"/>
              </a:rPr>
              <a:t>Dim n As Long, j As Long</a:t>
            </a:r>
          </a:p>
          <a:p>
            <a:pPr marL="0" indent="0">
              <a:buNone/>
            </a:pPr>
            <a:r>
              <a:rPr lang="zh-CN" altLang="en-US">
                <a:latin typeface="Times New Roman" panose="02020603050405020304" pitchFamily="18" charset="0"/>
                <a:cs typeface="Times New Roman" panose="02020603050405020304" pitchFamily="18" charset="0"/>
              </a:rPr>
              <a:t>Dim pLen As Long</a:t>
            </a:r>
          </a:p>
          <a:p>
            <a:pPr marL="0" indent="0">
              <a:buNone/>
            </a:pPr>
            <a:r>
              <a:rPr lang="en-US" altLang="zh-CN">
                <a:latin typeface="Times New Roman" panose="02020603050405020304" pitchFamily="18" charset="0"/>
                <a:cs typeface="Times New Roman" panose="02020603050405020304" pitchFamily="18" charset="0"/>
              </a:rPr>
              <a:t>dim </a:t>
            </a:r>
            <a:r>
              <a:rPr lang="zh-CN" altLang="en-US">
                <a:latin typeface="Times New Roman" panose="02020603050405020304" pitchFamily="18" charset="0"/>
                <a:cs typeface="Times New Roman" panose="02020603050405020304" pitchFamily="18" charset="0"/>
              </a:rPr>
              <a:t>isPrime As Boolean</a:t>
            </a:r>
          </a:p>
          <a:p>
            <a:pPr marL="0" indent="0">
              <a:buNone/>
            </a:pPr>
            <a:r>
              <a:rPr lang="zh-CN" altLang="en-US">
                <a:latin typeface="Times New Roman" panose="02020603050405020304" pitchFamily="18" charset="0"/>
                <a:cs typeface="Times New Roman" panose="02020603050405020304" pitchFamily="18" charset="0"/>
              </a:rPr>
              <a:t>pLen = 1</a:t>
            </a:r>
          </a:p>
          <a:p>
            <a:pPr marL="0" indent="0">
              <a:buNone/>
            </a:pPr>
            <a:r>
              <a:rPr lang="zh-CN" altLang="en-US">
                <a:latin typeface="Times New Roman" panose="02020603050405020304" pitchFamily="18" charset="0"/>
                <a:cs typeface="Times New Roman" panose="02020603050405020304" pitchFamily="18" charset="0"/>
              </a:rPr>
              <a:t>PrimeArr(0) = 2</a:t>
            </a:r>
          </a:p>
          <a:p>
            <a:pPr marL="0" indent="0">
              <a:buNone/>
            </a:pPr>
            <a:endParaRPr lang="zh-CN" altLang="en-US">
              <a:latin typeface="Times New Roman" panose="02020603050405020304" pitchFamily="18" charset="0"/>
              <a:cs typeface="Times New Roman" panose="02020603050405020304" pitchFamily="18" charset="0"/>
              <a:sym typeface="+mn-ea"/>
            </a:endParaRPr>
          </a:p>
          <a:p>
            <a:pPr marL="0" indent="0">
              <a:buNone/>
            </a:pPr>
            <a:r>
              <a:rPr lang="zh-CN" altLang="en-US">
                <a:latin typeface="Times New Roman" panose="02020603050405020304" pitchFamily="18" charset="0"/>
                <a:cs typeface="Times New Roman" panose="02020603050405020304" pitchFamily="18" charset="0"/>
                <a:sym typeface="+mn-ea"/>
              </a:rPr>
              <a:t>Debug.Print </a:t>
            </a:r>
            <a:r>
              <a:rPr lang="en-US" altLang="zh-CN">
                <a:latin typeface="Times New Roman" panose="02020603050405020304" pitchFamily="18" charset="0"/>
                <a:cs typeface="Times New Roman" panose="02020603050405020304" pitchFamily="18" charset="0"/>
                <a:sym typeface="+mn-ea"/>
              </a:rPr>
              <a:t>2</a:t>
            </a:r>
          </a:p>
        </p:txBody>
      </p:sp>
      <p:sp>
        <p:nvSpPr>
          <p:cNvPr id="5" name="文本框 4"/>
          <p:cNvSpPr txBox="1"/>
          <p:nvPr/>
        </p:nvSpPr>
        <p:spPr>
          <a:xfrm>
            <a:off x="5527675" y="983615"/>
            <a:ext cx="6360160" cy="5977255"/>
          </a:xfrm>
          <a:prstGeom prst="rect">
            <a:avLst/>
          </a:prstGeom>
          <a:noFill/>
          <a:ln>
            <a:solidFill>
              <a:schemeClr val="accent1"/>
            </a:solidFill>
          </a:ln>
        </p:spPr>
        <p:txBody>
          <a:bodyPr wrap="square" rtlCol="0" anchor="t">
            <a:spAutoFit/>
          </a:bodyPr>
          <a:lstStyle/>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For n = 3 To 100 Step 2</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isPrime = True</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For j = 0 To pLen - 1</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If ((n Mod PrimeArr(j)) = 0) Then</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isPrime = False</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Exit For</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End If</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Next</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If (isPrime) Then</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PrimeArr(pLen) = n</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Debug.Print n</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pLen = pLen + 1</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    End If</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Next</a:t>
            </a:r>
            <a:endParaRPr lang="zh-CN" altLang="en-US" sz="2800">
              <a:solidFill>
                <a:srgbClr val="1E1E1E"/>
              </a:solidFill>
              <a:latin typeface="Times New Roman" panose="02020603050405020304" pitchFamily="18" charset="0"/>
              <a:cs typeface="Times New Roman" panose="02020603050405020304" pitchFamily="18" charset="0"/>
            </a:endParaRPr>
          </a:p>
          <a:p>
            <a:pPr marL="0" indent="0" fontAlgn="auto">
              <a:lnSpc>
                <a:spcPts val="3060"/>
              </a:lnSpc>
              <a:buNone/>
            </a:pPr>
            <a:r>
              <a:rPr lang="zh-CN" altLang="en-US" sz="2800">
                <a:solidFill>
                  <a:srgbClr val="1E1E1E"/>
                </a:solidFill>
                <a:latin typeface="Times New Roman" panose="02020603050405020304" pitchFamily="18" charset="0"/>
                <a:cs typeface="Times New Roman" panose="02020603050405020304" pitchFamily="18" charset="0"/>
                <a:sym typeface="+mn-ea"/>
              </a:rPr>
              <a:t>End Sub</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8150" y="1126490"/>
            <a:ext cx="11583670" cy="5040630"/>
          </a:xfrm>
        </p:spPr>
        <p:txBody>
          <a:bodyPr/>
          <a:lstStyle/>
          <a:p>
            <a:pPr marL="0" indent="0">
              <a:buNone/>
            </a:pPr>
            <a:r>
              <a:rPr lang="en-US" altLang="zh-CN" dirty="0">
                <a:solidFill>
                  <a:srgbClr val="0070C0"/>
                </a:solidFill>
                <a:latin typeface="Times New Roman" panose="02020603050405020304" pitchFamily="18" charset="0"/>
                <a:cs typeface="Times New Roman" panose="02020603050405020304" pitchFamily="18" charset="0"/>
              </a:rPr>
              <a:t>首先，因为要遍历数组中的每个成员，所以可以采用循环结构for..next语句循环查找。</a:t>
            </a:r>
          </a:p>
          <a:p>
            <a:pPr marL="0" indent="0">
              <a:buNone/>
            </a:pPr>
            <a:r>
              <a:rPr lang="en-US" altLang="zh-CN" dirty="0">
                <a:solidFill>
                  <a:srgbClr val="0070C0"/>
                </a:solidFill>
                <a:latin typeface="Times New Roman" panose="02020603050405020304" pitchFamily="18" charset="0"/>
                <a:cs typeface="Times New Roman" panose="02020603050405020304" pitchFamily="18" charset="0"/>
              </a:rPr>
              <a:t>其次，选择排序的解题思路在于，首先从10个数中选出最小的数，记下它的位置，即数组下标，然后和第一个数交换，然后在余下的9个数中选出最小的数，记下它的数组下标，和第二个数交换，依次类推，直到所有数都排好序。</a:t>
            </a:r>
          </a:p>
          <a:p>
            <a:pPr marL="0" indent="0">
              <a:buNone/>
            </a:pPr>
            <a:r>
              <a:rPr lang="en-US" altLang="zh-CN" dirty="0">
                <a:solidFill>
                  <a:srgbClr val="0070C0"/>
                </a:solidFill>
                <a:latin typeface="Times New Roman" panose="02020603050405020304" pitchFamily="18" charset="0"/>
                <a:cs typeface="Times New Roman" panose="02020603050405020304" pitchFamily="18" charset="0"/>
              </a:rPr>
              <a:t>{</a:t>
            </a:r>
            <a:r>
              <a:rPr lang="en-US" altLang="zh-CN" b="1" dirty="0">
                <a:solidFill>
                  <a:srgbClr val="FF0000"/>
                </a:solidFill>
                <a:latin typeface="Times New Roman" panose="02020603050405020304" pitchFamily="18" charset="0"/>
                <a:cs typeface="Times New Roman" panose="02020603050405020304" pitchFamily="18" charset="0"/>
              </a:rPr>
              <a:t>2</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5</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8</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3</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1</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4</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7</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10</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9</a:t>
            </a:r>
            <a:r>
              <a:rPr lang="zh-CN" altLang="en-US" dirty="0">
                <a:solidFill>
                  <a:srgbClr val="0070C0"/>
                </a:solidFill>
                <a:latin typeface="Times New Roman" panose="02020603050405020304" pitchFamily="18" charset="0"/>
                <a:cs typeface="Times New Roman" panose="02020603050405020304" pitchFamily="18" charset="0"/>
              </a:rPr>
              <a:t>， </a:t>
            </a:r>
            <a:r>
              <a:rPr lang="en-US" altLang="zh-CN" dirty="0">
                <a:solidFill>
                  <a:srgbClr val="0070C0"/>
                </a:solidFill>
                <a:latin typeface="Times New Roman" panose="02020603050405020304" pitchFamily="18" charset="0"/>
                <a:cs typeface="Times New Roman" panose="02020603050405020304" pitchFamily="18" charset="0"/>
              </a:rPr>
              <a:t>6}</a:t>
            </a:r>
          </a:p>
          <a:p>
            <a:pPr marL="0" indent="0">
              <a:buNone/>
            </a:pPr>
            <a:r>
              <a:rPr lang="en-US" altLang="zh-CN" dirty="0">
                <a:solidFill>
                  <a:srgbClr val="0070C0"/>
                </a:solidFill>
                <a:latin typeface="Times New Roman" panose="02020603050405020304" pitchFamily="18" charset="0"/>
                <a:cs typeface="Times New Roman" panose="02020603050405020304" pitchFamily="18" charset="0"/>
                <a:sym typeface="+mn-ea"/>
              </a:rPr>
              <a:t>{</a:t>
            </a:r>
            <a:r>
              <a:rPr lang="en-US" altLang="zh-CN" b="1" dirty="0">
                <a:solidFill>
                  <a:srgbClr val="FF0000"/>
                </a:solidFill>
                <a:latin typeface="Times New Roman" panose="02020603050405020304" pitchFamily="18" charset="0"/>
                <a:cs typeface="Times New Roman" panose="02020603050405020304" pitchFamily="18" charset="0"/>
                <a:sym typeface="+mn-ea"/>
              </a:rPr>
              <a:t>2</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5</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8</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3</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b="1" dirty="0">
                <a:solidFill>
                  <a:srgbClr val="7030A0"/>
                </a:solidFill>
                <a:latin typeface="Times New Roman" panose="02020603050405020304" pitchFamily="18" charset="0"/>
                <a:cs typeface="Times New Roman" panose="02020603050405020304" pitchFamily="18" charset="0"/>
                <a:sym typeface="+mn-ea"/>
              </a:rPr>
              <a:t>1</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4</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7</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10</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9</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6}</a:t>
            </a:r>
          </a:p>
          <a:p>
            <a:pPr marL="0" indent="0">
              <a:buNone/>
            </a:pPr>
            <a:r>
              <a:rPr lang="en-US" altLang="zh-CN" dirty="0">
                <a:solidFill>
                  <a:srgbClr val="0070C0"/>
                </a:solidFill>
                <a:latin typeface="Times New Roman" panose="02020603050405020304" pitchFamily="18" charset="0"/>
                <a:cs typeface="Times New Roman" panose="02020603050405020304" pitchFamily="18" charset="0"/>
                <a:sym typeface="+mn-ea"/>
              </a:rPr>
              <a:t>{1</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5</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8</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3</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2</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4</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7</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10</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9</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6}</a:t>
            </a:r>
            <a:endParaRPr lang="en-US" altLang="zh-CN" dirty="0">
              <a:solidFill>
                <a:srgbClr val="0070C0"/>
              </a:solidFill>
              <a:latin typeface="Times New Roman" panose="02020603050405020304" pitchFamily="18" charset="0"/>
              <a:cs typeface="Times New Roman" panose="02020603050405020304" pitchFamily="18" charset="0"/>
            </a:endParaRPr>
          </a:p>
          <a:p>
            <a:pPr marL="0" indent="0">
              <a:buNone/>
            </a:pPr>
            <a:r>
              <a:rPr lang="en-US" altLang="zh-CN" dirty="0">
                <a:solidFill>
                  <a:srgbClr val="0070C0"/>
                </a:solidFill>
                <a:latin typeface="Times New Roman" panose="02020603050405020304" pitchFamily="18" charset="0"/>
                <a:cs typeface="Times New Roman" panose="02020603050405020304" pitchFamily="18" charset="0"/>
                <a:sym typeface="+mn-ea"/>
              </a:rPr>
              <a:t>{1</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b="1" dirty="0">
                <a:solidFill>
                  <a:srgbClr val="FF0000"/>
                </a:solidFill>
                <a:latin typeface="Times New Roman" panose="02020603050405020304" pitchFamily="18" charset="0"/>
                <a:cs typeface="Times New Roman" panose="02020603050405020304" pitchFamily="18" charset="0"/>
                <a:sym typeface="+mn-ea"/>
              </a:rPr>
              <a:t>5</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8</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3</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2</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4</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7</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10</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9</a:t>
            </a:r>
            <a:r>
              <a:rPr lang="zh-CN" altLang="en-US" dirty="0">
                <a:solidFill>
                  <a:srgbClr val="0070C0"/>
                </a:solidFill>
                <a:latin typeface="Times New Roman" panose="02020603050405020304" pitchFamily="18" charset="0"/>
                <a:cs typeface="Times New Roman" panose="02020603050405020304" pitchFamily="18" charset="0"/>
                <a:sym typeface="+mn-ea"/>
              </a:rPr>
              <a:t>， </a:t>
            </a:r>
            <a:r>
              <a:rPr lang="en-US" altLang="zh-CN" dirty="0">
                <a:solidFill>
                  <a:srgbClr val="0070C0"/>
                </a:solidFill>
                <a:latin typeface="Times New Roman" panose="02020603050405020304" pitchFamily="18" charset="0"/>
                <a:cs typeface="Times New Roman" panose="02020603050405020304" pitchFamily="18" charset="0"/>
                <a:sym typeface="+mn-ea"/>
              </a:rPr>
              <a:t>6}</a:t>
            </a:r>
            <a:endParaRPr lang="en-US" altLang="zh-CN" dirty="0">
              <a:solidFill>
                <a:srgbClr val="0070C0"/>
              </a:solidFill>
              <a:latin typeface="Times New Roman" panose="02020603050405020304" pitchFamily="18" charset="0"/>
              <a:cs typeface="Times New Roman" panose="02020603050405020304" pitchFamily="18" charset="0"/>
            </a:endParaRPr>
          </a:p>
        </p:txBody>
      </p:sp>
      <p:sp>
        <p:nvSpPr>
          <p:cNvPr id="5" name="Rectangle 2"/>
          <p:cNvSpPr>
            <a:spLocks noGrp="1" noChangeArrowheads="1"/>
          </p:cNvSpPr>
          <p:nvPr>
            <p:ph type="title"/>
          </p:nvPr>
        </p:nvSpPr>
        <p:spPr>
          <a:xfrm>
            <a:off x="175895" y="237490"/>
            <a:ext cx="11846560" cy="746125"/>
          </a:xfrm>
        </p:spPr>
        <p:txBody>
          <a:bodyPr>
            <a:normAutofit/>
          </a:bodyPr>
          <a:lstStyle/>
          <a:p>
            <a:r>
              <a:rPr lang="zh-CN" altLang="en-US" b="1" dirty="0">
                <a:latin typeface="方正姚体" panose="02010601030101010101" pitchFamily="2" charset="-122"/>
              </a:rPr>
              <a:t>案例</a:t>
            </a:r>
            <a:r>
              <a:rPr lang="en-US" altLang="zh-CN" b="1" dirty="0">
                <a:latin typeface="方正姚体" panose="02010601030101010101" pitchFamily="2" charset="-122"/>
              </a:rPr>
              <a:t>11</a:t>
            </a:r>
            <a:r>
              <a:rPr b="1" dirty="0">
                <a:latin typeface="方正姚体" panose="02010601030101010101" pitchFamily="2" charset="-122"/>
              </a:rPr>
              <a:t>：</a:t>
            </a:r>
            <a:r>
              <a:rPr lang="en-US" altLang="zh-CN">
                <a:solidFill>
                  <a:srgbClr val="0070C0"/>
                </a:solidFill>
                <a:latin typeface="Times New Roman" panose="02020603050405020304" pitchFamily="18" charset="0"/>
                <a:cs typeface="Times New Roman" panose="02020603050405020304" pitchFamily="18" charset="0"/>
                <a:sym typeface="+mn-ea"/>
              </a:rPr>
              <a:t>对数组中的10个数进行选择排序</a:t>
            </a:r>
            <a:endParaRPr b="1" dirty="0">
              <a:latin typeface="方正姚体" panose="02010601030101010101" pitchFamily="2" charset="-122"/>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895" y="237490"/>
            <a:ext cx="11711940" cy="746125"/>
          </a:xfrm>
        </p:spPr>
        <p:txBody>
          <a:bodyPr>
            <a:normAutofit/>
          </a:bodyPr>
          <a:lstStyle/>
          <a:p>
            <a:r>
              <a:rPr>
                <a:latin typeface="Times New Roman" panose="02020603050405020304" pitchFamily="18" charset="0"/>
                <a:cs typeface="Times New Roman" panose="02020603050405020304" pitchFamily="18" charset="0"/>
                <a:sym typeface="+mn-ea"/>
              </a:rPr>
              <a:t>【例3.58】对数组中的10个数进行递增排序</a:t>
            </a:r>
            <a:endParaRPr>
              <a:sym typeface="+mn-ea"/>
            </a:endParaRPr>
          </a:p>
        </p:txBody>
      </p:sp>
      <p:sp>
        <p:nvSpPr>
          <p:cNvPr id="3" name="内容占位符 2"/>
          <p:cNvSpPr>
            <a:spLocks noGrp="1"/>
          </p:cNvSpPr>
          <p:nvPr>
            <p:ph idx="1"/>
          </p:nvPr>
        </p:nvSpPr>
        <p:spPr>
          <a:xfrm>
            <a:off x="485140" y="1240790"/>
            <a:ext cx="11402060" cy="5181600"/>
          </a:xfrm>
        </p:spPr>
        <p:txBody>
          <a:bodyPr>
            <a:noAutofit/>
          </a:bodyPr>
          <a:lstStyle/>
          <a:p>
            <a:pPr marL="0" indent="0">
              <a:buNone/>
            </a:pPr>
            <a:r>
              <a:rPr lang="zh-CN" altLang="en-US">
                <a:latin typeface="Times New Roman" panose="02020603050405020304" pitchFamily="18" charset="0"/>
                <a:cs typeface="Times New Roman" panose="02020603050405020304" pitchFamily="18" charset="0"/>
              </a:rPr>
              <a:t>Sub 递增排序()</a:t>
            </a:r>
          </a:p>
          <a:p>
            <a:pPr marL="0" indent="0">
              <a:buNone/>
            </a:pPr>
            <a:r>
              <a:rPr lang="zh-CN" altLang="en-US">
                <a:latin typeface="Times New Roman" panose="02020603050405020304" pitchFamily="18" charset="0"/>
                <a:cs typeface="Times New Roman" panose="02020603050405020304" pitchFamily="18" charset="0"/>
              </a:rPr>
              <a:t>Dim i, j, min, temp As Integer</a:t>
            </a:r>
          </a:p>
          <a:p>
            <a:pPr marL="0" indent="0">
              <a:buNone/>
            </a:pPr>
            <a:r>
              <a:rPr lang="zh-CN" altLang="en-US">
                <a:latin typeface="Times New Roman" panose="02020603050405020304" pitchFamily="18" charset="0"/>
                <a:cs typeface="Times New Roman" panose="02020603050405020304" pitchFamily="18" charset="0"/>
              </a:rPr>
              <a:t>Dim a(1 To 10) As Integer</a:t>
            </a:r>
          </a:p>
          <a:p>
            <a:pPr marL="0" indent="0">
              <a:buNone/>
            </a:pPr>
            <a:r>
              <a:rPr lang="zh-CN" altLang="en-US">
                <a:latin typeface="Times New Roman" panose="02020603050405020304" pitchFamily="18" charset="0"/>
                <a:cs typeface="Times New Roman" panose="02020603050405020304" pitchFamily="18" charset="0"/>
              </a:rPr>
              <a:t>Debug.Print "输入以下数："</a:t>
            </a:r>
          </a:p>
          <a:p>
            <a:pPr marL="0" indent="0">
              <a:buNone/>
            </a:pPr>
            <a:r>
              <a:rPr lang="zh-CN" altLang="en-US">
                <a:latin typeface="Times New Roman" panose="02020603050405020304" pitchFamily="18" charset="0"/>
                <a:cs typeface="Times New Roman" panose="02020603050405020304" pitchFamily="18" charset="0"/>
              </a:rPr>
              <a:t>For i = 1 To 10</a:t>
            </a:r>
          </a:p>
          <a:p>
            <a:pPr marL="0" indent="0">
              <a:buNone/>
            </a:pPr>
            <a:r>
              <a:rPr lang="zh-CN" altLang="en-US">
                <a:latin typeface="Times New Roman" panose="02020603050405020304" pitchFamily="18" charset="0"/>
                <a:cs typeface="Times New Roman" panose="02020603050405020304" pitchFamily="18" charset="0"/>
              </a:rPr>
              <a:t>   a(i) = InputBox("请输入第" &amp; i &amp; "个整数", "排序")</a:t>
            </a:r>
          </a:p>
          <a:p>
            <a:pPr marL="0" indent="0">
              <a:buNone/>
            </a:pPr>
            <a:r>
              <a:rPr lang="zh-CN" altLang="en-US">
                <a:latin typeface="Times New Roman" panose="02020603050405020304" pitchFamily="18" charset="0"/>
                <a:cs typeface="Times New Roman" panose="02020603050405020304" pitchFamily="18" charset="0"/>
              </a:rPr>
              <a:t>   Debug.Print a(i) &amp; " ";</a:t>
            </a:r>
          </a:p>
          <a:p>
            <a:pPr marL="0" indent="0">
              <a:buNone/>
            </a:pPr>
            <a:r>
              <a:rPr lang="zh-CN" altLang="en-US">
                <a:latin typeface="Times New Roman" panose="02020603050405020304" pitchFamily="18" charset="0"/>
                <a:cs typeface="Times New Roman" panose="02020603050405020304" pitchFamily="18" charset="0"/>
              </a:rPr>
              <a:t>Next</a:t>
            </a:r>
          </a:p>
          <a:p>
            <a:pPr marL="0" indent="0">
              <a:buNone/>
            </a:pPr>
            <a:r>
              <a:rPr lang="zh-CN" altLang="en-US">
                <a:latin typeface="Times New Roman" panose="02020603050405020304" pitchFamily="18" charset="0"/>
                <a:cs typeface="Times New Roman" panose="02020603050405020304" pitchFamily="18" charset="0"/>
              </a:rPr>
              <a:t>Debug.Print</a:t>
            </a:r>
          </a:p>
          <a:p>
            <a:pPr marL="0" indent="0">
              <a:buNone/>
            </a:pPr>
            <a:r>
              <a:rPr lang="zh-CN" altLang="en-US">
                <a:latin typeface="Times New Roman" panose="02020603050405020304" pitchFamily="18" charset="0"/>
                <a:cs typeface="Times New Roman" panose="02020603050405020304" pitchFamily="18" charset="0"/>
              </a:rPr>
              <a:t>Debug.Print "排序后的结果："</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5895" y="237490"/>
            <a:ext cx="11711940" cy="746125"/>
          </a:xfrm>
        </p:spPr>
        <p:txBody>
          <a:bodyPr>
            <a:normAutofit/>
          </a:bodyPr>
          <a:lstStyle/>
          <a:p>
            <a:r>
              <a:rPr>
                <a:latin typeface="Times New Roman" panose="02020603050405020304" pitchFamily="18" charset="0"/>
                <a:cs typeface="Times New Roman" panose="02020603050405020304" pitchFamily="18" charset="0"/>
                <a:sym typeface="+mn-ea"/>
              </a:rPr>
              <a:t>【例3.58】对数组中的10个数进行递增排序</a:t>
            </a:r>
            <a:r>
              <a:rPr lang="en-US" altLang="zh-CN">
                <a:latin typeface="Times New Roman" panose="02020603050405020304" pitchFamily="18" charset="0"/>
                <a:cs typeface="Times New Roman" panose="02020603050405020304" pitchFamily="18" charset="0"/>
                <a:sym typeface="+mn-ea"/>
              </a:rPr>
              <a:t>(</a:t>
            </a:r>
            <a:r>
              <a:rPr>
                <a:latin typeface="Times New Roman" panose="02020603050405020304" pitchFamily="18" charset="0"/>
                <a:cs typeface="Times New Roman" panose="02020603050405020304" pitchFamily="18" charset="0"/>
                <a:sym typeface="+mn-ea"/>
              </a:rPr>
              <a:t>续</a:t>
            </a:r>
            <a:r>
              <a:rPr lang="en-US" altLang="zh-CN">
                <a:latin typeface="Times New Roman" panose="02020603050405020304" pitchFamily="18" charset="0"/>
                <a:cs typeface="Times New Roman" panose="02020603050405020304" pitchFamily="18" charset="0"/>
                <a:sym typeface="+mn-ea"/>
              </a:rPr>
              <a:t>)</a:t>
            </a:r>
          </a:p>
        </p:txBody>
      </p:sp>
      <p:sp>
        <p:nvSpPr>
          <p:cNvPr id="3" name="内容占位符 2"/>
          <p:cNvSpPr>
            <a:spLocks noGrp="1"/>
          </p:cNvSpPr>
          <p:nvPr>
            <p:ph idx="1"/>
          </p:nvPr>
        </p:nvSpPr>
        <p:spPr>
          <a:xfrm>
            <a:off x="1482725" y="1162050"/>
            <a:ext cx="7364730" cy="5513070"/>
          </a:xfrm>
        </p:spPr>
        <p:txBody>
          <a:bodyPr>
            <a:noAutofit/>
          </a:bodyPr>
          <a:lstStyle/>
          <a:p>
            <a:pPr marL="0" indent="0" fontAlgn="auto">
              <a:lnSpc>
                <a:spcPts val="2160"/>
              </a:lnSpc>
              <a:buNone/>
            </a:pPr>
            <a:r>
              <a:rPr lang="zh-CN" altLang="en-US">
                <a:latin typeface="Times New Roman" panose="02020603050405020304" pitchFamily="18" charset="0"/>
                <a:cs typeface="Times New Roman" panose="02020603050405020304" pitchFamily="18" charset="0"/>
              </a:rPr>
              <a:t>For i = 1 To 9</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min = i</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For j = i + 1 To 10</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If a(min) &gt; a(j) Then</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min = j</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End If</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Next</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temp = a(i)</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a(i) = a(min)</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a(min) = temp</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   Debug.Print a(i) &amp; " ";</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Next</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Debug.Print a(i)</a:t>
            </a:r>
          </a:p>
          <a:p>
            <a:pPr marL="0" indent="0" fontAlgn="auto">
              <a:lnSpc>
                <a:spcPts val="2160"/>
              </a:lnSpc>
              <a:buNone/>
            </a:pPr>
            <a:r>
              <a:rPr lang="zh-CN" altLang="en-US">
                <a:latin typeface="Times New Roman" panose="02020603050405020304" pitchFamily="18" charset="0"/>
                <a:cs typeface="Times New Roman" panose="02020603050405020304" pitchFamily="18" charset="0"/>
              </a:rPr>
              <a:t>End Sub</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本堂课小结</a:t>
            </a:r>
          </a:p>
        </p:txBody>
      </p:sp>
      <p:sp>
        <p:nvSpPr>
          <p:cNvPr id="3" name="文本占位符 2"/>
          <p:cNvSpPr>
            <a:spLocks noGrp="1"/>
          </p:cNvSpPr>
          <p:nvPr>
            <p:ph type="body" sz="quarter" idx="10"/>
          </p:nvPr>
        </p:nvSpPr>
        <p:spPr>
          <a:xfrm>
            <a:off x="367665" y="2155825"/>
            <a:ext cx="10774045" cy="1978660"/>
          </a:xfrm>
        </p:spPr>
        <p:txBody>
          <a:bodyPr>
            <a:normAutofit/>
          </a:bodyPr>
          <a:lstStyle/>
          <a:p>
            <a:pPr marL="228600" lvl="1" algn="l">
              <a:spcBef>
                <a:spcPts val="1000"/>
              </a:spcBef>
              <a:buClrTx/>
              <a:buSzTx/>
              <a:buChar char="•"/>
            </a:pPr>
            <a:r>
              <a:rPr lang="zh-CN" altLang="en-US" sz="3200"/>
              <a:t>详细介绍了</a:t>
            </a:r>
            <a:r>
              <a:rPr lang="zh-CN" altLang="en-US" sz="3200">
                <a:sym typeface="+mn-ea"/>
              </a:rPr>
              <a:t>数组定义及数组元素的赋值。</a:t>
            </a:r>
            <a:endParaRPr lang="zh-CN" altLang="en-US" sz="3200"/>
          </a:p>
          <a:p>
            <a:r>
              <a:rPr lang="zh-CN" altLang="en-US" sz="3200"/>
              <a:t>基于示例重点介绍了基于不同数据结构解决具体问题的程序设计步骤。</a:t>
            </a:r>
          </a:p>
        </p:txBody>
      </p:sp>
    </p:spTree>
  </p:cSld>
  <p:clrMapOvr>
    <a:masterClrMapping/>
  </p:clrMapOvr>
</p:sld>
</file>

<file path=ppt/theme/theme1.xml><?xml version="1.0" encoding="utf-8"?>
<a:theme xmlns:a="http://schemas.openxmlformats.org/drawingml/2006/main" name="Office 主题​​">
  <a:themeElements>
    <a:clrScheme name="自定义 1">
      <a:dk1>
        <a:srgbClr val="FFFFFF"/>
      </a:dk1>
      <a:lt1>
        <a:srgbClr val="FFFFFF"/>
      </a:lt1>
      <a:dk2>
        <a:srgbClr val="FFFFFF"/>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3286</TotalTime>
  <Words>10774</Words>
  <Application>Microsoft Office PowerPoint</Application>
  <PresentationFormat>宽屏</PresentationFormat>
  <Paragraphs>1479</Paragraphs>
  <Slides>132</Slides>
  <Notes>1</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vt:i4>
      </vt:variant>
      <vt:variant>
        <vt:lpstr>幻灯片标题</vt:lpstr>
      </vt:variant>
      <vt:variant>
        <vt:i4>132</vt:i4>
      </vt:variant>
    </vt:vector>
  </HeadingPairs>
  <TitlesOfParts>
    <vt:vector size="149" baseType="lpstr">
      <vt:lpstr>KaiTi</vt:lpstr>
      <vt:lpstr>pingfang SC</vt:lpstr>
      <vt:lpstr>等线</vt:lpstr>
      <vt:lpstr>等线 Light</vt:lpstr>
      <vt:lpstr>方正姚体</vt:lpstr>
      <vt:lpstr>黑体</vt:lpstr>
      <vt:lpstr>楷体</vt:lpstr>
      <vt:lpstr>宋体</vt:lpstr>
      <vt:lpstr>微软雅黑</vt:lpstr>
      <vt:lpstr>Arial</vt:lpstr>
      <vt:lpstr>Calibri</vt:lpstr>
      <vt:lpstr>Courier New</vt:lpstr>
      <vt:lpstr>Symbol</vt:lpstr>
      <vt:lpstr>Times New Roman</vt:lpstr>
      <vt:lpstr>Wingdings</vt:lpstr>
      <vt:lpstr>Office 主题​​</vt:lpstr>
      <vt:lpstr>Equation</vt:lpstr>
      <vt:lpstr>第3章   VBA编程基础   </vt:lpstr>
      <vt:lpstr>上节回顾</vt:lpstr>
      <vt:lpstr>PowerPoint 演示文稿</vt:lpstr>
      <vt:lpstr>PowerPoint 演示文稿</vt:lpstr>
      <vt:lpstr>PowerPoint 演示文稿</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01 VBA语言基础</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3.2 VBA 语句</vt:lpstr>
      <vt:lpstr>PowerPoint 演示文稿</vt:lpstr>
      <vt:lpstr>PowerPoint 演示文稿</vt:lpstr>
      <vt:lpstr>PowerPoint 演示文稿</vt:lpstr>
      <vt:lpstr>PowerPoint 演示文稿</vt:lpstr>
      <vt:lpstr>PowerPoint 演示文稿</vt:lpstr>
      <vt:lpstr>3.3 VBA程序与程序调试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03 VBA编程基础</vt:lpstr>
      <vt:lpstr>03 VBA编程基础</vt:lpstr>
      <vt:lpstr>03 VBA编程基础</vt:lpstr>
      <vt:lpstr>03 VBA编程基础</vt:lpstr>
      <vt:lpstr>03 VBA编程基础</vt:lpstr>
      <vt:lpstr>03 VBA编程基础</vt:lpstr>
      <vt:lpstr>03 VBA编程基础</vt:lpstr>
      <vt:lpstr>03 VBA编程基础</vt:lpstr>
      <vt:lpstr>03 VBA编程基础</vt:lpstr>
      <vt:lpstr>03 VBA编程基础</vt:lpstr>
      <vt:lpstr>03 VBA编程基础</vt:lpstr>
      <vt:lpstr>3.5.3 选择结构</vt:lpstr>
      <vt:lpstr>单分支条件语句 If-Then-End If</vt:lpstr>
      <vt:lpstr>【例3.35】从键盘输入两个数，按从大到小顺序输出这两个数</vt:lpstr>
      <vt:lpstr>双分支条件语句If-Then-Else-End If</vt:lpstr>
      <vt:lpstr>【例3.36】使用双分支语句改写例3.35</vt:lpstr>
      <vt:lpstr>多分支条件语句If-Then-ElseIf-Else-End If</vt:lpstr>
      <vt:lpstr>多分支语句 Select Case</vt:lpstr>
      <vt:lpstr>说明：</vt:lpstr>
      <vt:lpstr>测试表达式的几种书写方式</vt:lpstr>
      <vt:lpstr>【例3.37】将百分制成绩转换成等级制成绩</vt:lpstr>
      <vt:lpstr>在使用Select Case语句时应注意以下几点：</vt:lpstr>
      <vt:lpstr>【例3.38】将百分制成绩转换成等级制成绩</vt:lpstr>
      <vt:lpstr>3.5.4 循环结构</vt:lpstr>
      <vt:lpstr>1. For..Next语句</vt:lpstr>
      <vt:lpstr>【例】计算1+2+3+…+10之和</vt:lpstr>
      <vt:lpstr>【例】计算1+2+3+…+10之和</vt:lpstr>
      <vt:lpstr>【例】计算1+2+3+…+10之和</vt:lpstr>
      <vt:lpstr>【例】计算1+2+3+…+10之和</vt:lpstr>
      <vt:lpstr>【例】计算1+2+3+…+10之和</vt:lpstr>
      <vt:lpstr>【例3.39】每年年末存入银行100元，连续存5年，假设银行利率为10%，计算每年年末的存款总额。 </vt:lpstr>
      <vt:lpstr>2. Do..Loop语句</vt:lpstr>
      <vt:lpstr>【例3.41】判断一个输入的整数是否为素数</vt:lpstr>
      <vt:lpstr>后验条件循环的语法格式</vt:lpstr>
      <vt:lpstr>3. While -Wend语句</vt:lpstr>
      <vt:lpstr>【例3.42】使用While-Wend语句改写例3.41</vt:lpstr>
      <vt:lpstr>4. 循环嵌套</vt:lpstr>
      <vt:lpstr>【例3.43】打印九九乘法表程序</vt:lpstr>
      <vt:lpstr>3.6 数组</vt:lpstr>
      <vt:lpstr>数组</vt:lpstr>
      <vt:lpstr>数组</vt:lpstr>
      <vt:lpstr>数组元素的赋值</vt:lpstr>
      <vt:lpstr>利用循环逐个赋值</vt:lpstr>
      <vt:lpstr>利用Array 函数对一维数组赋值</vt:lpstr>
      <vt:lpstr>利用区域对一维数组变量赋值</vt:lpstr>
      <vt:lpstr>数组使用示例</vt:lpstr>
      <vt:lpstr>第3.7节   程序设计实例</vt:lpstr>
      <vt:lpstr>案例1：通过符号常量求圆的面积和周长</vt:lpstr>
      <vt:lpstr>【例3.48】求圆的面积和周长</vt:lpstr>
      <vt:lpstr>案例2：根据三角形的三边长求三角形的面积</vt:lpstr>
      <vt:lpstr>【例3.49】根据三角形的三边长求三角形的面积</vt:lpstr>
      <vt:lpstr>案例3：一元二次方程根的类型并求根</vt:lpstr>
      <vt:lpstr>【例3.50】一元二次方程求根</vt:lpstr>
      <vt:lpstr>【例3.50】一元二次方程求根(续)</vt:lpstr>
      <vt:lpstr>案例4 利用循环语句求1～100的和</vt:lpstr>
      <vt:lpstr>【例3.51】求1～100的和</vt:lpstr>
      <vt:lpstr>案例5 利用循环语句求10的阶乘</vt:lpstr>
      <vt:lpstr>【例3.52】求10的阶乘</vt:lpstr>
      <vt:lpstr>案例6：利用循环语句和莱布尼兹公式求圆周率</vt:lpstr>
      <vt:lpstr>案例7：求数组中的最大数和最小数</vt:lpstr>
      <vt:lpstr>【例3.54】数组中的最大数和最小数</vt:lpstr>
      <vt:lpstr>案例8：在数组中检索指定数据</vt:lpstr>
      <vt:lpstr>【例3.55】在数组中检索指定数据</vt:lpstr>
      <vt:lpstr>案例9：求 1 ～ 100 中被 3 和 7 同时整除的数及个数</vt:lpstr>
      <vt:lpstr>【例3.56】求1～100中被3和7同时整除的数及个数</vt:lpstr>
      <vt:lpstr>案例10：使用数组求2～100之间的素数</vt:lpstr>
      <vt:lpstr>【例3.57】求2～100之间的素数</vt:lpstr>
      <vt:lpstr>案例11：对数组中的10个数进行选择排序</vt:lpstr>
      <vt:lpstr>【例3.58】对数组中的10个数进行递增排序</vt:lpstr>
      <vt:lpstr>【例3.58】对数组中的10个数进行递增排序(续)</vt:lpstr>
      <vt:lpstr>本堂课小结</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smse</dc:creator>
  <cp:lastModifiedBy>Windows 用户</cp:lastModifiedBy>
  <cp:revision>196</cp:revision>
  <dcterms:created xsi:type="dcterms:W3CDTF">2020-02-22T07:51:56Z</dcterms:created>
  <dcterms:modified xsi:type="dcterms:W3CDTF">2025-03-14T03:30:04Z</dcterms:modified>
</cp:coreProperties>
</file>