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8" r:id="rId2"/>
    <p:sldId id="259" r:id="rId3"/>
    <p:sldId id="260" r:id="rId4"/>
    <p:sldId id="266" r:id="rId5"/>
    <p:sldId id="267" r:id="rId6"/>
    <p:sldId id="262" r:id="rId7"/>
    <p:sldId id="268" r:id="rId8"/>
    <p:sldId id="269" r:id="rId9"/>
    <p:sldId id="270" r:id="rId10"/>
    <p:sldId id="271" r:id="rId11"/>
    <p:sldId id="272" r:id="rId12"/>
    <p:sldId id="263" r:id="rId13"/>
    <p:sldId id="273" r:id="rId14"/>
    <p:sldId id="274" r:id="rId15"/>
    <p:sldId id="275" r:id="rId16"/>
    <p:sldId id="276" r:id="rId17"/>
    <p:sldId id="277" r:id="rId18"/>
    <p:sldId id="264" r:id="rId19"/>
    <p:sldId id="278" r:id="rId20"/>
    <p:sldId id="279" r:id="rId21"/>
    <p:sldId id="280" r:id="rId22"/>
    <p:sldId id="281" r:id="rId23"/>
    <p:sldId id="282" r:id="rId24"/>
    <p:sldId id="265" r:id="rId25"/>
    <p:sldId id="283" r:id="rId26"/>
    <p:sldId id="261" r:id="rId27"/>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E1E1E"/>
    <a:srgbClr val="439467"/>
    <a:srgbClr val="000000"/>
    <a:srgbClr val="F4F4F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29" autoAdjust="0"/>
    <p:restoredTop sz="94660"/>
  </p:normalViewPr>
  <p:slideViewPr>
    <p:cSldViewPr snapToGrid="0">
      <p:cViewPr varScale="1">
        <p:scale>
          <a:sx n="86" d="100"/>
          <a:sy n="86" d="100"/>
        </p:scale>
        <p:origin x="470" y="6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bg>
      <p:bgPr>
        <a:solidFill>
          <a:srgbClr val="439467"/>
        </a:solidFill>
        <a:effectLst/>
      </p:bgPr>
    </p:bg>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1858AB8D-28D9-464A-AD58-AA1B0EFD9C9B}"/>
              </a:ext>
            </a:extLst>
          </p:cNvPr>
          <p:cNvSpPr>
            <a:spLocks noGrp="1"/>
          </p:cNvSpPr>
          <p:nvPr>
            <p:ph type="ctrTitle" hasCustomPrompt="1"/>
          </p:nvPr>
        </p:nvSpPr>
        <p:spPr>
          <a:xfrm>
            <a:off x="1524000" y="833114"/>
            <a:ext cx="9144000" cy="883719"/>
          </a:xfrm>
          <a:prstGeom prst="rect">
            <a:avLst/>
          </a:prstGeom>
          <a:noFill/>
        </p:spPr>
        <p:txBody>
          <a:bodyPr anchor="b"/>
          <a:lstStyle>
            <a:lvl1pPr algn="ctr">
              <a:defRPr sz="6000">
                <a:solidFill>
                  <a:schemeClr val="bg1"/>
                </a:solidFill>
                <a:latin typeface="黑体" panose="02010609060101010101" pitchFamily="49" charset="-122"/>
                <a:ea typeface="黑体" panose="02010609060101010101" pitchFamily="49" charset="-122"/>
              </a:defRPr>
            </a:lvl1pPr>
          </a:lstStyle>
          <a:p>
            <a:r>
              <a:rPr lang="zh-CN" altLang="en-US" dirty="0"/>
              <a:t>数据处理与程序设计</a:t>
            </a:r>
          </a:p>
        </p:txBody>
      </p:sp>
      <p:sp>
        <p:nvSpPr>
          <p:cNvPr id="3" name="副标题 2">
            <a:extLst>
              <a:ext uri="{FF2B5EF4-FFF2-40B4-BE49-F238E27FC236}">
                <a16:creationId xmlns:a16="http://schemas.microsoft.com/office/drawing/2014/main" id="{9AA8F559-0523-4840-BB93-077D16D6C115}"/>
              </a:ext>
            </a:extLst>
          </p:cNvPr>
          <p:cNvSpPr>
            <a:spLocks noGrp="1"/>
          </p:cNvSpPr>
          <p:nvPr>
            <p:ph type="subTitle" idx="1" hasCustomPrompt="1"/>
          </p:nvPr>
        </p:nvSpPr>
        <p:spPr>
          <a:xfrm>
            <a:off x="1524000" y="5586347"/>
            <a:ext cx="9144000" cy="555171"/>
          </a:xfrm>
        </p:spPr>
        <p:txBody>
          <a:bodyPr/>
          <a:lstStyle>
            <a:lvl1pPr marL="0" indent="0" algn="ctr">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a:t>授课单位：东北财经大学管理科学与工程学院</a:t>
            </a:r>
          </a:p>
        </p:txBody>
      </p:sp>
      <p:pic>
        <p:nvPicPr>
          <p:cNvPr id="8" name="图片 7">
            <a:extLst>
              <a:ext uri="{FF2B5EF4-FFF2-40B4-BE49-F238E27FC236}">
                <a16:creationId xmlns:a16="http://schemas.microsoft.com/office/drawing/2014/main" id="{7CB2A6BD-1C09-4B81-A375-EFC9943F844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251200" y="1937090"/>
            <a:ext cx="5689600" cy="3429000"/>
          </a:xfrm>
          <a:prstGeom prst="rect">
            <a:avLst/>
          </a:prstGeom>
        </p:spPr>
      </p:pic>
    </p:spTree>
    <p:extLst>
      <p:ext uri="{BB962C8B-B14F-4D97-AF65-F5344CB8AC3E}">
        <p14:creationId xmlns:p14="http://schemas.microsoft.com/office/powerpoint/2010/main" val="5690466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本章小结">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DA40509E-0C79-4531-96CE-B1ADC6F41835}"/>
              </a:ext>
            </a:extLst>
          </p:cNvPr>
          <p:cNvSpPr>
            <a:spLocks noGrp="1"/>
          </p:cNvSpPr>
          <p:nvPr>
            <p:ph type="title" hasCustomPrompt="1"/>
          </p:nvPr>
        </p:nvSpPr>
        <p:spPr>
          <a:xfrm>
            <a:off x="2125824" y="513184"/>
            <a:ext cx="7940351" cy="811763"/>
          </a:xfrm>
          <a:prstGeom prst="rect">
            <a:avLst/>
          </a:prstGeom>
        </p:spPr>
        <p:txBody>
          <a:bodyPr/>
          <a:lstStyle>
            <a:lvl1pPr algn="ctr">
              <a:defRPr>
                <a:latin typeface="黑体" panose="02010609060101010101" pitchFamily="49" charset="-122"/>
                <a:ea typeface="黑体" panose="02010609060101010101" pitchFamily="49" charset="-122"/>
              </a:defRPr>
            </a:lvl1pPr>
          </a:lstStyle>
          <a:p>
            <a:r>
              <a:rPr lang="zh-CN" altLang="en-US" dirty="0"/>
              <a:t>本章小结</a:t>
            </a:r>
          </a:p>
        </p:txBody>
      </p:sp>
      <p:grpSp>
        <p:nvGrpSpPr>
          <p:cNvPr id="3" name="组合 2">
            <a:extLst>
              <a:ext uri="{FF2B5EF4-FFF2-40B4-BE49-F238E27FC236}">
                <a16:creationId xmlns:a16="http://schemas.microsoft.com/office/drawing/2014/main" id="{5C03FEA3-2EE1-4758-9266-C3E35896CAC8}"/>
              </a:ext>
            </a:extLst>
          </p:cNvPr>
          <p:cNvGrpSpPr/>
          <p:nvPr userDrawn="1"/>
        </p:nvGrpSpPr>
        <p:grpSpPr>
          <a:xfrm>
            <a:off x="0" y="0"/>
            <a:ext cx="1978082" cy="1968753"/>
            <a:chOff x="2351315" y="783771"/>
            <a:chExt cx="1978082" cy="1968753"/>
          </a:xfrm>
        </p:grpSpPr>
        <p:sp>
          <p:nvSpPr>
            <p:cNvPr id="4" name="直角三角形 3">
              <a:extLst>
                <a:ext uri="{FF2B5EF4-FFF2-40B4-BE49-F238E27FC236}">
                  <a16:creationId xmlns:a16="http://schemas.microsoft.com/office/drawing/2014/main" id="{3D4BE855-135C-4CB2-9E3A-475BA218E301}"/>
                </a:ext>
              </a:extLst>
            </p:cNvPr>
            <p:cNvSpPr/>
            <p:nvPr userDrawn="1"/>
          </p:nvSpPr>
          <p:spPr>
            <a:xfrm rot="5400000">
              <a:off x="2359083" y="782210"/>
              <a:ext cx="1965649" cy="1974979"/>
            </a:xfrm>
            <a:prstGeom prst="rtTriangl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直角三角形 4">
              <a:extLst>
                <a:ext uri="{FF2B5EF4-FFF2-40B4-BE49-F238E27FC236}">
                  <a16:creationId xmlns:a16="http://schemas.microsoft.com/office/drawing/2014/main" id="{9CDAEDF5-8344-4783-9A90-0602CF869D6A}"/>
                </a:ext>
              </a:extLst>
            </p:cNvPr>
            <p:cNvSpPr/>
            <p:nvPr userDrawn="1"/>
          </p:nvSpPr>
          <p:spPr>
            <a:xfrm rot="5400000">
              <a:off x="2351315" y="783771"/>
              <a:ext cx="1754155" cy="1754155"/>
            </a:xfrm>
            <a:prstGeom prst="rtTriangle">
              <a:avLst/>
            </a:prstGeom>
            <a:solidFill>
              <a:srgbClr val="4394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6" name="组合 5">
            <a:extLst>
              <a:ext uri="{FF2B5EF4-FFF2-40B4-BE49-F238E27FC236}">
                <a16:creationId xmlns:a16="http://schemas.microsoft.com/office/drawing/2014/main" id="{EB40E131-AF2C-4AE2-A762-92645D48CAB0}"/>
              </a:ext>
            </a:extLst>
          </p:cNvPr>
          <p:cNvGrpSpPr/>
          <p:nvPr userDrawn="1"/>
        </p:nvGrpSpPr>
        <p:grpSpPr>
          <a:xfrm rot="10800000">
            <a:off x="10223249" y="4889247"/>
            <a:ext cx="1978082" cy="1968753"/>
            <a:chOff x="2351315" y="783771"/>
            <a:chExt cx="1978082" cy="1968753"/>
          </a:xfrm>
        </p:grpSpPr>
        <p:sp>
          <p:nvSpPr>
            <p:cNvPr id="7" name="直角三角形 6">
              <a:extLst>
                <a:ext uri="{FF2B5EF4-FFF2-40B4-BE49-F238E27FC236}">
                  <a16:creationId xmlns:a16="http://schemas.microsoft.com/office/drawing/2014/main" id="{4648A17D-B81A-4F84-A15F-248782D4C3DD}"/>
                </a:ext>
              </a:extLst>
            </p:cNvPr>
            <p:cNvSpPr/>
            <p:nvPr userDrawn="1"/>
          </p:nvSpPr>
          <p:spPr>
            <a:xfrm rot="5400000">
              <a:off x="2359083" y="782210"/>
              <a:ext cx="1965649" cy="1974979"/>
            </a:xfrm>
            <a:prstGeom prst="rtTriangl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直角三角形 7">
              <a:extLst>
                <a:ext uri="{FF2B5EF4-FFF2-40B4-BE49-F238E27FC236}">
                  <a16:creationId xmlns:a16="http://schemas.microsoft.com/office/drawing/2014/main" id="{D89A2109-A794-43B8-AF22-B69C1C9592EB}"/>
                </a:ext>
              </a:extLst>
            </p:cNvPr>
            <p:cNvSpPr/>
            <p:nvPr userDrawn="1"/>
          </p:nvSpPr>
          <p:spPr>
            <a:xfrm rot="5400000">
              <a:off x="2351315" y="783771"/>
              <a:ext cx="1754155" cy="1754155"/>
            </a:xfrm>
            <a:prstGeom prst="rtTriangle">
              <a:avLst/>
            </a:prstGeom>
            <a:solidFill>
              <a:srgbClr val="4394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0" name="文本占位符 9">
            <a:extLst>
              <a:ext uri="{FF2B5EF4-FFF2-40B4-BE49-F238E27FC236}">
                <a16:creationId xmlns:a16="http://schemas.microsoft.com/office/drawing/2014/main" id="{6D6F4A25-C9E8-4F1D-A76B-365EC1688D89}"/>
              </a:ext>
            </a:extLst>
          </p:cNvPr>
          <p:cNvSpPr>
            <a:spLocks noGrp="1"/>
          </p:cNvSpPr>
          <p:nvPr>
            <p:ph type="body" sz="quarter" idx="10"/>
          </p:nvPr>
        </p:nvSpPr>
        <p:spPr>
          <a:xfrm>
            <a:off x="2125662" y="1539875"/>
            <a:ext cx="7940676" cy="4702175"/>
          </a:xfrm>
        </p:spPr>
        <p:txBody>
          <a:bodyPr/>
          <a:lstStyle>
            <a:lvl1pPr>
              <a:defRPr>
                <a:solidFill>
                  <a:srgbClr val="1E1E1E"/>
                </a:solidFill>
                <a:latin typeface="楷体" panose="02010609060101010101" pitchFamily="49" charset="-122"/>
                <a:ea typeface="楷体" panose="02010609060101010101" pitchFamily="49" charset="-122"/>
              </a:defRPr>
            </a:lvl1pPr>
            <a:lvl2pPr>
              <a:defRPr>
                <a:solidFill>
                  <a:srgbClr val="1E1E1E"/>
                </a:solidFill>
                <a:latin typeface="楷体" panose="02010609060101010101" pitchFamily="49" charset="-122"/>
                <a:ea typeface="楷体" panose="02010609060101010101" pitchFamily="49" charset="-122"/>
              </a:defRPr>
            </a:lvl2pPr>
            <a:lvl3pPr>
              <a:defRPr>
                <a:solidFill>
                  <a:srgbClr val="1E1E1E"/>
                </a:solidFill>
                <a:latin typeface="楷体" panose="02010609060101010101" pitchFamily="49" charset="-122"/>
                <a:ea typeface="楷体" panose="02010609060101010101" pitchFamily="49" charset="-122"/>
              </a:defRPr>
            </a:lvl3pPr>
            <a:lvl4pPr>
              <a:defRPr>
                <a:solidFill>
                  <a:srgbClr val="1E1E1E"/>
                </a:solidFill>
                <a:latin typeface="楷体" panose="02010609060101010101" pitchFamily="49" charset="-122"/>
                <a:ea typeface="楷体" panose="02010609060101010101" pitchFamily="49" charset="-122"/>
              </a:defRPr>
            </a:lvl4pPr>
            <a:lvl5pPr>
              <a:defRPr>
                <a:solidFill>
                  <a:srgbClr val="1E1E1E"/>
                </a:solidFill>
                <a:latin typeface="楷体" panose="02010609060101010101" pitchFamily="49" charset="-122"/>
                <a:ea typeface="楷体" panose="02010609060101010101" pitchFamily="49" charset="-122"/>
              </a:defRPr>
            </a:lvl5pPr>
          </a:lstStyle>
          <a:p>
            <a:pPr lvl="0"/>
            <a:r>
              <a:rPr lang="zh-CN" altLang="en-US" dirty="0"/>
              <a:t>单击此处编辑母版文本样式</a:t>
            </a:r>
          </a:p>
          <a:p>
            <a:pPr lvl="1"/>
            <a:r>
              <a:rPr lang="zh-CN" altLang="en-US" dirty="0"/>
              <a:t>二级</a:t>
            </a:r>
          </a:p>
          <a:p>
            <a:pPr lvl="2"/>
            <a:r>
              <a:rPr lang="zh-CN" altLang="en-US" dirty="0"/>
              <a:t>三级</a:t>
            </a:r>
          </a:p>
          <a:p>
            <a:pPr lvl="3"/>
            <a:r>
              <a:rPr lang="zh-CN" altLang="en-US" dirty="0"/>
              <a:t>四级</a:t>
            </a:r>
          </a:p>
          <a:p>
            <a:pPr lvl="4"/>
            <a:r>
              <a:rPr lang="zh-CN" altLang="en-US" dirty="0"/>
              <a:t>五级</a:t>
            </a:r>
          </a:p>
        </p:txBody>
      </p:sp>
    </p:spTree>
    <p:extLst>
      <p:ext uri="{BB962C8B-B14F-4D97-AF65-F5344CB8AC3E}">
        <p14:creationId xmlns:p14="http://schemas.microsoft.com/office/powerpoint/2010/main" val="6689780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标题和内容">
    <p:bg>
      <p:bgPr>
        <a:solidFill>
          <a:srgbClr val="F4F4F4"/>
        </a:solidFill>
        <a:effectLst/>
      </p:bgPr>
    </p:bg>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F93F61C0-944D-4DCC-9D49-4D2C1AA99CB4}"/>
              </a:ext>
            </a:extLst>
          </p:cNvPr>
          <p:cNvSpPr>
            <a:spLocks noGrp="1"/>
          </p:cNvSpPr>
          <p:nvPr>
            <p:ph type="title"/>
          </p:nvPr>
        </p:nvSpPr>
        <p:spPr>
          <a:xfrm>
            <a:off x="175726" y="237315"/>
            <a:ext cx="11198290" cy="746351"/>
          </a:xfrm>
          <a:prstGeom prst="rect">
            <a:avLst/>
          </a:prstGeom>
          <a:solidFill>
            <a:schemeClr val="bg1">
              <a:lumMod val="95000"/>
            </a:schemeClr>
          </a:solidFill>
        </p:spPr>
        <p:style>
          <a:lnRef idx="2">
            <a:schemeClr val="dk1">
              <a:shade val="50000"/>
            </a:schemeClr>
          </a:lnRef>
          <a:fillRef idx="1">
            <a:schemeClr val="dk1"/>
          </a:fillRef>
          <a:effectRef idx="0">
            <a:schemeClr val="dk1"/>
          </a:effectRef>
          <a:fontRef idx="minor">
            <a:schemeClr val="lt1"/>
          </a:fontRef>
        </p:style>
        <p:txBody>
          <a:bodyPr/>
          <a:lstStyle>
            <a:lvl1pPr>
              <a:defRPr>
                <a:solidFill>
                  <a:srgbClr val="439467"/>
                </a:solidFill>
                <a:latin typeface="+mj-lt"/>
              </a:defRPr>
            </a:lvl1pPr>
          </a:lstStyle>
          <a:p>
            <a:endParaRPr lang="zh-CN" altLang="en-US" dirty="0"/>
          </a:p>
        </p:txBody>
      </p:sp>
      <p:sp>
        <p:nvSpPr>
          <p:cNvPr id="3" name="内容占位符 2">
            <a:extLst>
              <a:ext uri="{FF2B5EF4-FFF2-40B4-BE49-F238E27FC236}">
                <a16:creationId xmlns:a16="http://schemas.microsoft.com/office/drawing/2014/main" id="{6E6EC3ED-B3E1-4F8D-A91D-DC4E012D83CF}"/>
              </a:ext>
            </a:extLst>
          </p:cNvPr>
          <p:cNvSpPr>
            <a:spLocks noGrp="1"/>
          </p:cNvSpPr>
          <p:nvPr>
            <p:ph idx="1"/>
          </p:nvPr>
        </p:nvSpPr>
        <p:spPr>
          <a:xfrm>
            <a:off x="485192" y="1240970"/>
            <a:ext cx="11402008" cy="5038533"/>
          </a:xfrm>
        </p:spPr>
        <p:txBody>
          <a:bodyPr/>
          <a:lstStyle>
            <a:lvl1pPr>
              <a:defRPr>
                <a:solidFill>
                  <a:srgbClr val="1E1E1E"/>
                </a:solidFill>
                <a:latin typeface="楷体" panose="02010609060101010101" pitchFamily="49" charset="-122"/>
                <a:ea typeface="楷体" panose="02010609060101010101" pitchFamily="49" charset="-122"/>
              </a:defRPr>
            </a:lvl1pPr>
            <a:lvl2pPr>
              <a:defRPr>
                <a:solidFill>
                  <a:srgbClr val="1E1E1E"/>
                </a:solidFill>
                <a:latin typeface="楷体" panose="02010609060101010101" pitchFamily="49" charset="-122"/>
                <a:ea typeface="楷体" panose="02010609060101010101" pitchFamily="49" charset="-122"/>
              </a:defRPr>
            </a:lvl2pPr>
            <a:lvl3pPr>
              <a:defRPr>
                <a:solidFill>
                  <a:srgbClr val="1E1E1E"/>
                </a:solidFill>
                <a:latin typeface="楷体" panose="02010609060101010101" pitchFamily="49" charset="-122"/>
                <a:ea typeface="楷体" panose="02010609060101010101" pitchFamily="49" charset="-122"/>
              </a:defRPr>
            </a:lvl3pPr>
            <a:lvl4pPr>
              <a:defRPr>
                <a:solidFill>
                  <a:srgbClr val="1E1E1E"/>
                </a:solidFill>
                <a:latin typeface="楷体" panose="02010609060101010101" pitchFamily="49" charset="-122"/>
                <a:ea typeface="楷体" panose="02010609060101010101" pitchFamily="49" charset="-122"/>
              </a:defRPr>
            </a:lvl4pPr>
            <a:lvl5pPr>
              <a:defRPr>
                <a:solidFill>
                  <a:srgbClr val="1E1E1E"/>
                </a:solidFill>
                <a:latin typeface="楷体" panose="02010609060101010101" pitchFamily="49" charset="-122"/>
                <a:ea typeface="楷体" panose="02010609060101010101" pitchFamily="49" charset="-122"/>
              </a:defRPr>
            </a:lvl5pPr>
          </a:lstStyle>
          <a:p>
            <a:pPr lvl="0"/>
            <a:r>
              <a:rPr lang="zh-CN" altLang="en-US" dirty="0"/>
              <a:t>单击此处编辑母版文本样式</a:t>
            </a:r>
          </a:p>
          <a:p>
            <a:pPr lvl="1"/>
            <a:r>
              <a:rPr lang="zh-CN" altLang="en-US" dirty="0"/>
              <a:t>二级</a:t>
            </a:r>
          </a:p>
          <a:p>
            <a:pPr lvl="2"/>
            <a:r>
              <a:rPr lang="zh-CN" altLang="en-US" dirty="0"/>
              <a:t>三级</a:t>
            </a:r>
          </a:p>
          <a:p>
            <a:pPr lvl="3"/>
            <a:r>
              <a:rPr lang="zh-CN" altLang="en-US" dirty="0"/>
              <a:t>四级</a:t>
            </a:r>
          </a:p>
          <a:p>
            <a:pPr lvl="4"/>
            <a:r>
              <a:rPr lang="zh-CN" altLang="en-US" dirty="0"/>
              <a:t>五级</a:t>
            </a:r>
          </a:p>
        </p:txBody>
      </p:sp>
      <p:grpSp>
        <p:nvGrpSpPr>
          <p:cNvPr id="17" name="组合 16">
            <a:extLst>
              <a:ext uri="{FF2B5EF4-FFF2-40B4-BE49-F238E27FC236}">
                <a16:creationId xmlns:a16="http://schemas.microsoft.com/office/drawing/2014/main" id="{B06F4C5E-7361-4973-B93A-3975C29D40D5}"/>
              </a:ext>
            </a:extLst>
          </p:cNvPr>
          <p:cNvGrpSpPr/>
          <p:nvPr userDrawn="1"/>
        </p:nvGrpSpPr>
        <p:grpSpPr>
          <a:xfrm>
            <a:off x="0" y="6115513"/>
            <a:ext cx="746391" cy="746351"/>
            <a:chOff x="0" y="6115513"/>
            <a:chExt cx="746391" cy="746351"/>
          </a:xfrm>
        </p:grpSpPr>
        <p:sp>
          <p:nvSpPr>
            <p:cNvPr id="16" name="直角三角形 15">
              <a:extLst>
                <a:ext uri="{FF2B5EF4-FFF2-40B4-BE49-F238E27FC236}">
                  <a16:creationId xmlns:a16="http://schemas.microsoft.com/office/drawing/2014/main" id="{59C03745-8A06-426D-BF81-7A66360F1A28}"/>
                </a:ext>
              </a:extLst>
            </p:cNvPr>
            <p:cNvSpPr/>
            <p:nvPr userDrawn="1"/>
          </p:nvSpPr>
          <p:spPr>
            <a:xfrm>
              <a:off x="40" y="6115513"/>
              <a:ext cx="746351" cy="746351"/>
            </a:xfrm>
            <a:prstGeom prst="rtTriangl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直角三角形 6">
              <a:extLst>
                <a:ext uri="{FF2B5EF4-FFF2-40B4-BE49-F238E27FC236}">
                  <a16:creationId xmlns:a16="http://schemas.microsoft.com/office/drawing/2014/main" id="{81DB58DC-3ADC-418F-AC32-37FE9FD14392}"/>
                </a:ext>
              </a:extLst>
            </p:cNvPr>
            <p:cNvSpPr/>
            <p:nvPr userDrawn="1"/>
          </p:nvSpPr>
          <p:spPr>
            <a:xfrm>
              <a:off x="0" y="6279503"/>
              <a:ext cx="578498" cy="578498"/>
            </a:xfrm>
            <a:prstGeom prst="rtTriangle">
              <a:avLst/>
            </a:prstGeom>
            <a:solidFill>
              <a:srgbClr val="4394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8" name="组合 17">
            <a:extLst>
              <a:ext uri="{FF2B5EF4-FFF2-40B4-BE49-F238E27FC236}">
                <a16:creationId xmlns:a16="http://schemas.microsoft.com/office/drawing/2014/main" id="{69BFA00F-1706-42F9-ABF9-BF68A8A0DCA6}"/>
              </a:ext>
            </a:extLst>
          </p:cNvPr>
          <p:cNvGrpSpPr/>
          <p:nvPr userDrawn="1"/>
        </p:nvGrpSpPr>
        <p:grpSpPr>
          <a:xfrm rot="10800000">
            <a:off x="11445609" y="-7208"/>
            <a:ext cx="746391" cy="746351"/>
            <a:chOff x="0" y="6115513"/>
            <a:chExt cx="746391" cy="746351"/>
          </a:xfrm>
        </p:grpSpPr>
        <p:sp>
          <p:nvSpPr>
            <p:cNvPr id="19" name="直角三角形 18">
              <a:extLst>
                <a:ext uri="{FF2B5EF4-FFF2-40B4-BE49-F238E27FC236}">
                  <a16:creationId xmlns:a16="http://schemas.microsoft.com/office/drawing/2014/main" id="{E0E64A5F-5241-45CE-97C4-1480E07FFBFD}"/>
                </a:ext>
              </a:extLst>
            </p:cNvPr>
            <p:cNvSpPr/>
            <p:nvPr userDrawn="1"/>
          </p:nvSpPr>
          <p:spPr>
            <a:xfrm>
              <a:off x="40" y="6115513"/>
              <a:ext cx="746351" cy="746351"/>
            </a:xfrm>
            <a:prstGeom prst="rtTriangl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直角三角形 19">
              <a:extLst>
                <a:ext uri="{FF2B5EF4-FFF2-40B4-BE49-F238E27FC236}">
                  <a16:creationId xmlns:a16="http://schemas.microsoft.com/office/drawing/2014/main" id="{F7826F27-1C49-4CE5-A396-E701536DB8D5}"/>
                </a:ext>
              </a:extLst>
            </p:cNvPr>
            <p:cNvSpPr/>
            <p:nvPr userDrawn="1"/>
          </p:nvSpPr>
          <p:spPr>
            <a:xfrm>
              <a:off x="0" y="6279503"/>
              <a:ext cx="578498" cy="578498"/>
            </a:xfrm>
            <a:prstGeom prst="rtTriangle">
              <a:avLst/>
            </a:prstGeom>
            <a:solidFill>
              <a:srgbClr val="4394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529830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上节回顾">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119A6A58-1284-4E47-B942-44B9027E2FDF}"/>
              </a:ext>
            </a:extLst>
          </p:cNvPr>
          <p:cNvSpPr>
            <a:spLocks noGrp="1"/>
          </p:cNvSpPr>
          <p:nvPr>
            <p:ph type="title" hasCustomPrompt="1"/>
          </p:nvPr>
        </p:nvSpPr>
        <p:spPr>
          <a:xfrm>
            <a:off x="121298" y="365968"/>
            <a:ext cx="10515600" cy="811763"/>
          </a:xfrm>
          <a:prstGeom prst="rect">
            <a:avLst/>
          </a:prstGeom>
        </p:spPr>
        <p:txBody>
          <a:bodyPr/>
          <a:lstStyle>
            <a:lvl1pPr>
              <a:defRPr>
                <a:latin typeface="黑体" panose="02010609060101010101" pitchFamily="49" charset="-122"/>
                <a:ea typeface="黑体" panose="02010609060101010101" pitchFamily="49" charset="-122"/>
              </a:defRPr>
            </a:lvl1pPr>
          </a:lstStyle>
          <a:p>
            <a:r>
              <a:rPr lang="zh-CN" altLang="en-US" dirty="0"/>
              <a:t>上节回顾</a:t>
            </a:r>
          </a:p>
        </p:txBody>
      </p:sp>
      <p:grpSp>
        <p:nvGrpSpPr>
          <p:cNvPr id="3" name="组合 2">
            <a:extLst>
              <a:ext uri="{FF2B5EF4-FFF2-40B4-BE49-F238E27FC236}">
                <a16:creationId xmlns:a16="http://schemas.microsoft.com/office/drawing/2014/main" id="{2D7BB877-497F-4F5D-AB09-46F9F59A5FD3}"/>
              </a:ext>
            </a:extLst>
          </p:cNvPr>
          <p:cNvGrpSpPr/>
          <p:nvPr userDrawn="1"/>
        </p:nvGrpSpPr>
        <p:grpSpPr>
          <a:xfrm>
            <a:off x="0" y="6115513"/>
            <a:ext cx="746391" cy="746351"/>
            <a:chOff x="0" y="6115513"/>
            <a:chExt cx="746391" cy="746351"/>
          </a:xfrm>
        </p:grpSpPr>
        <p:sp>
          <p:nvSpPr>
            <p:cNvPr id="4" name="直角三角形 3">
              <a:extLst>
                <a:ext uri="{FF2B5EF4-FFF2-40B4-BE49-F238E27FC236}">
                  <a16:creationId xmlns:a16="http://schemas.microsoft.com/office/drawing/2014/main" id="{93A2FF04-1E54-4077-9291-7C6FD97DAC5D}"/>
                </a:ext>
              </a:extLst>
            </p:cNvPr>
            <p:cNvSpPr/>
            <p:nvPr userDrawn="1"/>
          </p:nvSpPr>
          <p:spPr>
            <a:xfrm>
              <a:off x="40" y="6115513"/>
              <a:ext cx="746351" cy="746351"/>
            </a:xfrm>
            <a:prstGeom prst="rtTriangl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直角三角形 4">
              <a:extLst>
                <a:ext uri="{FF2B5EF4-FFF2-40B4-BE49-F238E27FC236}">
                  <a16:creationId xmlns:a16="http://schemas.microsoft.com/office/drawing/2014/main" id="{BADD1F89-D89D-4EBF-AF5A-872F258ED090}"/>
                </a:ext>
              </a:extLst>
            </p:cNvPr>
            <p:cNvSpPr/>
            <p:nvPr userDrawn="1"/>
          </p:nvSpPr>
          <p:spPr>
            <a:xfrm>
              <a:off x="0" y="6279503"/>
              <a:ext cx="578498" cy="578498"/>
            </a:xfrm>
            <a:prstGeom prst="rtTriangle">
              <a:avLst/>
            </a:prstGeom>
            <a:solidFill>
              <a:srgbClr val="4394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6" name="组合 5">
            <a:extLst>
              <a:ext uri="{FF2B5EF4-FFF2-40B4-BE49-F238E27FC236}">
                <a16:creationId xmlns:a16="http://schemas.microsoft.com/office/drawing/2014/main" id="{0F79742E-636D-4FC5-B575-8DC3E666EB02}"/>
              </a:ext>
            </a:extLst>
          </p:cNvPr>
          <p:cNvGrpSpPr/>
          <p:nvPr userDrawn="1"/>
        </p:nvGrpSpPr>
        <p:grpSpPr>
          <a:xfrm rot="10800000">
            <a:off x="11445609" y="-7208"/>
            <a:ext cx="746391" cy="746351"/>
            <a:chOff x="0" y="6115513"/>
            <a:chExt cx="746391" cy="746351"/>
          </a:xfrm>
        </p:grpSpPr>
        <p:sp>
          <p:nvSpPr>
            <p:cNvPr id="7" name="直角三角形 6">
              <a:extLst>
                <a:ext uri="{FF2B5EF4-FFF2-40B4-BE49-F238E27FC236}">
                  <a16:creationId xmlns:a16="http://schemas.microsoft.com/office/drawing/2014/main" id="{EF2A1D4F-F392-46E7-99F6-7F42BB4A8AF7}"/>
                </a:ext>
              </a:extLst>
            </p:cNvPr>
            <p:cNvSpPr/>
            <p:nvPr userDrawn="1"/>
          </p:nvSpPr>
          <p:spPr>
            <a:xfrm>
              <a:off x="40" y="6115513"/>
              <a:ext cx="746351" cy="746351"/>
            </a:xfrm>
            <a:prstGeom prst="rtTriangl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直角三角形 7">
              <a:extLst>
                <a:ext uri="{FF2B5EF4-FFF2-40B4-BE49-F238E27FC236}">
                  <a16:creationId xmlns:a16="http://schemas.microsoft.com/office/drawing/2014/main" id="{D49875AB-056E-4313-AB57-156E99FC29E0}"/>
                </a:ext>
              </a:extLst>
            </p:cNvPr>
            <p:cNvSpPr/>
            <p:nvPr userDrawn="1"/>
          </p:nvSpPr>
          <p:spPr>
            <a:xfrm>
              <a:off x="0" y="6279503"/>
              <a:ext cx="578498" cy="578498"/>
            </a:xfrm>
            <a:prstGeom prst="rtTriangle">
              <a:avLst/>
            </a:prstGeom>
            <a:solidFill>
              <a:srgbClr val="4394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0" name="文本占位符 9">
            <a:extLst>
              <a:ext uri="{FF2B5EF4-FFF2-40B4-BE49-F238E27FC236}">
                <a16:creationId xmlns:a16="http://schemas.microsoft.com/office/drawing/2014/main" id="{62AB6BE4-AD6A-4C63-8D8D-73AF1D91C5CA}"/>
              </a:ext>
            </a:extLst>
          </p:cNvPr>
          <p:cNvSpPr>
            <a:spLocks noGrp="1"/>
          </p:cNvSpPr>
          <p:nvPr>
            <p:ph type="body" sz="quarter" idx="10"/>
          </p:nvPr>
        </p:nvSpPr>
        <p:spPr>
          <a:xfrm>
            <a:off x="2090057" y="1446253"/>
            <a:ext cx="7868914" cy="4497355"/>
          </a:xfrm>
        </p:spPr>
        <p:txBody>
          <a:bodyPr/>
          <a:lstStyle>
            <a:lvl1pPr>
              <a:defRPr>
                <a:solidFill>
                  <a:srgbClr val="1E1E1E"/>
                </a:solidFill>
                <a:latin typeface="黑体" panose="02010609060101010101" pitchFamily="49" charset="-122"/>
                <a:ea typeface="黑体" panose="02010609060101010101" pitchFamily="49" charset="-122"/>
              </a:defRPr>
            </a:lvl1pPr>
          </a:lstStyle>
          <a:p>
            <a:pPr lvl="0"/>
            <a:r>
              <a:rPr lang="zh-CN" altLang="en-US" dirty="0"/>
              <a:t>单击此处编辑母版文本样式</a:t>
            </a:r>
          </a:p>
        </p:txBody>
      </p:sp>
    </p:spTree>
    <p:extLst>
      <p:ext uri="{BB962C8B-B14F-4D97-AF65-F5344CB8AC3E}">
        <p14:creationId xmlns:p14="http://schemas.microsoft.com/office/powerpoint/2010/main" val="29790395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章节目录">
    <p:spTree>
      <p:nvGrpSpPr>
        <p:cNvPr id="1" name=""/>
        <p:cNvGrpSpPr/>
        <p:nvPr/>
      </p:nvGrpSpPr>
      <p:grpSpPr>
        <a:xfrm>
          <a:off x="0" y="0"/>
          <a:ext cx="0" cy="0"/>
          <a:chOff x="0" y="0"/>
          <a:chExt cx="0" cy="0"/>
        </a:xfrm>
      </p:grpSpPr>
      <p:grpSp>
        <p:nvGrpSpPr>
          <p:cNvPr id="5" name="组合 4">
            <a:extLst>
              <a:ext uri="{FF2B5EF4-FFF2-40B4-BE49-F238E27FC236}">
                <a16:creationId xmlns:a16="http://schemas.microsoft.com/office/drawing/2014/main" id="{09BD8446-7034-41AF-908E-176CF44C374B}"/>
              </a:ext>
            </a:extLst>
          </p:cNvPr>
          <p:cNvGrpSpPr/>
          <p:nvPr userDrawn="1"/>
        </p:nvGrpSpPr>
        <p:grpSpPr>
          <a:xfrm>
            <a:off x="0" y="0"/>
            <a:ext cx="1978082" cy="1968753"/>
            <a:chOff x="2351315" y="783771"/>
            <a:chExt cx="1978082" cy="1968753"/>
          </a:xfrm>
        </p:grpSpPr>
        <p:sp>
          <p:nvSpPr>
            <p:cNvPr id="4" name="直角三角形 3">
              <a:extLst>
                <a:ext uri="{FF2B5EF4-FFF2-40B4-BE49-F238E27FC236}">
                  <a16:creationId xmlns:a16="http://schemas.microsoft.com/office/drawing/2014/main" id="{AA4FA65C-B1C8-4AD7-8084-D30A3DA3BA39}"/>
                </a:ext>
              </a:extLst>
            </p:cNvPr>
            <p:cNvSpPr/>
            <p:nvPr userDrawn="1"/>
          </p:nvSpPr>
          <p:spPr>
            <a:xfrm rot="5400000">
              <a:off x="2359083" y="782210"/>
              <a:ext cx="1965649" cy="1974979"/>
            </a:xfrm>
            <a:prstGeom prst="rtTriangl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直角三角形 2">
              <a:extLst>
                <a:ext uri="{FF2B5EF4-FFF2-40B4-BE49-F238E27FC236}">
                  <a16:creationId xmlns:a16="http://schemas.microsoft.com/office/drawing/2014/main" id="{FFCCBB5C-1F2D-4182-8D3F-D997CF451C9C}"/>
                </a:ext>
              </a:extLst>
            </p:cNvPr>
            <p:cNvSpPr/>
            <p:nvPr userDrawn="1"/>
          </p:nvSpPr>
          <p:spPr>
            <a:xfrm rot="5400000">
              <a:off x="2351315" y="783771"/>
              <a:ext cx="1754155" cy="1754155"/>
            </a:xfrm>
            <a:prstGeom prst="rtTriangle">
              <a:avLst/>
            </a:prstGeom>
            <a:solidFill>
              <a:srgbClr val="4394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6" name="组合 5">
            <a:extLst>
              <a:ext uri="{FF2B5EF4-FFF2-40B4-BE49-F238E27FC236}">
                <a16:creationId xmlns:a16="http://schemas.microsoft.com/office/drawing/2014/main" id="{C4A5699F-87D0-4F3E-9950-55220CDE9063}"/>
              </a:ext>
            </a:extLst>
          </p:cNvPr>
          <p:cNvGrpSpPr/>
          <p:nvPr userDrawn="1"/>
        </p:nvGrpSpPr>
        <p:grpSpPr>
          <a:xfrm rot="10800000">
            <a:off x="10223249" y="4889247"/>
            <a:ext cx="1978082" cy="1968753"/>
            <a:chOff x="2351315" y="783771"/>
            <a:chExt cx="1978082" cy="1968753"/>
          </a:xfrm>
        </p:grpSpPr>
        <p:sp>
          <p:nvSpPr>
            <p:cNvPr id="7" name="直角三角形 6">
              <a:extLst>
                <a:ext uri="{FF2B5EF4-FFF2-40B4-BE49-F238E27FC236}">
                  <a16:creationId xmlns:a16="http://schemas.microsoft.com/office/drawing/2014/main" id="{8E39F19C-31A2-4421-8B62-B3162F2C9440}"/>
                </a:ext>
              </a:extLst>
            </p:cNvPr>
            <p:cNvSpPr/>
            <p:nvPr userDrawn="1"/>
          </p:nvSpPr>
          <p:spPr>
            <a:xfrm rot="5400000">
              <a:off x="2359083" y="782210"/>
              <a:ext cx="1965649" cy="1974979"/>
            </a:xfrm>
            <a:prstGeom prst="rtTriangl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直角三角形 7">
              <a:extLst>
                <a:ext uri="{FF2B5EF4-FFF2-40B4-BE49-F238E27FC236}">
                  <a16:creationId xmlns:a16="http://schemas.microsoft.com/office/drawing/2014/main" id="{1C0EEB48-46C4-4977-8F0E-C3C7FC4A3BD3}"/>
                </a:ext>
              </a:extLst>
            </p:cNvPr>
            <p:cNvSpPr/>
            <p:nvPr userDrawn="1"/>
          </p:nvSpPr>
          <p:spPr>
            <a:xfrm rot="5400000">
              <a:off x="2351315" y="783771"/>
              <a:ext cx="1754155" cy="1754155"/>
            </a:xfrm>
            <a:prstGeom prst="rtTriangle">
              <a:avLst/>
            </a:prstGeom>
            <a:solidFill>
              <a:srgbClr val="4394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0" name="文本占位符 9">
            <a:extLst>
              <a:ext uri="{FF2B5EF4-FFF2-40B4-BE49-F238E27FC236}">
                <a16:creationId xmlns:a16="http://schemas.microsoft.com/office/drawing/2014/main" id="{D8495B12-CD9B-4E4A-9E3E-86C4B4CB7E53}"/>
              </a:ext>
            </a:extLst>
          </p:cNvPr>
          <p:cNvSpPr>
            <a:spLocks noGrp="1"/>
          </p:cNvSpPr>
          <p:nvPr>
            <p:ph type="body" sz="quarter" idx="10" hasCustomPrompt="1"/>
          </p:nvPr>
        </p:nvSpPr>
        <p:spPr>
          <a:xfrm>
            <a:off x="2071396" y="1576877"/>
            <a:ext cx="7868914" cy="4497355"/>
          </a:xfrm>
          <a:solidFill>
            <a:schemeClr val="tx1">
              <a:lumMod val="85000"/>
            </a:schemeClr>
          </a:solidFill>
          <a:ln>
            <a:solidFill>
              <a:schemeClr val="accent6">
                <a:lumMod val="75000"/>
              </a:schemeClr>
            </a:solidFill>
          </a:ln>
        </p:spPr>
        <p:txBody>
          <a:bodyPr/>
          <a:lstStyle>
            <a:lvl1pPr marL="0" indent="0">
              <a:buNone/>
              <a:defRPr>
                <a:solidFill>
                  <a:srgbClr val="1E1E1E"/>
                </a:solidFill>
                <a:latin typeface="黑体" panose="02010609060101010101" pitchFamily="49" charset="-122"/>
                <a:ea typeface="黑体" panose="02010609060101010101" pitchFamily="49" charset="-122"/>
              </a:defRPr>
            </a:lvl1pPr>
          </a:lstStyle>
          <a:p>
            <a:pPr lvl="0"/>
            <a:r>
              <a:rPr lang="en-US" altLang="zh-CN" dirty="0"/>
              <a:t>01 </a:t>
            </a:r>
          </a:p>
          <a:p>
            <a:pPr lvl="0"/>
            <a:r>
              <a:rPr lang="en-US" altLang="zh-CN" dirty="0"/>
              <a:t>02 </a:t>
            </a:r>
          </a:p>
          <a:p>
            <a:pPr lvl="0"/>
            <a:endParaRPr lang="zh-CN" altLang="en-US" dirty="0"/>
          </a:p>
        </p:txBody>
      </p:sp>
      <p:sp>
        <p:nvSpPr>
          <p:cNvPr id="12" name="文本占位符 11">
            <a:extLst>
              <a:ext uri="{FF2B5EF4-FFF2-40B4-BE49-F238E27FC236}">
                <a16:creationId xmlns:a16="http://schemas.microsoft.com/office/drawing/2014/main" id="{998DD887-41E5-4F1C-8D56-C542E5B3FD01}"/>
              </a:ext>
            </a:extLst>
          </p:cNvPr>
          <p:cNvSpPr>
            <a:spLocks noGrp="1"/>
          </p:cNvSpPr>
          <p:nvPr>
            <p:ph type="body" sz="quarter" idx="11" hasCustomPrompt="1"/>
          </p:nvPr>
        </p:nvSpPr>
        <p:spPr>
          <a:xfrm>
            <a:off x="5047966" y="416266"/>
            <a:ext cx="2096067" cy="610093"/>
          </a:xfrm>
        </p:spPr>
        <p:txBody>
          <a:bodyPr>
            <a:noAutofit/>
          </a:bodyPr>
          <a:lstStyle>
            <a:lvl1pPr marL="0" indent="0">
              <a:buNone/>
              <a:defRPr sz="3600">
                <a:solidFill>
                  <a:srgbClr val="439467"/>
                </a:solidFill>
                <a:latin typeface="黑体" panose="02010609060101010101" pitchFamily="49" charset="-122"/>
                <a:ea typeface="黑体" panose="02010609060101010101" pitchFamily="49" charset="-122"/>
              </a:defRPr>
            </a:lvl1pPr>
          </a:lstStyle>
          <a:p>
            <a:pPr lvl="0"/>
            <a:r>
              <a:rPr lang="zh-CN" altLang="en-US" dirty="0"/>
              <a:t>本章目录</a:t>
            </a:r>
          </a:p>
        </p:txBody>
      </p:sp>
    </p:spTree>
    <p:extLst>
      <p:ext uri="{BB962C8B-B14F-4D97-AF65-F5344CB8AC3E}">
        <p14:creationId xmlns:p14="http://schemas.microsoft.com/office/powerpoint/2010/main" val="215500673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节标题">
    <p:bg>
      <p:bgPr>
        <a:solidFill>
          <a:srgbClr val="439467"/>
        </a:solidFill>
        <a:effectLst/>
      </p:bgPr>
    </p:bg>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21D76123-5AF2-4AAE-8C5B-7B5378EAF7D7}"/>
              </a:ext>
            </a:extLst>
          </p:cNvPr>
          <p:cNvSpPr>
            <a:spLocks noGrp="1"/>
          </p:cNvSpPr>
          <p:nvPr>
            <p:ph type="title"/>
          </p:nvPr>
        </p:nvSpPr>
        <p:spPr>
          <a:xfrm>
            <a:off x="981132" y="2855166"/>
            <a:ext cx="10515600" cy="878925"/>
          </a:xfrm>
          <a:prstGeom prst="rect">
            <a:avLst/>
          </a:prstGeom>
          <a:noFill/>
        </p:spPr>
        <p:txBody>
          <a:bodyPr anchor="b">
            <a:normAutofit/>
          </a:bodyPr>
          <a:lstStyle>
            <a:lvl1pPr algn="ctr">
              <a:defRPr sz="4800">
                <a:solidFill>
                  <a:schemeClr val="bg1"/>
                </a:solidFill>
                <a:latin typeface="黑体" panose="02010609060101010101" pitchFamily="49" charset="-122"/>
                <a:ea typeface="黑体" panose="02010609060101010101" pitchFamily="49" charset="-122"/>
              </a:defRPr>
            </a:lvl1pPr>
          </a:lstStyle>
          <a:p>
            <a:r>
              <a:rPr lang="zh-CN" altLang="en-US"/>
              <a:t>单击此处编辑母版标题样式</a:t>
            </a:r>
          </a:p>
        </p:txBody>
      </p:sp>
    </p:spTree>
    <p:extLst>
      <p:ext uri="{BB962C8B-B14F-4D97-AF65-F5344CB8AC3E}">
        <p14:creationId xmlns:p14="http://schemas.microsoft.com/office/powerpoint/2010/main" val="22359535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两栏内容">
    <p:bg>
      <p:bgPr>
        <a:solidFill>
          <a:schemeClr val="bg1">
            <a:lumMod val="95000"/>
          </a:schemeClr>
        </a:solidFill>
        <a:effectLst/>
      </p:bgPr>
    </p:bg>
    <p:spTree>
      <p:nvGrpSpPr>
        <p:cNvPr id="1" name=""/>
        <p:cNvGrpSpPr/>
        <p:nvPr/>
      </p:nvGrpSpPr>
      <p:grpSpPr>
        <a:xfrm>
          <a:off x="0" y="0"/>
          <a:ext cx="0" cy="0"/>
          <a:chOff x="0" y="0"/>
          <a:chExt cx="0" cy="0"/>
        </a:xfrm>
      </p:grpSpPr>
      <p:sp>
        <p:nvSpPr>
          <p:cNvPr id="3" name="内容占位符 2">
            <a:extLst>
              <a:ext uri="{FF2B5EF4-FFF2-40B4-BE49-F238E27FC236}">
                <a16:creationId xmlns:a16="http://schemas.microsoft.com/office/drawing/2014/main" id="{B27A3FDC-C930-4DAC-B667-BF0964848A14}"/>
              </a:ext>
            </a:extLst>
          </p:cNvPr>
          <p:cNvSpPr>
            <a:spLocks noGrp="1"/>
          </p:cNvSpPr>
          <p:nvPr>
            <p:ph sz="half" idx="1"/>
          </p:nvPr>
        </p:nvSpPr>
        <p:spPr>
          <a:xfrm>
            <a:off x="494522" y="1138335"/>
            <a:ext cx="5525278" cy="5281126"/>
          </a:xfrm>
        </p:spPr>
        <p:txBody>
          <a:bodyPr/>
          <a:lstStyle>
            <a:lvl1pPr>
              <a:defRPr>
                <a:solidFill>
                  <a:srgbClr val="1E1E1E"/>
                </a:solidFill>
              </a:defRPr>
            </a:lvl1pPr>
            <a:lvl2pPr>
              <a:defRPr>
                <a:solidFill>
                  <a:srgbClr val="1E1E1E"/>
                </a:solidFill>
              </a:defRPr>
            </a:lvl2pPr>
            <a:lvl3pPr>
              <a:defRPr>
                <a:solidFill>
                  <a:srgbClr val="1E1E1E"/>
                </a:solidFill>
              </a:defRPr>
            </a:lvl3pPr>
            <a:lvl4pPr>
              <a:defRPr>
                <a:solidFill>
                  <a:srgbClr val="1E1E1E"/>
                </a:solidFill>
              </a:defRPr>
            </a:lvl4pPr>
            <a:lvl5pPr>
              <a:defRPr>
                <a:solidFill>
                  <a:srgbClr val="1E1E1E"/>
                </a:solidFill>
              </a:defRPr>
            </a:lvl5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内容占位符 3">
            <a:extLst>
              <a:ext uri="{FF2B5EF4-FFF2-40B4-BE49-F238E27FC236}">
                <a16:creationId xmlns:a16="http://schemas.microsoft.com/office/drawing/2014/main" id="{87C9F6D1-AE2D-48AC-B31D-2F74475A5A08}"/>
              </a:ext>
            </a:extLst>
          </p:cNvPr>
          <p:cNvSpPr>
            <a:spLocks noGrp="1"/>
          </p:cNvSpPr>
          <p:nvPr>
            <p:ph sz="half" idx="2"/>
          </p:nvPr>
        </p:nvSpPr>
        <p:spPr>
          <a:xfrm>
            <a:off x="6172200" y="1138335"/>
            <a:ext cx="5525278" cy="5281126"/>
          </a:xfrm>
        </p:spPr>
        <p:txBody>
          <a:bodyPr/>
          <a:lstStyle>
            <a:lvl1pPr>
              <a:defRPr>
                <a:solidFill>
                  <a:srgbClr val="1E1E1E"/>
                </a:solidFill>
              </a:defRPr>
            </a:lvl1pPr>
            <a:lvl2pPr>
              <a:defRPr>
                <a:solidFill>
                  <a:srgbClr val="1E1E1E"/>
                </a:solidFill>
              </a:defRPr>
            </a:lvl2pPr>
            <a:lvl3pPr>
              <a:defRPr>
                <a:solidFill>
                  <a:srgbClr val="1E1E1E"/>
                </a:solidFill>
              </a:defRPr>
            </a:lvl3pPr>
            <a:lvl4pPr>
              <a:defRPr>
                <a:solidFill>
                  <a:srgbClr val="1E1E1E"/>
                </a:solidFill>
              </a:defRPr>
            </a:lvl4pPr>
            <a:lvl5pPr>
              <a:defRPr>
                <a:solidFill>
                  <a:srgbClr val="1E1E1E"/>
                </a:solidFill>
              </a:defRPr>
            </a:lvl5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grpSp>
        <p:nvGrpSpPr>
          <p:cNvPr id="12" name="组合 11">
            <a:extLst>
              <a:ext uri="{FF2B5EF4-FFF2-40B4-BE49-F238E27FC236}">
                <a16:creationId xmlns:a16="http://schemas.microsoft.com/office/drawing/2014/main" id="{1BEBE917-2F41-42E7-931E-24D9EB22C215}"/>
              </a:ext>
            </a:extLst>
          </p:cNvPr>
          <p:cNvGrpSpPr/>
          <p:nvPr userDrawn="1"/>
        </p:nvGrpSpPr>
        <p:grpSpPr>
          <a:xfrm>
            <a:off x="0" y="6115513"/>
            <a:ext cx="746391" cy="746351"/>
            <a:chOff x="0" y="6115513"/>
            <a:chExt cx="746391" cy="746351"/>
          </a:xfrm>
        </p:grpSpPr>
        <p:sp>
          <p:nvSpPr>
            <p:cNvPr id="13" name="直角三角形 12">
              <a:extLst>
                <a:ext uri="{FF2B5EF4-FFF2-40B4-BE49-F238E27FC236}">
                  <a16:creationId xmlns:a16="http://schemas.microsoft.com/office/drawing/2014/main" id="{0B473D94-FEA2-4733-8894-D13280706C6F}"/>
                </a:ext>
              </a:extLst>
            </p:cNvPr>
            <p:cNvSpPr/>
            <p:nvPr userDrawn="1"/>
          </p:nvSpPr>
          <p:spPr>
            <a:xfrm>
              <a:off x="40" y="6115513"/>
              <a:ext cx="746351" cy="746351"/>
            </a:xfrm>
            <a:prstGeom prst="rtTriangl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直角三角形 13">
              <a:extLst>
                <a:ext uri="{FF2B5EF4-FFF2-40B4-BE49-F238E27FC236}">
                  <a16:creationId xmlns:a16="http://schemas.microsoft.com/office/drawing/2014/main" id="{56118C4A-858D-4061-977C-30AFB97BA68F}"/>
                </a:ext>
              </a:extLst>
            </p:cNvPr>
            <p:cNvSpPr/>
            <p:nvPr userDrawn="1"/>
          </p:nvSpPr>
          <p:spPr>
            <a:xfrm>
              <a:off x="0" y="6279503"/>
              <a:ext cx="578498" cy="578498"/>
            </a:xfrm>
            <a:prstGeom prst="rtTriangle">
              <a:avLst/>
            </a:prstGeom>
            <a:solidFill>
              <a:srgbClr val="4394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5" name="组合 14">
            <a:extLst>
              <a:ext uri="{FF2B5EF4-FFF2-40B4-BE49-F238E27FC236}">
                <a16:creationId xmlns:a16="http://schemas.microsoft.com/office/drawing/2014/main" id="{24327353-E96B-4A78-B853-BE4075C736E5}"/>
              </a:ext>
            </a:extLst>
          </p:cNvPr>
          <p:cNvGrpSpPr/>
          <p:nvPr userDrawn="1"/>
        </p:nvGrpSpPr>
        <p:grpSpPr>
          <a:xfrm rot="10800000">
            <a:off x="11445609" y="-7208"/>
            <a:ext cx="746391" cy="746351"/>
            <a:chOff x="0" y="6115513"/>
            <a:chExt cx="746391" cy="746351"/>
          </a:xfrm>
        </p:grpSpPr>
        <p:sp>
          <p:nvSpPr>
            <p:cNvPr id="16" name="直角三角形 15">
              <a:extLst>
                <a:ext uri="{FF2B5EF4-FFF2-40B4-BE49-F238E27FC236}">
                  <a16:creationId xmlns:a16="http://schemas.microsoft.com/office/drawing/2014/main" id="{B6DD9267-E37F-4201-87D9-8743BA9A61DB}"/>
                </a:ext>
              </a:extLst>
            </p:cNvPr>
            <p:cNvSpPr/>
            <p:nvPr userDrawn="1"/>
          </p:nvSpPr>
          <p:spPr>
            <a:xfrm>
              <a:off x="40" y="6115513"/>
              <a:ext cx="746351" cy="746351"/>
            </a:xfrm>
            <a:prstGeom prst="rtTriangl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直角三角形 16">
              <a:extLst>
                <a:ext uri="{FF2B5EF4-FFF2-40B4-BE49-F238E27FC236}">
                  <a16:creationId xmlns:a16="http://schemas.microsoft.com/office/drawing/2014/main" id="{D3947121-16A6-4C9A-8F4C-9A8325BEFD82}"/>
                </a:ext>
              </a:extLst>
            </p:cNvPr>
            <p:cNvSpPr/>
            <p:nvPr userDrawn="1"/>
          </p:nvSpPr>
          <p:spPr>
            <a:xfrm>
              <a:off x="0" y="6279503"/>
              <a:ext cx="578498" cy="578498"/>
            </a:xfrm>
            <a:prstGeom prst="rtTriangle">
              <a:avLst/>
            </a:prstGeom>
            <a:solidFill>
              <a:srgbClr val="4394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8" name="标题 1">
            <a:extLst>
              <a:ext uri="{FF2B5EF4-FFF2-40B4-BE49-F238E27FC236}">
                <a16:creationId xmlns:a16="http://schemas.microsoft.com/office/drawing/2014/main" id="{97FC13B3-B810-4651-90D9-111B4A632A35}"/>
              </a:ext>
            </a:extLst>
          </p:cNvPr>
          <p:cNvSpPr>
            <a:spLocks noGrp="1"/>
          </p:cNvSpPr>
          <p:nvPr>
            <p:ph type="title"/>
          </p:nvPr>
        </p:nvSpPr>
        <p:spPr>
          <a:xfrm>
            <a:off x="175726" y="237315"/>
            <a:ext cx="11198290" cy="746351"/>
          </a:xfrm>
          <a:prstGeom prst="rect">
            <a:avLst/>
          </a:prstGeom>
          <a:solidFill>
            <a:schemeClr val="bg1">
              <a:lumMod val="95000"/>
            </a:schemeClr>
          </a:solidFill>
        </p:spPr>
        <p:style>
          <a:lnRef idx="2">
            <a:schemeClr val="dk1">
              <a:shade val="50000"/>
            </a:schemeClr>
          </a:lnRef>
          <a:fillRef idx="1">
            <a:schemeClr val="dk1"/>
          </a:fillRef>
          <a:effectRef idx="0">
            <a:schemeClr val="dk1"/>
          </a:effectRef>
          <a:fontRef idx="minor">
            <a:schemeClr val="lt1"/>
          </a:fontRef>
        </p:style>
        <p:txBody>
          <a:bodyPr/>
          <a:lstStyle>
            <a:lvl1pPr>
              <a:defRPr>
                <a:solidFill>
                  <a:srgbClr val="439467"/>
                </a:solidFill>
                <a:latin typeface="+mj-lt"/>
              </a:defRPr>
            </a:lvl1pPr>
          </a:lstStyle>
          <a:p>
            <a:endParaRPr lang="zh-CN" altLang="en-US" dirty="0"/>
          </a:p>
        </p:txBody>
      </p:sp>
    </p:spTree>
    <p:extLst>
      <p:ext uri="{BB962C8B-B14F-4D97-AF65-F5344CB8AC3E}">
        <p14:creationId xmlns:p14="http://schemas.microsoft.com/office/powerpoint/2010/main" val="29088087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比较">
    <p:bg>
      <p:bgPr>
        <a:solidFill>
          <a:schemeClr val="bg1">
            <a:lumMod val="95000"/>
          </a:schemeClr>
        </a:solidFill>
        <a:effectLst/>
      </p:bgPr>
    </p:bg>
    <p:spTree>
      <p:nvGrpSpPr>
        <p:cNvPr id="1" name=""/>
        <p:cNvGrpSpPr/>
        <p:nvPr/>
      </p:nvGrpSpPr>
      <p:grpSpPr>
        <a:xfrm>
          <a:off x="0" y="0"/>
          <a:ext cx="0" cy="0"/>
          <a:chOff x="0" y="0"/>
          <a:chExt cx="0" cy="0"/>
        </a:xfrm>
      </p:grpSpPr>
      <p:sp>
        <p:nvSpPr>
          <p:cNvPr id="3" name="文本占位符 2">
            <a:extLst>
              <a:ext uri="{FF2B5EF4-FFF2-40B4-BE49-F238E27FC236}">
                <a16:creationId xmlns:a16="http://schemas.microsoft.com/office/drawing/2014/main" id="{B63D3605-D1E7-4204-9358-87147C371486}"/>
              </a:ext>
            </a:extLst>
          </p:cNvPr>
          <p:cNvSpPr>
            <a:spLocks noGrp="1"/>
          </p:cNvSpPr>
          <p:nvPr>
            <p:ph type="body" idx="1"/>
          </p:nvPr>
        </p:nvSpPr>
        <p:spPr>
          <a:xfrm>
            <a:off x="839788" y="1335930"/>
            <a:ext cx="5157787" cy="823912"/>
          </a:xfrm>
        </p:spPr>
        <p:txBody>
          <a:bodyPr anchor="b"/>
          <a:lstStyle>
            <a:lvl1pPr marL="0" indent="0">
              <a:buNone/>
              <a:defRPr sz="2400" b="1">
                <a:solidFill>
                  <a:srgbClr val="1E1E1E"/>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a:extLst>
              <a:ext uri="{FF2B5EF4-FFF2-40B4-BE49-F238E27FC236}">
                <a16:creationId xmlns:a16="http://schemas.microsoft.com/office/drawing/2014/main" id="{367EB659-C285-4E70-B5E3-8E326A2987F9}"/>
              </a:ext>
            </a:extLst>
          </p:cNvPr>
          <p:cNvSpPr>
            <a:spLocks noGrp="1"/>
          </p:cNvSpPr>
          <p:nvPr>
            <p:ph sz="half" idx="2"/>
          </p:nvPr>
        </p:nvSpPr>
        <p:spPr>
          <a:xfrm>
            <a:off x="839788" y="2267339"/>
            <a:ext cx="5157787" cy="4180114"/>
          </a:xfrm>
        </p:spPr>
        <p:txBody>
          <a:bodyPr/>
          <a:lstStyle>
            <a:lvl1pPr>
              <a:defRPr>
                <a:solidFill>
                  <a:srgbClr val="1E1E1E"/>
                </a:solidFill>
              </a:defRPr>
            </a:lvl1pPr>
            <a:lvl2pPr>
              <a:defRPr>
                <a:solidFill>
                  <a:srgbClr val="1E1E1E"/>
                </a:solidFill>
              </a:defRPr>
            </a:lvl2pPr>
            <a:lvl3pPr>
              <a:defRPr>
                <a:solidFill>
                  <a:srgbClr val="1E1E1E"/>
                </a:solidFill>
              </a:defRPr>
            </a:lvl3pPr>
            <a:lvl4pPr>
              <a:defRPr>
                <a:solidFill>
                  <a:srgbClr val="1E1E1E"/>
                </a:solidFill>
              </a:defRPr>
            </a:lvl4pPr>
            <a:lvl5pPr>
              <a:defRPr>
                <a:solidFill>
                  <a:srgbClr val="1E1E1E"/>
                </a:solidFill>
              </a:defRPr>
            </a:lvl5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文本占位符 4">
            <a:extLst>
              <a:ext uri="{FF2B5EF4-FFF2-40B4-BE49-F238E27FC236}">
                <a16:creationId xmlns:a16="http://schemas.microsoft.com/office/drawing/2014/main" id="{D52FEF67-6A27-4366-811C-CBB98530F612}"/>
              </a:ext>
            </a:extLst>
          </p:cNvPr>
          <p:cNvSpPr>
            <a:spLocks noGrp="1"/>
          </p:cNvSpPr>
          <p:nvPr>
            <p:ph type="body" sz="quarter" idx="3"/>
          </p:nvPr>
        </p:nvSpPr>
        <p:spPr>
          <a:xfrm>
            <a:off x="6172200" y="1335930"/>
            <a:ext cx="5183188" cy="823912"/>
          </a:xfrm>
        </p:spPr>
        <p:txBody>
          <a:bodyPr anchor="b"/>
          <a:lstStyle>
            <a:lvl1pPr marL="0" indent="0">
              <a:buNone/>
              <a:defRPr sz="2400" b="1">
                <a:solidFill>
                  <a:srgbClr val="1E1E1E"/>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a:extLst>
              <a:ext uri="{FF2B5EF4-FFF2-40B4-BE49-F238E27FC236}">
                <a16:creationId xmlns:a16="http://schemas.microsoft.com/office/drawing/2014/main" id="{BF65175D-FBC6-494B-BCD0-787672FFD485}"/>
              </a:ext>
            </a:extLst>
          </p:cNvPr>
          <p:cNvSpPr>
            <a:spLocks noGrp="1"/>
          </p:cNvSpPr>
          <p:nvPr>
            <p:ph sz="quarter" idx="4"/>
          </p:nvPr>
        </p:nvSpPr>
        <p:spPr>
          <a:xfrm>
            <a:off x="6194427" y="2267339"/>
            <a:ext cx="5183188" cy="4180114"/>
          </a:xfrm>
        </p:spPr>
        <p:txBody>
          <a:bodyPr/>
          <a:lstStyle>
            <a:lvl1pPr>
              <a:defRPr>
                <a:solidFill>
                  <a:srgbClr val="1E1E1E"/>
                </a:solidFill>
              </a:defRPr>
            </a:lvl1pPr>
            <a:lvl2pPr>
              <a:defRPr>
                <a:solidFill>
                  <a:srgbClr val="1E1E1E"/>
                </a:solidFill>
              </a:defRPr>
            </a:lvl2pPr>
            <a:lvl3pPr>
              <a:defRPr>
                <a:solidFill>
                  <a:srgbClr val="1E1E1E"/>
                </a:solidFill>
              </a:defRPr>
            </a:lvl3pPr>
            <a:lvl4pPr>
              <a:defRPr>
                <a:solidFill>
                  <a:srgbClr val="1E1E1E"/>
                </a:solidFill>
              </a:defRPr>
            </a:lvl4pPr>
            <a:lvl5pPr>
              <a:defRPr>
                <a:solidFill>
                  <a:srgbClr val="1E1E1E"/>
                </a:solidFill>
              </a:defRPr>
            </a:lvl5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grpSp>
        <p:nvGrpSpPr>
          <p:cNvPr id="14" name="组合 13">
            <a:extLst>
              <a:ext uri="{FF2B5EF4-FFF2-40B4-BE49-F238E27FC236}">
                <a16:creationId xmlns:a16="http://schemas.microsoft.com/office/drawing/2014/main" id="{A9688B3F-C1AB-45B8-AAD8-BFCE9B2510A2}"/>
              </a:ext>
            </a:extLst>
          </p:cNvPr>
          <p:cNvGrpSpPr/>
          <p:nvPr userDrawn="1"/>
        </p:nvGrpSpPr>
        <p:grpSpPr>
          <a:xfrm>
            <a:off x="0" y="6115513"/>
            <a:ext cx="746391" cy="746351"/>
            <a:chOff x="0" y="6115513"/>
            <a:chExt cx="746391" cy="746351"/>
          </a:xfrm>
        </p:grpSpPr>
        <p:sp>
          <p:nvSpPr>
            <p:cNvPr id="15" name="直角三角形 14">
              <a:extLst>
                <a:ext uri="{FF2B5EF4-FFF2-40B4-BE49-F238E27FC236}">
                  <a16:creationId xmlns:a16="http://schemas.microsoft.com/office/drawing/2014/main" id="{A70B1B13-8926-4B68-BDFB-944D356A0899}"/>
                </a:ext>
              </a:extLst>
            </p:cNvPr>
            <p:cNvSpPr/>
            <p:nvPr userDrawn="1"/>
          </p:nvSpPr>
          <p:spPr>
            <a:xfrm>
              <a:off x="40" y="6115513"/>
              <a:ext cx="746351" cy="746351"/>
            </a:xfrm>
            <a:prstGeom prst="rtTriangl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直角三角形 15">
              <a:extLst>
                <a:ext uri="{FF2B5EF4-FFF2-40B4-BE49-F238E27FC236}">
                  <a16:creationId xmlns:a16="http://schemas.microsoft.com/office/drawing/2014/main" id="{E80DD400-FB61-4CFB-BCE1-9ACB58967E3B}"/>
                </a:ext>
              </a:extLst>
            </p:cNvPr>
            <p:cNvSpPr/>
            <p:nvPr userDrawn="1"/>
          </p:nvSpPr>
          <p:spPr>
            <a:xfrm>
              <a:off x="0" y="6279503"/>
              <a:ext cx="578498" cy="578498"/>
            </a:xfrm>
            <a:prstGeom prst="rtTriangle">
              <a:avLst/>
            </a:prstGeom>
            <a:solidFill>
              <a:srgbClr val="4394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7" name="组合 16">
            <a:extLst>
              <a:ext uri="{FF2B5EF4-FFF2-40B4-BE49-F238E27FC236}">
                <a16:creationId xmlns:a16="http://schemas.microsoft.com/office/drawing/2014/main" id="{83E48405-9074-46DD-AFCF-867AD2108F03}"/>
              </a:ext>
            </a:extLst>
          </p:cNvPr>
          <p:cNvGrpSpPr/>
          <p:nvPr userDrawn="1"/>
        </p:nvGrpSpPr>
        <p:grpSpPr>
          <a:xfrm rot="10800000">
            <a:off x="11445609" y="-7208"/>
            <a:ext cx="746391" cy="746351"/>
            <a:chOff x="0" y="6115513"/>
            <a:chExt cx="746391" cy="746351"/>
          </a:xfrm>
        </p:grpSpPr>
        <p:sp>
          <p:nvSpPr>
            <p:cNvPr id="18" name="直角三角形 17">
              <a:extLst>
                <a:ext uri="{FF2B5EF4-FFF2-40B4-BE49-F238E27FC236}">
                  <a16:creationId xmlns:a16="http://schemas.microsoft.com/office/drawing/2014/main" id="{1990631D-EED9-4CD9-9FE0-7567053714B0}"/>
                </a:ext>
              </a:extLst>
            </p:cNvPr>
            <p:cNvSpPr/>
            <p:nvPr userDrawn="1"/>
          </p:nvSpPr>
          <p:spPr>
            <a:xfrm>
              <a:off x="40" y="6115513"/>
              <a:ext cx="746351" cy="746351"/>
            </a:xfrm>
            <a:prstGeom prst="rtTriangl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直角三角形 18">
              <a:extLst>
                <a:ext uri="{FF2B5EF4-FFF2-40B4-BE49-F238E27FC236}">
                  <a16:creationId xmlns:a16="http://schemas.microsoft.com/office/drawing/2014/main" id="{9A678650-9097-4B5E-9EA0-522E8DACA42E}"/>
                </a:ext>
              </a:extLst>
            </p:cNvPr>
            <p:cNvSpPr/>
            <p:nvPr userDrawn="1"/>
          </p:nvSpPr>
          <p:spPr>
            <a:xfrm>
              <a:off x="0" y="6279503"/>
              <a:ext cx="578498" cy="578498"/>
            </a:xfrm>
            <a:prstGeom prst="rtTriangle">
              <a:avLst/>
            </a:prstGeom>
            <a:solidFill>
              <a:srgbClr val="4394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0" name="标题 1">
            <a:extLst>
              <a:ext uri="{FF2B5EF4-FFF2-40B4-BE49-F238E27FC236}">
                <a16:creationId xmlns:a16="http://schemas.microsoft.com/office/drawing/2014/main" id="{222BE322-601F-49F6-B971-FFFC1AC7F918}"/>
              </a:ext>
            </a:extLst>
          </p:cNvPr>
          <p:cNvSpPr>
            <a:spLocks noGrp="1"/>
          </p:cNvSpPr>
          <p:nvPr>
            <p:ph type="title"/>
          </p:nvPr>
        </p:nvSpPr>
        <p:spPr>
          <a:xfrm>
            <a:off x="175726" y="237315"/>
            <a:ext cx="11198290" cy="746351"/>
          </a:xfrm>
          <a:prstGeom prst="rect">
            <a:avLst/>
          </a:prstGeom>
          <a:solidFill>
            <a:schemeClr val="bg1">
              <a:lumMod val="95000"/>
            </a:schemeClr>
          </a:solidFill>
        </p:spPr>
        <p:style>
          <a:lnRef idx="2">
            <a:schemeClr val="dk1">
              <a:shade val="50000"/>
            </a:schemeClr>
          </a:lnRef>
          <a:fillRef idx="1">
            <a:schemeClr val="dk1"/>
          </a:fillRef>
          <a:effectRef idx="0">
            <a:schemeClr val="dk1"/>
          </a:effectRef>
          <a:fontRef idx="minor">
            <a:schemeClr val="lt1"/>
          </a:fontRef>
        </p:style>
        <p:txBody>
          <a:bodyPr/>
          <a:lstStyle>
            <a:lvl1pPr>
              <a:defRPr>
                <a:solidFill>
                  <a:srgbClr val="439467"/>
                </a:solidFill>
                <a:latin typeface="+mj-lt"/>
              </a:defRPr>
            </a:lvl1pPr>
          </a:lstStyle>
          <a:p>
            <a:endParaRPr lang="zh-CN" altLang="en-US" dirty="0"/>
          </a:p>
        </p:txBody>
      </p:sp>
    </p:spTree>
    <p:extLst>
      <p:ext uri="{BB962C8B-B14F-4D97-AF65-F5344CB8AC3E}">
        <p14:creationId xmlns:p14="http://schemas.microsoft.com/office/powerpoint/2010/main" val="6746626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仅标题">
    <p:bg>
      <p:bgPr>
        <a:solidFill>
          <a:schemeClr val="bg1">
            <a:lumMod val="95000"/>
          </a:schemeClr>
        </a:solidFill>
        <a:effectLst/>
      </p:bgPr>
    </p:bg>
    <p:spTree>
      <p:nvGrpSpPr>
        <p:cNvPr id="1" name=""/>
        <p:cNvGrpSpPr/>
        <p:nvPr/>
      </p:nvGrpSpPr>
      <p:grpSpPr>
        <a:xfrm>
          <a:off x="0" y="0"/>
          <a:ext cx="0" cy="0"/>
          <a:chOff x="0" y="0"/>
          <a:chExt cx="0" cy="0"/>
        </a:xfrm>
      </p:grpSpPr>
      <p:grpSp>
        <p:nvGrpSpPr>
          <p:cNvPr id="10" name="组合 9">
            <a:extLst>
              <a:ext uri="{FF2B5EF4-FFF2-40B4-BE49-F238E27FC236}">
                <a16:creationId xmlns:a16="http://schemas.microsoft.com/office/drawing/2014/main" id="{D8D4446D-A123-44DC-8F43-2AF42A6EDA26}"/>
              </a:ext>
            </a:extLst>
          </p:cNvPr>
          <p:cNvGrpSpPr/>
          <p:nvPr userDrawn="1"/>
        </p:nvGrpSpPr>
        <p:grpSpPr>
          <a:xfrm>
            <a:off x="0" y="6115513"/>
            <a:ext cx="746391" cy="746351"/>
            <a:chOff x="0" y="6115513"/>
            <a:chExt cx="746391" cy="746351"/>
          </a:xfrm>
        </p:grpSpPr>
        <p:sp>
          <p:nvSpPr>
            <p:cNvPr id="11" name="直角三角形 10">
              <a:extLst>
                <a:ext uri="{FF2B5EF4-FFF2-40B4-BE49-F238E27FC236}">
                  <a16:creationId xmlns:a16="http://schemas.microsoft.com/office/drawing/2014/main" id="{31DA4322-C4B2-466E-8249-27E5DF097751}"/>
                </a:ext>
              </a:extLst>
            </p:cNvPr>
            <p:cNvSpPr/>
            <p:nvPr userDrawn="1"/>
          </p:nvSpPr>
          <p:spPr>
            <a:xfrm>
              <a:off x="40" y="6115513"/>
              <a:ext cx="746351" cy="746351"/>
            </a:xfrm>
            <a:prstGeom prst="rtTriangl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直角三角形 11">
              <a:extLst>
                <a:ext uri="{FF2B5EF4-FFF2-40B4-BE49-F238E27FC236}">
                  <a16:creationId xmlns:a16="http://schemas.microsoft.com/office/drawing/2014/main" id="{6999E91C-BDCD-4F77-A8F9-82894AA8EFBD}"/>
                </a:ext>
              </a:extLst>
            </p:cNvPr>
            <p:cNvSpPr/>
            <p:nvPr userDrawn="1"/>
          </p:nvSpPr>
          <p:spPr>
            <a:xfrm>
              <a:off x="0" y="6279503"/>
              <a:ext cx="578498" cy="578498"/>
            </a:xfrm>
            <a:prstGeom prst="rtTriangle">
              <a:avLst/>
            </a:prstGeom>
            <a:solidFill>
              <a:srgbClr val="4394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3" name="组合 12">
            <a:extLst>
              <a:ext uri="{FF2B5EF4-FFF2-40B4-BE49-F238E27FC236}">
                <a16:creationId xmlns:a16="http://schemas.microsoft.com/office/drawing/2014/main" id="{FB015CDC-E4BF-4992-9EAC-525F748F8E61}"/>
              </a:ext>
            </a:extLst>
          </p:cNvPr>
          <p:cNvGrpSpPr/>
          <p:nvPr userDrawn="1"/>
        </p:nvGrpSpPr>
        <p:grpSpPr>
          <a:xfrm rot="10800000">
            <a:off x="11445609" y="-7208"/>
            <a:ext cx="746391" cy="746351"/>
            <a:chOff x="0" y="6115513"/>
            <a:chExt cx="746391" cy="746351"/>
          </a:xfrm>
        </p:grpSpPr>
        <p:sp>
          <p:nvSpPr>
            <p:cNvPr id="14" name="直角三角形 13">
              <a:extLst>
                <a:ext uri="{FF2B5EF4-FFF2-40B4-BE49-F238E27FC236}">
                  <a16:creationId xmlns:a16="http://schemas.microsoft.com/office/drawing/2014/main" id="{DD47670E-B41A-4118-8FD5-7546F067CCCF}"/>
                </a:ext>
              </a:extLst>
            </p:cNvPr>
            <p:cNvSpPr/>
            <p:nvPr userDrawn="1"/>
          </p:nvSpPr>
          <p:spPr>
            <a:xfrm>
              <a:off x="40" y="6115513"/>
              <a:ext cx="746351" cy="746351"/>
            </a:xfrm>
            <a:prstGeom prst="rtTriangl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直角三角形 14">
              <a:extLst>
                <a:ext uri="{FF2B5EF4-FFF2-40B4-BE49-F238E27FC236}">
                  <a16:creationId xmlns:a16="http://schemas.microsoft.com/office/drawing/2014/main" id="{C90427FB-126B-4DA9-98C7-14EE9D87442A}"/>
                </a:ext>
              </a:extLst>
            </p:cNvPr>
            <p:cNvSpPr/>
            <p:nvPr userDrawn="1"/>
          </p:nvSpPr>
          <p:spPr>
            <a:xfrm>
              <a:off x="0" y="6279503"/>
              <a:ext cx="578498" cy="578498"/>
            </a:xfrm>
            <a:prstGeom prst="rtTriangle">
              <a:avLst/>
            </a:prstGeom>
            <a:solidFill>
              <a:srgbClr val="4394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6" name="标题 1">
            <a:extLst>
              <a:ext uri="{FF2B5EF4-FFF2-40B4-BE49-F238E27FC236}">
                <a16:creationId xmlns:a16="http://schemas.microsoft.com/office/drawing/2014/main" id="{F48B1C78-784F-481E-AFB9-B5831ACD0219}"/>
              </a:ext>
            </a:extLst>
          </p:cNvPr>
          <p:cNvSpPr>
            <a:spLocks noGrp="1"/>
          </p:cNvSpPr>
          <p:nvPr>
            <p:ph type="title"/>
          </p:nvPr>
        </p:nvSpPr>
        <p:spPr>
          <a:xfrm>
            <a:off x="175726" y="237315"/>
            <a:ext cx="11198290" cy="746351"/>
          </a:xfrm>
          <a:prstGeom prst="rect">
            <a:avLst/>
          </a:prstGeom>
          <a:solidFill>
            <a:schemeClr val="bg1">
              <a:lumMod val="95000"/>
            </a:schemeClr>
          </a:solidFill>
        </p:spPr>
        <p:style>
          <a:lnRef idx="2">
            <a:schemeClr val="dk1">
              <a:shade val="50000"/>
            </a:schemeClr>
          </a:lnRef>
          <a:fillRef idx="1">
            <a:schemeClr val="dk1"/>
          </a:fillRef>
          <a:effectRef idx="0">
            <a:schemeClr val="dk1"/>
          </a:effectRef>
          <a:fontRef idx="minor">
            <a:schemeClr val="lt1"/>
          </a:fontRef>
        </p:style>
        <p:txBody>
          <a:bodyPr/>
          <a:lstStyle>
            <a:lvl1pPr>
              <a:defRPr>
                <a:solidFill>
                  <a:srgbClr val="439467"/>
                </a:solidFill>
                <a:latin typeface="+mj-lt"/>
              </a:defRPr>
            </a:lvl1pPr>
          </a:lstStyle>
          <a:p>
            <a:endParaRPr lang="zh-CN" altLang="en-US" dirty="0"/>
          </a:p>
        </p:txBody>
      </p:sp>
    </p:spTree>
    <p:extLst>
      <p:ext uri="{BB962C8B-B14F-4D97-AF65-F5344CB8AC3E}">
        <p14:creationId xmlns:p14="http://schemas.microsoft.com/office/powerpoint/2010/main" val="205725264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空白">
    <p:bg>
      <p:bgPr>
        <a:solidFill>
          <a:schemeClr val="bg1">
            <a:lumMod val="95000"/>
          </a:schemeClr>
        </a:solidFill>
        <a:effectLst/>
      </p:bgPr>
    </p:bg>
    <p:spTree>
      <p:nvGrpSpPr>
        <p:cNvPr id="1" name=""/>
        <p:cNvGrpSpPr/>
        <p:nvPr/>
      </p:nvGrpSpPr>
      <p:grpSpPr>
        <a:xfrm>
          <a:off x="0" y="0"/>
          <a:ext cx="0" cy="0"/>
          <a:chOff x="0" y="0"/>
          <a:chExt cx="0" cy="0"/>
        </a:xfrm>
      </p:grpSpPr>
      <p:grpSp>
        <p:nvGrpSpPr>
          <p:cNvPr id="9" name="组合 8">
            <a:extLst>
              <a:ext uri="{FF2B5EF4-FFF2-40B4-BE49-F238E27FC236}">
                <a16:creationId xmlns:a16="http://schemas.microsoft.com/office/drawing/2014/main" id="{2C997A09-2154-44AF-BFB3-673238277C11}"/>
              </a:ext>
            </a:extLst>
          </p:cNvPr>
          <p:cNvGrpSpPr/>
          <p:nvPr userDrawn="1"/>
        </p:nvGrpSpPr>
        <p:grpSpPr>
          <a:xfrm>
            <a:off x="0" y="6115513"/>
            <a:ext cx="746391" cy="746351"/>
            <a:chOff x="0" y="6115513"/>
            <a:chExt cx="746391" cy="746351"/>
          </a:xfrm>
        </p:grpSpPr>
        <p:sp>
          <p:nvSpPr>
            <p:cNvPr id="10" name="直角三角形 9">
              <a:extLst>
                <a:ext uri="{FF2B5EF4-FFF2-40B4-BE49-F238E27FC236}">
                  <a16:creationId xmlns:a16="http://schemas.microsoft.com/office/drawing/2014/main" id="{E4FB17F4-14C0-4F3A-8C46-D3AE998EE12B}"/>
                </a:ext>
              </a:extLst>
            </p:cNvPr>
            <p:cNvSpPr/>
            <p:nvPr userDrawn="1"/>
          </p:nvSpPr>
          <p:spPr>
            <a:xfrm>
              <a:off x="40" y="6115513"/>
              <a:ext cx="746351" cy="746351"/>
            </a:xfrm>
            <a:prstGeom prst="rtTriangl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直角三角形 10">
              <a:extLst>
                <a:ext uri="{FF2B5EF4-FFF2-40B4-BE49-F238E27FC236}">
                  <a16:creationId xmlns:a16="http://schemas.microsoft.com/office/drawing/2014/main" id="{C305DFC6-28BD-4CBA-8DDB-52E04EB9FE39}"/>
                </a:ext>
              </a:extLst>
            </p:cNvPr>
            <p:cNvSpPr/>
            <p:nvPr userDrawn="1"/>
          </p:nvSpPr>
          <p:spPr>
            <a:xfrm>
              <a:off x="0" y="6279503"/>
              <a:ext cx="578498" cy="578498"/>
            </a:xfrm>
            <a:prstGeom prst="rtTriangle">
              <a:avLst/>
            </a:prstGeom>
            <a:solidFill>
              <a:srgbClr val="4394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2" name="组合 11">
            <a:extLst>
              <a:ext uri="{FF2B5EF4-FFF2-40B4-BE49-F238E27FC236}">
                <a16:creationId xmlns:a16="http://schemas.microsoft.com/office/drawing/2014/main" id="{C9F9FD72-16CD-4988-A70F-07CB7D1932FB}"/>
              </a:ext>
            </a:extLst>
          </p:cNvPr>
          <p:cNvGrpSpPr/>
          <p:nvPr userDrawn="1"/>
        </p:nvGrpSpPr>
        <p:grpSpPr>
          <a:xfrm rot="10800000">
            <a:off x="11445609" y="-7208"/>
            <a:ext cx="746391" cy="746351"/>
            <a:chOff x="0" y="6115513"/>
            <a:chExt cx="746391" cy="746351"/>
          </a:xfrm>
        </p:grpSpPr>
        <p:sp>
          <p:nvSpPr>
            <p:cNvPr id="13" name="直角三角形 12">
              <a:extLst>
                <a:ext uri="{FF2B5EF4-FFF2-40B4-BE49-F238E27FC236}">
                  <a16:creationId xmlns:a16="http://schemas.microsoft.com/office/drawing/2014/main" id="{FB7335D5-F144-4056-BA31-5170B6EE1746}"/>
                </a:ext>
              </a:extLst>
            </p:cNvPr>
            <p:cNvSpPr/>
            <p:nvPr userDrawn="1"/>
          </p:nvSpPr>
          <p:spPr>
            <a:xfrm>
              <a:off x="40" y="6115513"/>
              <a:ext cx="746351" cy="746351"/>
            </a:xfrm>
            <a:prstGeom prst="rtTriangl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直角三角形 13">
              <a:extLst>
                <a:ext uri="{FF2B5EF4-FFF2-40B4-BE49-F238E27FC236}">
                  <a16:creationId xmlns:a16="http://schemas.microsoft.com/office/drawing/2014/main" id="{A93D2FB7-C390-4D4F-A95A-C02DEF7C9816}"/>
                </a:ext>
              </a:extLst>
            </p:cNvPr>
            <p:cNvSpPr/>
            <p:nvPr userDrawn="1"/>
          </p:nvSpPr>
          <p:spPr>
            <a:xfrm>
              <a:off x="0" y="6279503"/>
              <a:ext cx="578498" cy="578498"/>
            </a:xfrm>
            <a:prstGeom prst="rtTriangle">
              <a:avLst/>
            </a:prstGeom>
            <a:solidFill>
              <a:srgbClr val="4394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65245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Tx" preserve="1">
  <p:cSld name="内容与标题">
    <p:bg>
      <p:bgPr>
        <a:solidFill>
          <a:schemeClr val="bg1">
            <a:lumMod val="95000"/>
          </a:schemeClr>
        </a:solidFill>
        <a:effectLst/>
      </p:bgPr>
    </p:bg>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847A30FC-8F6A-4176-9EDE-6C87FCC1A80E}"/>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zh-CN" altLang="en-US"/>
              <a:t>单击此处编辑母版标题样式</a:t>
            </a:r>
          </a:p>
        </p:txBody>
      </p:sp>
      <p:sp>
        <p:nvSpPr>
          <p:cNvPr id="3" name="内容占位符 2">
            <a:extLst>
              <a:ext uri="{FF2B5EF4-FFF2-40B4-BE49-F238E27FC236}">
                <a16:creationId xmlns:a16="http://schemas.microsoft.com/office/drawing/2014/main" id="{63F85568-B33A-424D-B6CD-E5C38A61B908}"/>
              </a:ext>
            </a:extLst>
          </p:cNvPr>
          <p:cNvSpPr>
            <a:spLocks noGrp="1"/>
          </p:cNvSpPr>
          <p:nvPr>
            <p:ph idx="1"/>
          </p:nvPr>
        </p:nvSpPr>
        <p:spPr>
          <a:xfrm>
            <a:off x="5183188" y="457200"/>
            <a:ext cx="6172200" cy="5943599"/>
          </a:xfrm>
        </p:spPr>
        <p:txBody>
          <a:bodyPr/>
          <a:lstStyle>
            <a:lvl1pPr>
              <a:defRPr sz="3200">
                <a:solidFill>
                  <a:srgbClr val="1E1E1E"/>
                </a:solidFill>
              </a:defRPr>
            </a:lvl1pPr>
            <a:lvl2pPr>
              <a:defRPr sz="2800">
                <a:solidFill>
                  <a:srgbClr val="1E1E1E"/>
                </a:solidFill>
              </a:defRPr>
            </a:lvl2pPr>
            <a:lvl3pPr>
              <a:defRPr sz="2400">
                <a:solidFill>
                  <a:srgbClr val="1E1E1E"/>
                </a:solidFill>
              </a:defRPr>
            </a:lvl3pPr>
            <a:lvl4pPr>
              <a:defRPr sz="2000">
                <a:solidFill>
                  <a:srgbClr val="1E1E1E"/>
                </a:solidFill>
              </a:defRPr>
            </a:lvl4pPr>
            <a:lvl5pPr>
              <a:defRPr sz="2000">
                <a:solidFill>
                  <a:srgbClr val="1E1E1E"/>
                </a:solidFill>
              </a:defRPr>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文本占位符 3">
            <a:extLst>
              <a:ext uri="{FF2B5EF4-FFF2-40B4-BE49-F238E27FC236}">
                <a16:creationId xmlns:a16="http://schemas.microsoft.com/office/drawing/2014/main" id="{1E69C09F-7782-4FD2-A4DC-E78E787FBD31}"/>
              </a:ext>
            </a:extLst>
          </p:cNvPr>
          <p:cNvSpPr>
            <a:spLocks noGrp="1"/>
          </p:cNvSpPr>
          <p:nvPr>
            <p:ph type="body" sz="half" idx="2"/>
          </p:nvPr>
        </p:nvSpPr>
        <p:spPr>
          <a:xfrm>
            <a:off x="839788" y="2057400"/>
            <a:ext cx="3932237" cy="4343400"/>
          </a:xfrm>
        </p:spPr>
        <p:txBody>
          <a:bodyPr/>
          <a:lstStyle>
            <a:lvl1pPr marL="0" indent="0">
              <a:buNone/>
              <a:defRPr sz="1600">
                <a:solidFill>
                  <a:srgbClr val="1E1E1E"/>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grpSp>
        <p:nvGrpSpPr>
          <p:cNvPr id="12" name="组合 11">
            <a:extLst>
              <a:ext uri="{FF2B5EF4-FFF2-40B4-BE49-F238E27FC236}">
                <a16:creationId xmlns:a16="http://schemas.microsoft.com/office/drawing/2014/main" id="{0E64FDCC-C47F-4F94-A210-A6786245AA47}"/>
              </a:ext>
            </a:extLst>
          </p:cNvPr>
          <p:cNvGrpSpPr/>
          <p:nvPr userDrawn="1"/>
        </p:nvGrpSpPr>
        <p:grpSpPr>
          <a:xfrm>
            <a:off x="0" y="6115513"/>
            <a:ext cx="746391" cy="746351"/>
            <a:chOff x="0" y="6115513"/>
            <a:chExt cx="746391" cy="746351"/>
          </a:xfrm>
        </p:grpSpPr>
        <p:sp>
          <p:nvSpPr>
            <p:cNvPr id="13" name="直角三角形 12">
              <a:extLst>
                <a:ext uri="{FF2B5EF4-FFF2-40B4-BE49-F238E27FC236}">
                  <a16:creationId xmlns:a16="http://schemas.microsoft.com/office/drawing/2014/main" id="{92C00417-8ED3-44C7-AE0B-403F65CC98F3}"/>
                </a:ext>
              </a:extLst>
            </p:cNvPr>
            <p:cNvSpPr/>
            <p:nvPr userDrawn="1"/>
          </p:nvSpPr>
          <p:spPr>
            <a:xfrm>
              <a:off x="40" y="6115513"/>
              <a:ext cx="746351" cy="746351"/>
            </a:xfrm>
            <a:prstGeom prst="rtTriangl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直角三角形 13">
              <a:extLst>
                <a:ext uri="{FF2B5EF4-FFF2-40B4-BE49-F238E27FC236}">
                  <a16:creationId xmlns:a16="http://schemas.microsoft.com/office/drawing/2014/main" id="{A09E6420-9113-485C-9E22-577F83EE6308}"/>
                </a:ext>
              </a:extLst>
            </p:cNvPr>
            <p:cNvSpPr/>
            <p:nvPr userDrawn="1"/>
          </p:nvSpPr>
          <p:spPr>
            <a:xfrm>
              <a:off x="0" y="6279503"/>
              <a:ext cx="578498" cy="578498"/>
            </a:xfrm>
            <a:prstGeom prst="rtTriangle">
              <a:avLst/>
            </a:prstGeom>
            <a:solidFill>
              <a:srgbClr val="4394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5" name="组合 14">
            <a:extLst>
              <a:ext uri="{FF2B5EF4-FFF2-40B4-BE49-F238E27FC236}">
                <a16:creationId xmlns:a16="http://schemas.microsoft.com/office/drawing/2014/main" id="{F9348AFB-C639-4AA6-A1C0-6DE760AA5D62}"/>
              </a:ext>
            </a:extLst>
          </p:cNvPr>
          <p:cNvGrpSpPr/>
          <p:nvPr userDrawn="1"/>
        </p:nvGrpSpPr>
        <p:grpSpPr>
          <a:xfrm rot="10800000">
            <a:off x="11445609" y="-7208"/>
            <a:ext cx="746391" cy="746351"/>
            <a:chOff x="0" y="6115513"/>
            <a:chExt cx="746391" cy="746351"/>
          </a:xfrm>
        </p:grpSpPr>
        <p:sp>
          <p:nvSpPr>
            <p:cNvPr id="16" name="直角三角形 15">
              <a:extLst>
                <a:ext uri="{FF2B5EF4-FFF2-40B4-BE49-F238E27FC236}">
                  <a16:creationId xmlns:a16="http://schemas.microsoft.com/office/drawing/2014/main" id="{64A7E563-FB76-4B5B-9C4D-52FDEA4F1F22}"/>
                </a:ext>
              </a:extLst>
            </p:cNvPr>
            <p:cNvSpPr/>
            <p:nvPr userDrawn="1"/>
          </p:nvSpPr>
          <p:spPr>
            <a:xfrm>
              <a:off x="40" y="6115513"/>
              <a:ext cx="746351" cy="746351"/>
            </a:xfrm>
            <a:prstGeom prst="rtTriangl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直角三角形 16">
              <a:extLst>
                <a:ext uri="{FF2B5EF4-FFF2-40B4-BE49-F238E27FC236}">
                  <a16:creationId xmlns:a16="http://schemas.microsoft.com/office/drawing/2014/main" id="{B65BA76F-BE26-4102-95C3-6544806B0BFB}"/>
                </a:ext>
              </a:extLst>
            </p:cNvPr>
            <p:cNvSpPr/>
            <p:nvPr userDrawn="1"/>
          </p:nvSpPr>
          <p:spPr>
            <a:xfrm>
              <a:off x="0" y="6279503"/>
              <a:ext cx="578498" cy="578498"/>
            </a:xfrm>
            <a:prstGeom prst="rtTriangle">
              <a:avLst/>
            </a:prstGeom>
            <a:solidFill>
              <a:srgbClr val="4394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358435419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图片与标题">
    <p:bg>
      <p:bgPr>
        <a:solidFill>
          <a:schemeClr val="bg1">
            <a:lumMod val="95000"/>
          </a:schemeClr>
        </a:solidFill>
        <a:effectLst/>
      </p:bgPr>
    </p:bg>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F2920589-8CCA-4AC5-887F-0759357FB5D0}"/>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zh-CN" altLang="en-US"/>
              <a:t>单击此处编辑母版标题样式</a:t>
            </a:r>
          </a:p>
        </p:txBody>
      </p:sp>
      <p:sp>
        <p:nvSpPr>
          <p:cNvPr id="3" name="图片占位符 2">
            <a:extLst>
              <a:ext uri="{FF2B5EF4-FFF2-40B4-BE49-F238E27FC236}">
                <a16:creationId xmlns:a16="http://schemas.microsoft.com/office/drawing/2014/main" id="{D66D140A-AE13-4BF8-92AC-3756ED0E5F2D}"/>
              </a:ext>
            </a:extLst>
          </p:cNvPr>
          <p:cNvSpPr>
            <a:spLocks noGrp="1"/>
          </p:cNvSpPr>
          <p:nvPr>
            <p:ph type="pic" idx="1"/>
          </p:nvPr>
        </p:nvSpPr>
        <p:spPr>
          <a:xfrm>
            <a:off x="5183188" y="987425"/>
            <a:ext cx="6172200" cy="4873625"/>
          </a:xfrm>
        </p:spPr>
        <p:txBody>
          <a:bodyPr/>
          <a:lstStyle>
            <a:lvl1pPr marL="0" indent="0">
              <a:buNone/>
              <a:defRPr sz="3200">
                <a:solidFill>
                  <a:srgbClr val="1E1E1E"/>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a:extLst>
              <a:ext uri="{FF2B5EF4-FFF2-40B4-BE49-F238E27FC236}">
                <a16:creationId xmlns:a16="http://schemas.microsoft.com/office/drawing/2014/main" id="{5F824899-1799-4CC4-9009-31CFCB4AF6C1}"/>
              </a:ext>
            </a:extLst>
          </p:cNvPr>
          <p:cNvSpPr>
            <a:spLocks noGrp="1"/>
          </p:cNvSpPr>
          <p:nvPr>
            <p:ph type="body" sz="half" idx="2"/>
          </p:nvPr>
        </p:nvSpPr>
        <p:spPr>
          <a:xfrm>
            <a:off x="839788" y="2057400"/>
            <a:ext cx="3932237" cy="3811588"/>
          </a:xfrm>
        </p:spPr>
        <p:txBody>
          <a:bodyPr/>
          <a:lstStyle>
            <a:lvl1pPr marL="0" indent="0">
              <a:buNone/>
              <a:defRPr sz="1600">
                <a:solidFill>
                  <a:srgbClr val="1E1E1E"/>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grpSp>
        <p:nvGrpSpPr>
          <p:cNvPr id="12" name="组合 11">
            <a:extLst>
              <a:ext uri="{FF2B5EF4-FFF2-40B4-BE49-F238E27FC236}">
                <a16:creationId xmlns:a16="http://schemas.microsoft.com/office/drawing/2014/main" id="{B25DDADB-6DE6-4549-9036-CA85F518F644}"/>
              </a:ext>
            </a:extLst>
          </p:cNvPr>
          <p:cNvGrpSpPr/>
          <p:nvPr userDrawn="1"/>
        </p:nvGrpSpPr>
        <p:grpSpPr>
          <a:xfrm>
            <a:off x="0" y="6115513"/>
            <a:ext cx="746391" cy="746351"/>
            <a:chOff x="0" y="6115513"/>
            <a:chExt cx="746391" cy="746351"/>
          </a:xfrm>
        </p:grpSpPr>
        <p:sp>
          <p:nvSpPr>
            <p:cNvPr id="13" name="直角三角形 12">
              <a:extLst>
                <a:ext uri="{FF2B5EF4-FFF2-40B4-BE49-F238E27FC236}">
                  <a16:creationId xmlns:a16="http://schemas.microsoft.com/office/drawing/2014/main" id="{43399087-FF41-4778-B847-70E7B26502FB}"/>
                </a:ext>
              </a:extLst>
            </p:cNvPr>
            <p:cNvSpPr/>
            <p:nvPr userDrawn="1"/>
          </p:nvSpPr>
          <p:spPr>
            <a:xfrm>
              <a:off x="40" y="6115513"/>
              <a:ext cx="746351" cy="746351"/>
            </a:xfrm>
            <a:prstGeom prst="rtTriangl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直角三角形 13">
              <a:extLst>
                <a:ext uri="{FF2B5EF4-FFF2-40B4-BE49-F238E27FC236}">
                  <a16:creationId xmlns:a16="http://schemas.microsoft.com/office/drawing/2014/main" id="{7E3570A0-A6F6-46B8-8BD8-6CFFB7BCAB74}"/>
                </a:ext>
              </a:extLst>
            </p:cNvPr>
            <p:cNvSpPr/>
            <p:nvPr userDrawn="1"/>
          </p:nvSpPr>
          <p:spPr>
            <a:xfrm>
              <a:off x="0" y="6279503"/>
              <a:ext cx="578498" cy="578498"/>
            </a:xfrm>
            <a:prstGeom prst="rtTriangle">
              <a:avLst/>
            </a:prstGeom>
            <a:solidFill>
              <a:srgbClr val="4394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5" name="组合 14">
            <a:extLst>
              <a:ext uri="{FF2B5EF4-FFF2-40B4-BE49-F238E27FC236}">
                <a16:creationId xmlns:a16="http://schemas.microsoft.com/office/drawing/2014/main" id="{8CC890F6-22B1-44A0-8E5F-37DDCC48BCD5}"/>
              </a:ext>
            </a:extLst>
          </p:cNvPr>
          <p:cNvGrpSpPr/>
          <p:nvPr userDrawn="1"/>
        </p:nvGrpSpPr>
        <p:grpSpPr>
          <a:xfrm rot="10800000">
            <a:off x="11445609" y="-7208"/>
            <a:ext cx="746391" cy="746351"/>
            <a:chOff x="0" y="6115513"/>
            <a:chExt cx="746391" cy="746351"/>
          </a:xfrm>
        </p:grpSpPr>
        <p:sp>
          <p:nvSpPr>
            <p:cNvPr id="16" name="直角三角形 15">
              <a:extLst>
                <a:ext uri="{FF2B5EF4-FFF2-40B4-BE49-F238E27FC236}">
                  <a16:creationId xmlns:a16="http://schemas.microsoft.com/office/drawing/2014/main" id="{5932C1D4-238A-470F-BBEF-88026EB8BE88}"/>
                </a:ext>
              </a:extLst>
            </p:cNvPr>
            <p:cNvSpPr/>
            <p:nvPr userDrawn="1"/>
          </p:nvSpPr>
          <p:spPr>
            <a:xfrm>
              <a:off x="40" y="6115513"/>
              <a:ext cx="746351" cy="746351"/>
            </a:xfrm>
            <a:prstGeom prst="rtTriangl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直角三角形 16">
              <a:extLst>
                <a:ext uri="{FF2B5EF4-FFF2-40B4-BE49-F238E27FC236}">
                  <a16:creationId xmlns:a16="http://schemas.microsoft.com/office/drawing/2014/main" id="{C10373FE-827C-4723-B5CF-96BC1AA7F903}"/>
                </a:ext>
              </a:extLst>
            </p:cNvPr>
            <p:cNvSpPr/>
            <p:nvPr userDrawn="1"/>
          </p:nvSpPr>
          <p:spPr>
            <a:xfrm>
              <a:off x="0" y="6279503"/>
              <a:ext cx="578498" cy="578498"/>
            </a:xfrm>
            <a:prstGeom prst="rtTriangle">
              <a:avLst/>
            </a:prstGeom>
            <a:solidFill>
              <a:srgbClr val="4394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231188397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标题和竖排文字">
    <p:bg>
      <p:bgPr>
        <a:solidFill>
          <a:schemeClr val="bg1">
            <a:lumMod val="95000"/>
          </a:schemeClr>
        </a:solidFill>
        <a:effectLst/>
      </p:bgPr>
    </p:bg>
    <p:spTree>
      <p:nvGrpSpPr>
        <p:cNvPr id="1" name=""/>
        <p:cNvGrpSpPr/>
        <p:nvPr/>
      </p:nvGrpSpPr>
      <p:grpSpPr>
        <a:xfrm>
          <a:off x="0" y="0"/>
          <a:ext cx="0" cy="0"/>
          <a:chOff x="0" y="0"/>
          <a:chExt cx="0" cy="0"/>
        </a:xfrm>
      </p:grpSpPr>
      <p:sp>
        <p:nvSpPr>
          <p:cNvPr id="3" name="竖排文字占位符 2">
            <a:extLst>
              <a:ext uri="{FF2B5EF4-FFF2-40B4-BE49-F238E27FC236}">
                <a16:creationId xmlns:a16="http://schemas.microsoft.com/office/drawing/2014/main" id="{2355BA27-568F-472B-8D54-E65A99B25E4E}"/>
              </a:ext>
            </a:extLst>
          </p:cNvPr>
          <p:cNvSpPr>
            <a:spLocks noGrp="1"/>
          </p:cNvSpPr>
          <p:nvPr>
            <p:ph type="body" orient="vert" idx="1"/>
          </p:nvPr>
        </p:nvSpPr>
        <p:spPr>
          <a:xfrm>
            <a:off x="382555" y="1240971"/>
            <a:ext cx="10971245" cy="4935992"/>
          </a:xfrm>
        </p:spPr>
        <p:txBody>
          <a:bodyPr vert="eaVert"/>
          <a:lstStyle>
            <a:lvl1pPr>
              <a:defRPr>
                <a:solidFill>
                  <a:srgbClr val="1E1E1E"/>
                </a:solidFill>
              </a:defRPr>
            </a:lvl1pPr>
            <a:lvl2pPr>
              <a:defRPr>
                <a:solidFill>
                  <a:srgbClr val="1E1E1E"/>
                </a:solidFill>
              </a:defRPr>
            </a:lvl2pPr>
            <a:lvl3pPr>
              <a:defRPr>
                <a:solidFill>
                  <a:srgbClr val="1E1E1E"/>
                </a:solidFill>
              </a:defRPr>
            </a:lvl3pPr>
            <a:lvl4pPr>
              <a:defRPr>
                <a:solidFill>
                  <a:srgbClr val="1E1E1E"/>
                </a:solidFill>
              </a:defRPr>
            </a:lvl4pPr>
            <a:lvl5pPr>
              <a:defRPr>
                <a:solidFill>
                  <a:srgbClr val="1E1E1E"/>
                </a:solidFill>
              </a:defRPr>
            </a:lvl5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grpSp>
        <p:nvGrpSpPr>
          <p:cNvPr id="9" name="组合 8">
            <a:extLst>
              <a:ext uri="{FF2B5EF4-FFF2-40B4-BE49-F238E27FC236}">
                <a16:creationId xmlns:a16="http://schemas.microsoft.com/office/drawing/2014/main" id="{7260C717-C0BC-4B4D-B661-2633D6DF9BEE}"/>
              </a:ext>
            </a:extLst>
          </p:cNvPr>
          <p:cNvGrpSpPr/>
          <p:nvPr userDrawn="1"/>
        </p:nvGrpSpPr>
        <p:grpSpPr>
          <a:xfrm>
            <a:off x="0" y="6115513"/>
            <a:ext cx="746391" cy="746351"/>
            <a:chOff x="0" y="6115513"/>
            <a:chExt cx="746391" cy="746351"/>
          </a:xfrm>
        </p:grpSpPr>
        <p:sp>
          <p:nvSpPr>
            <p:cNvPr id="10" name="直角三角形 9">
              <a:extLst>
                <a:ext uri="{FF2B5EF4-FFF2-40B4-BE49-F238E27FC236}">
                  <a16:creationId xmlns:a16="http://schemas.microsoft.com/office/drawing/2014/main" id="{9AB7D116-E456-437E-BD85-5293A9644767}"/>
                </a:ext>
              </a:extLst>
            </p:cNvPr>
            <p:cNvSpPr/>
            <p:nvPr userDrawn="1"/>
          </p:nvSpPr>
          <p:spPr>
            <a:xfrm>
              <a:off x="40" y="6115513"/>
              <a:ext cx="746351" cy="746351"/>
            </a:xfrm>
            <a:prstGeom prst="rtTriangl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直角三角形 10">
              <a:extLst>
                <a:ext uri="{FF2B5EF4-FFF2-40B4-BE49-F238E27FC236}">
                  <a16:creationId xmlns:a16="http://schemas.microsoft.com/office/drawing/2014/main" id="{EA4A2B27-B8AB-4F15-99BE-2603F7DE8EA5}"/>
                </a:ext>
              </a:extLst>
            </p:cNvPr>
            <p:cNvSpPr/>
            <p:nvPr userDrawn="1"/>
          </p:nvSpPr>
          <p:spPr>
            <a:xfrm>
              <a:off x="0" y="6279503"/>
              <a:ext cx="578498" cy="578498"/>
            </a:xfrm>
            <a:prstGeom prst="rtTriangle">
              <a:avLst/>
            </a:prstGeom>
            <a:solidFill>
              <a:srgbClr val="4394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2" name="组合 11">
            <a:extLst>
              <a:ext uri="{FF2B5EF4-FFF2-40B4-BE49-F238E27FC236}">
                <a16:creationId xmlns:a16="http://schemas.microsoft.com/office/drawing/2014/main" id="{8B42CAB7-67BB-458F-8D41-E0CCC8645F0A}"/>
              </a:ext>
            </a:extLst>
          </p:cNvPr>
          <p:cNvGrpSpPr/>
          <p:nvPr userDrawn="1"/>
        </p:nvGrpSpPr>
        <p:grpSpPr>
          <a:xfrm rot="10800000">
            <a:off x="11445609" y="-7208"/>
            <a:ext cx="746391" cy="746351"/>
            <a:chOff x="0" y="6115513"/>
            <a:chExt cx="746391" cy="746351"/>
          </a:xfrm>
        </p:grpSpPr>
        <p:sp>
          <p:nvSpPr>
            <p:cNvPr id="13" name="直角三角形 12">
              <a:extLst>
                <a:ext uri="{FF2B5EF4-FFF2-40B4-BE49-F238E27FC236}">
                  <a16:creationId xmlns:a16="http://schemas.microsoft.com/office/drawing/2014/main" id="{0D49CDD3-37B9-4E46-9A43-00A96DAB7284}"/>
                </a:ext>
              </a:extLst>
            </p:cNvPr>
            <p:cNvSpPr/>
            <p:nvPr userDrawn="1"/>
          </p:nvSpPr>
          <p:spPr>
            <a:xfrm>
              <a:off x="40" y="6115513"/>
              <a:ext cx="746351" cy="746351"/>
            </a:xfrm>
            <a:prstGeom prst="rtTriangl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直角三角形 13">
              <a:extLst>
                <a:ext uri="{FF2B5EF4-FFF2-40B4-BE49-F238E27FC236}">
                  <a16:creationId xmlns:a16="http://schemas.microsoft.com/office/drawing/2014/main" id="{5FEB1BDE-A938-43F0-AC20-2227391DFF1F}"/>
                </a:ext>
              </a:extLst>
            </p:cNvPr>
            <p:cNvSpPr/>
            <p:nvPr userDrawn="1"/>
          </p:nvSpPr>
          <p:spPr>
            <a:xfrm>
              <a:off x="0" y="6279503"/>
              <a:ext cx="578498" cy="578498"/>
            </a:xfrm>
            <a:prstGeom prst="rtTriangle">
              <a:avLst/>
            </a:prstGeom>
            <a:solidFill>
              <a:srgbClr val="4394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5" name="标题 1">
            <a:extLst>
              <a:ext uri="{FF2B5EF4-FFF2-40B4-BE49-F238E27FC236}">
                <a16:creationId xmlns:a16="http://schemas.microsoft.com/office/drawing/2014/main" id="{A23D8DDC-41CE-40C0-A187-7C17D6678F9C}"/>
              </a:ext>
            </a:extLst>
          </p:cNvPr>
          <p:cNvSpPr>
            <a:spLocks noGrp="1"/>
          </p:cNvSpPr>
          <p:nvPr>
            <p:ph type="title"/>
          </p:nvPr>
        </p:nvSpPr>
        <p:spPr>
          <a:xfrm>
            <a:off x="175726" y="237315"/>
            <a:ext cx="11198290" cy="746351"/>
          </a:xfrm>
          <a:prstGeom prst="rect">
            <a:avLst/>
          </a:prstGeom>
          <a:solidFill>
            <a:schemeClr val="bg1">
              <a:lumMod val="95000"/>
            </a:schemeClr>
          </a:solidFill>
        </p:spPr>
        <p:style>
          <a:lnRef idx="2">
            <a:schemeClr val="dk1">
              <a:shade val="50000"/>
            </a:schemeClr>
          </a:lnRef>
          <a:fillRef idx="1">
            <a:schemeClr val="dk1"/>
          </a:fillRef>
          <a:effectRef idx="0">
            <a:schemeClr val="dk1"/>
          </a:effectRef>
          <a:fontRef idx="minor">
            <a:schemeClr val="lt1"/>
          </a:fontRef>
        </p:style>
        <p:txBody>
          <a:bodyPr/>
          <a:lstStyle>
            <a:lvl1pPr>
              <a:defRPr>
                <a:solidFill>
                  <a:srgbClr val="439467"/>
                </a:solidFill>
                <a:latin typeface="+mj-lt"/>
              </a:defRPr>
            </a:lvl1pPr>
          </a:lstStyle>
          <a:p>
            <a:endParaRPr lang="zh-CN" altLang="en-US" dirty="0"/>
          </a:p>
        </p:txBody>
      </p:sp>
    </p:spTree>
    <p:extLst>
      <p:ext uri="{BB962C8B-B14F-4D97-AF65-F5344CB8AC3E}">
        <p14:creationId xmlns:p14="http://schemas.microsoft.com/office/powerpoint/2010/main" val="128232644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竖排标题与文本">
    <p:bg>
      <p:bgPr>
        <a:solidFill>
          <a:schemeClr val="bg1">
            <a:lumMod val="95000"/>
          </a:schemeClr>
        </a:solidFill>
        <a:effectLst/>
      </p:bgPr>
    </p:bg>
    <p:spTree>
      <p:nvGrpSpPr>
        <p:cNvPr id="1" name=""/>
        <p:cNvGrpSpPr/>
        <p:nvPr/>
      </p:nvGrpSpPr>
      <p:grpSpPr>
        <a:xfrm>
          <a:off x="0" y="0"/>
          <a:ext cx="0" cy="0"/>
          <a:chOff x="0" y="0"/>
          <a:chExt cx="0" cy="0"/>
        </a:xfrm>
      </p:grpSpPr>
      <p:sp>
        <p:nvSpPr>
          <p:cNvPr id="2" name="竖排标题 1">
            <a:extLst>
              <a:ext uri="{FF2B5EF4-FFF2-40B4-BE49-F238E27FC236}">
                <a16:creationId xmlns:a16="http://schemas.microsoft.com/office/drawing/2014/main" id="{7A6D1E32-DA71-4BB2-9F62-A5E91AD2D9A9}"/>
              </a:ext>
            </a:extLst>
          </p:cNvPr>
          <p:cNvSpPr>
            <a:spLocks noGrp="1"/>
          </p:cNvSpPr>
          <p:nvPr>
            <p:ph type="title" orient="vert"/>
          </p:nvPr>
        </p:nvSpPr>
        <p:spPr>
          <a:xfrm>
            <a:off x="8724900" y="365125"/>
            <a:ext cx="2628900" cy="5811838"/>
          </a:xfrm>
          <a:prstGeom prst="rect">
            <a:avLst/>
          </a:prstGeom>
        </p:spPr>
        <p:txBody>
          <a:bodyPr vert="eaVert"/>
          <a:lstStyle/>
          <a:p>
            <a:r>
              <a:rPr lang="zh-CN" altLang="en-US"/>
              <a:t>单击此处编辑母版标题样式</a:t>
            </a:r>
          </a:p>
        </p:txBody>
      </p:sp>
      <p:sp>
        <p:nvSpPr>
          <p:cNvPr id="3" name="竖排文字占位符 2">
            <a:extLst>
              <a:ext uri="{FF2B5EF4-FFF2-40B4-BE49-F238E27FC236}">
                <a16:creationId xmlns:a16="http://schemas.microsoft.com/office/drawing/2014/main" id="{66C2E8A6-D707-4E04-9893-A4D3D6436050}"/>
              </a:ext>
            </a:extLst>
          </p:cNvPr>
          <p:cNvSpPr>
            <a:spLocks noGrp="1"/>
          </p:cNvSpPr>
          <p:nvPr>
            <p:ph type="body" orient="vert" idx="1"/>
          </p:nvPr>
        </p:nvSpPr>
        <p:spPr>
          <a:xfrm>
            <a:off x="838200" y="365125"/>
            <a:ext cx="7734300" cy="5811838"/>
          </a:xfrm>
        </p:spPr>
        <p:txBody>
          <a:bodyPr vert="eaVert"/>
          <a:lstStyle>
            <a:lvl1pPr>
              <a:defRPr>
                <a:solidFill>
                  <a:srgbClr val="1E1E1E"/>
                </a:solidFill>
              </a:defRPr>
            </a:lvl1pPr>
            <a:lvl2pPr>
              <a:defRPr>
                <a:solidFill>
                  <a:srgbClr val="1E1E1E"/>
                </a:solidFill>
              </a:defRPr>
            </a:lvl2pPr>
            <a:lvl3pPr>
              <a:defRPr>
                <a:solidFill>
                  <a:srgbClr val="1E1E1E"/>
                </a:solidFill>
              </a:defRPr>
            </a:lvl3pPr>
            <a:lvl4pPr>
              <a:defRPr>
                <a:solidFill>
                  <a:srgbClr val="1E1E1E"/>
                </a:solidFill>
              </a:defRPr>
            </a:lvl4pPr>
            <a:lvl5pPr>
              <a:defRPr>
                <a:solidFill>
                  <a:srgbClr val="1E1E1E"/>
                </a:solidFill>
              </a:defRPr>
            </a:lvl5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grpSp>
        <p:nvGrpSpPr>
          <p:cNvPr id="9" name="组合 8">
            <a:extLst>
              <a:ext uri="{FF2B5EF4-FFF2-40B4-BE49-F238E27FC236}">
                <a16:creationId xmlns:a16="http://schemas.microsoft.com/office/drawing/2014/main" id="{27AB5868-1037-4534-AD5D-F9D26D2ED2D5}"/>
              </a:ext>
            </a:extLst>
          </p:cNvPr>
          <p:cNvGrpSpPr/>
          <p:nvPr userDrawn="1"/>
        </p:nvGrpSpPr>
        <p:grpSpPr>
          <a:xfrm>
            <a:off x="0" y="6115513"/>
            <a:ext cx="746391" cy="746351"/>
            <a:chOff x="0" y="6115513"/>
            <a:chExt cx="746391" cy="746351"/>
          </a:xfrm>
        </p:grpSpPr>
        <p:sp>
          <p:nvSpPr>
            <p:cNvPr id="10" name="直角三角形 9">
              <a:extLst>
                <a:ext uri="{FF2B5EF4-FFF2-40B4-BE49-F238E27FC236}">
                  <a16:creationId xmlns:a16="http://schemas.microsoft.com/office/drawing/2014/main" id="{50039631-2115-48C3-BB06-2225ADA008BA}"/>
                </a:ext>
              </a:extLst>
            </p:cNvPr>
            <p:cNvSpPr/>
            <p:nvPr userDrawn="1"/>
          </p:nvSpPr>
          <p:spPr>
            <a:xfrm>
              <a:off x="40" y="6115513"/>
              <a:ext cx="746351" cy="746351"/>
            </a:xfrm>
            <a:prstGeom prst="rtTriangl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直角三角形 10">
              <a:extLst>
                <a:ext uri="{FF2B5EF4-FFF2-40B4-BE49-F238E27FC236}">
                  <a16:creationId xmlns:a16="http://schemas.microsoft.com/office/drawing/2014/main" id="{1149A6C1-7F37-457E-96F4-F3407297D195}"/>
                </a:ext>
              </a:extLst>
            </p:cNvPr>
            <p:cNvSpPr/>
            <p:nvPr userDrawn="1"/>
          </p:nvSpPr>
          <p:spPr>
            <a:xfrm>
              <a:off x="0" y="6279503"/>
              <a:ext cx="578498" cy="578498"/>
            </a:xfrm>
            <a:prstGeom prst="rtTriangle">
              <a:avLst/>
            </a:prstGeom>
            <a:solidFill>
              <a:srgbClr val="4394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2" name="组合 11">
            <a:extLst>
              <a:ext uri="{FF2B5EF4-FFF2-40B4-BE49-F238E27FC236}">
                <a16:creationId xmlns:a16="http://schemas.microsoft.com/office/drawing/2014/main" id="{8D158B8B-3F2D-468E-A8A9-26AC266C9ECC}"/>
              </a:ext>
            </a:extLst>
          </p:cNvPr>
          <p:cNvGrpSpPr/>
          <p:nvPr userDrawn="1"/>
        </p:nvGrpSpPr>
        <p:grpSpPr>
          <a:xfrm rot="10800000">
            <a:off x="11445609" y="-7208"/>
            <a:ext cx="746391" cy="746351"/>
            <a:chOff x="0" y="6115513"/>
            <a:chExt cx="746391" cy="746351"/>
          </a:xfrm>
        </p:grpSpPr>
        <p:sp>
          <p:nvSpPr>
            <p:cNvPr id="13" name="直角三角形 12">
              <a:extLst>
                <a:ext uri="{FF2B5EF4-FFF2-40B4-BE49-F238E27FC236}">
                  <a16:creationId xmlns:a16="http://schemas.microsoft.com/office/drawing/2014/main" id="{4B7EE70A-E80D-43D0-9C2D-D155212BE9D6}"/>
                </a:ext>
              </a:extLst>
            </p:cNvPr>
            <p:cNvSpPr/>
            <p:nvPr userDrawn="1"/>
          </p:nvSpPr>
          <p:spPr>
            <a:xfrm>
              <a:off x="40" y="6115513"/>
              <a:ext cx="746351" cy="746351"/>
            </a:xfrm>
            <a:prstGeom prst="rtTriangl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直角三角形 13">
              <a:extLst>
                <a:ext uri="{FF2B5EF4-FFF2-40B4-BE49-F238E27FC236}">
                  <a16:creationId xmlns:a16="http://schemas.microsoft.com/office/drawing/2014/main" id="{C86DB3A9-DE28-4FE7-9A86-ABCB15FF8494}"/>
                </a:ext>
              </a:extLst>
            </p:cNvPr>
            <p:cNvSpPr/>
            <p:nvPr userDrawn="1"/>
          </p:nvSpPr>
          <p:spPr>
            <a:xfrm>
              <a:off x="0" y="6279503"/>
              <a:ext cx="578498" cy="578498"/>
            </a:xfrm>
            <a:prstGeom prst="rtTriangle">
              <a:avLst/>
            </a:prstGeom>
            <a:solidFill>
              <a:srgbClr val="4394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16776573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lumMod val="95000"/>
          </a:schemeClr>
        </a:solidFill>
        <a:effectLst/>
      </p:bgPr>
    </p:bg>
    <p:spTree>
      <p:nvGrpSpPr>
        <p:cNvPr id="1" name=""/>
        <p:cNvGrpSpPr/>
        <p:nvPr/>
      </p:nvGrpSpPr>
      <p:grpSpPr>
        <a:xfrm>
          <a:off x="0" y="0"/>
          <a:ext cx="0" cy="0"/>
          <a:chOff x="0" y="0"/>
          <a:chExt cx="0" cy="0"/>
        </a:xfrm>
      </p:grpSpPr>
      <p:sp>
        <p:nvSpPr>
          <p:cNvPr id="2" name="标题占位符 1">
            <a:extLst>
              <a:ext uri="{FF2B5EF4-FFF2-40B4-BE49-F238E27FC236}">
                <a16:creationId xmlns:a16="http://schemas.microsoft.com/office/drawing/2014/main" id="{2D7446A9-C8E2-481C-BB65-EEC3326B85C4}"/>
              </a:ext>
            </a:extLst>
          </p:cNvPr>
          <p:cNvSpPr>
            <a:spLocks noGrp="1"/>
          </p:cNvSpPr>
          <p:nvPr>
            <p:ph type="title"/>
          </p:nvPr>
        </p:nvSpPr>
        <p:spPr>
          <a:xfrm>
            <a:off x="195943" y="363895"/>
            <a:ext cx="10515600" cy="811763"/>
          </a:xfrm>
          <a:prstGeom prst="rect">
            <a:avLst/>
          </a:prstGeom>
          <a:solidFill>
            <a:schemeClr val="bg1">
              <a:lumMod val="95000"/>
            </a:schemeClr>
          </a:solidFill>
        </p:spPr>
        <p:style>
          <a:lnRef idx="2">
            <a:schemeClr val="dk1">
              <a:shade val="50000"/>
            </a:schemeClr>
          </a:lnRef>
          <a:fillRef idx="1">
            <a:schemeClr val="dk1"/>
          </a:fillRef>
          <a:effectRef idx="0">
            <a:schemeClr val="dk1"/>
          </a:effectRef>
          <a:fontRef idx="none"/>
        </p:style>
        <p:txBody>
          <a:bodyPr vert="horz" lIns="91440" tIns="45720" rIns="91440" bIns="45720" rtlCol="0" anchor="ctr">
            <a:normAutofit/>
          </a:bodyPr>
          <a:lstStyle/>
          <a:p>
            <a:pPr lvl="0"/>
            <a:r>
              <a:rPr lang="zh-CN" altLang="en-US" dirty="0"/>
              <a:t>单击此处编辑母版标题样式</a:t>
            </a:r>
          </a:p>
        </p:txBody>
      </p:sp>
      <p:sp>
        <p:nvSpPr>
          <p:cNvPr id="3" name="文本占位符 2">
            <a:extLst>
              <a:ext uri="{FF2B5EF4-FFF2-40B4-BE49-F238E27FC236}">
                <a16:creationId xmlns:a16="http://schemas.microsoft.com/office/drawing/2014/main" id="{DD5CB865-F68E-4CE1-8A13-E680ADC0A6D5}"/>
              </a:ext>
            </a:extLst>
          </p:cNvPr>
          <p:cNvSpPr>
            <a:spLocks noGrp="1"/>
          </p:cNvSpPr>
          <p:nvPr>
            <p:ph type="body" idx="1"/>
          </p:nvPr>
        </p:nvSpPr>
        <p:spPr>
          <a:xfrm>
            <a:off x="838200" y="1586204"/>
            <a:ext cx="10515600" cy="4590759"/>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Tree>
    <p:extLst>
      <p:ext uri="{BB962C8B-B14F-4D97-AF65-F5344CB8AC3E}">
        <p14:creationId xmlns:p14="http://schemas.microsoft.com/office/powerpoint/2010/main" val="2303201799"/>
      </p:ext>
    </p:extLst>
  </p:cSld>
  <p:clrMap bg1="lt1" tx1="dk1" bg2="lt2" tx2="dk2" accent1="accent1" accent2="accent2" accent3="accent3" accent4="accent4" accent5="accent5" accent6="accent6" hlink="hlink" folHlink="folHlink"/>
  <p:sldLayoutIdLst>
    <p:sldLayoutId id="2147483649" r:id="rId1"/>
    <p:sldLayoutId id="2147483662" r:id="rId2"/>
    <p:sldLayoutId id="2147483650" r:id="rId3"/>
    <p:sldLayoutId id="2147483661" r:id="rId4"/>
    <p:sldLayoutId id="2147483660" r:id="rId5"/>
    <p:sldLayoutId id="2147483651" r:id="rId6"/>
    <p:sldLayoutId id="2147483652" r:id="rId7"/>
    <p:sldLayoutId id="2147483653" r:id="rId8"/>
    <p:sldLayoutId id="2147483654" r:id="rId9"/>
    <p:sldLayoutId id="2147483655" r:id="rId10"/>
    <p:sldLayoutId id="2147483656" r:id="rId11"/>
    <p:sldLayoutId id="2147483657" r:id="rId12"/>
    <p:sldLayoutId id="2147483658" r:id="rId13"/>
    <p:sldLayoutId id="2147483659" r:id="rId14"/>
  </p:sldLayoutIdLst>
  <p:txStyles>
    <p:titleStyle>
      <a:lvl1pPr algn="l" defTabSz="914400" rtl="0" eaLnBrk="1" latinLnBrk="0" hangingPunct="1">
        <a:lnSpc>
          <a:spcPct val="90000"/>
        </a:lnSpc>
        <a:spcBef>
          <a:spcPct val="0"/>
        </a:spcBef>
        <a:buNone/>
        <a:defRPr lang="zh-CN" altLang="en-US" sz="4400" kern="1200" dirty="0" smtClean="0">
          <a:solidFill>
            <a:srgbClr val="439467"/>
          </a:solidFill>
          <a:latin typeface="黑体" panose="02010609060101010101" pitchFamily="49" charset="-122"/>
          <a:ea typeface="黑体" panose="02010609060101010101" pitchFamily="49" charset="-122"/>
          <a:cs typeface="+mn-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1E1E1E"/>
          </a:solidFill>
          <a:latin typeface="楷体" panose="02010609060101010101" pitchFamily="49" charset="-122"/>
          <a:ea typeface="楷体" panose="02010609060101010101" pitchFamily="49"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1E1E1E"/>
          </a:solidFill>
          <a:latin typeface="楷体" panose="02010609060101010101" pitchFamily="49" charset="-122"/>
          <a:ea typeface="楷体" panose="02010609060101010101" pitchFamily="49" charset="-122"/>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1E1E1E"/>
          </a:solidFill>
          <a:latin typeface="楷体" panose="02010609060101010101" pitchFamily="49" charset="-122"/>
          <a:ea typeface="楷体" panose="02010609060101010101" pitchFamily="49" charset="-122"/>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1E1E1E"/>
          </a:solidFill>
          <a:latin typeface="楷体" panose="02010609060101010101" pitchFamily="49" charset="-122"/>
          <a:ea typeface="楷体" panose="02010609060101010101" pitchFamily="49" charset="-122"/>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1E1E1E"/>
          </a:solidFill>
          <a:latin typeface="楷体" panose="02010609060101010101" pitchFamily="49" charset="-122"/>
          <a:ea typeface="楷体" panose="02010609060101010101" pitchFamily="49"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EA4B1103-E0A0-4CD9-BF78-3BB884DFD408}"/>
              </a:ext>
            </a:extLst>
          </p:cNvPr>
          <p:cNvSpPr>
            <a:spLocks noGrp="1"/>
          </p:cNvSpPr>
          <p:nvPr>
            <p:ph type="title"/>
          </p:nvPr>
        </p:nvSpPr>
        <p:spPr/>
        <p:txBody>
          <a:bodyPr>
            <a:normAutofit/>
          </a:bodyPr>
          <a:lstStyle/>
          <a:p>
            <a:r>
              <a:rPr lang="zh-CN" altLang="en-US" dirty="0"/>
              <a:t>第</a:t>
            </a:r>
            <a:r>
              <a:rPr lang="en-US" altLang="zh-CN" dirty="0"/>
              <a:t>4</a:t>
            </a:r>
            <a:r>
              <a:rPr lang="zh-CN" altLang="en-US" dirty="0"/>
              <a:t>章 模块化编程   </a:t>
            </a:r>
          </a:p>
        </p:txBody>
      </p:sp>
    </p:spTree>
    <p:extLst>
      <p:ext uri="{BB962C8B-B14F-4D97-AF65-F5344CB8AC3E}">
        <p14:creationId xmlns:p14="http://schemas.microsoft.com/office/powerpoint/2010/main" val="40321104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a:extLst>
              <a:ext uri="{FF2B5EF4-FFF2-40B4-BE49-F238E27FC236}">
                <a16:creationId xmlns:a16="http://schemas.microsoft.com/office/drawing/2014/main" id="{0537521F-2F20-42D0-A6C6-090AC6817333}"/>
              </a:ext>
            </a:extLst>
          </p:cNvPr>
          <p:cNvSpPr>
            <a:spLocks noGrp="1"/>
          </p:cNvSpPr>
          <p:nvPr>
            <p:ph type="body" sz="quarter" idx="10"/>
          </p:nvPr>
        </p:nvSpPr>
        <p:spPr/>
        <p:txBody>
          <a:bodyPr/>
          <a:lstStyle/>
          <a:p>
            <a:r>
              <a:rPr lang="en-US" altLang="zh-CN" dirty="0"/>
              <a:t>01 </a:t>
            </a:r>
            <a:r>
              <a:rPr lang="zh-CN" altLang="en-US" dirty="0"/>
              <a:t>模块化编程</a:t>
            </a:r>
            <a:endParaRPr lang="en-US" altLang="zh-CN" dirty="0"/>
          </a:p>
          <a:p>
            <a:r>
              <a:rPr lang="en-US" altLang="zh-CN" dirty="0"/>
              <a:t>02 </a:t>
            </a:r>
            <a:r>
              <a:rPr lang="zh-CN" altLang="en-US" dirty="0"/>
              <a:t>过程与函数的定义</a:t>
            </a:r>
            <a:endParaRPr lang="en-US" altLang="zh-CN" dirty="0"/>
          </a:p>
          <a:p>
            <a:r>
              <a:rPr lang="en-US" altLang="zh-CN" dirty="0"/>
              <a:t>03 </a:t>
            </a:r>
            <a:r>
              <a:rPr lang="zh-CN" altLang="en-US" dirty="0"/>
              <a:t>过程与函数的调用</a:t>
            </a:r>
            <a:endParaRPr lang="en-US" altLang="zh-CN" dirty="0"/>
          </a:p>
          <a:p>
            <a:r>
              <a:rPr lang="en-US" altLang="zh-CN" dirty="0"/>
              <a:t>04 </a:t>
            </a:r>
            <a:r>
              <a:rPr lang="zh-CN" altLang="en-US" dirty="0"/>
              <a:t>参数传递</a:t>
            </a:r>
            <a:endParaRPr lang="en-US" altLang="zh-CN" dirty="0"/>
          </a:p>
          <a:p>
            <a:r>
              <a:rPr lang="en-US" altLang="zh-CN" dirty="0"/>
              <a:t>05 </a:t>
            </a:r>
            <a:r>
              <a:rPr lang="zh-CN" altLang="en-US" dirty="0"/>
              <a:t>变量的作用域与生存期</a:t>
            </a:r>
            <a:endParaRPr lang="en-US" altLang="zh-CN" dirty="0"/>
          </a:p>
          <a:p>
            <a:endParaRPr lang="zh-CN" altLang="en-US" dirty="0"/>
          </a:p>
        </p:txBody>
      </p:sp>
      <p:sp>
        <p:nvSpPr>
          <p:cNvPr id="3" name="文本占位符 2">
            <a:extLst>
              <a:ext uri="{FF2B5EF4-FFF2-40B4-BE49-F238E27FC236}">
                <a16:creationId xmlns:a16="http://schemas.microsoft.com/office/drawing/2014/main" id="{A5E892F8-BEA3-4A36-8072-052D8AEBEB7E}"/>
              </a:ext>
            </a:extLst>
          </p:cNvPr>
          <p:cNvSpPr>
            <a:spLocks noGrp="1"/>
          </p:cNvSpPr>
          <p:nvPr>
            <p:ph type="body" sz="quarter" idx="11"/>
          </p:nvPr>
        </p:nvSpPr>
        <p:spPr/>
        <p:txBody>
          <a:bodyPr/>
          <a:lstStyle/>
          <a:p>
            <a:endParaRPr lang="zh-CN" altLang="en-US"/>
          </a:p>
        </p:txBody>
      </p:sp>
    </p:spTree>
    <p:extLst>
      <p:ext uri="{BB962C8B-B14F-4D97-AF65-F5344CB8AC3E}">
        <p14:creationId xmlns:p14="http://schemas.microsoft.com/office/powerpoint/2010/main" val="10274878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047B447-0E62-4A73-AB4E-177A6EC94C65}"/>
              </a:ext>
            </a:extLst>
          </p:cNvPr>
          <p:cNvSpPr>
            <a:spLocks noGrp="1"/>
          </p:cNvSpPr>
          <p:nvPr>
            <p:ph type="title"/>
          </p:nvPr>
        </p:nvSpPr>
        <p:spPr/>
        <p:txBody>
          <a:bodyPr>
            <a:normAutofit/>
          </a:bodyPr>
          <a:lstStyle/>
          <a:p>
            <a:r>
              <a:rPr lang="en-US" altLang="zh-CN" dirty="0"/>
              <a:t>01 </a:t>
            </a:r>
            <a:r>
              <a:rPr lang="zh-CN" altLang="en-US" dirty="0"/>
              <a:t>模块化编程</a:t>
            </a:r>
          </a:p>
        </p:txBody>
      </p:sp>
      <p:sp>
        <p:nvSpPr>
          <p:cNvPr id="3" name="内容占位符 2">
            <a:extLst>
              <a:ext uri="{FF2B5EF4-FFF2-40B4-BE49-F238E27FC236}">
                <a16:creationId xmlns:a16="http://schemas.microsoft.com/office/drawing/2014/main" id="{BB47991E-C681-432B-91DB-0A247EC4D4FC}"/>
              </a:ext>
            </a:extLst>
          </p:cNvPr>
          <p:cNvSpPr>
            <a:spLocks noGrp="1"/>
          </p:cNvSpPr>
          <p:nvPr>
            <p:ph idx="1"/>
          </p:nvPr>
        </p:nvSpPr>
        <p:spPr>
          <a:xfrm>
            <a:off x="692458" y="1240970"/>
            <a:ext cx="10493406" cy="5038533"/>
          </a:xfrm>
        </p:spPr>
        <p:txBody>
          <a:bodyPr/>
          <a:lstStyle/>
          <a:p>
            <a:pPr marL="0" indent="0">
              <a:buNone/>
            </a:pPr>
            <a:r>
              <a:rPr lang="zh-CN" altLang="en-US" dirty="0"/>
              <a:t>    模块化编程将大型应用程序根据系统的总体目标分解成若干模块，每个模块相对独立、功能单一、接口简单、易于设计。模块化编程是结构化程序设计的一种重要程序设计方法。</a:t>
            </a:r>
            <a:endParaRPr lang="en-US" altLang="zh-CN" dirty="0"/>
          </a:p>
          <a:p>
            <a:pPr marL="0" indent="0">
              <a:buNone/>
            </a:pPr>
            <a:r>
              <a:rPr lang="en-US" altLang="zh-CN" dirty="0"/>
              <a:t>    </a:t>
            </a:r>
            <a:r>
              <a:rPr lang="zh-CN" altLang="zh-CN" dirty="0"/>
              <a:t>模块化设计就是在对应用程序进行功能分析的基础上，将应用程序的功能分解成若干个完成特定功能且相对独立的子功能模块。各个子功能模块经过组装，形成的应用程序。模块一般具有标准化、易于组装、替换和维护的特点。</a:t>
            </a:r>
            <a:endParaRPr lang="zh-CN" altLang="en-US" dirty="0"/>
          </a:p>
        </p:txBody>
      </p:sp>
    </p:spTree>
    <p:extLst>
      <p:ext uri="{BB962C8B-B14F-4D97-AF65-F5344CB8AC3E}">
        <p14:creationId xmlns:p14="http://schemas.microsoft.com/office/powerpoint/2010/main" val="43280029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047B447-0E62-4A73-AB4E-177A6EC94C65}"/>
              </a:ext>
            </a:extLst>
          </p:cNvPr>
          <p:cNvSpPr>
            <a:spLocks noGrp="1"/>
          </p:cNvSpPr>
          <p:nvPr>
            <p:ph type="title"/>
          </p:nvPr>
        </p:nvSpPr>
        <p:spPr/>
        <p:txBody>
          <a:bodyPr>
            <a:normAutofit/>
          </a:bodyPr>
          <a:lstStyle/>
          <a:p>
            <a:r>
              <a:rPr lang="en-US" altLang="zh-CN" dirty="0"/>
              <a:t>01 </a:t>
            </a:r>
            <a:r>
              <a:rPr lang="zh-CN" altLang="en-US" dirty="0"/>
              <a:t>模块化编程</a:t>
            </a:r>
          </a:p>
        </p:txBody>
      </p:sp>
      <p:sp>
        <p:nvSpPr>
          <p:cNvPr id="3" name="内容占位符 2">
            <a:extLst>
              <a:ext uri="{FF2B5EF4-FFF2-40B4-BE49-F238E27FC236}">
                <a16:creationId xmlns:a16="http://schemas.microsoft.com/office/drawing/2014/main" id="{BB47991E-C681-432B-91DB-0A247EC4D4FC}"/>
              </a:ext>
            </a:extLst>
          </p:cNvPr>
          <p:cNvSpPr>
            <a:spLocks noGrp="1"/>
          </p:cNvSpPr>
          <p:nvPr>
            <p:ph idx="1"/>
          </p:nvPr>
        </p:nvSpPr>
        <p:spPr>
          <a:xfrm>
            <a:off x="485192" y="1240970"/>
            <a:ext cx="11402008" cy="4964521"/>
          </a:xfrm>
        </p:spPr>
        <p:txBody>
          <a:bodyPr>
            <a:normAutofit fontScale="92500" lnSpcReduction="10000"/>
          </a:bodyPr>
          <a:lstStyle/>
          <a:p>
            <a:pPr marL="0" indent="0">
              <a:buNone/>
            </a:pPr>
            <a:r>
              <a:rPr lang="zh-CN" altLang="zh-CN" sz="3000" dirty="0"/>
              <a:t>模块化编程具有以下优点：</a:t>
            </a:r>
            <a:endParaRPr lang="en-US" altLang="zh-CN" sz="3000" dirty="0"/>
          </a:p>
          <a:p>
            <a:r>
              <a:rPr lang="zh-CN" altLang="zh-CN" sz="3000" dirty="0"/>
              <a:t>易于设计：模块化设计采用了自顶向下的分治策略，先抽象后具体的解决问题的方法，符合人的思维习惯。由于模块功能单一，从有效控制了程序的复杂性，因此更易于设计。</a:t>
            </a:r>
          </a:p>
          <a:p>
            <a:r>
              <a:rPr lang="zh-CN" altLang="zh-CN" sz="3000" dirty="0"/>
              <a:t>开发效率高：各个模块相对独立，因此各个模块可以分工给不同的人员独立开发，每个人只需关注自己编写的小程序模块。</a:t>
            </a:r>
          </a:p>
          <a:p>
            <a:r>
              <a:rPr lang="zh-CN" altLang="zh-CN" sz="3000" dirty="0"/>
              <a:t>易测试：每个模块不但可以独立开发，也可以独立测试，最后组装时再进行联合测试。</a:t>
            </a:r>
          </a:p>
          <a:p>
            <a:r>
              <a:rPr lang="zh-CN" altLang="zh-CN" sz="3000" dirty="0"/>
              <a:t>易维护：修改系统或者扩展系统功能，只需针对修改特定模块或添加新模块。</a:t>
            </a:r>
          </a:p>
          <a:p>
            <a:r>
              <a:rPr lang="zh-CN" altLang="zh-CN" sz="3000" dirty="0"/>
              <a:t>可重用：具有通用性的模块可以不加修改地用于其他程序。避免了编程过程的重复劳动。</a:t>
            </a:r>
            <a:endParaRPr lang="en-US" altLang="zh-CN" sz="3000" dirty="0"/>
          </a:p>
          <a:p>
            <a:pPr marL="0" indent="0">
              <a:buNone/>
            </a:pPr>
            <a:endParaRPr lang="zh-CN" altLang="en-US" dirty="0"/>
          </a:p>
        </p:txBody>
      </p:sp>
    </p:spTree>
    <p:extLst>
      <p:ext uri="{BB962C8B-B14F-4D97-AF65-F5344CB8AC3E}">
        <p14:creationId xmlns:p14="http://schemas.microsoft.com/office/powerpoint/2010/main" val="125367308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047B447-0E62-4A73-AB4E-177A6EC94C65}"/>
              </a:ext>
            </a:extLst>
          </p:cNvPr>
          <p:cNvSpPr>
            <a:spLocks noGrp="1"/>
          </p:cNvSpPr>
          <p:nvPr>
            <p:ph type="title"/>
          </p:nvPr>
        </p:nvSpPr>
        <p:spPr/>
        <p:txBody>
          <a:bodyPr>
            <a:normAutofit/>
          </a:bodyPr>
          <a:lstStyle/>
          <a:p>
            <a:r>
              <a:rPr lang="en-US" altLang="zh-CN" dirty="0"/>
              <a:t>01 </a:t>
            </a:r>
            <a:r>
              <a:rPr lang="zh-CN" altLang="en-US" dirty="0"/>
              <a:t>模块化编程</a:t>
            </a:r>
          </a:p>
        </p:txBody>
      </p:sp>
      <p:sp>
        <p:nvSpPr>
          <p:cNvPr id="3" name="内容占位符 2">
            <a:extLst>
              <a:ext uri="{FF2B5EF4-FFF2-40B4-BE49-F238E27FC236}">
                <a16:creationId xmlns:a16="http://schemas.microsoft.com/office/drawing/2014/main" id="{BB47991E-C681-432B-91DB-0A247EC4D4FC}"/>
              </a:ext>
            </a:extLst>
          </p:cNvPr>
          <p:cNvSpPr>
            <a:spLocks noGrp="1"/>
          </p:cNvSpPr>
          <p:nvPr>
            <p:ph idx="1"/>
          </p:nvPr>
        </p:nvSpPr>
        <p:spPr>
          <a:xfrm>
            <a:off x="692458" y="1240970"/>
            <a:ext cx="10493406" cy="5038533"/>
          </a:xfrm>
        </p:spPr>
        <p:txBody>
          <a:bodyPr/>
          <a:lstStyle/>
          <a:p>
            <a:pPr marL="0" indent="0">
              <a:buNone/>
            </a:pPr>
            <a:r>
              <a:rPr lang="en-US" altLang="zh-CN" dirty="0"/>
              <a:t>    </a:t>
            </a:r>
            <a:r>
              <a:rPr lang="zh-CN" altLang="zh-CN" dirty="0"/>
              <a:t>鉴于模块化的上述优点，各种编程语言都对模块化编程提供了多种语言结构的支持，如子程序、过程、函数、模块和包等，在</a:t>
            </a:r>
            <a:r>
              <a:rPr lang="en-US" altLang="zh-CN" dirty="0"/>
              <a:t>Excel VBA</a:t>
            </a:r>
            <a:r>
              <a:rPr lang="zh-CN" altLang="zh-CN" dirty="0"/>
              <a:t>中使用</a:t>
            </a:r>
            <a:r>
              <a:rPr lang="zh-CN" altLang="zh-CN" b="1" dirty="0">
                <a:latin typeface="黑体" panose="02010609060101010101" pitchFamily="49" charset="-122"/>
                <a:ea typeface="黑体" panose="02010609060101010101" pitchFamily="49" charset="-122"/>
              </a:rPr>
              <a:t>过程</a:t>
            </a:r>
            <a:r>
              <a:rPr lang="zh-CN" altLang="zh-CN" dirty="0"/>
              <a:t>和</a:t>
            </a:r>
            <a:r>
              <a:rPr lang="zh-CN" altLang="zh-CN" b="1" dirty="0">
                <a:latin typeface="黑体" panose="02010609060101010101" pitchFamily="49" charset="-122"/>
                <a:ea typeface="黑体" panose="02010609060101010101" pitchFamily="49" charset="-122"/>
              </a:rPr>
              <a:t>函数</a:t>
            </a:r>
            <a:r>
              <a:rPr lang="zh-CN" altLang="zh-CN" dirty="0"/>
              <a:t>这种语言结构支持模块化编程</a:t>
            </a:r>
            <a:r>
              <a:rPr lang="zh-CN" altLang="en-US" dirty="0"/>
              <a:t>。</a:t>
            </a:r>
            <a:endParaRPr lang="en-US" altLang="zh-CN" dirty="0"/>
          </a:p>
          <a:p>
            <a:pPr marL="0" indent="0">
              <a:buNone/>
            </a:pPr>
            <a:r>
              <a:rPr lang="en-US" altLang="zh-CN" dirty="0"/>
              <a:t>    </a:t>
            </a:r>
            <a:r>
              <a:rPr lang="zh-CN" altLang="zh-CN" dirty="0"/>
              <a:t>通过过程和函数，可以将通用性的功能作为过程或函数独立出来，在经过严格测试后，构成程序库，然后在创建整个应用程序时，如同搭积木一样，将各种现成的过程或函数经过的不同组合就可以构成功能各异的应用系统。</a:t>
            </a:r>
          </a:p>
          <a:p>
            <a:pPr marL="0" indent="0">
              <a:buNone/>
            </a:pPr>
            <a:endParaRPr lang="zh-CN" altLang="en-US" dirty="0"/>
          </a:p>
        </p:txBody>
      </p:sp>
    </p:spTree>
    <p:extLst>
      <p:ext uri="{BB962C8B-B14F-4D97-AF65-F5344CB8AC3E}">
        <p14:creationId xmlns:p14="http://schemas.microsoft.com/office/powerpoint/2010/main" val="327358899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047B447-0E62-4A73-AB4E-177A6EC94C65}"/>
              </a:ext>
            </a:extLst>
          </p:cNvPr>
          <p:cNvSpPr>
            <a:spLocks noGrp="1"/>
          </p:cNvSpPr>
          <p:nvPr>
            <p:ph type="title"/>
          </p:nvPr>
        </p:nvSpPr>
        <p:spPr/>
        <p:txBody>
          <a:bodyPr>
            <a:normAutofit/>
          </a:bodyPr>
          <a:lstStyle/>
          <a:p>
            <a:r>
              <a:rPr lang="en-US" altLang="zh-CN" dirty="0"/>
              <a:t>02 </a:t>
            </a:r>
            <a:r>
              <a:rPr lang="zh-CN" altLang="en-US" dirty="0"/>
              <a:t>过程与函数的定义</a:t>
            </a:r>
          </a:p>
        </p:txBody>
      </p:sp>
      <p:sp>
        <p:nvSpPr>
          <p:cNvPr id="3" name="内容占位符 2">
            <a:extLst>
              <a:ext uri="{FF2B5EF4-FFF2-40B4-BE49-F238E27FC236}">
                <a16:creationId xmlns:a16="http://schemas.microsoft.com/office/drawing/2014/main" id="{BB47991E-C681-432B-91DB-0A247EC4D4FC}"/>
              </a:ext>
            </a:extLst>
          </p:cNvPr>
          <p:cNvSpPr>
            <a:spLocks noGrp="1"/>
          </p:cNvSpPr>
          <p:nvPr>
            <p:ph idx="1"/>
          </p:nvPr>
        </p:nvSpPr>
        <p:spPr/>
        <p:txBody>
          <a:bodyPr>
            <a:normAutofit fontScale="85000" lnSpcReduction="10000"/>
          </a:bodyPr>
          <a:lstStyle/>
          <a:p>
            <a:pPr marL="0" indent="0">
              <a:buNone/>
            </a:pPr>
            <a:r>
              <a:rPr lang="en-US" altLang="zh-CN" dirty="0"/>
              <a:t>4.2.1 </a:t>
            </a:r>
            <a:r>
              <a:rPr lang="zh-CN" altLang="zh-CN" dirty="0"/>
              <a:t>过程的定义</a:t>
            </a:r>
            <a:endParaRPr lang="en-US" altLang="zh-CN" dirty="0"/>
          </a:p>
          <a:p>
            <a:pPr marL="0" indent="0">
              <a:buNone/>
            </a:pPr>
            <a:r>
              <a:rPr lang="zh-CN" altLang="en-US" dirty="0"/>
              <a:t>过程是完成某一特定操作和功能的独立程序单元。当其他过程需要执行这一操作或完成这一功能时，可以调用过程而不用重复写相同的程序代码，从而简化程序。其中被调用的过程称为被调过程，调用过程的过程称为主调过程，一个过程相对于它的主调过程是被调过程，而相对于它的被调过程时又是主调过程。</a:t>
            </a:r>
            <a:endParaRPr lang="en-US" altLang="zh-CN" dirty="0"/>
          </a:p>
          <a:p>
            <a:pPr marL="0" indent="0">
              <a:buNone/>
            </a:pPr>
            <a:r>
              <a:rPr lang="en-US" altLang="zh-CN" dirty="0"/>
              <a:t>1.VBA</a:t>
            </a:r>
            <a:r>
              <a:rPr lang="zh-CN" altLang="en-US" dirty="0"/>
              <a:t>中定义过程的语法格式为：</a:t>
            </a:r>
          </a:p>
          <a:p>
            <a:pPr marL="0" indent="0">
              <a:buNone/>
            </a:pPr>
            <a:r>
              <a:rPr lang="zh-CN" altLang="en-US" dirty="0">
                <a:latin typeface="黑体" panose="02010609060101010101" pitchFamily="49" charset="-122"/>
                <a:ea typeface="黑体" panose="02010609060101010101" pitchFamily="49" charset="-122"/>
              </a:rPr>
              <a:t>格式：</a:t>
            </a:r>
            <a:endParaRPr lang="en-US" altLang="zh-CN" dirty="0">
              <a:latin typeface="黑体" panose="02010609060101010101" pitchFamily="49" charset="-122"/>
              <a:ea typeface="黑体" panose="02010609060101010101" pitchFamily="49" charset="-122"/>
            </a:endParaRPr>
          </a:p>
          <a:p>
            <a:pPr marL="0" indent="0">
              <a:buNone/>
            </a:pPr>
            <a:r>
              <a:rPr lang="en-US" altLang="zh-CN" dirty="0"/>
              <a:t>[Private | Public] [Static]  Sub  </a:t>
            </a:r>
            <a:r>
              <a:rPr lang="zh-CN" altLang="en-US" dirty="0"/>
              <a:t>过程名 </a:t>
            </a:r>
            <a:r>
              <a:rPr lang="en-US" altLang="zh-CN" dirty="0"/>
              <a:t>[(</a:t>
            </a:r>
            <a:r>
              <a:rPr lang="zh-CN" altLang="en-US" dirty="0"/>
              <a:t>形式参数表</a:t>
            </a:r>
            <a:r>
              <a:rPr lang="en-US" altLang="zh-CN" dirty="0"/>
              <a:t>)]</a:t>
            </a:r>
          </a:p>
          <a:p>
            <a:pPr marL="0" indent="0">
              <a:buNone/>
            </a:pPr>
            <a:r>
              <a:rPr lang="en-US" altLang="zh-CN" dirty="0"/>
              <a:t>    </a:t>
            </a:r>
            <a:r>
              <a:rPr lang="zh-CN" altLang="en-US" dirty="0"/>
              <a:t>局部变量或常数定义    </a:t>
            </a:r>
          </a:p>
          <a:p>
            <a:pPr marL="0" indent="0">
              <a:buNone/>
            </a:pPr>
            <a:r>
              <a:rPr lang="zh-CN" altLang="en-US" dirty="0"/>
              <a:t>    语句序列</a:t>
            </a:r>
            <a:r>
              <a:rPr lang="en-US" altLang="zh-CN" dirty="0"/>
              <a:t>1</a:t>
            </a:r>
          </a:p>
          <a:p>
            <a:pPr marL="0" indent="0">
              <a:buNone/>
            </a:pPr>
            <a:r>
              <a:rPr lang="en-US" altLang="zh-CN" dirty="0"/>
              <a:t>    [Exit Sub]    </a:t>
            </a:r>
          </a:p>
          <a:p>
            <a:pPr marL="0" indent="0">
              <a:buNone/>
            </a:pPr>
            <a:r>
              <a:rPr lang="zh-CN" altLang="en-US" dirty="0"/>
              <a:t>    语句序列 </a:t>
            </a:r>
          </a:p>
          <a:p>
            <a:pPr marL="0" indent="0">
              <a:buNone/>
            </a:pPr>
            <a:r>
              <a:rPr lang="en-US" altLang="zh-CN" dirty="0"/>
              <a:t>End Sub    </a:t>
            </a:r>
            <a:endParaRPr lang="zh-CN" altLang="en-US" dirty="0"/>
          </a:p>
        </p:txBody>
      </p:sp>
    </p:spTree>
    <p:extLst>
      <p:ext uri="{BB962C8B-B14F-4D97-AF65-F5344CB8AC3E}">
        <p14:creationId xmlns:p14="http://schemas.microsoft.com/office/powerpoint/2010/main" val="144812111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047B447-0E62-4A73-AB4E-177A6EC94C65}"/>
              </a:ext>
            </a:extLst>
          </p:cNvPr>
          <p:cNvSpPr>
            <a:spLocks noGrp="1"/>
          </p:cNvSpPr>
          <p:nvPr>
            <p:ph type="title"/>
          </p:nvPr>
        </p:nvSpPr>
        <p:spPr/>
        <p:txBody>
          <a:bodyPr>
            <a:normAutofit/>
          </a:bodyPr>
          <a:lstStyle/>
          <a:p>
            <a:r>
              <a:rPr lang="en-US" altLang="zh-CN" dirty="0"/>
              <a:t>02 </a:t>
            </a:r>
            <a:r>
              <a:rPr lang="zh-CN" altLang="en-US" dirty="0"/>
              <a:t>过程与函数的定义</a:t>
            </a:r>
          </a:p>
        </p:txBody>
      </p:sp>
      <p:sp>
        <p:nvSpPr>
          <p:cNvPr id="3" name="内容占位符 2">
            <a:extLst>
              <a:ext uri="{FF2B5EF4-FFF2-40B4-BE49-F238E27FC236}">
                <a16:creationId xmlns:a16="http://schemas.microsoft.com/office/drawing/2014/main" id="{BB47991E-C681-432B-91DB-0A247EC4D4FC}"/>
              </a:ext>
            </a:extLst>
          </p:cNvPr>
          <p:cNvSpPr>
            <a:spLocks noGrp="1"/>
          </p:cNvSpPr>
          <p:nvPr>
            <p:ph idx="1"/>
          </p:nvPr>
        </p:nvSpPr>
        <p:spPr>
          <a:xfrm>
            <a:off x="485191" y="1240970"/>
            <a:ext cx="11055779" cy="5379715"/>
          </a:xfrm>
        </p:spPr>
        <p:txBody>
          <a:bodyPr>
            <a:normAutofit fontScale="77500" lnSpcReduction="20000"/>
          </a:bodyPr>
          <a:lstStyle/>
          <a:p>
            <a:r>
              <a:rPr lang="zh-CN" altLang="zh-CN" dirty="0"/>
              <a:t>（</a:t>
            </a:r>
            <a:r>
              <a:rPr lang="en-US" altLang="zh-CN" dirty="0"/>
              <a:t>1</a:t>
            </a:r>
            <a:r>
              <a:rPr lang="zh-CN" altLang="zh-CN" dirty="0"/>
              <a:t>）</a:t>
            </a:r>
            <a:r>
              <a:rPr lang="en-US" altLang="zh-CN" dirty="0"/>
              <a:t>Sub</a:t>
            </a:r>
            <a:r>
              <a:rPr lang="zh-CN" altLang="zh-CN" dirty="0"/>
              <a:t>是定义过程的关键字，</a:t>
            </a:r>
            <a:r>
              <a:rPr lang="en-US" altLang="zh-CN" dirty="0"/>
              <a:t>Sub</a:t>
            </a:r>
            <a:r>
              <a:rPr lang="zh-CN" altLang="zh-CN" dirty="0"/>
              <a:t>前的</a:t>
            </a:r>
            <a:r>
              <a:rPr lang="en-US" altLang="zh-CN" dirty="0"/>
              <a:t>Private</a:t>
            </a:r>
            <a:r>
              <a:rPr lang="zh-CN" altLang="zh-CN" dirty="0"/>
              <a:t>、</a:t>
            </a:r>
            <a:r>
              <a:rPr lang="en-US" altLang="zh-CN" dirty="0"/>
              <a:t>Public</a:t>
            </a:r>
            <a:r>
              <a:rPr lang="zh-CN" altLang="zh-CN" dirty="0"/>
              <a:t>、</a:t>
            </a:r>
            <a:r>
              <a:rPr lang="en-US" altLang="zh-CN" dirty="0"/>
              <a:t>Static </a:t>
            </a:r>
            <a:r>
              <a:rPr lang="zh-CN" altLang="zh-CN" dirty="0"/>
              <a:t>为可选关键字，说明过程的性质。</a:t>
            </a:r>
          </a:p>
          <a:p>
            <a:r>
              <a:rPr lang="zh-CN" altLang="zh-CN" dirty="0"/>
              <a:t>（</a:t>
            </a:r>
            <a:r>
              <a:rPr lang="en-US" altLang="zh-CN" dirty="0"/>
              <a:t>2</a:t>
            </a:r>
            <a:r>
              <a:rPr lang="zh-CN" altLang="zh-CN" dirty="0"/>
              <a:t>）</a:t>
            </a:r>
            <a:r>
              <a:rPr lang="en-US" altLang="zh-CN" dirty="0"/>
              <a:t>Private</a:t>
            </a:r>
            <a:r>
              <a:rPr lang="zh-CN" altLang="zh-CN" dirty="0"/>
              <a:t>和</a:t>
            </a:r>
            <a:r>
              <a:rPr lang="en-US" altLang="zh-CN" dirty="0"/>
              <a:t>Public</a:t>
            </a:r>
            <a:r>
              <a:rPr lang="zh-CN" altLang="zh-CN" dirty="0"/>
              <a:t>声明该过程是局部过程还是全局过程，系统默认为</a:t>
            </a:r>
            <a:r>
              <a:rPr lang="en-US" altLang="zh-CN" dirty="0"/>
              <a:t>Public</a:t>
            </a:r>
            <a:r>
              <a:rPr lang="zh-CN" altLang="zh-CN" dirty="0"/>
              <a:t>。使用</a:t>
            </a:r>
            <a:r>
              <a:rPr lang="en-US" altLang="zh-CN" dirty="0"/>
              <a:t>Public Sub</a:t>
            </a:r>
            <a:r>
              <a:rPr lang="zh-CN" altLang="zh-CN" dirty="0"/>
              <a:t>声明的过程是全局级过程，全局过程在应用程序中能被所有模块调用；使用</a:t>
            </a:r>
            <a:r>
              <a:rPr lang="en-US" altLang="zh-CN" dirty="0"/>
              <a:t>Private Sub</a:t>
            </a:r>
            <a:r>
              <a:rPr lang="zh-CN" altLang="zh-CN" dirty="0"/>
              <a:t>声明的过程是模块级过程或局部过程，局部过程只能被与该过程在同一模块内的其他过程调用。通过</a:t>
            </a:r>
            <a:r>
              <a:rPr lang="en-US" altLang="zh-CN" dirty="0"/>
              <a:t>Private</a:t>
            </a:r>
            <a:r>
              <a:rPr lang="zh-CN" altLang="zh-CN" dirty="0"/>
              <a:t>和</a:t>
            </a:r>
            <a:r>
              <a:rPr lang="en-US" altLang="zh-CN" dirty="0"/>
              <a:t>Public</a:t>
            </a:r>
            <a:r>
              <a:rPr lang="zh-CN" altLang="zh-CN" dirty="0"/>
              <a:t>声明可以明确模块的外部程序接口与内部处理过程。模块对外部程序开放的过程使用</a:t>
            </a:r>
            <a:r>
              <a:rPr lang="en-US" altLang="zh-CN" dirty="0"/>
              <a:t>Public</a:t>
            </a:r>
            <a:r>
              <a:rPr lang="zh-CN" altLang="zh-CN" dirty="0"/>
              <a:t>声明，便于其他模块调用，模块内部的数据处理细节由局部过程完成，对其他模块是不可调用的，从而实现模块的封装。</a:t>
            </a:r>
          </a:p>
          <a:p>
            <a:r>
              <a:rPr lang="zh-CN" altLang="zh-CN" dirty="0"/>
              <a:t>（</a:t>
            </a:r>
            <a:r>
              <a:rPr lang="en-US" altLang="zh-CN" dirty="0"/>
              <a:t>3</a:t>
            </a:r>
            <a:r>
              <a:rPr lang="zh-CN" altLang="zh-CN" dirty="0"/>
              <a:t>）</a:t>
            </a:r>
            <a:r>
              <a:rPr lang="en-US" altLang="zh-CN" dirty="0"/>
              <a:t>Static</a:t>
            </a:r>
            <a:r>
              <a:rPr lang="zh-CN" altLang="zh-CN" dirty="0"/>
              <a:t>是静态变量声明。如果定义过程时使用</a:t>
            </a:r>
            <a:r>
              <a:rPr lang="en-US" altLang="zh-CN" dirty="0"/>
              <a:t>Static</a:t>
            </a:r>
            <a:r>
              <a:rPr lang="zh-CN" altLang="zh-CN" dirty="0"/>
              <a:t>关键字，则该过程中的所有局部变量都是静态变量，即这些变量的值在整个程序运行期间都存在。如果省略</a:t>
            </a:r>
            <a:r>
              <a:rPr lang="en-US" altLang="zh-CN" dirty="0"/>
              <a:t>Static</a:t>
            </a:r>
            <a:r>
              <a:rPr lang="zh-CN" altLang="zh-CN" dirty="0"/>
              <a:t>，过程每次被调用时重新为其局部变量分配存储空间，当该过程结束时释放其局部变量的存储空间。静态变量的概念请参见</a:t>
            </a:r>
            <a:r>
              <a:rPr lang="en-US" altLang="zh-CN" dirty="0"/>
              <a:t>4.5</a:t>
            </a:r>
            <a:r>
              <a:rPr lang="zh-CN" altLang="zh-CN" dirty="0"/>
              <a:t>节</a:t>
            </a:r>
          </a:p>
          <a:p>
            <a:r>
              <a:rPr lang="zh-CN" altLang="zh-CN" dirty="0"/>
              <a:t>（</a:t>
            </a:r>
            <a:r>
              <a:rPr lang="en-US" altLang="zh-CN" dirty="0"/>
              <a:t>4</a:t>
            </a:r>
            <a:r>
              <a:rPr lang="zh-CN" altLang="zh-CN" dirty="0"/>
              <a:t>）过程名与标识符的命名规则相同。在同一模块中，不能有相同的过程名或函数名。 </a:t>
            </a:r>
          </a:p>
          <a:p>
            <a:r>
              <a:rPr lang="zh-CN" altLang="zh-CN" dirty="0"/>
              <a:t>（</a:t>
            </a:r>
            <a:r>
              <a:rPr lang="en-US" altLang="zh-CN" dirty="0"/>
              <a:t>5</a:t>
            </a:r>
            <a:r>
              <a:rPr lang="zh-CN" altLang="zh-CN" dirty="0"/>
              <a:t>）</a:t>
            </a:r>
            <a:r>
              <a:rPr lang="en-US" altLang="zh-CN" dirty="0"/>
              <a:t>End Sub</a:t>
            </a:r>
            <a:r>
              <a:rPr lang="zh-CN" altLang="zh-CN" dirty="0"/>
              <a:t>是过程结束标志，表示过程的结束。在</a:t>
            </a:r>
            <a:r>
              <a:rPr lang="en-US" altLang="zh-CN" dirty="0"/>
              <a:t>Sub</a:t>
            </a:r>
            <a:r>
              <a:rPr lang="zh-CN" altLang="zh-CN" dirty="0"/>
              <a:t>与</a:t>
            </a:r>
            <a:r>
              <a:rPr lang="en-US" altLang="zh-CN" dirty="0"/>
              <a:t>End Sub</a:t>
            </a:r>
            <a:r>
              <a:rPr lang="zh-CN" altLang="zh-CN" dirty="0"/>
              <a:t>之间的语句序列称为过程体。在过程体内可以用</a:t>
            </a:r>
            <a:r>
              <a:rPr lang="en-US" altLang="zh-CN" dirty="0"/>
              <a:t>Exit Sub</a:t>
            </a:r>
            <a:r>
              <a:rPr lang="zh-CN" altLang="zh-CN" dirty="0"/>
              <a:t>语句强制终止过程的执行。</a:t>
            </a:r>
          </a:p>
          <a:p>
            <a:r>
              <a:rPr lang="zh-CN" altLang="zh-CN" dirty="0"/>
              <a:t>（</a:t>
            </a:r>
            <a:r>
              <a:rPr lang="en-US" altLang="zh-CN" dirty="0"/>
              <a:t>6</a:t>
            </a:r>
            <a:r>
              <a:rPr lang="zh-CN" altLang="zh-CN" dirty="0"/>
              <a:t>）</a:t>
            </a:r>
            <a:r>
              <a:rPr lang="en-US" altLang="zh-CN" dirty="0"/>
              <a:t>Sub</a:t>
            </a:r>
            <a:r>
              <a:rPr lang="zh-CN" altLang="zh-CN" dirty="0"/>
              <a:t>过程不能嵌套定义，也就是说，过程体内部不能再定义其他过程，但可以调用其他过程。</a:t>
            </a:r>
          </a:p>
          <a:p>
            <a:pPr marL="0" indent="0">
              <a:buNone/>
            </a:pPr>
            <a:endParaRPr lang="zh-CN" altLang="en-US" dirty="0"/>
          </a:p>
        </p:txBody>
      </p:sp>
    </p:spTree>
    <p:extLst>
      <p:ext uri="{BB962C8B-B14F-4D97-AF65-F5344CB8AC3E}">
        <p14:creationId xmlns:p14="http://schemas.microsoft.com/office/powerpoint/2010/main" val="220434627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047B447-0E62-4A73-AB4E-177A6EC94C65}"/>
              </a:ext>
            </a:extLst>
          </p:cNvPr>
          <p:cNvSpPr>
            <a:spLocks noGrp="1"/>
          </p:cNvSpPr>
          <p:nvPr>
            <p:ph type="title"/>
          </p:nvPr>
        </p:nvSpPr>
        <p:spPr/>
        <p:txBody>
          <a:bodyPr>
            <a:normAutofit/>
          </a:bodyPr>
          <a:lstStyle/>
          <a:p>
            <a:r>
              <a:rPr lang="en-US" altLang="zh-CN" dirty="0"/>
              <a:t>02 </a:t>
            </a:r>
            <a:r>
              <a:rPr lang="zh-CN" altLang="en-US" dirty="0"/>
              <a:t>过程与函数的定义</a:t>
            </a:r>
          </a:p>
        </p:txBody>
      </p:sp>
      <p:sp>
        <p:nvSpPr>
          <p:cNvPr id="3" name="内容占位符 2">
            <a:extLst>
              <a:ext uri="{FF2B5EF4-FFF2-40B4-BE49-F238E27FC236}">
                <a16:creationId xmlns:a16="http://schemas.microsoft.com/office/drawing/2014/main" id="{BB47991E-C681-432B-91DB-0A247EC4D4FC}"/>
              </a:ext>
            </a:extLst>
          </p:cNvPr>
          <p:cNvSpPr>
            <a:spLocks noGrp="1"/>
          </p:cNvSpPr>
          <p:nvPr>
            <p:ph idx="1"/>
          </p:nvPr>
        </p:nvSpPr>
        <p:spPr/>
        <p:txBody>
          <a:bodyPr>
            <a:normAutofit fontScale="92500" lnSpcReduction="20000"/>
          </a:bodyPr>
          <a:lstStyle/>
          <a:p>
            <a:pPr marL="0" indent="0">
              <a:buNone/>
            </a:pPr>
            <a:r>
              <a:rPr lang="en-US" altLang="zh-CN" dirty="0"/>
              <a:t>2.</a:t>
            </a:r>
            <a:r>
              <a:rPr lang="zh-CN" altLang="en-US" dirty="0"/>
              <a:t>过程中的形式参数</a:t>
            </a:r>
          </a:p>
          <a:p>
            <a:pPr marL="0" indent="0">
              <a:buNone/>
            </a:pPr>
            <a:r>
              <a:rPr lang="zh-CN" altLang="en-US" dirty="0"/>
              <a:t>过程中的形式参数表类似于变量声明，它指明了调用过程传递给过程的变量个数和类型，称为形式参数</a:t>
            </a:r>
            <a:r>
              <a:rPr lang="en-US" altLang="zh-CN" dirty="0"/>
              <a:t>(</a:t>
            </a:r>
            <a:r>
              <a:rPr lang="zh-CN" altLang="en-US" dirty="0"/>
              <a:t>简称形参</a:t>
            </a:r>
            <a:r>
              <a:rPr lang="en-US" altLang="zh-CN" dirty="0"/>
              <a:t>)</a:t>
            </a:r>
            <a:r>
              <a:rPr lang="zh-CN" altLang="en-US" dirty="0"/>
              <a:t>。过程可以没有形参，也可以有一个或多个形参。当有多个形参时，各参数之间用逗号隔开。形参声明的一般格式为：  </a:t>
            </a:r>
          </a:p>
          <a:p>
            <a:pPr marL="0" indent="0">
              <a:buNone/>
            </a:pPr>
            <a:r>
              <a:rPr lang="en-US" altLang="zh-CN" dirty="0"/>
              <a:t>[</a:t>
            </a:r>
            <a:r>
              <a:rPr lang="en-US" altLang="zh-CN" dirty="0" err="1"/>
              <a:t>ByVal|ByRef</a:t>
            </a:r>
            <a:r>
              <a:rPr lang="en-US" altLang="zh-CN" dirty="0"/>
              <a:t>] &lt;</a:t>
            </a:r>
            <a:r>
              <a:rPr lang="zh-CN" altLang="en-US" dirty="0"/>
              <a:t>变量名</a:t>
            </a:r>
            <a:r>
              <a:rPr lang="en-US" altLang="zh-CN" dirty="0"/>
              <a:t>&gt; [()]  [As &lt;</a:t>
            </a:r>
            <a:r>
              <a:rPr lang="zh-CN" altLang="en-US" dirty="0"/>
              <a:t>类型</a:t>
            </a:r>
            <a:r>
              <a:rPr lang="en-US" altLang="zh-CN" dirty="0"/>
              <a:t>&gt;]  </a:t>
            </a:r>
          </a:p>
          <a:p>
            <a:pPr marL="0" indent="0">
              <a:buNone/>
            </a:pPr>
            <a:r>
              <a:rPr lang="zh-CN" altLang="en-US" dirty="0"/>
              <a:t>说明： </a:t>
            </a:r>
          </a:p>
          <a:p>
            <a:pPr marL="0" indent="0">
              <a:buNone/>
            </a:pPr>
            <a:r>
              <a:rPr lang="zh-CN" altLang="en-US" dirty="0"/>
              <a:t>（</a:t>
            </a:r>
            <a:r>
              <a:rPr lang="en-US" altLang="zh-CN" dirty="0"/>
              <a:t>1</a:t>
            </a:r>
            <a:r>
              <a:rPr lang="zh-CN" altLang="en-US" dirty="0"/>
              <a:t>）</a:t>
            </a:r>
            <a:r>
              <a:rPr lang="en-US" altLang="zh-CN" dirty="0" err="1"/>
              <a:t>ByVal</a:t>
            </a:r>
            <a:r>
              <a:rPr lang="zh-CN" altLang="en-US" dirty="0"/>
              <a:t>表示该参数按值传递，</a:t>
            </a:r>
            <a:r>
              <a:rPr lang="en-US" altLang="zh-CN" dirty="0" err="1"/>
              <a:t>ByRef</a:t>
            </a:r>
            <a:r>
              <a:rPr lang="zh-CN" altLang="en-US" dirty="0"/>
              <a:t>表示该参数按地址传递。如果没有明确指明参数的传递方式，</a:t>
            </a:r>
            <a:r>
              <a:rPr lang="en-US" altLang="zh-CN" dirty="0"/>
              <a:t>VBA</a:t>
            </a:r>
            <a:r>
              <a:rPr lang="zh-CN" altLang="en-US" dirty="0"/>
              <a:t>默认为</a:t>
            </a:r>
            <a:r>
              <a:rPr lang="en-US" altLang="zh-CN" dirty="0" err="1"/>
              <a:t>ByRef</a:t>
            </a:r>
            <a:r>
              <a:rPr lang="zh-CN" altLang="en-US" dirty="0"/>
              <a:t>。</a:t>
            </a:r>
          </a:p>
          <a:p>
            <a:pPr marL="0" indent="0">
              <a:buNone/>
            </a:pPr>
            <a:r>
              <a:rPr lang="zh-CN" altLang="en-US" dirty="0"/>
              <a:t>（</a:t>
            </a:r>
            <a:r>
              <a:rPr lang="en-US" altLang="zh-CN" dirty="0"/>
              <a:t>2</a:t>
            </a:r>
            <a:r>
              <a:rPr lang="zh-CN" altLang="en-US" dirty="0"/>
              <a:t>）变量名代表形式参数变量的名称，遵循普通变量的命令约定。如果是数组变量，则要在数组名后加上一对小括号。有关过程中的参数和参数的传递在</a:t>
            </a:r>
            <a:r>
              <a:rPr lang="en-US" altLang="zh-CN" dirty="0"/>
              <a:t>4.4 </a:t>
            </a:r>
            <a:r>
              <a:rPr lang="zh-CN" altLang="en-US" dirty="0"/>
              <a:t>节中将详细讨论。</a:t>
            </a:r>
          </a:p>
          <a:p>
            <a:pPr marL="0" indent="0">
              <a:buNone/>
            </a:pPr>
            <a:r>
              <a:rPr lang="zh-CN" altLang="en-US" dirty="0"/>
              <a:t>（</a:t>
            </a:r>
            <a:r>
              <a:rPr lang="en-US" altLang="zh-CN" dirty="0"/>
              <a:t>3</a:t>
            </a:r>
            <a:r>
              <a:rPr lang="zh-CN" altLang="en-US" dirty="0"/>
              <a:t>）没有形参的过程可以独立执行也可以被调用执行，而有形参的过程只能被调用执行。 </a:t>
            </a:r>
          </a:p>
          <a:p>
            <a:pPr marL="0" indent="0">
              <a:buNone/>
            </a:pPr>
            <a:endParaRPr lang="zh-CN" altLang="en-US" dirty="0"/>
          </a:p>
        </p:txBody>
      </p:sp>
    </p:spTree>
    <p:extLst>
      <p:ext uri="{BB962C8B-B14F-4D97-AF65-F5344CB8AC3E}">
        <p14:creationId xmlns:p14="http://schemas.microsoft.com/office/powerpoint/2010/main" val="275954629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047B447-0E62-4A73-AB4E-177A6EC94C65}"/>
              </a:ext>
            </a:extLst>
          </p:cNvPr>
          <p:cNvSpPr>
            <a:spLocks noGrp="1"/>
          </p:cNvSpPr>
          <p:nvPr>
            <p:ph type="title"/>
          </p:nvPr>
        </p:nvSpPr>
        <p:spPr/>
        <p:txBody>
          <a:bodyPr>
            <a:normAutofit/>
          </a:bodyPr>
          <a:lstStyle/>
          <a:p>
            <a:r>
              <a:rPr lang="en-US" altLang="zh-CN" dirty="0"/>
              <a:t>02 </a:t>
            </a:r>
            <a:r>
              <a:rPr lang="zh-CN" altLang="en-US" dirty="0"/>
              <a:t>过程与函数的定义</a:t>
            </a:r>
          </a:p>
        </p:txBody>
      </p:sp>
      <p:sp>
        <p:nvSpPr>
          <p:cNvPr id="3" name="内容占位符 2">
            <a:extLst>
              <a:ext uri="{FF2B5EF4-FFF2-40B4-BE49-F238E27FC236}">
                <a16:creationId xmlns:a16="http://schemas.microsoft.com/office/drawing/2014/main" id="{BB47991E-C681-432B-91DB-0A247EC4D4FC}"/>
              </a:ext>
            </a:extLst>
          </p:cNvPr>
          <p:cNvSpPr>
            <a:spLocks noGrp="1"/>
          </p:cNvSpPr>
          <p:nvPr>
            <p:ph idx="1"/>
          </p:nvPr>
        </p:nvSpPr>
        <p:spPr>
          <a:xfrm>
            <a:off x="485192" y="1240970"/>
            <a:ext cx="10888824" cy="5038533"/>
          </a:xfrm>
        </p:spPr>
        <p:txBody>
          <a:bodyPr>
            <a:normAutofit/>
          </a:bodyPr>
          <a:lstStyle/>
          <a:p>
            <a:pPr marL="0" indent="0">
              <a:buNone/>
            </a:pPr>
            <a:r>
              <a:rPr lang="en-US" altLang="zh-CN" dirty="0"/>
              <a:t>3.</a:t>
            </a:r>
            <a:r>
              <a:rPr lang="zh-CN" altLang="en-US" dirty="0"/>
              <a:t>建立过程中的方法</a:t>
            </a:r>
          </a:p>
          <a:p>
            <a:pPr marL="0" indent="0">
              <a:buNone/>
            </a:pPr>
            <a:r>
              <a:rPr lang="zh-CN" altLang="en-US" dirty="0"/>
              <a:t>在模块中建立过程的方法有以下两种方法，</a:t>
            </a:r>
          </a:p>
          <a:p>
            <a:pPr marL="0" indent="0">
              <a:buNone/>
            </a:pPr>
            <a:r>
              <a:rPr lang="zh-CN" altLang="en-US" dirty="0"/>
              <a:t>（</a:t>
            </a:r>
            <a:r>
              <a:rPr lang="en-US" altLang="zh-CN" dirty="0"/>
              <a:t>1</a:t>
            </a:r>
            <a:r>
              <a:rPr lang="zh-CN" altLang="en-US" dirty="0"/>
              <a:t>）直接在代码窗口定义。在窗体或标准模块代码窗口的通用段，输入</a:t>
            </a:r>
            <a:r>
              <a:rPr lang="en-US" altLang="zh-CN" dirty="0"/>
              <a:t>Sub</a:t>
            </a:r>
            <a:r>
              <a:rPr lang="zh-CN" altLang="en-US" dirty="0"/>
              <a:t>关键字及一个空格后，再输入子过程名后回车即可自动完成过程定义。</a:t>
            </a:r>
          </a:p>
          <a:p>
            <a:pPr marL="0" indent="0">
              <a:buNone/>
            </a:pPr>
            <a:r>
              <a:rPr lang="zh-CN" altLang="en-US" dirty="0"/>
              <a:t>（</a:t>
            </a:r>
            <a:r>
              <a:rPr lang="en-US" altLang="zh-CN" dirty="0"/>
              <a:t>2</a:t>
            </a:r>
            <a:r>
              <a:rPr lang="zh-CN" altLang="en-US" dirty="0"/>
              <a:t>）使用</a:t>
            </a:r>
            <a:r>
              <a:rPr lang="en-US" altLang="zh-CN" dirty="0"/>
              <a:t>VBE</a:t>
            </a:r>
            <a:r>
              <a:rPr lang="zh-CN" altLang="en-US" dirty="0"/>
              <a:t>菜单</a:t>
            </a:r>
            <a:r>
              <a:rPr lang="en-US" altLang="zh-CN" dirty="0"/>
              <a:t>【</a:t>
            </a:r>
            <a:r>
              <a:rPr lang="zh-CN" altLang="en-US" dirty="0"/>
              <a:t>插入</a:t>
            </a:r>
            <a:r>
              <a:rPr lang="en-US" altLang="zh-CN" dirty="0"/>
              <a:t>】→【</a:t>
            </a:r>
            <a:r>
              <a:rPr lang="zh-CN" altLang="en-US" dirty="0"/>
              <a:t>过程</a:t>
            </a:r>
            <a:r>
              <a:rPr lang="en-US" altLang="zh-CN" dirty="0"/>
              <a:t>】</a:t>
            </a:r>
            <a:r>
              <a:rPr lang="zh-CN" altLang="en-US" dirty="0"/>
              <a:t>命令。在模块代码打开并且为当前窗口时，选择</a:t>
            </a:r>
            <a:r>
              <a:rPr lang="en-US" altLang="zh-CN" dirty="0"/>
              <a:t>VBE</a:t>
            </a:r>
            <a:r>
              <a:rPr lang="zh-CN" altLang="en-US" dirty="0"/>
              <a:t>菜单</a:t>
            </a:r>
            <a:r>
              <a:rPr lang="en-US" altLang="zh-CN" dirty="0"/>
              <a:t>【</a:t>
            </a:r>
            <a:r>
              <a:rPr lang="zh-CN" altLang="en-US" dirty="0"/>
              <a:t>插入</a:t>
            </a:r>
            <a:r>
              <a:rPr lang="en-US" altLang="zh-CN" dirty="0"/>
              <a:t>】→【</a:t>
            </a:r>
            <a:r>
              <a:rPr lang="zh-CN" altLang="en-US" dirty="0"/>
              <a:t>过程</a:t>
            </a:r>
            <a:r>
              <a:rPr lang="en-US" altLang="zh-CN" dirty="0"/>
              <a:t>】</a:t>
            </a:r>
            <a:r>
              <a:rPr lang="zh-CN" altLang="en-US" dirty="0"/>
              <a:t>命令，打开如图</a:t>
            </a:r>
            <a:r>
              <a:rPr lang="en-US" altLang="zh-CN" dirty="0"/>
              <a:t>4-1</a:t>
            </a:r>
            <a:r>
              <a:rPr lang="zh-CN" altLang="en-US" dirty="0"/>
              <a:t>的对话框。在对话框中输入过程名称，类型选择“子程序”，范围可根据需要选择“公共的”或“私有的”，最后单击“确定”按钮。</a:t>
            </a:r>
          </a:p>
          <a:p>
            <a:pPr marL="0" indent="0">
              <a:buNone/>
            </a:pPr>
            <a:endParaRPr lang="zh-CN" altLang="en-US" dirty="0"/>
          </a:p>
        </p:txBody>
      </p:sp>
    </p:spTree>
    <p:extLst>
      <p:ext uri="{BB962C8B-B14F-4D97-AF65-F5344CB8AC3E}">
        <p14:creationId xmlns:p14="http://schemas.microsoft.com/office/powerpoint/2010/main" val="329151770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047B447-0E62-4A73-AB4E-177A6EC94C65}"/>
              </a:ext>
            </a:extLst>
          </p:cNvPr>
          <p:cNvSpPr>
            <a:spLocks noGrp="1"/>
          </p:cNvSpPr>
          <p:nvPr>
            <p:ph type="title"/>
          </p:nvPr>
        </p:nvSpPr>
        <p:spPr/>
        <p:txBody>
          <a:bodyPr>
            <a:normAutofit/>
          </a:bodyPr>
          <a:lstStyle/>
          <a:p>
            <a:r>
              <a:rPr lang="en-US" altLang="zh-CN" dirty="0"/>
              <a:t>02 </a:t>
            </a:r>
            <a:r>
              <a:rPr lang="zh-CN" altLang="en-US" dirty="0"/>
              <a:t>过程与函数的定义</a:t>
            </a:r>
          </a:p>
        </p:txBody>
      </p:sp>
      <p:sp>
        <p:nvSpPr>
          <p:cNvPr id="3" name="内容占位符 2">
            <a:extLst>
              <a:ext uri="{FF2B5EF4-FFF2-40B4-BE49-F238E27FC236}">
                <a16:creationId xmlns:a16="http://schemas.microsoft.com/office/drawing/2014/main" id="{BB47991E-C681-432B-91DB-0A247EC4D4FC}"/>
              </a:ext>
            </a:extLst>
          </p:cNvPr>
          <p:cNvSpPr>
            <a:spLocks noGrp="1"/>
          </p:cNvSpPr>
          <p:nvPr>
            <p:ph idx="1"/>
          </p:nvPr>
        </p:nvSpPr>
        <p:spPr>
          <a:xfrm>
            <a:off x="485192" y="1240970"/>
            <a:ext cx="10888824" cy="5038533"/>
          </a:xfrm>
        </p:spPr>
        <p:txBody>
          <a:bodyPr>
            <a:normAutofit fontScale="85000" lnSpcReduction="20000"/>
          </a:bodyPr>
          <a:lstStyle/>
          <a:p>
            <a:pPr marL="0" indent="0">
              <a:buNone/>
            </a:pPr>
            <a:r>
              <a:rPr lang="en-US" altLang="zh-CN" dirty="0"/>
              <a:t>4.2.2 </a:t>
            </a:r>
            <a:r>
              <a:rPr lang="zh-CN" altLang="en-US" dirty="0"/>
              <a:t>函数的定义</a:t>
            </a:r>
          </a:p>
          <a:p>
            <a:pPr marL="0" indent="0">
              <a:buNone/>
            </a:pPr>
            <a:r>
              <a:rPr lang="zh-CN" altLang="en-US" dirty="0"/>
              <a:t>如果过程执行后只需要返回一个值时，应将其定义为函数。在程序中需要多次用某一函数而又没有现成的内部函数可用时，可以使用</a:t>
            </a:r>
            <a:r>
              <a:rPr lang="en-US" altLang="zh-CN" dirty="0"/>
              <a:t>Function </a:t>
            </a:r>
            <a:r>
              <a:rPr lang="zh-CN" altLang="en-US" dirty="0"/>
              <a:t>语句编写用户自定义函数。与过程相同，</a:t>
            </a:r>
            <a:r>
              <a:rPr lang="en-US" altLang="zh-CN" dirty="0"/>
              <a:t>Function</a:t>
            </a:r>
            <a:r>
              <a:rPr lang="zh-CN" altLang="en-US" dirty="0"/>
              <a:t>过程也是一个独立的程序单元，可传递参数，执行一系列语句。并改变其参数的值。与过程不同的是，调用函数后，函数将运算结果作为返回值返回给调用的语句。定义函数语法格式为：  </a:t>
            </a:r>
          </a:p>
          <a:p>
            <a:pPr marL="0" indent="0">
              <a:buNone/>
            </a:pPr>
            <a:r>
              <a:rPr lang="en-US" altLang="zh-CN" dirty="0"/>
              <a:t>[</a:t>
            </a:r>
            <a:r>
              <a:rPr lang="en-US" altLang="zh-CN" dirty="0" err="1"/>
              <a:t>Private|Public</a:t>
            </a:r>
            <a:r>
              <a:rPr lang="en-US" altLang="zh-CN" dirty="0"/>
              <a:t>] [Static]  Function </a:t>
            </a:r>
            <a:r>
              <a:rPr lang="zh-CN" altLang="en-US" dirty="0"/>
              <a:t>函数名</a:t>
            </a:r>
            <a:r>
              <a:rPr lang="en-US" altLang="zh-CN" dirty="0"/>
              <a:t>([</a:t>
            </a:r>
            <a:r>
              <a:rPr lang="zh-CN" altLang="en-US" dirty="0"/>
              <a:t>参数列表</a:t>
            </a:r>
            <a:r>
              <a:rPr lang="en-US" altLang="zh-CN" dirty="0"/>
              <a:t>]) [As </a:t>
            </a:r>
            <a:r>
              <a:rPr lang="zh-CN" altLang="en-US" dirty="0"/>
              <a:t>数据类型</a:t>
            </a:r>
            <a:r>
              <a:rPr lang="en-US" altLang="zh-CN" dirty="0"/>
              <a:t>]</a:t>
            </a:r>
          </a:p>
          <a:p>
            <a:pPr marL="0" indent="0">
              <a:buNone/>
            </a:pPr>
            <a:r>
              <a:rPr lang="en-US" altLang="zh-CN" dirty="0"/>
              <a:t>         </a:t>
            </a:r>
            <a:r>
              <a:rPr lang="zh-CN" altLang="en-US" dirty="0"/>
              <a:t>局部变量或常数定义    </a:t>
            </a:r>
          </a:p>
          <a:p>
            <a:pPr marL="0" indent="0">
              <a:buNone/>
            </a:pPr>
            <a:r>
              <a:rPr lang="zh-CN" altLang="en-US" dirty="0"/>
              <a:t>         语句块    </a:t>
            </a:r>
          </a:p>
          <a:p>
            <a:pPr marL="0" indent="0">
              <a:buNone/>
            </a:pPr>
            <a:r>
              <a:rPr lang="zh-CN" altLang="en-US" dirty="0"/>
              <a:t>         函数名 </a:t>
            </a:r>
            <a:r>
              <a:rPr lang="en-US" altLang="zh-CN" dirty="0"/>
              <a:t>= </a:t>
            </a:r>
            <a:r>
              <a:rPr lang="zh-CN" altLang="en-US" dirty="0"/>
              <a:t>表达式   </a:t>
            </a:r>
          </a:p>
          <a:p>
            <a:pPr marL="0" indent="0">
              <a:buNone/>
            </a:pPr>
            <a:r>
              <a:rPr lang="zh-CN" altLang="en-US" dirty="0"/>
              <a:t>         </a:t>
            </a:r>
            <a:r>
              <a:rPr lang="en-US" altLang="zh-CN" dirty="0"/>
              <a:t>[Exit Function]    </a:t>
            </a:r>
          </a:p>
          <a:p>
            <a:pPr marL="0" indent="0">
              <a:buNone/>
            </a:pPr>
            <a:r>
              <a:rPr lang="zh-CN" altLang="en-US" dirty="0"/>
              <a:t>         语句块    </a:t>
            </a:r>
          </a:p>
          <a:p>
            <a:pPr marL="0" indent="0">
              <a:buNone/>
            </a:pPr>
            <a:r>
              <a:rPr lang="zh-CN" altLang="en-US" dirty="0"/>
              <a:t>         函数名 </a:t>
            </a:r>
            <a:r>
              <a:rPr lang="en-US" altLang="zh-CN" dirty="0"/>
              <a:t>= </a:t>
            </a:r>
            <a:r>
              <a:rPr lang="zh-CN" altLang="en-US" dirty="0"/>
              <a:t>表达式 </a:t>
            </a:r>
          </a:p>
          <a:p>
            <a:pPr marL="0" indent="0">
              <a:buNone/>
            </a:pPr>
            <a:r>
              <a:rPr lang="en-US" altLang="zh-CN" dirty="0"/>
              <a:t>End Function </a:t>
            </a:r>
          </a:p>
        </p:txBody>
      </p:sp>
    </p:spTree>
    <p:extLst>
      <p:ext uri="{BB962C8B-B14F-4D97-AF65-F5344CB8AC3E}">
        <p14:creationId xmlns:p14="http://schemas.microsoft.com/office/powerpoint/2010/main" val="410772940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047B447-0E62-4A73-AB4E-177A6EC94C65}"/>
              </a:ext>
            </a:extLst>
          </p:cNvPr>
          <p:cNvSpPr>
            <a:spLocks noGrp="1"/>
          </p:cNvSpPr>
          <p:nvPr>
            <p:ph type="title"/>
          </p:nvPr>
        </p:nvSpPr>
        <p:spPr/>
        <p:txBody>
          <a:bodyPr>
            <a:normAutofit/>
          </a:bodyPr>
          <a:lstStyle/>
          <a:p>
            <a:r>
              <a:rPr lang="en-US" altLang="zh-CN" dirty="0"/>
              <a:t>02 </a:t>
            </a:r>
            <a:r>
              <a:rPr lang="zh-CN" altLang="en-US" dirty="0"/>
              <a:t>过程与函数的定义</a:t>
            </a:r>
          </a:p>
        </p:txBody>
      </p:sp>
      <p:sp>
        <p:nvSpPr>
          <p:cNvPr id="3" name="内容占位符 2">
            <a:extLst>
              <a:ext uri="{FF2B5EF4-FFF2-40B4-BE49-F238E27FC236}">
                <a16:creationId xmlns:a16="http://schemas.microsoft.com/office/drawing/2014/main" id="{BB47991E-C681-432B-91DB-0A247EC4D4FC}"/>
              </a:ext>
            </a:extLst>
          </p:cNvPr>
          <p:cNvSpPr>
            <a:spLocks noGrp="1"/>
          </p:cNvSpPr>
          <p:nvPr>
            <p:ph idx="1"/>
          </p:nvPr>
        </p:nvSpPr>
        <p:spPr>
          <a:xfrm>
            <a:off x="485192" y="1240970"/>
            <a:ext cx="10888824" cy="5038533"/>
          </a:xfrm>
        </p:spPr>
        <p:txBody>
          <a:bodyPr>
            <a:normAutofit/>
          </a:bodyPr>
          <a:lstStyle/>
          <a:p>
            <a:pPr marL="0" indent="0">
              <a:buNone/>
            </a:pPr>
            <a:r>
              <a:rPr lang="en-US" altLang="zh-CN" dirty="0"/>
              <a:t>4.2.3 </a:t>
            </a:r>
            <a:r>
              <a:rPr lang="zh-CN" altLang="en-US" dirty="0"/>
              <a:t>过程与函数的区别</a:t>
            </a:r>
          </a:p>
          <a:p>
            <a:pPr marL="0" indent="0">
              <a:buNone/>
            </a:pPr>
            <a:r>
              <a:rPr lang="zh-CN" altLang="en-US" dirty="0"/>
              <a:t>过程与函数的主要区别如下：</a:t>
            </a:r>
          </a:p>
          <a:p>
            <a:pPr marL="0" indent="0">
              <a:buNone/>
            </a:pPr>
            <a:r>
              <a:rPr lang="zh-CN" altLang="en-US" dirty="0"/>
              <a:t>（</a:t>
            </a:r>
            <a:r>
              <a:rPr lang="en-US" altLang="zh-CN" dirty="0"/>
              <a:t>1</a:t>
            </a:r>
            <a:r>
              <a:rPr lang="zh-CN" altLang="en-US" dirty="0"/>
              <a:t>）函数有返回值，需要在定义函数时，说明返回值的类型；在函数体内需要对函数名赋值，说明函数的返回值。而过程无返回值，也不能在过程体内对过程名赋值。</a:t>
            </a:r>
          </a:p>
          <a:p>
            <a:pPr marL="0" indent="0">
              <a:buNone/>
            </a:pPr>
            <a:r>
              <a:rPr lang="zh-CN" altLang="en-US" dirty="0"/>
              <a:t>（</a:t>
            </a:r>
            <a:r>
              <a:rPr lang="en-US" altLang="zh-CN" dirty="0"/>
              <a:t>2</a:t>
            </a:r>
            <a:r>
              <a:rPr lang="zh-CN" altLang="en-US" dirty="0"/>
              <a:t>）没有参数的过程可以直接执行，而函数无论有无参数，都只能被调用执行。</a:t>
            </a:r>
          </a:p>
          <a:p>
            <a:pPr marL="0" indent="0">
              <a:buNone/>
            </a:pPr>
            <a:r>
              <a:rPr lang="zh-CN" altLang="en-US" dirty="0"/>
              <a:t>（</a:t>
            </a:r>
            <a:r>
              <a:rPr lang="en-US" altLang="zh-CN" dirty="0"/>
              <a:t>3</a:t>
            </a:r>
            <a:r>
              <a:rPr lang="zh-CN" altLang="en-US" dirty="0"/>
              <a:t>）没有参数的过程可以作为宏指定给</a:t>
            </a:r>
            <a:r>
              <a:rPr lang="en-US" altLang="zh-CN" dirty="0"/>
              <a:t>Excel</a:t>
            </a:r>
            <a:r>
              <a:rPr lang="zh-CN" altLang="en-US" dirty="0"/>
              <a:t>中的图形、按钮执行，而函数无法直接执行；</a:t>
            </a:r>
          </a:p>
          <a:p>
            <a:pPr marL="0" indent="0">
              <a:buNone/>
            </a:pPr>
            <a:r>
              <a:rPr lang="zh-CN" altLang="en-US" dirty="0"/>
              <a:t>（</a:t>
            </a:r>
            <a:r>
              <a:rPr lang="en-US" altLang="zh-CN" dirty="0"/>
              <a:t>4</a:t>
            </a:r>
            <a:r>
              <a:rPr lang="zh-CN" altLang="en-US" dirty="0"/>
              <a:t>）函数可以在</a:t>
            </a:r>
            <a:r>
              <a:rPr lang="en-US" altLang="zh-CN" dirty="0"/>
              <a:t>Excel</a:t>
            </a:r>
            <a:r>
              <a:rPr lang="zh-CN" altLang="en-US" dirty="0"/>
              <a:t>表格的公式中使用，而过程则不能 。</a:t>
            </a:r>
          </a:p>
        </p:txBody>
      </p:sp>
    </p:spTree>
    <p:extLst>
      <p:ext uri="{BB962C8B-B14F-4D97-AF65-F5344CB8AC3E}">
        <p14:creationId xmlns:p14="http://schemas.microsoft.com/office/powerpoint/2010/main" val="9433665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047B447-0E62-4A73-AB4E-177A6EC94C65}"/>
              </a:ext>
            </a:extLst>
          </p:cNvPr>
          <p:cNvSpPr>
            <a:spLocks noGrp="1"/>
          </p:cNvSpPr>
          <p:nvPr>
            <p:ph type="title"/>
          </p:nvPr>
        </p:nvSpPr>
        <p:spPr/>
        <p:txBody>
          <a:bodyPr>
            <a:normAutofit/>
          </a:bodyPr>
          <a:lstStyle/>
          <a:p>
            <a:r>
              <a:rPr lang="en-US" altLang="zh-CN" dirty="0"/>
              <a:t>03 </a:t>
            </a:r>
            <a:r>
              <a:rPr lang="zh-CN" altLang="en-US" dirty="0"/>
              <a:t>过程与函数的调用</a:t>
            </a:r>
          </a:p>
        </p:txBody>
      </p:sp>
      <p:sp>
        <p:nvSpPr>
          <p:cNvPr id="3" name="内容占位符 2">
            <a:extLst>
              <a:ext uri="{FF2B5EF4-FFF2-40B4-BE49-F238E27FC236}">
                <a16:creationId xmlns:a16="http://schemas.microsoft.com/office/drawing/2014/main" id="{BB47991E-C681-432B-91DB-0A247EC4D4FC}"/>
              </a:ext>
            </a:extLst>
          </p:cNvPr>
          <p:cNvSpPr>
            <a:spLocks noGrp="1"/>
          </p:cNvSpPr>
          <p:nvPr>
            <p:ph idx="1"/>
          </p:nvPr>
        </p:nvSpPr>
        <p:spPr>
          <a:xfrm>
            <a:off x="485192" y="1240970"/>
            <a:ext cx="10620773" cy="5038533"/>
          </a:xfrm>
        </p:spPr>
        <p:txBody>
          <a:bodyPr>
            <a:normAutofit fontScale="92500" lnSpcReduction="20000"/>
          </a:bodyPr>
          <a:lstStyle/>
          <a:p>
            <a:pPr marL="0" indent="0">
              <a:buNone/>
            </a:pPr>
            <a:r>
              <a:rPr lang="en-US" altLang="zh-CN" dirty="0"/>
              <a:t>4.3.1 </a:t>
            </a:r>
            <a:r>
              <a:rPr lang="zh-CN" altLang="en-US" dirty="0"/>
              <a:t>调用过程 </a:t>
            </a:r>
          </a:p>
          <a:p>
            <a:pPr marL="0" indent="0">
              <a:buNone/>
            </a:pPr>
            <a:r>
              <a:rPr lang="zh-CN" altLang="en-US" dirty="0"/>
              <a:t>调用过程有两种方式：使用 </a:t>
            </a:r>
            <a:r>
              <a:rPr lang="en-US" altLang="zh-CN" dirty="0"/>
              <a:t>Call </a:t>
            </a:r>
            <a:r>
              <a:rPr lang="zh-CN" altLang="en-US" dirty="0"/>
              <a:t>语句和直接使用过程名。其调用格式为：  </a:t>
            </a:r>
          </a:p>
          <a:p>
            <a:pPr marL="0" indent="0">
              <a:buNone/>
            </a:pPr>
            <a:r>
              <a:rPr lang="zh-CN" altLang="en-US" dirty="0">
                <a:latin typeface="黑体" panose="02010609060101010101" pitchFamily="49" charset="-122"/>
                <a:ea typeface="黑体" panose="02010609060101010101" pitchFamily="49" charset="-122"/>
              </a:rPr>
              <a:t>格式</a:t>
            </a:r>
            <a:r>
              <a:rPr lang="en-US" altLang="zh-CN" dirty="0">
                <a:latin typeface="黑体" panose="02010609060101010101" pitchFamily="49" charset="-122"/>
                <a:ea typeface="黑体" panose="02010609060101010101" pitchFamily="49" charset="-122"/>
              </a:rPr>
              <a:t>1</a:t>
            </a:r>
            <a:r>
              <a:rPr lang="zh-CN" altLang="en-US" dirty="0">
                <a:latin typeface="黑体" panose="02010609060101010101" pitchFamily="49" charset="-122"/>
                <a:ea typeface="黑体" panose="02010609060101010101" pitchFamily="49" charset="-122"/>
              </a:rPr>
              <a:t>：</a:t>
            </a:r>
            <a:r>
              <a:rPr lang="en-US" altLang="zh-CN" dirty="0"/>
              <a:t>Call  </a:t>
            </a:r>
            <a:r>
              <a:rPr lang="zh-CN" altLang="en-US" dirty="0"/>
              <a:t>过程名</a:t>
            </a:r>
            <a:r>
              <a:rPr lang="en-US" altLang="zh-CN" dirty="0"/>
              <a:t>[(</a:t>
            </a:r>
            <a:r>
              <a:rPr lang="zh-CN" altLang="en-US" dirty="0"/>
              <a:t>参数列表</a:t>
            </a:r>
            <a:r>
              <a:rPr lang="en-US" altLang="zh-CN" dirty="0"/>
              <a:t>)] </a:t>
            </a:r>
          </a:p>
          <a:p>
            <a:pPr marL="0" indent="0">
              <a:buNone/>
            </a:pPr>
            <a:r>
              <a:rPr lang="zh-CN" altLang="en-US" dirty="0"/>
              <a:t>或</a:t>
            </a:r>
          </a:p>
          <a:p>
            <a:pPr marL="0" indent="0">
              <a:buNone/>
            </a:pPr>
            <a:r>
              <a:rPr lang="zh-CN" altLang="en-US" dirty="0">
                <a:latin typeface="黑体" panose="02010609060101010101" pitchFamily="49" charset="-122"/>
                <a:ea typeface="黑体" panose="02010609060101010101" pitchFamily="49" charset="-122"/>
              </a:rPr>
              <a:t>格式</a:t>
            </a:r>
            <a:r>
              <a:rPr lang="en-US" altLang="zh-CN" dirty="0">
                <a:latin typeface="黑体" panose="02010609060101010101" pitchFamily="49" charset="-122"/>
                <a:ea typeface="黑体" panose="02010609060101010101" pitchFamily="49" charset="-122"/>
              </a:rPr>
              <a:t>2</a:t>
            </a:r>
            <a:r>
              <a:rPr lang="zh-CN" altLang="en-US" dirty="0">
                <a:latin typeface="黑体" panose="02010609060101010101" pitchFamily="49" charset="-122"/>
                <a:ea typeface="黑体" panose="02010609060101010101" pitchFamily="49" charset="-122"/>
              </a:rPr>
              <a:t>：</a:t>
            </a:r>
            <a:r>
              <a:rPr lang="zh-CN" altLang="en-US" dirty="0"/>
              <a:t>过程名 </a:t>
            </a:r>
            <a:r>
              <a:rPr lang="en-US" altLang="zh-CN" dirty="0"/>
              <a:t>[</a:t>
            </a:r>
            <a:r>
              <a:rPr lang="zh-CN" altLang="en-US" dirty="0"/>
              <a:t>参数列表</a:t>
            </a:r>
            <a:r>
              <a:rPr lang="en-US" altLang="zh-CN" dirty="0"/>
              <a:t>]</a:t>
            </a:r>
          </a:p>
          <a:p>
            <a:pPr marL="0" indent="0">
              <a:buNone/>
            </a:pPr>
            <a:r>
              <a:rPr lang="zh-CN" altLang="en-US" dirty="0"/>
              <a:t>其中： </a:t>
            </a:r>
          </a:p>
          <a:p>
            <a:pPr marL="0" indent="0">
              <a:buNone/>
            </a:pPr>
            <a:r>
              <a:rPr lang="en-US" altLang="zh-CN" dirty="0"/>
              <a:t>(1) </a:t>
            </a:r>
            <a:r>
              <a:rPr lang="zh-CN" altLang="en-US" dirty="0"/>
              <a:t>参数列表中，调用语句中的参数称为实参。实参可以是常量、变量、表达式和数组。 </a:t>
            </a:r>
          </a:p>
          <a:p>
            <a:pPr marL="0" indent="0">
              <a:buNone/>
            </a:pPr>
            <a:r>
              <a:rPr lang="en-US" altLang="zh-CN" dirty="0"/>
              <a:t>(2) </a:t>
            </a:r>
            <a:r>
              <a:rPr lang="zh-CN" altLang="en-US" dirty="0"/>
              <a:t>使用格式</a:t>
            </a:r>
            <a:r>
              <a:rPr lang="en-US" altLang="zh-CN" dirty="0"/>
              <a:t>1</a:t>
            </a:r>
            <a:r>
              <a:rPr lang="zh-CN" altLang="en-US" dirty="0"/>
              <a:t>通过</a:t>
            </a:r>
            <a:r>
              <a:rPr lang="en-US" altLang="zh-CN" dirty="0"/>
              <a:t>Call</a:t>
            </a:r>
            <a:r>
              <a:rPr lang="zh-CN" altLang="en-US" dirty="0"/>
              <a:t>语句调用时，参数必须在括号内，当被调用过程没有参数时，则括号也可省略；使用格式</a:t>
            </a:r>
            <a:r>
              <a:rPr lang="en-US" altLang="zh-CN" dirty="0"/>
              <a:t>2</a:t>
            </a:r>
            <a:r>
              <a:rPr lang="zh-CN" altLang="en-US" dirty="0"/>
              <a:t>通过过程名调用时，参数列表不加括号。 </a:t>
            </a:r>
          </a:p>
          <a:p>
            <a:pPr marL="0" indent="0">
              <a:buNone/>
            </a:pPr>
            <a:r>
              <a:rPr lang="en-US" altLang="zh-CN" dirty="0"/>
              <a:t>(3) </a:t>
            </a:r>
            <a:r>
              <a:rPr lang="zh-CN" altLang="en-US" dirty="0"/>
              <a:t>执行调用语句时，</a:t>
            </a:r>
            <a:r>
              <a:rPr lang="en-US" altLang="zh-CN" dirty="0"/>
              <a:t>VBA</a:t>
            </a:r>
            <a:r>
              <a:rPr lang="zh-CN" altLang="en-US" dirty="0"/>
              <a:t>将控制转移到被调过程，被调过程执行完毕后，将控制返回到主调过程中调用语句的下一条语句。</a:t>
            </a:r>
          </a:p>
          <a:p>
            <a:pPr marL="0" indent="0">
              <a:buNone/>
            </a:pPr>
            <a:endParaRPr lang="zh-CN" altLang="en-US" dirty="0"/>
          </a:p>
        </p:txBody>
      </p:sp>
    </p:spTree>
    <p:extLst>
      <p:ext uri="{BB962C8B-B14F-4D97-AF65-F5344CB8AC3E}">
        <p14:creationId xmlns:p14="http://schemas.microsoft.com/office/powerpoint/2010/main" val="238172681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047B447-0E62-4A73-AB4E-177A6EC94C65}"/>
              </a:ext>
            </a:extLst>
          </p:cNvPr>
          <p:cNvSpPr>
            <a:spLocks noGrp="1"/>
          </p:cNvSpPr>
          <p:nvPr>
            <p:ph type="title"/>
          </p:nvPr>
        </p:nvSpPr>
        <p:spPr/>
        <p:txBody>
          <a:bodyPr>
            <a:normAutofit/>
          </a:bodyPr>
          <a:lstStyle/>
          <a:p>
            <a:r>
              <a:rPr lang="en-US" altLang="zh-CN" dirty="0"/>
              <a:t>03 </a:t>
            </a:r>
            <a:r>
              <a:rPr lang="zh-CN" altLang="en-US" dirty="0"/>
              <a:t>过程与函数的调用</a:t>
            </a:r>
          </a:p>
        </p:txBody>
      </p:sp>
      <p:sp>
        <p:nvSpPr>
          <p:cNvPr id="3" name="内容占位符 2">
            <a:extLst>
              <a:ext uri="{FF2B5EF4-FFF2-40B4-BE49-F238E27FC236}">
                <a16:creationId xmlns:a16="http://schemas.microsoft.com/office/drawing/2014/main" id="{BB47991E-C681-432B-91DB-0A247EC4D4FC}"/>
              </a:ext>
            </a:extLst>
          </p:cNvPr>
          <p:cNvSpPr>
            <a:spLocks noGrp="1"/>
          </p:cNvSpPr>
          <p:nvPr>
            <p:ph idx="1"/>
          </p:nvPr>
        </p:nvSpPr>
        <p:spPr>
          <a:xfrm>
            <a:off x="485192" y="1240970"/>
            <a:ext cx="4601713" cy="5310750"/>
          </a:xfrm>
        </p:spPr>
        <p:txBody>
          <a:bodyPr>
            <a:normAutofit fontScale="70000" lnSpcReduction="20000"/>
          </a:bodyPr>
          <a:lstStyle/>
          <a:p>
            <a:pPr marL="0" indent="0">
              <a:buNone/>
            </a:pPr>
            <a:r>
              <a:rPr lang="zh-CN" altLang="zh-CN" dirty="0"/>
              <a:t>【例</a:t>
            </a:r>
            <a:r>
              <a:rPr lang="en-US" altLang="zh-CN" dirty="0"/>
              <a:t>4.2</a:t>
            </a:r>
            <a:r>
              <a:rPr lang="zh-CN" altLang="zh-CN" dirty="0"/>
              <a:t>】过程调用示例</a:t>
            </a:r>
            <a:endParaRPr lang="en-US" altLang="zh-CN" dirty="0"/>
          </a:p>
          <a:p>
            <a:pPr marL="0" indent="0">
              <a:buNone/>
            </a:pPr>
            <a:r>
              <a:rPr lang="en-US" altLang="zh-CN" dirty="0"/>
              <a:t>'</a:t>
            </a:r>
            <a:r>
              <a:rPr lang="zh-CN" altLang="en-US" dirty="0"/>
              <a:t>将一个正整数，分解成质因数列</a:t>
            </a:r>
          </a:p>
          <a:p>
            <a:pPr marL="0" indent="0">
              <a:buNone/>
            </a:pPr>
            <a:r>
              <a:rPr lang="en-US" altLang="zh-CN" dirty="0"/>
              <a:t>Sub </a:t>
            </a:r>
            <a:r>
              <a:rPr lang="en-US" altLang="zh-CN" dirty="0" err="1"/>
              <a:t>PrimeFactorize</a:t>
            </a:r>
            <a:r>
              <a:rPr lang="en-US" altLang="zh-CN" dirty="0"/>
              <a:t>(num As Integer)</a:t>
            </a:r>
          </a:p>
          <a:p>
            <a:pPr marL="0" indent="0">
              <a:buNone/>
            </a:pPr>
            <a:r>
              <a:rPr lang="en-US" altLang="zh-CN" dirty="0"/>
              <a:t>    Dim </a:t>
            </a:r>
            <a:r>
              <a:rPr lang="en-US" altLang="zh-CN" dirty="0" err="1"/>
              <a:t>i</a:t>
            </a:r>
            <a:r>
              <a:rPr lang="en-US" altLang="zh-CN" dirty="0"/>
              <a:t> As Integer, j As Integer</a:t>
            </a:r>
          </a:p>
          <a:p>
            <a:pPr marL="0" indent="0">
              <a:buNone/>
            </a:pPr>
            <a:r>
              <a:rPr lang="en-US" altLang="zh-CN" dirty="0"/>
              <a:t>    </a:t>
            </a:r>
            <a:r>
              <a:rPr lang="en-US" altLang="zh-CN" dirty="0" err="1"/>
              <a:t>Debug.Print</a:t>
            </a:r>
            <a:r>
              <a:rPr lang="en-US" altLang="zh-CN" dirty="0"/>
              <a:t> num &amp; "=";</a:t>
            </a:r>
          </a:p>
          <a:p>
            <a:pPr marL="0" indent="0">
              <a:buNone/>
            </a:pPr>
            <a:r>
              <a:rPr lang="en-US" altLang="zh-CN" dirty="0"/>
              <a:t>    Do While (True)</a:t>
            </a:r>
          </a:p>
          <a:p>
            <a:pPr marL="0" indent="0">
              <a:buNone/>
            </a:pPr>
            <a:r>
              <a:rPr lang="en-US" altLang="zh-CN" dirty="0"/>
              <a:t>        For </a:t>
            </a:r>
            <a:r>
              <a:rPr lang="en-US" altLang="zh-CN" dirty="0" err="1"/>
              <a:t>i</a:t>
            </a:r>
            <a:r>
              <a:rPr lang="en-US" altLang="zh-CN" dirty="0"/>
              <a:t> = 2 To num - 1</a:t>
            </a:r>
          </a:p>
          <a:p>
            <a:pPr marL="0" indent="0">
              <a:buNone/>
            </a:pPr>
            <a:r>
              <a:rPr lang="en-US" altLang="zh-CN" dirty="0"/>
              <a:t>           If (num Mod </a:t>
            </a:r>
            <a:r>
              <a:rPr lang="en-US" altLang="zh-CN" dirty="0" err="1"/>
              <a:t>i</a:t>
            </a:r>
            <a:r>
              <a:rPr lang="en-US" altLang="zh-CN" dirty="0"/>
              <a:t> = 0) Then</a:t>
            </a:r>
          </a:p>
          <a:p>
            <a:pPr marL="0" indent="0">
              <a:buNone/>
            </a:pPr>
            <a:r>
              <a:rPr lang="en-US" altLang="zh-CN" dirty="0"/>
              <a:t>               </a:t>
            </a:r>
            <a:r>
              <a:rPr lang="en-US" altLang="zh-CN" dirty="0" err="1"/>
              <a:t>Debug.Print</a:t>
            </a:r>
            <a:r>
              <a:rPr lang="en-US" altLang="zh-CN" dirty="0"/>
              <a:t> </a:t>
            </a:r>
            <a:r>
              <a:rPr lang="en-US" altLang="zh-CN" dirty="0" err="1"/>
              <a:t>i</a:t>
            </a:r>
            <a:r>
              <a:rPr lang="en-US" altLang="zh-CN" dirty="0"/>
              <a:t> &amp; "*";</a:t>
            </a:r>
          </a:p>
          <a:p>
            <a:pPr marL="0" indent="0">
              <a:buNone/>
            </a:pPr>
            <a:r>
              <a:rPr lang="en-US" altLang="zh-CN" dirty="0"/>
              <a:t>               num = num \ </a:t>
            </a:r>
            <a:r>
              <a:rPr lang="en-US" altLang="zh-CN" dirty="0" err="1"/>
              <a:t>i</a:t>
            </a:r>
            <a:endParaRPr lang="en-US" altLang="zh-CN" dirty="0"/>
          </a:p>
          <a:p>
            <a:pPr marL="0" indent="0">
              <a:buNone/>
            </a:pPr>
            <a:r>
              <a:rPr lang="en-US" altLang="zh-CN" dirty="0"/>
              <a:t>               Exit For</a:t>
            </a:r>
          </a:p>
          <a:p>
            <a:pPr marL="0" indent="0">
              <a:buNone/>
            </a:pPr>
            <a:r>
              <a:rPr lang="en-US" altLang="zh-CN" dirty="0"/>
              <a:t>           End If</a:t>
            </a:r>
          </a:p>
          <a:p>
            <a:pPr marL="0" indent="0">
              <a:buNone/>
            </a:pPr>
            <a:r>
              <a:rPr lang="en-US" altLang="zh-CN" dirty="0"/>
              <a:t>        Next </a:t>
            </a:r>
            <a:r>
              <a:rPr lang="en-US" altLang="zh-CN" dirty="0" err="1"/>
              <a:t>i</a:t>
            </a:r>
            <a:endParaRPr lang="en-US" altLang="zh-CN" dirty="0"/>
          </a:p>
          <a:p>
            <a:pPr marL="0" indent="0">
              <a:buNone/>
            </a:pPr>
            <a:r>
              <a:rPr lang="en-US" altLang="zh-CN" dirty="0"/>
              <a:t>        </a:t>
            </a:r>
          </a:p>
          <a:p>
            <a:pPr marL="0" indent="0">
              <a:buNone/>
            </a:pPr>
            <a:r>
              <a:rPr lang="en-US" altLang="zh-CN" dirty="0"/>
              <a:t>              </a:t>
            </a:r>
          </a:p>
        </p:txBody>
      </p:sp>
      <p:sp>
        <p:nvSpPr>
          <p:cNvPr id="5" name="内容占位符 2">
            <a:extLst>
              <a:ext uri="{FF2B5EF4-FFF2-40B4-BE49-F238E27FC236}">
                <a16:creationId xmlns:a16="http://schemas.microsoft.com/office/drawing/2014/main" id="{429714E8-8021-4F37-A8C0-DC548CC41A67}"/>
              </a:ext>
            </a:extLst>
          </p:cNvPr>
          <p:cNvSpPr txBox="1">
            <a:spLocks/>
          </p:cNvSpPr>
          <p:nvPr/>
        </p:nvSpPr>
        <p:spPr>
          <a:xfrm>
            <a:off x="6024979" y="1309935"/>
            <a:ext cx="4601713" cy="531075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1E1E1E"/>
                </a:solidFill>
                <a:latin typeface="楷体" panose="02010609060101010101" pitchFamily="49" charset="-122"/>
                <a:ea typeface="楷体" panose="02010609060101010101" pitchFamily="49"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1E1E1E"/>
                </a:solidFill>
                <a:latin typeface="楷体" panose="02010609060101010101" pitchFamily="49" charset="-122"/>
                <a:ea typeface="楷体" panose="02010609060101010101" pitchFamily="49" charset="-122"/>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1E1E1E"/>
                </a:solidFill>
                <a:latin typeface="楷体" panose="02010609060101010101" pitchFamily="49" charset="-122"/>
                <a:ea typeface="楷体" panose="02010609060101010101" pitchFamily="49" charset="-122"/>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1E1E1E"/>
                </a:solidFill>
                <a:latin typeface="楷体" panose="02010609060101010101" pitchFamily="49" charset="-122"/>
                <a:ea typeface="楷体" panose="02010609060101010101" pitchFamily="49" charset="-122"/>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1E1E1E"/>
                </a:solidFill>
                <a:latin typeface="楷体" panose="02010609060101010101" pitchFamily="49" charset="-122"/>
                <a:ea typeface="楷体" panose="02010609060101010101" pitchFamily="49"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altLang="zh-CN" sz="2000" dirty="0"/>
              <a:t>     If (</a:t>
            </a:r>
            <a:r>
              <a:rPr lang="en-US" altLang="zh-CN" sz="2000" dirty="0" err="1"/>
              <a:t>i</a:t>
            </a:r>
            <a:r>
              <a:rPr lang="en-US" altLang="zh-CN" sz="2000" dirty="0"/>
              <a:t> = num) Then      </a:t>
            </a:r>
          </a:p>
          <a:p>
            <a:pPr marL="0" indent="0">
              <a:buNone/>
            </a:pPr>
            <a:r>
              <a:rPr lang="en-US" altLang="zh-CN" sz="2000" dirty="0"/>
              <a:t>         Debug.Print </a:t>
            </a:r>
            <a:r>
              <a:rPr lang="en-US" altLang="zh-CN" sz="2000" dirty="0" err="1"/>
              <a:t>i</a:t>
            </a:r>
            <a:r>
              <a:rPr lang="en-US" altLang="zh-CN" sz="2000" dirty="0"/>
              <a:t> &amp; "*";</a:t>
            </a:r>
          </a:p>
          <a:p>
            <a:pPr marL="0" indent="0">
              <a:buNone/>
            </a:pPr>
            <a:r>
              <a:rPr lang="en-US" altLang="zh-CN" sz="2000" dirty="0"/>
              <a:t>         Exit Do</a:t>
            </a:r>
          </a:p>
          <a:p>
            <a:pPr marL="0" indent="0">
              <a:buNone/>
            </a:pPr>
            <a:r>
              <a:rPr lang="en-US" altLang="zh-CN" sz="2000" dirty="0"/>
              <a:t>     End If</a:t>
            </a:r>
          </a:p>
          <a:p>
            <a:pPr marL="0" indent="0">
              <a:buNone/>
            </a:pPr>
            <a:r>
              <a:rPr lang="en-US" altLang="zh-CN" sz="2000" dirty="0"/>
              <a:t>    Loop</a:t>
            </a:r>
          </a:p>
          <a:p>
            <a:pPr marL="0" indent="0">
              <a:buNone/>
            </a:pPr>
            <a:r>
              <a:rPr lang="en-US" altLang="zh-CN" sz="2000" dirty="0"/>
              <a:t>    </a:t>
            </a:r>
            <a:r>
              <a:rPr lang="en-US" altLang="zh-CN" sz="2000" dirty="0" err="1"/>
              <a:t>Debug.Print</a:t>
            </a:r>
            <a:r>
              <a:rPr lang="en-US" altLang="zh-CN" sz="2000" dirty="0"/>
              <a:t> "1"</a:t>
            </a:r>
          </a:p>
          <a:p>
            <a:pPr marL="0" indent="0">
              <a:buNone/>
            </a:pPr>
            <a:r>
              <a:rPr lang="en-US" altLang="zh-CN" sz="2000" dirty="0"/>
              <a:t>    </a:t>
            </a:r>
            <a:r>
              <a:rPr lang="en-US" altLang="zh-CN" sz="2000" dirty="0" err="1"/>
              <a:t>Debug.Print</a:t>
            </a:r>
            <a:endParaRPr lang="en-US" altLang="zh-CN" sz="2000" dirty="0"/>
          </a:p>
          <a:p>
            <a:pPr marL="0" indent="0">
              <a:buNone/>
            </a:pPr>
            <a:r>
              <a:rPr lang="en-US" altLang="zh-CN" sz="2000" dirty="0"/>
              <a:t>End Sub</a:t>
            </a:r>
          </a:p>
          <a:p>
            <a:pPr marL="0" indent="0">
              <a:buFont typeface="Arial" panose="020B0604020202020204" pitchFamily="34" charset="0"/>
              <a:buNone/>
            </a:pPr>
            <a:r>
              <a:rPr lang="en-US" altLang="zh-CN" sz="2000" dirty="0"/>
              <a:t>Sub Main()</a:t>
            </a:r>
          </a:p>
          <a:p>
            <a:pPr marL="0" indent="0">
              <a:buFont typeface="Arial" panose="020B0604020202020204" pitchFamily="34" charset="0"/>
              <a:buNone/>
            </a:pPr>
            <a:r>
              <a:rPr lang="en-US" altLang="zh-CN" sz="2000" dirty="0"/>
              <a:t>   Call </a:t>
            </a:r>
            <a:r>
              <a:rPr lang="en-US" altLang="zh-CN" sz="2000" dirty="0" err="1"/>
              <a:t>PrimeFactorize</a:t>
            </a:r>
            <a:r>
              <a:rPr lang="en-US" altLang="zh-CN" sz="2000" dirty="0"/>
              <a:t>(90)</a:t>
            </a:r>
          </a:p>
          <a:p>
            <a:pPr marL="0" indent="0">
              <a:buFont typeface="Arial" panose="020B0604020202020204" pitchFamily="34" charset="0"/>
              <a:buNone/>
            </a:pPr>
            <a:r>
              <a:rPr lang="en-US" altLang="zh-CN" sz="2000" dirty="0"/>
              <a:t>   </a:t>
            </a:r>
            <a:r>
              <a:rPr lang="en-US" altLang="zh-CN" sz="2000" dirty="0" err="1"/>
              <a:t>PrimeFactorize</a:t>
            </a:r>
            <a:r>
              <a:rPr lang="en-US" altLang="zh-CN" sz="2000" dirty="0"/>
              <a:t> 54</a:t>
            </a:r>
          </a:p>
          <a:p>
            <a:pPr marL="0" indent="0">
              <a:buFont typeface="Arial" panose="020B0604020202020204" pitchFamily="34" charset="0"/>
              <a:buNone/>
            </a:pPr>
            <a:r>
              <a:rPr lang="en-US" altLang="zh-CN" sz="2000" dirty="0"/>
              <a:t>   </a:t>
            </a:r>
            <a:r>
              <a:rPr lang="en-US" altLang="zh-CN" sz="2000" dirty="0" err="1"/>
              <a:t>Debug.print</a:t>
            </a:r>
            <a:r>
              <a:rPr lang="en-US" altLang="zh-CN" sz="2000" dirty="0"/>
              <a:t> "</a:t>
            </a:r>
            <a:r>
              <a:rPr lang="zh-CN" altLang="en-US" sz="2000" dirty="0"/>
              <a:t>过程调用完毕。</a:t>
            </a:r>
            <a:r>
              <a:rPr lang="en-US" altLang="zh-CN" sz="2000" dirty="0"/>
              <a:t>"</a:t>
            </a:r>
          </a:p>
          <a:p>
            <a:pPr marL="0" indent="0">
              <a:buFont typeface="Arial" panose="020B0604020202020204" pitchFamily="34" charset="0"/>
              <a:buNone/>
            </a:pPr>
            <a:r>
              <a:rPr lang="en-US" altLang="zh-CN" sz="2000" dirty="0"/>
              <a:t> End Sub</a:t>
            </a:r>
          </a:p>
          <a:p>
            <a:pPr marL="0" indent="0">
              <a:buFont typeface="Arial" panose="020B0604020202020204" pitchFamily="34" charset="0"/>
              <a:buNone/>
            </a:pPr>
            <a:endParaRPr lang="zh-CN" altLang="zh-CN" dirty="0"/>
          </a:p>
        </p:txBody>
      </p:sp>
    </p:spTree>
    <p:extLst>
      <p:ext uri="{BB962C8B-B14F-4D97-AF65-F5344CB8AC3E}">
        <p14:creationId xmlns:p14="http://schemas.microsoft.com/office/powerpoint/2010/main" val="2535598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047B447-0E62-4A73-AB4E-177A6EC94C65}"/>
              </a:ext>
            </a:extLst>
          </p:cNvPr>
          <p:cNvSpPr>
            <a:spLocks noGrp="1"/>
          </p:cNvSpPr>
          <p:nvPr>
            <p:ph type="title"/>
          </p:nvPr>
        </p:nvSpPr>
        <p:spPr/>
        <p:txBody>
          <a:bodyPr>
            <a:normAutofit/>
          </a:bodyPr>
          <a:lstStyle/>
          <a:p>
            <a:r>
              <a:rPr lang="en-US" altLang="zh-CN" dirty="0"/>
              <a:t>03 </a:t>
            </a:r>
            <a:r>
              <a:rPr lang="zh-CN" altLang="en-US" dirty="0"/>
              <a:t>过程与函数的调用</a:t>
            </a:r>
          </a:p>
        </p:txBody>
      </p:sp>
      <p:sp>
        <p:nvSpPr>
          <p:cNvPr id="3" name="内容占位符 2">
            <a:extLst>
              <a:ext uri="{FF2B5EF4-FFF2-40B4-BE49-F238E27FC236}">
                <a16:creationId xmlns:a16="http://schemas.microsoft.com/office/drawing/2014/main" id="{BB47991E-C681-432B-91DB-0A247EC4D4FC}"/>
              </a:ext>
            </a:extLst>
          </p:cNvPr>
          <p:cNvSpPr>
            <a:spLocks noGrp="1"/>
          </p:cNvSpPr>
          <p:nvPr>
            <p:ph idx="1"/>
          </p:nvPr>
        </p:nvSpPr>
        <p:spPr>
          <a:xfrm>
            <a:off x="485192" y="1240970"/>
            <a:ext cx="10620773" cy="5038533"/>
          </a:xfrm>
        </p:spPr>
        <p:txBody>
          <a:bodyPr>
            <a:normAutofit/>
          </a:bodyPr>
          <a:lstStyle/>
          <a:p>
            <a:pPr marL="0" indent="0">
              <a:buNone/>
            </a:pPr>
            <a:r>
              <a:rPr lang="en-US" altLang="zh-CN" dirty="0"/>
              <a:t>4.3.2 </a:t>
            </a:r>
            <a:r>
              <a:rPr lang="zh-CN" altLang="en-US" dirty="0"/>
              <a:t>调用函数 </a:t>
            </a:r>
          </a:p>
          <a:p>
            <a:pPr marL="0" indent="0">
              <a:buNone/>
            </a:pPr>
            <a:r>
              <a:rPr lang="zh-CN" altLang="en-US" dirty="0"/>
              <a:t>调用函数的方法与调用</a:t>
            </a:r>
            <a:r>
              <a:rPr lang="en-US" altLang="zh-CN" dirty="0"/>
              <a:t>VBA</a:t>
            </a:r>
            <a:r>
              <a:rPr lang="zh-CN" altLang="en-US" dirty="0"/>
              <a:t>标准函数的方法相同</a:t>
            </a:r>
            <a:r>
              <a:rPr lang="en-US" altLang="zh-CN" dirty="0"/>
              <a:t>,</a:t>
            </a:r>
            <a:r>
              <a:rPr lang="zh-CN" altLang="en-US" dirty="0"/>
              <a:t>如</a:t>
            </a:r>
            <a:r>
              <a:rPr lang="en-US" altLang="zh-CN" dirty="0"/>
              <a:t>Int(x)</a:t>
            </a:r>
            <a:r>
              <a:rPr lang="zh-CN" altLang="en-US" dirty="0"/>
              <a:t>，在调用语句中使用函数名，调用函数的一般格式为：  </a:t>
            </a:r>
          </a:p>
          <a:p>
            <a:pPr marL="0" indent="0">
              <a:buNone/>
            </a:pPr>
            <a:r>
              <a:rPr lang="zh-CN" altLang="en-US" dirty="0"/>
              <a:t>格式</a:t>
            </a:r>
            <a:r>
              <a:rPr lang="en-US" altLang="zh-CN" dirty="0"/>
              <a:t>1</a:t>
            </a:r>
            <a:r>
              <a:rPr lang="zh-CN" altLang="en-US" dirty="0"/>
              <a:t>：函数名</a:t>
            </a:r>
            <a:r>
              <a:rPr lang="en-US" altLang="zh-CN" dirty="0"/>
              <a:t>([</a:t>
            </a:r>
            <a:r>
              <a:rPr lang="zh-CN" altLang="en-US" dirty="0"/>
              <a:t>参数列表</a:t>
            </a:r>
            <a:r>
              <a:rPr lang="en-US" altLang="zh-CN" dirty="0"/>
              <a:t>])</a:t>
            </a:r>
          </a:p>
          <a:p>
            <a:pPr marL="0" indent="0">
              <a:buNone/>
            </a:pPr>
            <a:r>
              <a:rPr lang="zh-CN" altLang="en-US" dirty="0"/>
              <a:t>或</a:t>
            </a:r>
          </a:p>
          <a:p>
            <a:pPr marL="0" indent="0">
              <a:buNone/>
            </a:pPr>
            <a:r>
              <a:rPr lang="zh-CN" altLang="en-US" dirty="0"/>
              <a:t>格式</a:t>
            </a:r>
            <a:r>
              <a:rPr lang="en-US" altLang="zh-CN" dirty="0"/>
              <a:t>2</a:t>
            </a:r>
            <a:r>
              <a:rPr lang="zh-CN" altLang="en-US" dirty="0"/>
              <a:t>：函数名 </a:t>
            </a:r>
            <a:r>
              <a:rPr lang="en-US" altLang="zh-CN" dirty="0"/>
              <a:t>[</a:t>
            </a:r>
            <a:r>
              <a:rPr lang="zh-CN" altLang="en-US" dirty="0"/>
              <a:t>参数列表</a:t>
            </a:r>
            <a:r>
              <a:rPr lang="en-US" altLang="zh-CN" dirty="0"/>
              <a:t>]  </a:t>
            </a:r>
          </a:p>
          <a:p>
            <a:pPr marL="0" indent="0">
              <a:buNone/>
            </a:pPr>
            <a:r>
              <a:rPr lang="zh-CN" altLang="en-US" dirty="0"/>
              <a:t>在赋值语句或表达式中使用函数返回值时，使用格式</a:t>
            </a:r>
            <a:r>
              <a:rPr lang="en-US" altLang="zh-CN" dirty="0"/>
              <a:t>1</a:t>
            </a:r>
            <a:r>
              <a:rPr lang="zh-CN" altLang="en-US" dirty="0"/>
              <a:t>调用；不使用函数返回值时，使用第格式</a:t>
            </a:r>
            <a:r>
              <a:rPr lang="en-US" altLang="zh-CN" dirty="0"/>
              <a:t>2</a:t>
            </a:r>
            <a:r>
              <a:rPr lang="zh-CN" altLang="en-US" dirty="0"/>
              <a:t>调用。 </a:t>
            </a:r>
          </a:p>
          <a:p>
            <a:pPr marL="0" indent="0">
              <a:buNone/>
            </a:pPr>
            <a:endParaRPr lang="zh-CN" altLang="en-US" dirty="0"/>
          </a:p>
        </p:txBody>
      </p:sp>
    </p:spTree>
    <p:extLst>
      <p:ext uri="{BB962C8B-B14F-4D97-AF65-F5344CB8AC3E}">
        <p14:creationId xmlns:p14="http://schemas.microsoft.com/office/powerpoint/2010/main" val="419674424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047B447-0E62-4A73-AB4E-177A6EC94C65}"/>
              </a:ext>
            </a:extLst>
          </p:cNvPr>
          <p:cNvSpPr>
            <a:spLocks noGrp="1"/>
          </p:cNvSpPr>
          <p:nvPr>
            <p:ph type="title"/>
          </p:nvPr>
        </p:nvSpPr>
        <p:spPr/>
        <p:txBody>
          <a:bodyPr>
            <a:normAutofit/>
          </a:bodyPr>
          <a:lstStyle/>
          <a:p>
            <a:r>
              <a:rPr lang="en-US" altLang="zh-CN" dirty="0"/>
              <a:t>03 </a:t>
            </a:r>
            <a:r>
              <a:rPr lang="zh-CN" altLang="en-US" dirty="0"/>
              <a:t>过程与函数的调用</a:t>
            </a:r>
          </a:p>
        </p:txBody>
      </p:sp>
      <p:sp>
        <p:nvSpPr>
          <p:cNvPr id="3" name="内容占位符 2">
            <a:extLst>
              <a:ext uri="{FF2B5EF4-FFF2-40B4-BE49-F238E27FC236}">
                <a16:creationId xmlns:a16="http://schemas.microsoft.com/office/drawing/2014/main" id="{BB47991E-C681-432B-91DB-0A247EC4D4FC}"/>
              </a:ext>
            </a:extLst>
          </p:cNvPr>
          <p:cNvSpPr>
            <a:spLocks noGrp="1"/>
          </p:cNvSpPr>
          <p:nvPr>
            <p:ph idx="1"/>
          </p:nvPr>
        </p:nvSpPr>
        <p:spPr>
          <a:xfrm>
            <a:off x="485192" y="1240970"/>
            <a:ext cx="10620773" cy="5213096"/>
          </a:xfrm>
        </p:spPr>
        <p:txBody>
          <a:bodyPr>
            <a:normAutofit fontScale="55000" lnSpcReduction="20000"/>
          </a:bodyPr>
          <a:lstStyle/>
          <a:p>
            <a:pPr marL="0" indent="0">
              <a:buNone/>
            </a:pPr>
            <a:r>
              <a:rPr lang="zh-CN" altLang="zh-CN" sz="3600" dirty="0"/>
              <a:t>【例</a:t>
            </a:r>
            <a:r>
              <a:rPr lang="en-US" altLang="zh-CN" sz="3600" dirty="0"/>
              <a:t>4.3</a:t>
            </a:r>
            <a:r>
              <a:rPr lang="zh-CN" altLang="zh-CN" sz="3600" dirty="0"/>
              <a:t>】 输入三角形的三条边长值，求三角形的面积。</a:t>
            </a:r>
          </a:p>
          <a:p>
            <a:pPr marL="0" indent="0">
              <a:buNone/>
            </a:pPr>
            <a:r>
              <a:rPr lang="en-US" altLang="zh-CN" sz="3600" dirty="0"/>
              <a:t>'</a:t>
            </a:r>
            <a:r>
              <a:rPr lang="zh-CN" altLang="en-US" sz="3600" dirty="0"/>
              <a:t>函数 计算三角形面积</a:t>
            </a:r>
          </a:p>
          <a:p>
            <a:pPr marL="0" indent="0">
              <a:buNone/>
            </a:pPr>
            <a:r>
              <a:rPr lang="en-US" altLang="zh-CN" sz="3600" dirty="0"/>
              <a:t>Function </a:t>
            </a:r>
            <a:r>
              <a:rPr lang="en-US" altLang="zh-CN" sz="3600" dirty="0" err="1"/>
              <a:t>TriangleArea</a:t>
            </a:r>
            <a:r>
              <a:rPr lang="en-US" altLang="zh-CN" sz="3600" dirty="0"/>
              <a:t>(a As Single, b As Single, c As Single) As Single</a:t>
            </a:r>
          </a:p>
          <a:p>
            <a:pPr marL="0" indent="0">
              <a:buNone/>
            </a:pPr>
            <a:r>
              <a:rPr lang="en-US" altLang="zh-CN" sz="3600" dirty="0"/>
              <a:t>   Dim area As Single, s As Single</a:t>
            </a:r>
          </a:p>
          <a:p>
            <a:pPr marL="0" indent="0">
              <a:buNone/>
            </a:pPr>
            <a:r>
              <a:rPr lang="en-US" altLang="zh-CN" sz="3600" dirty="0"/>
              <a:t>   </a:t>
            </a:r>
          </a:p>
          <a:p>
            <a:pPr marL="0" indent="0">
              <a:buNone/>
            </a:pPr>
            <a:r>
              <a:rPr lang="en-US" altLang="zh-CN" sz="3600" dirty="0"/>
              <a:t>   If (a + b &gt; c And a + c &gt; b And b + c &gt; a) Then</a:t>
            </a:r>
          </a:p>
          <a:p>
            <a:pPr marL="0" indent="0">
              <a:buNone/>
            </a:pPr>
            <a:r>
              <a:rPr lang="en-US" altLang="zh-CN" sz="3600" dirty="0"/>
              <a:t>       s = (a + b + c) / 2</a:t>
            </a:r>
          </a:p>
          <a:p>
            <a:pPr marL="0" indent="0">
              <a:buNone/>
            </a:pPr>
            <a:r>
              <a:rPr lang="en-US" altLang="zh-CN" sz="3600" dirty="0"/>
              <a:t>       </a:t>
            </a:r>
            <a:r>
              <a:rPr lang="en-US" altLang="zh-CN" sz="3600" dirty="0" err="1"/>
              <a:t>TriangleArea</a:t>
            </a:r>
            <a:r>
              <a:rPr lang="en-US" altLang="zh-CN" sz="3600" dirty="0"/>
              <a:t> = </a:t>
            </a:r>
            <a:r>
              <a:rPr lang="en-US" altLang="zh-CN" sz="3600" dirty="0" err="1"/>
              <a:t>Sqr</a:t>
            </a:r>
            <a:r>
              <a:rPr lang="en-US" altLang="zh-CN" sz="3600" dirty="0"/>
              <a:t>(s * (s - a) * (s - b) * (s - c))</a:t>
            </a:r>
          </a:p>
          <a:p>
            <a:pPr marL="0" indent="0">
              <a:buNone/>
            </a:pPr>
            <a:r>
              <a:rPr lang="en-US" altLang="zh-CN" sz="3600" dirty="0"/>
              <a:t>   Else</a:t>
            </a:r>
          </a:p>
          <a:p>
            <a:pPr marL="0" indent="0">
              <a:buNone/>
            </a:pPr>
            <a:r>
              <a:rPr lang="en-US" altLang="zh-CN" sz="3600" dirty="0"/>
              <a:t>       </a:t>
            </a:r>
            <a:r>
              <a:rPr lang="en-US" altLang="zh-CN" sz="3600" dirty="0" err="1"/>
              <a:t>TriangleArea</a:t>
            </a:r>
            <a:r>
              <a:rPr lang="en-US" altLang="zh-CN" sz="3600" dirty="0"/>
              <a:t> = 0</a:t>
            </a:r>
          </a:p>
          <a:p>
            <a:pPr marL="0" indent="0">
              <a:buNone/>
            </a:pPr>
            <a:r>
              <a:rPr lang="en-US" altLang="zh-CN" sz="3600" dirty="0"/>
              <a:t>   End If</a:t>
            </a:r>
          </a:p>
          <a:p>
            <a:pPr marL="0" indent="0">
              <a:buNone/>
            </a:pPr>
            <a:r>
              <a:rPr lang="en-US" altLang="zh-CN" sz="3600" dirty="0"/>
              <a:t>End Function</a:t>
            </a:r>
          </a:p>
          <a:p>
            <a:pPr marL="0" indent="0">
              <a:buNone/>
            </a:pPr>
            <a:r>
              <a:rPr lang="en-US" altLang="zh-CN" sz="3600" dirty="0"/>
              <a:t>Sub Main()</a:t>
            </a:r>
          </a:p>
          <a:p>
            <a:pPr marL="0" indent="0">
              <a:buNone/>
            </a:pPr>
            <a:r>
              <a:rPr lang="en-US" altLang="zh-CN" sz="3600" dirty="0"/>
              <a:t>    Debug.Print </a:t>
            </a:r>
            <a:r>
              <a:rPr lang="en-US" altLang="zh-CN" sz="3600" dirty="0" err="1"/>
              <a:t>TriangleArea</a:t>
            </a:r>
            <a:r>
              <a:rPr lang="en-US" altLang="zh-CN" sz="3600" dirty="0"/>
              <a:t>(3, 4, 5)</a:t>
            </a:r>
          </a:p>
          <a:p>
            <a:pPr marL="0" indent="0">
              <a:buNone/>
            </a:pPr>
            <a:r>
              <a:rPr lang="en-US" altLang="zh-CN" sz="3600" dirty="0"/>
              <a:t>End Sub</a:t>
            </a:r>
          </a:p>
        </p:txBody>
      </p:sp>
    </p:spTree>
    <p:extLst>
      <p:ext uri="{BB962C8B-B14F-4D97-AF65-F5344CB8AC3E}">
        <p14:creationId xmlns:p14="http://schemas.microsoft.com/office/powerpoint/2010/main" val="89278794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047B447-0E62-4A73-AB4E-177A6EC94C65}"/>
              </a:ext>
            </a:extLst>
          </p:cNvPr>
          <p:cNvSpPr>
            <a:spLocks noGrp="1"/>
          </p:cNvSpPr>
          <p:nvPr>
            <p:ph type="title"/>
          </p:nvPr>
        </p:nvSpPr>
        <p:spPr/>
        <p:txBody>
          <a:bodyPr>
            <a:normAutofit/>
          </a:bodyPr>
          <a:lstStyle/>
          <a:p>
            <a:r>
              <a:rPr lang="en-US" altLang="zh-CN" dirty="0"/>
              <a:t>03 </a:t>
            </a:r>
            <a:r>
              <a:rPr lang="zh-CN" altLang="en-US" dirty="0"/>
              <a:t>过程与函数的调用</a:t>
            </a:r>
          </a:p>
        </p:txBody>
      </p:sp>
      <p:sp>
        <p:nvSpPr>
          <p:cNvPr id="3" name="内容占位符 2">
            <a:extLst>
              <a:ext uri="{FF2B5EF4-FFF2-40B4-BE49-F238E27FC236}">
                <a16:creationId xmlns:a16="http://schemas.microsoft.com/office/drawing/2014/main" id="{BB47991E-C681-432B-91DB-0A247EC4D4FC}"/>
              </a:ext>
            </a:extLst>
          </p:cNvPr>
          <p:cNvSpPr>
            <a:spLocks noGrp="1"/>
          </p:cNvSpPr>
          <p:nvPr>
            <p:ph idx="1"/>
          </p:nvPr>
        </p:nvSpPr>
        <p:spPr>
          <a:xfrm>
            <a:off x="485192" y="1240970"/>
            <a:ext cx="10620773" cy="5213096"/>
          </a:xfrm>
        </p:spPr>
        <p:txBody>
          <a:bodyPr>
            <a:normAutofit/>
          </a:bodyPr>
          <a:lstStyle/>
          <a:p>
            <a:pPr marL="0" indent="0">
              <a:buNone/>
            </a:pPr>
            <a:r>
              <a:rPr lang="en-US" altLang="zh-CN" dirty="0"/>
              <a:t>4.3.3 </a:t>
            </a:r>
            <a:r>
              <a:rPr lang="zh-CN" altLang="en-US" dirty="0"/>
              <a:t>递归调用 </a:t>
            </a:r>
          </a:p>
          <a:p>
            <a:pPr marL="0" indent="0">
              <a:buNone/>
            </a:pPr>
            <a:r>
              <a:rPr lang="zh-CN" altLang="en-US" dirty="0"/>
              <a:t>一个过程或函数直接或间接地调用自身，便构成了过程的递归调用，前者称为直接递归调用，后者称为间接递归调用。包含递归调用的过程称为递归过程。递归调用的优点是程序简洁易懂，缺点是效率较低，易造成堆栈溢出。</a:t>
            </a:r>
          </a:p>
        </p:txBody>
      </p:sp>
    </p:spTree>
    <p:extLst>
      <p:ext uri="{BB962C8B-B14F-4D97-AF65-F5344CB8AC3E}">
        <p14:creationId xmlns:p14="http://schemas.microsoft.com/office/powerpoint/2010/main" val="252227575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047B447-0E62-4A73-AB4E-177A6EC94C65}"/>
              </a:ext>
            </a:extLst>
          </p:cNvPr>
          <p:cNvSpPr>
            <a:spLocks noGrp="1"/>
          </p:cNvSpPr>
          <p:nvPr>
            <p:ph type="title"/>
          </p:nvPr>
        </p:nvSpPr>
        <p:spPr/>
        <p:txBody>
          <a:bodyPr>
            <a:normAutofit/>
          </a:bodyPr>
          <a:lstStyle/>
          <a:p>
            <a:r>
              <a:rPr lang="en-US" altLang="zh-CN" dirty="0"/>
              <a:t>03 </a:t>
            </a:r>
            <a:r>
              <a:rPr lang="zh-CN" altLang="en-US" dirty="0"/>
              <a:t>过程与函数的调用</a:t>
            </a:r>
          </a:p>
        </p:txBody>
      </p:sp>
      <p:sp>
        <p:nvSpPr>
          <p:cNvPr id="3" name="内容占位符 2">
            <a:extLst>
              <a:ext uri="{FF2B5EF4-FFF2-40B4-BE49-F238E27FC236}">
                <a16:creationId xmlns:a16="http://schemas.microsoft.com/office/drawing/2014/main" id="{BB47991E-C681-432B-91DB-0A247EC4D4FC}"/>
              </a:ext>
            </a:extLst>
          </p:cNvPr>
          <p:cNvSpPr>
            <a:spLocks noGrp="1"/>
          </p:cNvSpPr>
          <p:nvPr>
            <p:ph idx="1"/>
          </p:nvPr>
        </p:nvSpPr>
        <p:spPr>
          <a:xfrm>
            <a:off x="485192" y="1240970"/>
            <a:ext cx="10620773" cy="5213096"/>
          </a:xfrm>
        </p:spPr>
        <p:txBody>
          <a:bodyPr>
            <a:normAutofit/>
          </a:bodyPr>
          <a:lstStyle/>
          <a:p>
            <a:pPr marL="0" indent="0">
              <a:buNone/>
            </a:pPr>
            <a:r>
              <a:rPr lang="en-US" altLang="zh-CN" sz="2200" dirty="0"/>
              <a:t>【</a:t>
            </a:r>
            <a:r>
              <a:rPr lang="zh-CN" altLang="en-US" sz="2200" dirty="0"/>
              <a:t>例</a:t>
            </a:r>
            <a:r>
              <a:rPr lang="en-US" altLang="zh-CN" sz="2200" dirty="0"/>
              <a:t>4.4】 </a:t>
            </a:r>
            <a:r>
              <a:rPr lang="zh-CN" altLang="en-US" sz="2200" dirty="0"/>
              <a:t>以下是求斐波那契数列的递归调用程序，斐波那契数列的定义如下：</a:t>
            </a:r>
          </a:p>
          <a:p>
            <a:pPr marL="0" indent="0">
              <a:buNone/>
            </a:pPr>
            <a:r>
              <a:rPr lang="en-US" altLang="zh-CN" sz="2200" dirty="0"/>
              <a:t>F(1) = 1               </a:t>
            </a:r>
          </a:p>
          <a:p>
            <a:pPr marL="0" indent="0">
              <a:buNone/>
            </a:pPr>
            <a:r>
              <a:rPr lang="en-US" altLang="zh-CN" sz="2200" dirty="0"/>
              <a:t>F(2) = 1</a:t>
            </a:r>
          </a:p>
          <a:p>
            <a:pPr marL="0" indent="0">
              <a:buNone/>
            </a:pPr>
            <a:r>
              <a:rPr lang="en-US" altLang="zh-CN" sz="2200" dirty="0"/>
              <a:t>F(n) = F(n-1) + F(n-2) </a:t>
            </a:r>
            <a:r>
              <a:rPr lang="zh-CN" altLang="en-US" sz="2200" dirty="0"/>
              <a:t>（</a:t>
            </a:r>
            <a:r>
              <a:rPr lang="en-US" altLang="zh-CN" sz="2200" dirty="0"/>
              <a:t>n&gt;2   n</a:t>
            </a:r>
            <a:r>
              <a:rPr lang="zh-CN" altLang="en-US" sz="2200" dirty="0"/>
              <a:t>属于自然数）</a:t>
            </a:r>
            <a:endParaRPr lang="en-US" altLang="zh-CN" sz="2200" dirty="0"/>
          </a:p>
          <a:p>
            <a:pPr marL="0" indent="0">
              <a:buNone/>
            </a:pPr>
            <a:endParaRPr lang="en-US" altLang="zh-CN" sz="2200" dirty="0"/>
          </a:p>
          <a:p>
            <a:pPr marL="0" indent="0">
              <a:buNone/>
            </a:pPr>
            <a:r>
              <a:rPr lang="en-US" altLang="zh-CN" sz="2000" dirty="0"/>
              <a:t>Public Function Fibonacci(</a:t>
            </a:r>
            <a:r>
              <a:rPr lang="en-US" altLang="zh-CN" sz="2000" dirty="0" err="1"/>
              <a:t>ByVal</a:t>
            </a:r>
            <a:r>
              <a:rPr lang="en-US" altLang="zh-CN" sz="2000" dirty="0"/>
              <a:t> n As Integer) As Long</a:t>
            </a:r>
          </a:p>
          <a:p>
            <a:pPr marL="0" indent="0">
              <a:buNone/>
            </a:pPr>
            <a:r>
              <a:rPr lang="en-US" altLang="zh-CN" sz="2000" dirty="0"/>
              <a:t>    If (n &lt;= 2) Then</a:t>
            </a:r>
          </a:p>
          <a:p>
            <a:pPr marL="0" indent="0">
              <a:buNone/>
            </a:pPr>
            <a:r>
              <a:rPr lang="en-US" altLang="zh-CN" sz="2000" dirty="0"/>
              <a:t>        Fibonacci = 1</a:t>
            </a:r>
          </a:p>
          <a:p>
            <a:pPr marL="0" indent="0">
              <a:buNone/>
            </a:pPr>
            <a:r>
              <a:rPr lang="en-US" altLang="zh-CN" sz="2000" dirty="0"/>
              <a:t>    Else</a:t>
            </a:r>
          </a:p>
          <a:p>
            <a:pPr marL="0" indent="0">
              <a:buNone/>
            </a:pPr>
            <a:r>
              <a:rPr lang="en-US" altLang="zh-CN" sz="2000" dirty="0"/>
              <a:t>        Fibonacci = Fibonacci(n - 1) + Fibonacci(n - 2)</a:t>
            </a:r>
          </a:p>
          <a:p>
            <a:pPr marL="0" indent="0">
              <a:buNone/>
            </a:pPr>
            <a:r>
              <a:rPr lang="en-US" altLang="zh-CN" sz="2000" dirty="0"/>
              <a:t>    End If</a:t>
            </a:r>
          </a:p>
          <a:p>
            <a:pPr marL="0" indent="0">
              <a:buNone/>
            </a:pPr>
            <a:r>
              <a:rPr lang="en-US" altLang="zh-CN" sz="2000" dirty="0"/>
              <a:t>End Function</a:t>
            </a:r>
          </a:p>
          <a:p>
            <a:pPr marL="0" indent="0">
              <a:buNone/>
            </a:pPr>
            <a:endParaRPr lang="zh-CN" altLang="en-US" sz="3600" dirty="0"/>
          </a:p>
        </p:txBody>
      </p:sp>
    </p:spTree>
    <p:extLst>
      <p:ext uri="{BB962C8B-B14F-4D97-AF65-F5344CB8AC3E}">
        <p14:creationId xmlns:p14="http://schemas.microsoft.com/office/powerpoint/2010/main" val="169311973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047B447-0E62-4A73-AB4E-177A6EC94C65}"/>
              </a:ext>
            </a:extLst>
          </p:cNvPr>
          <p:cNvSpPr>
            <a:spLocks noGrp="1"/>
          </p:cNvSpPr>
          <p:nvPr>
            <p:ph type="title"/>
          </p:nvPr>
        </p:nvSpPr>
        <p:spPr/>
        <p:txBody>
          <a:bodyPr>
            <a:normAutofit/>
          </a:bodyPr>
          <a:lstStyle/>
          <a:p>
            <a:r>
              <a:rPr lang="en-US" altLang="zh-CN" dirty="0"/>
              <a:t>04 </a:t>
            </a:r>
            <a:r>
              <a:rPr lang="zh-CN" altLang="en-US" dirty="0"/>
              <a:t>参数传递</a:t>
            </a:r>
          </a:p>
        </p:txBody>
      </p:sp>
      <p:sp>
        <p:nvSpPr>
          <p:cNvPr id="3" name="内容占位符 2">
            <a:extLst>
              <a:ext uri="{FF2B5EF4-FFF2-40B4-BE49-F238E27FC236}">
                <a16:creationId xmlns:a16="http://schemas.microsoft.com/office/drawing/2014/main" id="{BB47991E-C681-432B-91DB-0A247EC4D4FC}"/>
              </a:ext>
            </a:extLst>
          </p:cNvPr>
          <p:cNvSpPr>
            <a:spLocks noGrp="1"/>
          </p:cNvSpPr>
          <p:nvPr>
            <p:ph idx="1"/>
          </p:nvPr>
        </p:nvSpPr>
        <p:spPr/>
        <p:txBody>
          <a:bodyPr/>
          <a:lstStyle/>
          <a:p>
            <a:pPr marL="0" indent="0">
              <a:buNone/>
            </a:pPr>
            <a:r>
              <a:rPr lang="zh-CN" altLang="en-US" dirty="0"/>
              <a:t>主调过程调用过程和函数时可以把数据传递给过程，也可以把过程和函数中的经过处理后的数据回传给主调过程，这些数据的传递都是通过参数传递完成的。在调用过程时，需考虑调用过程和被调用过程之间的数据是如何传递的。在调用一个有参数的过程时，首先进行的是形参与实参的结合，实现调用过程的实参与被调用过程的形参之间的数据传递。数据传递有两种方式：按值传递和按地址传递。</a:t>
            </a:r>
          </a:p>
        </p:txBody>
      </p:sp>
    </p:spTree>
    <p:extLst>
      <p:ext uri="{BB962C8B-B14F-4D97-AF65-F5344CB8AC3E}">
        <p14:creationId xmlns:p14="http://schemas.microsoft.com/office/powerpoint/2010/main" val="292207597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047B447-0E62-4A73-AB4E-177A6EC94C65}"/>
              </a:ext>
            </a:extLst>
          </p:cNvPr>
          <p:cNvSpPr>
            <a:spLocks noGrp="1"/>
          </p:cNvSpPr>
          <p:nvPr>
            <p:ph type="title"/>
          </p:nvPr>
        </p:nvSpPr>
        <p:spPr/>
        <p:txBody>
          <a:bodyPr>
            <a:normAutofit/>
          </a:bodyPr>
          <a:lstStyle/>
          <a:p>
            <a:r>
              <a:rPr lang="en-US" altLang="zh-CN" dirty="0"/>
              <a:t>04 </a:t>
            </a:r>
            <a:r>
              <a:rPr lang="zh-CN" altLang="en-US" dirty="0"/>
              <a:t>参数传递</a:t>
            </a:r>
          </a:p>
        </p:txBody>
      </p:sp>
      <p:sp>
        <p:nvSpPr>
          <p:cNvPr id="3" name="内容占位符 2">
            <a:extLst>
              <a:ext uri="{FF2B5EF4-FFF2-40B4-BE49-F238E27FC236}">
                <a16:creationId xmlns:a16="http://schemas.microsoft.com/office/drawing/2014/main" id="{BB47991E-C681-432B-91DB-0A247EC4D4FC}"/>
              </a:ext>
            </a:extLst>
          </p:cNvPr>
          <p:cNvSpPr>
            <a:spLocks noGrp="1"/>
          </p:cNvSpPr>
          <p:nvPr>
            <p:ph idx="1"/>
          </p:nvPr>
        </p:nvSpPr>
        <p:spPr/>
        <p:txBody>
          <a:bodyPr>
            <a:normAutofit/>
          </a:bodyPr>
          <a:lstStyle/>
          <a:p>
            <a:pPr marL="0" indent="0">
              <a:buNone/>
            </a:pPr>
            <a:r>
              <a:rPr lang="en-US" altLang="zh-CN" dirty="0"/>
              <a:t>4.4.1 </a:t>
            </a:r>
            <a:r>
              <a:rPr lang="zh-CN" altLang="en-US" dirty="0"/>
              <a:t>形参和实参</a:t>
            </a:r>
            <a:endParaRPr lang="en-US" altLang="zh-CN" dirty="0"/>
          </a:p>
          <a:p>
            <a:pPr marL="0" indent="0">
              <a:buNone/>
            </a:pPr>
            <a:r>
              <a:rPr lang="zh-CN" altLang="en-US" dirty="0"/>
              <a:t>过程定义时参数表中的参数称为形式参数</a:t>
            </a:r>
            <a:r>
              <a:rPr lang="en-US" altLang="zh-CN" dirty="0"/>
              <a:t>(</a:t>
            </a:r>
            <a:r>
              <a:rPr lang="zh-CN" altLang="en-US" dirty="0"/>
              <a:t>简称形参</a:t>
            </a:r>
            <a:r>
              <a:rPr lang="en-US" altLang="zh-CN" dirty="0"/>
              <a:t>)</a:t>
            </a:r>
            <a:r>
              <a:rPr lang="zh-CN" altLang="en-US" dirty="0"/>
              <a:t>。在过程被调用之前，形参并未被分配内存，仅说明形参的类型和在过程中的作用。在调用过程语句或表达式中出现的参数表称为实在参数</a:t>
            </a:r>
            <a:r>
              <a:rPr lang="en-US" altLang="zh-CN" dirty="0"/>
              <a:t>(</a:t>
            </a:r>
            <a:r>
              <a:rPr lang="zh-CN" altLang="en-US" dirty="0"/>
              <a:t>简称实参</a:t>
            </a:r>
            <a:r>
              <a:rPr lang="en-US" altLang="zh-CN" dirty="0"/>
              <a:t>)</a:t>
            </a:r>
            <a:r>
              <a:rPr lang="zh-CN" altLang="en-US" dirty="0"/>
              <a:t>，在过程调用时实参将数据传递给形参。实参可以由常量、表达式、有效的变量名、数组名组成。在调用一个过程时，必须把实参传送给过程中的形参，完成形参与实参的结合，这种参数的传递也称为参数结合。</a:t>
            </a:r>
            <a:endParaRPr lang="en-US" altLang="zh-CN" dirty="0"/>
          </a:p>
          <a:p>
            <a:pPr marL="0" indent="0">
              <a:buNone/>
            </a:pPr>
            <a:r>
              <a:rPr lang="zh-CN" altLang="en-US" dirty="0"/>
              <a:t>在传递参数时，形参表与实参表中对应参数的名字可以不同，但要求形参表与实参表中参数的个数、位置顺序必须一一对应结合。因为在调用过程时，形参和实参结合是按位置结合的，即第一个实参与第一个形参结合，第二个实参与第二个形参结合，依次类推。传递参数时，即使形参与实参对应变量的名称值相同，但两者依然是两个不同的变量。</a:t>
            </a:r>
          </a:p>
        </p:txBody>
      </p:sp>
    </p:spTree>
    <p:extLst>
      <p:ext uri="{BB962C8B-B14F-4D97-AF65-F5344CB8AC3E}">
        <p14:creationId xmlns:p14="http://schemas.microsoft.com/office/powerpoint/2010/main" val="389317538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047B447-0E62-4A73-AB4E-177A6EC94C65}"/>
              </a:ext>
            </a:extLst>
          </p:cNvPr>
          <p:cNvSpPr>
            <a:spLocks noGrp="1"/>
          </p:cNvSpPr>
          <p:nvPr>
            <p:ph type="title"/>
          </p:nvPr>
        </p:nvSpPr>
        <p:spPr/>
        <p:txBody>
          <a:bodyPr>
            <a:normAutofit/>
          </a:bodyPr>
          <a:lstStyle/>
          <a:p>
            <a:r>
              <a:rPr lang="en-US" altLang="zh-CN" dirty="0"/>
              <a:t>04 </a:t>
            </a:r>
            <a:r>
              <a:rPr lang="zh-CN" altLang="en-US" dirty="0"/>
              <a:t>参数传递</a:t>
            </a:r>
          </a:p>
        </p:txBody>
      </p:sp>
      <p:sp>
        <p:nvSpPr>
          <p:cNvPr id="3" name="内容占位符 2">
            <a:extLst>
              <a:ext uri="{FF2B5EF4-FFF2-40B4-BE49-F238E27FC236}">
                <a16:creationId xmlns:a16="http://schemas.microsoft.com/office/drawing/2014/main" id="{BB47991E-C681-432B-91DB-0A247EC4D4FC}"/>
              </a:ext>
            </a:extLst>
          </p:cNvPr>
          <p:cNvSpPr>
            <a:spLocks noGrp="1"/>
          </p:cNvSpPr>
          <p:nvPr>
            <p:ph idx="1"/>
          </p:nvPr>
        </p:nvSpPr>
        <p:spPr/>
        <p:txBody>
          <a:bodyPr>
            <a:normAutofit lnSpcReduction="10000"/>
          </a:bodyPr>
          <a:lstStyle/>
          <a:p>
            <a:pPr marL="0" indent="0">
              <a:buNone/>
            </a:pPr>
            <a:r>
              <a:rPr lang="en-US" altLang="zh-CN" dirty="0"/>
              <a:t>4.4.2 </a:t>
            </a:r>
            <a:r>
              <a:rPr lang="zh-CN" altLang="en-US" dirty="0"/>
              <a:t>按值传递和按地址传递</a:t>
            </a:r>
            <a:endParaRPr lang="en-US" altLang="zh-CN" dirty="0"/>
          </a:p>
          <a:p>
            <a:pPr marL="0" indent="0">
              <a:buNone/>
            </a:pPr>
            <a:r>
              <a:rPr lang="en-US" altLang="zh-CN" dirty="0"/>
              <a:t>VBA</a:t>
            </a:r>
            <a:r>
              <a:rPr lang="zh-CN" altLang="en-US" dirty="0"/>
              <a:t>中传递参数的方式有两种：一种是按值传递，另一种是按地址传递。在过程定义时，形参前加“</a:t>
            </a:r>
            <a:r>
              <a:rPr lang="en-US" altLang="zh-CN" dirty="0" err="1"/>
              <a:t>ByVal</a:t>
            </a:r>
            <a:r>
              <a:rPr lang="en-US" altLang="zh-CN" dirty="0"/>
              <a:t>”</a:t>
            </a:r>
            <a:r>
              <a:rPr lang="zh-CN" altLang="en-US" dirty="0"/>
              <a:t>关键字的是按值传递，形参前加“</a:t>
            </a:r>
            <a:r>
              <a:rPr lang="en-US" altLang="zh-CN" dirty="0" err="1"/>
              <a:t>ByRef</a:t>
            </a:r>
            <a:r>
              <a:rPr lang="en-US" altLang="zh-CN" dirty="0"/>
              <a:t>”</a:t>
            </a:r>
            <a:r>
              <a:rPr lang="zh-CN" altLang="en-US" dirty="0"/>
              <a:t>关键字或省略的是按地址传递。 </a:t>
            </a:r>
          </a:p>
          <a:p>
            <a:pPr marL="0" indent="0">
              <a:buNone/>
            </a:pPr>
            <a:r>
              <a:rPr lang="en-US" altLang="zh-CN" dirty="0"/>
              <a:t>1. </a:t>
            </a:r>
            <a:r>
              <a:rPr lang="zh-CN" altLang="en-US" dirty="0"/>
              <a:t>按值传递参数 </a:t>
            </a:r>
          </a:p>
          <a:p>
            <a:pPr marL="0" indent="0">
              <a:buNone/>
            </a:pPr>
            <a:r>
              <a:rPr lang="zh-CN" altLang="en-US" dirty="0"/>
              <a:t>按值传递参数时，</a:t>
            </a:r>
            <a:r>
              <a:rPr lang="en-US" altLang="zh-CN" dirty="0"/>
              <a:t>VBA</a:t>
            </a:r>
            <a:r>
              <a:rPr lang="zh-CN" altLang="en-US" dirty="0"/>
              <a:t>为形参分配一个临时的内存单元，将实参的值传递到这个临时内存单元中去。实参向形参的数据传递是单向的，如果在被调用过程或函数中改变了形参值，则只是改变临时内存单元的值，而实参变量的值保持不变。当被调用过程或函数运行结束返回调过程时，</a:t>
            </a:r>
            <a:r>
              <a:rPr lang="en-US" altLang="zh-CN" dirty="0"/>
              <a:t>VBA</a:t>
            </a:r>
            <a:r>
              <a:rPr lang="zh-CN" altLang="en-US" dirty="0"/>
              <a:t>将释放给形参分配的临时内存单元，实参变量的值保持不变。如果调用语句中的实参是常量或表达式，此时参数传递是按值传递。如果形参和与其结合的实参的数据类型不同时，</a:t>
            </a:r>
            <a:r>
              <a:rPr lang="en-US" altLang="zh-CN" dirty="0"/>
              <a:t>VBA</a:t>
            </a:r>
            <a:r>
              <a:rPr lang="zh-CN" altLang="en-US" dirty="0"/>
              <a:t>自动进行数据类型转换，如果不能自动转换，则会报“类型不匹配”错误。</a:t>
            </a:r>
          </a:p>
        </p:txBody>
      </p:sp>
    </p:spTree>
    <p:extLst>
      <p:ext uri="{BB962C8B-B14F-4D97-AF65-F5344CB8AC3E}">
        <p14:creationId xmlns:p14="http://schemas.microsoft.com/office/powerpoint/2010/main" val="134981048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047B447-0E62-4A73-AB4E-177A6EC94C65}"/>
              </a:ext>
            </a:extLst>
          </p:cNvPr>
          <p:cNvSpPr>
            <a:spLocks noGrp="1"/>
          </p:cNvSpPr>
          <p:nvPr>
            <p:ph type="title"/>
          </p:nvPr>
        </p:nvSpPr>
        <p:spPr/>
        <p:txBody>
          <a:bodyPr>
            <a:normAutofit/>
          </a:bodyPr>
          <a:lstStyle/>
          <a:p>
            <a:r>
              <a:rPr lang="en-US" altLang="zh-CN" dirty="0"/>
              <a:t>04 </a:t>
            </a:r>
            <a:r>
              <a:rPr lang="zh-CN" altLang="en-US" dirty="0"/>
              <a:t>参数传递</a:t>
            </a:r>
          </a:p>
        </p:txBody>
      </p:sp>
      <p:sp>
        <p:nvSpPr>
          <p:cNvPr id="3" name="内容占位符 2">
            <a:extLst>
              <a:ext uri="{FF2B5EF4-FFF2-40B4-BE49-F238E27FC236}">
                <a16:creationId xmlns:a16="http://schemas.microsoft.com/office/drawing/2014/main" id="{BB47991E-C681-432B-91DB-0A247EC4D4FC}"/>
              </a:ext>
            </a:extLst>
          </p:cNvPr>
          <p:cNvSpPr>
            <a:spLocks noGrp="1"/>
          </p:cNvSpPr>
          <p:nvPr>
            <p:ph idx="1"/>
          </p:nvPr>
        </p:nvSpPr>
        <p:spPr/>
        <p:txBody>
          <a:bodyPr>
            <a:normAutofit lnSpcReduction="10000"/>
          </a:bodyPr>
          <a:lstStyle/>
          <a:p>
            <a:pPr marL="0" indent="0">
              <a:buNone/>
            </a:pPr>
            <a:r>
              <a:rPr lang="en-US" altLang="zh-CN" dirty="0"/>
              <a:t>4.4.2 </a:t>
            </a:r>
            <a:r>
              <a:rPr lang="zh-CN" altLang="en-US" dirty="0"/>
              <a:t>按值传递和按地址传递</a:t>
            </a:r>
            <a:endParaRPr lang="en-US" altLang="zh-CN" dirty="0"/>
          </a:p>
          <a:p>
            <a:pPr marL="0" indent="0">
              <a:buNone/>
            </a:pPr>
            <a:r>
              <a:rPr lang="en-US" altLang="zh-CN" dirty="0"/>
              <a:t>VBA</a:t>
            </a:r>
            <a:r>
              <a:rPr lang="zh-CN" altLang="en-US" dirty="0"/>
              <a:t>中传递参数的方式有两种：一种是按值传递，另一种是按地址传递。在过程定义时，形参前加“</a:t>
            </a:r>
            <a:r>
              <a:rPr lang="en-US" altLang="zh-CN" dirty="0" err="1"/>
              <a:t>ByVal</a:t>
            </a:r>
            <a:r>
              <a:rPr lang="en-US" altLang="zh-CN" dirty="0"/>
              <a:t>”</a:t>
            </a:r>
            <a:r>
              <a:rPr lang="zh-CN" altLang="en-US" dirty="0"/>
              <a:t>关键字的是按值传递，形参前加“</a:t>
            </a:r>
            <a:r>
              <a:rPr lang="en-US" altLang="zh-CN" dirty="0" err="1"/>
              <a:t>ByRef</a:t>
            </a:r>
            <a:r>
              <a:rPr lang="en-US" altLang="zh-CN" dirty="0"/>
              <a:t>”</a:t>
            </a:r>
            <a:r>
              <a:rPr lang="zh-CN" altLang="en-US" dirty="0"/>
              <a:t>关键字或省略的是按地址传递。 </a:t>
            </a:r>
          </a:p>
          <a:p>
            <a:pPr marL="0" indent="0">
              <a:buNone/>
            </a:pPr>
            <a:r>
              <a:rPr lang="en-US" altLang="zh-CN" dirty="0"/>
              <a:t>2. </a:t>
            </a:r>
            <a:r>
              <a:rPr lang="zh-CN" altLang="en-US" dirty="0"/>
              <a:t>按地址传递参数</a:t>
            </a:r>
            <a:endParaRPr lang="en-US" altLang="zh-CN" dirty="0"/>
          </a:p>
          <a:p>
            <a:pPr marL="0" indent="0">
              <a:buNone/>
            </a:pPr>
            <a:r>
              <a:rPr lang="zh-CN" altLang="en-US" dirty="0"/>
              <a:t>按地址传递参数是系统默认的参数结合方式。按地址传递参数是把实参变量的内存地址传递给形参，所以形参和实参具有相同的地址，这时，形参和实参虽然变量名不同，但却共用一个存储单元。因此，在被调用过程中改变形参的值，则对应实参的值也被改变，也就是说，按地址传递参数可以在被调用过程中改变实参的值。采用按地址传递参数时，若实参是一个表达式或常量，此时按地址传递参数无效，只是将表达式的值赋给形参，相当于传值方式。</a:t>
            </a:r>
          </a:p>
        </p:txBody>
      </p:sp>
    </p:spTree>
    <p:extLst>
      <p:ext uri="{BB962C8B-B14F-4D97-AF65-F5344CB8AC3E}">
        <p14:creationId xmlns:p14="http://schemas.microsoft.com/office/powerpoint/2010/main" val="314813982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047B447-0E62-4A73-AB4E-177A6EC94C65}"/>
              </a:ext>
            </a:extLst>
          </p:cNvPr>
          <p:cNvSpPr>
            <a:spLocks noGrp="1"/>
          </p:cNvSpPr>
          <p:nvPr>
            <p:ph type="title"/>
          </p:nvPr>
        </p:nvSpPr>
        <p:spPr/>
        <p:txBody>
          <a:bodyPr>
            <a:normAutofit/>
          </a:bodyPr>
          <a:lstStyle/>
          <a:p>
            <a:r>
              <a:rPr lang="en-US" altLang="zh-CN" dirty="0"/>
              <a:t>04 </a:t>
            </a:r>
            <a:r>
              <a:rPr lang="zh-CN" altLang="en-US" dirty="0"/>
              <a:t>参数传递</a:t>
            </a:r>
          </a:p>
        </p:txBody>
      </p:sp>
      <p:sp>
        <p:nvSpPr>
          <p:cNvPr id="3" name="内容占位符 2">
            <a:extLst>
              <a:ext uri="{FF2B5EF4-FFF2-40B4-BE49-F238E27FC236}">
                <a16:creationId xmlns:a16="http://schemas.microsoft.com/office/drawing/2014/main" id="{BB47991E-C681-432B-91DB-0A247EC4D4FC}"/>
              </a:ext>
            </a:extLst>
          </p:cNvPr>
          <p:cNvSpPr>
            <a:spLocks noGrp="1"/>
          </p:cNvSpPr>
          <p:nvPr>
            <p:ph idx="1"/>
          </p:nvPr>
        </p:nvSpPr>
        <p:spPr/>
        <p:txBody>
          <a:bodyPr>
            <a:normAutofit/>
          </a:bodyPr>
          <a:lstStyle/>
          <a:p>
            <a:pPr marL="0" indent="0">
              <a:buNone/>
            </a:pPr>
            <a:r>
              <a:rPr lang="en-US" altLang="zh-CN" dirty="0"/>
              <a:t>4.4.3 </a:t>
            </a:r>
            <a:r>
              <a:rPr lang="zh-CN" altLang="en-US" dirty="0"/>
              <a:t>数组参数</a:t>
            </a:r>
            <a:endParaRPr lang="en-US" altLang="zh-CN" dirty="0"/>
          </a:p>
          <a:p>
            <a:pPr marL="0" indent="0">
              <a:buNone/>
            </a:pPr>
            <a:r>
              <a:rPr lang="zh-CN" altLang="en-US" dirty="0"/>
              <a:t>数组作为参数有两种情况：</a:t>
            </a:r>
          </a:p>
          <a:p>
            <a:pPr marL="0" indent="0">
              <a:buNone/>
            </a:pPr>
            <a:r>
              <a:rPr lang="zh-CN" altLang="en-US" dirty="0"/>
              <a:t>（</a:t>
            </a:r>
            <a:r>
              <a:rPr lang="en-US" altLang="zh-CN" dirty="0"/>
              <a:t>1</a:t>
            </a:r>
            <a:r>
              <a:rPr lang="zh-CN" altLang="en-US" dirty="0"/>
              <a:t>）用数组名作为形参或实参进行传递时，只能按地址传递参数，不能使用</a:t>
            </a:r>
            <a:r>
              <a:rPr lang="en-US" altLang="zh-CN" dirty="0" err="1"/>
              <a:t>ByVal</a:t>
            </a:r>
            <a:r>
              <a:rPr lang="zh-CN" altLang="en-US" dirty="0"/>
              <a:t>关键字。在实参和形参中用数组名加一对空括号表明是数组。调用时，相应的实参必须是数组，可以只写数组名，不必加括号。另外要求形参数组与实参数组的数据类型应一致。</a:t>
            </a:r>
          </a:p>
          <a:p>
            <a:pPr marL="0" indent="0">
              <a:buNone/>
            </a:pPr>
            <a:r>
              <a:rPr lang="zh-CN" altLang="en-US" dirty="0"/>
              <a:t>（</a:t>
            </a:r>
            <a:r>
              <a:rPr lang="en-US" altLang="zh-CN" dirty="0"/>
              <a:t>2</a:t>
            </a:r>
            <a:r>
              <a:rPr lang="zh-CN" altLang="en-US" dirty="0"/>
              <a:t>）用数组元素作为实参进行传递。相当于传值方式</a:t>
            </a:r>
            <a:r>
              <a:rPr lang="en-US" altLang="zh-CN" dirty="0"/>
              <a:t>,</a:t>
            </a:r>
            <a:r>
              <a:rPr lang="zh-CN" altLang="en-US" dirty="0"/>
              <a:t>应具体指明数组元素。</a:t>
            </a:r>
          </a:p>
        </p:txBody>
      </p:sp>
    </p:spTree>
    <p:extLst>
      <p:ext uri="{BB962C8B-B14F-4D97-AF65-F5344CB8AC3E}">
        <p14:creationId xmlns:p14="http://schemas.microsoft.com/office/powerpoint/2010/main" val="320982165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047B447-0E62-4A73-AB4E-177A6EC94C65}"/>
              </a:ext>
            </a:extLst>
          </p:cNvPr>
          <p:cNvSpPr>
            <a:spLocks noGrp="1"/>
          </p:cNvSpPr>
          <p:nvPr>
            <p:ph type="title"/>
          </p:nvPr>
        </p:nvSpPr>
        <p:spPr/>
        <p:txBody>
          <a:bodyPr>
            <a:normAutofit/>
          </a:bodyPr>
          <a:lstStyle/>
          <a:p>
            <a:r>
              <a:rPr lang="en-US" altLang="zh-CN" dirty="0"/>
              <a:t>04 </a:t>
            </a:r>
            <a:r>
              <a:rPr lang="zh-CN" altLang="en-US" dirty="0"/>
              <a:t>参数传递</a:t>
            </a:r>
          </a:p>
        </p:txBody>
      </p:sp>
      <p:sp>
        <p:nvSpPr>
          <p:cNvPr id="3" name="内容占位符 2">
            <a:extLst>
              <a:ext uri="{FF2B5EF4-FFF2-40B4-BE49-F238E27FC236}">
                <a16:creationId xmlns:a16="http://schemas.microsoft.com/office/drawing/2014/main" id="{BB47991E-C681-432B-91DB-0A247EC4D4FC}"/>
              </a:ext>
            </a:extLst>
          </p:cNvPr>
          <p:cNvSpPr>
            <a:spLocks noGrp="1"/>
          </p:cNvSpPr>
          <p:nvPr>
            <p:ph idx="1"/>
          </p:nvPr>
        </p:nvSpPr>
        <p:spPr/>
        <p:txBody>
          <a:bodyPr>
            <a:normAutofit/>
          </a:bodyPr>
          <a:lstStyle/>
          <a:p>
            <a:pPr marL="0" indent="0">
              <a:buNone/>
            </a:pPr>
            <a:r>
              <a:rPr lang="en-US" altLang="zh-CN" dirty="0"/>
              <a:t>4.4.4 </a:t>
            </a:r>
            <a:r>
              <a:rPr lang="zh-CN" altLang="en-US" dirty="0"/>
              <a:t>可选参数与命名参数</a:t>
            </a:r>
            <a:endParaRPr lang="en-US" altLang="zh-CN" dirty="0"/>
          </a:p>
          <a:p>
            <a:pPr marL="0" indent="0">
              <a:buNone/>
            </a:pPr>
            <a:r>
              <a:rPr lang="en-US" altLang="zh-CN" dirty="0"/>
              <a:t>Excel VBA</a:t>
            </a:r>
            <a:r>
              <a:rPr lang="zh-CN" altLang="en-US" dirty="0"/>
              <a:t>的标准函数和</a:t>
            </a:r>
            <a:r>
              <a:rPr lang="en-US" altLang="zh-CN" dirty="0"/>
              <a:t>Excel</a:t>
            </a:r>
            <a:r>
              <a:rPr lang="zh-CN" altLang="en-US" dirty="0"/>
              <a:t>对象方法的一些参数是可选参数，在调用时，这些可选参数所对应的实参也是可选的，也就是说，在调用有可选参数的函数时，与可选参数对应的实参可以提供也可以不提供。</a:t>
            </a:r>
            <a:endParaRPr lang="en-US" altLang="zh-CN" dirty="0"/>
          </a:p>
          <a:p>
            <a:pPr marL="0" indent="0">
              <a:buNone/>
            </a:pPr>
            <a:r>
              <a:rPr lang="zh-CN" altLang="en-US" dirty="0"/>
              <a:t>当有多个可选参数时，必须按顺序提供实参，例如在</a:t>
            </a:r>
            <a:r>
              <a:rPr lang="en-US" altLang="zh-CN" dirty="0" err="1"/>
              <a:t>MsgBox</a:t>
            </a:r>
            <a:r>
              <a:rPr lang="zh-CN" altLang="en-US" dirty="0"/>
              <a:t>中如果要提供</a:t>
            </a:r>
            <a:r>
              <a:rPr lang="en-US" altLang="zh-CN" dirty="0"/>
              <a:t>title</a:t>
            </a:r>
            <a:r>
              <a:rPr lang="zh-CN" altLang="en-US" dirty="0"/>
              <a:t>参数，按形参顺序的要求，必须先提供</a:t>
            </a:r>
            <a:r>
              <a:rPr lang="en-US" altLang="zh-CN" dirty="0"/>
              <a:t>buttons</a:t>
            </a:r>
            <a:r>
              <a:rPr lang="zh-CN" altLang="en-US" dirty="0"/>
              <a:t>参数。如果不想提供</a:t>
            </a:r>
            <a:r>
              <a:rPr lang="en-US" altLang="zh-CN" dirty="0"/>
              <a:t>buttons</a:t>
            </a:r>
            <a:r>
              <a:rPr lang="zh-CN" altLang="en-US" dirty="0"/>
              <a:t>参数</a:t>
            </a:r>
            <a:r>
              <a:rPr lang="en-US" altLang="zh-CN" dirty="0"/>
              <a:t>,</a:t>
            </a:r>
            <a:r>
              <a:rPr lang="zh-CN" altLang="en-US" dirty="0"/>
              <a:t>只提供</a:t>
            </a:r>
            <a:r>
              <a:rPr lang="en-US" altLang="zh-CN" dirty="0"/>
              <a:t>title</a:t>
            </a:r>
            <a:r>
              <a:rPr lang="zh-CN" altLang="en-US" dirty="0"/>
              <a:t>参数，这时可以用逗号跳过</a:t>
            </a:r>
            <a:r>
              <a:rPr lang="en-US" altLang="zh-CN" dirty="0"/>
              <a:t>buttons</a:t>
            </a:r>
            <a:r>
              <a:rPr lang="zh-CN" altLang="en-US" dirty="0"/>
              <a:t>参数。</a:t>
            </a:r>
            <a:endParaRPr lang="en-US" altLang="zh-CN" dirty="0"/>
          </a:p>
          <a:p>
            <a:pPr marL="0" indent="0">
              <a:buNone/>
            </a:pPr>
            <a:r>
              <a:rPr lang="zh-CN" altLang="en-US" dirty="0"/>
              <a:t>当要跳过的可选参数比较多时，可以使用命名参数，通过命名参数可以使用形参名称提供参数</a:t>
            </a:r>
            <a:r>
              <a:rPr lang="en-US" altLang="zh-CN" dirty="0"/>
              <a:t>, </a:t>
            </a:r>
            <a:r>
              <a:rPr lang="zh-CN" altLang="en-US" dirty="0"/>
              <a:t>而无需考虑参数位置与顺序。</a:t>
            </a:r>
          </a:p>
        </p:txBody>
      </p:sp>
    </p:spTree>
    <p:extLst>
      <p:ext uri="{BB962C8B-B14F-4D97-AF65-F5344CB8AC3E}">
        <p14:creationId xmlns:p14="http://schemas.microsoft.com/office/powerpoint/2010/main" val="369829357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047B447-0E62-4A73-AB4E-177A6EC94C65}"/>
              </a:ext>
            </a:extLst>
          </p:cNvPr>
          <p:cNvSpPr>
            <a:spLocks noGrp="1"/>
          </p:cNvSpPr>
          <p:nvPr>
            <p:ph type="title"/>
          </p:nvPr>
        </p:nvSpPr>
        <p:spPr/>
        <p:txBody>
          <a:bodyPr>
            <a:normAutofit/>
          </a:bodyPr>
          <a:lstStyle/>
          <a:p>
            <a:r>
              <a:rPr lang="en-US" altLang="zh-CN" dirty="0"/>
              <a:t>05 </a:t>
            </a:r>
            <a:r>
              <a:rPr lang="zh-CN" altLang="en-US" dirty="0"/>
              <a:t>变量的作用域与生存期</a:t>
            </a:r>
          </a:p>
        </p:txBody>
      </p:sp>
      <p:sp>
        <p:nvSpPr>
          <p:cNvPr id="3" name="内容占位符 2">
            <a:extLst>
              <a:ext uri="{FF2B5EF4-FFF2-40B4-BE49-F238E27FC236}">
                <a16:creationId xmlns:a16="http://schemas.microsoft.com/office/drawing/2014/main" id="{BB47991E-C681-432B-91DB-0A247EC4D4FC}"/>
              </a:ext>
            </a:extLst>
          </p:cNvPr>
          <p:cNvSpPr>
            <a:spLocks noGrp="1"/>
          </p:cNvSpPr>
          <p:nvPr>
            <p:ph idx="1"/>
          </p:nvPr>
        </p:nvSpPr>
        <p:spPr>
          <a:xfrm>
            <a:off x="485192" y="1240970"/>
            <a:ext cx="10888824" cy="5379715"/>
          </a:xfrm>
        </p:spPr>
        <p:txBody>
          <a:bodyPr>
            <a:noAutofit/>
          </a:bodyPr>
          <a:lstStyle/>
          <a:p>
            <a:pPr marL="0" indent="0">
              <a:buNone/>
            </a:pPr>
            <a:r>
              <a:rPr lang="en-US" altLang="zh-CN" sz="2400" dirty="0"/>
              <a:t>4.5.1 </a:t>
            </a:r>
            <a:r>
              <a:rPr lang="zh-CN" altLang="en-US" sz="2400" dirty="0"/>
              <a:t>变量的作用域</a:t>
            </a:r>
            <a:endParaRPr lang="en-US" altLang="zh-CN" sz="2400" dirty="0"/>
          </a:p>
          <a:p>
            <a:pPr marL="0" indent="0">
              <a:buNone/>
            </a:pPr>
            <a:r>
              <a:rPr lang="en-US" altLang="zh-CN" sz="2400" dirty="0"/>
              <a:t>VBA</a:t>
            </a:r>
            <a:r>
              <a:rPr lang="zh-CN" altLang="en-US" sz="2400" dirty="0"/>
              <a:t>的程序模块由一些过程和函数组成，在过程和函数中会使用到变量。变量的声明位置不同，定义方式不同，允许被访问的范围和作用时间也不相同。变量的作用域指的是变量在哪些模块、哪些过程和函数内是有效或能够被访问的。变量的生存期即指变量的作用时间。</a:t>
            </a:r>
            <a:endParaRPr lang="en-US" altLang="zh-CN" sz="2400" dirty="0"/>
          </a:p>
          <a:p>
            <a:pPr marL="0" indent="0">
              <a:buNone/>
            </a:pPr>
            <a:r>
              <a:rPr lang="zh-CN" altLang="en-US" sz="2400" dirty="0"/>
              <a:t>按变量的作用域不同，可以将变量分为局部变量、窗体</a:t>
            </a:r>
            <a:r>
              <a:rPr lang="en-US" altLang="zh-CN" sz="2400" dirty="0"/>
              <a:t>/</a:t>
            </a:r>
            <a:r>
              <a:rPr lang="zh-CN" altLang="en-US" sz="2400" dirty="0"/>
              <a:t>模块级变量和全局变量。</a:t>
            </a:r>
          </a:p>
          <a:p>
            <a:pPr marL="0" indent="0">
              <a:buNone/>
            </a:pPr>
            <a:r>
              <a:rPr lang="en-US" altLang="zh-CN" sz="2400" dirty="0"/>
              <a:t>1.</a:t>
            </a:r>
            <a:r>
              <a:rPr lang="zh-CN" altLang="en-US" sz="2400" dirty="0"/>
              <a:t>局部变量，指在过程内用</a:t>
            </a:r>
            <a:r>
              <a:rPr lang="en-US" altLang="zh-CN" sz="2400" dirty="0"/>
              <a:t>Dim</a:t>
            </a:r>
            <a:r>
              <a:rPr lang="zh-CN" altLang="en-US" sz="2400" dirty="0"/>
              <a:t>语句声明的变量、未声明而直接使用的变量以及用 </a:t>
            </a:r>
            <a:r>
              <a:rPr lang="en-US" altLang="zh-CN" sz="2400" dirty="0"/>
              <a:t>Static </a:t>
            </a:r>
            <a:r>
              <a:rPr lang="zh-CN" altLang="en-US" sz="2400" dirty="0"/>
              <a:t>声明的变量。</a:t>
            </a:r>
            <a:endParaRPr lang="en-US" altLang="zh-CN" sz="2400" dirty="0"/>
          </a:p>
          <a:p>
            <a:pPr marL="0" indent="0">
              <a:buNone/>
            </a:pPr>
            <a:r>
              <a:rPr lang="en-US" altLang="zh-CN" sz="2400" dirty="0"/>
              <a:t>2.</a:t>
            </a:r>
            <a:r>
              <a:rPr lang="zh-CN" altLang="en-US" sz="2400" dirty="0"/>
              <a:t>模块级变量，指在窗体模块或标准模块的通用声明段中用</a:t>
            </a:r>
            <a:r>
              <a:rPr lang="en-US" altLang="zh-CN" sz="2400" dirty="0"/>
              <a:t>Dim</a:t>
            </a:r>
            <a:r>
              <a:rPr lang="zh-CN" altLang="en-US" sz="2400" dirty="0"/>
              <a:t>语句或</a:t>
            </a:r>
            <a:r>
              <a:rPr lang="en-US" altLang="zh-CN" sz="2400" dirty="0"/>
              <a:t>Private</a:t>
            </a:r>
            <a:r>
              <a:rPr lang="zh-CN" altLang="en-US" sz="2400" dirty="0"/>
              <a:t>语句声明的变量。</a:t>
            </a:r>
            <a:endParaRPr lang="en-US" altLang="zh-CN" sz="2400" dirty="0"/>
          </a:p>
          <a:p>
            <a:pPr marL="0" indent="0">
              <a:buNone/>
            </a:pPr>
            <a:r>
              <a:rPr lang="en-US" altLang="zh-CN" sz="2400" dirty="0"/>
              <a:t>3.</a:t>
            </a:r>
            <a:r>
              <a:rPr lang="zh-CN" altLang="en-US" sz="2400" dirty="0"/>
              <a:t>全局变量，指在模块的通用声明段中用</a:t>
            </a:r>
            <a:r>
              <a:rPr lang="en-US" altLang="zh-CN" sz="2400" dirty="0"/>
              <a:t>Public</a:t>
            </a:r>
            <a:r>
              <a:rPr lang="zh-CN" altLang="en-US" sz="2400" dirty="0"/>
              <a:t>句声明的变量，其作用范围为应用程序的所有过程。</a:t>
            </a:r>
          </a:p>
        </p:txBody>
      </p:sp>
    </p:spTree>
    <p:extLst>
      <p:ext uri="{BB962C8B-B14F-4D97-AF65-F5344CB8AC3E}">
        <p14:creationId xmlns:p14="http://schemas.microsoft.com/office/powerpoint/2010/main" val="315575168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047B447-0E62-4A73-AB4E-177A6EC94C65}"/>
              </a:ext>
            </a:extLst>
          </p:cNvPr>
          <p:cNvSpPr>
            <a:spLocks noGrp="1"/>
          </p:cNvSpPr>
          <p:nvPr>
            <p:ph type="title"/>
          </p:nvPr>
        </p:nvSpPr>
        <p:spPr/>
        <p:txBody>
          <a:bodyPr>
            <a:normAutofit/>
          </a:bodyPr>
          <a:lstStyle/>
          <a:p>
            <a:r>
              <a:rPr lang="en-US" altLang="zh-CN" dirty="0"/>
              <a:t>05 </a:t>
            </a:r>
            <a:r>
              <a:rPr lang="zh-CN" altLang="en-US" dirty="0"/>
              <a:t>变量的作用域与生存期</a:t>
            </a:r>
          </a:p>
        </p:txBody>
      </p:sp>
      <p:sp>
        <p:nvSpPr>
          <p:cNvPr id="3" name="内容占位符 2">
            <a:extLst>
              <a:ext uri="{FF2B5EF4-FFF2-40B4-BE49-F238E27FC236}">
                <a16:creationId xmlns:a16="http://schemas.microsoft.com/office/drawing/2014/main" id="{BB47991E-C681-432B-91DB-0A247EC4D4FC}"/>
              </a:ext>
            </a:extLst>
          </p:cNvPr>
          <p:cNvSpPr>
            <a:spLocks noGrp="1"/>
          </p:cNvSpPr>
          <p:nvPr>
            <p:ph idx="1"/>
          </p:nvPr>
        </p:nvSpPr>
        <p:spPr>
          <a:xfrm>
            <a:off x="485192" y="1240970"/>
            <a:ext cx="10888824" cy="5379715"/>
          </a:xfrm>
        </p:spPr>
        <p:txBody>
          <a:bodyPr>
            <a:noAutofit/>
          </a:bodyPr>
          <a:lstStyle/>
          <a:p>
            <a:pPr marL="0" indent="0">
              <a:buNone/>
            </a:pPr>
            <a:r>
              <a:rPr lang="en-US" altLang="zh-CN" sz="2400" dirty="0"/>
              <a:t>4.5.2 </a:t>
            </a:r>
            <a:r>
              <a:rPr lang="zh-CN" altLang="en-US" sz="2400" dirty="0"/>
              <a:t>静态变量</a:t>
            </a:r>
            <a:endParaRPr lang="en-US" altLang="zh-CN" sz="2400" dirty="0"/>
          </a:p>
          <a:p>
            <a:pPr marL="0" indent="0">
              <a:buNone/>
            </a:pPr>
            <a:r>
              <a:rPr lang="zh-CN" altLang="en-US" sz="2200" dirty="0"/>
              <a:t>如果一个变量用</a:t>
            </a:r>
            <a:r>
              <a:rPr lang="en-US" altLang="zh-CN" sz="2200" dirty="0"/>
              <a:t>Static</a:t>
            </a:r>
            <a:r>
              <a:rPr lang="zh-CN" altLang="en-US" sz="2200" dirty="0"/>
              <a:t>语句声明，则该变量只被初始化一次，在应用程序运行过程保留其值，即在每次调用该变量所在的过程时，该变量不会被初始化，而在退出变量所在的过程时，不释放该变量所占的存储空间。在定义过程、函数的定义时使用</a:t>
            </a:r>
            <a:r>
              <a:rPr lang="en-US" altLang="zh-CN" sz="2200" dirty="0"/>
              <a:t>Static</a:t>
            </a:r>
            <a:r>
              <a:rPr lang="zh-CN" altLang="en-US" sz="2200" dirty="0"/>
              <a:t>修饰词，表明该过程内所有的变量均为静态变量。 </a:t>
            </a:r>
          </a:p>
        </p:txBody>
      </p:sp>
    </p:spTree>
    <p:extLst>
      <p:ext uri="{BB962C8B-B14F-4D97-AF65-F5344CB8AC3E}">
        <p14:creationId xmlns:p14="http://schemas.microsoft.com/office/powerpoint/2010/main" val="300316964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C6F07197-D9C4-4143-9D24-87335F9A1AA0}"/>
              </a:ext>
            </a:extLst>
          </p:cNvPr>
          <p:cNvSpPr>
            <a:spLocks noGrp="1"/>
          </p:cNvSpPr>
          <p:nvPr>
            <p:ph type="title"/>
          </p:nvPr>
        </p:nvSpPr>
        <p:spPr/>
        <p:txBody>
          <a:bodyPr/>
          <a:lstStyle/>
          <a:p>
            <a:endParaRPr lang="zh-CN" altLang="en-US"/>
          </a:p>
        </p:txBody>
      </p:sp>
      <p:sp>
        <p:nvSpPr>
          <p:cNvPr id="3" name="文本占位符 2">
            <a:extLst>
              <a:ext uri="{FF2B5EF4-FFF2-40B4-BE49-F238E27FC236}">
                <a16:creationId xmlns:a16="http://schemas.microsoft.com/office/drawing/2014/main" id="{4689D9E7-BC0B-4CCC-81F4-980749BAA648}"/>
              </a:ext>
            </a:extLst>
          </p:cNvPr>
          <p:cNvSpPr>
            <a:spLocks noGrp="1"/>
          </p:cNvSpPr>
          <p:nvPr>
            <p:ph type="body" sz="quarter" idx="10"/>
          </p:nvPr>
        </p:nvSpPr>
        <p:spPr/>
        <p:txBody>
          <a:bodyPr/>
          <a:lstStyle/>
          <a:p>
            <a:r>
              <a:rPr lang="zh-CN" altLang="en-US" dirty="0"/>
              <a:t>大型软件采用模块化编程，模块化编程是结构化程序设计的重要方法。本章详细介绍了模块的操作及模块内过程和函数的定义、调用方法、参数传递的规则，最后介绍了变量的作用域和生命周期。</a:t>
            </a:r>
          </a:p>
        </p:txBody>
      </p:sp>
    </p:spTree>
    <p:extLst>
      <p:ext uri="{BB962C8B-B14F-4D97-AF65-F5344CB8AC3E}">
        <p14:creationId xmlns:p14="http://schemas.microsoft.com/office/powerpoint/2010/main" val="1877327640"/>
      </p:ext>
    </p:extLst>
  </p:cSld>
  <p:clrMapOvr>
    <a:masterClrMapping/>
  </p:clrMapOvr>
</p:sld>
</file>

<file path=ppt/theme/theme1.xml><?xml version="1.0" encoding="utf-8"?>
<a:theme xmlns:a="http://schemas.openxmlformats.org/drawingml/2006/main" name="Office 主题​​">
  <a:themeElements>
    <a:clrScheme name="自定义 1">
      <a:dk1>
        <a:srgbClr val="FFFFFF"/>
      </a:dk1>
      <a:lt1>
        <a:srgbClr val="FFFFFF"/>
      </a:lt1>
      <a:dk2>
        <a:srgbClr val="FFFFFF"/>
      </a:dk2>
      <a:lt2>
        <a:srgbClr val="FFFFFF"/>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440</TotalTime>
  <Words>3574</Words>
  <Application>Microsoft Office PowerPoint</Application>
  <PresentationFormat>宽屏</PresentationFormat>
  <Paragraphs>183</Paragraphs>
  <Slides>26</Slides>
  <Notes>0</Notes>
  <HiddenSlides>0</HiddenSlides>
  <MMClips>0</MMClips>
  <ScaleCrop>false</ScaleCrop>
  <HeadingPairs>
    <vt:vector size="6" baseType="variant">
      <vt:variant>
        <vt:lpstr>已用的字体</vt:lpstr>
      </vt:variant>
      <vt:variant>
        <vt:i4>5</vt:i4>
      </vt:variant>
      <vt:variant>
        <vt:lpstr>主题</vt:lpstr>
      </vt:variant>
      <vt:variant>
        <vt:i4>1</vt:i4>
      </vt:variant>
      <vt:variant>
        <vt:lpstr>幻灯片标题</vt:lpstr>
      </vt:variant>
      <vt:variant>
        <vt:i4>26</vt:i4>
      </vt:variant>
    </vt:vector>
  </HeadingPairs>
  <TitlesOfParts>
    <vt:vector size="32" baseType="lpstr">
      <vt:lpstr>等线</vt:lpstr>
      <vt:lpstr>等线 Light</vt:lpstr>
      <vt:lpstr>黑体</vt:lpstr>
      <vt:lpstr>楷体</vt:lpstr>
      <vt:lpstr>Arial</vt:lpstr>
      <vt:lpstr>Office 主题​​</vt:lpstr>
      <vt:lpstr>第4章 模块化编程   </vt:lpstr>
      <vt:lpstr>PowerPoint 演示文稿</vt:lpstr>
      <vt:lpstr>01 模块化编程</vt:lpstr>
      <vt:lpstr>01 模块化编程</vt:lpstr>
      <vt:lpstr>01 模块化编程</vt:lpstr>
      <vt:lpstr>02 过程与函数的定义</vt:lpstr>
      <vt:lpstr>02 过程与函数的定义</vt:lpstr>
      <vt:lpstr>02 过程与函数的定义</vt:lpstr>
      <vt:lpstr>02 过程与函数的定义</vt:lpstr>
      <vt:lpstr>02 过程与函数的定义</vt:lpstr>
      <vt:lpstr>02 过程与函数的定义</vt:lpstr>
      <vt:lpstr>03 过程与函数的调用</vt:lpstr>
      <vt:lpstr>03 过程与函数的调用</vt:lpstr>
      <vt:lpstr>03 过程与函数的调用</vt:lpstr>
      <vt:lpstr>03 过程与函数的调用</vt:lpstr>
      <vt:lpstr>03 过程与函数的调用</vt:lpstr>
      <vt:lpstr>03 过程与函数的调用</vt:lpstr>
      <vt:lpstr>04 参数传递</vt:lpstr>
      <vt:lpstr>04 参数传递</vt:lpstr>
      <vt:lpstr>04 参数传递</vt:lpstr>
      <vt:lpstr>04 参数传递</vt:lpstr>
      <vt:lpstr>04 参数传递</vt:lpstr>
      <vt:lpstr>04 参数传递</vt:lpstr>
      <vt:lpstr>05 变量的作用域与生存期</vt:lpstr>
      <vt:lpstr>05 变量的作用域与生存期</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smse</dc:creator>
  <cp:lastModifiedBy>user</cp:lastModifiedBy>
  <cp:revision>59</cp:revision>
  <dcterms:created xsi:type="dcterms:W3CDTF">2020-02-22T07:51:56Z</dcterms:created>
  <dcterms:modified xsi:type="dcterms:W3CDTF">2020-03-18T09:49:19Z</dcterms:modified>
</cp:coreProperties>
</file>