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305" r:id="rId6"/>
    <p:sldId id="260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3" r:id="rId17"/>
    <p:sldId id="272" r:id="rId18"/>
    <p:sldId id="274" r:id="rId19"/>
    <p:sldId id="275" r:id="rId20"/>
    <p:sldId id="277" r:id="rId21"/>
    <p:sldId id="278" r:id="rId22"/>
    <p:sldId id="279" r:id="rId23"/>
    <p:sldId id="308" r:id="rId24"/>
    <p:sldId id="306" r:id="rId25"/>
    <p:sldId id="280" r:id="rId26"/>
    <p:sldId id="281" r:id="rId27"/>
    <p:sldId id="283" r:id="rId28"/>
    <p:sldId id="282" r:id="rId29"/>
    <p:sldId id="284" r:id="rId30"/>
    <p:sldId id="285" r:id="rId31"/>
    <p:sldId id="303" r:id="rId32"/>
    <p:sldId id="309" r:id="rId33"/>
    <p:sldId id="307" r:id="rId34"/>
    <p:sldId id="286" r:id="rId35"/>
    <p:sldId id="287" r:id="rId36"/>
    <p:sldId id="288" r:id="rId37"/>
    <p:sldId id="289" r:id="rId38"/>
    <p:sldId id="304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10" r:id="rId53"/>
    <p:sldId id="261" r:id="rId5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1E1E"/>
    <a:srgbClr val="439467"/>
    <a:srgbClr val="000000"/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33" autoAdjust="0"/>
    <p:restoredTop sz="94660"/>
  </p:normalViewPr>
  <p:slideViewPr>
    <p:cSldViewPr snapToGrid="0">
      <p:cViewPr varScale="1">
        <p:scale>
          <a:sx n="64" d="100"/>
          <a:sy n="64" d="100"/>
        </p:scale>
        <p:origin x="8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4394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58AB8D-28D9-464A-AD58-AA1B0EFD9C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833114"/>
            <a:ext cx="9144000" cy="883719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数据处理与程序设计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AA8F559-0523-4840-BB93-077D16D6C1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5586347"/>
            <a:ext cx="9144000" cy="55517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授课单位：东北财经大学管理科学与工程学院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CB2A6BD-1C09-4B81-A375-EFC9943F84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200" y="1937090"/>
            <a:ext cx="56896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046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本章小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40509E-0C79-4531-96CE-B1ADC6F418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5824" y="513184"/>
            <a:ext cx="7940351" cy="8117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本章小结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5C03FEA3-2EE1-4758-9266-C3E35896CAC8}"/>
              </a:ext>
            </a:extLst>
          </p:cNvPr>
          <p:cNvGrpSpPr/>
          <p:nvPr userDrawn="1"/>
        </p:nvGrpSpPr>
        <p:grpSpPr>
          <a:xfrm>
            <a:off x="0" y="0"/>
            <a:ext cx="1978082" cy="1968753"/>
            <a:chOff x="2351315" y="783771"/>
            <a:chExt cx="1978082" cy="1968753"/>
          </a:xfrm>
        </p:grpSpPr>
        <p:sp>
          <p:nvSpPr>
            <p:cNvPr id="4" name="直角三角形 3">
              <a:extLst>
                <a:ext uri="{FF2B5EF4-FFF2-40B4-BE49-F238E27FC236}">
                  <a16:creationId xmlns:a16="http://schemas.microsoft.com/office/drawing/2014/main" id="{3D4BE855-135C-4CB2-9E3A-475BA218E301}"/>
                </a:ext>
              </a:extLst>
            </p:cNvPr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>
              <a:extLst>
                <a:ext uri="{FF2B5EF4-FFF2-40B4-BE49-F238E27FC236}">
                  <a16:creationId xmlns:a16="http://schemas.microsoft.com/office/drawing/2014/main" id="{9CDAEDF5-8344-4783-9A90-0602CF869D6A}"/>
                </a:ext>
              </a:extLst>
            </p:cNvPr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EB40E131-AF2C-4AE2-A762-92645D48CAB0}"/>
              </a:ext>
            </a:extLst>
          </p:cNvPr>
          <p:cNvGrpSpPr/>
          <p:nvPr userDrawn="1"/>
        </p:nvGrpSpPr>
        <p:grpSpPr>
          <a:xfrm rot="10800000">
            <a:off x="10223249" y="4889247"/>
            <a:ext cx="1978082" cy="1968753"/>
            <a:chOff x="2351315" y="783771"/>
            <a:chExt cx="1978082" cy="1968753"/>
          </a:xfrm>
        </p:grpSpPr>
        <p:sp>
          <p:nvSpPr>
            <p:cNvPr id="7" name="直角三角形 6">
              <a:extLst>
                <a:ext uri="{FF2B5EF4-FFF2-40B4-BE49-F238E27FC236}">
                  <a16:creationId xmlns:a16="http://schemas.microsoft.com/office/drawing/2014/main" id="{4648A17D-B81A-4F84-A15F-248782D4C3DD}"/>
                </a:ext>
              </a:extLst>
            </p:cNvPr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:a16="http://schemas.microsoft.com/office/drawing/2014/main" id="{D89A2109-A794-43B8-AF22-B69C1C9592EB}"/>
                </a:ext>
              </a:extLst>
            </p:cNvPr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占位符 9">
            <a:extLst>
              <a:ext uri="{FF2B5EF4-FFF2-40B4-BE49-F238E27FC236}">
                <a16:creationId xmlns:a16="http://schemas.microsoft.com/office/drawing/2014/main" id="{6D6F4A25-C9E8-4F1D-A76B-365EC1688D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25662" y="1539875"/>
            <a:ext cx="7940676" cy="4702175"/>
          </a:xfrm>
        </p:spPr>
        <p:txBody>
          <a:bodyPr/>
          <a:lstStyle>
            <a:lvl1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2pPr>
            <a:lvl3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66897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3F61C0-944D-4DCC-9D49-4D2C1AA99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6EC3ED-B3E1-4F8D-A91D-DC4E012D8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192" y="1240970"/>
            <a:ext cx="11402008" cy="5038533"/>
          </a:xfrm>
        </p:spPr>
        <p:txBody>
          <a:bodyPr/>
          <a:lstStyle>
            <a:lvl1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2pPr>
            <a:lvl3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B06F4C5E-7361-4973-B93A-3975C29D40D5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6" name="直角三角形 15">
              <a:extLst>
                <a:ext uri="{FF2B5EF4-FFF2-40B4-BE49-F238E27FC236}">
                  <a16:creationId xmlns:a16="http://schemas.microsoft.com/office/drawing/2014/main" id="{59C03745-8A06-426D-BF81-7A66360F1A28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>
              <a:extLst>
                <a:ext uri="{FF2B5EF4-FFF2-40B4-BE49-F238E27FC236}">
                  <a16:creationId xmlns:a16="http://schemas.microsoft.com/office/drawing/2014/main" id="{81DB58DC-3ADC-418F-AC32-37FE9FD14392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9BFA00F-1706-42F9-ABF9-BF68A8A0DCA6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9" name="直角三角形 18">
              <a:extLst>
                <a:ext uri="{FF2B5EF4-FFF2-40B4-BE49-F238E27FC236}">
                  <a16:creationId xmlns:a16="http://schemas.microsoft.com/office/drawing/2014/main" id="{E0E64A5F-5241-45CE-97C4-1480E07FFBFD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直角三角形 19">
              <a:extLst>
                <a:ext uri="{FF2B5EF4-FFF2-40B4-BE49-F238E27FC236}">
                  <a16:creationId xmlns:a16="http://schemas.microsoft.com/office/drawing/2014/main" id="{F7826F27-1C49-4CE5-A396-E701536DB8D5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298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节回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9A6A58-1284-4E47-B942-44B9027E2F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298" y="365968"/>
            <a:ext cx="10515600" cy="811763"/>
          </a:xfrm>
          <a:prstGeom prst="rect">
            <a:avLst/>
          </a:prstGeom>
        </p:spPr>
        <p:txBody>
          <a:bodyPr/>
          <a:lstStyle>
            <a:lvl1pPr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上节回顾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2D7BB877-497F-4F5D-AB09-46F9F59A5FD3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4" name="直角三角形 3">
              <a:extLst>
                <a:ext uri="{FF2B5EF4-FFF2-40B4-BE49-F238E27FC236}">
                  <a16:creationId xmlns:a16="http://schemas.microsoft.com/office/drawing/2014/main" id="{93A2FF04-1E54-4077-9291-7C6FD97DAC5D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>
              <a:extLst>
                <a:ext uri="{FF2B5EF4-FFF2-40B4-BE49-F238E27FC236}">
                  <a16:creationId xmlns:a16="http://schemas.microsoft.com/office/drawing/2014/main" id="{BADD1F89-D89D-4EBF-AF5A-872F258ED090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0F79742E-636D-4FC5-B575-8DC3E666EB02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7" name="直角三角形 6">
              <a:extLst>
                <a:ext uri="{FF2B5EF4-FFF2-40B4-BE49-F238E27FC236}">
                  <a16:creationId xmlns:a16="http://schemas.microsoft.com/office/drawing/2014/main" id="{EF2A1D4F-F392-46E7-99F6-7F42BB4A8AF7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:a16="http://schemas.microsoft.com/office/drawing/2014/main" id="{D49875AB-056E-4313-AB57-156E99FC29E0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占位符 9">
            <a:extLst>
              <a:ext uri="{FF2B5EF4-FFF2-40B4-BE49-F238E27FC236}">
                <a16:creationId xmlns:a16="http://schemas.microsoft.com/office/drawing/2014/main" id="{62AB6BE4-AD6A-4C63-8D8D-73AF1D91C5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90057" y="1446253"/>
            <a:ext cx="7868914" cy="4497355"/>
          </a:xfrm>
        </p:spPr>
        <p:txBody>
          <a:bodyPr/>
          <a:lstStyle>
            <a:lvl1pPr>
              <a:defRPr>
                <a:solidFill>
                  <a:srgbClr val="1E1E1E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79039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09BD8446-7034-41AF-908E-176CF44C374B}"/>
              </a:ext>
            </a:extLst>
          </p:cNvPr>
          <p:cNvGrpSpPr/>
          <p:nvPr userDrawn="1"/>
        </p:nvGrpSpPr>
        <p:grpSpPr>
          <a:xfrm>
            <a:off x="0" y="0"/>
            <a:ext cx="1978082" cy="1968753"/>
            <a:chOff x="2351315" y="783771"/>
            <a:chExt cx="1978082" cy="1968753"/>
          </a:xfrm>
        </p:grpSpPr>
        <p:sp>
          <p:nvSpPr>
            <p:cNvPr id="4" name="直角三角形 3">
              <a:extLst>
                <a:ext uri="{FF2B5EF4-FFF2-40B4-BE49-F238E27FC236}">
                  <a16:creationId xmlns:a16="http://schemas.microsoft.com/office/drawing/2014/main" id="{AA4FA65C-B1C8-4AD7-8084-D30A3DA3BA39}"/>
                </a:ext>
              </a:extLst>
            </p:cNvPr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直角三角形 2">
              <a:extLst>
                <a:ext uri="{FF2B5EF4-FFF2-40B4-BE49-F238E27FC236}">
                  <a16:creationId xmlns:a16="http://schemas.microsoft.com/office/drawing/2014/main" id="{FFCCBB5C-1F2D-4182-8D3F-D997CF451C9C}"/>
                </a:ext>
              </a:extLst>
            </p:cNvPr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C4A5699F-87D0-4F3E-9950-55220CDE9063}"/>
              </a:ext>
            </a:extLst>
          </p:cNvPr>
          <p:cNvGrpSpPr/>
          <p:nvPr userDrawn="1"/>
        </p:nvGrpSpPr>
        <p:grpSpPr>
          <a:xfrm rot="10800000">
            <a:off x="10223249" y="4889247"/>
            <a:ext cx="1978082" cy="1968753"/>
            <a:chOff x="2351315" y="783771"/>
            <a:chExt cx="1978082" cy="1968753"/>
          </a:xfrm>
        </p:grpSpPr>
        <p:sp>
          <p:nvSpPr>
            <p:cNvPr id="7" name="直角三角形 6">
              <a:extLst>
                <a:ext uri="{FF2B5EF4-FFF2-40B4-BE49-F238E27FC236}">
                  <a16:creationId xmlns:a16="http://schemas.microsoft.com/office/drawing/2014/main" id="{8E39F19C-31A2-4421-8B62-B3162F2C9440}"/>
                </a:ext>
              </a:extLst>
            </p:cNvPr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:a16="http://schemas.microsoft.com/office/drawing/2014/main" id="{1C0EEB48-46C4-4977-8F0E-C3C7FC4A3BD3}"/>
                </a:ext>
              </a:extLst>
            </p:cNvPr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占位符 9">
            <a:extLst>
              <a:ext uri="{FF2B5EF4-FFF2-40B4-BE49-F238E27FC236}">
                <a16:creationId xmlns:a16="http://schemas.microsoft.com/office/drawing/2014/main" id="{D8495B12-CD9B-4E4A-9E3E-86C4B4CB7E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71396" y="1576877"/>
            <a:ext cx="7868914" cy="4497355"/>
          </a:xfrm>
          <a:solidFill>
            <a:schemeClr val="tx1">
              <a:lumMod val="8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>
            <a:lvl1pPr marL="0" indent="0">
              <a:buNone/>
              <a:defRPr>
                <a:solidFill>
                  <a:srgbClr val="1E1E1E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en-US" altLang="zh-CN" dirty="0"/>
              <a:t>01 </a:t>
            </a:r>
          </a:p>
          <a:p>
            <a:pPr lvl="0"/>
            <a:r>
              <a:rPr lang="en-US" altLang="zh-CN" dirty="0"/>
              <a:t>02 </a:t>
            </a:r>
          </a:p>
          <a:p>
            <a:pPr lvl="0"/>
            <a:endParaRPr lang="zh-CN" altLang="en-US" dirty="0"/>
          </a:p>
        </p:txBody>
      </p:sp>
      <p:sp>
        <p:nvSpPr>
          <p:cNvPr id="12" name="文本占位符 11">
            <a:extLst>
              <a:ext uri="{FF2B5EF4-FFF2-40B4-BE49-F238E27FC236}">
                <a16:creationId xmlns:a16="http://schemas.microsoft.com/office/drawing/2014/main" id="{998DD887-41E5-4F1C-8D56-C542E5B3FD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47966" y="416266"/>
            <a:ext cx="2096067" cy="610093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rgbClr val="439467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 dirty="0"/>
              <a:t>本章目录</a:t>
            </a:r>
          </a:p>
        </p:txBody>
      </p:sp>
    </p:spTree>
    <p:extLst>
      <p:ext uri="{BB962C8B-B14F-4D97-AF65-F5344CB8AC3E}">
        <p14:creationId xmlns:p14="http://schemas.microsoft.com/office/powerpoint/2010/main" val="2155006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rgbClr val="4394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D76123-5AF2-4AAE-8C5B-7B5378EAF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132" y="2855166"/>
            <a:ext cx="10515600" cy="878925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235953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7A3FDC-C930-4DAC-B667-BF0964848A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4522" y="1138335"/>
            <a:ext cx="5525278" cy="5281126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7C9F6D1-AE2D-48AC-B31D-2F74475A5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38335"/>
            <a:ext cx="5525278" cy="5281126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1BEBE917-2F41-42E7-931E-24D9EB22C215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3" name="直角三角形 12">
              <a:extLst>
                <a:ext uri="{FF2B5EF4-FFF2-40B4-BE49-F238E27FC236}">
                  <a16:creationId xmlns:a16="http://schemas.microsoft.com/office/drawing/2014/main" id="{0B473D94-FEA2-4733-8894-D13280706C6F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>
              <a:extLst>
                <a:ext uri="{FF2B5EF4-FFF2-40B4-BE49-F238E27FC236}">
                  <a16:creationId xmlns:a16="http://schemas.microsoft.com/office/drawing/2014/main" id="{56118C4A-858D-4061-977C-30AFB97BA68F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24327353-E96B-4A78-B853-BE4075C736E5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6" name="直角三角形 15">
              <a:extLst>
                <a:ext uri="{FF2B5EF4-FFF2-40B4-BE49-F238E27FC236}">
                  <a16:creationId xmlns:a16="http://schemas.microsoft.com/office/drawing/2014/main" id="{B6DD9267-E37F-4201-87D9-8743BA9A61DB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>
              <a:extLst>
                <a:ext uri="{FF2B5EF4-FFF2-40B4-BE49-F238E27FC236}">
                  <a16:creationId xmlns:a16="http://schemas.microsoft.com/office/drawing/2014/main" id="{D3947121-16A6-4C9A-8F4C-9A8325BEFD82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标题 1">
            <a:extLst>
              <a:ext uri="{FF2B5EF4-FFF2-40B4-BE49-F238E27FC236}">
                <a16:creationId xmlns:a16="http://schemas.microsoft.com/office/drawing/2014/main" id="{97FC13B3-B810-4651-90D9-111B4A632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8808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63D3605-D1E7-4204-9358-87147C371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335930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E1E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67EB659-C285-4E70-B5E3-8E326A298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67339"/>
            <a:ext cx="5157787" cy="4180114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52FEF67-6A27-4366-811C-CBB98530F6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35930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E1E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F65175D-FBC6-494B-BCD0-787672FFD4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7" y="2267339"/>
            <a:ext cx="5183188" cy="4180114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A9688B3F-C1AB-45B8-AAD8-BFCE9B2510A2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5" name="直角三角形 14">
              <a:extLst>
                <a:ext uri="{FF2B5EF4-FFF2-40B4-BE49-F238E27FC236}">
                  <a16:creationId xmlns:a16="http://schemas.microsoft.com/office/drawing/2014/main" id="{A70B1B13-8926-4B68-BDFB-944D356A0899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直角三角形 15">
              <a:extLst>
                <a:ext uri="{FF2B5EF4-FFF2-40B4-BE49-F238E27FC236}">
                  <a16:creationId xmlns:a16="http://schemas.microsoft.com/office/drawing/2014/main" id="{E80DD400-FB61-4CFB-BCE1-9ACB58967E3B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3E48405-9074-46DD-AFCF-867AD2108F03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8" name="直角三角形 17">
              <a:extLst>
                <a:ext uri="{FF2B5EF4-FFF2-40B4-BE49-F238E27FC236}">
                  <a16:creationId xmlns:a16="http://schemas.microsoft.com/office/drawing/2014/main" id="{1990631D-EED9-4CD9-9FE0-7567053714B0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直角三角形 18">
              <a:extLst>
                <a:ext uri="{FF2B5EF4-FFF2-40B4-BE49-F238E27FC236}">
                  <a16:creationId xmlns:a16="http://schemas.microsoft.com/office/drawing/2014/main" id="{9A678650-9097-4B5E-9EA0-522E8DACA42E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标题 1">
            <a:extLst>
              <a:ext uri="{FF2B5EF4-FFF2-40B4-BE49-F238E27FC236}">
                <a16:creationId xmlns:a16="http://schemas.microsoft.com/office/drawing/2014/main" id="{222BE322-601F-49F6-B971-FFFC1AC7F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466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D8D4446D-A123-44DC-8F43-2AF42A6EDA26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1" name="直角三角形 10">
              <a:extLst>
                <a:ext uri="{FF2B5EF4-FFF2-40B4-BE49-F238E27FC236}">
                  <a16:creationId xmlns:a16="http://schemas.microsoft.com/office/drawing/2014/main" id="{31DA4322-C4B2-466E-8249-27E5DF097751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直角三角形 11">
              <a:extLst>
                <a:ext uri="{FF2B5EF4-FFF2-40B4-BE49-F238E27FC236}">
                  <a16:creationId xmlns:a16="http://schemas.microsoft.com/office/drawing/2014/main" id="{6999E91C-BDCD-4F77-A8F9-82894AA8EFBD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B015CDC-E4BF-4992-9EAC-525F748F8E61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4" name="直角三角形 13">
              <a:extLst>
                <a:ext uri="{FF2B5EF4-FFF2-40B4-BE49-F238E27FC236}">
                  <a16:creationId xmlns:a16="http://schemas.microsoft.com/office/drawing/2014/main" id="{DD47670E-B41A-4118-8FD5-7546F067CCCF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直角三角形 14">
              <a:extLst>
                <a:ext uri="{FF2B5EF4-FFF2-40B4-BE49-F238E27FC236}">
                  <a16:creationId xmlns:a16="http://schemas.microsoft.com/office/drawing/2014/main" id="{C90427FB-126B-4DA9-98C7-14EE9D87442A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标题 1">
            <a:extLst>
              <a:ext uri="{FF2B5EF4-FFF2-40B4-BE49-F238E27FC236}">
                <a16:creationId xmlns:a16="http://schemas.microsoft.com/office/drawing/2014/main" id="{F48B1C78-784F-481E-AFB9-B5831ACD0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57252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2C997A09-2154-44AF-BFB3-673238277C11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0" name="直角三角形 9">
              <a:extLst>
                <a:ext uri="{FF2B5EF4-FFF2-40B4-BE49-F238E27FC236}">
                  <a16:creationId xmlns:a16="http://schemas.microsoft.com/office/drawing/2014/main" id="{E4FB17F4-14C0-4F3A-8C46-D3AE998EE12B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>
              <a:extLst>
                <a:ext uri="{FF2B5EF4-FFF2-40B4-BE49-F238E27FC236}">
                  <a16:creationId xmlns:a16="http://schemas.microsoft.com/office/drawing/2014/main" id="{C305DFC6-28BD-4CBA-8DDB-52E04EB9FE39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9F9FD72-16CD-4988-A70F-07CB7D1932FB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3" name="直角三角形 12">
              <a:extLst>
                <a:ext uri="{FF2B5EF4-FFF2-40B4-BE49-F238E27FC236}">
                  <a16:creationId xmlns:a16="http://schemas.microsoft.com/office/drawing/2014/main" id="{FB7335D5-F144-4056-BA31-5170B6EE1746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>
              <a:extLst>
                <a:ext uri="{FF2B5EF4-FFF2-40B4-BE49-F238E27FC236}">
                  <a16:creationId xmlns:a16="http://schemas.microsoft.com/office/drawing/2014/main" id="{A93D2FB7-C390-4D4F-A95A-C02DEF7C9816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524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7A30FC-8F6A-4176-9EDE-6C87FCC1A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F85568-B33A-424D-B6CD-E5C38A61B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5943599"/>
          </a:xfrm>
        </p:spPr>
        <p:txBody>
          <a:bodyPr/>
          <a:lstStyle>
            <a:lvl1pPr>
              <a:defRPr sz="3200">
                <a:solidFill>
                  <a:srgbClr val="1E1E1E"/>
                </a:solidFill>
              </a:defRPr>
            </a:lvl1pPr>
            <a:lvl2pPr>
              <a:defRPr sz="2800">
                <a:solidFill>
                  <a:srgbClr val="1E1E1E"/>
                </a:solidFill>
              </a:defRPr>
            </a:lvl2pPr>
            <a:lvl3pPr>
              <a:defRPr sz="2400">
                <a:solidFill>
                  <a:srgbClr val="1E1E1E"/>
                </a:solidFill>
              </a:defRPr>
            </a:lvl3pPr>
            <a:lvl4pPr>
              <a:defRPr sz="2000">
                <a:solidFill>
                  <a:srgbClr val="1E1E1E"/>
                </a:solidFill>
              </a:defRPr>
            </a:lvl4pPr>
            <a:lvl5pPr>
              <a:defRPr sz="2000">
                <a:solidFill>
                  <a:srgbClr val="1E1E1E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E69C09F-7782-4FD2-A4DC-E78E787FBD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343400"/>
          </a:xfrm>
        </p:spPr>
        <p:txBody>
          <a:bodyPr/>
          <a:lstStyle>
            <a:lvl1pPr marL="0" indent="0">
              <a:buNone/>
              <a:defRPr sz="1600">
                <a:solidFill>
                  <a:srgbClr val="1E1E1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E64FDCC-C47F-4F94-A210-A6786245AA47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3" name="直角三角形 12">
              <a:extLst>
                <a:ext uri="{FF2B5EF4-FFF2-40B4-BE49-F238E27FC236}">
                  <a16:creationId xmlns:a16="http://schemas.microsoft.com/office/drawing/2014/main" id="{92C00417-8ED3-44C7-AE0B-403F65CC98F3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>
              <a:extLst>
                <a:ext uri="{FF2B5EF4-FFF2-40B4-BE49-F238E27FC236}">
                  <a16:creationId xmlns:a16="http://schemas.microsoft.com/office/drawing/2014/main" id="{A09E6420-9113-485C-9E22-577F83EE6308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9348AFB-C639-4AA6-A1C0-6DE760AA5D62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6" name="直角三角形 15">
              <a:extLst>
                <a:ext uri="{FF2B5EF4-FFF2-40B4-BE49-F238E27FC236}">
                  <a16:creationId xmlns:a16="http://schemas.microsoft.com/office/drawing/2014/main" id="{64A7E563-FB76-4B5B-9C4D-52FDEA4F1F22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>
              <a:extLst>
                <a:ext uri="{FF2B5EF4-FFF2-40B4-BE49-F238E27FC236}">
                  <a16:creationId xmlns:a16="http://schemas.microsoft.com/office/drawing/2014/main" id="{B65BA76F-BE26-4102-95C3-6544806B0BFB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84354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920589-8CCA-4AC5-887F-0759357FB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66D140A-AE13-4BF8-92AC-3756ED0E5F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rgbClr val="1E1E1E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F824899-1799-4CC4-9009-31CFCB4AF6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E1E1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B25DDADB-6DE6-4549-9036-CA85F518F644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3" name="直角三角形 12">
              <a:extLst>
                <a:ext uri="{FF2B5EF4-FFF2-40B4-BE49-F238E27FC236}">
                  <a16:creationId xmlns:a16="http://schemas.microsoft.com/office/drawing/2014/main" id="{43399087-FF41-4778-B847-70E7B26502FB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>
              <a:extLst>
                <a:ext uri="{FF2B5EF4-FFF2-40B4-BE49-F238E27FC236}">
                  <a16:creationId xmlns:a16="http://schemas.microsoft.com/office/drawing/2014/main" id="{7E3570A0-A6F6-46B8-8BD8-6CFFB7BCAB74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CC890F6-22B1-44A0-8E5F-37DDCC48BCD5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6" name="直角三角形 15">
              <a:extLst>
                <a:ext uri="{FF2B5EF4-FFF2-40B4-BE49-F238E27FC236}">
                  <a16:creationId xmlns:a16="http://schemas.microsoft.com/office/drawing/2014/main" id="{5932C1D4-238A-470F-BBEF-88026EB8BE88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>
              <a:extLst>
                <a:ext uri="{FF2B5EF4-FFF2-40B4-BE49-F238E27FC236}">
                  <a16:creationId xmlns:a16="http://schemas.microsoft.com/office/drawing/2014/main" id="{C10373FE-827C-4723-B5CF-96BC1AA7F903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11883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355BA27-568F-472B-8D54-E65A99B25E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82555" y="1240971"/>
            <a:ext cx="10971245" cy="4935992"/>
          </a:xfrm>
        </p:spPr>
        <p:txBody>
          <a:bodyPr vert="eaVert"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7260C717-C0BC-4B4D-B661-2633D6DF9BEE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0" name="直角三角形 9">
              <a:extLst>
                <a:ext uri="{FF2B5EF4-FFF2-40B4-BE49-F238E27FC236}">
                  <a16:creationId xmlns:a16="http://schemas.microsoft.com/office/drawing/2014/main" id="{9AB7D116-E456-437E-BD85-5293A9644767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>
              <a:extLst>
                <a:ext uri="{FF2B5EF4-FFF2-40B4-BE49-F238E27FC236}">
                  <a16:creationId xmlns:a16="http://schemas.microsoft.com/office/drawing/2014/main" id="{EA4A2B27-B8AB-4F15-99BE-2603F7DE8EA5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B42CAB7-67BB-458F-8D41-E0CCC8645F0A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3" name="直角三角形 12">
              <a:extLst>
                <a:ext uri="{FF2B5EF4-FFF2-40B4-BE49-F238E27FC236}">
                  <a16:creationId xmlns:a16="http://schemas.microsoft.com/office/drawing/2014/main" id="{0D49CDD3-37B9-4E46-9A43-00A96DAB7284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>
              <a:extLst>
                <a:ext uri="{FF2B5EF4-FFF2-40B4-BE49-F238E27FC236}">
                  <a16:creationId xmlns:a16="http://schemas.microsoft.com/office/drawing/2014/main" id="{5FEB1BDE-A938-43F0-AC20-2227391DFF1F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标题 1">
            <a:extLst>
              <a:ext uri="{FF2B5EF4-FFF2-40B4-BE49-F238E27FC236}">
                <a16:creationId xmlns:a16="http://schemas.microsoft.com/office/drawing/2014/main" id="{A23D8DDC-41CE-40C0-A187-7C17D6678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2326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A6D1E32-DA71-4BB2-9F62-A5E91AD2D9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6C2E8A6-D707-4E04-9893-A4D3D64360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27AB5868-1037-4534-AD5D-F9D26D2ED2D5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0" name="直角三角形 9">
              <a:extLst>
                <a:ext uri="{FF2B5EF4-FFF2-40B4-BE49-F238E27FC236}">
                  <a16:creationId xmlns:a16="http://schemas.microsoft.com/office/drawing/2014/main" id="{50039631-2115-48C3-BB06-2225ADA008BA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>
              <a:extLst>
                <a:ext uri="{FF2B5EF4-FFF2-40B4-BE49-F238E27FC236}">
                  <a16:creationId xmlns:a16="http://schemas.microsoft.com/office/drawing/2014/main" id="{1149A6C1-7F37-457E-96F4-F3407297D195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D158B8B-3F2D-468E-A8A9-26AC266C9ECC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3" name="直角三角形 12">
              <a:extLst>
                <a:ext uri="{FF2B5EF4-FFF2-40B4-BE49-F238E27FC236}">
                  <a16:creationId xmlns:a16="http://schemas.microsoft.com/office/drawing/2014/main" id="{4B7EE70A-E80D-43D0-9C2D-D155212BE9D6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>
              <a:extLst>
                <a:ext uri="{FF2B5EF4-FFF2-40B4-BE49-F238E27FC236}">
                  <a16:creationId xmlns:a16="http://schemas.microsoft.com/office/drawing/2014/main" id="{C86DB3A9-DE28-4FE7-9A86-ABCB15FF8494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77657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D7446A9-C8E2-481C-BB65-EEC3326B8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43" y="363895"/>
            <a:ext cx="10515600" cy="8117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none"/>
        </p:style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D5CB865-F68E-4CE1-8A13-E680ADC0A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86204"/>
            <a:ext cx="10515600" cy="4590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303201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61" r:id="rId4"/>
    <p:sldLayoutId id="214748366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CN" altLang="en-US" sz="4400" kern="1200" dirty="0" smtClean="0">
          <a:solidFill>
            <a:srgbClr val="439467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9C560932-D9E1-40E9-8009-BBBE5C6C983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650124" y="443322"/>
            <a:ext cx="9144000" cy="882650"/>
          </a:xfrm>
          <a:prstGeom prst="rect">
            <a:avLst/>
          </a:prstGeom>
          <a:solidFill>
            <a:srgbClr val="439467"/>
          </a:solidFill>
          <a:ln w="12700" cap="flat" cmpd="sng" algn="ctr">
            <a:solidFill>
              <a:schemeClr val="dk1">
                <a:shade val="50000"/>
              </a:schemeClr>
            </a:solidFill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400" kern="1200">
                <a:solidFill>
                  <a:srgbClr val="439467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</a:rPr>
              <a:t>数据处理与程序设计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EA6EDDED-204D-4C0A-B3F6-6F9A932BC481}"/>
              </a:ext>
            </a:extLst>
          </p:cNvPr>
          <p:cNvSpPr txBox="1">
            <a:spLocks/>
          </p:cNvSpPr>
          <p:nvPr/>
        </p:nvSpPr>
        <p:spPr>
          <a:xfrm>
            <a:off x="1424151" y="5532028"/>
            <a:ext cx="9144000" cy="882650"/>
          </a:xfrm>
          <a:prstGeom prst="rect">
            <a:avLst/>
          </a:prstGeom>
          <a:solidFill>
            <a:srgbClr val="439467"/>
          </a:solidFill>
          <a:ln w="12700" cap="flat" cmpd="sng" algn="ctr">
            <a:solidFill>
              <a:schemeClr val="dk1">
                <a:shade val="50000"/>
              </a:schemeClr>
            </a:solidFill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400" kern="1200">
                <a:solidFill>
                  <a:srgbClr val="439467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algn="ctr"/>
            <a:r>
              <a:rPr lang="zh-CN" altLang="en-US" sz="2800" dirty="0">
                <a:solidFill>
                  <a:schemeClr val="bg1"/>
                </a:solidFill>
              </a:rPr>
              <a:t>授课单位：东北财经大学 管理科学与工程学院</a:t>
            </a:r>
          </a:p>
        </p:txBody>
      </p:sp>
    </p:spTree>
    <p:extLst>
      <p:ext uri="{BB962C8B-B14F-4D97-AF65-F5344CB8AC3E}">
        <p14:creationId xmlns:p14="http://schemas.microsoft.com/office/powerpoint/2010/main" val="3732777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BCABA21-DC20-45C7-A3ED-9779E6E537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模块化编程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过程与函数的定义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过程与函数的调用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参数传递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变量的作用域与生存期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490BB8FA-745E-456C-86E2-79DC95C80FBF}"/>
              </a:ext>
            </a:extLst>
          </p:cNvPr>
          <p:cNvSpPr txBox="1">
            <a:spLocks/>
          </p:cNvSpPr>
          <p:nvPr/>
        </p:nvSpPr>
        <p:spPr>
          <a:xfrm>
            <a:off x="394723" y="288334"/>
            <a:ext cx="10515600" cy="87892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dk1">
                <a:shade val="50000"/>
              </a:schemeClr>
            </a:solidFill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400" kern="1200">
                <a:solidFill>
                  <a:srgbClr val="439467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zh-CN" altLang="en-US" dirty="0"/>
              <a:t>上节回顾</a:t>
            </a:r>
          </a:p>
        </p:txBody>
      </p:sp>
    </p:spTree>
    <p:extLst>
      <p:ext uri="{BB962C8B-B14F-4D97-AF65-F5344CB8AC3E}">
        <p14:creationId xmlns:p14="http://schemas.microsoft.com/office/powerpoint/2010/main" val="4074169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4B1103-E0A0-4CD9-BF78-3BB884DFD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zh-CN" dirty="0"/>
              <a:t>第</a:t>
            </a:r>
            <a:r>
              <a:rPr lang="en-US" altLang="zh-CN" dirty="0"/>
              <a:t>5</a:t>
            </a:r>
            <a:r>
              <a:rPr lang="zh-CN" altLang="zh-CN" dirty="0"/>
              <a:t>章</a:t>
            </a:r>
            <a:r>
              <a:rPr lang="en-US" altLang="zh-CN" dirty="0"/>
              <a:t>  Excel</a:t>
            </a:r>
            <a:r>
              <a:rPr lang="zh-CN" altLang="zh-CN" dirty="0"/>
              <a:t>数据对象与数据操作</a:t>
            </a:r>
            <a:r>
              <a:rPr lang="zh-CN" alt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032110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537521F-2F20-42D0-A6C6-090AC68173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01 </a:t>
            </a:r>
            <a:r>
              <a:rPr lang="zh-CN" altLang="en-US" dirty="0"/>
              <a:t>面向对象程序设计基础</a:t>
            </a:r>
            <a:endParaRPr lang="en-US" altLang="zh-CN" dirty="0"/>
          </a:p>
          <a:p>
            <a:r>
              <a:rPr lang="en-US" altLang="zh-CN" dirty="0"/>
              <a:t>02 Application</a:t>
            </a:r>
            <a:r>
              <a:rPr lang="zh-CN" altLang="en-US" dirty="0"/>
              <a:t>对象</a:t>
            </a:r>
            <a:endParaRPr lang="en-US" altLang="zh-CN" dirty="0"/>
          </a:p>
          <a:p>
            <a:r>
              <a:rPr lang="en-US" altLang="zh-CN" dirty="0"/>
              <a:t>03 Workbooks</a:t>
            </a:r>
            <a:r>
              <a:rPr lang="zh-CN" altLang="en-US" dirty="0"/>
              <a:t>对象与</a:t>
            </a:r>
            <a:r>
              <a:rPr lang="en-US" altLang="zh-CN" dirty="0"/>
              <a:t>Workbook</a:t>
            </a:r>
            <a:r>
              <a:rPr lang="zh-CN" altLang="en-US" dirty="0"/>
              <a:t>对象</a:t>
            </a:r>
            <a:endParaRPr lang="en-US" altLang="zh-CN" dirty="0"/>
          </a:p>
          <a:p>
            <a:r>
              <a:rPr lang="en-US" altLang="zh-CN" dirty="0"/>
              <a:t>04 Worksheets</a:t>
            </a:r>
            <a:r>
              <a:rPr lang="zh-CN" altLang="en-US" dirty="0"/>
              <a:t>对象与</a:t>
            </a:r>
            <a:r>
              <a:rPr lang="en-US" altLang="zh-CN" dirty="0"/>
              <a:t>Worksheet</a:t>
            </a:r>
            <a:r>
              <a:rPr lang="zh-CN" altLang="en-US" dirty="0"/>
              <a:t>对象</a:t>
            </a:r>
            <a:endParaRPr lang="en-US" altLang="zh-CN" dirty="0"/>
          </a:p>
          <a:p>
            <a:r>
              <a:rPr lang="en-US" altLang="zh-CN" dirty="0"/>
              <a:t>05 Range</a:t>
            </a:r>
            <a:r>
              <a:rPr lang="zh-CN" altLang="en-US" dirty="0"/>
              <a:t>对象</a:t>
            </a:r>
            <a:endParaRPr lang="en-US" altLang="zh-CN" dirty="0"/>
          </a:p>
          <a:p>
            <a:r>
              <a:rPr lang="en-US" altLang="zh-CN" dirty="0"/>
              <a:t>06 Excel</a:t>
            </a:r>
            <a:r>
              <a:rPr lang="zh-CN" altLang="en-US" dirty="0"/>
              <a:t>中的数据管理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18372063-C909-4DF4-9922-963A381C2E8D}"/>
              </a:ext>
            </a:extLst>
          </p:cNvPr>
          <p:cNvSpPr txBox="1">
            <a:spLocks/>
          </p:cNvSpPr>
          <p:nvPr/>
        </p:nvSpPr>
        <p:spPr>
          <a:xfrm>
            <a:off x="2071396" y="410592"/>
            <a:ext cx="11198290" cy="74635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400" kern="1200" dirty="0" smtClean="0">
                <a:solidFill>
                  <a:srgbClr val="439467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</a:lstStyle>
          <a:p>
            <a:r>
              <a:rPr lang="zh-CN" altLang="en-US" dirty="0"/>
              <a:t>本章目录</a:t>
            </a:r>
          </a:p>
        </p:txBody>
      </p:sp>
    </p:spTree>
    <p:extLst>
      <p:ext uri="{BB962C8B-B14F-4D97-AF65-F5344CB8AC3E}">
        <p14:creationId xmlns:p14="http://schemas.microsoft.com/office/powerpoint/2010/main" val="1027487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537521F-2F20-42D0-A6C6-090AC68173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b="1" dirty="0"/>
              <a:t>01 </a:t>
            </a:r>
            <a:r>
              <a:rPr lang="zh-CN" altLang="en-US" b="1" dirty="0"/>
              <a:t>面向对象程序设计基础</a:t>
            </a:r>
            <a:endParaRPr lang="en-US" altLang="zh-CN" b="1" dirty="0"/>
          </a:p>
          <a:p>
            <a:r>
              <a:rPr lang="en-US" altLang="zh-CN" dirty="0">
                <a:solidFill>
                  <a:schemeClr val="bg2">
                    <a:lumMod val="65000"/>
                  </a:schemeClr>
                </a:solidFill>
              </a:rPr>
              <a:t>02 Application</a:t>
            </a:r>
            <a:r>
              <a:rPr lang="zh-CN" altLang="en-US" dirty="0">
                <a:solidFill>
                  <a:schemeClr val="bg2">
                    <a:lumMod val="65000"/>
                  </a:schemeClr>
                </a:solidFill>
              </a:rPr>
              <a:t>对象</a:t>
            </a:r>
            <a:endParaRPr lang="en-US" altLang="zh-CN" dirty="0">
              <a:solidFill>
                <a:schemeClr val="bg2">
                  <a:lumMod val="65000"/>
                </a:schemeClr>
              </a:solidFill>
            </a:endParaRPr>
          </a:p>
          <a:p>
            <a:r>
              <a:rPr lang="en-US" altLang="zh-CN" dirty="0">
                <a:solidFill>
                  <a:schemeClr val="bg2">
                    <a:lumMod val="65000"/>
                  </a:schemeClr>
                </a:solidFill>
              </a:rPr>
              <a:t>03 Workbooks</a:t>
            </a:r>
            <a:r>
              <a:rPr lang="zh-CN" altLang="en-US" dirty="0">
                <a:solidFill>
                  <a:schemeClr val="bg2">
                    <a:lumMod val="65000"/>
                  </a:schemeClr>
                </a:solidFill>
              </a:rPr>
              <a:t>对象与</a:t>
            </a:r>
            <a:r>
              <a:rPr lang="en-US" altLang="zh-CN" dirty="0">
                <a:solidFill>
                  <a:schemeClr val="bg2">
                    <a:lumMod val="65000"/>
                  </a:schemeClr>
                </a:solidFill>
              </a:rPr>
              <a:t>Workbook</a:t>
            </a:r>
            <a:r>
              <a:rPr lang="zh-CN" altLang="en-US" dirty="0">
                <a:solidFill>
                  <a:schemeClr val="bg2">
                    <a:lumMod val="65000"/>
                  </a:schemeClr>
                </a:solidFill>
              </a:rPr>
              <a:t>对象</a:t>
            </a:r>
            <a:endParaRPr lang="en-US" altLang="zh-CN" dirty="0">
              <a:solidFill>
                <a:schemeClr val="bg2">
                  <a:lumMod val="65000"/>
                </a:schemeClr>
              </a:solidFill>
            </a:endParaRPr>
          </a:p>
          <a:p>
            <a:r>
              <a:rPr lang="en-US" altLang="zh-CN" dirty="0">
                <a:solidFill>
                  <a:schemeClr val="bg2">
                    <a:lumMod val="65000"/>
                  </a:schemeClr>
                </a:solidFill>
              </a:rPr>
              <a:t>04 Worksheets</a:t>
            </a:r>
            <a:r>
              <a:rPr lang="zh-CN" altLang="en-US" dirty="0">
                <a:solidFill>
                  <a:schemeClr val="bg2">
                    <a:lumMod val="65000"/>
                  </a:schemeClr>
                </a:solidFill>
              </a:rPr>
              <a:t>对象与</a:t>
            </a:r>
            <a:r>
              <a:rPr lang="en-US" altLang="zh-CN" dirty="0">
                <a:solidFill>
                  <a:schemeClr val="bg2">
                    <a:lumMod val="65000"/>
                  </a:schemeClr>
                </a:solidFill>
              </a:rPr>
              <a:t>Worksheet</a:t>
            </a:r>
            <a:r>
              <a:rPr lang="zh-CN" altLang="en-US" dirty="0">
                <a:solidFill>
                  <a:schemeClr val="bg2">
                    <a:lumMod val="65000"/>
                  </a:schemeClr>
                </a:solidFill>
              </a:rPr>
              <a:t>对象</a:t>
            </a:r>
            <a:endParaRPr lang="en-US" altLang="zh-CN" dirty="0">
              <a:solidFill>
                <a:schemeClr val="bg2">
                  <a:lumMod val="65000"/>
                </a:schemeClr>
              </a:solidFill>
            </a:endParaRPr>
          </a:p>
          <a:p>
            <a:r>
              <a:rPr lang="en-US" altLang="zh-CN" dirty="0">
                <a:solidFill>
                  <a:schemeClr val="bg2">
                    <a:lumMod val="65000"/>
                  </a:schemeClr>
                </a:solidFill>
              </a:rPr>
              <a:t>05 Range</a:t>
            </a:r>
            <a:r>
              <a:rPr lang="zh-CN" altLang="en-US" dirty="0">
                <a:solidFill>
                  <a:schemeClr val="bg2">
                    <a:lumMod val="65000"/>
                  </a:schemeClr>
                </a:solidFill>
              </a:rPr>
              <a:t>对象</a:t>
            </a:r>
            <a:endParaRPr lang="en-US" altLang="zh-CN" dirty="0">
              <a:solidFill>
                <a:schemeClr val="bg2">
                  <a:lumMod val="65000"/>
                </a:schemeClr>
              </a:solidFill>
            </a:endParaRPr>
          </a:p>
          <a:p>
            <a:r>
              <a:rPr lang="en-US" altLang="zh-CN" dirty="0">
                <a:solidFill>
                  <a:schemeClr val="bg2">
                    <a:lumMod val="65000"/>
                  </a:schemeClr>
                </a:solidFill>
              </a:rPr>
              <a:t>06 Excel</a:t>
            </a:r>
            <a:r>
              <a:rPr lang="zh-CN" altLang="en-US" dirty="0">
                <a:solidFill>
                  <a:schemeClr val="bg2">
                    <a:lumMod val="65000"/>
                  </a:schemeClr>
                </a:solidFill>
              </a:rPr>
              <a:t>中的数据管理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E6B4D685-A0BD-4F75-B6E7-C2692F26D10C}"/>
              </a:ext>
            </a:extLst>
          </p:cNvPr>
          <p:cNvSpPr txBox="1">
            <a:spLocks/>
          </p:cNvSpPr>
          <p:nvPr/>
        </p:nvSpPr>
        <p:spPr>
          <a:xfrm>
            <a:off x="2071396" y="410592"/>
            <a:ext cx="11198290" cy="74635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400" kern="1200" dirty="0" smtClean="0">
                <a:solidFill>
                  <a:srgbClr val="439467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</a:lstStyle>
          <a:p>
            <a:r>
              <a:rPr lang="zh-CN" altLang="en-US" dirty="0"/>
              <a:t>本章目录</a:t>
            </a:r>
          </a:p>
        </p:txBody>
      </p:sp>
    </p:spTree>
    <p:extLst>
      <p:ext uri="{BB962C8B-B14F-4D97-AF65-F5344CB8AC3E}">
        <p14:creationId xmlns:p14="http://schemas.microsoft.com/office/powerpoint/2010/main" val="2429744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47B447-0E62-4A73-AB4E-177A6EC9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01 </a:t>
            </a:r>
            <a:r>
              <a:rPr lang="zh-CN" altLang="en-US" dirty="0"/>
              <a:t>面向对象程序设计基础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47991E-C681-432B-91DB-0A247EC4D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5.1.1 </a:t>
            </a:r>
            <a:r>
              <a:rPr lang="zh-CN" altLang="zh-CN" sz="3200" dirty="0"/>
              <a:t>面向对象程序设计</a:t>
            </a:r>
            <a:r>
              <a:rPr lang="zh-CN" altLang="en-US" sz="3200" dirty="0"/>
              <a:t>的基本</a:t>
            </a:r>
            <a:r>
              <a:rPr lang="zh-CN" altLang="zh-CN" sz="3200" dirty="0"/>
              <a:t>思想</a:t>
            </a:r>
          </a:p>
          <a:p>
            <a:pPr>
              <a:lnSpc>
                <a:spcPct val="150000"/>
              </a:lnSpc>
            </a:pPr>
            <a:r>
              <a:rPr lang="zh-CN" altLang="en-US" sz="3200" dirty="0"/>
              <a:t>结构化程序设计：将一个复杂问题划分成若干个按某种顺序处理的相对简单的子问题。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r>
              <a:rPr lang="zh-CN" altLang="en-US" sz="3200" dirty="0"/>
              <a:t>面向对象的程序设计：将现实世界中的事物进行归纳并抽象出一般的概念。</a:t>
            </a:r>
          </a:p>
        </p:txBody>
      </p:sp>
    </p:spTree>
    <p:extLst>
      <p:ext uri="{BB962C8B-B14F-4D97-AF65-F5344CB8AC3E}">
        <p14:creationId xmlns:p14="http://schemas.microsoft.com/office/powerpoint/2010/main" val="432800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217" y="1221920"/>
            <a:ext cx="11402008" cy="503853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/>
              <a:t>面向对象程序设计中的基本概念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r>
              <a:rPr lang="zh-CN" altLang="zh-CN" sz="3200" dirty="0"/>
              <a:t>对象</a:t>
            </a:r>
            <a:r>
              <a:rPr lang="zh-CN" altLang="en-US" sz="3200" dirty="0"/>
              <a:t>（</a:t>
            </a:r>
            <a:r>
              <a:rPr lang="en-US" altLang="zh-CN" sz="3200" dirty="0"/>
              <a:t>Object</a:t>
            </a:r>
            <a:r>
              <a:rPr lang="zh-CN" altLang="en-US" sz="3200" dirty="0"/>
              <a:t>）：</a:t>
            </a:r>
            <a:r>
              <a:rPr lang="zh-CN" altLang="zh-CN" dirty="0"/>
              <a:t>对客观世界具体事物属性及行为特征的描述</a:t>
            </a:r>
            <a:endParaRPr lang="en-US" altLang="zh-CN" dirty="0"/>
          </a:p>
          <a:p>
            <a:pPr marL="536575">
              <a:lnSpc>
                <a:spcPct val="100000"/>
              </a:lnSpc>
              <a:tabLst>
                <a:tab pos="447675" algn="l"/>
              </a:tabLst>
            </a:pPr>
            <a:r>
              <a:rPr lang="zh-CN" altLang="en-US" dirty="0"/>
              <a:t>属性</a:t>
            </a:r>
            <a:endParaRPr lang="en-US" altLang="zh-CN" dirty="0"/>
          </a:p>
          <a:p>
            <a:pPr marL="536575">
              <a:lnSpc>
                <a:spcPct val="100000"/>
              </a:lnSpc>
              <a:tabLst>
                <a:tab pos="447675" algn="l"/>
              </a:tabLst>
            </a:pPr>
            <a:r>
              <a:rPr lang="zh-CN" altLang="en-US" dirty="0"/>
              <a:t>方法</a:t>
            </a:r>
            <a:endParaRPr lang="en-US" altLang="zh-CN" dirty="0"/>
          </a:p>
          <a:p>
            <a:pPr marL="536575">
              <a:lnSpc>
                <a:spcPct val="100000"/>
              </a:lnSpc>
              <a:tabLst>
                <a:tab pos="447675" algn="l"/>
              </a:tabLst>
            </a:pPr>
            <a:r>
              <a:rPr lang="zh-CN" altLang="en-US" dirty="0"/>
              <a:t>事件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sz="3200" dirty="0"/>
              <a:t>类（</a:t>
            </a:r>
            <a:r>
              <a:rPr lang="en-US" altLang="zh-CN" sz="3200" dirty="0"/>
              <a:t>Class</a:t>
            </a:r>
            <a:r>
              <a:rPr lang="zh-CN" altLang="en-US" sz="3200" dirty="0"/>
              <a:t>）：</a:t>
            </a:r>
            <a:r>
              <a:rPr lang="zh-CN" altLang="zh-CN" dirty="0"/>
              <a:t>对象的归纳和抽象</a:t>
            </a:r>
            <a:r>
              <a:rPr lang="zh-CN" altLang="en-US" dirty="0"/>
              <a:t>，定义了</a:t>
            </a:r>
            <a:r>
              <a:rPr lang="zh-CN" altLang="zh-CN" dirty="0"/>
              <a:t>对象的属性、事件和方法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封装性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01 </a:t>
            </a:r>
            <a:r>
              <a:rPr lang="zh-CN" altLang="en-US" dirty="0"/>
              <a:t>面向对象程序设计基础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912C010E-61DB-4031-B108-A1F045EE212B}"/>
              </a:ext>
            </a:extLst>
          </p:cNvPr>
          <p:cNvGrpSpPr/>
          <p:nvPr/>
        </p:nvGrpSpPr>
        <p:grpSpPr>
          <a:xfrm>
            <a:off x="2514600" y="3080234"/>
            <a:ext cx="2027583" cy="1321904"/>
            <a:chOff x="2514600" y="3080234"/>
            <a:chExt cx="2027583" cy="1321904"/>
          </a:xfrm>
        </p:grpSpPr>
        <p:sp>
          <p:nvSpPr>
            <p:cNvPr id="5" name="右大括号 4">
              <a:extLst>
                <a:ext uri="{FF2B5EF4-FFF2-40B4-BE49-F238E27FC236}">
                  <a16:creationId xmlns:a16="http://schemas.microsoft.com/office/drawing/2014/main" id="{6A53B7FC-2F8D-435A-8ED6-D63A271E019D}"/>
                </a:ext>
              </a:extLst>
            </p:cNvPr>
            <p:cNvSpPr/>
            <p:nvPr/>
          </p:nvSpPr>
          <p:spPr>
            <a:xfrm>
              <a:off x="2514600" y="3080234"/>
              <a:ext cx="387626" cy="1321904"/>
            </a:xfrm>
            <a:prstGeom prst="rightBrac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3424D465-1C04-4349-B758-944A481337EB}"/>
                </a:ext>
              </a:extLst>
            </p:cNvPr>
            <p:cNvSpPr txBox="1"/>
            <p:nvPr/>
          </p:nvSpPr>
          <p:spPr>
            <a:xfrm>
              <a:off x="3279913" y="3556520"/>
              <a:ext cx="1262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accent2">
                      <a:lumMod val="75000"/>
                    </a:schemeClr>
                  </a:solidFill>
                </a:rPr>
                <a:t>三</a:t>
              </a:r>
              <a:r>
                <a:rPr lang="zh-CN" altLang="en-US" sz="2000" dirty="0">
                  <a:solidFill>
                    <a:schemeClr val="accent2">
                      <a:lumMod val="75000"/>
                    </a:schemeClr>
                  </a:solidFill>
                </a:rPr>
                <a:t>要素</a:t>
              </a:r>
              <a:endParaRPr lang="zh-CN" altLang="en-US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398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217" y="1221920"/>
            <a:ext cx="11402008" cy="503853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5.1.2 Excel VBA</a:t>
            </a:r>
            <a:r>
              <a:rPr lang="zh-CN" altLang="zh-CN" sz="3200" dirty="0"/>
              <a:t>对象</a:t>
            </a:r>
            <a:endParaRPr lang="en-US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01 </a:t>
            </a:r>
            <a:r>
              <a:rPr lang="zh-CN" altLang="en-US" dirty="0"/>
              <a:t>面向对象程序设计基础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1867D42-FC38-471C-9FB8-4D0A0AA1A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367" y="2410377"/>
            <a:ext cx="10183968" cy="320582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00BA983-1580-41E1-8D32-6E89EE8E3103}"/>
              </a:ext>
            </a:extLst>
          </p:cNvPr>
          <p:cNvSpPr/>
          <p:nvPr/>
        </p:nvSpPr>
        <p:spPr>
          <a:xfrm>
            <a:off x="4232160" y="5954022"/>
            <a:ext cx="2634375" cy="306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52095" algn="ctr">
              <a:lnSpc>
                <a:spcPts val="1580"/>
              </a:lnSpc>
              <a:spcBef>
                <a:spcPts val="120"/>
              </a:spcBef>
              <a:spcAft>
                <a:spcPts val="240"/>
              </a:spcAft>
            </a:pPr>
            <a:r>
              <a:rPr lang="zh-CN" altLang="zh-CN" kern="100" spc="30" dirty="0">
                <a:solidFill>
                  <a:srgbClr val="1E1E1E"/>
                </a:solidFill>
                <a:latin typeface="方正书宋简体"/>
                <a:cs typeface="宋体" panose="02010600030101010101" pitchFamily="2" charset="-122"/>
              </a:rPr>
              <a:t>图</a:t>
            </a:r>
            <a:r>
              <a:rPr lang="en-US" altLang="zh-CN" kern="100" spc="30" dirty="0">
                <a:solidFill>
                  <a:srgbClr val="1E1E1E"/>
                </a:solidFill>
                <a:latin typeface="方正书宋简体"/>
                <a:cs typeface="宋体" panose="02010600030101010101" pitchFamily="2" charset="-122"/>
              </a:rPr>
              <a:t>5-1 Excel</a:t>
            </a:r>
            <a:r>
              <a:rPr lang="zh-CN" altLang="zh-CN" kern="100" spc="30" dirty="0">
                <a:solidFill>
                  <a:srgbClr val="1E1E1E"/>
                </a:solidFill>
                <a:latin typeface="方正书宋简体"/>
                <a:cs typeface="宋体" panose="02010600030101010101" pitchFamily="2" charset="-122"/>
              </a:rPr>
              <a:t>对象模型</a:t>
            </a:r>
          </a:p>
        </p:txBody>
      </p:sp>
    </p:spTree>
    <p:extLst>
      <p:ext uri="{BB962C8B-B14F-4D97-AF65-F5344CB8AC3E}">
        <p14:creationId xmlns:p14="http://schemas.microsoft.com/office/powerpoint/2010/main" val="499474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217" y="1221920"/>
            <a:ext cx="11402008" cy="503853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5.1.2 Excel VBA</a:t>
            </a:r>
            <a:r>
              <a:rPr lang="zh-CN" altLang="zh-CN" sz="3200" dirty="0"/>
              <a:t>对象</a:t>
            </a:r>
            <a:endParaRPr lang="en-US" altLang="zh-CN" sz="3200" dirty="0"/>
          </a:p>
          <a:p>
            <a:pPr>
              <a:lnSpc>
                <a:spcPct val="110000"/>
              </a:lnSpc>
            </a:pPr>
            <a:r>
              <a:rPr lang="zh-CN" altLang="en-US" dirty="0"/>
              <a:t>整个 </a:t>
            </a:r>
            <a:r>
              <a:rPr lang="en-US" altLang="zh-CN" dirty="0"/>
              <a:t>Excel </a:t>
            </a:r>
            <a:r>
              <a:rPr lang="zh-CN" altLang="en-US" dirty="0"/>
              <a:t>应用程序，对应一个 </a:t>
            </a:r>
            <a:r>
              <a:rPr lang="en-US" altLang="zh-CN" dirty="0"/>
              <a:t>Application</a:t>
            </a:r>
            <a:r>
              <a:rPr lang="zh-CN" altLang="en-US" dirty="0"/>
              <a:t>对象；</a:t>
            </a:r>
            <a:endParaRPr lang="en-US" altLang="zh-CN" dirty="0"/>
          </a:p>
          <a:p>
            <a:pPr>
              <a:lnSpc>
                <a:spcPct val="110000"/>
              </a:lnSpc>
            </a:pPr>
            <a:r>
              <a:rPr lang="zh-CN" altLang="en-US" dirty="0"/>
              <a:t>所有打开的工作簿，构成一个</a:t>
            </a:r>
            <a:r>
              <a:rPr lang="en-US" altLang="zh-CN" dirty="0"/>
              <a:t>Workbooks</a:t>
            </a:r>
            <a:r>
              <a:rPr lang="zh-CN" altLang="en-US" dirty="0"/>
              <a:t>对象；</a:t>
            </a:r>
            <a:endParaRPr lang="en-US" altLang="zh-CN" dirty="0"/>
          </a:p>
          <a:p>
            <a:pPr>
              <a:lnSpc>
                <a:spcPct val="110000"/>
              </a:lnSpc>
            </a:pPr>
            <a:r>
              <a:rPr lang="zh-CN" altLang="en-US" dirty="0"/>
              <a:t>每个</a:t>
            </a:r>
            <a:r>
              <a:rPr lang="en-US" altLang="zh-CN" dirty="0"/>
              <a:t>Excel</a:t>
            </a:r>
            <a:r>
              <a:rPr lang="zh-CN" altLang="en-US" dirty="0"/>
              <a:t>工作簿，对应一个 </a:t>
            </a:r>
            <a:r>
              <a:rPr lang="en-US" altLang="zh-CN" dirty="0"/>
              <a:t>Workbook</a:t>
            </a:r>
            <a:r>
              <a:rPr lang="zh-CN" altLang="en-US" dirty="0"/>
              <a:t>对象；</a:t>
            </a:r>
            <a:endParaRPr lang="en-US" altLang="zh-CN" dirty="0"/>
          </a:p>
          <a:p>
            <a:pPr>
              <a:lnSpc>
                <a:spcPct val="110000"/>
              </a:lnSpc>
            </a:pPr>
            <a:r>
              <a:rPr lang="zh-CN" altLang="en-US" dirty="0"/>
              <a:t>一个</a:t>
            </a:r>
            <a:r>
              <a:rPr lang="en-US" altLang="zh-CN" dirty="0"/>
              <a:t>Excel</a:t>
            </a:r>
            <a:r>
              <a:rPr lang="zh-CN" altLang="en-US" dirty="0"/>
              <a:t>工作簿中，所有工作表，构成了一个</a:t>
            </a:r>
            <a:r>
              <a:rPr lang="en-US" altLang="zh-CN" dirty="0"/>
              <a:t>Worksheets</a:t>
            </a:r>
            <a:r>
              <a:rPr lang="zh-CN" altLang="en-US" dirty="0"/>
              <a:t>对象；</a:t>
            </a:r>
            <a:endParaRPr lang="en-US" altLang="zh-CN" dirty="0"/>
          </a:p>
          <a:p>
            <a:pPr>
              <a:lnSpc>
                <a:spcPct val="110000"/>
              </a:lnSpc>
            </a:pPr>
            <a:r>
              <a:rPr lang="zh-CN" altLang="en-US" dirty="0"/>
              <a:t>每个 </a:t>
            </a:r>
            <a:r>
              <a:rPr lang="en-US" altLang="zh-CN" dirty="0"/>
              <a:t>Sheet </a:t>
            </a:r>
            <a:r>
              <a:rPr lang="zh-CN" altLang="en-US" dirty="0"/>
              <a:t>工作表，都对应一个 </a:t>
            </a:r>
            <a:r>
              <a:rPr lang="en-US" altLang="zh-CN" dirty="0"/>
              <a:t>Worksheet</a:t>
            </a:r>
            <a:r>
              <a:rPr lang="zh-CN" altLang="en-US" dirty="0"/>
              <a:t>对象；</a:t>
            </a:r>
            <a:endParaRPr lang="en-US" altLang="zh-CN" dirty="0"/>
          </a:p>
          <a:p>
            <a:pPr>
              <a:lnSpc>
                <a:spcPct val="110000"/>
              </a:lnSpc>
            </a:pPr>
            <a:r>
              <a:rPr lang="zh-CN" altLang="en-US" dirty="0"/>
              <a:t>一个或一片单元格，对应的是 </a:t>
            </a:r>
            <a:r>
              <a:rPr lang="en-US" altLang="zh-CN" dirty="0"/>
              <a:t>Range </a:t>
            </a:r>
            <a:r>
              <a:rPr lang="zh-CN" altLang="en-US" dirty="0"/>
              <a:t>对象；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01 </a:t>
            </a:r>
            <a:r>
              <a:rPr lang="zh-CN" altLang="en-US" dirty="0"/>
              <a:t>面向对象程序设计基础</a:t>
            </a:r>
          </a:p>
        </p:txBody>
      </p:sp>
    </p:spTree>
    <p:extLst>
      <p:ext uri="{BB962C8B-B14F-4D97-AF65-F5344CB8AC3E}">
        <p14:creationId xmlns:p14="http://schemas.microsoft.com/office/powerpoint/2010/main" val="3321157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217" y="1221920"/>
            <a:ext cx="11402008" cy="503853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5.1.2 Excel VBA</a:t>
            </a:r>
            <a:r>
              <a:rPr lang="zh-CN" altLang="zh-CN" sz="3200" dirty="0"/>
              <a:t>对象</a:t>
            </a:r>
            <a:endParaRPr lang="en-US" altLang="zh-CN" sz="3200" dirty="0"/>
          </a:p>
          <a:p>
            <a:pPr marL="0" indent="0">
              <a:lnSpc>
                <a:spcPct val="150000"/>
              </a:lnSpc>
              <a:buNone/>
            </a:pPr>
            <a:endParaRPr lang="en-US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01 </a:t>
            </a:r>
            <a:r>
              <a:rPr lang="zh-CN" altLang="en-US" dirty="0"/>
              <a:t>面向对象程序设计基础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C5D020F-8CFA-4B85-9616-397F2638E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217" y="2260925"/>
            <a:ext cx="9947351" cy="296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114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217" y="1221920"/>
            <a:ext cx="11402008" cy="503853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5.1.3 Excel VBA</a:t>
            </a:r>
            <a:r>
              <a:rPr lang="zh-CN" altLang="zh-CN" sz="3200" dirty="0"/>
              <a:t>对象</a:t>
            </a:r>
            <a:r>
              <a:rPr lang="zh-CN" altLang="en-US" sz="3200" dirty="0"/>
              <a:t>引用方法</a:t>
            </a:r>
            <a:endParaRPr lang="en-US" altLang="zh-CN" sz="32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400" b="1" dirty="0"/>
              <a:t>集合对象：</a:t>
            </a:r>
            <a:endParaRPr lang="en-US" altLang="zh-CN" sz="2400" b="1" dirty="0"/>
          </a:p>
          <a:p>
            <a:pPr marL="800100" lvl="1" indent="-342900">
              <a:lnSpc>
                <a:spcPct val="100000"/>
              </a:lnSpc>
              <a:buClr>
                <a:schemeClr val="accent4"/>
              </a:buClr>
              <a:buFont typeface="Arial" panose="020B0604020202020204" pitchFamily="34" charset="0"/>
              <a:buChar char="−"/>
            </a:pPr>
            <a:r>
              <a:rPr lang="zh-CN" altLang="en-US" dirty="0"/>
              <a:t>集合是一种包含相似对象的对象。</a:t>
            </a:r>
            <a:endParaRPr lang="en-US" altLang="zh-CN" dirty="0"/>
          </a:p>
          <a:p>
            <a:pPr marL="800100" lvl="1" indent="-342900">
              <a:lnSpc>
                <a:spcPct val="100000"/>
              </a:lnSpc>
              <a:buClr>
                <a:schemeClr val="accent4"/>
              </a:buClr>
              <a:buFont typeface="Arial" panose="020B0604020202020204" pitchFamily="34" charset="0"/>
              <a:buChar char="−"/>
            </a:pPr>
            <a:r>
              <a:rPr lang="zh-CN" altLang="en-US" dirty="0"/>
              <a:t>在 </a:t>
            </a:r>
            <a:r>
              <a:rPr lang="en-US" altLang="zh-CN" dirty="0"/>
              <a:t>Excel </a:t>
            </a:r>
            <a:r>
              <a:rPr lang="zh-CN" altLang="en-US" dirty="0"/>
              <a:t>中打开多个工作簿时，这些工作薄就构成了一个集合 </a:t>
            </a:r>
            <a:r>
              <a:rPr lang="en-US" altLang="zh-CN" dirty="0"/>
              <a:t>workbooks</a:t>
            </a:r>
          </a:p>
          <a:p>
            <a:pPr marL="800100" lvl="1" indent="-342900">
              <a:lnSpc>
                <a:spcPct val="100000"/>
              </a:lnSpc>
              <a:buClr>
                <a:schemeClr val="accent4"/>
              </a:buClr>
              <a:buFont typeface="Arial" panose="020B0604020202020204" pitchFamily="34" charset="0"/>
              <a:buChar char="−"/>
            </a:pPr>
            <a:r>
              <a:rPr lang="zh-CN" altLang="en-US" dirty="0"/>
              <a:t>每个工作薄中的多张工作表就构成了工作表集合 </a:t>
            </a:r>
            <a:r>
              <a:rPr lang="en-US" altLang="zh-CN" dirty="0"/>
              <a:t>worksheets</a:t>
            </a:r>
            <a:r>
              <a:rPr lang="zh-CN" altLang="en-US" dirty="0"/>
              <a:t>。</a:t>
            </a:r>
            <a:endParaRPr lang="en-US" altLang="zh-CN" dirty="0"/>
          </a:p>
          <a:p>
            <a:pPr marL="800100" lvl="1" indent="-342900">
              <a:lnSpc>
                <a:spcPct val="100000"/>
              </a:lnSpc>
              <a:buClr>
                <a:schemeClr val="accent4"/>
              </a:buClr>
              <a:buFont typeface="Arial" panose="020B0604020202020204" pitchFamily="34" charset="0"/>
              <a:buChar char="−"/>
            </a:pPr>
            <a:endParaRPr lang="en-US" altLang="zh-CN" dirty="0"/>
          </a:p>
          <a:p>
            <a:r>
              <a:rPr lang="zh-CN" altLang="zh-CN" sz="2000" dirty="0"/>
              <a:t>格式</a:t>
            </a:r>
            <a:r>
              <a:rPr lang="en-US" altLang="zh-CN" sz="2000" dirty="0"/>
              <a:t>1</a:t>
            </a:r>
            <a:r>
              <a:rPr lang="zh-CN" altLang="zh-CN" sz="2000" dirty="0"/>
              <a:t>：集合对象名</a:t>
            </a:r>
            <a:r>
              <a:rPr lang="en-US" altLang="zh-CN" sz="2000" dirty="0"/>
              <a:t>(</a:t>
            </a:r>
            <a:r>
              <a:rPr lang="zh-CN" altLang="zh-CN" sz="2000" dirty="0"/>
              <a:t>对象名</a:t>
            </a:r>
            <a:r>
              <a:rPr lang="en-US" altLang="zh-CN" sz="2000" dirty="0"/>
              <a:t>)</a:t>
            </a:r>
            <a:endParaRPr lang="zh-CN" altLang="zh-CN" sz="2000" dirty="0"/>
          </a:p>
          <a:p>
            <a:pPr marL="0" indent="0">
              <a:buNone/>
            </a:pPr>
            <a:r>
              <a:rPr lang="en-US" altLang="zh-CN" sz="2000" dirty="0"/>
              <a:t>   </a:t>
            </a:r>
            <a:r>
              <a:rPr lang="zh-CN" altLang="zh-CN" sz="2000" dirty="0"/>
              <a:t>或</a:t>
            </a:r>
          </a:p>
          <a:p>
            <a:r>
              <a:rPr lang="zh-CN" altLang="zh-CN" sz="2000" dirty="0"/>
              <a:t>格式</a:t>
            </a:r>
            <a:r>
              <a:rPr lang="en-US" altLang="zh-CN" sz="2000" dirty="0"/>
              <a:t>2</a:t>
            </a:r>
            <a:r>
              <a:rPr lang="zh-CN" altLang="zh-CN" sz="2000" dirty="0"/>
              <a:t>：集合对象名</a:t>
            </a:r>
            <a:r>
              <a:rPr lang="en-US" altLang="zh-CN" sz="2000" dirty="0"/>
              <a:t>(</a:t>
            </a:r>
            <a:r>
              <a:rPr lang="zh-CN" altLang="zh-CN" sz="2000" dirty="0"/>
              <a:t>对象索引号</a:t>
            </a:r>
            <a:r>
              <a:rPr lang="en-US" altLang="zh-CN" sz="2000" dirty="0"/>
              <a:t>)</a:t>
            </a:r>
            <a:endParaRPr lang="zh-CN" altLang="zh-CN" sz="2000" dirty="0"/>
          </a:p>
          <a:p>
            <a:pPr marL="0" indent="0">
              <a:lnSpc>
                <a:spcPct val="150000"/>
              </a:lnSpc>
              <a:buNone/>
            </a:pPr>
            <a:endParaRPr lang="en-US" altLang="zh-CN" dirty="0"/>
          </a:p>
          <a:p>
            <a:pPr marL="0" indent="0">
              <a:lnSpc>
                <a:spcPct val="150000"/>
              </a:lnSpc>
              <a:buNone/>
            </a:pPr>
            <a:endParaRPr lang="en-US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01 </a:t>
            </a:r>
            <a:r>
              <a:rPr lang="zh-CN" altLang="en-US" dirty="0"/>
              <a:t>面向对象程序设计基础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0AB5698-6D24-44E7-9159-5340073E1588}"/>
              </a:ext>
            </a:extLst>
          </p:cNvPr>
          <p:cNvSpPr txBox="1"/>
          <p:nvPr/>
        </p:nvSpPr>
        <p:spPr>
          <a:xfrm>
            <a:off x="6778486" y="4355978"/>
            <a:ext cx="3359426" cy="1179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GB" altLang="zh-CN" sz="2000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Worksheets("</a:t>
            </a:r>
            <a:r>
              <a:rPr lang="zh-CN" altLang="en-US" sz="2000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员工</a:t>
            </a:r>
            <a:r>
              <a:rPr lang="en-US" altLang="zh-CN" sz="2000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")</a:t>
            </a:r>
          </a:p>
          <a:p>
            <a: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zh-CN" altLang="en-US" sz="2000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或：</a:t>
            </a:r>
          </a:p>
          <a:p>
            <a: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GB" altLang="zh-CN" sz="2000" dirty="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Worksheets(1)</a:t>
            </a:r>
          </a:p>
        </p:txBody>
      </p:sp>
    </p:spTree>
    <p:extLst>
      <p:ext uri="{BB962C8B-B14F-4D97-AF65-F5344CB8AC3E}">
        <p14:creationId xmlns:p14="http://schemas.microsoft.com/office/powerpoint/2010/main" val="900137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21" y="1221920"/>
            <a:ext cx="12089879" cy="503853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5.1.3 Excel VBA</a:t>
            </a:r>
            <a:r>
              <a:rPr lang="zh-CN" altLang="zh-CN" sz="3200" dirty="0"/>
              <a:t>对象</a:t>
            </a:r>
            <a:r>
              <a:rPr lang="zh-CN" altLang="en-US" sz="3200" dirty="0"/>
              <a:t>引用方法</a:t>
            </a:r>
            <a:endParaRPr lang="en-US" altLang="zh-CN" sz="32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/>
              <a:t>引用对象：</a:t>
            </a:r>
            <a:endParaRPr lang="en-US" altLang="zh-CN" sz="2400" dirty="0"/>
          </a:p>
          <a:p>
            <a:pPr marL="800100" lvl="1" indent="-342900">
              <a:lnSpc>
                <a:spcPct val="100000"/>
              </a:lnSpc>
              <a:buClr>
                <a:schemeClr val="accent4"/>
              </a:buClr>
              <a:buFont typeface="Arial" panose="020B0604020202020204" pitchFamily="34" charset="0"/>
              <a:buChar char="−"/>
            </a:pPr>
            <a:r>
              <a:rPr lang="zh-CN" altLang="en-US" b="1" dirty="0"/>
              <a:t>详细引用：</a:t>
            </a:r>
            <a:r>
              <a:rPr lang="zh-CN" altLang="zh-CN" dirty="0"/>
              <a:t>从顶层容器</a:t>
            </a:r>
            <a:r>
              <a:rPr lang="en-US" altLang="zh-CN" dirty="0"/>
              <a:t>Application</a:t>
            </a:r>
            <a:r>
              <a:rPr lang="zh-CN" altLang="zh-CN" dirty="0"/>
              <a:t>开始逐层引用到目标对象</a:t>
            </a:r>
            <a:endParaRPr lang="en-US" altLang="zh-CN" dirty="0"/>
          </a:p>
          <a:p>
            <a:pPr marL="457200" lvl="1" indent="0">
              <a:lnSpc>
                <a:spcPct val="100000"/>
              </a:lnSpc>
              <a:buClr>
                <a:schemeClr val="accent4"/>
              </a:buClr>
              <a:buNone/>
            </a:pPr>
            <a:endParaRPr lang="en-US" altLang="zh-CN" dirty="0"/>
          </a:p>
          <a:p>
            <a:pPr marL="457200" lvl="1" indent="0">
              <a:lnSpc>
                <a:spcPct val="100000"/>
              </a:lnSpc>
              <a:buClr>
                <a:schemeClr val="accent4"/>
              </a:buClr>
              <a:buNone/>
            </a:pPr>
            <a:r>
              <a:rPr lang="en-US" altLang="zh-CN" dirty="0" err="1"/>
              <a:t>Application.Workbooks</a:t>
            </a:r>
            <a:r>
              <a:rPr lang="en-US" altLang="zh-CN" dirty="0"/>
              <a:t>(“</a:t>
            </a:r>
            <a:r>
              <a:rPr lang="zh-CN" altLang="en-US" dirty="0"/>
              <a:t>第五章例题</a:t>
            </a:r>
            <a:r>
              <a:rPr lang="en-US" altLang="zh-CN" dirty="0"/>
              <a:t>.xlsm").Worksheets("sheet1").Range("A1")</a:t>
            </a:r>
            <a:endParaRPr lang="zh-CN" altLang="zh-CN" dirty="0"/>
          </a:p>
          <a:p>
            <a:pPr marL="0" indent="0">
              <a:lnSpc>
                <a:spcPct val="150000"/>
              </a:lnSpc>
              <a:buNone/>
            </a:pPr>
            <a:endParaRPr lang="en-US" altLang="zh-CN" dirty="0"/>
          </a:p>
          <a:p>
            <a:pPr marL="0" indent="0">
              <a:lnSpc>
                <a:spcPct val="150000"/>
              </a:lnSpc>
              <a:buNone/>
            </a:pPr>
            <a:endParaRPr lang="en-US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01 </a:t>
            </a:r>
            <a:r>
              <a:rPr lang="zh-CN" altLang="en-US" dirty="0"/>
              <a:t>面向对象程序设计基础</a:t>
            </a:r>
          </a:p>
        </p:txBody>
      </p:sp>
    </p:spTree>
    <p:extLst>
      <p:ext uri="{BB962C8B-B14F-4D97-AF65-F5344CB8AC3E}">
        <p14:creationId xmlns:p14="http://schemas.microsoft.com/office/powerpoint/2010/main" val="2242978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92" y="983666"/>
            <a:ext cx="12142508" cy="503853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5.1.3 Excel VBA</a:t>
            </a:r>
            <a:r>
              <a:rPr lang="zh-CN" altLang="zh-CN" sz="3200" dirty="0"/>
              <a:t>对象</a:t>
            </a:r>
            <a:r>
              <a:rPr lang="zh-CN" altLang="en-US" sz="3200" dirty="0"/>
              <a:t>引用方法</a:t>
            </a:r>
            <a:endParaRPr lang="en-US" altLang="zh-CN" sz="32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400" dirty="0"/>
              <a:t>引用对象：</a:t>
            </a:r>
            <a:endParaRPr lang="en-US" altLang="zh-CN" sz="2400" dirty="0"/>
          </a:p>
          <a:p>
            <a:pPr marL="800100" lvl="1" indent="-342900">
              <a:lnSpc>
                <a:spcPct val="100000"/>
              </a:lnSpc>
              <a:buClr>
                <a:schemeClr val="accent4"/>
              </a:buClr>
              <a:buFont typeface="Arial" panose="020B0604020202020204" pitchFamily="34" charset="0"/>
              <a:buChar char="−"/>
            </a:pPr>
            <a:r>
              <a:rPr lang="zh-CN" altLang="en-US" b="1" dirty="0"/>
              <a:t>隐式引用：</a:t>
            </a:r>
            <a:r>
              <a:rPr lang="zh-CN" altLang="zh-CN" dirty="0"/>
              <a:t>从</a:t>
            </a:r>
            <a:r>
              <a:rPr lang="en-US" altLang="zh-CN" dirty="0"/>
              <a:t>VBA</a:t>
            </a:r>
            <a:r>
              <a:rPr lang="zh-CN" altLang="zh-CN" dirty="0"/>
              <a:t>能确定的</a:t>
            </a:r>
            <a:r>
              <a:rPr lang="zh-CN" altLang="en-US" dirty="0"/>
              <a:t>、</a:t>
            </a:r>
            <a:r>
              <a:rPr lang="zh-CN" altLang="zh-CN" dirty="0"/>
              <a:t>与目标对象层次最接近的对象开始引用</a:t>
            </a:r>
            <a:endParaRPr lang="en-US" altLang="zh-CN" dirty="0"/>
          </a:p>
          <a:p>
            <a:pPr marL="457200" lvl="1" indent="0">
              <a:lnSpc>
                <a:spcPct val="100000"/>
              </a:lnSpc>
              <a:buClr>
                <a:schemeClr val="accent4"/>
              </a:buClr>
              <a:buNone/>
            </a:pPr>
            <a:r>
              <a:rPr lang="en-US" altLang="zh-CN" sz="2200" dirty="0"/>
              <a:t>   Workbooks("</a:t>
            </a:r>
            <a:r>
              <a:rPr lang="zh-CN" altLang="en-US" sz="2000" dirty="0"/>
              <a:t>第五章例题</a:t>
            </a:r>
            <a:r>
              <a:rPr lang="en-US" altLang="zh-CN" sz="2000" dirty="0"/>
              <a:t>.</a:t>
            </a:r>
            <a:r>
              <a:rPr lang="en-US" altLang="zh-CN" sz="2000" dirty="0" err="1"/>
              <a:t>xlsm</a:t>
            </a:r>
            <a:r>
              <a:rPr lang="en-US" altLang="zh-CN" sz="2200" dirty="0"/>
              <a:t>").</a:t>
            </a:r>
            <a:r>
              <a:rPr lang="en-US" altLang="zh-CN" sz="2200" dirty="0" err="1"/>
              <a:t>WorkSheets</a:t>
            </a:r>
            <a:r>
              <a:rPr lang="en-US" altLang="zh-CN" sz="2200" dirty="0"/>
              <a:t>("sheet1").Range("A1")</a:t>
            </a:r>
            <a:endParaRPr lang="zh-CN" altLang="zh-CN" sz="2200" dirty="0"/>
          </a:p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zh-CN" altLang="zh-CN" sz="2200" b="1" dirty="0">
                <a:solidFill>
                  <a:schemeClr val="accent6">
                    <a:lumMod val="75000"/>
                  </a:schemeClr>
                </a:solidFill>
              </a:rPr>
              <a:t>如果“</a:t>
            </a:r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</a:rPr>
              <a:t>第五章例题</a:t>
            </a:r>
            <a:r>
              <a:rPr lang="en-US" altLang="zh-CN" sz="2200" b="1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r>
              <a:rPr lang="en-US" altLang="zh-CN" sz="2200" b="1" dirty="0" err="1">
                <a:solidFill>
                  <a:schemeClr val="accent6">
                    <a:lumMod val="75000"/>
                  </a:schemeClr>
                </a:solidFill>
              </a:rPr>
              <a:t>xlsm</a:t>
            </a:r>
            <a:r>
              <a:rPr lang="zh-CN" altLang="zh-CN" sz="2200" b="1" dirty="0">
                <a:solidFill>
                  <a:schemeClr val="accent6">
                    <a:lumMod val="75000"/>
                  </a:schemeClr>
                </a:solidFill>
              </a:rPr>
              <a:t>”是当前活动工作簿：</a:t>
            </a:r>
          </a:p>
          <a:p>
            <a:pPr marL="0" indent="0">
              <a:buNone/>
            </a:pPr>
            <a:r>
              <a:rPr lang="en-US" altLang="zh-CN" sz="2200" dirty="0"/>
              <a:t>  </a:t>
            </a:r>
            <a:r>
              <a:rPr lang="en-US" altLang="zh-CN" sz="2200" dirty="0" err="1">
                <a:solidFill>
                  <a:schemeClr val="accent2"/>
                </a:solidFill>
              </a:rPr>
              <a:t>ActiveWorkbook</a:t>
            </a:r>
            <a:r>
              <a:rPr lang="en-US" altLang="zh-CN" sz="2200" dirty="0" err="1"/>
              <a:t>.WorkSheets</a:t>
            </a:r>
            <a:r>
              <a:rPr lang="en-US" altLang="zh-CN" sz="2200" dirty="0"/>
              <a:t>("sheet1").Range("A1") </a:t>
            </a:r>
            <a:r>
              <a:rPr lang="zh-CN" altLang="zh-CN" sz="2200" dirty="0"/>
              <a:t>或</a:t>
            </a:r>
            <a:r>
              <a:rPr lang="en-US" altLang="zh-CN" sz="2200" dirty="0"/>
              <a:t> </a:t>
            </a:r>
            <a:r>
              <a:rPr lang="en-US" altLang="zh-CN" sz="2200" dirty="0" err="1">
                <a:solidFill>
                  <a:srgbClr val="FF0000"/>
                </a:solidFill>
              </a:rPr>
              <a:t>WorkSheets</a:t>
            </a:r>
            <a:r>
              <a:rPr lang="en-US" altLang="zh-CN" sz="2200" dirty="0">
                <a:solidFill>
                  <a:srgbClr val="FF0000"/>
                </a:solidFill>
              </a:rPr>
              <a:t>("sheet1").Range("A1")</a:t>
            </a:r>
          </a:p>
          <a:p>
            <a:pPr>
              <a:spcBef>
                <a:spcPts val="1800"/>
              </a:spcBef>
            </a:pPr>
            <a:r>
              <a:rPr lang="zh-CN" altLang="zh-CN" sz="2200" b="1" dirty="0">
                <a:solidFill>
                  <a:schemeClr val="accent6">
                    <a:lumMod val="75000"/>
                  </a:schemeClr>
                </a:solidFill>
              </a:rPr>
              <a:t>如果工作簿</a:t>
            </a:r>
            <a:r>
              <a:rPr lang="en-US" altLang="zh-CN" sz="2200" b="1" dirty="0">
                <a:solidFill>
                  <a:schemeClr val="accent6">
                    <a:lumMod val="75000"/>
                  </a:schemeClr>
                </a:solidFill>
              </a:rPr>
              <a:t>1</a:t>
            </a:r>
            <a:r>
              <a:rPr lang="zh-CN" altLang="zh-CN" sz="2200" b="1" dirty="0">
                <a:solidFill>
                  <a:schemeClr val="accent6">
                    <a:lumMod val="75000"/>
                  </a:schemeClr>
                </a:solidFill>
              </a:rPr>
              <a:t>中的</a:t>
            </a:r>
            <a:r>
              <a:rPr lang="en-US" altLang="zh-CN" sz="2200" b="1" dirty="0">
                <a:solidFill>
                  <a:schemeClr val="accent6">
                    <a:lumMod val="75000"/>
                  </a:schemeClr>
                </a:solidFill>
              </a:rPr>
              <a:t>sheet1</a:t>
            </a:r>
            <a:r>
              <a:rPr lang="zh-CN" altLang="zh-CN" sz="2200" b="1" dirty="0">
                <a:solidFill>
                  <a:schemeClr val="accent6">
                    <a:lumMod val="75000"/>
                  </a:schemeClr>
                </a:solidFill>
              </a:rPr>
              <a:t>工作表</a:t>
            </a:r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</a:rPr>
              <a:t>，</a:t>
            </a:r>
            <a:r>
              <a:rPr lang="zh-CN" altLang="zh-CN" sz="2200" b="1" dirty="0">
                <a:solidFill>
                  <a:schemeClr val="accent6">
                    <a:lumMod val="75000"/>
                  </a:schemeClr>
                </a:solidFill>
              </a:rPr>
              <a:t>同时还是当前活动工作表，可以进一步简写为：</a:t>
            </a:r>
          </a:p>
          <a:p>
            <a:pPr marL="0" indent="0">
              <a:buNone/>
            </a:pPr>
            <a:r>
              <a:rPr lang="en-US" altLang="zh-CN" sz="2200" dirty="0">
                <a:solidFill>
                  <a:schemeClr val="accent2"/>
                </a:solidFill>
              </a:rPr>
              <a:t>  </a:t>
            </a:r>
            <a:r>
              <a:rPr lang="en-US" altLang="zh-CN" sz="2200" dirty="0" err="1">
                <a:solidFill>
                  <a:schemeClr val="accent2"/>
                </a:solidFill>
              </a:rPr>
              <a:t>ActiveSheet</a:t>
            </a:r>
            <a:r>
              <a:rPr lang="en-US" altLang="zh-CN" sz="2200" dirty="0" err="1"/>
              <a:t>.Range</a:t>
            </a:r>
            <a:r>
              <a:rPr lang="en-US" altLang="zh-CN" sz="2200" dirty="0"/>
              <a:t>(“A1”) </a:t>
            </a:r>
            <a:r>
              <a:rPr lang="zh-CN" altLang="zh-CN" sz="2200" dirty="0"/>
              <a:t>或</a:t>
            </a:r>
            <a:r>
              <a:rPr lang="en-US" altLang="zh-CN" sz="2200" dirty="0"/>
              <a:t> </a:t>
            </a:r>
            <a:r>
              <a:rPr lang="en-US" altLang="zh-CN" sz="2200" dirty="0">
                <a:solidFill>
                  <a:srgbClr val="FF0000"/>
                </a:solidFill>
              </a:rPr>
              <a:t>Range(“A1”)</a:t>
            </a:r>
            <a:endParaRPr lang="zh-CN" altLang="zh-CN" sz="2200" dirty="0">
              <a:solidFill>
                <a:srgbClr val="FF0000"/>
              </a:solidFill>
            </a:endParaRPr>
          </a:p>
          <a:p>
            <a:pPr>
              <a:spcBef>
                <a:spcPts val="1800"/>
              </a:spcBef>
            </a:pPr>
            <a:r>
              <a:rPr lang="zh-CN" altLang="zh-CN" sz="2200" b="1" dirty="0">
                <a:solidFill>
                  <a:schemeClr val="accent6">
                    <a:lumMod val="75000"/>
                  </a:schemeClr>
                </a:solidFill>
              </a:rPr>
              <a:t>如果引用的是本模块所在工作簿中的对象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2200" dirty="0"/>
              <a:t>  </a:t>
            </a:r>
            <a:r>
              <a:rPr lang="en-US" altLang="zh-CN" sz="2200" dirty="0" err="1">
                <a:solidFill>
                  <a:schemeClr val="accent2"/>
                </a:solidFill>
              </a:rPr>
              <a:t>ThisWorkbook</a:t>
            </a:r>
            <a:r>
              <a:rPr lang="en-US" altLang="zh-CN" sz="2200" dirty="0" err="1"/>
              <a:t>.Worksheets</a:t>
            </a:r>
            <a:r>
              <a:rPr lang="en-US" altLang="zh-CN" sz="2200" dirty="0"/>
              <a:t>(“sheet1”).Range(“A1”) </a:t>
            </a:r>
            <a:r>
              <a:rPr lang="zh-CN" altLang="zh-CN" sz="2200" dirty="0">
                <a:solidFill>
                  <a:srgbClr val="FF0000"/>
                </a:solidFill>
              </a:rPr>
              <a:t>或</a:t>
            </a:r>
            <a:r>
              <a:rPr lang="en-US" altLang="zh-CN" sz="2200" dirty="0">
                <a:solidFill>
                  <a:srgbClr val="FF0000"/>
                </a:solidFill>
              </a:rPr>
              <a:t> Sheet1.Range("A1")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zh-CN" dirty="0"/>
          </a:p>
          <a:p>
            <a:pPr marL="0" indent="0">
              <a:lnSpc>
                <a:spcPct val="150000"/>
              </a:lnSpc>
              <a:buNone/>
            </a:pPr>
            <a:endParaRPr lang="en-US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01 </a:t>
            </a:r>
            <a:r>
              <a:rPr lang="zh-CN" altLang="en-US" dirty="0"/>
              <a:t>面向对象程序设计基础</a:t>
            </a:r>
          </a:p>
        </p:txBody>
      </p:sp>
    </p:spTree>
    <p:extLst>
      <p:ext uri="{BB962C8B-B14F-4D97-AF65-F5344CB8AC3E}">
        <p14:creationId xmlns:p14="http://schemas.microsoft.com/office/powerpoint/2010/main" val="2258688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217" y="1221920"/>
            <a:ext cx="11402008" cy="503853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5.1.3 Excel VBA</a:t>
            </a:r>
            <a:r>
              <a:rPr lang="zh-CN" altLang="zh-CN" sz="3200" dirty="0"/>
              <a:t>对象</a:t>
            </a:r>
            <a:r>
              <a:rPr lang="zh-CN" altLang="en-US" sz="3200" dirty="0"/>
              <a:t>引用方法</a:t>
            </a:r>
            <a:endParaRPr lang="en-US" altLang="zh-CN" sz="32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/>
              <a:t>引用对象：</a:t>
            </a:r>
            <a:endParaRPr lang="en-US" altLang="zh-CN" sz="2400" dirty="0"/>
          </a:p>
          <a:p>
            <a:pPr marL="800100" lvl="1" indent="-342900">
              <a:lnSpc>
                <a:spcPct val="100000"/>
              </a:lnSpc>
              <a:buClr>
                <a:schemeClr val="accent4"/>
              </a:buClr>
              <a:buFont typeface="Arial" panose="020B0604020202020204" pitchFamily="34" charset="0"/>
              <a:buChar char="−"/>
            </a:pPr>
            <a:r>
              <a:rPr lang="en-US" altLang="zh-CN" b="1" dirty="0"/>
              <a:t>Me</a:t>
            </a:r>
            <a:r>
              <a:rPr lang="zh-CN" altLang="en-US" b="1" dirty="0"/>
              <a:t>关键字引用：</a:t>
            </a:r>
            <a:r>
              <a:rPr lang="zh-CN" altLang="zh-CN" dirty="0"/>
              <a:t>在对象的方法或事件处理过程中对对象自身的引用</a:t>
            </a:r>
            <a:endParaRPr lang="en-US" altLang="zh-CN" dirty="0"/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/>
              <a:t>   Private Sub </a:t>
            </a:r>
            <a:r>
              <a:rPr lang="en-US" altLang="zh-CN" sz="2400" dirty="0" err="1"/>
              <a:t>Worksheet_Change</a:t>
            </a:r>
            <a:r>
              <a:rPr lang="en-US" altLang="zh-CN" sz="2400" dirty="0"/>
              <a:t>(</a:t>
            </a:r>
            <a:r>
              <a:rPr lang="en-US" altLang="zh-CN" sz="2400" dirty="0" err="1"/>
              <a:t>ByVal</a:t>
            </a:r>
            <a:r>
              <a:rPr lang="en-US" altLang="zh-CN" sz="2400" dirty="0"/>
              <a:t> Target As Range)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sz="2400" dirty="0"/>
              <a:t>          </a:t>
            </a:r>
            <a:r>
              <a:rPr lang="en-US" altLang="zh-CN" sz="2400" dirty="0" err="1"/>
              <a:t>Me.Name</a:t>
            </a:r>
            <a:r>
              <a:rPr lang="en-US" altLang="zh-CN" sz="2400" dirty="0"/>
              <a:t> = </a:t>
            </a:r>
            <a:r>
              <a:rPr lang="en-US" altLang="zh-CN" sz="2400" dirty="0" err="1"/>
              <a:t>Target.Value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sz="2400" dirty="0"/>
              <a:t>   End Sub</a:t>
            </a:r>
            <a:endParaRPr lang="zh-CN" altLang="zh-CN" dirty="0"/>
          </a:p>
          <a:p>
            <a:pPr marL="457200" lvl="1" indent="0">
              <a:lnSpc>
                <a:spcPct val="100000"/>
              </a:lnSpc>
              <a:buClr>
                <a:schemeClr val="accent4"/>
              </a:buClr>
              <a:buNone/>
            </a:pPr>
            <a:endParaRPr lang="en-US" altLang="zh-CN" sz="20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200" dirty="0"/>
              <a:t>如果以上过程是对</a:t>
            </a:r>
            <a:r>
              <a:rPr lang="zh-CN" altLang="zh-CN" sz="2200" dirty="0">
                <a:solidFill>
                  <a:schemeClr val="accent2">
                    <a:lumMod val="75000"/>
                  </a:schemeClr>
                </a:solidFill>
              </a:rPr>
              <a:t>工作表“</a:t>
            </a:r>
            <a:r>
              <a:rPr lang="en-US" altLang="zh-CN" sz="2200" dirty="0">
                <a:solidFill>
                  <a:schemeClr val="accent2">
                    <a:lumMod val="75000"/>
                  </a:schemeClr>
                </a:solidFill>
              </a:rPr>
              <a:t>Sheet1</a:t>
            </a:r>
            <a:r>
              <a:rPr lang="zh-CN" altLang="zh-CN" sz="2200" dirty="0">
                <a:solidFill>
                  <a:schemeClr val="accent2">
                    <a:lumMod val="75000"/>
                  </a:schemeClr>
                </a:solidFill>
              </a:rPr>
              <a:t>”对象</a:t>
            </a:r>
            <a:r>
              <a:rPr lang="zh-CN" altLang="zh-CN" sz="2200" dirty="0"/>
              <a:t>的</a:t>
            </a:r>
            <a:r>
              <a:rPr lang="en-US" altLang="zh-CN" sz="2200" dirty="0"/>
              <a:t>Change</a:t>
            </a:r>
            <a:r>
              <a:rPr lang="zh-CN" altLang="zh-CN" sz="2200" b="1" dirty="0"/>
              <a:t>事件处理过程</a:t>
            </a:r>
            <a:r>
              <a:rPr lang="zh-CN" altLang="zh-CN" sz="2200" dirty="0"/>
              <a:t>，其中</a:t>
            </a:r>
            <a:r>
              <a:rPr lang="en-US" altLang="zh-CN" sz="2200" dirty="0">
                <a:solidFill>
                  <a:schemeClr val="accent2">
                    <a:lumMod val="75000"/>
                  </a:schemeClr>
                </a:solidFill>
              </a:rPr>
              <a:t>Me</a:t>
            </a:r>
            <a:r>
              <a:rPr lang="zh-CN" altLang="zh-CN" sz="2200" dirty="0">
                <a:solidFill>
                  <a:schemeClr val="accent2">
                    <a:lumMod val="75000"/>
                  </a:schemeClr>
                </a:solidFill>
              </a:rPr>
              <a:t>关键字</a:t>
            </a:r>
            <a:r>
              <a:rPr lang="zh-CN" altLang="zh-CN" sz="2200" dirty="0"/>
              <a:t>就是对</a:t>
            </a:r>
            <a:r>
              <a:rPr lang="en-US" altLang="zh-CN" sz="2200" dirty="0">
                <a:solidFill>
                  <a:schemeClr val="accent2">
                    <a:lumMod val="75000"/>
                  </a:schemeClr>
                </a:solidFill>
              </a:rPr>
              <a:t>Sheet1</a:t>
            </a:r>
            <a:r>
              <a:rPr lang="zh-CN" altLang="zh-CN" sz="2200" dirty="0">
                <a:solidFill>
                  <a:schemeClr val="accent2">
                    <a:lumMod val="75000"/>
                  </a:schemeClr>
                </a:solidFill>
              </a:rPr>
              <a:t>对象</a:t>
            </a:r>
            <a:r>
              <a:rPr lang="zh-CN" altLang="zh-CN" sz="2200" dirty="0"/>
              <a:t>的引用</a:t>
            </a:r>
            <a:r>
              <a:rPr lang="zh-CN" altLang="zh-CN" dirty="0"/>
              <a:t>。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01 </a:t>
            </a:r>
            <a:r>
              <a:rPr lang="zh-CN" altLang="en-US" dirty="0"/>
              <a:t>面向对象程序设计基础</a:t>
            </a:r>
          </a:p>
        </p:txBody>
      </p:sp>
    </p:spTree>
    <p:extLst>
      <p:ext uri="{BB962C8B-B14F-4D97-AF65-F5344CB8AC3E}">
        <p14:creationId xmlns:p14="http://schemas.microsoft.com/office/powerpoint/2010/main" val="3364967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278" y="1102650"/>
            <a:ext cx="11402008" cy="503853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5.1.3 Excel VBA</a:t>
            </a:r>
            <a:r>
              <a:rPr lang="zh-CN" altLang="zh-CN" sz="3200" dirty="0"/>
              <a:t>对象</a:t>
            </a:r>
            <a:r>
              <a:rPr lang="zh-CN" altLang="en-US" sz="3200" dirty="0"/>
              <a:t>引用方法</a:t>
            </a:r>
            <a:endParaRPr lang="en-US" altLang="zh-CN" sz="32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dirty="0"/>
              <a:t>对象变量</a:t>
            </a:r>
            <a:r>
              <a:rPr lang="zh-CN" altLang="en-US" sz="2400" dirty="0"/>
              <a:t>：</a:t>
            </a:r>
            <a:r>
              <a:rPr lang="zh-CN" altLang="zh-CN" dirty="0"/>
              <a:t>对象变量的声明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[</a:t>
            </a:r>
            <a:r>
              <a:rPr lang="en-US" altLang="zh-CN" dirty="0" err="1">
                <a:solidFill>
                  <a:schemeClr val="accent2">
                    <a:lumMod val="75000"/>
                  </a:schemeClr>
                </a:solidFill>
              </a:rPr>
              <a:t>Public|Private|Static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] Dim </a:t>
            </a:r>
            <a:r>
              <a:rPr lang="zh-CN" altLang="zh-CN" dirty="0">
                <a:solidFill>
                  <a:schemeClr val="accent2">
                    <a:lumMod val="75000"/>
                  </a:schemeClr>
                </a:solidFill>
              </a:rPr>
              <a:t>对象变量名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 as </a:t>
            </a:r>
            <a:r>
              <a:rPr lang="zh-CN" altLang="zh-CN" dirty="0">
                <a:solidFill>
                  <a:schemeClr val="accent2">
                    <a:lumMod val="75000"/>
                  </a:schemeClr>
                </a:solidFill>
              </a:rPr>
              <a:t>类名</a:t>
            </a:r>
          </a:p>
          <a:p>
            <a:pPr marL="0" indent="0">
              <a:buNone/>
            </a:pPr>
            <a:r>
              <a:rPr lang="zh-CN" altLang="en-US" dirty="0"/>
              <a:t>例：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Private Dim Objectvar1 as Object </a:t>
            </a:r>
          </a:p>
          <a:p>
            <a:pPr marL="0" indent="0">
              <a:buNone/>
            </a:pPr>
            <a:r>
              <a:rPr lang="en-US" altLang="zh-CN" dirty="0"/>
              <a:t>‘Object</a:t>
            </a:r>
            <a:r>
              <a:rPr lang="zh-CN" altLang="en-US" dirty="0"/>
              <a:t>为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通用对象类型</a:t>
            </a:r>
            <a:r>
              <a:rPr lang="zh-CN" altLang="en-US" dirty="0"/>
              <a:t>，可以接收任何类型对象的赋值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Dim Objectvar2 as Range</a:t>
            </a:r>
            <a:endParaRPr lang="zh-CN" altLang="zh-CN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200" dirty="0"/>
              <a:t>*声明后的对象变量的初始值为</a:t>
            </a:r>
            <a:r>
              <a:rPr lang="en-US" altLang="zh-CN" sz="3200" dirty="0">
                <a:solidFill>
                  <a:srgbClr val="FF0000"/>
                </a:solidFill>
              </a:rPr>
              <a:t>Nothing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01 </a:t>
            </a:r>
            <a:r>
              <a:rPr lang="zh-CN" altLang="en-US" dirty="0"/>
              <a:t>面向对象程序设计基础</a:t>
            </a:r>
          </a:p>
        </p:txBody>
      </p:sp>
    </p:spTree>
    <p:extLst>
      <p:ext uri="{BB962C8B-B14F-4D97-AF65-F5344CB8AC3E}">
        <p14:creationId xmlns:p14="http://schemas.microsoft.com/office/powerpoint/2010/main" val="2406711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83666"/>
            <a:ext cx="5707129" cy="503853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5.1.3 Excel VBA</a:t>
            </a:r>
            <a:r>
              <a:rPr lang="zh-CN" altLang="zh-CN" sz="3200" dirty="0"/>
              <a:t>对象</a:t>
            </a:r>
            <a:r>
              <a:rPr lang="zh-CN" altLang="en-US" sz="3200" dirty="0"/>
              <a:t>引用方法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r>
              <a:rPr lang="zh-CN" altLang="zh-CN" dirty="0"/>
              <a:t>对象变量</a:t>
            </a:r>
            <a:r>
              <a:rPr lang="zh-CN" altLang="en-US" sz="2400" dirty="0"/>
              <a:t>：</a:t>
            </a:r>
            <a:r>
              <a:rPr lang="zh-CN" altLang="zh-CN" b="1" dirty="0"/>
              <a:t>对象变量的</a:t>
            </a:r>
            <a:r>
              <a:rPr lang="zh-CN" altLang="en-US" b="1" dirty="0"/>
              <a:t>赋值</a:t>
            </a:r>
            <a:endParaRPr lang="zh-CN" altLang="zh-CN" b="1" dirty="0"/>
          </a:p>
          <a:p>
            <a:pPr marL="0" indent="0">
              <a:buNone/>
            </a:pPr>
            <a:r>
              <a:rPr lang="en-US" altLang="zh-CN" dirty="0"/>
              <a:t>  </a:t>
            </a:r>
            <a:r>
              <a:rPr lang="zh-CN" altLang="zh-CN" dirty="0"/>
              <a:t>格式：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Set </a:t>
            </a:r>
            <a:r>
              <a:rPr lang="zh-CN" altLang="zh-CN" dirty="0">
                <a:solidFill>
                  <a:schemeClr val="accent2">
                    <a:lumMod val="75000"/>
                  </a:schemeClr>
                </a:solidFill>
              </a:rPr>
              <a:t>对象变量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=</a:t>
            </a:r>
            <a:r>
              <a:rPr lang="zh-CN" altLang="zh-CN" dirty="0">
                <a:solidFill>
                  <a:schemeClr val="accent2">
                    <a:lumMod val="75000"/>
                  </a:schemeClr>
                </a:solidFill>
              </a:rPr>
              <a:t>对象引用</a:t>
            </a:r>
          </a:p>
          <a:p>
            <a:pPr marL="0" indent="0">
              <a:buNone/>
            </a:pPr>
            <a:r>
              <a:rPr lang="en-US" altLang="zh-CN" sz="2400" dirty="0"/>
              <a:t>  </a:t>
            </a:r>
            <a:r>
              <a:rPr lang="zh-CN" altLang="zh-CN" sz="2400" dirty="0"/>
              <a:t>其中，被赋值的变量可以是变体型变量、</a:t>
            </a:r>
            <a:r>
              <a:rPr lang="en-US" altLang="zh-CN" sz="2400" dirty="0"/>
              <a:t> 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Object</a:t>
            </a:r>
            <a:r>
              <a:rPr lang="zh-CN" altLang="zh-CN" sz="2400" dirty="0">
                <a:solidFill>
                  <a:schemeClr val="accent2">
                    <a:lumMod val="75000"/>
                  </a:schemeClr>
                </a:solidFill>
              </a:rPr>
              <a:t>类型</a:t>
            </a:r>
            <a:r>
              <a:rPr lang="zh-CN" altLang="zh-CN" sz="2400" dirty="0"/>
              <a:t>对象变量和与被引用对象</a:t>
            </a:r>
            <a:r>
              <a:rPr lang="zh-CN" altLang="zh-CN" sz="2400" dirty="0">
                <a:solidFill>
                  <a:schemeClr val="accent2">
                    <a:lumMod val="75000"/>
                  </a:schemeClr>
                </a:solidFill>
              </a:rPr>
              <a:t>同类型的</a:t>
            </a:r>
            <a:r>
              <a:rPr lang="zh-CN" altLang="zh-CN" sz="2400" dirty="0"/>
              <a:t>对象变量。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zh-CN" dirty="0"/>
              <a:t>对象变量</a:t>
            </a:r>
            <a:r>
              <a:rPr lang="zh-CN" altLang="en-US" dirty="0"/>
              <a:t>：</a:t>
            </a:r>
            <a:r>
              <a:rPr lang="zh-CN" altLang="zh-CN" b="1" dirty="0"/>
              <a:t>对象变量的</a:t>
            </a:r>
            <a:r>
              <a:rPr lang="zh-CN" altLang="en-US" b="1" dirty="0"/>
              <a:t>比较</a:t>
            </a:r>
            <a:endParaRPr lang="en-US" altLang="zh-CN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  IS</a:t>
            </a: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</a:rPr>
              <a:t>、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NOT IS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zh-CN" sz="2400" dirty="0"/>
          </a:p>
          <a:p>
            <a:pPr marL="0" indent="0">
              <a:lnSpc>
                <a:spcPct val="150000"/>
              </a:lnSpc>
              <a:buNone/>
            </a:pPr>
            <a:endParaRPr lang="zh-CN" altLang="zh-CN" dirty="0"/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endParaRPr lang="zh-CN" altLang="zh-CN" sz="2400" dirty="0"/>
          </a:p>
          <a:p>
            <a:pPr marL="0" indent="0">
              <a:lnSpc>
                <a:spcPct val="150000"/>
              </a:lnSpc>
              <a:buNone/>
            </a:pPr>
            <a:endParaRPr lang="en-US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01 </a:t>
            </a:r>
            <a:r>
              <a:rPr lang="zh-CN" altLang="en-US" dirty="0"/>
              <a:t>面向对象程序设计基础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ABAF0FC-187E-43E7-B9C2-FF4E39D32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035" y="1017526"/>
            <a:ext cx="6568965" cy="584047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6924802-0772-4A66-B76C-EA50C17BF467}"/>
              </a:ext>
            </a:extLst>
          </p:cNvPr>
          <p:cNvSpPr txBox="1"/>
          <p:nvPr/>
        </p:nvSpPr>
        <p:spPr>
          <a:xfrm>
            <a:off x="8907517" y="1166648"/>
            <a:ext cx="303749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b="1" dirty="0">
                <a:solidFill>
                  <a:srgbClr val="1E1E1E"/>
                </a:solidFill>
              </a:rPr>
              <a:t>【例</a:t>
            </a:r>
            <a:r>
              <a:rPr lang="en-US" altLang="zh-CN" sz="1600" b="1" dirty="0">
                <a:solidFill>
                  <a:srgbClr val="1E1E1E"/>
                </a:solidFill>
              </a:rPr>
              <a:t>5.1</a:t>
            </a:r>
            <a:r>
              <a:rPr lang="zh-CN" altLang="zh-CN" sz="1600" dirty="0">
                <a:solidFill>
                  <a:srgbClr val="1E1E1E"/>
                </a:solidFill>
              </a:rPr>
              <a:t>】对象变量赋值示例，示例中将</a:t>
            </a:r>
            <a:r>
              <a:rPr lang="en-US" altLang="zh-CN" sz="1600" dirty="0">
                <a:solidFill>
                  <a:srgbClr val="1E1E1E"/>
                </a:solidFill>
              </a:rPr>
              <a:t>Excel</a:t>
            </a:r>
            <a:r>
              <a:rPr lang="zh-CN" altLang="zh-CN" sz="1600" dirty="0">
                <a:solidFill>
                  <a:srgbClr val="1E1E1E"/>
                </a:solidFill>
              </a:rPr>
              <a:t>中打开的第一个工作薄对应的</a:t>
            </a:r>
            <a:r>
              <a:rPr lang="en-US" altLang="zh-CN" sz="1600" dirty="0">
                <a:solidFill>
                  <a:srgbClr val="1E1E1E"/>
                </a:solidFill>
              </a:rPr>
              <a:t>Workbook</a:t>
            </a:r>
            <a:r>
              <a:rPr lang="zh-CN" altLang="zh-CN" sz="1600" dirty="0">
                <a:solidFill>
                  <a:srgbClr val="1E1E1E"/>
                </a:solidFill>
              </a:rPr>
              <a:t>对象赋值给不同类型的对象变量。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3409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5.1.4 </a:t>
            </a:r>
            <a:r>
              <a:rPr lang="zh-CN" altLang="zh-CN" sz="3200" dirty="0"/>
              <a:t>对象属性值</a:t>
            </a:r>
            <a:r>
              <a:rPr lang="zh-CN" altLang="en-US" sz="3200" dirty="0"/>
              <a:t>设置</a:t>
            </a:r>
            <a:r>
              <a:rPr lang="zh-CN" altLang="zh-CN" sz="3200" dirty="0"/>
              <a:t>与对象方法调用</a:t>
            </a:r>
            <a:endParaRPr lang="en-US" altLang="zh-CN" sz="3200" dirty="0"/>
          </a:p>
          <a:p>
            <a:pPr>
              <a:lnSpc>
                <a:spcPct val="100000"/>
              </a:lnSpc>
            </a:pPr>
            <a:r>
              <a:rPr lang="zh-CN" altLang="en-US" sz="2400" b="1" dirty="0"/>
              <a:t>设置对象属性：</a:t>
            </a:r>
            <a:endParaRPr lang="en-US" altLang="zh-CN" sz="2400" b="1" dirty="0"/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dirty="0"/>
              <a:t>  格式：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[Set] &lt;</a:t>
            </a: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</a:rPr>
              <a:t>对象名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&gt;.&lt;</a:t>
            </a: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</a:rPr>
              <a:t>属性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&gt;=&lt;</a:t>
            </a: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</a:rPr>
              <a:t>表达式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&gt;</a:t>
            </a:r>
          </a:p>
          <a:p>
            <a:pPr>
              <a:lnSpc>
                <a:spcPct val="100000"/>
              </a:lnSpc>
            </a:pPr>
            <a:r>
              <a:rPr lang="zh-CN" altLang="en-US" sz="2400" dirty="0"/>
              <a:t>获取对象属性：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dirty="0"/>
              <a:t>  格式：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[Set] </a:t>
            </a: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</a:rPr>
              <a:t>变量名 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= &lt;</a:t>
            </a: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</a:rPr>
              <a:t>对象名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&gt;.&lt;</a:t>
            </a: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</a:rPr>
              <a:t>属性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[(</a:t>
            </a: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</a:rPr>
              <a:t>参数列表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)]&gt;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01 </a:t>
            </a:r>
            <a:r>
              <a:rPr lang="zh-CN" altLang="en-US" dirty="0"/>
              <a:t>面向对象程序设计基础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D2F1805-F4E2-48D7-8421-43EE71F71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862" y="3981450"/>
            <a:ext cx="6553200" cy="287655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FA0F891-DA8E-48F7-93E8-1B9C97132E84}"/>
              </a:ext>
            </a:extLst>
          </p:cNvPr>
          <p:cNvSpPr txBox="1"/>
          <p:nvPr/>
        </p:nvSpPr>
        <p:spPr>
          <a:xfrm>
            <a:off x="4929352" y="4007641"/>
            <a:ext cx="27537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400" b="1" dirty="0">
                <a:solidFill>
                  <a:srgbClr val="1E1E1E"/>
                </a:solidFill>
              </a:rPr>
              <a:t>【例</a:t>
            </a:r>
            <a:r>
              <a:rPr lang="en-US" altLang="zh-CN" sz="1400" b="1" dirty="0">
                <a:solidFill>
                  <a:srgbClr val="1E1E1E"/>
                </a:solidFill>
              </a:rPr>
              <a:t>5.2</a:t>
            </a:r>
            <a:r>
              <a:rPr lang="zh-CN" altLang="zh-CN" sz="1400" b="1" dirty="0">
                <a:solidFill>
                  <a:srgbClr val="1E1E1E"/>
                </a:solidFill>
              </a:rPr>
              <a:t>】</a:t>
            </a:r>
            <a:r>
              <a:rPr lang="zh-CN" altLang="zh-CN" sz="1400" dirty="0">
                <a:solidFill>
                  <a:srgbClr val="1E1E1E"/>
                </a:solidFill>
              </a:rPr>
              <a:t>获取并修改</a:t>
            </a:r>
            <a:r>
              <a:rPr lang="en-US" altLang="zh-CN" sz="1400" dirty="0">
                <a:solidFill>
                  <a:srgbClr val="1E1E1E"/>
                </a:solidFill>
              </a:rPr>
              <a:t>Excel</a:t>
            </a:r>
            <a:r>
              <a:rPr lang="zh-CN" altLang="zh-CN" sz="1400" dirty="0">
                <a:solidFill>
                  <a:srgbClr val="1E1E1E"/>
                </a:solidFill>
              </a:rPr>
              <a:t>窗口高度并将当前工作表的</a:t>
            </a:r>
            <a:r>
              <a:rPr lang="en-US" altLang="zh-CN" sz="1400" dirty="0">
                <a:solidFill>
                  <a:srgbClr val="1E1E1E"/>
                </a:solidFill>
              </a:rPr>
              <a:t>A1</a:t>
            </a:r>
            <a:r>
              <a:rPr lang="zh-CN" altLang="zh-CN" sz="1400" dirty="0">
                <a:solidFill>
                  <a:srgbClr val="1E1E1E"/>
                </a:solidFill>
              </a:rPr>
              <a:t>单元格的内容设置为“</a:t>
            </a:r>
            <a:r>
              <a:rPr lang="en-US" altLang="zh-CN" sz="1400" dirty="0" err="1">
                <a:solidFill>
                  <a:srgbClr val="1E1E1E"/>
                </a:solidFill>
              </a:rPr>
              <a:t>Hello,VBA</a:t>
            </a:r>
            <a:r>
              <a:rPr lang="en-US" altLang="zh-CN" sz="1400" dirty="0">
                <a:solidFill>
                  <a:srgbClr val="1E1E1E"/>
                </a:solidFill>
              </a:rPr>
              <a:t>”</a:t>
            </a:r>
            <a:endParaRPr lang="zh-CN" altLang="zh-CN" sz="1400" dirty="0">
              <a:solidFill>
                <a:srgbClr val="1E1E1E"/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25460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200" dirty="0"/>
              <a:t>5.1.4 </a:t>
            </a:r>
            <a:r>
              <a:rPr lang="zh-CN" altLang="zh-CN" sz="3200" dirty="0"/>
              <a:t>对象属性值</a:t>
            </a:r>
            <a:r>
              <a:rPr lang="zh-CN" altLang="en-US" sz="3200" dirty="0"/>
              <a:t>设置</a:t>
            </a:r>
            <a:r>
              <a:rPr lang="zh-CN" altLang="zh-CN" sz="3200" dirty="0"/>
              <a:t>与对象方法调用</a:t>
            </a:r>
            <a:endParaRPr lang="en-US" altLang="zh-CN" sz="3200" dirty="0"/>
          </a:p>
          <a:p>
            <a:endParaRPr lang="en-US" altLang="zh-CN" dirty="0"/>
          </a:p>
          <a:p>
            <a:r>
              <a:rPr lang="zh-CN" altLang="zh-CN" dirty="0"/>
              <a:t>调用对象的方法或触发对象的事件程序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400" dirty="0"/>
              <a:t>  </a:t>
            </a:r>
            <a:r>
              <a:rPr lang="zh-CN" altLang="zh-CN" sz="2400" dirty="0"/>
              <a:t>调用格式：</a:t>
            </a:r>
            <a:r>
              <a:rPr lang="en-US" altLang="zh-CN" sz="2400" dirty="0"/>
              <a:t>&lt;</a:t>
            </a:r>
            <a:r>
              <a:rPr lang="zh-CN" altLang="zh-CN" sz="2400" dirty="0"/>
              <a:t>对象</a:t>
            </a:r>
            <a:r>
              <a:rPr lang="en-US" altLang="zh-CN" sz="2400" dirty="0"/>
              <a:t>&gt;.&lt;</a:t>
            </a:r>
            <a:r>
              <a:rPr lang="zh-CN" altLang="zh-CN" sz="2400" dirty="0"/>
              <a:t>方法</a:t>
            </a:r>
            <a:r>
              <a:rPr lang="en-US" altLang="zh-CN" sz="2400" dirty="0"/>
              <a:t>&gt;[(</a:t>
            </a:r>
            <a:r>
              <a:rPr lang="zh-CN" altLang="zh-CN" sz="2400" dirty="0"/>
              <a:t>实际参数表</a:t>
            </a:r>
            <a:r>
              <a:rPr lang="en-US" altLang="zh-CN" sz="2400" dirty="0"/>
              <a:t>)]</a:t>
            </a:r>
            <a:endParaRPr lang="zh-CN" altLang="zh-CN" sz="2400" dirty="0"/>
          </a:p>
          <a:p>
            <a:pPr marL="0" indent="0">
              <a:lnSpc>
                <a:spcPct val="150000"/>
              </a:lnSpc>
              <a:buNone/>
            </a:pPr>
            <a:endParaRPr lang="en-US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01 </a:t>
            </a:r>
            <a:r>
              <a:rPr lang="zh-CN" altLang="en-US" dirty="0"/>
              <a:t>面向对象程序设计基础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CF146AA-34FD-4463-9E86-6C2D4963A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74" y="3632425"/>
            <a:ext cx="9159691" cy="181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919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endParaRPr lang="en-US" altLang="zh-CN" sz="3200" dirty="0"/>
          </a:p>
          <a:p>
            <a:r>
              <a:rPr lang="zh-CN" altLang="zh-CN" sz="3200" dirty="0"/>
              <a:t>使用</a:t>
            </a:r>
            <a:r>
              <a:rPr lang="en-US" altLang="zh-CN" sz="3200" dirty="0"/>
              <a:t>with</a:t>
            </a:r>
            <a:r>
              <a:rPr lang="zh-CN" altLang="zh-CN" sz="3200" dirty="0"/>
              <a:t>语句访问对象属性和调用对象方法</a:t>
            </a:r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r>
              <a:rPr lang="zh-CN" altLang="zh-CN" sz="2400" dirty="0"/>
              <a:t>格式： </a:t>
            </a:r>
            <a:r>
              <a:rPr lang="en-US" altLang="zh-CN" sz="2400" dirty="0"/>
              <a:t>With </a:t>
            </a:r>
            <a:r>
              <a:rPr lang="zh-CN" altLang="zh-CN" sz="2400" dirty="0"/>
              <a:t>对象名</a:t>
            </a:r>
          </a:p>
          <a:p>
            <a:pPr marL="0" indent="0">
              <a:buNone/>
            </a:pPr>
            <a:r>
              <a:rPr lang="en-US" altLang="zh-CN" sz="2400" dirty="0"/>
              <a:t>          [</a:t>
            </a:r>
            <a:r>
              <a:rPr lang="zh-CN" altLang="zh-CN" sz="2400" dirty="0"/>
              <a:t>语句序列</a:t>
            </a:r>
            <a:r>
              <a:rPr lang="en-US" altLang="zh-CN" sz="2400" dirty="0"/>
              <a:t>]</a:t>
            </a:r>
            <a:endParaRPr lang="zh-CN" altLang="zh-CN" sz="2400" dirty="0"/>
          </a:p>
          <a:p>
            <a:pPr marL="0" indent="0">
              <a:buNone/>
            </a:pPr>
            <a:r>
              <a:rPr lang="en-US" altLang="zh-CN" sz="2400" dirty="0"/>
              <a:t>       End With</a:t>
            </a:r>
            <a:endParaRPr lang="zh-CN" altLang="zh-CN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400" dirty="0"/>
              <a:t> </a:t>
            </a:r>
            <a:endParaRPr lang="en-US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01 </a:t>
            </a:r>
            <a:r>
              <a:rPr lang="zh-CN" altLang="en-US" dirty="0"/>
              <a:t>面向对象程序设计基础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2069955-8450-45C3-9872-42240737D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879" y="2639235"/>
            <a:ext cx="8077200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4644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5.1.5 </a:t>
            </a:r>
            <a:r>
              <a:rPr lang="zh-CN" altLang="en-US" sz="3200" dirty="0"/>
              <a:t>集合对象的属性和方法</a:t>
            </a:r>
            <a:endParaRPr lang="en-US" altLang="zh-CN" sz="3200" dirty="0"/>
          </a:p>
          <a:p>
            <a:r>
              <a:rPr lang="zh-CN" altLang="zh-CN" sz="2200" dirty="0"/>
              <a:t>集合对象的主要属性</a:t>
            </a:r>
          </a:p>
          <a:p>
            <a:pPr marL="0" indent="0">
              <a:buNone/>
            </a:pPr>
            <a:r>
              <a:rPr lang="zh-CN" altLang="zh-CN" sz="2200" b="1" dirty="0"/>
              <a:t>（</a:t>
            </a:r>
            <a:r>
              <a:rPr lang="en-US" altLang="zh-CN" sz="2200" b="1" dirty="0"/>
              <a:t>1</a:t>
            </a:r>
            <a:r>
              <a:rPr lang="zh-CN" altLang="zh-CN" sz="2200" b="1" dirty="0"/>
              <a:t>）</a:t>
            </a:r>
            <a:r>
              <a:rPr lang="en-US" altLang="zh-CN" sz="2200" b="1" dirty="0"/>
              <a:t>Count</a:t>
            </a:r>
            <a:r>
              <a:rPr lang="zh-CN" altLang="zh-CN" sz="2200" b="1" dirty="0"/>
              <a:t>属性</a:t>
            </a:r>
          </a:p>
          <a:p>
            <a:pPr marL="0" indent="0">
              <a:buNone/>
            </a:pPr>
            <a:r>
              <a:rPr lang="zh-CN" altLang="en-US" sz="2200" dirty="0"/>
              <a:t>只读属性，</a:t>
            </a:r>
            <a:r>
              <a:rPr lang="zh-CN" altLang="zh-CN" sz="2200" dirty="0"/>
              <a:t>返回集合对象中所包含成员对象的数量。</a:t>
            </a:r>
          </a:p>
          <a:p>
            <a:pPr marL="0" indent="0">
              <a:buNone/>
            </a:pPr>
            <a:r>
              <a:rPr lang="zh-CN" altLang="zh-CN" sz="2200" b="1" dirty="0"/>
              <a:t>（</a:t>
            </a:r>
            <a:r>
              <a:rPr lang="en-US" altLang="zh-CN" sz="2200" b="1" dirty="0"/>
              <a:t>2</a:t>
            </a:r>
            <a:r>
              <a:rPr lang="zh-CN" altLang="zh-CN" sz="2200" b="1" dirty="0"/>
              <a:t>）</a:t>
            </a:r>
            <a:r>
              <a:rPr lang="en-US" altLang="zh-CN" sz="2200" b="1" dirty="0"/>
              <a:t>Item</a:t>
            </a:r>
            <a:r>
              <a:rPr lang="zh-CN" altLang="zh-CN" sz="2200" b="1" dirty="0"/>
              <a:t>属性</a:t>
            </a:r>
          </a:p>
          <a:p>
            <a:pPr marL="0" indent="0">
              <a:buNone/>
            </a:pPr>
            <a:r>
              <a:rPr lang="zh-CN" altLang="zh-CN" sz="2200" dirty="0"/>
              <a:t>一个数组数据类型的只读属性。其中的各个元素为集合对象中所包含的成员对象，该属性通常用于遍历集合对象中的成员对象。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01 </a:t>
            </a:r>
            <a:r>
              <a:rPr lang="zh-CN" altLang="en-US" dirty="0"/>
              <a:t>面向对象程序设计基础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80BE64C-7523-4155-9E81-7A0CA16F7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425" y="4463083"/>
            <a:ext cx="7953375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2430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5.1.5 </a:t>
            </a:r>
            <a:r>
              <a:rPr lang="zh-CN" altLang="en-US" sz="3200" dirty="0"/>
              <a:t>集合对象的属性和方法</a:t>
            </a:r>
            <a:endParaRPr lang="en-US" altLang="zh-CN" sz="3200" dirty="0"/>
          </a:p>
          <a:p>
            <a:r>
              <a:rPr lang="zh-CN" altLang="zh-CN" dirty="0"/>
              <a:t>集合对象的主要方法</a:t>
            </a:r>
          </a:p>
          <a:p>
            <a:pPr marL="0" indent="0">
              <a:buNone/>
            </a:pPr>
            <a:r>
              <a:rPr lang="en-US" altLang="zh-CN" sz="2400" dirty="0"/>
              <a:t>   Add</a:t>
            </a:r>
            <a:r>
              <a:rPr lang="zh-CN" altLang="zh-CN" sz="2400" dirty="0"/>
              <a:t>方法用于向集合对象中添加对象</a:t>
            </a:r>
            <a:endParaRPr lang="en-US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01 </a:t>
            </a:r>
            <a:r>
              <a:rPr lang="zh-CN" altLang="en-US" dirty="0"/>
              <a:t>面向对象程序设计基础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3E01FFB-F1D2-4B04-AB7B-2653CEB93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82" y="3220692"/>
            <a:ext cx="8274847" cy="12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7574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5.1.5 </a:t>
            </a:r>
            <a:r>
              <a:rPr lang="zh-CN" altLang="en-US" sz="3200" dirty="0"/>
              <a:t>集合对象的属性和方法</a:t>
            </a:r>
            <a:endParaRPr lang="en-US" altLang="zh-CN" sz="3200" dirty="0"/>
          </a:p>
          <a:p>
            <a:r>
              <a:rPr lang="zh-CN" altLang="zh-CN" dirty="0"/>
              <a:t>集合对象的遍历</a:t>
            </a:r>
          </a:p>
          <a:p>
            <a:pPr marL="0" indent="0">
              <a:buNone/>
            </a:pPr>
            <a:endParaRPr lang="en-US" altLang="zh-CN" sz="24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01 </a:t>
            </a:r>
            <a:r>
              <a:rPr lang="zh-CN" altLang="en-US" dirty="0"/>
              <a:t>面向对象程序设计基础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92AF04D-20D9-457B-BE71-7A504F1BB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69" y="2770532"/>
            <a:ext cx="7257241" cy="280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985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537521F-2F20-42D0-A6C6-090AC68173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71396" y="1576878"/>
            <a:ext cx="6555769" cy="35616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/>
              <a:t>5.1.1 </a:t>
            </a:r>
            <a:r>
              <a:rPr lang="zh-CN" altLang="zh-CN" sz="2400" dirty="0"/>
              <a:t>面向对象程序设计思想</a:t>
            </a:r>
          </a:p>
          <a:p>
            <a:pPr>
              <a:lnSpc>
                <a:spcPct val="150000"/>
              </a:lnSpc>
            </a:pPr>
            <a:r>
              <a:rPr lang="en-US" altLang="zh-CN" sz="2400" dirty="0"/>
              <a:t>5.1.2 Excel VBA</a:t>
            </a:r>
            <a:r>
              <a:rPr lang="zh-CN" altLang="zh-CN" sz="2400" dirty="0"/>
              <a:t>对象</a:t>
            </a:r>
          </a:p>
          <a:p>
            <a:pPr>
              <a:lnSpc>
                <a:spcPct val="150000"/>
              </a:lnSpc>
            </a:pPr>
            <a:r>
              <a:rPr lang="en-US" altLang="zh-CN" sz="2400" dirty="0"/>
              <a:t>5.1.3 Excel VBA</a:t>
            </a:r>
            <a:r>
              <a:rPr lang="zh-CN" altLang="zh-CN" sz="2400" dirty="0"/>
              <a:t>对象引用方法</a:t>
            </a:r>
          </a:p>
          <a:p>
            <a:pPr>
              <a:lnSpc>
                <a:spcPct val="150000"/>
              </a:lnSpc>
            </a:pPr>
            <a:r>
              <a:rPr lang="en-US" altLang="zh-CN" sz="2400" dirty="0"/>
              <a:t>5.1.4 </a:t>
            </a:r>
            <a:r>
              <a:rPr lang="zh-CN" altLang="zh-CN" sz="2400" dirty="0"/>
              <a:t>设置对象属性值与调用对象方法</a:t>
            </a:r>
          </a:p>
          <a:p>
            <a:pPr>
              <a:lnSpc>
                <a:spcPct val="150000"/>
              </a:lnSpc>
            </a:pPr>
            <a:r>
              <a:rPr lang="en-US" altLang="zh-CN" sz="2400" dirty="0"/>
              <a:t>5.1.5 </a:t>
            </a:r>
            <a:r>
              <a:rPr lang="zh-CN" altLang="zh-CN" sz="2400" dirty="0"/>
              <a:t>集合对象的属性和方法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E6B4D685-A0BD-4F75-B6E7-C2692F26D10C}"/>
              </a:ext>
            </a:extLst>
          </p:cNvPr>
          <p:cNvSpPr txBox="1">
            <a:spLocks/>
          </p:cNvSpPr>
          <p:nvPr/>
        </p:nvSpPr>
        <p:spPr>
          <a:xfrm>
            <a:off x="2071396" y="410592"/>
            <a:ext cx="11198290" cy="74635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400" kern="1200" dirty="0" smtClean="0">
                <a:solidFill>
                  <a:srgbClr val="439467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</a:lstStyle>
          <a:p>
            <a:r>
              <a:rPr lang="zh-CN" altLang="en-US" dirty="0"/>
              <a:t>本节回顾</a:t>
            </a:r>
          </a:p>
        </p:txBody>
      </p:sp>
    </p:spTree>
    <p:extLst>
      <p:ext uri="{BB962C8B-B14F-4D97-AF65-F5344CB8AC3E}">
        <p14:creationId xmlns:p14="http://schemas.microsoft.com/office/powerpoint/2010/main" val="17312971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537521F-2F20-42D0-A6C6-090AC68173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bg2">
                    <a:lumMod val="65000"/>
                  </a:schemeClr>
                </a:solidFill>
              </a:rPr>
              <a:t>01 </a:t>
            </a:r>
            <a:r>
              <a:rPr lang="zh-CN" altLang="en-US" dirty="0">
                <a:solidFill>
                  <a:schemeClr val="bg2">
                    <a:lumMod val="65000"/>
                  </a:schemeClr>
                </a:solidFill>
              </a:rPr>
              <a:t>面向对象程序设计基础</a:t>
            </a:r>
            <a:endParaRPr lang="en-US" altLang="zh-CN" dirty="0">
              <a:solidFill>
                <a:schemeClr val="bg2">
                  <a:lumMod val="65000"/>
                </a:schemeClr>
              </a:solidFill>
            </a:endParaRPr>
          </a:p>
          <a:p>
            <a:r>
              <a:rPr lang="en-US" altLang="zh-CN" b="1" dirty="0"/>
              <a:t>02 Application</a:t>
            </a:r>
            <a:r>
              <a:rPr lang="zh-CN" altLang="en-US" b="1" dirty="0"/>
              <a:t>对象</a:t>
            </a:r>
            <a:endParaRPr lang="en-US" altLang="zh-CN" b="1" dirty="0"/>
          </a:p>
          <a:p>
            <a:r>
              <a:rPr lang="en-US" altLang="zh-CN" dirty="0">
                <a:solidFill>
                  <a:schemeClr val="bg2">
                    <a:lumMod val="65000"/>
                  </a:schemeClr>
                </a:solidFill>
              </a:rPr>
              <a:t>03 Workbooks</a:t>
            </a:r>
            <a:r>
              <a:rPr lang="zh-CN" altLang="en-US" dirty="0">
                <a:solidFill>
                  <a:schemeClr val="bg2">
                    <a:lumMod val="65000"/>
                  </a:schemeClr>
                </a:solidFill>
              </a:rPr>
              <a:t>对象与</a:t>
            </a:r>
            <a:r>
              <a:rPr lang="en-US" altLang="zh-CN" dirty="0">
                <a:solidFill>
                  <a:schemeClr val="bg2">
                    <a:lumMod val="65000"/>
                  </a:schemeClr>
                </a:solidFill>
              </a:rPr>
              <a:t>Workbook</a:t>
            </a:r>
            <a:r>
              <a:rPr lang="zh-CN" altLang="en-US" dirty="0">
                <a:solidFill>
                  <a:schemeClr val="bg2">
                    <a:lumMod val="65000"/>
                  </a:schemeClr>
                </a:solidFill>
              </a:rPr>
              <a:t>对象</a:t>
            </a:r>
            <a:endParaRPr lang="en-US" altLang="zh-CN" dirty="0">
              <a:solidFill>
                <a:schemeClr val="bg2">
                  <a:lumMod val="65000"/>
                </a:schemeClr>
              </a:solidFill>
            </a:endParaRPr>
          </a:p>
          <a:p>
            <a:r>
              <a:rPr lang="en-US" altLang="zh-CN" dirty="0">
                <a:solidFill>
                  <a:schemeClr val="bg2">
                    <a:lumMod val="65000"/>
                  </a:schemeClr>
                </a:solidFill>
              </a:rPr>
              <a:t>04 Worksheets</a:t>
            </a:r>
            <a:r>
              <a:rPr lang="zh-CN" altLang="en-US" dirty="0">
                <a:solidFill>
                  <a:schemeClr val="bg2">
                    <a:lumMod val="65000"/>
                  </a:schemeClr>
                </a:solidFill>
              </a:rPr>
              <a:t>对象与</a:t>
            </a:r>
            <a:r>
              <a:rPr lang="en-US" altLang="zh-CN" dirty="0">
                <a:solidFill>
                  <a:schemeClr val="bg2">
                    <a:lumMod val="65000"/>
                  </a:schemeClr>
                </a:solidFill>
              </a:rPr>
              <a:t>Worksheet</a:t>
            </a:r>
            <a:r>
              <a:rPr lang="zh-CN" altLang="en-US" dirty="0">
                <a:solidFill>
                  <a:schemeClr val="bg2">
                    <a:lumMod val="65000"/>
                  </a:schemeClr>
                </a:solidFill>
              </a:rPr>
              <a:t>对象</a:t>
            </a:r>
            <a:endParaRPr lang="en-US" altLang="zh-CN" dirty="0">
              <a:solidFill>
                <a:schemeClr val="bg2">
                  <a:lumMod val="65000"/>
                </a:schemeClr>
              </a:solidFill>
            </a:endParaRPr>
          </a:p>
          <a:p>
            <a:r>
              <a:rPr lang="en-US" altLang="zh-CN" dirty="0">
                <a:solidFill>
                  <a:schemeClr val="bg2">
                    <a:lumMod val="65000"/>
                  </a:schemeClr>
                </a:solidFill>
              </a:rPr>
              <a:t>05 Range</a:t>
            </a:r>
            <a:r>
              <a:rPr lang="zh-CN" altLang="en-US" dirty="0">
                <a:solidFill>
                  <a:schemeClr val="bg2">
                    <a:lumMod val="65000"/>
                  </a:schemeClr>
                </a:solidFill>
              </a:rPr>
              <a:t>对象</a:t>
            </a:r>
            <a:endParaRPr lang="en-US" altLang="zh-CN" dirty="0">
              <a:solidFill>
                <a:schemeClr val="bg2">
                  <a:lumMod val="65000"/>
                </a:schemeClr>
              </a:solidFill>
            </a:endParaRPr>
          </a:p>
          <a:p>
            <a:r>
              <a:rPr lang="en-US" altLang="zh-CN" dirty="0">
                <a:solidFill>
                  <a:schemeClr val="bg2">
                    <a:lumMod val="65000"/>
                  </a:schemeClr>
                </a:solidFill>
              </a:rPr>
              <a:t>06 Excel</a:t>
            </a:r>
            <a:r>
              <a:rPr lang="zh-CN" altLang="en-US" dirty="0">
                <a:solidFill>
                  <a:schemeClr val="bg2">
                    <a:lumMod val="65000"/>
                  </a:schemeClr>
                </a:solidFill>
              </a:rPr>
              <a:t>中的数据管理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E6B4D685-A0BD-4F75-B6E7-C2692F26D10C}"/>
              </a:ext>
            </a:extLst>
          </p:cNvPr>
          <p:cNvSpPr txBox="1">
            <a:spLocks/>
          </p:cNvSpPr>
          <p:nvPr/>
        </p:nvSpPr>
        <p:spPr>
          <a:xfrm>
            <a:off x="2071396" y="410592"/>
            <a:ext cx="11198290" cy="74635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400" kern="1200" dirty="0" smtClean="0">
                <a:solidFill>
                  <a:srgbClr val="439467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</a:lstStyle>
          <a:p>
            <a:r>
              <a:rPr lang="zh-CN" altLang="en-US" dirty="0"/>
              <a:t>本章目录</a:t>
            </a:r>
          </a:p>
        </p:txBody>
      </p:sp>
    </p:spTree>
    <p:extLst>
      <p:ext uri="{BB962C8B-B14F-4D97-AF65-F5344CB8AC3E}">
        <p14:creationId xmlns:p14="http://schemas.microsoft.com/office/powerpoint/2010/main" val="19197083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5.2.1 Application</a:t>
            </a:r>
            <a:r>
              <a:rPr lang="zh-CN" altLang="zh-CN" sz="3200" dirty="0"/>
              <a:t>对象常用属性</a:t>
            </a:r>
            <a:endParaRPr lang="en-US" altLang="zh-CN" sz="3200" dirty="0"/>
          </a:p>
          <a:p>
            <a:pPr marL="0" indent="0">
              <a:buNone/>
            </a:pPr>
            <a:endParaRPr lang="en-US" altLang="zh-CN" sz="24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02 Application</a:t>
            </a:r>
            <a:r>
              <a:rPr lang="zh-CN" altLang="zh-CN" dirty="0"/>
              <a:t>对象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3EA5395-1E48-4253-851B-BE8D8E9AA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276" y="371475"/>
            <a:ext cx="6200775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1515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5.2.1 Application</a:t>
            </a:r>
            <a:r>
              <a:rPr lang="zh-CN" altLang="zh-CN" sz="3200" dirty="0"/>
              <a:t>对象常用属性</a:t>
            </a:r>
            <a:endParaRPr lang="en-US" altLang="zh-CN" sz="3200" dirty="0"/>
          </a:p>
          <a:p>
            <a:r>
              <a:rPr lang="en-US" altLang="zh-CN" dirty="0"/>
              <a:t>Height</a:t>
            </a:r>
            <a:r>
              <a:rPr lang="zh-CN" altLang="zh-CN" dirty="0"/>
              <a:t>、</a:t>
            </a:r>
            <a:r>
              <a:rPr lang="en-US" altLang="zh-CN" dirty="0"/>
              <a:t>Width</a:t>
            </a:r>
            <a:r>
              <a:rPr lang="zh-CN" altLang="zh-CN" dirty="0"/>
              <a:t>、</a:t>
            </a:r>
            <a:r>
              <a:rPr lang="en-US" altLang="zh-CN" dirty="0"/>
              <a:t>Left</a:t>
            </a:r>
            <a:r>
              <a:rPr lang="zh-CN" altLang="en-US" dirty="0"/>
              <a:t>（左上角到屏幕左端距离）</a:t>
            </a:r>
            <a:r>
              <a:rPr lang="zh-CN" altLang="zh-CN" dirty="0"/>
              <a:t>和</a:t>
            </a:r>
            <a:r>
              <a:rPr lang="en-US" altLang="zh-CN" dirty="0"/>
              <a:t>Top</a:t>
            </a:r>
            <a:r>
              <a:rPr lang="zh-CN" altLang="zh-CN" dirty="0"/>
              <a:t>属性</a:t>
            </a:r>
            <a:r>
              <a:rPr lang="zh-CN" altLang="en-US" dirty="0"/>
              <a:t>（左上角到屏幕上端距离）</a:t>
            </a:r>
            <a:endParaRPr lang="zh-CN" altLang="zh-CN" dirty="0"/>
          </a:p>
          <a:p>
            <a:pPr marL="0" indent="0">
              <a:lnSpc>
                <a:spcPct val="150000"/>
              </a:lnSpc>
              <a:buNone/>
            </a:pPr>
            <a:endParaRPr lang="en-US" altLang="zh-CN" sz="3200" dirty="0"/>
          </a:p>
          <a:p>
            <a:pPr marL="0" indent="0">
              <a:buNone/>
            </a:pPr>
            <a:endParaRPr lang="en-US" altLang="zh-CN" sz="24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02 Application</a:t>
            </a:r>
            <a:r>
              <a:rPr lang="zh-CN" altLang="zh-CN" dirty="0"/>
              <a:t>对象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2DA30D1-4CFC-405A-B410-4B355F205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04" y="3100488"/>
            <a:ext cx="1089660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982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5.2.1 Application</a:t>
            </a:r>
            <a:r>
              <a:rPr lang="zh-CN" altLang="zh-CN" sz="3200" dirty="0"/>
              <a:t>对象常用属性</a:t>
            </a:r>
            <a:endParaRPr lang="en-US" altLang="zh-CN" sz="3200" dirty="0"/>
          </a:p>
          <a:p>
            <a:r>
              <a:rPr lang="en-US" altLang="zh-CN" b="1" dirty="0"/>
              <a:t>Caption</a:t>
            </a:r>
            <a:r>
              <a:rPr lang="zh-CN" altLang="zh-CN" b="1" dirty="0"/>
              <a:t>属性</a:t>
            </a:r>
            <a:r>
              <a:rPr lang="en-GB" altLang="zh-CN" b="1" dirty="0"/>
              <a:t>:</a:t>
            </a:r>
            <a:r>
              <a:rPr lang="zh-CN" altLang="zh-CN" dirty="0"/>
              <a:t>设置或取得</a:t>
            </a:r>
            <a:r>
              <a:rPr lang="en-US" altLang="zh-CN" dirty="0"/>
              <a:t>Excel</a:t>
            </a:r>
            <a:r>
              <a:rPr lang="zh-CN" altLang="zh-CN" dirty="0"/>
              <a:t>窗口标题栏标题文字信息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zh-CN" sz="2400" dirty="0"/>
              <a:t>设置为</a:t>
            </a:r>
            <a:r>
              <a:rPr lang="en-US" altLang="zh-CN" sz="2400" dirty="0" err="1"/>
              <a:t>vbNullChar</a:t>
            </a:r>
            <a:r>
              <a:rPr lang="zh-CN" altLang="zh-CN" sz="2400" dirty="0"/>
              <a:t>时，标题栏只显示当前工作簿文件名，不显示“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Excel</a:t>
            </a:r>
            <a:r>
              <a:rPr lang="zh-CN" altLang="zh-CN" sz="2400" dirty="0"/>
              <a:t>”；</a:t>
            </a:r>
            <a:endParaRPr lang="en-US" altLang="zh-CN" sz="2400" dirty="0"/>
          </a:p>
          <a:p>
            <a:pPr marL="0" indent="0">
              <a:lnSpc>
                <a:spcPct val="100000"/>
              </a:lnSpc>
              <a:buNone/>
            </a:pPr>
            <a:r>
              <a:rPr lang="zh-CN" altLang="zh-CN" sz="2400" dirty="0"/>
              <a:t>设置为</a:t>
            </a:r>
            <a:r>
              <a:rPr lang="en-US" altLang="zh-CN" sz="2400" dirty="0" err="1"/>
              <a:t>vbNullString</a:t>
            </a:r>
            <a:r>
              <a:rPr lang="zh-CN" altLang="zh-CN" sz="2400" dirty="0"/>
              <a:t>时，标题栏恢复</a:t>
            </a:r>
            <a:r>
              <a:rPr lang="zh-CN" altLang="zh-CN" sz="2400" dirty="0">
                <a:solidFill>
                  <a:schemeClr val="accent2">
                    <a:lumMod val="75000"/>
                  </a:schemeClr>
                </a:solidFill>
              </a:rPr>
              <a:t>默认显示样式</a:t>
            </a:r>
            <a:r>
              <a:rPr lang="zh-CN" altLang="zh-CN" sz="2400" dirty="0"/>
              <a:t>。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zh-CN" sz="3200" dirty="0"/>
          </a:p>
          <a:p>
            <a:pPr marL="0" indent="0">
              <a:buNone/>
            </a:pPr>
            <a:endParaRPr lang="en-US" altLang="zh-CN" sz="24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02 Application</a:t>
            </a:r>
            <a:r>
              <a:rPr lang="zh-CN" altLang="zh-CN" dirty="0"/>
              <a:t>对象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98443AD-C710-4F9C-A251-0CBFB2A2AA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92" y="3632425"/>
            <a:ext cx="9997411" cy="300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0525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113159"/>
            <a:ext cx="11847443" cy="503853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5.2.1 Application</a:t>
            </a:r>
            <a:r>
              <a:rPr lang="zh-CN" altLang="zh-CN" sz="3200" dirty="0"/>
              <a:t>对象常用属性</a:t>
            </a:r>
            <a:endParaRPr lang="en-US" altLang="zh-CN" sz="3200" dirty="0"/>
          </a:p>
          <a:p>
            <a:r>
              <a:rPr lang="en-US" altLang="zh-CN" dirty="0" err="1"/>
              <a:t>ScreenUpdating</a:t>
            </a:r>
            <a:r>
              <a:rPr lang="en-US" altLang="zh-CN" dirty="0"/>
              <a:t> </a:t>
            </a:r>
            <a:r>
              <a:rPr lang="zh-CN" altLang="zh-CN" dirty="0"/>
              <a:t>属性</a:t>
            </a:r>
            <a:r>
              <a:rPr lang="en-GB" altLang="zh-CN" dirty="0"/>
              <a:t>:</a:t>
            </a:r>
            <a:r>
              <a:rPr lang="zh-CN" altLang="zh-CN" dirty="0"/>
              <a:t>用于设置是否更新屏幕</a:t>
            </a:r>
            <a:endParaRPr lang="en-US" altLang="zh-CN" dirty="0"/>
          </a:p>
          <a:p>
            <a:r>
              <a:rPr lang="en-US" altLang="zh-CN" dirty="0" err="1"/>
              <a:t>FileDialog</a:t>
            </a:r>
            <a:r>
              <a:rPr lang="zh-CN" altLang="zh-CN" dirty="0"/>
              <a:t>属性</a:t>
            </a:r>
            <a:r>
              <a:rPr lang="en-GB" altLang="zh-CN" dirty="0"/>
              <a:t>:</a:t>
            </a:r>
            <a:r>
              <a:rPr lang="zh-CN" altLang="zh-CN" dirty="0"/>
              <a:t>显示诸如打开、另存为等与文件操作相关的对话框</a:t>
            </a:r>
          </a:p>
          <a:p>
            <a:r>
              <a:rPr lang="en-US" altLang="zh-CN" dirty="0" err="1"/>
              <a:t>WorksheetFunction</a:t>
            </a:r>
            <a:r>
              <a:rPr lang="zh-CN" altLang="zh-CN" dirty="0"/>
              <a:t>属性</a:t>
            </a:r>
            <a:r>
              <a:rPr lang="en-GB" altLang="zh-CN" dirty="0"/>
              <a:t>:</a:t>
            </a:r>
            <a:r>
              <a:rPr lang="zh-CN" altLang="en-US" dirty="0"/>
              <a:t>用于调用</a:t>
            </a:r>
            <a:r>
              <a:rPr lang="en-US" altLang="zh-CN" dirty="0"/>
              <a:t>Max</a:t>
            </a:r>
            <a:r>
              <a:rPr lang="zh-CN" altLang="zh-CN" dirty="0"/>
              <a:t>、</a:t>
            </a:r>
            <a:r>
              <a:rPr lang="en-US" altLang="zh-CN" dirty="0"/>
              <a:t>Sum</a:t>
            </a:r>
            <a:r>
              <a:rPr lang="zh-CN" altLang="zh-CN" dirty="0"/>
              <a:t>、</a:t>
            </a:r>
            <a:r>
              <a:rPr lang="en-US" altLang="zh-CN" dirty="0" err="1"/>
              <a:t>VLookup</a:t>
            </a:r>
            <a:r>
              <a:rPr lang="zh-CN" altLang="zh-CN" dirty="0"/>
              <a:t>等</a:t>
            </a:r>
            <a:r>
              <a:rPr lang="en-US" altLang="zh-CN" dirty="0"/>
              <a:t>Excel</a:t>
            </a:r>
            <a:r>
              <a:rPr lang="zh-CN" altLang="zh-CN" dirty="0"/>
              <a:t>内置函数</a:t>
            </a:r>
            <a:endParaRPr lang="en-US" altLang="zh-CN" dirty="0"/>
          </a:p>
          <a:p>
            <a:r>
              <a:rPr lang="en-US" altLang="zh-CN" dirty="0" err="1"/>
              <a:t>EnableEvents</a:t>
            </a:r>
            <a:r>
              <a:rPr lang="zh-CN" altLang="zh-CN" dirty="0"/>
              <a:t>属性</a:t>
            </a:r>
            <a:r>
              <a:rPr lang="zh-CN" altLang="en-US" dirty="0"/>
              <a:t>：</a:t>
            </a:r>
            <a:r>
              <a:rPr lang="zh-CN" altLang="zh-CN" dirty="0"/>
              <a:t>逻辑型属性，用于启用或禁用</a:t>
            </a:r>
            <a:r>
              <a:rPr lang="en-US" altLang="zh-CN" dirty="0"/>
              <a:t>Excel</a:t>
            </a:r>
            <a:r>
              <a:rPr lang="zh-CN" altLang="zh-CN" dirty="0"/>
              <a:t>对象的事件</a:t>
            </a:r>
          </a:p>
          <a:p>
            <a:r>
              <a:rPr lang="en-US" altLang="zh-CN" dirty="0" err="1"/>
              <a:t>DisplayAlerts</a:t>
            </a:r>
            <a:r>
              <a:rPr lang="zh-CN" altLang="zh-CN" dirty="0"/>
              <a:t>属性</a:t>
            </a:r>
            <a:r>
              <a:rPr lang="zh-CN" altLang="en-US" dirty="0"/>
              <a:t>：</a:t>
            </a:r>
            <a:r>
              <a:rPr lang="zh-CN" altLang="zh-CN" dirty="0"/>
              <a:t>逻辑型属性</a:t>
            </a:r>
            <a:r>
              <a:rPr lang="zh-CN" altLang="en-US" dirty="0"/>
              <a:t>，是否弹出警告窗口</a:t>
            </a:r>
            <a:endParaRPr lang="zh-CN" altLang="zh-CN" dirty="0"/>
          </a:p>
          <a:p>
            <a:r>
              <a:rPr lang="en-US" altLang="zh-CN" dirty="0"/>
              <a:t>Calculation</a:t>
            </a:r>
            <a:r>
              <a:rPr lang="zh-CN" altLang="zh-CN" dirty="0"/>
              <a:t>属性</a:t>
            </a:r>
            <a:r>
              <a:rPr lang="zh-CN" altLang="en-US" dirty="0"/>
              <a:t>：</a:t>
            </a:r>
            <a:r>
              <a:rPr lang="zh-CN" altLang="zh-CN" dirty="0"/>
              <a:t>用于获取或设置工作簿计算方式</a:t>
            </a:r>
          </a:p>
          <a:p>
            <a:r>
              <a:rPr lang="en-US" altLang="zh-CN" dirty="0" err="1"/>
              <a:t>ActiveWorkbook</a:t>
            </a:r>
            <a:r>
              <a:rPr lang="zh-CN" altLang="zh-CN" dirty="0"/>
              <a:t>、</a:t>
            </a:r>
            <a:r>
              <a:rPr lang="en-US" altLang="zh-CN" dirty="0" err="1"/>
              <a:t>ActiveWorksheet</a:t>
            </a:r>
            <a:r>
              <a:rPr lang="zh-CN" altLang="zh-CN" dirty="0"/>
              <a:t>和</a:t>
            </a:r>
            <a:r>
              <a:rPr lang="en-US" altLang="zh-CN" dirty="0" err="1"/>
              <a:t>ActiveCell</a:t>
            </a:r>
            <a:r>
              <a:rPr lang="zh-CN" altLang="zh-CN" dirty="0"/>
              <a:t>属性</a:t>
            </a:r>
            <a:endParaRPr lang="en-US" altLang="zh-CN" dirty="0"/>
          </a:p>
          <a:p>
            <a:endParaRPr lang="zh-CN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lnSpc>
                <a:spcPct val="150000"/>
              </a:lnSpc>
              <a:buNone/>
            </a:pPr>
            <a:endParaRPr lang="en-US" altLang="zh-CN" sz="3200" dirty="0"/>
          </a:p>
          <a:p>
            <a:pPr marL="0" indent="0">
              <a:buNone/>
            </a:pPr>
            <a:endParaRPr lang="en-US" altLang="zh-CN" sz="24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02 Application</a:t>
            </a:r>
            <a:r>
              <a:rPr lang="zh-CN" altLang="zh-CN" dirty="0"/>
              <a:t>对象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2359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5.2.2 </a:t>
            </a:r>
            <a:r>
              <a:rPr lang="zh-CN" altLang="zh-CN" dirty="0"/>
              <a:t> </a:t>
            </a:r>
            <a:r>
              <a:rPr lang="en-US" altLang="zh-CN" sz="3200" dirty="0"/>
              <a:t>Application</a:t>
            </a:r>
            <a:r>
              <a:rPr lang="zh-CN" altLang="zh-CN" sz="3200" dirty="0"/>
              <a:t>对象常用方法</a:t>
            </a:r>
          </a:p>
          <a:p>
            <a:r>
              <a:rPr lang="en-US" altLang="zh-CN" dirty="0"/>
              <a:t>Quit</a:t>
            </a:r>
            <a:r>
              <a:rPr lang="zh-CN" altLang="zh-CN" dirty="0"/>
              <a:t>方法</a:t>
            </a:r>
            <a:r>
              <a:rPr lang="zh-CN" altLang="en-US" dirty="0"/>
              <a:t>：</a:t>
            </a:r>
            <a:r>
              <a:rPr lang="zh-CN" altLang="zh-CN" dirty="0"/>
              <a:t>关闭</a:t>
            </a:r>
            <a:r>
              <a:rPr lang="en-US" altLang="zh-CN" dirty="0"/>
              <a:t>Excel</a:t>
            </a:r>
            <a:r>
              <a:rPr lang="zh-CN" altLang="zh-CN" dirty="0"/>
              <a:t>应用程序</a:t>
            </a:r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lnSpc>
                <a:spcPct val="150000"/>
              </a:lnSpc>
              <a:buNone/>
            </a:pPr>
            <a:endParaRPr lang="en-US" altLang="zh-CN" sz="3200" dirty="0"/>
          </a:p>
          <a:p>
            <a:pPr marL="0" indent="0">
              <a:buNone/>
            </a:pPr>
            <a:endParaRPr lang="en-US" altLang="zh-CN" sz="24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02 Application</a:t>
            </a:r>
            <a:r>
              <a:rPr lang="zh-CN" altLang="zh-CN" dirty="0"/>
              <a:t>对象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31B429E-1597-4EBE-9597-D4D92E809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83" y="2427512"/>
            <a:ext cx="10029825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0990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5.2.2 </a:t>
            </a:r>
            <a:r>
              <a:rPr lang="zh-CN" altLang="zh-CN" dirty="0"/>
              <a:t> </a:t>
            </a:r>
            <a:r>
              <a:rPr lang="en-US" altLang="zh-CN" sz="3200" dirty="0"/>
              <a:t>Application</a:t>
            </a:r>
            <a:r>
              <a:rPr lang="zh-CN" altLang="zh-CN" sz="3200" dirty="0"/>
              <a:t>对象常用方法</a:t>
            </a:r>
          </a:p>
          <a:p>
            <a:endParaRPr lang="en-US" altLang="zh-CN" dirty="0"/>
          </a:p>
          <a:p>
            <a:r>
              <a:rPr lang="en-US" altLang="zh-CN" dirty="0" err="1"/>
              <a:t>InputBox</a:t>
            </a:r>
            <a:r>
              <a:rPr lang="zh-CN" altLang="zh-CN" dirty="0"/>
              <a:t>方法</a:t>
            </a:r>
          </a:p>
          <a:p>
            <a:pPr marL="0" indent="0">
              <a:buNone/>
            </a:pPr>
            <a:r>
              <a:rPr lang="zh-CN" altLang="zh-CN" sz="2400" dirty="0"/>
              <a:t>与</a:t>
            </a:r>
            <a:r>
              <a:rPr lang="en-US" altLang="zh-CN" sz="2400" dirty="0" err="1"/>
              <a:t>InputBox</a:t>
            </a:r>
            <a:r>
              <a:rPr lang="zh-CN" altLang="zh-CN" sz="2400" dirty="0"/>
              <a:t>标准函数用法基本相同，但功能更强，因为它不但可以指定数据类型，而且可以在工作表中</a:t>
            </a:r>
            <a:r>
              <a:rPr lang="zh-CN" altLang="zh-CN" sz="2400" dirty="0">
                <a:solidFill>
                  <a:schemeClr val="accent2">
                    <a:lumMod val="75000"/>
                  </a:schemeClr>
                </a:solidFill>
              </a:rPr>
              <a:t>选择单元格的数据作为输入数据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en-US" altLang="zh-CN" dirty="0"/>
              <a:t>Calculate</a:t>
            </a:r>
            <a:r>
              <a:rPr lang="zh-CN" altLang="zh-CN" dirty="0"/>
              <a:t>方法</a:t>
            </a:r>
          </a:p>
          <a:p>
            <a:pPr marL="0" indent="0">
              <a:buNone/>
            </a:pPr>
            <a:r>
              <a:rPr lang="zh-CN" altLang="zh-CN" sz="2400" dirty="0"/>
              <a:t>强制所有打开的工作簿重新计算。</a:t>
            </a:r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lnSpc>
                <a:spcPct val="150000"/>
              </a:lnSpc>
              <a:buNone/>
            </a:pPr>
            <a:endParaRPr lang="en-US" altLang="zh-CN" sz="3200" dirty="0"/>
          </a:p>
          <a:p>
            <a:pPr marL="0" indent="0">
              <a:buNone/>
            </a:pPr>
            <a:endParaRPr lang="en-US" altLang="zh-CN" sz="24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02 Application</a:t>
            </a:r>
            <a:r>
              <a:rPr lang="zh-CN" altLang="zh-CN" dirty="0"/>
              <a:t>对象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899426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5.2.2 </a:t>
            </a:r>
            <a:r>
              <a:rPr lang="zh-CN" altLang="zh-CN" dirty="0"/>
              <a:t> </a:t>
            </a:r>
            <a:r>
              <a:rPr lang="en-US" altLang="zh-CN" sz="3200" dirty="0"/>
              <a:t>Application</a:t>
            </a:r>
            <a:r>
              <a:rPr lang="zh-CN" altLang="zh-CN" sz="3200" dirty="0"/>
              <a:t>对象常用</a:t>
            </a:r>
            <a:r>
              <a:rPr lang="zh-CN" altLang="en-US" sz="3200" dirty="0"/>
              <a:t>事件</a:t>
            </a:r>
            <a:endParaRPr lang="zh-CN" altLang="zh-CN" sz="3200" dirty="0"/>
          </a:p>
          <a:p>
            <a:pPr marL="0" indent="0">
              <a:buNone/>
            </a:pPr>
            <a:endParaRPr lang="en-US" altLang="zh-CN" dirty="0"/>
          </a:p>
          <a:p>
            <a:r>
              <a:rPr lang="en-US" altLang="zh-CN" dirty="0"/>
              <a:t> </a:t>
            </a:r>
            <a:r>
              <a:rPr lang="en-US" altLang="zh-CN" dirty="0" err="1"/>
              <a:t>NewWorkbook</a:t>
            </a:r>
            <a:r>
              <a:rPr lang="zh-CN" altLang="zh-CN" dirty="0"/>
              <a:t>事件</a:t>
            </a:r>
          </a:p>
          <a:p>
            <a:pPr marL="0" indent="0">
              <a:buNone/>
            </a:pPr>
            <a:r>
              <a:rPr lang="zh-CN" altLang="zh-CN" dirty="0"/>
              <a:t>当新建一个工作簿后</a:t>
            </a:r>
            <a:r>
              <a:rPr lang="zh-CN" altLang="en-US" dirty="0"/>
              <a:t>，</a:t>
            </a:r>
            <a:r>
              <a:rPr lang="zh-CN" altLang="zh-CN" dirty="0"/>
              <a:t>会触发</a:t>
            </a:r>
            <a:r>
              <a:rPr lang="en-US" altLang="zh-CN" dirty="0" err="1"/>
              <a:t>NewWorkbook</a:t>
            </a:r>
            <a:r>
              <a:rPr lang="zh-CN" altLang="zh-CN" dirty="0"/>
              <a:t>事件，并将新建的工作簿对象作为</a:t>
            </a:r>
            <a:r>
              <a:rPr lang="zh-CN" altLang="zh-CN" dirty="0">
                <a:solidFill>
                  <a:schemeClr val="accent2">
                    <a:lumMod val="75000"/>
                  </a:schemeClr>
                </a:solidFill>
              </a:rPr>
              <a:t>参数传入事件处理过程</a:t>
            </a:r>
            <a:r>
              <a:rPr lang="zh-CN" altLang="zh-CN" dirty="0"/>
              <a:t>。编写该事件过程的格式如下：</a:t>
            </a:r>
          </a:p>
          <a:p>
            <a:pPr marL="0" indent="0">
              <a:buNone/>
            </a:pPr>
            <a:r>
              <a:rPr lang="zh-CN" altLang="zh-CN" dirty="0"/>
              <a:t>格式：</a:t>
            </a:r>
            <a:r>
              <a:rPr lang="en-US" altLang="zh-CN" dirty="0"/>
              <a:t>Private Sub Application</a:t>
            </a:r>
            <a:r>
              <a:rPr lang="zh-CN" altLang="zh-CN" dirty="0"/>
              <a:t>对象名称</a:t>
            </a:r>
            <a:r>
              <a:rPr lang="en-US" altLang="zh-CN" dirty="0"/>
              <a:t>_</a:t>
            </a:r>
            <a:r>
              <a:rPr lang="en-US" altLang="zh-CN" dirty="0" err="1"/>
              <a:t>NewWorkbook</a:t>
            </a:r>
            <a:r>
              <a:rPr lang="en-US" altLang="zh-CN" dirty="0"/>
              <a:t>(</a:t>
            </a:r>
            <a:r>
              <a:rPr lang="en-US" altLang="zh-CN" dirty="0" err="1"/>
              <a:t>ByVal</a:t>
            </a:r>
            <a:r>
              <a:rPr lang="en-US" altLang="zh-CN" dirty="0"/>
              <a:t> </a:t>
            </a:r>
            <a:r>
              <a:rPr lang="en-US" altLang="zh-CN" dirty="0" err="1"/>
              <a:t>wb</a:t>
            </a:r>
            <a:r>
              <a:rPr lang="en-US" altLang="zh-CN" dirty="0"/>
              <a:t> As Workbook)</a:t>
            </a:r>
            <a:endParaRPr lang="zh-CN" altLang="zh-CN" dirty="0"/>
          </a:p>
          <a:p>
            <a:pPr marL="0" indent="0">
              <a:buNone/>
            </a:pPr>
            <a:r>
              <a:rPr lang="zh-CN" altLang="zh-CN" dirty="0"/>
              <a:t>其中，参数</a:t>
            </a:r>
            <a:r>
              <a:rPr lang="en-US" altLang="zh-CN" dirty="0" err="1"/>
              <a:t>wb</a:t>
            </a:r>
            <a:r>
              <a:rPr lang="zh-CN" altLang="zh-CN" dirty="0"/>
              <a:t>是新建的工作簿对象。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lnSpc>
                <a:spcPct val="150000"/>
              </a:lnSpc>
              <a:buNone/>
            </a:pPr>
            <a:endParaRPr lang="en-US" altLang="zh-CN" sz="3200" dirty="0"/>
          </a:p>
          <a:p>
            <a:pPr marL="0" indent="0">
              <a:buNone/>
            </a:pPr>
            <a:endParaRPr lang="en-US" altLang="zh-CN" sz="24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02 Application</a:t>
            </a:r>
            <a:r>
              <a:rPr lang="zh-CN" altLang="zh-CN" dirty="0"/>
              <a:t>对象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091896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537521F-2F20-42D0-A6C6-090AC68173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71396" y="1576878"/>
            <a:ext cx="6555769" cy="27267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5.2.1 Application</a:t>
            </a:r>
            <a:r>
              <a:rPr lang="zh-CN" altLang="zh-CN" dirty="0"/>
              <a:t>对象常用属性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5.2.1 Application</a:t>
            </a:r>
            <a:r>
              <a:rPr lang="zh-CN" altLang="zh-CN" dirty="0"/>
              <a:t>对象常用</a:t>
            </a:r>
            <a:r>
              <a:rPr lang="zh-CN" altLang="en-US" dirty="0"/>
              <a:t>方法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5.2.3 Application</a:t>
            </a:r>
            <a:r>
              <a:rPr lang="zh-CN" altLang="zh-CN" dirty="0"/>
              <a:t>对象常用事件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E6B4D685-A0BD-4F75-B6E7-C2692F26D10C}"/>
              </a:ext>
            </a:extLst>
          </p:cNvPr>
          <p:cNvSpPr txBox="1">
            <a:spLocks/>
          </p:cNvSpPr>
          <p:nvPr/>
        </p:nvSpPr>
        <p:spPr>
          <a:xfrm>
            <a:off x="2071396" y="410592"/>
            <a:ext cx="11198290" cy="74635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400" kern="1200" dirty="0" smtClean="0">
                <a:solidFill>
                  <a:srgbClr val="439467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</a:lstStyle>
          <a:p>
            <a:r>
              <a:rPr lang="zh-CN" altLang="en-US" dirty="0"/>
              <a:t>本节回顾：</a:t>
            </a:r>
            <a:r>
              <a:rPr lang="en-US" altLang="zh-CN" b="1" dirty="0"/>
              <a:t>Application</a:t>
            </a:r>
            <a:r>
              <a:rPr lang="zh-CN" altLang="zh-CN" b="1" dirty="0"/>
              <a:t>对象</a:t>
            </a:r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601524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537521F-2F20-42D0-A6C6-090AC68173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bg2">
                    <a:lumMod val="65000"/>
                  </a:schemeClr>
                </a:solidFill>
              </a:rPr>
              <a:t>01 </a:t>
            </a:r>
            <a:r>
              <a:rPr lang="zh-CN" altLang="en-US" dirty="0">
                <a:solidFill>
                  <a:schemeClr val="bg2">
                    <a:lumMod val="65000"/>
                  </a:schemeClr>
                </a:solidFill>
              </a:rPr>
              <a:t>面向对象程序设计基础</a:t>
            </a:r>
            <a:endParaRPr lang="en-US" altLang="zh-CN" dirty="0">
              <a:solidFill>
                <a:schemeClr val="bg2">
                  <a:lumMod val="65000"/>
                </a:schemeClr>
              </a:solidFill>
            </a:endParaRPr>
          </a:p>
          <a:p>
            <a:r>
              <a:rPr lang="en-US" altLang="zh-CN" dirty="0">
                <a:solidFill>
                  <a:schemeClr val="bg2">
                    <a:lumMod val="65000"/>
                  </a:schemeClr>
                </a:solidFill>
              </a:rPr>
              <a:t>02 Application</a:t>
            </a:r>
            <a:r>
              <a:rPr lang="zh-CN" altLang="en-US" dirty="0">
                <a:solidFill>
                  <a:schemeClr val="bg2">
                    <a:lumMod val="65000"/>
                  </a:schemeClr>
                </a:solidFill>
              </a:rPr>
              <a:t>对象</a:t>
            </a:r>
            <a:endParaRPr lang="en-US" altLang="zh-CN" dirty="0">
              <a:solidFill>
                <a:schemeClr val="bg2">
                  <a:lumMod val="65000"/>
                </a:schemeClr>
              </a:solidFill>
            </a:endParaRPr>
          </a:p>
          <a:p>
            <a:r>
              <a:rPr lang="en-US" altLang="zh-CN" b="1" dirty="0"/>
              <a:t>03 Workbooks</a:t>
            </a:r>
            <a:r>
              <a:rPr lang="zh-CN" altLang="en-US" b="1" dirty="0"/>
              <a:t>对象与</a:t>
            </a:r>
            <a:r>
              <a:rPr lang="en-US" altLang="zh-CN" b="1" dirty="0"/>
              <a:t>Workbook</a:t>
            </a:r>
            <a:r>
              <a:rPr lang="zh-CN" altLang="en-US" b="1" dirty="0"/>
              <a:t>对象</a:t>
            </a:r>
            <a:endParaRPr lang="en-US" altLang="zh-CN" b="1" dirty="0"/>
          </a:p>
          <a:p>
            <a:r>
              <a:rPr lang="en-US" altLang="zh-CN" dirty="0">
                <a:solidFill>
                  <a:schemeClr val="bg2">
                    <a:lumMod val="65000"/>
                  </a:schemeClr>
                </a:solidFill>
              </a:rPr>
              <a:t>04 Worksheets</a:t>
            </a:r>
            <a:r>
              <a:rPr lang="zh-CN" altLang="en-US" dirty="0">
                <a:solidFill>
                  <a:schemeClr val="bg2">
                    <a:lumMod val="65000"/>
                  </a:schemeClr>
                </a:solidFill>
              </a:rPr>
              <a:t>对象与</a:t>
            </a:r>
            <a:r>
              <a:rPr lang="en-US" altLang="zh-CN" dirty="0">
                <a:solidFill>
                  <a:schemeClr val="bg2">
                    <a:lumMod val="65000"/>
                  </a:schemeClr>
                </a:solidFill>
              </a:rPr>
              <a:t>Worksheet</a:t>
            </a:r>
            <a:r>
              <a:rPr lang="zh-CN" altLang="en-US" dirty="0">
                <a:solidFill>
                  <a:schemeClr val="bg2">
                    <a:lumMod val="65000"/>
                  </a:schemeClr>
                </a:solidFill>
              </a:rPr>
              <a:t>对象</a:t>
            </a:r>
            <a:endParaRPr lang="en-US" altLang="zh-CN" dirty="0">
              <a:solidFill>
                <a:schemeClr val="bg2">
                  <a:lumMod val="65000"/>
                </a:schemeClr>
              </a:solidFill>
            </a:endParaRPr>
          </a:p>
          <a:p>
            <a:r>
              <a:rPr lang="en-US" altLang="zh-CN" dirty="0">
                <a:solidFill>
                  <a:schemeClr val="bg2">
                    <a:lumMod val="65000"/>
                  </a:schemeClr>
                </a:solidFill>
              </a:rPr>
              <a:t>05 Range</a:t>
            </a:r>
            <a:r>
              <a:rPr lang="zh-CN" altLang="en-US" dirty="0">
                <a:solidFill>
                  <a:schemeClr val="bg2">
                    <a:lumMod val="65000"/>
                  </a:schemeClr>
                </a:solidFill>
              </a:rPr>
              <a:t>对象</a:t>
            </a:r>
            <a:endParaRPr lang="en-US" altLang="zh-CN" dirty="0">
              <a:solidFill>
                <a:schemeClr val="bg2">
                  <a:lumMod val="65000"/>
                </a:schemeClr>
              </a:solidFill>
            </a:endParaRPr>
          </a:p>
          <a:p>
            <a:r>
              <a:rPr lang="en-US" altLang="zh-CN" dirty="0">
                <a:solidFill>
                  <a:schemeClr val="bg2">
                    <a:lumMod val="65000"/>
                  </a:schemeClr>
                </a:solidFill>
              </a:rPr>
              <a:t>06 Excel</a:t>
            </a:r>
            <a:r>
              <a:rPr lang="zh-CN" altLang="en-US" dirty="0">
                <a:solidFill>
                  <a:schemeClr val="bg2">
                    <a:lumMod val="65000"/>
                  </a:schemeClr>
                </a:solidFill>
              </a:rPr>
              <a:t>中的数据管理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18372063-C909-4DF4-9922-963A381C2E8D}"/>
              </a:ext>
            </a:extLst>
          </p:cNvPr>
          <p:cNvSpPr txBox="1">
            <a:spLocks/>
          </p:cNvSpPr>
          <p:nvPr/>
        </p:nvSpPr>
        <p:spPr>
          <a:xfrm>
            <a:off x="2071396" y="410592"/>
            <a:ext cx="11198290" cy="74635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400" kern="1200" dirty="0" smtClean="0">
                <a:solidFill>
                  <a:srgbClr val="439467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</a:lstStyle>
          <a:p>
            <a:r>
              <a:rPr lang="zh-CN" altLang="en-US" dirty="0"/>
              <a:t>本章目录</a:t>
            </a:r>
          </a:p>
        </p:txBody>
      </p:sp>
    </p:spTree>
    <p:extLst>
      <p:ext uri="{BB962C8B-B14F-4D97-AF65-F5344CB8AC3E}">
        <p14:creationId xmlns:p14="http://schemas.microsoft.com/office/powerpoint/2010/main" val="22874536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r>
              <a:rPr lang="en-US" altLang="zh-CN" dirty="0"/>
              <a:t>5.3.1 Workbooks</a:t>
            </a:r>
            <a:r>
              <a:rPr lang="zh-CN" altLang="zh-CN" dirty="0"/>
              <a:t>对象及其方法</a:t>
            </a:r>
          </a:p>
          <a:p>
            <a:r>
              <a:rPr lang="en-US" altLang="zh-CN" dirty="0"/>
              <a:t>Add</a:t>
            </a:r>
            <a:r>
              <a:rPr lang="zh-CN" altLang="zh-CN" dirty="0"/>
              <a:t>方法</a:t>
            </a:r>
          </a:p>
          <a:p>
            <a:pPr marL="0" indent="0">
              <a:buNone/>
            </a:pPr>
            <a:r>
              <a:rPr lang="zh-CN" altLang="zh-CN" dirty="0"/>
              <a:t>指定模板新建工作簿，新建的工作簿将成为</a:t>
            </a:r>
            <a:r>
              <a:rPr lang="zh-CN" altLang="zh-CN" dirty="0">
                <a:solidFill>
                  <a:srgbClr val="C00000"/>
                </a:solidFill>
              </a:rPr>
              <a:t>活动工作簿</a:t>
            </a:r>
            <a:r>
              <a:rPr lang="zh-CN" altLang="zh-CN" dirty="0"/>
              <a:t>。</a:t>
            </a:r>
          </a:p>
          <a:p>
            <a:pPr marL="0" indent="0">
              <a:buNone/>
            </a:pPr>
            <a:r>
              <a:rPr lang="zh-CN" altLang="zh-CN" dirty="0"/>
              <a:t>格式：</a:t>
            </a:r>
            <a:r>
              <a:rPr lang="en-US" altLang="zh-CN" dirty="0" err="1"/>
              <a:t>Workbooks.Add</a:t>
            </a:r>
            <a:r>
              <a:rPr lang="en-US" altLang="zh-CN" dirty="0"/>
              <a:t>(Template)</a:t>
            </a:r>
            <a:endParaRPr lang="zh-CN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lnSpc>
                <a:spcPct val="150000"/>
              </a:lnSpc>
              <a:buNone/>
            </a:pPr>
            <a:endParaRPr lang="en-US" altLang="zh-CN" sz="3200" dirty="0"/>
          </a:p>
          <a:p>
            <a:pPr marL="0" indent="0">
              <a:buNone/>
            </a:pPr>
            <a:endParaRPr lang="en-US" altLang="zh-CN" sz="24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03 Workbooks</a:t>
            </a:r>
            <a:r>
              <a:rPr lang="zh-CN" altLang="zh-CN" dirty="0"/>
              <a:t>对象与</a:t>
            </a:r>
            <a:r>
              <a:rPr lang="en-US" altLang="zh-CN" dirty="0"/>
              <a:t>Workbook</a:t>
            </a:r>
            <a:r>
              <a:rPr lang="zh-CN" altLang="zh-CN" dirty="0"/>
              <a:t>对象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F3D19F6-65B7-4F36-8870-9E2F4B204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46" y="3632425"/>
            <a:ext cx="100584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01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r>
              <a:rPr lang="en-US" altLang="zh-CN" dirty="0"/>
              <a:t>5.3.1 Workbooks</a:t>
            </a:r>
            <a:r>
              <a:rPr lang="zh-CN" altLang="zh-CN" dirty="0"/>
              <a:t>对象及其方法</a:t>
            </a:r>
          </a:p>
          <a:p>
            <a:r>
              <a:rPr lang="en-US" altLang="zh-CN" dirty="0"/>
              <a:t> Open</a:t>
            </a:r>
            <a:r>
              <a:rPr lang="zh-CN" altLang="zh-CN" dirty="0"/>
              <a:t>方法</a:t>
            </a:r>
          </a:p>
          <a:p>
            <a:pPr marL="0" indent="0">
              <a:buNone/>
            </a:pPr>
            <a:r>
              <a:rPr lang="zh-CN" altLang="zh-CN" dirty="0"/>
              <a:t>打开一个已存在的</a:t>
            </a:r>
            <a:r>
              <a:rPr lang="en-US" altLang="zh-CN" dirty="0"/>
              <a:t>Excel</a:t>
            </a:r>
            <a:r>
              <a:rPr lang="zh-CN" altLang="zh-CN" dirty="0"/>
              <a:t>工作簿文件，其语法格式如下：</a:t>
            </a:r>
          </a:p>
          <a:p>
            <a:pPr marL="0" indent="0">
              <a:buNone/>
            </a:pPr>
            <a:r>
              <a:rPr lang="zh-CN" altLang="zh-CN" dirty="0"/>
              <a:t>格式：</a:t>
            </a:r>
            <a:r>
              <a:rPr lang="en-US" altLang="zh-CN" dirty="0" err="1"/>
              <a:t>Workbooks.Open</a:t>
            </a:r>
            <a:r>
              <a:rPr lang="en-US" altLang="zh-CN" dirty="0"/>
              <a:t>(</a:t>
            </a:r>
            <a:r>
              <a:rPr lang="en-US" altLang="zh-CN" dirty="0" err="1"/>
              <a:t>FileName,ReadOnly</a:t>
            </a:r>
            <a:r>
              <a:rPr lang="en-US" altLang="zh-CN" dirty="0"/>
              <a:t>,...)</a:t>
            </a:r>
            <a:endParaRPr lang="zh-CN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lnSpc>
                <a:spcPct val="150000"/>
              </a:lnSpc>
              <a:buNone/>
            </a:pPr>
            <a:endParaRPr lang="en-US" altLang="zh-CN" sz="3200" dirty="0"/>
          </a:p>
          <a:p>
            <a:pPr marL="0" indent="0">
              <a:buNone/>
            </a:pPr>
            <a:endParaRPr lang="en-US" altLang="zh-CN" sz="24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03 Workbooks</a:t>
            </a:r>
            <a:r>
              <a:rPr lang="zh-CN" altLang="zh-CN" dirty="0"/>
              <a:t>对象与</a:t>
            </a:r>
            <a:r>
              <a:rPr lang="en-US" altLang="zh-CN" dirty="0"/>
              <a:t>Workbook</a:t>
            </a:r>
            <a:r>
              <a:rPr lang="zh-CN" altLang="zh-CN" dirty="0"/>
              <a:t>对象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23DDAA5-0F8C-4BE9-AEB6-01E317D1B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18" y="3269974"/>
            <a:ext cx="10839450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000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5.3.2 </a:t>
            </a:r>
            <a:r>
              <a:rPr lang="zh-CN" altLang="zh-CN" sz="3200" dirty="0"/>
              <a:t>引用</a:t>
            </a:r>
            <a:r>
              <a:rPr lang="en-US" altLang="zh-CN" sz="3200" dirty="0"/>
              <a:t>Workbook</a:t>
            </a:r>
            <a:r>
              <a:rPr lang="zh-CN" altLang="zh-CN" sz="3200" dirty="0"/>
              <a:t>对象</a:t>
            </a:r>
          </a:p>
          <a:p>
            <a:pPr>
              <a:lnSpc>
                <a:spcPct val="150000"/>
              </a:lnSpc>
            </a:pPr>
            <a:r>
              <a:rPr lang="zh-CN" altLang="zh-CN" dirty="0"/>
              <a:t>索引</a:t>
            </a:r>
            <a:r>
              <a:rPr lang="en-US" altLang="zh-CN" dirty="0"/>
              <a:t>Workbooks</a:t>
            </a:r>
            <a:r>
              <a:rPr lang="zh-CN" altLang="zh-CN" dirty="0"/>
              <a:t>集合对象</a:t>
            </a:r>
            <a:r>
              <a:rPr lang="en-US" altLang="zh-CN" dirty="0"/>
              <a:t>:Workbooks(“book1.xls”) </a:t>
            </a:r>
            <a:r>
              <a:rPr lang="zh-CN" altLang="en-US" dirty="0"/>
              <a:t>或 </a:t>
            </a:r>
            <a:r>
              <a:rPr lang="en-US" altLang="zh-CN" dirty="0"/>
              <a:t>Workbooks(1</a:t>
            </a:r>
            <a:r>
              <a:rPr lang="zh-CN" altLang="en-US" dirty="0"/>
              <a:t>）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zh-CN" dirty="0"/>
              <a:t>使用</a:t>
            </a:r>
            <a:r>
              <a:rPr lang="en-US" altLang="zh-CN" dirty="0" err="1"/>
              <a:t>ThisWorkbook</a:t>
            </a:r>
            <a:r>
              <a:rPr lang="zh-CN" altLang="en-US" dirty="0"/>
              <a:t>：</a:t>
            </a:r>
            <a:r>
              <a:rPr lang="zh-CN" altLang="zh-CN" dirty="0"/>
              <a:t>指代</a:t>
            </a:r>
            <a:r>
              <a:rPr lang="en-US" altLang="zh-CN" dirty="0"/>
              <a:t>VBA</a:t>
            </a:r>
            <a:r>
              <a:rPr lang="zh-CN" altLang="zh-CN" dirty="0"/>
              <a:t>程序模块所在工作簿对象。</a:t>
            </a:r>
          </a:p>
          <a:p>
            <a:pPr>
              <a:lnSpc>
                <a:spcPct val="150000"/>
              </a:lnSpc>
            </a:pPr>
            <a:r>
              <a:rPr lang="zh-CN" altLang="zh-CN" dirty="0"/>
              <a:t>使用</a:t>
            </a:r>
            <a:r>
              <a:rPr lang="en-US" altLang="zh-CN" dirty="0" err="1"/>
              <a:t>ActiveWorkbook</a:t>
            </a:r>
            <a:r>
              <a:rPr lang="zh-CN" altLang="en-US" dirty="0"/>
              <a:t>：</a:t>
            </a:r>
            <a:r>
              <a:rPr lang="en-US" altLang="zh-CN" dirty="0"/>
              <a:t>Application</a:t>
            </a:r>
            <a:r>
              <a:rPr lang="zh-CN" altLang="zh-CN" dirty="0"/>
              <a:t>对象的属性，当前活动工作簿对象。</a:t>
            </a:r>
          </a:p>
          <a:p>
            <a:pPr marL="0" indent="0">
              <a:buNone/>
            </a:pPr>
            <a:endParaRPr lang="en-US" altLang="zh-CN" sz="24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03 Workbooks</a:t>
            </a:r>
            <a:r>
              <a:rPr lang="zh-CN" altLang="zh-CN" dirty="0"/>
              <a:t>对象与</a:t>
            </a:r>
            <a:r>
              <a:rPr lang="en-US" altLang="zh-CN" dirty="0"/>
              <a:t>Workbook</a:t>
            </a:r>
            <a:r>
              <a:rPr lang="zh-CN" altLang="zh-CN" dirty="0"/>
              <a:t>对象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402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5.3.3 Workbook</a:t>
            </a:r>
            <a:r>
              <a:rPr lang="zh-CN" altLang="zh-CN" sz="3200" dirty="0"/>
              <a:t>对象常用属性</a:t>
            </a:r>
          </a:p>
          <a:p>
            <a:r>
              <a:rPr lang="en-US" altLang="zh-CN" dirty="0"/>
              <a:t>Name</a:t>
            </a:r>
            <a:r>
              <a:rPr lang="zh-CN" altLang="zh-CN" dirty="0"/>
              <a:t>属性</a:t>
            </a:r>
            <a:r>
              <a:rPr lang="zh-CN" altLang="en-US" dirty="0"/>
              <a:t>：</a:t>
            </a:r>
            <a:r>
              <a:rPr lang="zh-CN" altLang="zh-CN" dirty="0"/>
              <a:t>只读字符型数据，用于获取工作簿的名称。</a:t>
            </a:r>
            <a:endParaRPr lang="en-US" altLang="zh-CN" dirty="0"/>
          </a:p>
          <a:p>
            <a:r>
              <a:rPr lang="en-US" altLang="zh-CN" dirty="0" err="1"/>
              <a:t>ActiveSheet</a:t>
            </a:r>
            <a:r>
              <a:rPr lang="zh-CN" altLang="zh-CN" dirty="0"/>
              <a:t>属性</a:t>
            </a:r>
            <a:r>
              <a:rPr lang="zh-CN" altLang="en-US" dirty="0"/>
              <a:t>：</a:t>
            </a:r>
            <a:r>
              <a:rPr lang="zh-CN" altLang="zh-CN" dirty="0"/>
              <a:t>表示指定工作簿对象中的活动工作表。</a:t>
            </a:r>
          </a:p>
          <a:p>
            <a:pPr marL="0" indent="0">
              <a:buNone/>
            </a:pPr>
            <a:endParaRPr lang="en-US" altLang="zh-CN" sz="24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03 Workbooks</a:t>
            </a:r>
            <a:r>
              <a:rPr lang="zh-CN" altLang="zh-CN" dirty="0"/>
              <a:t>对象与</a:t>
            </a:r>
            <a:r>
              <a:rPr lang="en-US" altLang="zh-CN" dirty="0"/>
              <a:t>Workbook</a:t>
            </a:r>
            <a:r>
              <a:rPr lang="zh-CN" altLang="zh-CN" dirty="0"/>
              <a:t>对象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0CBAABA-E2D6-4D20-A267-D79C09E9A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18" y="3001922"/>
            <a:ext cx="9884499" cy="333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60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5.3.3 Workbook</a:t>
            </a:r>
            <a:r>
              <a:rPr lang="zh-CN" altLang="zh-CN" sz="3200" dirty="0"/>
              <a:t>对象常用属</a:t>
            </a:r>
            <a:r>
              <a:rPr lang="zh-CN" altLang="en-US" sz="3200" dirty="0"/>
              <a:t>性</a:t>
            </a:r>
            <a:endParaRPr lang="en-US" altLang="zh-CN" sz="3200" dirty="0"/>
          </a:p>
          <a:p>
            <a:pPr marL="0" indent="0">
              <a:buNone/>
            </a:pPr>
            <a:endParaRPr lang="en-US" altLang="zh-CN" dirty="0"/>
          </a:p>
          <a:p>
            <a:pPr>
              <a:lnSpc>
                <a:spcPct val="110000"/>
              </a:lnSpc>
            </a:pPr>
            <a:r>
              <a:rPr lang="en-US" altLang="zh-CN" dirty="0"/>
              <a:t> </a:t>
            </a:r>
            <a:r>
              <a:rPr lang="en-US" altLang="zh-CN" dirty="0" err="1"/>
              <a:t>HasPassword</a:t>
            </a:r>
            <a:r>
              <a:rPr lang="zh-CN" altLang="zh-CN" dirty="0"/>
              <a:t>属性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zh-CN" altLang="zh-CN" dirty="0"/>
              <a:t>只读的逻辑型属性，用于检测指定的工作簿是否设有密码。</a:t>
            </a:r>
          </a:p>
          <a:p>
            <a:pPr marL="0" indent="0">
              <a:buNone/>
            </a:pPr>
            <a:endParaRPr lang="en-US" altLang="zh-CN" sz="24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03 Workbooks</a:t>
            </a:r>
            <a:r>
              <a:rPr lang="zh-CN" altLang="zh-CN" dirty="0"/>
              <a:t>对象与</a:t>
            </a:r>
            <a:r>
              <a:rPr lang="en-US" altLang="zh-CN" dirty="0"/>
              <a:t>Workbook</a:t>
            </a:r>
            <a:r>
              <a:rPr lang="zh-CN" altLang="zh-CN" dirty="0"/>
              <a:t>对象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8CB86EE-B9AF-497C-ABF1-FB01728E1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875" y="3632425"/>
            <a:ext cx="7610475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79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5.3.3 Workbook</a:t>
            </a:r>
            <a:r>
              <a:rPr lang="zh-CN" altLang="zh-CN" sz="3200" dirty="0"/>
              <a:t>对象常用属</a:t>
            </a:r>
            <a:r>
              <a:rPr lang="zh-CN" altLang="en-US" sz="3200" dirty="0"/>
              <a:t>性</a:t>
            </a:r>
            <a:endParaRPr lang="en-US" altLang="zh-CN" sz="3200" dirty="0"/>
          </a:p>
          <a:p>
            <a:pPr marL="0" indent="0">
              <a:buNone/>
            </a:pPr>
            <a:endParaRPr lang="en-US" altLang="zh-CN" dirty="0"/>
          </a:p>
          <a:p>
            <a:r>
              <a:rPr lang="en-US" altLang="zh-CN" dirty="0"/>
              <a:t>Password</a:t>
            </a:r>
            <a:r>
              <a:rPr lang="zh-CN" altLang="zh-CN" dirty="0"/>
              <a:t>密码属性</a:t>
            </a:r>
            <a:r>
              <a:rPr lang="zh-CN" altLang="en-US" dirty="0"/>
              <a:t>：</a:t>
            </a:r>
            <a:r>
              <a:rPr lang="zh-CN" altLang="zh-CN" dirty="0"/>
              <a:t>设置工作簿的打开密码。</a:t>
            </a:r>
          </a:p>
          <a:p>
            <a:pPr marL="0" indent="0">
              <a:buNone/>
            </a:pPr>
            <a:endParaRPr lang="en-US" altLang="zh-CN" sz="24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03 Workbooks</a:t>
            </a:r>
            <a:r>
              <a:rPr lang="zh-CN" altLang="zh-CN" dirty="0"/>
              <a:t>对象与</a:t>
            </a:r>
            <a:r>
              <a:rPr lang="en-US" altLang="zh-CN" dirty="0"/>
              <a:t>Workbook</a:t>
            </a:r>
            <a:r>
              <a:rPr lang="zh-CN" altLang="zh-CN" dirty="0"/>
              <a:t>对象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7A4CA0F-1294-444D-9924-D88DAD904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18" y="2930387"/>
            <a:ext cx="989647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18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5.3.3 Workbook</a:t>
            </a:r>
            <a:r>
              <a:rPr lang="zh-CN" altLang="zh-CN" sz="3200" dirty="0"/>
              <a:t>对象常用属</a:t>
            </a:r>
            <a:r>
              <a:rPr lang="zh-CN" altLang="en-US" sz="3200" dirty="0"/>
              <a:t>性</a:t>
            </a:r>
            <a:endParaRPr lang="en-US" altLang="zh-CN" sz="3200" dirty="0"/>
          </a:p>
          <a:p>
            <a:pPr>
              <a:lnSpc>
                <a:spcPct val="110000"/>
              </a:lnSpc>
            </a:pPr>
            <a:r>
              <a:rPr lang="en-US" altLang="zh-CN" dirty="0" err="1"/>
              <a:t>EnableAutoRecovery</a:t>
            </a:r>
            <a:r>
              <a:rPr lang="zh-CN" altLang="zh-CN" dirty="0"/>
              <a:t>属性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zh-CN" altLang="zh-CN" dirty="0"/>
              <a:t>可读写的逻辑型属性，用于设置</a:t>
            </a:r>
            <a:r>
              <a:rPr lang="en-US" altLang="zh-CN" dirty="0"/>
              <a:t>Excel</a:t>
            </a:r>
            <a:r>
              <a:rPr lang="zh-CN" altLang="zh-CN" dirty="0"/>
              <a:t>自动恢复功能。</a:t>
            </a:r>
          </a:p>
          <a:p>
            <a:pPr>
              <a:lnSpc>
                <a:spcPct val="110000"/>
              </a:lnSpc>
            </a:pPr>
            <a:r>
              <a:rPr lang="en-US" altLang="zh-CN" dirty="0"/>
              <a:t>Name</a:t>
            </a:r>
            <a:r>
              <a:rPr lang="zh-CN" altLang="zh-CN" dirty="0"/>
              <a:t>、</a:t>
            </a:r>
            <a:r>
              <a:rPr lang="en-US" altLang="zh-CN" dirty="0" err="1"/>
              <a:t>FullName</a:t>
            </a:r>
            <a:r>
              <a:rPr lang="zh-CN" altLang="zh-CN" dirty="0"/>
              <a:t>、</a:t>
            </a:r>
            <a:r>
              <a:rPr lang="en-US" altLang="zh-CN" dirty="0"/>
              <a:t>Path</a:t>
            </a:r>
            <a:r>
              <a:rPr lang="zh-CN" altLang="zh-CN" dirty="0"/>
              <a:t>、</a:t>
            </a:r>
            <a:r>
              <a:rPr lang="en-US" altLang="zh-CN" dirty="0" err="1"/>
              <a:t>ReadOnly</a:t>
            </a:r>
            <a:r>
              <a:rPr lang="zh-CN" altLang="zh-CN" dirty="0"/>
              <a:t>属性</a:t>
            </a:r>
            <a:r>
              <a:rPr lang="en-US" altLang="zh-CN" dirty="0"/>
              <a:t> 【</a:t>
            </a:r>
            <a:r>
              <a:rPr lang="zh-CN" altLang="en-US" dirty="0"/>
              <a:t>例</a:t>
            </a:r>
            <a:r>
              <a:rPr lang="en-US" altLang="zh-CN" dirty="0"/>
              <a:t>5.21】</a:t>
            </a:r>
            <a:endParaRPr lang="zh-CN" altLang="zh-CN" dirty="0"/>
          </a:p>
          <a:p>
            <a:pPr marL="0" indent="0">
              <a:lnSpc>
                <a:spcPct val="110000"/>
              </a:lnSpc>
              <a:buNone/>
            </a:pPr>
            <a:r>
              <a:rPr lang="zh-CN" altLang="zh-CN" dirty="0"/>
              <a:t>只读属性，除</a:t>
            </a:r>
            <a:r>
              <a:rPr lang="en-US" altLang="zh-CN" dirty="0" err="1"/>
              <a:t>ReadOnly</a:t>
            </a:r>
            <a:r>
              <a:rPr lang="zh-CN" altLang="zh-CN" dirty="0"/>
              <a:t>是逻辑型属性外，其他均为字符型属性，分别返回工作簿名称、完整路径名称、工作簿保存的文件目录、是否以只读方式打开。</a:t>
            </a:r>
          </a:p>
          <a:p>
            <a:pPr>
              <a:lnSpc>
                <a:spcPct val="110000"/>
              </a:lnSpc>
            </a:pPr>
            <a:r>
              <a:rPr lang="en-US" altLang="zh-CN" dirty="0"/>
              <a:t>Saved</a:t>
            </a:r>
            <a:r>
              <a:rPr lang="zh-CN" altLang="zh-CN" dirty="0"/>
              <a:t>属性</a:t>
            </a:r>
            <a:r>
              <a:rPr lang="en-US" altLang="zh-CN" dirty="0"/>
              <a:t>【</a:t>
            </a:r>
            <a:r>
              <a:rPr lang="zh-CN" altLang="en-US" dirty="0"/>
              <a:t>例</a:t>
            </a:r>
            <a:r>
              <a:rPr lang="en-US" altLang="zh-CN" dirty="0"/>
              <a:t>5.22】</a:t>
            </a:r>
            <a:endParaRPr lang="zh-CN" altLang="zh-CN" dirty="0"/>
          </a:p>
          <a:p>
            <a:pPr marL="0" indent="0">
              <a:lnSpc>
                <a:spcPct val="110000"/>
              </a:lnSpc>
              <a:buNone/>
            </a:pPr>
            <a:r>
              <a:rPr lang="zh-CN" altLang="zh-CN" dirty="0"/>
              <a:t>可读写</a:t>
            </a:r>
            <a:r>
              <a:rPr lang="en-US" altLang="zh-CN" dirty="0"/>
              <a:t>Boolean</a:t>
            </a:r>
            <a:r>
              <a:rPr lang="zh-CN" altLang="zh-CN" dirty="0"/>
              <a:t>类型属性，用于标记工作簿是否已存盘。</a:t>
            </a:r>
            <a:endParaRPr lang="en-US" altLang="zh-CN" sz="24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03 Workbooks</a:t>
            </a:r>
            <a:r>
              <a:rPr lang="zh-CN" altLang="zh-CN" dirty="0"/>
              <a:t>对象与</a:t>
            </a:r>
            <a:r>
              <a:rPr lang="en-US" altLang="zh-CN" dirty="0"/>
              <a:t>Workbook</a:t>
            </a:r>
            <a:r>
              <a:rPr lang="zh-CN" altLang="zh-CN" dirty="0"/>
              <a:t>对象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827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200" dirty="0"/>
              <a:t>5.3.4 Workbook</a:t>
            </a:r>
            <a:r>
              <a:rPr lang="zh-CN" altLang="zh-CN" sz="3200" dirty="0"/>
              <a:t>对象常用方法</a:t>
            </a:r>
            <a:endParaRPr lang="en-US" altLang="zh-CN" sz="3200" dirty="0"/>
          </a:p>
          <a:p>
            <a:r>
              <a:rPr lang="en-US" altLang="zh-CN" dirty="0"/>
              <a:t>Activate</a:t>
            </a:r>
            <a:r>
              <a:rPr lang="zh-CN" altLang="zh-CN" dirty="0"/>
              <a:t>方法</a:t>
            </a:r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zh-CN" altLang="zh-CN" dirty="0"/>
              <a:t>用于激活与工作簿相关的</a:t>
            </a:r>
            <a:r>
              <a:rPr lang="en-US" altLang="zh-CN" dirty="0"/>
              <a:t>Excel</a:t>
            </a:r>
            <a:r>
              <a:rPr lang="zh-CN" altLang="zh-CN" dirty="0"/>
              <a:t>窗口，使之成为当前活动工作簿。</a:t>
            </a:r>
          </a:p>
          <a:p>
            <a:pPr marL="0" indent="0">
              <a:buNone/>
            </a:pPr>
            <a:endParaRPr lang="zh-CN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03 Workbooks</a:t>
            </a:r>
            <a:r>
              <a:rPr lang="zh-CN" altLang="zh-CN" dirty="0"/>
              <a:t>对象与</a:t>
            </a:r>
            <a:r>
              <a:rPr lang="en-US" altLang="zh-CN" dirty="0"/>
              <a:t>Workbook</a:t>
            </a:r>
            <a:r>
              <a:rPr lang="zh-CN" altLang="zh-CN" dirty="0"/>
              <a:t>对象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FDFFFC1-8A86-452B-9C31-1D929A46B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592" y="2750446"/>
            <a:ext cx="9801225" cy="421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84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200" dirty="0"/>
              <a:t>5.3.4 Workbook</a:t>
            </a:r>
            <a:r>
              <a:rPr lang="zh-CN" altLang="zh-CN" sz="3200" dirty="0"/>
              <a:t>对象常用方法</a:t>
            </a:r>
            <a:endParaRPr lang="en-US" altLang="zh-CN" sz="3200" dirty="0"/>
          </a:p>
          <a:p>
            <a:r>
              <a:rPr lang="en-US" altLang="zh-CN" sz="3200" dirty="0"/>
              <a:t>Close</a:t>
            </a:r>
            <a:r>
              <a:rPr lang="zh-CN" altLang="en-US" sz="3200" dirty="0"/>
              <a:t>方法</a:t>
            </a:r>
          </a:p>
          <a:p>
            <a:pPr marL="0" indent="0">
              <a:buNone/>
            </a:pPr>
            <a:r>
              <a:rPr lang="zh-CN" altLang="en-US" sz="3200" dirty="0"/>
              <a:t>关闭</a:t>
            </a:r>
            <a:r>
              <a:rPr lang="en-US" altLang="zh-CN" sz="3200" dirty="0"/>
              <a:t>Workbook</a:t>
            </a:r>
            <a:r>
              <a:rPr lang="zh-CN" altLang="en-US" sz="3200" dirty="0"/>
              <a:t>对象对应的工作簿，</a:t>
            </a:r>
            <a:r>
              <a:rPr lang="zh-CN" altLang="en-US" sz="3200" dirty="0">
                <a:solidFill>
                  <a:schemeClr val="accent2">
                    <a:lumMod val="75000"/>
                  </a:schemeClr>
                </a:solidFill>
              </a:rPr>
              <a:t>但不会关闭</a:t>
            </a:r>
            <a:r>
              <a:rPr lang="en-US" altLang="zh-CN" sz="3200" dirty="0">
                <a:solidFill>
                  <a:schemeClr val="accent2">
                    <a:lumMod val="75000"/>
                  </a:schemeClr>
                </a:solidFill>
              </a:rPr>
              <a:t>Excel</a:t>
            </a:r>
            <a:r>
              <a:rPr lang="zh-CN" altLang="en-US" sz="3200" dirty="0">
                <a:solidFill>
                  <a:schemeClr val="accent2">
                    <a:lumMod val="75000"/>
                  </a:schemeClr>
                </a:solidFill>
              </a:rPr>
              <a:t>应用程序</a:t>
            </a:r>
            <a:r>
              <a:rPr lang="zh-CN" altLang="en-US" sz="3200" dirty="0"/>
              <a:t>。</a:t>
            </a:r>
          </a:p>
          <a:p>
            <a:pPr>
              <a:spcBef>
                <a:spcPts val="1800"/>
              </a:spcBef>
            </a:pPr>
            <a:r>
              <a:rPr lang="en-US" altLang="zh-CN" sz="3200" dirty="0"/>
              <a:t>Save</a:t>
            </a:r>
            <a:r>
              <a:rPr lang="zh-CN" altLang="en-US" sz="3200" dirty="0"/>
              <a:t>和</a:t>
            </a:r>
            <a:r>
              <a:rPr lang="en-US" altLang="zh-CN" sz="3200" dirty="0" err="1"/>
              <a:t>SaveAs</a:t>
            </a:r>
            <a:r>
              <a:rPr lang="zh-CN" altLang="en-US" sz="3200" dirty="0"/>
              <a:t>方法</a:t>
            </a:r>
            <a:r>
              <a:rPr lang="en-US" altLang="zh-CN" sz="3200" dirty="0"/>
              <a:t>【</a:t>
            </a:r>
            <a:r>
              <a:rPr lang="zh-CN" altLang="en-US" sz="3200" dirty="0"/>
              <a:t>例</a:t>
            </a:r>
            <a:r>
              <a:rPr lang="en-US" altLang="zh-CN" sz="3200" dirty="0"/>
              <a:t>5.24】【</a:t>
            </a:r>
            <a:r>
              <a:rPr lang="zh-CN" altLang="en-US" sz="3200" dirty="0"/>
              <a:t>例</a:t>
            </a:r>
            <a:r>
              <a:rPr lang="en-US" altLang="zh-CN" sz="3200" dirty="0"/>
              <a:t>5.25】</a:t>
            </a:r>
            <a:endParaRPr lang="zh-CN" altLang="en-US" sz="3200" dirty="0"/>
          </a:p>
          <a:p>
            <a:pPr marL="0" indent="0">
              <a:spcBef>
                <a:spcPts val="1800"/>
              </a:spcBef>
              <a:buNone/>
            </a:pPr>
            <a:r>
              <a:rPr lang="zh-CN" altLang="en-US" sz="3200" dirty="0"/>
              <a:t>用于保存工作簿，首次保存工作簿时，需要使用</a:t>
            </a:r>
            <a:r>
              <a:rPr lang="en-US" altLang="zh-CN" sz="3200" dirty="0" err="1"/>
              <a:t>SaveAs</a:t>
            </a:r>
            <a:r>
              <a:rPr lang="zh-CN" altLang="en-US" sz="3200" dirty="0"/>
              <a:t>方法指定文件名。</a:t>
            </a:r>
            <a:endParaRPr lang="zh-CN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03 Workbooks</a:t>
            </a:r>
            <a:r>
              <a:rPr lang="zh-CN" altLang="zh-CN" dirty="0"/>
              <a:t>对象与</a:t>
            </a:r>
            <a:r>
              <a:rPr lang="en-US" altLang="zh-CN" dirty="0"/>
              <a:t>Workbook</a:t>
            </a:r>
            <a:r>
              <a:rPr lang="zh-CN" altLang="zh-CN" dirty="0"/>
              <a:t>对象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6541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200" dirty="0"/>
              <a:t>5.3.4 Workbook</a:t>
            </a:r>
            <a:r>
              <a:rPr lang="zh-CN" altLang="zh-CN" sz="3200" dirty="0"/>
              <a:t>对象常用方法</a:t>
            </a:r>
            <a:endParaRPr lang="en-US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03 Workbooks</a:t>
            </a:r>
            <a:r>
              <a:rPr lang="zh-CN" altLang="zh-CN" dirty="0"/>
              <a:t>对象与</a:t>
            </a:r>
            <a:r>
              <a:rPr lang="en-US" altLang="zh-CN" dirty="0"/>
              <a:t>Workbook</a:t>
            </a:r>
            <a:r>
              <a:rPr lang="zh-CN" altLang="zh-CN" dirty="0"/>
              <a:t>对象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1B6DBED-3AAD-4A15-948B-AFFA0E053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940" y="2231335"/>
            <a:ext cx="1000125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1533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200" dirty="0"/>
              <a:t>5.3.4 Workbook</a:t>
            </a:r>
            <a:r>
              <a:rPr lang="zh-CN" altLang="zh-CN" sz="3200" dirty="0"/>
              <a:t>对象常用方法</a:t>
            </a:r>
            <a:endParaRPr lang="en-US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03 Workbooks</a:t>
            </a:r>
            <a:r>
              <a:rPr lang="zh-CN" altLang="zh-CN" dirty="0"/>
              <a:t>对象与</a:t>
            </a:r>
            <a:r>
              <a:rPr lang="en-US" altLang="zh-CN" dirty="0"/>
              <a:t>Workbook</a:t>
            </a:r>
            <a:r>
              <a:rPr lang="zh-CN" altLang="zh-CN" dirty="0"/>
              <a:t>对象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59BA7E6-B254-4A43-ABC1-568439E2E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18" y="2384977"/>
            <a:ext cx="11134725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0627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3159"/>
            <a:ext cx="11402008" cy="5038533"/>
          </a:xfrm>
        </p:spPr>
        <p:txBody>
          <a:bodyPr>
            <a:normAutofit fontScale="92500" lnSpcReduction="20000"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altLang="zh-CN" sz="3200" dirty="0"/>
              <a:t>5.3.4 Workbook</a:t>
            </a:r>
            <a:r>
              <a:rPr lang="zh-CN" altLang="zh-CN" sz="3200" dirty="0"/>
              <a:t>对象常用方法</a:t>
            </a:r>
            <a:endParaRPr lang="en-US" altLang="zh-CN" sz="3200" dirty="0"/>
          </a:p>
          <a:p>
            <a:r>
              <a:rPr lang="en-US" altLang="zh-CN" dirty="0"/>
              <a:t>Protect</a:t>
            </a:r>
            <a:r>
              <a:rPr lang="zh-CN" altLang="zh-CN" dirty="0"/>
              <a:t>和</a:t>
            </a:r>
            <a:r>
              <a:rPr lang="en-US" altLang="zh-CN" dirty="0" err="1"/>
              <a:t>UnProtect</a:t>
            </a:r>
            <a:r>
              <a:rPr lang="zh-CN" altLang="zh-CN" dirty="0"/>
              <a:t>方法</a:t>
            </a:r>
          </a:p>
          <a:p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Protect</a:t>
            </a:r>
            <a:r>
              <a:rPr lang="zh-CN" altLang="zh-CN" dirty="0">
                <a:solidFill>
                  <a:schemeClr val="accent2">
                    <a:lumMod val="75000"/>
                  </a:schemeClr>
                </a:solidFill>
              </a:rPr>
              <a:t>方法</a:t>
            </a:r>
            <a:r>
              <a:rPr lang="zh-CN" altLang="zh-CN" dirty="0"/>
              <a:t>用于保护工作簿结构，当工作簿结构被保护后，不能添加、删除工作表，可以指定一个密码，并且指明是否保护工作簿结构。</a:t>
            </a:r>
            <a:endParaRPr lang="en-US" altLang="zh-CN" dirty="0"/>
          </a:p>
          <a:p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Unprotect</a:t>
            </a:r>
            <a:r>
              <a:rPr lang="zh-CN" altLang="zh-CN" dirty="0">
                <a:solidFill>
                  <a:schemeClr val="accent2">
                    <a:lumMod val="75000"/>
                  </a:schemeClr>
                </a:solidFill>
              </a:rPr>
              <a:t>方法</a:t>
            </a:r>
            <a:r>
              <a:rPr lang="zh-CN" altLang="zh-CN" dirty="0"/>
              <a:t>用于取消工作簿保护，调用</a:t>
            </a:r>
            <a:r>
              <a:rPr lang="en-US" altLang="zh-CN" dirty="0"/>
              <a:t>Unprotect</a:t>
            </a:r>
            <a:r>
              <a:rPr lang="zh-CN" altLang="zh-CN" dirty="0"/>
              <a:t>方法时，需要给出保护密码作为参数。</a:t>
            </a:r>
            <a:endParaRPr lang="en-US" altLang="zh-CN" dirty="0"/>
          </a:p>
          <a:p>
            <a:r>
              <a:rPr lang="zh-CN" altLang="zh-CN" dirty="0"/>
              <a:t>格式：</a:t>
            </a:r>
            <a:r>
              <a:rPr lang="en-US" altLang="zh-CN" dirty="0"/>
              <a:t>Workbook</a:t>
            </a:r>
            <a:r>
              <a:rPr lang="zh-CN" altLang="zh-CN" dirty="0"/>
              <a:t>对象</a:t>
            </a:r>
            <a:r>
              <a:rPr lang="en-US" altLang="zh-CN" dirty="0"/>
              <a:t>.Protect(</a:t>
            </a:r>
            <a:r>
              <a:rPr lang="en-US" altLang="zh-CN" dirty="0" err="1"/>
              <a:t>Password,Structure,Windows</a:t>
            </a:r>
            <a:r>
              <a:rPr lang="en-US" altLang="zh-CN" dirty="0"/>
              <a:t>)</a:t>
            </a:r>
            <a:endParaRPr lang="zh-CN" altLang="zh-CN" dirty="0"/>
          </a:p>
          <a:p>
            <a:r>
              <a:rPr lang="zh-CN" altLang="zh-CN" sz="2600" dirty="0"/>
              <a:t>说明：</a:t>
            </a:r>
          </a:p>
          <a:p>
            <a:pPr marL="0" indent="0">
              <a:buNone/>
            </a:pPr>
            <a:r>
              <a:rPr lang="zh-CN" altLang="zh-CN" sz="2600" dirty="0"/>
              <a:t>（</a:t>
            </a:r>
            <a:r>
              <a:rPr lang="en-US" altLang="zh-CN" sz="2600" dirty="0"/>
              <a:t>1</a:t>
            </a:r>
            <a:r>
              <a:rPr lang="zh-CN" altLang="zh-CN" sz="2600" dirty="0"/>
              <a:t>）</a:t>
            </a:r>
            <a:r>
              <a:rPr lang="en-US" altLang="zh-CN" sz="2600" dirty="0"/>
              <a:t>Password:</a:t>
            </a:r>
            <a:r>
              <a:rPr lang="zh-CN" altLang="zh-CN" sz="2600" dirty="0"/>
              <a:t>指明保护工作簿密码，解除工作簿保护时应输入此密码；</a:t>
            </a:r>
          </a:p>
          <a:p>
            <a:pPr marL="0" indent="0">
              <a:buNone/>
            </a:pPr>
            <a:r>
              <a:rPr lang="zh-CN" altLang="zh-CN" sz="2600" dirty="0"/>
              <a:t>（</a:t>
            </a:r>
            <a:r>
              <a:rPr lang="en-US" altLang="zh-CN" sz="2600" dirty="0"/>
              <a:t>2</a:t>
            </a:r>
            <a:r>
              <a:rPr lang="zh-CN" altLang="zh-CN" sz="2600" dirty="0"/>
              <a:t>）</a:t>
            </a:r>
            <a:r>
              <a:rPr lang="en-US" altLang="zh-CN" sz="2600" dirty="0"/>
              <a:t>Structure:</a:t>
            </a:r>
            <a:r>
              <a:rPr lang="zh-CN" altLang="zh-CN" sz="2600" dirty="0"/>
              <a:t>设置为</a:t>
            </a:r>
            <a:r>
              <a:rPr lang="en-US" altLang="zh-CN" sz="2600" dirty="0"/>
              <a:t>True</a:t>
            </a:r>
            <a:r>
              <a:rPr lang="zh-CN" altLang="zh-CN" sz="2600" dirty="0"/>
              <a:t>则保护工作簿结构，工作簿结构被保护后，不能对工作簿中的工作表进行插入、复制、删除等操作；</a:t>
            </a:r>
          </a:p>
          <a:p>
            <a:pPr marL="0" indent="0">
              <a:buNone/>
            </a:pPr>
            <a:r>
              <a:rPr lang="zh-CN" altLang="zh-CN" sz="2600" dirty="0"/>
              <a:t>（</a:t>
            </a:r>
            <a:r>
              <a:rPr lang="en-US" altLang="zh-CN" sz="2600" dirty="0"/>
              <a:t>3</a:t>
            </a:r>
            <a:r>
              <a:rPr lang="zh-CN" altLang="zh-CN" sz="2600" dirty="0"/>
              <a:t>）</a:t>
            </a:r>
            <a:r>
              <a:rPr lang="en-US" altLang="zh-CN" sz="2600" dirty="0"/>
              <a:t>Windows:</a:t>
            </a:r>
            <a:r>
              <a:rPr lang="zh-CN" altLang="zh-CN" sz="2600" dirty="0"/>
              <a:t>设置为</a:t>
            </a:r>
            <a:r>
              <a:rPr lang="en-US" altLang="zh-CN" sz="2600" dirty="0"/>
              <a:t>True</a:t>
            </a:r>
            <a:r>
              <a:rPr lang="zh-CN" altLang="zh-CN" sz="2600" dirty="0"/>
              <a:t>则保护工作簿窗口，此时不显示工作簿窗口右上角的最小化、最大化和关闭按钮。</a:t>
            </a:r>
          </a:p>
          <a:p>
            <a:pPr marL="0" indent="0">
              <a:buNone/>
            </a:pPr>
            <a:endParaRPr lang="en-US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03 Workbooks</a:t>
            </a:r>
            <a:r>
              <a:rPr lang="zh-CN" altLang="zh-CN" dirty="0"/>
              <a:t>对象与</a:t>
            </a:r>
            <a:r>
              <a:rPr lang="en-US" altLang="zh-CN" dirty="0"/>
              <a:t>Workbook</a:t>
            </a:r>
            <a:r>
              <a:rPr lang="zh-CN" altLang="zh-CN" dirty="0"/>
              <a:t>对象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792969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33646"/>
            <a:ext cx="11402008" cy="5038533"/>
          </a:xfrm>
        </p:spPr>
        <p:txBody>
          <a:bodyPr>
            <a:norm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altLang="zh-CN" sz="3200" dirty="0"/>
              <a:t>5.3.4 Workbook</a:t>
            </a:r>
            <a:r>
              <a:rPr lang="zh-CN" altLang="zh-CN" sz="3200" dirty="0"/>
              <a:t>对象常用方法</a:t>
            </a:r>
            <a:endParaRPr lang="en-US" altLang="zh-CN" sz="3200" dirty="0"/>
          </a:p>
          <a:p>
            <a:pPr marL="0" indent="0">
              <a:buNone/>
            </a:pPr>
            <a:endParaRPr lang="en-US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03 Workbooks</a:t>
            </a:r>
            <a:r>
              <a:rPr lang="zh-CN" altLang="zh-CN" dirty="0"/>
              <a:t>对象与</a:t>
            </a:r>
            <a:r>
              <a:rPr lang="en-US" altLang="zh-CN" dirty="0"/>
              <a:t>Workbook</a:t>
            </a:r>
            <a:r>
              <a:rPr lang="zh-CN" altLang="zh-CN" dirty="0"/>
              <a:t>对象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6EC291E-2509-47A7-8D7C-14033907F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479" y="1632720"/>
            <a:ext cx="9163050" cy="31813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AE3CA14-E112-422D-A88C-6DB3DA8AD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479" y="4915728"/>
            <a:ext cx="706755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5561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33646"/>
            <a:ext cx="11402008" cy="503853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sz="3600" dirty="0"/>
              <a:t>5.3.5 Workbook</a:t>
            </a:r>
            <a:r>
              <a:rPr lang="zh-CN" altLang="zh-CN" sz="3600" dirty="0"/>
              <a:t>对象常用事件</a:t>
            </a:r>
          </a:p>
          <a:p>
            <a:pPr marL="0" indent="0">
              <a:buNone/>
            </a:pPr>
            <a:r>
              <a:rPr lang="en-US" altLang="zh-CN" dirty="0"/>
              <a:t>(1)Open</a:t>
            </a:r>
            <a:r>
              <a:rPr lang="zh-CN" altLang="zh-CN" dirty="0"/>
              <a:t>事件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C00000"/>
                </a:solidFill>
              </a:rPr>
              <a:t>Open</a:t>
            </a:r>
            <a:r>
              <a:rPr lang="zh-CN" altLang="zh-CN" dirty="0">
                <a:solidFill>
                  <a:srgbClr val="C00000"/>
                </a:solidFill>
              </a:rPr>
              <a:t>事件用于响应用户打开工作簿的操作</a:t>
            </a:r>
            <a:r>
              <a:rPr lang="zh-CN" altLang="zh-CN" dirty="0"/>
              <a:t>。当编写了</a:t>
            </a:r>
            <a:r>
              <a:rPr lang="en-US" altLang="zh-CN" dirty="0"/>
              <a:t>Open</a:t>
            </a:r>
            <a:r>
              <a:rPr lang="zh-CN" altLang="zh-CN" dirty="0"/>
              <a:t>事件处理过程的工作簿文件打开时，首先会自动执行</a:t>
            </a:r>
            <a:r>
              <a:rPr lang="en-US" altLang="zh-CN" dirty="0"/>
              <a:t>Open</a:t>
            </a:r>
            <a:r>
              <a:rPr lang="zh-CN" altLang="zh-CN" dirty="0"/>
              <a:t>事件处理过程中的代码，因此，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Open</a:t>
            </a:r>
            <a:r>
              <a:rPr lang="zh-CN" altLang="zh-CN" dirty="0">
                <a:solidFill>
                  <a:schemeClr val="accent2">
                    <a:lumMod val="75000"/>
                  </a:schemeClr>
                </a:solidFill>
              </a:rPr>
              <a:t>事件处理过程往往成为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Excel</a:t>
            </a:r>
            <a:r>
              <a:rPr lang="zh-CN" altLang="zh-CN" dirty="0">
                <a:solidFill>
                  <a:schemeClr val="accent2">
                    <a:lumMod val="75000"/>
                  </a:schemeClr>
                </a:solidFill>
              </a:rPr>
              <a:t>应用程序的启动程序的入口点</a:t>
            </a:r>
            <a:r>
              <a:rPr lang="zh-CN" altLang="zh-CN" dirty="0"/>
              <a:t>，在其中完成系统的初始化和引导操作。</a:t>
            </a:r>
            <a:r>
              <a:rPr lang="en-US" altLang="zh-CN" dirty="0"/>
              <a:t>Open</a:t>
            </a:r>
            <a:r>
              <a:rPr lang="zh-CN" altLang="zh-CN" dirty="0"/>
              <a:t>事件的语法格式如下所示：</a:t>
            </a:r>
          </a:p>
          <a:p>
            <a:pPr marL="0" indent="0">
              <a:buNone/>
            </a:pPr>
            <a:r>
              <a:rPr lang="zh-CN" altLang="zh-CN" dirty="0"/>
              <a:t>格式：</a:t>
            </a:r>
            <a:r>
              <a:rPr lang="en-US" altLang="zh-CN" dirty="0"/>
              <a:t>Private Sub </a:t>
            </a:r>
            <a:r>
              <a:rPr lang="en-US" altLang="zh-CN" dirty="0" err="1"/>
              <a:t>Workbook_Open</a:t>
            </a:r>
            <a:r>
              <a:rPr lang="en-US" altLang="zh-CN" dirty="0"/>
              <a:t>()</a:t>
            </a:r>
          </a:p>
          <a:p>
            <a:pPr marL="0" indent="0">
              <a:buNone/>
            </a:pPr>
            <a:r>
              <a:rPr lang="en-US" altLang="zh-CN" dirty="0"/>
              <a:t>(2)</a:t>
            </a:r>
            <a:r>
              <a:rPr lang="en-US" altLang="zh-CN" dirty="0" err="1"/>
              <a:t>BeforeClose</a:t>
            </a:r>
            <a:r>
              <a:rPr lang="zh-CN" altLang="zh-CN" dirty="0"/>
              <a:t>事件</a:t>
            </a:r>
          </a:p>
          <a:p>
            <a:pPr marL="0" indent="0">
              <a:buNone/>
            </a:pPr>
            <a:r>
              <a:rPr lang="en-US" altLang="zh-CN" dirty="0" err="1">
                <a:solidFill>
                  <a:srgbClr val="C00000"/>
                </a:solidFill>
              </a:rPr>
              <a:t>BeforeClose</a:t>
            </a:r>
            <a:r>
              <a:rPr lang="zh-CN" altLang="zh-CN" dirty="0">
                <a:solidFill>
                  <a:srgbClr val="C00000"/>
                </a:solidFill>
              </a:rPr>
              <a:t>事件用于响应用户关闭工作簿的操作。</a:t>
            </a:r>
            <a:r>
              <a:rPr lang="zh-CN" altLang="zh-CN" dirty="0"/>
              <a:t>当用户关闭工作簿窗口时，将触发工作簿的</a:t>
            </a:r>
            <a:r>
              <a:rPr lang="en-US" altLang="zh-CN" dirty="0" err="1"/>
              <a:t>BeforeClose</a:t>
            </a:r>
            <a:r>
              <a:rPr lang="zh-CN" altLang="zh-CN" dirty="0"/>
              <a:t>事件处理过程，此事件在</a:t>
            </a:r>
            <a:r>
              <a:rPr lang="en-US" altLang="zh-CN" dirty="0"/>
              <a:t>Excel</a:t>
            </a:r>
            <a:r>
              <a:rPr lang="zh-CN" altLang="zh-CN" dirty="0"/>
              <a:t>询问用户是否保存之前触发，其语法格式如下所示</a:t>
            </a:r>
            <a:r>
              <a:rPr lang="en-US" altLang="zh-CN" dirty="0"/>
              <a:t>:</a:t>
            </a:r>
            <a:endParaRPr lang="zh-CN" altLang="zh-CN" dirty="0"/>
          </a:p>
          <a:p>
            <a:pPr marL="0" indent="0">
              <a:buNone/>
            </a:pPr>
            <a:r>
              <a:rPr lang="zh-CN" altLang="zh-CN" dirty="0"/>
              <a:t>格式：</a:t>
            </a:r>
            <a:r>
              <a:rPr lang="en-US" altLang="zh-CN" dirty="0"/>
              <a:t>Private Sub </a:t>
            </a:r>
            <a:r>
              <a:rPr lang="en-US" altLang="zh-CN" dirty="0" err="1"/>
              <a:t>Workbook_BeforeClose</a:t>
            </a:r>
            <a:r>
              <a:rPr lang="en-US" altLang="zh-CN" dirty="0"/>
              <a:t>(Cancel As Boolean)</a:t>
            </a:r>
            <a:endParaRPr lang="zh-CN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endParaRPr lang="en-US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03 Workbooks</a:t>
            </a:r>
            <a:r>
              <a:rPr lang="zh-CN" altLang="zh-CN" dirty="0"/>
              <a:t>对象与</a:t>
            </a:r>
            <a:r>
              <a:rPr lang="en-US" altLang="zh-CN" dirty="0"/>
              <a:t>Workbook</a:t>
            </a:r>
            <a:r>
              <a:rPr lang="zh-CN" altLang="zh-CN" dirty="0"/>
              <a:t>对象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1008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33646"/>
            <a:ext cx="11402008" cy="503853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sz="3600" dirty="0"/>
              <a:t>5.3.5 Workbook</a:t>
            </a:r>
            <a:r>
              <a:rPr lang="zh-CN" altLang="zh-CN" sz="3600" dirty="0"/>
              <a:t>对象常用事件</a:t>
            </a:r>
          </a:p>
          <a:p>
            <a:pPr marL="0" indent="0">
              <a:buNone/>
            </a:pPr>
            <a:r>
              <a:rPr lang="en-US" altLang="zh-CN" dirty="0"/>
              <a:t>(3)</a:t>
            </a:r>
            <a:r>
              <a:rPr lang="en-US" altLang="zh-CN" dirty="0" err="1"/>
              <a:t>BeforeSave</a:t>
            </a:r>
            <a:r>
              <a:rPr lang="zh-CN" altLang="zh-CN" dirty="0"/>
              <a:t>事件</a:t>
            </a:r>
          </a:p>
          <a:p>
            <a:pPr marL="0" indent="0">
              <a:buNone/>
            </a:pPr>
            <a:r>
              <a:rPr lang="en-US" altLang="zh-CN" dirty="0" err="1">
                <a:solidFill>
                  <a:srgbClr val="C00000"/>
                </a:solidFill>
              </a:rPr>
              <a:t>BeforeSave</a:t>
            </a:r>
            <a:r>
              <a:rPr lang="zh-CN" altLang="zh-CN" dirty="0">
                <a:solidFill>
                  <a:srgbClr val="C00000"/>
                </a:solidFill>
              </a:rPr>
              <a:t>用于响应用户保存工作簿的操作</a:t>
            </a:r>
            <a:r>
              <a:rPr lang="zh-CN" altLang="zh-CN" dirty="0"/>
              <a:t>，当用户单击保存按钮或者按</a:t>
            </a:r>
            <a:r>
              <a:rPr lang="en-US" altLang="zh-CN" dirty="0" err="1"/>
              <a:t>Ctrl+S</a:t>
            </a:r>
            <a:r>
              <a:rPr lang="zh-CN" altLang="zh-CN" dirty="0"/>
              <a:t>按钮之后，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Excel</a:t>
            </a:r>
            <a:r>
              <a:rPr lang="zh-CN" altLang="zh-CN" dirty="0">
                <a:solidFill>
                  <a:schemeClr val="accent2">
                    <a:lumMod val="75000"/>
                  </a:schemeClr>
                </a:solidFill>
              </a:rPr>
              <a:t>进行保存工作簿操作之前</a:t>
            </a:r>
            <a:r>
              <a:rPr lang="zh-CN" altLang="zh-CN" dirty="0"/>
              <a:t>，将触发工作簿对象的</a:t>
            </a:r>
            <a:r>
              <a:rPr lang="en-US" altLang="zh-CN" dirty="0" err="1"/>
              <a:t>BeforeSave</a:t>
            </a:r>
            <a:r>
              <a:rPr lang="zh-CN" altLang="zh-CN" dirty="0"/>
              <a:t>事件。其语法如下所示：</a:t>
            </a:r>
          </a:p>
          <a:p>
            <a:pPr marL="0" indent="0">
              <a:buNone/>
            </a:pPr>
            <a:r>
              <a:rPr lang="zh-CN" altLang="zh-CN" dirty="0"/>
              <a:t>格式：</a:t>
            </a:r>
            <a:r>
              <a:rPr lang="en-US" altLang="zh-CN" dirty="0"/>
              <a:t>Private Sub </a:t>
            </a:r>
            <a:r>
              <a:rPr lang="en-US" altLang="zh-CN" dirty="0" err="1"/>
              <a:t>Workbook_BeforeSave</a:t>
            </a:r>
            <a:r>
              <a:rPr lang="en-US" altLang="zh-CN" dirty="0"/>
              <a:t>(</a:t>
            </a:r>
            <a:r>
              <a:rPr lang="en-US" altLang="zh-CN" dirty="0" err="1"/>
              <a:t>ByVal</a:t>
            </a:r>
            <a:r>
              <a:rPr lang="en-US" altLang="zh-CN" dirty="0"/>
              <a:t> </a:t>
            </a:r>
            <a:r>
              <a:rPr lang="en-US" altLang="zh-CN" dirty="0" err="1"/>
              <a:t>SaveAsUI</a:t>
            </a:r>
            <a:r>
              <a:rPr lang="en-US" altLang="zh-CN" dirty="0"/>
              <a:t> As Boolean, Cancel As Boolean)</a:t>
            </a:r>
          </a:p>
          <a:p>
            <a:pPr marL="0" indent="0">
              <a:buNone/>
            </a:pPr>
            <a:r>
              <a:rPr lang="en-US" altLang="zh-CN" dirty="0"/>
              <a:t>(4)Activate</a:t>
            </a:r>
            <a:r>
              <a:rPr lang="zh-CN" altLang="zh-CN" dirty="0"/>
              <a:t>事件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C00000"/>
                </a:solidFill>
              </a:rPr>
              <a:t>Activate</a:t>
            </a:r>
            <a:r>
              <a:rPr lang="zh-CN" altLang="zh-CN" dirty="0">
                <a:solidFill>
                  <a:srgbClr val="C00000"/>
                </a:solidFill>
              </a:rPr>
              <a:t>事件用于响应用户激活工作簿窗口的操作</a:t>
            </a:r>
            <a:r>
              <a:rPr lang="zh-CN" altLang="zh-CN" dirty="0"/>
              <a:t>，当用户选择工作簿窗口时，首先执行此事件处理过程，然后执行激活窗口的后续操作。其语法如下：</a:t>
            </a:r>
          </a:p>
          <a:p>
            <a:pPr marL="0" indent="0">
              <a:buNone/>
            </a:pPr>
            <a:r>
              <a:rPr lang="zh-CN" altLang="zh-CN" dirty="0"/>
              <a:t>格式：</a:t>
            </a:r>
            <a:r>
              <a:rPr lang="en-US" altLang="zh-CN" dirty="0"/>
              <a:t>Private Sub </a:t>
            </a:r>
            <a:r>
              <a:rPr lang="en-US" altLang="zh-CN" dirty="0" err="1"/>
              <a:t>Workbook_WindowActivate</a:t>
            </a:r>
            <a:r>
              <a:rPr lang="en-US" altLang="zh-CN" dirty="0"/>
              <a:t>(</a:t>
            </a:r>
            <a:r>
              <a:rPr lang="en-US" altLang="zh-CN" dirty="0" err="1"/>
              <a:t>ByVal</a:t>
            </a:r>
            <a:r>
              <a:rPr lang="en-US" altLang="zh-CN" dirty="0"/>
              <a:t> </a:t>
            </a:r>
            <a:r>
              <a:rPr lang="en-US" altLang="zh-CN" dirty="0" err="1"/>
              <a:t>Wn</a:t>
            </a:r>
            <a:r>
              <a:rPr lang="en-US" altLang="zh-CN" dirty="0"/>
              <a:t> As Window)</a:t>
            </a:r>
            <a:endParaRPr lang="zh-CN" altLang="zh-CN" dirty="0"/>
          </a:p>
          <a:p>
            <a:pPr marL="0" indent="0">
              <a:buNone/>
            </a:pPr>
            <a:r>
              <a:rPr lang="zh-CN" altLang="zh-CN" dirty="0"/>
              <a:t>其中，</a:t>
            </a:r>
            <a:r>
              <a:rPr lang="en-US" altLang="zh-CN" dirty="0" err="1"/>
              <a:t>Wn</a:t>
            </a:r>
            <a:r>
              <a:rPr lang="zh-CN" altLang="zh-CN" dirty="0"/>
              <a:t>代表激活的工作簿窗口，下列代码将激活的工作簿窗口宽度设为</a:t>
            </a:r>
            <a:r>
              <a:rPr lang="en-US" altLang="zh-CN" dirty="0"/>
              <a:t>100</a:t>
            </a:r>
            <a:r>
              <a:rPr lang="zh-CN" altLang="zh-CN" dirty="0"/>
              <a:t>。</a:t>
            </a:r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endParaRPr lang="en-US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03 Workbooks</a:t>
            </a:r>
            <a:r>
              <a:rPr lang="zh-CN" altLang="zh-CN" dirty="0"/>
              <a:t>对象与</a:t>
            </a:r>
            <a:r>
              <a:rPr lang="en-US" altLang="zh-CN" dirty="0"/>
              <a:t>Workbook</a:t>
            </a:r>
            <a:r>
              <a:rPr lang="zh-CN" altLang="zh-CN" dirty="0"/>
              <a:t>对象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566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33646"/>
            <a:ext cx="11402008" cy="50385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600" dirty="0"/>
              <a:t>5.3.5 Workbook</a:t>
            </a:r>
            <a:r>
              <a:rPr lang="zh-CN" altLang="zh-CN" sz="3600" dirty="0"/>
              <a:t>对象常用事件</a:t>
            </a:r>
          </a:p>
          <a:p>
            <a:pPr marL="0" indent="0">
              <a:buNone/>
            </a:pPr>
            <a:r>
              <a:rPr lang="en-US" altLang="zh-CN" dirty="0"/>
              <a:t>(5)</a:t>
            </a:r>
            <a:r>
              <a:rPr lang="en-US" altLang="zh-CN" dirty="0" err="1"/>
              <a:t>SheetActivate</a:t>
            </a:r>
            <a:r>
              <a:rPr lang="zh-CN" altLang="zh-CN" dirty="0"/>
              <a:t>事件</a:t>
            </a:r>
          </a:p>
          <a:p>
            <a:pPr marL="0" indent="0">
              <a:buNone/>
            </a:pPr>
            <a:r>
              <a:rPr lang="zh-CN" altLang="zh-CN" dirty="0">
                <a:solidFill>
                  <a:srgbClr val="C00000"/>
                </a:solidFill>
              </a:rPr>
              <a:t>当工作簿中某一工作表被选中成为当前工作表时触发</a:t>
            </a:r>
            <a:r>
              <a:rPr lang="en-US" altLang="zh-CN" dirty="0" err="1">
                <a:solidFill>
                  <a:srgbClr val="C00000"/>
                </a:solidFill>
              </a:rPr>
              <a:t>SheetActivate</a:t>
            </a:r>
            <a:r>
              <a:rPr lang="zh-CN" altLang="zh-CN" dirty="0">
                <a:solidFill>
                  <a:srgbClr val="C00000"/>
                </a:solidFill>
              </a:rPr>
              <a:t>事件</a:t>
            </a:r>
            <a:r>
              <a:rPr lang="zh-CN" altLang="zh-CN" dirty="0"/>
              <a:t>，</a:t>
            </a:r>
            <a:r>
              <a:rPr lang="en-US" altLang="zh-CN" dirty="0"/>
              <a:t>Excel</a:t>
            </a:r>
            <a:r>
              <a:rPr lang="zh-CN" altLang="zh-CN" dirty="0"/>
              <a:t>将被激活的图表对象或</a:t>
            </a:r>
            <a:r>
              <a:rPr lang="en-US" altLang="zh-CN" dirty="0"/>
              <a:t>Worksheet</a:t>
            </a:r>
            <a:r>
              <a:rPr lang="zh-CN" altLang="zh-CN" dirty="0"/>
              <a:t>对象作为</a:t>
            </a:r>
            <a:r>
              <a:rPr lang="en-US" altLang="zh-CN" dirty="0"/>
              <a:t>Object</a:t>
            </a:r>
            <a:r>
              <a:rPr lang="zh-CN" altLang="zh-CN" dirty="0"/>
              <a:t>对象变量传递给</a:t>
            </a:r>
            <a:r>
              <a:rPr lang="en-US" altLang="zh-CN" dirty="0" err="1"/>
              <a:t>SheetActivate</a:t>
            </a:r>
            <a:r>
              <a:rPr lang="zh-CN" altLang="zh-CN" dirty="0"/>
              <a:t>事件处理过程。其语法格式如下：</a:t>
            </a:r>
          </a:p>
          <a:p>
            <a:pPr marL="0" indent="0">
              <a:buNone/>
            </a:pPr>
            <a:r>
              <a:rPr lang="zh-CN" altLang="zh-CN" dirty="0"/>
              <a:t>格式：</a:t>
            </a:r>
            <a:r>
              <a:rPr lang="en-US" altLang="zh-CN" dirty="0"/>
              <a:t>Private Sub </a:t>
            </a:r>
            <a:r>
              <a:rPr lang="en-US" altLang="zh-CN" dirty="0" err="1"/>
              <a:t>Workbook_SheetActivate</a:t>
            </a:r>
            <a:r>
              <a:rPr lang="en-US" altLang="zh-CN" dirty="0"/>
              <a:t>(</a:t>
            </a:r>
            <a:r>
              <a:rPr lang="en-US" altLang="zh-CN" dirty="0" err="1"/>
              <a:t>ByVal</a:t>
            </a:r>
            <a:r>
              <a:rPr lang="en-US" altLang="zh-CN" dirty="0"/>
              <a:t> </a:t>
            </a:r>
            <a:r>
              <a:rPr lang="en-US" altLang="zh-CN" dirty="0" err="1"/>
              <a:t>Sh</a:t>
            </a:r>
            <a:r>
              <a:rPr lang="en-US" altLang="zh-CN" dirty="0"/>
              <a:t> As Object)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(6)</a:t>
            </a:r>
            <a:r>
              <a:rPr lang="en-US" altLang="zh-CN" dirty="0" err="1"/>
              <a:t>SheetDeactivate</a:t>
            </a:r>
            <a:r>
              <a:rPr lang="zh-CN" altLang="zh-CN" dirty="0"/>
              <a:t>事件</a:t>
            </a:r>
          </a:p>
          <a:p>
            <a:pPr marL="0" indent="0">
              <a:buNone/>
            </a:pPr>
            <a:r>
              <a:rPr lang="zh-CN" altLang="zh-CN" dirty="0">
                <a:solidFill>
                  <a:srgbClr val="C00000"/>
                </a:solidFill>
              </a:rPr>
              <a:t>当焦点在一个工作簿中的工作表之间转移时</a:t>
            </a:r>
            <a:r>
              <a:rPr lang="zh-CN" altLang="zh-CN" dirty="0"/>
              <a:t>，</a:t>
            </a:r>
            <a:r>
              <a:rPr lang="zh-CN" altLang="zh-CN" dirty="0">
                <a:solidFill>
                  <a:srgbClr val="C00000"/>
                </a:solidFill>
              </a:rPr>
              <a:t>会触发</a:t>
            </a:r>
            <a:r>
              <a:rPr lang="en-US" altLang="zh-CN" dirty="0" err="1">
                <a:solidFill>
                  <a:srgbClr val="C00000"/>
                </a:solidFill>
              </a:rPr>
              <a:t>SheetDeactivate</a:t>
            </a:r>
            <a:r>
              <a:rPr lang="zh-CN" altLang="zh-CN" dirty="0">
                <a:solidFill>
                  <a:srgbClr val="C00000"/>
                </a:solidFill>
              </a:rPr>
              <a:t>事件</a:t>
            </a:r>
            <a:r>
              <a:rPr lang="zh-CN" altLang="zh-CN" dirty="0"/>
              <a:t>。其事件处理过程的参数格式与</a:t>
            </a:r>
            <a:r>
              <a:rPr lang="en-US" altLang="zh-CN" dirty="0" err="1"/>
              <a:t>SheetActivate</a:t>
            </a:r>
            <a:r>
              <a:rPr lang="zh-CN" altLang="zh-CN" dirty="0"/>
              <a:t>事件相同，但参数</a:t>
            </a:r>
            <a:r>
              <a:rPr lang="en-US" altLang="zh-CN" dirty="0" err="1"/>
              <a:t>Sh</a:t>
            </a:r>
            <a:r>
              <a:rPr lang="zh-CN" altLang="zh-CN" dirty="0"/>
              <a:t>表示失去焦点的工作表对象。</a:t>
            </a:r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endParaRPr lang="en-US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03 Workbooks</a:t>
            </a:r>
            <a:r>
              <a:rPr lang="zh-CN" altLang="zh-CN" dirty="0"/>
              <a:t>对象与</a:t>
            </a:r>
            <a:r>
              <a:rPr lang="en-US" altLang="zh-CN" dirty="0"/>
              <a:t>Workbook</a:t>
            </a:r>
            <a:r>
              <a:rPr lang="zh-CN" altLang="zh-CN" dirty="0"/>
              <a:t>对象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9622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33646"/>
            <a:ext cx="11402008" cy="50385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sz="3600" dirty="0"/>
              <a:t>5.3.5 Workbook</a:t>
            </a:r>
            <a:r>
              <a:rPr lang="zh-CN" altLang="zh-CN" sz="3600" dirty="0"/>
              <a:t>对象常用事件</a:t>
            </a:r>
          </a:p>
          <a:p>
            <a:pPr marL="0" indent="0">
              <a:buNone/>
            </a:pPr>
            <a:r>
              <a:rPr lang="en-US" altLang="zh-CN" dirty="0"/>
              <a:t>(7)</a:t>
            </a:r>
            <a:r>
              <a:rPr lang="en-US" altLang="zh-CN" dirty="0" err="1"/>
              <a:t>SheetChange</a:t>
            </a:r>
            <a:r>
              <a:rPr lang="zh-CN" altLang="zh-CN" dirty="0"/>
              <a:t>事件</a:t>
            </a:r>
          </a:p>
          <a:p>
            <a:pPr marL="0" indent="0">
              <a:buNone/>
            </a:pPr>
            <a:r>
              <a:rPr lang="zh-CN" altLang="zh-CN" dirty="0">
                <a:solidFill>
                  <a:srgbClr val="C00000"/>
                </a:solidFill>
              </a:rPr>
              <a:t>当用户修改工作表中单元格的数据时会触发</a:t>
            </a:r>
            <a:r>
              <a:rPr lang="en-US" altLang="zh-CN" dirty="0" err="1">
                <a:solidFill>
                  <a:srgbClr val="C00000"/>
                </a:solidFill>
              </a:rPr>
              <a:t>SheetChange</a:t>
            </a:r>
            <a:r>
              <a:rPr lang="zh-CN" altLang="zh-CN" dirty="0">
                <a:solidFill>
                  <a:srgbClr val="C00000"/>
                </a:solidFill>
              </a:rPr>
              <a:t>事件</a:t>
            </a:r>
            <a:r>
              <a:rPr lang="zh-CN" altLang="zh-CN" dirty="0"/>
              <a:t>。此事件经常用于检验输入单元格中的数据是否符合输入条件，或者用于记录用户对工作表中数据的修改过程。其语法格式如下：</a:t>
            </a:r>
          </a:p>
          <a:p>
            <a:pPr marL="0" indent="0">
              <a:buNone/>
            </a:pPr>
            <a:r>
              <a:rPr lang="zh-CN" altLang="zh-CN" dirty="0"/>
              <a:t>格式：</a:t>
            </a:r>
            <a:r>
              <a:rPr lang="en-US" altLang="zh-CN" dirty="0"/>
              <a:t>Private Sub </a:t>
            </a:r>
            <a:r>
              <a:rPr lang="en-US" altLang="zh-CN" dirty="0" err="1"/>
              <a:t>Workbook_SheetChange</a:t>
            </a:r>
            <a:r>
              <a:rPr lang="en-US" altLang="zh-CN" dirty="0"/>
              <a:t>(</a:t>
            </a:r>
            <a:r>
              <a:rPr lang="en-US" altLang="zh-CN" dirty="0" err="1"/>
              <a:t>ByVal</a:t>
            </a:r>
            <a:r>
              <a:rPr lang="en-US" altLang="zh-CN" dirty="0"/>
              <a:t> </a:t>
            </a:r>
            <a:r>
              <a:rPr lang="en-US" altLang="zh-CN" dirty="0" err="1"/>
              <a:t>Sh</a:t>
            </a:r>
            <a:r>
              <a:rPr lang="en-US" altLang="zh-CN" dirty="0"/>
              <a:t> As Object, </a:t>
            </a:r>
            <a:r>
              <a:rPr lang="en-US" altLang="zh-CN" dirty="0" err="1"/>
              <a:t>ByVal</a:t>
            </a:r>
            <a:r>
              <a:rPr lang="en-US" altLang="zh-CN" dirty="0"/>
              <a:t> Target As Range)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(8)</a:t>
            </a:r>
            <a:r>
              <a:rPr lang="en-US" altLang="zh-CN" dirty="0" err="1"/>
              <a:t>SheetSelectionChange</a:t>
            </a:r>
            <a:r>
              <a:rPr lang="zh-CN" altLang="zh-CN" dirty="0"/>
              <a:t>事件</a:t>
            </a:r>
          </a:p>
          <a:p>
            <a:pPr marL="0" indent="0">
              <a:buNone/>
            </a:pPr>
            <a:r>
              <a:rPr lang="zh-CN" altLang="zh-CN" dirty="0">
                <a:solidFill>
                  <a:srgbClr val="C00000"/>
                </a:solidFill>
              </a:rPr>
              <a:t>当用户在工作表中选择的单元格发生变化时会触发</a:t>
            </a:r>
            <a:r>
              <a:rPr lang="en-US" altLang="zh-CN" dirty="0" err="1">
                <a:solidFill>
                  <a:srgbClr val="C00000"/>
                </a:solidFill>
              </a:rPr>
              <a:t>SheetChange</a:t>
            </a:r>
            <a:r>
              <a:rPr lang="zh-CN" altLang="zh-CN" dirty="0">
                <a:solidFill>
                  <a:srgbClr val="C00000"/>
                </a:solidFill>
              </a:rPr>
              <a:t>事件</a:t>
            </a:r>
            <a:r>
              <a:rPr lang="zh-CN" altLang="zh-CN" dirty="0"/>
              <a:t>。此事件经常用于对单元格中输入的数据进行整体检查。其事件处理过程的参数与</a:t>
            </a:r>
            <a:r>
              <a:rPr lang="en-US" altLang="zh-CN" dirty="0" err="1"/>
              <a:t>SheetChange</a:t>
            </a:r>
            <a:r>
              <a:rPr lang="zh-CN" altLang="zh-CN" dirty="0"/>
              <a:t>事件的参数相同。</a:t>
            </a:r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endParaRPr lang="en-US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03 Workbooks</a:t>
            </a:r>
            <a:r>
              <a:rPr lang="zh-CN" altLang="zh-CN" dirty="0"/>
              <a:t>对象与</a:t>
            </a:r>
            <a:r>
              <a:rPr lang="en-US" altLang="zh-CN" dirty="0"/>
              <a:t>Workbook</a:t>
            </a:r>
            <a:r>
              <a:rPr lang="zh-CN" altLang="zh-CN" dirty="0"/>
              <a:t>对象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762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46ECA-6670-4D30-8583-9354D6F29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33646"/>
            <a:ext cx="11402008" cy="50385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600" dirty="0"/>
              <a:t>5.3.5 Workbook</a:t>
            </a:r>
            <a:r>
              <a:rPr lang="zh-CN" altLang="zh-CN" sz="3600" dirty="0"/>
              <a:t>对象常用事件</a:t>
            </a:r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endParaRPr lang="en-US" altLang="zh-CN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51BE0E6-C3E8-4D7B-9F12-5ED1B08B3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" y="185637"/>
            <a:ext cx="11198290" cy="746351"/>
          </a:xfrm>
        </p:spPr>
        <p:txBody>
          <a:bodyPr>
            <a:normAutofit/>
          </a:bodyPr>
          <a:lstStyle/>
          <a:p>
            <a:r>
              <a:rPr lang="en-US" altLang="zh-CN" dirty="0"/>
              <a:t>03 Workbooks</a:t>
            </a:r>
            <a:r>
              <a:rPr lang="zh-CN" altLang="zh-CN" dirty="0"/>
              <a:t>对象与</a:t>
            </a:r>
            <a:r>
              <a:rPr lang="en-US" altLang="zh-CN" dirty="0"/>
              <a:t>Workbook</a:t>
            </a:r>
            <a:r>
              <a:rPr lang="zh-CN" altLang="zh-CN" dirty="0"/>
              <a:t>对象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18D19B6-2655-4180-BE99-016B60215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979" y="1661284"/>
            <a:ext cx="9886950" cy="303847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9958E38-9814-4397-9537-464DF1C19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54" y="4887154"/>
            <a:ext cx="10010775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3160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E6B4D685-A0BD-4F75-B6E7-C2692F26D10C}"/>
              </a:ext>
            </a:extLst>
          </p:cNvPr>
          <p:cNvSpPr txBox="1">
            <a:spLocks/>
          </p:cNvSpPr>
          <p:nvPr/>
        </p:nvSpPr>
        <p:spPr>
          <a:xfrm>
            <a:off x="1365717" y="400652"/>
            <a:ext cx="11198290" cy="74635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400" kern="1200" dirty="0" smtClean="0">
                <a:solidFill>
                  <a:srgbClr val="439467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lvl1pPr>
          </a:lstStyle>
          <a:p>
            <a:r>
              <a:rPr lang="zh-CN" altLang="en-US" dirty="0"/>
              <a:t>本节回顾：</a:t>
            </a:r>
            <a:r>
              <a:rPr lang="en-US" altLang="zh-CN" b="1" dirty="0"/>
              <a:t>Workbooks</a:t>
            </a:r>
            <a:r>
              <a:rPr lang="zh-CN" altLang="zh-CN" b="1" dirty="0"/>
              <a:t>对象与</a:t>
            </a:r>
            <a:r>
              <a:rPr lang="en-US" altLang="zh-CN" b="1" dirty="0"/>
              <a:t>Workbook</a:t>
            </a:r>
            <a:r>
              <a:rPr lang="zh-CN" altLang="zh-CN" b="1" dirty="0"/>
              <a:t>对象</a:t>
            </a:r>
            <a:endParaRPr lang="zh-CN" altLang="zh-CN" dirty="0"/>
          </a:p>
          <a:p>
            <a:endParaRPr lang="zh-CN" altLang="zh-CN" dirty="0"/>
          </a:p>
          <a:p>
            <a:endParaRPr lang="zh-CN" altLang="en-US" dirty="0"/>
          </a:p>
        </p:txBody>
      </p:sp>
      <p:sp>
        <p:nvSpPr>
          <p:cNvPr id="6" name="文本占位符 1">
            <a:extLst>
              <a:ext uri="{FF2B5EF4-FFF2-40B4-BE49-F238E27FC236}">
                <a16:creationId xmlns:a16="http://schemas.microsoft.com/office/drawing/2014/main" id="{AF202365-DE31-478F-97D2-5F4F1D1926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71396" y="1576878"/>
            <a:ext cx="6555769" cy="272676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5.3.1 Workbooks</a:t>
            </a:r>
            <a:r>
              <a:rPr lang="zh-CN" altLang="zh-CN" dirty="0"/>
              <a:t>对象及其方法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5.3.2 </a:t>
            </a:r>
            <a:r>
              <a:rPr lang="zh-CN" altLang="zh-CN" dirty="0"/>
              <a:t>引用</a:t>
            </a:r>
            <a:r>
              <a:rPr lang="en-US" altLang="zh-CN" dirty="0"/>
              <a:t>Workbook</a:t>
            </a:r>
            <a:r>
              <a:rPr lang="zh-CN" altLang="zh-CN" dirty="0"/>
              <a:t>对象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5.3.3 Workbook</a:t>
            </a:r>
            <a:r>
              <a:rPr lang="zh-CN" altLang="zh-CN" dirty="0"/>
              <a:t>对象常用属性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5.3.5 Workbook</a:t>
            </a:r>
            <a:r>
              <a:rPr lang="zh-CN" altLang="zh-CN" dirty="0"/>
              <a:t>对象常用事件</a:t>
            </a:r>
          </a:p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35950532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F07197-D9C4-4143-9D24-87335F9A1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5662" y="0"/>
            <a:ext cx="7940351" cy="811763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689D9E7-BC0B-4CCC-81F4-980749BAA6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E57F2BD-2D3C-4F0F-9773-3B83C3325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270" y="1003161"/>
            <a:ext cx="7311804" cy="5854839"/>
          </a:xfrm>
          <a:prstGeom prst="rect">
            <a:avLst/>
          </a:prstGeom>
        </p:spPr>
      </p:pic>
      <p:sp>
        <p:nvSpPr>
          <p:cNvPr id="6" name="箭头: 右 5">
            <a:extLst>
              <a:ext uri="{FF2B5EF4-FFF2-40B4-BE49-F238E27FC236}">
                <a16:creationId xmlns:a16="http://schemas.microsoft.com/office/drawing/2014/main" id="{CEFA1153-42B4-4021-8444-9261D812FE77}"/>
              </a:ext>
            </a:extLst>
          </p:cNvPr>
          <p:cNvSpPr/>
          <p:nvPr/>
        </p:nvSpPr>
        <p:spPr>
          <a:xfrm rot="12802969">
            <a:off x="9388163" y="1789264"/>
            <a:ext cx="983974" cy="2584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箭头: 右 7">
            <a:extLst>
              <a:ext uri="{FF2B5EF4-FFF2-40B4-BE49-F238E27FC236}">
                <a16:creationId xmlns:a16="http://schemas.microsoft.com/office/drawing/2014/main" id="{B67940C5-9242-44CE-9110-C66CD60D4780}"/>
              </a:ext>
            </a:extLst>
          </p:cNvPr>
          <p:cNvSpPr/>
          <p:nvPr/>
        </p:nvSpPr>
        <p:spPr>
          <a:xfrm rot="12802969">
            <a:off x="9427389" y="2838125"/>
            <a:ext cx="983974" cy="2584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右 8">
            <a:extLst>
              <a:ext uri="{FF2B5EF4-FFF2-40B4-BE49-F238E27FC236}">
                <a16:creationId xmlns:a16="http://schemas.microsoft.com/office/drawing/2014/main" id="{8A6EC77F-352A-4CF6-B35B-BCCAA8DE1EEC}"/>
              </a:ext>
            </a:extLst>
          </p:cNvPr>
          <p:cNvSpPr/>
          <p:nvPr/>
        </p:nvSpPr>
        <p:spPr>
          <a:xfrm rot="12802969">
            <a:off x="9488012" y="3886985"/>
            <a:ext cx="983974" cy="2584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32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自定义 1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1914</TotalTime>
  <Words>2669</Words>
  <Application>Microsoft Office PowerPoint</Application>
  <PresentationFormat>宽屏</PresentationFormat>
  <Paragraphs>327</Paragraphs>
  <Slides>53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53</vt:i4>
      </vt:variant>
    </vt:vector>
  </HeadingPairs>
  <TitlesOfParts>
    <vt:vector size="60" baseType="lpstr">
      <vt:lpstr>等线</vt:lpstr>
      <vt:lpstr>等线 Light</vt:lpstr>
      <vt:lpstr>方正书宋简体</vt:lpstr>
      <vt:lpstr>黑体</vt:lpstr>
      <vt:lpstr>楷体</vt:lpstr>
      <vt:lpstr>Arial</vt:lpstr>
      <vt:lpstr>Office 主题​​</vt:lpstr>
      <vt:lpstr>数据处理与程序设计</vt:lpstr>
      <vt:lpstr>PowerPoint 演示文稿</vt:lpstr>
      <vt:lpstr>第5章  Excel数据对象与数据操作   </vt:lpstr>
      <vt:lpstr>PowerPoint 演示文稿</vt:lpstr>
      <vt:lpstr>PowerPoint 演示文稿</vt:lpstr>
      <vt:lpstr>01 面向对象程序设计基础</vt:lpstr>
      <vt:lpstr>01 面向对象程序设计基础</vt:lpstr>
      <vt:lpstr>01 面向对象程序设计基础</vt:lpstr>
      <vt:lpstr>01 面向对象程序设计基础</vt:lpstr>
      <vt:lpstr>01 面向对象程序设计基础</vt:lpstr>
      <vt:lpstr>01 面向对象程序设计基础</vt:lpstr>
      <vt:lpstr>01 面向对象程序设计基础</vt:lpstr>
      <vt:lpstr>01 面向对象程序设计基础</vt:lpstr>
      <vt:lpstr>01 面向对象程序设计基础</vt:lpstr>
      <vt:lpstr>01 面向对象程序设计基础</vt:lpstr>
      <vt:lpstr>01 面向对象程序设计基础</vt:lpstr>
      <vt:lpstr>01 面向对象程序设计基础</vt:lpstr>
      <vt:lpstr>01 面向对象程序设计基础</vt:lpstr>
      <vt:lpstr>01 面向对象程序设计基础</vt:lpstr>
      <vt:lpstr>01 面向对象程序设计基础</vt:lpstr>
      <vt:lpstr>01 面向对象程序设计基础</vt:lpstr>
      <vt:lpstr>01 面向对象程序设计基础</vt:lpstr>
      <vt:lpstr>PowerPoint 演示文稿</vt:lpstr>
      <vt:lpstr>PowerPoint 演示文稿</vt:lpstr>
      <vt:lpstr>02 Application对象</vt:lpstr>
      <vt:lpstr>02 Application对象</vt:lpstr>
      <vt:lpstr>02 Application对象</vt:lpstr>
      <vt:lpstr>02 Application对象</vt:lpstr>
      <vt:lpstr>02 Application对象</vt:lpstr>
      <vt:lpstr>02 Application对象</vt:lpstr>
      <vt:lpstr>02 Application对象</vt:lpstr>
      <vt:lpstr>PowerPoint 演示文稿</vt:lpstr>
      <vt:lpstr>PowerPoint 演示文稿</vt:lpstr>
      <vt:lpstr>03 Workbooks对象与Workbook对象</vt:lpstr>
      <vt:lpstr>03 Workbooks对象与Workbook对象</vt:lpstr>
      <vt:lpstr>03 Workbooks对象与Workbook对象</vt:lpstr>
      <vt:lpstr>03 Workbooks对象与Workbook对象</vt:lpstr>
      <vt:lpstr>03 Workbooks对象与Workbook对象</vt:lpstr>
      <vt:lpstr>03 Workbooks对象与Workbook对象</vt:lpstr>
      <vt:lpstr>03 Workbooks对象与Workbook对象</vt:lpstr>
      <vt:lpstr>03 Workbooks对象与Workbook对象</vt:lpstr>
      <vt:lpstr>03 Workbooks对象与Workbook对象</vt:lpstr>
      <vt:lpstr>03 Workbooks对象与Workbook对象</vt:lpstr>
      <vt:lpstr>03 Workbooks对象与Workbook对象</vt:lpstr>
      <vt:lpstr>03 Workbooks对象与Workbook对象</vt:lpstr>
      <vt:lpstr>03 Workbooks对象与Workbook对象</vt:lpstr>
      <vt:lpstr>03 Workbooks对象与Workbook对象</vt:lpstr>
      <vt:lpstr>03 Workbooks对象与Workbook对象</vt:lpstr>
      <vt:lpstr>03 Workbooks对象与Workbook对象</vt:lpstr>
      <vt:lpstr>03 Workbooks对象与Workbook对象</vt:lpstr>
      <vt:lpstr>03 Workbooks对象与Workbook对象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smse</dc:creator>
  <cp:lastModifiedBy>tianyong_9081@163.com</cp:lastModifiedBy>
  <cp:revision>81</cp:revision>
  <dcterms:created xsi:type="dcterms:W3CDTF">2020-02-22T07:51:56Z</dcterms:created>
  <dcterms:modified xsi:type="dcterms:W3CDTF">2020-02-27T14:47:15Z</dcterms:modified>
</cp:coreProperties>
</file>