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2" r:id="rId4"/>
    <p:sldId id="267" r:id="rId5"/>
    <p:sldId id="263" r:id="rId6"/>
    <p:sldId id="264" r:id="rId7"/>
    <p:sldId id="265" r:id="rId8"/>
    <p:sldId id="266"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1E1E"/>
    <a:srgbClr val="439467"/>
    <a:srgbClr val="000000"/>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58AB8D-28D9-464A-AD58-AA1B0EFD9C9B}"/>
              </a:ext>
            </a:extLst>
          </p:cNvPr>
          <p:cNvSpPr>
            <a:spLocks noGrp="1"/>
          </p:cNvSpPr>
          <p:nvPr>
            <p:ph type="ctrTitle" hasCustomPrompt="1"/>
          </p:nvPr>
        </p:nvSpPr>
        <p:spPr>
          <a:xfrm>
            <a:off x="1524000" y="833114"/>
            <a:ext cx="9144000" cy="883719"/>
          </a:xfrm>
          <a:prstGeom prst="rect">
            <a:avLst/>
          </a:prstGeom>
          <a:noFill/>
        </p:spPr>
        <p:txBody>
          <a:bodyPr anchor="b"/>
          <a:lstStyle>
            <a:lvl1pPr algn="ctr">
              <a:defRPr sz="6000">
                <a:solidFill>
                  <a:schemeClr val="bg1"/>
                </a:solidFill>
                <a:latin typeface="黑体" panose="02010609060101010101" pitchFamily="49" charset="-122"/>
                <a:ea typeface="黑体" panose="02010609060101010101" pitchFamily="49" charset="-122"/>
              </a:defRPr>
            </a:lvl1pPr>
          </a:lstStyle>
          <a:p>
            <a:r>
              <a:rPr lang="zh-CN" altLang="en-US" dirty="0"/>
              <a:t>数据处理与程序设计</a:t>
            </a:r>
          </a:p>
        </p:txBody>
      </p:sp>
      <p:sp>
        <p:nvSpPr>
          <p:cNvPr id="3" name="副标题 2">
            <a:extLst>
              <a:ext uri="{FF2B5EF4-FFF2-40B4-BE49-F238E27FC236}">
                <a16:creationId xmlns:a16="http://schemas.microsoft.com/office/drawing/2014/main" id="{9AA8F559-0523-4840-BB93-077D16D6C115}"/>
              </a:ext>
            </a:extLst>
          </p:cNvPr>
          <p:cNvSpPr>
            <a:spLocks noGrp="1"/>
          </p:cNvSpPr>
          <p:nvPr>
            <p:ph type="subTitle" idx="1" hasCustomPrompt="1"/>
          </p:nvPr>
        </p:nvSpPr>
        <p:spPr>
          <a:xfrm>
            <a:off x="1524000" y="5586347"/>
            <a:ext cx="9144000" cy="55517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授课单位：东北财经大学管理科学与工程学院</a:t>
            </a:r>
          </a:p>
        </p:txBody>
      </p:sp>
      <p:pic>
        <p:nvPicPr>
          <p:cNvPr id="8" name="图片 7">
            <a:extLst>
              <a:ext uri="{FF2B5EF4-FFF2-40B4-BE49-F238E27FC236}">
                <a16:creationId xmlns:a16="http://schemas.microsoft.com/office/drawing/2014/main" id="{7CB2A6BD-1C09-4B81-A375-EFC9943F8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1200" y="1937090"/>
            <a:ext cx="5689600" cy="3429000"/>
          </a:xfrm>
          <a:prstGeom prst="rect">
            <a:avLst/>
          </a:prstGeom>
        </p:spPr>
      </p:pic>
    </p:spTree>
    <p:extLst>
      <p:ext uri="{BB962C8B-B14F-4D97-AF65-F5344CB8AC3E}">
        <p14:creationId xmlns:p14="http://schemas.microsoft.com/office/powerpoint/2010/main" val="56904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本章小结">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0509E-0C79-4531-96CE-B1ADC6F41835}"/>
              </a:ext>
            </a:extLst>
          </p:cNvPr>
          <p:cNvSpPr>
            <a:spLocks noGrp="1"/>
          </p:cNvSpPr>
          <p:nvPr>
            <p:ph type="title" hasCustomPrompt="1"/>
          </p:nvPr>
        </p:nvSpPr>
        <p:spPr>
          <a:xfrm>
            <a:off x="2125824" y="513184"/>
            <a:ext cx="7940351" cy="811763"/>
          </a:xfrm>
          <a:prstGeom prst="rect">
            <a:avLst/>
          </a:prstGeom>
        </p:spPr>
        <p:txBody>
          <a:bodyPr/>
          <a:lstStyle>
            <a:lvl1pPr algn="ctr">
              <a:defRPr>
                <a:latin typeface="黑体" panose="02010609060101010101" pitchFamily="49" charset="-122"/>
                <a:ea typeface="黑体" panose="02010609060101010101" pitchFamily="49" charset="-122"/>
              </a:defRPr>
            </a:lvl1pPr>
          </a:lstStyle>
          <a:p>
            <a:r>
              <a:rPr lang="zh-CN" altLang="en-US" dirty="0"/>
              <a:t>本章小结</a:t>
            </a:r>
          </a:p>
        </p:txBody>
      </p:sp>
      <p:grpSp>
        <p:nvGrpSpPr>
          <p:cNvPr id="3" name="组合 2">
            <a:extLst>
              <a:ext uri="{FF2B5EF4-FFF2-40B4-BE49-F238E27FC236}">
                <a16:creationId xmlns:a16="http://schemas.microsoft.com/office/drawing/2014/main" id="{5C03FEA3-2EE1-4758-9266-C3E35896CAC8}"/>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3D4BE855-135C-4CB2-9E3A-475BA218E301}"/>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9CDAEDF5-8344-4783-9A90-0602CF869D6A}"/>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EB40E131-AF2C-4AE2-A762-92645D48CAB0}"/>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4648A17D-B81A-4F84-A15F-248782D4C3DD}"/>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89A2109-A794-43B8-AF22-B69C1C9592EB}"/>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D6F4A25-C9E8-4F1D-A76B-365EC1688D89}"/>
              </a:ext>
            </a:extLst>
          </p:cNvPr>
          <p:cNvSpPr>
            <a:spLocks noGrp="1"/>
          </p:cNvSpPr>
          <p:nvPr>
            <p:ph type="body" sz="quarter" idx="10"/>
          </p:nvPr>
        </p:nvSpPr>
        <p:spPr>
          <a:xfrm>
            <a:off x="2125662" y="1539875"/>
            <a:ext cx="7940676" cy="4702175"/>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66897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4F4F4"/>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3F61C0-944D-4DCC-9D49-4D2C1AA99CB4}"/>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
        <p:nvSpPr>
          <p:cNvPr id="3" name="内容占位符 2">
            <a:extLst>
              <a:ext uri="{FF2B5EF4-FFF2-40B4-BE49-F238E27FC236}">
                <a16:creationId xmlns:a16="http://schemas.microsoft.com/office/drawing/2014/main" id="{6E6EC3ED-B3E1-4F8D-A91D-DC4E012D83CF}"/>
              </a:ext>
            </a:extLst>
          </p:cNvPr>
          <p:cNvSpPr>
            <a:spLocks noGrp="1"/>
          </p:cNvSpPr>
          <p:nvPr>
            <p:ph idx="1"/>
          </p:nvPr>
        </p:nvSpPr>
        <p:spPr>
          <a:xfrm>
            <a:off x="485192" y="1240970"/>
            <a:ext cx="11402008" cy="5038533"/>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grpSp>
        <p:nvGrpSpPr>
          <p:cNvPr id="17" name="组合 16">
            <a:extLst>
              <a:ext uri="{FF2B5EF4-FFF2-40B4-BE49-F238E27FC236}">
                <a16:creationId xmlns:a16="http://schemas.microsoft.com/office/drawing/2014/main" id="{B06F4C5E-7361-4973-B93A-3975C29D40D5}"/>
              </a:ext>
            </a:extLst>
          </p:cNvPr>
          <p:cNvGrpSpPr/>
          <p:nvPr userDrawn="1"/>
        </p:nvGrpSpPr>
        <p:grpSpPr>
          <a:xfrm>
            <a:off x="0" y="6115513"/>
            <a:ext cx="746391" cy="746351"/>
            <a:chOff x="0" y="6115513"/>
            <a:chExt cx="746391" cy="746351"/>
          </a:xfrm>
        </p:grpSpPr>
        <p:sp>
          <p:nvSpPr>
            <p:cNvPr id="16" name="直角三角形 15">
              <a:extLst>
                <a:ext uri="{FF2B5EF4-FFF2-40B4-BE49-F238E27FC236}">
                  <a16:creationId xmlns:a16="http://schemas.microsoft.com/office/drawing/2014/main" id="{59C03745-8A06-426D-BF81-7A66360F1A2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a:extLst>
                <a:ext uri="{FF2B5EF4-FFF2-40B4-BE49-F238E27FC236}">
                  <a16:creationId xmlns:a16="http://schemas.microsoft.com/office/drawing/2014/main" id="{81DB58DC-3ADC-418F-AC32-37FE9FD1439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69BFA00F-1706-42F9-ABF9-BF68A8A0DCA6}"/>
              </a:ext>
            </a:extLst>
          </p:cNvPr>
          <p:cNvGrpSpPr/>
          <p:nvPr userDrawn="1"/>
        </p:nvGrpSpPr>
        <p:grpSpPr>
          <a:xfrm rot="10800000">
            <a:off x="11445609" y="-7208"/>
            <a:ext cx="746391" cy="746351"/>
            <a:chOff x="0" y="6115513"/>
            <a:chExt cx="746391" cy="746351"/>
          </a:xfrm>
        </p:grpSpPr>
        <p:sp>
          <p:nvSpPr>
            <p:cNvPr id="19" name="直角三角形 18">
              <a:extLst>
                <a:ext uri="{FF2B5EF4-FFF2-40B4-BE49-F238E27FC236}">
                  <a16:creationId xmlns:a16="http://schemas.microsoft.com/office/drawing/2014/main" id="{E0E64A5F-5241-45CE-97C4-1480E07FFBF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id="{F7826F27-1C49-4CE5-A396-E701536DB8D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298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上节回顾">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9A6A58-1284-4E47-B942-44B9027E2FDF}"/>
              </a:ext>
            </a:extLst>
          </p:cNvPr>
          <p:cNvSpPr>
            <a:spLocks noGrp="1"/>
          </p:cNvSpPr>
          <p:nvPr>
            <p:ph type="title" hasCustomPrompt="1"/>
          </p:nvPr>
        </p:nvSpPr>
        <p:spPr>
          <a:xfrm>
            <a:off x="121298" y="365968"/>
            <a:ext cx="10515600" cy="811763"/>
          </a:xfrm>
          <a:prstGeom prst="rect">
            <a:avLst/>
          </a:prstGeom>
        </p:spPr>
        <p:txBody>
          <a:bodyPr/>
          <a:lstStyle>
            <a:lvl1pPr>
              <a:defRPr>
                <a:latin typeface="黑体" panose="02010609060101010101" pitchFamily="49" charset="-122"/>
                <a:ea typeface="黑体" panose="02010609060101010101" pitchFamily="49" charset="-122"/>
              </a:defRPr>
            </a:lvl1pPr>
          </a:lstStyle>
          <a:p>
            <a:r>
              <a:rPr lang="zh-CN" altLang="en-US" dirty="0"/>
              <a:t>上节回顾</a:t>
            </a:r>
          </a:p>
        </p:txBody>
      </p:sp>
      <p:grpSp>
        <p:nvGrpSpPr>
          <p:cNvPr id="3" name="组合 2">
            <a:extLst>
              <a:ext uri="{FF2B5EF4-FFF2-40B4-BE49-F238E27FC236}">
                <a16:creationId xmlns:a16="http://schemas.microsoft.com/office/drawing/2014/main" id="{2D7BB877-497F-4F5D-AB09-46F9F59A5FD3}"/>
              </a:ext>
            </a:extLst>
          </p:cNvPr>
          <p:cNvGrpSpPr/>
          <p:nvPr userDrawn="1"/>
        </p:nvGrpSpPr>
        <p:grpSpPr>
          <a:xfrm>
            <a:off x="0" y="6115513"/>
            <a:ext cx="746391" cy="746351"/>
            <a:chOff x="0" y="6115513"/>
            <a:chExt cx="746391" cy="746351"/>
          </a:xfrm>
        </p:grpSpPr>
        <p:sp>
          <p:nvSpPr>
            <p:cNvPr id="4" name="直角三角形 3">
              <a:extLst>
                <a:ext uri="{FF2B5EF4-FFF2-40B4-BE49-F238E27FC236}">
                  <a16:creationId xmlns:a16="http://schemas.microsoft.com/office/drawing/2014/main" id="{93A2FF04-1E54-4077-9291-7C6FD97DAC5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BADD1F89-D89D-4EBF-AF5A-872F258ED09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0F79742E-636D-4FC5-B575-8DC3E666EB02}"/>
              </a:ext>
            </a:extLst>
          </p:cNvPr>
          <p:cNvGrpSpPr/>
          <p:nvPr userDrawn="1"/>
        </p:nvGrpSpPr>
        <p:grpSpPr>
          <a:xfrm rot="10800000">
            <a:off x="11445609" y="-7208"/>
            <a:ext cx="746391" cy="746351"/>
            <a:chOff x="0" y="6115513"/>
            <a:chExt cx="746391" cy="746351"/>
          </a:xfrm>
        </p:grpSpPr>
        <p:sp>
          <p:nvSpPr>
            <p:cNvPr id="7" name="直角三角形 6">
              <a:extLst>
                <a:ext uri="{FF2B5EF4-FFF2-40B4-BE49-F238E27FC236}">
                  <a16:creationId xmlns:a16="http://schemas.microsoft.com/office/drawing/2014/main" id="{EF2A1D4F-F392-46E7-99F6-7F42BB4A8AF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49875AB-056E-4313-AB57-156E99FC29E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2AB6BE4-AD6A-4C63-8D8D-73AF1D91C5CA}"/>
              </a:ext>
            </a:extLst>
          </p:cNvPr>
          <p:cNvSpPr>
            <a:spLocks noGrp="1"/>
          </p:cNvSpPr>
          <p:nvPr>
            <p:ph type="body" sz="quarter" idx="10"/>
          </p:nvPr>
        </p:nvSpPr>
        <p:spPr>
          <a:xfrm>
            <a:off x="2090057" y="1446253"/>
            <a:ext cx="7868914" cy="4497355"/>
          </a:xfrm>
        </p:spPr>
        <p:txBody>
          <a:bodyPr/>
          <a:lstStyle>
            <a:lvl1pPr>
              <a:defRPr>
                <a:solidFill>
                  <a:srgbClr val="1E1E1E"/>
                </a:solidFill>
                <a:latin typeface="黑体" panose="02010609060101010101" pitchFamily="49" charset="-122"/>
                <a:ea typeface="黑体" panose="02010609060101010101" pitchFamily="49" charset="-122"/>
              </a:defRPr>
            </a:lvl1pPr>
          </a:lstStyle>
          <a:p>
            <a:pPr lvl="0"/>
            <a:r>
              <a:rPr lang="zh-CN" altLang="en-US" dirty="0"/>
              <a:t>单击此处编辑母版文本样式</a:t>
            </a:r>
          </a:p>
        </p:txBody>
      </p:sp>
    </p:spTree>
    <p:extLst>
      <p:ext uri="{BB962C8B-B14F-4D97-AF65-F5344CB8AC3E}">
        <p14:creationId xmlns:p14="http://schemas.microsoft.com/office/powerpoint/2010/main" val="297903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目录">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09BD8446-7034-41AF-908E-176CF44C374B}"/>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AA4FA65C-B1C8-4AD7-8084-D30A3DA3BA39}"/>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a:extLst>
                <a:ext uri="{FF2B5EF4-FFF2-40B4-BE49-F238E27FC236}">
                  <a16:creationId xmlns:a16="http://schemas.microsoft.com/office/drawing/2014/main" id="{FFCCBB5C-1F2D-4182-8D3F-D997CF451C9C}"/>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C4A5699F-87D0-4F3E-9950-55220CDE9063}"/>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8E39F19C-31A2-4421-8B62-B3162F2C9440}"/>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1C0EEB48-46C4-4977-8F0E-C3C7FC4A3BD3}"/>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D8495B12-CD9B-4E4A-9E3E-86C4B4CB7E53}"/>
              </a:ext>
            </a:extLst>
          </p:cNvPr>
          <p:cNvSpPr>
            <a:spLocks noGrp="1"/>
          </p:cNvSpPr>
          <p:nvPr>
            <p:ph type="body" sz="quarter" idx="10" hasCustomPrompt="1"/>
          </p:nvPr>
        </p:nvSpPr>
        <p:spPr>
          <a:xfrm>
            <a:off x="2071396" y="1576877"/>
            <a:ext cx="7868914" cy="4497355"/>
          </a:xfrm>
          <a:solidFill>
            <a:schemeClr val="tx1">
              <a:lumMod val="85000"/>
            </a:schemeClr>
          </a:solidFill>
          <a:ln>
            <a:solidFill>
              <a:schemeClr val="accent6">
                <a:lumMod val="75000"/>
              </a:schemeClr>
            </a:solidFill>
          </a:ln>
        </p:spPr>
        <p:txBody>
          <a:bodyPr/>
          <a:lstStyle>
            <a:lvl1pPr marL="0" indent="0">
              <a:buNone/>
              <a:defRPr>
                <a:solidFill>
                  <a:srgbClr val="1E1E1E"/>
                </a:solidFill>
                <a:latin typeface="黑体" panose="02010609060101010101" pitchFamily="49" charset="-122"/>
                <a:ea typeface="黑体" panose="02010609060101010101" pitchFamily="49" charset="-122"/>
              </a:defRPr>
            </a:lvl1pPr>
          </a:lstStyle>
          <a:p>
            <a:pPr lvl="0"/>
            <a:r>
              <a:rPr lang="en-US" altLang="zh-CN" dirty="0"/>
              <a:t>01 </a:t>
            </a:r>
          </a:p>
          <a:p>
            <a:pPr lvl="0"/>
            <a:r>
              <a:rPr lang="en-US" altLang="zh-CN" dirty="0"/>
              <a:t>02 </a:t>
            </a:r>
          </a:p>
          <a:p>
            <a:pPr lvl="0"/>
            <a:endParaRPr lang="zh-CN" altLang="en-US" dirty="0"/>
          </a:p>
        </p:txBody>
      </p:sp>
      <p:sp>
        <p:nvSpPr>
          <p:cNvPr id="12" name="文本占位符 11">
            <a:extLst>
              <a:ext uri="{FF2B5EF4-FFF2-40B4-BE49-F238E27FC236}">
                <a16:creationId xmlns:a16="http://schemas.microsoft.com/office/drawing/2014/main" id="{998DD887-41E5-4F1C-8D56-C542E5B3FD01}"/>
              </a:ext>
            </a:extLst>
          </p:cNvPr>
          <p:cNvSpPr>
            <a:spLocks noGrp="1"/>
          </p:cNvSpPr>
          <p:nvPr>
            <p:ph type="body" sz="quarter" idx="11" hasCustomPrompt="1"/>
          </p:nvPr>
        </p:nvSpPr>
        <p:spPr>
          <a:xfrm>
            <a:off x="5047966" y="416266"/>
            <a:ext cx="2096067" cy="610093"/>
          </a:xfrm>
        </p:spPr>
        <p:txBody>
          <a:bodyPr>
            <a:noAutofit/>
          </a:bodyPr>
          <a:lstStyle>
            <a:lvl1pPr marL="0" indent="0">
              <a:buNone/>
              <a:defRPr sz="3600">
                <a:solidFill>
                  <a:srgbClr val="439467"/>
                </a:solidFill>
                <a:latin typeface="黑体" panose="02010609060101010101" pitchFamily="49" charset="-122"/>
                <a:ea typeface="黑体" panose="02010609060101010101" pitchFamily="49" charset="-122"/>
              </a:defRPr>
            </a:lvl1pPr>
          </a:lstStyle>
          <a:p>
            <a:pPr lvl="0"/>
            <a:r>
              <a:rPr lang="zh-CN" altLang="en-US" dirty="0"/>
              <a:t>本章目录</a:t>
            </a:r>
          </a:p>
        </p:txBody>
      </p:sp>
    </p:spTree>
    <p:extLst>
      <p:ext uri="{BB962C8B-B14F-4D97-AF65-F5344CB8AC3E}">
        <p14:creationId xmlns:p14="http://schemas.microsoft.com/office/powerpoint/2010/main" val="2155006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76123-5AF2-4AAE-8C5B-7B5378EAF7D7}"/>
              </a:ext>
            </a:extLst>
          </p:cNvPr>
          <p:cNvSpPr>
            <a:spLocks noGrp="1"/>
          </p:cNvSpPr>
          <p:nvPr>
            <p:ph type="title"/>
          </p:nvPr>
        </p:nvSpPr>
        <p:spPr>
          <a:xfrm>
            <a:off x="981132" y="2855166"/>
            <a:ext cx="10515600" cy="878925"/>
          </a:xfrm>
          <a:prstGeom prst="rect">
            <a:avLst/>
          </a:prstGeom>
          <a:noFill/>
        </p:spPr>
        <p:txBody>
          <a:bodyPr anchor="b">
            <a:normAutofit/>
          </a:bodyPr>
          <a:lstStyle>
            <a:lvl1pPr algn="ctr">
              <a:defRPr sz="4800">
                <a:solidFill>
                  <a:schemeClr val="bg1"/>
                </a:solidFill>
                <a:latin typeface="黑体" panose="02010609060101010101" pitchFamily="49" charset="-122"/>
                <a:ea typeface="黑体" panose="02010609060101010101" pitchFamily="49" charset="-122"/>
              </a:defRPr>
            </a:lvl1pPr>
          </a:lstStyle>
          <a:p>
            <a:r>
              <a:rPr lang="zh-CN" altLang="en-US"/>
              <a:t>单击此处编辑母版标题样式</a:t>
            </a:r>
          </a:p>
        </p:txBody>
      </p:sp>
    </p:spTree>
    <p:extLst>
      <p:ext uri="{BB962C8B-B14F-4D97-AF65-F5344CB8AC3E}">
        <p14:creationId xmlns:p14="http://schemas.microsoft.com/office/powerpoint/2010/main" val="223595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1">
            <a:lumMod val="95000"/>
          </a:schemeClr>
        </a:solidFill>
        <a:effectLst/>
      </p:bgPr>
    </p:bg>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27A3FDC-C930-4DAC-B667-BF0964848A14}"/>
              </a:ext>
            </a:extLst>
          </p:cNvPr>
          <p:cNvSpPr>
            <a:spLocks noGrp="1"/>
          </p:cNvSpPr>
          <p:nvPr>
            <p:ph sz="half" idx="1"/>
          </p:nvPr>
        </p:nvSpPr>
        <p:spPr>
          <a:xfrm>
            <a:off x="494522"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7C9F6D1-AE2D-48AC-B31D-2F74475A5A08}"/>
              </a:ext>
            </a:extLst>
          </p:cNvPr>
          <p:cNvSpPr>
            <a:spLocks noGrp="1"/>
          </p:cNvSpPr>
          <p:nvPr>
            <p:ph sz="half" idx="2"/>
          </p:nvPr>
        </p:nvSpPr>
        <p:spPr>
          <a:xfrm>
            <a:off x="6172200"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2" name="组合 11">
            <a:extLst>
              <a:ext uri="{FF2B5EF4-FFF2-40B4-BE49-F238E27FC236}">
                <a16:creationId xmlns:a16="http://schemas.microsoft.com/office/drawing/2014/main" id="{1BEBE917-2F41-42E7-931E-24D9EB22C215}"/>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0B473D94-FEA2-4733-8894-D13280706C6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6118C4A-858D-4061-977C-30AFB97BA68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24327353-E96B-4A78-B853-BE4075C736E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B6DD9267-E37F-4201-87D9-8743BA9A61D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D3947121-16A6-4C9A-8F4C-9A8325BEFD8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1">
            <a:extLst>
              <a:ext uri="{FF2B5EF4-FFF2-40B4-BE49-F238E27FC236}">
                <a16:creationId xmlns:a16="http://schemas.microsoft.com/office/drawing/2014/main" id="{97FC13B3-B810-4651-90D9-111B4A632A35}"/>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90880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bg>
      <p:bgPr>
        <a:solidFill>
          <a:schemeClr val="bg1">
            <a:lumMod val="95000"/>
          </a:schemeClr>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63D3605-D1E7-4204-9358-87147C371486}"/>
              </a:ext>
            </a:extLst>
          </p:cNvPr>
          <p:cNvSpPr>
            <a:spLocks noGrp="1"/>
          </p:cNvSpPr>
          <p:nvPr>
            <p:ph type="body" idx="1"/>
          </p:nvPr>
        </p:nvSpPr>
        <p:spPr>
          <a:xfrm>
            <a:off x="839788" y="1335930"/>
            <a:ext cx="5157787"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67EB659-C285-4E70-B5E3-8E326A2987F9}"/>
              </a:ext>
            </a:extLst>
          </p:cNvPr>
          <p:cNvSpPr>
            <a:spLocks noGrp="1"/>
          </p:cNvSpPr>
          <p:nvPr>
            <p:ph sz="half" idx="2"/>
          </p:nvPr>
        </p:nvSpPr>
        <p:spPr>
          <a:xfrm>
            <a:off x="839788" y="2267339"/>
            <a:ext cx="5157787"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52FEF67-6A27-4366-811C-CBB98530F612}"/>
              </a:ext>
            </a:extLst>
          </p:cNvPr>
          <p:cNvSpPr>
            <a:spLocks noGrp="1"/>
          </p:cNvSpPr>
          <p:nvPr>
            <p:ph type="body" sz="quarter" idx="3"/>
          </p:nvPr>
        </p:nvSpPr>
        <p:spPr>
          <a:xfrm>
            <a:off x="6172200" y="1335930"/>
            <a:ext cx="5183188"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F65175D-FBC6-494B-BCD0-787672FFD485}"/>
              </a:ext>
            </a:extLst>
          </p:cNvPr>
          <p:cNvSpPr>
            <a:spLocks noGrp="1"/>
          </p:cNvSpPr>
          <p:nvPr>
            <p:ph sz="quarter" idx="4"/>
          </p:nvPr>
        </p:nvSpPr>
        <p:spPr>
          <a:xfrm>
            <a:off x="6194427" y="2267339"/>
            <a:ext cx="5183188"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4" name="组合 13">
            <a:extLst>
              <a:ext uri="{FF2B5EF4-FFF2-40B4-BE49-F238E27FC236}">
                <a16:creationId xmlns:a16="http://schemas.microsoft.com/office/drawing/2014/main" id="{A9688B3F-C1AB-45B8-AAD8-BFCE9B2510A2}"/>
              </a:ext>
            </a:extLst>
          </p:cNvPr>
          <p:cNvGrpSpPr/>
          <p:nvPr userDrawn="1"/>
        </p:nvGrpSpPr>
        <p:grpSpPr>
          <a:xfrm>
            <a:off x="0" y="6115513"/>
            <a:ext cx="746391" cy="746351"/>
            <a:chOff x="0" y="6115513"/>
            <a:chExt cx="746391" cy="746351"/>
          </a:xfrm>
        </p:grpSpPr>
        <p:sp>
          <p:nvSpPr>
            <p:cNvPr id="15" name="直角三角形 14">
              <a:extLst>
                <a:ext uri="{FF2B5EF4-FFF2-40B4-BE49-F238E27FC236}">
                  <a16:creationId xmlns:a16="http://schemas.microsoft.com/office/drawing/2014/main" id="{A70B1B13-8926-4B68-BDFB-944D356A0899}"/>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a:extLst>
                <a:ext uri="{FF2B5EF4-FFF2-40B4-BE49-F238E27FC236}">
                  <a16:creationId xmlns:a16="http://schemas.microsoft.com/office/drawing/2014/main" id="{E80DD400-FB61-4CFB-BCE1-9ACB58967E3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83E48405-9074-46DD-AFCF-867AD2108F03}"/>
              </a:ext>
            </a:extLst>
          </p:cNvPr>
          <p:cNvGrpSpPr/>
          <p:nvPr userDrawn="1"/>
        </p:nvGrpSpPr>
        <p:grpSpPr>
          <a:xfrm rot="10800000">
            <a:off x="11445609" y="-7208"/>
            <a:ext cx="746391" cy="746351"/>
            <a:chOff x="0" y="6115513"/>
            <a:chExt cx="746391" cy="746351"/>
          </a:xfrm>
        </p:grpSpPr>
        <p:sp>
          <p:nvSpPr>
            <p:cNvPr id="18" name="直角三角形 17">
              <a:extLst>
                <a:ext uri="{FF2B5EF4-FFF2-40B4-BE49-F238E27FC236}">
                  <a16:creationId xmlns:a16="http://schemas.microsoft.com/office/drawing/2014/main" id="{1990631D-EED9-4CD9-9FE0-7567053714B0}"/>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id="{9A678650-9097-4B5E-9EA0-522E8DACA42E}"/>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1">
            <a:extLst>
              <a:ext uri="{FF2B5EF4-FFF2-40B4-BE49-F238E27FC236}">
                <a16:creationId xmlns:a16="http://schemas.microsoft.com/office/drawing/2014/main" id="{222BE322-601F-49F6-B971-FFFC1AC7F918}"/>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67466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D8D4446D-A123-44DC-8F43-2AF42A6EDA26}"/>
              </a:ext>
            </a:extLst>
          </p:cNvPr>
          <p:cNvGrpSpPr/>
          <p:nvPr userDrawn="1"/>
        </p:nvGrpSpPr>
        <p:grpSpPr>
          <a:xfrm>
            <a:off x="0" y="6115513"/>
            <a:ext cx="746391" cy="746351"/>
            <a:chOff x="0" y="6115513"/>
            <a:chExt cx="746391" cy="746351"/>
          </a:xfrm>
        </p:grpSpPr>
        <p:sp>
          <p:nvSpPr>
            <p:cNvPr id="11" name="直角三角形 10">
              <a:extLst>
                <a:ext uri="{FF2B5EF4-FFF2-40B4-BE49-F238E27FC236}">
                  <a16:creationId xmlns:a16="http://schemas.microsoft.com/office/drawing/2014/main" id="{31DA4322-C4B2-466E-8249-27E5DF097751}"/>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a:extLst>
                <a:ext uri="{FF2B5EF4-FFF2-40B4-BE49-F238E27FC236}">
                  <a16:creationId xmlns:a16="http://schemas.microsoft.com/office/drawing/2014/main" id="{6999E91C-BDCD-4F77-A8F9-82894AA8EFBD}"/>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id="{FB015CDC-E4BF-4992-9EAC-525F748F8E61}"/>
              </a:ext>
            </a:extLst>
          </p:cNvPr>
          <p:cNvGrpSpPr/>
          <p:nvPr userDrawn="1"/>
        </p:nvGrpSpPr>
        <p:grpSpPr>
          <a:xfrm rot="10800000">
            <a:off x="11445609" y="-7208"/>
            <a:ext cx="746391" cy="746351"/>
            <a:chOff x="0" y="6115513"/>
            <a:chExt cx="746391" cy="746351"/>
          </a:xfrm>
        </p:grpSpPr>
        <p:sp>
          <p:nvSpPr>
            <p:cNvPr id="14" name="直角三角形 13">
              <a:extLst>
                <a:ext uri="{FF2B5EF4-FFF2-40B4-BE49-F238E27FC236}">
                  <a16:creationId xmlns:a16="http://schemas.microsoft.com/office/drawing/2014/main" id="{DD47670E-B41A-4118-8FD5-7546F067CCC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id="{C90427FB-126B-4DA9-98C7-14EE9D87442A}"/>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1">
            <a:extLst>
              <a:ext uri="{FF2B5EF4-FFF2-40B4-BE49-F238E27FC236}">
                <a16:creationId xmlns:a16="http://schemas.microsoft.com/office/drawing/2014/main" id="{F48B1C78-784F-481E-AFB9-B5831ACD0219}"/>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05725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2C997A09-2154-44AF-BFB3-673238277C11}"/>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E4FB17F4-14C0-4F3A-8C46-D3AE998EE12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C305DFC6-28BD-4CBA-8DDB-52E04EB9FE39}"/>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C9F9FD72-16CD-4988-A70F-07CB7D1932FB}"/>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FB7335D5-F144-4056-BA31-5170B6EE174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93D2FB7-C390-4D4F-A95A-C02DEF7C9816}"/>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52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7A30FC-8F6A-4176-9EDE-6C87FCC1A8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3F85568-B33A-424D-B6CD-E5C38A61B908}"/>
              </a:ext>
            </a:extLst>
          </p:cNvPr>
          <p:cNvSpPr>
            <a:spLocks noGrp="1"/>
          </p:cNvSpPr>
          <p:nvPr>
            <p:ph idx="1"/>
          </p:nvPr>
        </p:nvSpPr>
        <p:spPr>
          <a:xfrm>
            <a:off x="5183188" y="457200"/>
            <a:ext cx="6172200" cy="5943599"/>
          </a:xfrm>
        </p:spPr>
        <p:txBody>
          <a:bodyPr/>
          <a:lstStyle>
            <a:lvl1pPr>
              <a:defRPr sz="3200">
                <a:solidFill>
                  <a:srgbClr val="1E1E1E"/>
                </a:solidFill>
              </a:defRPr>
            </a:lvl1pPr>
            <a:lvl2pPr>
              <a:defRPr sz="2800">
                <a:solidFill>
                  <a:srgbClr val="1E1E1E"/>
                </a:solidFill>
              </a:defRPr>
            </a:lvl2pPr>
            <a:lvl3pPr>
              <a:defRPr sz="2400">
                <a:solidFill>
                  <a:srgbClr val="1E1E1E"/>
                </a:solidFill>
              </a:defRPr>
            </a:lvl3pPr>
            <a:lvl4pPr>
              <a:defRPr sz="2000">
                <a:solidFill>
                  <a:srgbClr val="1E1E1E"/>
                </a:solidFill>
              </a:defRPr>
            </a:lvl4pPr>
            <a:lvl5pPr>
              <a:defRPr sz="2000">
                <a:solidFill>
                  <a:srgbClr val="1E1E1E"/>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E69C09F-7782-4FD2-A4DC-E78E787FBD31}"/>
              </a:ext>
            </a:extLst>
          </p:cNvPr>
          <p:cNvSpPr>
            <a:spLocks noGrp="1"/>
          </p:cNvSpPr>
          <p:nvPr>
            <p:ph type="body" sz="half" idx="2"/>
          </p:nvPr>
        </p:nvSpPr>
        <p:spPr>
          <a:xfrm>
            <a:off x="839788" y="2057400"/>
            <a:ext cx="3932237" cy="4343400"/>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0E64FDCC-C47F-4F94-A210-A6786245AA47}"/>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92C00417-8ED3-44C7-AE0B-403F65CC98F3}"/>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09E6420-9113-485C-9E22-577F83EE6308}"/>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F9348AFB-C639-4AA6-A1C0-6DE760AA5D62}"/>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64A7E563-FB76-4B5B-9C4D-52FDEA4F1F22}"/>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B65BA76F-BE26-4102-95C3-6544806B0BF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8435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920589-8CCA-4AC5-887F-0759357FB5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66D140A-AE13-4BF8-92AC-3756ED0E5F2D}"/>
              </a:ext>
            </a:extLst>
          </p:cNvPr>
          <p:cNvSpPr>
            <a:spLocks noGrp="1"/>
          </p:cNvSpPr>
          <p:nvPr>
            <p:ph type="pic" idx="1"/>
          </p:nvPr>
        </p:nvSpPr>
        <p:spPr>
          <a:xfrm>
            <a:off x="5183188" y="987425"/>
            <a:ext cx="6172200" cy="4873625"/>
          </a:xfrm>
        </p:spPr>
        <p:txBody>
          <a:bodyPr/>
          <a:lstStyle>
            <a:lvl1pPr marL="0" indent="0">
              <a:buNone/>
              <a:defRPr sz="3200">
                <a:solidFill>
                  <a:srgbClr val="1E1E1E"/>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24899-1799-4CC4-9009-31CFCB4AF6C1}"/>
              </a:ext>
            </a:extLst>
          </p:cNvPr>
          <p:cNvSpPr>
            <a:spLocks noGrp="1"/>
          </p:cNvSpPr>
          <p:nvPr>
            <p:ph type="body" sz="half" idx="2"/>
          </p:nvPr>
        </p:nvSpPr>
        <p:spPr>
          <a:xfrm>
            <a:off x="839788" y="2057400"/>
            <a:ext cx="3932237" cy="3811588"/>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B25DDADB-6DE6-4549-9036-CA85F518F644}"/>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43399087-FF41-4778-B847-70E7B26502F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7E3570A0-A6F6-46B8-8BD8-6CFFB7BCAB7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8CC890F6-22B1-44A0-8E5F-37DDCC48BCD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5932C1D4-238A-470F-BBEF-88026EB8BE8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C10373FE-827C-4723-B5CF-96BC1AA7F903}"/>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11883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lumMod val="95000"/>
          </a:schemeClr>
        </a:solidFill>
        <a:effectLst/>
      </p:bgPr>
    </p:bg>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2355BA27-568F-472B-8D54-E65A99B25E4E}"/>
              </a:ext>
            </a:extLst>
          </p:cNvPr>
          <p:cNvSpPr>
            <a:spLocks noGrp="1"/>
          </p:cNvSpPr>
          <p:nvPr>
            <p:ph type="body" orient="vert" idx="1"/>
          </p:nvPr>
        </p:nvSpPr>
        <p:spPr>
          <a:xfrm>
            <a:off x="382555" y="1240971"/>
            <a:ext cx="10971245" cy="4935992"/>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7260C717-C0BC-4B4D-B661-2633D6DF9BEE}"/>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9AB7D116-E456-437E-BD85-5293A964476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EA4A2B27-B8AB-4F15-99BE-2603F7DE8EA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B42CAB7-67BB-458F-8D41-E0CCC8645F0A}"/>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0D49CDD3-37B9-4E46-9A43-00A96DAB7284}"/>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FEB1BDE-A938-43F0-AC20-2227391DFF1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标题 1">
            <a:extLst>
              <a:ext uri="{FF2B5EF4-FFF2-40B4-BE49-F238E27FC236}">
                <a16:creationId xmlns:a16="http://schemas.microsoft.com/office/drawing/2014/main" id="{A23D8DDC-41CE-40C0-A187-7C17D6678F9C}"/>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128232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lumMod val="95000"/>
          </a:schemeClr>
        </a:solidFill>
        <a:effectLst/>
      </p:bgPr>
    </p:bg>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6D1E32-DA71-4BB2-9F62-A5E91AD2D9A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6C2E8A6-D707-4E04-9893-A4D3D6436050}"/>
              </a:ext>
            </a:extLst>
          </p:cNvPr>
          <p:cNvSpPr>
            <a:spLocks noGrp="1"/>
          </p:cNvSpPr>
          <p:nvPr>
            <p:ph type="body" orient="vert" idx="1"/>
          </p:nvPr>
        </p:nvSpPr>
        <p:spPr>
          <a:xfrm>
            <a:off x="838200" y="365125"/>
            <a:ext cx="7734300" cy="5811838"/>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27AB5868-1037-4534-AD5D-F9D26D2ED2D5}"/>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50039631-2115-48C3-BB06-2225ADA008BA}"/>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1149A6C1-7F37-457E-96F4-F3407297D19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D158B8B-3F2D-468E-A8A9-26AC266C9ECC}"/>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4B7EE70A-E80D-43D0-9C2D-D155212BE9D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C86DB3A9-DE28-4FE7-9A86-ABCB15FF849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765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D7446A9-C8E2-481C-BB65-EEC3326B85C4}"/>
              </a:ext>
            </a:extLst>
          </p:cNvPr>
          <p:cNvSpPr>
            <a:spLocks noGrp="1"/>
          </p:cNvSpPr>
          <p:nvPr>
            <p:ph type="title"/>
          </p:nvPr>
        </p:nvSpPr>
        <p:spPr>
          <a:xfrm>
            <a:off x="195943" y="363895"/>
            <a:ext cx="10515600" cy="811763"/>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none"/>
        </p:style>
        <p:txBody>
          <a:bodyPr vert="horz" lIns="91440" tIns="45720" rIns="91440" bIns="45720" rtlCol="0" anchor="ctr">
            <a:normAutofit/>
          </a:bodyPr>
          <a:lstStyle/>
          <a:p>
            <a:pPr lvl="0"/>
            <a:r>
              <a:rPr lang="zh-CN" altLang="en-US" dirty="0"/>
              <a:t>单击此处编辑母版标题样式</a:t>
            </a:r>
          </a:p>
        </p:txBody>
      </p:sp>
      <p:sp>
        <p:nvSpPr>
          <p:cNvPr id="3" name="文本占位符 2">
            <a:extLst>
              <a:ext uri="{FF2B5EF4-FFF2-40B4-BE49-F238E27FC236}">
                <a16:creationId xmlns:a16="http://schemas.microsoft.com/office/drawing/2014/main" id="{DD5CB865-F68E-4CE1-8A13-E680ADC0A6D5}"/>
              </a:ext>
            </a:extLst>
          </p:cNvPr>
          <p:cNvSpPr>
            <a:spLocks noGrp="1"/>
          </p:cNvSpPr>
          <p:nvPr>
            <p:ph type="body" idx="1"/>
          </p:nvPr>
        </p:nvSpPr>
        <p:spPr>
          <a:xfrm>
            <a:off x="838200" y="1586204"/>
            <a:ext cx="10515600" cy="459075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303201799"/>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1"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lang="zh-CN" altLang="en-US" sz="4400" kern="1200" dirty="0" smtClean="0">
          <a:solidFill>
            <a:srgbClr val="439467"/>
          </a:solidFill>
          <a:latin typeface="黑体" panose="02010609060101010101" pitchFamily="49" charset="-122"/>
          <a:ea typeface="黑体" panose="02010609060101010101" pitchFamily="49" charset="-122"/>
          <a:cs typeface="+mn-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4B1103-E0A0-4CD9-BF78-3BB884DFD408}"/>
              </a:ext>
            </a:extLst>
          </p:cNvPr>
          <p:cNvSpPr>
            <a:spLocks noGrp="1"/>
          </p:cNvSpPr>
          <p:nvPr>
            <p:ph type="title"/>
          </p:nvPr>
        </p:nvSpPr>
        <p:spPr/>
        <p:txBody>
          <a:bodyPr>
            <a:normAutofit/>
          </a:bodyPr>
          <a:lstStyle/>
          <a:p>
            <a:r>
              <a:rPr lang="zh-CN" altLang="en-US" dirty="0"/>
              <a:t>第</a:t>
            </a:r>
            <a:r>
              <a:rPr lang="en-US" altLang="zh-CN" dirty="0"/>
              <a:t>5</a:t>
            </a:r>
            <a:r>
              <a:rPr lang="zh-CN" altLang="en-US" dirty="0"/>
              <a:t>章   </a:t>
            </a:r>
            <a:r>
              <a:rPr lang="en-US" altLang="zh-CN" dirty="0"/>
              <a:t>Excel</a:t>
            </a:r>
            <a:r>
              <a:rPr lang="zh-CN" altLang="en-US" dirty="0"/>
              <a:t>数据对象与数据操作  </a:t>
            </a:r>
          </a:p>
        </p:txBody>
      </p:sp>
    </p:spTree>
    <p:extLst>
      <p:ext uri="{BB962C8B-B14F-4D97-AF65-F5344CB8AC3E}">
        <p14:creationId xmlns:p14="http://schemas.microsoft.com/office/powerpoint/2010/main" val="403211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Worksheets</a:t>
            </a:r>
            <a:r>
              <a:rPr lang="zh-CN" altLang="en-US" dirty="0"/>
              <a:t>对象与</a:t>
            </a:r>
            <a:r>
              <a:rPr lang="en-US" altLang="zh-CN" dirty="0"/>
              <a:t>Worksheet</a:t>
            </a:r>
            <a:r>
              <a:rPr lang="zh-CN" altLang="en-US" dirty="0"/>
              <a:t>对象</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lstStyle/>
          <a:p>
            <a:pPr marL="0" indent="0">
              <a:buNone/>
            </a:pPr>
            <a:r>
              <a:rPr lang="en-US" altLang="zh-CN" dirty="0"/>
              <a:t>Worksheet</a:t>
            </a:r>
            <a:r>
              <a:rPr lang="zh-CN" altLang="en-US" dirty="0"/>
              <a:t>对象表示</a:t>
            </a:r>
            <a:r>
              <a:rPr lang="en-US" altLang="zh-CN" dirty="0"/>
              <a:t>Excel</a:t>
            </a:r>
            <a:r>
              <a:rPr lang="zh-CN" altLang="en-US" dirty="0"/>
              <a:t>工作簿中一张独立的工作表，它是</a:t>
            </a:r>
            <a:r>
              <a:rPr lang="en-US" altLang="zh-CN" dirty="0"/>
              <a:t>Worksheets</a:t>
            </a:r>
            <a:r>
              <a:rPr lang="zh-CN" altLang="en-US" dirty="0"/>
              <a:t>集合对象中的一个成员对象。</a:t>
            </a:r>
            <a:r>
              <a:rPr lang="en-US" altLang="zh-CN" dirty="0"/>
              <a:t>Worksheets</a:t>
            </a:r>
            <a:r>
              <a:rPr lang="zh-CN" altLang="en-US" dirty="0"/>
              <a:t>对象包含了一个工作簿中的所有工作表。使用</a:t>
            </a:r>
            <a:r>
              <a:rPr lang="en-US" altLang="zh-CN" dirty="0"/>
              <a:t>Worksheets</a:t>
            </a:r>
            <a:r>
              <a:rPr lang="zh-CN" altLang="en-US" dirty="0"/>
              <a:t>对象能够在工作簿中创建工作表，使用</a:t>
            </a:r>
            <a:r>
              <a:rPr lang="en-US" altLang="zh-CN" dirty="0"/>
              <a:t>Worksheet</a:t>
            </a:r>
            <a:r>
              <a:rPr lang="zh-CN" altLang="en-US" dirty="0"/>
              <a:t>对象能够对工作表进行删除、命名、复制等操作。</a:t>
            </a:r>
          </a:p>
        </p:txBody>
      </p:sp>
    </p:spTree>
    <p:extLst>
      <p:ext uri="{BB962C8B-B14F-4D97-AF65-F5344CB8AC3E}">
        <p14:creationId xmlns:p14="http://schemas.microsoft.com/office/powerpoint/2010/main" val="4328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BEF413-DA00-4673-A488-64C600186D04}"/>
              </a:ext>
            </a:extLst>
          </p:cNvPr>
          <p:cNvSpPr>
            <a:spLocks noGrp="1"/>
          </p:cNvSpPr>
          <p:nvPr>
            <p:ph type="title"/>
          </p:nvPr>
        </p:nvSpPr>
        <p:spPr/>
        <p:txBody>
          <a:bodyPr>
            <a:normAutofit/>
          </a:bodyPr>
          <a:lstStyle/>
          <a:p>
            <a:r>
              <a:rPr lang="en-US" altLang="zh-CN" dirty="0"/>
              <a:t>5.4.1 Worksheets</a:t>
            </a:r>
            <a:r>
              <a:rPr lang="zh-CN" altLang="zh-CN" dirty="0"/>
              <a:t>对象及其方法</a:t>
            </a:r>
            <a:endParaRPr lang="zh-CN" altLang="en-US" dirty="0"/>
          </a:p>
        </p:txBody>
      </p:sp>
      <p:sp>
        <p:nvSpPr>
          <p:cNvPr id="3" name="内容占位符 2">
            <a:extLst>
              <a:ext uri="{FF2B5EF4-FFF2-40B4-BE49-F238E27FC236}">
                <a16:creationId xmlns:a16="http://schemas.microsoft.com/office/drawing/2014/main" id="{C0CEB9E3-9FE7-432F-8BAB-5DBF06EED9A7}"/>
              </a:ext>
            </a:extLst>
          </p:cNvPr>
          <p:cNvSpPr>
            <a:spLocks noGrp="1"/>
          </p:cNvSpPr>
          <p:nvPr>
            <p:ph idx="1"/>
          </p:nvPr>
        </p:nvSpPr>
        <p:spPr/>
        <p:txBody>
          <a:bodyPr/>
          <a:lstStyle/>
          <a:p>
            <a:pPr marL="0" indent="0">
              <a:buNone/>
            </a:pPr>
            <a:r>
              <a:rPr lang="en-US" altLang="zh-CN" dirty="0"/>
              <a:t>Worksheets</a:t>
            </a:r>
            <a:r>
              <a:rPr lang="zh-CN" altLang="zh-CN" dirty="0"/>
              <a:t>对象表示一个工作簿中的所有工作表，与</a:t>
            </a:r>
            <a:r>
              <a:rPr lang="en-US" altLang="zh-CN" dirty="0"/>
              <a:t>Workbooks</a:t>
            </a:r>
            <a:r>
              <a:rPr lang="zh-CN" altLang="zh-CN" dirty="0"/>
              <a:t>对象一样，</a:t>
            </a:r>
            <a:r>
              <a:rPr lang="en-US" altLang="zh-CN" dirty="0"/>
              <a:t>Worksheets</a:t>
            </a:r>
            <a:r>
              <a:rPr lang="zh-CN" altLang="zh-CN" dirty="0"/>
              <a:t>对象也是一个集合对象，具有集合对象共有的</a:t>
            </a:r>
            <a:r>
              <a:rPr lang="en-US" altLang="zh-CN" dirty="0"/>
              <a:t>Counts</a:t>
            </a:r>
            <a:r>
              <a:rPr lang="zh-CN" altLang="zh-CN" dirty="0"/>
              <a:t>和</a:t>
            </a:r>
            <a:r>
              <a:rPr lang="en-US" altLang="zh-CN" dirty="0"/>
              <a:t>Item</a:t>
            </a:r>
            <a:r>
              <a:rPr lang="zh-CN" altLang="zh-CN" dirty="0"/>
              <a:t>等属性。同时</a:t>
            </a:r>
            <a:r>
              <a:rPr lang="en-US" altLang="zh-CN" dirty="0"/>
              <a:t>Worksheets</a:t>
            </a:r>
            <a:r>
              <a:rPr lang="zh-CN" altLang="zh-CN" dirty="0"/>
              <a:t>对象也是</a:t>
            </a:r>
            <a:r>
              <a:rPr lang="en-US" altLang="zh-CN" dirty="0"/>
              <a:t>Application</a:t>
            </a:r>
            <a:r>
              <a:rPr lang="zh-CN" altLang="zh-CN" dirty="0"/>
              <a:t>对象的重要属性。</a:t>
            </a:r>
          </a:p>
          <a:p>
            <a:pPr marL="0" indent="0">
              <a:buNone/>
            </a:pPr>
            <a:r>
              <a:rPr lang="en-US" altLang="zh-CN" dirty="0"/>
              <a:t>1.</a:t>
            </a:r>
            <a:r>
              <a:rPr lang="zh-CN" altLang="zh-CN" dirty="0"/>
              <a:t>引用</a:t>
            </a:r>
            <a:r>
              <a:rPr lang="en-US" altLang="zh-CN" dirty="0"/>
              <a:t>Worksheets</a:t>
            </a:r>
            <a:r>
              <a:rPr lang="zh-CN" altLang="zh-CN" dirty="0"/>
              <a:t>对象</a:t>
            </a:r>
          </a:p>
          <a:p>
            <a:pPr marL="0" indent="0">
              <a:buNone/>
            </a:pPr>
            <a:r>
              <a:rPr lang="zh-CN" altLang="zh-CN" dirty="0"/>
              <a:t>（</a:t>
            </a:r>
            <a:r>
              <a:rPr lang="en-US" altLang="zh-CN" dirty="0"/>
              <a:t>1</a:t>
            </a:r>
            <a:r>
              <a:rPr lang="zh-CN" altLang="zh-CN" dirty="0"/>
              <a:t>）通过</a:t>
            </a:r>
            <a:r>
              <a:rPr lang="en-US" altLang="zh-CN" dirty="0"/>
              <a:t>Application</a:t>
            </a:r>
            <a:r>
              <a:rPr lang="zh-CN" altLang="zh-CN" dirty="0"/>
              <a:t>对象的</a:t>
            </a:r>
            <a:r>
              <a:rPr lang="en-US" altLang="zh-CN" dirty="0"/>
              <a:t>Worksheets</a:t>
            </a:r>
            <a:r>
              <a:rPr lang="zh-CN" altLang="zh-CN" dirty="0"/>
              <a:t>属性。引用格式如下：</a:t>
            </a:r>
          </a:p>
          <a:p>
            <a:pPr marL="0" indent="0">
              <a:buNone/>
            </a:pPr>
            <a:r>
              <a:rPr lang="en-US" altLang="zh-CN" dirty="0"/>
              <a:t>     </a:t>
            </a:r>
            <a:r>
              <a:rPr lang="zh-CN" altLang="zh-CN" dirty="0"/>
              <a:t>格式：</a:t>
            </a:r>
            <a:r>
              <a:rPr lang="en-US" altLang="zh-CN" dirty="0" err="1"/>
              <a:t>Application.Worksheets</a:t>
            </a:r>
            <a:endParaRPr lang="en-US" altLang="zh-CN" dirty="0"/>
          </a:p>
          <a:p>
            <a:pPr marL="0" indent="0">
              <a:buNone/>
            </a:pPr>
            <a:r>
              <a:rPr lang="zh-CN" altLang="zh-CN" dirty="0"/>
              <a:t>（</a:t>
            </a:r>
            <a:r>
              <a:rPr lang="en-US" altLang="zh-CN" dirty="0"/>
              <a:t>2</a:t>
            </a:r>
            <a:r>
              <a:rPr lang="zh-CN" altLang="zh-CN" dirty="0"/>
              <a:t>）通过</a:t>
            </a:r>
            <a:r>
              <a:rPr lang="en-US" altLang="zh-CN" dirty="0"/>
              <a:t>Workbook</a:t>
            </a:r>
            <a:r>
              <a:rPr lang="zh-CN" altLang="zh-CN" dirty="0"/>
              <a:t>对象的</a:t>
            </a:r>
            <a:r>
              <a:rPr lang="en-US" altLang="zh-CN" dirty="0"/>
              <a:t>Worksheets</a:t>
            </a:r>
            <a:r>
              <a:rPr lang="zh-CN" altLang="zh-CN" dirty="0"/>
              <a:t>属性。引用格式如下：</a:t>
            </a:r>
          </a:p>
          <a:p>
            <a:pPr marL="0" indent="0">
              <a:buNone/>
            </a:pPr>
            <a:r>
              <a:rPr lang="en-US" altLang="zh-CN" dirty="0"/>
              <a:t>     </a:t>
            </a:r>
            <a:r>
              <a:rPr lang="zh-CN" altLang="zh-CN" dirty="0"/>
              <a:t>格式：工作簿对象</a:t>
            </a:r>
            <a:r>
              <a:rPr lang="en-US" altLang="zh-CN" dirty="0"/>
              <a:t>.Worksheets</a:t>
            </a:r>
            <a:endParaRPr lang="zh-CN" altLang="zh-CN" dirty="0"/>
          </a:p>
          <a:p>
            <a:pPr marL="0" indent="0">
              <a:buNone/>
            </a:pPr>
            <a:endParaRPr lang="zh-CN" altLang="zh-CN" dirty="0"/>
          </a:p>
          <a:p>
            <a:pPr marL="0" indent="0">
              <a:buNone/>
            </a:pPr>
            <a:endParaRPr lang="zh-CN" altLang="en-US" dirty="0"/>
          </a:p>
        </p:txBody>
      </p:sp>
    </p:spTree>
    <p:extLst>
      <p:ext uri="{BB962C8B-B14F-4D97-AF65-F5344CB8AC3E}">
        <p14:creationId xmlns:p14="http://schemas.microsoft.com/office/powerpoint/2010/main" val="425351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BEF413-DA00-4673-A488-64C600186D04}"/>
              </a:ext>
            </a:extLst>
          </p:cNvPr>
          <p:cNvSpPr>
            <a:spLocks noGrp="1"/>
          </p:cNvSpPr>
          <p:nvPr>
            <p:ph type="title"/>
          </p:nvPr>
        </p:nvSpPr>
        <p:spPr/>
        <p:txBody>
          <a:bodyPr>
            <a:normAutofit/>
          </a:bodyPr>
          <a:lstStyle/>
          <a:p>
            <a:r>
              <a:rPr lang="en-US" altLang="zh-CN" dirty="0"/>
              <a:t>5.4.1 Worksheets</a:t>
            </a:r>
            <a:r>
              <a:rPr lang="zh-CN" altLang="zh-CN" dirty="0"/>
              <a:t>对象及其方法</a:t>
            </a:r>
            <a:endParaRPr lang="zh-CN" altLang="en-US" dirty="0"/>
          </a:p>
        </p:txBody>
      </p:sp>
      <p:sp>
        <p:nvSpPr>
          <p:cNvPr id="3" name="内容占位符 2">
            <a:extLst>
              <a:ext uri="{FF2B5EF4-FFF2-40B4-BE49-F238E27FC236}">
                <a16:creationId xmlns:a16="http://schemas.microsoft.com/office/drawing/2014/main" id="{C0CEB9E3-9FE7-432F-8BAB-5DBF06EED9A7}"/>
              </a:ext>
            </a:extLst>
          </p:cNvPr>
          <p:cNvSpPr>
            <a:spLocks noGrp="1"/>
          </p:cNvSpPr>
          <p:nvPr>
            <p:ph idx="1"/>
          </p:nvPr>
        </p:nvSpPr>
        <p:spPr/>
        <p:txBody>
          <a:bodyPr>
            <a:normAutofit lnSpcReduction="10000"/>
          </a:bodyPr>
          <a:lstStyle/>
          <a:p>
            <a:pPr marL="0" indent="0">
              <a:buNone/>
            </a:pPr>
            <a:r>
              <a:rPr lang="en-US" altLang="zh-CN" dirty="0"/>
              <a:t>2.Worksheets</a:t>
            </a:r>
            <a:r>
              <a:rPr lang="zh-CN" altLang="zh-CN" dirty="0"/>
              <a:t>对象的方法</a:t>
            </a:r>
          </a:p>
          <a:p>
            <a:pPr marL="0" indent="0">
              <a:buNone/>
            </a:pPr>
            <a:r>
              <a:rPr lang="en-US" altLang="zh-CN" dirty="0"/>
              <a:t>Worksheets</a:t>
            </a:r>
            <a:r>
              <a:rPr lang="zh-CN" altLang="zh-CN" dirty="0"/>
              <a:t>对象最常用的方法是</a:t>
            </a:r>
            <a:r>
              <a:rPr lang="en-US" altLang="zh-CN" dirty="0"/>
              <a:t>Add</a:t>
            </a:r>
            <a:r>
              <a:rPr lang="zh-CN" altLang="zh-CN" dirty="0"/>
              <a:t>方法，</a:t>
            </a:r>
            <a:r>
              <a:rPr lang="en-US" altLang="zh-CN" dirty="0"/>
              <a:t>Add</a:t>
            </a:r>
            <a:r>
              <a:rPr lang="zh-CN" altLang="zh-CN" dirty="0"/>
              <a:t>方法用于向指定的工作簿添加工作表，并返回新添加工作表的</a:t>
            </a:r>
            <a:r>
              <a:rPr lang="en-US" altLang="zh-CN" dirty="0"/>
              <a:t>Worksheet</a:t>
            </a:r>
            <a:r>
              <a:rPr lang="zh-CN" altLang="zh-CN" dirty="0"/>
              <a:t>对象。该方法有</a:t>
            </a:r>
            <a:r>
              <a:rPr lang="en-US" altLang="zh-CN" dirty="0"/>
              <a:t>4</a:t>
            </a:r>
            <a:r>
              <a:rPr lang="zh-CN" altLang="zh-CN" dirty="0"/>
              <a:t>个参数，且都可以省略，省略参数时则在当前工作表前插入一个工作表，且新工作表成为当前工作表。该方法的语法格式如下：</a:t>
            </a:r>
          </a:p>
          <a:p>
            <a:pPr marL="0" indent="0">
              <a:buNone/>
            </a:pPr>
            <a:r>
              <a:rPr lang="zh-CN" altLang="zh-CN" dirty="0"/>
              <a:t>格式：</a:t>
            </a:r>
            <a:r>
              <a:rPr lang="en-US" altLang="zh-CN" dirty="0"/>
              <a:t>Worksheets</a:t>
            </a:r>
            <a:r>
              <a:rPr lang="zh-CN" altLang="zh-CN" dirty="0"/>
              <a:t>对象</a:t>
            </a:r>
            <a:r>
              <a:rPr lang="en-US" altLang="zh-CN" dirty="0"/>
              <a:t>.Add(</a:t>
            </a:r>
            <a:r>
              <a:rPr lang="en-US" altLang="zh-CN" dirty="0" err="1"/>
              <a:t>Before,After,Count,Type</a:t>
            </a:r>
            <a:r>
              <a:rPr lang="en-US" altLang="zh-CN" dirty="0"/>
              <a:t>)</a:t>
            </a:r>
          </a:p>
          <a:p>
            <a:pPr marL="0" indent="0">
              <a:buNone/>
            </a:pPr>
            <a:r>
              <a:rPr lang="zh-CN" altLang="zh-CN" dirty="0"/>
              <a:t>【例</a:t>
            </a:r>
            <a:r>
              <a:rPr lang="en-US" altLang="zh-CN" dirty="0"/>
              <a:t>5.31</a:t>
            </a:r>
            <a:r>
              <a:rPr lang="zh-CN" altLang="zh-CN" dirty="0"/>
              <a:t>】在当前工作簿的</a:t>
            </a:r>
            <a:r>
              <a:rPr lang="en-US" altLang="zh-CN" dirty="0"/>
              <a:t>sheet2</a:t>
            </a:r>
            <a:r>
              <a:rPr lang="zh-CN" altLang="zh-CN" dirty="0"/>
              <a:t>工作表前新建一个工作表</a:t>
            </a:r>
          </a:p>
          <a:p>
            <a:pPr marL="0" indent="0">
              <a:buNone/>
            </a:pPr>
            <a:r>
              <a:rPr lang="en-US" altLang="zh-CN" dirty="0">
                <a:latin typeface="华文仿宋" panose="02010600040101010101" pitchFamily="2" charset="-122"/>
                <a:ea typeface="华文仿宋" panose="02010600040101010101" pitchFamily="2" charset="-122"/>
              </a:rPr>
              <a:t> Sub </a:t>
            </a:r>
            <a:r>
              <a:rPr lang="en-US" altLang="zh-CN" dirty="0" err="1">
                <a:latin typeface="华文仿宋" panose="02010600040101010101" pitchFamily="2" charset="-122"/>
                <a:ea typeface="华文仿宋" panose="02010600040101010101" pitchFamily="2" charset="-122"/>
              </a:rPr>
              <a:t>InsertBlankSheet</a:t>
            </a:r>
            <a:r>
              <a:rPr lang="en-US" altLang="zh-CN" dirty="0">
                <a:latin typeface="华文仿宋" panose="02010600040101010101" pitchFamily="2" charset="-122"/>
                <a:ea typeface="华文仿宋" panose="02010600040101010101" pitchFamily="2" charset="-122"/>
              </a:rPr>
              <a:t>()</a:t>
            </a:r>
            <a:endParaRPr lang="zh-CN" altLang="zh-CN" dirty="0">
              <a:latin typeface="华文仿宋" panose="02010600040101010101" pitchFamily="2" charset="-122"/>
              <a:ea typeface="华文仿宋" panose="02010600040101010101" pitchFamily="2" charset="-122"/>
            </a:endParaRPr>
          </a:p>
          <a:p>
            <a:pPr marL="0" indent="0">
              <a:buNone/>
            </a:pPr>
            <a:r>
              <a:rPr lang="en-US" altLang="zh-CN" dirty="0">
                <a:latin typeface="华文仿宋" panose="02010600040101010101" pitchFamily="2" charset="-122"/>
                <a:ea typeface="华文仿宋" panose="02010600040101010101" pitchFamily="2" charset="-122"/>
              </a:rPr>
              <a:t>      Dim </a:t>
            </a:r>
            <a:r>
              <a:rPr lang="en-US" altLang="zh-CN" dirty="0" err="1">
                <a:latin typeface="华文仿宋" panose="02010600040101010101" pitchFamily="2" charset="-122"/>
                <a:ea typeface="华文仿宋" panose="02010600040101010101" pitchFamily="2" charset="-122"/>
              </a:rPr>
              <a:t>ws</a:t>
            </a:r>
            <a:r>
              <a:rPr lang="en-US" altLang="zh-CN" dirty="0">
                <a:latin typeface="华文仿宋" panose="02010600040101010101" pitchFamily="2" charset="-122"/>
                <a:ea typeface="华文仿宋" panose="02010600040101010101" pitchFamily="2" charset="-122"/>
              </a:rPr>
              <a:t> As Worksheet</a:t>
            </a:r>
            <a:endParaRPr lang="zh-CN" altLang="zh-CN" dirty="0">
              <a:latin typeface="华文仿宋" panose="02010600040101010101" pitchFamily="2" charset="-122"/>
              <a:ea typeface="华文仿宋" panose="02010600040101010101" pitchFamily="2" charset="-122"/>
            </a:endParaRPr>
          </a:p>
          <a:p>
            <a:pPr marL="0" indent="0">
              <a:buNone/>
            </a:pPr>
            <a:r>
              <a:rPr lang="en-US" altLang="zh-CN" dirty="0">
                <a:latin typeface="华文仿宋" panose="02010600040101010101" pitchFamily="2" charset="-122"/>
                <a:ea typeface="华文仿宋" panose="02010600040101010101" pitchFamily="2" charset="-122"/>
              </a:rPr>
              <a:t>      Set </a:t>
            </a:r>
            <a:r>
              <a:rPr lang="en-US" altLang="zh-CN" dirty="0" err="1">
                <a:latin typeface="华文仿宋" panose="02010600040101010101" pitchFamily="2" charset="-122"/>
                <a:ea typeface="华文仿宋" panose="02010600040101010101" pitchFamily="2" charset="-122"/>
              </a:rPr>
              <a:t>ws</a:t>
            </a:r>
            <a:r>
              <a:rPr lang="en-US" altLang="zh-CN" dirty="0">
                <a:latin typeface="华文仿宋" panose="02010600040101010101" pitchFamily="2" charset="-122"/>
                <a:ea typeface="华文仿宋" panose="02010600040101010101" pitchFamily="2" charset="-122"/>
              </a:rPr>
              <a:t> = </a:t>
            </a:r>
            <a:r>
              <a:rPr lang="en-US" altLang="zh-CN" dirty="0" err="1">
                <a:latin typeface="华文仿宋" panose="02010600040101010101" pitchFamily="2" charset="-122"/>
                <a:ea typeface="华文仿宋" panose="02010600040101010101" pitchFamily="2" charset="-122"/>
              </a:rPr>
              <a:t>Worksheets.Add</a:t>
            </a:r>
            <a:r>
              <a:rPr lang="en-US" altLang="zh-CN" dirty="0">
                <a:latin typeface="华文仿宋" panose="02010600040101010101" pitchFamily="2" charset="-122"/>
                <a:ea typeface="华文仿宋" panose="02010600040101010101" pitchFamily="2" charset="-122"/>
              </a:rPr>
              <a:t>(Before:= Worksheets(“sheet2”))</a:t>
            </a:r>
            <a:endParaRPr lang="zh-CN" altLang="zh-CN" dirty="0">
              <a:latin typeface="华文仿宋" panose="02010600040101010101" pitchFamily="2" charset="-122"/>
              <a:ea typeface="华文仿宋" panose="02010600040101010101" pitchFamily="2" charset="-122"/>
            </a:endParaRPr>
          </a:p>
          <a:p>
            <a:pPr marL="0" indent="0">
              <a:buNone/>
            </a:pPr>
            <a:r>
              <a:rPr lang="en-US" altLang="zh-CN" dirty="0">
                <a:latin typeface="华文仿宋" panose="02010600040101010101" pitchFamily="2" charset="-122"/>
                <a:ea typeface="华文仿宋" panose="02010600040101010101" pitchFamily="2" charset="-122"/>
              </a:rPr>
              <a:t> End Sub</a:t>
            </a:r>
            <a:endParaRPr lang="zh-CN" altLang="zh-CN" dirty="0">
              <a:latin typeface="华文仿宋" panose="02010600040101010101" pitchFamily="2" charset="-122"/>
              <a:ea typeface="华文仿宋" panose="02010600040101010101" pitchFamily="2" charset="-122"/>
            </a:endParaRPr>
          </a:p>
          <a:p>
            <a:pPr marL="0" indent="0">
              <a:buNone/>
            </a:pPr>
            <a:endParaRPr lang="zh-CN" altLang="zh-CN" dirty="0"/>
          </a:p>
          <a:p>
            <a:pPr marL="0" indent="0">
              <a:buNone/>
            </a:pPr>
            <a:endParaRPr lang="zh-CN" altLang="en-US" dirty="0"/>
          </a:p>
        </p:txBody>
      </p:sp>
    </p:spTree>
    <p:extLst>
      <p:ext uri="{BB962C8B-B14F-4D97-AF65-F5344CB8AC3E}">
        <p14:creationId xmlns:p14="http://schemas.microsoft.com/office/powerpoint/2010/main" val="216961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BEF413-DA00-4673-A488-64C600186D04}"/>
              </a:ext>
            </a:extLst>
          </p:cNvPr>
          <p:cNvSpPr>
            <a:spLocks noGrp="1"/>
          </p:cNvSpPr>
          <p:nvPr>
            <p:ph type="title"/>
          </p:nvPr>
        </p:nvSpPr>
        <p:spPr/>
        <p:txBody>
          <a:bodyPr>
            <a:normAutofit/>
          </a:bodyPr>
          <a:lstStyle/>
          <a:p>
            <a:r>
              <a:rPr lang="en-US" altLang="zh-CN" dirty="0"/>
              <a:t>5.4.2 </a:t>
            </a:r>
            <a:r>
              <a:rPr lang="zh-CN" altLang="en-US" dirty="0"/>
              <a:t>引用</a:t>
            </a:r>
            <a:r>
              <a:rPr lang="en-US" altLang="zh-CN" dirty="0"/>
              <a:t>Worksheet</a:t>
            </a:r>
            <a:r>
              <a:rPr lang="zh-CN" altLang="en-US" dirty="0"/>
              <a:t>对象</a:t>
            </a:r>
          </a:p>
        </p:txBody>
      </p:sp>
      <p:sp>
        <p:nvSpPr>
          <p:cNvPr id="3" name="内容占位符 2">
            <a:extLst>
              <a:ext uri="{FF2B5EF4-FFF2-40B4-BE49-F238E27FC236}">
                <a16:creationId xmlns:a16="http://schemas.microsoft.com/office/drawing/2014/main" id="{C0CEB9E3-9FE7-432F-8BAB-5DBF06EED9A7}"/>
              </a:ext>
            </a:extLst>
          </p:cNvPr>
          <p:cNvSpPr>
            <a:spLocks noGrp="1"/>
          </p:cNvSpPr>
          <p:nvPr>
            <p:ph idx="1"/>
          </p:nvPr>
        </p:nvSpPr>
        <p:spPr/>
        <p:txBody>
          <a:bodyPr/>
          <a:lstStyle/>
          <a:p>
            <a:pPr marL="0" indent="0">
              <a:buNone/>
            </a:pPr>
            <a:r>
              <a:rPr lang="zh-CN" altLang="zh-CN" dirty="0"/>
              <a:t>在</a:t>
            </a:r>
            <a:r>
              <a:rPr lang="en-US" altLang="zh-CN" dirty="0"/>
              <a:t>VBA</a:t>
            </a:r>
            <a:r>
              <a:rPr lang="zh-CN" altLang="zh-CN" dirty="0"/>
              <a:t>程序中对工作表进行操作之前，首要获取被操作工作表的</a:t>
            </a:r>
            <a:r>
              <a:rPr lang="en-US" altLang="zh-CN" dirty="0"/>
              <a:t>Worksheet</a:t>
            </a:r>
            <a:r>
              <a:rPr lang="zh-CN" altLang="zh-CN" dirty="0"/>
              <a:t>对象。获取</a:t>
            </a:r>
            <a:r>
              <a:rPr lang="en-US" altLang="zh-CN" dirty="0"/>
              <a:t>Worksheet</a:t>
            </a:r>
            <a:r>
              <a:rPr lang="zh-CN" altLang="zh-CN" dirty="0"/>
              <a:t>对象引用的方法有以下</a:t>
            </a:r>
            <a:r>
              <a:rPr lang="en-US" altLang="zh-CN" dirty="0"/>
              <a:t>3</a:t>
            </a:r>
            <a:r>
              <a:rPr lang="zh-CN" altLang="zh-CN" dirty="0"/>
              <a:t>种。</a:t>
            </a:r>
          </a:p>
          <a:p>
            <a:pPr marL="0" indent="0">
              <a:buNone/>
            </a:pPr>
            <a:r>
              <a:rPr lang="zh-CN" altLang="zh-CN" dirty="0"/>
              <a:t>（</a:t>
            </a:r>
            <a:r>
              <a:rPr lang="en-US" altLang="zh-CN" dirty="0"/>
              <a:t>1</a:t>
            </a:r>
            <a:r>
              <a:rPr lang="zh-CN" altLang="zh-CN" dirty="0"/>
              <a:t>）通过</a:t>
            </a:r>
            <a:r>
              <a:rPr lang="en-US" altLang="zh-CN" dirty="0"/>
              <a:t>Application</a:t>
            </a:r>
            <a:r>
              <a:rPr lang="zh-CN" altLang="zh-CN" dirty="0"/>
              <a:t>对象或</a:t>
            </a:r>
            <a:r>
              <a:rPr lang="en-US" altLang="zh-CN" dirty="0"/>
              <a:t>Workbook</a:t>
            </a:r>
            <a:r>
              <a:rPr lang="zh-CN" altLang="zh-CN" dirty="0"/>
              <a:t>对象的</a:t>
            </a:r>
            <a:r>
              <a:rPr lang="en-US" altLang="zh-CN" dirty="0" err="1"/>
              <a:t>Activesheet</a:t>
            </a:r>
            <a:r>
              <a:rPr lang="zh-CN" altLang="zh-CN" dirty="0"/>
              <a:t>属性。</a:t>
            </a:r>
            <a:endParaRPr lang="en-US" altLang="zh-CN" dirty="0"/>
          </a:p>
          <a:p>
            <a:pPr marL="0" indent="0">
              <a:buNone/>
            </a:pPr>
            <a:r>
              <a:rPr lang="zh-CN" altLang="en-US" dirty="0"/>
              <a:t>（</a:t>
            </a:r>
            <a:r>
              <a:rPr lang="en-US" altLang="zh-CN" dirty="0"/>
              <a:t>2</a:t>
            </a:r>
            <a:r>
              <a:rPr lang="zh-CN" altLang="en-US" dirty="0"/>
              <a:t>）通过索引</a:t>
            </a:r>
            <a:r>
              <a:rPr lang="en-US" altLang="zh-CN" dirty="0"/>
              <a:t>Worksheets</a:t>
            </a:r>
            <a:r>
              <a:rPr lang="zh-CN" altLang="en-US" dirty="0"/>
              <a:t>集合对象。</a:t>
            </a:r>
            <a:endParaRPr lang="en-US" altLang="zh-CN" dirty="0"/>
          </a:p>
          <a:p>
            <a:pPr marL="0" indent="0">
              <a:buNone/>
            </a:pPr>
            <a:r>
              <a:rPr lang="zh-CN" altLang="en-US" dirty="0"/>
              <a:t>（</a:t>
            </a:r>
            <a:r>
              <a:rPr lang="en-US" altLang="zh-CN" dirty="0"/>
              <a:t>3</a:t>
            </a:r>
            <a:r>
              <a:rPr lang="zh-CN" altLang="en-US" dirty="0"/>
              <a:t>）通过工作表的</a:t>
            </a:r>
            <a:r>
              <a:rPr lang="en-US" altLang="zh-CN" dirty="0"/>
              <a:t>VBA</a:t>
            </a:r>
            <a:r>
              <a:rPr lang="zh-CN" altLang="en-US" dirty="0"/>
              <a:t>对象名称。</a:t>
            </a:r>
          </a:p>
        </p:txBody>
      </p:sp>
    </p:spTree>
    <p:extLst>
      <p:ext uri="{BB962C8B-B14F-4D97-AF65-F5344CB8AC3E}">
        <p14:creationId xmlns:p14="http://schemas.microsoft.com/office/powerpoint/2010/main" val="138121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BEF413-DA00-4673-A488-64C600186D04}"/>
              </a:ext>
            </a:extLst>
          </p:cNvPr>
          <p:cNvSpPr>
            <a:spLocks noGrp="1"/>
          </p:cNvSpPr>
          <p:nvPr>
            <p:ph type="title"/>
          </p:nvPr>
        </p:nvSpPr>
        <p:spPr/>
        <p:txBody>
          <a:bodyPr>
            <a:normAutofit/>
          </a:bodyPr>
          <a:lstStyle/>
          <a:p>
            <a:r>
              <a:rPr lang="en-US" altLang="zh-CN" dirty="0"/>
              <a:t>5.4.3 Worksheet</a:t>
            </a:r>
            <a:r>
              <a:rPr lang="zh-CN" altLang="en-US" dirty="0"/>
              <a:t>对象常用属性</a:t>
            </a:r>
          </a:p>
        </p:txBody>
      </p:sp>
      <p:sp>
        <p:nvSpPr>
          <p:cNvPr id="3" name="内容占位符 2">
            <a:extLst>
              <a:ext uri="{FF2B5EF4-FFF2-40B4-BE49-F238E27FC236}">
                <a16:creationId xmlns:a16="http://schemas.microsoft.com/office/drawing/2014/main" id="{C0CEB9E3-9FE7-432F-8BAB-5DBF06EED9A7}"/>
              </a:ext>
            </a:extLst>
          </p:cNvPr>
          <p:cNvSpPr>
            <a:spLocks noGrp="1"/>
          </p:cNvSpPr>
          <p:nvPr>
            <p:ph idx="1"/>
          </p:nvPr>
        </p:nvSpPr>
        <p:spPr/>
        <p:txBody>
          <a:bodyPr>
            <a:normAutofit/>
          </a:bodyPr>
          <a:lstStyle/>
          <a:p>
            <a:pPr marL="0" indent="0">
              <a:buNone/>
            </a:pPr>
            <a:r>
              <a:rPr lang="en-US" altLang="zh-CN" dirty="0"/>
              <a:t>Worksheet</a:t>
            </a:r>
            <a:r>
              <a:rPr lang="zh-CN" altLang="zh-CN" dirty="0"/>
              <a:t>对象具有很多属性，</a:t>
            </a:r>
            <a:r>
              <a:rPr lang="en-US" altLang="zh-CN" dirty="0"/>
              <a:t>Worksheet</a:t>
            </a:r>
            <a:r>
              <a:rPr lang="zh-CN" altLang="zh-CN" dirty="0"/>
              <a:t>对象的属性主要用于获取或设置工作表外在特征或者工作表中的单元格区域。</a:t>
            </a:r>
          </a:p>
          <a:p>
            <a:pPr marL="0" indent="0">
              <a:buNone/>
            </a:pPr>
            <a:r>
              <a:rPr lang="en-US" altLang="zh-CN" dirty="0"/>
              <a:t>1.Name</a:t>
            </a:r>
            <a:r>
              <a:rPr lang="zh-CN" altLang="zh-CN" dirty="0"/>
              <a:t>属性</a:t>
            </a:r>
            <a:r>
              <a:rPr lang="en-US" altLang="zh-CN" dirty="0"/>
              <a:t>,</a:t>
            </a:r>
            <a:r>
              <a:rPr lang="zh-CN" altLang="zh-CN" dirty="0"/>
              <a:t>是一个可读写的字符型属性，表示工作表的</a:t>
            </a:r>
            <a:r>
              <a:rPr lang="en-US" altLang="zh-CN" dirty="0"/>
              <a:t>Excel</a:t>
            </a:r>
            <a:r>
              <a:rPr lang="zh-CN" altLang="zh-CN" dirty="0"/>
              <a:t>名称。通过设置</a:t>
            </a:r>
            <a:r>
              <a:rPr lang="en-US" altLang="zh-CN" dirty="0"/>
              <a:t>Name</a:t>
            </a:r>
            <a:r>
              <a:rPr lang="zh-CN" altLang="zh-CN" dirty="0"/>
              <a:t>属性可以对工作表重命名。</a:t>
            </a:r>
          </a:p>
          <a:p>
            <a:pPr marL="0" indent="0">
              <a:buNone/>
            </a:pPr>
            <a:r>
              <a:rPr lang="en-US" altLang="zh-CN" dirty="0"/>
              <a:t>2.Index</a:t>
            </a:r>
            <a:r>
              <a:rPr lang="zh-CN" altLang="zh-CN" dirty="0"/>
              <a:t>属性</a:t>
            </a:r>
            <a:r>
              <a:rPr lang="en-US" altLang="zh-CN" dirty="0"/>
              <a:t>,</a:t>
            </a:r>
            <a:r>
              <a:rPr lang="zh-CN" altLang="zh-CN" dirty="0"/>
              <a:t>是只读整型属性，表示工作表的索引号。</a:t>
            </a:r>
            <a:endParaRPr lang="en-US" altLang="zh-CN" dirty="0"/>
          </a:p>
          <a:p>
            <a:pPr marL="0" indent="0">
              <a:buNone/>
            </a:pPr>
            <a:r>
              <a:rPr lang="en-US" altLang="zh-CN" dirty="0"/>
              <a:t>3.Visible</a:t>
            </a:r>
            <a:r>
              <a:rPr lang="zh-CN" altLang="zh-CN" dirty="0"/>
              <a:t>属性</a:t>
            </a:r>
            <a:r>
              <a:rPr lang="en-US" altLang="zh-CN" dirty="0"/>
              <a:t>,</a:t>
            </a:r>
            <a:r>
              <a:rPr lang="zh-CN" altLang="zh-CN" dirty="0"/>
              <a:t>是</a:t>
            </a:r>
            <a:r>
              <a:rPr lang="en-US" altLang="zh-CN" dirty="0" err="1"/>
              <a:t>xlSheetVisibility</a:t>
            </a:r>
            <a:r>
              <a:rPr lang="zh-CN" altLang="zh-CN" dirty="0"/>
              <a:t>枚举类型属性，用于控制工作表的可见性。</a:t>
            </a:r>
            <a:endParaRPr lang="en-US" altLang="zh-CN" dirty="0"/>
          </a:p>
          <a:p>
            <a:pPr marL="0" indent="0">
              <a:buNone/>
            </a:pPr>
            <a:r>
              <a:rPr lang="en-US" altLang="zh-CN" dirty="0"/>
              <a:t>4.Columns</a:t>
            </a:r>
            <a:r>
              <a:rPr lang="zh-CN" altLang="en-US" dirty="0"/>
              <a:t>属性、</a:t>
            </a:r>
            <a:r>
              <a:rPr lang="en-US" altLang="zh-CN" dirty="0"/>
              <a:t>5.Rows</a:t>
            </a:r>
            <a:r>
              <a:rPr lang="zh-CN" altLang="zh-CN" dirty="0"/>
              <a:t>属性</a:t>
            </a:r>
            <a:r>
              <a:rPr lang="en-US" altLang="zh-CN" dirty="0"/>
              <a:t>,</a:t>
            </a:r>
            <a:r>
              <a:rPr lang="zh-CN" altLang="zh-CN" dirty="0"/>
              <a:t>都是只读</a:t>
            </a:r>
            <a:r>
              <a:rPr lang="en-US" altLang="zh-CN" dirty="0"/>
              <a:t>Range</a:t>
            </a:r>
            <a:r>
              <a:rPr lang="zh-CN" altLang="zh-CN" dirty="0"/>
              <a:t>对象。</a:t>
            </a:r>
            <a:endParaRPr lang="en-US" altLang="zh-CN" dirty="0"/>
          </a:p>
          <a:p>
            <a:pPr marL="0" indent="0">
              <a:buNone/>
            </a:pPr>
            <a:r>
              <a:rPr lang="en-US" altLang="zh-CN" dirty="0"/>
              <a:t>6.UsedRange</a:t>
            </a:r>
            <a:r>
              <a:rPr lang="zh-CN" altLang="zh-CN" dirty="0"/>
              <a:t>属性</a:t>
            </a:r>
            <a:r>
              <a:rPr lang="zh-CN" altLang="en-US" dirty="0"/>
              <a:t>，</a:t>
            </a:r>
            <a:r>
              <a:rPr lang="zh-CN" altLang="zh-CN" dirty="0"/>
              <a:t>可以获得工作表中包含数据的单元格围成的矩形单元格区域。</a:t>
            </a:r>
            <a:endParaRPr lang="zh-CN" altLang="en-US" dirty="0"/>
          </a:p>
        </p:txBody>
      </p:sp>
    </p:spTree>
    <p:extLst>
      <p:ext uri="{BB962C8B-B14F-4D97-AF65-F5344CB8AC3E}">
        <p14:creationId xmlns:p14="http://schemas.microsoft.com/office/powerpoint/2010/main" val="26656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29284B-C959-4239-A55C-B7716B64C36B}"/>
              </a:ext>
            </a:extLst>
          </p:cNvPr>
          <p:cNvSpPr>
            <a:spLocks noGrp="1"/>
          </p:cNvSpPr>
          <p:nvPr>
            <p:ph type="title"/>
          </p:nvPr>
        </p:nvSpPr>
        <p:spPr/>
        <p:txBody>
          <a:bodyPr/>
          <a:lstStyle/>
          <a:p>
            <a:r>
              <a:rPr lang="en-US" altLang="zh-CN" dirty="0"/>
              <a:t>5.4.4 Worksheet</a:t>
            </a:r>
            <a:r>
              <a:rPr lang="zh-CN" altLang="en-US" dirty="0"/>
              <a:t>对象常用方法</a:t>
            </a:r>
          </a:p>
        </p:txBody>
      </p:sp>
      <p:sp>
        <p:nvSpPr>
          <p:cNvPr id="3" name="内容占位符 2">
            <a:extLst>
              <a:ext uri="{FF2B5EF4-FFF2-40B4-BE49-F238E27FC236}">
                <a16:creationId xmlns:a16="http://schemas.microsoft.com/office/drawing/2014/main" id="{32DC2E21-5D69-4DB4-947F-3CBBDD295927}"/>
              </a:ext>
            </a:extLst>
          </p:cNvPr>
          <p:cNvSpPr>
            <a:spLocks noGrp="1"/>
          </p:cNvSpPr>
          <p:nvPr>
            <p:ph idx="1"/>
          </p:nvPr>
        </p:nvSpPr>
        <p:spPr/>
        <p:txBody>
          <a:bodyPr/>
          <a:lstStyle/>
          <a:p>
            <a:pPr marL="0" indent="0">
              <a:buNone/>
            </a:pPr>
            <a:r>
              <a:rPr lang="en-US" altLang="zh-CN" dirty="0"/>
              <a:t>Worksheet</a:t>
            </a:r>
            <a:r>
              <a:rPr lang="zh-CN" altLang="zh-CN" dirty="0"/>
              <a:t>对象的方法主要用于激活、选择、移动、复制和删除工作表</a:t>
            </a:r>
            <a:r>
              <a:rPr lang="zh-CN" altLang="en-US" dirty="0"/>
              <a:t>。</a:t>
            </a:r>
            <a:endParaRPr lang="en-US" altLang="zh-CN" dirty="0"/>
          </a:p>
          <a:p>
            <a:pPr marL="0" indent="0">
              <a:buNone/>
            </a:pPr>
            <a:r>
              <a:rPr lang="en-US" altLang="zh-CN" dirty="0"/>
              <a:t>1.Activate</a:t>
            </a:r>
            <a:r>
              <a:rPr lang="zh-CN" altLang="zh-CN" dirty="0"/>
              <a:t>方法与</a:t>
            </a:r>
            <a:r>
              <a:rPr lang="en-US" altLang="zh-CN" dirty="0"/>
              <a:t>Select</a:t>
            </a:r>
            <a:r>
              <a:rPr lang="zh-CN" altLang="zh-CN" dirty="0"/>
              <a:t>方法</a:t>
            </a:r>
          </a:p>
          <a:p>
            <a:pPr marL="0" indent="0">
              <a:buNone/>
            </a:pPr>
            <a:r>
              <a:rPr lang="en-US" altLang="zh-CN" dirty="0"/>
              <a:t>Activate</a:t>
            </a:r>
            <a:r>
              <a:rPr lang="zh-CN" altLang="zh-CN" dirty="0"/>
              <a:t>方法用于激活一个工作表，使其成为当前活动工作表。</a:t>
            </a:r>
          </a:p>
          <a:p>
            <a:pPr marL="0" indent="0">
              <a:buNone/>
            </a:pPr>
            <a:r>
              <a:rPr lang="en-US" altLang="zh-CN" dirty="0"/>
              <a:t>Select</a:t>
            </a:r>
            <a:r>
              <a:rPr lang="zh-CN" altLang="zh-CN" dirty="0"/>
              <a:t>方法用于选择一个或多个工作表</a:t>
            </a:r>
            <a:r>
              <a:rPr lang="zh-CN" altLang="en-US" dirty="0"/>
              <a:t>。</a:t>
            </a:r>
            <a:endParaRPr lang="en-US" altLang="zh-CN" dirty="0"/>
          </a:p>
          <a:p>
            <a:pPr marL="0" indent="0">
              <a:buNone/>
            </a:pPr>
            <a:r>
              <a:rPr lang="en-US" altLang="zh-CN" dirty="0"/>
              <a:t>2.Copy</a:t>
            </a:r>
            <a:r>
              <a:rPr lang="zh-CN" altLang="zh-CN" dirty="0"/>
              <a:t>方法与</a:t>
            </a:r>
            <a:r>
              <a:rPr lang="en-US" altLang="zh-CN" dirty="0"/>
              <a:t>Move</a:t>
            </a:r>
            <a:r>
              <a:rPr lang="zh-CN" altLang="zh-CN" dirty="0"/>
              <a:t>方法</a:t>
            </a:r>
            <a:r>
              <a:rPr lang="zh-CN" altLang="en-US" dirty="0"/>
              <a:t>，</a:t>
            </a:r>
            <a:r>
              <a:rPr lang="zh-CN" altLang="zh-CN" dirty="0"/>
              <a:t>用于创建一张工作表的副本，并且将该副本插入到指定位置</a:t>
            </a:r>
            <a:r>
              <a:rPr lang="zh-CN" altLang="en-US" dirty="0"/>
              <a:t>；</a:t>
            </a:r>
            <a:r>
              <a:rPr lang="en-US" altLang="zh-CN" dirty="0"/>
              <a:t>Move</a:t>
            </a:r>
            <a:r>
              <a:rPr lang="zh-CN" altLang="en-US" dirty="0"/>
              <a:t>方法用于移动一张工作表至指定位置。</a:t>
            </a:r>
            <a:endParaRPr lang="en-US" altLang="zh-CN" dirty="0"/>
          </a:p>
          <a:p>
            <a:pPr marL="0" indent="0">
              <a:buNone/>
            </a:pPr>
            <a:r>
              <a:rPr lang="en-US" altLang="zh-CN" dirty="0"/>
              <a:t>3.Delete</a:t>
            </a:r>
            <a:r>
              <a:rPr lang="zh-CN" altLang="zh-CN" dirty="0"/>
              <a:t>方法</a:t>
            </a:r>
            <a:r>
              <a:rPr lang="zh-CN" altLang="en-US" dirty="0"/>
              <a:t>，</a:t>
            </a:r>
            <a:r>
              <a:rPr lang="zh-CN" altLang="zh-CN" dirty="0"/>
              <a:t>用于从工作薄中删除指定工作表。</a:t>
            </a:r>
            <a:endParaRPr lang="en-US" altLang="zh-CN" dirty="0"/>
          </a:p>
          <a:p>
            <a:pPr marL="0" indent="0">
              <a:buNone/>
            </a:pPr>
            <a:r>
              <a:rPr lang="en-US" altLang="zh-CN" dirty="0"/>
              <a:t>4.Protect</a:t>
            </a:r>
            <a:r>
              <a:rPr lang="zh-CN" altLang="zh-CN" dirty="0"/>
              <a:t>和</a:t>
            </a:r>
            <a:r>
              <a:rPr lang="en-US" altLang="zh-CN" dirty="0" err="1"/>
              <a:t>UnProtect</a:t>
            </a:r>
            <a:r>
              <a:rPr lang="zh-CN" altLang="zh-CN" dirty="0"/>
              <a:t>方法</a:t>
            </a:r>
            <a:r>
              <a:rPr lang="zh-CN" altLang="en-US" dirty="0"/>
              <a:t>，</a:t>
            </a:r>
            <a:r>
              <a:rPr lang="zh-CN" altLang="zh-CN" dirty="0"/>
              <a:t>用于保护工作表和取消工作表保护。</a:t>
            </a:r>
            <a:endParaRPr lang="zh-CN" altLang="en-US" dirty="0"/>
          </a:p>
        </p:txBody>
      </p:sp>
    </p:spTree>
    <p:extLst>
      <p:ext uri="{BB962C8B-B14F-4D97-AF65-F5344CB8AC3E}">
        <p14:creationId xmlns:p14="http://schemas.microsoft.com/office/powerpoint/2010/main" val="3334111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92AA35-9C0E-4FCE-B242-175CDFD33D80}"/>
              </a:ext>
            </a:extLst>
          </p:cNvPr>
          <p:cNvSpPr>
            <a:spLocks noGrp="1"/>
          </p:cNvSpPr>
          <p:nvPr>
            <p:ph type="title"/>
          </p:nvPr>
        </p:nvSpPr>
        <p:spPr/>
        <p:txBody>
          <a:bodyPr/>
          <a:lstStyle/>
          <a:p>
            <a:r>
              <a:rPr lang="en-US" altLang="zh-CN" dirty="0"/>
              <a:t>5.4.5 Worksheet</a:t>
            </a:r>
            <a:r>
              <a:rPr lang="zh-CN" altLang="en-US" dirty="0"/>
              <a:t>对象常用事件</a:t>
            </a:r>
          </a:p>
        </p:txBody>
      </p:sp>
      <p:sp>
        <p:nvSpPr>
          <p:cNvPr id="3" name="内容占位符 2">
            <a:extLst>
              <a:ext uri="{FF2B5EF4-FFF2-40B4-BE49-F238E27FC236}">
                <a16:creationId xmlns:a16="http://schemas.microsoft.com/office/drawing/2014/main" id="{A1C6B7F5-E70A-4152-A9D1-9FB058E3F047}"/>
              </a:ext>
            </a:extLst>
          </p:cNvPr>
          <p:cNvSpPr>
            <a:spLocks noGrp="1"/>
          </p:cNvSpPr>
          <p:nvPr>
            <p:ph idx="1"/>
          </p:nvPr>
        </p:nvSpPr>
        <p:spPr>
          <a:xfrm>
            <a:off x="485192" y="1240970"/>
            <a:ext cx="10888824" cy="5124319"/>
          </a:xfrm>
        </p:spPr>
        <p:txBody>
          <a:bodyPr>
            <a:normAutofit/>
          </a:bodyPr>
          <a:lstStyle/>
          <a:p>
            <a:pPr marL="0" indent="0">
              <a:buNone/>
            </a:pPr>
            <a:r>
              <a:rPr lang="en-US" altLang="zh-CN" dirty="0"/>
              <a:t>Worksheet</a:t>
            </a:r>
            <a:r>
              <a:rPr lang="zh-CN" altLang="en-US" dirty="0"/>
              <a:t>事件用于响应对工作表</a:t>
            </a:r>
            <a:r>
              <a:rPr lang="en-US" altLang="zh-CN" dirty="0"/>
              <a:t>Worksheet</a:t>
            </a:r>
            <a:r>
              <a:rPr lang="zh-CN" altLang="en-US" dirty="0"/>
              <a:t>对象所进行的操作。</a:t>
            </a:r>
            <a:r>
              <a:rPr lang="en-US" altLang="zh-CN" dirty="0"/>
              <a:t>Worksheet</a:t>
            </a:r>
            <a:r>
              <a:rPr lang="zh-CN" altLang="en-US" dirty="0"/>
              <a:t>对象事件函数可以在代码窗口中直接编写。</a:t>
            </a:r>
          </a:p>
          <a:p>
            <a:pPr marL="0" indent="0">
              <a:buNone/>
            </a:pPr>
            <a:r>
              <a:rPr lang="en-US" altLang="zh-CN" dirty="0"/>
              <a:t>Worksheet</a:t>
            </a:r>
            <a:r>
              <a:rPr lang="zh-CN" altLang="en-US" dirty="0"/>
              <a:t>对象常用的事件有</a:t>
            </a:r>
            <a:r>
              <a:rPr lang="en-US" altLang="zh-CN" dirty="0"/>
              <a:t>Activate</a:t>
            </a:r>
            <a:r>
              <a:rPr lang="zh-CN" altLang="en-US" dirty="0"/>
              <a:t>事件、</a:t>
            </a:r>
            <a:r>
              <a:rPr lang="en-US" altLang="zh-CN" dirty="0" err="1"/>
              <a:t>DeActivate</a:t>
            </a:r>
            <a:r>
              <a:rPr lang="zh-CN" altLang="en-US" dirty="0"/>
              <a:t>事件、</a:t>
            </a:r>
            <a:r>
              <a:rPr lang="en-US" altLang="zh-CN" dirty="0"/>
              <a:t>Change</a:t>
            </a:r>
            <a:r>
              <a:rPr lang="zh-CN" altLang="en-US" dirty="0"/>
              <a:t>事件和</a:t>
            </a:r>
            <a:r>
              <a:rPr lang="en-US" altLang="zh-CN" dirty="0" err="1"/>
              <a:t>SelectionChange</a:t>
            </a:r>
            <a:r>
              <a:rPr lang="zh-CN" altLang="en-US" dirty="0"/>
              <a:t>事件，这些事件的触发条件与</a:t>
            </a:r>
            <a:r>
              <a:rPr lang="en-US" altLang="zh-CN" dirty="0"/>
              <a:t>Workbook</a:t>
            </a:r>
            <a:r>
              <a:rPr lang="zh-CN" altLang="en-US" dirty="0"/>
              <a:t>对象的</a:t>
            </a:r>
            <a:r>
              <a:rPr lang="en-US" altLang="zh-CN" dirty="0" err="1"/>
              <a:t>SheetActivate</a:t>
            </a:r>
            <a:r>
              <a:rPr lang="zh-CN" altLang="en-US" dirty="0"/>
              <a:t>事件、</a:t>
            </a:r>
            <a:r>
              <a:rPr lang="en-US" altLang="zh-CN" dirty="0" err="1"/>
              <a:t>SheetDeActivate</a:t>
            </a:r>
            <a:r>
              <a:rPr lang="zh-CN" altLang="en-US" dirty="0"/>
              <a:t>事件</a:t>
            </a:r>
            <a:r>
              <a:rPr lang="en-US" altLang="zh-CN" dirty="0" err="1"/>
              <a:t>SheetChange</a:t>
            </a:r>
            <a:r>
              <a:rPr lang="zh-CN" altLang="en-US" dirty="0"/>
              <a:t>事件和</a:t>
            </a:r>
            <a:r>
              <a:rPr lang="en-US" altLang="zh-CN" dirty="0" err="1"/>
              <a:t>SheetSelectionChange</a:t>
            </a:r>
            <a:r>
              <a:rPr lang="zh-CN" altLang="en-US" dirty="0"/>
              <a:t>等事件，不同之处是</a:t>
            </a:r>
            <a:r>
              <a:rPr lang="en-US" altLang="zh-CN" dirty="0"/>
              <a:t>Workbook</a:t>
            </a:r>
            <a:r>
              <a:rPr lang="zh-CN" altLang="en-US" dirty="0"/>
              <a:t>对象的事件处理过程是响应</a:t>
            </a:r>
            <a:r>
              <a:rPr lang="en-US" altLang="zh-CN" dirty="0"/>
              <a:t>Workbook</a:t>
            </a:r>
            <a:r>
              <a:rPr lang="zh-CN" altLang="en-US" dirty="0"/>
              <a:t>对象中所有工作表的事件，而</a:t>
            </a:r>
            <a:r>
              <a:rPr lang="en-US" altLang="zh-CN" dirty="0"/>
              <a:t>Worksheet</a:t>
            </a:r>
            <a:r>
              <a:rPr lang="zh-CN" altLang="en-US" dirty="0"/>
              <a:t>对象的事件处理过程仅响应指定工作表上的事件。</a:t>
            </a:r>
            <a:endParaRPr lang="en-US" altLang="zh-CN" dirty="0">
              <a:latin typeface="华文仿宋" panose="02010600040101010101" pitchFamily="2" charset="-122"/>
              <a:ea typeface="华文仿宋" panose="02010600040101010101" pitchFamily="2" charset="-122"/>
            </a:endParaRPr>
          </a:p>
        </p:txBody>
      </p:sp>
    </p:spTree>
    <p:extLst>
      <p:ext uri="{BB962C8B-B14F-4D97-AF65-F5344CB8AC3E}">
        <p14:creationId xmlns:p14="http://schemas.microsoft.com/office/powerpoint/2010/main" val="362126674"/>
      </p:ext>
    </p:extLst>
  </p:cSld>
  <p:clrMapOvr>
    <a:masterClrMapping/>
  </p:clrMapOvr>
</p:sld>
</file>

<file path=ppt/theme/theme1.xml><?xml version="1.0" encoding="utf-8"?>
<a:theme xmlns:a="http://schemas.openxmlformats.org/drawingml/2006/main" name="Office 主题​​">
  <a:themeElements>
    <a:clrScheme name="自定义 1">
      <a:dk1>
        <a:srgbClr val="FFFFFF"/>
      </a:dk1>
      <a:lt1>
        <a:srgbClr val="FFFFFF"/>
      </a:lt1>
      <a:dk2>
        <a:srgbClr val="FFFFFF"/>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TotalTime>
  <Words>760</Words>
  <Application>Microsoft Office PowerPoint</Application>
  <PresentationFormat>宽屏</PresentationFormat>
  <Paragraphs>42</Paragraphs>
  <Slides>8</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vt:i4>
      </vt:variant>
    </vt:vector>
  </HeadingPairs>
  <TitlesOfParts>
    <vt:vector size="15" baseType="lpstr">
      <vt:lpstr>等线</vt:lpstr>
      <vt:lpstr>等线 Light</vt:lpstr>
      <vt:lpstr>黑体</vt:lpstr>
      <vt:lpstr>华文仿宋</vt:lpstr>
      <vt:lpstr>楷体</vt:lpstr>
      <vt:lpstr>Arial</vt:lpstr>
      <vt:lpstr>Office 主题​​</vt:lpstr>
      <vt:lpstr>第5章   Excel数据对象与数据操作  </vt:lpstr>
      <vt:lpstr>04 Worksheets对象与Worksheet对象</vt:lpstr>
      <vt:lpstr>5.4.1 Worksheets对象及其方法</vt:lpstr>
      <vt:lpstr>5.4.1 Worksheets对象及其方法</vt:lpstr>
      <vt:lpstr>5.4.2 引用Worksheet对象</vt:lpstr>
      <vt:lpstr>5.4.3 Worksheet对象常用属性</vt:lpstr>
      <vt:lpstr>5.4.4 Worksheet对象常用方法</vt:lpstr>
      <vt:lpstr>5.4.5 Worksheet对象常用事件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smse</dc:creator>
  <cp:lastModifiedBy>user</cp:lastModifiedBy>
  <cp:revision>32</cp:revision>
  <dcterms:created xsi:type="dcterms:W3CDTF">2020-02-22T07:51:56Z</dcterms:created>
  <dcterms:modified xsi:type="dcterms:W3CDTF">2020-02-26T12:56:18Z</dcterms:modified>
</cp:coreProperties>
</file>