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5" r:id="rId3"/>
    <p:sldId id="266" r:id="rId4"/>
    <p:sldId id="267" r:id="rId5"/>
    <p:sldId id="271" r:id="rId6"/>
    <p:sldId id="272" r:id="rId7"/>
    <p:sldId id="273" r:id="rId8"/>
    <p:sldId id="274" r:id="rId9"/>
    <p:sldId id="275" r:id="rId10"/>
    <p:sldId id="276" r:id="rId11"/>
    <p:sldId id="281" r:id="rId12"/>
    <p:sldId id="282" r:id="rId13"/>
    <p:sldId id="283" r:id="rId14"/>
    <p:sldId id="279" r:id="rId15"/>
    <p:sldId id="285" r:id="rId16"/>
    <p:sldId id="286" r:id="rId17"/>
    <p:sldId id="280" r:id="rId18"/>
    <p:sldId id="270" r:id="rId19"/>
    <p:sldId id="287" r:id="rId20"/>
    <p:sldId id="288" r:id="rId21"/>
    <p:sldId id="290" r:id="rId22"/>
    <p:sldId id="291" r:id="rId23"/>
    <p:sldId id="292" r:id="rId24"/>
    <p:sldId id="293" r:id="rId25"/>
    <p:sldId id="294" r:id="rId26"/>
    <p:sldId id="295" r:id="rId27"/>
    <p:sldId id="296" r:id="rId28"/>
    <p:sldId id="297" r:id="rId29"/>
    <p:sldId id="29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E1E1E"/>
    <a:srgbClr val="439467"/>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2" d="100"/>
          <a:sy n="72" d="100"/>
        </p:scale>
        <p:origin x="43" y="2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58AB8D-28D9-464A-AD58-AA1B0EFD9C9B}"/>
              </a:ext>
            </a:extLst>
          </p:cNvPr>
          <p:cNvSpPr>
            <a:spLocks noGrp="1"/>
          </p:cNvSpPr>
          <p:nvPr>
            <p:ph type="ctrTitle" hasCustomPrompt="1"/>
          </p:nvPr>
        </p:nvSpPr>
        <p:spPr>
          <a:xfrm>
            <a:off x="1524000" y="833114"/>
            <a:ext cx="9144000" cy="883719"/>
          </a:xfrm>
          <a:prstGeom prst="rect">
            <a:avLst/>
          </a:prstGeom>
          <a:noFill/>
        </p:spPr>
        <p:txBody>
          <a:bodyPr anchor="b"/>
          <a:lstStyle>
            <a:lvl1pPr algn="ctr">
              <a:defRPr sz="6000">
                <a:solidFill>
                  <a:schemeClr val="bg1"/>
                </a:solidFill>
                <a:latin typeface="黑体" panose="02010609060101010101" pitchFamily="49" charset="-122"/>
                <a:ea typeface="黑体" panose="02010609060101010101" pitchFamily="49" charset="-122"/>
              </a:defRPr>
            </a:lvl1pPr>
          </a:lstStyle>
          <a:p>
            <a:r>
              <a:rPr lang="zh-CN" altLang="en-US" dirty="0"/>
              <a:t>数据处理与程序设计</a:t>
            </a:r>
          </a:p>
        </p:txBody>
      </p:sp>
      <p:sp>
        <p:nvSpPr>
          <p:cNvPr id="3" name="副标题 2">
            <a:extLst>
              <a:ext uri="{FF2B5EF4-FFF2-40B4-BE49-F238E27FC236}">
                <a16:creationId xmlns:a16="http://schemas.microsoft.com/office/drawing/2014/main" id="{9AA8F559-0523-4840-BB93-077D16D6C115}"/>
              </a:ext>
            </a:extLst>
          </p:cNvPr>
          <p:cNvSpPr>
            <a:spLocks noGrp="1"/>
          </p:cNvSpPr>
          <p:nvPr>
            <p:ph type="subTitle" idx="1" hasCustomPrompt="1"/>
          </p:nvPr>
        </p:nvSpPr>
        <p:spPr>
          <a:xfrm>
            <a:off x="1524000" y="5586347"/>
            <a:ext cx="9144000" cy="55517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授课单位：东北财经大学管理科学与工程学院</a:t>
            </a:r>
          </a:p>
        </p:txBody>
      </p:sp>
      <p:pic>
        <p:nvPicPr>
          <p:cNvPr id="8" name="图片 7">
            <a:extLst>
              <a:ext uri="{FF2B5EF4-FFF2-40B4-BE49-F238E27FC236}">
                <a16:creationId xmlns:a16="http://schemas.microsoft.com/office/drawing/2014/main" id="{7CB2A6BD-1C09-4B81-A375-EFC9943F8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1200" y="1937090"/>
            <a:ext cx="5689600" cy="3429000"/>
          </a:xfrm>
          <a:prstGeom prst="rect">
            <a:avLst/>
          </a:prstGeom>
        </p:spPr>
      </p:pic>
    </p:spTree>
    <p:extLst>
      <p:ext uri="{BB962C8B-B14F-4D97-AF65-F5344CB8AC3E}">
        <p14:creationId xmlns:p14="http://schemas.microsoft.com/office/powerpoint/2010/main" val="56904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本章小结">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0509E-0C79-4531-96CE-B1ADC6F41835}"/>
              </a:ext>
            </a:extLst>
          </p:cNvPr>
          <p:cNvSpPr>
            <a:spLocks noGrp="1"/>
          </p:cNvSpPr>
          <p:nvPr>
            <p:ph type="title" hasCustomPrompt="1"/>
          </p:nvPr>
        </p:nvSpPr>
        <p:spPr>
          <a:xfrm>
            <a:off x="2125824" y="513184"/>
            <a:ext cx="7940351" cy="811763"/>
          </a:xfrm>
          <a:prstGeom prst="rect">
            <a:avLst/>
          </a:prstGeom>
        </p:spPr>
        <p:txBody>
          <a:bodyPr/>
          <a:lstStyle>
            <a:lvl1pPr algn="ctr">
              <a:defRPr>
                <a:latin typeface="黑体" panose="02010609060101010101" pitchFamily="49" charset="-122"/>
                <a:ea typeface="黑体" panose="02010609060101010101" pitchFamily="49" charset="-122"/>
              </a:defRPr>
            </a:lvl1pPr>
          </a:lstStyle>
          <a:p>
            <a:r>
              <a:rPr lang="zh-CN" altLang="en-US" dirty="0"/>
              <a:t>本章小结</a:t>
            </a:r>
          </a:p>
        </p:txBody>
      </p:sp>
      <p:grpSp>
        <p:nvGrpSpPr>
          <p:cNvPr id="3" name="组合 2">
            <a:extLst>
              <a:ext uri="{FF2B5EF4-FFF2-40B4-BE49-F238E27FC236}">
                <a16:creationId xmlns:a16="http://schemas.microsoft.com/office/drawing/2014/main" id="{5C03FEA3-2EE1-4758-9266-C3E35896CAC8}"/>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3D4BE855-135C-4CB2-9E3A-475BA218E301}"/>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9CDAEDF5-8344-4783-9A90-0602CF869D6A}"/>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EB40E131-AF2C-4AE2-A762-92645D48CAB0}"/>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4648A17D-B81A-4F84-A15F-248782D4C3DD}"/>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89A2109-A794-43B8-AF22-B69C1C9592EB}"/>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D6F4A25-C9E8-4F1D-A76B-365EC1688D89}"/>
              </a:ext>
            </a:extLst>
          </p:cNvPr>
          <p:cNvSpPr>
            <a:spLocks noGrp="1"/>
          </p:cNvSpPr>
          <p:nvPr>
            <p:ph type="body" sz="quarter" idx="10"/>
          </p:nvPr>
        </p:nvSpPr>
        <p:spPr>
          <a:xfrm>
            <a:off x="2125662" y="1539875"/>
            <a:ext cx="7940676" cy="4702175"/>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66897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4F4F4"/>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3F61C0-944D-4DCC-9D49-4D2C1AA99CB4}"/>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
        <p:nvSpPr>
          <p:cNvPr id="3" name="内容占位符 2">
            <a:extLst>
              <a:ext uri="{FF2B5EF4-FFF2-40B4-BE49-F238E27FC236}">
                <a16:creationId xmlns:a16="http://schemas.microsoft.com/office/drawing/2014/main" id="{6E6EC3ED-B3E1-4F8D-A91D-DC4E012D83CF}"/>
              </a:ext>
            </a:extLst>
          </p:cNvPr>
          <p:cNvSpPr>
            <a:spLocks noGrp="1"/>
          </p:cNvSpPr>
          <p:nvPr>
            <p:ph idx="1"/>
          </p:nvPr>
        </p:nvSpPr>
        <p:spPr>
          <a:xfrm>
            <a:off x="485192" y="1240970"/>
            <a:ext cx="11402008" cy="5038533"/>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grpSp>
        <p:nvGrpSpPr>
          <p:cNvPr id="17" name="组合 16">
            <a:extLst>
              <a:ext uri="{FF2B5EF4-FFF2-40B4-BE49-F238E27FC236}">
                <a16:creationId xmlns:a16="http://schemas.microsoft.com/office/drawing/2014/main" id="{B06F4C5E-7361-4973-B93A-3975C29D40D5}"/>
              </a:ext>
            </a:extLst>
          </p:cNvPr>
          <p:cNvGrpSpPr/>
          <p:nvPr userDrawn="1"/>
        </p:nvGrpSpPr>
        <p:grpSpPr>
          <a:xfrm>
            <a:off x="0" y="6115513"/>
            <a:ext cx="746391" cy="746351"/>
            <a:chOff x="0" y="6115513"/>
            <a:chExt cx="746391" cy="746351"/>
          </a:xfrm>
        </p:grpSpPr>
        <p:sp>
          <p:nvSpPr>
            <p:cNvPr id="16" name="直角三角形 15">
              <a:extLst>
                <a:ext uri="{FF2B5EF4-FFF2-40B4-BE49-F238E27FC236}">
                  <a16:creationId xmlns:a16="http://schemas.microsoft.com/office/drawing/2014/main" id="{59C03745-8A06-426D-BF81-7A66360F1A2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a:extLst>
                <a:ext uri="{FF2B5EF4-FFF2-40B4-BE49-F238E27FC236}">
                  <a16:creationId xmlns:a16="http://schemas.microsoft.com/office/drawing/2014/main" id="{81DB58DC-3ADC-418F-AC32-37FE9FD1439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69BFA00F-1706-42F9-ABF9-BF68A8A0DCA6}"/>
              </a:ext>
            </a:extLst>
          </p:cNvPr>
          <p:cNvGrpSpPr/>
          <p:nvPr userDrawn="1"/>
        </p:nvGrpSpPr>
        <p:grpSpPr>
          <a:xfrm rot="10800000">
            <a:off x="11445609" y="-7208"/>
            <a:ext cx="746391" cy="746351"/>
            <a:chOff x="0" y="6115513"/>
            <a:chExt cx="746391" cy="746351"/>
          </a:xfrm>
        </p:grpSpPr>
        <p:sp>
          <p:nvSpPr>
            <p:cNvPr id="19" name="直角三角形 18">
              <a:extLst>
                <a:ext uri="{FF2B5EF4-FFF2-40B4-BE49-F238E27FC236}">
                  <a16:creationId xmlns:a16="http://schemas.microsoft.com/office/drawing/2014/main" id="{E0E64A5F-5241-45CE-97C4-1480E07FFBF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id="{F7826F27-1C49-4CE5-A396-E701536DB8D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298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上节回顾">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9A6A58-1284-4E47-B942-44B9027E2FDF}"/>
              </a:ext>
            </a:extLst>
          </p:cNvPr>
          <p:cNvSpPr>
            <a:spLocks noGrp="1"/>
          </p:cNvSpPr>
          <p:nvPr>
            <p:ph type="title" hasCustomPrompt="1"/>
          </p:nvPr>
        </p:nvSpPr>
        <p:spPr>
          <a:xfrm>
            <a:off x="121298" y="365968"/>
            <a:ext cx="10515600" cy="811763"/>
          </a:xfrm>
          <a:prstGeom prst="rect">
            <a:avLst/>
          </a:prstGeom>
        </p:spPr>
        <p:txBody>
          <a:bodyPr/>
          <a:lstStyle>
            <a:lvl1pPr>
              <a:defRPr>
                <a:latin typeface="黑体" panose="02010609060101010101" pitchFamily="49" charset="-122"/>
                <a:ea typeface="黑体" panose="02010609060101010101" pitchFamily="49" charset="-122"/>
              </a:defRPr>
            </a:lvl1pPr>
          </a:lstStyle>
          <a:p>
            <a:r>
              <a:rPr lang="zh-CN" altLang="en-US" dirty="0"/>
              <a:t>上节回顾</a:t>
            </a:r>
          </a:p>
        </p:txBody>
      </p:sp>
      <p:grpSp>
        <p:nvGrpSpPr>
          <p:cNvPr id="3" name="组合 2">
            <a:extLst>
              <a:ext uri="{FF2B5EF4-FFF2-40B4-BE49-F238E27FC236}">
                <a16:creationId xmlns:a16="http://schemas.microsoft.com/office/drawing/2014/main" id="{2D7BB877-497F-4F5D-AB09-46F9F59A5FD3}"/>
              </a:ext>
            </a:extLst>
          </p:cNvPr>
          <p:cNvGrpSpPr/>
          <p:nvPr userDrawn="1"/>
        </p:nvGrpSpPr>
        <p:grpSpPr>
          <a:xfrm>
            <a:off x="0" y="6115513"/>
            <a:ext cx="746391" cy="746351"/>
            <a:chOff x="0" y="6115513"/>
            <a:chExt cx="746391" cy="746351"/>
          </a:xfrm>
        </p:grpSpPr>
        <p:sp>
          <p:nvSpPr>
            <p:cNvPr id="4" name="直角三角形 3">
              <a:extLst>
                <a:ext uri="{FF2B5EF4-FFF2-40B4-BE49-F238E27FC236}">
                  <a16:creationId xmlns:a16="http://schemas.microsoft.com/office/drawing/2014/main" id="{93A2FF04-1E54-4077-9291-7C6FD97DAC5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BADD1F89-D89D-4EBF-AF5A-872F258ED09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0F79742E-636D-4FC5-B575-8DC3E666EB02}"/>
              </a:ext>
            </a:extLst>
          </p:cNvPr>
          <p:cNvGrpSpPr/>
          <p:nvPr userDrawn="1"/>
        </p:nvGrpSpPr>
        <p:grpSpPr>
          <a:xfrm rot="10800000">
            <a:off x="11445609" y="-7208"/>
            <a:ext cx="746391" cy="746351"/>
            <a:chOff x="0" y="6115513"/>
            <a:chExt cx="746391" cy="746351"/>
          </a:xfrm>
        </p:grpSpPr>
        <p:sp>
          <p:nvSpPr>
            <p:cNvPr id="7" name="直角三角形 6">
              <a:extLst>
                <a:ext uri="{FF2B5EF4-FFF2-40B4-BE49-F238E27FC236}">
                  <a16:creationId xmlns:a16="http://schemas.microsoft.com/office/drawing/2014/main" id="{EF2A1D4F-F392-46E7-99F6-7F42BB4A8AF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49875AB-056E-4313-AB57-156E99FC29E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2AB6BE4-AD6A-4C63-8D8D-73AF1D91C5CA}"/>
              </a:ext>
            </a:extLst>
          </p:cNvPr>
          <p:cNvSpPr>
            <a:spLocks noGrp="1"/>
          </p:cNvSpPr>
          <p:nvPr>
            <p:ph type="body" sz="quarter" idx="10"/>
          </p:nvPr>
        </p:nvSpPr>
        <p:spPr>
          <a:xfrm>
            <a:off x="2090057" y="1446253"/>
            <a:ext cx="7868914" cy="4497355"/>
          </a:xfrm>
        </p:spPr>
        <p:txBody>
          <a:bodyPr/>
          <a:lstStyle>
            <a:lvl1pPr>
              <a:defRPr>
                <a:solidFill>
                  <a:srgbClr val="1E1E1E"/>
                </a:solidFill>
                <a:latin typeface="黑体" panose="02010609060101010101" pitchFamily="49" charset="-122"/>
                <a:ea typeface="黑体" panose="02010609060101010101" pitchFamily="49" charset="-122"/>
              </a:defRPr>
            </a:lvl1pPr>
          </a:lstStyle>
          <a:p>
            <a:pPr lvl="0"/>
            <a:r>
              <a:rPr lang="zh-CN" altLang="en-US" dirty="0"/>
              <a:t>单击此处编辑母版文本样式</a:t>
            </a:r>
          </a:p>
        </p:txBody>
      </p:sp>
    </p:spTree>
    <p:extLst>
      <p:ext uri="{BB962C8B-B14F-4D97-AF65-F5344CB8AC3E}">
        <p14:creationId xmlns:p14="http://schemas.microsoft.com/office/powerpoint/2010/main" val="297903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目录">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09BD8446-7034-41AF-908E-176CF44C374B}"/>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AA4FA65C-B1C8-4AD7-8084-D30A3DA3BA39}"/>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a:extLst>
                <a:ext uri="{FF2B5EF4-FFF2-40B4-BE49-F238E27FC236}">
                  <a16:creationId xmlns:a16="http://schemas.microsoft.com/office/drawing/2014/main" id="{FFCCBB5C-1F2D-4182-8D3F-D997CF451C9C}"/>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C4A5699F-87D0-4F3E-9950-55220CDE9063}"/>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8E39F19C-31A2-4421-8B62-B3162F2C9440}"/>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1C0EEB48-46C4-4977-8F0E-C3C7FC4A3BD3}"/>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D8495B12-CD9B-4E4A-9E3E-86C4B4CB7E53}"/>
              </a:ext>
            </a:extLst>
          </p:cNvPr>
          <p:cNvSpPr>
            <a:spLocks noGrp="1"/>
          </p:cNvSpPr>
          <p:nvPr>
            <p:ph type="body" sz="quarter" idx="10" hasCustomPrompt="1"/>
          </p:nvPr>
        </p:nvSpPr>
        <p:spPr>
          <a:xfrm>
            <a:off x="2071396" y="1576877"/>
            <a:ext cx="7868914" cy="4497355"/>
          </a:xfrm>
          <a:solidFill>
            <a:schemeClr val="tx1">
              <a:lumMod val="85000"/>
            </a:schemeClr>
          </a:solidFill>
          <a:ln>
            <a:solidFill>
              <a:schemeClr val="accent6">
                <a:lumMod val="75000"/>
              </a:schemeClr>
            </a:solidFill>
          </a:ln>
        </p:spPr>
        <p:txBody>
          <a:bodyPr/>
          <a:lstStyle>
            <a:lvl1pPr marL="0" indent="0">
              <a:buNone/>
              <a:defRPr>
                <a:solidFill>
                  <a:srgbClr val="1E1E1E"/>
                </a:solidFill>
                <a:latin typeface="黑体" panose="02010609060101010101" pitchFamily="49" charset="-122"/>
                <a:ea typeface="黑体" panose="02010609060101010101" pitchFamily="49" charset="-122"/>
              </a:defRPr>
            </a:lvl1pPr>
          </a:lstStyle>
          <a:p>
            <a:pPr lvl="0"/>
            <a:r>
              <a:rPr lang="en-US" altLang="zh-CN" dirty="0"/>
              <a:t>01 </a:t>
            </a:r>
          </a:p>
          <a:p>
            <a:pPr lvl="0"/>
            <a:r>
              <a:rPr lang="en-US" altLang="zh-CN" dirty="0"/>
              <a:t>02 </a:t>
            </a:r>
          </a:p>
          <a:p>
            <a:pPr lvl="0"/>
            <a:endParaRPr lang="zh-CN" altLang="en-US" dirty="0"/>
          </a:p>
        </p:txBody>
      </p:sp>
      <p:sp>
        <p:nvSpPr>
          <p:cNvPr id="12" name="文本占位符 11">
            <a:extLst>
              <a:ext uri="{FF2B5EF4-FFF2-40B4-BE49-F238E27FC236}">
                <a16:creationId xmlns:a16="http://schemas.microsoft.com/office/drawing/2014/main" id="{998DD887-41E5-4F1C-8D56-C542E5B3FD01}"/>
              </a:ext>
            </a:extLst>
          </p:cNvPr>
          <p:cNvSpPr>
            <a:spLocks noGrp="1"/>
          </p:cNvSpPr>
          <p:nvPr>
            <p:ph type="body" sz="quarter" idx="11" hasCustomPrompt="1"/>
          </p:nvPr>
        </p:nvSpPr>
        <p:spPr>
          <a:xfrm>
            <a:off x="5047966" y="416266"/>
            <a:ext cx="2096067" cy="610093"/>
          </a:xfrm>
        </p:spPr>
        <p:txBody>
          <a:bodyPr>
            <a:noAutofit/>
          </a:bodyPr>
          <a:lstStyle>
            <a:lvl1pPr marL="0" indent="0">
              <a:buNone/>
              <a:defRPr sz="3600">
                <a:solidFill>
                  <a:srgbClr val="439467"/>
                </a:solidFill>
                <a:latin typeface="黑体" panose="02010609060101010101" pitchFamily="49" charset="-122"/>
                <a:ea typeface="黑体" panose="02010609060101010101" pitchFamily="49" charset="-122"/>
              </a:defRPr>
            </a:lvl1pPr>
          </a:lstStyle>
          <a:p>
            <a:pPr lvl="0"/>
            <a:r>
              <a:rPr lang="zh-CN" altLang="en-US" dirty="0"/>
              <a:t>本章目录</a:t>
            </a:r>
          </a:p>
        </p:txBody>
      </p:sp>
    </p:spTree>
    <p:extLst>
      <p:ext uri="{BB962C8B-B14F-4D97-AF65-F5344CB8AC3E}">
        <p14:creationId xmlns:p14="http://schemas.microsoft.com/office/powerpoint/2010/main" val="2155006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76123-5AF2-4AAE-8C5B-7B5378EAF7D7}"/>
              </a:ext>
            </a:extLst>
          </p:cNvPr>
          <p:cNvSpPr>
            <a:spLocks noGrp="1"/>
          </p:cNvSpPr>
          <p:nvPr>
            <p:ph type="title"/>
          </p:nvPr>
        </p:nvSpPr>
        <p:spPr>
          <a:xfrm>
            <a:off x="981132" y="2855166"/>
            <a:ext cx="10515600" cy="878925"/>
          </a:xfrm>
          <a:prstGeom prst="rect">
            <a:avLst/>
          </a:prstGeom>
          <a:noFill/>
        </p:spPr>
        <p:txBody>
          <a:bodyPr anchor="b">
            <a:normAutofit/>
          </a:bodyPr>
          <a:lstStyle>
            <a:lvl1pPr algn="ctr">
              <a:defRPr sz="4800">
                <a:solidFill>
                  <a:schemeClr val="bg1"/>
                </a:solidFill>
                <a:latin typeface="黑体" panose="02010609060101010101" pitchFamily="49" charset="-122"/>
                <a:ea typeface="黑体" panose="02010609060101010101" pitchFamily="49" charset="-122"/>
              </a:defRPr>
            </a:lvl1pPr>
          </a:lstStyle>
          <a:p>
            <a:r>
              <a:rPr lang="zh-CN" altLang="en-US"/>
              <a:t>单击此处编辑母版标题样式</a:t>
            </a:r>
          </a:p>
        </p:txBody>
      </p:sp>
    </p:spTree>
    <p:extLst>
      <p:ext uri="{BB962C8B-B14F-4D97-AF65-F5344CB8AC3E}">
        <p14:creationId xmlns:p14="http://schemas.microsoft.com/office/powerpoint/2010/main" val="223595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1">
            <a:lumMod val="95000"/>
          </a:schemeClr>
        </a:solidFill>
        <a:effectLst/>
      </p:bgPr>
    </p:bg>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27A3FDC-C930-4DAC-B667-BF0964848A14}"/>
              </a:ext>
            </a:extLst>
          </p:cNvPr>
          <p:cNvSpPr>
            <a:spLocks noGrp="1"/>
          </p:cNvSpPr>
          <p:nvPr>
            <p:ph sz="half" idx="1"/>
          </p:nvPr>
        </p:nvSpPr>
        <p:spPr>
          <a:xfrm>
            <a:off x="494522"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7C9F6D1-AE2D-48AC-B31D-2F74475A5A08}"/>
              </a:ext>
            </a:extLst>
          </p:cNvPr>
          <p:cNvSpPr>
            <a:spLocks noGrp="1"/>
          </p:cNvSpPr>
          <p:nvPr>
            <p:ph sz="half" idx="2"/>
          </p:nvPr>
        </p:nvSpPr>
        <p:spPr>
          <a:xfrm>
            <a:off x="6172200"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2" name="组合 11">
            <a:extLst>
              <a:ext uri="{FF2B5EF4-FFF2-40B4-BE49-F238E27FC236}">
                <a16:creationId xmlns:a16="http://schemas.microsoft.com/office/drawing/2014/main" id="{1BEBE917-2F41-42E7-931E-24D9EB22C215}"/>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0B473D94-FEA2-4733-8894-D13280706C6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6118C4A-858D-4061-977C-30AFB97BA68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24327353-E96B-4A78-B853-BE4075C736E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B6DD9267-E37F-4201-87D9-8743BA9A61D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D3947121-16A6-4C9A-8F4C-9A8325BEFD8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1">
            <a:extLst>
              <a:ext uri="{FF2B5EF4-FFF2-40B4-BE49-F238E27FC236}">
                <a16:creationId xmlns:a16="http://schemas.microsoft.com/office/drawing/2014/main" id="{97FC13B3-B810-4651-90D9-111B4A632A35}"/>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90880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bg>
      <p:bgPr>
        <a:solidFill>
          <a:schemeClr val="bg1">
            <a:lumMod val="95000"/>
          </a:schemeClr>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63D3605-D1E7-4204-9358-87147C371486}"/>
              </a:ext>
            </a:extLst>
          </p:cNvPr>
          <p:cNvSpPr>
            <a:spLocks noGrp="1"/>
          </p:cNvSpPr>
          <p:nvPr>
            <p:ph type="body" idx="1"/>
          </p:nvPr>
        </p:nvSpPr>
        <p:spPr>
          <a:xfrm>
            <a:off x="839788" y="1335930"/>
            <a:ext cx="5157787"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67EB659-C285-4E70-B5E3-8E326A2987F9}"/>
              </a:ext>
            </a:extLst>
          </p:cNvPr>
          <p:cNvSpPr>
            <a:spLocks noGrp="1"/>
          </p:cNvSpPr>
          <p:nvPr>
            <p:ph sz="half" idx="2"/>
          </p:nvPr>
        </p:nvSpPr>
        <p:spPr>
          <a:xfrm>
            <a:off x="839788" y="2267339"/>
            <a:ext cx="5157787"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52FEF67-6A27-4366-811C-CBB98530F612}"/>
              </a:ext>
            </a:extLst>
          </p:cNvPr>
          <p:cNvSpPr>
            <a:spLocks noGrp="1"/>
          </p:cNvSpPr>
          <p:nvPr>
            <p:ph type="body" sz="quarter" idx="3"/>
          </p:nvPr>
        </p:nvSpPr>
        <p:spPr>
          <a:xfrm>
            <a:off x="6172200" y="1335930"/>
            <a:ext cx="5183188"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F65175D-FBC6-494B-BCD0-787672FFD485}"/>
              </a:ext>
            </a:extLst>
          </p:cNvPr>
          <p:cNvSpPr>
            <a:spLocks noGrp="1"/>
          </p:cNvSpPr>
          <p:nvPr>
            <p:ph sz="quarter" idx="4"/>
          </p:nvPr>
        </p:nvSpPr>
        <p:spPr>
          <a:xfrm>
            <a:off x="6194427" y="2267339"/>
            <a:ext cx="5183188"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4" name="组合 13">
            <a:extLst>
              <a:ext uri="{FF2B5EF4-FFF2-40B4-BE49-F238E27FC236}">
                <a16:creationId xmlns:a16="http://schemas.microsoft.com/office/drawing/2014/main" id="{A9688B3F-C1AB-45B8-AAD8-BFCE9B2510A2}"/>
              </a:ext>
            </a:extLst>
          </p:cNvPr>
          <p:cNvGrpSpPr/>
          <p:nvPr userDrawn="1"/>
        </p:nvGrpSpPr>
        <p:grpSpPr>
          <a:xfrm>
            <a:off x="0" y="6115513"/>
            <a:ext cx="746391" cy="746351"/>
            <a:chOff x="0" y="6115513"/>
            <a:chExt cx="746391" cy="746351"/>
          </a:xfrm>
        </p:grpSpPr>
        <p:sp>
          <p:nvSpPr>
            <p:cNvPr id="15" name="直角三角形 14">
              <a:extLst>
                <a:ext uri="{FF2B5EF4-FFF2-40B4-BE49-F238E27FC236}">
                  <a16:creationId xmlns:a16="http://schemas.microsoft.com/office/drawing/2014/main" id="{A70B1B13-8926-4B68-BDFB-944D356A0899}"/>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a:extLst>
                <a:ext uri="{FF2B5EF4-FFF2-40B4-BE49-F238E27FC236}">
                  <a16:creationId xmlns:a16="http://schemas.microsoft.com/office/drawing/2014/main" id="{E80DD400-FB61-4CFB-BCE1-9ACB58967E3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83E48405-9074-46DD-AFCF-867AD2108F03}"/>
              </a:ext>
            </a:extLst>
          </p:cNvPr>
          <p:cNvGrpSpPr/>
          <p:nvPr userDrawn="1"/>
        </p:nvGrpSpPr>
        <p:grpSpPr>
          <a:xfrm rot="10800000">
            <a:off x="11445609" y="-7208"/>
            <a:ext cx="746391" cy="746351"/>
            <a:chOff x="0" y="6115513"/>
            <a:chExt cx="746391" cy="746351"/>
          </a:xfrm>
        </p:grpSpPr>
        <p:sp>
          <p:nvSpPr>
            <p:cNvPr id="18" name="直角三角形 17">
              <a:extLst>
                <a:ext uri="{FF2B5EF4-FFF2-40B4-BE49-F238E27FC236}">
                  <a16:creationId xmlns:a16="http://schemas.microsoft.com/office/drawing/2014/main" id="{1990631D-EED9-4CD9-9FE0-7567053714B0}"/>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id="{9A678650-9097-4B5E-9EA0-522E8DACA42E}"/>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1">
            <a:extLst>
              <a:ext uri="{FF2B5EF4-FFF2-40B4-BE49-F238E27FC236}">
                <a16:creationId xmlns:a16="http://schemas.microsoft.com/office/drawing/2014/main" id="{222BE322-601F-49F6-B971-FFFC1AC7F918}"/>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67466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D8D4446D-A123-44DC-8F43-2AF42A6EDA26}"/>
              </a:ext>
            </a:extLst>
          </p:cNvPr>
          <p:cNvGrpSpPr/>
          <p:nvPr userDrawn="1"/>
        </p:nvGrpSpPr>
        <p:grpSpPr>
          <a:xfrm>
            <a:off x="0" y="6115513"/>
            <a:ext cx="746391" cy="746351"/>
            <a:chOff x="0" y="6115513"/>
            <a:chExt cx="746391" cy="746351"/>
          </a:xfrm>
        </p:grpSpPr>
        <p:sp>
          <p:nvSpPr>
            <p:cNvPr id="11" name="直角三角形 10">
              <a:extLst>
                <a:ext uri="{FF2B5EF4-FFF2-40B4-BE49-F238E27FC236}">
                  <a16:creationId xmlns:a16="http://schemas.microsoft.com/office/drawing/2014/main" id="{31DA4322-C4B2-466E-8249-27E5DF097751}"/>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a:extLst>
                <a:ext uri="{FF2B5EF4-FFF2-40B4-BE49-F238E27FC236}">
                  <a16:creationId xmlns:a16="http://schemas.microsoft.com/office/drawing/2014/main" id="{6999E91C-BDCD-4F77-A8F9-82894AA8EFBD}"/>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id="{FB015CDC-E4BF-4992-9EAC-525F748F8E61}"/>
              </a:ext>
            </a:extLst>
          </p:cNvPr>
          <p:cNvGrpSpPr/>
          <p:nvPr userDrawn="1"/>
        </p:nvGrpSpPr>
        <p:grpSpPr>
          <a:xfrm rot="10800000">
            <a:off x="11445609" y="-7208"/>
            <a:ext cx="746391" cy="746351"/>
            <a:chOff x="0" y="6115513"/>
            <a:chExt cx="746391" cy="746351"/>
          </a:xfrm>
        </p:grpSpPr>
        <p:sp>
          <p:nvSpPr>
            <p:cNvPr id="14" name="直角三角形 13">
              <a:extLst>
                <a:ext uri="{FF2B5EF4-FFF2-40B4-BE49-F238E27FC236}">
                  <a16:creationId xmlns:a16="http://schemas.microsoft.com/office/drawing/2014/main" id="{DD47670E-B41A-4118-8FD5-7546F067CCC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id="{C90427FB-126B-4DA9-98C7-14EE9D87442A}"/>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1">
            <a:extLst>
              <a:ext uri="{FF2B5EF4-FFF2-40B4-BE49-F238E27FC236}">
                <a16:creationId xmlns:a16="http://schemas.microsoft.com/office/drawing/2014/main" id="{F48B1C78-784F-481E-AFB9-B5831ACD0219}"/>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05725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2C997A09-2154-44AF-BFB3-673238277C11}"/>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E4FB17F4-14C0-4F3A-8C46-D3AE998EE12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C305DFC6-28BD-4CBA-8DDB-52E04EB9FE39}"/>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C9F9FD72-16CD-4988-A70F-07CB7D1932FB}"/>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FB7335D5-F144-4056-BA31-5170B6EE174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93D2FB7-C390-4D4F-A95A-C02DEF7C9816}"/>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52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7A30FC-8F6A-4176-9EDE-6C87FCC1A8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3F85568-B33A-424D-B6CD-E5C38A61B908}"/>
              </a:ext>
            </a:extLst>
          </p:cNvPr>
          <p:cNvSpPr>
            <a:spLocks noGrp="1"/>
          </p:cNvSpPr>
          <p:nvPr>
            <p:ph idx="1"/>
          </p:nvPr>
        </p:nvSpPr>
        <p:spPr>
          <a:xfrm>
            <a:off x="5183188" y="457200"/>
            <a:ext cx="6172200" cy="5943599"/>
          </a:xfrm>
        </p:spPr>
        <p:txBody>
          <a:bodyPr/>
          <a:lstStyle>
            <a:lvl1pPr>
              <a:defRPr sz="3200">
                <a:solidFill>
                  <a:srgbClr val="1E1E1E"/>
                </a:solidFill>
              </a:defRPr>
            </a:lvl1pPr>
            <a:lvl2pPr>
              <a:defRPr sz="2800">
                <a:solidFill>
                  <a:srgbClr val="1E1E1E"/>
                </a:solidFill>
              </a:defRPr>
            </a:lvl2pPr>
            <a:lvl3pPr>
              <a:defRPr sz="2400">
                <a:solidFill>
                  <a:srgbClr val="1E1E1E"/>
                </a:solidFill>
              </a:defRPr>
            </a:lvl3pPr>
            <a:lvl4pPr>
              <a:defRPr sz="2000">
                <a:solidFill>
                  <a:srgbClr val="1E1E1E"/>
                </a:solidFill>
              </a:defRPr>
            </a:lvl4pPr>
            <a:lvl5pPr>
              <a:defRPr sz="2000">
                <a:solidFill>
                  <a:srgbClr val="1E1E1E"/>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E69C09F-7782-4FD2-A4DC-E78E787FBD31}"/>
              </a:ext>
            </a:extLst>
          </p:cNvPr>
          <p:cNvSpPr>
            <a:spLocks noGrp="1"/>
          </p:cNvSpPr>
          <p:nvPr>
            <p:ph type="body" sz="half" idx="2"/>
          </p:nvPr>
        </p:nvSpPr>
        <p:spPr>
          <a:xfrm>
            <a:off x="839788" y="2057400"/>
            <a:ext cx="3932237" cy="4343400"/>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0E64FDCC-C47F-4F94-A210-A6786245AA47}"/>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92C00417-8ED3-44C7-AE0B-403F65CC98F3}"/>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09E6420-9113-485C-9E22-577F83EE6308}"/>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F9348AFB-C639-4AA6-A1C0-6DE760AA5D62}"/>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64A7E563-FB76-4B5B-9C4D-52FDEA4F1F22}"/>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B65BA76F-BE26-4102-95C3-6544806B0BF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8435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920589-8CCA-4AC5-887F-0759357FB5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66D140A-AE13-4BF8-92AC-3756ED0E5F2D}"/>
              </a:ext>
            </a:extLst>
          </p:cNvPr>
          <p:cNvSpPr>
            <a:spLocks noGrp="1"/>
          </p:cNvSpPr>
          <p:nvPr>
            <p:ph type="pic" idx="1"/>
          </p:nvPr>
        </p:nvSpPr>
        <p:spPr>
          <a:xfrm>
            <a:off x="5183188" y="987425"/>
            <a:ext cx="6172200" cy="4873625"/>
          </a:xfrm>
        </p:spPr>
        <p:txBody>
          <a:bodyPr/>
          <a:lstStyle>
            <a:lvl1pPr marL="0" indent="0">
              <a:buNone/>
              <a:defRPr sz="3200">
                <a:solidFill>
                  <a:srgbClr val="1E1E1E"/>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24899-1799-4CC4-9009-31CFCB4AF6C1}"/>
              </a:ext>
            </a:extLst>
          </p:cNvPr>
          <p:cNvSpPr>
            <a:spLocks noGrp="1"/>
          </p:cNvSpPr>
          <p:nvPr>
            <p:ph type="body" sz="half" idx="2"/>
          </p:nvPr>
        </p:nvSpPr>
        <p:spPr>
          <a:xfrm>
            <a:off x="839788" y="2057400"/>
            <a:ext cx="3932237" cy="3811588"/>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B25DDADB-6DE6-4549-9036-CA85F518F644}"/>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43399087-FF41-4778-B847-70E7B26502F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7E3570A0-A6F6-46B8-8BD8-6CFFB7BCAB7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8CC890F6-22B1-44A0-8E5F-37DDCC48BCD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5932C1D4-238A-470F-BBEF-88026EB8BE8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C10373FE-827C-4723-B5CF-96BC1AA7F903}"/>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11883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lumMod val="95000"/>
          </a:schemeClr>
        </a:solidFill>
        <a:effectLst/>
      </p:bgPr>
    </p:bg>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2355BA27-568F-472B-8D54-E65A99B25E4E}"/>
              </a:ext>
            </a:extLst>
          </p:cNvPr>
          <p:cNvSpPr>
            <a:spLocks noGrp="1"/>
          </p:cNvSpPr>
          <p:nvPr>
            <p:ph type="body" orient="vert" idx="1"/>
          </p:nvPr>
        </p:nvSpPr>
        <p:spPr>
          <a:xfrm>
            <a:off x="382555" y="1240971"/>
            <a:ext cx="10971245" cy="4935992"/>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7260C717-C0BC-4B4D-B661-2633D6DF9BEE}"/>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9AB7D116-E456-437E-BD85-5293A964476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EA4A2B27-B8AB-4F15-99BE-2603F7DE8EA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B42CAB7-67BB-458F-8D41-E0CCC8645F0A}"/>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0D49CDD3-37B9-4E46-9A43-00A96DAB7284}"/>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FEB1BDE-A938-43F0-AC20-2227391DFF1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标题 1">
            <a:extLst>
              <a:ext uri="{FF2B5EF4-FFF2-40B4-BE49-F238E27FC236}">
                <a16:creationId xmlns:a16="http://schemas.microsoft.com/office/drawing/2014/main" id="{A23D8DDC-41CE-40C0-A187-7C17D6678F9C}"/>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128232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lumMod val="95000"/>
          </a:schemeClr>
        </a:solidFill>
        <a:effectLst/>
      </p:bgPr>
    </p:bg>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6D1E32-DA71-4BB2-9F62-A5E91AD2D9A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6C2E8A6-D707-4E04-9893-A4D3D6436050}"/>
              </a:ext>
            </a:extLst>
          </p:cNvPr>
          <p:cNvSpPr>
            <a:spLocks noGrp="1"/>
          </p:cNvSpPr>
          <p:nvPr>
            <p:ph type="body" orient="vert" idx="1"/>
          </p:nvPr>
        </p:nvSpPr>
        <p:spPr>
          <a:xfrm>
            <a:off x="838200" y="365125"/>
            <a:ext cx="7734300" cy="5811838"/>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27AB5868-1037-4534-AD5D-F9D26D2ED2D5}"/>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50039631-2115-48C3-BB06-2225ADA008BA}"/>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1149A6C1-7F37-457E-96F4-F3407297D19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D158B8B-3F2D-468E-A8A9-26AC266C9ECC}"/>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4B7EE70A-E80D-43D0-9C2D-D155212BE9D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C86DB3A9-DE28-4FE7-9A86-ABCB15FF849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765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D7446A9-C8E2-481C-BB65-EEC3326B85C4}"/>
              </a:ext>
            </a:extLst>
          </p:cNvPr>
          <p:cNvSpPr>
            <a:spLocks noGrp="1"/>
          </p:cNvSpPr>
          <p:nvPr>
            <p:ph type="title"/>
          </p:nvPr>
        </p:nvSpPr>
        <p:spPr>
          <a:xfrm>
            <a:off x="195943" y="363895"/>
            <a:ext cx="10515600" cy="811763"/>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none"/>
        </p:style>
        <p:txBody>
          <a:bodyPr vert="horz" lIns="91440" tIns="45720" rIns="91440" bIns="45720" rtlCol="0" anchor="ctr">
            <a:normAutofit/>
          </a:bodyPr>
          <a:lstStyle/>
          <a:p>
            <a:pPr lvl="0"/>
            <a:r>
              <a:rPr lang="zh-CN" altLang="en-US" dirty="0"/>
              <a:t>单击此处编辑母版标题样式</a:t>
            </a:r>
          </a:p>
        </p:txBody>
      </p:sp>
      <p:sp>
        <p:nvSpPr>
          <p:cNvPr id="3" name="文本占位符 2">
            <a:extLst>
              <a:ext uri="{FF2B5EF4-FFF2-40B4-BE49-F238E27FC236}">
                <a16:creationId xmlns:a16="http://schemas.microsoft.com/office/drawing/2014/main" id="{DD5CB865-F68E-4CE1-8A13-E680ADC0A6D5}"/>
              </a:ext>
            </a:extLst>
          </p:cNvPr>
          <p:cNvSpPr>
            <a:spLocks noGrp="1"/>
          </p:cNvSpPr>
          <p:nvPr>
            <p:ph type="body" idx="1"/>
          </p:nvPr>
        </p:nvSpPr>
        <p:spPr>
          <a:xfrm>
            <a:off x="838200" y="1586204"/>
            <a:ext cx="10515600" cy="459075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303201799"/>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1"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lang="zh-CN" altLang="en-US" sz="4400" kern="1200" dirty="0" smtClean="0">
          <a:solidFill>
            <a:srgbClr val="439467"/>
          </a:solidFill>
          <a:latin typeface="黑体" panose="02010609060101010101" pitchFamily="49" charset="-122"/>
          <a:ea typeface="黑体" panose="02010609060101010101" pitchFamily="49" charset="-122"/>
          <a:cs typeface="+mn-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b="1" dirty="0"/>
              <a:t>5.5 Range</a:t>
            </a:r>
            <a:r>
              <a:rPr lang="zh-CN" altLang="zh-CN" b="1" dirty="0"/>
              <a:t>对象</a:t>
            </a:r>
            <a:endParaRPr lang="zh-CN" altLang="en-US" dirty="0"/>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1044485" y="2084349"/>
            <a:ext cx="9635352" cy="3507493"/>
          </a:xfrm>
        </p:spPr>
        <p:txBody>
          <a:bodyPr/>
          <a:lstStyle/>
          <a:p>
            <a:pPr marL="0" indent="0">
              <a:buNone/>
            </a:pPr>
            <a:r>
              <a:rPr lang="en-US" altLang="zh-CN" dirty="0"/>
              <a:t>Range</a:t>
            </a:r>
            <a:r>
              <a:rPr lang="zh-CN" altLang="zh-CN" dirty="0"/>
              <a:t>对象对应一张工作表中的一个或多个单元格。</a:t>
            </a:r>
            <a:endParaRPr lang="en-US" altLang="zh-CN" dirty="0"/>
          </a:p>
          <a:p>
            <a:pPr marL="0" indent="0">
              <a:buNone/>
            </a:pPr>
            <a:r>
              <a:rPr lang="en-US" altLang="zh-CN" dirty="0"/>
              <a:t>Range</a:t>
            </a:r>
            <a:r>
              <a:rPr lang="zh-CN" altLang="zh-CN" dirty="0"/>
              <a:t>可以是一个单元格、一行或一列单元格，也可以是一个或多个单元格或一个或多个单元格单元格区域</a:t>
            </a:r>
            <a:r>
              <a:rPr lang="en-US" altLang="zh-CN" dirty="0"/>
              <a:t>,</a:t>
            </a:r>
            <a:r>
              <a:rPr lang="zh-CN" altLang="zh-CN" dirty="0"/>
              <a:t>因此</a:t>
            </a:r>
            <a:r>
              <a:rPr lang="en-US" altLang="zh-CN" dirty="0"/>
              <a:t>Range</a:t>
            </a:r>
            <a:r>
              <a:rPr lang="zh-CN" altLang="zh-CN" dirty="0"/>
              <a:t>也是一个集合对象。</a:t>
            </a:r>
            <a:endParaRPr lang="en-US" altLang="zh-CN" dirty="0"/>
          </a:p>
          <a:p>
            <a:pPr marL="0" indent="0">
              <a:buNone/>
            </a:pPr>
            <a:r>
              <a:rPr lang="zh-CN" altLang="zh-CN" dirty="0"/>
              <a:t>在对象模型中，</a:t>
            </a:r>
            <a:r>
              <a:rPr lang="en-US" altLang="zh-CN" dirty="0"/>
              <a:t>Range</a:t>
            </a:r>
            <a:r>
              <a:rPr lang="zh-CN" altLang="zh-CN" dirty="0"/>
              <a:t>对象位于</a:t>
            </a:r>
            <a:r>
              <a:rPr lang="en-US" altLang="zh-CN" dirty="0"/>
              <a:t>Worksheet</a:t>
            </a:r>
            <a:r>
              <a:rPr lang="zh-CN" altLang="zh-CN" dirty="0"/>
              <a:t>对象之下，在</a:t>
            </a:r>
            <a:r>
              <a:rPr lang="en-US" altLang="zh-CN" dirty="0"/>
              <a:t>Excel VBA</a:t>
            </a:r>
            <a:r>
              <a:rPr lang="zh-CN" altLang="zh-CN" dirty="0"/>
              <a:t>程序中对单元格的数据、格式及注释的操作都是通过操作</a:t>
            </a:r>
            <a:r>
              <a:rPr lang="en-US" altLang="zh-CN" dirty="0"/>
              <a:t>Range</a:t>
            </a:r>
            <a:r>
              <a:rPr lang="zh-CN" altLang="zh-CN" dirty="0"/>
              <a:t>对象完成的。</a:t>
            </a:r>
          </a:p>
          <a:p>
            <a:pPr marL="0" indent="0">
              <a:buNone/>
            </a:pPr>
            <a:endParaRPr lang="zh-CN" altLang="en-US" dirty="0"/>
          </a:p>
        </p:txBody>
      </p:sp>
    </p:spTree>
    <p:extLst>
      <p:ext uri="{BB962C8B-B14F-4D97-AF65-F5344CB8AC3E}">
        <p14:creationId xmlns:p14="http://schemas.microsoft.com/office/powerpoint/2010/main" val="432800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00E7C3-D666-4AC9-BDBF-5E6B7B1BC82E}"/>
              </a:ext>
            </a:extLst>
          </p:cNvPr>
          <p:cNvSpPr>
            <a:spLocks noGrp="1"/>
          </p:cNvSpPr>
          <p:nvPr>
            <p:ph type="title"/>
          </p:nvPr>
        </p:nvSpPr>
        <p:spPr/>
        <p:txBody>
          <a:bodyPr>
            <a:normAutofit/>
          </a:bodyPr>
          <a:lstStyle/>
          <a:p>
            <a:r>
              <a:rPr lang="en-US" altLang="zh-CN" dirty="0"/>
              <a:t>5.5.1 </a:t>
            </a:r>
            <a:r>
              <a:rPr lang="zh-CN" altLang="zh-CN" dirty="0"/>
              <a:t>引用</a:t>
            </a:r>
            <a:r>
              <a:rPr lang="en-US" altLang="zh-CN" dirty="0"/>
              <a:t>Range</a:t>
            </a:r>
            <a:r>
              <a:rPr lang="zh-CN" altLang="zh-CN" dirty="0"/>
              <a:t>对象</a:t>
            </a:r>
            <a:endParaRPr lang="zh-CN" altLang="en-US" dirty="0"/>
          </a:p>
        </p:txBody>
      </p:sp>
      <p:sp>
        <p:nvSpPr>
          <p:cNvPr id="3" name="内容占位符 2">
            <a:extLst>
              <a:ext uri="{FF2B5EF4-FFF2-40B4-BE49-F238E27FC236}">
                <a16:creationId xmlns:a16="http://schemas.microsoft.com/office/drawing/2014/main" id="{DB6CF472-5A82-422D-98B8-F5664AFC3601}"/>
              </a:ext>
            </a:extLst>
          </p:cNvPr>
          <p:cNvSpPr>
            <a:spLocks noGrp="1"/>
          </p:cNvSpPr>
          <p:nvPr>
            <p:ph idx="1"/>
          </p:nvPr>
        </p:nvSpPr>
        <p:spPr/>
        <p:txBody>
          <a:bodyPr>
            <a:normAutofit/>
          </a:bodyPr>
          <a:lstStyle/>
          <a:p>
            <a:pPr marL="0" indent="0">
              <a:buNone/>
            </a:pPr>
            <a:r>
              <a:rPr lang="zh-CN" altLang="zh-CN" dirty="0"/>
              <a:t>在</a:t>
            </a:r>
            <a:r>
              <a:rPr lang="en-US" altLang="zh-CN" dirty="0"/>
              <a:t>Excel VBA</a:t>
            </a:r>
            <a:r>
              <a:rPr lang="zh-CN" altLang="zh-CN" dirty="0"/>
              <a:t>中操作单元格前，必须获取与被操作单元格对应的</a:t>
            </a:r>
            <a:r>
              <a:rPr lang="en-US" altLang="zh-CN" dirty="0"/>
              <a:t>Range</a:t>
            </a:r>
            <a:r>
              <a:rPr lang="zh-CN" altLang="zh-CN" dirty="0"/>
              <a:t>对象，获取</a:t>
            </a:r>
            <a:r>
              <a:rPr lang="en-US" altLang="zh-CN" dirty="0"/>
              <a:t>Range</a:t>
            </a:r>
            <a:r>
              <a:rPr lang="zh-CN" altLang="zh-CN" dirty="0"/>
              <a:t>对象的方法有</a:t>
            </a:r>
            <a:r>
              <a:rPr lang="en-US" altLang="zh-CN" dirty="0"/>
              <a:t>4</a:t>
            </a:r>
            <a:r>
              <a:rPr lang="zh-CN" altLang="zh-CN" dirty="0"/>
              <a:t>种方式。</a:t>
            </a:r>
          </a:p>
          <a:p>
            <a:pPr marL="0" indent="0">
              <a:buNone/>
            </a:pPr>
            <a:r>
              <a:rPr lang="zh-CN" altLang="zh-CN" dirty="0"/>
              <a:t>（</a:t>
            </a:r>
            <a:r>
              <a:rPr lang="en-US" altLang="zh-CN" dirty="0"/>
              <a:t>1</a:t>
            </a:r>
            <a:r>
              <a:rPr lang="zh-CN" altLang="zh-CN" dirty="0"/>
              <a:t>）通过</a:t>
            </a:r>
            <a:r>
              <a:rPr lang="en-US" altLang="zh-CN" dirty="0"/>
              <a:t>Application</a:t>
            </a:r>
            <a:r>
              <a:rPr lang="zh-CN" altLang="zh-CN" dirty="0"/>
              <a:t>对象的属性获取。</a:t>
            </a:r>
            <a:r>
              <a:rPr lang="zh-CN" altLang="en-US" dirty="0"/>
              <a:t>（</a:t>
            </a:r>
            <a:r>
              <a:rPr lang="en-US" altLang="zh-CN" dirty="0" err="1"/>
              <a:t>ActiveCell</a:t>
            </a:r>
            <a:r>
              <a:rPr lang="zh-CN" altLang="zh-CN" dirty="0"/>
              <a:t>、</a:t>
            </a:r>
            <a:r>
              <a:rPr lang="en-US" altLang="zh-CN" dirty="0"/>
              <a:t>Cells</a:t>
            </a:r>
            <a:r>
              <a:rPr lang="zh-CN" altLang="zh-CN" dirty="0"/>
              <a:t>、</a:t>
            </a:r>
            <a:r>
              <a:rPr lang="en-US" altLang="zh-CN" dirty="0"/>
              <a:t>Range</a:t>
            </a:r>
            <a:r>
              <a:rPr lang="zh-CN" altLang="en-US" dirty="0"/>
              <a:t>、</a:t>
            </a:r>
            <a:r>
              <a:rPr lang="en-US" altLang="zh-CN" dirty="0"/>
              <a:t>Selection</a:t>
            </a:r>
            <a:r>
              <a:rPr lang="zh-CN" altLang="en-US" dirty="0"/>
              <a:t>）</a:t>
            </a:r>
            <a:r>
              <a:rPr lang="zh-CN" altLang="zh-CN" dirty="0"/>
              <a:t>属性</a:t>
            </a:r>
          </a:p>
          <a:p>
            <a:pPr marL="0" indent="0">
              <a:buNone/>
            </a:pPr>
            <a:r>
              <a:rPr lang="zh-CN" altLang="zh-CN" dirty="0"/>
              <a:t>（</a:t>
            </a:r>
            <a:r>
              <a:rPr lang="en-US" altLang="zh-CN" dirty="0"/>
              <a:t>2</a:t>
            </a:r>
            <a:r>
              <a:rPr lang="zh-CN" altLang="zh-CN" dirty="0"/>
              <a:t>）通过</a:t>
            </a:r>
            <a:r>
              <a:rPr lang="en-US" altLang="zh-CN" dirty="0"/>
              <a:t>Worksheet</a:t>
            </a:r>
            <a:r>
              <a:rPr lang="zh-CN" altLang="zh-CN" dirty="0"/>
              <a:t>对象的属性获取。</a:t>
            </a:r>
            <a:r>
              <a:rPr lang="zh-CN" altLang="en-US" dirty="0"/>
              <a:t>（</a:t>
            </a:r>
            <a:r>
              <a:rPr lang="en-US" altLang="zh-CN" dirty="0"/>
              <a:t>Cells</a:t>
            </a:r>
            <a:r>
              <a:rPr lang="zh-CN" altLang="zh-CN" dirty="0"/>
              <a:t>、</a:t>
            </a:r>
            <a:r>
              <a:rPr lang="en-US" altLang="zh-CN" dirty="0"/>
              <a:t>Range</a:t>
            </a:r>
            <a:r>
              <a:rPr lang="zh-CN" altLang="zh-CN" dirty="0"/>
              <a:t>、</a:t>
            </a:r>
            <a:r>
              <a:rPr lang="en-US" altLang="zh-CN" dirty="0"/>
              <a:t>Rows</a:t>
            </a:r>
            <a:r>
              <a:rPr lang="zh-CN" altLang="zh-CN" dirty="0"/>
              <a:t>、</a:t>
            </a:r>
            <a:r>
              <a:rPr lang="en-US" altLang="zh-CN" dirty="0"/>
              <a:t>Columns</a:t>
            </a:r>
            <a:r>
              <a:rPr lang="zh-CN" altLang="en-US" dirty="0"/>
              <a:t>、</a:t>
            </a:r>
            <a:r>
              <a:rPr lang="en-US" altLang="zh-CN" dirty="0" err="1"/>
              <a:t>UsedRange</a:t>
            </a:r>
            <a:r>
              <a:rPr lang="zh-CN" altLang="en-US" dirty="0"/>
              <a:t>）</a:t>
            </a:r>
            <a:endParaRPr lang="zh-CN" altLang="zh-CN" dirty="0"/>
          </a:p>
          <a:p>
            <a:pPr marL="0" indent="0">
              <a:buNone/>
            </a:pPr>
            <a:r>
              <a:rPr lang="zh-CN" altLang="zh-CN" dirty="0"/>
              <a:t>（</a:t>
            </a:r>
            <a:r>
              <a:rPr lang="en-US" altLang="zh-CN" dirty="0"/>
              <a:t>3</a:t>
            </a:r>
            <a:r>
              <a:rPr lang="zh-CN" altLang="zh-CN" dirty="0"/>
              <a:t>）通过</a:t>
            </a:r>
            <a:r>
              <a:rPr lang="en-US" altLang="zh-CN" dirty="0"/>
              <a:t>Range</a:t>
            </a:r>
            <a:r>
              <a:rPr lang="zh-CN" altLang="zh-CN" dirty="0"/>
              <a:t>对象的获取。</a:t>
            </a:r>
            <a:r>
              <a:rPr lang="en-US" altLang="zh-CN" dirty="0"/>
              <a:t>Range</a:t>
            </a:r>
            <a:r>
              <a:rPr lang="zh-CN" altLang="zh-CN" dirty="0"/>
              <a:t>对象是集合对象，通过对</a:t>
            </a:r>
            <a:r>
              <a:rPr lang="en-US" altLang="zh-CN" dirty="0"/>
              <a:t>Range</a:t>
            </a:r>
            <a:r>
              <a:rPr lang="zh-CN" altLang="zh-CN" dirty="0"/>
              <a:t>对象的索引也可以获得</a:t>
            </a:r>
            <a:r>
              <a:rPr lang="en-US" altLang="zh-CN" dirty="0"/>
              <a:t>Range</a:t>
            </a:r>
            <a:r>
              <a:rPr lang="zh-CN" altLang="zh-CN" dirty="0"/>
              <a:t>对象；</a:t>
            </a:r>
          </a:p>
          <a:p>
            <a:pPr marL="0" indent="0">
              <a:buNone/>
            </a:pPr>
            <a:r>
              <a:rPr lang="zh-CN" altLang="zh-CN" dirty="0"/>
              <a:t>（</a:t>
            </a:r>
            <a:r>
              <a:rPr lang="en-US" altLang="zh-CN" dirty="0"/>
              <a:t>4</a:t>
            </a:r>
            <a:r>
              <a:rPr lang="zh-CN" altLang="zh-CN" dirty="0"/>
              <a:t>）通过</a:t>
            </a:r>
            <a:r>
              <a:rPr lang="en-US" altLang="zh-CN" dirty="0"/>
              <a:t>Range</a:t>
            </a:r>
            <a:r>
              <a:rPr lang="zh-CN" altLang="zh-CN" dirty="0"/>
              <a:t>对象之间的集合运算。</a:t>
            </a:r>
          </a:p>
          <a:p>
            <a:pPr marL="0" indent="0">
              <a:buNone/>
            </a:pPr>
            <a:endParaRPr lang="zh-CN" altLang="en-US" dirty="0"/>
          </a:p>
        </p:txBody>
      </p:sp>
    </p:spTree>
    <p:extLst>
      <p:ext uri="{BB962C8B-B14F-4D97-AF65-F5344CB8AC3E}">
        <p14:creationId xmlns:p14="http://schemas.microsoft.com/office/powerpoint/2010/main" val="234222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D462CCD-AA14-41CC-A821-10B6AA2F1351}"/>
              </a:ext>
            </a:extLst>
          </p:cNvPr>
          <p:cNvSpPr>
            <a:spLocks noGrp="1"/>
          </p:cNvSpPr>
          <p:nvPr>
            <p:ph idx="1"/>
          </p:nvPr>
        </p:nvSpPr>
        <p:spPr>
          <a:xfrm>
            <a:off x="669919" y="1240970"/>
            <a:ext cx="9924190" cy="5038533"/>
          </a:xfrm>
        </p:spPr>
        <p:txBody>
          <a:bodyPr>
            <a:normAutofit/>
          </a:bodyPr>
          <a:lstStyle/>
          <a:p>
            <a:pPr marL="0" indent="0">
              <a:buNone/>
            </a:pPr>
            <a:r>
              <a:rPr lang="zh-CN" altLang="zh-CN" sz="2400" dirty="0"/>
              <a:t>在以上几种方法中，我们前三种方法中的</a:t>
            </a:r>
            <a:r>
              <a:rPr lang="en-US" altLang="zh-CN" sz="2400" dirty="0"/>
              <a:t>Application</a:t>
            </a:r>
            <a:r>
              <a:rPr lang="zh-CN" altLang="zh-CN" sz="2400" dirty="0"/>
              <a:t>、</a:t>
            </a:r>
            <a:r>
              <a:rPr lang="en-US" altLang="zh-CN" sz="2400" dirty="0"/>
              <a:t>Worksheet</a:t>
            </a:r>
            <a:r>
              <a:rPr lang="zh-CN" altLang="zh-CN" sz="2400" dirty="0"/>
              <a:t>和</a:t>
            </a:r>
            <a:r>
              <a:rPr lang="en-US" altLang="zh-CN" sz="2400" dirty="0"/>
              <a:t>Range</a:t>
            </a:r>
            <a:r>
              <a:rPr lang="zh-CN" altLang="zh-CN" sz="2400" dirty="0"/>
              <a:t>对象都有</a:t>
            </a:r>
            <a:r>
              <a:rPr lang="en-US" altLang="zh-CN" sz="2400" dirty="0"/>
              <a:t>Range</a:t>
            </a:r>
            <a:r>
              <a:rPr lang="zh-CN" altLang="zh-CN" sz="2400" dirty="0"/>
              <a:t>属性和</a:t>
            </a:r>
            <a:r>
              <a:rPr lang="en-US" altLang="zh-CN" sz="2400" dirty="0"/>
              <a:t>Cells</a:t>
            </a:r>
            <a:r>
              <a:rPr lang="zh-CN" altLang="zh-CN" sz="2400" dirty="0"/>
              <a:t>属性，且这两个属性都是</a:t>
            </a:r>
            <a:r>
              <a:rPr lang="en-US" altLang="zh-CN" sz="2400" dirty="0"/>
              <a:t>Range</a:t>
            </a:r>
            <a:r>
              <a:rPr lang="zh-CN" altLang="zh-CN" sz="2400" dirty="0"/>
              <a:t>对象，因此对这两个属性的操作是最常用的引用方法。</a:t>
            </a:r>
          </a:p>
          <a:p>
            <a:pPr marL="0" indent="0">
              <a:buNone/>
            </a:pPr>
            <a:r>
              <a:rPr lang="en-US" altLang="zh-CN" dirty="0"/>
              <a:t>1.</a:t>
            </a:r>
            <a:r>
              <a:rPr lang="zh-CN" altLang="zh-CN" dirty="0"/>
              <a:t>使用</a:t>
            </a:r>
            <a:r>
              <a:rPr lang="en-US" altLang="zh-CN" dirty="0"/>
              <a:t>Worksheet</a:t>
            </a:r>
            <a:r>
              <a:rPr lang="zh-CN" altLang="zh-CN" dirty="0"/>
              <a:t>对象的</a:t>
            </a:r>
            <a:r>
              <a:rPr lang="en-US" altLang="zh-CN" dirty="0"/>
              <a:t>Range</a:t>
            </a:r>
            <a:r>
              <a:rPr lang="zh-CN" altLang="zh-CN" dirty="0"/>
              <a:t>属性引用</a:t>
            </a:r>
          </a:p>
          <a:p>
            <a:pPr marL="0" indent="0">
              <a:buNone/>
            </a:pPr>
            <a:r>
              <a:rPr lang="zh-CN" altLang="zh-CN" sz="2400" dirty="0"/>
              <a:t>由于</a:t>
            </a:r>
            <a:r>
              <a:rPr lang="en-US" altLang="zh-CN" sz="2400" dirty="0"/>
              <a:t>Range</a:t>
            </a:r>
            <a:r>
              <a:rPr lang="zh-CN" altLang="zh-CN" sz="2400" dirty="0"/>
              <a:t>对象是集合对象，因此可以采用索引的方法获取引用。索引的语法格式如下：</a:t>
            </a:r>
          </a:p>
          <a:p>
            <a:pPr marL="0" indent="0">
              <a:buNone/>
            </a:pPr>
            <a:r>
              <a:rPr lang="zh-CN" altLang="zh-CN" sz="2400" dirty="0"/>
              <a:t>格式</a:t>
            </a:r>
            <a:r>
              <a:rPr lang="en-US" altLang="zh-CN" sz="2400" dirty="0"/>
              <a:t>1</a:t>
            </a:r>
            <a:r>
              <a:rPr lang="zh-CN" altLang="zh-CN" sz="2400" dirty="0"/>
              <a:t>：</a:t>
            </a:r>
            <a:r>
              <a:rPr lang="en-US" altLang="zh-CN" sz="2400" dirty="0"/>
              <a:t>Range(</a:t>
            </a:r>
            <a:r>
              <a:rPr lang="zh-CN" altLang="zh-CN" sz="2400" dirty="0"/>
              <a:t>单元格地址表达式</a:t>
            </a:r>
            <a:r>
              <a:rPr lang="en-US" altLang="zh-CN" sz="2400" dirty="0"/>
              <a:t>)</a:t>
            </a:r>
            <a:endParaRPr lang="zh-CN" altLang="zh-CN" sz="2400" dirty="0"/>
          </a:p>
          <a:p>
            <a:pPr marL="0" indent="0">
              <a:buNone/>
            </a:pPr>
            <a:r>
              <a:rPr lang="zh-CN" altLang="zh-CN" sz="2400" dirty="0"/>
              <a:t>格式</a:t>
            </a:r>
            <a:r>
              <a:rPr lang="en-US" altLang="zh-CN" sz="2400" dirty="0"/>
              <a:t>2</a:t>
            </a:r>
            <a:r>
              <a:rPr lang="zh-CN" altLang="zh-CN" sz="2400" dirty="0"/>
              <a:t>：</a:t>
            </a:r>
            <a:r>
              <a:rPr lang="en-US" altLang="zh-CN" sz="2400" dirty="0"/>
              <a:t>Range(</a:t>
            </a:r>
            <a:r>
              <a:rPr lang="zh-CN" altLang="zh-CN" sz="2400" dirty="0"/>
              <a:t>单元格地址表达式</a:t>
            </a:r>
            <a:r>
              <a:rPr lang="en-US" altLang="zh-CN" sz="2400" dirty="0"/>
              <a:t>1|Range</a:t>
            </a:r>
            <a:r>
              <a:rPr lang="zh-CN" altLang="zh-CN" sz="2400" dirty="0"/>
              <a:t>对象</a:t>
            </a:r>
            <a:r>
              <a:rPr lang="en-US" altLang="zh-CN" sz="2400" dirty="0"/>
              <a:t>1, </a:t>
            </a:r>
            <a:r>
              <a:rPr lang="zh-CN" altLang="zh-CN" sz="2400" dirty="0"/>
              <a:t>单元格地址表达式</a:t>
            </a:r>
            <a:r>
              <a:rPr lang="en-US" altLang="zh-CN" sz="2400" dirty="0"/>
              <a:t>2|Range</a:t>
            </a:r>
            <a:r>
              <a:rPr lang="zh-CN" altLang="zh-CN" sz="2400" dirty="0"/>
              <a:t>对象</a:t>
            </a:r>
            <a:r>
              <a:rPr lang="en-US" altLang="zh-CN" sz="2400" dirty="0"/>
              <a:t>2)</a:t>
            </a:r>
            <a:endParaRPr lang="zh-CN" altLang="zh-CN" sz="2400" dirty="0"/>
          </a:p>
          <a:p>
            <a:pPr marL="0" indent="0">
              <a:buNone/>
            </a:pPr>
            <a:r>
              <a:rPr lang="zh-CN" altLang="zh-CN" sz="2400" dirty="0"/>
              <a:t>其中，单元格地址表达式可以使用字符串常量或字符串变量，其内容是正确的单元格区域地址表达式或名称管理器中命名的区域名称，如</a:t>
            </a:r>
            <a:r>
              <a:rPr lang="en-US" altLang="zh-CN" sz="2400" dirty="0"/>
              <a:t>Range("A1:F9")</a:t>
            </a:r>
            <a:r>
              <a:rPr lang="zh-CN" altLang="zh-CN" sz="2400" dirty="0"/>
              <a:t>。</a:t>
            </a:r>
          </a:p>
          <a:p>
            <a:endParaRPr lang="zh-CN" altLang="en-US" dirty="0"/>
          </a:p>
        </p:txBody>
      </p:sp>
    </p:spTree>
    <p:extLst>
      <p:ext uri="{BB962C8B-B14F-4D97-AF65-F5344CB8AC3E}">
        <p14:creationId xmlns:p14="http://schemas.microsoft.com/office/powerpoint/2010/main" val="4261012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3353DF0-9A1B-4278-B52C-0219FE41183D}"/>
              </a:ext>
            </a:extLst>
          </p:cNvPr>
          <p:cNvSpPr>
            <a:spLocks noGrp="1"/>
          </p:cNvSpPr>
          <p:nvPr>
            <p:ph idx="1"/>
          </p:nvPr>
        </p:nvSpPr>
        <p:spPr>
          <a:xfrm>
            <a:off x="414234" y="318709"/>
            <a:ext cx="9818703" cy="1288149"/>
          </a:xfrm>
        </p:spPr>
        <p:txBody>
          <a:bodyPr>
            <a:normAutofit/>
          </a:bodyPr>
          <a:lstStyle/>
          <a:p>
            <a:pPr marL="0" indent="0">
              <a:buNone/>
            </a:pPr>
            <a:r>
              <a:rPr lang="zh-CN" altLang="zh-CN" sz="2000" dirty="0"/>
              <a:t>当</a:t>
            </a:r>
            <a:r>
              <a:rPr lang="en-US" altLang="zh-CN" sz="2000" dirty="0"/>
              <a:t>Range</a:t>
            </a:r>
            <a:r>
              <a:rPr lang="zh-CN" altLang="zh-CN" sz="2000" dirty="0"/>
              <a:t>使用一个参数时，单元格区域地址表达式可以有以下几种形式。</a:t>
            </a:r>
          </a:p>
          <a:p>
            <a:pPr marL="0" indent="0">
              <a:buNone/>
            </a:pPr>
            <a:r>
              <a:rPr lang="zh-CN" altLang="zh-CN" sz="2400" dirty="0"/>
              <a:t>（</a:t>
            </a:r>
            <a:r>
              <a:rPr lang="en-US" altLang="zh-CN" sz="2400" dirty="0"/>
              <a:t>1</a:t>
            </a:r>
            <a:r>
              <a:rPr lang="zh-CN" altLang="zh-CN" sz="2400" dirty="0"/>
              <a:t>）引用单个单元格。</a:t>
            </a:r>
            <a:endParaRPr lang="en-US" altLang="zh-CN" sz="2400" dirty="0"/>
          </a:p>
          <a:p>
            <a:pPr marL="0" indent="0">
              <a:buNone/>
            </a:pPr>
            <a:r>
              <a:rPr lang="zh-CN" altLang="zh-CN" sz="2000" dirty="0"/>
              <a:t>单元格区域地址表达式即单元格地址，如</a:t>
            </a:r>
            <a:r>
              <a:rPr lang="en-US" altLang="zh-CN" sz="2000" dirty="0"/>
              <a:t>Range("A1")</a:t>
            </a:r>
            <a:r>
              <a:rPr lang="zh-CN" altLang="zh-CN" sz="2000" dirty="0"/>
              <a:t>。</a:t>
            </a:r>
          </a:p>
          <a:p>
            <a:endParaRPr lang="zh-CN" altLang="en-US" sz="2000" dirty="0"/>
          </a:p>
        </p:txBody>
      </p:sp>
      <p:sp>
        <p:nvSpPr>
          <p:cNvPr id="4" name="文本框 3">
            <a:extLst>
              <a:ext uri="{FF2B5EF4-FFF2-40B4-BE49-F238E27FC236}">
                <a16:creationId xmlns:a16="http://schemas.microsoft.com/office/drawing/2014/main" id="{A2D458F4-0F37-4F5C-98EB-AAADB2DD2E4E}"/>
              </a:ext>
            </a:extLst>
          </p:cNvPr>
          <p:cNvSpPr txBox="1"/>
          <p:nvPr/>
        </p:nvSpPr>
        <p:spPr>
          <a:xfrm>
            <a:off x="8092553" y="1889138"/>
            <a:ext cx="3915052" cy="3995966"/>
          </a:xfrm>
          <a:prstGeom prst="rect">
            <a:avLst/>
          </a:prstGeom>
          <a:solidFill>
            <a:schemeClr val="accent2">
              <a:lumMod val="20000"/>
              <a:lumOff val="80000"/>
            </a:schemeClr>
          </a:solidFill>
        </p:spPr>
        <p:txBody>
          <a:bodyPr wrap="square" rtlCol="0">
            <a:spAutoFit/>
          </a:bodyPr>
          <a:lstStyle/>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Sub </a:t>
            </a:r>
            <a:r>
              <a:rPr lang="zh-CN" altLang="zh-CN" sz="1500" dirty="0">
                <a:solidFill>
                  <a:srgbClr val="1E1E1E"/>
                </a:solidFill>
                <a:latin typeface="楷体" panose="02010609060101010101" pitchFamily="49" charset="-122"/>
                <a:ea typeface="楷体" panose="02010609060101010101" pitchFamily="49" charset="-122"/>
              </a:rPr>
              <a:t>引用连续单元格区域</a:t>
            </a:r>
            <a:r>
              <a:rPr lang="en-US" altLang="zh-CN" sz="1500" dirty="0">
                <a:solidFill>
                  <a:srgbClr val="1E1E1E"/>
                </a:solidFill>
                <a:latin typeface="楷体" panose="02010609060101010101" pitchFamily="49" charset="-122"/>
                <a:ea typeface="楷体" panose="02010609060101010101" pitchFamily="49" charset="-122"/>
              </a:rPr>
              <a:t>()</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Dim r As Range  </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zh-CN" altLang="zh-CN" sz="1500" dirty="0">
                <a:solidFill>
                  <a:srgbClr val="1E1E1E"/>
                </a:solidFill>
                <a:latin typeface="楷体" panose="02010609060101010101" pitchFamily="49" charset="-122"/>
                <a:ea typeface="楷体" panose="02010609060101010101" pitchFamily="49" charset="-122"/>
              </a:rPr>
              <a:t>引用连续单元格区域的第一种方法</a:t>
            </a: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Set r = Range("A1:C4")</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en-US" altLang="zh-CN" sz="1500" dirty="0" err="1">
                <a:solidFill>
                  <a:srgbClr val="1E1E1E"/>
                </a:solidFill>
                <a:latin typeface="楷体" panose="02010609060101010101" pitchFamily="49" charset="-122"/>
                <a:ea typeface="楷体" panose="02010609060101010101" pitchFamily="49" charset="-122"/>
              </a:rPr>
              <a:t>r.Value</a:t>
            </a:r>
            <a:r>
              <a:rPr lang="en-US" altLang="zh-CN" sz="1500" dirty="0">
                <a:solidFill>
                  <a:srgbClr val="1E1E1E"/>
                </a:solidFill>
                <a:latin typeface="楷体" panose="02010609060101010101" pitchFamily="49" charset="-122"/>
                <a:ea typeface="楷体" panose="02010609060101010101" pitchFamily="49" charset="-122"/>
              </a:rPr>
              <a:t> = 1</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zh-CN" altLang="zh-CN" sz="1500" dirty="0">
                <a:solidFill>
                  <a:srgbClr val="1E1E1E"/>
                </a:solidFill>
                <a:latin typeface="楷体" panose="02010609060101010101" pitchFamily="49" charset="-122"/>
                <a:ea typeface="楷体" panose="02010609060101010101" pitchFamily="49" charset="-122"/>
              </a:rPr>
              <a:t>引用第</a:t>
            </a:r>
            <a:r>
              <a:rPr lang="en-US" altLang="zh-CN" sz="1500" dirty="0">
                <a:solidFill>
                  <a:srgbClr val="1E1E1E"/>
                </a:solidFill>
                <a:latin typeface="楷体" panose="02010609060101010101" pitchFamily="49" charset="-122"/>
                <a:ea typeface="楷体" panose="02010609060101010101" pitchFamily="49" charset="-122"/>
              </a:rPr>
              <a:t>1</a:t>
            </a:r>
            <a:r>
              <a:rPr lang="zh-CN" altLang="zh-CN" sz="1500" dirty="0">
                <a:solidFill>
                  <a:srgbClr val="1E1E1E"/>
                </a:solidFill>
                <a:latin typeface="楷体" panose="02010609060101010101" pitchFamily="49" charset="-122"/>
                <a:ea typeface="楷体" panose="02010609060101010101" pitchFamily="49" charset="-122"/>
              </a:rPr>
              <a:t>行到第</a:t>
            </a:r>
            <a:r>
              <a:rPr lang="en-US" altLang="zh-CN" sz="1500" dirty="0">
                <a:solidFill>
                  <a:srgbClr val="1E1E1E"/>
                </a:solidFill>
                <a:latin typeface="楷体" panose="02010609060101010101" pitchFamily="49" charset="-122"/>
                <a:ea typeface="楷体" panose="02010609060101010101" pitchFamily="49" charset="-122"/>
              </a:rPr>
              <a:t>5</a:t>
            </a:r>
            <a:r>
              <a:rPr lang="zh-CN" altLang="zh-CN" sz="1500" dirty="0">
                <a:solidFill>
                  <a:srgbClr val="1E1E1E"/>
                </a:solidFill>
                <a:latin typeface="楷体" panose="02010609060101010101" pitchFamily="49" charset="-122"/>
                <a:ea typeface="楷体" panose="02010609060101010101" pitchFamily="49" charset="-122"/>
              </a:rPr>
              <a:t>行连续单元格区域</a:t>
            </a: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Set r = Range("1:5")</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en-US" altLang="zh-CN" sz="1500" dirty="0" err="1">
                <a:solidFill>
                  <a:srgbClr val="1E1E1E"/>
                </a:solidFill>
                <a:latin typeface="楷体" panose="02010609060101010101" pitchFamily="49" charset="-122"/>
                <a:ea typeface="楷体" panose="02010609060101010101" pitchFamily="49" charset="-122"/>
              </a:rPr>
              <a:t>r.Value</a:t>
            </a:r>
            <a:r>
              <a:rPr lang="en-US" altLang="zh-CN" sz="1500" dirty="0">
                <a:solidFill>
                  <a:srgbClr val="1E1E1E"/>
                </a:solidFill>
                <a:latin typeface="楷体" panose="02010609060101010101" pitchFamily="49" charset="-122"/>
                <a:ea typeface="楷体" panose="02010609060101010101" pitchFamily="49" charset="-122"/>
              </a:rPr>
              <a:t> = 2</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zh-CN" altLang="zh-CN" sz="1500" dirty="0">
                <a:solidFill>
                  <a:srgbClr val="1E1E1E"/>
                </a:solidFill>
                <a:latin typeface="楷体" panose="02010609060101010101" pitchFamily="49" charset="-122"/>
                <a:ea typeface="楷体" panose="02010609060101010101" pitchFamily="49" charset="-122"/>
              </a:rPr>
              <a:t>引用</a:t>
            </a:r>
            <a:r>
              <a:rPr lang="en-US" altLang="zh-CN" sz="1500" dirty="0">
                <a:solidFill>
                  <a:srgbClr val="1E1E1E"/>
                </a:solidFill>
                <a:latin typeface="楷体" panose="02010609060101010101" pitchFamily="49" charset="-122"/>
                <a:ea typeface="楷体" panose="02010609060101010101" pitchFamily="49" charset="-122"/>
              </a:rPr>
              <a:t>A</a:t>
            </a:r>
            <a:r>
              <a:rPr lang="zh-CN" altLang="zh-CN" sz="1500" dirty="0">
                <a:solidFill>
                  <a:srgbClr val="1E1E1E"/>
                </a:solidFill>
                <a:latin typeface="楷体" panose="02010609060101010101" pitchFamily="49" charset="-122"/>
                <a:ea typeface="楷体" panose="02010609060101010101" pitchFamily="49" charset="-122"/>
              </a:rPr>
              <a:t>列到</a:t>
            </a:r>
            <a:r>
              <a:rPr lang="en-US" altLang="zh-CN" sz="1500" dirty="0">
                <a:solidFill>
                  <a:srgbClr val="1E1E1E"/>
                </a:solidFill>
                <a:latin typeface="楷体" panose="02010609060101010101" pitchFamily="49" charset="-122"/>
                <a:ea typeface="楷体" panose="02010609060101010101" pitchFamily="49" charset="-122"/>
              </a:rPr>
              <a:t>D</a:t>
            </a:r>
            <a:r>
              <a:rPr lang="zh-CN" altLang="zh-CN" sz="1500" dirty="0">
                <a:solidFill>
                  <a:srgbClr val="1E1E1E"/>
                </a:solidFill>
                <a:latin typeface="楷体" panose="02010609060101010101" pitchFamily="49" charset="-122"/>
                <a:ea typeface="楷体" panose="02010609060101010101" pitchFamily="49" charset="-122"/>
              </a:rPr>
              <a:t>列连续单元格区域</a:t>
            </a: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Set r = Range("A:D")</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  </a:t>
            </a:r>
            <a:r>
              <a:rPr lang="en-US" altLang="zh-CN" sz="1500" dirty="0" err="1">
                <a:solidFill>
                  <a:srgbClr val="1E1E1E"/>
                </a:solidFill>
                <a:latin typeface="楷体" panose="02010609060101010101" pitchFamily="49" charset="-122"/>
                <a:ea typeface="楷体" panose="02010609060101010101" pitchFamily="49" charset="-122"/>
              </a:rPr>
              <a:t>r.Value</a:t>
            </a:r>
            <a:r>
              <a:rPr lang="en-US" altLang="zh-CN" sz="1500" dirty="0">
                <a:solidFill>
                  <a:srgbClr val="1E1E1E"/>
                </a:solidFill>
                <a:latin typeface="楷体" panose="02010609060101010101" pitchFamily="49" charset="-122"/>
                <a:ea typeface="楷体" panose="02010609060101010101" pitchFamily="49" charset="-122"/>
              </a:rPr>
              <a:t> = 2</a:t>
            </a:r>
            <a:endParaRPr lang="zh-CN" altLang="zh-CN" sz="15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1500" dirty="0">
                <a:solidFill>
                  <a:srgbClr val="1E1E1E"/>
                </a:solidFill>
                <a:latin typeface="楷体" panose="02010609060101010101" pitchFamily="49" charset="-122"/>
                <a:ea typeface="楷体" panose="02010609060101010101" pitchFamily="49" charset="-122"/>
              </a:rPr>
              <a:t>End Sub</a:t>
            </a:r>
            <a:endParaRPr lang="zh-CN" altLang="en-US" sz="1500" dirty="0">
              <a:solidFill>
                <a:srgbClr val="1E1E1E"/>
              </a:solidFill>
              <a:latin typeface="楷体" panose="02010609060101010101" pitchFamily="49" charset="-122"/>
              <a:ea typeface="楷体" panose="02010609060101010101" pitchFamily="49" charset="-122"/>
            </a:endParaRPr>
          </a:p>
        </p:txBody>
      </p:sp>
      <p:sp>
        <p:nvSpPr>
          <p:cNvPr id="5" name="内容占位符 2">
            <a:extLst>
              <a:ext uri="{FF2B5EF4-FFF2-40B4-BE49-F238E27FC236}">
                <a16:creationId xmlns:a16="http://schemas.microsoft.com/office/drawing/2014/main" id="{22B2DB58-D3E5-428B-9A6E-11B58D9CA341}"/>
              </a:ext>
            </a:extLst>
          </p:cNvPr>
          <p:cNvSpPr txBox="1">
            <a:spLocks/>
          </p:cNvSpPr>
          <p:nvPr/>
        </p:nvSpPr>
        <p:spPr>
          <a:xfrm>
            <a:off x="338802" y="1629212"/>
            <a:ext cx="7384612" cy="31795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zh-CN" sz="2400" dirty="0"/>
              <a:t>（</a:t>
            </a:r>
            <a:r>
              <a:rPr lang="en-US" altLang="zh-CN" sz="2400" dirty="0"/>
              <a:t>2</a:t>
            </a:r>
            <a:r>
              <a:rPr lang="zh-CN" altLang="zh-CN" sz="2400" dirty="0"/>
              <a:t>）引用连续单元格区域。</a:t>
            </a:r>
            <a:endParaRPr lang="en-US" altLang="zh-CN" sz="2400" dirty="0"/>
          </a:p>
          <a:p>
            <a:pPr marL="0" indent="0">
              <a:buFont typeface="Arial" panose="020B0604020202020204" pitchFamily="34" charset="0"/>
              <a:buNone/>
            </a:pPr>
            <a:r>
              <a:rPr lang="zh-CN" altLang="zh-CN" sz="2000" dirty="0"/>
              <a:t>一种方法是在单元格区域地址表达式中采用区域运算符“：”</a:t>
            </a:r>
            <a:endParaRPr lang="en-US" altLang="zh-CN" sz="2000" dirty="0"/>
          </a:p>
          <a:p>
            <a:r>
              <a:rPr lang="zh-CN" altLang="zh-CN" sz="2000" dirty="0"/>
              <a:t>引用单元格区域，可以使用</a:t>
            </a:r>
            <a:r>
              <a:rPr lang="en-US" altLang="zh-CN" sz="2000" dirty="0"/>
              <a:t>Range("A1:C4")</a:t>
            </a:r>
            <a:r>
              <a:rPr lang="zh-CN" altLang="zh-CN" sz="2000" dirty="0"/>
              <a:t>。</a:t>
            </a:r>
            <a:endParaRPr lang="en-US" altLang="zh-CN" sz="2000" dirty="0"/>
          </a:p>
          <a:p>
            <a:r>
              <a:rPr lang="zh-CN" altLang="zh-CN" sz="2000" dirty="0"/>
              <a:t>引用单行，如</a:t>
            </a:r>
            <a:r>
              <a:rPr lang="en-US" altLang="zh-CN" sz="2000" dirty="0"/>
              <a:t>Range("1:1")</a:t>
            </a:r>
            <a:r>
              <a:rPr lang="zh-CN" altLang="zh-CN" sz="2000" dirty="0"/>
              <a:t>。</a:t>
            </a:r>
            <a:endParaRPr lang="en-US" altLang="zh-CN" sz="2000" dirty="0"/>
          </a:p>
          <a:p>
            <a:r>
              <a:rPr lang="zh-CN" altLang="zh-CN" sz="2000" dirty="0"/>
              <a:t>引用多行，如</a:t>
            </a:r>
            <a:r>
              <a:rPr lang="en-US" altLang="zh-CN" sz="2000" dirty="0"/>
              <a:t>Range("1:5")</a:t>
            </a:r>
          </a:p>
          <a:p>
            <a:r>
              <a:rPr lang="zh-CN" altLang="zh-CN" sz="2000" dirty="0"/>
              <a:t>引用单列，如</a:t>
            </a:r>
            <a:r>
              <a:rPr lang="en-US" altLang="zh-CN" sz="2000" dirty="0"/>
              <a:t>Range("D:D")</a:t>
            </a:r>
          </a:p>
          <a:p>
            <a:r>
              <a:rPr lang="zh-CN" altLang="zh-CN" sz="2000" dirty="0"/>
              <a:t>引用多列，如下</a:t>
            </a:r>
            <a:r>
              <a:rPr lang="en-US" altLang="zh-CN" sz="2000" dirty="0"/>
              <a:t>Range("A:D")</a:t>
            </a:r>
            <a:r>
              <a:rPr lang="zh-CN" altLang="en-US" sz="2000" dirty="0"/>
              <a:t> </a:t>
            </a:r>
            <a:endParaRPr lang="en-US" altLang="zh-CN" sz="2000" dirty="0"/>
          </a:p>
          <a:p>
            <a:endParaRPr lang="zh-CN" altLang="zh-CN" sz="2000" dirty="0"/>
          </a:p>
          <a:p>
            <a:endParaRPr lang="zh-CN" altLang="en-US" sz="2400" dirty="0"/>
          </a:p>
        </p:txBody>
      </p:sp>
      <p:sp>
        <p:nvSpPr>
          <p:cNvPr id="6" name="内容占位符 2">
            <a:extLst>
              <a:ext uri="{FF2B5EF4-FFF2-40B4-BE49-F238E27FC236}">
                <a16:creationId xmlns:a16="http://schemas.microsoft.com/office/drawing/2014/main" id="{BA036D13-192F-4A16-9B9F-600E6FB4DEB8}"/>
              </a:ext>
            </a:extLst>
          </p:cNvPr>
          <p:cNvSpPr txBox="1">
            <a:spLocks/>
          </p:cNvSpPr>
          <p:nvPr/>
        </p:nvSpPr>
        <p:spPr>
          <a:xfrm>
            <a:off x="7874492" y="1075546"/>
            <a:ext cx="4190263" cy="7928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zh-CN" sz="2000" dirty="0"/>
              <a:t>【例</a:t>
            </a:r>
            <a:r>
              <a:rPr lang="en-US" altLang="zh-CN" sz="2000" dirty="0"/>
              <a:t>5.41</a:t>
            </a:r>
            <a:r>
              <a:rPr lang="zh-CN" altLang="zh-CN" sz="2000" dirty="0"/>
              <a:t>】连续单元格区域引用方法示例。</a:t>
            </a:r>
          </a:p>
          <a:p>
            <a:pPr marL="0" indent="0">
              <a:buFont typeface="Arial" panose="020B0604020202020204" pitchFamily="34" charset="0"/>
              <a:buNone/>
            </a:pPr>
            <a:endParaRPr lang="zh-CN" altLang="en-US" dirty="0"/>
          </a:p>
        </p:txBody>
      </p:sp>
      <p:sp>
        <p:nvSpPr>
          <p:cNvPr id="7" name="内容占位符 2">
            <a:extLst>
              <a:ext uri="{FF2B5EF4-FFF2-40B4-BE49-F238E27FC236}">
                <a16:creationId xmlns:a16="http://schemas.microsoft.com/office/drawing/2014/main" id="{946C31DE-3D66-48D8-B906-97AAE6A8F75F}"/>
              </a:ext>
            </a:extLst>
          </p:cNvPr>
          <p:cNvSpPr txBox="1">
            <a:spLocks/>
          </p:cNvSpPr>
          <p:nvPr/>
        </p:nvSpPr>
        <p:spPr>
          <a:xfrm>
            <a:off x="338802" y="4592959"/>
            <a:ext cx="7659823" cy="18043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zh-CN" sz="2400" dirty="0"/>
              <a:t>（</a:t>
            </a:r>
            <a:r>
              <a:rPr lang="en-US" altLang="zh-CN" sz="2400" dirty="0"/>
              <a:t>3</a:t>
            </a:r>
            <a:r>
              <a:rPr lang="zh-CN" altLang="zh-CN" sz="2400" dirty="0"/>
              <a:t>）引用多个不连续单元格区域。</a:t>
            </a:r>
            <a:endParaRPr lang="en-US" altLang="zh-CN" sz="2400" dirty="0"/>
          </a:p>
          <a:p>
            <a:pPr marL="0" indent="0">
              <a:buFont typeface="Arial" panose="020B0604020202020204" pitchFamily="34" charset="0"/>
              <a:buNone/>
            </a:pPr>
            <a:r>
              <a:rPr lang="zh-CN" altLang="zh-CN" sz="2000" dirty="0"/>
              <a:t>单元格区域地址表达式中采用区域运算符“：”和联合运算符“，”</a:t>
            </a:r>
            <a:endParaRPr lang="en-US" altLang="zh-CN" sz="2000" dirty="0"/>
          </a:p>
          <a:p>
            <a:pPr marL="0" indent="0">
              <a:buFont typeface="Arial" panose="020B0604020202020204" pitchFamily="34" charset="0"/>
              <a:buNone/>
            </a:pPr>
            <a:r>
              <a:rPr lang="en-US" altLang="zh-CN" sz="2000" dirty="0"/>
              <a:t>Range("A1:C4,C5:F8,F9:E11")</a:t>
            </a:r>
            <a:endParaRPr lang="zh-CN" altLang="zh-CN" sz="2000" dirty="0"/>
          </a:p>
          <a:p>
            <a:pPr marL="0" indent="0">
              <a:buFont typeface="Arial" panose="020B0604020202020204" pitchFamily="34" charset="0"/>
              <a:buNone/>
            </a:pPr>
            <a:r>
              <a:rPr lang="en-US" altLang="zh-CN" sz="2000" dirty="0"/>
              <a:t>Range("A:D,F:F,1:5")</a:t>
            </a:r>
            <a:endParaRPr lang="zh-CN" altLang="zh-CN" sz="2000" dirty="0"/>
          </a:p>
        </p:txBody>
      </p:sp>
    </p:spTree>
    <p:extLst>
      <p:ext uri="{BB962C8B-B14F-4D97-AF65-F5344CB8AC3E}">
        <p14:creationId xmlns:p14="http://schemas.microsoft.com/office/powerpoint/2010/main" val="399534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AB47FBF-7DF7-4523-AD13-80AD0B04483D}"/>
              </a:ext>
            </a:extLst>
          </p:cNvPr>
          <p:cNvSpPr>
            <a:spLocks noGrp="1"/>
          </p:cNvSpPr>
          <p:nvPr>
            <p:ph idx="1"/>
          </p:nvPr>
        </p:nvSpPr>
        <p:spPr>
          <a:xfrm>
            <a:off x="710293" y="489856"/>
            <a:ext cx="9495064" cy="5226311"/>
          </a:xfrm>
        </p:spPr>
        <p:txBody>
          <a:bodyPr>
            <a:normAutofit/>
          </a:bodyPr>
          <a:lstStyle/>
          <a:p>
            <a:pPr marL="0" indent="457200">
              <a:buNone/>
            </a:pPr>
            <a:r>
              <a:rPr lang="zh-CN" altLang="zh-CN" sz="2400" dirty="0"/>
              <a:t>当</a:t>
            </a:r>
            <a:r>
              <a:rPr lang="en-US" altLang="zh-CN" sz="2400" dirty="0"/>
              <a:t>Range</a:t>
            </a:r>
            <a:r>
              <a:rPr lang="zh-CN" altLang="zh-CN" sz="2400" dirty="0"/>
              <a:t>使用两个参数时，这两个参数可以是表示单元格区域地址的字符串，也可以使用</a:t>
            </a:r>
            <a:r>
              <a:rPr lang="en-US" altLang="zh-CN" sz="2400" dirty="0"/>
              <a:t>Range</a:t>
            </a:r>
            <a:r>
              <a:rPr lang="zh-CN" altLang="zh-CN" sz="2400" dirty="0"/>
              <a:t>对象，其中的单元格区域地址不能使用联合运算符，它表示的单元格区域是以这两个参数区域中的最小行号和最小列号为该区域的左上角单元格，以两个参数区域中的最大行号和最大列号为该区域的右下角单元格。</a:t>
            </a:r>
            <a:endParaRPr lang="en-US" altLang="zh-CN" sz="2400" dirty="0"/>
          </a:p>
          <a:p>
            <a:pPr marL="0" indent="0">
              <a:buNone/>
            </a:pPr>
            <a:r>
              <a:rPr lang="zh-CN" altLang="zh-CN" sz="2400" dirty="0"/>
              <a:t>例如</a:t>
            </a:r>
            <a:r>
              <a:rPr lang="zh-CN" altLang="en-US" sz="2400" dirty="0"/>
              <a:t>：</a:t>
            </a:r>
            <a:endParaRPr lang="en-US" altLang="zh-CN" sz="2400" dirty="0"/>
          </a:p>
          <a:p>
            <a:r>
              <a:rPr lang="en-US" altLang="zh-CN" sz="2400" dirty="0"/>
              <a:t>Range("A1","C4")</a:t>
            </a:r>
            <a:r>
              <a:rPr lang="zh-CN" altLang="en-US" sz="2400" dirty="0"/>
              <a:t> </a:t>
            </a:r>
            <a:endParaRPr lang="en-US" altLang="zh-CN" sz="2400" dirty="0"/>
          </a:p>
          <a:p>
            <a:r>
              <a:rPr lang="en-US" altLang="zh-CN" sz="2400" dirty="0"/>
              <a:t>Range(Cells(1,1),Cells(4,3)) </a:t>
            </a:r>
          </a:p>
          <a:p>
            <a:r>
              <a:rPr lang="en-US" altLang="zh-CN" sz="2400" dirty="0"/>
              <a:t>Range("A3:G4", "D1:E8")</a:t>
            </a:r>
            <a:r>
              <a:rPr lang="zh-CN" altLang="en-US" sz="2400" dirty="0"/>
              <a:t> </a:t>
            </a:r>
            <a:endParaRPr lang="zh-CN" altLang="zh-CN" sz="2400" dirty="0"/>
          </a:p>
          <a:p>
            <a:endParaRPr lang="zh-CN" altLang="en-US" dirty="0"/>
          </a:p>
        </p:txBody>
      </p:sp>
    </p:spTree>
    <p:extLst>
      <p:ext uri="{BB962C8B-B14F-4D97-AF65-F5344CB8AC3E}">
        <p14:creationId xmlns:p14="http://schemas.microsoft.com/office/powerpoint/2010/main" val="3978468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F729950-BFB8-4A4A-8519-97BC6812EAC0}"/>
              </a:ext>
            </a:extLst>
          </p:cNvPr>
          <p:cNvSpPr>
            <a:spLocks noGrp="1"/>
          </p:cNvSpPr>
          <p:nvPr>
            <p:ph idx="1"/>
          </p:nvPr>
        </p:nvSpPr>
        <p:spPr>
          <a:xfrm>
            <a:off x="485192" y="397165"/>
            <a:ext cx="11457427" cy="1963263"/>
          </a:xfrm>
        </p:spPr>
        <p:txBody>
          <a:bodyPr>
            <a:normAutofit/>
          </a:bodyPr>
          <a:lstStyle/>
          <a:p>
            <a:pPr marL="0" indent="0">
              <a:buNone/>
            </a:pPr>
            <a:r>
              <a:rPr lang="en-US" altLang="zh-CN" dirty="0"/>
              <a:t>2.</a:t>
            </a:r>
            <a:r>
              <a:rPr lang="zh-CN" altLang="zh-CN" dirty="0"/>
              <a:t>使用</a:t>
            </a:r>
            <a:r>
              <a:rPr lang="en-US" altLang="zh-CN" dirty="0"/>
              <a:t>Range</a:t>
            </a:r>
            <a:r>
              <a:rPr lang="zh-CN" altLang="zh-CN" dirty="0"/>
              <a:t>对象的</a:t>
            </a:r>
            <a:r>
              <a:rPr lang="en-US" altLang="zh-CN" dirty="0"/>
              <a:t>Range</a:t>
            </a:r>
            <a:r>
              <a:rPr lang="zh-CN" altLang="zh-CN" dirty="0"/>
              <a:t>属性引用</a:t>
            </a:r>
          </a:p>
          <a:p>
            <a:pPr marL="0" indent="0">
              <a:buNone/>
            </a:pPr>
            <a:r>
              <a:rPr lang="zh-CN" altLang="zh-CN" dirty="0"/>
              <a:t>使用</a:t>
            </a:r>
            <a:r>
              <a:rPr lang="en-US" altLang="zh-CN" dirty="0"/>
              <a:t>Range</a:t>
            </a:r>
            <a:r>
              <a:rPr lang="zh-CN" altLang="zh-CN" dirty="0"/>
              <a:t>对象的</a:t>
            </a:r>
            <a:r>
              <a:rPr lang="en-US" altLang="zh-CN" dirty="0"/>
              <a:t>Range</a:t>
            </a:r>
            <a:r>
              <a:rPr lang="zh-CN" altLang="zh-CN" dirty="0"/>
              <a:t>属性引用单元格对象时，地址表达式中的行与列是以</a:t>
            </a:r>
            <a:r>
              <a:rPr lang="en-US" altLang="zh-CN" dirty="0"/>
              <a:t>Range</a:t>
            </a:r>
            <a:r>
              <a:rPr lang="zh-CN" altLang="zh-CN" dirty="0"/>
              <a:t>对象对应单元格区域的起始单元格为第</a:t>
            </a:r>
            <a:r>
              <a:rPr lang="en-US" altLang="zh-CN" dirty="0"/>
              <a:t>1</a:t>
            </a:r>
            <a:r>
              <a:rPr lang="zh-CN" altLang="zh-CN" dirty="0"/>
              <a:t>行第</a:t>
            </a:r>
            <a:r>
              <a:rPr lang="en-US" altLang="zh-CN" dirty="0"/>
              <a:t>1</a:t>
            </a:r>
            <a:r>
              <a:rPr lang="zh-CN" altLang="zh-CN" dirty="0"/>
              <a:t>列。</a:t>
            </a:r>
            <a:endParaRPr lang="en-US" altLang="zh-CN" dirty="0"/>
          </a:p>
        </p:txBody>
      </p:sp>
      <p:sp>
        <p:nvSpPr>
          <p:cNvPr id="6" name="文本框 5">
            <a:extLst>
              <a:ext uri="{FF2B5EF4-FFF2-40B4-BE49-F238E27FC236}">
                <a16:creationId xmlns:a16="http://schemas.microsoft.com/office/drawing/2014/main" id="{E559E469-A694-4190-AD6D-9C2FBC2A1AE5}"/>
              </a:ext>
            </a:extLst>
          </p:cNvPr>
          <p:cNvSpPr txBox="1"/>
          <p:nvPr/>
        </p:nvSpPr>
        <p:spPr>
          <a:xfrm>
            <a:off x="6355629" y="3005213"/>
            <a:ext cx="4756729" cy="3188565"/>
          </a:xfrm>
          <a:prstGeom prst="rect">
            <a:avLst/>
          </a:prstGeom>
          <a:solidFill>
            <a:schemeClr val="accent2">
              <a:lumMod val="20000"/>
              <a:lumOff val="80000"/>
            </a:schemeClr>
          </a:solidFill>
        </p:spPr>
        <p:txBody>
          <a:bodyPr wrap="square" rtlCol="0">
            <a:spAutoFit/>
          </a:bodyPr>
          <a:lstStyle/>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Sub </a:t>
            </a:r>
            <a:r>
              <a:rPr lang="en-US" altLang="zh-CN" sz="2400" dirty="0" err="1">
                <a:solidFill>
                  <a:srgbClr val="1E1E1E"/>
                </a:solidFill>
                <a:latin typeface="楷体" panose="02010609060101010101" pitchFamily="49" charset="-122"/>
                <a:ea typeface="楷体" panose="02010609060101010101" pitchFamily="49" charset="-122"/>
              </a:rPr>
              <a:t>GetRangeAddress</a:t>
            </a:r>
            <a:r>
              <a:rPr lang="en-US" altLang="zh-CN" sz="2400" dirty="0">
                <a:solidFill>
                  <a:srgbClr val="1E1E1E"/>
                </a:solidFill>
                <a:latin typeface="楷体" panose="02010609060101010101" pitchFamily="49" charset="-122"/>
                <a:ea typeface="楷体" panose="02010609060101010101" pitchFamily="49" charset="-122"/>
              </a:rPr>
              <a:t>()</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  Dim r As Range</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  Dim </a:t>
            </a:r>
            <a:r>
              <a:rPr lang="en-US" altLang="zh-CN" sz="2400" dirty="0" err="1">
                <a:solidFill>
                  <a:srgbClr val="1E1E1E"/>
                </a:solidFill>
                <a:latin typeface="楷体" panose="02010609060101010101" pitchFamily="49" charset="-122"/>
                <a:ea typeface="楷体" panose="02010609060101010101" pitchFamily="49" charset="-122"/>
              </a:rPr>
              <a:t>rng</a:t>
            </a:r>
            <a:r>
              <a:rPr lang="en-US" altLang="zh-CN" sz="2400" dirty="0">
                <a:solidFill>
                  <a:srgbClr val="1E1E1E"/>
                </a:solidFill>
                <a:latin typeface="楷体" panose="02010609060101010101" pitchFamily="49" charset="-122"/>
                <a:ea typeface="楷体" panose="02010609060101010101" pitchFamily="49" charset="-122"/>
              </a:rPr>
              <a:t> As Range</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  Set r=Range("C5:F10")</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  Set </a:t>
            </a:r>
            <a:r>
              <a:rPr lang="en-US" altLang="zh-CN" sz="2400" dirty="0" err="1">
                <a:solidFill>
                  <a:srgbClr val="1E1E1E"/>
                </a:solidFill>
                <a:latin typeface="楷体" panose="02010609060101010101" pitchFamily="49" charset="-122"/>
                <a:ea typeface="楷体" panose="02010609060101010101" pitchFamily="49" charset="-122"/>
              </a:rPr>
              <a:t>rng</a:t>
            </a:r>
            <a:r>
              <a:rPr lang="en-US" altLang="zh-CN" sz="2400" dirty="0">
                <a:solidFill>
                  <a:srgbClr val="1E1E1E"/>
                </a:solidFill>
                <a:latin typeface="楷体" panose="02010609060101010101" pitchFamily="49" charset="-122"/>
                <a:ea typeface="楷体" panose="02010609060101010101" pitchFamily="49" charset="-122"/>
              </a:rPr>
              <a:t>=</a:t>
            </a:r>
            <a:r>
              <a:rPr lang="en-US" altLang="zh-CN" sz="2400" dirty="0" err="1">
                <a:solidFill>
                  <a:srgbClr val="1E1E1E"/>
                </a:solidFill>
                <a:latin typeface="楷体" panose="02010609060101010101" pitchFamily="49" charset="-122"/>
                <a:ea typeface="楷体" panose="02010609060101010101" pitchFamily="49" charset="-122"/>
              </a:rPr>
              <a:t>r.Range</a:t>
            </a:r>
            <a:r>
              <a:rPr lang="en-US" altLang="zh-CN" sz="2400" dirty="0">
                <a:solidFill>
                  <a:srgbClr val="1E1E1E"/>
                </a:solidFill>
                <a:latin typeface="楷体" panose="02010609060101010101" pitchFamily="49" charset="-122"/>
                <a:ea typeface="楷体" panose="02010609060101010101" pitchFamily="49" charset="-122"/>
              </a:rPr>
              <a:t>("B2:C4")</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  </a:t>
            </a:r>
            <a:r>
              <a:rPr lang="en-US" altLang="zh-CN" sz="2400" dirty="0" err="1">
                <a:solidFill>
                  <a:srgbClr val="1E1E1E"/>
                </a:solidFill>
                <a:latin typeface="楷体" panose="02010609060101010101" pitchFamily="49" charset="-122"/>
                <a:ea typeface="楷体" panose="02010609060101010101" pitchFamily="49" charset="-122"/>
              </a:rPr>
              <a:t>Debug.Print</a:t>
            </a:r>
            <a:r>
              <a:rPr lang="en-US" altLang="zh-CN" sz="2400" dirty="0">
                <a:solidFill>
                  <a:srgbClr val="1E1E1E"/>
                </a:solidFill>
                <a:latin typeface="楷体" panose="02010609060101010101" pitchFamily="49" charset="-122"/>
                <a:ea typeface="楷体" panose="02010609060101010101" pitchFamily="49" charset="-122"/>
              </a:rPr>
              <a:t> </a:t>
            </a:r>
            <a:r>
              <a:rPr lang="en-US" altLang="zh-CN" sz="2400" dirty="0" err="1">
                <a:solidFill>
                  <a:srgbClr val="1E1E1E"/>
                </a:solidFill>
                <a:latin typeface="楷体" panose="02010609060101010101" pitchFamily="49" charset="-122"/>
                <a:ea typeface="楷体" panose="02010609060101010101" pitchFamily="49" charset="-122"/>
              </a:rPr>
              <a:t>rng.Address</a:t>
            </a:r>
            <a:endParaRPr lang="zh-CN" altLang="zh-CN" sz="2400" dirty="0">
              <a:solidFill>
                <a:srgbClr val="1E1E1E"/>
              </a:solidFill>
              <a:latin typeface="楷体" panose="02010609060101010101" pitchFamily="49" charset="-122"/>
              <a:ea typeface="楷体" panose="02010609060101010101" pitchFamily="49" charset="-122"/>
            </a:endParaRPr>
          </a:p>
          <a:p>
            <a:pPr lvl="0">
              <a:lnSpc>
                <a:spcPct val="90000"/>
              </a:lnSpc>
              <a:spcBef>
                <a:spcPts val="1000"/>
              </a:spcBef>
            </a:pPr>
            <a:r>
              <a:rPr lang="en-US" altLang="zh-CN" sz="2400" dirty="0">
                <a:solidFill>
                  <a:srgbClr val="1E1E1E"/>
                </a:solidFill>
                <a:latin typeface="楷体" panose="02010609060101010101" pitchFamily="49" charset="-122"/>
                <a:ea typeface="楷体" panose="02010609060101010101" pitchFamily="49" charset="-122"/>
              </a:rPr>
              <a:t>End Sub</a:t>
            </a:r>
            <a:endParaRPr lang="zh-CN" altLang="en-US" sz="2400" dirty="0">
              <a:solidFill>
                <a:srgbClr val="1E1E1E"/>
              </a:solidFill>
              <a:latin typeface="楷体" panose="02010609060101010101" pitchFamily="49" charset="-122"/>
              <a:ea typeface="楷体" panose="02010609060101010101" pitchFamily="49" charset="-122"/>
            </a:endParaRPr>
          </a:p>
        </p:txBody>
      </p:sp>
      <p:sp>
        <p:nvSpPr>
          <p:cNvPr id="7" name="矩形 6">
            <a:extLst>
              <a:ext uri="{FF2B5EF4-FFF2-40B4-BE49-F238E27FC236}">
                <a16:creationId xmlns:a16="http://schemas.microsoft.com/office/drawing/2014/main" id="{9805CFFB-9619-4186-87BD-6C7975955553}"/>
              </a:ext>
            </a:extLst>
          </p:cNvPr>
          <p:cNvSpPr/>
          <p:nvPr/>
        </p:nvSpPr>
        <p:spPr>
          <a:xfrm>
            <a:off x="779356" y="3851242"/>
            <a:ext cx="5316644" cy="369332"/>
          </a:xfrm>
          <a:prstGeom prst="rect">
            <a:avLst/>
          </a:prstGeom>
        </p:spPr>
        <p:txBody>
          <a:bodyPr wrap="square">
            <a:spAutoFit/>
          </a:bodyPr>
          <a:lstStyle/>
          <a:p>
            <a:r>
              <a:rPr lang="zh-CN" altLang="zh-CN" dirty="0">
                <a:solidFill>
                  <a:srgbClr val="1E1E1E"/>
                </a:solidFill>
              </a:rPr>
              <a:t>【例</a:t>
            </a:r>
            <a:r>
              <a:rPr lang="en-US" altLang="zh-CN" dirty="0">
                <a:solidFill>
                  <a:srgbClr val="1E1E1E"/>
                </a:solidFill>
              </a:rPr>
              <a:t>5.42</a:t>
            </a:r>
            <a:r>
              <a:rPr lang="zh-CN" altLang="zh-CN" dirty="0">
                <a:solidFill>
                  <a:srgbClr val="1E1E1E"/>
                </a:solidFill>
              </a:rPr>
              <a:t>】通过</a:t>
            </a:r>
            <a:r>
              <a:rPr lang="en-US" altLang="zh-CN" dirty="0">
                <a:solidFill>
                  <a:srgbClr val="1E1E1E"/>
                </a:solidFill>
              </a:rPr>
              <a:t>Range</a:t>
            </a:r>
            <a:r>
              <a:rPr lang="zh-CN" altLang="zh-CN" dirty="0">
                <a:solidFill>
                  <a:srgbClr val="1E1E1E"/>
                </a:solidFill>
              </a:rPr>
              <a:t>对象的</a:t>
            </a:r>
            <a:r>
              <a:rPr lang="en-US" altLang="zh-CN" dirty="0">
                <a:solidFill>
                  <a:srgbClr val="1E1E1E"/>
                </a:solidFill>
              </a:rPr>
              <a:t>Range</a:t>
            </a:r>
            <a:r>
              <a:rPr lang="zh-CN" altLang="zh-CN" dirty="0">
                <a:solidFill>
                  <a:srgbClr val="1E1E1E"/>
                </a:solidFill>
              </a:rPr>
              <a:t>属性获取引用。</a:t>
            </a:r>
          </a:p>
        </p:txBody>
      </p:sp>
    </p:spTree>
    <p:extLst>
      <p:ext uri="{BB962C8B-B14F-4D97-AF65-F5344CB8AC3E}">
        <p14:creationId xmlns:p14="http://schemas.microsoft.com/office/powerpoint/2010/main" val="3745299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1B148F2-01DA-4919-B819-04DF2AD177A7}"/>
              </a:ext>
            </a:extLst>
          </p:cNvPr>
          <p:cNvSpPr>
            <a:spLocks noGrp="1"/>
          </p:cNvSpPr>
          <p:nvPr>
            <p:ph idx="1"/>
          </p:nvPr>
        </p:nvSpPr>
        <p:spPr>
          <a:xfrm>
            <a:off x="394996" y="640606"/>
            <a:ext cx="11402008" cy="5038533"/>
          </a:xfrm>
        </p:spPr>
        <p:txBody>
          <a:bodyPr/>
          <a:lstStyle/>
          <a:p>
            <a:pPr marL="0" indent="0">
              <a:buNone/>
            </a:pPr>
            <a:r>
              <a:rPr lang="en-US" altLang="zh-CN" dirty="0"/>
              <a:t>3.</a:t>
            </a:r>
            <a:r>
              <a:rPr lang="zh-CN" altLang="zh-CN" dirty="0"/>
              <a:t>使用</a:t>
            </a:r>
            <a:r>
              <a:rPr lang="en-US" altLang="zh-CN" dirty="0"/>
              <a:t>Cells</a:t>
            </a:r>
            <a:r>
              <a:rPr lang="zh-CN" altLang="zh-CN" dirty="0"/>
              <a:t>属性</a:t>
            </a:r>
            <a:r>
              <a:rPr lang="zh-CN" altLang="zh-CN" sz="2400" dirty="0"/>
              <a:t>引用</a:t>
            </a:r>
            <a:endParaRPr lang="zh-CN" altLang="zh-CN" dirty="0"/>
          </a:p>
          <a:p>
            <a:pPr marL="0" indent="0">
              <a:buNone/>
            </a:pPr>
            <a:r>
              <a:rPr lang="zh-CN" altLang="zh-CN" sz="2400" dirty="0"/>
              <a:t>使用</a:t>
            </a:r>
            <a:r>
              <a:rPr lang="en-US" altLang="zh-CN" sz="2400" dirty="0"/>
              <a:t>Cell</a:t>
            </a:r>
            <a:r>
              <a:rPr lang="zh-CN" altLang="zh-CN" sz="2400" dirty="0"/>
              <a:t>属性能够取得工作表或单元格区域中指定行和列相交处的单个单元格。</a:t>
            </a:r>
            <a:r>
              <a:rPr lang="en-US" altLang="zh-CN" sz="2400" dirty="0"/>
              <a:t>Cells</a:t>
            </a:r>
            <a:r>
              <a:rPr lang="zh-CN" altLang="zh-CN" sz="2400" dirty="0"/>
              <a:t>属性的使用格式如下：</a:t>
            </a:r>
          </a:p>
          <a:p>
            <a:pPr marL="0" indent="0">
              <a:buNone/>
            </a:pPr>
            <a:r>
              <a:rPr lang="zh-CN" altLang="zh-CN" dirty="0"/>
              <a:t>格式：</a:t>
            </a:r>
            <a:r>
              <a:rPr lang="en-US" altLang="zh-CN" dirty="0"/>
              <a:t>Cells(</a:t>
            </a:r>
            <a:r>
              <a:rPr lang="en-US" altLang="zh-CN" dirty="0" err="1"/>
              <a:t>row,column</a:t>
            </a:r>
            <a:r>
              <a:rPr lang="en-US" altLang="zh-CN" dirty="0"/>
              <a:t>)</a:t>
            </a:r>
            <a:endParaRPr lang="zh-CN" altLang="zh-CN" dirty="0"/>
          </a:p>
          <a:p>
            <a:pPr marL="0" indent="0">
              <a:buNone/>
            </a:pPr>
            <a:r>
              <a:rPr lang="zh-CN" altLang="zh-CN" sz="2400" dirty="0"/>
              <a:t>其中，参数</a:t>
            </a:r>
            <a:r>
              <a:rPr lang="en-US" altLang="zh-CN" sz="2400" dirty="0"/>
              <a:t>row</a:t>
            </a:r>
            <a:r>
              <a:rPr lang="zh-CN" altLang="zh-CN" sz="2400" dirty="0"/>
              <a:t>为行号，必须是整数；参数</a:t>
            </a:r>
            <a:r>
              <a:rPr lang="en-US" altLang="zh-CN" sz="2400" dirty="0"/>
              <a:t>column</a:t>
            </a:r>
            <a:r>
              <a:rPr lang="zh-CN" altLang="zh-CN" sz="2400" dirty="0"/>
              <a:t>为列号，可以是数字，也可以是字母。</a:t>
            </a:r>
            <a:endParaRPr lang="en-US" altLang="zh-CN" sz="2400" dirty="0"/>
          </a:p>
          <a:p>
            <a:r>
              <a:rPr lang="en-US" altLang="zh-CN" sz="2400" dirty="0"/>
              <a:t>Sheet1.Cells(7,6)</a:t>
            </a:r>
            <a:endParaRPr lang="zh-CN" altLang="zh-CN" sz="2400" dirty="0"/>
          </a:p>
          <a:p>
            <a:r>
              <a:rPr lang="en-US" altLang="zh-CN" sz="2400" dirty="0"/>
              <a:t>Sheet1.Cells(7,”F”)</a:t>
            </a:r>
            <a:endParaRPr lang="zh-CN" altLang="zh-CN" sz="2400" dirty="0"/>
          </a:p>
          <a:p>
            <a:endParaRPr lang="zh-CN" altLang="en-US" dirty="0"/>
          </a:p>
        </p:txBody>
      </p:sp>
    </p:spTree>
    <p:extLst>
      <p:ext uri="{BB962C8B-B14F-4D97-AF65-F5344CB8AC3E}">
        <p14:creationId xmlns:p14="http://schemas.microsoft.com/office/powerpoint/2010/main" val="741278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D90444F-C4A4-465B-A500-DC8349905181}"/>
              </a:ext>
            </a:extLst>
          </p:cNvPr>
          <p:cNvSpPr>
            <a:spLocks noGrp="1"/>
          </p:cNvSpPr>
          <p:nvPr>
            <p:ph idx="1"/>
          </p:nvPr>
        </p:nvSpPr>
        <p:spPr/>
        <p:txBody>
          <a:bodyPr/>
          <a:lstStyle/>
          <a:p>
            <a:pPr marL="0" indent="0">
              <a:buNone/>
            </a:pPr>
            <a:r>
              <a:rPr lang="en-US" altLang="zh-CN" dirty="0"/>
              <a:t>4.</a:t>
            </a:r>
            <a:r>
              <a:rPr lang="zh-CN" altLang="zh-CN" dirty="0"/>
              <a:t>使用</a:t>
            </a:r>
            <a:r>
              <a:rPr lang="en-US" altLang="zh-CN" dirty="0"/>
              <a:t>Rows</a:t>
            </a:r>
            <a:r>
              <a:rPr lang="zh-CN" altLang="zh-CN" dirty="0"/>
              <a:t>和</a:t>
            </a:r>
            <a:r>
              <a:rPr lang="en-US" altLang="zh-CN" dirty="0"/>
              <a:t>Columns</a:t>
            </a:r>
            <a:r>
              <a:rPr lang="zh-CN" altLang="zh-CN" dirty="0"/>
              <a:t>属性引用</a:t>
            </a:r>
          </a:p>
          <a:p>
            <a:pPr marL="0" indent="0">
              <a:buNone/>
            </a:pPr>
            <a:r>
              <a:rPr lang="en-US" altLang="zh-CN" dirty="0"/>
              <a:t>Worksheet</a:t>
            </a:r>
            <a:r>
              <a:rPr lang="zh-CN" altLang="zh-CN" dirty="0"/>
              <a:t>对象和</a:t>
            </a:r>
            <a:r>
              <a:rPr lang="en-US" altLang="zh-CN" dirty="0"/>
              <a:t>Range</a:t>
            </a:r>
            <a:r>
              <a:rPr lang="zh-CN" altLang="zh-CN" dirty="0"/>
              <a:t>对象中都有</a:t>
            </a:r>
            <a:r>
              <a:rPr lang="en-US" altLang="zh-CN" dirty="0"/>
              <a:t>Rows</a:t>
            </a:r>
            <a:r>
              <a:rPr lang="zh-CN" altLang="zh-CN" dirty="0"/>
              <a:t>和</a:t>
            </a:r>
            <a:r>
              <a:rPr lang="en-US" altLang="zh-CN" dirty="0"/>
              <a:t>Columns</a:t>
            </a:r>
            <a:r>
              <a:rPr lang="zh-CN" altLang="zh-CN" dirty="0"/>
              <a:t>属性，它们的使用方法参见</a:t>
            </a:r>
            <a:r>
              <a:rPr lang="en-US" altLang="zh-CN" dirty="0"/>
              <a:t>5.4.3</a:t>
            </a:r>
            <a:r>
              <a:rPr lang="zh-CN" altLang="zh-CN" dirty="0"/>
              <a:t>。其中</a:t>
            </a:r>
            <a:r>
              <a:rPr lang="en-US" altLang="zh-CN" dirty="0"/>
              <a:t>Worksheet</a:t>
            </a:r>
            <a:r>
              <a:rPr lang="zh-CN" altLang="zh-CN" dirty="0"/>
              <a:t>对象</a:t>
            </a:r>
            <a:r>
              <a:rPr lang="en-US" altLang="zh-CN" dirty="0"/>
              <a:t>Rows</a:t>
            </a:r>
            <a:r>
              <a:rPr lang="zh-CN" altLang="zh-CN" dirty="0"/>
              <a:t>和</a:t>
            </a:r>
            <a:r>
              <a:rPr lang="en-US" altLang="zh-CN" dirty="0"/>
              <a:t>Columns</a:t>
            </a:r>
            <a:r>
              <a:rPr lang="zh-CN" altLang="zh-CN" dirty="0"/>
              <a:t>属性得到的是工作表的一整行或一整列单元格区域，而</a:t>
            </a:r>
            <a:r>
              <a:rPr lang="en-US" altLang="zh-CN" dirty="0"/>
              <a:t>Range</a:t>
            </a:r>
            <a:r>
              <a:rPr lang="zh-CN" altLang="zh-CN" dirty="0"/>
              <a:t>对象</a:t>
            </a:r>
            <a:r>
              <a:rPr lang="en-US" altLang="zh-CN" dirty="0"/>
              <a:t>Rows</a:t>
            </a:r>
            <a:r>
              <a:rPr lang="zh-CN" altLang="zh-CN" dirty="0"/>
              <a:t>和</a:t>
            </a:r>
            <a:r>
              <a:rPr lang="en-US" altLang="zh-CN" dirty="0"/>
              <a:t>Columns</a:t>
            </a:r>
            <a:r>
              <a:rPr lang="zh-CN" altLang="zh-CN" dirty="0"/>
              <a:t>属性得到的是单元格区域内的一行或一列单元格区域，例如地址为</a:t>
            </a:r>
            <a:r>
              <a:rPr lang="en-US" altLang="zh-CN" dirty="0"/>
              <a:t>$A$1:$F$8</a:t>
            </a:r>
            <a:r>
              <a:rPr lang="zh-CN" altLang="zh-CN" dirty="0"/>
              <a:t>单元格区域对象的第一行对应的单元格区域是</a:t>
            </a:r>
            <a:r>
              <a:rPr lang="en-US" altLang="zh-CN" dirty="0"/>
              <a:t>$A$1:$F$1,</a:t>
            </a:r>
            <a:r>
              <a:rPr lang="zh-CN" altLang="zh-CN" dirty="0"/>
              <a:t>而不是一整行，如果要取得整行或整列，请使用</a:t>
            </a:r>
            <a:r>
              <a:rPr lang="en-US" altLang="zh-CN" dirty="0"/>
              <a:t>Range</a:t>
            </a:r>
            <a:r>
              <a:rPr lang="zh-CN" altLang="zh-CN" dirty="0"/>
              <a:t>对象的</a:t>
            </a:r>
            <a:r>
              <a:rPr lang="en-US" altLang="zh-CN" dirty="0" err="1"/>
              <a:t>EntireRows</a:t>
            </a:r>
            <a:r>
              <a:rPr lang="zh-CN" altLang="zh-CN" dirty="0"/>
              <a:t>和</a:t>
            </a:r>
            <a:r>
              <a:rPr lang="en-US" altLang="zh-CN" dirty="0" err="1"/>
              <a:t>EntireColumns</a:t>
            </a:r>
            <a:r>
              <a:rPr lang="zh-CN" altLang="zh-CN" dirty="0"/>
              <a:t>属性。</a:t>
            </a:r>
          </a:p>
          <a:p>
            <a:pPr marL="0" indent="0">
              <a:buNone/>
            </a:pPr>
            <a:endParaRPr lang="zh-CN" altLang="en-US" dirty="0"/>
          </a:p>
        </p:txBody>
      </p:sp>
    </p:spTree>
    <p:extLst>
      <p:ext uri="{BB962C8B-B14F-4D97-AF65-F5344CB8AC3E}">
        <p14:creationId xmlns:p14="http://schemas.microsoft.com/office/powerpoint/2010/main" val="2510095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BE9296F-89DF-4D6D-8A0E-C7CE4A651E25}"/>
              </a:ext>
            </a:extLst>
          </p:cNvPr>
          <p:cNvSpPr>
            <a:spLocks noGrp="1"/>
          </p:cNvSpPr>
          <p:nvPr>
            <p:ph idx="1"/>
          </p:nvPr>
        </p:nvSpPr>
        <p:spPr>
          <a:xfrm>
            <a:off x="475955" y="909733"/>
            <a:ext cx="11402008" cy="5038533"/>
          </a:xfrm>
        </p:spPr>
        <p:txBody>
          <a:bodyPr>
            <a:normAutofit lnSpcReduction="10000"/>
          </a:bodyPr>
          <a:lstStyle/>
          <a:p>
            <a:pPr marL="0" indent="0">
              <a:buNone/>
            </a:pPr>
            <a:r>
              <a:rPr lang="en-US" altLang="zh-CN" dirty="0"/>
              <a:t>4.</a:t>
            </a:r>
            <a:r>
              <a:rPr lang="zh-CN" altLang="zh-CN" dirty="0"/>
              <a:t>单元格区域快捷引用</a:t>
            </a:r>
          </a:p>
          <a:p>
            <a:pPr marL="0" indent="0">
              <a:buNone/>
            </a:pPr>
            <a:r>
              <a:rPr lang="zh-CN" altLang="zh-CN" sz="2400" dirty="0"/>
              <a:t>在</a:t>
            </a:r>
            <a:r>
              <a:rPr lang="en-US" altLang="zh-CN" sz="2400" dirty="0"/>
              <a:t>Excel VBA</a:t>
            </a:r>
            <a:r>
              <a:rPr lang="zh-CN" altLang="zh-CN" sz="2400" dirty="0"/>
              <a:t>中引用单元格区域最方便的方式是使用单元格区域快捷引用</a:t>
            </a:r>
          </a:p>
          <a:p>
            <a:pPr marL="0" indent="0">
              <a:buNone/>
            </a:pPr>
            <a:r>
              <a:rPr lang="zh-CN" altLang="zh-CN" sz="2400" dirty="0"/>
              <a:t>格式：</a:t>
            </a:r>
            <a:r>
              <a:rPr lang="en-US" altLang="zh-CN" sz="2400" dirty="0"/>
              <a:t>Worksheet</a:t>
            </a:r>
            <a:r>
              <a:rPr lang="zh-CN" altLang="zh-CN" sz="2400" dirty="0"/>
              <a:t>对象</a:t>
            </a:r>
            <a:r>
              <a:rPr lang="en-US" altLang="zh-CN" sz="2400" dirty="0"/>
              <a:t>.[</a:t>
            </a:r>
            <a:r>
              <a:rPr lang="zh-CN" altLang="zh-CN" sz="2400" dirty="0"/>
              <a:t>单元格区域地址表达式</a:t>
            </a:r>
            <a:r>
              <a:rPr lang="en-US" altLang="zh-CN" sz="2400" dirty="0"/>
              <a:t>]</a:t>
            </a:r>
            <a:endParaRPr lang="zh-CN" altLang="zh-CN" sz="2400" dirty="0"/>
          </a:p>
          <a:p>
            <a:pPr marL="0" indent="0">
              <a:buNone/>
            </a:pPr>
            <a:r>
              <a:rPr lang="zh-CN" altLang="zh-CN" sz="2400" dirty="0"/>
              <a:t>其中，如果是引用活动工作表的单元格，</a:t>
            </a:r>
            <a:r>
              <a:rPr lang="en-US" altLang="zh-CN" sz="2400" dirty="0"/>
              <a:t>Worksheet</a:t>
            </a:r>
            <a:r>
              <a:rPr lang="zh-CN" altLang="zh-CN" sz="2400" dirty="0"/>
              <a:t>对象可省略；</a:t>
            </a:r>
          </a:p>
          <a:p>
            <a:pPr marL="0" indent="0">
              <a:buNone/>
            </a:pPr>
            <a:r>
              <a:rPr lang="en-US" altLang="zh-CN" dirty="0"/>
              <a:t>Dim r as Range</a:t>
            </a:r>
            <a:endParaRPr lang="zh-CN" altLang="zh-CN" dirty="0"/>
          </a:p>
          <a:p>
            <a:pPr marL="0" indent="0">
              <a:buNone/>
            </a:pPr>
            <a:r>
              <a:rPr lang="en-US" altLang="zh-CN" dirty="0"/>
              <a:t>Set r = [A1:C4,C5:F8,F9:E11]</a:t>
            </a:r>
            <a:endParaRPr lang="zh-CN" altLang="zh-CN" dirty="0"/>
          </a:p>
          <a:p>
            <a:pPr marL="0" indent="0">
              <a:buNone/>
            </a:pPr>
            <a:r>
              <a:rPr lang="zh-CN" altLang="zh-CN" dirty="0"/>
              <a:t>或</a:t>
            </a:r>
          </a:p>
          <a:p>
            <a:pPr marL="0" indent="0">
              <a:buNone/>
            </a:pPr>
            <a:r>
              <a:rPr lang="en-US" altLang="zh-CN" dirty="0"/>
              <a:t>Dim r as Range</a:t>
            </a:r>
            <a:endParaRPr lang="zh-CN" altLang="zh-CN" dirty="0"/>
          </a:p>
          <a:p>
            <a:pPr marL="0" indent="0">
              <a:buNone/>
            </a:pPr>
            <a:r>
              <a:rPr lang="en-US" altLang="zh-CN" dirty="0"/>
              <a:t>Set r = sheet1.[A1:C4,C5:F8,F9:E11]</a:t>
            </a:r>
            <a:endParaRPr lang="zh-CN" altLang="zh-CN" dirty="0"/>
          </a:p>
          <a:p>
            <a:pPr marL="0" indent="0">
              <a:buNone/>
            </a:pPr>
            <a:r>
              <a:rPr lang="zh-CN" altLang="zh-CN" sz="2600" dirty="0"/>
              <a:t>这种方法虽然简洁直观，但由于单元格区域地址表达式采用常量形式，在程序中不能变化，因此这种方法通常用于</a:t>
            </a:r>
            <a:r>
              <a:rPr lang="en-US" altLang="zh-CN" sz="2600" dirty="0"/>
              <a:t>Range</a:t>
            </a:r>
            <a:r>
              <a:rPr lang="zh-CN" altLang="zh-CN" sz="2600" dirty="0"/>
              <a:t>对象变量的初始化。</a:t>
            </a:r>
          </a:p>
          <a:p>
            <a:endParaRPr lang="zh-CN" altLang="en-US" dirty="0"/>
          </a:p>
        </p:txBody>
      </p:sp>
    </p:spTree>
    <p:extLst>
      <p:ext uri="{BB962C8B-B14F-4D97-AF65-F5344CB8AC3E}">
        <p14:creationId xmlns:p14="http://schemas.microsoft.com/office/powerpoint/2010/main" val="3359181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3A246CD-540E-4E2E-8305-50386A873B91}"/>
              </a:ext>
            </a:extLst>
          </p:cNvPr>
          <p:cNvSpPr>
            <a:spLocks noGrp="1"/>
          </p:cNvSpPr>
          <p:nvPr>
            <p:ph idx="1"/>
          </p:nvPr>
        </p:nvSpPr>
        <p:spPr>
          <a:xfrm>
            <a:off x="378692" y="121362"/>
            <a:ext cx="11102108" cy="5374339"/>
          </a:xfrm>
        </p:spPr>
        <p:txBody>
          <a:bodyPr>
            <a:normAutofit/>
          </a:bodyPr>
          <a:lstStyle/>
          <a:p>
            <a:pPr marL="0" indent="0">
              <a:buNone/>
            </a:pPr>
            <a:r>
              <a:rPr lang="en-US" altLang="zh-CN" sz="2400" dirty="0"/>
              <a:t>5.</a:t>
            </a:r>
            <a:r>
              <a:rPr lang="zh-CN" altLang="zh-CN" sz="2400" dirty="0"/>
              <a:t>使用</a:t>
            </a:r>
            <a:r>
              <a:rPr lang="en-US" altLang="zh-CN" sz="2400" dirty="0"/>
              <a:t>Range</a:t>
            </a:r>
            <a:r>
              <a:rPr lang="zh-CN" altLang="zh-CN" sz="2400" dirty="0"/>
              <a:t>对象运算</a:t>
            </a:r>
          </a:p>
          <a:p>
            <a:pPr marL="0" indent="0">
              <a:buNone/>
            </a:pPr>
            <a:r>
              <a:rPr lang="zh-CN" altLang="zh-CN" sz="2400" dirty="0"/>
              <a:t>有时程序中需要对</a:t>
            </a:r>
            <a:r>
              <a:rPr lang="en-US" altLang="zh-CN" sz="2400" dirty="0"/>
              <a:t>Rang</a:t>
            </a:r>
            <a:r>
              <a:rPr lang="zh-CN" altLang="zh-CN" sz="2400" dirty="0"/>
              <a:t>对象的单元格区域进行集合运算，如求并、交算，这时就需要使用</a:t>
            </a:r>
            <a:r>
              <a:rPr lang="en-US" altLang="zh-CN" sz="2400" dirty="0"/>
              <a:t>Application</a:t>
            </a:r>
            <a:r>
              <a:rPr lang="zh-CN" altLang="zh-CN" sz="2400" dirty="0"/>
              <a:t>对象的</a:t>
            </a:r>
            <a:r>
              <a:rPr lang="en-US" altLang="zh-CN" sz="2400" dirty="0"/>
              <a:t>Union</a:t>
            </a:r>
            <a:r>
              <a:rPr lang="zh-CN" altLang="zh-CN" sz="2400" dirty="0"/>
              <a:t>方法和</a:t>
            </a:r>
            <a:r>
              <a:rPr lang="en-US" altLang="zh-CN" sz="2400" dirty="0"/>
              <a:t>Intersect</a:t>
            </a:r>
            <a:r>
              <a:rPr lang="zh-CN" altLang="zh-CN" sz="2400" dirty="0"/>
              <a:t>方法。</a:t>
            </a:r>
          </a:p>
          <a:p>
            <a:pPr marL="0" indent="0">
              <a:buNone/>
            </a:pPr>
            <a:r>
              <a:rPr lang="zh-CN" altLang="zh-CN" sz="2400" dirty="0"/>
              <a:t>（</a:t>
            </a:r>
            <a:r>
              <a:rPr lang="en-US" altLang="zh-CN" sz="2400" dirty="0"/>
              <a:t>1</a:t>
            </a:r>
            <a:r>
              <a:rPr lang="zh-CN" altLang="zh-CN" sz="2400" dirty="0"/>
              <a:t>）</a:t>
            </a:r>
            <a:r>
              <a:rPr lang="en-US" altLang="zh-CN" sz="2400" dirty="0"/>
              <a:t>Range</a:t>
            </a:r>
            <a:r>
              <a:rPr lang="zh-CN" altLang="zh-CN" sz="2400" dirty="0"/>
              <a:t>对象的并运算</a:t>
            </a:r>
          </a:p>
          <a:p>
            <a:pPr marL="0" indent="0">
              <a:buNone/>
            </a:pPr>
            <a:r>
              <a:rPr lang="en-US" altLang="zh-CN" sz="2400" dirty="0"/>
              <a:t>Application</a:t>
            </a:r>
            <a:r>
              <a:rPr lang="zh-CN" altLang="zh-CN" sz="2400" dirty="0"/>
              <a:t>对象的</a:t>
            </a:r>
            <a:r>
              <a:rPr lang="en-US" altLang="zh-CN" sz="2400" dirty="0"/>
              <a:t>Union</a:t>
            </a:r>
            <a:r>
              <a:rPr lang="zh-CN" altLang="zh-CN" sz="2400" dirty="0"/>
              <a:t>方法可以将多个</a:t>
            </a:r>
            <a:r>
              <a:rPr lang="en-US" altLang="zh-CN" sz="2400" dirty="0"/>
              <a:t>Rang</a:t>
            </a:r>
            <a:r>
              <a:rPr lang="zh-CN" altLang="zh-CN" sz="2400" dirty="0"/>
              <a:t>对象的单元格区域组合到一个</a:t>
            </a:r>
            <a:r>
              <a:rPr lang="en-US" altLang="zh-CN" sz="2400" dirty="0"/>
              <a:t>Range</a:t>
            </a:r>
            <a:r>
              <a:rPr lang="zh-CN" altLang="zh-CN" sz="2400" dirty="0"/>
              <a:t>对象中，将这些单元格区域合并成一个区域。</a:t>
            </a:r>
            <a:r>
              <a:rPr lang="en-US" altLang="zh-CN" sz="2400" dirty="0"/>
              <a:t>Union</a:t>
            </a:r>
            <a:r>
              <a:rPr lang="zh-CN" altLang="zh-CN" sz="2400" dirty="0"/>
              <a:t>方法的语法格式如下：</a:t>
            </a:r>
          </a:p>
          <a:p>
            <a:pPr marL="0" indent="0">
              <a:buNone/>
            </a:pPr>
            <a:r>
              <a:rPr lang="zh-CN" altLang="zh-CN" sz="2400" dirty="0"/>
              <a:t>格式：</a:t>
            </a:r>
            <a:r>
              <a:rPr lang="en-US" altLang="zh-CN" sz="2400" dirty="0"/>
              <a:t>Union(Arg1,Arg2[,…])</a:t>
            </a:r>
            <a:endParaRPr lang="zh-CN" altLang="zh-CN" sz="2400" dirty="0"/>
          </a:p>
          <a:p>
            <a:pPr marL="0" indent="0">
              <a:buNone/>
            </a:pPr>
            <a:r>
              <a:rPr lang="zh-CN" altLang="zh-CN" sz="2400" dirty="0"/>
              <a:t>其中，</a:t>
            </a:r>
            <a:r>
              <a:rPr lang="en-US" altLang="zh-CN" sz="2400" dirty="0"/>
              <a:t>Arg1,Arg2</a:t>
            </a:r>
            <a:r>
              <a:rPr lang="zh-CN" altLang="zh-CN" sz="2400" dirty="0"/>
              <a:t>是进行合并的</a:t>
            </a:r>
            <a:r>
              <a:rPr lang="en-US" altLang="zh-CN" sz="2400" dirty="0"/>
              <a:t>Range</a:t>
            </a:r>
            <a:r>
              <a:rPr lang="zh-CN" altLang="zh-CN" sz="2400" dirty="0"/>
              <a:t>对象，</a:t>
            </a:r>
            <a:r>
              <a:rPr lang="en-US" altLang="zh-CN" sz="2400" dirty="0"/>
              <a:t>Union</a:t>
            </a:r>
            <a:r>
              <a:rPr lang="zh-CN" altLang="zh-CN" sz="2400" dirty="0"/>
              <a:t>方法最多可以合并</a:t>
            </a:r>
            <a:r>
              <a:rPr lang="en-US" altLang="zh-CN" sz="2400" dirty="0"/>
              <a:t>30</a:t>
            </a:r>
            <a:r>
              <a:rPr lang="zh-CN" altLang="zh-CN" sz="2400" dirty="0"/>
              <a:t>个</a:t>
            </a:r>
            <a:r>
              <a:rPr lang="en-US" altLang="zh-CN" sz="2400" dirty="0"/>
              <a:t>Range</a:t>
            </a:r>
            <a:r>
              <a:rPr lang="zh-CN" altLang="zh-CN" sz="2400" dirty="0"/>
              <a:t>对象所表示的单元格区域。</a:t>
            </a:r>
          </a:p>
          <a:p>
            <a:endParaRPr lang="zh-CN" altLang="en-US" sz="2400" b="1" dirty="0"/>
          </a:p>
        </p:txBody>
      </p:sp>
      <p:sp>
        <p:nvSpPr>
          <p:cNvPr id="5" name="文本框 4">
            <a:extLst>
              <a:ext uri="{FF2B5EF4-FFF2-40B4-BE49-F238E27FC236}">
                <a16:creationId xmlns:a16="http://schemas.microsoft.com/office/drawing/2014/main" id="{02ECCC9E-D1C6-49B9-973D-D91777AB8C56}"/>
              </a:ext>
            </a:extLst>
          </p:cNvPr>
          <p:cNvSpPr txBox="1"/>
          <p:nvPr/>
        </p:nvSpPr>
        <p:spPr>
          <a:xfrm>
            <a:off x="4858327" y="4184196"/>
            <a:ext cx="6954981" cy="2031325"/>
          </a:xfrm>
          <a:prstGeom prst="rect">
            <a:avLst/>
          </a:prstGeom>
          <a:solidFill>
            <a:schemeClr val="accent2">
              <a:lumMod val="20000"/>
              <a:lumOff val="80000"/>
            </a:schemeClr>
          </a:solidFill>
        </p:spPr>
        <p:txBody>
          <a:bodyPr wrap="square" rtlCol="0">
            <a:spAutoFit/>
          </a:bodyPr>
          <a:lstStyle/>
          <a:p>
            <a:r>
              <a:rPr lang="en-US" altLang="zh-CN" dirty="0">
                <a:solidFill>
                  <a:srgbClr val="1E1E1E"/>
                </a:solidFill>
                <a:latin typeface="楷体" panose="02010609060101010101" pitchFamily="49" charset="-122"/>
                <a:ea typeface="楷体" panose="02010609060101010101" pitchFamily="49" charset="-122"/>
              </a:rPr>
              <a:t>Sub </a:t>
            </a:r>
            <a:r>
              <a:rPr lang="en-US" altLang="zh-CN" dirty="0" err="1">
                <a:solidFill>
                  <a:srgbClr val="1E1E1E"/>
                </a:solidFill>
                <a:latin typeface="楷体" panose="02010609060101010101" pitchFamily="49" charset="-122"/>
                <a:ea typeface="楷体" panose="02010609060101010101" pitchFamily="49" charset="-122"/>
              </a:rPr>
              <a:t>RangeUnion</a:t>
            </a:r>
            <a:r>
              <a:rPr lang="en-US" altLang="zh-CN" dirty="0">
                <a:solidFill>
                  <a:srgbClr val="1E1E1E"/>
                </a:solidFill>
                <a:latin typeface="楷体" panose="02010609060101010101" pitchFamily="49" charset="-122"/>
                <a:ea typeface="楷体" panose="02010609060101010101" pitchFamily="49" charset="-122"/>
              </a:rPr>
              <a:t>()</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Dim rng1 As Range, rng2 As Range, </a:t>
            </a:r>
            <a:r>
              <a:rPr lang="en-US" altLang="zh-CN" dirty="0" err="1">
                <a:solidFill>
                  <a:srgbClr val="1E1E1E"/>
                </a:solidFill>
                <a:latin typeface="楷体" panose="02010609060101010101" pitchFamily="49" charset="-122"/>
                <a:ea typeface="楷体" panose="02010609060101010101" pitchFamily="49" charset="-122"/>
              </a:rPr>
              <a:t>rngUnion</a:t>
            </a:r>
            <a:r>
              <a:rPr lang="en-US" altLang="zh-CN" dirty="0">
                <a:solidFill>
                  <a:srgbClr val="1E1E1E"/>
                </a:solidFill>
                <a:latin typeface="楷体" panose="02010609060101010101" pitchFamily="49" charset="-122"/>
                <a:ea typeface="楷体" panose="02010609060101010101" pitchFamily="49" charset="-122"/>
              </a:rPr>
              <a:t> As Range</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rng1 = Sheet1.Range("A1:B3")</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rng2 = Sheet1.Range("C5:D7")</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a:t>
            </a:r>
            <a:r>
              <a:rPr lang="en-US" altLang="zh-CN" dirty="0" err="1">
                <a:solidFill>
                  <a:srgbClr val="1E1E1E"/>
                </a:solidFill>
                <a:latin typeface="楷体" panose="02010609060101010101" pitchFamily="49" charset="-122"/>
                <a:ea typeface="楷体" panose="02010609060101010101" pitchFamily="49" charset="-122"/>
              </a:rPr>
              <a:t>rngUnion</a:t>
            </a:r>
            <a:r>
              <a:rPr lang="en-US" altLang="zh-CN" dirty="0">
                <a:solidFill>
                  <a:srgbClr val="1E1E1E"/>
                </a:solidFill>
                <a:latin typeface="楷体" panose="02010609060101010101" pitchFamily="49" charset="-122"/>
                <a:ea typeface="楷体" panose="02010609060101010101" pitchFamily="49" charset="-122"/>
              </a:rPr>
              <a:t> = Union(rng1, rng2)</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a:t>
            </a:r>
            <a:r>
              <a:rPr lang="en-US" altLang="zh-CN" dirty="0" err="1">
                <a:solidFill>
                  <a:srgbClr val="1E1E1E"/>
                </a:solidFill>
                <a:latin typeface="楷体" panose="02010609060101010101" pitchFamily="49" charset="-122"/>
                <a:ea typeface="楷体" panose="02010609060101010101" pitchFamily="49" charset="-122"/>
              </a:rPr>
              <a:t>rngUnion.Interior.Color</a:t>
            </a:r>
            <a:r>
              <a:rPr lang="en-US" altLang="zh-CN" dirty="0">
                <a:solidFill>
                  <a:srgbClr val="1E1E1E"/>
                </a:solidFill>
                <a:latin typeface="楷体" panose="02010609060101010101" pitchFamily="49" charset="-122"/>
                <a:ea typeface="楷体" panose="02010609060101010101" pitchFamily="49" charset="-122"/>
              </a:rPr>
              <a:t> = </a:t>
            </a:r>
            <a:r>
              <a:rPr lang="en-US" altLang="zh-CN" dirty="0" err="1">
                <a:solidFill>
                  <a:srgbClr val="1E1E1E"/>
                </a:solidFill>
                <a:latin typeface="楷体" panose="02010609060101010101" pitchFamily="49" charset="-122"/>
                <a:ea typeface="楷体" panose="02010609060101010101" pitchFamily="49" charset="-122"/>
              </a:rPr>
              <a:t>vbRed</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End Sub</a:t>
            </a:r>
            <a:endParaRPr lang="zh-CN" altLang="en-US" b="1" dirty="0">
              <a:solidFill>
                <a:srgbClr val="1E1E1E"/>
              </a:solidFill>
              <a:latin typeface="楷体" panose="02010609060101010101" pitchFamily="49" charset="-122"/>
              <a:ea typeface="楷体" panose="02010609060101010101" pitchFamily="49" charset="-122"/>
            </a:endParaRPr>
          </a:p>
        </p:txBody>
      </p:sp>
      <p:sp>
        <p:nvSpPr>
          <p:cNvPr id="6" name="矩形 5">
            <a:extLst>
              <a:ext uri="{FF2B5EF4-FFF2-40B4-BE49-F238E27FC236}">
                <a16:creationId xmlns:a16="http://schemas.microsoft.com/office/drawing/2014/main" id="{6C9D2327-1AC1-4ABF-B812-DA92A2AC1DC5}"/>
              </a:ext>
            </a:extLst>
          </p:cNvPr>
          <p:cNvSpPr/>
          <p:nvPr/>
        </p:nvSpPr>
        <p:spPr>
          <a:xfrm>
            <a:off x="378692" y="4553527"/>
            <a:ext cx="4294908" cy="646331"/>
          </a:xfrm>
          <a:prstGeom prst="rect">
            <a:avLst/>
          </a:prstGeom>
        </p:spPr>
        <p:txBody>
          <a:bodyPr wrap="square">
            <a:spAutoFit/>
          </a:bodyPr>
          <a:lstStyle/>
          <a:p>
            <a:r>
              <a:rPr lang="zh-CN" altLang="zh-CN" dirty="0">
                <a:solidFill>
                  <a:srgbClr val="1E1E1E"/>
                </a:solidFill>
                <a:latin typeface="楷体" panose="02010609060101010101" pitchFamily="49" charset="-122"/>
                <a:ea typeface="楷体" panose="02010609060101010101" pitchFamily="49" charset="-122"/>
              </a:rPr>
              <a:t>【例</a:t>
            </a:r>
            <a:r>
              <a:rPr lang="en-US" altLang="zh-CN" dirty="0">
                <a:solidFill>
                  <a:srgbClr val="1E1E1E"/>
                </a:solidFill>
                <a:latin typeface="楷体" panose="02010609060101010101" pitchFamily="49" charset="-122"/>
                <a:ea typeface="楷体" panose="02010609060101010101" pitchFamily="49" charset="-122"/>
              </a:rPr>
              <a:t>5.43</a:t>
            </a:r>
            <a:r>
              <a:rPr lang="zh-CN" altLang="zh-CN" dirty="0">
                <a:solidFill>
                  <a:srgbClr val="1E1E1E"/>
                </a:solidFill>
                <a:latin typeface="楷体" panose="02010609060101010101" pitchFamily="49" charset="-122"/>
                <a:ea typeface="楷体" panose="02010609060101010101" pitchFamily="49" charset="-122"/>
              </a:rPr>
              <a:t>】使用</a:t>
            </a:r>
            <a:r>
              <a:rPr lang="en-US" altLang="zh-CN" dirty="0">
                <a:solidFill>
                  <a:srgbClr val="1E1E1E"/>
                </a:solidFill>
                <a:latin typeface="楷体" panose="02010609060101010101" pitchFamily="49" charset="-122"/>
                <a:ea typeface="楷体" panose="02010609060101010101" pitchFamily="49" charset="-122"/>
              </a:rPr>
              <a:t>Union</a:t>
            </a:r>
            <a:r>
              <a:rPr lang="zh-CN" altLang="zh-CN" dirty="0">
                <a:solidFill>
                  <a:srgbClr val="1E1E1E"/>
                </a:solidFill>
                <a:latin typeface="楷体" panose="02010609060101010101" pitchFamily="49" charset="-122"/>
                <a:ea typeface="楷体" panose="02010609060101010101" pitchFamily="49" charset="-122"/>
              </a:rPr>
              <a:t>方法将</a:t>
            </a:r>
            <a:r>
              <a:rPr lang="en-US" altLang="zh-CN" dirty="0">
                <a:solidFill>
                  <a:srgbClr val="1E1E1E"/>
                </a:solidFill>
                <a:latin typeface="楷体" panose="02010609060101010101" pitchFamily="49" charset="-122"/>
                <a:ea typeface="楷体" panose="02010609060101010101" pitchFamily="49" charset="-122"/>
              </a:rPr>
              <a:t>A1:B3</a:t>
            </a:r>
            <a:r>
              <a:rPr lang="zh-CN" altLang="zh-CN" dirty="0">
                <a:solidFill>
                  <a:srgbClr val="1E1E1E"/>
                </a:solidFill>
                <a:latin typeface="楷体" panose="02010609060101010101" pitchFamily="49" charset="-122"/>
                <a:ea typeface="楷体" panose="02010609060101010101" pitchFamily="49" charset="-122"/>
              </a:rPr>
              <a:t>和</a:t>
            </a:r>
            <a:r>
              <a:rPr lang="en-US" altLang="zh-CN" dirty="0">
                <a:solidFill>
                  <a:srgbClr val="1E1E1E"/>
                </a:solidFill>
                <a:latin typeface="楷体" panose="02010609060101010101" pitchFamily="49" charset="-122"/>
                <a:ea typeface="楷体" panose="02010609060101010101" pitchFamily="49" charset="-122"/>
              </a:rPr>
              <a:t>C5:D7</a:t>
            </a:r>
            <a:r>
              <a:rPr lang="zh-CN" altLang="zh-CN" dirty="0">
                <a:solidFill>
                  <a:srgbClr val="1E1E1E"/>
                </a:solidFill>
                <a:latin typeface="楷体" panose="02010609060101010101" pitchFamily="49" charset="-122"/>
                <a:ea typeface="楷体" panose="02010609060101010101" pitchFamily="49" charset="-122"/>
              </a:rPr>
              <a:t>两个区域对象组合成一个区域对象</a:t>
            </a:r>
          </a:p>
        </p:txBody>
      </p:sp>
    </p:spTree>
    <p:extLst>
      <p:ext uri="{BB962C8B-B14F-4D97-AF65-F5344CB8AC3E}">
        <p14:creationId xmlns:p14="http://schemas.microsoft.com/office/powerpoint/2010/main" val="92579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7715D1D-EB5E-4151-8936-1BB5227AE25C}"/>
              </a:ext>
            </a:extLst>
          </p:cNvPr>
          <p:cNvSpPr>
            <a:spLocks noGrp="1"/>
          </p:cNvSpPr>
          <p:nvPr>
            <p:ph idx="1"/>
          </p:nvPr>
        </p:nvSpPr>
        <p:spPr>
          <a:xfrm>
            <a:off x="632972" y="843677"/>
            <a:ext cx="11191743" cy="2216345"/>
          </a:xfrm>
        </p:spPr>
        <p:txBody>
          <a:bodyPr>
            <a:normAutofit/>
          </a:bodyPr>
          <a:lstStyle/>
          <a:p>
            <a:pPr marL="0" indent="0">
              <a:buNone/>
            </a:pPr>
            <a:r>
              <a:rPr lang="zh-CN" altLang="zh-CN" sz="2600" dirty="0"/>
              <a:t>（</a:t>
            </a:r>
            <a:r>
              <a:rPr lang="en-US" altLang="zh-CN" sz="2600" dirty="0"/>
              <a:t>2</a:t>
            </a:r>
            <a:r>
              <a:rPr lang="zh-CN" altLang="zh-CN" sz="2600" dirty="0"/>
              <a:t>）</a:t>
            </a:r>
            <a:r>
              <a:rPr lang="en-US" altLang="zh-CN" sz="2600" dirty="0"/>
              <a:t>Range</a:t>
            </a:r>
            <a:r>
              <a:rPr lang="zh-CN" altLang="zh-CN" sz="2600" dirty="0"/>
              <a:t>对象的交运算</a:t>
            </a:r>
          </a:p>
          <a:p>
            <a:pPr marL="0" indent="0">
              <a:buNone/>
            </a:pPr>
            <a:r>
              <a:rPr lang="en-US" altLang="zh-CN" sz="2400" dirty="0"/>
              <a:t>Application</a:t>
            </a:r>
            <a:r>
              <a:rPr lang="zh-CN" altLang="zh-CN" sz="2400" dirty="0"/>
              <a:t>对象的</a:t>
            </a:r>
            <a:r>
              <a:rPr lang="en-US" altLang="zh-CN" sz="2400" dirty="0"/>
              <a:t>Intersect</a:t>
            </a:r>
            <a:r>
              <a:rPr lang="zh-CN" altLang="zh-CN" sz="2400" dirty="0"/>
              <a:t>方法用于取得多个</a:t>
            </a:r>
            <a:r>
              <a:rPr lang="en-US" altLang="zh-CN" sz="2400" dirty="0"/>
              <a:t>Rang</a:t>
            </a:r>
            <a:r>
              <a:rPr lang="zh-CN" altLang="zh-CN" sz="2400" dirty="0"/>
              <a:t>对象单元格区域的交叉区域。</a:t>
            </a:r>
            <a:endParaRPr lang="en-US" altLang="zh-CN" sz="2400" dirty="0"/>
          </a:p>
          <a:p>
            <a:pPr marL="0" indent="0">
              <a:buNone/>
            </a:pPr>
            <a:r>
              <a:rPr lang="zh-CN" altLang="zh-CN" sz="2400" dirty="0"/>
              <a:t>格式：</a:t>
            </a:r>
            <a:r>
              <a:rPr lang="en-US" altLang="zh-CN" sz="2400" dirty="0"/>
              <a:t>Intersect(Arg1,Arg2[,…])</a:t>
            </a:r>
            <a:endParaRPr lang="zh-CN" altLang="zh-CN" sz="2400" dirty="0"/>
          </a:p>
          <a:p>
            <a:pPr marL="0" indent="0">
              <a:buNone/>
            </a:pPr>
            <a:r>
              <a:rPr lang="en-US" altLang="zh-CN" sz="2400" dirty="0"/>
              <a:t>Intersect</a:t>
            </a:r>
            <a:r>
              <a:rPr lang="zh-CN" altLang="zh-CN" sz="2400" dirty="0"/>
              <a:t>方法中的参数类型与参数数量限制与</a:t>
            </a:r>
            <a:r>
              <a:rPr lang="en-US" altLang="zh-CN" sz="2400" dirty="0"/>
              <a:t>Union</a:t>
            </a:r>
            <a:r>
              <a:rPr lang="zh-CN" altLang="zh-CN" sz="2400" dirty="0"/>
              <a:t>相同，在此不再赘述。</a:t>
            </a:r>
          </a:p>
          <a:p>
            <a:endParaRPr lang="zh-CN" altLang="en-US" sz="1600" dirty="0"/>
          </a:p>
        </p:txBody>
      </p:sp>
      <p:sp>
        <p:nvSpPr>
          <p:cNvPr id="5" name="矩形 4">
            <a:extLst>
              <a:ext uri="{FF2B5EF4-FFF2-40B4-BE49-F238E27FC236}">
                <a16:creationId xmlns:a16="http://schemas.microsoft.com/office/drawing/2014/main" id="{4796D8B0-3A00-4450-9FE4-2A2B530A5B2F}"/>
              </a:ext>
            </a:extLst>
          </p:cNvPr>
          <p:cNvSpPr/>
          <p:nvPr/>
        </p:nvSpPr>
        <p:spPr>
          <a:xfrm>
            <a:off x="724771" y="3678704"/>
            <a:ext cx="3293047" cy="923330"/>
          </a:xfrm>
          <a:prstGeom prst="rect">
            <a:avLst/>
          </a:prstGeom>
        </p:spPr>
        <p:txBody>
          <a:bodyPr wrap="square">
            <a:spAutoFit/>
          </a:bodyPr>
          <a:lstStyle/>
          <a:p>
            <a:r>
              <a:rPr lang="zh-CN" altLang="zh-CN" dirty="0">
                <a:solidFill>
                  <a:srgbClr val="1E1E1E"/>
                </a:solidFill>
                <a:latin typeface="楷体" panose="02010609060101010101" pitchFamily="49" charset="-122"/>
                <a:ea typeface="楷体" panose="02010609060101010101" pitchFamily="49" charset="-122"/>
              </a:rPr>
              <a:t>【例</a:t>
            </a:r>
            <a:r>
              <a:rPr lang="en-US" altLang="zh-CN" dirty="0">
                <a:solidFill>
                  <a:srgbClr val="1E1E1E"/>
                </a:solidFill>
                <a:latin typeface="楷体" panose="02010609060101010101" pitchFamily="49" charset="-122"/>
                <a:ea typeface="楷体" panose="02010609060101010101" pitchFamily="49" charset="-122"/>
              </a:rPr>
              <a:t>5.44</a:t>
            </a:r>
            <a:r>
              <a:rPr lang="zh-CN" altLang="zh-CN" dirty="0">
                <a:solidFill>
                  <a:srgbClr val="1E1E1E"/>
                </a:solidFill>
                <a:latin typeface="楷体" panose="02010609060101010101" pitchFamily="49" charset="-122"/>
                <a:ea typeface="楷体" panose="02010609060101010101" pitchFamily="49" charset="-122"/>
              </a:rPr>
              <a:t>】使用</a:t>
            </a:r>
            <a:r>
              <a:rPr lang="en-US" altLang="zh-CN" dirty="0">
                <a:solidFill>
                  <a:srgbClr val="1E1E1E"/>
                </a:solidFill>
                <a:latin typeface="楷体" panose="02010609060101010101" pitchFamily="49" charset="-122"/>
                <a:ea typeface="楷体" panose="02010609060101010101" pitchFamily="49" charset="-122"/>
              </a:rPr>
              <a:t>Intersect</a:t>
            </a:r>
            <a:r>
              <a:rPr lang="zh-CN" altLang="zh-CN" dirty="0">
                <a:solidFill>
                  <a:srgbClr val="1E1E1E"/>
                </a:solidFill>
                <a:latin typeface="楷体" panose="02010609060101010101" pitchFamily="49" charset="-122"/>
                <a:ea typeface="楷体" panose="02010609060101010101" pitchFamily="49" charset="-122"/>
              </a:rPr>
              <a:t>方法取得</a:t>
            </a:r>
            <a:r>
              <a:rPr lang="en-US" altLang="zh-CN" dirty="0">
                <a:solidFill>
                  <a:srgbClr val="1E1E1E"/>
                </a:solidFill>
                <a:latin typeface="楷体" panose="02010609060101010101" pitchFamily="49" charset="-122"/>
                <a:ea typeface="楷体" panose="02010609060101010101" pitchFamily="49" charset="-122"/>
              </a:rPr>
              <a:t>A1:D4</a:t>
            </a:r>
            <a:r>
              <a:rPr lang="zh-CN" altLang="zh-CN" dirty="0">
                <a:solidFill>
                  <a:srgbClr val="1E1E1E"/>
                </a:solidFill>
                <a:latin typeface="楷体" panose="02010609060101010101" pitchFamily="49" charset="-122"/>
                <a:ea typeface="楷体" panose="02010609060101010101" pitchFamily="49" charset="-122"/>
              </a:rPr>
              <a:t>和</a:t>
            </a:r>
            <a:r>
              <a:rPr lang="en-US" altLang="zh-CN" dirty="0">
                <a:solidFill>
                  <a:srgbClr val="1E1E1E"/>
                </a:solidFill>
                <a:latin typeface="楷体" panose="02010609060101010101" pitchFamily="49" charset="-122"/>
                <a:ea typeface="楷体" panose="02010609060101010101" pitchFamily="49" charset="-122"/>
              </a:rPr>
              <a:t>C3:F7</a:t>
            </a:r>
            <a:r>
              <a:rPr lang="zh-CN" altLang="zh-CN" dirty="0">
                <a:solidFill>
                  <a:srgbClr val="1E1E1E"/>
                </a:solidFill>
                <a:latin typeface="楷体" panose="02010609060101010101" pitchFamily="49" charset="-122"/>
                <a:ea typeface="楷体" panose="02010609060101010101" pitchFamily="49" charset="-122"/>
              </a:rPr>
              <a:t>两个区域对象的交叉区域对象</a:t>
            </a:r>
          </a:p>
        </p:txBody>
      </p:sp>
      <p:sp>
        <p:nvSpPr>
          <p:cNvPr id="7" name="文本框 6">
            <a:extLst>
              <a:ext uri="{FF2B5EF4-FFF2-40B4-BE49-F238E27FC236}">
                <a16:creationId xmlns:a16="http://schemas.microsoft.com/office/drawing/2014/main" id="{FF68DAC2-E02D-4379-8B2F-DFCD56104B85}"/>
              </a:ext>
            </a:extLst>
          </p:cNvPr>
          <p:cNvSpPr txBox="1"/>
          <p:nvPr/>
        </p:nvSpPr>
        <p:spPr>
          <a:xfrm>
            <a:off x="4708381" y="3429000"/>
            <a:ext cx="7116334" cy="2585323"/>
          </a:xfrm>
          <a:prstGeom prst="rect">
            <a:avLst/>
          </a:prstGeom>
          <a:solidFill>
            <a:schemeClr val="accent2">
              <a:lumMod val="20000"/>
              <a:lumOff val="80000"/>
            </a:schemeClr>
          </a:solidFill>
        </p:spPr>
        <p:txBody>
          <a:bodyPr wrap="square" rtlCol="0">
            <a:spAutoFit/>
          </a:bodyPr>
          <a:lstStyle/>
          <a:p>
            <a:r>
              <a:rPr lang="en-US" altLang="zh-CN" dirty="0">
                <a:solidFill>
                  <a:srgbClr val="1E1E1E"/>
                </a:solidFill>
                <a:latin typeface="楷体" panose="02010609060101010101" pitchFamily="49" charset="-122"/>
                <a:ea typeface="楷体" panose="02010609060101010101" pitchFamily="49" charset="-122"/>
              </a:rPr>
              <a:t>Sub </a:t>
            </a:r>
            <a:r>
              <a:rPr lang="en-US" altLang="zh-CN" dirty="0" err="1">
                <a:solidFill>
                  <a:srgbClr val="1E1E1E"/>
                </a:solidFill>
                <a:latin typeface="楷体" panose="02010609060101010101" pitchFamily="49" charset="-122"/>
                <a:ea typeface="楷体" panose="02010609060101010101" pitchFamily="49" charset="-122"/>
              </a:rPr>
              <a:t>IntersectMethod</a:t>
            </a:r>
            <a:r>
              <a:rPr lang="en-US" altLang="zh-CN" dirty="0">
                <a:solidFill>
                  <a:srgbClr val="1E1E1E"/>
                </a:solidFill>
                <a:latin typeface="楷体" panose="02010609060101010101" pitchFamily="49" charset="-122"/>
                <a:ea typeface="楷体" panose="02010609060101010101" pitchFamily="49" charset="-122"/>
              </a:rPr>
              <a:t>()</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Dim rng1 As Range, rng2 As Range, </a:t>
            </a:r>
            <a:r>
              <a:rPr lang="en-US" altLang="zh-CN" dirty="0" err="1">
                <a:solidFill>
                  <a:srgbClr val="1E1E1E"/>
                </a:solidFill>
                <a:latin typeface="楷体" panose="02010609060101010101" pitchFamily="49" charset="-122"/>
                <a:ea typeface="楷体" panose="02010609060101010101" pitchFamily="49" charset="-122"/>
              </a:rPr>
              <a:t>rngIntersect</a:t>
            </a:r>
            <a:r>
              <a:rPr lang="en-US" altLang="zh-CN" dirty="0">
                <a:solidFill>
                  <a:srgbClr val="1E1E1E"/>
                </a:solidFill>
                <a:latin typeface="楷体" panose="02010609060101010101" pitchFamily="49" charset="-122"/>
                <a:ea typeface="楷体" panose="02010609060101010101" pitchFamily="49" charset="-122"/>
              </a:rPr>
              <a:t> As Range</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rng1 = Sheet1.Range("A1:D4")</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rng2 = Sheet1.Range("C3:F7")</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rng1.Interior.Color = </a:t>
            </a:r>
            <a:r>
              <a:rPr lang="en-US" altLang="zh-CN" dirty="0" err="1">
                <a:solidFill>
                  <a:srgbClr val="1E1E1E"/>
                </a:solidFill>
                <a:latin typeface="楷体" panose="02010609060101010101" pitchFamily="49" charset="-122"/>
                <a:ea typeface="楷体" panose="02010609060101010101" pitchFamily="49" charset="-122"/>
              </a:rPr>
              <a:t>vbBlue</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rng2.Interior.Color = </a:t>
            </a:r>
            <a:r>
              <a:rPr lang="en-US" altLang="zh-CN" dirty="0" err="1">
                <a:solidFill>
                  <a:srgbClr val="1E1E1E"/>
                </a:solidFill>
                <a:latin typeface="楷体" panose="02010609060101010101" pitchFamily="49" charset="-122"/>
                <a:ea typeface="楷体" panose="02010609060101010101" pitchFamily="49" charset="-122"/>
              </a:rPr>
              <a:t>vbGreen</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Set </a:t>
            </a:r>
            <a:r>
              <a:rPr lang="en-US" altLang="zh-CN" dirty="0" err="1">
                <a:solidFill>
                  <a:srgbClr val="1E1E1E"/>
                </a:solidFill>
                <a:latin typeface="楷体" panose="02010609060101010101" pitchFamily="49" charset="-122"/>
                <a:ea typeface="楷体" panose="02010609060101010101" pitchFamily="49" charset="-122"/>
              </a:rPr>
              <a:t>rngIntersect</a:t>
            </a:r>
            <a:r>
              <a:rPr lang="en-US" altLang="zh-CN" dirty="0">
                <a:solidFill>
                  <a:srgbClr val="1E1E1E"/>
                </a:solidFill>
                <a:latin typeface="楷体" panose="02010609060101010101" pitchFamily="49" charset="-122"/>
                <a:ea typeface="楷体" panose="02010609060101010101" pitchFamily="49" charset="-122"/>
              </a:rPr>
              <a:t> = Intersect(rng1, rng2)</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    </a:t>
            </a:r>
            <a:r>
              <a:rPr lang="en-US" altLang="zh-CN" dirty="0" err="1">
                <a:solidFill>
                  <a:srgbClr val="1E1E1E"/>
                </a:solidFill>
                <a:latin typeface="楷体" panose="02010609060101010101" pitchFamily="49" charset="-122"/>
                <a:ea typeface="楷体" panose="02010609060101010101" pitchFamily="49" charset="-122"/>
              </a:rPr>
              <a:t>rngIntersect.Interior.Color</a:t>
            </a:r>
            <a:r>
              <a:rPr lang="en-US" altLang="zh-CN" dirty="0">
                <a:solidFill>
                  <a:srgbClr val="1E1E1E"/>
                </a:solidFill>
                <a:latin typeface="楷体" panose="02010609060101010101" pitchFamily="49" charset="-122"/>
                <a:ea typeface="楷体" panose="02010609060101010101" pitchFamily="49" charset="-122"/>
              </a:rPr>
              <a:t> = </a:t>
            </a:r>
            <a:r>
              <a:rPr lang="en-US" altLang="zh-CN" dirty="0" err="1">
                <a:solidFill>
                  <a:srgbClr val="1E1E1E"/>
                </a:solidFill>
                <a:latin typeface="楷体" panose="02010609060101010101" pitchFamily="49" charset="-122"/>
                <a:ea typeface="楷体" panose="02010609060101010101" pitchFamily="49" charset="-122"/>
              </a:rPr>
              <a:t>vbRed</a:t>
            </a:r>
            <a:endParaRPr lang="zh-CN" altLang="zh-CN" dirty="0">
              <a:solidFill>
                <a:srgbClr val="1E1E1E"/>
              </a:solidFill>
              <a:latin typeface="楷体" panose="02010609060101010101" pitchFamily="49" charset="-122"/>
              <a:ea typeface="楷体" panose="02010609060101010101" pitchFamily="49" charset="-122"/>
            </a:endParaRPr>
          </a:p>
          <a:p>
            <a:r>
              <a:rPr lang="en-US" altLang="zh-CN" dirty="0">
                <a:solidFill>
                  <a:srgbClr val="1E1E1E"/>
                </a:solidFill>
                <a:latin typeface="楷体" panose="02010609060101010101" pitchFamily="49" charset="-122"/>
                <a:ea typeface="楷体" panose="02010609060101010101" pitchFamily="49" charset="-122"/>
              </a:rPr>
              <a:t>End Sub</a:t>
            </a:r>
            <a:endParaRPr lang="zh-CN" altLang="en-US" dirty="0">
              <a:solidFill>
                <a:srgbClr val="1E1E1E"/>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485578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52FFE5-50D9-492F-BFCD-E6808CCD3C19}"/>
              </a:ext>
            </a:extLst>
          </p:cNvPr>
          <p:cNvSpPr>
            <a:spLocks noGrp="1"/>
          </p:cNvSpPr>
          <p:nvPr>
            <p:ph type="title"/>
          </p:nvPr>
        </p:nvSpPr>
        <p:spPr/>
        <p:txBody>
          <a:bodyPr>
            <a:normAutofit/>
          </a:bodyPr>
          <a:lstStyle/>
          <a:p>
            <a:r>
              <a:rPr lang="en-US" altLang="zh-CN" dirty="0"/>
              <a:t>5.5.2 Range</a:t>
            </a:r>
            <a:r>
              <a:rPr lang="zh-CN" altLang="zh-CN" dirty="0"/>
              <a:t>对象常用属性</a:t>
            </a:r>
            <a:endParaRPr lang="zh-CN" altLang="en-US" dirty="0"/>
          </a:p>
        </p:txBody>
      </p:sp>
      <p:sp>
        <p:nvSpPr>
          <p:cNvPr id="3" name="内容占位符 2">
            <a:extLst>
              <a:ext uri="{FF2B5EF4-FFF2-40B4-BE49-F238E27FC236}">
                <a16:creationId xmlns:a16="http://schemas.microsoft.com/office/drawing/2014/main" id="{D167EFC8-7170-4975-845F-1C41D391AC60}"/>
              </a:ext>
            </a:extLst>
          </p:cNvPr>
          <p:cNvSpPr>
            <a:spLocks noGrp="1"/>
          </p:cNvSpPr>
          <p:nvPr>
            <p:ph idx="1"/>
          </p:nvPr>
        </p:nvSpPr>
        <p:spPr>
          <a:xfrm>
            <a:off x="568110" y="1519285"/>
            <a:ext cx="11055779" cy="1555496"/>
          </a:xfrm>
        </p:spPr>
        <p:txBody>
          <a:bodyPr>
            <a:normAutofit fontScale="85000" lnSpcReduction="20000"/>
          </a:bodyPr>
          <a:lstStyle/>
          <a:p>
            <a:pPr marL="0" indent="0">
              <a:buNone/>
            </a:pPr>
            <a:r>
              <a:rPr lang="en-US" altLang="zh-CN" dirty="0"/>
              <a:t>Range</a:t>
            </a:r>
            <a:r>
              <a:rPr lang="zh-CN" altLang="zh-CN" dirty="0"/>
              <a:t>对象有很多属性，主要用于描述对象的特征。</a:t>
            </a:r>
            <a:r>
              <a:rPr lang="en-US" altLang="zh-CN" dirty="0"/>
              <a:t>Range</a:t>
            </a:r>
            <a:r>
              <a:rPr lang="zh-CN" altLang="zh-CN" dirty="0"/>
              <a:t>对象的常用属性如下。</a:t>
            </a:r>
            <a:endParaRPr lang="en-US" altLang="zh-CN" dirty="0"/>
          </a:p>
          <a:p>
            <a:pPr marL="0" indent="0">
              <a:buNone/>
            </a:pPr>
            <a:endParaRPr lang="zh-CN" altLang="zh-CN" dirty="0"/>
          </a:p>
          <a:p>
            <a:pPr marL="0" indent="0">
              <a:buNone/>
            </a:pPr>
            <a:r>
              <a:rPr lang="en-US" altLang="zh-CN" dirty="0"/>
              <a:t>1.Value</a:t>
            </a:r>
            <a:r>
              <a:rPr lang="zh-CN" altLang="zh-CN" dirty="0"/>
              <a:t>属性</a:t>
            </a:r>
          </a:p>
          <a:p>
            <a:pPr marL="0" indent="0">
              <a:buNone/>
            </a:pPr>
            <a:r>
              <a:rPr lang="en-US" altLang="zh-CN" dirty="0"/>
              <a:t>Value</a:t>
            </a:r>
            <a:r>
              <a:rPr lang="zh-CN" altLang="zh-CN" dirty="0"/>
              <a:t>属性是</a:t>
            </a:r>
            <a:r>
              <a:rPr lang="en-US" altLang="zh-CN" dirty="0"/>
              <a:t>Range</a:t>
            </a:r>
            <a:r>
              <a:rPr lang="zh-CN" altLang="zh-CN" dirty="0"/>
              <a:t>属性的默认属性，它用于返回或修改单元格的值。</a:t>
            </a:r>
          </a:p>
        </p:txBody>
      </p:sp>
      <p:sp>
        <p:nvSpPr>
          <p:cNvPr id="4" name="文本框 3">
            <a:extLst>
              <a:ext uri="{FF2B5EF4-FFF2-40B4-BE49-F238E27FC236}">
                <a16:creationId xmlns:a16="http://schemas.microsoft.com/office/drawing/2014/main" id="{1DFFE6C2-20C0-4F5C-9A6D-5E55FCEBC5BA}"/>
              </a:ext>
            </a:extLst>
          </p:cNvPr>
          <p:cNvSpPr txBox="1"/>
          <p:nvPr/>
        </p:nvSpPr>
        <p:spPr>
          <a:xfrm>
            <a:off x="3888419" y="4081572"/>
            <a:ext cx="7001642" cy="1754326"/>
          </a:xfrm>
          <a:prstGeom prst="rect">
            <a:avLst/>
          </a:prstGeom>
          <a:solidFill>
            <a:schemeClr val="accent2">
              <a:lumMod val="20000"/>
              <a:lumOff val="80000"/>
            </a:schemeClr>
          </a:solidFill>
        </p:spPr>
        <p:txBody>
          <a:bodyPr wrap="square" rtlCol="0">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RangeValueDemo</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rng</a:t>
            </a:r>
            <a:r>
              <a:rPr lang="en-US" altLang="zh-CN" dirty="0">
                <a:solidFill>
                  <a:srgbClr val="000000"/>
                </a:solidFill>
                <a:latin typeface="楷体" panose="02010609060101010101" pitchFamily="49" charset="-122"/>
                <a:ea typeface="楷体" panose="02010609060101010101" pitchFamily="49" charset="-122"/>
              </a:rPr>
              <a:t>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Sheet1.Range("B1:D3").Value = 1</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Sheet1.Range("E2:G5") = 2  </a:t>
            </a:r>
            <a:r>
              <a:rPr lang="en-US" altLang="zh-CN" sz="1400" dirty="0">
                <a:solidFill>
                  <a:srgbClr val="000000"/>
                </a:solidFill>
                <a:latin typeface="楷体" panose="02010609060101010101" pitchFamily="49" charset="-122"/>
                <a:ea typeface="楷体" panose="02010609060101010101" pitchFamily="49" charset="-122"/>
              </a:rPr>
              <a:t>'</a:t>
            </a:r>
            <a:r>
              <a:rPr lang="zh-CN" altLang="zh-CN" sz="1400" dirty="0">
                <a:solidFill>
                  <a:srgbClr val="000000"/>
                </a:solidFill>
                <a:latin typeface="楷体" panose="02010609060101010101" pitchFamily="49" charset="-122"/>
                <a:ea typeface="楷体" panose="02010609060101010101" pitchFamily="49" charset="-122"/>
              </a:rPr>
              <a:t>给对象赋值等同于给对象的主属性赋值</a:t>
            </a: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DA74BF88-A52F-4DCC-96D5-3A0AF59CB9C0}"/>
              </a:ext>
            </a:extLst>
          </p:cNvPr>
          <p:cNvSpPr/>
          <p:nvPr/>
        </p:nvSpPr>
        <p:spPr>
          <a:xfrm>
            <a:off x="5705382" y="3327901"/>
            <a:ext cx="4089581"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5.45</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Value</a:t>
            </a:r>
            <a:r>
              <a:rPr lang="zh-CN" altLang="zh-CN" dirty="0">
                <a:solidFill>
                  <a:srgbClr val="000000"/>
                </a:solidFill>
                <a:latin typeface="楷体" panose="02010609060101010101" pitchFamily="49" charset="-122"/>
                <a:ea typeface="楷体" panose="02010609060101010101" pitchFamily="49" charset="-122"/>
              </a:rPr>
              <a:t>属性示例</a:t>
            </a:r>
          </a:p>
        </p:txBody>
      </p:sp>
    </p:spTree>
    <p:extLst>
      <p:ext uri="{BB962C8B-B14F-4D97-AF65-F5344CB8AC3E}">
        <p14:creationId xmlns:p14="http://schemas.microsoft.com/office/powerpoint/2010/main" val="2624200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12B3D1D-5E66-4F52-9DBF-2689E3A1C057}"/>
              </a:ext>
            </a:extLst>
          </p:cNvPr>
          <p:cNvSpPr>
            <a:spLocks noGrp="1"/>
          </p:cNvSpPr>
          <p:nvPr>
            <p:ph idx="1"/>
          </p:nvPr>
        </p:nvSpPr>
        <p:spPr>
          <a:xfrm>
            <a:off x="227740" y="207747"/>
            <a:ext cx="9447888" cy="1105497"/>
          </a:xfrm>
        </p:spPr>
        <p:txBody>
          <a:bodyPr>
            <a:normAutofit/>
          </a:bodyPr>
          <a:lstStyle/>
          <a:p>
            <a:pPr marL="0" indent="0">
              <a:buNone/>
            </a:pPr>
            <a:r>
              <a:rPr lang="en-US" altLang="zh-CN" sz="2400" dirty="0"/>
              <a:t>2.Address</a:t>
            </a:r>
            <a:r>
              <a:rPr lang="zh-CN" altLang="zh-CN" sz="2400" dirty="0"/>
              <a:t>属性</a:t>
            </a:r>
          </a:p>
          <a:p>
            <a:pPr marL="0" indent="0">
              <a:buNone/>
            </a:pPr>
            <a:r>
              <a:rPr lang="en-US" altLang="zh-CN" sz="2400" dirty="0"/>
              <a:t>Address</a:t>
            </a:r>
            <a:r>
              <a:rPr lang="zh-CN" altLang="zh-CN" sz="2400" dirty="0"/>
              <a:t>属性是字符型只读属性，用于获取单元格区域的绝对地址。</a:t>
            </a:r>
          </a:p>
        </p:txBody>
      </p:sp>
      <p:sp>
        <p:nvSpPr>
          <p:cNvPr id="5" name="文本框 4">
            <a:extLst>
              <a:ext uri="{FF2B5EF4-FFF2-40B4-BE49-F238E27FC236}">
                <a16:creationId xmlns:a16="http://schemas.microsoft.com/office/drawing/2014/main" id="{0C587294-4674-466E-B096-FF301DD11A8B}"/>
              </a:ext>
            </a:extLst>
          </p:cNvPr>
          <p:cNvSpPr txBox="1"/>
          <p:nvPr/>
        </p:nvSpPr>
        <p:spPr>
          <a:xfrm>
            <a:off x="6765721" y="1217677"/>
            <a:ext cx="5140172" cy="1477328"/>
          </a:xfrm>
          <a:prstGeom prst="rect">
            <a:avLst/>
          </a:prstGeom>
          <a:solidFill>
            <a:schemeClr val="accent2">
              <a:lumMod val="20000"/>
              <a:lumOff val="80000"/>
            </a:schemeClr>
          </a:solidFill>
        </p:spPr>
        <p:txBody>
          <a:bodyPr wrap="square" rtlCol="0">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RangeAddress</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Range(Cells(2,3),Cells(5,8))</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单元格地址：</a:t>
            </a:r>
            <a:r>
              <a:rPr lang="en-US" altLang="zh-CN" dirty="0">
                <a:solidFill>
                  <a:srgbClr val="000000"/>
                </a:solidFill>
                <a:latin typeface="楷体" panose="02010609060101010101" pitchFamily="49" charset="-122"/>
                <a:ea typeface="楷体" panose="02010609060101010101" pitchFamily="49" charset="-122"/>
              </a:rPr>
              <a:t>" &amp; </a:t>
            </a:r>
            <a:r>
              <a:rPr lang="en-US" altLang="zh-CN" dirty="0" err="1">
                <a:solidFill>
                  <a:srgbClr val="000000"/>
                </a:solidFill>
                <a:latin typeface="楷体" panose="02010609060101010101" pitchFamily="49" charset="-122"/>
                <a:ea typeface="楷体" panose="02010609060101010101" pitchFamily="49" charset="-122"/>
              </a:rPr>
              <a:t>r.Address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6" name="矩形 5">
            <a:extLst>
              <a:ext uri="{FF2B5EF4-FFF2-40B4-BE49-F238E27FC236}">
                <a16:creationId xmlns:a16="http://schemas.microsoft.com/office/drawing/2014/main" id="{370EE954-3E80-4378-A671-042393FEF69B}"/>
              </a:ext>
            </a:extLst>
          </p:cNvPr>
          <p:cNvSpPr/>
          <p:nvPr/>
        </p:nvSpPr>
        <p:spPr>
          <a:xfrm>
            <a:off x="2212317" y="1409362"/>
            <a:ext cx="4336444"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5.46</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Address</a:t>
            </a:r>
            <a:r>
              <a:rPr lang="zh-CN" altLang="zh-CN" dirty="0">
                <a:solidFill>
                  <a:srgbClr val="000000"/>
                </a:solidFill>
                <a:latin typeface="楷体" panose="02010609060101010101" pitchFamily="49" charset="-122"/>
                <a:ea typeface="楷体" panose="02010609060101010101" pitchFamily="49" charset="-122"/>
              </a:rPr>
              <a:t>属性示例</a:t>
            </a:r>
          </a:p>
        </p:txBody>
      </p:sp>
      <p:sp>
        <p:nvSpPr>
          <p:cNvPr id="7" name="内容占位符 2">
            <a:extLst>
              <a:ext uri="{FF2B5EF4-FFF2-40B4-BE49-F238E27FC236}">
                <a16:creationId xmlns:a16="http://schemas.microsoft.com/office/drawing/2014/main" id="{A2FF1D19-CCD3-4A04-BA99-829E9329F152}"/>
              </a:ext>
            </a:extLst>
          </p:cNvPr>
          <p:cNvSpPr txBox="1">
            <a:spLocks/>
          </p:cNvSpPr>
          <p:nvPr/>
        </p:nvSpPr>
        <p:spPr>
          <a:xfrm>
            <a:off x="286107" y="2464417"/>
            <a:ext cx="6050898" cy="16123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dirty="0"/>
              <a:t>3.Row</a:t>
            </a:r>
            <a:r>
              <a:rPr lang="zh-CN" altLang="zh-CN" sz="2400" dirty="0"/>
              <a:t>属性和</a:t>
            </a:r>
            <a:r>
              <a:rPr lang="en-US" altLang="zh-CN" sz="2400" dirty="0"/>
              <a:t>Column</a:t>
            </a:r>
            <a:r>
              <a:rPr lang="zh-CN" altLang="zh-CN" sz="2400" dirty="0"/>
              <a:t>属性</a:t>
            </a:r>
          </a:p>
          <a:p>
            <a:pPr marL="0" indent="0">
              <a:buNone/>
            </a:pPr>
            <a:r>
              <a:rPr lang="en-US" altLang="zh-CN" sz="2400" dirty="0"/>
              <a:t>Row</a:t>
            </a:r>
            <a:r>
              <a:rPr lang="zh-CN" altLang="zh-CN" sz="2400" dirty="0"/>
              <a:t>属性和</a:t>
            </a:r>
            <a:r>
              <a:rPr lang="en-US" altLang="zh-CN" sz="2400" dirty="0"/>
              <a:t>Column</a:t>
            </a:r>
            <a:r>
              <a:rPr lang="zh-CN" altLang="zh-CN" sz="2400" dirty="0"/>
              <a:t>属性是数值型只读属性，分别用于获取</a:t>
            </a:r>
            <a:r>
              <a:rPr lang="en-US" altLang="zh-CN" sz="2400" dirty="0"/>
              <a:t>Range</a:t>
            </a:r>
            <a:r>
              <a:rPr lang="zh-CN" altLang="zh-CN" sz="2400" dirty="0"/>
              <a:t>对象中第一个单元格或单元格区域起始单元格的行号和列号。</a:t>
            </a:r>
            <a:endParaRPr lang="zh-CN" altLang="en-US" sz="2400" dirty="0"/>
          </a:p>
        </p:txBody>
      </p:sp>
      <p:sp>
        <p:nvSpPr>
          <p:cNvPr id="8" name="内容占位符 2">
            <a:extLst>
              <a:ext uri="{FF2B5EF4-FFF2-40B4-BE49-F238E27FC236}">
                <a16:creationId xmlns:a16="http://schemas.microsoft.com/office/drawing/2014/main" id="{150A9CDA-F835-480F-80DB-2F24000F9F4D}"/>
              </a:ext>
            </a:extLst>
          </p:cNvPr>
          <p:cNvSpPr txBox="1">
            <a:spLocks/>
          </p:cNvSpPr>
          <p:nvPr/>
        </p:nvSpPr>
        <p:spPr>
          <a:xfrm>
            <a:off x="227740" y="4076767"/>
            <a:ext cx="6451766" cy="2370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dirty="0"/>
              <a:t>4. Areas</a:t>
            </a:r>
            <a:r>
              <a:rPr lang="zh-CN" altLang="zh-CN" sz="2400" dirty="0"/>
              <a:t>属性</a:t>
            </a:r>
          </a:p>
          <a:p>
            <a:pPr marL="0" indent="0">
              <a:buFont typeface="Arial" panose="020B0604020202020204" pitchFamily="34" charset="0"/>
              <a:buNone/>
            </a:pPr>
            <a:r>
              <a:rPr lang="en-US" altLang="zh-CN" sz="2400" dirty="0"/>
              <a:t>Areas</a:t>
            </a:r>
            <a:r>
              <a:rPr lang="zh-CN" altLang="zh-CN" sz="2400" dirty="0"/>
              <a:t>属性是只读集合对象。在引用</a:t>
            </a:r>
            <a:r>
              <a:rPr lang="en-US" altLang="zh-CN" sz="2400" dirty="0"/>
              <a:t>Range</a:t>
            </a:r>
            <a:r>
              <a:rPr lang="zh-CN" altLang="zh-CN" sz="2400" dirty="0"/>
              <a:t>对象时，</a:t>
            </a:r>
            <a:r>
              <a:rPr lang="en-US" altLang="zh-CN" sz="2400" dirty="0"/>
              <a:t>Range</a:t>
            </a:r>
            <a:r>
              <a:rPr lang="zh-CN" altLang="zh-CN" sz="2400" dirty="0"/>
              <a:t>对象可以对应一个或多个连续的单元格区域，其中的每个连续的单元格区域是</a:t>
            </a:r>
            <a:r>
              <a:rPr lang="en-US" altLang="zh-CN" sz="2400" dirty="0"/>
              <a:t>Areas</a:t>
            </a:r>
            <a:r>
              <a:rPr lang="zh-CN" altLang="zh-CN" sz="2400" dirty="0"/>
              <a:t>集合中的一个成员，因而</a:t>
            </a:r>
            <a:r>
              <a:rPr lang="en-US" altLang="zh-CN" sz="2400" dirty="0"/>
              <a:t>Areas</a:t>
            </a:r>
            <a:r>
              <a:rPr lang="zh-CN" altLang="zh-CN" sz="2400" dirty="0"/>
              <a:t>集合对象的成员也是一个</a:t>
            </a:r>
            <a:r>
              <a:rPr lang="en-US" altLang="zh-CN" sz="2400" dirty="0"/>
              <a:t>Range</a:t>
            </a:r>
            <a:r>
              <a:rPr lang="zh-CN" altLang="zh-CN" sz="2400" dirty="0"/>
              <a:t>对象。</a:t>
            </a:r>
            <a:endParaRPr lang="zh-CN" altLang="en-US" sz="2400" dirty="0"/>
          </a:p>
        </p:txBody>
      </p:sp>
      <p:sp>
        <p:nvSpPr>
          <p:cNvPr id="9" name="文本框 8">
            <a:extLst>
              <a:ext uri="{FF2B5EF4-FFF2-40B4-BE49-F238E27FC236}">
                <a16:creationId xmlns:a16="http://schemas.microsoft.com/office/drawing/2014/main" id="{94523055-87F1-49BC-8B7A-0AED57D1EA0C}"/>
              </a:ext>
            </a:extLst>
          </p:cNvPr>
          <p:cNvSpPr txBox="1"/>
          <p:nvPr/>
        </p:nvSpPr>
        <p:spPr>
          <a:xfrm>
            <a:off x="6936252" y="4411899"/>
            <a:ext cx="5033639" cy="2308324"/>
          </a:xfrm>
          <a:prstGeom prst="rect">
            <a:avLst/>
          </a:prstGeom>
          <a:solidFill>
            <a:schemeClr val="accent2">
              <a:lumMod val="20000"/>
              <a:lumOff val="80000"/>
            </a:schemeClr>
          </a:solidFill>
        </p:spPr>
        <p:txBody>
          <a:bodyPr wrap="square" rtlCol="0">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RangeAreas</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rng</a:t>
            </a:r>
            <a:r>
              <a:rPr lang="en-US" altLang="zh-CN" dirty="0">
                <a:solidFill>
                  <a:srgbClr val="000000"/>
                </a:solidFill>
                <a:latin typeface="楷体" panose="02010609060101010101" pitchFamily="49" charset="-122"/>
                <a:ea typeface="楷体" panose="02010609060101010101" pitchFamily="49" charset="-122"/>
              </a:rPr>
              <a:t> As Range, </a:t>
            </a:r>
            <a:r>
              <a:rPr lang="en-US" altLang="zh-CN" dirty="0" err="1">
                <a:solidFill>
                  <a:srgbClr val="000000"/>
                </a:solidFill>
                <a:latin typeface="楷体" panose="02010609060101010101" pitchFamily="49" charset="-122"/>
                <a:ea typeface="楷体" panose="02010609060101010101" pitchFamily="49" charset="-122"/>
              </a:rPr>
              <a:t>AreaRange</a:t>
            </a:r>
            <a:r>
              <a:rPr lang="en-US" altLang="zh-CN" dirty="0">
                <a:solidFill>
                  <a:srgbClr val="000000"/>
                </a:solidFill>
                <a:latin typeface="楷体" panose="02010609060101010101" pitchFamily="49" charset="-122"/>
                <a:ea typeface="楷体" panose="02010609060101010101" pitchFamily="49" charset="-122"/>
              </a:rPr>
              <a:t>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a:t>
            </a:r>
            <a:r>
              <a:rPr lang="en-US" altLang="zh-CN" dirty="0" err="1">
                <a:solidFill>
                  <a:srgbClr val="000000"/>
                </a:solidFill>
                <a:latin typeface="楷体" panose="02010609060101010101" pitchFamily="49" charset="-122"/>
                <a:ea typeface="楷体" panose="02010609060101010101" pitchFamily="49" charset="-122"/>
              </a:rPr>
              <a:t>rng</a:t>
            </a:r>
            <a:r>
              <a:rPr lang="en-US" altLang="zh-CN" dirty="0">
                <a:solidFill>
                  <a:srgbClr val="000000"/>
                </a:solidFill>
                <a:latin typeface="楷体" panose="02010609060101010101" pitchFamily="49" charset="-122"/>
                <a:ea typeface="楷体" panose="02010609060101010101" pitchFamily="49" charset="-122"/>
              </a:rPr>
              <a:t> = [a1:b2,c1:c3]</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Each </a:t>
            </a:r>
            <a:r>
              <a:rPr lang="en-US" altLang="zh-CN" dirty="0" err="1">
                <a:solidFill>
                  <a:srgbClr val="000000"/>
                </a:solidFill>
                <a:latin typeface="楷体" panose="02010609060101010101" pitchFamily="49" charset="-122"/>
                <a:ea typeface="楷体" panose="02010609060101010101" pitchFamily="49" charset="-122"/>
              </a:rPr>
              <a:t>AreaRange</a:t>
            </a:r>
            <a:r>
              <a:rPr lang="en-US" altLang="zh-CN" dirty="0">
                <a:solidFill>
                  <a:srgbClr val="000000"/>
                </a:solidFill>
                <a:latin typeface="楷体" panose="02010609060101010101" pitchFamily="49" charset="-122"/>
                <a:ea typeface="楷体" panose="02010609060101010101" pitchFamily="49" charset="-122"/>
              </a:rPr>
              <a:t> In </a:t>
            </a:r>
            <a:r>
              <a:rPr lang="en-US" altLang="zh-CN" dirty="0" err="1">
                <a:solidFill>
                  <a:srgbClr val="000000"/>
                </a:solidFill>
                <a:latin typeface="楷体" panose="02010609060101010101" pitchFamily="49" charset="-122"/>
                <a:ea typeface="楷体" panose="02010609060101010101" pitchFamily="49" charset="-122"/>
              </a:rPr>
              <a:t>rng.Areas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AreaRange.Address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10" name="矩形 9">
            <a:extLst>
              <a:ext uri="{FF2B5EF4-FFF2-40B4-BE49-F238E27FC236}">
                <a16:creationId xmlns:a16="http://schemas.microsoft.com/office/drawing/2014/main" id="{C9497ED2-76D6-40EB-8DF6-6B329E80F9C2}"/>
              </a:ext>
            </a:extLst>
          </p:cNvPr>
          <p:cNvSpPr/>
          <p:nvPr/>
        </p:nvSpPr>
        <p:spPr>
          <a:xfrm>
            <a:off x="6849665" y="3892101"/>
            <a:ext cx="4091185"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5.47</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Areas</a:t>
            </a:r>
            <a:r>
              <a:rPr lang="zh-CN" altLang="zh-CN" dirty="0">
                <a:solidFill>
                  <a:srgbClr val="000000"/>
                </a:solidFill>
                <a:latin typeface="楷体" panose="02010609060101010101" pitchFamily="49" charset="-122"/>
                <a:ea typeface="楷体" panose="02010609060101010101" pitchFamily="49" charset="-122"/>
              </a:rPr>
              <a:t>属性示例</a:t>
            </a:r>
          </a:p>
        </p:txBody>
      </p:sp>
    </p:spTree>
    <p:extLst>
      <p:ext uri="{BB962C8B-B14F-4D97-AF65-F5344CB8AC3E}">
        <p14:creationId xmlns:p14="http://schemas.microsoft.com/office/powerpoint/2010/main" val="292239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1014FE5-477A-4A4F-840B-D204BFFFAA8D}"/>
              </a:ext>
            </a:extLst>
          </p:cNvPr>
          <p:cNvSpPr>
            <a:spLocks noGrp="1"/>
          </p:cNvSpPr>
          <p:nvPr>
            <p:ph idx="1"/>
          </p:nvPr>
        </p:nvSpPr>
        <p:spPr>
          <a:xfrm>
            <a:off x="276644" y="463909"/>
            <a:ext cx="11335348" cy="2376946"/>
          </a:xfrm>
        </p:spPr>
        <p:txBody>
          <a:bodyPr>
            <a:normAutofit/>
          </a:bodyPr>
          <a:lstStyle/>
          <a:p>
            <a:pPr marL="0" indent="0">
              <a:buNone/>
            </a:pPr>
            <a:r>
              <a:rPr lang="en-US" altLang="zh-CN" sz="2400" dirty="0"/>
              <a:t>5.Borders</a:t>
            </a:r>
            <a:r>
              <a:rPr lang="zh-CN" altLang="zh-CN" sz="2400" dirty="0"/>
              <a:t>属性</a:t>
            </a:r>
          </a:p>
          <a:p>
            <a:pPr marL="0" indent="0">
              <a:buNone/>
            </a:pPr>
            <a:r>
              <a:rPr lang="en-US" altLang="zh-CN" sz="2400" dirty="0"/>
              <a:t>Borders</a:t>
            </a:r>
            <a:r>
              <a:rPr lang="zh-CN" altLang="zh-CN" sz="2400" dirty="0"/>
              <a:t>属性是集合对象，对应单元格区域的边框对象的集合，通过引用</a:t>
            </a:r>
            <a:r>
              <a:rPr lang="en-US" altLang="zh-CN" sz="2400" dirty="0"/>
              <a:t>Borders</a:t>
            </a:r>
            <a:r>
              <a:rPr lang="zh-CN" altLang="zh-CN" sz="2400" dirty="0"/>
              <a:t>集合对象中或其中的</a:t>
            </a:r>
            <a:r>
              <a:rPr lang="en-US" altLang="zh-CN" sz="2400" dirty="0"/>
              <a:t>Border</a:t>
            </a:r>
            <a:r>
              <a:rPr lang="zh-CN" altLang="zh-CN" sz="2400" dirty="0"/>
              <a:t>成员对象可以设置单元格区域的边框的样式。与其他集合对象一样，取得</a:t>
            </a:r>
            <a:r>
              <a:rPr lang="en-US" altLang="zh-CN" sz="2400" dirty="0"/>
              <a:t>Border</a:t>
            </a:r>
            <a:r>
              <a:rPr lang="zh-CN" altLang="zh-CN" sz="2400" dirty="0"/>
              <a:t>对象需要通过索引号索引</a:t>
            </a:r>
            <a:r>
              <a:rPr lang="en-US" altLang="zh-CN" sz="2400" dirty="0"/>
              <a:t>Borders</a:t>
            </a:r>
            <a:r>
              <a:rPr lang="zh-CN" altLang="zh-CN" sz="2400" dirty="0"/>
              <a:t>属性，</a:t>
            </a:r>
            <a:r>
              <a:rPr lang="en-US" altLang="zh-CN" sz="2400" dirty="0"/>
              <a:t>Borders</a:t>
            </a:r>
            <a:r>
              <a:rPr lang="zh-CN" altLang="zh-CN" sz="2400" dirty="0"/>
              <a:t>属性的索引常量如表</a:t>
            </a:r>
            <a:r>
              <a:rPr lang="en-US" altLang="zh-CN" sz="2400" dirty="0"/>
              <a:t>5-4</a:t>
            </a:r>
            <a:r>
              <a:rPr lang="zh-CN" altLang="zh-CN" sz="2400" dirty="0"/>
              <a:t>所示。</a:t>
            </a:r>
          </a:p>
          <a:p>
            <a:pPr marL="0" indent="0">
              <a:buNone/>
            </a:pPr>
            <a:endParaRPr lang="zh-CN" altLang="en-US" sz="2400" dirty="0"/>
          </a:p>
        </p:txBody>
      </p:sp>
      <p:graphicFrame>
        <p:nvGraphicFramePr>
          <p:cNvPr id="4" name="表格 3">
            <a:extLst>
              <a:ext uri="{FF2B5EF4-FFF2-40B4-BE49-F238E27FC236}">
                <a16:creationId xmlns:a16="http://schemas.microsoft.com/office/drawing/2014/main" id="{AE87E7FB-12FB-4F02-BA1E-309495884C89}"/>
              </a:ext>
            </a:extLst>
          </p:cNvPr>
          <p:cNvGraphicFramePr>
            <a:graphicFrameLocks noGrp="1"/>
          </p:cNvGraphicFramePr>
          <p:nvPr>
            <p:extLst>
              <p:ext uri="{D42A27DB-BD31-4B8C-83A1-F6EECF244321}">
                <p14:modId xmlns:p14="http://schemas.microsoft.com/office/powerpoint/2010/main" val="531942170"/>
              </p:ext>
            </p:extLst>
          </p:nvPr>
        </p:nvGraphicFramePr>
        <p:xfrm>
          <a:off x="6096000" y="3530187"/>
          <a:ext cx="5933243" cy="3178206"/>
        </p:xfrm>
        <a:graphic>
          <a:graphicData uri="http://schemas.openxmlformats.org/drawingml/2006/table">
            <a:tbl>
              <a:tblPr firstRow="1" firstCol="1" lastRow="1" lastCol="1" bandRow="1" bandCol="1">
                <a:tableStyleId>{3C2FFA5D-87B4-456A-9821-1D502468CF0F}</a:tableStyleId>
              </a:tblPr>
              <a:tblGrid>
                <a:gridCol w="1851979">
                  <a:extLst>
                    <a:ext uri="{9D8B030D-6E8A-4147-A177-3AD203B41FA5}">
                      <a16:colId xmlns:a16="http://schemas.microsoft.com/office/drawing/2014/main" val="2553592377"/>
                    </a:ext>
                  </a:extLst>
                </a:gridCol>
                <a:gridCol w="4081264">
                  <a:extLst>
                    <a:ext uri="{9D8B030D-6E8A-4147-A177-3AD203B41FA5}">
                      <a16:colId xmlns:a16="http://schemas.microsoft.com/office/drawing/2014/main" val="336557025"/>
                    </a:ext>
                  </a:extLst>
                </a:gridCol>
              </a:tblGrid>
              <a:tr h="353134">
                <a:tc>
                  <a:txBody>
                    <a:bodyPr/>
                    <a:lstStyle/>
                    <a:p>
                      <a:pPr marL="12700" indent="256540" algn="ctr">
                        <a:lnSpc>
                          <a:spcPts val="1180"/>
                        </a:lnSpc>
                        <a:spcBef>
                          <a:spcPts val="120"/>
                        </a:spcBef>
                        <a:spcAft>
                          <a:spcPts val="120"/>
                        </a:spcAft>
                      </a:pPr>
                      <a:r>
                        <a:rPr lang="zh-CN" sz="1400" kern="100" spc="30" dirty="0">
                          <a:effectLst/>
                        </a:rPr>
                        <a:t>索引常量</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12700" indent="256540" algn="ctr">
                        <a:lnSpc>
                          <a:spcPts val="1180"/>
                        </a:lnSpc>
                        <a:spcBef>
                          <a:spcPts val="120"/>
                        </a:spcBef>
                        <a:spcAft>
                          <a:spcPts val="120"/>
                        </a:spcAft>
                      </a:pPr>
                      <a:r>
                        <a:rPr lang="zh-CN" sz="1400" kern="100" spc="30">
                          <a:effectLst/>
                        </a:rPr>
                        <a:t>说明</a:t>
                      </a:r>
                      <a:endParaRPr lang="zh-CN" sz="1400" kern="100" spc="3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2524719469"/>
                  </a:ext>
                </a:extLst>
              </a:tr>
              <a:tr h="353134">
                <a:tc>
                  <a:txBody>
                    <a:bodyPr/>
                    <a:lstStyle/>
                    <a:p>
                      <a:pPr marL="6350" indent="256540" algn="ctr">
                        <a:lnSpc>
                          <a:spcPts val="1180"/>
                        </a:lnSpc>
                        <a:spcBef>
                          <a:spcPts val="120"/>
                        </a:spcBef>
                        <a:spcAft>
                          <a:spcPts val="120"/>
                        </a:spcAft>
                      </a:pPr>
                      <a:r>
                        <a:rPr lang="en-US" sz="1400" kern="100" spc="30" dirty="0" err="1">
                          <a:effectLst/>
                        </a:rPr>
                        <a:t>xlDiagonalDown</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区域内所有单元格的左上角到右下角斜线</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2200806527"/>
                  </a:ext>
                </a:extLst>
              </a:tr>
              <a:tr h="353134">
                <a:tc>
                  <a:txBody>
                    <a:bodyPr/>
                    <a:lstStyle/>
                    <a:p>
                      <a:pPr marL="6350" indent="256540" algn="ctr">
                        <a:lnSpc>
                          <a:spcPts val="1180"/>
                        </a:lnSpc>
                        <a:spcBef>
                          <a:spcPts val="120"/>
                        </a:spcBef>
                        <a:spcAft>
                          <a:spcPts val="120"/>
                        </a:spcAft>
                      </a:pPr>
                      <a:r>
                        <a:rPr lang="en-US" sz="1400" kern="100" spc="30" dirty="0" err="1">
                          <a:effectLst/>
                        </a:rPr>
                        <a:t>xlDiagonalUp</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区域内所有单元格的左下角到右上角斜线</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1619863074"/>
                  </a:ext>
                </a:extLst>
              </a:tr>
              <a:tr h="353134">
                <a:tc>
                  <a:txBody>
                    <a:bodyPr/>
                    <a:lstStyle/>
                    <a:p>
                      <a:pPr marL="6350" indent="256540" algn="ctr">
                        <a:lnSpc>
                          <a:spcPts val="1180"/>
                        </a:lnSpc>
                        <a:spcBef>
                          <a:spcPts val="120"/>
                        </a:spcBef>
                        <a:spcAft>
                          <a:spcPts val="120"/>
                        </a:spcAft>
                      </a:pPr>
                      <a:r>
                        <a:rPr lang="en-US" sz="1400" kern="100" spc="30" dirty="0" err="1">
                          <a:effectLst/>
                        </a:rPr>
                        <a:t>xlEdgeBottom</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区域底部外边框</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2179442304"/>
                  </a:ext>
                </a:extLst>
              </a:tr>
              <a:tr h="353134">
                <a:tc>
                  <a:txBody>
                    <a:bodyPr/>
                    <a:lstStyle/>
                    <a:p>
                      <a:pPr marL="6350" indent="256540" algn="ctr">
                        <a:lnSpc>
                          <a:spcPts val="1180"/>
                        </a:lnSpc>
                        <a:spcBef>
                          <a:spcPts val="120"/>
                        </a:spcBef>
                        <a:spcAft>
                          <a:spcPts val="120"/>
                        </a:spcAft>
                      </a:pPr>
                      <a:r>
                        <a:rPr lang="en-US" sz="1400" kern="100" spc="30" dirty="0" err="1">
                          <a:effectLst/>
                        </a:rPr>
                        <a:t>xlEdgeLeft</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区域左侧外边框</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3173426187"/>
                  </a:ext>
                </a:extLst>
              </a:tr>
              <a:tr h="353134">
                <a:tc>
                  <a:txBody>
                    <a:bodyPr/>
                    <a:lstStyle/>
                    <a:p>
                      <a:pPr marL="6350" indent="256540" algn="ctr">
                        <a:lnSpc>
                          <a:spcPts val="1180"/>
                        </a:lnSpc>
                        <a:spcBef>
                          <a:spcPts val="120"/>
                        </a:spcBef>
                        <a:spcAft>
                          <a:spcPts val="120"/>
                        </a:spcAft>
                      </a:pPr>
                      <a:r>
                        <a:rPr lang="en-US" sz="1400" kern="100" spc="30" dirty="0" err="1">
                          <a:effectLst/>
                        </a:rPr>
                        <a:t>xlEdgeRight</a:t>
                      </a:r>
                      <a:endParaRPr lang="zh-CN" sz="1400" kern="100" spc="30" dirty="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区域右侧外边框</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2851591807"/>
                  </a:ext>
                </a:extLst>
              </a:tr>
              <a:tr h="353134">
                <a:tc>
                  <a:txBody>
                    <a:bodyPr/>
                    <a:lstStyle/>
                    <a:p>
                      <a:pPr marL="6350" indent="256540" algn="ctr">
                        <a:lnSpc>
                          <a:spcPts val="1180"/>
                        </a:lnSpc>
                        <a:spcBef>
                          <a:spcPts val="120"/>
                        </a:spcBef>
                        <a:spcAft>
                          <a:spcPts val="120"/>
                        </a:spcAft>
                      </a:pPr>
                      <a:r>
                        <a:rPr lang="en-US" sz="1400" kern="100" spc="30">
                          <a:effectLst/>
                        </a:rPr>
                        <a:t>xlEdgeTop</a:t>
                      </a:r>
                      <a:endParaRPr lang="zh-CN" sz="1400" kern="100" spc="30">
                        <a:effectLst/>
                        <a:latin typeface="方正书宋简体"/>
                        <a:cs typeface="Times New Roman" panose="02020603050405020304" pitchFamily="18" charset="0"/>
                      </a:endParaRPr>
                    </a:p>
                  </a:txBody>
                  <a:tcPr marL="68580" marR="68580" marT="0" marB="0" anchor="b"/>
                </a:tc>
                <a:tc>
                  <a:txBody>
                    <a:bodyPr/>
                    <a:lstStyle/>
                    <a:p>
                      <a:pPr marL="6350" indent="256540" algn="ctr">
                        <a:lnSpc>
                          <a:spcPts val="1180"/>
                        </a:lnSpc>
                        <a:spcBef>
                          <a:spcPts val="120"/>
                        </a:spcBef>
                        <a:spcAft>
                          <a:spcPts val="120"/>
                        </a:spcAft>
                      </a:pPr>
                      <a:r>
                        <a:rPr lang="zh-CN" sz="1400" kern="100" spc="30" dirty="0">
                          <a:effectLst/>
                        </a:rPr>
                        <a:t>区域顶部外边框</a:t>
                      </a:r>
                      <a:endParaRPr lang="zh-CN" sz="1400" kern="100" spc="30" dirty="0">
                        <a:effectLst/>
                        <a:latin typeface="方正书宋简体"/>
                        <a:cs typeface="Times New Roman" panose="02020603050405020304" pitchFamily="18" charset="0"/>
                      </a:endParaRPr>
                    </a:p>
                  </a:txBody>
                  <a:tcPr marL="68580" marR="68580" marT="0" marB="0" anchor="b"/>
                </a:tc>
                <a:extLst>
                  <a:ext uri="{0D108BD9-81ED-4DB2-BD59-A6C34878D82A}">
                    <a16:rowId xmlns:a16="http://schemas.microsoft.com/office/drawing/2014/main" val="193782827"/>
                  </a:ext>
                </a:extLst>
              </a:tr>
              <a:tr h="353134">
                <a:tc>
                  <a:txBody>
                    <a:bodyPr/>
                    <a:lstStyle/>
                    <a:p>
                      <a:pPr marL="6350" indent="256540" algn="ctr">
                        <a:lnSpc>
                          <a:spcPts val="1180"/>
                        </a:lnSpc>
                        <a:spcBef>
                          <a:spcPts val="120"/>
                        </a:spcBef>
                        <a:spcAft>
                          <a:spcPts val="120"/>
                        </a:spcAft>
                      </a:pPr>
                      <a:r>
                        <a:rPr lang="en-US" sz="1400" kern="100" spc="30" dirty="0" err="1">
                          <a:effectLst/>
                        </a:rPr>
                        <a:t>xlInsideHorizontal</a:t>
                      </a:r>
                      <a:endParaRPr lang="zh-CN" sz="1400" kern="100" spc="30" dirty="0">
                        <a:effectLst/>
                        <a:latin typeface="方正书宋简体"/>
                        <a:cs typeface="Times New Roman" panose="02020603050405020304" pitchFamily="18" charset="0"/>
                      </a:endParaRPr>
                    </a:p>
                  </a:txBody>
                  <a:tcPr marL="68580" marR="68580" marT="0" marB="0" anchor="b">
                    <a:lnB w="12700" cap="flat" cmpd="sng" algn="ctr">
                      <a:solidFill>
                        <a:schemeClr val="accent1"/>
                      </a:solidFill>
                      <a:prstDash val="solid"/>
                      <a:round/>
                      <a:headEnd type="none" w="med" len="med"/>
                      <a:tailEnd type="none" w="med" len="med"/>
                    </a:lnB>
                  </a:tcPr>
                </a:tc>
                <a:tc>
                  <a:txBody>
                    <a:bodyPr/>
                    <a:lstStyle/>
                    <a:p>
                      <a:pPr marL="6350" indent="256540" algn="ctr">
                        <a:lnSpc>
                          <a:spcPts val="1180"/>
                        </a:lnSpc>
                        <a:spcBef>
                          <a:spcPts val="120"/>
                        </a:spcBef>
                        <a:spcAft>
                          <a:spcPts val="120"/>
                        </a:spcAft>
                      </a:pPr>
                      <a:r>
                        <a:rPr lang="zh-CN" sz="1400" kern="100" spc="30" dirty="0">
                          <a:effectLst/>
                        </a:rPr>
                        <a:t>区域内所有单元格的水平内边框</a:t>
                      </a:r>
                      <a:endParaRPr lang="zh-CN" sz="1400" kern="100" spc="30" dirty="0">
                        <a:effectLst/>
                        <a:latin typeface="方正书宋简体"/>
                        <a:cs typeface="Times New Roman" panose="02020603050405020304" pitchFamily="18" charset="0"/>
                      </a:endParaRPr>
                    </a:p>
                  </a:txBody>
                  <a:tcPr marL="68580" marR="68580" marT="0" marB="0" anchor="b">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4258947987"/>
                  </a:ext>
                </a:extLst>
              </a:tr>
              <a:tr h="353134">
                <a:tc>
                  <a:txBody>
                    <a:bodyPr/>
                    <a:lstStyle/>
                    <a:p>
                      <a:pPr marL="6350" indent="256540" algn="ctr">
                        <a:lnSpc>
                          <a:spcPts val="1180"/>
                        </a:lnSpc>
                        <a:spcBef>
                          <a:spcPts val="120"/>
                        </a:spcBef>
                        <a:spcAft>
                          <a:spcPts val="120"/>
                        </a:spcAft>
                      </a:pPr>
                      <a:r>
                        <a:rPr lang="en-US" sz="1400" kern="100" spc="30" dirty="0" err="1">
                          <a:effectLst/>
                        </a:rPr>
                        <a:t>xlInsideVertical</a:t>
                      </a:r>
                      <a:endParaRPr lang="zh-CN" sz="1400" kern="100" spc="30" dirty="0">
                        <a:effectLst/>
                        <a:latin typeface="方正书宋简体"/>
                        <a:cs typeface="Times New Roman" panose="02020603050405020304" pitchFamily="18" charset="0"/>
                      </a:endParaRPr>
                    </a:p>
                  </a:txBody>
                  <a:tcPr marL="68580" marR="68580" marT="0" marB="0" anchor="b">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tcPr>
                </a:tc>
                <a:tc>
                  <a:txBody>
                    <a:bodyPr/>
                    <a:lstStyle/>
                    <a:p>
                      <a:pPr marL="6350" indent="256540" algn="ctr">
                        <a:lnSpc>
                          <a:spcPts val="1180"/>
                        </a:lnSpc>
                        <a:spcBef>
                          <a:spcPts val="120"/>
                        </a:spcBef>
                        <a:spcAft>
                          <a:spcPts val="120"/>
                        </a:spcAft>
                      </a:pPr>
                      <a:r>
                        <a:rPr lang="zh-CN" sz="1400" kern="100" spc="30" dirty="0">
                          <a:effectLst/>
                        </a:rPr>
                        <a:t>区域内所有单元格的垂直内边框</a:t>
                      </a:r>
                      <a:endParaRPr lang="zh-CN" sz="1400" kern="100" spc="30" dirty="0">
                        <a:effectLst/>
                        <a:latin typeface="方正书宋简体"/>
                        <a:cs typeface="Times New Roman" panose="02020603050405020304" pitchFamily="18" charset="0"/>
                      </a:endParaRPr>
                    </a:p>
                  </a:txBody>
                  <a:tcPr marL="68580" marR="68580" marT="0" marB="0" anchor="b">
                    <a:lnL w="12700" cap="flat" cmpd="sng" algn="ctr">
                      <a:solidFill>
                        <a:schemeClr val="accent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0769237"/>
                  </a:ext>
                </a:extLst>
              </a:tr>
            </a:tbl>
          </a:graphicData>
        </a:graphic>
      </p:graphicFrame>
      <p:sp>
        <p:nvSpPr>
          <p:cNvPr id="8" name="矩形 7">
            <a:extLst>
              <a:ext uri="{FF2B5EF4-FFF2-40B4-BE49-F238E27FC236}">
                <a16:creationId xmlns:a16="http://schemas.microsoft.com/office/drawing/2014/main" id="{82CC792B-7894-412A-B8BE-9F545C9D0304}"/>
              </a:ext>
            </a:extLst>
          </p:cNvPr>
          <p:cNvSpPr/>
          <p:nvPr/>
        </p:nvSpPr>
        <p:spPr>
          <a:xfrm>
            <a:off x="6515548" y="3000855"/>
            <a:ext cx="4801314"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表</a:t>
            </a:r>
            <a:r>
              <a:rPr lang="en-US" altLang="zh-CN" dirty="0">
                <a:solidFill>
                  <a:srgbClr val="000000"/>
                </a:solidFill>
                <a:latin typeface="楷体" panose="02010609060101010101" pitchFamily="49" charset="-122"/>
                <a:ea typeface="楷体" panose="02010609060101010101" pitchFamily="49" charset="-122"/>
              </a:rPr>
              <a:t>5-4  Borders</a:t>
            </a:r>
            <a:r>
              <a:rPr lang="zh-CN" altLang="zh-CN" dirty="0">
                <a:solidFill>
                  <a:srgbClr val="000000"/>
                </a:solidFill>
                <a:latin typeface="楷体" panose="02010609060101010101" pitchFamily="49" charset="-122"/>
                <a:ea typeface="楷体" panose="02010609060101010101" pitchFamily="49" charset="-122"/>
              </a:rPr>
              <a:t>属性的索引常量取值及其含义</a:t>
            </a:r>
          </a:p>
        </p:txBody>
      </p:sp>
      <p:sp>
        <p:nvSpPr>
          <p:cNvPr id="9" name="矩形 8">
            <a:extLst>
              <a:ext uri="{FF2B5EF4-FFF2-40B4-BE49-F238E27FC236}">
                <a16:creationId xmlns:a16="http://schemas.microsoft.com/office/drawing/2014/main" id="{5586D3C1-1DF7-4BE0-8288-25ADA4BAE0A0}"/>
              </a:ext>
            </a:extLst>
          </p:cNvPr>
          <p:cNvSpPr/>
          <p:nvPr/>
        </p:nvSpPr>
        <p:spPr>
          <a:xfrm>
            <a:off x="276644" y="3254770"/>
            <a:ext cx="5555985" cy="3416320"/>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borders</a:t>
            </a:r>
            <a:r>
              <a:rPr lang="zh-CN" altLang="zh-CN" dirty="0">
                <a:solidFill>
                  <a:srgbClr val="000000"/>
                </a:solidFill>
                <a:latin typeface="楷体" panose="02010609060101010101" pitchFamily="49" charset="-122"/>
                <a:ea typeface="楷体" panose="02010609060101010101" pitchFamily="49" charset="-122"/>
              </a:rPr>
              <a:t>属性</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With Sheet1.Range("b2:d6").Borders(</a:t>
            </a:r>
            <a:r>
              <a:rPr lang="en-US" altLang="zh-CN" dirty="0" err="1">
                <a:solidFill>
                  <a:srgbClr val="000000"/>
                </a:solidFill>
                <a:latin typeface="楷体" panose="02010609060101010101" pitchFamily="49" charset="-122"/>
                <a:ea typeface="楷体" panose="02010609060101010101" pitchFamily="49" charset="-122"/>
              </a:rPr>
              <a:t>xlEdgeTop</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LineStyle</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xlContinuous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.Weight = </a:t>
            </a:r>
            <a:r>
              <a:rPr lang="en-US" altLang="zh-CN" dirty="0" err="1">
                <a:solidFill>
                  <a:srgbClr val="000000"/>
                </a:solidFill>
                <a:latin typeface="楷体" panose="02010609060101010101" pitchFamily="49" charset="-122"/>
                <a:ea typeface="楷体" panose="02010609060101010101" pitchFamily="49" charset="-122"/>
              </a:rPr>
              <a:t>xlThin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.Color = RGB(255, 0, 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End With</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With Sheet1.Range("B10:D15").Borders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LineStyle</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xlDash</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.Weight = </a:t>
            </a:r>
            <a:r>
              <a:rPr lang="en-US" altLang="zh-CN" dirty="0" err="1">
                <a:solidFill>
                  <a:srgbClr val="000000"/>
                </a:solidFill>
                <a:latin typeface="楷体" panose="02010609060101010101" pitchFamily="49" charset="-122"/>
                <a:ea typeface="楷体" panose="02010609060101010101" pitchFamily="49" charset="-122"/>
              </a:rPr>
              <a:t>xlThick</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.Color = RGB(0, 255, 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End With</a:t>
            </a:r>
          </a:p>
          <a:p>
            <a:r>
              <a:rPr lang="en-US" altLang="zh-CN" dirty="0">
                <a:solidFill>
                  <a:srgbClr val="000000"/>
                </a:solidFill>
                <a:latin typeface="楷体" panose="02010609060101010101" pitchFamily="49" charset="-122"/>
                <a:ea typeface="楷体" panose="02010609060101010101" pitchFamily="49" charset="-122"/>
              </a:rPr>
              <a:t>End Sub</a:t>
            </a:r>
            <a:endParaRPr lang="zh-CN" altLang="zh-CN" dirty="0">
              <a:solidFill>
                <a:srgbClr val="000000"/>
              </a:solidFill>
              <a:latin typeface="楷体" panose="02010609060101010101" pitchFamily="49" charset="-122"/>
              <a:ea typeface="楷体" panose="02010609060101010101" pitchFamily="49" charset="-122"/>
            </a:endParaRPr>
          </a:p>
        </p:txBody>
      </p:sp>
      <p:sp>
        <p:nvSpPr>
          <p:cNvPr id="10" name="矩形 9">
            <a:extLst>
              <a:ext uri="{FF2B5EF4-FFF2-40B4-BE49-F238E27FC236}">
                <a16:creationId xmlns:a16="http://schemas.microsoft.com/office/drawing/2014/main" id="{1A08CBDE-845E-4AB0-8CCA-5263B0E5FE8D}"/>
              </a:ext>
            </a:extLst>
          </p:cNvPr>
          <p:cNvSpPr/>
          <p:nvPr/>
        </p:nvSpPr>
        <p:spPr>
          <a:xfrm>
            <a:off x="580008" y="2813340"/>
            <a:ext cx="4301177"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5.48</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Borders</a:t>
            </a:r>
            <a:r>
              <a:rPr lang="zh-CN" altLang="zh-CN" dirty="0">
                <a:solidFill>
                  <a:srgbClr val="000000"/>
                </a:solidFill>
                <a:latin typeface="楷体" panose="02010609060101010101" pitchFamily="49" charset="-122"/>
                <a:ea typeface="楷体" panose="02010609060101010101" pitchFamily="49" charset="-122"/>
              </a:rPr>
              <a:t>属性示例</a:t>
            </a:r>
          </a:p>
        </p:txBody>
      </p:sp>
    </p:spTree>
    <p:extLst>
      <p:ext uri="{BB962C8B-B14F-4D97-AF65-F5344CB8AC3E}">
        <p14:creationId xmlns:p14="http://schemas.microsoft.com/office/powerpoint/2010/main" val="259061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288AECB-623D-454D-928D-B99F47DE1F7C}"/>
              </a:ext>
            </a:extLst>
          </p:cNvPr>
          <p:cNvSpPr>
            <a:spLocks noGrp="1"/>
          </p:cNvSpPr>
          <p:nvPr>
            <p:ph idx="1"/>
          </p:nvPr>
        </p:nvSpPr>
        <p:spPr>
          <a:xfrm>
            <a:off x="520703" y="397593"/>
            <a:ext cx="10354444" cy="2256830"/>
          </a:xfrm>
        </p:spPr>
        <p:txBody>
          <a:bodyPr>
            <a:normAutofit/>
          </a:bodyPr>
          <a:lstStyle/>
          <a:p>
            <a:pPr marL="0" indent="0">
              <a:buNone/>
            </a:pPr>
            <a:r>
              <a:rPr lang="en-US" altLang="zh-CN" sz="2400" dirty="0"/>
              <a:t>6.Interior</a:t>
            </a:r>
            <a:r>
              <a:rPr lang="zh-CN" altLang="zh-CN" sz="2400" dirty="0"/>
              <a:t>属性</a:t>
            </a:r>
          </a:p>
          <a:p>
            <a:pPr marL="0" indent="0">
              <a:buNone/>
            </a:pPr>
            <a:r>
              <a:rPr lang="en-US" altLang="zh-CN" sz="2400" dirty="0"/>
              <a:t>Interior</a:t>
            </a:r>
            <a:r>
              <a:rPr lang="zh-CN" altLang="zh-CN" sz="2400" dirty="0"/>
              <a:t>属性返回</a:t>
            </a:r>
            <a:r>
              <a:rPr lang="en-US" altLang="zh-CN" sz="2400" dirty="0"/>
              <a:t>Interior</a:t>
            </a:r>
            <a:r>
              <a:rPr lang="zh-CN" altLang="zh-CN" sz="2400" dirty="0"/>
              <a:t>对象，它表示</a:t>
            </a:r>
            <a:r>
              <a:rPr lang="en-US" altLang="zh-CN" sz="2400" dirty="0"/>
              <a:t>Range</a:t>
            </a:r>
            <a:r>
              <a:rPr lang="zh-CN" altLang="zh-CN" sz="2400" dirty="0"/>
              <a:t>对象对应的单元格区域的内部区域。可以通过</a:t>
            </a:r>
            <a:r>
              <a:rPr lang="en-US" altLang="zh-CN" sz="2400" dirty="0"/>
              <a:t>Interior</a:t>
            </a:r>
            <a:r>
              <a:rPr lang="zh-CN" altLang="zh-CN" sz="2400" dirty="0"/>
              <a:t>对象设置指定单元格区域的内部填充底纹。</a:t>
            </a:r>
            <a:r>
              <a:rPr lang="en-US" altLang="zh-CN" sz="2400" dirty="0"/>
              <a:t>Interior</a:t>
            </a:r>
            <a:r>
              <a:rPr lang="zh-CN" altLang="zh-CN" sz="2400" dirty="0"/>
              <a:t>对象的</a:t>
            </a:r>
            <a:r>
              <a:rPr lang="en-US" altLang="zh-CN" sz="2400" dirty="0"/>
              <a:t>Color</a:t>
            </a:r>
            <a:r>
              <a:rPr lang="zh-CN" altLang="zh-CN" sz="2400" dirty="0"/>
              <a:t>或</a:t>
            </a:r>
            <a:r>
              <a:rPr lang="en-US" altLang="zh-CN" sz="2400" dirty="0" err="1"/>
              <a:t>ColorIndex</a:t>
            </a:r>
            <a:r>
              <a:rPr lang="zh-CN" altLang="zh-CN" sz="2400" dirty="0"/>
              <a:t>属性设置填充色，</a:t>
            </a:r>
            <a:r>
              <a:rPr lang="en-US" altLang="zh-CN" sz="2400" dirty="0"/>
              <a:t>Pattern</a:t>
            </a:r>
            <a:r>
              <a:rPr lang="zh-CN" altLang="zh-CN" sz="2400" dirty="0"/>
              <a:t>属性设置填充图案，填充图案颜色可以通过设置</a:t>
            </a:r>
            <a:r>
              <a:rPr lang="en-US" altLang="zh-CN" sz="2400" dirty="0" err="1"/>
              <a:t>PatternColorIndex</a:t>
            </a:r>
            <a:r>
              <a:rPr lang="zh-CN" altLang="zh-CN" sz="2400" dirty="0"/>
              <a:t>或</a:t>
            </a:r>
            <a:r>
              <a:rPr lang="en-US" altLang="zh-CN" sz="2400" dirty="0" err="1"/>
              <a:t>PatternColor</a:t>
            </a:r>
            <a:r>
              <a:rPr lang="zh-CN" altLang="zh-CN" sz="2400" dirty="0"/>
              <a:t>属性来完成。</a:t>
            </a:r>
            <a:endParaRPr lang="zh-CN" altLang="en-US" sz="2400" dirty="0"/>
          </a:p>
        </p:txBody>
      </p:sp>
      <p:sp>
        <p:nvSpPr>
          <p:cNvPr id="5" name="矩形 4">
            <a:extLst>
              <a:ext uri="{FF2B5EF4-FFF2-40B4-BE49-F238E27FC236}">
                <a16:creationId xmlns:a16="http://schemas.microsoft.com/office/drawing/2014/main" id="{13C05977-11EB-48B0-94DF-0D17412E4E54}"/>
              </a:ext>
            </a:extLst>
          </p:cNvPr>
          <p:cNvSpPr/>
          <p:nvPr/>
        </p:nvSpPr>
        <p:spPr>
          <a:xfrm>
            <a:off x="4545368" y="3553287"/>
            <a:ext cx="7418893" cy="3139321"/>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zh-CN" altLang="zh-CN" dirty="0">
                <a:solidFill>
                  <a:srgbClr val="000000"/>
                </a:solidFill>
                <a:latin typeface="楷体" panose="02010609060101010101" pitchFamily="49" charset="-122"/>
                <a:ea typeface="楷体" panose="02010609060101010101" pitchFamily="49" charset="-122"/>
              </a:rPr>
              <a:t>设置单元格的背景</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inte</a:t>
            </a:r>
            <a:r>
              <a:rPr lang="en-US" altLang="zh-CN" dirty="0">
                <a:solidFill>
                  <a:srgbClr val="000000"/>
                </a:solidFill>
                <a:latin typeface="楷体" panose="02010609060101010101" pitchFamily="49" charset="-122"/>
                <a:ea typeface="楷体" panose="02010609060101010101" pitchFamily="49" charset="-122"/>
              </a:rPr>
              <a:t> As Interior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Range("a1:a5")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a:t>
            </a:r>
            <a:r>
              <a:rPr lang="en-US" altLang="zh-CN" dirty="0" err="1">
                <a:solidFill>
                  <a:srgbClr val="000000"/>
                </a:solidFill>
                <a:latin typeface="楷体" panose="02010609060101010101" pitchFamily="49" charset="-122"/>
                <a:ea typeface="楷体" panose="02010609060101010101" pitchFamily="49" charset="-122"/>
              </a:rPr>
              <a:t>inte</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r.Interior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inte.Color</a:t>
            </a:r>
            <a:r>
              <a:rPr lang="en-US" altLang="zh-CN" dirty="0">
                <a:solidFill>
                  <a:srgbClr val="000000"/>
                </a:solidFill>
                <a:latin typeface="楷体" panose="02010609060101010101" pitchFamily="49" charset="-122"/>
                <a:ea typeface="楷体" panose="02010609060101010101" pitchFamily="49" charset="-122"/>
              </a:rPr>
              <a:t> = RGB(0, 0, 255)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Range("c1:c5").</a:t>
            </a:r>
            <a:r>
              <a:rPr lang="en-US" altLang="zh-CN" dirty="0" err="1">
                <a:solidFill>
                  <a:srgbClr val="000000"/>
                </a:solidFill>
                <a:latin typeface="楷体" panose="02010609060101010101" pitchFamily="49" charset="-122"/>
                <a:ea typeface="楷体" panose="02010609060101010101" pitchFamily="49" charset="-122"/>
              </a:rPr>
              <a:t>Interior.Pattern</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xlPatternCrissCross</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Range("e1:e5").</a:t>
            </a:r>
            <a:r>
              <a:rPr lang="en-US" altLang="zh-CN" dirty="0" err="1">
                <a:solidFill>
                  <a:srgbClr val="000000"/>
                </a:solidFill>
                <a:latin typeface="楷体" panose="02010609060101010101" pitchFamily="49" charset="-122"/>
                <a:ea typeface="楷体" panose="02010609060101010101" pitchFamily="49" charset="-122"/>
              </a:rPr>
              <a:t>Interior.Pattern</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xlPatternDown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Range("e1:e5").</a:t>
            </a:r>
            <a:r>
              <a:rPr lang="en-US" altLang="zh-CN" dirty="0" err="1">
                <a:solidFill>
                  <a:srgbClr val="000000"/>
                </a:solidFill>
                <a:latin typeface="楷体" panose="02010609060101010101" pitchFamily="49" charset="-122"/>
                <a:ea typeface="楷体" panose="02010609060101010101" pitchFamily="49" charset="-122"/>
              </a:rPr>
              <a:t>Interior.PatternColor</a:t>
            </a:r>
            <a:r>
              <a:rPr lang="en-US" altLang="zh-CN" dirty="0">
                <a:solidFill>
                  <a:srgbClr val="000000"/>
                </a:solidFill>
                <a:latin typeface="楷体" panose="02010609060101010101" pitchFamily="49" charset="-122"/>
                <a:ea typeface="楷体" panose="02010609060101010101" pitchFamily="49" charset="-122"/>
              </a:rPr>
              <a:t> = RGB(255, 0, 255)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设置单元格的背景完成</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vbOKOnly</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背景</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7" name="矩形 6">
            <a:extLst>
              <a:ext uri="{FF2B5EF4-FFF2-40B4-BE49-F238E27FC236}">
                <a16:creationId xmlns:a16="http://schemas.microsoft.com/office/drawing/2014/main" id="{EB2D1A0D-86B2-493E-87A4-5790AF634299}"/>
              </a:ext>
            </a:extLst>
          </p:cNvPr>
          <p:cNvSpPr/>
          <p:nvPr/>
        </p:nvSpPr>
        <p:spPr>
          <a:xfrm>
            <a:off x="5593052" y="3059668"/>
            <a:ext cx="5679760"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5.49</a:t>
            </a:r>
            <a:r>
              <a:rPr lang="zh-CN" altLang="zh-CN" dirty="0">
                <a:solidFill>
                  <a:srgbClr val="000000"/>
                </a:solidFill>
                <a:latin typeface="楷体" panose="02010609060101010101" pitchFamily="49" charset="-122"/>
                <a:ea typeface="楷体" panose="02010609060101010101" pitchFamily="49" charset="-122"/>
              </a:rPr>
              <a:t>】此例子用于学习设置单元格的背景的方法。</a:t>
            </a:r>
          </a:p>
        </p:txBody>
      </p:sp>
    </p:spTree>
    <p:extLst>
      <p:ext uri="{BB962C8B-B14F-4D97-AF65-F5344CB8AC3E}">
        <p14:creationId xmlns:p14="http://schemas.microsoft.com/office/powerpoint/2010/main" val="1350057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6219B1C-DBF9-4BD4-92E9-27A5165F0813}"/>
              </a:ext>
            </a:extLst>
          </p:cNvPr>
          <p:cNvSpPr>
            <a:spLocks noGrp="1"/>
          </p:cNvSpPr>
          <p:nvPr>
            <p:ph idx="1"/>
          </p:nvPr>
        </p:nvSpPr>
        <p:spPr>
          <a:xfrm>
            <a:off x="449681" y="477492"/>
            <a:ext cx="9839537" cy="2292341"/>
          </a:xfrm>
        </p:spPr>
        <p:txBody>
          <a:bodyPr>
            <a:normAutofit lnSpcReduction="10000"/>
          </a:bodyPr>
          <a:lstStyle/>
          <a:p>
            <a:pPr marL="0" indent="0">
              <a:buNone/>
            </a:pPr>
            <a:r>
              <a:rPr lang="en-US" altLang="zh-CN" sz="2400" dirty="0"/>
              <a:t>7.Font</a:t>
            </a:r>
            <a:r>
              <a:rPr lang="zh-CN" altLang="zh-CN" sz="2400" dirty="0"/>
              <a:t>属性</a:t>
            </a:r>
          </a:p>
          <a:p>
            <a:pPr marL="0" indent="0">
              <a:buNone/>
            </a:pPr>
            <a:r>
              <a:rPr lang="en-US" altLang="zh-CN" sz="2400" dirty="0"/>
              <a:t>Font</a:t>
            </a:r>
            <a:r>
              <a:rPr lang="zh-CN" altLang="zh-CN" sz="2400" dirty="0"/>
              <a:t>属性是</a:t>
            </a:r>
            <a:r>
              <a:rPr lang="en-US" altLang="zh-CN" sz="2400" dirty="0"/>
              <a:t>Font</a:t>
            </a:r>
            <a:r>
              <a:rPr lang="zh-CN" altLang="zh-CN" sz="2400" dirty="0"/>
              <a:t>对象型属性，通过</a:t>
            </a:r>
            <a:r>
              <a:rPr lang="en-US" altLang="zh-CN" sz="2400" dirty="0"/>
              <a:t>Font</a:t>
            </a:r>
            <a:r>
              <a:rPr lang="zh-CN" altLang="zh-CN" sz="2400" dirty="0"/>
              <a:t>对象可以设定单元格区域中字体、字号、字形和字体颜色等属性。</a:t>
            </a:r>
            <a:endParaRPr lang="en-US" altLang="zh-CN" sz="2400" dirty="0"/>
          </a:p>
          <a:p>
            <a:pPr marL="0" indent="0">
              <a:buNone/>
            </a:pPr>
            <a:r>
              <a:rPr lang="en-US" altLang="zh-CN" sz="2400" dirty="0"/>
              <a:t>Font</a:t>
            </a:r>
            <a:r>
              <a:rPr lang="zh-CN" altLang="zh-CN" sz="2400" dirty="0"/>
              <a:t>对象的</a:t>
            </a:r>
            <a:r>
              <a:rPr lang="en-US" altLang="zh-CN" sz="2400" dirty="0"/>
              <a:t>Name</a:t>
            </a:r>
            <a:r>
              <a:rPr lang="zh-CN" altLang="zh-CN" sz="2400" dirty="0"/>
              <a:t>属性用于设置字体，</a:t>
            </a:r>
            <a:r>
              <a:rPr lang="en-US" altLang="zh-CN" sz="2400" dirty="0"/>
              <a:t>Size</a:t>
            </a:r>
            <a:r>
              <a:rPr lang="zh-CN" altLang="zh-CN" sz="2400" dirty="0"/>
              <a:t>属性用于设置字号，</a:t>
            </a:r>
            <a:r>
              <a:rPr lang="en-US" altLang="zh-CN" sz="2400" dirty="0"/>
              <a:t>Bold</a:t>
            </a:r>
            <a:r>
              <a:rPr lang="zh-CN" altLang="zh-CN" sz="2400" dirty="0"/>
              <a:t>属性用于设置是否粗体，</a:t>
            </a:r>
            <a:r>
              <a:rPr lang="en-US" altLang="zh-CN" sz="2400" dirty="0"/>
              <a:t>Italic</a:t>
            </a:r>
            <a:r>
              <a:rPr lang="zh-CN" altLang="zh-CN" sz="2400" dirty="0"/>
              <a:t>属性用于设置是否斜体，</a:t>
            </a:r>
            <a:r>
              <a:rPr lang="en-US" altLang="zh-CN" sz="2400" dirty="0"/>
              <a:t>Color</a:t>
            </a:r>
            <a:r>
              <a:rPr lang="zh-CN" altLang="zh-CN" sz="2400" dirty="0"/>
              <a:t>属性用于设置字体颜色。</a:t>
            </a:r>
          </a:p>
          <a:p>
            <a:pPr marL="0" indent="0">
              <a:buNone/>
            </a:pPr>
            <a:endParaRPr lang="zh-CN" altLang="en-US" sz="2400" dirty="0"/>
          </a:p>
        </p:txBody>
      </p:sp>
      <p:sp>
        <p:nvSpPr>
          <p:cNvPr id="4" name="矩形 3">
            <a:extLst>
              <a:ext uri="{FF2B5EF4-FFF2-40B4-BE49-F238E27FC236}">
                <a16:creationId xmlns:a16="http://schemas.microsoft.com/office/drawing/2014/main" id="{CDEB3545-2148-46D9-9251-FDCE0CBF6DF6}"/>
              </a:ext>
            </a:extLst>
          </p:cNvPr>
          <p:cNvSpPr/>
          <p:nvPr/>
        </p:nvSpPr>
        <p:spPr>
          <a:xfrm>
            <a:off x="6995604" y="3127055"/>
            <a:ext cx="4580877" cy="3416320"/>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Font</a:t>
            </a:r>
            <a:r>
              <a:rPr lang="zh-CN" altLang="zh-CN" dirty="0">
                <a:solidFill>
                  <a:srgbClr val="000000"/>
                </a:solidFill>
                <a:latin typeface="楷体" panose="02010609060101010101" pitchFamily="49" charset="-122"/>
                <a:ea typeface="楷体" panose="02010609060101010101" pitchFamily="49" charset="-122"/>
              </a:rPr>
              <a:t>属性</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Range("B1:D3")</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r.Value</a:t>
            </a:r>
            <a:r>
              <a:rPr lang="en-US" altLang="zh-CN" dirty="0">
                <a:solidFill>
                  <a:srgbClr val="000000"/>
                </a:solidFill>
                <a:latin typeface="楷体" panose="02010609060101010101" pitchFamily="49" charset="-122"/>
                <a:ea typeface="楷体" panose="02010609060101010101" pitchFamily="49" charset="-122"/>
              </a:rPr>
              <a:t> = "Font</a:t>
            </a:r>
            <a:r>
              <a:rPr lang="zh-CN" altLang="zh-CN" dirty="0">
                <a:solidFill>
                  <a:srgbClr val="000000"/>
                </a:solidFill>
                <a:latin typeface="楷体" panose="02010609060101010101" pitchFamily="49" charset="-122"/>
                <a:ea typeface="楷体" panose="02010609060101010101" pitchFamily="49" charset="-122"/>
              </a:rPr>
              <a:t>属性示例</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With </a:t>
            </a:r>
            <a:r>
              <a:rPr lang="en-US" altLang="zh-CN" dirty="0" err="1">
                <a:solidFill>
                  <a:srgbClr val="000000"/>
                </a:solidFill>
                <a:latin typeface="楷体" panose="02010609060101010101" pitchFamily="49" charset="-122"/>
                <a:ea typeface="楷体" panose="02010609060101010101" pitchFamily="49" charset="-122"/>
              </a:rPr>
              <a:t>r.Font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.Name = "</a:t>
            </a:r>
            <a:r>
              <a:rPr lang="zh-CN" altLang="zh-CN" dirty="0">
                <a:solidFill>
                  <a:srgbClr val="000000"/>
                </a:solidFill>
                <a:latin typeface="楷体" panose="02010609060101010101" pitchFamily="49" charset="-122"/>
                <a:ea typeface="楷体" panose="02010609060101010101" pitchFamily="49" charset="-122"/>
              </a:rPr>
              <a:t>宋体</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.Size = 20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.Bold = True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.Italic = True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.Color = RGB(0, 0, 255)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End With</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7BDC7C13-4B69-4AA7-8452-0907C1D17345}"/>
              </a:ext>
            </a:extLst>
          </p:cNvPr>
          <p:cNvSpPr/>
          <p:nvPr/>
        </p:nvSpPr>
        <p:spPr>
          <a:xfrm>
            <a:off x="1485530" y="4536489"/>
            <a:ext cx="4409241" cy="923330"/>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5.50</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Font</a:t>
            </a:r>
            <a:r>
              <a:rPr lang="zh-CN" altLang="zh-CN" dirty="0">
                <a:solidFill>
                  <a:srgbClr val="000000"/>
                </a:solidFill>
                <a:latin typeface="楷体" panose="02010609060101010101" pitchFamily="49" charset="-122"/>
                <a:ea typeface="楷体" panose="02010609060101010101" pitchFamily="49" charset="-122"/>
              </a:rPr>
              <a:t>属性设置</a:t>
            </a:r>
            <a:r>
              <a:rPr lang="en-US" altLang="zh-CN" dirty="0">
                <a:solidFill>
                  <a:srgbClr val="000000"/>
                </a:solidFill>
                <a:latin typeface="楷体" panose="02010609060101010101" pitchFamily="49" charset="-122"/>
                <a:ea typeface="楷体" panose="02010609060101010101" pitchFamily="49" charset="-122"/>
              </a:rPr>
              <a:t>B1:D3</a:t>
            </a:r>
            <a:r>
              <a:rPr lang="zh-CN" altLang="zh-CN" dirty="0">
                <a:solidFill>
                  <a:srgbClr val="000000"/>
                </a:solidFill>
                <a:latin typeface="楷体" panose="02010609060101010101" pitchFamily="49" charset="-122"/>
                <a:ea typeface="楷体" panose="02010609060101010101" pitchFamily="49" charset="-122"/>
              </a:rPr>
              <a:t>单元格区域的字体、字号、字形和字体颜色。</a:t>
            </a:r>
          </a:p>
        </p:txBody>
      </p:sp>
    </p:spTree>
    <p:extLst>
      <p:ext uri="{BB962C8B-B14F-4D97-AF65-F5344CB8AC3E}">
        <p14:creationId xmlns:p14="http://schemas.microsoft.com/office/powerpoint/2010/main" val="2996393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C8B5750-6F45-4B28-9DB6-90F3614BB9AF}"/>
              </a:ext>
            </a:extLst>
          </p:cNvPr>
          <p:cNvSpPr>
            <a:spLocks noGrp="1"/>
          </p:cNvSpPr>
          <p:nvPr>
            <p:ph idx="1"/>
          </p:nvPr>
        </p:nvSpPr>
        <p:spPr>
          <a:xfrm>
            <a:off x="476314" y="166773"/>
            <a:ext cx="11100168" cy="1883969"/>
          </a:xfrm>
        </p:spPr>
        <p:txBody>
          <a:bodyPr>
            <a:normAutofit/>
          </a:bodyPr>
          <a:lstStyle/>
          <a:p>
            <a:pPr marL="0" indent="0">
              <a:buNone/>
            </a:pPr>
            <a:r>
              <a:rPr lang="en-US" altLang="zh-CN" sz="2400" dirty="0"/>
              <a:t>8</a:t>
            </a:r>
            <a:r>
              <a:rPr lang="zh-CN" altLang="zh-CN" sz="2400" dirty="0"/>
              <a:t>．</a:t>
            </a:r>
            <a:r>
              <a:rPr lang="en-US" altLang="zh-CN" sz="2400" dirty="0" err="1"/>
              <a:t>HorizontalAlignment</a:t>
            </a:r>
            <a:r>
              <a:rPr lang="zh-CN" altLang="zh-CN" sz="2400" dirty="0"/>
              <a:t>和</a:t>
            </a:r>
            <a:r>
              <a:rPr lang="en-US" altLang="zh-CN" sz="2400" dirty="0" err="1"/>
              <a:t>VerticalAlignment</a:t>
            </a:r>
            <a:r>
              <a:rPr lang="zh-CN" altLang="zh-CN" sz="2400" dirty="0"/>
              <a:t>属性</a:t>
            </a:r>
          </a:p>
          <a:p>
            <a:pPr marL="0" indent="0">
              <a:buNone/>
            </a:pPr>
            <a:r>
              <a:rPr lang="en-US" altLang="zh-CN" sz="2400" dirty="0" err="1"/>
              <a:t>HorizontalAlignment</a:t>
            </a:r>
            <a:r>
              <a:rPr lang="zh-CN" altLang="zh-CN" sz="2400" dirty="0"/>
              <a:t>和</a:t>
            </a:r>
            <a:r>
              <a:rPr lang="en-US" altLang="zh-CN" sz="2400" dirty="0" err="1"/>
              <a:t>VerticalAlignment</a:t>
            </a:r>
            <a:r>
              <a:rPr lang="zh-CN" altLang="zh-CN" sz="2400" dirty="0"/>
              <a:t>属性分别用于获取或设置单元格的水平对齐方式和垂直对齐方式。这两个属性值可以使用</a:t>
            </a:r>
            <a:r>
              <a:rPr lang="en-US" altLang="zh-CN" sz="2400" dirty="0" err="1"/>
              <a:t>xlRight</a:t>
            </a:r>
            <a:r>
              <a:rPr lang="zh-CN" altLang="zh-CN" sz="2400" dirty="0"/>
              <a:t>、</a:t>
            </a:r>
            <a:r>
              <a:rPr lang="en-US" altLang="zh-CN" sz="2400" dirty="0" err="1"/>
              <a:t>xlLeft</a:t>
            </a:r>
            <a:r>
              <a:rPr lang="zh-CN" altLang="zh-CN" sz="2400" dirty="0"/>
              <a:t>、</a:t>
            </a:r>
            <a:r>
              <a:rPr lang="en-US" altLang="zh-CN" sz="2400" dirty="0" err="1"/>
              <a:t>xlCenter</a:t>
            </a:r>
            <a:r>
              <a:rPr lang="zh-CN" altLang="zh-CN" sz="2400" dirty="0"/>
              <a:t>、</a:t>
            </a:r>
            <a:r>
              <a:rPr lang="en-US" altLang="zh-CN" sz="2400" dirty="0" err="1"/>
              <a:t>xlDistributed</a:t>
            </a:r>
            <a:r>
              <a:rPr lang="zh-CN" altLang="zh-CN" sz="2400" dirty="0"/>
              <a:t>和</a:t>
            </a:r>
            <a:r>
              <a:rPr lang="en-US" altLang="zh-CN" sz="2400" dirty="0" err="1"/>
              <a:t>xlGeneral</a:t>
            </a:r>
            <a:r>
              <a:rPr lang="en-US" altLang="zh-CN" sz="2400" dirty="0"/>
              <a:t>,</a:t>
            </a:r>
            <a:r>
              <a:rPr lang="zh-CN" altLang="zh-CN" sz="2400" dirty="0"/>
              <a:t>分别设置对齐方式为右对齐、左对齐、居中对齐、分散对齐和默认对齐方式。</a:t>
            </a:r>
          </a:p>
          <a:p>
            <a:pPr marL="0" indent="0">
              <a:buNone/>
            </a:pPr>
            <a:endParaRPr lang="zh-CN" altLang="en-US" sz="2400" dirty="0"/>
          </a:p>
        </p:txBody>
      </p:sp>
      <p:sp>
        <p:nvSpPr>
          <p:cNvPr id="4" name="内容占位符 2">
            <a:extLst>
              <a:ext uri="{FF2B5EF4-FFF2-40B4-BE49-F238E27FC236}">
                <a16:creationId xmlns:a16="http://schemas.microsoft.com/office/drawing/2014/main" id="{867E2017-B90E-40F4-891B-A9A599455C14}"/>
              </a:ext>
            </a:extLst>
          </p:cNvPr>
          <p:cNvSpPr txBox="1">
            <a:spLocks/>
          </p:cNvSpPr>
          <p:nvPr/>
        </p:nvSpPr>
        <p:spPr>
          <a:xfrm>
            <a:off x="476313" y="2166151"/>
            <a:ext cx="10745062" cy="16778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400" dirty="0"/>
              <a:t>9</a:t>
            </a:r>
            <a:r>
              <a:rPr lang="zh-CN" altLang="zh-CN" sz="2400" dirty="0"/>
              <a:t>．</a:t>
            </a:r>
            <a:r>
              <a:rPr lang="en-US" altLang="zh-CN" sz="2400" dirty="0" err="1"/>
              <a:t>NumberFormat</a:t>
            </a:r>
            <a:r>
              <a:rPr lang="zh-CN" altLang="zh-CN" sz="2400" dirty="0"/>
              <a:t>属性</a:t>
            </a:r>
          </a:p>
          <a:p>
            <a:pPr marL="0" indent="0">
              <a:buNone/>
            </a:pPr>
            <a:r>
              <a:rPr lang="en-US" altLang="zh-CN" sz="2400" dirty="0" err="1"/>
              <a:t>NumberFormat</a:t>
            </a:r>
            <a:r>
              <a:rPr lang="zh-CN" altLang="zh-CN" sz="2400" dirty="0"/>
              <a:t>属性用于格式化单元格区域中的数据，其作用与“设置单元格格式”对话框的“数字”选项卡类似。</a:t>
            </a:r>
            <a:r>
              <a:rPr lang="en-US" altLang="zh-CN" sz="2400" dirty="0" err="1"/>
              <a:t>NumberFormat</a:t>
            </a:r>
            <a:r>
              <a:rPr lang="zh-CN" altLang="zh-CN" sz="2400" dirty="0"/>
              <a:t>通过格式字符串设置对数据进行格式化，格式字符串与</a:t>
            </a:r>
            <a:r>
              <a:rPr lang="en-US" altLang="zh-CN" sz="2400" dirty="0"/>
              <a:t>Format</a:t>
            </a:r>
            <a:r>
              <a:rPr lang="zh-CN" altLang="zh-CN" sz="2400" dirty="0"/>
              <a:t>标准函数的格式字符串相同。</a:t>
            </a:r>
          </a:p>
        </p:txBody>
      </p:sp>
      <p:sp>
        <p:nvSpPr>
          <p:cNvPr id="5" name="矩形 4">
            <a:extLst>
              <a:ext uri="{FF2B5EF4-FFF2-40B4-BE49-F238E27FC236}">
                <a16:creationId xmlns:a16="http://schemas.microsoft.com/office/drawing/2014/main" id="{C2B7879A-4D6A-4AF6-87A4-C8FBF85FCA2E}"/>
              </a:ext>
            </a:extLst>
          </p:cNvPr>
          <p:cNvSpPr/>
          <p:nvPr/>
        </p:nvSpPr>
        <p:spPr>
          <a:xfrm>
            <a:off x="4480143" y="4567568"/>
            <a:ext cx="7235543" cy="1754326"/>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NumberFormatDemo</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Columns(2).</a:t>
            </a:r>
            <a:r>
              <a:rPr lang="en-US" altLang="zh-CN" dirty="0" err="1">
                <a:solidFill>
                  <a:srgbClr val="000000"/>
                </a:solidFill>
                <a:latin typeface="楷体" panose="02010609060101010101" pitchFamily="49" charset="-122"/>
                <a:ea typeface="楷体" panose="02010609060101010101" pitchFamily="49" charset="-122"/>
              </a:rPr>
              <a:t>NumberFormat</a:t>
            </a:r>
            <a:r>
              <a:rPr lang="en-US" altLang="zh-CN" dirty="0">
                <a:solidFill>
                  <a:srgbClr val="000000"/>
                </a:solidFill>
                <a:latin typeface="楷体" panose="02010609060101010101" pitchFamily="49" charset="-122"/>
                <a:ea typeface="楷体" panose="02010609060101010101" pitchFamily="49" charset="-122"/>
              </a:rPr>
              <a:t> = "###,###,##0.00"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Columns(5).</a:t>
            </a:r>
            <a:r>
              <a:rPr lang="en-US" altLang="zh-CN" dirty="0" err="1">
                <a:solidFill>
                  <a:srgbClr val="000000"/>
                </a:solidFill>
                <a:latin typeface="楷体" panose="02010609060101010101" pitchFamily="49" charset="-122"/>
                <a:ea typeface="楷体" panose="02010609060101010101" pitchFamily="49" charset="-122"/>
              </a:rPr>
              <a:t>NumberFormat</a:t>
            </a:r>
            <a:r>
              <a:rPr lang="en-US" altLang="zh-CN" dirty="0">
                <a:solidFill>
                  <a:srgbClr val="000000"/>
                </a:solidFill>
                <a:latin typeface="楷体" panose="02010609060101010101" pitchFamily="49" charset="-122"/>
                <a:ea typeface="楷体" panose="02010609060101010101" pitchFamily="49" charset="-122"/>
              </a:rPr>
              <a:t> = "</a:t>
            </a:r>
            <a:r>
              <a:rPr lang="en-US" altLang="zh-CN" dirty="0" err="1">
                <a:solidFill>
                  <a:srgbClr val="000000"/>
                </a:solidFill>
                <a:latin typeface="楷体" panose="02010609060101010101" pitchFamily="49" charset="-122"/>
                <a:ea typeface="楷体" panose="02010609060101010101" pitchFamily="49" charset="-122"/>
              </a:rPr>
              <a:t>yyy</a:t>
            </a:r>
            <a:r>
              <a:rPr lang="en-US" altLang="zh-CN" dirty="0">
                <a:solidFill>
                  <a:srgbClr val="000000"/>
                </a:solidFill>
                <a:latin typeface="楷体" panose="02010609060101010101" pitchFamily="49" charset="-122"/>
                <a:ea typeface="楷体" panose="02010609060101010101" pitchFamily="49" charset="-122"/>
              </a:rPr>
              <a:t>""</a:t>
            </a:r>
            <a:r>
              <a:rPr lang="zh-CN" altLang="zh-CN" dirty="0">
                <a:solidFill>
                  <a:srgbClr val="000000"/>
                </a:solidFill>
                <a:latin typeface="楷体" panose="02010609060101010101" pitchFamily="49" charset="-122"/>
                <a:ea typeface="楷体" panose="02010609060101010101" pitchFamily="49" charset="-122"/>
              </a:rPr>
              <a:t>年</a:t>
            </a:r>
            <a:r>
              <a:rPr lang="en-US" altLang="zh-CN" dirty="0">
                <a:solidFill>
                  <a:srgbClr val="000000"/>
                </a:solidFill>
                <a:latin typeface="楷体" panose="02010609060101010101" pitchFamily="49" charset="-122"/>
                <a:ea typeface="楷体" panose="02010609060101010101" pitchFamily="49" charset="-122"/>
              </a:rPr>
              <a:t>""mm""</a:t>
            </a:r>
            <a:r>
              <a:rPr lang="zh-CN" altLang="zh-CN" dirty="0">
                <a:solidFill>
                  <a:srgbClr val="000000"/>
                </a:solidFill>
                <a:latin typeface="楷体" panose="02010609060101010101" pitchFamily="49" charset="-122"/>
                <a:ea typeface="楷体" panose="02010609060101010101" pitchFamily="49" charset="-122"/>
              </a:rPr>
              <a:t>月</a:t>
            </a:r>
            <a:r>
              <a:rPr lang="en-US" altLang="zh-CN" dirty="0">
                <a:solidFill>
                  <a:srgbClr val="000000"/>
                </a:solidFill>
                <a:latin typeface="楷体" panose="02010609060101010101" pitchFamily="49" charset="-122"/>
                <a:ea typeface="楷体" panose="02010609060101010101" pitchFamily="49" charset="-122"/>
              </a:rPr>
              <a:t>""dd""</a:t>
            </a:r>
            <a:r>
              <a:rPr lang="zh-CN" altLang="zh-CN" dirty="0">
                <a:solidFill>
                  <a:srgbClr val="000000"/>
                </a:solidFill>
                <a:latin typeface="楷体" panose="02010609060101010101" pitchFamily="49" charset="-122"/>
                <a:ea typeface="楷体" panose="02010609060101010101" pitchFamily="49" charset="-122"/>
              </a:rPr>
              <a:t>日</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Range("B2").Value = 2345.678</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Range("E2").Value = #5/20/2018#</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6" name="矩形 5">
            <a:extLst>
              <a:ext uri="{FF2B5EF4-FFF2-40B4-BE49-F238E27FC236}">
                <a16:creationId xmlns:a16="http://schemas.microsoft.com/office/drawing/2014/main" id="{335D50A1-DB7D-4084-BCD5-93EC01697AFB}"/>
              </a:ext>
            </a:extLst>
          </p:cNvPr>
          <p:cNvSpPr/>
          <p:nvPr/>
        </p:nvSpPr>
        <p:spPr>
          <a:xfrm>
            <a:off x="4480143" y="3959440"/>
            <a:ext cx="4916731"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5.51</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err="1">
                <a:solidFill>
                  <a:srgbClr val="000000"/>
                </a:solidFill>
                <a:latin typeface="楷体" panose="02010609060101010101" pitchFamily="49" charset="-122"/>
                <a:ea typeface="楷体" panose="02010609060101010101" pitchFamily="49" charset="-122"/>
              </a:rPr>
              <a:t>NumberFormat</a:t>
            </a:r>
            <a:r>
              <a:rPr lang="zh-CN" altLang="zh-CN" dirty="0">
                <a:solidFill>
                  <a:srgbClr val="000000"/>
                </a:solidFill>
                <a:latin typeface="楷体" panose="02010609060101010101" pitchFamily="49" charset="-122"/>
                <a:ea typeface="楷体" panose="02010609060101010101" pitchFamily="49" charset="-122"/>
              </a:rPr>
              <a:t>属性示例</a:t>
            </a:r>
          </a:p>
        </p:txBody>
      </p:sp>
    </p:spTree>
    <p:extLst>
      <p:ext uri="{BB962C8B-B14F-4D97-AF65-F5344CB8AC3E}">
        <p14:creationId xmlns:p14="http://schemas.microsoft.com/office/powerpoint/2010/main" val="1093792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E80C1E6-1AA4-49FA-98D3-5226D624D5B9}"/>
              </a:ext>
            </a:extLst>
          </p:cNvPr>
          <p:cNvSpPr>
            <a:spLocks noGrp="1"/>
          </p:cNvSpPr>
          <p:nvPr>
            <p:ph idx="1"/>
          </p:nvPr>
        </p:nvSpPr>
        <p:spPr>
          <a:xfrm>
            <a:off x="705715" y="912497"/>
            <a:ext cx="10631070" cy="4707070"/>
          </a:xfrm>
        </p:spPr>
        <p:txBody>
          <a:bodyPr>
            <a:normAutofit/>
          </a:bodyPr>
          <a:lstStyle/>
          <a:p>
            <a:pPr marL="0" indent="0">
              <a:buNone/>
            </a:pPr>
            <a:r>
              <a:rPr lang="en-US" altLang="zh-CN" sz="2400" dirty="0"/>
              <a:t>10. </a:t>
            </a:r>
            <a:r>
              <a:rPr lang="en-US" altLang="zh-CN" sz="2400" dirty="0" err="1"/>
              <a:t>RowHeight</a:t>
            </a:r>
            <a:r>
              <a:rPr lang="zh-CN" altLang="zh-CN" sz="2400" dirty="0"/>
              <a:t>和</a:t>
            </a:r>
            <a:r>
              <a:rPr lang="en-US" altLang="zh-CN" sz="2400" dirty="0" err="1"/>
              <a:t>ColumnWidth</a:t>
            </a:r>
            <a:r>
              <a:rPr lang="en-US" altLang="zh-CN" sz="2400" dirty="0"/>
              <a:t> </a:t>
            </a:r>
            <a:r>
              <a:rPr lang="zh-CN" altLang="zh-CN" sz="2400" dirty="0"/>
              <a:t>属性</a:t>
            </a:r>
          </a:p>
          <a:p>
            <a:pPr marL="0" indent="0">
              <a:buNone/>
            </a:pPr>
            <a:r>
              <a:rPr lang="en-US" altLang="zh-CN" sz="2400" dirty="0" err="1"/>
              <a:t>RowHeight</a:t>
            </a:r>
            <a:r>
              <a:rPr lang="zh-CN" altLang="zh-CN" sz="2400" dirty="0"/>
              <a:t>和</a:t>
            </a:r>
            <a:r>
              <a:rPr lang="en-US" altLang="zh-CN" sz="2400" dirty="0" err="1"/>
              <a:t>ColumnWidth</a:t>
            </a:r>
            <a:r>
              <a:rPr lang="en-US" altLang="zh-CN" sz="2400" dirty="0"/>
              <a:t> </a:t>
            </a:r>
            <a:r>
              <a:rPr lang="zh-CN" altLang="zh-CN" sz="2400" dirty="0"/>
              <a:t>属性是变体型属性，分别表示</a:t>
            </a:r>
            <a:r>
              <a:rPr lang="en-US" altLang="zh-CN" sz="2400" dirty="0"/>
              <a:t>Range</a:t>
            </a:r>
            <a:r>
              <a:rPr lang="zh-CN" altLang="zh-CN" sz="2400" dirty="0"/>
              <a:t>对象对应单元格区域的行高和列宽，通过这两个属性可以获取或设置单元格区域的行高和列宽，当通过这两个属性获取单元格区域的行高和列宽时，要求区域内所有单元格的行高或列宽一致，否则返回</a:t>
            </a:r>
            <a:r>
              <a:rPr lang="en-US" altLang="zh-CN" sz="2400" dirty="0"/>
              <a:t>Null</a:t>
            </a:r>
            <a:r>
              <a:rPr lang="zh-CN" altLang="zh-CN" sz="2400" dirty="0"/>
              <a:t>。</a:t>
            </a:r>
          </a:p>
          <a:p>
            <a:pPr marL="0" indent="0">
              <a:buNone/>
            </a:pPr>
            <a:r>
              <a:rPr lang="en-US" altLang="zh-CN" sz="2400" dirty="0"/>
              <a:t>11. Hidden</a:t>
            </a:r>
            <a:r>
              <a:rPr lang="zh-CN" altLang="zh-CN" sz="2400" dirty="0"/>
              <a:t>属性</a:t>
            </a:r>
          </a:p>
          <a:p>
            <a:pPr marL="0" indent="0">
              <a:buNone/>
            </a:pPr>
            <a:r>
              <a:rPr lang="en-US" altLang="zh-CN" sz="2400" dirty="0"/>
              <a:t>Hidden</a:t>
            </a:r>
            <a:r>
              <a:rPr lang="zh-CN" altLang="zh-CN" sz="2400" dirty="0"/>
              <a:t>属性是变体型属性，用于获取和设置工作表中行或列的隐藏状态。将</a:t>
            </a:r>
            <a:r>
              <a:rPr lang="en-US" altLang="zh-CN" sz="2400" dirty="0"/>
              <a:t>Hidden</a:t>
            </a:r>
            <a:r>
              <a:rPr lang="zh-CN" altLang="zh-CN" sz="2400" dirty="0"/>
              <a:t>属性值设置为</a:t>
            </a:r>
            <a:r>
              <a:rPr lang="en-US" altLang="zh-CN" sz="2400" dirty="0"/>
              <a:t>True</a:t>
            </a:r>
            <a:r>
              <a:rPr lang="zh-CN" altLang="zh-CN" sz="2400" dirty="0"/>
              <a:t>，可以隐藏单元格，但要求</a:t>
            </a:r>
            <a:r>
              <a:rPr lang="en-US" altLang="zh-CN" sz="2400" dirty="0"/>
              <a:t>Range</a:t>
            </a:r>
            <a:r>
              <a:rPr lang="zh-CN" altLang="zh-CN" sz="2400" dirty="0"/>
              <a:t>对象对应的单元格区域必须是整行或整列，否则报错。</a:t>
            </a:r>
          </a:p>
          <a:p>
            <a:pPr marL="0" indent="0">
              <a:buNone/>
            </a:pPr>
            <a:r>
              <a:rPr lang="en-US" altLang="zh-CN" sz="2400" dirty="0"/>
              <a:t> </a:t>
            </a:r>
            <a:r>
              <a:rPr lang="en-US" altLang="zh-CN" sz="2400" dirty="0" err="1"/>
              <a:t>ColumnHeight</a:t>
            </a:r>
            <a:r>
              <a:rPr lang="en-US" altLang="zh-CN" sz="2400" dirty="0"/>
              <a:t> </a:t>
            </a:r>
            <a:r>
              <a:rPr lang="zh-CN" altLang="zh-CN" sz="2400" dirty="0"/>
              <a:t>改为</a:t>
            </a:r>
            <a:r>
              <a:rPr lang="en-US" altLang="zh-CN" sz="2400" dirty="0" err="1"/>
              <a:t>ColumnWidth</a:t>
            </a:r>
            <a:endParaRPr lang="zh-CN" altLang="zh-CN" sz="2400" dirty="0"/>
          </a:p>
          <a:p>
            <a:pPr marL="0" indent="0">
              <a:buNone/>
            </a:pPr>
            <a:r>
              <a:rPr lang="en-US" altLang="zh-CN" sz="2400" dirty="0"/>
              <a:t> </a:t>
            </a:r>
            <a:r>
              <a:rPr lang="en-US" altLang="zh-CN" sz="2400" dirty="0" err="1"/>
              <a:t>ColumnHeight</a:t>
            </a:r>
            <a:r>
              <a:rPr lang="en-US" altLang="zh-CN" sz="2400" dirty="0"/>
              <a:t> </a:t>
            </a:r>
            <a:r>
              <a:rPr lang="zh-CN" altLang="zh-CN" sz="2400" dirty="0"/>
              <a:t>改为</a:t>
            </a:r>
            <a:r>
              <a:rPr lang="en-US" altLang="zh-CN" sz="2400" dirty="0" err="1"/>
              <a:t>ColumnWidth</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2466278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7300FB7-5454-4D75-8D16-945E0094A48E}"/>
              </a:ext>
            </a:extLst>
          </p:cNvPr>
          <p:cNvSpPr>
            <a:spLocks noGrp="1"/>
          </p:cNvSpPr>
          <p:nvPr>
            <p:ph idx="1"/>
          </p:nvPr>
        </p:nvSpPr>
        <p:spPr>
          <a:xfrm>
            <a:off x="510405" y="571926"/>
            <a:ext cx="10702092" cy="1958209"/>
          </a:xfrm>
        </p:spPr>
        <p:txBody>
          <a:bodyPr>
            <a:normAutofit fontScale="85000" lnSpcReduction="20000"/>
          </a:bodyPr>
          <a:lstStyle/>
          <a:p>
            <a:pPr marL="0" indent="0">
              <a:buNone/>
            </a:pPr>
            <a:r>
              <a:rPr lang="en-US" altLang="zh-CN" dirty="0"/>
              <a:t>12. Locked</a:t>
            </a:r>
            <a:r>
              <a:rPr lang="zh-CN" altLang="zh-CN" dirty="0"/>
              <a:t>属性</a:t>
            </a:r>
          </a:p>
          <a:p>
            <a:pPr marL="0" indent="0">
              <a:buNone/>
            </a:pPr>
            <a:r>
              <a:rPr lang="en-US" altLang="zh-CN" dirty="0"/>
              <a:t>Locked</a:t>
            </a:r>
            <a:r>
              <a:rPr lang="zh-CN" altLang="zh-CN" dirty="0"/>
              <a:t>属性是逻辑型属性，用于锁定单元格或取消单元格锁定。在工作表处于保护状态时，锁定单元格后，用户无法修改和删除单元格中的数据，也无法对单元格进行插入、格式修改操作，从而达到保护重要数据的目的。默认状态下</a:t>
            </a:r>
            <a:r>
              <a:rPr lang="en-US" altLang="zh-CN" dirty="0"/>
              <a:t>Range</a:t>
            </a:r>
            <a:r>
              <a:rPr lang="zh-CN" altLang="zh-CN" dirty="0"/>
              <a:t>对象的</a:t>
            </a:r>
            <a:r>
              <a:rPr lang="en-US" altLang="zh-CN" dirty="0"/>
              <a:t>Locked</a:t>
            </a:r>
            <a:r>
              <a:rPr lang="zh-CN" altLang="zh-CN" dirty="0"/>
              <a:t>属性值为</a:t>
            </a:r>
            <a:r>
              <a:rPr lang="en-US" altLang="zh-CN" dirty="0"/>
              <a:t>True</a:t>
            </a:r>
            <a:r>
              <a:rPr lang="zh-CN" altLang="zh-CN" dirty="0"/>
              <a:t>，单元格处于锁定状态，反之，将</a:t>
            </a:r>
            <a:r>
              <a:rPr lang="en-US" altLang="zh-CN" dirty="0"/>
              <a:t>Locked</a:t>
            </a:r>
            <a:r>
              <a:rPr lang="zh-CN" altLang="zh-CN" dirty="0"/>
              <a:t>属性值设置为</a:t>
            </a:r>
            <a:r>
              <a:rPr lang="en-US" altLang="zh-CN" dirty="0"/>
              <a:t>False</a:t>
            </a:r>
            <a:r>
              <a:rPr lang="zh-CN" altLang="zh-CN" dirty="0"/>
              <a:t>时，将取消单元格锁定。</a:t>
            </a:r>
          </a:p>
          <a:p>
            <a:pPr marL="0" indent="0">
              <a:buNone/>
            </a:pPr>
            <a:endParaRPr lang="zh-CN" altLang="en-US" dirty="0"/>
          </a:p>
        </p:txBody>
      </p:sp>
      <p:sp>
        <p:nvSpPr>
          <p:cNvPr id="4" name="矩形 3">
            <a:extLst>
              <a:ext uri="{FF2B5EF4-FFF2-40B4-BE49-F238E27FC236}">
                <a16:creationId xmlns:a16="http://schemas.microsoft.com/office/drawing/2014/main" id="{B05C06AB-39DE-4FF9-B20A-D43C59D0AF87}"/>
              </a:ext>
            </a:extLst>
          </p:cNvPr>
          <p:cNvSpPr/>
          <p:nvPr/>
        </p:nvSpPr>
        <p:spPr>
          <a:xfrm>
            <a:off x="6784080" y="3274432"/>
            <a:ext cx="5012924" cy="3416320"/>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RangeLockedDemo</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Sheet1.Unprotect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Each r In Sheet1.UsedRange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If </a:t>
            </a:r>
            <a:r>
              <a:rPr lang="en-US" altLang="zh-CN" dirty="0" err="1">
                <a:solidFill>
                  <a:srgbClr val="000000"/>
                </a:solidFill>
                <a:latin typeface="楷体" panose="02010609060101010101" pitchFamily="49" charset="-122"/>
                <a:ea typeface="楷体" panose="02010609060101010101" pitchFamily="49" charset="-122"/>
              </a:rPr>
              <a:t>IsNumeric</a:t>
            </a:r>
            <a:r>
              <a:rPr lang="en-US" altLang="zh-CN" dirty="0">
                <a:solidFill>
                  <a:srgbClr val="000000"/>
                </a:solidFill>
                <a:latin typeface="楷体" panose="02010609060101010101" pitchFamily="49" charset="-122"/>
                <a:ea typeface="楷体" panose="02010609060101010101" pitchFamily="49" charset="-122"/>
              </a:rPr>
              <a:t>(</a:t>
            </a:r>
            <a:r>
              <a:rPr lang="en-US" altLang="zh-CN" dirty="0" err="1">
                <a:solidFill>
                  <a:srgbClr val="000000"/>
                </a:solidFill>
                <a:latin typeface="楷体" panose="02010609060101010101" pitchFamily="49" charset="-122"/>
                <a:ea typeface="楷体" panose="02010609060101010101" pitchFamily="49" charset="-122"/>
              </a:rPr>
              <a:t>r.Value</a:t>
            </a:r>
            <a:r>
              <a:rPr lang="en-US" altLang="zh-CN" dirty="0">
                <a:solidFill>
                  <a:srgbClr val="000000"/>
                </a:solidFill>
                <a:latin typeface="楷体" panose="02010609060101010101" pitchFamily="49" charset="-122"/>
                <a:ea typeface="楷体" panose="02010609060101010101" pitchFamily="49" charset="-122"/>
              </a:rPr>
              <a:t>) Then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r.Locked</a:t>
            </a:r>
            <a:r>
              <a:rPr lang="en-US" altLang="zh-CN" dirty="0">
                <a:solidFill>
                  <a:srgbClr val="000000"/>
                </a:solidFill>
                <a:latin typeface="楷体" panose="02010609060101010101" pitchFamily="49" charset="-122"/>
                <a:ea typeface="楷体" panose="02010609060101010101" pitchFamily="49" charset="-122"/>
              </a:rPr>
              <a:t> = True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Else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r.Locked</a:t>
            </a:r>
            <a:r>
              <a:rPr lang="en-US" altLang="zh-CN" dirty="0">
                <a:solidFill>
                  <a:srgbClr val="000000"/>
                </a:solidFill>
                <a:latin typeface="楷体" panose="02010609060101010101" pitchFamily="49" charset="-122"/>
                <a:ea typeface="楷体" panose="02010609060101010101" pitchFamily="49" charset="-122"/>
              </a:rPr>
              <a:t> = False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End If</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Sheet1.Protect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C5F19955-323C-4CBD-B301-BB3560A73CF1}"/>
              </a:ext>
            </a:extLst>
          </p:cNvPr>
          <p:cNvSpPr/>
          <p:nvPr/>
        </p:nvSpPr>
        <p:spPr>
          <a:xfrm>
            <a:off x="1165934" y="4162277"/>
            <a:ext cx="5146090" cy="646331"/>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5.52</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Locked</a:t>
            </a:r>
            <a:r>
              <a:rPr lang="zh-CN" altLang="zh-CN" dirty="0">
                <a:solidFill>
                  <a:srgbClr val="000000"/>
                </a:solidFill>
                <a:latin typeface="楷体" panose="02010609060101010101" pitchFamily="49" charset="-122"/>
                <a:ea typeface="楷体" panose="02010609060101010101" pitchFamily="49" charset="-122"/>
              </a:rPr>
              <a:t>示例，保护含有数字的单元格</a:t>
            </a:r>
          </a:p>
        </p:txBody>
      </p:sp>
    </p:spTree>
    <p:extLst>
      <p:ext uri="{BB962C8B-B14F-4D97-AF65-F5344CB8AC3E}">
        <p14:creationId xmlns:p14="http://schemas.microsoft.com/office/powerpoint/2010/main" val="2952801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B80A10C-5D6F-42C3-A7BD-B8E68B7A1CE5}"/>
              </a:ext>
            </a:extLst>
          </p:cNvPr>
          <p:cNvSpPr>
            <a:spLocks noGrp="1"/>
          </p:cNvSpPr>
          <p:nvPr>
            <p:ph idx="1"/>
          </p:nvPr>
        </p:nvSpPr>
        <p:spPr>
          <a:xfrm>
            <a:off x="226319" y="113506"/>
            <a:ext cx="11393131" cy="2452141"/>
          </a:xfrm>
        </p:spPr>
        <p:txBody>
          <a:bodyPr>
            <a:normAutofit/>
          </a:bodyPr>
          <a:lstStyle/>
          <a:p>
            <a:pPr marL="0" indent="0">
              <a:buNone/>
            </a:pPr>
            <a:r>
              <a:rPr lang="en-US" altLang="zh-CN" sz="2400" dirty="0"/>
              <a:t>13. Offset</a:t>
            </a:r>
            <a:r>
              <a:rPr lang="zh-CN" altLang="zh-CN" sz="2400" dirty="0"/>
              <a:t>属性</a:t>
            </a:r>
          </a:p>
          <a:p>
            <a:pPr marL="0" indent="0">
              <a:buNone/>
            </a:pPr>
            <a:r>
              <a:rPr lang="en-US" altLang="zh-CN" sz="2000" dirty="0"/>
              <a:t>Offset</a:t>
            </a:r>
            <a:r>
              <a:rPr lang="zh-CN" altLang="zh-CN" sz="2000" dirty="0"/>
              <a:t>属性用于在工作表中移动单元格区域，</a:t>
            </a:r>
            <a:r>
              <a:rPr lang="en-US" altLang="zh-CN" sz="2000" dirty="0"/>
              <a:t>Offset</a:t>
            </a:r>
            <a:r>
              <a:rPr lang="zh-CN" altLang="zh-CN" sz="2000" dirty="0"/>
              <a:t>属性返回一个</a:t>
            </a:r>
            <a:r>
              <a:rPr lang="en-US" altLang="zh-CN" sz="2000" dirty="0"/>
              <a:t>Range</a:t>
            </a:r>
            <a:r>
              <a:rPr lang="zh-CN" altLang="zh-CN" sz="2000" dirty="0"/>
              <a:t>对象，因此通过</a:t>
            </a:r>
            <a:r>
              <a:rPr lang="en-US" altLang="zh-CN" sz="2000" dirty="0"/>
              <a:t>Offset</a:t>
            </a:r>
            <a:r>
              <a:rPr lang="zh-CN" altLang="zh-CN" sz="2000" dirty="0"/>
              <a:t>属性也是获取</a:t>
            </a:r>
            <a:r>
              <a:rPr lang="en-US" altLang="zh-CN" sz="2000" dirty="0"/>
              <a:t>Range</a:t>
            </a:r>
            <a:r>
              <a:rPr lang="zh-CN" altLang="zh-CN" sz="2000" dirty="0"/>
              <a:t>对象引用的一种方法，引用得到单元格区域是原</a:t>
            </a:r>
            <a:r>
              <a:rPr lang="en-US" altLang="zh-CN" sz="2000" dirty="0"/>
              <a:t>Range</a:t>
            </a:r>
            <a:r>
              <a:rPr lang="zh-CN" altLang="zh-CN" sz="2000" dirty="0"/>
              <a:t>对象在工作表中进行平移得到的，单元格区域经平移后大小不变。</a:t>
            </a:r>
            <a:endParaRPr lang="en-US" altLang="zh-CN" sz="2000" dirty="0"/>
          </a:p>
          <a:p>
            <a:pPr marL="0" indent="0">
              <a:buNone/>
            </a:pPr>
            <a:r>
              <a:rPr lang="zh-CN" altLang="zh-CN" sz="2000" dirty="0"/>
              <a:t>格式：</a:t>
            </a:r>
            <a:r>
              <a:rPr lang="en-US" altLang="zh-CN" sz="2000" dirty="0"/>
              <a:t>Range</a:t>
            </a:r>
            <a:r>
              <a:rPr lang="zh-CN" altLang="zh-CN" sz="2000" dirty="0"/>
              <a:t>对象</a:t>
            </a:r>
            <a:r>
              <a:rPr lang="en-US" altLang="zh-CN" sz="2000" dirty="0"/>
              <a:t>.Offset(</a:t>
            </a:r>
            <a:r>
              <a:rPr lang="en-US" altLang="zh-CN" sz="2000" dirty="0" err="1"/>
              <a:t>RowOffset</a:t>
            </a:r>
            <a:r>
              <a:rPr lang="zh-CN" altLang="zh-CN" sz="2000" dirty="0"/>
              <a:t>，</a:t>
            </a:r>
            <a:r>
              <a:rPr lang="en-US" altLang="zh-CN" sz="2000" dirty="0" err="1"/>
              <a:t>ColumnOffset</a:t>
            </a:r>
            <a:r>
              <a:rPr lang="en-US" altLang="zh-CN" sz="2000" dirty="0"/>
              <a:t>)</a:t>
            </a:r>
            <a:endParaRPr lang="zh-CN" altLang="zh-CN" sz="2000" dirty="0"/>
          </a:p>
          <a:p>
            <a:pPr marL="0" indent="0">
              <a:buNone/>
            </a:pPr>
            <a:r>
              <a:rPr lang="zh-CN" altLang="zh-CN" sz="2000" dirty="0"/>
              <a:t>其中，</a:t>
            </a:r>
            <a:r>
              <a:rPr lang="en-US" altLang="zh-CN" sz="2000" dirty="0" err="1"/>
              <a:t>RowOffset</a:t>
            </a:r>
            <a:r>
              <a:rPr lang="zh-CN" altLang="zh-CN" sz="2000" dirty="0"/>
              <a:t>是可选参数，表示区域平移的行数，正值表示向下平移，负值表示向上平移；</a:t>
            </a:r>
            <a:r>
              <a:rPr lang="en-US" altLang="zh-CN" sz="2000" dirty="0" err="1"/>
              <a:t>ColumnOffset</a:t>
            </a:r>
            <a:r>
              <a:rPr lang="zh-CN" altLang="zh-CN" sz="2000" dirty="0"/>
              <a:t>也是可选参数，表示区域平移的列数，正值表示向右平移，负值表示向左平移。</a:t>
            </a:r>
          </a:p>
          <a:p>
            <a:pPr marL="0" indent="0">
              <a:buNone/>
            </a:pPr>
            <a:endParaRPr lang="zh-CN" altLang="en-US" sz="2400" dirty="0"/>
          </a:p>
        </p:txBody>
      </p:sp>
      <p:sp>
        <p:nvSpPr>
          <p:cNvPr id="4" name="内容占位符 2">
            <a:extLst>
              <a:ext uri="{FF2B5EF4-FFF2-40B4-BE49-F238E27FC236}">
                <a16:creationId xmlns:a16="http://schemas.microsoft.com/office/drawing/2014/main" id="{A52CE6D8-DC7F-49B4-816D-59BC1A1F4E92}"/>
              </a:ext>
            </a:extLst>
          </p:cNvPr>
          <p:cNvSpPr txBox="1">
            <a:spLocks/>
          </p:cNvSpPr>
          <p:nvPr/>
        </p:nvSpPr>
        <p:spPr>
          <a:xfrm>
            <a:off x="226318" y="2565647"/>
            <a:ext cx="11393131" cy="25754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dirty="0"/>
              <a:t>14. Resize</a:t>
            </a:r>
            <a:r>
              <a:rPr lang="zh-CN" altLang="zh-CN" sz="2400" dirty="0"/>
              <a:t>属性</a:t>
            </a:r>
          </a:p>
          <a:p>
            <a:pPr marL="0" indent="0">
              <a:buFont typeface="Arial" panose="020B0604020202020204" pitchFamily="34" charset="0"/>
              <a:buNone/>
            </a:pPr>
            <a:r>
              <a:rPr lang="en-US" altLang="zh-CN" sz="2000" dirty="0"/>
              <a:t>Resize</a:t>
            </a:r>
            <a:r>
              <a:rPr lang="zh-CN" altLang="zh-CN" sz="2000" dirty="0"/>
              <a:t>属性是</a:t>
            </a:r>
            <a:r>
              <a:rPr lang="en-US" altLang="zh-CN" sz="2000" dirty="0"/>
              <a:t>Range</a:t>
            </a:r>
            <a:r>
              <a:rPr lang="zh-CN" altLang="zh-CN" sz="2000" dirty="0"/>
              <a:t>对象类型，通过</a:t>
            </a:r>
            <a:r>
              <a:rPr lang="en-US" altLang="zh-CN" sz="2000" dirty="0"/>
              <a:t>Resize</a:t>
            </a:r>
            <a:r>
              <a:rPr lang="zh-CN" altLang="zh-CN" sz="2000" dirty="0"/>
              <a:t>属性也可以获取</a:t>
            </a:r>
            <a:r>
              <a:rPr lang="en-US" altLang="zh-CN" sz="2000" dirty="0"/>
              <a:t>Range</a:t>
            </a:r>
            <a:r>
              <a:rPr lang="zh-CN" altLang="zh-CN" sz="2000" dirty="0"/>
              <a:t>对象引用，得到的单元格区域是原</a:t>
            </a:r>
            <a:r>
              <a:rPr lang="en-US" altLang="zh-CN" sz="2000" dirty="0"/>
              <a:t>Range</a:t>
            </a:r>
            <a:r>
              <a:rPr lang="zh-CN" altLang="zh-CN" sz="2000" dirty="0"/>
              <a:t>对象的单元格区域缩放的结果，缩放后起始单元格不变，但行数和列数按参数设定值变化。该属性的语法格式如下：</a:t>
            </a:r>
          </a:p>
          <a:p>
            <a:pPr marL="0" indent="0">
              <a:buFont typeface="Arial" panose="020B0604020202020204" pitchFamily="34" charset="0"/>
              <a:buNone/>
            </a:pPr>
            <a:r>
              <a:rPr lang="zh-CN" altLang="zh-CN" sz="2000" dirty="0"/>
              <a:t>格式：</a:t>
            </a:r>
            <a:r>
              <a:rPr lang="en-US" altLang="zh-CN" sz="2000" dirty="0"/>
              <a:t>Range</a:t>
            </a:r>
            <a:r>
              <a:rPr lang="zh-CN" altLang="zh-CN" sz="2000" dirty="0"/>
              <a:t>对象</a:t>
            </a:r>
            <a:r>
              <a:rPr lang="en-US" altLang="zh-CN" sz="2000" dirty="0"/>
              <a:t>.Resize(</a:t>
            </a:r>
            <a:r>
              <a:rPr lang="en-US" altLang="zh-CN" sz="2000" dirty="0" err="1"/>
              <a:t>RowSize</a:t>
            </a:r>
            <a:r>
              <a:rPr lang="zh-CN" altLang="zh-CN" sz="2000" dirty="0"/>
              <a:t>，</a:t>
            </a:r>
            <a:r>
              <a:rPr lang="en-US" altLang="zh-CN" sz="2000" dirty="0" err="1"/>
              <a:t>ColumnSize</a:t>
            </a:r>
            <a:r>
              <a:rPr lang="en-US" altLang="zh-CN" sz="2000" dirty="0"/>
              <a:t>)</a:t>
            </a:r>
            <a:endParaRPr lang="zh-CN" altLang="zh-CN" sz="2000" dirty="0"/>
          </a:p>
          <a:p>
            <a:pPr marL="0" indent="0">
              <a:buFont typeface="Arial" panose="020B0604020202020204" pitchFamily="34" charset="0"/>
              <a:buNone/>
            </a:pPr>
            <a:r>
              <a:rPr lang="zh-CN" altLang="zh-CN" sz="2000" dirty="0"/>
              <a:t>其中，</a:t>
            </a:r>
            <a:r>
              <a:rPr lang="en-US" altLang="zh-CN" sz="2000" dirty="0" err="1"/>
              <a:t>RowSize</a:t>
            </a:r>
            <a:r>
              <a:rPr lang="zh-CN" altLang="zh-CN" sz="2000" dirty="0"/>
              <a:t>是可选参数，表示缩放后的结果</a:t>
            </a:r>
            <a:r>
              <a:rPr lang="en-US" altLang="zh-CN" sz="2000" dirty="0"/>
              <a:t>Range</a:t>
            </a:r>
            <a:r>
              <a:rPr lang="zh-CN" altLang="zh-CN" sz="2000" dirty="0"/>
              <a:t>对象的行数；</a:t>
            </a:r>
            <a:r>
              <a:rPr lang="en-US" altLang="zh-CN" sz="2000" dirty="0" err="1"/>
              <a:t>ColumnSize</a:t>
            </a:r>
            <a:r>
              <a:rPr lang="zh-CN" altLang="zh-CN" sz="2000" dirty="0"/>
              <a:t>是可选参数，表示缩放后的结果</a:t>
            </a:r>
            <a:r>
              <a:rPr lang="en-US" altLang="zh-CN" sz="2000" dirty="0"/>
              <a:t>Range</a:t>
            </a:r>
            <a:r>
              <a:rPr lang="zh-CN" altLang="zh-CN" sz="2000" dirty="0"/>
              <a:t>对象的列数。</a:t>
            </a:r>
            <a:endParaRPr lang="en-US" altLang="zh-CN" sz="2400" dirty="0"/>
          </a:p>
        </p:txBody>
      </p:sp>
      <p:sp>
        <p:nvSpPr>
          <p:cNvPr id="5" name="矩形 4">
            <a:extLst>
              <a:ext uri="{FF2B5EF4-FFF2-40B4-BE49-F238E27FC236}">
                <a16:creationId xmlns:a16="http://schemas.microsoft.com/office/drawing/2014/main" id="{94CBE410-3489-4E93-9138-0A055286A24F}"/>
              </a:ext>
            </a:extLst>
          </p:cNvPr>
          <p:cNvSpPr/>
          <p:nvPr/>
        </p:nvSpPr>
        <p:spPr>
          <a:xfrm>
            <a:off x="5869682" y="4734341"/>
            <a:ext cx="6096000" cy="2123658"/>
          </a:xfrm>
          <a:prstGeom prst="rect">
            <a:avLst/>
          </a:prstGeom>
          <a:solidFill>
            <a:schemeClr val="accent2">
              <a:lumMod val="20000"/>
              <a:lumOff val="80000"/>
            </a:schemeClr>
          </a:solidFill>
        </p:spPr>
        <p:txBody>
          <a:bodyPr wrap="square">
            <a:spAutoFit/>
          </a:bodyPr>
          <a:lstStyle/>
          <a:p>
            <a:r>
              <a:rPr lang="en-US" altLang="zh-CN" sz="1600" dirty="0">
                <a:solidFill>
                  <a:srgbClr val="000000"/>
                </a:solidFill>
                <a:latin typeface="楷体" panose="02010609060101010101" pitchFamily="49" charset="-122"/>
                <a:ea typeface="楷体" panose="02010609060101010101" pitchFamily="49" charset="-122"/>
              </a:rPr>
              <a:t>Sub </a:t>
            </a:r>
            <a:r>
              <a:rPr lang="en-US" altLang="zh-CN" sz="1600" dirty="0" err="1">
                <a:solidFill>
                  <a:srgbClr val="000000"/>
                </a:solidFill>
                <a:latin typeface="楷体" panose="02010609060101010101" pitchFamily="49" charset="-122"/>
                <a:ea typeface="楷体" panose="02010609060101010101" pitchFamily="49" charset="-122"/>
              </a:rPr>
              <a:t>OffsetResizeDemo</a:t>
            </a:r>
            <a:r>
              <a:rPr lang="en-US" altLang="zh-CN" sz="1600" dirty="0">
                <a:solidFill>
                  <a:srgbClr val="000000"/>
                </a:solidFill>
                <a:latin typeface="楷体" panose="02010609060101010101" pitchFamily="49" charset="-122"/>
                <a:ea typeface="楷体" panose="02010609060101010101" pitchFamily="49" charset="-122"/>
              </a:rPr>
              <a:t>()</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Dim r As Range   </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Set r = [B3:D8]</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Debug.Print</a:t>
            </a:r>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r.Offset</a:t>
            </a:r>
            <a:r>
              <a:rPr lang="en-US" altLang="zh-CN" sz="1600" dirty="0">
                <a:solidFill>
                  <a:srgbClr val="000000"/>
                </a:solidFill>
                <a:latin typeface="楷体" panose="02010609060101010101" pitchFamily="49" charset="-122"/>
                <a:ea typeface="楷体" panose="02010609060101010101" pitchFamily="49" charset="-122"/>
              </a:rPr>
              <a:t>(2, 4).Address     '</a:t>
            </a:r>
            <a:r>
              <a:rPr lang="zh-CN" altLang="zh-CN" sz="1600" dirty="0">
                <a:solidFill>
                  <a:srgbClr val="000000"/>
                </a:solidFill>
                <a:latin typeface="楷体" panose="02010609060101010101" pitchFamily="49" charset="-122"/>
                <a:ea typeface="楷体" panose="02010609060101010101" pitchFamily="49" charset="-122"/>
              </a:rPr>
              <a:t>输出</a:t>
            </a:r>
            <a:r>
              <a:rPr lang="en-US" altLang="zh-CN" sz="1600" dirty="0">
                <a:solidFill>
                  <a:srgbClr val="000000"/>
                </a:solidFill>
                <a:latin typeface="楷体" panose="02010609060101010101" pitchFamily="49" charset="-122"/>
                <a:ea typeface="楷体" panose="02010609060101010101" pitchFamily="49" charset="-122"/>
              </a:rPr>
              <a:t>$F$5:$H$10</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Debug.Print</a:t>
            </a:r>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r.Offset</a:t>
            </a:r>
            <a:r>
              <a:rPr lang="en-US" altLang="zh-CN" sz="1600" dirty="0">
                <a:solidFill>
                  <a:srgbClr val="000000"/>
                </a:solidFill>
                <a:latin typeface="楷体" panose="02010609060101010101" pitchFamily="49" charset="-122"/>
                <a:ea typeface="楷体" panose="02010609060101010101" pitchFamily="49" charset="-122"/>
              </a:rPr>
              <a:t>(-1, -1).Address   '</a:t>
            </a:r>
            <a:r>
              <a:rPr lang="zh-CN" altLang="zh-CN" sz="1600" dirty="0">
                <a:solidFill>
                  <a:srgbClr val="000000"/>
                </a:solidFill>
                <a:latin typeface="楷体" panose="02010609060101010101" pitchFamily="49" charset="-122"/>
                <a:ea typeface="楷体" panose="02010609060101010101" pitchFamily="49" charset="-122"/>
              </a:rPr>
              <a:t>输出</a:t>
            </a:r>
            <a:r>
              <a:rPr lang="en-US" altLang="zh-CN" sz="1600" dirty="0">
                <a:solidFill>
                  <a:srgbClr val="000000"/>
                </a:solidFill>
                <a:latin typeface="楷体" panose="02010609060101010101" pitchFamily="49" charset="-122"/>
                <a:ea typeface="楷体" panose="02010609060101010101" pitchFamily="49" charset="-122"/>
              </a:rPr>
              <a:t>$A$2:$C$7</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Debug.Print</a:t>
            </a:r>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r.Resize</a:t>
            </a:r>
            <a:r>
              <a:rPr lang="en-US" altLang="zh-CN" sz="1600" dirty="0">
                <a:solidFill>
                  <a:srgbClr val="000000"/>
                </a:solidFill>
                <a:latin typeface="楷体" panose="02010609060101010101" pitchFamily="49" charset="-122"/>
                <a:ea typeface="楷体" panose="02010609060101010101" pitchFamily="49" charset="-122"/>
              </a:rPr>
              <a:t>(2, 2).Address     '</a:t>
            </a:r>
            <a:r>
              <a:rPr lang="zh-CN" altLang="zh-CN" sz="1600" dirty="0">
                <a:solidFill>
                  <a:srgbClr val="000000"/>
                </a:solidFill>
                <a:latin typeface="楷体" panose="02010609060101010101" pitchFamily="49" charset="-122"/>
                <a:ea typeface="楷体" panose="02010609060101010101" pitchFamily="49" charset="-122"/>
              </a:rPr>
              <a:t>输出</a:t>
            </a:r>
            <a:r>
              <a:rPr lang="en-US" altLang="zh-CN" sz="1600" dirty="0">
                <a:solidFill>
                  <a:srgbClr val="000000"/>
                </a:solidFill>
                <a:latin typeface="楷体" panose="02010609060101010101" pitchFamily="49" charset="-122"/>
                <a:ea typeface="楷体" panose="02010609060101010101" pitchFamily="49" charset="-122"/>
              </a:rPr>
              <a:t>$B$3:$C$4</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Debug.Print</a:t>
            </a:r>
            <a:r>
              <a:rPr lang="en-US" altLang="zh-CN" sz="1600" dirty="0">
                <a:solidFill>
                  <a:srgbClr val="000000"/>
                </a:solidFill>
                <a:latin typeface="楷体" panose="02010609060101010101" pitchFamily="49" charset="-122"/>
                <a:ea typeface="楷体" panose="02010609060101010101" pitchFamily="49" charset="-122"/>
              </a:rPr>
              <a:t> </a:t>
            </a:r>
            <a:r>
              <a:rPr lang="en-US" altLang="zh-CN" sz="1600" dirty="0" err="1">
                <a:solidFill>
                  <a:srgbClr val="000000"/>
                </a:solidFill>
                <a:latin typeface="楷体" panose="02010609060101010101" pitchFamily="49" charset="-122"/>
                <a:ea typeface="楷体" panose="02010609060101010101" pitchFamily="49" charset="-122"/>
              </a:rPr>
              <a:t>r.Resize</a:t>
            </a:r>
            <a:r>
              <a:rPr lang="en-US" altLang="zh-CN" sz="1600" dirty="0">
                <a:solidFill>
                  <a:srgbClr val="000000"/>
                </a:solidFill>
                <a:latin typeface="楷体" panose="02010609060101010101" pitchFamily="49" charset="-122"/>
                <a:ea typeface="楷体" panose="02010609060101010101" pitchFamily="49" charset="-122"/>
              </a:rPr>
              <a:t>(8, 10).Address    '</a:t>
            </a:r>
            <a:r>
              <a:rPr lang="zh-CN" altLang="zh-CN" sz="1600" dirty="0">
                <a:solidFill>
                  <a:srgbClr val="000000"/>
                </a:solidFill>
                <a:latin typeface="楷体" panose="02010609060101010101" pitchFamily="49" charset="-122"/>
                <a:ea typeface="楷体" panose="02010609060101010101" pitchFamily="49" charset="-122"/>
              </a:rPr>
              <a:t>输出</a:t>
            </a:r>
            <a:r>
              <a:rPr lang="en-US" altLang="zh-CN" sz="1600" dirty="0">
                <a:solidFill>
                  <a:srgbClr val="000000"/>
                </a:solidFill>
                <a:latin typeface="楷体" panose="02010609060101010101" pitchFamily="49" charset="-122"/>
                <a:ea typeface="楷体" panose="02010609060101010101" pitchFamily="49" charset="-122"/>
              </a:rPr>
              <a:t>$B$3:$K$10</a:t>
            </a:r>
            <a:endParaRPr lang="zh-CN" altLang="zh-CN" sz="1600" dirty="0">
              <a:solidFill>
                <a:srgbClr val="000000"/>
              </a:solidFill>
              <a:latin typeface="楷体" panose="02010609060101010101" pitchFamily="49" charset="-122"/>
              <a:ea typeface="楷体" panose="02010609060101010101" pitchFamily="49" charset="-122"/>
            </a:endParaRPr>
          </a:p>
          <a:p>
            <a:r>
              <a:rPr lang="en-US" altLang="zh-CN" sz="1600" dirty="0">
                <a:solidFill>
                  <a:srgbClr val="000000"/>
                </a:solidFill>
                <a:latin typeface="楷体" panose="02010609060101010101" pitchFamily="49" charset="-122"/>
                <a:ea typeface="楷体" panose="02010609060101010101" pitchFamily="49" charset="-122"/>
              </a:rPr>
              <a:t>End Sub</a:t>
            </a:r>
            <a:endParaRPr lang="zh-CN" altLang="en-US" sz="1600" dirty="0">
              <a:solidFill>
                <a:srgbClr val="000000"/>
              </a:solidFill>
              <a:latin typeface="楷体" panose="02010609060101010101" pitchFamily="49" charset="-122"/>
              <a:ea typeface="楷体" panose="02010609060101010101" pitchFamily="49" charset="-122"/>
            </a:endParaRPr>
          </a:p>
        </p:txBody>
      </p:sp>
      <p:sp>
        <p:nvSpPr>
          <p:cNvPr id="6" name="矩形 5">
            <a:extLst>
              <a:ext uri="{FF2B5EF4-FFF2-40B4-BE49-F238E27FC236}">
                <a16:creationId xmlns:a16="http://schemas.microsoft.com/office/drawing/2014/main" id="{6126417A-69DD-4939-9270-9928BEFFC806}"/>
              </a:ext>
            </a:extLst>
          </p:cNvPr>
          <p:cNvSpPr/>
          <p:nvPr/>
        </p:nvSpPr>
        <p:spPr>
          <a:xfrm>
            <a:off x="2084714" y="5473004"/>
            <a:ext cx="3339543" cy="646331"/>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5.53</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Offset</a:t>
            </a:r>
            <a:r>
              <a:rPr lang="zh-CN" altLang="zh-CN" dirty="0">
                <a:solidFill>
                  <a:srgbClr val="000000"/>
                </a:solidFill>
                <a:latin typeface="楷体" panose="02010609060101010101" pitchFamily="49" charset="-122"/>
                <a:ea typeface="楷体" panose="02010609060101010101" pitchFamily="49" charset="-122"/>
              </a:rPr>
              <a:t>和</a:t>
            </a:r>
            <a:r>
              <a:rPr lang="en-US" altLang="zh-CN" dirty="0">
                <a:solidFill>
                  <a:srgbClr val="000000"/>
                </a:solidFill>
                <a:latin typeface="楷体" panose="02010609060101010101" pitchFamily="49" charset="-122"/>
                <a:ea typeface="楷体" panose="02010609060101010101" pitchFamily="49" charset="-122"/>
              </a:rPr>
              <a:t>Resize</a:t>
            </a:r>
            <a:r>
              <a:rPr lang="zh-CN" altLang="zh-CN" dirty="0">
                <a:solidFill>
                  <a:srgbClr val="000000"/>
                </a:solidFill>
                <a:latin typeface="楷体" panose="02010609060101010101" pitchFamily="49" charset="-122"/>
                <a:ea typeface="楷体" panose="02010609060101010101" pitchFamily="49" charset="-122"/>
              </a:rPr>
              <a:t>属性示例</a:t>
            </a:r>
            <a:endParaRPr lang="zh-CN" altLang="en-US" dirty="0">
              <a:solidFill>
                <a:srgbClr val="00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607949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27928FB-D5C8-4222-A9BC-BFF5CBE26711}"/>
              </a:ext>
            </a:extLst>
          </p:cNvPr>
          <p:cNvSpPr>
            <a:spLocks noGrp="1"/>
          </p:cNvSpPr>
          <p:nvPr>
            <p:ph idx="1"/>
          </p:nvPr>
        </p:nvSpPr>
        <p:spPr>
          <a:xfrm>
            <a:off x="209984" y="237794"/>
            <a:ext cx="11792626" cy="1662028"/>
          </a:xfrm>
        </p:spPr>
        <p:txBody>
          <a:bodyPr>
            <a:normAutofit/>
          </a:bodyPr>
          <a:lstStyle/>
          <a:p>
            <a:pPr marL="0" indent="0">
              <a:buNone/>
            </a:pPr>
            <a:r>
              <a:rPr lang="en-US" altLang="zh-CN" sz="2400" dirty="0"/>
              <a:t>15. </a:t>
            </a:r>
            <a:r>
              <a:rPr lang="en-US" altLang="zh-CN" sz="2400" dirty="0" err="1"/>
              <a:t>CurrentRegion</a:t>
            </a:r>
            <a:r>
              <a:rPr lang="zh-CN" altLang="zh-CN" sz="2400" dirty="0"/>
              <a:t>属性</a:t>
            </a:r>
          </a:p>
          <a:p>
            <a:pPr marL="0" indent="0">
              <a:buNone/>
            </a:pPr>
            <a:r>
              <a:rPr lang="en-US" altLang="zh-CN" sz="2400" dirty="0" err="1"/>
              <a:t>CurrentRegion</a:t>
            </a:r>
            <a:r>
              <a:rPr lang="zh-CN" altLang="zh-CN" sz="2400" dirty="0"/>
              <a:t>属性是</a:t>
            </a:r>
            <a:r>
              <a:rPr lang="en-US" altLang="zh-CN" sz="2400" dirty="0"/>
              <a:t>Range</a:t>
            </a:r>
            <a:r>
              <a:rPr lang="zh-CN" altLang="zh-CN" sz="2400" dirty="0"/>
              <a:t>对象类型，通过</a:t>
            </a:r>
            <a:r>
              <a:rPr lang="en-US" altLang="zh-CN" sz="2400" dirty="0" err="1"/>
              <a:t>CurrentRegion</a:t>
            </a:r>
            <a:r>
              <a:rPr lang="zh-CN" altLang="zh-CN" sz="2400" dirty="0"/>
              <a:t>属性可以获取</a:t>
            </a:r>
            <a:r>
              <a:rPr lang="en-US" altLang="zh-CN" sz="2400" dirty="0"/>
              <a:t>Range</a:t>
            </a:r>
            <a:r>
              <a:rPr lang="zh-CN" altLang="zh-CN" sz="2400" dirty="0"/>
              <a:t>对象引用区域所在的数据清单区域。下例中，</a:t>
            </a:r>
            <a:r>
              <a:rPr lang="en-US" altLang="zh-CN" sz="2400" dirty="0"/>
              <a:t>Range(“A2“).</a:t>
            </a:r>
            <a:r>
              <a:rPr lang="en-US" altLang="zh-CN" sz="2400" dirty="0" err="1"/>
              <a:t>CurrentRegion</a:t>
            </a:r>
            <a:r>
              <a:rPr lang="en-US" altLang="zh-CN" sz="2400" dirty="0"/>
              <a:t>,</a:t>
            </a:r>
            <a:r>
              <a:rPr lang="zh-CN" altLang="zh-CN" sz="2400" dirty="0"/>
              <a:t>即可返回</a:t>
            </a:r>
            <a:r>
              <a:rPr lang="en-US" altLang="zh-CN" sz="2400" dirty="0"/>
              <a:t>A2</a:t>
            </a:r>
            <a:r>
              <a:rPr lang="zh-CN" altLang="zh-CN" sz="2400" dirty="0"/>
              <a:t>单元格所在的数据清单区域。</a:t>
            </a:r>
          </a:p>
        </p:txBody>
      </p:sp>
      <p:sp>
        <p:nvSpPr>
          <p:cNvPr id="4" name="矩形 3">
            <a:extLst>
              <a:ext uri="{FF2B5EF4-FFF2-40B4-BE49-F238E27FC236}">
                <a16:creationId xmlns:a16="http://schemas.microsoft.com/office/drawing/2014/main" id="{C518D127-C91D-4C9E-970F-A24BCF2755CB}"/>
              </a:ext>
            </a:extLst>
          </p:cNvPr>
          <p:cNvSpPr/>
          <p:nvPr/>
        </p:nvSpPr>
        <p:spPr>
          <a:xfrm>
            <a:off x="5468645" y="1735297"/>
            <a:ext cx="6522249" cy="4801314"/>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CurrentRegionDemo</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As Integer, j As Integer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a:t>
            </a:r>
            <a:r>
              <a:rPr lang="en-US" altLang="zh-CN" dirty="0">
                <a:solidFill>
                  <a:srgbClr val="000000"/>
                </a:solidFill>
                <a:latin typeface="楷体" panose="02010609060101010101" pitchFamily="49" charset="-122"/>
                <a:ea typeface="楷体" panose="02010609060101010101" pitchFamily="49" charset="-122"/>
              </a:rPr>
              <a:t>A1:G10</a:t>
            </a:r>
            <a:r>
              <a:rPr lang="zh-CN" altLang="zh-CN" dirty="0">
                <a:solidFill>
                  <a:srgbClr val="000000"/>
                </a:solidFill>
                <a:latin typeface="楷体" panose="02010609060101010101" pitchFamily="49" charset="-122"/>
                <a:ea typeface="楷体" panose="02010609060101010101" pitchFamily="49" charset="-122"/>
              </a:rPr>
              <a:t>区域，填充一个数据清单</a:t>
            </a:r>
          </a:p>
          <a:p>
            <a:r>
              <a:rPr lang="en-US" altLang="zh-CN" dirty="0">
                <a:solidFill>
                  <a:srgbClr val="000000"/>
                </a:solidFill>
                <a:latin typeface="楷体" panose="02010609060101010101" pitchFamily="49" charset="-122"/>
                <a:ea typeface="楷体" panose="02010609060101010101" pitchFamily="49" charset="-122"/>
              </a:rPr>
              <a:t>   Sheet1.Rows.Clear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1 To 10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j = 1 To 7</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If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1) Then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j).Value = "</a:t>
            </a:r>
            <a:r>
              <a:rPr lang="zh-CN" altLang="zh-CN" dirty="0">
                <a:solidFill>
                  <a:srgbClr val="000000"/>
                </a:solidFill>
                <a:latin typeface="楷体" panose="02010609060101010101" pitchFamily="49" charset="-122"/>
                <a:ea typeface="楷体" panose="02010609060101010101" pitchFamily="49" charset="-122"/>
              </a:rPr>
              <a:t>第</a:t>
            </a:r>
            <a:r>
              <a:rPr lang="en-US" altLang="zh-CN" dirty="0">
                <a:solidFill>
                  <a:srgbClr val="000000"/>
                </a:solidFill>
                <a:latin typeface="楷体" panose="02010609060101010101" pitchFamily="49" charset="-122"/>
                <a:ea typeface="楷体" panose="02010609060101010101" pitchFamily="49" charset="-122"/>
              </a:rPr>
              <a:t>" &amp;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j &amp; "</a:t>
            </a:r>
            <a:r>
              <a:rPr lang="zh-CN" altLang="zh-CN" dirty="0">
                <a:solidFill>
                  <a:srgbClr val="000000"/>
                </a:solidFill>
                <a:latin typeface="楷体" panose="02010609060101010101" pitchFamily="49" charset="-122"/>
                <a:ea typeface="楷体" panose="02010609060101010101" pitchFamily="49" charset="-122"/>
              </a:rPr>
              <a:t>列</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Else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j).Value =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j</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End If</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Range("A2").</a:t>
            </a:r>
            <a:r>
              <a:rPr lang="en-US" altLang="zh-CN" dirty="0" err="1">
                <a:solidFill>
                  <a:srgbClr val="000000"/>
                </a:solidFill>
                <a:latin typeface="楷体" panose="02010609060101010101" pitchFamily="49" charset="-122"/>
                <a:ea typeface="楷体" panose="02010609060101010101" pitchFamily="49" charset="-122"/>
              </a:rPr>
              <a:t>CurrentRegion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r.Address</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输出</a:t>
            </a:r>
            <a:r>
              <a:rPr lang="en-US" altLang="zh-CN" dirty="0">
                <a:solidFill>
                  <a:srgbClr val="000000"/>
                </a:solidFill>
                <a:latin typeface="楷体" panose="02010609060101010101" pitchFamily="49" charset="-122"/>
                <a:ea typeface="楷体" panose="02010609060101010101" pitchFamily="49" charset="-122"/>
              </a:rPr>
              <a:t>A$1:$G$10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7E7CA2CF-8D92-4350-A3C4-D9854814FB2A}"/>
              </a:ext>
            </a:extLst>
          </p:cNvPr>
          <p:cNvSpPr/>
          <p:nvPr/>
        </p:nvSpPr>
        <p:spPr>
          <a:xfrm>
            <a:off x="90782" y="3735253"/>
            <a:ext cx="5182554" cy="369332"/>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5.54</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err="1">
                <a:solidFill>
                  <a:srgbClr val="000000"/>
                </a:solidFill>
                <a:latin typeface="楷体" panose="02010609060101010101" pitchFamily="49" charset="-122"/>
                <a:ea typeface="楷体" panose="02010609060101010101" pitchFamily="49" charset="-122"/>
              </a:rPr>
              <a:t>CurrentRegion</a:t>
            </a:r>
            <a:r>
              <a:rPr lang="zh-CN" altLang="zh-CN" dirty="0">
                <a:solidFill>
                  <a:srgbClr val="000000"/>
                </a:solidFill>
                <a:latin typeface="楷体" panose="02010609060101010101" pitchFamily="49" charset="-122"/>
                <a:ea typeface="楷体" panose="02010609060101010101" pitchFamily="49" charset="-122"/>
              </a:rPr>
              <a:t>属性示例。 </a:t>
            </a:r>
          </a:p>
        </p:txBody>
      </p:sp>
    </p:spTree>
    <p:extLst>
      <p:ext uri="{BB962C8B-B14F-4D97-AF65-F5344CB8AC3E}">
        <p14:creationId xmlns:p14="http://schemas.microsoft.com/office/powerpoint/2010/main" val="3905071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2B125D5-0976-49AA-A633-D848FAFCDA36}"/>
              </a:ext>
            </a:extLst>
          </p:cNvPr>
          <p:cNvSpPr>
            <a:spLocks noGrp="1"/>
          </p:cNvSpPr>
          <p:nvPr>
            <p:ph idx="1"/>
          </p:nvPr>
        </p:nvSpPr>
        <p:spPr>
          <a:xfrm>
            <a:off x="118369" y="246672"/>
            <a:ext cx="5163846" cy="3934712"/>
          </a:xfrm>
        </p:spPr>
        <p:txBody>
          <a:bodyPr>
            <a:normAutofit fontScale="92500" lnSpcReduction="10000"/>
          </a:bodyPr>
          <a:lstStyle/>
          <a:p>
            <a:pPr marL="0" indent="0">
              <a:buNone/>
            </a:pPr>
            <a:r>
              <a:rPr lang="en-US" altLang="zh-CN" sz="2600" dirty="0"/>
              <a:t>16. End</a:t>
            </a:r>
            <a:r>
              <a:rPr lang="zh-CN" altLang="zh-CN" sz="2600" dirty="0"/>
              <a:t>属性</a:t>
            </a:r>
          </a:p>
          <a:p>
            <a:pPr marL="0" indent="0">
              <a:buNone/>
            </a:pPr>
            <a:r>
              <a:rPr lang="en-US" altLang="zh-CN" sz="2400" dirty="0"/>
              <a:t>End</a:t>
            </a:r>
            <a:r>
              <a:rPr lang="zh-CN" altLang="zh-CN" sz="2400" dirty="0"/>
              <a:t>属性是</a:t>
            </a:r>
            <a:r>
              <a:rPr lang="en-US" altLang="zh-CN" sz="2400" dirty="0"/>
              <a:t>Range</a:t>
            </a:r>
            <a:r>
              <a:rPr lang="zh-CN" altLang="zh-CN" sz="2400" dirty="0"/>
              <a:t>对象类型，通过</a:t>
            </a:r>
            <a:r>
              <a:rPr lang="en-US" altLang="zh-CN" sz="2400" dirty="0"/>
              <a:t>End</a:t>
            </a:r>
            <a:r>
              <a:rPr lang="zh-CN" altLang="zh-CN" sz="2400" dirty="0"/>
              <a:t>属性可以获取</a:t>
            </a:r>
            <a:r>
              <a:rPr lang="en-US" altLang="zh-CN" sz="2400" dirty="0"/>
              <a:t>Range</a:t>
            </a:r>
            <a:r>
              <a:rPr lang="zh-CN" altLang="zh-CN" sz="2400" dirty="0"/>
              <a:t>对象引用区域的起始单元格在指定方向上包含数据的起始或结尾处的一个单元格。通过</a:t>
            </a:r>
            <a:r>
              <a:rPr lang="en-US" altLang="zh-CN" sz="2400" dirty="0"/>
              <a:t>End</a:t>
            </a:r>
            <a:r>
              <a:rPr lang="zh-CN" altLang="zh-CN" sz="2400" dirty="0"/>
              <a:t>属性得到的单元格与用户在</a:t>
            </a:r>
            <a:r>
              <a:rPr lang="en-US" altLang="zh-CN" sz="2400" dirty="0"/>
              <a:t>Excel</a:t>
            </a:r>
            <a:r>
              <a:rPr lang="zh-CN" altLang="zh-CN" sz="2400" dirty="0"/>
              <a:t>工作表中按下【</a:t>
            </a:r>
            <a:r>
              <a:rPr lang="en-US" altLang="zh-CN" sz="2400" dirty="0"/>
              <a:t>CTRL +</a:t>
            </a:r>
            <a:r>
              <a:rPr lang="zh-CN" altLang="zh-CN" sz="2400" dirty="0"/>
              <a:t>方向键】选择的单元格相同。</a:t>
            </a:r>
            <a:r>
              <a:rPr lang="en-US" altLang="zh-CN" sz="2400" dirty="0"/>
              <a:t>End</a:t>
            </a:r>
            <a:r>
              <a:rPr lang="zh-CN" altLang="zh-CN" sz="2400" dirty="0"/>
              <a:t>属性的语法如下：</a:t>
            </a:r>
          </a:p>
          <a:p>
            <a:pPr marL="0" indent="0">
              <a:buNone/>
            </a:pPr>
            <a:r>
              <a:rPr lang="zh-CN" altLang="zh-CN" sz="2400" dirty="0"/>
              <a:t>格式：</a:t>
            </a:r>
            <a:r>
              <a:rPr lang="en-US" altLang="zh-CN" sz="2400" dirty="0" err="1"/>
              <a:t>RangeObject.End</a:t>
            </a:r>
            <a:r>
              <a:rPr lang="zh-CN" altLang="zh-CN" sz="2400" dirty="0"/>
              <a:t>（</a:t>
            </a:r>
            <a:r>
              <a:rPr lang="en-US" altLang="zh-CN" sz="2400" dirty="0"/>
              <a:t>Direction</a:t>
            </a:r>
            <a:r>
              <a:rPr lang="zh-CN" altLang="zh-CN" sz="2400" dirty="0"/>
              <a:t>）</a:t>
            </a:r>
          </a:p>
          <a:p>
            <a:pPr marL="0" indent="0">
              <a:buNone/>
            </a:pPr>
            <a:r>
              <a:rPr lang="zh-CN" altLang="zh-CN" sz="2400" dirty="0"/>
              <a:t>其中的</a:t>
            </a:r>
            <a:r>
              <a:rPr lang="en-US" altLang="zh-CN" sz="2400" dirty="0"/>
              <a:t>Direction</a:t>
            </a:r>
            <a:r>
              <a:rPr lang="zh-CN" altLang="zh-CN" sz="2400" dirty="0"/>
              <a:t>参数用于指示移动的方向，分别是</a:t>
            </a:r>
            <a:r>
              <a:rPr lang="en-US" altLang="zh-CN" sz="2400" dirty="0" err="1"/>
              <a:t>xlDown</a:t>
            </a:r>
            <a:r>
              <a:rPr lang="zh-CN" altLang="zh-CN" sz="2400" dirty="0"/>
              <a:t>、</a:t>
            </a:r>
            <a:r>
              <a:rPr lang="en-US" altLang="zh-CN" sz="2400" dirty="0" err="1"/>
              <a:t>xlToLeft</a:t>
            </a:r>
            <a:r>
              <a:rPr lang="zh-CN" altLang="zh-CN" sz="2400" dirty="0"/>
              <a:t>、</a:t>
            </a:r>
            <a:r>
              <a:rPr lang="en-US" altLang="zh-CN" sz="2400" dirty="0" err="1"/>
              <a:t>xlToRight</a:t>
            </a:r>
            <a:r>
              <a:rPr lang="zh-CN" altLang="zh-CN" sz="2400" dirty="0"/>
              <a:t>和</a:t>
            </a:r>
            <a:r>
              <a:rPr lang="en-US" altLang="zh-CN" sz="2400" dirty="0" err="1"/>
              <a:t>xlUp</a:t>
            </a:r>
            <a:r>
              <a:rPr lang="zh-CN" altLang="zh-CN" sz="2400" dirty="0"/>
              <a:t>。</a:t>
            </a:r>
          </a:p>
          <a:p>
            <a:pPr marL="0" indent="0">
              <a:buNone/>
            </a:pPr>
            <a:endParaRPr lang="zh-CN" altLang="en-US" sz="2400" dirty="0"/>
          </a:p>
        </p:txBody>
      </p:sp>
      <p:sp>
        <p:nvSpPr>
          <p:cNvPr id="4" name="矩形 3">
            <a:extLst>
              <a:ext uri="{FF2B5EF4-FFF2-40B4-BE49-F238E27FC236}">
                <a16:creationId xmlns:a16="http://schemas.microsoft.com/office/drawing/2014/main" id="{B088642A-DA81-4BE4-B369-3C87F5B42F41}"/>
              </a:ext>
            </a:extLst>
          </p:cNvPr>
          <p:cNvSpPr/>
          <p:nvPr/>
        </p:nvSpPr>
        <p:spPr>
          <a:xfrm>
            <a:off x="5385788" y="319981"/>
            <a:ext cx="6687844" cy="6463308"/>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en-US" altLang="zh-CN" dirty="0" err="1">
                <a:solidFill>
                  <a:srgbClr val="000000"/>
                </a:solidFill>
                <a:latin typeface="楷体" panose="02010609060101010101" pitchFamily="49" charset="-122"/>
                <a:ea typeface="楷体" panose="02010609060101010101" pitchFamily="49" charset="-122"/>
              </a:rPr>
              <a:t>RangeEndDemo</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As Integer, j As Integer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清空工作表后，填充</a:t>
            </a:r>
            <a:r>
              <a:rPr lang="en-US" altLang="zh-CN" dirty="0">
                <a:solidFill>
                  <a:srgbClr val="000000"/>
                </a:solidFill>
                <a:latin typeface="楷体" panose="02010609060101010101" pitchFamily="49" charset="-122"/>
                <a:ea typeface="楷体" panose="02010609060101010101" pitchFamily="49" charset="-122"/>
              </a:rPr>
              <a:t>D5:D8,D12:D15,E4:E15</a:t>
            </a:r>
            <a:r>
              <a:rPr lang="zh-CN" altLang="zh-CN" dirty="0">
                <a:solidFill>
                  <a:srgbClr val="000000"/>
                </a:solidFill>
                <a:latin typeface="楷体" panose="02010609060101010101" pitchFamily="49" charset="-122"/>
                <a:ea typeface="楷体" panose="02010609060101010101" pitchFamily="49" charset="-122"/>
              </a:rPr>
              <a:t>区域</a:t>
            </a:r>
          </a:p>
          <a:p>
            <a:r>
              <a:rPr lang="en-US" altLang="zh-CN" dirty="0">
                <a:solidFill>
                  <a:srgbClr val="000000"/>
                </a:solidFill>
                <a:latin typeface="楷体" panose="02010609060101010101" pitchFamily="49" charset="-122"/>
                <a:ea typeface="楷体" panose="02010609060101010101" pitchFamily="49" charset="-122"/>
              </a:rPr>
              <a:t>   Sheet1.Rows.Clear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5 To 8</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"D").Value = "D" &amp; </a:t>
            </a:r>
            <a:r>
              <a:rPr lang="en-US" altLang="zh-CN" dirty="0" err="1">
                <a:solidFill>
                  <a:srgbClr val="000000"/>
                </a:solidFill>
                <a:latin typeface="楷体" panose="02010609060101010101" pitchFamily="49" charset="-122"/>
                <a:ea typeface="楷体" panose="02010609060101010101" pitchFamily="49" charset="-122"/>
              </a:rPr>
              <a:t>i</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12 To 15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"D").Value = "D" &amp; </a:t>
            </a:r>
            <a:r>
              <a:rPr lang="en-US" altLang="zh-CN" dirty="0" err="1">
                <a:solidFill>
                  <a:srgbClr val="000000"/>
                </a:solidFill>
                <a:latin typeface="楷体" panose="02010609060101010101" pitchFamily="49" charset="-122"/>
                <a:ea typeface="楷体" panose="02010609060101010101" pitchFamily="49" charset="-122"/>
              </a:rPr>
              <a:t>i</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4 To 15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"E").Value = "E" &amp; </a:t>
            </a:r>
            <a:r>
              <a:rPr lang="en-US" altLang="zh-CN" dirty="0" err="1">
                <a:solidFill>
                  <a:srgbClr val="000000"/>
                </a:solidFill>
                <a:latin typeface="楷体" panose="02010609060101010101" pitchFamily="49" charset="-122"/>
                <a:ea typeface="楷体" panose="02010609060101010101" pitchFamily="49" charset="-122"/>
              </a:rPr>
              <a:t>i</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Range("D1:E4").End(</a:t>
            </a:r>
            <a:r>
              <a:rPr lang="en-US" altLang="zh-CN" dirty="0" err="1">
                <a:solidFill>
                  <a:srgbClr val="000000"/>
                </a:solidFill>
                <a:latin typeface="楷体" panose="02010609060101010101" pitchFamily="49" charset="-122"/>
                <a:ea typeface="楷体" panose="02010609060101010101" pitchFamily="49" charset="-122"/>
              </a:rPr>
              <a:t>xlDown</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r.Address</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输出</a:t>
            </a:r>
            <a:r>
              <a:rPr lang="en-US" altLang="zh-CN" dirty="0">
                <a:solidFill>
                  <a:srgbClr val="000000"/>
                </a:solidFill>
                <a:latin typeface="楷体" panose="02010609060101010101" pitchFamily="49" charset="-122"/>
                <a:ea typeface="楷体" panose="02010609060101010101" pitchFamily="49" charset="-122"/>
              </a:rPr>
              <a:t>$D$5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Range("D6").End(</a:t>
            </a:r>
            <a:r>
              <a:rPr lang="en-US" altLang="zh-CN" dirty="0" err="1">
                <a:solidFill>
                  <a:srgbClr val="000000"/>
                </a:solidFill>
                <a:latin typeface="楷体" panose="02010609060101010101" pitchFamily="49" charset="-122"/>
                <a:ea typeface="楷体" panose="02010609060101010101" pitchFamily="49" charset="-122"/>
              </a:rPr>
              <a:t>xlDown</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r.Address</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输出</a:t>
            </a:r>
            <a:r>
              <a:rPr lang="en-US" altLang="zh-CN" dirty="0">
                <a:solidFill>
                  <a:srgbClr val="000000"/>
                </a:solidFill>
                <a:latin typeface="楷体" panose="02010609060101010101" pitchFamily="49" charset="-122"/>
                <a:ea typeface="楷体" panose="02010609060101010101" pitchFamily="49" charset="-122"/>
              </a:rPr>
              <a:t>$D$8</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Range("D8").End(</a:t>
            </a:r>
            <a:r>
              <a:rPr lang="en-US" altLang="zh-CN" dirty="0" err="1">
                <a:solidFill>
                  <a:srgbClr val="000000"/>
                </a:solidFill>
                <a:latin typeface="楷体" panose="02010609060101010101" pitchFamily="49" charset="-122"/>
                <a:ea typeface="楷体" panose="02010609060101010101" pitchFamily="49" charset="-122"/>
              </a:rPr>
              <a:t>xlDown</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r.Address</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输出</a:t>
            </a:r>
            <a:r>
              <a:rPr lang="en-US" altLang="zh-CN" dirty="0">
                <a:solidFill>
                  <a:srgbClr val="000000"/>
                </a:solidFill>
                <a:latin typeface="楷体" panose="02010609060101010101" pitchFamily="49" charset="-122"/>
                <a:ea typeface="楷体" panose="02010609060101010101" pitchFamily="49" charset="-122"/>
              </a:rPr>
              <a:t>$D$12</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Set r = Range("D15").End(</a:t>
            </a:r>
            <a:r>
              <a:rPr lang="en-US" altLang="zh-CN" dirty="0" err="1">
                <a:solidFill>
                  <a:srgbClr val="000000"/>
                </a:solidFill>
                <a:latin typeface="楷体" panose="02010609060101010101" pitchFamily="49" charset="-122"/>
                <a:ea typeface="楷体" panose="02010609060101010101" pitchFamily="49" charset="-122"/>
              </a:rPr>
              <a:t>xlDown</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Debug.Print</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r.Address</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输出</a:t>
            </a:r>
            <a:r>
              <a:rPr lang="en-US" altLang="zh-CN" dirty="0">
                <a:solidFill>
                  <a:srgbClr val="000000"/>
                </a:solidFill>
                <a:latin typeface="楷体" panose="02010609060101010101" pitchFamily="49" charset="-122"/>
                <a:ea typeface="楷体" panose="02010609060101010101" pitchFamily="49" charset="-122"/>
              </a:rPr>
              <a:t>$D$1048576</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9EF64C3E-8EFC-4249-A219-2502A1453B3B}"/>
              </a:ext>
            </a:extLst>
          </p:cNvPr>
          <p:cNvSpPr/>
          <p:nvPr/>
        </p:nvSpPr>
        <p:spPr>
          <a:xfrm>
            <a:off x="446843" y="4740096"/>
            <a:ext cx="4938945" cy="646331"/>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5.55</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End</a:t>
            </a:r>
            <a:r>
              <a:rPr lang="zh-CN" altLang="zh-CN" dirty="0">
                <a:solidFill>
                  <a:srgbClr val="000000"/>
                </a:solidFill>
                <a:latin typeface="楷体" panose="02010609060101010101" pitchFamily="49" charset="-122"/>
                <a:ea typeface="楷体" panose="02010609060101010101" pitchFamily="49" charset="-122"/>
              </a:rPr>
              <a:t>属性示例，保护含有数字的单元格</a:t>
            </a:r>
          </a:p>
        </p:txBody>
      </p:sp>
    </p:spTree>
    <p:extLst>
      <p:ext uri="{BB962C8B-B14F-4D97-AF65-F5344CB8AC3E}">
        <p14:creationId xmlns:p14="http://schemas.microsoft.com/office/powerpoint/2010/main" val="2898852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28233F-F24D-48F7-926E-54C12CCCE874}"/>
              </a:ext>
            </a:extLst>
          </p:cNvPr>
          <p:cNvSpPr>
            <a:spLocks noGrp="1"/>
          </p:cNvSpPr>
          <p:nvPr>
            <p:ph type="title"/>
          </p:nvPr>
        </p:nvSpPr>
        <p:spPr/>
        <p:txBody>
          <a:bodyPr>
            <a:normAutofit/>
          </a:bodyPr>
          <a:lstStyle/>
          <a:p>
            <a:r>
              <a:rPr lang="en-US" altLang="zh-CN" dirty="0"/>
              <a:t>5.5.3 Range</a:t>
            </a:r>
            <a:r>
              <a:rPr lang="zh-CN" altLang="zh-CN" dirty="0"/>
              <a:t>对象常用方法</a:t>
            </a:r>
            <a:endParaRPr lang="zh-CN" altLang="en-US" dirty="0"/>
          </a:p>
        </p:txBody>
      </p:sp>
      <p:sp>
        <p:nvSpPr>
          <p:cNvPr id="3" name="内容占位符 2">
            <a:extLst>
              <a:ext uri="{FF2B5EF4-FFF2-40B4-BE49-F238E27FC236}">
                <a16:creationId xmlns:a16="http://schemas.microsoft.com/office/drawing/2014/main" id="{1A4E1BD2-29D7-4422-AA9F-33716F1F996B}"/>
              </a:ext>
            </a:extLst>
          </p:cNvPr>
          <p:cNvSpPr>
            <a:spLocks noGrp="1"/>
          </p:cNvSpPr>
          <p:nvPr>
            <p:ph idx="1"/>
          </p:nvPr>
        </p:nvSpPr>
        <p:spPr>
          <a:xfrm>
            <a:off x="485191" y="1240971"/>
            <a:ext cx="10221279" cy="3140638"/>
          </a:xfrm>
        </p:spPr>
        <p:txBody>
          <a:bodyPr>
            <a:normAutofit/>
          </a:bodyPr>
          <a:lstStyle/>
          <a:p>
            <a:pPr marL="0" indent="0">
              <a:buNone/>
            </a:pPr>
            <a:r>
              <a:rPr lang="en-US" altLang="zh-CN" sz="2400" dirty="0"/>
              <a:t>Range</a:t>
            </a:r>
            <a:r>
              <a:rPr lang="zh-CN" altLang="zh-CN" sz="2400" dirty="0"/>
              <a:t>对象有多种方法，有的方法带有参数，有的方法不带参数，下面介绍几种常用的方法。</a:t>
            </a:r>
          </a:p>
          <a:p>
            <a:pPr marL="0" indent="0">
              <a:buNone/>
            </a:pPr>
            <a:r>
              <a:rPr lang="en-US" altLang="zh-CN" sz="2400" dirty="0"/>
              <a:t>1.Select</a:t>
            </a:r>
            <a:r>
              <a:rPr lang="zh-CN" altLang="zh-CN" sz="2400" dirty="0"/>
              <a:t>与</a:t>
            </a:r>
            <a:r>
              <a:rPr lang="en-US" altLang="zh-CN" sz="2400" dirty="0"/>
              <a:t>Activate</a:t>
            </a:r>
            <a:r>
              <a:rPr lang="zh-CN" altLang="zh-CN" sz="2400" dirty="0"/>
              <a:t>方法</a:t>
            </a:r>
          </a:p>
          <a:p>
            <a:pPr marL="0" indent="0">
              <a:buNone/>
            </a:pPr>
            <a:r>
              <a:rPr lang="en-US" altLang="zh-CN" sz="2400" dirty="0"/>
              <a:t>Select</a:t>
            </a:r>
            <a:r>
              <a:rPr lang="zh-CN" altLang="zh-CN" sz="2400" dirty="0"/>
              <a:t>方法用于选定单元格或单元格区域；</a:t>
            </a:r>
            <a:r>
              <a:rPr lang="en-US" altLang="zh-CN" sz="2400" dirty="0"/>
              <a:t>Activate</a:t>
            </a:r>
            <a:r>
              <a:rPr lang="zh-CN" altLang="zh-CN" sz="2400" dirty="0"/>
              <a:t>方法用于激活单元格。选定单元格后，处于激活状态的单元格总是选定区域中的第一个单元格，使用</a:t>
            </a:r>
            <a:r>
              <a:rPr lang="en-US" altLang="zh-CN" sz="2400" dirty="0"/>
              <a:t>Activate</a:t>
            </a:r>
            <a:r>
              <a:rPr lang="zh-CN" altLang="zh-CN" sz="2400" dirty="0"/>
              <a:t>方法可以在选定单元格区域中修改激活的单元格。如果使用</a:t>
            </a:r>
            <a:r>
              <a:rPr lang="en-US" altLang="zh-CN" sz="2400" dirty="0"/>
              <a:t>Activate</a:t>
            </a:r>
            <a:r>
              <a:rPr lang="zh-CN" altLang="zh-CN" sz="2400" dirty="0"/>
              <a:t>激活的单元格不在选定单元格区域，则原选定单元格区域失效，被激活的单元格成为新选定单元格区域。</a:t>
            </a:r>
          </a:p>
          <a:p>
            <a:pPr marL="0" indent="0">
              <a:buNone/>
            </a:pPr>
            <a:endParaRPr lang="zh-CN" altLang="en-US" sz="2400" dirty="0"/>
          </a:p>
        </p:txBody>
      </p:sp>
      <p:sp>
        <p:nvSpPr>
          <p:cNvPr id="4" name="矩形 3">
            <a:extLst>
              <a:ext uri="{FF2B5EF4-FFF2-40B4-BE49-F238E27FC236}">
                <a16:creationId xmlns:a16="http://schemas.microsoft.com/office/drawing/2014/main" id="{1D0C48D2-7A16-4809-BABB-F76A75642F4F}"/>
              </a:ext>
            </a:extLst>
          </p:cNvPr>
          <p:cNvSpPr/>
          <p:nvPr/>
        </p:nvSpPr>
        <p:spPr>
          <a:xfrm>
            <a:off x="5610808" y="4381608"/>
            <a:ext cx="6096000" cy="2031325"/>
          </a:xfrm>
          <a:prstGeom prst="rect">
            <a:avLst/>
          </a:prstGeom>
          <a:solidFill>
            <a:schemeClr val="accent2">
              <a:lumMod val="20000"/>
              <a:lumOff val="80000"/>
            </a:schemeClr>
          </a:solidFill>
        </p:spPr>
        <p:txBody>
          <a:bodyPr>
            <a:spAutoFit/>
          </a:bodyPr>
          <a:lstStyle/>
          <a:p>
            <a:r>
              <a:rPr lang="en-US" altLang="zh-CN" dirty="0">
                <a:solidFill>
                  <a:srgbClr val="000000"/>
                </a:solidFill>
                <a:latin typeface="楷体" panose="02010609060101010101" pitchFamily="49" charset="-122"/>
                <a:ea typeface="楷体" panose="02010609060101010101" pitchFamily="49" charset="-122"/>
              </a:rPr>
              <a:t>Sub Activate</a:t>
            </a:r>
            <a:r>
              <a:rPr lang="zh-CN" altLang="zh-CN" dirty="0">
                <a:solidFill>
                  <a:srgbClr val="000000"/>
                </a:solidFill>
                <a:latin typeface="楷体" panose="02010609060101010101" pitchFamily="49" charset="-122"/>
                <a:ea typeface="楷体" panose="02010609060101010101" pitchFamily="49" charset="-122"/>
              </a:rPr>
              <a:t>方法</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Sheet1.Range("B1:D3").Select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Stop</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Sheet1.Range("c2").Activate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Stop</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Sheet1.Range("E2").Activate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p>
        </p:txBody>
      </p:sp>
      <p:sp>
        <p:nvSpPr>
          <p:cNvPr id="5" name="矩形 4">
            <a:extLst>
              <a:ext uri="{FF2B5EF4-FFF2-40B4-BE49-F238E27FC236}">
                <a16:creationId xmlns:a16="http://schemas.microsoft.com/office/drawing/2014/main" id="{A4102AF3-8C22-4C02-9927-63DA75BF1865}"/>
              </a:ext>
            </a:extLst>
          </p:cNvPr>
          <p:cNvSpPr/>
          <p:nvPr/>
        </p:nvSpPr>
        <p:spPr>
          <a:xfrm>
            <a:off x="1045368" y="5027938"/>
            <a:ext cx="4455066"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5.56</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Activate</a:t>
            </a:r>
            <a:r>
              <a:rPr lang="zh-CN" altLang="zh-CN" dirty="0">
                <a:solidFill>
                  <a:srgbClr val="000000"/>
                </a:solidFill>
                <a:latin typeface="楷体" panose="02010609060101010101" pitchFamily="49" charset="-122"/>
                <a:ea typeface="楷体" panose="02010609060101010101" pitchFamily="49" charset="-122"/>
              </a:rPr>
              <a:t>方法示例</a:t>
            </a:r>
          </a:p>
        </p:txBody>
      </p:sp>
    </p:spTree>
    <p:extLst>
      <p:ext uri="{BB962C8B-B14F-4D97-AF65-F5344CB8AC3E}">
        <p14:creationId xmlns:p14="http://schemas.microsoft.com/office/powerpoint/2010/main" val="2914162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AD37900-1F46-48AF-BC33-AD286F1A18DB}"/>
              </a:ext>
            </a:extLst>
          </p:cNvPr>
          <p:cNvSpPr>
            <a:spLocks noGrp="1"/>
          </p:cNvSpPr>
          <p:nvPr>
            <p:ph idx="1"/>
          </p:nvPr>
        </p:nvSpPr>
        <p:spPr>
          <a:xfrm>
            <a:off x="458559" y="619533"/>
            <a:ext cx="11402008" cy="4378595"/>
          </a:xfrm>
        </p:spPr>
        <p:txBody>
          <a:bodyPr>
            <a:normAutofit lnSpcReduction="10000"/>
          </a:bodyPr>
          <a:lstStyle/>
          <a:p>
            <a:pPr marL="0" indent="0">
              <a:buNone/>
            </a:pPr>
            <a:r>
              <a:rPr lang="en-US" altLang="zh-CN" sz="2400" dirty="0"/>
              <a:t>2.Clear</a:t>
            </a:r>
            <a:r>
              <a:rPr lang="zh-CN" altLang="zh-CN" sz="2400" dirty="0"/>
              <a:t>、</a:t>
            </a:r>
            <a:r>
              <a:rPr lang="en-US" altLang="zh-CN" sz="2400" dirty="0" err="1"/>
              <a:t>ClearContents</a:t>
            </a:r>
            <a:r>
              <a:rPr lang="zh-CN" altLang="zh-CN" sz="2400" dirty="0"/>
              <a:t>、</a:t>
            </a:r>
            <a:r>
              <a:rPr lang="en-US" altLang="zh-CN" sz="2400" dirty="0" err="1"/>
              <a:t>ClearFormats</a:t>
            </a:r>
            <a:r>
              <a:rPr lang="zh-CN" altLang="zh-CN" sz="2400" dirty="0"/>
              <a:t>、</a:t>
            </a:r>
            <a:r>
              <a:rPr lang="en-US" altLang="zh-CN" sz="2400" dirty="0" err="1"/>
              <a:t>ClearComments</a:t>
            </a:r>
            <a:r>
              <a:rPr lang="zh-CN" altLang="zh-CN" sz="2400" dirty="0"/>
              <a:t>和</a:t>
            </a:r>
            <a:r>
              <a:rPr lang="en-US" altLang="zh-CN" sz="2400" dirty="0" err="1"/>
              <a:t>ClearHyperlinks</a:t>
            </a:r>
            <a:r>
              <a:rPr lang="zh-CN" altLang="zh-CN" sz="2400" dirty="0"/>
              <a:t>方法</a:t>
            </a:r>
            <a:endParaRPr lang="en-US" altLang="zh-CN" sz="2400" dirty="0"/>
          </a:p>
          <a:p>
            <a:pPr marL="0" indent="0">
              <a:buNone/>
            </a:pPr>
            <a:endParaRPr lang="zh-CN" altLang="zh-CN" sz="2400" dirty="0"/>
          </a:p>
          <a:p>
            <a:pPr>
              <a:buFont typeface="Wingdings" panose="05000000000000000000" pitchFamily="2" charset="2"/>
              <a:buChar char="ü"/>
            </a:pPr>
            <a:r>
              <a:rPr lang="en-US" altLang="zh-CN" sz="2400" dirty="0"/>
              <a:t>Clear</a:t>
            </a:r>
            <a:r>
              <a:rPr lang="zh-CN" altLang="zh-CN" sz="2400" dirty="0"/>
              <a:t>方法没有参数，该方法用于全部清除单元格。</a:t>
            </a:r>
            <a:endParaRPr lang="en-US" altLang="zh-CN" sz="2400" dirty="0"/>
          </a:p>
          <a:p>
            <a:pPr>
              <a:buFont typeface="Wingdings" panose="05000000000000000000" pitchFamily="2" charset="2"/>
              <a:buChar char="ü"/>
            </a:pPr>
            <a:r>
              <a:rPr lang="zh-CN" altLang="zh-CN" sz="2400" dirty="0"/>
              <a:t>如果仅清除内容请使用</a:t>
            </a:r>
            <a:r>
              <a:rPr lang="en-US" altLang="zh-CN" sz="2400" dirty="0" err="1"/>
              <a:t>ClearContents</a:t>
            </a:r>
            <a:r>
              <a:rPr lang="zh-CN" altLang="zh-CN" sz="2400" dirty="0"/>
              <a:t>方法；</a:t>
            </a:r>
            <a:endParaRPr lang="en-US" altLang="zh-CN" sz="2400" dirty="0"/>
          </a:p>
          <a:p>
            <a:pPr>
              <a:buFont typeface="Wingdings" panose="05000000000000000000" pitchFamily="2" charset="2"/>
              <a:buChar char="ü"/>
            </a:pPr>
            <a:r>
              <a:rPr lang="zh-CN" altLang="zh-CN" sz="2400" dirty="0"/>
              <a:t>如果仅清除格式请使用</a:t>
            </a:r>
            <a:r>
              <a:rPr lang="en-US" altLang="zh-CN" sz="2400" dirty="0" err="1"/>
              <a:t>ClearFormats</a:t>
            </a:r>
            <a:r>
              <a:rPr lang="zh-CN" altLang="zh-CN" sz="2400" dirty="0"/>
              <a:t>方法；</a:t>
            </a:r>
            <a:endParaRPr lang="en-US" altLang="zh-CN" sz="2400" dirty="0"/>
          </a:p>
          <a:p>
            <a:pPr>
              <a:buFont typeface="Wingdings" panose="05000000000000000000" pitchFamily="2" charset="2"/>
              <a:buChar char="ü"/>
            </a:pPr>
            <a:r>
              <a:rPr lang="zh-CN" altLang="zh-CN" sz="2400" dirty="0"/>
              <a:t>清除批注请使用</a:t>
            </a:r>
            <a:r>
              <a:rPr lang="en-US" altLang="zh-CN" sz="2400" dirty="0" err="1"/>
              <a:t>ClearComments</a:t>
            </a:r>
            <a:r>
              <a:rPr lang="zh-CN" altLang="zh-CN" sz="2400" dirty="0"/>
              <a:t>方法；</a:t>
            </a:r>
            <a:endParaRPr lang="en-US" altLang="zh-CN" sz="2400" dirty="0"/>
          </a:p>
          <a:p>
            <a:pPr>
              <a:buFont typeface="Wingdings" panose="05000000000000000000" pitchFamily="2" charset="2"/>
              <a:buChar char="ü"/>
            </a:pPr>
            <a:r>
              <a:rPr lang="zh-CN" altLang="zh-CN" sz="2400" dirty="0"/>
              <a:t>清除超链接请使用</a:t>
            </a:r>
            <a:r>
              <a:rPr lang="en-US" altLang="zh-CN" sz="2400" dirty="0" err="1"/>
              <a:t>ClearHyperlinks</a:t>
            </a:r>
            <a:endParaRPr lang="en-US" altLang="zh-CN" sz="2400" dirty="0"/>
          </a:p>
          <a:p>
            <a:pPr>
              <a:buFont typeface="Wingdings" panose="05000000000000000000" pitchFamily="2" charset="2"/>
              <a:buChar char="ü"/>
            </a:pPr>
            <a:endParaRPr lang="en-US" altLang="zh-CN" sz="2400" dirty="0"/>
          </a:p>
          <a:p>
            <a:pPr marL="0" indent="0">
              <a:buNone/>
            </a:pPr>
            <a:r>
              <a:rPr lang="zh-CN" altLang="zh-CN" sz="2400" dirty="0"/>
              <a:t>这些方法分别等同于“开始”选项卡下“编辑”功能区的“清除”下拉菜单中的“全部清除”、“清除内容”、“清除格式”、“清除批注”和“清除超链接”命令。</a:t>
            </a:r>
            <a:r>
              <a:rPr lang="en-US" altLang="zh-CN" sz="2400" dirty="0"/>
              <a:t> </a:t>
            </a:r>
            <a:endParaRPr lang="zh-CN" altLang="zh-CN" sz="2400" dirty="0"/>
          </a:p>
          <a:p>
            <a:pPr marL="0" indent="0">
              <a:buNone/>
            </a:pPr>
            <a:endParaRPr lang="zh-CN" altLang="en-US" sz="2400" dirty="0"/>
          </a:p>
        </p:txBody>
      </p:sp>
    </p:spTree>
    <p:extLst>
      <p:ext uri="{BB962C8B-B14F-4D97-AF65-F5344CB8AC3E}">
        <p14:creationId xmlns:p14="http://schemas.microsoft.com/office/powerpoint/2010/main" val="1385044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CB5C2DA-9C84-4712-B623-AE7B8E4F6ED7}"/>
              </a:ext>
            </a:extLst>
          </p:cNvPr>
          <p:cNvSpPr>
            <a:spLocks noGrp="1"/>
          </p:cNvSpPr>
          <p:nvPr>
            <p:ph idx="1"/>
          </p:nvPr>
        </p:nvSpPr>
        <p:spPr>
          <a:xfrm>
            <a:off x="201105" y="202283"/>
            <a:ext cx="11615073" cy="2176933"/>
          </a:xfrm>
        </p:spPr>
        <p:txBody>
          <a:bodyPr>
            <a:normAutofit fontScale="92500" lnSpcReduction="10000"/>
          </a:bodyPr>
          <a:lstStyle/>
          <a:p>
            <a:pPr marL="0" indent="0">
              <a:buNone/>
            </a:pPr>
            <a:r>
              <a:rPr lang="en-US" altLang="zh-CN" sz="2400" dirty="0"/>
              <a:t>3.Delete</a:t>
            </a:r>
            <a:r>
              <a:rPr lang="zh-CN" altLang="zh-CN" sz="2400" dirty="0"/>
              <a:t>方法</a:t>
            </a:r>
          </a:p>
          <a:p>
            <a:pPr marL="0" indent="0">
              <a:buNone/>
            </a:pPr>
            <a:r>
              <a:rPr lang="en-US" altLang="zh-CN" sz="2400" dirty="0"/>
              <a:t>Delete</a:t>
            </a:r>
            <a:r>
              <a:rPr lang="zh-CN" altLang="zh-CN" sz="2400" dirty="0"/>
              <a:t>方法用于删除单元格，既可以删除一个单元格，也可以删除整行或整列。</a:t>
            </a:r>
          </a:p>
          <a:p>
            <a:pPr marL="0" indent="0">
              <a:buNone/>
            </a:pPr>
            <a:r>
              <a:rPr lang="zh-CN" altLang="zh-CN" sz="2400" dirty="0"/>
              <a:t>格式：</a:t>
            </a:r>
            <a:r>
              <a:rPr lang="en-US" altLang="zh-CN" sz="2400" dirty="0"/>
              <a:t>Range</a:t>
            </a:r>
            <a:r>
              <a:rPr lang="zh-CN" altLang="zh-CN" sz="2400" dirty="0"/>
              <a:t>对象</a:t>
            </a:r>
            <a:r>
              <a:rPr lang="en-US" altLang="zh-CN" sz="2400" dirty="0"/>
              <a:t>.Delete(Shift)</a:t>
            </a:r>
            <a:endParaRPr lang="zh-CN" altLang="zh-CN" sz="2400" dirty="0"/>
          </a:p>
          <a:p>
            <a:pPr marL="0" indent="0">
              <a:buNone/>
            </a:pPr>
            <a:r>
              <a:rPr lang="zh-CN" altLang="zh-CN" sz="2400" dirty="0"/>
              <a:t>其中，</a:t>
            </a:r>
            <a:r>
              <a:rPr lang="en-US" altLang="zh-CN" sz="2400" dirty="0"/>
              <a:t>Shift</a:t>
            </a:r>
            <a:r>
              <a:rPr lang="zh-CN" altLang="zh-CN" sz="2400" dirty="0"/>
              <a:t>指定删除单元格时替补单元格的移动方式，当参数为</a:t>
            </a:r>
            <a:r>
              <a:rPr lang="en-US" altLang="zh-CN" sz="2400" dirty="0" err="1"/>
              <a:t>xlShitToLeft</a:t>
            </a:r>
            <a:r>
              <a:rPr lang="zh-CN" altLang="zh-CN" sz="2400" dirty="0"/>
              <a:t>时，表示右侧单元格左移；为</a:t>
            </a:r>
            <a:r>
              <a:rPr lang="en-US" altLang="zh-CN" sz="2400" dirty="0" err="1"/>
              <a:t>xlShiftUp</a:t>
            </a:r>
            <a:r>
              <a:rPr lang="zh-CN" altLang="zh-CN" sz="2400" dirty="0"/>
              <a:t>时，表示下方单元格上移。如果省略该参数，</a:t>
            </a:r>
            <a:r>
              <a:rPr lang="en-US" altLang="zh-CN" sz="2400" dirty="0"/>
              <a:t>Excel</a:t>
            </a:r>
            <a:r>
              <a:rPr lang="zh-CN" altLang="zh-CN" sz="2400" dirty="0"/>
              <a:t>将根据区域的形状确定移动方式。</a:t>
            </a:r>
          </a:p>
        </p:txBody>
      </p:sp>
      <p:sp>
        <p:nvSpPr>
          <p:cNvPr id="4" name="矩形 3">
            <a:extLst>
              <a:ext uri="{FF2B5EF4-FFF2-40B4-BE49-F238E27FC236}">
                <a16:creationId xmlns:a16="http://schemas.microsoft.com/office/drawing/2014/main" id="{D1E034C8-C8C2-48E7-A803-1EE7809BE8E5}"/>
              </a:ext>
            </a:extLst>
          </p:cNvPr>
          <p:cNvSpPr/>
          <p:nvPr/>
        </p:nvSpPr>
        <p:spPr>
          <a:xfrm>
            <a:off x="5007005" y="2010394"/>
            <a:ext cx="7119891" cy="4801314"/>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zh-CN" altLang="zh-CN" dirty="0">
                <a:solidFill>
                  <a:srgbClr val="000000"/>
                </a:solidFill>
                <a:latin typeface="楷体" panose="02010609060101010101" pitchFamily="49" charset="-122"/>
                <a:ea typeface="楷体" panose="02010609060101010101" pitchFamily="49" charset="-122"/>
              </a:rPr>
              <a:t>删除单元格</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As Integer, j As Integer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1 To 10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j = 1 To 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j).Value = </a:t>
            </a:r>
            <a:r>
              <a:rPr lang="en-US" altLang="zh-CN" dirty="0" err="1">
                <a:solidFill>
                  <a:srgbClr val="000000"/>
                </a:solidFill>
                <a:latin typeface="楷体" panose="02010609060101010101" pitchFamily="49" charset="-122"/>
                <a:ea typeface="楷体" panose="02010609060101010101" pitchFamily="49" charset="-122"/>
              </a:rPr>
              <a:t>Chr</a:t>
            </a:r>
            <a:r>
              <a:rPr lang="en-US" altLang="zh-CN" dirty="0">
                <a:solidFill>
                  <a:srgbClr val="000000"/>
                </a:solidFill>
                <a:latin typeface="楷体" panose="02010609060101010101" pitchFamily="49" charset="-122"/>
                <a:ea typeface="楷体" panose="02010609060101010101" pitchFamily="49" charset="-122"/>
              </a:rPr>
              <a:t>(</a:t>
            </a:r>
            <a:r>
              <a:rPr lang="en-US" altLang="zh-CN" dirty="0" err="1">
                <a:solidFill>
                  <a:srgbClr val="000000"/>
                </a:solidFill>
                <a:latin typeface="楷体" panose="02010609060101010101" pitchFamily="49" charset="-122"/>
                <a:ea typeface="楷体" panose="02010609060101010101" pitchFamily="49" charset="-122"/>
              </a:rPr>
              <a:t>Asc</a:t>
            </a:r>
            <a:r>
              <a:rPr lang="en-US" altLang="zh-CN" dirty="0">
                <a:solidFill>
                  <a:srgbClr val="000000"/>
                </a:solidFill>
                <a:latin typeface="楷体" panose="02010609060101010101" pitchFamily="49" charset="-122"/>
                <a:ea typeface="楷体" panose="02010609060101010101" pitchFamily="49" charset="-122"/>
              </a:rPr>
              <a:t>("A") + j - 1) &amp; </a:t>
            </a:r>
            <a:r>
              <a:rPr lang="en-US" altLang="zh-CN" dirty="0" err="1">
                <a:solidFill>
                  <a:srgbClr val="000000"/>
                </a:solidFill>
                <a:latin typeface="楷体" panose="02010609060101010101" pitchFamily="49" charset="-122"/>
                <a:ea typeface="楷体" panose="02010609060101010101" pitchFamily="49" charset="-122"/>
              </a:rPr>
              <a:t>i</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"A1:E10</a:t>
            </a:r>
            <a:r>
              <a:rPr lang="zh-CN" altLang="zh-CN" dirty="0">
                <a:solidFill>
                  <a:srgbClr val="000000"/>
                </a:solidFill>
                <a:latin typeface="楷体" panose="02010609060101010101" pitchFamily="49" charset="-122"/>
                <a:ea typeface="楷体" panose="02010609060101010101" pitchFamily="49" charset="-122"/>
              </a:rPr>
              <a:t>单元格区域填充完毕</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Sheet1.Range("b2").Delete shift:=</a:t>
            </a:r>
            <a:r>
              <a:rPr lang="en-US" altLang="zh-CN" dirty="0" err="1">
                <a:solidFill>
                  <a:srgbClr val="000000"/>
                </a:solidFill>
                <a:latin typeface="楷体" panose="02010609060101010101" pitchFamily="49" charset="-122"/>
                <a:ea typeface="楷体" panose="02010609060101010101" pitchFamily="49" charset="-122"/>
              </a:rPr>
              <a:t>xlShiftUp</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a:t>
            </a:r>
            <a:r>
              <a:rPr lang="en-US" altLang="zh-CN" dirty="0">
                <a:solidFill>
                  <a:srgbClr val="000000"/>
                </a:solidFill>
                <a:latin typeface="楷体" panose="02010609060101010101" pitchFamily="49" charset="-122"/>
                <a:ea typeface="楷体" panose="02010609060101010101" pitchFamily="49" charset="-122"/>
              </a:rPr>
              <a:t>b2</a:t>
            </a:r>
            <a:r>
              <a:rPr lang="zh-CN" altLang="zh-CN" dirty="0">
                <a:solidFill>
                  <a:srgbClr val="000000"/>
                </a:solidFill>
                <a:latin typeface="楷体" panose="02010609060101010101" pitchFamily="49" charset="-122"/>
                <a:ea typeface="楷体" panose="02010609060101010101" pitchFamily="49" charset="-122"/>
              </a:rPr>
              <a:t>单元格处删除一个单元格，其它单元格上移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Sheet1.Rows(2).Delete shift:=</a:t>
            </a:r>
            <a:r>
              <a:rPr lang="en-US" altLang="zh-CN" dirty="0" err="1">
                <a:solidFill>
                  <a:srgbClr val="000000"/>
                </a:solidFill>
                <a:latin typeface="楷体" panose="02010609060101010101" pitchFamily="49" charset="-122"/>
                <a:ea typeface="楷体" panose="02010609060101010101" pitchFamily="49" charset="-122"/>
              </a:rPr>
              <a:t>xlShiftUp</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在第</a:t>
            </a:r>
            <a:r>
              <a:rPr lang="en-US" altLang="zh-CN" dirty="0">
                <a:solidFill>
                  <a:srgbClr val="000000"/>
                </a:solidFill>
                <a:latin typeface="楷体" panose="02010609060101010101" pitchFamily="49" charset="-122"/>
                <a:ea typeface="楷体" panose="02010609060101010101" pitchFamily="49" charset="-122"/>
              </a:rPr>
              <a:t>2</a:t>
            </a:r>
            <a:r>
              <a:rPr lang="zh-CN" altLang="zh-CN" dirty="0">
                <a:solidFill>
                  <a:srgbClr val="000000"/>
                </a:solidFill>
                <a:latin typeface="楷体" panose="02010609060101010101" pitchFamily="49" charset="-122"/>
                <a:ea typeface="楷体" panose="02010609060101010101" pitchFamily="49" charset="-122"/>
              </a:rPr>
              <a:t>行单元格处删除一行单元格，其它单元格上移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Sheet1.Columns(2).Delete shift:=</a:t>
            </a:r>
            <a:r>
              <a:rPr lang="en-US" altLang="zh-CN" dirty="0" err="1">
                <a:solidFill>
                  <a:srgbClr val="000000"/>
                </a:solidFill>
                <a:latin typeface="楷体" panose="02010609060101010101" pitchFamily="49" charset="-122"/>
                <a:ea typeface="楷体" panose="02010609060101010101" pitchFamily="49" charset="-122"/>
              </a:rPr>
              <a:t>xlShiftToLeft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在第</a:t>
            </a:r>
            <a:r>
              <a:rPr lang="en-US" altLang="zh-CN" dirty="0">
                <a:solidFill>
                  <a:srgbClr val="000000"/>
                </a:solidFill>
                <a:latin typeface="楷体" panose="02010609060101010101" pitchFamily="49" charset="-122"/>
                <a:ea typeface="楷体" panose="02010609060101010101" pitchFamily="49" charset="-122"/>
              </a:rPr>
              <a:t>b</a:t>
            </a:r>
            <a:r>
              <a:rPr lang="zh-CN" altLang="zh-CN" dirty="0">
                <a:solidFill>
                  <a:srgbClr val="000000"/>
                </a:solidFill>
                <a:latin typeface="楷体" panose="02010609060101010101" pitchFamily="49" charset="-122"/>
                <a:ea typeface="楷体" panose="02010609060101010101" pitchFamily="49" charset="-122"/>
              </a:rPr>
              <a:t>列单元格处删除一列单元格，原有单元格前移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4B72400C-9A57-44FB-8FDD-B0992AD4AA2A}"/>
              </a:ext>
            </a:extLst>
          </p:cNvPr>
          <p:cNvSpPr/>
          <p:nvPr/>
        </p:nvSpPr>
        <p:spPr>
          <a:xfrm>
            <a:off x="702873" y="3628070"/>
            <a:ext cx="4224233"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5.57</a:t>
            </a:r>
            <a:r>
              <a:rPr lang="zh-CN" altLang="zh-CN" dirty="0">
                <a:solidFill>
                  <a:srgbClr val="000000"/>
                </a:solidFill>
                <a:latin typeface="楷体" panose="02010609060101010101" pitchFamily="49" charset="-122"/>
                <a:ea typeface="楷体" panose="02010609060101010101" pitchFamily="49" charset="-122"/>
              </a:rPr>
              <a:t>】</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Delete</a:t>
            </a:r>
            <a:r>
              <a:rPr lang="zh-CN" altLang="zh-CN" dirty="0">
                <a:solidFill>
                  <a:srgbClr val="000000"/>
                </a:solidFill>
                <a:latin typeface="楷体" panose="02010609060101010101" pitchFamily="49" charset="-122"/>
                <a:ea typeface="楷体" panose="02010609060101010101" pitchFamily="49" charset="-122"/>
              </a:rPr>
              <a:t>方法示例</a:t>
            </a:r>
          </a:p>
        </p:txBody>
      </p:sp>
    </p:spTree>
    <p:extLst>
      <p:ext uri="{BB962C8B-B14F-4D97-AF65-F5344CB8AC3E}">
        <p14:creationId xmlns:p14="http://schemas.microsoft.com/office/powerpoint/2010/main" val="1680689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60D2ECA-D30B-40D5-8E27-01E0EF0E2399}"/>
              </a:ext>
            </a:extLst>
          </p:cNvPr>
          <p:cNvSpPr>
            <a:spLocks noGrp="1"/>
          </p:cNvSpPr>
          <p:nvPr>
            <p:ph idx="1"/>
          </p:nvPr>
        </p:nvSpPr>
        <p:spPr>
          <a:xfrm>
            <a:off x="355107" y="208533"/>
            <a:ext cx="10795245" cy="2102787"/>
          </a:xfrm>
        </p:spPr>
        <p:txBody>
          <a:bodyPr>
            <a:normAutofit fontScale="85000" lnSpcReduction="20000"/>
          </a:bodyPr>
          <a:lstStyle/>
          <a:p>
            <a:pPr marL="0" indent="0">
              <a:buNone/>
            </a:pPr>
            <a:r>
              <a:rPr lang="en-US" altLang="zh-CN" dirty="0"/>
              <a:t>4.Insert</a:t>
            </a:r>
            <a:r>
              <a:rPr lang="zh-CN" altLang="zh-CN" dirty="0"/>
              <a:t>方法</a:t>
            </a:r>
          </a:p>
          <a:p>
            <a:pPr marL="0" indent="0">
              <a:buNone/>
            </a:pPr>
            <a:r>
              <a:rPr lang="en-US" altLang="zh-CN" dirty="0"/>
              <a:t>Insert</a:t>
            </a:r>
            <a:r>
              <a:rPr lang="zh-CN" altLang="zh-CN" dirty="0"/>
              <a:t>方法用于插入新的单元格，插入时，既可以插入一个单元格，也可以插入整行或整列。</a:t>
            </a:r>
          </a:p>
          <a:p>
            <a:pPr marL="0" indent="0">
              <a:buNone/>
            </a:pPr>
            <a:r>
              <a:rPr lang="zh-CN" altLang="zh-CN" dirty="0"/>
              <a:t>格式：</a:t>
            </a:r>
            <a:r>
              <a:rPr lang="en-US" altLang="zh-CN" dirty="0"/>
              <a:t>Range</a:t>
            </a:r>
            <a:r>
              <a:rPr lang="zh-CN" altLang="zh-CN" dirty="0"/>
              <a:t>对象</a:t>
            </a:r>
            <a:r>
              <a:rPr lang="en-US" altLang="zh-CN" dirty="0"/>
              <a:t>.Insert(</a:t>
            </a:r>
            <a:r>
              <a:rPr lang="en-US" altLang="zh-CN" dirty="0" err="1"/>
              <a:t>Shift,CopyOrigin</a:t>
            </a:r>
            <a:r>
              <a:rPr lang="en-US" altLang="zh-CN" dirty="0"/>
              <a:t>)</a:t>
            </a:r>
            <a:endParaRPr lang="zh-CN" altLang="zh-CN" dirty="0"/>
          </a:p>
          <a:p>
            <a:pPr marL="0" indent="0">
              <a:buNone/>
            </a:pPr>
            <a:r>
              <a:rPr lang="zh-CN" altLang="zh-CN" dirty="0"/>
              <a:t>其中，</a:t>
            </a:r>
            <a:r>
              <a:rPr lang="en-US" altLang="zh-CN" dirty="0"/>
              <a:t>Shift</a:t>
            </a:r>
            <a:r>
              <a:rPr lang="zh-CN" altLang="zh-CN" dirty="0"/>
              <a:t>参数与</a:t>
            </a:r>
            <a:r>
              <a:rPr lang="en-US" altLang="zh-CN" dirty="0"/>
              <a:t>Delete</a:t>
            </a:r>
            <a:r>
              <a:rPr lang="zh-CN" altLang="zh-CN" dirty="0"/>
              <a:t>方法的</a:t>
            </a:r>
            <a:r>
              <a:rPr lang="en-US" altLang="zh-CN" dirty="0"/>
              <a:t>Shift</a:t>
            </a:r>
            <a:r>
              <a:rPr lang="zh-CN" altLang="zh-CN" dirty="0"/>
              <a:t>参数用法相同，</a:t>
            </a:r>
            <a:r>
              <a:rPr lang="en-US" altLang="zh-CN" dirty="0" err="1"/>
              <a:t>CopyOrigin</a:t>
            </a:r>
            <a:r>
              <a:rPr lang="zh-CN" altLang="zh-CN" dirty="0"/>
              <a:t>参数用于设置复制的起点为，此参数在插入一个单元格时不起作用。</a:t>
            </a:r>
          </a:p>
        </p:txBody>
      </p:sp>
      <p:sp>
        <p:nvSpPr>
          <p:cNvPr id="4" name="矩形 3">
            <a:extLst>
              <a:ext uri="{FF2B5EF4-FFF2-40B4-BE49-F238E27FC236}">
                <a16:creationId xmlns:a16="http://schemas.microsoft.com/office/drawing/2014/main" id="{D42625EC-E71A-4CEC-90E1-9A9652C7A70F}"/>
              </a:ext>
            </a:extLst>
          </p:cNvPr>
          <p:cNvSpPr/>
          <p:nvPr/>
        </p:nvSpPr>
        <p:spPr>
          <a:xfrm>
            <a:off x="4500979" y="2284521"/>
            <a:ext cx="7543181" cy="4524315"/>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zh-CN" altLang="zh-CN" dirty="0">
                <a:solidFill>
                  <a:srgbClr val="000000"/>
                </a:solidFill>
                <a:latin typeface="楷体" panose="02010609060101010101" pitchFamily="49" charset="-122"/>
                <a:ea typeface="楷体" panose="02010609060101010101" pitchFamily="49" charset="-122"/>
              </a:rPr>
              <a:t>插入单元格</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 1 To 10</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For j = 1 To 5</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Sheet1.Cells(</a:t>
            </a:r>
            <a:r>
              <a:rPr lang="en-US" altLang="zh-CN" dirty="0" err="1">
                <a:solidFill>
                  <a:srgbClr val="000000"/>
                </a:solidFill>
                <a:latin typeface="楷体" panose="02010609060101010101" pitchFamily="49" charset="-122"/>
                <a:ea typeface="楷体" panose="02010609060101010101" pitchFamily="49" charset="-122"/>
              </a:rPr>
              <a:t>i</a:t>
            </a:r>
            <a:r>
              <a:rPr lang="en-US" altLang="zh-CN" dirty="0">
                <a:solidFill>
                  <a:srgbClr val="000000"/>
                </a:solidFill>
                <a:latin typeface="楷体" panose="02010609060101010101" pitchFamily="49" charset="-122"/>
                <a:ea typeface="楷体" panose="02010609060101010101" pitchFamily="49" charset="-122"/>
              </a:rPr>
              <a:t>, j).Value = </a:t>
            </a:r>
            <a:r>
              <a:rPr lang="en-US" altLang="zh-CN" dirty="0" err="1">
                <a:solidFill>
                  <a:srgbClr val="000000"/>
                </a:solidFill>
                <a:latin typeface="楷体" panose="02010609060101010101" pitchFamily="49" charset="-122"/>
                <a:ea typeface="楷体" panose="02010609060101010101" pitchFamily="49" charset="-122"/>
              </a:rPr>
              <a:t>Chr</a:t>
            </a:r>
            <a:r>
              <a:rPr lang="en-US" altLang="zh-CN" dirty="0">
                <a:solidFill>
                  <a:srgbClr val="000000"/>
                </a:solidFill>
                <a:latin typeface="楷体" panose="02010609060101010101" pitchFamily="49" charset="-122"/>
                <a:ea typeface="楷体" panose="02010609060101010101" pitchFamily="49" charset="-122"/>
              </a:rPr>
              <a:t>(</a:t>
            </a:r>
            <a:r>
              <a:rPr lang="en-US" altLang="zh-CN" dirty="0" err="1">
                <a:solidFill>
                  <a:srgbClr val="000000"/>
                </a:solidFill>
                <a:latin typeface="楷体" panose="02010609060101010101" pitchFamily="49" charset="-122"/>
                <a:ea typeface="楷体" panose="02010609060101010101" pitchFamily="49" charset="-122"/>
              </a:rPr>
              <a:t>Asc</a:t>
            </a:r>
            <a:r>
              <a:rPr lang="en-US" altLang="zh-CN" dirty="0">
                <a:solidFill>
                  <a:srgbClr val="000000"/>
                </a:solidFill>
                <a:latin typeface="楷体" panose="02010609060101010101" pitchFamily="49" charset="-122"/>
                <a:ea typeface="楷体" panose="02010609060101010101" pitchFamily="49" charset="-122"/>
              </a:rPr>
              <a:t>("A") + j - 1) &amp; </a:t>
            </a:r>
            <a:r>
              <a:rPr lang="en-US" altLang="zh-CN" dirty="0" err="1">
                <a:solidFill>
                  <a:srgbClr val="000000"/>
                </a:solidFill>
                <a:latin typeface="楷体" panose="02010609060101010101" pitchFamily="49" charset="-122"/>
                <a:ea typeface="楷体" panose="02010609060101010101" pitchFamily="49" charset="-122"/>
              </a:rPr>
              <a:t>i</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Next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"A1:E10</a:t>
            </a:r>
            <a:r>
              <a:rPr lang="zh-CN" altLang="zh-CN" dirty="0">
                <a:solidFill>
                  <a:srgbClr val="000000"/>
                </a:solidFill>
                <a:latin typeface="楷体" panose="02010609060101010101" pitchFamily="49" charset="-122"/>
                <a:ea typeface="楷体" panose="02010609060101010101" pitchFamily="49" charset="-122"/>
              </a:rPr>
              <a:t>单元格区域填充完毕</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Sheet1.Range("b2").Insert shift:=</a:t>
            </a:r>
            <a:r>
              <a:rPr lang="en-US" altLang="zh-CN" dirty="0" err="1">
                <a:solidFill>
                  <a:srgbClr val="000000"/>
                </a:solidFill>
                <a:latin typeface="楷体" panose="02010609060101010101" pitchFamily="49" charset="-122"/>
                <a:ea typeface="楷体" panose="02010609060101010101" pitchFamily="49" charset="-122"/>
              </a:rPr>
              <a:t>xlShiftDown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a:t>
            </a:r>
            <a:r>
              <a:rPr lang="en-US" altLang="zh-CN" dirty="0">
                <a:solidFill>
                  <a:srgbClr val="000000"/>
                </a:solidFill>
                <a:latin typeface="楷体" panose="02010609060101010101" pitchFamily="49" charset="-122"/>
                <a:ea typeface="楷体" panose="02010609060101010101" pitchFamily="49" charset="-122"/>
              </a:rPr>
              <a:t>b2</a:t>
            </a:r>
            <a:r>
              <a:rPr lang="zh-CN" altLang="zh-CN" dirty="0">
                <a:solidFill>
                  <a:srgbClr val="000000"/>
                </a:solidFill>
                <a:latin typeface="楷体" panose="02010609060101010101" pitchFamily="49" charset="-122"/>
                <a:ea typeface="楷体" panose="02010609060101010101" pitchFamily="49" charset="-122"/>
              </a:rPr>
              <a:t>单元格处插入一个单元格，原有单元格下移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Sheet1.Range("b2").</a:t>
            </a:r>
            <a:r>
              <a:rPr lang="en-US" altLang="zh-CN" dirty="0" err="1">
                <a:solidFill>
                  <a:srgbClr val="000000"/>
                </a:solidFill>
                <a:latin typeface="楷体" panose="02010609060101010101" pitchFamily="49" charset="-122"/>
                <a:ea typeface="楷体" panose="02010609060101010101" pitchFamily="49" charset="-122"/>
              </a:rPr>
              <a:t>EntireRow.Insert</a:t>
            </a:r>
            <a:r>
              <a:rPr lang="en-US" altLang="zh-CN" dirty="0">
                <a:solidFill>
                  <a:srgbClr val="000000"/>
                </a:solidFill>
                <a:latin typeface="楷体" panose="02010609060101010101" pitchFamily="49" charset="-122"/>
                <a:ea typeface="楷体" panose="02010609060101010101" pitchFamily="49" charset="-122"/>
              </a:rPr>
              <a:t> shift:=</a:t>
            </a:r>
            <a:r>
              <a:rPr lang="en-US" altLang="zh-CN" dirty="0" err="1">
                <a:solidFill>
                  <a:srgbClr val="000000"/>
                </a:solidFill>
                <a:latin typeface="楷体" panose="02010609060101010101" pitchFamily="49" charset="-122"/>
                <a:ea typeface="楷体" panose="02010609060101010101" pitchFamily="49" charset="-122"/>
              </a:rPr>
              <a:t>xlShiftDown</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在第</a:t>
            </a:r>
            <a:r>
              <a:rPr lang="en-US" altLang="zh-CN" dirty="0">
                <a:solidFill>
                  <a:srgbClr val="000000"/>
                </a:solidFill>
                <a:latin typeface="楷体" panose="02010609060101010101" pitchFamily="49" charset="-122"/>
                <a:ea typeface="楷体" panose="02010609060101010101" pitchFamily="49" charset="-122"/>
              </a:rPr>
              <a:t>2</a:t>
            </a:r>
            <a:r>
              <a:rPr lang="zh-CN" altLang="zh-CN" dirty="0">
                <a:solidFill>
                  <a:srgbClr val="000000"/>
                </a:solidFill>
                <a:latin typeface="楷体" panose="02010609060101010101" pitchFamily="49" charset="-122"/>
                <a:ea typeface="楷体" panose="02010609060101010101" pitchFamily="49" charset="-122"/>
              </a:rPr>
              <a:t>行单元格处插入一行单元格，原有单元格下移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Sheet1.Range("b2").</a:t>
            </a:r>
            <a:r>
              <a:rPr lang="en-US" altLang="zh-CN" dirty="0" err="1">
                <a:solidFill>
                  <a:srgbClr val="000000"/>
                </a:solidFill>
                <a:latin typeface="楷体" panose="02010609060101010101" pitchFamily="49" charset="-122"/>
                <a:ea typeface="楷体" panose="02010609060101010101" pitchFamily="49" charset="-122"/>
              </a:rPr>
              <a:t>EntireColumn.Insert</a:t>
            </a:r>
            <a:r>
              <a:rPr lang="en-US" altLang="zh-CN" dirty="0">
                <a:solidFill>
                  <a:srgbClr val="000000"/>
                </a:solidFill>
                <a:latin typeface="楷体" panose="02010609060101010101" pitchFamily="49" charset="-122"/>
                <a:ea typeface="楷体" panose="02010609060101010101" pitchFamily="49" charset="-122"/>
              </a:rPr>
              <a:t> shift:=</a:t>
            </a:r>
            <a:r>
              <a:rPr lang="en-US" altLang="zh-CN" dirty="0" err="1">
                <a:solidFill>
                  <a:srgbClr val="000000"/>
                </a:solidFill>
                <a:latin typeface="楷体" panose="02010609060101010101" pitchFamily="49" charset="-122"/>
                <a:ea typeface="楷体" panose="02010609060101010101" pitchFamily="49" charset="-122"/>
              </a:rPr>
              <a:t>xlShiftToRight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在第</a:t>
            </a:r>
            <a:r>
              <a:rPr lang="en-US" altLang="zh-CN" dirty="0">
                <a:solidFill>
                  <a:srgbClr val="000000"/>
                </a:solidFill>
                <a:latin typeface="楷体" panose="02010609060101010101" pitchFamily="49" charset="-122"/>
                <a:ea typeface="楷体" panose="02010609060101010101" pitchFamily="49" charset="-122"/>
              </a:rPr>
              <a:t>b</a:t>
            </a:r>
            <a:r>
              <a:rPr lang="zh-CN" altLang="zh-CN" dirty="0">
                <a:solidFill>
                  <a:srgbClr val="000000"/>
                </a:solidFill>
                <a:latin typeface="楷体" panose="02010609060101010101" pitchFamily="49" charset="-122"/>
                <a:ea typeface="楷体" panose="02010609060101010101" pitchFamily="49" charset="-122"/>
              </a:rPr>
              <a:t>列单元格处插入一列单元格，原有单元格后移</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850EA572-7B42-4914-BC6A-A5732C50B13A}"/>
              </a:ext>
            </a:extLst>
          </p:cNvPr>
          <p:cNvSpPr/>
          <p:nvPr/>
        </p:nvSpPr>
        <p:spPr>
          <a:xfrm>
            <a:off x="355107" y="4005141"/>
            <a:ext cx="3615132" cy="369332"/>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5.58</a:t>
            </a:r>
            <a:r>
              <a:rPr lang="zh-CN" altLang="zh-CN" dirty="0">
                <a:solidFill>
                  <a:srgbClr val="000000"/>
                </a:solidFill>
                <a:latin typeface="楷体" panose="02010609060101010101" pitchFamily="49" charset="-122"/>
                <a:ea typeface="楷体" panose="02010609060101010101" pitchFamily="49" charset="-122"/>
              </a:rPr>
              <a:t>】插入单元格的示例。</a:t>
            </a:r>
          </a:p>
        </p:txBody>
      </p:sp>
    </p:spTree>
    <p:extLst>
      <p:ext uri="{BB962C8B-B14F-4D97-AF65-F5344CB8AC3E}">
        <p14:creationId xmlns:p14="http://schemas.microsoft.com/office/powerpoint/2010/main" val="1252446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4D06CB2-2ED5-40C5-B810-C0BA0A51BDAA}"/>
              </a:ext>
            </a:extLst>
          </p:cNvPr>
          <p:cNvSpPr>
            <a:spLocks noGrp="1"/>
          </p:cNvSpPr>
          <p:nvPr>
            <p:ph idx="1"/>
          </p:nvPr>
        </p:nvSpPr>
        <p:spPr>
          <a:xfrm>
            <a:off x="275898" y="175648"/>
            <a:ext cx="11774059" cy="2851637"/>
          </a:xfrm>
        </p:spPr>
        <p:txBody>
          <a:bodyPr>
            <a:normAutofit fontScale="85000" lnSpcReduction="10000"/>
          </a:bodyPr>
          <a:lstStyle/>
          <a:p>
            <a:pPr marL="0" indent="0">
              <a:buNone/>
            </a:pPr>
            <a:r>
              <a:rPr lang="en-US" altLang="zh-CN" sz="2400" dirty="0"/>
              <a:t>5.Merge</a:t>
            </a:r>
            <a:r>
              <a:rPr lang="zh-CN" altLang="zh-CN" sz="2400" dirty="0"/>
              <a:t>与</a:t>
            </a:r>
            <a:r>
              <a:rPr lang="en-US" altLang="zh-CN" sz="2400" dirty="0" err="1"/>
              <a:t>UnMerge</a:t>
            </a:r>
            <a:r>
              <a:rPr lang="zh-CN" altLang="zh-CN" sz="2400" dirty="0"/>
              <a:t>方法</a:t>
            </a:r>
          </a:p>
          <a:p>
            <a:pPr marL="0" indent="0">
              <a:lnSpc>
                <a:spcPct val="120000"/>
              </a:lnSpc>
              <a:buNone/>
            </a:pPr>
            <a:r>
              <a:rPr lang="zh-CN" altLang="zh-CN" sz="2400" dirty="0"/>
              <a:t>合并单元格是将多个单元格合并为一个单元格。合并单元格的方法有两种，一种是使用单元格区域的</a:t>
            </a:r>
            <a:r>
              <a:rPr lang="en-US" altLang="zh-CN" sz="2400" dirty="0"/>
              <a:t>Merge</a:t>
            </a:r>
            <a:r>
              <a:rPr lang="zh-CN" altLang="zh-CN" sz="2400" dirty="0"/>
              <a:t>方法，另一种是将单元格区域的</a:t>
            </a:r>
            <a:r>
              <a:rPr lang="en-US" altLang="zh-CN" sz="2400" dirty="0" err="1"/>
              <a:t>Mergecells</a:t>
            </a:r>
            <a:r>
              <a:rPr lang="zh-CN" altLang="zh-CN" sz="2400" dirty="0"/>
              <a:t>属性设置为</a:t>
            </a:r>
            <a:r>
              <a:rPr lang="en-US" altLang="zh-CN" sz="2400" dirty="0"/>
              <a:t>True</a:t>
            </a:r>
            <a:r>
              <a:rPr lang="zh-CN" altLang="zh-CN" sz="2400" dirty="0"/>
              <a:t>。</a:t>
            </a:r>
            <a:endParaRPr lang="en-US" altLang="zh-CN" sz="2400" dirty="0"/>
          </a:p>
          <a:p>
            <a:pPr marL="0" indent="0">
              <a:buNone/>
            </a:pPr>
            <a:r>
              <a:rPr lang="zh-CN" altLang="zh-CN" sz="2400" dirty="0"/>
              <a:t>格式：</a:t>
            </a:r>
            <a:r>
              <a:rPr lang="en-US" altLang="zh-CN" sz="2400" dirty="0"/>
              <a:t>Range</a:t>
            </a:r>
            <a:r>
              <a:rPr lang="zh-CN" altLang="zh-CN" sz="2400" dirty="0"/>
              <a:t>对象</a:t>
            </a:r>
            <a:r>
              <a:rPr lang="en-US" altLang="zh-CN" sz="2400" dirty="0"/>
              <a:t>.Merge(Across)</a:t>
            </a:r>
            <a:endParaRPr lang="zh-CN" altLang="zh-CN" sz="2400" dirty="0"/>
          </a:p>
          <a:p>
            <a:pPr marL="0" indent="0">
              <a:lnSpc>
                <a:spcPct val="120000"/>
              </a:lnSpc>
              <a:buNone/>
            </a:pPr>
            <a:r>
              <a:rPr lang="zh-CN" altLang="zh-CN" sz="2400" dirty="0"/>
              <a:t>其中，</a:t>
            </a:r>
            <a:r>
              <a:rPr lang="en-US" altLang="zh-CN" sz="2400" dirty="0"/>
              <a:t>Across</a:t>
            </a:r>
            <a:r>
              <a:rPr lang="zh-CN" altLang="zh-CN" sz="2400" dirty="0"/>
              <a:t>参数如果设置为</a:t>
            </a:r>
            <a:r>
              <a:rPr lang="en-US" altLang="zh-CN" sz="2400" dirty="0"/>
              <a:t>True</a:t>
            </a:r>
            <a:r>
              <a:rPr lang="zh-CN" altLang="zh-CN" sz="2400" dirty="0"/>
              <a:t>，则将指定的单元格区域按行合并成若干行单元格，与“跨越合并”操作的结果相同；该参数的默认值为</a:t>
            </a:r>
            <a:r>
              <a:rPr lang="en-US" altLang="zh-CN" sz="2400" dirty="0"/>
              <a:t>False</a:t>
            </a:r>
            <a:r>
              <a:rPr lang="zh-CN" altLang="zh-CN" sz="2400" dirty="0"/>
              <a:t>，将指定的单元格区域按行合并成一个单元格。合并的单元格区域可以调用</a:t>
            </a:r>
            <a:r>
              <a:rPr lang="en-US" altLang="zh-CN" sz="2400" dirty="0" err="1"/>
              <a:t>UnMerge</a:t>
            </a:r>
            <a:r>
              <a:rPr lang="zh-CN" altLang="zh-CN" sz="2400" dirty="0"/>
              <a:t>方法取消合并。参与合并的单元格的</a:t>
            </a:r>
            <a:r>
              <a:rPr lang="en-US" altLang="zh-CN" sz="2400" dirty="0" err="1"/>
              <a:t>MergeCells</a:t>
            </a:r>
            <a:r>
              <a:rPr lang="zh-CN" altLang="zh-CN" sz="2400" dirty="0"/>
              <a:t>属性值为</a:t>
            </a:r>
            <a:r>
              <a:rPr lang="en-US" altLang="zh-CN" sz="2400" dirty="0"/>
              <a:t>True,</a:t>
            </a:r>
            <a:r>
              <a:rPr lang="zh-CN" altLang="zh-CN" sz="2400" dirty="0"/>
              <a:t>否则为</a:t>
            </a:r>
            <a:r>
              <a:rPr lang="en-US" altLang="zh-CN" sz="2400" dirty="0"/>
              <a:t>False</a:t>
            </a:r>
            <a:r>
              <a:rPr lang="zh-CN" altLang="zh-CN" sz="2400" dirty="0"/>
              <a:t>。</a:t>
            </a:r>
          </a:p>
        </p:txBody>
      </p:sp>
      <p:sp>
        <p:nvSpPr>
          <p:cNvPr id="4" name="矩形 3">
            <a:extLst>
              <a:ext uri="{FF2B5EF4-FFF2-40B4-BE49-F238E27FC236}">
                <a16:creationId xmlns:a16="http://schemas.microsoft.com/office/drawing/2014/main" id="{000246B1-1552-4347-9D42-F641009BC306}"/>
              </a:ext>
            </a:extLst>
          </p:cNvPr>
          <p:cNvSpPr/>
          <p:nvPr/>
        </p:nvSpPr>
        <p:spPr>
          <a:xfrm>
            <a:off x="3744778" y="3164681"/>
            <a:ext cx="8305179" cy="3693319"/>
          </a:xfrm>
          <a:prstGeom prst="rect">
            <a:avLst/>
          </a:prstGeom>
          <a:solidFill>
            <a:schemeClr val="accent2">
              <a:lumMod val="20000"/>
              <a:lumOff val="80000"/>
            </a:schemeClr>
          </a:solidFill>
        </p:spPr>
        <p:txBody>
          <a:bodyPr wrap="square">
            <a:spAutoFit/>
          </a:bodyPr>
          <a:lstStyle/>
          <a:p>
            <a:r>
              <a:rPr lang="en-US" altLang="zh-CN" dirty="0">
                <a:solidFill>
                  <a:srgbClr val="000000"/>
                </a:solidFill>
                <a:latin typeface="楷体" panose="02010609060101010101" pitchFamily="49" charset="-122"/>
                <a:ea typeface="楷体" panose="02010609060101010101" pitchFamily="49" charset="-122"/>
              </a:rPr>
              <a:t>Sub </a:t>
            </a:r>
            <a:r>
              <a:rPr lang="zh-CN" altLang="zh-CN" dirty="0">
                <a:solidFill>
                  <a:srgbClr val="000000"/>
                </a:solidFill>
                <a:latin typeface="楷体" panose="02010609060101010101" pitchFamily="49" charset="-122"/>
                <a:ea typeface="楷体" panose="02010609060101010101" pitchFamily="49" charset="-122"/>
              </a:rPr>
              <a:t>合并单元格</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Dim r As Range    </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Rows.Clear</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Range("A1:F3").Merge True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[A1].Value = "</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a:solidFill>
                  <a:srgbClr val="000000"/>
                </a:solidFill>
                <a:latin typeface="楷体" panose="02010609060101010101" pitchFamily="49" charset="-122"/>
                <a:ea typeface="楷体" panose="02010609060101010101" pitchFamily="49" charset="-122"/>
              </a:rPr>
              <a:t>Merge</a:t>
            </a:r>
            <a:r>
              <a:rPr lang="zh-CN" altLang="zh-CN" dirty="0">
                <a:solidFill>
                  <a:srgbClr val="000000"/>
                </a:solidFill>
                <a:latin typeface="楷体" panose="02010609060101010101" pitchFamily="49" charset="-122"/>
                <a:ea typeface="楷体" panose="02010609060101010101" pitchFamily="49" charset="-122"/>
              </a:rPr>
              <a:t>方法将</a:t>
            </a:r>
            <a:r>
              <a:rPr lang="en-US" altLang="zh-CN" dirty="0">
                <a:solidFill>
                  <a:srgbClr val="000000"/>
                </a:solidFill>
                <a:latin typeface="楷体" panose="02010609060101010101" pitchFamily="49" charset="-122"/>
                <a:ea typeface="楷体" panose="02010609060101010101" pitchFamily="49" charset="-122"/>
              </a:rPr>
              <a:t>A1:F3</a:t>
            </a:r>
            <a:r>
              <a:rPr lang="zh-CN" altLang="zh-CN" dirty="0">
                <a:solidFill>
                  <a:srgbClr val="000000"/>
                </a:solidFill>
                <a:latin typeface="楷体" panose="02010609060101010101" pitchFamily="49" charset="-122"/>
                <a:ea typeface="楷体" panose="02010609060101010101" pitchFamily="49" charset="-122"/>
              </a:rPr>
              <a:t>区域跨越合并</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Range("A5:F7").</a:t>
            </a:r>
            <a:r>
              <a:rPr lang="en-US" altLang="zh-CN" dirty="0" err="1">
                <a:solidFill>
                  <a:srgbClr val="000000"/>
                </a:solidFill>
                <a:latin typeface="楷体" panose="02010609060101010101" pitchFamily="49" charset="-122"/>
                <a:ea typeface="楷体" panose="02010609060101010101" pitchFamily="49" charset="-122"/>
              </a:rPr>
              <a:t>MergeCells</a:t>
            </a:r>
            <a:r>
              <a:rPr lang="en-US" altLang="zh-CN" dirty="0">
                <a:solidFill>
                  <a:srgbClr val="000000"/>
                </a:solidFill>
                <a:latin typeface="楷体" panose="02010609060101010101" pitchFamily="49" charset="-122"/>
                <a:ea typeface="楷体" panose="02010609060101010101" pitchFamily="49" charset="-122"/>
              </a:rPr>
              <a:t> = True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[A5].Value = "</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err="1">
                <a:solidFill>
                  <a:srgbClr val="000000"/>
                </a:solidFill>
                <a:latin typeface="楷体" panose="02010609060101010101" pitchFamily="49" charset="-122"/>
                <a:ea typeface="楷体" panose="02010609060101010101" pitchFamily="49" charset="-122"/>
              </a:rPr>
              <a:t>Mergecells</a:t>
            </a:r>
            <a:r>
              <a:rPr lang="zh-CN" altLang="zh-CN" dirty="0">
                <a:solidFill>
                  <a:srgbClr val="000000"/>
                </a:solidFill>
                <a:latin typeface="楷体" panose="02010609060101010101" pitchFamily="49" charset="-122"/>
                <a:ea typeface="楷体" panose="02010609060101010101" pitchFamily="49" charset="-122"/>
              </a:rPr>
              <a:t>属性合并</a:t>
            </a:r>
            <a:r>
              <a:rPr lang="en-US" altLang="zh-CN" dirty="0">
                <a:solidFill>
                  <a:srgbClr val="000000"/>
                </a:solidFill>
                <a:latin typeface="楷体" panose="02010609060101010101" pitchFamily="49" charset="-122"/>
                <a:ea typeface="楷体" panose="02010609060101010101" pitchFamily="49" charset="-122"/>
              </a:rPr>
              <a:t>A5:F7</a:t>
            </a:r>
            <a:r>
              <a:rPr lang="zh-CN" altLang="zh-CN" dirty="0">
                <a:solidFill>
                  <a:srgbClr val="000000"/>
                </a:solidFill>
                <a:latin typeface="楷体" panose="02010609060101010101" pitchFamily="49" charset="-122"/>
                <a:ea typeface="楷体" panose="02010609060101010101" pitchFamily="49" charset="-122"/>
              </a:rPr>
              <a:t>单元格区域</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合并单元格完成</a:t>
            </a:r>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vbOKOnly</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合并单元格</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Sheet1.Range("A1:F3").</a:t>
            </a:r>
            <a:r>
              <a:rPr lang="en-US" altLang="zh-CN" dirty="0" err="1">
                <a:solidFill>
                  <a:srgbClr val="000000"/>
                </a:solidFill>
                <a:latin typeface="楷体" panose="02010609060101010101" pitchFamily="49" charset="-122"/>
                <a:ea typeface="楷体" panose="02010609060101010101" pitchFamily="49" charset="-122"/>
              </a:rPr>
              <a:t>UnMerge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err="1">
                <a:solidFill>
                  <a:srgbClr val="000000"/>
                </a:solidFill>
                <a:latin typeface="楷体" panose="02010609060101010101" pitchFamily="49" charset="-122"/>
                <a:ea typeface="楷体" panose="02010609060101010101" pitchFamily="49" charset="-122"/>
              </a:rPr>
              <a:t>UnMerge</a:t>
            </a:r>
            <a:r>
              <a:rPr lang="zh-CN" altLang="zh-CN" dirty="0">
                <a:solidFill>
                  <a:srgbClr val="000000"/>
                </a:solidFill>
                <a:latin typeface="楷体" panose="02010609060101010101" pitchFamily="49" charset="-122"/>
                <a:ea typeface="楷体" panose="02010609060101010101" pitchFamily="49" charset="-122"/>
              </a:rPr>
              <a:t>方法取消</a:t>
            </a:r>
            <a:r>
              <a:rPr lang="en-US" altLang="zh-CN" dirty="0">
                <a:solidFill>
                  <a:srgbClr val="000000"/>
                </a:solidFill>
                <a:latin typeface="楷体" panose="02010609060101010101" pitchFamily="49" charset="-122"/>
                <a:ea typeface="楷体" panose="02010609060101010101" pitchFamily="49" charset="-122"/>
              </a:rPr>
              <a:t>A1:F3</a:t>
            </a:r>
            <a:r>
              <a:rPr lang="zh-CN" altLang="zh-CN" dirty="0">
                <a:solidFill>
                  <a:srgbClr val="000000"/>
                </a:solidFill>
                <a:latin typeface="楷体" panose="02010609060101010101" pitchFamily="49" charset="-122"/>
                <a:ea typeface="楷体" panose="02010609060101010101" pitchFamily="49" charset="-122"/>
              </a:rPr>
              <a:t>区域合并</a:t>
            </a:r>
            <a:r>
              <a:rPr lang="en-US" altLang="zh-CN" dirty="0">
                <a:solidFill>
                  <a:srgbClr val="000000"/>
                </a:solidFill>
                <a:latin typeface="楷体" panose="02010609060101010101" pitchFamily="49" charset="-122"/>
                <a:ea typeface="楷体" panose="02010609060101010101" pitchFamily="49" charset="-122"/>
              </a:rPr>
              <a:t>",</a:t>
            </a:r>
            <a:r>
              <a:rPr lang="en-US" altLang="zh-CN" dirty="0" err="1">
                <a:solidFill>
                  <a:srgbClr val="000000"/>
                </a:solidFill>
                <a:latin typeface="楷体" panose="02010609060101010101" pitchFamily="49" charset="-122"/>
                <a:ea typeface="楷体" panose="02010609060101010101" pitchFamily="49" charset="-122"/>
              </a:rPr>
              <a:t>vbOKOnly</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合并单元格</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[B5].</a:t>
            </a:r>
            <a:r>
              <a:rPr lang="en-US" altLang="zh-CN" dirty="0" err="1">
                <a:solidFill>
                  <a:srgbClr val="000000"/>
                </a:solidFill>
                <a:latin typeface="楷体" panose="02010609060101010101" pitchFamily="49" charset="-122"/>
                <a:ea typeface="楷体" panose="02010609060101010101" pitchFamily="49" charset="-122"/>
              </a:rPr>
              <a:t>MergeCells</a:t>
            </a:r>
            <a:r>
              <a:rPr lang="en-US" altLang="zh-CN" dirty="0">
                <a:solidFill>
                  <a:srgbClr val="000000"/>
                </a:solidFill>
                <a:latin typeface="楷体" panose="02010609060101010101" pitchFamily="49" charset="-122"/>
                <a:ea typeface="楷体" panose="02010609060101010101" pitchFamily="49" charset="-122"/>
              </a:rPr>
              <a:t> = False</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    </a:t>
            </a:r>
            <a:r>
              <a:rPr lang="en-US" altLang="zh-CN" dirty="0" err="1">
                <a:solidFill>
                  <a:srgbClr val="000000"/>
                </a:solidFill>
                <a:latin typeface="楷体" panose="02010609060101010101" pitchFamily="49" charset="-122"/>
                <a:ea typeface="楷体" panose="02010609060101010101" pitchFamily="49" charset="-122"/>
              </a:rPr>
              <a:t>MsgBox</a:t>
            </a:r>
            <a:r>
              <a:rPr lang="en-US" altLang="zh-CN" dirty="0">
                <a:solidFill>
                  <a:srgbClr val="000000"/>
                </a:solidFill>
                <a:latin typeface="楷体" panose="02010609060101010101" pitchFamily="49" charset="-122"/>
                <a:ea typeface="楷体" panose="02010609060101010101" pitchFamily="49" charset="-122"/>
              </a:rPr>
              <a:t> "</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err="1">
                <a:solidFill>
                  <a:srgbClr val="000000"/>
                </a:solidFill>
                <a:latin typeface="楷体" panose="02010609060101010101" pitchFamily="49" charset="-122"/>
                <a:ea typeface="楷体" panose="02010609060101010101" pitchFamily="49" charset="-122"/>
              </a:rPr>
              <a:t>Mergecells</a:t>
            </a:r>
            <a:r>
              <a:rPr lang="zh-CN" altLang="zh-CN" dirty="0">
                <a:solidFill>
                  <a:srgbClr val="000000"/>
                </a:solidFill>
                <a:latin typeface="楷体" panose="02010609060101010101" pitchFamily="49" charset="-122"/>
                <a:ea typeface="楷体" panose="02010609060101010101" pitchFamily="49" charset="-122"/>
              </a:rPr>
              <a:t>属性取消</a:t>
            </a:r>
            <a:r>
              <a:rPr lang="en-US" altLang="zh-CN" dirty="0">
                <a:solidFill>
                  <a:srgbClr val="000000"/>
                </a:solidFill>
                <a:latin typeface="楷体" panose="02010609060101010101" pitchFamily="49" charset="-122"/>
                <a:ea typeface="楷体" panose="02010609060101010101" pitchFamily="49" charset="-122"/>
              </a:rPr>
              <a:t>A5:F7</a:t>
            </a:r>
            <a:r>
              <a:rPr lang="zh-CN" altLang="zh-CN" dirty="0">
                <a:solidFill>
                  <a:srgbClr val="000000"/>
                </a:solidFill>
                <a:latin typeface="楷体" panose="02010609060101010101" pitchFamily="49" charset="-122"/>
                <a:ea typeface="楷体" panose="02010609060101010101" pitchFamily="49" charset="-122"/>
              </a:rPr>
              <a:t>单元格区域</a:t>
            </a:r>
            <a:r>
              <a:rPr lang="en-US" altLang="zh-CN" dirty="0">
                <a:solidFill>
                  <a:srgbClr val="000000"/>
                </a:solidFill>
                <a:latin typeface="楷体" panose="02010609060101010101" pitchFamily="49" charset="-122"/>
                <a:ea typeface="楷体" panose="02010609060101010101" pitchFamily="49" charset="-122"/>
              </a:rPr>
              <a:t>"</a:t>
            </a:r>
            <a:endParaRPr lang="zh-CN" altLang="zh-CN" dirty="0">
              <a:solidFill>
                <a:srgbClr val="000000"/>
              </a:solidFill>
              <a:latin typeface="楷体" panose="02010609060101010101" pitchFamily="49" charset="-122"/>
              <a:ea typeface="楷体" panose="02010609060101010101" pitchFamily="49" charset="-122"/>
            </a:endParaRPr>
          </a:p>
          <a:p>
            <a:r>
              <a:rPr lang="en-US" altLang="zh-CN" dirty="0">
                <a:solidFill>
                  <a:srgbClr val="000000"/>
                </a:solidFill>
                <a:latin typeface="楷体" panose="02010609060101010101" pitchFamily="49" charset="-122"/>
                <a:ea typeface="楷体" panose="02010609060101010101" pitchFamily="49" charset="-122"/>
              </a:rPr>
              <a:t>End Sub</a:t>
            </a:r>
            <a:endParaRPr lang="zh-CN" altLang="en-US" dirty="0">
              <a:solidFill>
                <a:srgbClr val="000000"/>
              </a:solidFill>
              <a:latin typeface="楷体" panose="02010609060101010101" pitchFamily="49" charset="-122"/>
              <a:ea typeface="楷体" panose="02010609060101010101" pitchFamily="49" charset="-122"/>
            </a:endParaRPr>
          </a:p>
        </p:txBody>
      </p:sp>
      <p:sp>
        <p:nvSpPr>
          <p:cNvPr id="5" name="矩形 4">
            <a:extLst>
              <a:ext uri="{FF2B5EF4-FFF2-40B4-BE49-F238E27FC236}">
                <a16:creationId xmlns:a16="http://schemas.microsoft.com/office/drawing/2014/main" id="{15B292C3-8775-4046-910F-5111A955C2BA}"/>
              </a:ext>
            </a:extLst>
          </p:cNvPr>
          <p:cNvSpPr/>
          <p:nvPr/>
        </p:nvSpPr>
        <p:spPr>
          <a:xfrm>
            <a:off x="291050" y="5401607"/>
            <a:ext cx="3185487" cy="369332"/>
          </a:xfrm>
          <a:prstGeom prst="rect">
            <a:avLst/>
          </a:prstGeom>
        </p:spPr>
        <p:txBody>
          <a:bodyPr wrap="non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5.59</a:t>
            </a:r>
            <a:r>
              <a:rPr lang="zh-CN" altLang="zh-CN" dirty="0">
                <a:solidFill>
                  <a:srgbClr val="000000"/>
                </a:solidFill>
                <a:latin typeface="楷体" panose="02010609060101010101" pitchFamily="49" charset="-122"/>
                <a:ea typeface="楷体" panose="02010609060101010101" pitchFamily="49" charset="-122"/>
              </a:rPr>
              <a:t>】合并单元格示例。</a:t>
            </a:r>
          </a:p>
        </p:txBody>
      </p:sp>
    </p:spTree>
    <p:extLst>
      <p:ext uri="{BB962C8B-B14F-4D97-AF65-F5344CB8AC3E}">
        <p14:creationId xmlns:p14="http://schemas.microsoft.com/office/powerpoint/2010/main" val="1482122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1AE1078-DDFD-4208-8DD6-44BC922695C1}"/>
              </a:ext>
            </a:extLst>
          </p:cNvPr>
          <p:cNvSpPr>
            <a:spLocks noGrp="1"/>
          </p:cNvSpPr>
          <p:nvPr>
            <p:ph idx="1"/>
          </p:nvPr>
        </p:nvSpPr>
        <p:spPr>
          <a:xfrm>
            <a:off x="209984" y="175650"/>
            <a:ext cx="11792626" cy="2159178"/>
          </a:xfrm>
        </p:spPr>
        <p:txBody>
          <a:bodyPr>
            <a:normAutofit fontScale="70000" lnSpcReduction="20000"/>
          </a:bodyPr>
          <a:lstStyle/>
          <a:p>
            <a:pPr marL="0" indent="0">
              <a:buNone/>
            </a:pPr>
            <a:r>
              <a:rPr lang="en-US" altLang="zh-CN" dirty="0"/>
              <a:t>6.Find</a:t>
            </a:r>
            <a:r>
              <a:rPr lang="zh-CN" altLang="zh-CN" dirty="0"/>
              <a:t>方法</a:t>
            </a:r>
          </a:p>
          <a:p>
            <a:pPr marL="0" indent="0">
              <a:lnSpc>
                <a:spcPct val="120000"/>
              </a:lnSpc>
              <a:buNone/>
            </a:pPr>
            <a:r>
              <a:rPr lang="en-US" altLang="zh-CN" dirty="0"/>
              <a:t>Find</a:t>
            </a:r>
            <a:r>
              <a:rPr lang="zh-CN" altLang="zh-CN" dirty="0"/>
              <a:t>方法用于在指定单元格区域查找第一个符合查找条件的单元格。如果没有找到符合条件的单元格，则返回</a:t>
            </a:r>
            <a:r>
              <a:rPr lang="en-US" altLang="zh-CN" dirty="0"/>
              <a:t>Nothing</a:t>
            </a:r>
            <a:r>
              <a:rPr lang="zh-CN" altLang="zh-CN" dirty="0"/>
              <a:t>；否则返回一个表示符合查找条件的单元格的</a:t>
            </a:r>
            <a:r>
              <a:rPr lang="en-US" altLang="zh-CN" dirty="0"/>
              <a:t>Range</a:t>
            </a:r>
            <a:r>
              <a:rPr lang="zh-CN" altLang="zh-CN" dirty="0"/>
              <a:t>对象。</a:t>
            </a:r>
            <a:r>
              <a:rPr lang="en-US" altLang="zh-CN" dirty="0"/>
              <a:t>Find</a:t>
            </a:r>
            <a:r>
              <a:rPr lang="zh-CN" altLang="zh-CN" dirty="0"/>
              <a:t>方法有多个参数，其参数含义与“查找与替换”对话框中的设置项相符。常用参数如下：</a:t>
            </a:r>
          </a:p>
          <a:p>
            <a:pPr marL="0" indent="0">
              <a:lnSpc>
                <a:spcPct val="120000"/>
              </a:lnSpc>
              <a:buNone/>
            </a:pPr>
            <a:r>
              <a:rPr lang="zh-CN" altLang="zh-CN" dirty="0"/>
              <a:t>格式：</a:t>
            </a:r>
            <a:r>
              <a:rPr lang="en-US" altLang="zh-CN" dirty="0" err="1"/>
              <a:t>RangeObject.Find</a:t>
            </a:r>
            <a:r>
              <a:rPr lang="en-US" altLang="zh-CN" dirty="0"/>
              <a:t>(What, After, </a:t>
            </a:r>
            <a:r>
              <a:rPr lang="en-US" altLang="zh-CN" dirty="0" err="1"/>
              <a:t>LookIn</a:t>
            </a:r>
            <a:r>
              <a:rPr lang="en-US" altLang="zh-CN" dirty="0"/>
              <a:t>, </a:t>
            </a:r>
            <a:r>
              <a:rPr lang="en-US" altLang="zh-CN" dirty="0" err="1"/>
              <a:t>LookAt</a:t>
            </a:r>
            <a:r>
              <a:rPr lang="en-US" altLang="zh-CN" dirty="0"/>
              <a:t>, </a:t>
            </a:r>
            <a:r>
              <a:rPr lang="en-US" altLang="zh-CN" dirty="0" err="1"/>
              <a:t>SearchOrder</a:t>
            </a:r>
            <a:r>
              <a:rPr lang="en-US" altLang="zh-CN" dirty="0"/>
              <a:t>, </a:t>
            </a:r>
            <a:r>
              <a:rPr lang="en-US" altLang="zh-CN" dirty="0" err="1"/>
              <a:t>SearchDirection</a:t>
            </a:r>
            <a:r>
              <a:rPr lang="en-US" altLang="zh-CN" dirty="0"/>
              <a:t>, </a:t>
            </a:r>
            <a:r>
              <a:rPr lang="en-US" altLang="zh-CN" dirty="0" err="1"/>
              <a:t>MatchCase</a:t>
            </a:r>
            <a:r>
              <a:rPr lang="en-US" altLang="zh-CN" dirty="0"/>
              <a:t>, </a:t>
            </a:r>
            <a:r>
              <a:rPr lang="en-US" altLang="zh-CN" dirty="0" err="1"/>
              <a:t>MatchByte</a:t>
            </a:r>
            <a:r>
              <a:rPr lang="en-US" altLang="zh-CN" dirty="0"/>
              <a:t>, </a:t>
            </a:r>
            <a:r>
              <a:rPr lang="en-US" altLang="zh-CN" dirty="0" err="1"/>
              <a:t>SearchFormat</a:t>
            </a:r>
            <a:r>
              <a:rPr lang="en-US" altLang="zh-CN" dirty="0"/>
              <a:t>)</a:t>
            </a:r>
            <a:endParaRPr lang="zh-CN" altLang="zh-CN" dirty="0"/>
          </a:p>
          <a:p>
            <a:pPr marL="0" indent="0">
              <a:buNone/>
            </a:pPr>
            <a:endParaRPr lang="zh-CN" altLang="en-US" dirty="0"/>
          </a:p>
        </p:txBody>
      </p:sp>
      <p:sp>
        <p:nvSpPr>
          <p:cNvPr id="4" name="内容占位符 2">
            <a:extLst>
              <a:ext uri="{FF2B5EF4-FFF2-40B4-BE49-F238E27FC236}">
                <a16:creationId xmlns:a16="http://schemas.microsoft.com/office/drawing/2014/main" id="{99093466-77A2-41E9-9C2D-39805D1B1C52}"/>
              </a:ext>
            </a:extLst>
          </p:cNvPr>
          <p:cNvSpPr txBox="1">
            <a:spLocks/>
          </p:cNvSpPr>
          <p:nvPr/>
        </p:nvSpPr>
        <p:spPr>
          <a:xfrm>
            <a:off x="209984" y="2334828"/>
            <a:ext cx="11792626" cy="452317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500"/>
              </a:spcBef>
              <a:buNone/>
            </a:pPr>
            <a:r>
              <a:rPr lang="zh-CN" altLang="zh-CN" sz="2600" dirty="0"/>
              <a:t>说明：</a:t>
            </a:r>
          </a:p>
          <a:p>
            <a:pPr marL="0" indent="0">
              <a:lnSpc>
                <a:spcPct val="120000"/>
              </a:lnSpc>
              <a:spcBef>
                <a:spcPts val="500"/>
              </a:spcBef>
              <a:buNone/>
            </a:pPr>
            <a:r>
              <a:rPr lang="zh-CN" altLang="zh-CN" sz="2600" dirty="0"/>
              <a:t>（</a:t>
            </a:r>
            <a:r>
              <a:rPr lang="en-US" altLang="zh-CN" sz="2600" dirty="0"/>
              <a:t>1</a:t>
            </a:r>
            <a:r>
              <a:rPr lang="zh-CN" altLang="zh-CN" sz="2600" dirty="0"/>
              <a:t>）</a:t>
            </a:r>
            <a:r>
              <a:rPr lang="en-US" altLang="zh-CN" sz="2600" dirty="0"/>
              <a:t>What</a:t>
            </a:r>
            <a:r>
              <a:rPr lang="zh-CN" altLang="zh-CN" sz="2600" dirty="0"/>
              <a:t>：必选参数，该参数指定要搜索的数据，可以使用任意数据类型；</a:t>
            </a:r>
          </a:p>
          <a:p>
            <a:pPr marL="0" indent="0">
              <a:lnSpc>
                <a:spcPct val="120000"/>
              </a:lnSpc>
              <a:spcBef>
                <a:spcPts val="500"/>
              </a:spcBef>
              <a:buNone/>
            </a:pPr>
            <a:r>
              <a:rPr lang="zh-CN" altLang="zh-CN" sz="2600" dirty="0"/>
              <a:t>（</a:t>
            </a:r>
            <a:r>
              <a:rPr lang="en-US" altLang="zh-CN" sz="2600" dirty="0"/>
              <a:t>2</a:t>
            </a:r>
            <a:r>
              <a:rPr lang="zh-CN" altLang="zh-CN" sz="2600" dirty="0"/>
              <a:t>）</a:t>
            </a:r>
            <a:r>
              <a:rPr lang="en-US" altLang="zh-CN" sz="2600" dirty="0"/>
              <a:t>After</a:t>
            </a:r>
            <a:r>
              <a:rPr lang="zh-CN" altLang="zh-CN" sz="2600" dirty="0"/>
              <a:t>：可选参数，表示搜索的起始单元格；</a:t>
            </a:r>
          </a:p>
          <a:p>
            <a:pPr marL="0" indent="0">
              <a:lnSpc>
                <a:spcPct val="120000"/>
              </a:lnSpc>
              <a:spcBef>
                <a:spcPts val="500"/>
              </a:spcBef>
              <a:buNone/>
            </a:pPr>
            <a:r>
              <a:rPr lang="zh-CN" altLang="zh-CN" sz="2600" dirty="0"/>
              <a:t>（</a:t>
            </a:r>
            <a:r>
              <a:rPr lang="en-US" altLang="zh-CN" sz="2600" dirty="0"/>
              <a:t>3</a:t>
            </a:r>
            <a:r>
              <a:rPr lang="zh-CN" altLang="zh-CN" sz="2600" dirty="0"/>
              <a:t>）</a:t>
            </a:r>
            <a:r>
              <a:rPr lang="en-US" altLang="zh-CN" sz="2600" dirty="0" err="1"/>
              <a:t>LookIn</a:t>
            </a:r>
            <a:r>
              <a:rPr lang="en-US" altLang="zh-CN" sz="2600" dirty="0"/>
              <a:t>: </a:t>
            </a:r>
            <a:r>
              <a:rPr lang="zh-CN" altLang="zh-CN" sz="2600" dirty="0"/>
              <a:t>可选参数，表示查找的信息类型，信息类型可以使用</a:t>
            </a:r>
            <a:r>
              <a:rPr lang="en-US" altLang="zh-CN" sz="2600" dirty="0" err="1"/>
              <a:t>xlValue</a:t>
            </a:r>
            <a:r>
              <a:rPr lang="zh-CN" altLang="zh-CN" sz="2600" dirty="0"/>
              <a:t>、</a:t>
            </a:r>
            <a:r>
              <a:rPr lang="en-US" altLang="zh-CN" sz="2600" dirty="0" err="1"/>
              <a:t>xlFormulas</a:t>
            </a:r>
            <a:r>
              <a:rPr lang="zh-CN" altLang="zh-CN" sz="2600" dirty="0"/>
              <a:t>和</a:t>
            </a:r>
            <a:r>
              <a:rPr lang="en-US" altLang="zh-CN" sz="2600" dirty="0" err="1"/>
              <a:t>xlComments</a:t>
            </a:r>
            <a:r>
              <a:rPr lang="zh-CN" altLang="zh-CN" sz="2600" dirty="0"/>
              <a:t>三个常量，对应于值、公式和注释，与“查找与替换”对话框中的“范围”选项对应；</a:t>
            </a:r>
          </a:p>
          <a:p>
            <a:pPr marL="0" indent="0">
              <a:lnSpc>
                <a:spcPct val="120000"/>
              </a:lnSpc>
              <a:spcBef>
                <a:spcPts val="500"/>
              </a:spcBef>
              <a:buNone/>
            </a:pPr>
            <a:r>
              <a:rPr lang="zh-CN" altLang="zh-CN" sz="2600" dirty="0"/>
              <a:t>（</a:t>
            </a:r>
            <a:r>
              <a:rPr lang="en-US" altLang="zh-CN" sz="2600" dirty="0"/>
              <a:t>4</a:t>
            </a:r>
            <a:r>
              <a:rPr lang="zh-CN" altLang="zh-CN" sz="2600" dirty="0"/>
              <a:t>）</a:t>
            </a:r>
            <a:r>
              <a:rPr lang="en-US" altLang="zh-CN" sz="2600" dirty="0" err="1"/>
              <a:t>LookAt</a:t>
            </a:r>
            <a:r>
              <a:rPr lang="en-US" altLang="zh-CN" sz="2600" dirty="0"/>
              <a:t>: </a:t>
            </a:r>
            <a:r>
              <a:rPr lang="zh-CN" altLang="zh-CN" sz="2600" dirty="0"/>
              <a:t>可选参数，表示与查找数据匹配程度，可以使用</a:t>
            </a:r>
            <a:r>
              <a:rPr lang="en-US" altLang="zh-CN" sz="2600" dirty="0" err="1"/>
              <a:t>xlWhole</a:t>
            </a:r>
            <a:r>
              <a:rPr lang="zh-CN" altLang="zh-CN" sz="2600" dirty="0"/>
              <a:t>和</a:t>
            </a:r>
            <a:r>
              <a:rPr lang="en-US" altLang="zh-CN" sz="2600" dirty="0" err="1"/>
              <a:t>xlPart</a:t>
            </a:r>
            <a:r>
              <a:rPr lang="zh-CN" altLang="zh-CN" sz="2600" dirty="0"/>
              <a:t>这两个常量，分别表示完全匹配和部分匹配；</a:t>
            </a:r>
          </a:p>
          <a:p>
            <a:pPr marL="0" indent="0">
              <a:lnSpc>
                <a:spcPct val="120000"/>
              </a:lnSpc>
              <a:spcBef>
                <a:spcPts val="500"/>
              </a:spcBef>
              <a:buNone/>
            </a:pPr>
            <a:r>
              <a:rPr lang="zh-CN" altLang="zh-CN" sz="2600" dirty="0"/>
              <a:t>（</a:t>
            </a:r>
            <a:r>
              <a:rPr lang="en-US" altLang="zh-CN" sz="2600" dirty="0"/>
              <a:t>5</a:t>
            </a:r>
            <a:r>
              <a:rPr lang="zh-CN" altLang="zh-CN" sz="2600" dirty="0"/>
              <a:t>）</a:t>
            </a:r>
            <a:r>
              <a:rPr lang="en-US" altLang="zh-CN" sz="2600" dirty="0" err="1"/>
              <a:t>SearchOrder</a:t>
            </a:r>
            <a:r>
              <a:rPr lang="en-US" altLang="zh-CN" sz="2600" dirty="0"/>
              <a:t>: </a:t>
            </a:r>
            <a:r>
              <a:rPr lang="zh-CN" altLang="zh-CN" sz="2600" dirty="0"/>
              <a:t>可选参数，表示搜索方式，参数值可以使用</a:t>
            </a:r>
            <a:r>
              <a:rPr lang="en-US" altLang="zh-CN" sz="2600" dirty="0" err="1"/>
              <a:t>xlByRows</a:t>
            </a:r>
            <a:r>
              <a:rPr lang="zh-CN" altLang="zh-CN" sz="2600" dirty="0"/>
              <a:t>和</a:t>
            </a:r>
            <a:r>
              <a:rPr lang="en-US" altLang="zh-CN" sz="2600" dirty="0" err="1"/>
              <a:t>xlByColumns</a:t>
            </a:r>
            <a:r>
              <a:rPr lang="en-US" altLang="zh-CN" sz="2600" dirty="0"/>
              <a:t>,</a:t>
            </a:r>
            <a:r>
              <a:rPr lang="zh-CN" altLang="zh-CN" sz="2600" dirty="0"/>
              <a:t>分别对应按行搜索和按列搜索方式。</a:t>
            </a:r>
          </a:p>
          <a:p>
            <a:pPr marL="0" indent="0">
              <a:lnSpc>
                <a:spcPct val="120000"/>
              </a:lnSpc>
              <a:spcBef>
                <a:spcPts val="500"/>
              </a:spcBef>
              <a:buNone/>
            </a:pPr>
            <a:r>
              <a:rPr lang="zh-CN" altLang="zh-CN" sz="2600" dirty="0"/>
              <a:t>（</a:t>
            </a:r>
            <a:r>
              <a:rPr lang="en-US" altLang="zh-CN" sz="2600" dirty="0"/>
              <a:t>6</a:t>
            </a:r>
            <a:r>
              <a:rPr lang="zh-CN" altLang="zh-CN" sz="2600" dirty="0"/>
              <a:t>）</a:t>
            </a:r>
            <a:r>
              <a:rPr lang="en-US" altLang="zh-CN" sz="2600" dirty="0" err="1"/>
              <a:t>SearchDirection</a:t>
            </a:r>
            <a:r>
              <a:rPr lang="zh-CN" altLang="zh-CN" sz="2600" dirty="0"/>
              <a:t>：用来确定查找的方向，即是向前查找</a:t>
            </a:r>
            <a:r>
              <a:rPr lang="en-US" altLang="zh-CN" sz="2600" dirty="0"/>
              <a:t>(</a:t>
            </a:r>
            <a:r>
              <a:rPr lang="en-US" altLang="zh-CN" sz="2600" dirty="0" err="1"/>
              <a:t>XlPrevious</a:t>
            </a:r>
            <a:r>
              <a:rPr lang="en-US" altLang="zh-CN" sz="2600" dirty="0"/>
              <a:t>)</a:t>
            </a:r>
            <a:r>
              <a:rPr lang="zh-CN" altLang="zh-CN" sz="2600" dirty="0"/>
              <a:t>还是向后查找</a:t>
            </a:r>
            <a:r>
              <a:rPr lang="en-US" altLang="zh-CN" sz="2600" dirty="0"/>
              <a:t>(</a:t>
            </a:r>
            <a:r>
              <a:rPr lang="en-US" altLang="zh-CN" sz="2600" dirty="0" err="1"/>
              <a:t>xlNext</a:t>
            </a:r>
            <a:r>
              <a:rPr lang="en-US" altLang="zh-CN" sz="2600" dirty="0"/>
              <a:t>)</a:t>
            </a:r>
            <a:r>
              <a:rPr lang="zh-CN" altLang="zh-CN" sz="2600" dirty="0"/>
              <a:t>，默认的是向后查找。</a:t>
            </a:r>
          </a:p>
          <a:p>
            <a:pPr marL="0" indent="0">
              <a:lnSpc>
                <a:spcPct val="120000"/>
              </a:lnSpc>
              <a:spcBef>
                <a:spcPts val="500"/>
              </a:spcBef>
              <a:buNone/>
            </a:pPr>
            <a:r>
              <a:rPr lang="zh-CN" altLang="zh-CN" sz="2600" dirty="0"/>
              <a:t>（</a:t>
            </a:r>
            <a:r>
              <a:rPr lang="en-US" altLang="zh-CN" sz="2600" dirty="0"/>
              <a:t>7</a:t>
            </a:r>
            <a:r>
              <a:rPr lang="zh-CN" altLang="zh-CN" sz="2600" dirty="0"/>
              <a:t>）</a:t>
            </a:r>
            <a:r>
              <a:rPr lang="en-US" altLang="zh-CN" sz="2600" dirty="0" err="1"/>
              <a:t>MatchCase</a:t>
            </a:r>
            <a:r>
              <a:rPr lang="zh-CN" altLang="zh-CN" sz="2600" dirty="0"/>
              <a:t>：可选。若该参数值为</a:t>
            </a:r>
            <a:r>
              <a:rPr lang="en-US" altLang="zh-CN" sz="2600" dirty="0"/>
              <a:t>True</a:t>
            </a:r>
            <a:r>
              <a:rPr lang="zh-CN" altLang="zh-CN" sz="2600" dirty="0"/>
              <a:t>，则在查找时区分大小写。默认值为</a:t>
            </a:r>
            <a:r>
              <a:rPr lang="en-US" altLang="zh-CN" sz="2600" dirty="0"/>
              <a:t>False</a:t>
            </a:r>
            <a:r>
              <a:rPr lang="zh-CN" altLang="zh-CN" sz="2600" dirty="0"/>
              <a:t>。</a:t>
            </a:r>
          </a:p>
          <a:p>
            <a:pPr marL="0" indent="0">
              <a:lnSpc>
                <a:spcPct val="120000"/>
              </a:lnSpc>
              <a:spcBef>
                <a:spcPts val="500"/>
              </a:spcBef>
              <a:buNone/>
            </a:pPr>
            <a:r>
              <a:rPr lang="zh-CN" altLang="zh-CN" sz="2600" dirty="0"/>
              <a:t>（</a:t>
            </a:r>
            <a:r>
              <a:rPr lang="en-US" altLang="zh-CN" sz="2600" dirty="0"/>
              <a:t>8</a:t>
            </a:r>
            <a:r>
              <a:rPr lang="zh-CN" altLang="zh-CN" sz="2600" dirty="0"/>
              <a:t>）</a:t>
            </a:r>
            <a:r>
              <a:rPr lang="en-US" altLang="zh-CN" sz="2600" dirty="0" err="1"/>
              <a:t>MatchByter</a:t>
            </a:r>
            <a:r>
              <a:rPr lang="zh-CN" altLang="zh-CN" sz="2600" dirty="0"/>
              <a:t>：可选。即是否区分全角或半角，在选择或安装了双字节语言时使用。若该参数为</a:t>
            </a:r>
            <a:r>
              <a:rPr lang="en-US" altLang="zh-CN" sz="2600" dirty="0"/>
              <a:t>True</a:t>
            </a:r>
            <a:r>
              <a:rPr lang="zh-CN" altLang="zh-CN" sz="2600" dirty="0"/>
              <a:t>，则双字节字符仅与双字节字符相匹配；若该参数为</a:t>
            </a:r>
            <a:r>
              <a:rPr lang="en-US" altLang="zh-CN" sz="2600" dirty="0"/>
              <a:t>False</a:t>
            </a:r>
            <a:r>
              <a:rPr lang="zh-CN" altLang="zh-CN" sz="2600" dirty="0"/>
              <a:t>，则双字节字符可匹配与其相同的单字节字符。</a:t>
            </a:r>
          </a:p>
          <a:p>
            <a:pPr marL="0" indent="0">
              <a:lnSpc>
                <a:spcPct val="120000"/>
              </a:lnSpc>
              <a:spcBef>
                <a:spcPts val="500"/>
              </a:spcBef>
              <a:buNone/>
            </a:pPr>
            <a:r>
              <a:rPr lang="zh-CN" altLang="zh-CN" sz="2600" dirty="0"/>
              <a:t>（</a:t>
            </a:r>
            <a:r>
              <a:rPr lang="en-US" altLang="zh-CN" sz="2600" dirty="0"/>
              <a:t>9</a:t>
            </a:r>
            <a:r>
              <a:rPr lang="zh-CN" altLang="zh-CN" sz="2600" dirty="0"/>
              <a:t>）</a:t>
            </a:r>
            <a:r>
              <a:rPr lang="en-US" altLang="zh-CN" sz="2600" dirty="0" err="1"/>
              <a:t>SearchFormat</a:t>
            </a:r>
            <a:r>
              <a:rPr lang="zh-CN" altLang="zh-CN" sz="2600" dirty="0"/>
              <a:t>，可选，指定一个确切类型的查找格式。对应于“查找与替换”对话框中，“格式”按钮。当设置带有相应格式的查找时，该参数值为</a:t>
            </a:r>
            <a:r>
              <a:rPr lang="en-US" altLang="zh-CN" sz="2600" dirty="0"/>
              <a:t>True</a:t>
            </a:r>
            <a:r>
              <a:rPr lang="zh-CN" altLang="zh-CN" sz="2600" dirty="0"/>
              <a:t>。</a:t>
            </a:r>
          </a:p>
          <a:p>
            <a:pPr marL="0" indent="0">
              <a:lnSpc>
                <a:spcPct val="120000"/>
              </a:lnSpc>
              <a:spcBef>
                <a:spcPts val="500"/>
              </a:spcBef>
              <a:buNone/>
            </a:pPr>
            <a:r>
              <a:rPr lang="zh-CN" altLang="zh-CN" sz="2600" dirty="0"/>
              <a:t>在调用</a:t>
            </a:r>
            <a:r>
              <a:rPr lang="en-US" altLang="zh-CN" sz="2600" dirty="0"/>
              <a:t>Find</a:t>
            </a:r>
            <a:r>
              <a:rPr lang="zh-CN" altLang="zh-CN" sz="2600" dirty="0"/>
              <a:t>方法时，如果不设置</a:t>
            </a:r>
            <a:r>
              <a:rPr lang="en-US" altLang="zh-CN" sz="2600" dirty="0" err="1"/>
              <a:t>LookIn</a:t>
            </a:r>
            <a:r>
              <a:rPr lang="zh-CN" altLang="zh-CN" sz="2600" dirty="0"/>
              <a:t>、</a:t>
            </a:r>
            <a:r>
              <a:rPr lang="en-US" altLang="zh-CN" sz="2600" dirty="0" err="1"/>
              <a:t>LookAt</a:t>
            </a:r>
            <a:r>
              <a:rPr lang="zh-CN" altLang="zh-CN" sz="2600" dirty="0"/>
              <a:t>和</a:t>
            </a:r>
            <a:r>
              <a:rPr lang="en-US" altLang="zh-CN" sz="2600" dirty="0" err="1"/>
              <a:t>SearchOrder</a:t>
            </a:r>
            <a:r>
              <a:rPr lang="zh-CN" altLang="zh-CN" sz="2600" dirty="0"/>
              <a:t>参数值，则其参数值为最近一次调用</a:t>
            </a:r>
            <a:r>
              <a:rPr lang="en-US" altLang="zh-CN" sz="2600" dirty="0"/>
              <a:t>Find</a:t>
            </a:r>
            <a:r>
              <a:rPr lang="zh-CN" altLang="zh-CN" sz="2600" dirty="0"/>
              <a:t>方法时设置的参数值。因此，为保证调用</a:t>
            </a:r>
            <a:r>
              <a:rPr lang="en-US" altLang="zh-CN" sz="2600" dirty="0"/>
              <a:t>Find</a:t>
            </a:r>
            <a:r>
              <a:rPr lang="zh-CN" altLang="zh-CN" sz="2600" dirty="0"/>
              <a:t>方法时参数值的确定性，在每次时最好设置。</a:t>
            </a:r>
          </a:p>
          <a:p>
            <a:pPr marL="0" indent="0">
              <a:spcBef>
                <a:spcPts val="500"/>
              </a:spcBef>
              <a:buNone/>
            </a:pPr>
            <a:endParaRPr lang="zh-CN" altLang="en-US" dirty="0"/>
          </a:p>
        </p:txBody>
      </p:sp>
    </p:spTree>
    <p:extLst>
      <p:ext uri="{BB962C8B-B14F-4D97-AF65-F5344CB8AC3E}">
        <p14:creationId xmlns:p14="http://schemas.microsoft.com/office/powerpoint/2010/main" val="2994122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4BE99B9-0A1E-47E6-84AD-AF51D861ACA7}"/>
              </a:ext>
            </a:extLst>
          </p:cNvPr>
          <p:cNvSpPr>
            <a:spLocks noGrp="1"/>
          </p:cNvSpPr>
          <p:nvPr>
            <p:ph idx="1"/>
          </p:nvPr>
        </p:nvSpPr>
        <p:spPr>
          <a:xfrm>
            <a:off x="1870107" y="2295636"/>
            <a:ext cx="7122972" cy="2027788"/>
          </a:xfrm>
          <a:solidFill>
            <a:schemeClr val="accent2">
              <a:lumMod val="20000"/>
              <a:lumOff val="80000"/>
            </a:schemeClr>
          </a:solidFill>
        </p:spPr>
        <p:txBody>
          <a:bodyPr>
            <a:normAutofit/>
          </a:bodyPr>
          <a:lstStyle/>
          <a:p>
            <a:pPr marL="0" indent="0">
              <a:buNone/>
            </a:pPr>
            <a:r>
              <a:rPr lang="en-US" altLang="zh-CN" sz="1800" dirty="0"/>
              <a:t>Sub Find</a:t>
            </a:r>
            <a:r>
              <a:rPr lang="zh-CN" altLang="zh-CN" sz="1800" dirty="0"/>
              <a:t>方法</a:t>
            </a:r>
            <a:r>
              <a:rPr lang="en-US" altLang="zh-CN" sz="1800" dirty="0"/>
              <a:t>()</a:t>
            </a:r>
            <a:endParaRPr lang="zh-CN" altLang="zh-CN" sz="1800" dirty="0"/>
          </a:p>
          <a:p>
            <a:pPr marL="0" indent="0">
              <a:buNone/>
            </a:pPr>
            <a:r>
              <a:rPr lang="en-US" altLang="zh-CN" sz="1800" dirty="0"/>
              <a:t>  If Not sheet1.Range("B1:B6").Find(10) Is Nothing Then</a:t>
            </a:r>
            <a:endParaRPr lang="zh-CN" altLang="zh-CN" sz="1800" dirty="0"/>
          </a:p>
          <a:p>
            <a:pPr marL="0" indent="0">
              <a:buNone/>
            </a:pPr>
            <a:r>
              <a:rPr lang="en-US" altLang="zh-CN" sz="1800" dirty="0"/>
              <a:t>     </a:t>
            </a:r>
            <a:r>
              <a:rPr lang="en-US" altLang="zh-CN" sz="1800" dirty="0" err="1"/>
              <a:t>MsgBox</a:t>
            </a:r>
            <a:r>
              <a:rPr lang="en-US" altLang="zh-CN" sz="1800" dirty="0"/>
              <a:t> "</a:t>
            </a:r>
            <a:r>
              <a:rPr lang="zh-CN" altLang="zh-CN" sz="1800" dirty="0"/>
              <a:t>找到了</a:t>
            </a:r>
            <a:r>
              <a:rPr lang="en-US" altLang="zh-CN" sz="1800" dirty="0"/>
              <a:t>", </a:t>
            </a:r>
            <a:r>
              <a:rPr lang="en-US" altLang="zh-CN" sz="1800" dirty="0" err="1"/>
              <a:t>vbOKOnly</a:t>
            </a:r>
            <a:r>
              <a:rPr lang="en-US" altLang="zh-CN" sz="1800" dirty="0"/>
              <a:t>, "find"</a:t>
            </a:r>
            <a:endParaRPr lang="zh-CN" altLang="zh-CN" sz="1800" dirty="0"/>
          </a:p>
          <a:p>
            <a:pPr marL="0" indent="0">
              <a:buNone/>
            </a:pPr>
            <a:r>
              <a:rPr lang="en-US" altLang="zh-CN" sz="1800" dirty="0"/>
              <a:t>  End If</a:t>
            </a:r>
            <a:endParaRPr lang="zh-CN" altLang="zh-CN" sz="1800" dirty="0"/>
          </a:p>
          <a:p>
            <a:pPr marL="0" indent="0">
              <a:buNone/>
            </a:pPr>
            <a:r>
              <a:rPr lang="en-US" altLang="zh-CN" sz="1800" dirty="0"/>
              <a:t>End Sub</a:t>
            </a:r>
          </a:p>
          <a:p>
            <a:pPr marL="0" indent="0">
              <a:buNone/>
            </a:pPr>
            <a:endParaRPr lang="zh-CN" altLang="en-US" sz="1800" dirty="0"/>
          </a:p>
        </p:txBody>
      </p:sp>
      <p:sp>
        <p:nvSpPr>
          <p:cNvPr id="4" name="矩形 3">
            <a:extLst>
              <a:ext uri="{FF2B5EF4-FFF2-40B4-BE49-F238E27FC236}">
                <a16:creationId xmlns:a16="http://schemas.microsoft.com/office/drawing/2014/main" id="{97B2F6A4-B63E-408C-84B2-B0910FF8794D}"/>
              </a:ext>
            </a:extLst>
          </p:cNvPr>
          <p:cNvSpPr/>
          <p:nvPr/>
        </p:nvSpPr>
        <p:spPr>
          <a:xfrm>
            <a:off x="1399590" y="885645"/>
            <a:ext cx="7593489" cy="369332"/>
          </a:xfrm>
          <a:prstGeom prst="rect">
            <a:avLst/>
          </a:prstGeom>
        </p:spPr>
        <p:txBody>
          <a:bodyPr wrap="square">
            <a:spAutoFit/>
          </a:bodyPr>
          <a:lstStyle/>
          <a:p>
            <a:r>
              <a:rPr lang="zh-CN" altLang="zh-CN" dirty="0">
                <a:solidFill>
                  <a:srgbClr val="000000"/>
                </a:solidFill>
                <a:latin typeface="楷体" panose="02010609060101010101" pitchFamily="49" charset="-122"/>
                <a:ea typeface="楷体" panose="02010609060101010101" pitchFamily="49" charset="-122"/>
              </a:rPr>
              <a:t>【例</a:t>
            </a:r>
            <a:r>
              <a:rPr lang="en-US" altLang="zh-CN" dirty="0">
                <a:solidFill>
                  <a:srgbClr val="000000"/>
                </a:solidFill>
                <a:latin typeface="楷体" panose="02010609060101010101" pitchFamily="49" charset="-122"/>
                <a:ea typeface="楷体" panose="02010609060101010101" pitchFamily="49" charset="-122"/>
              </a:rPr>
              <a:t>5.60</a:t>
            </a:r>
            <a:r>
              <a:rPr lang="zh-CN" altLang="zh-CN" dirty="0">
                <a:solidFill>
                  <a:srgbClr val="000000"/>
                </a:solidFill>
                <a:latin typeface="楷体" panose="02010609060101010101" pitchFamily="49" charset="-122"/>
                <a:ea typeface="楷体" panose="02010609060101010101" pitchFamily="49" charset="-122"/>
              </a:rPr>
              <a:t>】使用</a:t>
            </a:r>
            <a:r>
              <a:rPr lang="en-US" altLang="zh-CN" dirty="0">
                <a:solidFill>
                  <a:srgbClr val="000000"/>
                </a:solidFill>
                <a:latin typeface="楷体" panose="02010609060101010101" pitchFamily="49" charset="-122"/>
                <a:ea typeface="楷体" panose="02010609060101010101" pitchFamily="49" charset="-122"/>
              </a:rPr>
              <a:t>Range</a:t>
            </a:r>
            <a:r>
              <a:rPr lang="zh-CN" altLang="zh-CN" dirty="0">
                <a:solidFill>
                  <a:srgbClr val="000000"/>
                </a:solidFill>
                <a:latin typeface="楷体" panose="02010609060101010101" pitchFamily="49" charset="-122"/>
                <a:ea typeface="楷体" panose="02010609060101010101" pitchFamily="49" charset="-122"/>
              </a:rPr>
              <a:t>对象的</a:t>
            </a:r>
            <a:r>
              <a:rPr lang="en-US" altLang="zh-CN" dirty="0">
                <a:solidFill>
                  <a:srgbClr val="000000"/>
                </a:solidFill>
                <a:latin typeface="楷体" panose="02010609060101010101" pitchFamily="49" charset="-122"/>
                <a:ea typeface="楷体" panose="02010609060101010101" pitchFamily="49" charset="-122"/>
              </a:rPr>
              <a:t>Find</a:t>
            </a:r>
            <a:r>
              <a:rPr lang="zh-CN" altLang="zh-CN" dirty="0">
                <a:solidFill>
                  <a:srgbClr val="000000"/>
                </a:solidFill>
                <a:latin typeface="楷体" panose="02010609060101010101" pitchFamily="49" charset="-122"/>
                <a:ea typeface="楷体" panose="02010609060101010101" pitchFamily="49" charset="-122"/>
              </a:rPr>
              <a:t>方法，在单元格区域</a:t>
            </a:r>
            <a:r>
              <a:rPr lang="en-US" altLang="zh-CN" dirty="0">
                <a:solidFill>
                  <a:srgbClr val="000000"/>
                </a:solidFill>
                <a:latin typeface="楷体" panose="02010609060101010101" pitchFamily="49" charset="-122"/>
                <a:ea typeface="楷体" panose="02010609060101010101" pitchFamily="49" charset="-122"/>
              </a:rPr>
              <a:t>B1:B6</a:t>
            </a:r>
            <a:r>
              <a:rPr lang="zh-CN" altLang="zh-CN" dirty="0">
                <a:solidFill>
                  <a:srgbClr val="000000"/>
                </a:solidFill>
                <a:latin typeface="楷体" panose="02010609060101010101" pitchFamily="49" charset="-122"/>
                <a:ea typeface="楷体" panose="02010609060101010101" pitchFamily="49" charset="-122"/>
              </a:rPr>
              <a:t>中查找数值</a:t>
            </a:r>
            <a:r>
              <a:rPr lang="en-US" altLang="zh-CN" dirty="0">
                <a:solidFill>
                  <a:srgbClr val="000000"/>
                </a:solidFill>
                <a:latin typeface="楷体" panose="02010609060101010101" pitchFamily="49" charset="-122"/>
                <a:ea typeface="楷体" panose="02010609060101010101" pitchFamily="49" charset="-122"/>
              </a:rPr>
              <a:t>10</a:t>
            </a:r>
            <a:r>
              <a:rPr lang="zh-CN" altLang="zh-CN" dirty="0">
                <a:solidFill>
                  <a:srgbClr val="000000"/>
                </a:solidFill>
                <a:latin typeface="楷体" panose="02010609060101010101" pitchFamily="49" charset="-122"/>
                <a:ea typeface="楷体" panose="02010609060101010101" pitchFamily="49" charset="-122"/>
              </a:rPr>
              <a:t>。</a:t>
            </a:r>
          </a:p>
        </p:txBody>
      </p:sp>
    </p:spTree>
    <p:extLst>
      <p:ext uri="{BB962C8B-B14F-4D97-AF65-F5344CB8AC3E}">
        <p14:creationId xmlns:p14="http://schemas.microsoft.com/office/powerpoint/2010/main" val="3046528386"/>
      </p:ext>
    </p:extLst>
  </p:cSld>
  <p:clrMapOvr>
    <a:masterClrMapping/>
  </p:clrMapOvr>
</p:sld>
</file>

<file path=ppt/theme/theme1.xml><?xml version="1.0" encoding="utf-8"?>
<a:theme xmlns:a="http://schemas.openxmlformats.org/drawingml/2006/main" name="Office 主题​​">
  <a:themeElements>
    <a:clrScheme name="自定义 1">
      <a:dk1>
        <a:srgbClr val="FFFFFF"/>
      </a:dk1>
      <a:lt1>
        <a:srgbClr val="FFFFFF"/>
      </a:lt1>
      <a:dk2>
        <a:srgbClr val="FFFFFF"/>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lgn="l">
          <a:defRPr dirty="0">
            <a:solidFill>
              <a:srgbClr val="000000"/>
            </a:solidFill>
            <a:latin typeface="楷体" panose="02010609060101010101" pitchFamily="49" charset="-122"/>
            <a:ea typeface="楷体" panose="02010609060101010101" pitchFamily="49" charset="-122"/>
          </a:defRPr>
        </a:defPPr>
      </a:lstStyle>
    </a:spDef>
    <a:txDef>
      <a:spPr>
        <a:noFill/>
      </a:spPr>
      <a:bodyPr wrap="square" rtlCol="0">
        <a:spAutoFit/>
      </a:bodyPr>
      <a:lstStyle>
        <a:defPPr algn="l">
          <a:defRPr dirty="0">
            <a:solidFill>
              <a:srgbClr val="000000"/>
            </a:solidFill>
            <a:latin typeface="楷体" panose="02010609060101010101" pitchFamily="49" charset="-122"/>
            <a:ea typeface="楷体" panose="02010609060101010101" pitchFamily="49"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373</TotalTime>
  <Words>5333</Words>
  <Application>Microsoft Office PowerPoint</Application>
  <PresentationFormat>宽屏</PresentationFormat>
  <Paragraphs>400</Paragraphs>
  <Slides>29</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等线</vt:lpstr>
      <vt:lpstr>等线 Light</vt:lpstr>
      <vt:lpstr>方正书宋简体</vt:lpstr>
      <vt:lpstr>黑体</vt:lpstr>
      <vt:lpstr>楷体</vt:lpstr>
      <vt:lpstr>Arial</vt:lpstr>
      <vt:lpstr>Wingdings</vt:lpstr>
      <vt:lpstr>Office 主题​​</vt:lpstr>
      <vt:lpstr>5.5 Range对象</vt:lpstr>
      <vt:lpstr>5.5.1 引用Range对象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5.5.2 Range对象常用属性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5.5.3 Range对象常用方法</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smse</dc:creator>
  <cp:lastModifiedBy>Administrator</cp:lastModifiedBy>
  <cp:revision>37</cp:revision>
  <dcterms:created xsi:type="dcterms:W3CDTF">2020-02-22T07:51:56Z</dcterms:created>
  <dcterms:modified xsi:type="dcterms:W3CDTF">2020-02-26T07:32:45Z</dcterms:modified>
</cp:coreProperties>
</file>