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86" r:id="rId4"/>
    <p:sldId id="287" r:id="rId5"/>
    <p:sldId id="260" r:id="rId6"/>
    <p:sldId id="285" r:id="rId7"/>
    <p:sldId id="288" r:id="rId8"/>
    <p:sldId id="293" r:id="rId9"/>
    <p:sldId id="289" r:id="rId10"/>
    <p:sldId id="290" r:id="rId11"/>
    <p:sldId id="291" r:id="rId12"/>
    <p:sldId id="292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7" r:id="rId26"/>
    <p:sldId id="308" r:id="rId27"/>
    <p:sldId id="306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322" r:id="rId42"/>
    <p:sldId id="323" r:id="rId43"/>
    <p:sldId id="324" r:id="rId44"/>
    <p:sldId id="325" r:id="rId45"/>
    <p:sldId id="326" r:id="rId46"/>
    <p:sldId id="327" r:id="rId47"/>
    <p:sldId id="328" r:id="rId48"/>
    <p:sldId id="329" r:id="rId49"/>
    <p:sldId id="330" r:id="rId50"/>
    <p:sldId id="331" r:id="rId51"/>
    <p:sldId id="332" r:id="rId52"/>
    <p:sldId id="333" r:id="rId5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E1E1E"/>
    <a:srgbClr val="439467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ä¸­åº¦æ ·å¼ 2 - å¼ºè°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2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833114"/>
            <a:ext cx="9144000" cy="883719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数据处理与程序设计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5586347"/>
            <a:ext cx="9144000" cy="5551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授课单位：东北财经大学管理科学与工程学院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1937090"/>
            <a:ext cx="56896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章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125824" y="513184"/>
            <a:ext cx="7940351" cy="8117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本章小结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>
          <a:xfrm>
            <a:off x="2125662" y="1539875"/>
            <a:ext cx="7940676" cy="470217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5192" y="1240970"/>
            <a:ext cx="11402008" cy="5038533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9" name="直角三角形 18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节回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1298" y="365968"/>
            <a:ext cx="10515600" cy="811763"/>
          </a:xfrm>
          <a:prstGeom prst="rect">
            <a:avLst/>
          </a:prstGeo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上节回顾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4" name="直角三角形 3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7" name="直角三角形 6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/>
          </p:nvPr>
        </p:nvSpPr>
        <p:spPr>
          <a:xfrm>
            <a:off x="2090057" y="1446253"/>
            <a:ext cx="7868914" cy="449735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/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/>
          <p:cNvSpPr>
            <a:spLocks noGrp="1"/>
          </p:cNvSpPr>
          <p:nvPr>
            <p:ph type="body" sz="quarter" idx="10" hasCustomPrompt="1"/>
          </p:nvPr>
        </p:nvSpPr>
        <p:spPr>
          <a:xfrm>
            <a:off x="2071396" y="1576877"/>
            <a:ext cx="7868914" cy="4497355"/>
          </a:xfrm>
          <a:solidFill>
            <a:schemeClr val="tx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01 </a:t>
            </a:r>
          </a:p>
          <a:p>
            <a:pPr lvl="0"/>
            <a:r>
              <a:rPr lang="en-US" altLang="zh-CN" dirty="0"/>
              <a:t>02 </a:t>
            </a:r>
          </a:p>
          <a:p>
            <a:pPr lvl="0"/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1" hasCustomPrompt="1"/>
          </p:nvPr>
        </p:nvSpPr>
        <p:spPr>
          <a:xfrm>
            <a:off x="5047966" y="416266"/>
            <a:ext cx="2096067" cy="61009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本章目录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1132" y="2855166"/>
            <a:ext cx="10515600" cy="878925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94522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33593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267339"/>
            <a:ext cx="5157787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33593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427" y="2267339"/>
            <a:ext cx="5183188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5" name="直角三角形 14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8" name="直角三角形 17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1" name="直角三角形 10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4" name="直角三角形 13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943599"/>
          </a:xfrm>
        </p:spPr>
        <p:txBody>
          <a:bodyPr/>
          <a:lstStyle>
            <a:lvl1pPr>
              <a:defRPr sz="3200">
                <a:solidFill>
                  <a:srgbClr val="1E1E1E"/>
                </a:solidFill>
              </a:defRPr>
            </a:lvl1pPr>
            <a:lvl2pPr>
              <a:defRPr sz="2800">
                <a:solidFill>
                  <a:srgbClr val="1E1E1E"/>
                </a:solidFill>
              </a:defRPr>
            </a:lvl2pPr>
            <a:lvl3pPr>
              <a:defRPr sz="2400">
                <a:solidFill>
                  <a:srgbClr val="1E1E1E"/>
                </a:solidFill>
              </a:defRPr>
            </a:lvl3pPr>
            <a:lvl4pPr>
              <a:defRPr sz="2000">
                <a:solidFill>
                  <a:srgbClr val="1E1E1E"/>
                </a:solidFill>
              </a:defRPr>
            </a:lvl4pPr>
            <a:lvl5pPr>
              <a:defRPr sz="2000">
                <a:solidFill>
                  <a:srgbClr val="1E1E1E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E1E1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82555" y="1240971"/>
            <a:ext cx="10971245" cy="4935992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/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95943" y="363895"/>
            <a:ext cx="10515600" cy="81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586204"/>
            <a:ext cx="10515600" cy="459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4400" kern="1200" dirty="0" smtClean="0">
          <a:solidFill>
            <a:srgbClr val="439467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1" dirty="0"/>
              <a:t>第</a:t>
            </a:r>
            <a:r>
              <a:rPr lang="en-US" altLang="zh-CN" b="1" dirty="0"/>
              <a:t>6</a:t>
            </a:r>
            <a:r>
              <a:rPr lang="zh-CN" altLang="en-US" b="1" dirty="0"/>
              <a:t>章  窗 体 设 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6.1 </a:t>
            </a:r>
            <a:r>
              <a:rPr lang="zh-CN" altLang="en-US" dirty="0"/>
              <a:t>窗体设计器环境</a:t>
            </a:r>
          </a:p>
          <a:p>
            <a:r>
              <a:rPr lang="en-US" altLang="zh-CN" dirty="0"/>
              <a:t>6.2 </a:t>
            </a:r>
            <a:r>
              <a:rPr lang="zh-CN" altLang="en-US" dirty="0"/>
              <a:t>窗体设计基础</a:t>
            </a:r>
          </a:p>
          <a:p>
            <a:r>
              <a:rPr lang="en-US" altLang="zh-CN" dirty="0"/>
              <a:t>6.3 </a:t>
            </a:r>
            <a:r>
              <a:rPr lang="zh-CN" altLang="en-US" dirty="0"/>
              <a:t>窗体及常用控件</a:t>
            </a:r>
          </a:p>
          <a:p>
            <a:r>
              <a:rPr lang="en-US" altLang="zh-CN" dirty="0"/>
              <a:t>6.4 </a:t>
            </a:r>
            <a:r>
              <a:rPr lang="zh-CN" altLang="en-US" dirty="0"/>
              <a:t>窗体设计综合实例</a:t>
            </a:r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xmlns="" id="{00A267F6-529E-4D73-A846-6E4BDB54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窗体的概念和作用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xmlns="" id="{D58865C3-3F55-4C26-8487-3CE08DAA1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zh-CN" altLang="en-US" sz="1800" b="1" dirty="0">
                <a:solidFill>
                  <a:srgbClr val="0070C0"/>
                </a:solidFill>
                <a:latin typeface="+mn-lt"/>
                <a:ea typeface="+mn-ea"/>
              </a:rPr>
              <a:t>用户界面与软件之间的关系</a:t>
            </a:r>
            <a:endParaRPr lang="en-US" altLang="zh-CN" sz="1800" b="1" dirty="0">
              <a:solidFill>
                <a:srgbClr val="0070C0"/>
              </a:solidFill>
              <a:latin typeface="+mn-lt"/>
              <a:ea typeface="+mn-ea"/>
            </a:endParaRPr>
          </a:p>
          <a:p>
            <a:pPr marL="0" indent="0">
              <a:buNone/>
            </a:pPr>
            <a:r>
              <a:rPr lang="en-US" altLang="zh-CN" sz="2000" dirty="0"/>
              <a:t>     </a:t>
            </a:r>
            <a:r>
              <a:rPr lang="zh-CN" altLang="en-US" sz="2400" b="1" dirty="0">
                <a:latin typeface="Arial" charset="0"/>
                <a:ea typeface="宋体" pitchFamily="2" charset="-122"/>
              </a:rPr>
              <a:t>用户界面是软件的外在形式，软件是数据处理的核心。</a:t>
            </a:r>
            <a:endParaRPr lang="en-US" altLang="zh-CN" sz="2400" b="1" dirty="0">
              <a:latin typeface="Arial" charset="0"/>
              <a:ea typeface="宋体" pitchFamily="2" charset="-122"/>
            </a:endParaRPr>
          </a:p>
          <a:p>
            <a:pPr marL="0" indent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None/>
            </a:pPr>
            <a:r>
              <a:rPr lang="en-US" altLang="zh-CN" sz="1800" b="1" dirty="0">
                <a:solidFill>
                  <a:srgbClr val="0070C0"/>
                </a:solidFill>
                <a:latin typeface="+mn-lt"/>
                <a:ea typeface="+mn-ea"/>
              </a:rPr>
              <a:t>2. </a:t>
            </a:r>
            <a:r>
              <a:rPr lang="zh-CN" altLang="en-US" sz="1800" b="1" dirty="0">
                <a:solidFill>
                  <a:srgbClr val="0070C0"/>
                </a:solidFill>
                <a:latin typeface="+mn-lt"/>
                <a:ea typeface="+mn-ea"/>
              </a:rPr>
              <a:t>用户界面的工作原理</a:t>
            </a:r>
            <a:endParaRPr lang="en-US" altLang="zh-CN" sz="1800" b="1" dirty="0">
              <a:solidFill>
                <a:srgbClr val="0070C0"/>
              </a:solidFill>
              <a:latin typeface="+mn-lt"/>
              <a:ea typeface="+mn-ea"/>
            </a:endParaRPr>
          </a:p>
          <a:p>
            <a:pPr marL="0" indent="0">
              <a:buNone/>
            </a:pPr>
            <a:r>
              <a:rPr lang="zh-CN" altLang="en-US" sz="2000" dirty="0"/>
              <a:t>    </a:t>
            </a:r>
            <a:r>
              <a:rPr lang="zh-CN" altLang="en-US" sz="2400" b="1" dirty="0">
                <a:latin typeface="Arial" charset="0"/>
                <a:ea typeface="宋体" pitchFamily="2" charset="-122"/>
              </a:rPr>
              <a:t>用户界面是软件隐藏了软件的具体细节，方便用户处理数据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31325598-5BE4-4D34-8791-CC15F54D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212976"/>
            <a:ext cx="6351459" cy="329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93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xmlns="" id="{00A267F6-529E-4D73-A846-6E4BDB54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窗体的概念和作用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xmlns="" id="{D58865C3-3F55-4C26-8487-3CE08DAA1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3.</a:t>
            </a:r>
            <a:r>
              <a:rPr lang="zh-CN" altLang="en-US" sz="2400" dirty="0">
                <a:solidFill>
                  <a:srgbClr val="0070C0"/>
                </a:solidFill>
              </a:rPr>
              <a:t>窗体的概念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CN" sz="2400" dirty="0"/>
              <a:t>   </a:t>
            </a:r>
            <a:r>
              <a:rPr lang="zh-CN" altLang="en-US" sz="2400" dirty="0">
                <a:solidFill>
                  <a:srgbClr val="0070C0"/>
                </a:solidFill>
              </a:rPr>
              <a:t>从用户角度看，窗体是常用的用户界面，运行时成为</a:t>
            </a:r>
            <a:r>
              <a:rPr lang="en-US" altLang="zh-CN" sz="2400" dirty="0">
                <a:solidFill>
                  <a:srgbClr val="0070C0"/>
                </a:solidFill>
              </a:rPr>
              <a:t>Windows</a:t>
            </a:r>
            <a:r>
              <a:rPr lang="zh-CN" altLang="en-US" sz="2400" dirty="0">
                <a:solidFill>
                  <a:srgbClr val="0070C0"/>
                </a:solidFill>
              </a:rPr>
              <a:t>的一个对话框。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rgbClr val="0070C0"/>
                </a:solidFill>
              </a:rPr>
              <a:t>   </a:t>
            </a:r>
            <a:r>
              <a:rPr lang="zh-CN" altLang="en-US" sz="2400" dirty="0">
                <a:solidFill>
                  <a:srgbClr val="0070C0"/>
                </a:solidFill>
              </a:rPr>
              <a:t>从设计者角度看，是一个相对独立的运行单元，是控件的容器，可以承载各种方便与用户交互的控件。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CN" sz="2400" dirty="0">
              <a:solidFill>
                <a:srgbClr val="0070C0"/>
              </a:solidFill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AutoNum type="arabicPeriod"/>
            </a:pPr>
            <a:endParaRPr lang="zh-CN" altLang="en-US" sz="2400" b="1" dirty="0"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4313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    </a:t>
            </a:r>
          </a:p>
        </p:txBody>
      </p:sp>
      <p:sp>
        <p:nvSpPr>
          <p:cNvPr id="6" name="文本占位符 1"/>
          <p:cNvSpPr txBox="1"/>
          <p:nvPr/>
        </p:nvSpPr>
        <p:spPr>
          <a:xfrm>
            <a:off x="2071396" y="1576877"/>
            <a:ext cx="7868914" cy="4497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/>
              <a:t>1 </a:t>
            </a:r>
            <a:r>
              <a:rPr lang="zh-CN" altLang="en-US" dirty="0"/>
              <a:t>插入窗体与窗体设计器	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 </a:t>
            </a:r>
            <a:r>
              <a:rPr lang="zh-CN" altLang="en-US" dirty="0"/>
              <a:t>窗体工具箱	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 </a:t>
            </a:r>
            <a:r>
              <a:rPr lang="zh-CN" altLang="en-US" dirty="0"/>
              <a:t>属性窗口	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4 </a:t>
            </a:r>
            <a:r>
              <a:rPr lang="zh-CN" altLang="en-US" dirty="0"/>
              <a:t>窗体代码窗口	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5 </a:t>
            </a:r>
            <a:r>
              <a:rPr lang="zh-CN" altLang="en-US" dirty="0"/>
              <a:t>控件对象的基本操作	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6 </a:t>
            </a:r>
            <a:r>
              <a:rPr lang="zh-CN" altLang="en-US" dirty="0"/>
              <a:t>窗体的设计步骤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92458" y="1240970"/>
            <a:ext cx="10493406" cy="503853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一、插入窗体与窗体设计器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插入窗体：</a:t>
            </a:r>
            <a:r>
              <a:rPr lang="en-US" altLang="zh-CN" dirty="0"/>
              <a:t>VBE</a:t>
            </a:r>
            <a:r>
              <a:rPr lang="zh-CN" altLang="en-US" dirty="0"/>
              <a:t>中使用</a:t>
            </a:r>
            <a:r>
              <a:rPr lang="en-US" altLang="zh-CN" dirty="0"/>
              <a:t>【</a:t>
            </a:r>
            <a:r>
              <a:rPr lang="zh-CN" altLang="en-US" dirty="0"/>
              <a:t>插入</a:t>
            </a:r>
            <a:r>
              <a:rPr lang="en-US" altLang="zh-CN" dirty="0"/>
              <a:t>】→【</a:t>
            </a:r>
            <a:r>
              <a:rPr lang="zh-CN" altLang="en-US" dirty="0"/>
              <a:t>用户窗体</a:t>
            </a:r>
            <a:r>
              <a:rPr lang="en-US" altLang="zh-CN" dirty="0"/>
              <a:t>】</a:t>
            </a:r>
            <a:r>
              <a:rPr lang="zh-CN" altLang="en-US" dirty="0"/>
              <a:t>菜单命令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9417961-E605-4652-9ED1-841F08FD8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52C4C418-BFA8-4A24-B563-4B721EB79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5419" y="2181137"/>
            <a:ext cx="165554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xmlns="" id="{95E0DD49-F05E-48C4-A089-6269A57D38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748983"/>
              </p:ext>
            </p:extLst>
          </p:nvPr>
        </p:nvGraphicFramePr>
        <p:xfrm>
          <a:off x="2575420" y="1521152"/>
          <a:ext cx="7320610" cy="486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icture" r:id="rId3" imgW="5418370" imgH="3273126" progId="Word.Picture.8">
                  <p:embed/>
                </p:oleObj>
              </mc:Choice>
              <mc:Fallback>
                <p:oleObj name="Picture" r:id="rId3" imgW="5418370" imgH="3273126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069" t="3967" r="4803" b="11171"/>
                      <a:stretch>
                        <a:fillRect/>
                      </a:stretch>
                    </p:blipFill>
                    <p:spPr bwMode="auto">
                      <a:xfrm>
                        <a:off x="2575420" y="1521152"/>
                        <a:ext cx="7320610" cy="48669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540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二、窗体工具箱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</a:t>
            </a:r>
            <a:r>
              <a:rPr lang="en-US" altLang="zh-CN" dirty="0"/>
              <a:t>1.</a:t>
            </a:r>
            <a:r>
              <a:rPr lang="zh-CN" altLang="en-US" dirty="0"/>
              <a:t>打开窗体工具箱：选择</a:t>
            </a:r>
            <a:r>
              <a:rPr lang="en-US" altLang="zh-CN" dirty="0"/>
              <a:t>【</a:t>
            </a:r>
            <a:r>
              <a:rPr lang="zh-CN" altLang="en-US" dirty="0"/>
              <a:t>显示</a:t>
            </a:r>
            <a:r>
              <a:rPr lang="en-US" altLang="zh-CN" dirty="0"/>
              <a:t>】→【</a:t>
            </a:r>
            <a:r>
              <a:rPr lang="zh-CN" altLang="en-US" dirty="0"/>
              <a:t>工具箱</a:t>
            </a:r>
            <a:r>
              <a:rPr lang="en-US" altLang="zh-CN" dirty="0"/>
              <a:t>】</a:t>
            </a:r>
            <a:r>
              <a:rPr lang="zh-CN" altLang="en-US" dirty="0"/>
              <a:t>菜单命令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</a:t>
            </a:r>
            <a:r>
              <a:rPr lang="en-US" altLang="zh-CN" dirty="0"/>
              <a:t>2.</a:t>
            </a:r>
            <a:r>
              <a:rPr lang="zh-CN" altLang="en-US" dirty="0"/>
              <a:t>向窗体添加控件对象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3.</a:t>
            </a:r>
            <a:r>
              <a:rPr lang="zh-CN" altLang="en-US" dirty="0"/>
              <a:t>选定对象按钮的作用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BFDBCE5-3B85-4C46-823B-28EABBD9C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961" y="2281805"/>
            <a:ext cx="8443564" cy="194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90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三、属性窗口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1.</a:t>
            </a:r>
            <a:r>
              <a:rPr lang="zh-CN" altLang="en-US" dirty="0"/>
              <a:t>打开属性窗口：</a:t>
            </a:r>
            <a:r>
              <a:rPr lang="en-US" altLang="zh-CN" dirty="0"/>
              <a:t>【</a:t>
            </a:r>
            <a:r>
              <a:rPr lang="zh-CN" altLang="en-US" dirty="0"/>
              <a:t>视图</a:t>
            </a:r>
            <a:r>
              <a:rPr lang="en-US" altLang="zh-CN" dirty="0"/>
              <a:t>】→【</a:t>
            </a:r>
            <a:r>
              <a:rPr lang="zh-CN" altLang="en-US" dirty="0"/>
              <a:t>属性窗口</a:t>
            </a:r>
            <a:r>
              <a:rPr lang="en-US" altLang="zh-CN" dirty="0"/>
              <a:t>】</a:t>
            </a:r>
            <a:r>
              <a:rPr lang="zh-CN" altLang="en-US" dirty="0"/>
              <a:t>菜单命令或按</a:t>
            </a:r>
            <a:r>
              <a:rPr lang="en-US" altLang="zh-CN" dirty="0"/>
              <a:t>【F4】</a:t>
            </a:r>
            <a:r>
              <a:rPr lang="zh-CN" altLang="en-US" dirty="0"/>
              <a:t>键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2. </a:t>
            </a:r>
            <a:r>
              <a:rPr lang="zh-CN" altLang="en-US" dirty="0"/>
              <a:t>属性窗口结构</a:t>
            </a:r>
          </a:p>
          <a:p>
            <a:pPr marL="0" indent="0">
              <a:buNone/>
            </a:pPr>
            <a:r>
              <a:rPr lang="zh-CN" altLang="en-US" dirty="0"/>
              <a:t>    （</a:t>
            </a:r>
            <a:r>
              <a:rPr lang="en-US" altLang="zh-CN" dirty="0"/>
              <a:t>1</a:t>
            </a:r>
            <a:r>
              <a:rPr lang="zh-CN" altLang="en-US" dirty="0"/>
              <a:t>）对象框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（</a:t>
            </a:r>
            <a:r>
              <a:rPr lang="en-US" altLang="zh-CN" dirty="0"/>
              <a:t>2</a:t>
            </a:r>
            <a:r>
              <a:rPr lang="zh-CN" altLang="en-US" dirty="0"/>
              <a:t>）选项卡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（</a:t>
            </a:r>
            <a:r>
              <a:rPr lang="en-US" altLang="zh-CN" dirty="0"/>
              <a:t>3</a:t>
            </a:r>
            <a:r>
              <a:rPr lang="zh-CN" altLang="en-US" dirty="0"/>
              <a:t>）属性列表框</a:t>
            </a:r>
          </a:p>
        </p:txBody>
      </p:sp>
      <p:pic>
        <p:nvPicPr>
          <p:cNvPr id="4" name="Picture 2673" descr="06-003">
            <a:extLst>
              <a:ext uri="{FF2B5EF4-FFF2-40B4-BE49-F238E27FC236}">
                <a16:creationId xmlns:a16="http://schemas.microsoft.com/office/drawing/2014/main" xmlns="" id="{AFE8B613-E4E9-426F-98F2-1B51B57F170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293" y="2643284"/>
            <a:ext cx="3259164" cy="332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74" descr="06-004">
            <a:extLst>
              <a:ext uri="{FF2B5EF4-FFF2-40B4-BE49-F238E27FC236}">
                <a16:creationId xmlns:a16="http://schemas.microsoft.com/office/drawing/2014/main" xmlns="" id="{5464A91A-0478-4687-9D0D-407B29DDAF1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9576" y="3429000"/>
            <a:ext cx="2806681" cy="171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346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设置对象属性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）方法：选中对象</a:t>
            </a:r>
            <a:r>
              <a:rPr lang="en-US" altLang="zh-CN" dirty="0"/>
              <a:t>-&gt;</a:t>
            </a:r>
            <a:r>
              <a:rPr lang="zh-CN" altLang="en-US" dirty="0"/>
              <a:t> 选中要修改的属性，属性值列上修改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（</a:t>
            </a:r>
            <a:r>
              <a:rPr lang="en-US" altLang="zh-CN" dirty="0"/>
              <a:t>2</a:t>
            </a:r>
            <a:r>
              <a:rPr lang="zh-CN" altLang="en-US" dirty="0"/>
              <a:t>）静态设置和动态设置；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07280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四、窗体代码窗口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（</a:t>
            </a:r>
            <a:r>
              <a:rPr lang="en-US" altLang="zh-CN" dirty="0"/>
              <a:t>1)</a:t>
            </a:r>
            <a:r>
              <a:rPr lang="zh-CN" altLang="en-US" dirty="0"/>
              <a:t>打开代码窗口</a:t>
            </a:r>
          </a:p>
          <a:p>
            <a:pPr lvl="2"/>
            <a:r>
              <a:rPr lang="zh-CN" altLang="en-US" sz="2200" dirty="0"/>
              <a:t>双击窗体或窗体控件</a:t>
            </a:r>
          </a:p>
          <a:p>
            <a:pPr lvl="2"/>
            <a:r>
              <a:rPr lang="zh-CN" altLang="en-US" sz="2200" dirty="0"/>
              <a:t>快捷菜单选择“查看代码”命令。</a:t>
            </a:r>
          </a:p>
          <a:p>
            <a:pPr lvl="2"/>
            <a:r>
              <a:rPr lang="zh-CN" altLang="en-US" sz="2200" dirty="0"/>
              <a:t>选择“视图”→“代码窗口”菜单命令</a:t>
            </a:r>
          </a:p>
          <a:p>
            <a:pPr marL="0" indent="0">
              <a:buNone/>
            </a:pPr>
            <a:r>
              <a:rPr lang="zh-CN" altLang="en-US" dirty="0"/>
              <a:t>  （</a:t>
            </a:r>
            <a:r>
              <a:rPr lang="en-US" altLang="zh-CN" dirty="0"/>
              <a:t>2)</a:t>
            </a:r>
            <a:r>
              <a:rPr lang="zh-CN" altLang="en-US" dirty="0"/>
              <a:t>代码窗口结构</a:t>
            </a:r>
            <a:endParaRPr lang="en-US" altLang="zh-CN" dirty="0"/>
          </a:p>
          <a:p>
            <a:pPr lvl="2"/>
            <a:r>
              <a:rPr lang="zh-CN" altLang="en-US" sz="2200" dirty="0"/>
              <a:t>“对象”列表框</a:t>
            </a:r>
            <a:endParaRPr lang="en-US" altLang="zh-CN" sz="2200" dirty="0"/>
          </a:p>
          <a:p>
            <a:pPr lvl="2"/>
            <a:r>
              <a:rPr lang="zh-CN" altLang="en-US" sz="2200" dirty="0"/>
              <a:t>“过程”列表框</a:t>
            </a:r>
            <a:endParaRPr lang="en-US" altLang="zh-CN" sz="2200" dirty="0"/>
          </a:p>
          <a:p>
            <a:pPr lvl="2"/>
            <a:r>
              <a:rPr lang="zh-CN" altLang="en-US" sz="2200" dirty="0"/>
              <a:t>“编程”窗口</a:t>
            </a:r>
            <a:endParaRPr lang="en-US" altLang="zh-CN" sz="2200" dirty="0"/>
          </a:p>
          <a:p>
            <a:pPr lvl="2"/>
            <a:r>
              <a:rPr lang="en-US" altLang="zh-CN" sz="2200" dirty="0"/>
              <a:t>“</a:t>
            </a:r>
            <a:r>
              <a:rPr lang="zh-CN" altLang="en-US" sz="2200" dirty="0"/>
              <a:t>视图”按钮</a:t>
            </a:r>
          </a:p>
        </p:txBody>
      </p:sp>
      <p:pic>
        <p:nvPicPr>
          <p:cNvPr id="4" name="Picture 2682" descr="06-005">
            <a:extLst>
              <a:ext uri="{FF2B5EF4-FFF2-40B4-BE49-F238E27FC236}">
                <a16:creationId xmlns:a16="http://schemas.microsoft.com/office/drawing/2014/main" xmlns="" id="{047B1B31-EAB0-452C-91F5-6100374C50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196" y="3429000"/>
            <a:ext cx="5413695" cy="284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440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五、控件对象的基本操作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基本操作：移动、复制、删除控件对象以及改变控件对象大小。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1</a:t>
            </a:r>
            <a:r>
              <a:rPr lang="zh-CN" altLang="en-US" dirty="0"/>
              <a:t>．选中控件对象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）选中单个控件对象。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）选定多个控件对象。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）控件对象的编辑状态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1452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．改变控件对象大小</a:t>
            </a:r>
            <a:endParaRPr lang="en-US" altLang="zh-CN" dirty="0"/>
          </a:p>
          <a:p>
            <a:pPr lvl="1"/>
            <a:r>
              <a:rPr lang="zh-CN" altLang="en-US" dirty="0"/>
              <a:t>在窗体设计器中：拖动控制点可以改变控件对象的宽度或高度</a:t>
            </a:r>
            <a:endParaRPr lang="en-US" altLang="zh-CN" dirty="0"/>
          </a:p>
          <a:p>
            <a:pPr lvl="1"/>
            <a:r>
              <a:rPr lang="zh-CN" altLang="en-US" dirty="0"/>
              <a:t>在属性窗口中：设置控件对象的</a:t>
            </a:r>
            <a:r>
              <a:rPr lang="en-US" altLang="zh-CN" dirty="0"/>
              <a:t>Height</a:t>
            </a:r>
            <a:r>
              <a:rPr lang="zh-CN" altLang="en-US" dirty="0"/>
              <a:t>属性和</a:t>
            </a:r>
            <a:r>
              <a:rPr lang="en-US" altLang="zh-CN" dirty="0"/>
              <a:t>Width</a:t>
            </a:r>
            <a:r>
              <a:rPr lang="zh-CN" altLang="en-US" dirty="0"/>
              <a:t>属性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228600" lvl="1">
              <a:spcBef>
                <a:spcPts val="1000"/>
              </a:spcBef>
            </a:pPr>
            <a:r>
              <a:rPr lang="en-US" altLang="zh-CN" sz="2800" dirty="0"/>
              <a:t>3</a:t>
            </a:r>
            <a:r>
              <a:rPr lang="zh-CN" altLang="en-US" sz="2800" dirty="0"/>
              <a:t>．移动控件对象大小位置</a:t>
            </a:r>
            <a:endParaRPr lang="en-US" altLang="zh-CN" sz="2800" dirty="0"/>
          </a:p>
          <a:p>
            <a:pPr lvl="1"/>
            <a:r>
              <a:rPr lang="zh-CN" altLang="en-US" dirty="0"/>
              <a:t>在窗体设计器中：用鼠标拖拽将控件对象表面；</a:t>
            </a:r>
            <a:endParaRPr lang="en-US" altLang="zh-CN" dirty="0"/>
          </a:p>
          <a:p>
            <a:pPr lvl="1"/>
            <a:r>
              <a:rPr lang="zh-CN" altLang="en-US" dirty="0"/>
              <a:t>在属性窗口中：设置控件对象的</a:t>
            </a:r>
            <a:r>
              <a:rPr lang="en-US" altLang="zh-CN" dirty="0"/>
              <a:t>Top</a:t>
            </a:r>
            <a:r>
              <a:rPr lang="zh-CN" altLang="en-US" dirty="0"/>
              <a:t>属性和</a:t>
            </a:r>
            <a:r>
              <a:rPr lang="en-US" altLang="zh-CN" dirty="0"/>
              <a:t>Left</a:t>
            </a:r>
            <a:r>
              <a:rPr lang="zh-CN" altLang="en-US" dirty="0"/>
              <a:t>属性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228600" lvl="1">
              <a:spcBef>
                <a:spcPts val="1000"/>
              </a:spcBef>
            </a:pPr>
            <a:r>
              <a:rPr lang="en-US" altLang="zh-CN" sz="2800" dirty="0"/>
              <a:t>4</a:t>
            </a:r>
            <a:r>
              <a:rPr lang="zh-CN" altLang="en-US" sz="2800" dirty="0"/>
              <a:t>．移动控件对象大小位置</a:t>
            </a:r>
            <a:endParaRPr lang="en-US" altLang="zh-CN" sz="2800" dirty="0"/>
          </a:p>
          <a:p>
            <a:pPr marL="685800" lvl="2">
              <a:spcBef>
                <a:spcPts val="1000"/>
              </a:spcBef>
            </a:pPr>
            <a:r>
              <a:rPr lang="zh-CN" altLang="en-US" sz="2400" dirty="0"/>
              <a:t>删除：</a:t>
            </a:r>
            <a:r>
              <a:rPr lang="zh-CN" altLang="en-US" dirty="0"/>
              <a:t>按</a:t>
            </a:r>
            <a:r>
              <a:rPr lang="en-US" altLang="zh-CN" dirty="0"/>
              <a:t>DELETE</a:t>
            </a:r>
            <a:r>
              <a:rPr lang="zh-CN" altLang="en-US" dirty="0"/>
              <a:t>键或选择系统菜单上的</a:t>
            </a:r>
            <a:r>
              <a:rPr lang="en-US" altLang="zh-CN" dirty="0"/>
              <a:t>【</a:t>
            </a:r>
            <a:r>
              <a:rPr lang="zh-CN" altLang="en-US" dirty="0"/>
              <a:t>编辑</a:t>
            </a:r>
            <a:r>
              <a:rPr lang="en-US" altLang="zh-CN" dirty="0"/>
              <a:t>】→【</a:t>
            </a:r>
            <a:r>
              <a:rPr lang="zh-CN" altLang="en-US" dirty="0"/>
              <a:t>剪切</a:t>
            </a:r>
            <a:r>
              <a:rPr lang="en-US" altLang="zh-CN" dirty="0"/>
              <a:t>】</a:t>
            </a:r>
          </a:p>
          <a:p>
            <a:pPr marL="685800" lvl="2">
              <a:spcBef>
                <a:spcPts val="1000"/>
              </a:spcBef>
            </a:pPr>
            <a:r>
              <a:rPr lang="zh-CN" altLang="en-US" sz="2400" dirty="0"/>
              <a:t>恢复： </a:t>
            </a:r>
            <a:r>
              <a:rPr lang="en-US" altLang="zh-CN" sz="2400" dirty="0" err="1"/>
              <a:t>Ctrl+Z</a:t>
            </a:r>
            <a:endParaRPr lang="en-US" altLang="zh-CN" sz="2400" dirty="0"/>
          </a:p>
          <a:p>
            <a:pPr lvl="1"/>
            <a:endParaRPr lang="en-US" altLang="zh-CN" dirty="0"/>
          </a:p>
          <a:p>
            <a:pPr marL="0" lvl="1" indent="0">
              <a:spcBef>
                <a:spcPts val="1000"/>
              </a:spcBef>
              <a:buNone/>
            </a:pPr>
            <a:endParaRPr lang="en-US" altLang="zh-CN" sz="2800" dirty="0"/>
          </a:p>
          <a:p>
            <a:pPr marL="457200" lvl="1" indent="0">
              <a:buNone/>
            </a:pP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7913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六、</a:t>
            </a:r>
            <a:r>
              <a:rPr lang="en-US" altLang="zh-CN" dirty="0"/>
              <a:t> </a:t>
            </a:r>
            <a:r>
              <a:rPr lang="zh-CN" altLang="en-US" dirty="0"/>
              <a:t>窗体的设计步骤</a:t>
            </a:r>
            <a:endParaRPr lang="en-US" altLang="zh-CN" dirty="0"/>
          </a:p>
          <a:p>
            <a:pPr lvl="1"/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）规划窗体。</a:t>
            </a:r>
            <a:endParaRPr lang="en-US" altLang="zh-CN" dirty="0"/>
          </a:p>
          <a:p>
            <a:pPr lvl="1"/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）创建控件对象。</a:t>
            </a:r>
            <a:endParaRPr lang="en-US" altLang="zh-CN" dirty="0"/>
          </a:p>
          <a:p>
            <a:pPr lvl="1"/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）设置对象属性。</a:t>
            </a:r>
          </a:p>
          <a:p>
            <a:pPr lvl="1"/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）编写事件处理过程。</a:t>
            </a:r>
          </a:p>
          <a:p>
            <a:pPr lvl="1"/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）保存并运行窗体。</a:t>
            </a:r>
          </a:p>
        </p:txBody>
      </p:sp>
    </p:spTree>
    <p:extLst>
      <p:ext uri="{BB962C8B-B14F-4D97-AF65-F5344CB8AC3E}">
        <p14:creationId xmlns:p14="http://schemas.microsoft.com/office/powerpoint/2010/main" val="2951445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  【</a:t>
            </a:r>
            <a:r>
              <a:rPr lang="zh-CN" altLang="en-US" dirty="0"/>
              <a:t>例</a:t>
            </a:r>
            <a:r>
              <a:rPr lang="en-US" altLang="zh-CN" dirty="0"/>
              <a:t>6.1】</a:t>
            </a:r>
            <a:r>
              <a:rPr lang="zh-CN" altLang="en-US" dirty="0"/>
              <a:t>利用窗体设计器设计一个利息计算窗体，假设一年期存款的到期利率为</a:t>
            </a:r>
            <a:r>
              <a:rPr lang="en-US" altLang="zh-CN" dirty="0"/>
              <a:t>2.25%</a:t>
            </a:r>
            <a:r>
              <a:rPr lang="zh-CN" altLang="en-US" dirty="0"/>
              <a:t>，使用该窗体可根据用户输入的本金额计算一年期存款的到期利息。</a:t>
            </a:r>
          </a:p>
          <a:p>
            <a:pPr marL="0" indent="0">
              <a:buNone/>
            </a:pPr>
            <a:r>
              <a:rPr lang="zh-CN" altLang="en-US" dirty="0"/>
              <a:t>  （</a:t>
            </a:r>
            <a:r>
              <a:rPr lang="en-US" altLang="zh-CN" dirty="0"/>
              <a:t>1</a:t>
            </a:r>
            <a:r>
              <a:rPr lang="zh-CN" altLang="en-US" dirty="0"/>
              <a:t>）规划窗体</a:t>
            </a:r>
          </a:p>
          <a:p>
            <a:pPr marL="0" indent="0">
              <a:buNone/>
            </a:pPr>
            <a:r>
              <a:rPr lang="zh-CN" altLang="en-US" dirty="0"/>
              <a:t>    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2F9E119-93F8-4EE3-BB37-882F0A183B52}"/>
              </a:ext>
            </a:extLst>
          </p:cNvPr>
          <p:cNvSpPr/>
          <p:nvPr/>
        </p:nvSpPr>
        <p:spPr>
          <a:xfrm>
            <a:off x="2418826" y="3281571"/>
            <a:ext cx="79583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</a:rPr>
              <a:t>对    象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对象类型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说    明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属    性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属  性  值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</a:rPr>
              <a:t>Label1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标签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显示“本金”提示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Caption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本金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</a:rPr>
              <a:t>Label2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标签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显示“利息”提示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Caption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利息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</a:rPr>
              <a:t>Label3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标签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显示“元”提示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Caption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元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</a:rPr>
              <a:t>Lblinterest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标签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显示计算的利息金额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Autosize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True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	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名称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LblInterest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</a:rPr>
              <a:t>TxtCaptial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文本框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接收用户输入的本金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名称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TxtCaptial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		</a:t>
            </a:r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Value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0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</a:rPr>
              <a:t>BtnCalc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</a:rPr>
              <a:t>	按钮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接收计算命令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Caption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计算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>
                <a:solidFill>
                  <a:schemeClr val="accent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名称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BtnCalc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</a:rPr>
              <a:t>BtnExit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</a:rPr>
              <a:t>	按钮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接收退出命令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Caption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	退出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		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名称</a:t>
            </a:r>
            <a:r>
              <a:rPr lang="zh-CN" altLang="en-US" sz="1400" kern="1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	</a:t>
            </a:r>
            <a:r>
              <a:rPr lang="en-US" altLang="zh-CN" sz="1400" kern="100" dirty="0" err="1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BtnExit</a:t>
            </a:r>
            <a:r>
              <a:rPr lang="zh-CN" altLang="en-US" sz="1400" kern="100" dirty="0">
                <a:solidFill>
                  <a:schemeClr val="accent1"/>
                </a:solidFill>
                <a:latin typeface="方正书宋简体"/>
                <a:ea typeface="宋体" panose="02010600030101010101" pitchFamily="2" charset="-122"/>
              </a:rPr>
              <a:t>	</a:t>
            </a:r>
            <a:endParaRPr lang="en-US" altLang="zh-CN" sz="1400" kern="100" dirty="0">
              <a:solidFill>
                <a:schemeClr val="accent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898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C76D00C-C382-4A5D-A69D-A0309376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6.1 </a:t>
            </a:r>
            <a:r>
              <a:rPr lang="zh-CN" altLang="en-US" dirty="0"/>
              <a:t>窗体设计器环境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E4B7374-D5A6-42D6-A800-8426432A9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）创建对象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）设置对象属性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/>
              <a:t>）编写事件处理过程</a:t>
            </a: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547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6.2 </a:t>
            </a:r>
            <a:r>
              <a:rPr lang="zh-CN" altLang="en-US" b="1" dirty="0"/>
              <a:t>窗体设计基础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一、</a:t>
            </a:r>
            <a:r>
              <a:rPr lang="en-US" altLang="zh-CN" dirty="0"/>
              <a:t> </a:t>
            </a:r>
            <a:r>
              <a:rPr lang="zh-CN" altLang="en-US" dirty="0"/>
              <a:t>控件对象的属性</a:t>
            </a:r>
            <a:endParaRPr lang="en-US" altLang="zh-CN" dirty="0"/>
          </a:p>
          <a:p>
            <a:pPr lvl="1"/>
            <a:r>
              <a:rPr lang="zh-CN" altLang="en-US" dirty="0"/>
              <a:t>名称：	用于指定在代码中所引用控件对象的名称	</a:t>
            </a:r>
            <a:endParaRPr lang="en-US" altLang="zh-CN" dirty="0"/>
          </a:p>
          <a:p>
            <a:pPr lvl="1"/>
            <a:r>
              <a:rPr lang="en-US" altLang="zh-CN" dirty="0"/>
              <a:t>Height</a:t>
            </a:r>
            <a:r>
              <a:rPr lang="zh-CN" altLang="en-US" dirty="0"/>
              <a:t>：	用数值指定对象的高度。缺省单位为像素	</a:t>
            </a:r>
            <a:endParaRPr lang="en-US" altLang="zh-CN" dirty="0"/>
          </a:p>
          <a:p>
            <a:pPr lvl="1"/>
            <a:r>
              <a:rPr lang="en-US" altLang="zh-CN" dirty="0"/>
              <a:t>Width</a:t>
            </a:r>
            <a:r>
              <a:rPr lang="zh-CN" altLang="en-US" dirty="0"/>
              <a:t>：	用数值指定对象的宽度。缺省单位为像素	</a:t>
            </a:r>
            <a:endParaRPr lang="en-US" altLang="zh-CN" dirty="0"/>
          </a:p>
          <a:p>
            <a:pPr lvl="1"/>
            <a:r>
              <a:rPr lang="en-US" altLang="zh-CN" dirty="0"/>
              <a:t>Left</a:t>
            </a:r>
            <a:r>
              <a:rPr lang="zh-CN" altLang="en-US" dirty="0"/>
              <a:t>：	用数值指定控件最左边相对于其直接容器左边的距离，缺省单位为像素。	</a:t>
            </a:r>
            <a:endParaRPr lang="en-US" altLang="zh-CN" dirty="0"/>
          </a:p>
          <a:p>
            <a:pPr lvl="1"/>
            <a:r>
              <a:rPr lang="en-US" altLang="zh-CN" dirty="0"/>
              <a:t>Top</a:t>
            </a:r>
            <a:r>
              <a:rPr lang="zh-CN" altLang="en-US" dirty="0"/>
              <a:t>：	用数值指定控件顶边相对于其直接容器顶边的距离，缺省单位为像素。	</a:t>
            </a:r>
            <a:endParaRPr lang="en-US" altLang="zh-CN" dirty="0"/>
          </a:p>
          <a:p>
            <a:pPr lvl="1"/>
            <a:r>
              <a:rPr lang="en-US" altLang="zh-CN" dirty="0" err="1"/>
              <a:t>BackColor</a:t>
            </a:r>
            <a:r>
              <a:rPr lang="zh-CN" altLang="en-US" dirty="0"/>
              <a:t>：	用颜色值指定对象内文本和图形的背景色	</a:t>
            </a:r>
            <a:endParaRPr lang="en-US" altLang="zh-CN" dirty="0"/>
          </a:p>
          <a:p>
            <a:pPr lvl="1"/>
            <a:r>
              <a:rPr lang="en-US" altLang="zh-CN" dirty="0" err="1"/>
              <a:t>ForeColor</a:t>
            </a:r>
            <a:r>
              <a:rPr lang="zh-CN" altLang="en-US" dirty="0"/>
              <a:t>：	用颜色值指定对象内文本和图形的前景色	</a:t>
            </a:r>
            <a:endParaRPr lang="en-US" altLang="zh-CN" dirty="0"/>
          </a:p>
          <a:p>
            <a:pPr lvl="1"/>
            <a:r>
              <a:rPr lang="en-US" altLang="zh-CN" dirty="0"/>
              <a:t>Caption</a:t>
            </a:r>
            <a:r>
              <a:rPr lang="zh-CN" altLang="en-US" dirty="0"/>
              <a:t>：	用于指定对象的标题。	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	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894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6.2 </a:t>
            </a:r>
            <a:r>
              <a:rPr lang="zh-CN" altLang="en-US" b="1" dirty="0"/>
              <a:t>窗体设计基础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CN" dirty="0" err="1"/>
              <a:t>AutoSize</a:t>
            </a:r>
            <a:r>
              <a:rPr lang="zh-CN" altLang="en-US" dirty="0"/>
              <a:t>	指定对象是否依据其内容自动调节大小。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 True —</a:t>
            </a:r>
            <a:r>
              <a:rPr lang="zh-CN" altLang="en-US" dirty="0"/>
              <a:t>可自动调节；</a:t>
            </a:r>
            <a:r>
              <a:rPr lang="en-US" altLang="zh-CN" dirty="0"/>
              <a:t>False —</a:t>
            </a:r>
            <a:r>
              <a:rPr lang="zh-CN" altLang="en-US" dirty="0"/>
              <a:t>不可自动调节	</a:t>
            </a:r>
            <a:endParaRPr lang="en-US" altLang="zh-CN" dirty="0"/>
          </a:p>
          <a:p>
            <a:pPr lvl="1"/>
            <a:r>
              <a:rPr lang="en-US" altLang="zh-CN" dirty="0" err="1"/>
              <a:t>TextAlign</a:t>
            </a:r>
            <a:r>
              <a:rPr lang="zh-CN" altLang="en-US" dirty="0"/>
              <a:t>	文本的对齐方式。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1 —</a:t>
            </a:r>
            <a:r>
              <a:rPr lang="zh-CN" altLang="en-US" dirty="0"/>
              <a:t> 左对齐；</a:t>
            </a:r>
            <a:r>
              <a:rPr lang="en-US" altLang="zh-CN" dirty="0"/>
              <a:t>2 —</a:t>
            </a:r>
            <a:r>
              <a:rPr lang="zh-CN" altLang="en-US" dirty="0"/>
              <a:t> 居中对齐； </a:t>
            </a:r>
            <a:r>
              <a:rPr lang="en-US" altLang="zh-CN" dirty="0"/>
              <a:t>3 —</a:t>
            </a:r>
            <a:r>
              <a:rPr lang="zh-CN" altLang="en-US" dirty="0"/>
              <a:t> 右对齐 	</a:t>
            </a:r>
            <a:endParaRPr lang="en-US" altLang="zh-CN" dirty="0"/>
          </a:p>
          <a:p>
            <a:pPr lvl="1"/>
            <a:r>
              <a:rPr lang="en-US" altLang="zh-CN" dirty="0"/>
              <a:t>Font</a:t>
            </a:r>
            <a:r>
              <a:rPr lang="zh-CN" altLang="en-US" dirty="0"/>
              <a:t>	指定显示文本时的字体。	</a:t>
            </a:r>
            <a:endParaRPr lang="en-US" altLang="zh-CN" dirty="0"/>
          </a:p>
          <a:p>
            <a:pPr lvl="1"/>
            <a:r>
              <a:rPr lang="en-US" altLang="zh-CN" dirty="0"/>
              <a:t>Picture</a:t>
            </a:r>
            <a:r>
              <a:rPr lang="zh-CN" altLang="en-US" dirty="0"/>
              <a:t>	用于指定在对象内显示的位图或图标文件名	</a:t>
            </a:r>
            <a:endParaRPr lang="en-US" altLang="zh-CN" dirty="0"/>
          </a:p>
          <a:p>
            <a:pPr lvl="1"/>
            <a:r>
              <a:rPr lang="en-US" altLang="zh-CN" dirty="0" err="1"/>
              <a:t>TabIndex</a:t>
            </a:r>
            <a:r>
              <a:rPr lang="zh-CN" altLang="en-US" dirty="0"/>
              <a:t>	用数值指定对象的</a:t>
            </a:r>
            <a:r>
              <a:rPr lang="en-US" altLang="zh-CN" dirty="0"/>
              <a:t>Tab</a:t>
            </a:r>
            <a:r>
              <a:rPr lang="zh-CN" altLang="en-US" dirty="0"/>
              <a:t>键次序	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88032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6.2 </a:t>
            </a:r>
            <a:r>
              <a:rPr lang="zh-CN" altLang="en-US" b="1" dirty="0"/>
              <a:t>窗体设计基础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altLang="zh-CN" dirty="0"/>
              <a:t>Font</a:t>
            </a:r>
            <a:r>
              <a:rPr lang="zh-CN" altLang="en-US" dirty="0"/>
              <a:t>属性的子属性</a:t>
            </a:r>
            <a:endParaRPr lang="en-US" altLang="zh-CN" dirty="0"/>
          </a:p>
          <a:p>
            <a:pPr lvl="2"/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 err="1"/>
              <a:t>FontName</a:t>
            </a:r>
            <a:r>
              <a:rPr lang="zh-CN" altLang="en-US" dirty="0"/>
              <a:t>：用于设置窗体或对象上文本的字体</a:t>
            </a:r>
            <a:r>
              <a:rPr lang="en-US" altLang="zh-CN" dirty="0"/>
              <a:t>(</a:t>
            </a:r>
            <a:r>
              <a:rPr lang="zh-CN" altLang="en-US" dirty="0"/>
              <a:t>系统默认字体为宋体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</a:p>
          <a:p>
            <a:pPr lvl="2"/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 err="1"/>
              <a:t>FontSize</a:t>
            </a:r>
            <a:r>
              <a:rPr lang="zh-CN" altLang="en-US" dirty="0"/>
              <a:t>：用于设置窗体或对象上文本的字体大小。</a:t>
            </a:r>
          </a:p>
          <a:p>
            <a:pPr lvl="2"/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 err="1"/>
              <a:t>FontBold</a:t>
            </a:r>
            <a:r>
              <a:rPr lang="zh-CN" altLang="en-US" dirty="0"/>
              <a:t>：为</a:t>
            </a:r>
            <a:r>
              <a:rPr lang="en-US" altLang="zh-CN" dirty="0"/>
              <a:t>True</a:t>
            </a:r>
            <a:r>
              <a:rPr lang="zh-CN" altLang="en-US" dirty="0"/>
              <a:t>时用于设置窗体或对象上显示的文本为粗体。</a:t>
            </a:r>
          </a:p>
          <a:p>
            <a:pPr lvl="2"/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  <a:r>
              <a:rPr lang="en-US" altLang="zh-CN" dirty="0" err="1"/>
              <a:t>FontItalic</a:t>
            </a:r>
            <a:r>
              <a:rPr lang="zh-CN" altLang="en-US" dirty="0"/>
              <a:t>：为</a:t>
            </a:r>
            <a:r>
              <a:rPr lang="en-US" altLang="zh-CN" dirty="0"/>
              <a:t>True</a:t>
            </a:r>
            <a:r>
              <a:rPr lang="zh-CN" altLang="en-US" dirty="0"/>
              <a:t>时用于设置窗体或对象上显示的文本为斜体。</a:t>
            </a:r>
          </a:p>
          <a:p>
            <a:pPr lvl="2"/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  <a:r>
              <a:rPr lang="en-US" altLang="zh-CN" dirty="0" err="1"/>
              <a:t>FontStrikethru</a:t>
            </a:r>
            <a:r>
              <a:rPr lang="zh-CN" altLang="en-US" dirty="0"/>
              <a:t>：为</a:t>
            </a:r>
            <a:r>
              <a:rPr lang="en-US" altLang="zh-CN" dirty="0"/>
              <a:t>True</a:t>
            </a:r>
            <a:r>
              <a:rPr lang="zh-CN" altLang="en-US" dirty="0"/>
              <a:t>时用于给窗体或对象上显示的文本加一删除线。</a:t>
            </a:r>
          </a:p>
          <a:p>
            <a:pPr lvl="2"/>
            <a:r>
              <a:rPr lang="zh-CN" altLang="en-US" dirty="0"/>
              <a:t>（</a:t>
            </a:r>
            <a:r>
              <a:rPr lang="en-US" altLang="zh-CN" dirty="0"/>
              <a:t>6</a:t>
            </a:r>
            <a:r>
              <a:rPr lang="zh-CN" altLang="en-US" dirty="0"/>
              <a:t>）</a:t>
            </a:r>
            <a:r>
              <a:rPr lang="en-US" altLang="zh-CN" dirty="0" err="1"/>
              <a:t>FontUnderline</a:t>
            </a:r>
            <a:r>
              <a:rPr lang="zh-CN" altLang="en-US" dirty="0"/>
              <a:t>：为</a:t>
            </a:r>
            <a:r>
              <a:rPr lang="en-US" altLang="zh-CN" dirty="0"/>
              <a:t>True</a:t>
            </a:r>
            <a:r>
              <a:rPr lang="zh-CN" altLang="en-US" dirty="0"/>
              <a:t>时用于给窗体或对象上显示的文本加一下划线。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2179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6.2 </a:t>
            </a:r>
            <a:r>
              <a:rPr lang="zh-CN" altLang="en-US" b="1" dirty="0"/>
              <a:t>窗体设计基础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二、动态设置对象属性：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使用代码设置对象的属性，其格式为：</a:t>
            </a:r>
          </a:p>
          <a:p>
            <a:pPr marL="457200" lvl="1" indent="0"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格式：</a:t>
            </a:r>
            <a:r>
              <a:rPr lang="en-US" altLang="zh-CN" b="1" dirty="0">
                <a:solidFill>
                  <a:srgbClr val="FF0000"/>
                </a:solidFill>
              </a:rPr>
              <a:t>[</a:t>
            </a:r>
            <a:r>
              <a:rPr lang="zh-CN" altLang="en-US" b="1" dirty="0">
                <a:solidFill>
                  <a:srgbClr val="FF0000"/>
                </a:solidFill>
              </a:rPr>
              <a:t>对象名</a:t>
            </a:r>
            <a:r>
              <a:rPr lang="en-US" altLang="zh-CN" b="1" dirty="0">
                <a:solidFill>
                  <a:srgbClr val="FF0000"/>
                </a:solidFill>
              </a:rPr>
              <a:t>.]&lt;</a:t>
            </a:r>
            <a:r>
              <a:rPr lang="zh-CN" altLang="en-US" b="1" dirty="0">
                <a:solidFill>
                  <a:srgbClr val="FF0000"/>
                </a:solidFill>
              </a:rPr>
              <a:t>属性名</a:t>
            </a:r>
            <a:r>
              <a:rPr lang="en-US" altLang="zh-CN" b="1" dirty="0">
                <a:solidFill>
                  <a:srgbClr val="FF0000"/>
                </a:solidFill>
              </a:rPr>
              <a:t>&gt;=&lt;</a:t>
            </a:r>
            <a:r>
              <a:rPr lang="zh-CN" altLang="en-US" b="1" dirty="0">
                <a:solidFill>
                  <a:srgbClr val="FF0000"/>
                </a:solidFill>
              </a:rPr>
              <a:t>属性值</a:t>
            </a:r>
            <a:r>
              <a:rPr lang="en-US" altLang="zh-CN" b="1" dirty="0">
                <a:solidFill>
                  <a:srgbClr val="FF0000"/>
                </a:solidFill>
              </a:rPr>
              <a:t>&gt;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】</a:t>
            </a:r>
            <a:r>
              <a:rPr lang="da-DK" altLang="zh-CN" dirty="0"/>
              <a:t>LblInterest.Caption = Format(sInterest, "###,##0.00")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96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6.2 </a:t>
            </a:r>
            <a:r>
              <a:rPr lang="zh-CN" altLang="en-US" b="1" dirty="0"/>
              <a:t>窗体设计基础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三、</a:t>
            </a:r>
            <a:r>
              <a:rPr lang="en-US" altLang="zh-CN" dirty="0"/>
              <a:t> </a:t>
            </a:r>
            <a:r>
              <a:rPr lang="zh-CN" altLang="en-US" dirty="0"/>
              <a:t>控件对象的方法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zh-CN" altLang="en-US" dirty="0">
                <a:solidFill>
                  <a:srgbClr val="FF0000"/>
                </a:solidFill>
              </a:rPr>
              <a:t>方法（</a:t>
            </a:r>
            <a:r>
              <a:rPr lang="en-US" altLang="zh-CN" dirty="0">
                <a:solidFill>
                  <a:srgbClr val="FF0000"/>
                </a:solidFill>
              </a:rPr>
              <a:t>Method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en-US" dirty="0"/>
              <a:t>也称为方法程序，它对应一段程序代码，能使对象执行一个功能操作。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</a:t>
            </a:r>
            <a:r>
              <a:rPr lang="zh-CN" altLang="en-US" dirty="0"/>
              <a:t>方法的调用格式为：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 格式：</a:t>
            </a:r>
            <a:r>
              <a:rPr lang="en-US" altLang="zh-CN" dirty="0">
                <a:solidFill>
                  <a:srgbClr val="FF0000"/>
                </a:solidFill>
              </a:rPr>
              <a:t>[&lt;</a:t>
            </a:r>
            <a:r>
              <a:rPr lang="zh-CN" altLang="en-US" dirty="0">
                <a:solidFill>
                  <a:srgbClr val="FF0000"/>
                </a:solidFill>
              </a:rPr>
              <a:t>对象名</a:t>
            </a:r>
            <a:r>
              <a:rPr lang="en-US" altLang="zh-CN" dirty="0">
                <a:solidFill>
                  <a:srgbClr val="FF0000"/>
                </a:solidFill>
              </a:rPr>
              <a:t>&gt;.]</a:t>
            </a:r>
            <a:r>
              <a:rPr lang="zh-CN" altLang="en-US" dirty="0">
                <a:solidFill>
                  <a:srgbClr val="FF0000"/>
                </a:solidFill>
              </a:rPr>
              <a:t>方法名 </a:t>
            </a:r>
            <a:r>
              <a:rPr lang="en-US" altLang="zh-CN" dirty="0">
                <a:solidFill>
                  <a:srgbClr val="FF0000"/>
                </a:solidFill>
              </a:rPr>
              <a:t>[(</a:t>
            </a:r>
            <a:r>
              <a:rPr lang="zh-CN" altLang="en-US" dirty="0">
                <a:solidFill>
                  <a:srgbClr val="FF0000"/>
                </a:solidFill>
              </a:rPr>
              <a:t>参数</a:t>
            </a:r>
            <a:r>
              <a:rPr lang="en-US" altLang="zh-CN" dirty="0">
                <a:solidFill>
                  <a:srgbClr val="FF0000"/>
                </a:solidFill>
              </a:rPr>
              <a:t>)]</a:t>
            </a:r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     </a:t>
            </a:r>
            <a:r>
              <a:rPr lang="en-US" altLang="zh-CN" dirty="0"/>
              <a:t>【</a:t>
            </a:r>
            <a:r>
              <a:rPr lang="zh-CN" altLang="en-US" dirty="0"/>
              <a:t>例</a:t>
            </a:r>
            <a:r>
              <a:rPr lang="en-US" altLang="zh-CN" dirty="0"/>
              <a:t>】</a:t>
            </a:r>
            <a:r>
              <a:rPr lang="en-US" altLang="zh-CN" dirty="0" err="1"/>
              <a:t>UserForml.Hide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6422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6.2 </a:t>
            </a:r>
            <a:r>
              <a:rPr lang="zh-CN" altLang="en-US" b="1" dirty="0"/>
              <a:t>窗体设计基础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四、</a:t>
            </a:r>
            <a:r>
              <a:rPr lang="en-US" altLang="zh-CN" dirty="0"/>
              <a:t> </a:t>
            </a:r>
            <a:r>
              <a:rPr lang="zh-CN" altLang="en-US" dirty="0"/>
              <a:t>控件对象的事件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</a:t>
            </a:r>
            <a:r>
              <a:rPr lang="zh-CN" altLang="en-US" dirty="0">
                <a:solidFill>
                  <a:srgbClr val="FF0000"/>
                </a:solidFill>
              </a:rPr>
              <a:t>事件（</a:t>
            </a:r>
            <a:r>
              <a:rPr lang="en-US" altLang="zh-CN" dirty="0">
                <a:solidFill>
                  <a:srgbClr val="FF0000"/>
                </a:solidFill>
              </a:rPr>
              <a:t>Event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en-US" dirty="0"/>
              <a:t>由用户触发的一个针对对象的特定操作，</a:t>
            </a:r>
          </a:p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事件的处理遵循独立性原则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事件过程的一般格式如下：  </a:t>
            </a:r>
          </a:p>
          <a:p>
            <a:pPr marL="457200" lvl="1" indent="0">
              <a:buNone/>
            </a:pPr>
            <a:r>
              <a:rPr lang="zh-CN" altLang="en-US" dirty="0"/>
              <a:t>格式：</a:t>
            </a:r>
            <a:r>
              <a:rPr lang="en-US" altLang="zh-CN" dirty="0">
                <a:solidFill>
                  <a:srgbClr val="FF0000"/>
                </a:solidFill>
              </a:rPr>
              <a:t>Private Sub </a:t>
            </a:r>
            <a:r>
              <a:rPr lang="zh-CN" altLang="en-US" dirty="0">
                <a:solidFill>
                  <a:srgbClr val="FF0000"/>
                </a:solidFill>
              </a:rPr>
              <a:t>对象名</a:t>
            </a:r>
            <a:r>
              <a:rPr lang="en-US" altLang="zh-CN" dirty="0">
                <a:solidFill>
                  <a:srgbClr val="FF0000"/>
                </a:solidFill>
              </a:rPr>
              <a:t>_</a:t>
            </a:r>
            <a:r>
              <a:rPr lang="zh-CN" altLang="en-US" dirty="0">
                <a:solidFill>
                  <a:srgbClr val="FF0000"/>
                </a:solidFill>
              </a:rPr>
              <a:t>事件名</a:t>
            </a:r>
            <a:r>
              <a:rPr lang="en-US" altLang="zh-CN" dirty="0">
                <a:solidFill>
                  <a:srgbClr val="FF0000"/>
                </a:solidFill>
              </a:rPr>
              <a:t>() </a:t>
            </a:r>
          </a:p>
          <a:p>
            <a:pPr marL="457200" lvl="1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        事件过程程序代码 </a:t>
            </a:r>
          </a:p>
          <a:p>
            <a:pPr marL="457200" lvl="1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       End Sub 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5297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一、</a:t>
            </a:r>
            <a:r>
              <a:rPr lang="en-US" altLang="zh-CN" dirty="0"/>
              <a:t> </a:t>
            </a:r>
            <a:r>
              <a:rPr lang="zh-CN" altLang="en-US" dirty="0"/>
              <a:t>窗体</a:t>
            </a:r>
            <a:endParaRPr lang="en-US" altLang="zh-CN" dirty="0"/>
          </a:p>
          <a:p>
            <a:pPr lvl="1"/>
            <a:r>
              <a:rPr lang="zh-CN" altLang="en-US" dirty="0"/>
              <a:t> 容器对象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窗体模块的主体</a:t>
            </a:r>
            <a:endParaRPr lang="en-US" altLang="zh-CN" dirty="0"/>
          </a:p>
          <a:p>
            <a:pPr lvl="1"/>
            <a:r>
              <a:rPr lang="en-US" altLang="zh-CN" dirty="0"/>
              <a:t> </a:t>
            </a:r>
            <a:r>
              <a:rPr lang="zh-CN" altLang="en-US" dirty="0"/>
              <a:t>可独立运行</a:t>
            </a:r>
            <a:endParaRPr lang="en-US" altLang="zh-CN" dirty="0"/>
          </a:p>
          <a:p>
            <a:pPr lvl="1"/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常用属性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Caption     - </a:t>
            </a:r>
            <a:r>
              <a:rPr lang="zh-CN" altLang="en-US" dirty="0"/>
              <a:t>窗体标题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BackColor</a:t>
            </a:r>
            <a:r>
              <a:rPr lang="en-US" altLang="zh-CN" dirty="0"/>
              <a:t>   - </a:t>
            </a:r>
            <a:r>
              <a:rPr lang="zh-CN" altLang="en-US" dirty="0"/>
              <a:t>窗体背景色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ForeColor</a:t>
            </a:r>
            <a:r>
              <a:rPr lang="en-US" altLang="zh-CN" dirty="0"/>
              <a:t>   - </a:t>
            </a:r>
            <a:r>
              <a:rPr lang="zh-CN" altLang="en-US" dirty="0"/>
              <a:t>设置图片或文字颜色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ScrollBars</a:t>
            </a:r>
            <a:r>
              <a:rPr lang="en-US" altLang="zh-CN" dirty="0"/>
              <a:t> – </a:t>
            </a:r>
            <a:r>
              <a:rPr lang="zh-CN" altLang="en-US" dirty="0"/>
              <a:t>窗体滚动条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Visible     - </a:t>
            </a:r>
            <a:r>
              <a:rPr lang="zh-CN" altLang="en-US" dirty="0"/>
              <a:t>可见性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5473043-5CBD-4578-9365-9D59CE329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033" y="1240970"/>
            <a:ext cx="3048000" cy="228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5E67D3A-9DE2-4A10-A1A5-9BD6F51BE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379" y="1019175"/>
            <a:ext cx="2657475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77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常用属性</a:t>
            </a:r>
            <a:r>
              <a:rPr lang="en-US" altLang="zh-CN" dirty="0"/>
              <a:t>(</a:t>
            </a:r>
            <a:r>
              <a:rPr lang="zh-CN" altLang="en-US" dirty="0"/>
              <a:t>接上页）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Enabled  - </a:t>
            </a:r>
            <a:r>
              <a:rPr lang="zh-CN" altLang="en-US" dirty="0"/>
              <a:t>激活或禁止对象，禁止状态时，用户不可操作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Height   - </a:t>
            </a:r>
            <a:r>
              <a:rPr lang="zh-CN" altLang="en-US" dirty="0"/>
              <a:t>窗体高度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Width    - </a:t>
            </a:r>
            <a:r>
              <a:rPr lang="zh-CN" altLang="en-US" dirty="0"/>
              <a:t>窗体宽度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Left     - </a:t>
            </a:r>
            <a:r>
              <a:rPr lang="zh-CN" altLang="en-US" dirty="0"/>
              <a:t>窗体距屏幕左边界的距离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Top      - </a:t>
            </a:r>
            <a:r>
              <a:rPr lang="zh-CN" altLang="en-US" dirty="0"/>
              <a:t>窗体距屏幕上边界的距离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Font     -  </a:t>
            </a:r>
            <a:r>
              <a:rPr lang="zh-CN" altLang="en-US" dirty="0"/>
              <a:t>窗体内字体的大小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8D31807-90F9-4507-B131-7099150C8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942" y="3137206"/>
            <a:ext cx="3786074" cy="27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63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>
          <a:ln w="190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/>
              <a:t> 2. </a:t>
            </a:r>
            <a:r>
              <a:rPr lang="zh-CN" altLang="en-US" dirty="0"/>
              <a:t>窗体常用事件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Initialize</a:t>
            </a:r>
            <a:r>
              <a:rPr lang="zh-CN" altLang="en-US" dirty="0"/>
              <a:t>：初始化事件</a:t>
            </a:r>
          </a:p>
          <a:p>
            <a:pPr marL="457200" lvl="1" indent="0">
              <a:buNone/>
            </a:pPr>
            <a:r>
              <a:rPr lang="en-US" altLang="zh-CN" dirty="0"/>
              <a:t>Activate	</a:t>
            </a:r>
            <a:r>
              <a:rPr lang="zh-CN" altLang="en-US" dirty="0"/>
              <a:t>：当窗体成为当前窗口时；</a:t>
            </a:r>
          </a:p>
          <a:p>
            <a:pPr marL="457200" lvl="1" indent="0">
              <a:buNone/>
            </a:pPr>
            <a:r>
              <a:rPr lang="en-US" altLang="zh-CN" dirty="0"/>
              <a:t>Terminate</a:t>
            </a:r>
            <a:r>
              <a:rPr lang="zh-CN" altLang="en-US" dirty="0"/>
              <a:t>：窗体释放事件；</a:t>
            </a:r>
          </a:p>
          <a:p>
            <a:pPr marL="457200" lvl="1" indent="0">
              <a:buNone/>
            </a:pPr>
            <a:r>
              <a:rPr lang="en-US" altLang="zh-CN" dirty="0" err="1"/>
              <a:t>QueryClose</a:t>
            </a:r>
            <a:r>
              <a:rPr lang="zh-CN" altLang="en-US" dirty="0"/>
              <a:t>：单击关闭按钮时；</a:t>
            </a:r>
          </a:p>
          <a:p>
            <a:pPr marL="457200" lvl="1" indent="0">
              <a:buNone/>
            </a:pPr>
            <a:r>
              <a:rPr lang="en-US" altLang="zh-CN" dirty="0" err="1"/>
              <a:t>DeActivate</a:t>
            </a:r>
            <a:r>
              <a:rPr lang="zh-CN" altLang="en-US" dirty="0"/>
              <a:t>：当窗体变为非当前窗口时</a:t>
            </a:r>
          </a:p>
          <a:p>
            <a:pPr marL="457200" lvl="1" indent="0">
              <a:buNone/>
            </a:pPr>
            <a:r>
              <a:rPr lang="en-US" altLang="zh-CN" dirty="0"/>
              <a:t>Resize</a:t>
            </a:r>
            <a:r>
              <a:rPr lang="zh-CN" altLang="en-US" dirty="0"/>
              <a:t>：调整窗体的大小时发生这个事件。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 err="1"/>
              <a:t>QueryClose</a:t>
            </a:r>
            <a:r>
              <a:rPr lang="en-US" altLang="zh-CN" dirty="0"/>
              <a:t>:</a:t>
            </a:r>
          </a:p>
          <a:p>
            <a:pPr marL="1828800" lvl="4" indent="0">
              <a:buNone/>
            </a:pPr>
            <a:r>
              <a:rPr lang="en-US" altLang="zh-CN" dirty="0"/>
              <a:t>Private Sub </a:t>
            </a:r>
            <a:r>
              <a:rPr lang="en-US" altLang="zh-CN" dirty="0" err="1"/>
              <a:t>UserForm_QueryClose</a:t>
            </a:r>
            <a:r>
              <a:rPr lang="en-US" altLang="zh-CN" dirty="0"/>
              <a:t>(Cancel As Integer, </a:t>
            </a:r>
            <a:r>
              <a:rPr lang="en-US" altLang="zh-CN" dirty="0" err="1"/>
              <a:t>CloseMode</a:t>
            </a:r>
            <a:r>
              <a:rPr lang="en-US" altLang="zh-CN" dirty="0"/>
              <a:t> As Integer)</a:t>
            </a:r>
          </a:p>
          <a:p>
            <a:pPr marL="1828800" lvl="4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‘</a:t>
            </a:r>
            <a:r>
              <a:rPr lang="en-US" altLang="zh-CN" dirty="0" err="1"/>
              <a:t>CloseMode</a:t>
            </a:r>
            <a:r>
              <a:rPr lang="zh-CN" altLang="en-US" dirty="0"/>
              <a:t>： </a:t>
            </a:r>
            <a:r>
              <a:rPr lang="en-US" altLang="zh-CN" dirty="0"/>
              <a:t>0 – </a:t>
            </a:r>
            <a:r>
              <a:rPr lang="zh-CN" altLang="en-US" dirty="0"/>
              <a:t>被用户关闭；   </a:t>
            </a:r>
            <a:r>
              <a:rPr lang="en-US" altLang="zh-CN" dirty="0"/>
              <a:t>1 –</a:t>
            </a:r>
            <a:r>
              <a:rPr lang="zh-CN" altLang="en-US" dirty="0"/>
              <a:t>被</a:t>
            </a:r>
            <a:r>
              <a:rPr lang="en-US" altLang="zh-CN" dirty="0"/>
              <a:t>Unload</a:t>
            </a:r>
            <a:r>
              <a:rPr lang="zh-CN" altLang="en-US" dirty="0"/>
              <a:t>语句关闭；</a:t>
            </a:r>
            <a:endParaRPr lang="en-US" altLang="zh-CN" dirty="0"/>
          </a:p>
          <a:p>
            <a:pPr marL="1828800" lvl="4" indent="0">
              <a:buNone/>
            </a:pPr>
            <a:r>
              <a:rPr lang="en-US" altLang="zh-CN" dirty="0"/>
              <a:t>   ‘</a:t>
            </a:r>
            <a:r>
              <a:rPr lang="zh-CN" altLang="en-US" dirty="0"/>
              <a:t>           </a:t>
            </a:r>
            <a:r>
              <a:rPr lang="en-US" altLang="zh-CN" dirty="0"/>
              <a:t>2 –</a:t>
            </a:r>
            <a:r>
              <a:rPr lang="zh-CN" altLang="en-US" dirty="0"/>
              <a:t>被操作系统关闭；</a:t>
            </a:r>
            <a:r>
              <a:rPr lang="en-US" altLang="zh-CN" dirty="0"/>
              <a:t>3  - </a:t>
            </a:r>
            <a:r>
              <a:rPr lang="zh-CN" altLang="en-US" dirty="0"/>
              <a:t>被任务管理器关闭</a:t>
            </a:r>
            <a:endParaRPr lang="en-US" altLang="zh-CN" dirty="0"/>
          </a:p>
          <a:p>
            <a:pPr marL="1828800" lvl="4" indent="0">
              <a:buNone/>
            </a:pPr>
            <a:r>
              <a:rPr lang="en-US" altLang="zh-CN" dirty="0"/>
              <a:t>   </a:t>
            </a:r>
            <a:r>
              <a:rPr lang="zh-CN" altLang="en-US" dirty="0"/>
              <a:t>‘</a:t>
            </a:r>
            <a:r>
              <a:rPr lang="en-US" altLang="zh-CN" dirty="0"/>
              <a:t>Cancel </a:t>
            </a:r>
            <a:r>
              <a:rPr lang="zh-CN" altLang="en-US" dirty="0"/>
              <a:t>： 设置为</a:t>
            </a:r>
            <a:r>
              <a:rPr lang="en-US" altLang="zh-CN" dirty="0"/>
              <a:t>True</a:t>
            </a:r>
            <a:r>
              <a:rPr lang="zh-CN" altLang="en-US" dirty="0"/>
              <a:t>时，不关闭窗体</a:t>
            </a:r>
            <a:endParaRPr lang="en-US" altLang="zh-CN" dirty="0"/>
          </a:p>
          <a:p>
            <a:pPr marL="1828800" lvl="4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事件处理代码</a:t>
            </a:r>
          </a:p>
          <a:p>
            <a:pPr marL="1828800" lvl="4" indent="0">
              <a:buNone/>
            </a:pPr>
            <a:r>
              <a:rPr lang="en-US" altLang="zh-CN" dirty="0"/>
              <a:t>End Sub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D1435B8-F7F6-435C-ABEF-E8982CCDE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199" y="919741"/>
            <a:ext cx="5172075" cy="3429000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4E3D0F4E-7C82-41C7-B32E-591D956662C2}"/>
              </a:ext>
            </a:extLst>
          </p:cNvPr>
          <p:cNvCxnSpPr/>
          <p:nvPr/>
        </p:nvCxnSpPr>
        <p:spPr>
          <a:xfrm>
            <a:off x="9515694" y="1555334"/>
            <a:ext cx="223045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E57FFA3B-4007-4599-82A4-AF882C3BBFB7}"/>
              </a:ext>
            </a:extLst>
          </p:cNvPr>
          <p:cNvCxnSpPr/>
          <p:nvPr/>
        </p:nvCxnSpPr>
        <p:spPr>
          <a:xfrm>
            <a:off x="9515694" y="2254666"/>
            <a:ext cx="223045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63EE7175-F6CF-4164-ABFD-509CE58BBA89}"/>
              </a:ext>
            </a:extLst>
          </p:cNvPr>
          <p:cNvCxnSpPr/>
          <p:nvPr/>
        </p:nvCxnSpPr>
        <p:spPr>
          <a:xfrm>
            <a:off x="9515694" y="2486826"/>
            <a:ext cx="223045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E206AB7-67C4-468C-9FFF-498FAAB0ED04}"/>
              </a:ext>
            </a:extLst>
          </p:cNvPr>
          <p:cNvCxnSpPr/>
          <p:nvPr/>
        </p:nvCxnSpPr>
        <p:spPr>
          <a:xfrm>
            <a:off x="9515694" y="3845607"/>
            <a:ext cx="223045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4FCB1C1C-98DE-4047-A054-1998DD2D11BD}"/>
              </a:ext>
            </a:extLst>
          </p:cNvPr>
          <p:cNvCxnSpPr/>
          <p:nvPr/>
        </p:nvCxnSpPr>
        <p:spPr>
          <a:xfrm>
            <a:off x="9515694" y="3394817"/>
            <a:ext cx="223045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ACD7BBF5-3FD1-461B-9AD5-90796C8981E4}"/>
              </a:ext>
            </a:extLst>
          </p:cNvPr>
          <p:cNvCxnSpPr/>
          <p:nvPr/>
        </p:nvCxnSpPr>
        <p:spPr>
          <a:xfrm>
            <a:off x="9515694" y="3597780"/>
            <a:ext cx="223045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327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3. </a:t>
            </a:r>
            <a:r>
              <a:rPr lang="zh-CN" altLang="en-US" dirty="0"/>
              <a:t>窗体常用方法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Move</a:t>
            </a:r>
            <a:r>
              <a:rPr lang="zh-CN" altLang="en-US" dirty="0"/>
              <a:t>：移动窗体</a:t>
            </a:r>
          </a:p>
          <a:p>
            <a:pPr marL="457200" lvl="1" indent="0">
              <a:buNone/>
            </a:pPr>
            <a:r>
              <a:rPr lang="en-US" altLang="zh-CN" dirty="0"/>
              <a:t> Show</a:t>
            </a:r>
            <a:r>
              <a:rPr lang="zh-CN" altLang="en-US" dirty="0"/>
              <a:t>：显示窗体， </a:t>
            </a:r>
          </a:p>
          <a:p>
            <a:pPr marL="457200" lvl="1" indent="0">
              <a:buNone/>
            </a:pPr>
            <a:r>
              <a:rPr lang="en-US" altLang="zh-CN" dirty="0"/>
              <a:t> Hide</a:t>
            </a:r>
            <a:r>
              <a:rPr lang="zh-CN" altLang="en-US" dirty="0"/>
              <a:t>：隐藏窗体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4. </a:t>
            </a:r>
            <a:r>
              <a:rPr lang="zh-CN" altLang="en-US" dirty="0"/>
              <a:t>关闭窗体方法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>
                <a:solidFill>
                  <a:srgbClr val="FF0000"/>
                </a:solidFill>
              </a:rPr>
              <a:t>Unload me</a:t>
            </a:r>
          </a:p>
        </p:txBody>
      </p:sp>
    </p:spTree>
    <p:extLst>
      <p:ext uri="{BB962C8B-B14F-4D97-AF65-F5344CB8AC3E}">
        <p14:creationId xmlns:p14="http://schemas.microsoft.com/office/powerpoint/2010/main" val="4147376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/>
              <a:t>二、</a:t>
            </a:r>
            <a:r>
              <a:rPr lang="en-US" altLang="zh-CN" dirty="0"/>
              <a:t> </a:t>
            </a:r>
            <a:r>
              <a:rPr lang="zh-CN" altLang="en-US" dirty="0"/>
              <a:t>标签控件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作用：在窗体中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>      </a:t>
            </a:r>
            <a:r>
              <a:rPr lang="zh-CN" altLang="en-US" dirty="0"/>
              <a:t>显示文字信息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、主要属性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AutoSize</a:t>
            </a:r>
            <a:r>
              <a:rPr lang="zh-CN" altLang="en-US" dirty="0"/>
              <a:t>：</a:t>
            </a:r>
            <a:r>
              <a:rPr lang="en-US" altLang="zh-CN" dirty="0"/>
              <a:t>True-</a:t>
            </a:r>
            <a:r>
              <a:rPr lang="zh-CN" altLang="en-US" dirty="0"/>
              <a:t>标签外观大小适应其中文字内容</a:t>
            </a:r>
          </a:p>
          <a:p>
            <a:pPr marL="914400" lvl="2" indent="0">
              <a:buNone/>
            </a:pPr>
            <a:r>
              <a:rPr lang="en-US" altLang="zh-CN" dirty="0"/>
              <a:t>Caption</a:t>
            </a:r>
            <a:r>
              <a:rPr lang="zh-CN" altLang="en-US" dirty="0"/>
              <a:t>： 默认属性，标签中显示的文本内容，</a:t>
            </a:r>
          </a:p>
          <a:p>
            <a:pPr marL="914400" lvl="2" indent="0">
              <a:buNone/>
            </a:pPr>
            <a:r>
              <a:rPr lang="en-US" altLang="zh-CN" dirty="0" err="1"/>
              <a:t>WordWrap</a:t>
            </a:r>
            <a:r>
              <a:rPr lang="zh-CN" altLang="en-US" dirty="0"/>
              <a:t>：</a:t>
            </a:r>
            <a:r>
              <a:rPr lang="en-US" altLang="zh-CN" dirty="0"/>
              <a:t>True-</a:t>
            </a:r>
            <a:r>
              <a:rPr lang="zh-CN" altLang="en-US" dirty="0"/>
              <a:t>水平或垂直展开以适应其中文字内容的大小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、方法与事件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zh-CN" altLang="en-US" sz="2000" dirty="0"/>
              <a:t>很少使用</a:t>
            </a:r>
            <a:endParaRPr lang="en-US" altLang="zh-CN" sz="2000" dirty="0"/>
          </a:p>
          <a:p>
            <a:pPr marL="914400" lvl="2" indent="0">
              <a:buNone/>
            </a:pP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1A7043D-49A3-434B-B31A-D3ED2C7F7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37" y="1474236"/>
            <a:ext cx="4991100" cy="2286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8E61070-5151-4DE4-B154-75693412E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233" y="1383782"/>
            <a:ext cx="2581275" cy="5153025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8EB38592-BA2D-427A-807D-28BB8A99C79F}"/>
              </a:ext>
            </a:extLst>
          </p:cNvPr>
          <p:cNvCxnSpPr/>
          <p:nvPr/>
        </p:nvCxnSpPr>
        <p:spPr>
          <a:xfrm>
            <a:off x="8420233" y="1845892"/>
            <a:ext cx="25812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A018C6AE-7E50-45BE-8F67-A51ECC21348E}"/>
              </a:ext>
            </a:extLst>
          </p:cNvPr>
          <p:cNvCxnSpPr/>
          <p:nvPr/>
        </p:nvCxnSpPr>
        <p:spPr>
          <a:xfrm>
            <a:off x="8420232" y="2536677"/>
            <a:ext cx="25812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C909705D-089C-4C92-98AA-C93C2ED9D015}"/>
              </a:ext>
            </a:extLst>
          </p:cNvPr>
          <p:cNvCxnSpPr/>
          <p:nvPr/>
        </p:nvCxnSpPr>
        <p:spPr>
          <a:xfrm>
            <a:off x="8420232" y="5399518"/>
            <a:ext cx="25812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1615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三、文本框控件与编辑框控件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作用：接收或显示用户的输入输出信息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．文本框控件常用属性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MaxLength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PasswordChar</a:t>
            </a:r>
            <a:r>
              <a:rPr lang="en-US" altLang="zh-CN" dirty="0"/>
              <a:t> </a:t>
            </a:r>
          </a:p>
          <a:p>
            <a:pPr marL="914400" lvl="2" indent="0">
              <a:buNone/>
            </a:pPr>
            <a:r>
              <a:rPr lang="en-US" altLang="zh-CN" dirty="0" err="1"/>
              <a:t>MultiLine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ScrollBars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Locked</a:t>
            </a:r>
          </a:p>
          <a:p>
            <a:pPr marL="914400" lvl="2" indent="0">
              <a:buNone/>
            </a:pPr>
            <a:r>
              <a:rPr lang="en-US" altLang="zh-CN" dirty="0"/>
              <a:t>Text</a:t>
            </a:r>
            <a:r>
              <a:rPr lang="zh-CN" altLang="en-US" dirty="0"/>
              <a:t>与</a:t>
            </a:r>
            <a:r>
              <a:rPr lang="en-US" altLang="zh-CN" dirty="0"/>
              <a:t>Value</a:t>
            </a:r>
          </a:p>
          <a:p>
            <a:pPr marL="914400" lvl="2" indent="0">
              <a:buNone/>
            </a:pPr>
            <a:r>
              <a:rPr lang="en-US" altLang="zh-CN" dirty="0" err="1"/>
              <a:t>TabIndex</a:t>
            </a:r>
            <a:r>
              <a:rPr lang="en-US" altLang="zh-CN" dirty="0"/>
              <a:t>	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BA9E9A5-5049-4B48-B6D9-0F008D6FB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333" y="840823"/>
            <a:ext cx="2657475" cy="58388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360A26F-60E3-40C4-B901-E4A9459C4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983" y="2608376"/>
            <a:ext cx="3581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5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．文本框的常用方法和事件</a:t>
            </a:r>
            <a:endParaRPr lang="en-US" altLang="zh-CN" dirty="0"/>
          </a:p>
          <a:p>
            <a:pPr marL="914400" lvl="2" indent="0">
              <a:buNone/>
            </a:pPr>
            <a:r>
              <a:rPr lang="zh-CN" altLang="en-US" dirty="0"/>
              <a:t> 方法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 err="1"/>
              <a:t>SetFocus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</a:t>
            </a:r>
            <a:r>
              <a:rPr lang="zh-CN" altLang="en-US" dirty="0"/>
              <a:t>事件：</a:t>
            </a:r>
            <a:endParaRPr lang="en-US" altLang="zh-CN" dirty="0"/>
          </a:p>
          <a:p>
            <a:pPr marL="914400" lvl="2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 err="1"/>
              <a:t>GotFocus</a:t>
            </a:r>
            <a:r>
              <a:rPr lang="zh-CN" altLang="en-US" dirty="0"/>
              <a:t>事件：当控件获得焦点时。</a:t>
            </a:r>
          </a:p>
          <a:p>
            <a:pPr marL="914400" lvl="2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 err="1"/>
              <a:t>LostFocus</a:t>
            </a:r>
            <a:r>
              <a:rPr lang="zh-CN" altLang="en-US" dirty="0"/>
              <a:t>事件：控件失去焦点时。</a:t>
            </a:r>
          </a:p>
          <a:p>
            <a:pPr marL="914400" lvl="2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Change </a:t>
            </a:r>
            <a:r>
              <a:rPr lang="zh-CN" altLang="en-US" dirty="0"/>
              <a:t>事件</a:t>
            </a:r>
            <a:r>
              <a:rPr lang="en-US" altLang="zh-CN" dirty="0"/>
              <a:t>:</a:t>
            </a:r>
            <a:r>
              <a:rPr lang="zh-CN" altLang="en-US" dirty="0"/>
              <a:t>当文本框中的内容发生改变时。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3. </a:t>
            </a:r>
            <a:r>
              <a:rPr lang="zh-CN" altLang="en-US" dirty="0"/>
              <a:t>设置</a:t>
            </a:r>
            <a:r>
              <a:rPr lang="en-US" altLang="zh-CN" dirty="0"/>
              <a:t>Tab</a:t>
            </a:r>
            <a:r>
              <a:rPr lang="zh-CN" altLang="en-US" dirty="0"/>
              <a:t>键序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</a:t>
            </a:r>
            <a:r>
              <a:rPr lang="zh-CN" altLang="en-US" dirty="0"/>
              <a:t>菜单命令：</a:t>
            </a:r>
            <a:r>
              <a:rPr lang="en-US" altLang="zh-CN" dirty="0"/>
              <a:t>【</a:t>
            </a:r>
            <a:r>
              <a:rPr lang="zh-CN" altLang="en-US" dirty="0"/>
              <a:t>视图</a:t>
            </a:r>
            <a:r>
              <a:rPr lang="en-US" altLang="zh-CN" dirty="0"/>
              <a:t>】</a:t>
            </a:r>
            <a:r>
              <a:rPr lang="zh-CN" altLang="en-US" dirty="0"/>
              <a:t>→</a:t>
            </a:r>
            <a:r>
              <a:rPr lang="en-US" altLang="zh-CN" dirty="0"/>
              <a:t>【Tab</a:t>
            </a:r>
            <a:r>
              <a:rPr lang="zh-CN" altLang="en-US" dirty="0"/>
              <a:t>键顺序</a:t>
            </a:r>
            <a:r>
              <a:rPr lang="en-US" altLang="zh-CN" dirty="0"/>
              <a:t>】</a:t>
            </a:r>
            <a:r>
              <a:rPr lang="zh-CN" altLang="en-US" dirty="0"/>
              <a:t>，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109D239-AFCE-46F7-B520-9A3356827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711" y="1848637"/>
            <a:ext cx="325755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87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四、</a:t>
            </a:r>
            <a:r>
              <a:rPr lang="en-US" altLang="zh-CN" dirty="0"/>
              <a:t> </a:t>
            </a:r>
            <a:r>
              <a:rPr lang="zh-CN" altLang="en-US" dirty="0"/>
              <a:t>命令按钮控件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作用：完成某个特定的控制。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．命令按钮控件常用属性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Caption</a:t>
            </a:r>
            <a:r>
              <a:rPr lang="zh-CN" altLang="en-US" dirty="0"/>
              <a:t>：按钮的标题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Default</a:t>
            </a:r>
            <a:r>
              <a:rPr lang="zh-CN" altLang="en-US" dirty="0"/>
              <a:t>：</a:t>
            </a:r>
            <a:r>
              <a:rPr lang="en-US" altLang="zh-CN" dirty="0"/>
              <a:t>True</a:t>
            </a:r>
            <a:r>
              <a:rPr lang="zh-CN" altLang="en-US" dirty="0"/>
              <a:t>时，按回车键时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        </a:t>
            </a:r>
            <a:r>
              <a:rPr lang="zh-CN" altLang="en-US" dirty="0"/>
              <a:t>相当于单击此按钮，默认值为</a:t>
            </a:r>
            <a:r>
              <a:rPr lang="en-US" altLang="zh-CN" dirty="0"/>
              <a:t>False</a:t>
            </a:r>
          </a:p>
          <a:p>
            <a:pPr marL="914400" lvl="2" indent="0">
              <a:buNone/>
            </a:pPr>
            <a:r>
              <a:rPr lang="en-US" altLang="zh-CN" dirty="0"/>
              <a:t>Cancel:  </a:t>
            </a:r>
            <a:r>
              <a:rPr lang="zh-CN" altLang="en-US" dirty="0"/>
              <a:t>按</a:t>
            </a:r>
            <a:r>
              <a:rPr lang="en-US" altLang="zh-CN" dirty="0"/>
              <a:t>Esc</a:t>
            </a:r>
            <a:r>
              <a:rPr lang="zh-CN" altLang="en-US" dirty="0"/>
              <a:t>键时相当于单击此按钮，默认值为</a:t>
            </a:r>
            <a:r>
              <a:rPr lang="en-US" altLang="zh-CN" dirty="0"/>
              <a:t>False</a:t>
            </a:r>
          </a:p>
          <a:p>
            <a:pPr marL="914400" lvl="2" indent="0">
              <a:buNone/>
            </a:pPr>
            <a:r>
              <a:rPr lang="en-US" altLang="zh-CN" dirty="0"/>
              <a:t>Accelerator:</a:t>
            </a:r>
            <a:r>
              <a:rPr lang="zh-CN" altLang="en-US" dirty="0"/>
              <a:t>设置按钮的快捷键字符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Enable:</a:t>
            </a:r>
            <a:r>
              <a:rPr lang="zh-CN" altLang="en-US" dirty="0"/>
              <a:t>按钮是否有效。</a:t>
            </a: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．命令按钮常用事件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Click</a:t>
            </a:r>
            <a:r>
              <a:rPr lang="zh-CN" altLang="en-US" dirty="0"/>
              <a:t>事件：当在命令按钮上单击时发生。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D3DF7C2-EA01-4340-B3F8-61762CD32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453" y="1143000"/>
            <a:ext cx="3048000" cy="2286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445ED22-050D-4F6D-8A29-471525CC8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541" y="354491"/>
            <a:ext cx="2657475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53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五、选项按钮控件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作用：单选输入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．选项按钮组</a:t>
            </a:r>
          </a:p>
          <a:p>
            <a:pPr marL="457200" lvl="1" indent="0">
              <a:buNone/>
            </a:pPr>
            <a:r>
              <a:rPr lang="zh-CN" altLang="en-US" dirty="0"/>
              <a:t>在同一组的选项按钮之间存在互斥关系；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 err="1"/>
              <a:t>GroupName</a:t>
            </a:r>
            <a:r>
              <a:rPr lang="zh-CN" altLang="en-US" dirty="0"/>
              <a:t>属性值相同的各选项按钮为一组。</a:t>
            </a:r>
          </a:p>
          <a:p>
            <a:pPr marL="457200" lvl="1" indent="0">
              <a:buNone/>
            </a:pPr>
            <a:endParaRPr lang="zh-CN" altLang="en-US" dirty="0"/>
          </a:p>
          <a:p>
            <a:pPr marL="457200" lvl="1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．选项按钮是否选中判断</a:t>
            </a:r>
          </a:p>
          <a:p>
            <a:pPr marL="457200" lvl="1" indent="0">
              <a:buNone/>
            </a:pPr>
            <a:r>
              <a:rPr lang="en-US" altLang="zh-CN" dirty="0"/>
              <a:t>Value</a:t>
            </a:r>
            <a:r>
              <a:rPr lang="zh-CN" altLang="en-US" dirty="0"/>
              <a:t>属性：</a:t>
            </a:r>
            <a:r>
              <a:rPr lang="en-US" altLang="zh-CN" dirty="0"/>
              <a:t>True  – </a:t>
            </a:r>
            <a:r>
              <a:rPr lang="zh-CN" altLang="en-US" dirty="0"/>
              <a:t>被选中；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       False –</a:t>
            </a:r>
            <a:r>
              <a:rPr lang="zh-CN" altLang="en-US" dirty="0"/>
              <a:t>没有被选中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E6A4E38-E0C7-41A3-9F0E-936E2B5BB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871" y="3574403"/>
            <a:ext cx="3448050" cy="2705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47842E9-4DAD-4EDC-818F-5360FDB35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980" y="840823"/>
            <a:ext cx="2657475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450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六、复选框控件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作用：多选输入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主要属性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Value</a:t>
            </a:r>
            <a:r>
              <a:rPr lang="zh-CN" altLang="en-US" dirty="0"/>
              <a:t>（默认属性）：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   False - </a:t>
            </a:r>
            <a:r>
              <a:rPr lang="zh-CN" altLang="en-US" dirty="0"/>
              <a:t>未被选定，复选框内为空白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   True  - </a:t>
            </a:r>
            <a:r>
              <a:rPr lang="zh-CN" altLang="en-US" dirty="0"/>
              <a:t>选中，复选框内显示 “√” ；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   Null  - </a:t>
            </a:r>
            <a:r>
              <a:rPr lang="zh-CN" altLang="en-US" dirty="0"/>
              <a:t>空态，灰色的“√”标志。</a:t>
            </a:r>
            <a:endParaRPr lang="en-US" altLang="zh-CN" dirty="0"/>
          </a:p>
          <a:p>
            <a:pPr marL="914400" lvl="2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主要事件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Click</a:t>
            </a:r>
            <a:r>
              <a:rPr lang="zh-CN" altLang="en-US" dirty="0"/>
              <a:t>事件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Change</a:t>
            </a:r>
            <a:r>
              <a:rPr lang="zh-CN" altLang="en-US" dirty="0"/>
              <a:t>事件</a:t>
            </a:r>
            <a:endParaRPr lang="en-US" altLang="zh-CN" dirty="0"/>
          </a:p>
          <a:p>
            <a:pPr marL="457200" lvl="1" indent="0">
              <a:buNone/>
            </a:pP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7DB5C16-F376-4711-B494-614731C67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334" y="421809"/>
            <a:ext cx="3181350" cy="24574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ABB9D2B-E4E9-41D4-9BC7-293F792C9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541" y="710923"/>
            <a:ext cx="2657475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5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七、组合框控件和列表框控件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</a:t>
            </a:r>
            <a:r>
              <a:rPr lang="zh-CN" altLang="en-US" dirty="0"/>
              <a:t>作用：列表选择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．两者的主要区别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）组合框不提供多重选择的功能，没有</a:t>
            </a:r>
            <a:r>
              <a:rPr lang="en-US" altLang="zh-CN" dirty="0" err="1"/>
              <a:t>MultiSelect</a:t>
            </a:r>
            <a:r>
              <a:rPr lang="zh-CN" altLang="en-US" dirty="0"/>
              <a:t>属性。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）组合框有两种形式：</a:t>
            </a:r>
            <a:endParaRPr lang="en-US" altLang="zh-CN" dirty="0"/>
          </a:p>
          <a:p>
            <a:pPr marL="914400" lvl="2" indent="0">
              <a:buNone/>
            </a:pPr>
            <a:r>
              <a:rPr lang="zh-CN" altLang="en-US" dirty="0"/>
              <a:t>下拉组合框（</a:t>
            </a:r>
            <a:r>
              <a:rPr lang="en-US" altLang="zh-CN" dirty="0"/>
              <a:t>Style</a:t>
            </a:r>
            <a:r>
              <a:rPr lang="zh-CN" altLang="en-US" dirty="0"/>
              <a:t>属性值为</a:t>
            </a:r>
            <a:r>
              <a:rPr lang="en-US" altLang="zh-CN" dirty="0"/>
              <a:t>0</a:t>
            </a:r>
            <a:r>
              <a:rPr lang="zh-CN" altLang="en-US" dirty="0"/>
              <a:t>）</a:t>
            </a:r>
            <a:endParaRPr lang="en-US" altLang="zh-CN" dirty="0"/>
          </a:p>
          <a:p>
            <a:pPr marL="914400" lvl="2" indent="0">
              <a:buNone/>
            </a:pPr>
            <a:r>
              <a:rPr lang="zh-CN" altLang="en-US" dirty="0"/>
              <a:t>下拉列表框（</a:t>
            </a:r>
            <a:r>
              <a:rPr lang="en-US" altLang="zh-CN" dirty="0"/>
              <a:t>Style</a:t>
            </a:r>
            <a:r>
              <a:rPr lang="zh-CN" altLang="en-US" dirty="0"/>
              <a:t>属性值为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. </a:t>
            </a:r>
            <a:r>
              <a:rPr lang="zh-CN" altLang="en-US" dirty="0"/>
              <a:t>列表框的常用属性</a:t>
            </a:r>
          </a:p>
        </p:txBody>
      </p:sp>
    </p:spTree>
    <p:extLst>
      <p:ext uri="{BB962C8B-B14F-4D97-AF65-F5344CB8AC3E}">
        <p14:creationId xmlns:p14="http://schemas.microsoft.com/office/powerpoint/2010/main" val="31146855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2.</a:t>
            </a:r>
            <a:r>
              <a:rPr lang="zh-CN" altLang="en-US" dirty="0"/>
              <a:t>列表框的常用属性</a:t>
            </a:r>
          </a:p>
          <a:p>
            <a:pPr marL="457200" lvl="1" indent="0">
              <a:buNone/>
            </a:pPr>
            <a:r>
              <a:rPr lang="en-US" altLang="zh-CN" dirty="0"/>
              <a:t>(1) List </a:t>
            </a:r>
            <a:r>
              <a:rPr lang="zh-CN" altLang="en-US" dirty="0"/>
              <a:t>属性：数组名</a:t>
            </a:r>
            <a:r>
              <a:rPr lang="en-US" altLang="zh-CN" dirty="0"/>
              <a:t>,</a:t>
            </a:r>
            <a:r>
              <a:rPr lang="zh-CN" altLang="en-US" dirty="0"/>
              <a:t>数组中的每个元素值是列表的一个选项</a:t>
            </a:r>
          </a:p>
          <a:p>
            <a:pPr marL="457200" lvl="1" indent="0">
              <a:buNone/>
            </a:pPr>
            <a:r>
              <a:rPr lang="en-US" altLang="zh-CN" dirty="0"/>
              <a:t>(2) </a:t>
            </a:r>
            <a:r>
              <a:rPr lang="en-US" altLang="zh-CN" dirty="0" err="1"/>
              <a:t>ListCount</a:t>
            </a:r>
            <a:r>
              <a:rPr lang="en-US" altLang="zh-CN" dirty="0"/>
              <a:t> </a:t>
            </a:r>
            <a:r>
              <a:rPr lang="zh-CN" altLang="en-US" dirty="0"/>
              <a:t>属性：列表项目的个数。</a:t>
            </a:r>
          </a:p>
          <a:p>
            <a:pPr marL="457200" lvl="1" indent="0">
              <a:buNone/>
            </a:pPr>
            <a:r>
              <a:rPr lang="en-US" altLang="zh-CN" dirty="0"/>
              <a:t>(3) </a:t>
            </a:r>
            <a:r>
              <a:rPr lang="en-US" altLang="zh-CN" dirty="0" err="1"/>
              <a:t>ListIndex</a:t>
            </a:r>
            <a:r>
              <a:rPr lang="en-US" altLang="zh-CN" dirty="0"/>
              <a:t> </a:t>
            </a:r>
            <a:r>
              <a:rPr lang="zh-CN" altLang="en-US" dirty="0"/>
              <a:t>属性：该属性值为被选中表项的索引，从</a:t>
            </a:r>
            <a:r>
              <a:rPr lang="en-US" altLang="zh-CN" dirty="0"/>
              <a:t>0</a:t>
            </a:r>
            <a:r>
              <a:rPr lang="zh-CN" altLang="en-US" dirty="0"/>
              <a:t>开始。</a:t>
            </a:r>
          </a:p>
          <a:p>
            <a:pPr marL="457200" lvl="1" indent="0">
              <a:buNone/>
            </a:pPr>
            <a:r>
              <a:rPr lang="en-US" altLang="zh-CN" dirty="0"/>
              <a:t>(4) </a:t>
            </a:r>
            <a:r>
              <a:rPr lang="en-US" altLang="zh-CN" dirty="0" err="1"/>
              <a:t>MultiSelect</a:t>
            </a:r>
            <a:r>
              <a:rPr lang="en-US" altLang="zh-CN" dirty="0"/>
              <a:t> </a:t>
            </a:r>
            <a:r>
              <a:rPr lang="zh-CN" altLang="en-US" dirty="0"/>
              <a:t>属性：</a:t>
            </a:r>
          </a:p>
          <a:p>
            <a:pPr marL="457200" lvl="1" indent="0">
              <a:buNone/>
            </a:pPr>
            <a:r>
              <a:rPr lang="en-US" altLang="zh-CN" dirty="0"/>
              <a:t>(5) Text </a:t>
            </a:r>
            <a:r>
              <a:rPr lang="zh-CN" altLang="en-US" dirty="0"/>
              <a:t>属性：</a:t>
            </a:r>
            <a:r>
              <a:rPr lang="en-US" altLang="zh-CN" dirty="0"/>
              <a:t>Text</a:t>
            </a:r>
            <a:r>
              <a:rPr lang="zh-CN" altLang="en-US" dirty="0"/>
              <a:t>属性值为当前被选中列表项的文字内容。</a:t>
            </a:r>
          </a:p>
          <a:p>
            <a:pPr marL="457200" lvl="1" indent="0">
              <a:buNone/>
            </a:pPr>
            <a:r>
              <a:rPr lang="en-US" altLang="zh-CN" dirty="0"/>
              <a:t>(6) Selected </a:t>
            </a:r>
            <a:r>
              <a:rPr lang="zh-CN" altLang="en-US" dirty="0"/>
              <a:t>属性：可以通过</a:t>
            </a:r>
            <a:r>
              <a:rPr lang="en-US" altLang="zh-CN" dirty="0"/>
              <a:t>Selected</a:t>
            </a:r>
            <a:r>
              <a:rPr lang="zh-CN" altLang="en-US" dirty="0"/>
              <a:t>属性判断哪些选项被选中。</a:t>
            </a:r>
          </a:p>
          <a:p>
            <a:pPr marL="457200" lvl="1" indent="0">
              <a:buNone/>
            </a:pPr>
            <a:r>
              <a:rPr lang="en-US" altLang="zh-CN" dirty="0"/>
              <a:t>(7) </a:t>
            </a:r>
            <a:r>
              <a:rPr lang="en-US" altLang="zh-CN" dirty="0" err="1"/>
              <a:t>ListStyle</a:t>
            </a:r>
            <a:r>
              <a:rPr lang="en-US" altLang="zh-CN" dirty="0"/>
              <a:t> </a:t>
            </a:r>
            <a:r>
              <a:rPr lang="zh-CN" altLang="en-US" dirty="0"/>
              <a:t>：值为</a:t>
            </a:r>
            <a:r>
              <a:rPr lang="en-US" altLang="zh-CN" dirty="0"/>
              <a:t>0</a:t>
            </a:r>
            <a:r>
              <a:rPr lang="zh-CN" altLang="en-US" dirty="0"/>
              <a:t>时</a:t>
            </a:r>
            <a:r>
              <a:rPr lang="en-US" altLang="zh-CN" dirty="0"/>
              <a:t>(</a:t>
            </a:r>
            <a:r>
              <a:rPr lang="zh-CN" altLang="en-US" dirty="0"/>
              <a:t>默认值</a:t>
            </a:r>
            <a:r>
              <a:rPr lang="en-US" altLang="zh-CN" dirty="0"/>
              <a:t>)</a:t>
            </a:r>
            <a:r>
              <a:rPr lang="zh-CN" altLang="en-US" dirty="0"/>
              <a:t>，为标准样式；值为 </a:t>
            </a:r>
            <a:r>
              <a:rPr lang="en-US" altLang="zh-CN" dirty="0"/>
              <a:t>1</a:t>
            </a:r>
            <a:r>
              <a:rPr lang="zh-CN" altLang="en-US" dirty="0"/>
              <a:t>时，为复选框样式。</a:t>
            </a:r>
          </a:p>
          <a:p>
            <a:pPr marL="457200" lvl="1" indent="0">
              <a:buNone/>
            </a:pPr>
            <a:r>
              <a:rPr lang="en-US" altLang="zh-CN" dirty="0"/>
              <a:t>(8) </a:t>
            </a:r>
            <a:r>
              <a:rPr lang="en-US" altLang="zh-CN" dirty="0" err="1"/>
              <a:t>RowSource</a:t>
            </a:r>
            <a:r>
              <a:rPr lang="en-US" altLang="zh-CN" dirty="0"/>
              <a:t> :</a:t>
            </a:r>
            <a:r>
              <a:rPr lang="zh-CN" altLang="en-US" dirty="0"/>
              <a:t>设置“列表框”中列表项的数据源，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1900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．列表框的常用方法和事件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 err="1"/>
              <a:t>AddItem</a:t>
            </a:r>
            <a:r>
              <a:rPr lang="zh-CN" altLang="en-US" dirty="0"/>
              <a:t>方法：在列表中添加一个新的数据项。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    </a:t>
            </a:r>
            <a:r>
              <a:rPr lang="zh-CN" altLang="en-US" b="1" dirty="0"/>
              <a:t>格式：列表框对象名</a:t>
            </a:r>
            <a:r>
              <a:rPr lang="en-US" altLang="zh-CN" b="1" dirty="0"/>
              <a:t>.</a:t>
            </a:r>
            <a:r>
              <a:rPr lang="en-US" altLang="zh-CN" b="1" dirty="0" err="1"/>
              <a:t>AddItem</a:t>
            </a:r>
            <a:r>
              <a:rPr lang="en-US" altLang="zh-CN" b="1" dirty="0"/>
              <a:t> </a:t>
            </a:r>
            <a:r>
              <a:rPr lang="zh-CN" altLang="en-US" b="1" dirty="0"/>
              <a:t>列表项文本</a:t>
            </a:r>
            <a:r>
              <a:rPr lang="en-US" altLang="zh-CN" b="1" dirty="0"/>
              <a:t>[</a:t>
            </a:r>
            <a:r>
              <a:rPr lang="zh-CN" altLang="en-US" b="1" dirty="0"/>
              <a:t>，索引号</a:t>
            </a:r>
            <a:r>
              <a:rPr lang="en-US" altLang="zh-CN" b="1" dirty="0"/>
              <a:t>]</a:t>
            </a:r>
            <a:endParaRPr lang="zh-CN" altLang="en-US" b="1" dirty="0"/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 err="1"/>
              <a:t>RemoveItem</a:t>
            </a:r>
            <a:r>
              <a:rPr lang="zh-CN" altLang="en-US" dirty="0"/>
              <a:t>方法：删除相应的数据项。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Clear</a:t>
            </a:r>
            <a:r>
              <a:rPr lang="zh-CN" altLang="en-US" dirty="0"/>
              <a:t>方法：清除列表框中所有条目。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</a:t>
            </a:r>
            <a:r>
              <a:rPr lang="en-US" altLang="zh-CN" dirty="0"/>
              <a:t>Click </a:t>
            </a:r>
            <a:r>
              <a:rPr lang="zh-CN" altLang="en-US" dirty="0"/>
              <a:t>事件：当单击选择列表框中的一项数据时发生。</a:t>
            </a:r>
          </a:p>
        </p:txBody>
      </p:sp>
    </p:spTree>
    <p:extLst>
      <p:ext uri="{BB962C8B-B14F-4D97-AF65-F5344CB8AC3E}">
        <p14:creationId xmlns:p14="http://schemas.microsoft.com/office/powerpoint/2010/main" val="545188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八、</a:t>
            </a:r>
            <a:r>
              <a:rPr lang="en-US" altLang="zh-CN" dirty="0"/>
              <a:t> </a:t>
            </a:r>
            <a:r>
              <a:rPr lang="zh-CN" altLang="en-US" dirty="0"/>
              <a:t>滚动条与旋转按钮控件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滚动条：输入数值数据；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    </a:t>
            </a:r>
            <a:r>
              <a:rPr lang="zh-CN" altLang="en-US" dirty="0"/>
              <a:t>数值数据的指示器。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</a:t>
            </a:r>
            <a:r>
              <a:rPr lang="zh-CN" altLang="en-US" dirty="0"/>
              <a:t>．微调按钮的主要属性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Value</a:t>
            </a:r>
            <a:r>
              <a:rPr lang="zh-CN" altLang="en-US" dirty="0"/>
              <a:t>：</a:t>
            </a:r>
            <a:r>
              <a:rPr lang="en-US" altLang="zh-CN" dirty="0"/>
              <a:t>	</a:t>
            </a:r>
            <a:r>
              <a:rPr lang="zh-CN" altLang="en-US" dirty="0"/>
              <a:t>表示微调按钮的当前值</a:t>
            </a:r>
          </a:p>
          <a:p>
            <a:pPr marL="914400" lvl="2" indent="0">
              <a:buNone/>
            </a:pPr>
            <a:r>
              <a:rPr lang="en-US" altLang="zh-CN" dirty="0"/>
              <a:t>Max</a:t>
            </a:r>
            <a:r>
              <a:rPr lang="zh-CN" altLang="en-US" dirty="0"/>
              <a:t>：</a:t>
            </a:r>
            <a:r>
              <a:rPr lang="en-US" altLang="zh-CN" dirty="0"/>
              <a:t>	</a:t>
            </a:r>
            <a:r>
              <a:rPr lang="zh-CN" altLang="en-US" dirty="0"/>
              <a:t>设置单击向上按钮能够在微调文本框中调整数值的上限</a:t>
            </a:r>
          </a:p>
          <a:p>
            <a:pPr marL="914400" lvl="2" indent="0">
              <a:buNone/>
            </a:pPr>
            <a:r>
              <a:rPr lang="en-US" altLang="zh-CN" dirty="0"/>
              <a:t>Min</a:t>
            </a:r>
            <a:r>
              <a:rPr lang="zh-CN" altLang="en-US" dirty="0"/>
              <a:t>：</a:t>
            </a:r>
            <a:r>
              <a:rPr lang="en-US" altLang="zh-CN" dirty="0"/>
              <a:t>	</a:t>
            </a:r>
            <a:r>
              <a:rPr lang="zh-CN" altLang="en-US" dirty="0"/>
              <a:t>设置单击向下按钮能够在微调文本框中调整数值的下限</a:t>
            </a:r>
          </a:p>
          <a:p>
            <a:pPr marL="914400" lvl="2" indent="0">
              <a:buNone/>
            </a:pPr>
            <a:r>
              <a:rPr lang="en-US" altLang="zh-CN" dirty="0" err="1"/>
              <a:t>LargeChange</a:t>
            </a:r>
            <a:r>
              <a:rPr lang="zh-CN" altLang="en-US" dirty="0"/>
              <a:t>：</a:t>
            </a:r>
            <a:r>
              <a:rPr lang="en-US" altLang="zh-CN" dirty="0"/>
              <a:t>	</a:t>
            </a:r>
            <a:r>
              <a:rPr lang="zh-CN" altLang="en-US" dirty="0"/>
              <a:t>当用户单击滚动块和滚动箭头之间的区域时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            </a:t>
            </a:r>
            <a:r>
              <a:rPr lang="zh-CN" altLang="en-US" dirty="0"/>
              <a:t>滚动条控件的</a:t>
            </a:r>
            <a:r>
              <a:rPr lang="en-US" altLang="zh-CN" dirty="0"/>
              <a:t>Value </a:t>
            </a:r>
            <a:r>
              <a:rPr lang="zh-CN" altLang="en-US" dirty="0"/>
              <a:t>属性值的增减量</a:t>
            </a:r>
            <a:r>
              <a:rPr lang="en-US" altLang="zh-CN" dirty="0"/>
              <a:t>,</a:t>
            </a:r>
            <a:r>
              <a:rPr lang="zh-CN" altLang="en-US" dirty="0"/>
              <a:t>仅用于滚动条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SmallChange</a:t>
            </a:r>
            <a:r>
              <a:rPr lang="zh-CN" altLang="en-US" dirty="0"/>
              <a:t>：设置每次单击上、下箭头按钮的增减数值，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               </a:t>
            </a:r>
            <a:r>
              <a:rPr lang="zh-CN" altLang="en-US" dirty="0"/>
              <a:t>默认值为</a:t>
            </a:r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3B460529-D38E-4559-B5D6-903E67DA3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513" y="1179057"/>
            <a:ext cx="3048000" cy="2286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7C1E64B-0EB4-4022-8222-9D3C128CB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9333" y="1240970"/>
            <a:ext cx="265747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03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．微调按钮的常用事件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 err="1"/>
              <a:t>SpinUp</a:t>
            </a:r>
            <a:r>
              <a:rPr lang="zh-CN" altLang="en-US" dirty="0"/>
              <a:t>：当单击上微调按钮时发生。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 err="1"/>
              <a:t>SpinDown</a:t>
            </a:r>
            <a:r>
              <a:rPr lang="zh-CN" altLang="en-US" dirty="0"/>
              <a:t>：当单击下微调按钮时发生。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Change</a:t>
            </a:r>
            <a:r>
              <a:rPr lang="zh-CN" altLang="en-US" dirty="0"/>
              <a:t>：当前值变化时发生。</a:t>
            </a:r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．滚动条的常用事件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Scroll</a:t>
            </a:r>
            <a:r>
              <a:rPr lang="zh-CN" altLang="en-US" dirty="0"/>
              <a:t>：当单击上微调按钮时发生。</a:t>
            </a:r>
          </a:p>
          <a:p>
            <a:pPr marL="457200" lvl="1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/>
              <a:t>Change</a:t>
            </a:r>
            <a:r>
              <a:rPr lang="zh-CN" altLang="en-US" dirty="0"/>
              <a:t>：当前值变化时发生。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CFCD80C-59BE-4BF9-9A05-E8C0F0424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250807"/>
            <a:ext cx="3048000" cy="2286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4825321-3516-4ED6-BF0D-DD82351B1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915" y="1204912"/>
            <a:ext cx="265747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30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九、图像控件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作用：在窗体上显示图像。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  </a:t>
            </a:r>
            <a:r>
              <a:rPr lang="zh-CN" altLang="en-US" dirty="0"/>
              <a:t>可示显示</a:t>
            </a:r>
            <a:r>
              <a:rPr lang="en-US" altLang="zh-CN" dirty="0"/>
              <a:t>BMP</a:t>
            </a:r>
            <a:r>
              <a:rPr lang="zh-CN" altLang="en-US" dirty="0"/>
              <a:t>、</a:t>
            </a:r>
            <a:r>
              <a:rPr lang="en-US" altLang="zh-CN" dirty="0"/>
              <a:t>JPG</a:t>
            </a:r>
            <a:r>
              <a:rPr lang="zh-CN" altLang="en-US" dirty="0"/>
              <a:t>、</a:t>
            </a:r>
            <a:r>
              <a:rPr lang="en-US" altLang="zh-CN" dirty="0"/>
              <a:t>GIF</a:t>
            </a:r>
            <a:r>
              <a:rPr lang="zh-CN" altLang="en-US" dirty="0"/>
              <a:t>等多种格式图片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图像控件的主要属性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Picture	: </a:t>
            </a:r>
            <a:r>
              <a:rPr lang="zh-CN" altLang="en-US" dirty="0"/>
              <a:t>默认属性，指定控件中显示的图片文件名</a:t>
            </a:r>
          </a:p>
          <a:p>
            <a:pPr marL="914400" lvl="2" indent="0">
              <a:buNone/>
            </a:pPr>
            <a:r>
              <a:rPr lang="en-US" altLang="zh-CN" dirty="0" err="1"/>
              <a:t>PictureSizeMode</a:t>
            </a:r>
            <a:r>
              <a:rPr lang="en-US" altLang="zh-CN" dirty="0"/>
              <a:t>:</a:t>
            </a:r>
            <a:r>
              <a:rPr lang="zh-CN" altLang="en-US" dirty="0"/>
              <a:t>指定如何调整一幅图象以适应对象大小。</a:t>
            </a:r>
          </a:p>
          <a:p>
            <a:pPr marL="1371600" lvl="3" indent="0">
              <a:buNone/>
            </a:pPr>
            <a:r>
              <a:rPr lang="en-US" altLang="zh-CN" dirty="0"/>
              <a:t>0—(</a:t>
            </a:r>
            <a:r>
              <a:rPr lang="zh-CN" altLang="en-US" dirty="0"/>
              <a:t>默认值</a:t>
            </a:r>
            <a:r>
              <a:rPr lang="en-US" altLang="zh-CN" dirty="0"/>
              <a:t>)</a:t>
            </a:r>
            <a:r>
              <a:rPr lang="zh-CN" altLang="en-US" dirty="0"/>
              <a:t>剪裁。剪裁图象以适合控制。 </a:t>
            </a:r>
          </a:p>
          <a:p>
            <a:pPr marL="1371600" lvl="3" indent="0">
              <a:buNone/>
            </a:pPr>
            <a:r>
              <a:rPr lang="en-US" altLang="zh-CN" dirty="0"/>
              <a:t>1—</a:t>
            </a:r>
            <a:r>
              <a:rPr lang="zh-CN" altLang="en-US" dirty="0"/>
              <a:t>等比填充。调整图象大小以适合控制，同时保持图象的原始比例。 </a:t>
            </a:r>
          </a:p>
          <a:p>
            <a:pPr marL="1371600" lvl="3" indent="0">
              <a:buNone/>
            </a:pPr>
            <a:r>
              <a:rPr lang="en-US" altLang="zh-CN" dirty="0"/>
              <a:t>2—</a:t>
            </a:r>
            <a:r>
              <a:rPr lang="zh-CN" altLang="en-US" dirty="0"/>
              <a:t>变比填充。调整图象大小以适合控制，但是不保持图象的原始比例。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3009F8A-37EB-4E11-B072-54089B750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711" y="4474030"/>
            <a:ext cx="3048000" cy="2286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FE00C7E-C02F-4F03-86E7-EE46D228C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4438" y="1251663"/>
            <a:ext cx="265747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3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/>
              <a:t>十、多页控件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作用：容器类，包含多个页面（</a:t>
            </a:r>
            <a:r>
              <a:rPr lang="en-US" altLang="zh-CN" dirty="0"/>
              <a:t>Page</a:t>
            </a:r>
            <a:r>
              <a:rPr lang="zh-CN" altLang="en-US" dirty="0"/>
              <a:t>）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      按相关关系把控件分为若干组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dirty="0"/>
              <a:t>操作：添加或删除页面对象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多页控件的主要属性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 err="1"/>
              <a:t>TabOrientation</a:t>
            </a:r>
            <a:r>
              <a:rPr lang="en-US" altLang="zh-CN" dirty="0"/>
              <a:t>:</a:t>
            </a:r>
            <a:r>
              <a:rPr lang="zh-CN" altLang="en-US" dirty="0"/>
              <a:t>页面标签的在多页控件的位置，</a:t>
            </a:r>
            <a:endParaRPr lang="en-US" altLang="zh-CN" dirty="0"/>
          </a:p>
          <a:p>
            <a:pPr marL="1371600" lvl="3" indent="0">
              <a:buNone/>
            </a:pPr>
            <a:r>
              <a:rPr lang="en-US" altLang="zh-CN" dirty="0"/>
              <a:t>0 - </a:t>
            </a:r>
            <a:r>
              <a:rPr lang="zh-CN" altLang="en-US" dirty="0"/>
              <a:t>在上方（默认），</a:t>
            </a:r>
            <a:r>
              <a:rPr lang="en-US" altLang="zh-CN" dirty="0"/>
              <a:t>1-</a:t>
            </a:r>
            <a:r>
              <a:rPr lang="zh-CN" altLang="en-US" dirty="0"/>
              <a:t>在底部；</a:t>
            </a:r>
            <a:r>
              <a:rPr lang="en-US" altLang="zh-CN" dirty="0"/>
              <a:t>2-</a:t>
            </a:r>
            <a:r>
              <a:rPr lang="zh-CN" altLang="en-US" dirty="0"/>
              <a:t>在左侧；</a:t>
            </a:r>
            <a:r>
              <a:rPr lang="en-US" altLang="zh-CN" dirty="0"/>
              <a:t>3-</a:t>
            </a:r>
            <a:r>
              <a:rPr lang="zh-CN" altLang="en-US" dirty="0"/>
              <a:t>在右侧</a:t>
            </a:r>
          </a:p>
          <a:p>
            <a:pPr marL="914400" lvl="2" indent="0">
              <a:buNone/>
            </a:pPr>
            <a:r>
              <a:rPr lang="en-US" altLang="zh-CN" dirty="0"/>
              <a:t>Pages</a:t>
            </a:r>
            <a:r>
              <a:rPr lang="zh-CN" altLang="en-US" dirty="0"/>
              <a:t>：多页控件内包含的页面集合对象</a:t>
            </a:r>
          </a:p>
          <a:p>
            <a:pPr marL="914400" lvl="2" indent="0">
              <a:buNone/>
            </a:pPr>
            <a:r>
              <a:rPr lang="en-US" altLang="zh-CN" dirty="0" err="1"/>
              <a:t>SelectedItem</a:t>
            </a:r>
            <a:r>
              <a:rPr lang="en-US" altLang="zh-CN" dirty="0"/>
              <a:t>	</a:t>
            </a:r>
            <a:r>
              <a:rPr lang="zh-CN" altLang="en-US" dirty="0"/>
              <a:t>当前活动页面对象</a:t>
            </a:r>
          </a:p>
          <a:p>
            <a:pPr marL="914400" lvl="2" indent="0">
              <a:buNone/>
            </a:pPr>
            <a:r>
              <a:rPr lang="en-US" altLang="zh-CN" dirty="0"/>
              <a:t>Value	</a:t>
            </a:r>
            <a:r>
              <a:rPr lang="zh-CN" altLang="en-US" dirty="0"/>
              <a:t>当前活动页面的索引值</a:t>
            </a:r>
          </a:p>
          <a:p>
            <a:pPr marL="914400" lvl="2" indent="0">
              <a:buNone/>
            </a:pPr>
            <a:r>
              <a:rPr lang="en-US" altLang="zh-CN" dirty="0" err="1"/>
              <a:t>MultiRow</a:t>
            </a:r>
            <a:r>
              <a:rPr lang="en-US" altLang="zh-CN" dirty="0"/>
              <a:t>	</a:t>
            </a:r>
            <a:r>
              <a:rPr lang="zh-CN" altLang="en-US" dirty="0"/>
              <a:t>：是否多行显示页标签</a:t>
            </a:r>
            <a:endParaRPr lang="en-US" altLang="zh-CN" dirty="0"/>
          </a:p>
          <a:p>
            <a:pPr marL="1371600" lvl="3" indent="0">
              <a:buNone/>
            </a:pPr>
            <a:r>
              <a:rPr lang="en-US" altLang="zh-CN" dirty="0"/>
              <a:t>False</a:t>
            </a:r>
            <a:r>
              <a:rPr lang="zh-CN" altLang="en-US" dirty="0"/>
              <a:t> </a:t>
            </a:r>
            <a:r>
              <a:rPr lang="en-US" altLang="zh-CN" dirty="0"/>
              <a:t>- </a:t>
            </a:r>
            <a:r>
              <a:rPr lang="zh-CN" altLang="en-US" dirty="0"/>
              <a:t>以单行显示所有的页面标题（默认）， ；</a:t>
            </a:r>
            <a:endParaRPr lang="en-US" altLang="zh-CN" dirty="0"/>
          </a:p>
          <a:p>
            <a:pPr marL="1371600" lvl="3" indent="0">
              <a:buNone/>
            </a:pPr>
            <a:r>
              <a:rPr lang="en-US" altLang="zh-CN" dirty="0"/>
              <a:t>True  - </a:t>
            </a:r>
            <a:r>
              <a:rPr lang="zh-CN" altLang="en-US" dirty="0"/>
              <a:t>可以多行显示。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1ED0466E-3C6A-49C2-A887-6807FFC5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196" y="237315"/>
            <a:ext cx="3171825" cy="31813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8F36FA7-13F3-40CE-9A92-9637AB9937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03"/>
          <a:stretch/>
        </p:blipFill>
        <p:spPr>
          <a:xfrm>
            <a:off x="9293873" y="237316"/>
            <a:ext cx="2657475" cy="33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3325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altLang="zh-CN" dirty="0"/>
              <a:t>Pages</a:t>
            </a:r>
            <a:r>
              <a:rPr lang="zh-CN" altLang="en-US" dirty="0"/>
              <a:t>集合对象方法：</a:t>
            </a:r>
          </a:p>
          <a:p>
            <a:pPr marL="914400" lvl="2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Add</a:t>
            </a:r>
            <a:r>
              <a:rPr lang="zh-CN" altLang="en-US" dirty="0"/>
              <a:t>方法：在运行时动态添加页面对象</a:t>
            </a:r>
            <a:endParaRPr lang="en-US" altLang="zh-CN" dirty="0"/>
          </a:p>
          <a:p>
            <a:pPr marL="1371600" lvl="3" indent="0">
              <a:buNone/>
            </a:pPr>
            <a:r>
              <a:rPr lang="zh-CN" altLang="en-US" dirty="0"/>
              <a:t>如</a:t>
            </a:r>
            <a:r>
              <a:rPr lang="en-US" altLang="zh-CN" dirty="0"/>
              <a:t>:Multipage1.Pages.Add</a:t>
            </a:r>
            <a:endParaRPr lang="zh-CN" altLang="en-US" dirty="0"/>
          </a:p>
          <a:p>
            <a:pPr marL="914400" lvl="2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en-US" altLang="zh-CN" dirty="0"/>
              <a:t>Remove</a:t>
            </a:r>
            <a:r>
              <a:rPr lang="zh-CN" altLang="en-US" dirty="0"/>
              <a:t>方法</a:t>
            </a:r>
            <a:r>
              <a:rPr lang="en-US" altLang="zh-CN" dirty="0"/>
              <a:t>: </a:t>
            </a:r>
            <a:r>
              <a:rPr lang="zh-CN" altLang="en-US" dirty="0"/>
              <a:t>运行时动态删除页面对象</a:t>
            </a:r>
            <a:endParaRPr lang="en-US" altLang="zh-CN" dirty="0"/>
          </a:p>
          <a:p>
            <a:pPr marL="1371600" lvl="3" indent="0">
              <a:buNone/>
            </a:pPr>
            <a:r>
              <a:rPr lang="zh-CN" altLang="en-US" dirty="0"/>
              <a:t>如</a:t>
            </a:r>
            <a:r>
              <a:rPr lang="en-US" altLang="zh-CN" dirty="0"/>
              <a:t>:Multipage1.Pages.Remove 0</a:t>
            </a:r>
            <a:endParaRPr lang="zh-CN" altLang="en-US" dirty="0"/>
          </a:p>
          <a:p>
            <a:pPr marL="914400" lvl="2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Clear</a:t>
            </a:r>
            <a:r>
              <a:rPr lang="zh-CN" altLang="en-US" dirty="0"/>
              <a:t>方法</a:t>
            </a:r>
            <a:r>
              <a:rPr lang="en-US" altLang="zh-CN" dirty="0"/>
              <a:t>: </a:t>
            </a:r>
            <a:r>
              <a:rPr lang="zh-CN" altLang="en-US" dirty="0"/>
              <a:t>删除所有页面对象。</a:t>
            </a:r>
            <a:endParaRPr lang="en-US" altLang="zh-CN" dirty="0"/>
          </a:p>
          <a:p>
            <a:pPr marL="457200" lvl="2" indent="0">
              <a:spcBef>
                <a:spcPts val="1000"/>
              </a:spcBef>
              <a:buNone/>
            </a:pPr>
            <a:r>
              <a:rPr lang="en-US" altLang="zh-CN" sz="2400" dirty="0"/>
              <a:t>2</a:t>
            </a:r>
            <a:r>
              <a:rPr lang="zh-CN" altLang="en-US" sz="2400" dirty="0"/>
              <a:t>．页面控件的常用属性</a:t>
            </a:r>
            <a:endParaRPr lang="en-US" altLang="zh-CN" sz="2400" dirty="0"/>
          </a:p>
          <a:p>
            <a:pPr marL="914400" lvl="3" indent="0">
              <a:spcBef>
                <a:spcPts val="1000"/>
              </a:spcBef>
              <a:buNone/>
            </a:pPr>
            <a:r>
              <a:rPr lang="en-US" altLang="zh-CN" sz="2200" dirty="0"/>
              <a:t>Caption:</a:t>
            </a:r>
            <a:r>
              <a:rPr lang="zh-CN" altLang="en-US" sz="2200" dirty="0"/>
              <a:t>设置页标题</a:t>
            </a:r>
          </a:p>
          <a:p>
            <a:pPr marL="914400" lvl="3" indent="0">
              <a:spcBef>
                <a:spcPts val="1000"/>
              </a:spcBef>
              <a:buNone/>
            </a:pPr>
            <a:r>
              <a:rPr lang="en-US" altLang="zh-CN" sz="2200" dirty="0"/>
              <a:t>Index:	</a:t>
            </a:r>
            <a:r>
              <a:rPr lang="zh-CN" altLang="en-US" sz="2200" dirty="0"/>
              <a:t>页面在多页控件中的索引号</a:t>
            </a:r>
            <a:endParaRPr lang="en-US" altLang="zh-CN" sz="2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A9EE433-0A94-4F54-A1D8-858C7A5DDF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203"/>
          <a:stretch/>
        </p:blipFill>
        <p:spPr>
          <a:xfrm>
            <a:off x="8513696" y="1679389"/>
            <a:ext cx="2657475" cy="381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57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6.3 </a:t>
            </a:r>
            <a:r>
              <a:rPr lang="zh-CN" altLang="en-US" b="1" dirty="0"/>
              <a:t>窗体及常用控件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十一、其他控件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1.</a:t>
            </a:r>
            <a:r>
              <a:rPr lang="zh-CN" altLang="en-US" dirty="0"/>
              <a:t>页框：容器控件，作用与多页控件中页控件相同。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2.TabStrip:</a:t>
            </a:r>
            <a:r>
              <a:rPr lang="zh-CN" altLang="en-US" dirty="0"/>
              <a:t> 标签条，作用与多页控件中的标签条相同。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</a:t>
            </a:r>
            <a:r>
              <a:rPr lang="zh-CN" altLang="en-US" dirty="0"/>
              <a:t>在多页控件出现以前，</a:t>
            </a:r>
            <a:r>
              <a:rPr lang="en-US" altLang="zh-CN" dirty="0" err="1"/>
              <a:t>TabStrip</a:t>
            </a:r>
            <a:r>
              <a:rPr lang="zh-CN" altLang="en-US" dirty="0"/>
              <a:t>与页框控件组合后起到多页控件的作用。</a:t>
            </a:r>
          </a:p>
          <a:p>
            <a:pPr marL="457200" lvl="1" indent="0">
              <a:buNone/>
            </a:pPr>
            <a:r>
              <a:rPr lang="en-US" altLang="zh-CN" dirty="0"/>
              <a:t>3.</a:t>
            </a:r>
            <a:r>
              <a:rPr lang="zh-CN" altLang="en-US" dirty="0"/>
              <a:t>切换按钮：类似自锁按钮，表示是否选中。</a:t>
            </a:r>
            <a:endParaRPr lang="en-US" altLang="zh-CN" dirty="0"/>
          </a:p>
          <a:p>
            <a:pPr marL="914400" lvl="2" indent="0">
              <a:buNone/>
            </a:pPr>
            <a:r>
              <a:rPr lang="en-US" altLang="zh-CN" dirty="0"/>
              <a:t>   Value</a:t>
            </a:r>
            <a:r>
              <a:rPr lang="zh-CN" altLang="en-US" dirty="0"/>
              <a:t>属性：</a:t>
            </a:r>
            <a:endParaRPr lang="en-US" altLang="zh-CN" dirty="0"/>
          </a:p>
          <a:p>
            <a:pPr marL="1371600" lvl="3" indent="0">
              <a:buNone/>
            </a:pPr>
            <a:r>
              <a:rPr lang="en-US" altLang="zh-CN" dirty="0"/>
              <a:t>    True  - </a:t>
            </a:r>
            <a:r>
              <a:rPr lang="zh-CN" altLang="en-US" dirty="0"/>
              <a:t>被选中</a:t>
            </a:r>
            <a:endParaRPr lang="en-US" altLang="zh-CN" dirty="0"/>
          </a:p>
          <a:p>
            <a:pPr marL="1371600" lvl="3" indent="0">
              <a:buNone/>
            </a:pPr>
            <a:r>
              <a:rPr lang="en-US" altLang="zh-CN" dirty="0"/>
              <a:t>    False - </a:t>
            </a:r>
            <a:r>
              <a:rPr lang="zh-CN" altLang="en-US" dirty="0"/>
              <a:t>未被选中</a:t>
            </a:r>
            <a:endParaRPr lang="en-US" altLang="zh-CN" dirty="0"/>
          </a:p>
          <a:p>
            <a:pPr marL="1371600" lvl="3" indent="0">
              <a:buNone/>
            </a:pPr>
            <a:r>
              <a:rPr lang="en-US" altLang="zh-CN" dirty="0"/>
              <a:t>    None -  </a:t>
            </a:r>
            <a:r>
              <a:rPr lang="zh-CN" altLang="en-US" dirty="0"/>
              <a:t>是否被选中不明确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64A426F-A00B-4ECD-AEAD-24E12B3A4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241" y="2919369"/>
            <a:ext cx="35337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632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【</a:t>
            </a:r>
            <a:r>
              <a:rPr lang="zh-CN" altLang="en-US" dirty="0" smtClean="0"/>
              <a:t>实例</a:t>
            </a:r>
            <a:r>
              <a:rPr lang="en-US" altLang="zh-CN" dirty="0" smtClean="0"/>
              <a:t>】</a:t>
            </a:r>
            <a:r>
              <a:rPr lang="zh-CN" altLang="zh-CN" dirty="0" smtClean="0"/>
              <a:t>存款</a:t>
            </a:r>
            <a:r>
              <a:rPr lang="zh-CN" altLang="zh-CN" dirty="0"/>
              <a:t>计算器软件</a:t>
            </a:r>
            <a:r>
              <a:rPr lang="zh-CN" altLang="zh-CN" dirty="0" smtClean="0"/>
              <a:t>，测算</a:t>
            </a:r>
            <a:r>
              <a:rPr lang="zh-CN" altLang="zh-CN" dirty="0"/>
              <a:t>常见储蓄产品和利息回报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778" y="2467189"/>
            <a:ext cx="4256235" cy="295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697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一、</a:t>
            </a:r>
            <a:r>
              <a:rPr lang="zh-CN" altLang="zh-CN" dirty="0" smtClean="0"/>
              <a:t>创建</a:t>
            </a:r>
            <a:r>
              <a:rPr lang="zh-CN" altLang="zh-CN" dirty="0"/>
              <a:t>窗体并添加</a:t>
            </a:r>
            <a:r>
              <a:rPr lang="zh-CN" altLang="zh-CN" dirty="0" smtClean="0"/>
              <a:t>控件</a:t>
            </a:r>
            <a:endParaRPr lang="en-US" altLang="zh-CN" dirty="0" smtClean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77634"/>
              </p:ext>
            </p:extLst>
          </p:nvPr>
        </p:nvGraphicFramePr>
        <p:xfrm>
          <a:off x="1688757" y="1977078"/>
          <a:ext cx="8031891" cy="4428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3384"/>
                <a:gridCol w="1122218"/>
                <a:gridCol w="1816737"/>
                <a:gridCol w="1747197"/>
                <a:gridCol w="1912355"/>
              </a:tblGrid>
              <a:tr h="369055"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 dirty="0">
                          <a:effectLst/>
                        </a:rPr>
                        <a:t>对</a:t>
                      </a:r>
                      <a:r>
                        <a:rPr lang="en-US" sz="1400" kern="100" spc="30" dirty="0">
                          <a:effectLst/>
                        </a:rPr>
                        <a:t>  </a:t>
                      </a:r>
                      <a:r>
                        <a:rPr lang="zh-CN" sz="1400" kern="100" spc="30" dirty="0">
                          <a:effectLst/>
                        </a:rPr>
                        <a:t>象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 dirty="0">
                          <a:effectLst/>
                        </a:rPr>
                        <a:t>控件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 dirty="0">
                          <a:effectLst/>
                        </a:rPr>
                        <a:t>说</a:t>
                      </a:r>
                      <a:r>
                        <a:rPr lang="en-US" sz="1400" kern="100" spc="30" dirty="0">
                          <a:effectLst/>
                        </a:rPr>
                        <a:t>    </a:t>
                      </a:r>
                      <a:r>
                        <a:rPr lang="zh-CN" sz="1400" kern="100" spc="30" dirty="0">
                          <a:effectLst/>
                        </a:rPr>
                        <a:t>明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>
                          <a:effectLst/>
                        </a:rPr>
                        <a:t>属</a:t>
                      </a:r>
                      <a:r>
                        <a:rPr lang="en-US" sz="1400" kern="100" spc="30">
                          <a:effectLst/>
                        </a:rPr>
                        <a:t>   </a:t>
                      </a:r>
                      <a:r>
                        <a:rPr lang="zh-CN" sz="1400" kern="100" spc="30">
                          <a:effectLst/>
                        </a:rPr>
                        <a:t>性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>
                          <a:effectLst/>
                        </a:rPr>
                        <a:t>属</a:t>
                      </a:r>
                      <a:r>
                        <a:rPr lang="en-US" sz="1400" kern="100" spc="30">
                          <a:effectLst/>
                        </a:rPr>
                        <a:t>    </a:t>
                      </a:r>
                      <a:r>
                        <a:rPr lang="zh-CN" sz="1400" kern="100" spc="30">
                          <a:effectLst/>
                        </a:rPr>
                        <a:t>性</a:t>
                      </a:r>
                      <a:r>
                        <a:rPr lang="en-US" sz="1400" kern="100" spc="30">
                          <a:effectLst/>
                        </a:rPr>
                        <a:t>    </a:t>
                      </a:r>
                      <a:r>
                        <a:rPr lang="zh-CN" sz="1400" kern="100" spc="30">
                          <a:effectLst/>
                        </a:rPr>
                        <a:t>值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 err="1">
                          <a:effectLst/>
                        </a:rPr>
                        <a:t>CalcForm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窗体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12700" indent="252095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（名称）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CalcForm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Caption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存款计算器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effectLst/>
                        </a:rPr>
                        <a:t>Label1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标签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显示存款种类提示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Caption 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存款种类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effectLst/>
                        </a:rPr>
                        <a:t>Label2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标签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显示存款金额提示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Caption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存款金额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effectLst/>
                        </a:rPr>
                        <a:t>Label3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标签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显示利率提示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Caption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利率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effectLst/>
                        </a:rPr>
                        <a:t>ComboBox1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组合框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存款种类选择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effectLst/>
                        </a:rPr>
                        <a:t>TextBox1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文本框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存款金额输入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 rowSpan="2"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effectLst/>
                        </a:rPr>
                        <a:t>SpinButton1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旋转按钮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</a:rPr>
                        <a:t>存款金额辅助输入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Max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10000000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</a:rPr>
                        <a:t>SmallChange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b="1" kern="100" spc="3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Framel</a:t>
                      </a:r>
                      <a:endParaRPr lang="zh-CN" sz="1400" b="1" kern="100" spc="3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框架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存款时间选择提示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endParaRPr lang="zh-CN" sz="1400" kern="100" spc="3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存款时间</a:t>
                      </a: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b="1" kern="100" spc="3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OptionButton1</a:t>
                      </a:r>
                      <a:endParaRPr lang="zh-CN" sz="1400" b="1" kern="100" spc="3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选项按钮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一年存款时间选择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endParaRPr lang="zh-CN" sz="1400" kern="100" spc="3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 defTabSz="914400" rtl="0" eaLnBrk="1" latinLnBrk="0" hangingPunct="1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一年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0170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/>
              <a:t>一、</a:t>
            </a:r>
            <a:r>
              <a:rPr lang="zh-CN" altLang="zh-CN" dirty="0"/>
              <a:t>创建窗体并添加</a:t>
            </a:r>
            <a:r>
              <a:rPr lang="zh-CN" altLang="zh-CN" dirty="0" smtClean="0"/>
              <a:t>控件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789806"/>
              </p:ext>
            </p:extLst>
          </p:nvPr>
        </p:nvGraphicFramePr>
        <p:xfrm>
          <a:off x="2084173" y="1850843"/>
          <a:ext cx="7611762" cy="4428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8141"/>
                <a:gridCol w="988540"/>
                <a:gridCol w="1812324"/>
                <a:gridCol w="1598141"/>
                <a:gridCol w="1614616"/>
              </a:tblGrid>
              <a:tr h="369055"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 dirty="0">
                          <a:effectLst/>
                        </a:rPr>
                        <a:t>对</a:t>
                      </a:r>
                      <a:r>
                        <a:rPr lang="en-US" sz="1400" kern="100" spc="30" dirty="0">
                          <a:effectLst/>
                        </a:rPr>
                        <a:t>  </a:t>
                      </a:r>
                      <a:r>
                        <a:rPr lang="zh-CN" sz="1400" kern="100" spc="30" dirty="0">
                          <a:effectLst/>
                        </a:rPr>
                        <a:t>象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 dirty="0">
                          <a:effectLst/>
                        </a:rPr>
                        <a:t>控件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 dirty="0">
                          <a:effectLst/>
                        </a:rPr>
                        <a:t>说</a:t>
                      </a:r>
                      <a:r>
                        <a:rPr lang="en-US" sz="1400" kern="100" spc="30" dirty="0">
                          <a:effectLst/>
                        </a:rPr>
                        <a:t>    </a:t>
                      </a:r>
                      <a:r>
                        <a:rPr lang="zh-CN" sz="1400" kern="100" spc="30" dirty="0">
                          <a:effectLst/>
                        </a:rPr>
                        <a:t>明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>
                          <a:effectLst/>
                        </a:rPr>
                        <a:t>属</a:t>
                      </a:r>
                      <a:r>
                        <a:rPr lang="en-US" sz="1400" kern="100" spc="30">
                          <a:effectLst/>
                        </a:rPr>
                        <a:t>   </a:t>
                      </a:r>
                      <a:r>
                        <a:rPr lang="zh-CN" sz="1400" kern="100" spc="30">
                          <a:effectLst/>
                        </a:rPr>
                        <a:t>性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zh-CN" sz="1400" kern="100" spc="30">
                          <a:effectLst/>
                        </a:rPr>
                        <a:t>属</a:t>
                      </a:r>
                      <a:r>
                        <a:rPr lang="en-US" sz="1400" kern="100" spc="30">
                          <a:effectLst/>
                        </a:rPr>
                        <a:t>    </a:t>
                      </a:r>
                      <a:r>
                        <a:rPr lang="zh-CN" sz="1400" kern="100" spc="30">
                          <a:effectLst/>
                        </a:rPr>
                        <a:t>性</a:t>
                      </a:r>
                      <a:r>
                        <a:rPr lang="en-US" sz="1400" kern="100" spc="30">
                          <a:effectLst/>
                        </a:rPr>
                        <a:t>    </a:t>
                      </a:r>
                      <a:r>
                        <a:rPr lang="zh-CN" sz="1400" kern="100" spc="30">
                          <a:effectLst/>
                        </a:rPr>
                        <a:t>值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OptionButton2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选项按钮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两年存款时间选择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两年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OptionButton3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选项按钮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三年存款时间选择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三年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OptionButton4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选项按钮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五年存款时间选择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五年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Frame2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框架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到期提醒选择提示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到期提醒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CheckBox1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复选框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电话通知选择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电话通知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CheckBox2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复选框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短信通知选择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短信通知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Frame3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框架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测算结果提示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测算结果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TextBox2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文本框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测算结果显示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SpecialEffect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2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TextBox3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文本框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利率显示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SpecialEffect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2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CommandButton1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按钮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测算功能执行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测算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055"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 dirty="0">
                          <a:solidFill>
                            <a:schemeClr val="bg1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CommandButton1</a:t>
                      </a:r>
                      <a:endParaRPr lang="zh-CN" sz="1400" kern="100" spc="30" dirty="0">
                        <a:solidFill>
                          <a:schemeClr val="bg1"/>
                        </a:solidFill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按钮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重置输出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en-US" sz="1400" kern="100" spc="3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Caption</a:t>
                      </a:r>
                      <a:endParaRPr lang="zh-CN" sz="1400" kern="100" spc="3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6350" algn="just">
                        <a:lnSpc>
                          <a:spcPts val="1200"/>
                        </a:lnSpc>
                        <a:spcBef>
                          <a:spcPts val="120"/>
                        </a:spcBef>
                        <a:spcAft>
                          <a:spcPts val="120"/>
                        </a:spcAft>
                      </a:pPr>
                      <a:r>
                        <a:rPr lang="zh-CN" sz="1400" kern="100" spc="30" dirty="0">
                          <a:solidFill>
                            <a:srgbClr val="000000"/>
                          </a:solidFill>
                          <a:effectLst/>
                          <a:latin typeface="方正书宋简体"/>
                          <a:cs typeface="Times New Roman" panose="02020603050405020304" pitchFamily="18" charset="0"/>
                        </a:rPr>
                        <a:t>重置</a:t>
                      </a:r>
                      <a:endParaRPr lang="zh-CN" sz="1400" kern="100" spc="30" dirty="0">
                        <a:effectLst/>
                        <a:latin typeface="方正书宋简体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779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二、</a:t>
            </a:r>
            <a:r>
              <a:rPr lang="zh-CN" altLang="zh-CN" dirty="0" smtClean="0"/>
              <a:t>编写</a:t>
            </a:r>
            <a:r>
              <a:rPr lang="zh-CN" altLang="zh-CN" dirty="0"/>
              <a:t>事件处理</a:t>
            </a:r>
            <a:r>
              <a:rPr lang="zh-CN" altLang="zh-CN" dirty="0" smtClean="0"/>
              <a:t>过程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en-US" altLang="zh-CN" dirty="0" smtClean="0"/>
              <a:t>1</a:t>
            </a:r>
            <a:r>
              <a:rPr lang="en-US" altLang="zh-CN" dirty="0"/>
              <a:t>.</a:t>
            </a:r>
            <a:r>
              <a:rPr lang="zh-CN" altLang="zh-CN" dirty="0" smtClean="0"/>
              <a:t>声明</a:t>
            </a:r>
            <a:r>
              <a:rPr lang="zh-CN" altLang="zh-CN" dirty="0"/>
              <a:t>模块级</a:t>
            </a:r>
            <a:r>
              <a:rPr lang="zh-CN" altLang="zh-CN" dirty="0" smtClean="0"/>
              <a:t>变量</a:t>
            </a:r>
            <a:endParaRPr lang="en-US" altLang="zh-CN" dirty="0" smtClean="0"/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endParaRPr lang="en-US" altLang="zh-CN" dirty="0" smtClean="0"/>
          </a:p>
          <a:p>
            <a:pPr marL="457200" lvl="1" indent="0">
              <a:buNone/>
            </a:pPr>
            <a:r>
              <a:rPr lang="en-US" altLang="zh-CN" dirty="0" smtClean="0"/>
              <a:t>2</a:t>
            </a:r>
            <a:r>
              <a:rPr lang="en-US" altLang="zh-CN" dirty="0"/>
              <a:t>.</a:t>
            </a:r>
            <a:r>
              <a:rPr lang="zh-CN" altLang="zh-CN" dirty="0" smtClean="0"/>
              <a:t>窗体</a:t>
            </a:r>
            <a:r>
              <a:rPr lang="zh-CN" altLang="zh-CN" dirty="0"/>
              <a:t>初始化事件</a:t>
            </a:r>
            <a:r>
              <a:rPr lang="zh-CN" altLang="zh-CN" dirty="0" smtClean="0"/>
              <a:t>处理</a:t>
            </a:r>
            <a:endParaRPr lang="en-US" altLang="zh-CN" dirty="0" smtClean="0"/>
          </a:p>
          <a:p>
            <a:pPr marL="457200" lvl="1" indent="0">
              <a:buNone/>
            </a:pPr>
            <a:endParaRPr lang="en-US" altLang="zh-CN" dirty="0" smtClean="0"/>
          </a:p>
          <a:p>
            <a:pPr marL="457200" lvl="1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325806"/>
              </p:ext>
            </p:extLst>
          </p:nvPr>
        </p:nvGraphicFramePr>
        <p:xfrm>
          <a:off x="1471827" y="2177763"/>
          <a:ext cx="8128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savings_rates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'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分别为定期和零存整取利率表</a:t>
                      </a: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 terms As Integer           '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存期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6320"/>
              </p:ext>
            </p:extLst>
          </p:nvPr>
        </p:nvGraphicFramePr>
        <p:xfrm>
          <a:off x="1471827" y="3331197"/>
          <a:ext cx="8128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CalcForm_Initialize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ComboBox1.List = Array("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整存整取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","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零存整取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Array(1.75, 2.25, 2.75, 0, 2.75)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savings_rates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Array(1.35, 0, 1.55, 0, 1.55)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ComboBox1.ListIndex = 0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OptionButton1.Value = True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terms = 1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2867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altLang="zh-CN" dirty="0" smtClean="0"/>
              <a:t>3</a:t>
            </a:r>
            <a:r>
              <a:rPr lang="en-US" altLang="zh-CN" dirty="0"/>
              <a:t>.</a:t>
            </a:r>
            <a:r>
              <a:rPr lang="zh-CN" altLang="zh-CN" dirty="0" smtClean="0"/>
              <a:t>存款</a:t>
            </a:r>
            <a:r>
              <a:rPr lang="zh-CN" altLang="zh-CN" dirty="0"/>
              <a:t>种类</a:t>
            </a:r>
            <a:r>
              <a:rPr lang="en-US" altLang="zh-CN" dirty="0"/>
              <a:t>Change</a:t>
            </a:r>
            <a:r>
              <a:rPr lang="zh-CN" altLang="zh-CN" dirty="0"/>
              <a:t>事件处理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471545"/>
              </p:ext>
            </p:extLst>
          </p:nvPr>
        </p:nvGraphicFramePr>
        <p:xfrm>
          <a:off x="1537730" y="1708343"/>
          <a:ext cx="9937578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7578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ComboBox1_Change()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Select Case ComboBox1.ListIndex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Case 0:   '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选择定期存款时，本金提示改为存款金额，两年存期可选择</a:t>
                      </a: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Label1.Caption =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存款金额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OptionButton2.Enabled = True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Case 1:'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选择零存整取时，本金提示改为每期存入金额，两年存期不可选择</a:t>
                      </a: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Label1.Caption =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每期存入金额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OptionButton2.Enabled = False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End Select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9733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altLang="zh-CN" dirty="0" smtClean="0"/>
              <a:t>4.</a:t>
            </a:r>
            <a:r>
              <a:rPr lang="zh-CN" altLang="zh-CN" dirty="0" smtClean="0"/>
              <a:t>选项</a:t>
            </a:r>
            <a:r>
              <a:rPr lang="zh-CN" altLang="zh-CN" dirty="0"/>
              <a:t>按钮</a:t>
            </a:r>
            <a:r>
              <a:rPr lang="en-US" altLang="zh-CN" dirty="0"/>
              <a:t>Click</a:t>
            </a:r>
            <a:r>
              <a:rPr lang="zh-CN" altLang="zh-CN" dirty="0"/>
              <a:t>事件处理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98629"/>
              </p:ext>
            </p:extLst>
          </p:nvPr>
        </p:nvGraphicFramePr>
        <p:xfrm>
          <a:off x="1537730" y="1708343"/>
          <a:ext cx="993757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7578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OptionButton1_Click()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terms = 1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OptionButton2_Click()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terms = 2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OptionButton3_Click()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terms = 3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OptionButton4_Click()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terms = 5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7535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altLang="zh-CN" dirty="0" smtClean="0"/>
              <a:t>5.</a:t>
            </a:r>
            <a:r>
              <a:rPr lang="zh-CN" altLang="zh-CN" dirty="0" smtClean="0"/>
              <a:t>存款</a:t>
            </a:r>
            <a:r>
              <a:rPr lang="zh-CN" altLang="en-US" dirty="0"/>
              <a:t>金</a:t>
            </a:r>
            <a:r>
              <a:rPr lang="zh-CN" altLang="zh-CN" dirty="0" smtClean="0"/>
              <a:t>额</a:t>
            </a:r>
            <a:r>
              <a:rPr lang="zh-CN" altLang="zh-CN" dirty="0"/>
              <a:t>文本框及旋转按钮的</a:t>
            </a:r>
            <a:r>
              <a:rPr lang="en-US" altLang="zh-CN" dirty="0"/>
              <a:t>Change</a:t>
            </a:r>
            <a:r>
              <a:rPr lang="zh-CN" altLang="zh-CN" dirty="0"/>
              <a:t>事件处理</a:t>
            </a:r>
          </a:p>
          <a:p>
            <a:pPr marL="0" indent="0">
              <a:buNone/>
            </a:pP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802523"/>
              </p:ext>
            </p:extLst>
          </p:nvPr>
        </p:nvGraphicFramePr>
        <p:xfrm>
          <a:off x="1537730" y="1708343"/>
          <a:ext cx="9937578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7578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SpinButton1_Change()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TextBox1.Value = SpinButton1.Value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TextBox1_Change()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SpinButton1.Value = TextBox1.Value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5233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altLang="zh-CN" dirty="0" smtClean="0"/>
              <a:t>6.</a:t>
            </a:r>
            <a:r>
              <a:rPr lang="zh-CN" altLang="zh-CN" dirty="0" smtClean="0"/>
              <a:t>测算</a:t>
            </a:r>
            <a:r>
              <a:rPr lang="zh-CN" altLang="zh-CN" dirty="0"/>
              <a:t>及重置按钮的</a:t>
            </a:r>
            <a:r>
              <a:rPr lang="en-US" altLang="zh-CN" dirty="0"/>
              <a:t>Click</a:t>
            </a:r>
            <a:r>
              <a:rPr lang="zh-CN" altLang="zh-CN" dirty="0"/>
              <a:t>事件处理</a:t>
            </a: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816150"/>
              </p:ext>
            </p:extLst>
          </p:nvPr>
        </p:nvGraphicFramePr>
        <p:xfrm>
          <a:off x="1537730" y="1708343"/>
          <a:ext cx="9937578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7578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 Sub CommandButton1_Click()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Dim capital As Single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Dim interest As Single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Dim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 String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Val(TextBox1.Text)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If (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0) Then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MsgBox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("</a:t>
                      </a:r>
                      <a:r>
                        <a:rPr lang="zh-CN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请输入本金金额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")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Exit Sub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End If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If (CheckBox1.Value) Then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", </a:t>
                      </a:r>
                      <a:r>
                        <a:rPr lang="zh-CN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到期电话通知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If (CheckBox2.Value) Then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If (CheckBox1.Value) Then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"</a:t>
                      </a:r>
                      <a:r>
                        <a:rPr lang="zh-CN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与短信通知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Else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lang="en-US" altLang="zh-CN" sz="16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"</a:t>
                      </a:r>
                      <a:r>
                        <a:rPr lang="zh-CN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短信通知</a:t>
                      </a:r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End If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End If    </a:t>
                      </a:r>
                      <a:endParaRPr lang="zh-CN" altLang="zh-CN" sz="1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6305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030670"/>
              </p:ext>
            </p:extLst>
          </p:nvPr>
        </p:nvGraphicFramePr>
        <p:xfrm>
          <a:off x="1150552" y="1172884"/>
          <a:ext cx="9937578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7578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Select Case ComboBox1.ListIndex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Case 0: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interest = _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Round(terms *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(terms - 1) / 100, 2) 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TextBox3.Text =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terms_rates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(terms - 1)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TextBox2.Text =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元本金存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terms &amp; _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年后，利息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interest &amp;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元， 本息合计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_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Round(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interest, 2) &amp;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Case 1: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interest = Round(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* (terms * 12 + 1) * (terms * 12) / 2 _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* (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savings_rates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(terms - 1) / 100) / 12, 2)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TextBox3.Text =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savings_rates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(terms - 1)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TextBox2.Text =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每月存入存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terms &amp; _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年后，本金共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terms * 12 *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_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元，利息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interest &amp;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本息合计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_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Round(terms * 12 *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captial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interest, 2) &amp; "</a:t>
                      </a:r>
                      <a:r>
                        <a:rPr lang="zh-CN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&amp; </a:t>
                      </a:r>
                      <a:r>
                        <a:rPr lang="en-US" altLang="zh-CN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altertstyle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End Select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92623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C61272-EBAE-42B1-92BE-A39761FC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6.4 </a:t>
            </a:r>
            <a:r>
              <a:rPr lang="zh-CN" altLang="zh-CN" b="1" dirty="0"/>
              <a:t>窗体设计综合实例</a:t>
            </a:r>
            <a:endParaRPr lang="zh-CN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BDEC29-8A05-4127-83C2-69874E3D8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 smtClean="0"/>
              <a:t>三、</a:t>
            </a:r>
            <a:r>
              <a:rPr lang="zh-CN" altLang="zh-CN" dirty="0" smtClean="0"/>
              <a:t>测试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985461"/>
              </p:ext>
            </p:extLst>
          </p:nvPr>
        </p:nvGraphicFramePr>
        <p:xfrm>
          <a:off x="1150552" y="1172884"/>
          <a:ext cx="993757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7578"/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Private Sub CommandButton2_Click()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TextBox2.Text = ""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TextBox3.Text = ""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 Sub</a:t>
                      </a:r>
                      <a:endParaRPr lang="zh-CN" altLang="zh-CN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807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dirty="0"/>
              <a:t>本章介绍了创建窗体的方法，窗体设计器提供了一个可视化的编程环境，利用窗体设计器可以灵活地设计窗体。事件驱动是窗体的工作，通过使用各类控件，并编写相关对象的事件处理过程，就可以设计出具有一定功能的表单。最后用一个综合实例展示了窗体及各种控件的使用方法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9374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3027</Words>
  <Application>Microsoft Office PowerPoint</Application>
  <PresentationFormat>宽屏</PresentationFormat>
  <Paragraphs>585</Paragraphs>
  <Slides>52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63" baseType="lpstr">
      <vt:lpstr>等线</vt:lpstr>
      <vt:lpstr>等线 Light</vt:lpstr>
      <vt:lpstr>方正书宋简体</vt:lpstr>
      <vt:lpstr>黑体</vt:lpstr>
      <vt:lpstr>楷体</vt:lpstr>
      <vt:lpstr>宋体</vt:lpstr>
      <vt:lpstr>Arial</vt:lpstr>
      <vt:lpstr>Times New Roman</vt:lpstr>
      <vt:lpstr>Wingdings</vt:lpstr>
      <vt:lpstr>Office 主题​​</vt:lpstr>
      <vt:lpstr>Picture</vt:lpstr>
      <vt:lpstr>第6章  窗 体 设 计</vt:lpstr>
      <vt:lpstr>PowerPoint 演示文稿</vt:lpstr>
      <vt:lpstr>窗体的概念和作用</vt:lpstr>
      <vt:lpstr>窗体的概念和作用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6.1 窗体设计器环境</vt:lpstr>
      <vt:lpstr>6.2 窗体设计基础</vt:lpstr>
      <vt:lpstr>6.2 窗体设计基础</vt:lpstr>
      <vt:lpstr>6.2 窗体设计基础</vt:lpstr>
      <vt:lpstr>6.2 窗体设计基础</vt:lpstr>
      <vt:lpstr>6.2 窗体设计基础</vt:lpstr>
      <vt:lpstr>6.2 窗体设计基础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6.3 窗体及常用控件</vt:lpstr>
      <vt:lpstr>6.4 窗体设计综合实例</vt:lpstr>
      <vt:lpstr>6.4 窗体设计综合实例</vt:lpstr>
      <vt:lpstr>6.4 窗体设计综合实例</vt:lpstr>
      <vt:lpstr>6.4 窗体设计综合实例</vt:lpstr>
      <vt:lpstr>6.4 窗体设计综合实例</vt:lpstr>
      <vt:lpstr>6.4 窗体设计综合实例</vt:lpstr>
      <vt:lpstr>6.4 窗体设计综合实例</vt:lpstr>
      <vt:lpstr>6.4 窗体设计综合实例</vt:lpstr>
      <vt:lpstr>6.4 窗体设计综合实例</vt:lpstr>
      <vt:lpstr>6.4 窗体设计综合实例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smse</dc:creator>
  <cp:lastModifiedBy>zhang</cp:lastModifiedBy>
  <cp:revision>153</cp:revision>
  <dcterms:created xsi:type="dcterms:W3CDTF">2020-05-20T07:02:52Z</dcterms:created>
  <dcterms:modified xsi:type="dcterms:W3CDTF">2020-06-10T10:31:48Z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2052-11.1.0.9505</vt:lpwstr>
  </property>
</Properties>
</file>