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9" r:id="rId5"/>
    <p:sldId id="268" r:id="rId6"/>
    <p:sldId id="260" r:id="rId7"/>
    <p:sldId id="262" r:id="rId8"/>
    <p:sldId id="263" r:id="rId9"/>
    <p:sldId id="264" r:id="rId10"/>
    <p:sldId id="266" r:id="rId11"/>
    <p:sldId id="265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E1E1E"/>
    <a:srgbClr val="439467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58AB8D-28D9-464A-AD58-AA1B0EFD9C9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33114"/>
            <a:ext cx="9144000" cy="883719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数据处理与程序设计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9AA8F559-0523-4840-BB93-077D16D6C11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586347"/>
            <a:ext cx="9144000" cy="55517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授课单位：东北财经大学管理科学与工程学院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CB2A6BD-1C09-4B81-A375-EFC9943F84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1937090"/>
            <a:ext cx="56896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4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章小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A40509E-0C79-4531-96CE-B1ADC6F418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25824" y="513184"/>
            <a:ext cx="7940351" cy="8117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本章小结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C03FEA3-2EE1-4758-9266-C3E35896CAC8}"/>
              </a:ext>
            </a:extLst>
          </p:cNvPr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xmlns="" id="{3D4BE855-135C-4CB2-9E3A-475BA218E301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xmlns="" id="{9CDAEDF5-8344-4783-9A90-0602CF869D6A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B40E131-AF2C-4AE2-A762-92645D48CAB0}"/>
              </a:ext>
            </a:extLst>
          </p:cNvPr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xmlns="" id="{4648A17D-B81A-4F84-A15F-248782D4C3DD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xmlns="" id="{D89A2109-A794-43B8-AF22-B69C1C9592EB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6D6F4A25-C9E8-4F1D-A76B-365EC1688D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5662" y="1539875"/>
            <a:ext cx="7940676" cy="470217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689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93F61C0-944D-4DCC-9D49-4D2C1AA9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E6EC3ED-B3E1-4F8D-A91D-DC4E012D8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92" y="1240970"/>
            <a:ext cx="11402008" cy="5038533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defRPr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06F4C5E-7361-4973-B93A-3975C29D40D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xmlns="" id="{59C03745-8A06-426D-BF81-7A66360F1A28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xmlns="" id="{81DB58DC-3ADC-418F-AC32-37FE9FD14392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9BFA00F-1706-42F9-ABF9-BF68A8A0DCA6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9" name="直角三角形 18">
              <a:extLst>
                <a:ext uri="{FF2B5EF4-FFF2-40B4-BE49-F238E27FC236}">
                  <a16:creationId xmlns:a16="http://schemas.microsoft.com/office/drawing/2014/main" xmlns="" id="{E0E64A5F-5241-45CE-97C4-1480E07FFBFD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>
              <a:extLst>
                <a:ext uri="{FF2B5EF4-FFF2-40B4-BE49-F238E27FC236}">
                  <a16:creationId xmlns:a16="http://schemas.microsoft.com/office/drawing/2014/main" xmlns="" id="{F7826F27-1C49-4CE5-A396-E701536DB8D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9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节回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19A6A58-1284-4E47-B942-44B9027E2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298" y="365968"/>
            <a:ext cx="10515600" cy="811763"/>
          </a:xfrm>
          <a:prstGeom prst="rect">
            <a:avLst/>
          </a:prstGeom>
        </p:spPr>
        <p:txBody>
          <a:bodyPr/>
          <a:lstStyle>
            <a:lvl1pPr>
              <a:defRPr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上节回顾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D7BB877-497F-4F5D-AB09-46F9F59A5FD3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xmlns="" id="{93A2FF04-1E54-4077-9291-7C6FD97DAC5D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xmlns="" id="{BADD1F89-D89D-4EBF-AF5A-872F258ED090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F79742E-636D-4FC5-B575-8DC3E666EB02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xmlns="" id="{EF2A1D4F-F392-46E7-99F6-7F42BB4A8AF7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xmlns="" id="{D49875AB-056E-4313-AB57-156E99FC29E0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62AB6BE4-AD6A-4C63-8D8D-73AF1D91C5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0057" y="1446253"/>
            <a:ext cx="7868914" cy="4497355"/>
          </a:xfrm>
        </p:spPr>
        <p:txBody>
          <a:bodyPr/>
          <a:lstStyle>
            <a:lvl1pPr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79039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9BD8446-7034-41AF-908E-176CF44C374B}"/>
              </a:ext>
            </a:extLst>
          </p:cNvPr>
          <p:cNvGrpSpPr/>
          <p:nvPr userDrawn="1"/>
        </p:nvGrpSpPr>
        <p:grpSpPr>
          <a:xfrm>
            <a:off x="0" y="0"/>
            <a:ext cx="1978082" cy="1968753"/>
            <a:chOff x="2351315" y="783771"/>
            <a:chExt cx="1978082" cy="1968753"/>
          </a:xfrm>
        </p:grpSpPr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xmlns="" id="{AA4FA65C-B1C8-4AD7-8084-D30A3DA3BA39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>
              <a:extLst>
                <a:ext uri="{FF2B5EF4-FFF2-40B4-BE49-F238E27FC236}">
                  <a16:creationId xmlns:a16="http://schemas.microsoft.com/office/drawing/2014/main" xmlns="" id="{FFCCBB5C-1F2D-4182-8D3F-D997CF451C9C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C4A5699F-87D0-4F3E-9950-55220CDE9063}"/>
              </a:ext>
            </a:extLst>
          </p:cNvPr>
          <p:cNvGrpSpPr/>
          <p:nvPr userDrawn="1"/>
        </p:nvGrpSpPr>
        <p:grpSpPr>
          <a:xfrm rot="10800000">
            <a:off x="10223249" y="4889247"/>
            <a:ext cx="1978082" cy="1968753"/>
            <a:chOff x="2351315" y="783771"/>
            <a:chExt cx="1978082" cy="1968753"/>
          </a:xfrm>
        </p:grpSpPr>
        <p:sp>
          <p:nvSpPr>
            <p:cNvPr id="7" name="直角三角形 6">
              <a:extLst>
                <a:ext uri="{FF2B5EF4-FFF2-40B4-BE49-F238E27FC236}">
                  <a16:creationId xmlns:a16="http://schemas.microsoft.com/office/drawing/2014/main" xmlns="" id="{8E39F19C-31A2-4421-8B62-B3162F2C9440}"/>
                </a:ext>
              </a:extLst>
            </p:cNvPr>
            <p:cNvSpPr/>
            <p:nvPr userDrawn="1"/>
          </p:nvSpPr>
          <p:spPr>
            <a:xfrm rot="5400000">
              <a:off x="2359083" y="782210"/>
              <a:ext cx="1965649" cy="1974979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:a16="http://schemas.microsoft.com/office/drawing/2014/main" xmlns="" id="{1C0EEB48-46C4-4977-8F0E-C3C7FC4A3BD3}"/>
                </a:ext>
              </a:extLst>
            </p:cNvPr>
            <p:cNvSpPr/>
            <p:nvPr userDrawn="1"/>
          </p:nvSpPr>
          <p:spPr>
            <a:xfrm rot="5400000">
              <a:off x="2351315" y="783771"/>
              <a:ext cx="1754155" cy="1754155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D8495B12-CD9B-4E4A-9E3E-86C4B4CB7E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71396" y="1576877"/>
            <a:ext cx="7868914" cy="4497355"/>
          </a:xfrm>
          <a:solidFill>
            <a:schemeClr val="tx1">
              <a:lumMod val="8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1E1E1E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01 </a:t>
            </a:r>
          </a:p>
          <a:p>
            <a:pPr lvl="0"/>
            <a:r>
              <a:rPr lang="en-US" altLang="zh-CN" dirty="0"/>
              <a:t>02 </a:t>
            </a:r>
          </a:p>
          <a:p>
            <a:pPr lvl="0"/>
            <a:endParaRPr lang="zh-CN" altLang="en-US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xmlns="" id="{998DD887-41E5-4F1C-8D56-C542E5B3FD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47966" y="416266"/>
            <a:ext cx="2096067" cy="610093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439467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zh-CN" altLang="en-US" dirty="0"/>
              <a:t>本章目录</a:t>
            </a:r>
          </a:p>
        </p:txBody>
      </p:sp>
    </p:spTree>
    <p:extLst>
      <p:ext uri="{BB962C8B-B14F-4D97-AF65-F5344CB8AC3E}">
        <p14:creationId xmlns:p14="http://schemas.microsoft.com/office/powerpoint/2010/main" val="215500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4394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1D76123-5AF2-4AAE-8C5B-7B5378EA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132" y="2855166"/>
            <a:ext cx="10515600" cy="878925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3595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27A3FDC-C930-4DAC-B667-BF0964848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522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87C9F6D1-AE2D-48AC-B31D-2F74475A5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38335"/>
            <a:ext cx="5525278" cy="5281126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BEBE917-2F41-42E7-931E-24D9EB22C21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xmlns="" id="{0B473D94-FEA2-4733-8894-D13280706C6F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xmlns="" id="{56118C4A-858D-4061-977C-30AFB97BA68F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24327353-E96B-4A78-B853-BE4075C736E5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xmlns="" id="{B6DD9267-E37F-4201-87D9-8743BA9A61D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:a16="http://schemas.microsoft.com/office/drawing/2014/main" xmlns="" id="{D3947121-16A6-4C9A-8F4C-9A8325BEFD82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97FC13B3-B810-4651-90D9-111B4A63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8808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63D3605-D1E7-4204-9358-87147C371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335930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367EB659-C285-4E70-B5E3-8E326A298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7339"/>
            <a:ext cx="5157787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D52FEF67-6A27-4366-811C-CBB98530F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35930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E1E1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F65175D-FBC6-494B-BCD0-787672FFD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2267339"/>
            <a:ext cx="5183188" cy="4180114"/>
          </a:xfrm>
        </p:spPr>
        <p:txBody>
          <a:bodyPr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9688B3F-C1AB-45B8-AAD8-BFCE9B2510A2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5" name="直角三角形 14">
              <a:extLst>
                <a:ext uri="{FF2B5EF4-FFF2-40B4-BE49-F238E27FC236}">
                  <a16:creationId xmlns:a16="http://schemas.microsoft.com/office/drawing/2014/main" xmlns="" id="{A70B1B13-8926-4B68-BDFB-944D356A0899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xmlns="" id="{E80DD400-FB61-4CFB-BCE1-9ACB58967E3B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83E48405-9074-46DD-AFCF-867AD2108F03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8" name="直角三角形 17">
              <a:extLst>
                <a:ext uri="{FF2B5EF4-FFF2-40B4-BE49-F238E27FC236}">
                  <a16:creationId xmlns:a16="http://schemas.microsoft.com/office/drawing/2014/main" xmlns="" id="{1990631D-EED9-4CD9-9FE0-7567053714B0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>
              <a:extLst>
                <a:ext uri="{FF2B5EF4-FFF2-40B4-BE49-F238E27FC236}">
                  <a16:creationId xmlns:a16="http://schemas.microsoft.com/office/drawing/2014/main" xmlns="" id="{9A678650-9097-4B5E-9EA0-522E8DACA42E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标题 1">
            <a:extLst>
              <a:ext uri="{FF2B5EF4-FFF2-40B4-BE49-F238E27FC236}">
                <a16:creationId xmlns:a16="http://schemas.microsoft.com/office/drawing/2014/main" xmlns="" id="{222BE322-601F-49F6-B971-FFFC1AC7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466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D8D4446D-A123-44DC-8F43-2AF42A6EDA26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xmlns="" id="{31DA4322-C4B2-466E-8249-27E5DF097751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>
              <a:extLst>
                <a:ext uri="{FF2B5EF4-FFF2-40B4-BE49-F238E27FC236}">
                  <a16:creationId xmlns:a16="http://schemas.microsoft.com/office/drawing/2014/main" xmlns="" id="{6999E91C-BDCD-4F77-A8F9-82894AA8EFBD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B015CDC-E4BF-4992-9EAC-525F748F8E61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xmlns="" id="{DD47670E-B41A-4118-8FD5-7546F067CCCF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>
              <a:extLst>
                <a:ext uri="{FF2B5EF4-FFF2-40B4-BE49-F238E27FC236}">
                  <a16:creationId xmlns:a16="http://schemas.microsoft.com/office/drawing/2014/main" xmlns="" id="{C90427FB-126B-4DA9-98C7-14EE9D87442A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标题 1">
            <a:extLst>
              <a:ext uri="{FF2B5EF4-FFF2-40B4-BE49-F238E27FC236}">
                <a16:creationId xmlns:a16="http://schemas.microsoft.com/office/drawing/2014/main" xmlns="" id="{F48B1C78-784F-481E-AFB9-B5831ACD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725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C997A09-2154-44AF-BFB3-673238277C11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xmlns="" id="{E4FB17F4-14C0-4F3A-8C46-D3AE998EE12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xmlns="" id="{C305DFC6-28BD-4CBA-8DDB-52E04EB9FE39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C9F9FD72-16CD-4988-A70F-07CB7D1932FB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xmlns="" id="{FB7335D5-F144-4056-BA31-5170B6EE1746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xmlns="" id="{A93D2FB7-C390-4D4F-A95A-C02DEF7C9816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52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47A30FC-8F6A-4176-9EDE-6C87FCC1A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3F85568-B33A-424D-B6CD-E5C38A61B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5943599"/>
          </a:xfrm>
        </p:spPr>
        <p:txBody>
          <a:bodyPr/>
          <a:lstStyle>
            <a:lvl1pPr>
              <a:defRPr sz="3200">
                <a:solidFill>
                  <a:srgbClr val="1E1E1E"/>
                </a:solidFill>
              </a:defRPr>
            </a:lvl1pPr>
            <a:lvl2pPr>
              <a:defRPr sz="2800">
                <a:solidFill>
                  <a:srgbClr val="1E1E1E"/>
                </a:solidFill>
              </a:defRPr>
            </a:lvl2pPr>
            <a:lvl3pPr>
              <a:defRPr sz="2400">
                <a:solidFill>
                  <a:srgbClr val="1E1E1E"/>
                </a:solidFill>
              </a:defRPr>
            </a:lvl3pPr>
            <a:lvl4pPr>
              <a:defRPr sz="2000">
                <a:solidFill>
                  <a:srgbClr val="1E1E1E"/>
                </a:solidFill>
              </a:defRPr>
            </a:lvl4pPr>
            <a:lvl5pPr>
              <a:defRPr sz="2000">
                <a:solidFill>
                  <a:srgbClr val="1E1E1E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E69C09F-7782-4FD2-A4DC-E78E787FB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E64FDCC-C47F-4F94-A210-A6786245AA47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xmlns="" id="{92C00417-8ED3-44C7-AE0B-403F65CC98F3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xmlns="" id="{A09E6420-9113-485C-9E22-577F83EE6308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9348AFB-C639-4AA6-A1C0-6DE760AA5D62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xmlns="" id="{64A7E563-FB76-4B5B-9C4D-52FDEA4F1F22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:a16="http://schemas.microsoft.com/office/drawing/2014/main" xmlns="" id="{B65BA76F-BE26-4102-95C3-6544806B0BFB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84354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920589-8CCA-4AC5-887F-0759357FB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66D140A-AE13-4BF8-92AC-3756ED0E5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1E1E1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F824899-1799-4CC4-9009-31CFCB4AF6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1E1E1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25DDADB-6DE6-4549-9036-CA85F518F644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xmlns="" id="{43399087-FF41-4778-B847-70E7B26502FB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xmlns="" id="{7E3570A0-A6F6-46B8-8BD8-6CFFB7BCAB74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8CC890F6-22B1-44A0-8E5F-37DDCC48BCD5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xmlns="" id="{5932C1D4-238A-470F-BBEF-88026EB8BE88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:a16="http://schemas.microsoft.com/office/drawing/2014/main" xmlns="" id="{C10373FE-827C-4723-B5CF-96BC1AA7F903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188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355BA27-568F-472B-8D54-E65A99B25E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82555" y="1240971"/>
            <a:ext cx="10971245" cy="4935992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7260C717-C0BC-4B4D-B661-2633D6DF9BEE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xmlns="" id="{9AB7D116-E456-437E-BD85-5293A9644767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xmlns="" id="{EA4A2B27-B8AB-4F15-99BE-2603F7DE8EA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8B42CAB7-67BB-458F-8D41-E0CCC8645F0A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xmlns="" id="{0D49CDD3-37B9-4E46-9A43-00A96DAB7284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xmlns="" id="{5FEB1BDE-A938-43F0-AC20-2227391DFF1F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标题 1">
            <a:extLst>
              <a:ext uri="{FF2B5EF4-FFF2-40B4-BE49-F238E27FC236}">
                <a16:creationId xmlns:a16="http://schemas.microsoft.com/office/drawing/2014/main" xmlns="" id="{A23D8DDC-41CE-40C0-A187-7C17D667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26" y="237315"/>
            <a:ext cx="11198290" cy="7463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>
              <a:defRPr>
                <a:solidFill>
                  <a:srgbClr val="439467"/>
                </a:solidFill>
                <a:latin typeface="+mj-lt"/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2326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A6D1E32-DA71-4BB2-9F62-A5E91AD2D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6C2E8A6-D707-4E04-9893-A4D3D6436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1E1E1E"/>
                </a:solidFill>
              </a:defRPr>
            </a:lvl1pPr>
            <a:lvl2pPr>
              <a:defRPr>
                <a:solidFill>
                  <a:srgbClr val="1E1E1E"/>
                </a:solidFill>
              </a:defRPr>
            </a:lvl2pPr>
            <a:lvl3pPr>
              <a:defRPr>
                <a:solidFill>
                  <a:srgbClr val="1E1E1E"/>
                </a:solidFill>
              </a:defRPr>
            </a:lvl3pPr>
            <a:lvl4pPr>
              <a:defRPr>
                <a:solidFill>
                  <a:srgbClr val="1E1E1E"/>
                </a:solidFill>
              </a:defRPr>
            </a:lvl4pPr>
            <a:lvl5pPr>
              <a:defRPr>
                <a:solidFill>
                  <a:srgbClr val="1E1E1E"/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7AB5868-1037-4534-AD5D-F9D26D2ED2D5}"/>
              </a:ext>
            </a:extLst>
          </p:cNvPr>
          <p:cNvGrpSpPr/>
          <p:nvPr userDrawn="1"/>
        </p:nvGrpSpPr>
        <p:grpSpPr>
          <a:xfrm>
            <a:off x="0" y="6115513"/>
            <a:ext cx="746391" cy="746351"/>
            <a:chOff x="0" y="6115513"/>
            <a:chExt cx="746391" cy="746351"/>
          </a:xfrm>
        </p:grpSpPr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xmlns="" id="{50039631-2115-48C3-BB06-2225ADA008BA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>
              <a:extLst>
                <a:ext uri="{FF2B5EF4-FFF2-40B4-BE49-F238E27FC236}">
                  <a16:creationId xmlns:a16="http://schemas.microsoft.com/office/drawing/2014/main" xmlns="" id="{1149A6C1-7F37-457E-96F4-F3407297D195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8D158B8B-3F2D-468E-A8A9-26AC266C9ECC}"/>
              </a:ext>
            </a:extLst>
          </p:cNvPr>
          <p:cNvGrpSpPr/>
          <p:nvPr userDrawn="1"/>
        </p:nvGrpSpPr>
        <p:grpSpPr>
          <a:xfrm rot="10800000">
            <a:off x="11445609" y="-7208"/>
            <a:ext cx="746391" cy="746351"/>
            <a:chOff x="0" y="6115513"/>
            <a:chExt cx="746391" cy="746351"/>
          </a:xfrm>
        </p:grpSpPr>
        <p:sp>
          <p:nvSpPr>
            <p:cNvPr id="13" name="直角三角形 12">
              <a:extLst>
                <a:ext uri="{FF2B5EF4-FFF2-40B4-BE49-F238E27FC236}">
                  <a16:creationId xmlns:a16="http://schemas.microsoft.com/office/drawing/2014/main" xmlns="" id="{4B7EE70A-E80D-43D0-9C2D-D155212BE9D6}"/>
                </a:ext>
              </a:extLst>
            </p:cNvPr>
            <p:cNvSpPr/>
            <p:nvPr userDrawn="1"/>
          </p:nvSpPr>
          <p:spPr>
            <a:xfrm>
              <a:off x="40" y="6115513"/>
              <a:ext cx="746351" cy="746351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xmlns="" id="{C86DB3A9-DE28-4FE7-9A86-ABCB15FF8494}"/>
                </a:ext>
              </a:extLst>
            </p:cNvPr>
            <p:cNvSpPr/>
            <p:nvPr userDrawn="1"/>
          </p:nvSpPr>
          <p:spPr>
            <a:xfrm>
              <a:off x="0" y="6279503"/>
              <a:ext cx="578498" cy="578498"/>
            </a:xfrm>
            <a:prstGeom prst="rtTriangle">
              <a:avLst/>
            </a:prstGeom>
            <a:solidFill>
              <a:srgbClr val="4394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765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D7446A9-C8E2-481C-BB65-EEC3326B8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363895"/>
            <a:ext cx="10515600" cy="81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D5CB865-F68E-4CE1-8A13-E680ADC0A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6204"/>
            <a:ext cx="10515600" cy="4590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230320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61" r:id="rId4"/>
    <p:sldLayoutId id="214748366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4400" kern="1200" dirty="0" smtClean="0">
          <a:solidFill>
            <a:srgbClr val="439467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E1E1E"/>
          </a:solidFill>
          <a:latin typeface="楷体" panose="02010609060101010101" pitchFamily="49" charset="-122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xmlns="" id="{52616CDE-25C9-4CA0-9203-BE6DB1871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r>
              <a:rPr lang="zh-CN" altLang="en-US" dirty="0"/>
              <a:t>数据处理与程序设计</a:t>
            </a: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xmlns="" id="{A97405CA-890A-49F5-BDAB-6AA7D2095C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授课单位：东北财经大学管理科学与工程学院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2777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A4B1103-E0A0-4CD9-BF78-3BB884DFD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课程介绍</a:t>
            </a:r>
          </a:p>
        </p:txBody>
      </p:sp>
    </p:spTree>
    <p:extLst>
      <p:ext uri="{BB962C8B-B14F-4D97-AF65-F5344CB8AC3E}">
        <p14:creationId xmlns:p14="http://schemas.microsoft.com/office/powerpoint/2010/main" val="4032110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0537521F-2F20-42D0-A6C6-090AC68173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01 </a:t>
            </a:r>
            <a:r>
              <a:rPr lang="zh-CN" altLang="en-US" dirty="0"/>
              <a:t>为什么要学习程序设计与数据处理</a:t>
            </a:r>
            <a:endParaRPr lang="en-US" altLang="zh-CN" dirty="0"/>
          </a:p>
          <a:p>
            <a:r>
              <a:rPr lang="en-US" altLang="zh-CN" dirty="0"/>
              <a:t>02 </a:t>
            </a:r>
            <a:r>
              <a:rPr lang="zh-CN" altLang="en-US" dirty="0"/>
              <a:t>学习内容</a:t>
            </a:r>
            <a:endParaRPr lang="en-US" altLang="zh-CN" dirty="0"/>
          </a:p>
          <a:p>
            <a:r>
              <a:rPr lang="en-US" altLang="zh-CN" dirty="0"/>
              <a:t>03 </a:t>
            </a:r>
            <a:r>
              <a:rPr lang="zh-CN" altLang="en-US" dirty="0"/>
              <a:t>教材使用</a:t>
            </a:r>
            <a:endParaRPr lang="en-US" altLang="zh-CN" dirty="0"/>
          </a:p>
          <a:p>
            <a:r>
              <a:rPr lang="en-US" altLang="zh-CN" dirty="0"/>
              <a:t>04 </a:t>
            </a:r>
            <a:r>
              <a:rPr lang="zh-CN" altLang="en-US" dirty="0"/>
              <a:t>教学安排</a:t>
            </a:r>
            <a:endParaRPr lang="en-US" altLang="zh-CN" dirty="0"/>
          </a:p>
          <a:p>
            <a:r>
              <a:rPr lang="en-US" altLang="zh-CN" dirty="0"/>
              <a:t>05 </a:t>
            </a:r>
            <a:r>
              <a:rPr lang="zh-CN" altLang="en-US" dirty="0"/>
              <a:t>考核形式与方法</a:t>
            </a:r>
            <a:endParaRPr lang="en-US" altLang="zh-CN" dirty="0"/>
          </a:p>
          <a:p>
            <a:r>
              <a:rPr lang="en-US" altLang="zh-CN" dirty="0"/>
              <a:t>06 </a:t>
            </a:r>
            <a:r>
              <a:rPr lang="zh-CN" altLang="en-US" dirty="0"/>
              <a:t>学习方法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5E892F8-BEA3-4A36-8072-052D8AEBEB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目    录</a:t>
            </a:r>
          </a:p>
        </p:txBody>
      </p:sp>
    </p:spTree>
    <p:extLst>
      <p:ext uri="{BB962C8B-B14F-4D97-AF65-F5344CB8AC3E}">
        <p14:creationId xmlns:p14="http://schemas.microsoft.com/office/powerpoint/2010/main" val="102748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 </a:t>
            </a:r>
            <a:r>
              <a:rPr lang="zh-CN" altLang="en-US" dirty="0" smtClean="0"/>
              <a:t>自我介绍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8458200" y="6432551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4FF3A1-C514-486D-9A78-22E77795AC81}" type="slidenum">
              <a:rPr lang="zh-CN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授课老师：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张春华</a:t>
            </a:r>
            <a:endParaRPr lang="en-US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邮箱：</a:t>
            </a:r>
            <a:r>
              <a:rPr lang="en-US" altLang="zh-CN" dirty="0" smtClean="0">
                <a:solidFill>
                  <a:schemeClr val="accent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670492752@qq.com</a:t>
            </a:r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课程微信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群：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</a:p>
          <a:p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44" b="17117"/>
          <a:stretch/>
        </p:blipFill>
        <p:spPr>
          <a:xfrm>
            <a:off x="3006811" y="2930935"/>
            <a:ext cx="3431539" cy="334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01 </a:t>
            </a:r>
            <a:r>
              <a:rPr lang="zh-CN" altLang="en-US" dirty="0" smtClean="0"/>
              <a:t>教师介绍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6126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047B447-0E62-4A73-AB4E-177A6EC9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01 </a:t>
            </a:r>
            <a:r>
              <a:rPr lang="zh-CN" altLang="en-US" dirty="0"/>
              <a:t>为什么要学习程序设计与数据处理</a:t>
            </a:r>
            <a:endParaRPr lang="en-US" altLang="zh-CN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B47991E-C681-432B-91DB-0A247EC4D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课程的作用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dirty="0"/>
              <a:t>在信息时代，需要培养同学们计算思维，即对专业领域问题的进行数学抽象，并通过具体的计算机算法和程序解决问题。计算思维能力与阅读、写作、算术能力同等重要。</a:t>
            </a:r>
            <a:endParaRPr lang="en-US" altLang="zh-CN" dirty="0"/>
          </a:p>
          <a:p>
            <a:endParaRPr lang="zh-CN" altLang="en-US" dirty="0"/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与其他课程的关系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dirty="0"/>
              <a:t>管理信息系统课程的基础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学习目的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dirty="0"/>
              <a:t>    （</a:t>
            </a:r>
            <a:r>
              <a:rPr lang="en-US" altLang="zh-CN" dirty="0"/>
              <a:t>1</a:t>
            </a:r>
            <a:r>
              <a:rPr lang="zh-CN" altLang="en-US" dirty="0"/>
              <a:t>）培养逻辑思维能力，编程能力，实践能力；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（</a:t>
            </a:r>
            <a:r>
              <a:rPr lang="en-US" altLang="zh-CN" dirty="0"/>
              <a:t>2</a:t>
            </a:r>
            <a:r>
              <a:rPr lang="zh-CN" altLang="en-US" dirty="0"/>
              <a:t>）养成耐心细致的学习工作态度，培养攻克难关的精神。</a:t>
            </a:r>
          </a:p>
          <a:p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2800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FF6669F-53F9-420A-86DE-201E19659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02 </a:t>
            </a:r>
            <a:r>
              <a:rPr lang="zh-CN" altLang="en-US" dirty="0"/>
              <a:t>学习内容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2FE6561-B579-485B-A9B7-6660851F7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数据处理概念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数据、信息、数据处理的概念，数据管理的发展，数据库与数据库设计过程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程序设计基础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语言基础、控制结构、数组、过程、数据操作</a:t>
            </a:r>
            <a:endParaRPr lang="en-US" altLang="zh-CN" dirty="0"/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算法设计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数据处理常用的排序、查找等算法</a:t>
            </a:r>
            <a:endParaRPr lang="en-US" altLang="zh-CN" dirty="0"/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面向对象和可视化界面设计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面向对象程序设计基础</a:t>
            </a:r>
            <a:r>
              <a:rPr lang="zh-CN" altLang="en-US" dirty="0" smtClean="0"/>
              <a:t>，</a:t>
            </a:r>
            <a:r>
              <a:rPr lang="en-US" altLang="zh-CN" dirty="0" smtClean="0"/>
              <a:t>Excel</a:t>
            </a:r>
            <a:r>
              <a:rPr lang="zh-CN" altLang="en-US" dirty="0" smtClean="0"/>
              <a:t>数据操作，窗口界面设计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应用程序设计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en-US" altLang="zh-CN" dirty="0" smtClean="0"/>
              <a:t> </a:t>
            </a:r>
            <a:r>
              <a:rPr lang="zh-CN" altLang="en-US" dirty="0"/>
              <a:t>数据处理应用程序的开发过程</a:t>
            </a:r>
          </a:p>
        </p:txBody>
      </p:sp>
    </p:spTree>
    <p:extLst>
      <p:ext uri="{BB962C8B-B14F-4D97-AF65-F5344CB8AC3E}">
        <p14:creationId xmlns:p14="http://schemas.microsoft.com/office/powerpoint/2010/main" val="191796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F2688FD-84A7-46F9-B703-AA8D10EFF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03 </a:t>
            </a:r>
            <a:r>
              <a:rPr lang="zh-CN" altLang="en-US" dirty="0"/>
              <a:t>教材使用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3ABE4E8-6926-45FA-9AB5-3190B217B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教材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《</a:t>
            </a:r>
            <a:r>
              <a:rPr lang="zh-CN" altLang="en-US" dirty="0"/>
              <a:t>数据处理与程序设计</a:t>
            </a:r>
            <a:r>
              <a:rPr lang="en-US" altLang="zh-CN" dirty="0"/>
              <a:t>-Excel 2016》</a:t>
            </a:r>
            <a:r>
              <a:rPr lang="zh-CN" altLang="en-US" dirty="0"/>
              <a:t>（</a:t>
            </a:r>
            <a:r>
              <a:rPr lang="en-US" altLang="zh-CN" dirty="0"/>
              <a:t>2020</a:t>
            </a:r>
            <a:r>
              <a:rPr lang="zh-CN" altLang="en-US" dirty="0"/>
              <a:t>年第</a:t>
            </a:r>
            <a:r>
              <a:rPr lang="en-US" altLang="zh-CN" dirty="0"/>
              <a:t>1</a:t>
            </a:r>
            <a:r>
              <a:rPr lang="zh-CN" altLang="en-US" dirty="0"/>
              <a:t>版）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8390" y="2359289"/>
            <a:ext cx="3188043" cy="438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77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1C54039-9E9A-47D2-AE6B-898A936E0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04 </a:t>
            </a:r>
            <a:r>
              <a:rPr lang="zh-CN" altLang="en-US" dirty="0"/>
              <a:t>教学安排</a:t>
            </a:r>
          </a:p>
        </p:txBody>
      </p:sp>
      <p:graphicFrame>
        <p:nvGraphicFramePr>
          <p:cNvPr id="3" name="内容占位符 3">
            <a:extLst>
              <a:ext uri="{FF2B5EF4-FFF2-40B4-BE49-F238E27FC236}">
                <a16:creationId xmlns:a16="http://schemas.microsoft.com/office/drawing/2014/main" xmlns="" id="{69B23F84-F2E2-4F42-98AC-32F371AB1B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608739"/>
              </p:ext>
            </p:extLst>
          </p:nvPr>
        </p:nvGraphicFramePr>
        <p:xfrm>
          <a:off x="1210892" y="2621903"/>
          <a:ext cx="9127957" cy="3657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2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221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14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819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49737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章节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内容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学时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实验或作业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第</a:t>
                      </a:r>
                      <a:r>
                        <a:rPr lang="en-US" altLang="zh-CN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</a:t>
                      </a:r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章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数据处理基础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第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2</a:t>
                      </a: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章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宏与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VBA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第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3</a:t>
                      </a: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章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VBA</a:t>
                      </a:r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编程基础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8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测验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第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4</a:t>
                      </a: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章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 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模块化编程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大作业</a:t>
                      </a:r>
                      <a:r>
                        <a:rPr lang="en-US" altLang="zh-CN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第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5</a:t>
                      </a: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章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Excel</a:t>
                      </a:r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数据对象与数据操作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8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第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6</a:t>
                      </a: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章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窗体设计</a:t>
                      </a:r>
                      <a:endParaRPr lang="zh-CN" altLang="zh-CN" sz="1800" kern="1200" dirty="0">
                        <a:solidFill>
                          <a:schemeClr val="accent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6~8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大作业</a:t>
                      </a:r>
                      <a:r>
                        <a:rPr lang="en-US" altLang="zh-CN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第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7</a:t>
                      </a: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章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数据透视表操作</a:t>
                      </a:r>
                      <a:endParaRPr lang="zh-CN" altLang="zh-CN" sz="1800" kern="1200" dirty="0">
                        <a:solidFill>
                          <a:schemeClr val="accent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自学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第</a:t>
                      </a:r>
                      <a:r>
                        <a:rPr lang="en-US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8</a:t>
                      </a:r>
                      <a:r>
                        <a:rPr lang="zh-CN" altLang="zh-CN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章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数据处理系统的开发</a:t>
                      </a:r>
                      <a:endParaRPr lang="zh-CN" altLang="zh-CN" sz="1800" kern="1200" dirty="0">
                        <a:solidFill>
                          <a:schemeClr val="accent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0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自学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期末考试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 smtClean="0">
                          <a:solidFill>
                            <a:schemeClr val="accent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白果云上机闭卷考试</a:t>
                      </a:r>
                      <a:endParaRPr lang="zh-CN" altLang="zh-CN" sz="1800" kern="1200" dirty="0">
                        <a:solidFill>
                          <a:schemeClr val="accent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chemeClr val="accent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accent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内容占位符 2">
            <a:extLst>
              <a:ext uri="{FF2B5EF4-FFF2-40B4-BE49-F238E27FC236}">
                <a16:creationId xmlns:a16="http://schemas.microsoft.com/office/drawing/2014/main" xmlns="" id="{BCC25635-1DF7-48BC-A8E9-95C935978873}"/>
              </a:ext>
            </a:extLst>
          </p:cNvPr>
          <p:cNvSpPr txBox="1">
            <a:spLocks/>
          </p:cNvSpPr>
          <p:nvPr/>
        </p:nvSpPr>
        <p:spPr>
          <a:xfrm>
            <a:off x="485192" y="1240970"/>
            <a:ext cx="11402008" cy="50385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E1E1E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学时：</a:t>
            </a:r>
            <a:r>
              <a:rPr lang="en-US" altLang="zh-CN" dirty="0"/>
              <a:t>36</a:t>
            </a:r>
            <a:r>
              <a:rPr lang="zh-CN" altLang="en-US" dirty="0"/>
              <a:t>学时（</a:t>
            </a:r>
            <a:r>
              <a:rPr lang="en-US" altLang="zh-CN" dirty="0"/>
              <a:t>2</a:t>
            </a:r>
            <a:r>
              <a:rPr lang="zh-CN" altLang="en-US" dirty="0"/>
              <a:t>学时</a:t>
            </a:r>
            <a:r>
              <a:rPr lang="en-US" altLang="zh-CN" dirty="0"/>
              <a:t>/</a:t>
            </a:r>
            <a:r>
              <a:rPr lang="zh-CN" altLang="en-US" dirty="0"/>
              <a:t>周）；</a:t>
            </a:r>
            <a:r>
              <a:rPr lang="en-US" altLang="zh-CN" dirty="0"/>
              <a:t>2</a:t>
            </a:r>
            <a:r>
              <a:rPr lang="zh-CN" altLang="en-US" dirty="0"/>
              <a:t>学分。</a:t>
            </a:r>
            <a:endParaRPr lang="en-US" altLang="zh-CN" dirty="0"/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教学日历：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0403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76BD509-380B-4569-B0BF-3F944B63E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05 </a:t>
            </a:r>
            <a:r>
              <a:rPr lang="zh-CN" altLang="en-US" dirty="0"/>
              <a:t>考核形式与方法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6E59030-FA56-4A6E-99F8-54A333AB5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总成绩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构成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dirty="0"/>
              <a:t>    </a:t>
            </a:r>
            <a:r>
              <a:rPr lang="en-US" altLang="zh-CN" dirty="0"/>
              <a:t>1.</a:t>
            </a:r>
            <a:r>
              <a:rPr lang="zh-CN" altLang="en-US" dirty="0"/>
              <a:t>平时</a:t>
            </a:r>
            <a:r>
              <a:rPr lang="zh-CN" altLang="en-US" dirty="0" smtClean="0"/>
              <a:t>成绩</a:t>
            </a:r>
            <a:r>
              <a:rPr lang="en-US" altLang="zh-CN" dirty="0" smtClean="0"/>
              <a:t>30</a:t>
            </a:r>
            <a:r>
              <a:rPr lang="zh-CN" altLang="en-US" dirty="0"/>
              <a:t>分</a:t>
            </a:r>
            <a:r>
              <a:rPr lang="en-US" altLang="zh-CN" dirty="0"/>
              <a:t>;</a:t>
            </a:r>
          </a:p>
          <a:p>
            <a:pPr marL="0" indent="0">
              <a:buNone/>
            </a:pPr>
            <a:r>
              <a:rPr lang="en-US" altLang="zh-CN" dirty="0"/>
              <a:t>    2.</a:t>
            </a:r>
            <a:r>
              <a:rPr lang="zh-CN" altLang="en-US" dirty="0"/>
              <a:t>期末</a:t>
            </a:r>
            <a:r>
              <a:rPr lang="zh-CN" altLang="en-US" dirty="0" smtClean="0"/>
              <a:t>考试</a:t>
            </a:r>
            <a:r>
              <a:rPr lang="en-US" altLang="zh-CN" dirty="0" smtClean="0"/>
              <a:t>70</a:t>
            </a:r>
            <a:r>
              <a:rPr lang="zh-CN" altLang="en-US" dirty="0"/>
              <a:t>分；</a:t>
            </a:r>
            <a:endParaRPr lang="en-US" altLang="zh-CN" dirty="0"/>
          </a:p>
          <a:p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平时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成绩</a:t>
            </a:r>
            <a:r>
              <a:rPr lang="zh-CN" altLang="en-US" dirty="0" smtClean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构成</a:t>
            </a:r>
            <a:endParaRPr lang="en-US" altLang="zh-CN" dirty="0" smtClean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 smtClean="0"/>
              <a:t>    1.</a:t>
            </a:r>
            <a:r>
              <a:rPr lang="zh-CN" altLang="en-US" dirty="0" smtClean="0"/>
              <a:t>随机白果云</a:t>
            </a:r>
            <a:r>
              <a:rPr lang="en-US" altLang="zh-CN" dirty="0" smtClean="0"/>
              <a:t>5</a:t>
            </a:r>
            <a:r>
              <a:rPr lang="zh-CN" altLang="en-US" dirty="0" smtClean="0"/>
              <a:t>次签到或提问 </a:t>
            </a:r>
            <a:r>
              <a:rPr lang="en-US" altLang="zh-CN" dirty="0" smtClean="0"/>
              <a:t>10</a:t>
            </a:r>
            <a:r>
              <a:rPr lang="zh-CN" altLang="en-US" dirty="0" smtClean="0"/>
              <a:t>分（每次折算</a:t>
            </a:r>
            <a:r>
              <a:rPr lang="zh-CN" altLang="en-US" dirty="0"/>
              <a:t>为</a:t>
            </a:r>
            <a:r>
              <a:rPr lang="en-US" altLang="zh-CN" dirty="0" smtClean="0"/>
              <a:t>2</a:t>
            </a:r>
            <a:r>
              <a:rPr lang="zh-CN" altLang="en-US" dirty="0" smtClean="0"/>
              <a:t>分</a:t>
            </a:r>
            <a:r>
              <a:rPr lang="zh-CN" altLang="en-US" dirty="0"/>
              <a:t>）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 2.</a:t>
            </a:r>
            <a:r>
              <a:rPr lang="zh-CN" altLang="en-US" dirty="0"/>
              <a:t>两次大作业成绩 </a:t>
            </a:r>
            <a:r>
              <a:rPr lang="zh-CN" altLang="en-US" dirty="0" smtClean="0"/>
              <a:t>         </a:t>
            </a:r>
            <a:r>
              <a:rPr lang="en-US" altLang="zh-CN" dirty="0" smtClean="0"/>
              <a:t>20</a:t>
            </a:r>
            <a:r>
              <a:rPr lang="zh-CN" altLang="en-US" dirty="0"/>
              <a:t>分（每次大作业成绩折算为</a:t>
            </a:r>
            <a:r>
              <a:rPr lang="en-US" altLang="zh-CN" dirty="0"/>
              <a:t>10</a:t>
            </a:r>
            <a:r>
              <a:rPr lang="zh-CN" altLang="en-US" dirty="0"/>
              <a:t>分）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1768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76BD509-380B-4569-B0BF-3F944B63E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05 </a:t>
            </a:r>
            <a:r>
              <a:rPr lang="zh-CN" altLang="en-US" dirty="0"/>
              <a:t>考核形式与方法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6E59030-FA56-4A6E-99F8-54A333AB5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期末考试时间、形式及题型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en-US" altLang="zh-CN" dirty="0"/>
              <a:t>1.</a:t>
            </a:r>
            <a:r>
              <a:rPr lang="zh-CN" altLang="en-US" dirty="0"/>
              <a:t>考试时间及形式：第</a:t>
            </a:r>
            <a:r>
              <a:rPr lang="en-US" altLang="zh-CN" dirty="0"/>
              <a:t>18</a:t>
            </a:r>
            <a:r>
              <a:rPr lang="zh-CN" altLang="en-US" dirty="0"/>
              <a:t>周随堂上机</a:t>
            </a:r>
            <a:r>
              <a:rPr lang="zh-CN" altLang="en-US" dirty="0" smtClean="0"/>
              <a:t>在线闭卷考试，考试时长</a:t>
            </a:r>
            <a:r>
              <a:rPr lang="en-US" altLang="zh-CN" dirty="0" smtClean="0"/>
              <a:t>90</a:t>
            </a:r>
            <a:r>
              <a:rPr lang="zh-CN" altLang="en-US" dirty="0" smtClean="0"/>
              <a:t>分钟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2.</a:t>
            </a:r>
            <a:r>
              <a:rPr lang="zh-CN" altLang="en-US" dirty="0"/>
              <a:t>题型：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</a:t>
            </a: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zh-CN" altLang="en-US" dirty="0" smtClean="0"/>
              <a:t>选择题</a:t>
            </a:r>
            <a:r>
              <a:rPr lang="en-US" altLang="zh-CN" dirty="0" smtClean="0"/>
              <a:t>30</a:t>
            </a:r>
            <a:r>
              <a:rPr lang="zh-CN" altLang="en-US" dirty="0" smtClean="0"/>
              <a:t>小</a:t>
            </a:r>
            <a:r>
              <a:rPr lang="zh-CN" altLang="en-US" dirty="0"/>
              <a:t>题（</a:t>
            </a:r>
            <a:r>
              <a:rPr lang="zh-CN" altLang="en-US" dirty="0" smtClean="0"/>
              <a:t>共</a:t>
            </a:r>
            <a:r>
              <a:rPr lang="en-US" altLang="zh-CN" dirty="0" smtClean="0"/>
              <a:t>60</a:t>
            </a:r>
            <a:r>
              <a:rPr lang="zh-CN" altLang="en-US" dirty="0"/>
              <a:t>分，每小题</a:t>
            </a:r>
            <a:r>
              <a:rPr lang="en-US" altLang="zh-CN" dirty="0"/>
              <a:t>2</a:t>
            </a:r>
            <a:r>
              <a:rPr lang="zh-CN" altLang="en-US" dirty="0"/>
              <a:t>分，覆盖各章知识点</a:t>
            </a:r>
            <a:r>
              <a:rPr lang="en-US" altLang="zh-CN" dirty="0"/>
              <a:t>)</a:t>
            </a:r>
          </a:p>
          <a:p>
            <a:pPr marL="0" indent="0">
              <a:buNone/>
            </a:pPr>
            <a:r>
              <a:rPr lang="en-US" altLang="zh-CN" dirty="0"/>
              <a:t>     </a:t>
            </a: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 smtClean="0"/>
              <a:t>）程序填空题</a:t>
            </a:r>
            <a:r>
              <a:rPr lang="en-US" altLang="zh-CN" dirty="0" smtClean="0"/>
              <a:t>4</a:t>
            </a:r>
            <a:r>
              <a:rPr lang="zh-CN" altLang="en-US" dirty="0"/>
              <a:t>小题（</a:t>
            </a:r>
            <a:r>
              <a:rPr lang="zh-CN" altLang="en-US" dirty="0" smtClean="0"/>
              <a:t>共</a:t>
            </a:r>
            <a:r>
              <a:rPr lang="en-US" altLang="zh-CN" dirty="0" smtClean="0"/>
              <a:t>40</a:t>
            </a:r>
            <a:r>
              <a:rPr lang="zh-CN" altLang="en-US" dirty="0"/>
              <a:t>分，每小</a:t>
            </a:r>
            <a:r>
              <a:rPr lang="zh-CN" altLang="en-US" dirty="0" smtClean="0"/>
              <a:t>题</a:t>
            </a:r>
            <a:r>
              <a:rPr lang="en-US" altLang="zh-CN" dirty="0" smtClean="0"/>
              <a:t>10</a:t>
            </a:r>
            <a:r>
              <a:rPr lang="zh-CN" altLang="en-US" dirty="0" smtClean="0"/>
              <a:t>分）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a.</a:t>
            </a:r>
            <a:r>
              <a:rPr lang="zh-CN" altLang="en-US" dirty="0"/>
              <a:t>数据处理算法编程题</a:t>
            </a:r>
            <a:r>
              <a:rPr lang="en-US" altLang="zh-CN" dirty="0" smtClean="0"/>
              <a:t>(10</a:t>
            </a:r>
            <a:r>
              <a:rPr lang="zh-CN" altLang="en-US" dirty="0"/>
              <a:t>分）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  </a:t>
            </a:r>
            <a:r>
              <a:rPr lang="zh-CN" altLang="en-US" dirty="0"/>
              <a:t>考核</a:t>
            </a:r>
            <a:r>
              <a:rPr lang="en-US" altLang="zh-CN" dirty="0"/>
              <a:t>VBA</a:t>
            </a:r>
            <a:r>
              <a:rPr lang="zh-CN" altLang="en-US" dirty="0"/>
              <a:t>编程环境的使用、</a:t>
            </a:r>
            <a:r>
              <a:rPr lang="en-US" altLang="zh-CN" dirty="0"/>
              <a:t>VBA</a:t>
            </a:r>
            <a:r>
              <a:rPr lang="zh-CN" altLang="en-US" dirty="0"/>
              <a:t>语言基础、控制结构与基本</a:t>
            </a:r>
            <a:r>
              <a:rPr lang="zh-CN" altLang="en-US" dirty="0" smtClean="0"/>
              <a:t>算法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b.</a:t>
            </a:r>
            <a:r>
              <a:rPr lang="zh-CN" altLang="en-US" dirty="0"/>
              <a:t>函数编程题（</a:t>
            </a:r>
            <a:r>
              <a:rPr lang="en-US" altLang="zh-CN" dirty="0"/>
              <a:t>10</a:t>
            </a:r>
            <a:r>
              <a:rPr lang="zh-CN" altLang="en-US" dirty="0"/>
              <a:t>分）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      考核函数的</a:t>
            </a:r>
            <a:r>
              <a:rPr lang="zh-CN" altLang="en-US" dirty="0" smtClean="0"/>
              <a:t>编程语法与</a:t>
            </a:r>
            <a:r>
              <a:rPr lang="zh-CN" altLang="en-US" dirty="0"/>
              <a:t>方法，函数的调用及基本算法 </a:t>
            </a: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c.</a:t>
            </a:r>
            <a:r>
              <a:rPr lang="zh-CN" altLang="en-US" dirty="0" smtClean="0"/>
              <a:t>数据操作编程</a:t>
            </a:r>
            <a:r>
              <a:rPr lang="zh-CN" altLang="en-US" dirty="0"/>
              <a:t>题（</a:t>
            </a:r>
            <a:r>
              <a:rPr lang="en-US" altLang="zh-CN" dirty="0"/>
              <a:t>10</a:t>
            </a:r>
            <a:r>
              <a:rPr lang="zh-CN" altLang="en-US" dirty="0"/>
              <a:t>分）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          </a:t>
            </a:r>
            <a:r>
              <a:rPr lang="zh-CN" altLang="en-US" dirty="0" smtClean="0"/>
              <a:t>考核</a:t>
            </a:r>
            <a:r>
              <a:rPr lang="en-US" altLang="zh-CN" dirty="0" smtClean="0"/>
              <a:t>Excel</a:t>
            </a:r>
            <a:r>
              <a:rPr lang="zh-CN" altLang="en-US" dirty="0" smtClean="0"/>
              <a:t>数据操作的基本方法法    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</a:t>
            </a:r>
            <a:r>
              <a:rPr lang="en-US" altLang="zh-CN" dirty="0" smtClean="0"/>
              <a:t>c.</a:t>
            </a:r>
            <a:r>
              <a:rPr lang="zh-CN" altLang="en-US" dirty="0"/>
              <a:t>窗体编程题</a:t>
            </a:r>
            <a:r>
              <a:rPr lang="en-US" altLang="zh-CN" dirty="0" smtClean="0"/>
              <a:t>(10</a:t>
            </a:r>
            <a:r>
              <a:rPr lang="zh-CN" altLang="en-US" dirty="0"/>
              <a:t>分）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      </a:t>
            </a:r>
            <a:r>
              <a:rPr lang="zh-CN" altLang="en-US" dirty="0"/>
              <a:t>考核窗体编程、</a:t>
            </a:r>
            <a:r>
              <a:rPr lang="en-US" altLang="zh-CN" dirty="0"/>
              <a:t>Excel</a:t>
            </a:r>
            <a:r>
              <a:rPr lang="zh-CN" altLang="en-US" dirty="0"/>
              <a:t>数据</a:t>
            </a:r>
            <a:r>
              <a:rPr lang="zh-CN" altLang="en-US" dirty="0" smtClean="0"/>
              <a:t>操作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94616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86D79DA-9168-40AA-A9A6-5E10DD3B6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06 </a:t>
            </a:r>
            <a:r>
              <a:rPr lang="zh-CN" altLang="en-US" dirty="0"/>
              <a:t>学习方法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8BAEEBB-DE83-475F-9D4F-94C5DE3B2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学习态度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克服畏难情绪和急功近利，程序设计的学习与外语学习类似，是靠一点一滴积累和磨练的。</a:t>
            </a:r>
            <a:endParaRPr lang="en-US" altLang="zh-CN" dirty="0"/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学习三步曲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提前预习</a:t>
            </a:r>
            <a:r>
              <a:rPr lang="zh-CN" altLang="en-US" dirty="0">
                <a:solidFill>
                  <a:srgbClr val="FF0000"/>
                </a:solidFill>
              </a:rPr>
              <a:t>模仿</a:t>
            </a:r>
            <a:r>
              <a:rPr lang="zh-CN" altLang="en-US" dirty="0"/>
              <a:t>编程，有感性认识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带问题听课</a:t>
            </a:r>
            <a:r>
              <a:rPr lang="zh-CN" altLang="en-US" dirty="0"/>
              <a:t>，有针对性，效果明显</a:t>
            </a:r>
            <a:endParaRPr lang="en-US" altLang="zh-CN" dirty="0"/>
          </a:p>
          <a:p>
            <a:pPr lvl="1"/>
            <a:r>
              <a:rPr lang="zh-CN" altLang="en-US" dirty="0">
                <a:solidFill>
                  <a:srgbClr val="FF0000"/>
                </a:solidFill>
              </a:rPr>
              <a:t>书面写好程序</a:t>
            </a:r>
            <a:r>
              <a:rPr lang="zh-CN" altLang="en-US" dirty="0"/>
              <a:t>，上机调试，巩固掌握</a:t>
            </a:r>
            <a:endParaRPr lang="en-US" altLang="zh-CN" dirty="0"/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突出重点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重点放在数学模型、算法和解题思路、语句是表达工具，界面是锦上添花</a:t>
            </a:r>
            <a:endParaRPr lang="en-US" altLang="zh-CN" dirty="0"/>
          </a:p>
          <a:p>
            <a:pPr lvl="1"/>
            <a:r>
              <a:rPr lang="zh-CN" altLang="en-US" dirty="0"/>
              <a:t>重点训练利用计算机编程手段提高</a:t>
            </a:r>
            <a:r>
              <a:rPr lang="zh-CN" altLang="en-US" dirty="0">
                <a:solidFill>
                  <a:srgbClr val="FF0000"/>
                </a:solidFill>
              </a:rPr>
              <a:t>分析问题和解决问题的能力</a:t>
            </a:r>
            <a:endParaRPr lang="en-US" altLang="zh-CN" dirty="0">
              <a:solidFill>
                <a:srgbClr val="FF0000"/>
              </a:solidFill>
            </a:endParaRPr>
          </a:p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强化实践</a:t>
            </a:r>
            <a:endParaRPr lang="en-US" altLang="zh-CN" dirty="0">
              <a:solidFill>
                <a:schemeClr val="accent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/>
            <a:r>
              <a:rPr lang="zh-CN" altLang="en-US" dirty="0"/>
              <a:t>实践是检验正确的标准，本课程</a:t>
            </a:r>
            <a:r>
              <a:rPr lang="zh-CN" altLang="en-US" dirty="0">
                <a:solidFill>
                  <a:srgbClr val="FF0000"/>
                </a:solidFill>
              </a:rPr>
              <a:t>不是听会、看会而是做会的</a:t>
            </a:r>
            <a:r>
              <a:rPr lang="zh-CN" altLang="en-US" dirty="0"/>
              <a:t>。需要通过大量的编程练习才能达到精通的层次。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29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1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1730</TotalTime>
  <Words>706</Words>
  <Application>Microsoft Office PowerPoint</Application>
  <PresentationFormat>宽屏</PresentationFormat>
  <Paragraphs>118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</vt:lpstr>
      <vt:lpstr>等线 Light</vt:lpstr>
      <vt:lpstr>黑体</vt:lpstr>
      <vt:lpstr>楷体</vt:lpstr>
      <vt:lpstr>Arial</vt:lpstr>
      <vt:lpstr>Office 主题​​</vt:lpstr>
      <vt:lpstr>数据处理与程序设计</vt:lpstr>
      <vt:lpstr>课程介绍</vt:lpstr>
      <vt:lpstr>PowerPoint 演示文稿</vt:lpstr>
      <vt:lpstr>0 自我介绍</vt:lpstr>
      <vt:lpstr>01 教师介绍</vt:lpstr>
      <vt:lpstr>01 为什么要学习程序设计与数据处理</vt:lpstr>
      <vt:lpstr>02 学习内容</vt:lpstr>
      <vt:lpstr>03 教材使用</vt:lpstr>
      <vt:lpstr>04 教学安排</vt:lpstr>
      <vt:lpstr>05 考核形式与方法</vt:lpstr>
      <vt:lpstr>05 考核形式与方法</vt:lpstr>
      <vt:lpstr>06 学习方法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smse</dc:creator>
  <cp:lastModifiedBy>zhang</cp:lastModifiedBy>
  <cp:revision>66</cp:revision>
  <dcterms:created xsi:type="dcterms:W3CDTF">2020-02-22T07:51:56Z</dcterms:created>
  <dcterms:modified xsi:type="dcterms:W3CDTF">2026-03-04T09:32:20Z</dcterms:modified>
</cp:coreProperties>
</file>