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8"/>
  </p:notesMasterIdLst>
  <p:sldIdLst>
    <p:sldId id="256" r:id="rId2"/>
    <p:sldId id="390" r:id="rId3"/>
    <p:sldId id="391" r:id="rId4"/>
    <p:sldId id="392" r:id="rId5"/>
    <p:sldId id="488" r:id="rId6"/>
    <p:sldId id="502" r:id="rId7"/>
    <p:sldId id="394" r:id="rId8"/>
    <p:sldId id="395" r:id="rId9"/>
    <p:sldId id="396" r:id="rId10"/>
    <p:sldId id="397" r:id="rId11"/>
    <p:sldId id="398" r:id="rId12"/>
    <p:sldId id="399" r:id="rId13"/>
    <p:sldId id="400" r:id="rId14"/>
    <p:sldId id="401" r:id="rId15"/>
    <p:sldId id="402" r:id="rId16"/>
    <p:sldId id="493" r:id="rId17"/>
    <p:sldId id="492" r:id="rId18"/>
    <p:sldId id="497" r:id="rId19"/>
    <p:sldId id="409" r:id="rId20"/>
    <p:sldId id="410" r:id="rId21"/>
    <p:sldId id="1135" r:id="rId22"/>
    <p:sldId id="287" r:id="rId23"/>
    <p:sldId id="290" r:id="rId24"/>
    <p:sldId id="288" r:id="rId25"/>
    <p:sldId id="289" r:id="rId26"/>
    <p:sldId id="417" r:id="rId27"/>
    <p:sldId id="418" r:id="rId28"/>
    <p:sldId id="504" r:id="rId29"/>
    <p:sldId id="1132" r:id="rId30"/>
    <p:sldId id="1133" r:id="rId31"/>
    <p:sldId id="1134" r:id="rId32"/>
    <p:sldId id="419" r:id="rId33"/>
    <p:sldId id="420" r:id="rId34"/>
    <p:sldId id="421" r:id="rId35"/>
    <p:sldId id="422" r:id="rId36"/>
    <p:sldId id="505" r:id="rId37"/>
    <p:sldId id="423" r:id="rId38"/>
    <p:sldId id="311" r:id="rId39"/>
    <p:sldId id="312" r:id="rId40"/>
    <p:sldId id="313" r:id="rId41"/>
    <p:sldId id="314" r:id="rId42"/>
    <p:sldId id="315" r:id="rId43"/>
    <p:sldId id="316" r:id="rId44"/>
    <p:sldId id="318" r:id="rId45"/>
    <p:sldId id="317" r:id="rId46"/>
    <p:sldId id="319" r:id="rId47"/>
    <p:sldId id="321" r:id="rId48"/>
    <p:sldId id="325" r:id="rId49"/>
    <p:sldId id="322" r:id="rId50"/>
    <p:sldId id="326" r:id="rId51"/>
    <p:sldId id="324" r:id="rId52"/>
    <p:sldId id="341" r:id="rId53"/>
    <p:sldId id="342" r:id="rId54"/>
    <p:sldId id="344" r:id="rId55"/>
    <p:sldId id="1136" r:id="rId56"/>
    <p:sldId id="1137" r:id="rId57"/>
    <p:sldId id="1138" r:id="rId58"/>
    <p:sldId id="1139" r:id="rId59"/>
    <p:sldId id="1140" r:id="rId60"/>
    <p:sldId id="1141" r:id="rId61"/>
    <p:sldId id="435" r:id="rId62"/>
    <p:sldId id="436" r:id="rId63"/>
    <p:sldId id="1142" r:id="rId64"/>
    <p:sldId id="437" r:id="rId65"/>
    <p:sldId id="438" r:id="rId66"/>
    <p:sldId id="439" r:id="rId67"/>
    <p:sldId id="440" r:id="rId68"/>
    <p:sldId id="441" r:id="rId69"/>
    <p:sldId id="442" r:id="rId70"/>
    <p:sldId id="443" r:id="rId71"/>
    <p:sldId id="496" r:id="rId72"/>
    <p:sldId id="445" r:id="rId73"/>
    <p:sldId id="491" r:id="rId74"/>
    <p:sldId id="581" r:id="rId75"/>
    <p:sldId id="582" r:id="rId76"/>
    <p:sldId id="583" r:id="rId77"/>
    <p:sldId id="584" r:id="rId78"/>
    <p:sldId id="585" r:id="rId79"/>
    <p:sldId id="586" r:id="rId80"/>
    <p:sldId id="1172" r:id="rId81"/>
    <p:sldId id="588" r:id="rId82"/>
    <p:sldId id="589" r:id="rId83"/>
    <p:sldId id="590" r:id="rId84"/>
    <p:sldId id="457" r:id="rId85"/>
    <p:sldId id="591" r:id="rId86"/>
    <p:sldId id="592" r:id="rId87"/>
    <p:sldId id="593" r:id="rId88"/>
    <p:sldId id="594" r:id="rId89"/>
    <p:sldId id="462" r:id="rId90"/>
    <p:sldId id="595" r:id="rId91"/>
    <p:sldId id="464" r:id="rId92"/>
    <p:sldId id="596" r:id="rId93"/>
    <p:sldId id="597" r:id="rId94"/>
    <p:sldId id="598" r:id="rId95"/>
    <p:sldId id="599" r:id="rId96"/>
    <p:sldId id="600" r:id="rId97"/>
    <p:sldId id="601" r:id="rId98"/>
    <p:sldId id="486" r:id="rId99"/>
    <p:sldId id="602" r:id="rId100"/>
    <p:sldId id="603" r:id="rId101"/>
    <p:sldId id="604" r:id="rId102"/>
    <p:sldId id="605" r:id="rId103"/>
    <p:sldId id="478" r:id="rId104"/>
    <p:sldId id="479" r:id="rId105"/>
    <p:sldId id="385" r:id="rId106"/>
    <p:sldId id="480" r:id="rId107"/>
    <p:sldId id="482" r:id="rId108"/>
    <p:sldId id="481" r:id="rId109"/>
    <p:sldId id="500" r:id="rId110"/>
    <p:sldId id="501" r:id="rId111"/>
    <p:sldId id="606" r:id="rId112"/>
    <p:sldId id="1143" r:id="rId113"/>
    <p:sldId id="1144" r:id="rId114"/>
    <p:sldId id="1145" r:id="rId115"/>
    <p:sldId id="1146" r:id="rId116"/>
    <p:sldId id="1147" r:id="rId117"/>
    <p:sldId id="568" r:id="rId118"/>
    <p:sldId id="1151" r:id="rId119"/>
    <p:sldId id="575" r:id="rId120"/>
    <p:sldId id="1152" r:id="rId121"/>
    <p:sldId id="1153" r:id="rId122"/>
    <p:sldId id="1154" r:id="rId123"/>
    <p:sldId id="1155" r:id="rId124"/>
    <p:sldId id="1156" r:id="rId125"/>
    <p:sldId id="403" r:id="rId126"/>
    <p:sldId id="607" r:id="rId127"/>
    <p:sldId id="405" r:id="rId128"/>
    <p:sldId id="1157" r:id="rId129"/>
    <p:sldId id="407" r:id="rId130"/>
    <p:sldId id="572" r:id="rId131"/>
    <p:sldId id="608" r:id="rId132"/>
    <p:sldId id="1158" r:id="rId133"/>
    <p:sldId id="411" r:id="rId134"/>
    <p:sldId id="412" r:id="rId135"/>
    <p:sldId id="413" r:id="rId136"/>
    <p:sldId id="415" r:id="rId137"/>
    <p:sldId id="416" r:id="rId138"/>
    <p:sldId id="1159" r:id="rId139"/>
    <p:sldId id="1160" r:id="rId140"/>
    <p:sldId id="1161" r:id="rId141"/>
    <p:sldId id="1162" r:id="rId142"/>
    <p:sldId id="609" r:id="rId143"/>
    <p:sldId id="576" r:id="rId144"/>
    <p:sldId id="1163" r:id="rId145"/>
    <p:sldId id="424" r:id="rId146"/>
    <p:sldId id="474" r:id="rId147"/>
    <p:sldId id="426" r:id="rId148"/>
    <p:sldId id="429" r:id="rId149"/>
    <p:sldId id="430" r:id="rId150"/>
    <p:sldId id="573" r:id="rId151"/>
    <p:sldId id="431" r:id="rId152"/>
    <p:sldId id="475" r:id="rId153"/>
    <p:sldId id="434" r:id="rId154"/>
    <p:sldId id="574" r:id="rId155"/>
    <p:sldId id="1164" r:id="rId156"/>
    <p:sldId id="1165" r:id="rId157"/>
    <p:sldId id="1166" r:id="rId158"/>
    <p:sldId id="1167" r:id="rId159"/>
    <p:sldId id="578" r:id="rId160"/>
    <p:sldId id="1168" r:id="rId161"/>
    <p:sldId id="1169" r:id="rId162"/>
    <p:sldId id="476" r:id="rId163"/>
    <p:sldId id="1170" r:id="rId164"/>
    <p:sldId id="567" r:id="rId165"/>
    <p:sldId id="1171" r:id="rId166"/>
    <p:sldId id="446" r:id="rId167"/>
    <p:sldId id="447" r:id="rId168"/>
    <p:sldId id="449" r:id="rId169"/>
    <p:sldId id="450" r:id="rId170"/>
    <p:sldId id="451" r:id="rId171"/>
    <p:sldId id="452" r:id="rId172"/>
    <p:sldId id="453" r:id="rId173"/>
    <p:sldId id="454" r:id="rId174"/>
    <p:sldId id="455" r:id="rId175"/>
    <p:sldId id="456" r:id="rId176"/>
    <p:sldId id="458" r:id="rId177"/>
    <p:sldId id="459" r:id="rId178"/>
    <p:sldId id="610" r:id="rId179"/>
    <p:sldId id="461" r:id="rId180"/>
    <p:sldId id="579" r:id="rId181"/>
    <p:sldId id="463" r:id="rId182"/>
    <p:sldId id="611" r:id="rId183"/>
    <p:sldId id="465" r:id="rId184"/>
    <p:sldId id="466" r:id="rId185"/>
    <p:sldId id="467" r:id="rId186"/>
    <p:sldId id="560" r:id="rId187"/>
    <p:sldId id="561" r:id="rId188"/>
    <p:sldId id="1173" r:id="rId189"/>
    <p:sldId id="563" r:id="rId190"/>
    <p:sldId id="564" r:id="rId191"/>
    <p:sldId id="565" r:id="rId192"/>
    <p:sldId id="566" r:id="rId193"/>
    <p:sldId id="1174" r:id="rId194"/>
    <p:sldId id="1175" r:id="rId195"/>
    <p:sldId id="1176" r:id="rId196"/>
    <p:sldId id="569" r:id="rId197"/>
    <p:sldId id="570" r:id="rId198"/>
    <p:sldId id="571" r:id="rId199"/>
    <p:sldId id="1177" r:id="rId200"/>
    <p:sldId id="1178" r:id="rId201"/>
    <p:sldId id="1179" r:id="rId202"/>
    <p:sldId id="1180" r:id="rId203"/>
    <p:sldId id="1181" r:id="rId204"/>
    <p:sldId id="1182" r:id="rId205"/>
    <p:sldId id="1183" r:id="rId206"/>
    <p:sldId id="577" r:id="rId207"/>
    <p:sldId id="1184" r:id="rId208"/>
    <p:sldId id="1185" r:id="rId209"/>
    <p:sldId id="580" r:id="rId210"/>
    <p:sldId id="1186" r:id="rId211"/>
    <p:sldId id="1187" r:id="rId212"/>
    <p:sldId id="1188" r:id="rId213"/>
    <p:sldId id="1189" r:id="rId214"/>
    <p:sldId id="1190" r:id="rId215"/>
    <p:sldId id="1191" r:id="rId216"/>
    <p:sldId id="1192" r:id="rId217"/>
    <p:sldId id="1193" r:id="rId218"/>
    <p:sldId id="1194" r:id="rId219"/>
    <p:sldId id="587" r:id="rId220"/>
    <p:sldId id="1195" r:id="rId221"/>
    <p:sldId id="1196" r:id="rId222"/>
    <p:sldId id="1197" r:id="rId223"/>
    <p:sldId id="612" r:id="rId224"/>
    <p:sldId id="1198" r:id="rId225"/>
    <p:sldId id="613" r:id="rId226"/>
    <p:sldId id="1199" r:id="rId227"/>
    <p:sldId id="1200" r:id="rId228"/>
    <p:sldId id="1201" r:id="rId229"/>
    <p:sldId id="1202" r:id="rId230"/>
    <p:sldId id="1203" r:id="rId231"/>
    <p:sldId id="428" r:id="rId232"/>
    <p:sldId id="1204" r:id="rId233"/>
    <p:sldId id="1205" r:id="rId234"/>
    <p:sldId id="432" r:id="rId235"/>
    <p:sldId id="485" r:id="rId236"/>
    <p:sldId id="1206" r:id="rId237"/>
    <p:sldId id="1207" r:id="rId238"/>
    <p:sldId id="1208" r:id="rId239"/>
    <p:sldId id="1209" r:id="rId240"/>
    <p:sldId id="1210" r:id="rId241"/>
    <p:sldId id="1211" r:id="rId242"/>
    <p:sldId id="1212" r:id="rId243"/>
    <p:sldId id="1213" r:id="rId244"/>
    <p:sldId id="1214" r:id="rId245"/>
    <p:sldId id="614" r:id="rId246"/>
    <p:sldId id="1215" r:id="rId247"/>
    <p:sldId id="1216" r:id="rId248"/>
    <p:sldId id="444" r:id="rId249"/>
    <p:sldId id="1217" r:id="rId250"/>
    <p:sldId id="1218" r:id="rId251"/>
    <p:sldId id="487" r:id="rId252"/>
    <p:sldId id="1219" r:id="rId253"/>
    <p:sldId id="448" r:id="rId254"/>
    <p:sldId id="1220" r:id="rId255"/>
    <p:sldId id="1221" r:id="rId256"/>
    <p:sldId id="1222" r:id="rId257"/>
    <p:sldId id="1223" r:id="rId258"/>
    <p:sldId id="1224" r:id="rId259"/>
    <p:sldId id="490" r:id="rId260"/>
    <p:sldId id="1225" r:id="rId261"/>
    <p:sldId id="1226" r:id="rId262"/>
    <p:sldId id="1227" r:id="rId263"/>
    <p:sldId id="1228" r:id="rId264"/>
    <p:sldId id="1229" r:id="rId265"/>
    <p:sldId id="1230" r:id="rId266"/>
    <p:sldId id="1231" r:id="rId267"/>
    <p:sldId id="1232" r:id="rId268"/>
    <p:sldId id="1233" r:id="rId269"/>
    <p:sldId id="1234" r:id="rId270"/>
    <p:sldId id="1235" r:id="rId271"/>
    <p:sldId id="472" r:id="rId272"/>
    <p:sldId id="1236" r:id="rId273"/>
    <p:sldId id="1237" r:id="rId274"/>
    <p:sldId id="1238" r:id="rId275"/>
    <p:sldId id="489" r:id="rId276"/>
    <p:sldId id="1239" r:id="rId27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653" autoAdjust="0"/>
  </p:normalViewPr>
  <p:slideViewPr>
    <p:cSldViewPr>
      <p:cViewPr varScale="1">
        <p:scale>
          <a:sx n="67" d="100"/>
          <a:sy n="67" d="100"/>
        </p:scale>
        <p:origin x="1752" y="7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viewProps" Target="viewProp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theme" Target="theme/theme1.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tableStyles" Target="tableStyles.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notesMaster" Target="notesMasters/notesMaster1.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84C7B0-FF03-416A-BD17-5CF3BCDFEDA4}" type="datetimeFigureOut">
              <a:rPr lang="zh-CN" altLang="en-US" smtClean="0"/>
              <a:t>2025/10/9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83A958-F8AC-4B6F-BBBC-1AE456BAB80C}" type="slidenum">
              <a:rPr lang="zh-CN" altLang="en-US" smtClean="0"/>
              <a:t>‹#›</a:t>
            </a:fld>
            <a:endParaRPr lang="zh-CN" altLang="en-US"/>
          </a:p>
        </p:txBody>
      </p:sp>
    </p:spTree>
    <p:extLst>
      <p:ext uri="{BB962C8B-B14F-4D97-AF65-F5344CB8AC3E}">
        <p14:creationId xmlns:p14="http://schemas.microsoft.com/office/powerpoint/2010/main" val="2074321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a:extLst>
              <a:ext uri="{FF2B5EF4-FFF2-40B4-BE49-F238E27FC236}">
                <a16:creationId xmlns:a16="http://schemas.microsoft.com/office/drawing/2014/main" id="{C221F872-CD88-F6CB-8324-60AC20D03C87}"/>
              </a:ext>
            </a:extLst>
          </p:cNvPr>
          <p:cNvSpPr>
            <a:spLocks noGrp="1" noRot="1" noChangeAspect="1" noChangeArrowheads="1" noTextEdit="1"/>
          </p:cNvSpPr>
          <p:nvPr>
            <p:ph type="sldImg"/>
          </p:nvPr>
        </p:nvSpPr>
        <p:spPr>
          <a:xfrm>
            <a:off x="922338" y="747713"/>
            <a:ext cx="4987925" cy="3741737"/>
          </a:xfrm>
        </p:spPr>
      </p:sp>
      <p:sp>
        <p:nvSpPr>
          <p:cNvPr id="21507" name="备注占位符 2">
            <a:extLst>
              <a:ext uri="{FF2B5EF4-FFF2-40B4-BE49-F238E27FC236}">
                <a16:creationId xmlns:a16="http://schemas.microsoft.com/office/drawing/2014/main" id="{F30FBAD2-D2C1-5A41-3E70-EE0D048F4CC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508" name="灯片编号占位符 3">
            <a:extLst>
              <a:ext uri="{FF2B5EF4-FFF2-40B4-BE49-F238E27FC236}">
                <a16:creationId xmlns:a16="http://schemas.microsoft.com/office/drawing/2014/main" id="{1B20B496-0560-1C00-5A39-4725A663E79F}"/>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94A17210-5790-FA49-B080-CADCE14A444D}" type="slidenum">
              <a:rPr lang="zh-CN" altLang="en-US" smtClean="0">
                <a:latin typeface="Arial" panose="020B0604020202020204" pitchFamily="34" charset="0"/>
              </a:rPr>
              <a:pPr>
                <a:spcBef>
                  <a:spcPct val="0"/>
                </a:spcBef>
                <a:buFontTx/>
                <a:buNone/>
              </a:pPr>
              <a:t>15</a:t>
            </a:fld>
            <a:endParaRPr lang="en-US" altLang="zh-CN">
              <a:latin typeface="Arial" panose="020B0604020202020204" pitchFamily="34" charset="0"/>
            </a:endParaRPr>
          </a:p>
        </p:txBody>
      </p:sp>
    </p:spTree>
    <p:extLst>
      <p:ext uri="{BB962C8B-B14F-4D97-AF65-F5344CB8AC3E}">
        <p14:creationId xmlns:p14="http://schemas.microsoft.com/office/powerpoint/2010/main" val="3981719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solidFill>
                  <a:schemeClr val="accent2"/>
                </a:solidFill>
              </a:rPr>
              <a:t>LIMIT</a:t>
            </a:r>
            <a:r>
              <a:rPr lang="en-US" altLang="zh-CN" sz="1200" dirty="0"/>
              <a:t> &lt;</a:t>
            </a:r>
            <a:r>
              <a:rPr lang="zh-CN" altLang="zh-CN" sz="1200" dirty="0"/>
              <a:t>行数</a:t>
            </a:r>
            <a:r>
              <a:rPr lang="en-US" altLang="zh-CN" sz="1200" dirty="0"/>
              <a:t>1&gt;[ OFFSET &lt;</a:t>
            </a:r>
            <a:r>
              <a:rPr lang="zh-CN" altLang="zh-CN" sz="1200" dirty="0"/>
              <a:t>行数</a:t>
            </a:r>
            <a:r>
              <a:rPr lang="en-US" altLang="zh-CN" sz="1200" dirty="0"/>
              <a:t>2&gt;] SQL SERVER2008</a:t>
            </a:r>
            <a:r>
              <a:rPr lang="zh-CN" altLang="en-US" sz="1200" dirty="0"/>
              <a:t>不支持</a:t>
            </a:r>
            <a:endParaRPr lang="zh-CN" altLang="en-US" dirty="0"/>
          </a:p>
        </p:txBody>
      </p:sp>
      <p:sp>
        <p:nvSpPr>
          <p:cNvPr id="4" name="灯片编号占位符 3"/>
          <p:cNvSpPr>
            <a:spLocks noGrp="1"/>
          </p:cNvSpPr>
          <p:nvPr>
            <p:ph type="sldNum" sz="quarter" idx="5"/>
          </p:nvPr>
        </p:nvSpPr>
        <p:spPr/>
        <p:txBody>
          <a:bodyPr/>
          <a:lstStyle/>
          <a:p>
            <a:fld id="{2F83A958-F8AC-4B6F-BBBC-1AE456BAB80C}" type="slidenum">
              <a:rPr lang="zh-CN" altLang="en-US" smtClean="0"/>
              <a:t>72</a:t>
            </a:fld>
            <a:endParaRPr lang="zh-CN" altLang="en-US"/>
          </a:p>
        </p:txBody>
      </p:sp>
    </p:spTree>
    <p:extLst>
      <p:ext uri="{BB962C8B-B14F-4D97-AF65-F5344CB8AC3E}">
        <p14:creationId xmlns:p14="http://schemas.microsoft.com/office/powerpoint/2010/main" val="4217882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333333"/>
                </a:solidFill>
                <a:effectLst/>
                <a:latin typeface="-apple-system"/>
              </a:rPr>
              <a:t>在</a:t>
            </a:r>
            <a:r>
              <a:rPr lang="en-US" altLang="zh-CN" b="0" i="0" dirty="0">
                <a:solidFill>
                  <a:srgbClr val="333333"/>
                </a:solidFill>
                <a:effectLst/>
                <a:latin typeface="-apple-system"/>
              </a:rPr>
              <a:t>SQL Server</a:t>
            </a:r>
            <a:r>
              <a:rPr lang="zh-CN" altLang="en-US" b="0" i="0" dirty="0">
                <a:solidFill>
                  <a:srgbClr val="333333"/>
                </a:solidFill>
                <a:effectLst/>
                <a:latin typeface="-apple-system"/>
              </a:rPr>
              <a:t>中获取当前时间可以使用内置函数</a:t>
            </a:r>
            <a:r>
              <a:rPr lang="en-US" altLang="zh-CN" b="0" i="0" dirty="0">
                <a:solidFill>
                  <a:srgbClr val="333333"/>
                </a:solidFill>
                <a:effectLst/>
                <a:latin typeface="-apple-system"/>
              </a:rPr>
              <a:t>GETDATE()</a:t>
            </a:r>
          </a:p>
          <a:p>
            <a:r>
              <a:rPr lang="en-US" altLang="zh-CN" dirty="0"/>
              <a:t>EXTRACT()</a:t>
            </a:r>
            <a:r>
              <a:rPr lang="zh-CN" altLang="en-US" b="0" i="0" dirty="0">
                <a:solidFill>
                  <a:srgbClr val="404040"/>
                </a:solidFill>
                <a:effectLst/>
                <a:latin typeface="-apple-system"/>
              </a:rPr>
              <a:t> 函数是一个用于从日期时间值中提取特定部分的函数。它允许你从日期时间值中提取年、月、日、小时、分钟等单独的时间组件。</a:t>
            </a:r>
            <a:endParaRPr lang="zh-CN" altLang="en-US" dirty="0"/>
          </a:p>
        </p:txBody>
      </p:sp>
      <p:sp>
        <p:nvSpPr>
          <p:cNvPr id="4" name="灯片编号占位符 3"/>
          <p:cNvSpPr>
            <a:spLocks noGrp="1"/>
          </p:cNvSpPr>
          <p:nvPr>
            <p:ph type="sldNum" sz="quarter" idx="5"/>
          </p:nvPr>
        </p:nvSpPr>
        <p:spPr/>
        <p:txBody>
          <a:bodyPr/>
          <a:lstStyle/>
          <a:p>
            <a:fld id="{2F83A958-F8AC-4B6F-BBBC-1AE456BAB80C}" type="slidenum">
              <a:rPr lang="zh-CN" altLang="en-US" smtClean="0"/>
              <a:t>78</a:t>
            </a:fld>
            <a:endParaRPr lang="zh-CN" altLang="en-US"/>
          </a:p>
        </p:txBody>
      </p:sp>
    </p:spTree>
    <p:extLst>
      <p:ext uri="{BB962C8B-B14F-4D97-AF65-F5344CB8AC3E}">
        <p14:creationId xmlns:p14="http://schemas.microsoft.com/office/powerpoint/2010/main" val="12317029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zh-CN" altLang="en-US"/>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extLst/>
          </a:lstStyle>
          <a:p>
            <a:fld id="{530820CF-B880-4189-942D-D702A7CBA730}" type="datetimeFigureOut">
              <a:rPr lang="zh-CN" altLang="en-US" smtClean="0"/>
              <a:t>2025/10/9</a:t>
            </a:fld>
            <a:endParaRPr lang="zh-CN" altLang="en-US"/>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extLst/>
          </a:lstStyle>
          <a:p>
            <a:endParaRPr lang="zh-CN" altLang="en-US"/>
          </a:p>
        </p:txBody>
      </p:sp>
      <p:sp>
        <p:nvSpPr>
          <p:cNvPr id="27" name="灯片编号占位符 26"/>
          <p:cNvSpPr>
            <a:spLocks noGrp="1"/>
          </p:cNvSpPr>
          <p:nvPr>
            <p:ph type="sldNum" sz="quarter" idx="12"/>
          </p:nvPr>
        </p:nvSpPr>
        <p:spPr/>
        <p:txBody>
          <a:bodyPr/>
          <a:lstStyle>
            <a:lvl1pPr>
              <a:defRPr>
                <a:solidFill>
                  <a:srgbClr val="FFFFFF"/>
                </a:solidFill>
              </a:defRPr>
            </a:lvl1pPr>
            <a:extLst/>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2025/10/9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7" name="标题 6"/>
          <p:cNvSpPr>
            <a:spLocks noGrp="1"/>
          </p:cNvSpPr>
          <p:nvPr>
            <p:ph type="title"/>
          </p:nvPr>
        </p:nvSpPr>
        <p:spPr/>
        <p:txBody>
          <a:bodyPr rtlCol="0"/>
          <a:lstStyle/>
          <a:p>
            <a:r>
              <a:rPr kumimoji="0" lang="zh-CN" altLang="en-US"/>
              <a:t>单击此处编辑母版标题样式</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2025/10/9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2025/10/9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8" name="标题 7"/>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extLst/>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a:t>单击此处编辑母版文本样式</a:t>
            </a:r>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2025/10/9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530820CF-B880-4189-942D-D702A7CBA730}" type="datetimeFigureOut">
              <a:rPr lang="zh-CN" altLang="en-US" smtClean="0"/>
              <a:t>2025/10/9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6" name="标题 5"/>
          <p:cNvSpPr>
            <a:spLocks noGrp="1"/>
          </p:cNvSpPr>
          <p:nvPr>
            <p:ph type="title"/>
          </p:nvPr>
        </p:nvSpPr>
        <p:spPr/>
        <p:txBody>
          <a:bodyPr rtlCol="0"/>
          <a:lstStyle/>
          <a:p>
            <a:r>
              <a:rPr kumimoji="0" lang="zh-CN" altLang="en-US"/>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2025/10/9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zh-CN" altLang="en-US"/>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zh-CN" altLang="en-US"/>
              <a:t>单击此处编辑母版文本样式</a:t>
            </a:r>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p>
            <a:fld id="{530820CF-B880-4189-942D-D702A7CBA730}" type="datetimeFigureOut">
              <a:rPr lang="zh-CN" altLang="en-US" smtClean="0"/>
              <a:t>2025/10/9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zh-CN" altLang="en-US"/>
              <a:t>单击此处编辑母版文本样式</a:t>
            </a:r>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zh-CN" altLang="en-US"/>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extLst/>
          </a:lstStyle>
          <a:p>
            <a:fld id="{530820CF-B880-4189-942D-D702A7CBA730}" type="datetimeFigureOut">
              <a:rPr lang="zh-CN" altLang="en-US" smtClean="0"/>
              <a:t>2025/10/9</a:t>
            </a:fld>
            <a:endParaRPr lang="zh-CN" altLang="en-US"/>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zh-CN" altLang="en-US"/>
          </a:p>
        </p:txBody>
      </p:sp>
      <p:sp>
        <p:nvSpPr>
          <p:cNvPr id="7" name="灯片编号占位符 6"/>
          <p:cNvSpPr>
            <a:spLocks noGrp="1"/>
          </p:cNvSpPr>
          <p:nvPr>
            <p:ph type="sldNum" sz="quarter" idx="12"/>
          </p:nvPr>
        </p:nvSpPr>
        <p:spPr/>
        <p:txBody>
          <a:bodyPr/>
          <a:lstStyle>
            <a:lvl1pPr>
              <a:defRPr>
                <a:solidFill>
                  <a:schemeClr val="tx1"/>
                </a:solidFill>
              </a:defRPr>
            </a:lvl1pPr>
            <a:extLst/>
          </a:lstStyle>
          <a:p>
            <a:fld id="{0C913308-F349-4B6D-A68A-DD1791B4A57B}" type="slidenum">
              <a:rPr lang="zh-CN" altLang="en-US" smtClean="0"/>
              <a:t>‹#›</a:t>
            </a:fld>
            <a:endParaRPr lang="zh-CN" altLang="en-US"/>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zh-CN" altLang="en-US"/>
              <a:t>单击此处编辑母版标题样式</a:t>
            </a:r>
            <a:endParaRPr kumimoji="0" lang="en-US"/>
          </a:p>
        </p:txBody>
      </p:sp>
      <p:sp>
        <p:nvSpPr>
          <p:cNvPr id="8" name="任意多边形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2025/10/9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2025/10/9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0" y="122239"/>
            <a:ext cx="9324528" cy="563563"/>
          </a:xfrm>
        </p:spPr>
        <p:txBody>
          <a:bodyPr>
            <a:noAutofit/>
          </a:bodyPr>
          <a:lstStyle>
            <a:lvl1pPr algn="ctr">
              <a:defRPr sz="2700" b="1" baseline="0">
                <a:solidFill>
                  <a:schemeClr val="bg1"/>
                </a:solidFill>
                <a:latin typeface="Arial" panose="02080604020202020204" pitchFamily="34" charset="0"/>
                <a:ea typeface="SimSun" pitchFamily="2" charset="-122"/>
              </a:defRPr>
            </a:lvl1pPr>
          </a:lstStyle>
          <a:p>
            <a:pPr fontAlgn="base"/>
            <a:r>
              <a:rPr lang="zh-CN" altLang="en-US" strike="noStrike" noProof="1"/>
              <a:t>单击此处编辑母版标题样式</a:t>
            </a:r>
          </a:p>
        </p:txBody>
      </p:sp>
      <p:sp>
        <p:nvSpPr>
          <p:cNvPr id="3" name="表格占位符 2"/>
          <p:cNvSpPr>
            <a:spLocks noGrp="1"/>
          </p:cNvSpPr>
          <p:nvPr>
            <p:ph type="tbl" idx="1"/>
          </p:nvPr>
        </p:nvSpPr>
        <p:spPr>
          <a:xfrm>
            <a:off x="478774" y="1052736"/>
            <a:ext cx="8229600" cy="4495800"/>
          </a:xfrm>
        </p:spPr>
        <p:txBody>
          <a:bodyPr vert="horz" wrap="square" lIns="91440" tIns="45720" rIns="91440" bIns="45720" numCol="1" anchor="t" anchorCtr="0" compatLnSpc="1"/>
          <a:lstStyle/>
          <a:p>
            <a:pPr marL="257175" marR="0" lvl="0" indent="-257175" algn="l" defTabSz="685800" rtl="0" eaLnBrk="0" fontAlgn="base" latinLnBrk="0" hangingPunct="0">
              <a:lnSpc>
                <a:spcPct val="100000"/>
              </a:lnSpc>
              <a:spcBef>
                <a:spcPct val="20000"/>
              </a:spcBef>
              <a:spcAft>
                <a:spcPct val="0"/>
              </a:spcAft>
              <a:buClrTx/>
              <a:buSzPct val="100000"/>
              <a:buFont typeface="Wingdings" panose="05000000000000000000" pitchFamily="2" charset="2"/>
              <a:buChar char="v"/>
              <a:defRPr/>
            </a:pPr>
            <a:endParaRPr kumimoji="0" lang="zh-CN" altLang="en-US" sz="2100" b="1" i="0" u="none" strike="noStrike" kern="0" cap="none" spc="0" normalizeH="0" baseline="0" noProof="0" dirty="0">
              <a:ln>
                <a:noFill/>
              </a:ln>
              <a:solidFill>
                <a:schemeClr val="tx1"/>
              </a:solidFill>
              <a:effectLst/>
              <a:uLnTx/>
              <a:uFillTx/>
              <a:latin typeface="+mn-lt"/>
              <a:ea typeface="+mn-ea"/>
              <a:cs typeface="+mn-cs"/>
            </a:endParaRPr>
          </a:p>
        </p:txBody>
      </p:sp>
      <p:sp>
        <p:nvSpPr>
          <p:cNvPr id="10" name="Rectangle 15"/>
          <p:cNvSpPr>
            <a:spLocks noGrp="1" noChangeArrowheads="1"/>
          </p:cNvSpPr>
          <p:nvPr>
            <p:ph type="dt" sz="half" idx="2"/>
          </p:nvPr>
        </p:nvSpPr>
        <p:spPr>
          <a:xfrm>
            <a:off x="457200" y="6400802"/>
            <a:ext cx="2133600" cy="320675"/>
          </a:xfrm>
          <a:prstGeom prst="rect">
            <a:avLst/>
          </a:prstGeom>
        </p:spPr>
        <p:txBody>
          <a:bodyPr/>
          <a:lstStyle>
            <a:lvl1pPr eaLnBrk="1" hangingPunct="1">
              <a:buFont typeface="Arial" panose="02080604020202020204" pitchFamily="34" charset="0"/>
              <a:buNone/>
              <a:defRPr/>
            </a:lvl1pPr>
          </a:lstStyle>
          <a:p>
            <a:pPr>
              <a:defRPr/>
            </a:pPr>
            <a:endParaRPr lang="en-US" altLang="zh-CN"/>
          </a:p>
        </p:txBody>
      </p:sp>
      <p:sp>
        <p:nvSpPr>
          <p:cNvPr id="11" name="Rectangle 16"/>
          <p:cNvSpPr>
            <a:spLocks noGrp="1" noChangeArrowheads="1"/>
          </p:cNvSpPr>
          <p:nvPr>
            <p:ph type="ftr" sz="quarter" idx="3"/>
          </p:nvPr>
        </p:nvSpPr>
        <p:spPr>
          <a:xfrm>
            <a:off x="5219700" y="6381752"/>
            <a:ext cx="3600450" cy="320675"/>
          </a:xfrm>
          <a:prstGeom prst="rect">
            <a:avLst/>
          </a:prstGeom>
        </p:spPr>
        <p:txBody>
          <a:bodyPr/>
          <a:lstStyle>
            <a:lvl1pPr eaLnBrk="1" hangingPunct="1">
              <a:buFont typeface="Arial" panose="02080604020202020204" pitchFamily="34" charset="0"/>
              <a:buNone/>
              <a:defRPr/>
            </a:lvl1pPr>
          </a:lstStyle>
          <a:p>
            <a:pPr>
              <a:defRPr/>
            </a:pPr>
            <a:endParaRPr lang="en-US" altLang="zh-CN"/>
          </a:p>
        </p:txBody>
      </p:sp>
    </p:spTree>
    <p:extLst>
      <p:ext uri="{BB962C8B-B14F-4D97-AF65-F5344CB8AC3E}">
        <p14:creationId xmlns:p14="http://schemas.microsoft.com/office/powerpoint/2010/main" val="3467804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30820CF-B880-4189-942D-D702A7CBA730}" type="datetimeFigureOut">
              <a:rPr lang="zh-CN" altLang="en-US" smtClean="0"/>
              <a:t>2025/10/9</a:t>
            </a:fld>
            <a:endParaRPr lang="zh-CN" altLang="en-US"/>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zh-CN" altLang="en-US"/>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151.xml"/><Relationship Id="rId2" Type="http://schemas.openxmlformats.org/officeDocument/2006/relationships/slide" Target="slide62.xml"/><Relationship Id="rId1" Type="http://schemas.openxmlformats.org/officeDocument/2006/relationships/slideLayout" Target="../slideLayouts/slideLayout2.xml"/><Relationship Id="rId4" Type="http://schemas.openxmlformats.org/officeDocument/2006/relationships/slide" Target="slide14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第三章</a:t>
            </a:r>
            <a:r>
              <a:rPr lang="zh-CN" altLang="en-US" dirty="0">
                <a:ea typeface="黑体" pitchFamily="49" charset="-122"/>
              </a:rPr>
              <a:t>  </a:t>
            </a:r>
            <a:r>
              <a:rPr lang="zh-CN" altLang="en-US" dirty="0"/>
              <a:t>关系数据库标准语言</a:t>
            </a:r>
            <a:r>
              <a:rPr lang="en-US" altLang="zh-CN">
                <a:ea typeface="黑体" pitchFamily="49" charset="-122"/>
              </a:rPr>
              <a:t>SQL</a:t>
            </a:r>
            <a:endParaRPr lang="zh-CN" altLang="en-US" dirty="0"/>
          </a:p>
        </p:txBody>
      </p:sp>
      <p:sp>
        <p:nvSpPr>
          <p:cNvPr id="3" name="副标题 2"/>
          <p:cNvSpPr>
            <a:spLocks noGrp="1"/>
          </p:cNvSpPr>
          <p:nvPr>
            <p:ph type="subTitle" idx="1"/>
          </p:nvPr>
        </p:nvSpPr>
        <p:spPr/>
        <p:txBody>
          <a:bodyPr/>
          <a:lstStyle/>
          <a:p>
            <a:endParaRPr lang="zh-CN" altLang="en-US"/>
          </a:p>
        </p:txBody>
      </p:sp>
    </p:spTree>
    <p:extLst>
      <p:ext uri="{BB962C8B-B14F-4D97-AF65-F5344CB8AC3E}">
        <p14:creationId xmlns:p14="http://schemas.microsoft.com/office/powerpoint/2010/main" val="3873136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页脚占位符 4">
            <a:extLst>
              <a:ext uri="{FF2B5EF4-FFF2-40B4-BE49-F238E27FC236}">
                <a16:creationId xmlns:a16="http://schemas.microsoft.com/office/drawing/2014/main" id="{1A5B5489-03A1-BA01-02B3-86E8DCB16D9F}"/>
              </a:ext>
            </a:extLst>
          </p:cNvPr>
          <p:cNvSpPr txBox="1">
            <a:spLocks noGrp="1" noChangeArrowheads="1"/>
          </p:cNvSpPr>
          <p:nvPr/>
        </p:nvSpPr>
        <p:spPr bwMode="auto">
          <a:xfrm>
            <a:off x="5057775" y="5643573"/>
            <a:ext cx="2700338"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en-US" altLang="zh-CN" sz="1350" b="0"/>
          </a:p>
        </p:txBody>
      </p:sp>
      <p:sp>
        <p:nvSpPr>
          <p:cNvPr id="7171" name="Rectangle 2">
            <a:extLst>
              <a:ext uri="{FF2B5EF4-FFF2-40B4-BE49-F238E27FC236}">
                <a16:creationId xmlns:a16="http://schemas.microsoft.com/office/drawing/2014/main" id="{68E242C0-1780-8276-F206-D6DA189C6AA2}"/>
              </a:ext>
            </a:extLst>
          </p:cNvPr>
          <p:cNvSpPr>
            <a:spLocks noGrp="1" noChangeArrowheads="1"/>
          </p:cNvSpPr>
          <p:nvPr>
            <p:ph type="title" idx="4294967295"/>
          </p:nvPr>
        </p:nvSpPr>
        <p:spPr/>
        <p:txBody>
          <a:bodyPr/>
          <a:lstStyle/>
          <a:p>
            <a:pPr eaLnBrk="1" hangingPunct="1"/>
            <a:r>
              <a:rPr lang="zh-CN" altLang="en-US" sz="2700"/>
              <a:t>第三章</a:t>
            </a:r>
            <a:r>
              <a:rPr lang="zh-CN" altLang="en-US" sz="2700">
                <a:ea typeface="黑体" panose="02010609060101010101" pitchFamily="49" charset="-122"/>
              </a:rPr>
              <a:t>  </a:t>
            </a:r>
            <a:r>
              <a:rPr lang="zh-CN" altLang="en-US" sz="2700"/>
              <a:t>关系数据库标准语言</a:t>
            </a:r>
            <a:r>
              <a:rPr lang="en-US" altLang="zh-CN" sz="2700">
                <a:ea typeface="黑体" panose="02010609060101010101" pitchFamily="49" charset="-122"/>
              </a:rPr>
              <a:t>SQL</a:t>
            </a:r>
          </a:p>
        </p:txBody>
      </p:sp>
      <p:sp>
        <p:nvSpPr>
          <p:cNvPr id="7172" name="Rectangle 3">
            <a:extLst>
              <a:ext uri="{FF2B5EF4-FFF2-40B4-BE49-F238E27FC236}">
                <a16:creationId xmlns:a16="http://schemas.microsoft.com/office/drawing/2014/main" id="{68E3BBAF-F692-01BD-7840-EB20EC3194C0}"/>
              </a:ext>
            </a:extLst>
          </p:cNvPr>
          <p:cNvSpPr>
            <a:spLocks noGrp="1" noChangeArrowheads="1"/>
          </p:cNvSpPr>
          <p:nvPr>
            <p:ph type="body" idx="4294967295"/>
          </p:nvPr>
        </p:nvSpPr>
        <p:spPr>
          <a:xfrm>
            <a:off x="1835696" y="1417638"/>
            <a:ext cx="4881563" cy="3888758"/>
          </a:xfrm>
        </p:spPr>
        <p:txBody>
          <a:bodyPr>
            <a:normAutofit lnSpcReduction="10000"/>
          </a:bodyPr>
          <a:lstStyle/>
          <a:p>
            <a:pPr algn="just" eaLnBrk="1" hangingPunct="1">
              <a:lnSpc>
                <a:spcPct val="130000"/>
              </a:lnSpc>
              <a:buFont typeface="Wingdings" pitchFamily="2" charset="2"/>
              <a:buNone/>
            </a:pPr>
            <a:r>
              <a:rPr lang="en-US" altLang="zh-CN" dirty="0">
                <a:solidFill>
                  <a:srgbClr val="0066FF"/>
                </a:solidFill>
              </a:rPr>
              <a:t>3.1 SQL</a:t>
            </a:r>
            <a:r>
              <a:rPr lang="zh-CN" altLang="en-US" dirty="0">
                <a:solidFill>
                  <a:srgbClr val="0066FF"/>
                </a:solidFill>
              </a:rPr>
              <a:t>概述</a:t>
            </a:r>
            <a:endParaRPr lang="en-US" altLang="zh-CN" dirty="0">
              <a:solidFill>
                <a:srgbClr val="0066FF"/>
              </a:solidFill>
            </a:endParaRPr>
          </a:p>
          <a:p>
            <a:pPr algn="just" eaLnBrk="1" hangingPunct="1">
              <a:lnSpc>
                <a:spcPct val="130000"/>
              </a:lnSpc>
              <a:buFont typeface="Wingdings" pitchFamily="2" charset="2"/>
              <a:buNone/>
            </a:pPr>
            <a:r>
              <a:rPr lang="en-US" altLang="zh-CN" dirty="0"/>
              <a:t>3.2 </a:t>
            </a:r>
            <a:r>
              <a:rPr lang="zh-CN" altLang="en-US" dirty="0"/>
              <a:t>数据定义</a:t>
            </a:r>
          </a:p>
          <a:p>
            <a:pPr algn="just" eaLnBrk="1" hangingPunct="1">
              <a:lnSpc>
                <a:spcPct val="130000"/>
              </a:lnSpc>
              <a:buFont typeface="Wingdings" pitchFamily="2" charset="2"/>
              <a:buNone/>
            </a:pPr>
            <a:r>
              <a:rPr lang="en-US" altLang="zh-CN" dirty="0"/>
              <a:t>3.3 </a:t>
            </a:r>
            <a:r>
              <a:rPr lang="zh-CN" altLang="en-US" dirty="0"/>
              <a:t>数据查询</a:t>
            </a:r>
          </a:p>
          <a:p>
            <a:pPr algn="just" eaLnBrk="1" hangingPunct="1">
              <a:lnSpc>
                <a:spcPct val="130000"/>
              </a:lnSpc>
              <a:buFont typeface="Wingdings" pitchFamily="2" charset="2"/>
              <a:buNone/>
            </a:pPr>
            <a:r>
              <a:rPr lang="en-US" altLang="zh-CN" dirty="0"/>
              <a:t>3.4 </a:t>
            </a:r>
            <a:r>
              <a:rPr lang="zh-CN" altLang="en-US" dirty="0"/>
              <a:t>数据更新</a:t>
            </a:r>
            <a:endParaRPr lang="zh-CN" altLang="en-US" sz="2400" dirty="0"/>
          </a:p>
          <a:p>
            <a:pPr algn="just" eaLnBrk="1" hangingPunct="1">
              <a:lnSpc>
                <a:spcPct val="130000"/>
              </a:lnSpc>
              <a:buFont typeface="Wingdings" pitchFamily="2" charset="2"/>
              <a:buNone/>
            </a:pPr>
            <a:r>
              <a:rPr lang="en-US" altLang="zh-CN" dirty="0"/>
              <a:t>3.5 </a:t>
            </a:r>
            <a:r>
              <a:rPr lang="zh-CN" altLang="en-US" dirty="0"/>
              <a:t>空值的处理</a:t>
            </a:r>
          </a:p>
          <a:p>
            <a:pPr algn="just" eaLnBrk="1" hangingPunct="1">
              <a:lnSpc>
                <a:spcPct val="130000"/>
              </a:lnSpc>
              <a:buFont typeface="Wingdings" pitchFamily="2" charset="2"/>
              <a:buNone/>
            </a:pPr>
            <a:r>
              <a:rPr lang="en-US" altLang="zh-CN" dirty="0"/>
              <a:t>3.6 </a:t>
            </a:r>
            <a:r>
              <a:rPr lang="zh-CN" altLang="en-US" dirty="0"/>
              <a:t>视图</a:t>
            </a:r>
          </a:p>
          <a:p>
            <a:pPr algn="just" eaLnBrk="1" hangingPunct="1">
              <a:lnSpc>
                <a:spcPct val="130000"/>
              </a:lnSpc>
              <a:buFont typeface="Wingdings" pitchFamily="2" charset="2"/>
              <a:buNone/>
            </a:pPr>
            <a:r>
              <a:rPr lang="zh-CN" altLang="en-US" dirty="0"/>
              <a:t>本章小结</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921F713-98B0-9761-5A62-BA9BB8252AE2}"/>
              </a:ext>
            </a:extLst>
          </p:cNvPr>
          <p:cNvSpPr>
            <a:spLocks noGrp="1" noChangeArrowheads="1"/>
          </p:cNvSpPr>
          <p:nvPr>
            <p:ph type="title" idx="4294967295"/>
          </p:nvPr>
        </p:nvSpPr>
        <p:spPr/>
        <p:txBody>
          <a:bodyPr/>
          <a:lstStyle/>
          <a:p>
            <a:pPr eaLnBrk="1" hangingPunct="1"/>
            <a:r>
              <a:rPr lang="en-US" altLang="zh-CN" sz="2700"/>
              <a:t>3.1 SQL</a:t>
            </a:r>
            <a:r>
              <a:rPr lang="zh-CN" altLang="en-US" sz="2700"/>
              <a:t>概述</a:t>
            </a:r>
          </a:p>
        </p:txBody>
      </p:sp>
      <p:sp>
        <p:nvSpPr>
          <p:cNvPr id="8195" name="Rectangle 3">
            <a:extLst>
              <a:ext uri="{FF2B5EF4-FFF2-40B4-BE49-F238E27FC236}">
                <a16:creationId xmlns:a16="http://schemas.microsoft.com/office/drawing/2014/main" id="{D053D65F-9735-F44C-ECAE-BECA372F488F}"/>
              </a:ext>
            </a:extLst>
          </p:cNvPr>
          <p:cNvSpPr>
            <a:spLocks noGrp="1" noChangeArrowheads="1"/>
          </p:cNvSpPr>
          <p:nvPr>
            <p:ph type="body" idx="4294967295"/>
          </p:nvPr>
        </p:nvSpPr>
        <p:spPr>
          <a:xfrm>
            <a:off x="611560" y="1862827"/>
            <a:ext cx="7704855" cy="3425930"/>
          </a:xfrm>
        </p:spPr>
        <p:txBody>
          <a:bodyPr>
            <a:normAutofit/>
          </a:bodyPr>
          <a:lstStyle/>
          <a:p>
            <a:pPr eaLnBrk="1" hangingPunct="1">
              <a:lnSpc>
                <a:spcPct val="180000"/>
              </a:lnSpc>
            </a:pPr>
            <a:r>
              <a:rPr lang="en-US" altLang="zh-CN" dirty="0"/>
              <a:t>SQL</a:t>
            </a:r>
            <a:r>
              <a:rPr lang="zh-CN" altLang="en-US" dirty="0"/>
              <a:t>（</a:t>
            </a:r>
            <a:r>
              <a:rPr lang="en-US" altLang="zh-CN" dirty="0"/>
              <a:t>Structured Query Language</a:t>
            </a:r>
            <a:r>
              <a:rPr lang="zh-CN" altLang="en-US" dirty="0"/>
              <a:t>）</a:t>
            </a:r>
          </a:p>
          <a:p>
            <a:pPr eaLnBrk="1" hangingPunct="1">
              <a:lnSpc>
                <a:spcPct val="180000"/>
              </a:lnSpc>
              <a:buFont typeface="Wingdings" pitchFamily="2" charset="2"/>
              <a:buNone/>
            </a:pPr>
            <a:r>
              <a:rPr lang="zh-CN" altLang="en-US" dirty="0"/>
              <a:t>    结构化查询语言，是关系数据库的标准语言</a:t>
            </a:r>
          </a:p>
          <a:p>
            <a:pPr lvl="1" eaLnBrk="1" hangingPunct="1">
              <a:lnSpc>
                <a:spcPct val="150000"/>
              </a:lnSpc>
            </a:pPr>
            <a:r>
              <a:rPr lang="zh-CN" altLang="zh-CN" dirty="0"/>
              <a:t>包括数据查询、数据库模式创建、数据库数据的增删改、数据库安全性和完整性定义与控制等</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页脚占位符 4">
            <a:extLst>
              <a:ext uri="{FF2B5EF4-FFF2-40B4-BE49-F238E27FC236}">
                <a16:creationId xmlns:a16="http://schemas.microsoft.com/office/drawing/2014/main" id="{0EFF3DCB-0BB1-2B16-7C31-6A6E7284B16B}"/>
              </a:ext>
            </a:extLst>
          </p:cNvPr>
          <p:cNvSpPr txBox="1">
            <a:spLocks noGrp="1" noChangeArrowheads="1"/>
          </p:cNvSpPr>
          <p:nvPr/>
        </p:nvSpPr>
        <p:spPr bwMode="auto">
          <a:xfrm>
            <a:off x="5057775" y="5643573"/>
            <a:ext cx="2700338"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en-US" altLang="zh-CN" sz="1350" b="0"/>
          </a:p>
        </p:txBody>
      </p:sp>
      <p:sp>
        <p:nvSpPr>
          <p:cNvPr id="9219" name="Rectangle 1026">
            <a:extLst>
              <a:ext uri="{FF2B5EF4-FFF2-40B4-BE49-F238E27FC236}">
                <a16:creationId xmlns:a16="http://schemas.microsoft.com/office/drawing/2014/main" id="{DEE09608-BE76-3708-B2EA-F9E895247762}"/>
              </a:ext>
            </a:extLst>
          </p:cNvPr>
          <p:cNvSpPr>
            <a:spLocks noGrp="1" noChangeArrowheads="1"/>
          </p:cNvSpPr>
          <p:nvPr>
            <p:ph type="title" idx="4294967295"/>
          </p:nvPr>
        </p:nvSpPr>
        <p:spPr/>
        <p:txBody>
          <a:bodyPr/>
          <a:lstStyle/>
          <a:p>
            <a:pPr eaLnBrk="1" hangingPunct="1"/>
            <a:r>
              <a:rPr lang="en-US" altLang="zh-CN" sz="2700"/>
              <a:t>SQL</a:t>
            </a:r>
            <a:r>
              <a:rPr lang="zh-CN" altLang="en-US" sz="2700"/>
              <a:t>概述（续）</a:t>
            </a:r>
          </a:p>
        </p:txBody>
      </p:sp>
      <p:sp>
        <p:nvSpPr>
          <p:cNvPr id="9220" name="Rectangle 1027">
            <a:extLst>
              <a:ext uri="{FF2B5EF4-FFF2-40B4-BE49-F238E27FC236}">
                <a16:creationId xmlns:a16="http://schemas.microsoft.com/office/drawing/2014/main" id="{EB5A2A9A-F480-B7E6-A381-6254246F2FF1}"/>
              </a:ext>
            </a:extLst>
          </p:cNvPr>
          <p:cNvSpPr>
            <a:spLocks noGrp="1" noChangeArrowheads="1"/>
          </p:cNvSpPr>
          <p:nvPr>
            <p:ph type="body" idx="4294967295"/>
          </p:nvPr>
        </p:nvSpPr>
        <p:spPr>
          <a:xfrm>
            <a:off x="1763316" y="1862148"/>
            <a:ext cx="5894784" cy="3640931"/>
          </a:xfrm>
        </p:spPr>
        <p:txBody>
          <a:bodyPr/>
          <a:lstStyle/>
          <a:p>
            <a:pPr marL="0" indent="0">
              <a:lnSpc>
                <a:spcPct val="170000"/>
              </a:lnSpc>
              <a:buNone/>
            </a:pPr>
            <a:r>
              <a:rPr lang="en-US" altLang="zh-CN" dirty="0">
                <a:solidFill>
                  <a:srgbClr val="00B050"/>
                </a:solidFill>
              </a:rPr>
              <a:t>3.1.1  SQL </a:t>
            </a:r>
            <a:r>
              <a:rPr lang="zh-CN" altLang="en-US" dirty="0">
                <a:solidFill>
                  <a:srgbClr val="00B050"/>
                </a:solidFill>
              </a:rPr>
              <a:t>的产生与发展</a:t>
            </a:r>
          </a:p>
          <a:p>
            <a:pPr marL="0" indent="0">
              <a:lnSpc>
                <a:spcPct val="170000"/>
              </a:lnSpc>
              <a:buNone/>
            </a:pPr>
            <a:r>
              <a:rPr lang="en-US" altLang="zh-CN" dirty="0"/>
              <a:t>3.1.2  SQL</a:t>
            </a:r>
            <a:r>
              <a:rPr lang="zh-CN" altLang="en-US" dirty="0"/>
              <a:t>的特点</a:t>
            </a:r>
          </a:p>
          <a:p>
            <a:pPr marL="0" indent="0">
              <a:lnSpc>
                <a:spcPct val="170000"/>
              </a:lnSpc>
              <a:buNone/>
            </a:pPr>
            <a:r>
              <a:rPr lang="en-US" altLang="zh-CN" dirty="0"/>
              <a:t>3.1.3  SQL</a:t>
            </a:r>
            <a:r>
              <a:rPr lang="zh-CN" altLang="en-US" dirty="0"/>
              <a:t>的基本概念</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a:extLst>
              <a:ext uri="{FF2B5EF4-FFF2-40B4-BE49-F238E27FC236}">
                <a16:creationId xmlns:a16="http://schemas.microsoft.com/office/drawing/2014/main" id="{46B39575-3322-4BF0-E37D-4E792CAC7ECB}"/>
              </a:ext>
            </a:extLst>
          </p:cNvPr>
          <p:cNvSpPr>
            <a:spLocks noGrp="1" noChangeArrowheads="1"/>
          </p:cNvSpPr>
          <p:nvPr>
            <p:ph type="title" idx="4294967295"/>
          </p:nvPr>
        </p:nvSpPr>
        <p:spPr>
          <a:xfrm>
            <a:off x="1485900" y="937022"/>
            <a:ext cx="6172200" cy="656034"/>
          </a:xfrm>
        </p:spPr>
        <p:txBody>
          <a:bodyPr/>
          <a:lstStyle/>
          <a:p>
            <a:r>
              <a:rPr lang="en-US" altLang="zh-CN" sz="2700"/>
              <a:t>3.1.1 SQL</a:t>
            </a:r>
            <a:r>
              <a:rPr lang="zh-CN" altLang="en-US" sz="2700"/>
              <a:t>的产生与发展</a:t>
            </a:r>
          </a:p>
        </p:txBody>
      </p:sp>
      <p:graphicFrame>
        <p:nvGraphicFramePr>
          <p:cNvPr id="3" name="表格 2">
            <a:extLst>
              <a:ext uri="{FF2B5EF4-FFF2-40B4-BE49-F238E27FC236}">
                <a16:creationId xmlns:a16="http://schemas.microsoft.com/office/drawing/2014/main" id="{D1EFF72D-F598-B817-F3D0-457CD808C0E7}"/>
              </a:ext>
            </a:extLst>
          </p:cNvPr>
          <p:cNvGraphicFramePr>
            <a:graphicFrameLocks noGrp="1"/>
          </p:cNvGraphicFramePr>
          <p:nvPr/>
        </p:nvGraphicFramePr>
        <p:xfrm>
          <a:off x="467544" y="1916916"/>
          <a:ext cx="8262918" cy="2756300"/>
        </p:xfrm>
        <a:graphic>
          <a:graphicData uri="http://schemas.openxmlformats.org/drawingml/2006/table">
            <a:tbl>
              <a:tblPr/>
              <a:tblGrid>
                <a:gridCol w="2080592">
                  <a:extLst>
                    <a:ext uri="{9D8B030D-6E8A-4147-A177-3AD203B41FA5}">
                      <a16:colId xmlns:a16="http://schemas.microsoft.com/office/drawing/2014/main" val="4127669730"/>
                    </a:ext>
                  </a:extLst>
                </a:gridCol>
                <a:gridCol w="1423895">
                  <a:extLst>
                    <a:ext uri="{9D8B030D-6E8A-4147-A177-3AD203B41FA5}">
                      <a16:colId xmlns:a16="http://schemas.microsoft.com/office/drawing/2014/main" val="3640190543"/>
                    </a:ext>
                  </a:extLst>
                </a:gridCol>
                <a:gridCol w="1190018">
                  <a:extLst>
                    <a:ext uri="{9D8B030D-6E8A-4147-A177-3AD203B41FA5}">
                      <a16:colId xmlns:a16="http://schemas.microsoft.com/office/drawing/2014/main" val="2561563199"/>
                    </a:ext>
                  </a:extLst>
                </a:gridCol>
                <a:gridCol w="1339179">
                  <a:extLst>
                    <a:ext uri="{9D8B030D-6E8A-4147-A177-3AD203B41FA5}">
                      <a16:colId xmlns:a16="http://schemas.microsoft.com/office/drawing/2014/main" val="1975546667"/>
                    </a:ext>
                  </a:extLst>
                </a:gridCol>
                <a:gridCol w="1114617">
                  <a:extLst>
                    <a:ext uri="{9D8B030D-6E8A-4147-A177-3AD203B41FA5}">
                      <a16:colId xmlns:a16="http://schemas.microsoft.com/office/drawing/2014/main" val="2377185700"/>
                    </a:ext>
                  </a:extLst>
                </a:gridCol>
                <a:gridCol w="1114617">
                  <a:extLst>
                    <a:ext uri="{9D8B030D-6E8A-4147-A177-3AD203B41FA5}">
                      <a16:colId xmlns:a16="http://schemas.microsoft.com/office/drawing/2014/main" val="583786706"/>
                    </a:ext>
                  </a:extLst>
                </a:gridCol>
              </a:tblGrid>
              <a:tr h="55126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标准</a:t>
                      </a: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篇幅（约）</a:t>
                      </a:r>
                      <a:r>
                        <a:rPr kumimoji="0" lang="en-US"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页</a:t>
                      </a: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发布日期</a:t>
                      </a:r>
                      <a:r>
                        <a:rPr kumimoji="0" lang="en-US"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zh-CN" altLang="en-US"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年</a:t>
                      </a:r>
                      <a:endPar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27146" marR="27146" marT="0" marB="0" anchor="ctr" horzOverflow="overflow">
                    <a:lnL w="12700" cap="flat" cmpd="sng" algn="ctr">
                      <a:solidFill>
                        <a:srgbClr val="00B0F0"/>
                      </a:solidFill>
                      <a:prstDash val="solid"/>
                      <a:round/>
                      <a:headEnd type="none" w="med" len="med"/>
                      <a:tailEnd type="none" w="med" len="med"/>
                    </a:lnL>
                    <a:lnR w="19050" cap="flat" cmpd="dbl"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标准</a:t>
                      </a:r>
                    </a:p>
                  </a:txBody>
                  <a:tcPr marL="51434" marR="51434" marT="0" marB="0" anchor="ctr" horzOverflow="overflow">
                    <a:lnL w="19050" cap="flat" cmpd="dbl"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大致页数</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发布日期</a:t>
                      </a:r>
                      <a:r>
                        <a:rPr kumimoji="0" lang="en-US"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zh-CN" altLang="en-US"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年</a:t>
                      </a:r>
                      <a:endPar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5280296"/>
                  </a:ext>
                </a:extLst>
              </a:tr>
              <a:tr h="55126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SQL 86</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rPr>
                        <a:t> </a:t>
                      </a:r>
                      <a:endPar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1986</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年</a:t>
                      </a:r>
                    </a:p>
                  </a:txBody>
                  <a:tcPr marL="27146" marR="27146" marT="0" marB="0" anchor="ctr" horzOverflow="overflow">
                    <a:lnL w="12700" cap="flat" cmpd="sng" algn="ctr">
                      <a:solidFill>
                        <a:srgbClr val="00B0F0"/>
                      </a:solidFill>
                      <a:prstDash val="solid"/>
                      <a:round/>
                      <a:headEnd type="none" w="med" len="med"/>
                      <a:tailEnd type="none" w="med" len="med"/>
                    </a:lnL>
                    <a:lnR w="19050" cap="flat" cmpd="dbl"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SQL 2003</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9050" cap="flat" cmpd="dbl"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3 600</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2003</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46378139"/>
                  </a:ext>
                </a:extLst>
              </a:tr>
              <a:tr h="55126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SQL 89(FIPS 127-1)</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120</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页</a:t>
                      </a: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1989</a:t>
                      </a: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年</a:t>
                      </a:r>
                    </a:p>
                  </a:txBody>
                  <a:tcPr marL="27146" marR="27146" marT="0" marB="0" anchor="ctr" horzOverflow="overflow">
                    <a:lnL w="12700" cap="flat" cmpd="sng" algn="ctr">
                      <a:solidFill>
                        <a:srgbClr val="00B0F0"/>
                      </a:solidFill>
                      <a:prstDash val="solid"/>
                      <a:round/>
                      <a:headEnd type="none" w="med" len="med"/>
                      <a:tailEnd type="none" w="med" len="med"/>
                    </a:lnL>
                    <a:lnR w="19050" cap="flat" cmpd="dbl"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SQL 2008</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9050" cap="flat" cmpd="dbl"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3 777</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2008</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52770533"/>
                  </a:ext>
                </a:extLst>
              </a:tr>
              <a:tr h="55126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SQL 92</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622</a:t>
                      </a: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页</a:t>
                      </a: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1992</a:t>
                      </a: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年</a:t>
                      </a:r>
                    </a:p>
                  </a:txBody>
                  <a:tcPr marL="27146" marR="27146" marT="0" marB="0" anchor="ctr" horzOverflow="overflow">
                    <a:lnL w="12700" cap="flat" cmpd="sng" algn="ctr">
                      <a:solidFill>
                        <a:srgbClr val="00B0F0"/>
                      </a:solidFill>
                      <a:prstDash val="solid"/>
                      <a:round/>
                      <a:headEnd type="none" w="med" len="med"/>
                      <a:tailEnd type="none" w="med" len="med"/>
                    </a:lnL>
                    <a:lnR w="19050" cap="flat" cmpd="dbl"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SQL 2011</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9050" cap="flat" cmpd="dbl"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3817</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2011</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74312220"/>
                  </a:ext>
                </a:extLst>
              </a:tr>
              <a:tr h="55126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SQL 99</a:t>
                      </a: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SQL 3</a:t>
                      </a: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1700</a:t>
                      </a: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页</a:t>
                      </a:r>
                    </a:p>
                  </a:txBody>
                  <a:tcPr marL="27146" marR="27146"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1999</a:t>
                      </a: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年</a:t>
                      </a:r>
                    </a:p>
                  </a:txBody>
                  <a:tcPr marL="27146" marR="27146" marT="0" marB="0" anchor="ctr" horzOverflow="overflow">
                    <a:lnL w="12700" cap="flat" cmpd="sng" algn="ctr">
                      <a:solidFill>
                        <a:srgbClr val="00B0F0"/>
                      </a:solidFill>
                      <a:prstDash val="solid"/>
                      <a:round/>
                      <a:headEnd type="none" w="med" len="med"/>
                      <a:tailEnd type="none" w="med" len="med"/>
                    </a:lnL>
                    <a:lnR w="19050" cap="flat" cmpd="dbl"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SQL2016</a:t>
                      </a:r>
                      <a:endPar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9050" cap="flat" cmpd="dbl"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4035</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2016</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68758960"/>
                  </a:ext>
                </a:extLst>
              </a:tr>
            </a:tbl>
          </a:graphicData>
        </a:graphic>
      </p:graphicFrame>
      <p:sp>
        <p:nvSpPr>
          <p:cNvPr id="6" name="文本框 5">
            <a:extLst>
              <a:ext uri="{FF2B5EF4-FFF2-40B4-BE49-F238E27FC236}">
                <a16:creationId xmlns:a16="http://schemas.microsoft.com/office/drawing/2014/main" id="{09EBC541-D990-F3AC-915C-DCCE469EF986}"/>
              </a:ext>
            </a:extLst>
          </p:cNvPr>
          <p:cNvSpPr txBox="1"/>
          <p:nvPr/>
        </p:nvSpPr>
        <p:spPr>
          <a:xfrm>
            <a:off x="2627710" y="4961335"/>
            <a:ext cx="3609975" cy="246221"/>
          </a:xfrm>
          <a:prstGeom prst="rect">
            <a:avLst/>
          </a:prstGeom>
          <a:noFill/>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163"/>
              </a:lnSpc>
              <a:spcBef>
                <a:spcPts val="300"/>
              </a:spcBef>
              <a:spcAft>
                <a:spcPts val="225"/>
              </a:spcAft>
            </a:pPr>
            <a:r>
              <a:rPr lang="zh-CN" altLang="zh-CN" sz="1200" b="1"/>
              <a:t>表</a:t>
            </a:r>
            <a:r>
              <a:rPr lang="en-US" altLang="zh-CN" sz="1200" b="1"/>
              <a:t>3.1  SQL</a:t>
            </a:r>
            <a:r>
              <a:rPr lang="zh-CN" altLang="zh-CN" sz="1200" b="1"/>
              <a:t>标准的发展过程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a:extLst>
              <a:ext uri="{FF2B5EF4-FFF2-40B4-BE49-F238E27FC236}">
                <a16:creationId xmlns:a16="http://schemas.microsoft.com/office/drawing/2014/main" id="{E90D795C-1BCC-F6DF-A283-1A3B8989F451}"/>
              </a:ext>
            </a:extLst>
          </p:cNvPr>
          <p:cNvSpPr>
            <a:spLocks noGrp="1" noChangeArrowheads="1"/>
          </p:cNvSpPr>
          <p:nvPr>
            <p:ph type="title" idx="4294967295"/>
          </p:nvPr>
        </p:nvSpPr>
        <p:spPr>
          <a:xfrm>
            <a:off x="1331640" y="339329"/>
            <a:ext cx="6172200" cy="656034"/>
          </a:xfrm>
        </p:spPr>
        <p:txBody>
          <a:bodyPr/>
          <a:lstStyle/>
          <a:p>
            <a:r>
              <a:rPr lang="en-US" altLang="zh-CN" sz="2700" dirty="0"/>
              <a:t>SQL</a:t>
            </a:r>
            <a:r>
              <a:rPr lang="zh-CN" altLang="en-US" sz="2700" dirty="0"/>
              <a:t>的产生与发展（续）</a:t>
            </a:r>
          </a:p>
        </p:txBody>
      </p:sp>
      <p:sp>
        <p:nvSpPr>
          <p:cNvPr id="11267" name="Rectangle 3">
            <a:extLst>
              <a:ext uri="{FF2B5EF4-FFF2-40B4-BE49-F238E27FC236}">
                <a16:creationId xmlns:a16="http://schemas.microsoft.com/office/drawing/2014/main" id="{C82F19AE-F76A-BC7B-C396-85B67417A445}"/>
              </a:ext>
            </a:extLst>
          </p:cNvPr>
          <p:cNvSpPr txBox="1">
            <a:spLocks noChangeArrowheads="1"/>
          </p:cNvSpPr>
          <p:nvPr/>
        </p:nvSpPr>
        <p:spPr bwMode="auto">
          <a:xfrm>
            <a:off x="899592" y="5157192"/>
            <a:ext cx="7884876"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buFont typeface="Wingdings" pitchFamily="2" charset="2"/>
              <a:buNone/>
            </a:pPr>
            <a:r>
              <a:rPr lang="zh-CN" altLang="en-US" sz="1800" dirty="0"/>
              <a:t>目前，没有一个关系数据库管理系统能够支持</a:t>
            </a:r>
            <a:r>
              <a:rPr lang="en-US" altLang="zh-CN" sz="1800" dirty="0"/>
              <a:t>SQL</a:t>
            </a:r>
            <a:r>
              <a:rPr lang="zh-CN" altLang="en-US" sz="1800" dirty="0"/>
              <a:t>标准的所有概念和特性</a:t>
            </a:r>
          </a:p>
        </p:txBody>
      </p:sp>
      <p:sp>
        <p:nvSpPr>
          <p:cNvPr id="6" name="文本框 5">
            <a:extLst>
              <a:ext uri="{FF2B5EF4-FFF2-40B4-BE49-F238E27FC236}">
                <a16:creationId xmlns:a16="http://schemas.microsoft.com/office/drawing/2014/main" id="{63EA29AA-6D47-CC39-B404-28C945CD3FF5}"/>
              </a:ext>
            </a:extLst>
          </p:cNvPr>
          <p:cNvSpPr txBox="1"/>
          <p:nvPr/>
        </p:nvSpPr>
        <p:spPr>
          <a:xfrm>
            <a:off x="556311" y="1268760"/>
            <a:ext cx="7722857" cy="3778022"/>
          </a:xfrm>
          <a:prstGeom prst="rect">
            <a:avLst/>
          </a:prstGeom>
          <a:noFill/>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1" eaLnBrk="1" hangingPunct="1">
              <a:lnSpc>
                <a:spcPct val="150000"/>
              </a:lnSpc>
              <a:buSzPct val="100000"/>
              <a:buFont typeface="Wingdings" pitchFamily="2" charset="2"/>
              <a:buChar char="n"/>
            </a:pPr>
            <a:r>
              <a:rPr lang="en-US" altLang="zh-CN" b="1" dirty="0"/>
              <a:t>SQL 86</a:t>
            </a:r>
            <a:r>
              <a:rPr lang="zh-CN" altLang="en-US" b="1" dirty="0"/>
              <a:t>和</a:t>
            </a:r>
            <a:r>
              <a:rPr lang="en-US" altLang="zh-CN" b="1" dirty="0"/>
              <a:t>SQL 89</a:t>
            </a:r>
            <a:r>
              <a:rPr lang="zh-CN" altLang="en-US" b="1" dirty="0"/>
              <a:t>是单个文档。</a:t>
            </a:r>
          </a:p>
          <a:p>
            <a:pPr lvl="1" eaLnBrk="1" hangingPunct="1">
              <a:lnSpc>
                <a:spcPct val="150000"/>
              </a:lnSpc>
              <a:buSzPct val="100000"/>
              <a:buFont typeface="Wingdings" pitchFamily="2" charset="2"/>
              <a:buChar char="n"/>
            </a:pPr>
            <a:r>
              <a:rPr lang="en-US" altLang="zh-CN" b="1" dirty="0"/>
              <a:t>SQL 92</a:t>
            </a:r>
            <a:r>
              <a:rPr lang="zh-CN" altLang="en-US" b="1" dirty="0"/>
              <a:t>和</a:t>
            </a:r>
            <a:r>
              <a:rPr lang="en-US" altLang="zh-CN" b="1" dirty="0"/>
              <a:t>SQL 99</a:t>
            </a:r>
            <a:r>
              <a:rPr lang="zh-CN" altLang="en-US" b="1" dirty="0"/>
              <a:t>扩展为一系列开放的部分。例如，</a:t>
            </a:r>
            <a:r>
              <a:rPr lang="en-US" altLang="zh-CN" b="1" dirty="0"/>
              <a:t>SQL 92</a:t>
            </a:r>
            <a:r>
              <a:rPr lang="zh-CN" altLang="en-US" b="1" dirty="0"/>
              <a:t>增加了</a:t>
            </a:r>
            <a:r>
              <a:rPr lang="en-US" altLang="zh-CN" b="1" dirty="0"/>
              <a:t>SQL</a:t>
            </a:r>
            <a:r>
              <a:rPr lang="zh-CN" altLang="en-US" b="1" dirty="0"/>
              <a:t>调用接口、</a:t>
            </a:r>
            <a:r>
              <a:rPr lang="en-US" altLang="zh-CN" b="1" dirty="0"/>
              <a:t>SQL</a:t>
            </a:r>
            <a:r>
              <a:rPr lang="zh-CN" altLang="en-US" b="1" dirty="0"/>
              <a:t>永久存储模块；</a:t>
            </a:r>
          </a:p>
          <a:p>
            <a:pPr lvl="1" eaLnBrk="1" hangingPunct="1">
              <a:lnSpc>
                <a:spcPct val="150000"/>
              </a:lnSpc>
              <a:buSzPct val="100000"/>
              <a:buFont typeface="Wingdings" pitchFamily="2" charset="2"/>
              <a:buChar char="n"/>
            </a:pPr>
            <a:r>
              <a:rPr lang="en-US" altLang="zh-CN" b="1" dirty="0"/>
              <a:t>SQL 99</a:t>
            </a:r>
            <a:r>
              <a:rPr lang="zh-CN" altLang="en-US" b="1" dirty="0"/>
              <a:t>扩展为框架、</a:t>
            </a:r>
            <a:r>
              <a:rPr lang="en-US" altLang="zh-CN" b="1" dirty="0"/>
              <a:t>SQL</a:t>
            </a:r>
            <a:r>
              <a:rPr lang="zh-CN" altLang="en-US" b="1" dirty="0"/>
              <a:t>基础部分、</a:t>
            </a:r>
            <a:r>
              <a:rPr lang="en-US" altLang="zh-CN" b="1" dirty="0"/>
              <a:t>SQL</a:t>
            </a:r>
            <a:r>
              <a:rPr lang="zh-CN" altLang="en-US" b="1" dirty="0"/>
              <a:t>调用接口、</a:t>
            </a:r>
            <a:r>
              <a:rPr lang="en-US" altLang="zh-CN" b="1" dirty="0"/>
              <a:t>SQL</a:t>
            </a:r>
            <a:r>
              <a:rPr lang="zh-CN" altLang="en-US" b="1" dirty="0"/>
              <a:t>永久存储模块、</a:t>
            </a:r>
            <a:r>
              <a:rPr lang="en-US" altLang="zh-CN" b="1" dirty="0"/>
              <a:t>SQL</a:t>
            </a:r>
            <a:r>
              <a:rPr lang="zh-CN" altLang="en-US" b="1" dirty="0"/>
              <a:t>宿主语言绑定、</a:t>
            </a:r>
            <a:r>
              <a:rPr lang="en-US" altLang="zh-CN" b="1" dirty="0"/>
              <a:t>SQL</a:t>
            </a:r>
            <a:r>
              <a:rPr lang="zh-CN" altLang="en-US" b="1" dirty="0"/>
              <a:t>外部数据的管理和</a:t>
            </a:r>
            <a:r>
              <a:rPr lang="en-US" altLang="zh-CN" b="1" dirty="0"/>
              <a:t>SQL</a:t>
            </a:r>
            <a:r>
              <a:rPr lang="zh-CN" altLang="en-US" b="1" dirty="0"/>
              <a:t>对象语言绑定等</a:t>
            </a:r>
          </a:p>
          <a:p>
            <a:pPr lvl="1" eaLnBrk="1" hangingPunct="1">
              <a:lnSpc>
                <a:spcPct val="150000"/>
              </a:lnSpc>
              <a:buSzPct val="100000"/>
              <a:buFont typeface="Wingdings" pitchFamily="2" charset="2"/>
              <a:buChar char="n"/>
            </a:pPr>
            <a:r>
              <a:rPr lang="en-US" altLang="zh-CN" b="1" dirty="0"/>
              <a:t>SQL2016</a:t>
            </a:r>
            <a:r>
              <a:rPr lang="zh-CN" altLang="en-US" b="1" dirty="0"/>
              <a:t>扩展到了</a:t>
            </a:r>
            <a:r>
              <a:rPr lang="en-US" altLang="zh-CN" b="1" dirty="0"/>
              <a:t>12</a:t>
            </a:r>
            <a:r>
              <a:rPr lang="zh-CN" altLang="en-US" b="1" dirty="0"/>
              <a:t>个部分，引入</a:t>
            </a:r>
            <a:r>
              <a:rPr lang="en-US" altLang="zh-CN" b="1" dirty="0"/>
              <a:t>XML</a:t>
            </a:r>
            <a:r>
              <a:rPr lang="zh-CN" altLang="en-US" b="1" dirty="0"/>
              <a:t>类型、</a:t>
            </a:r>
            <a:r>
              <a:rPr lang="en-US" altLang="zh-CN" b="1" dirty="0"/>
              <a:t>Window</a:t>
            </a:r>
            <a:r>
              <a:rPr lang="zh-CN" altLang="en-US" b="1" dirty="0"/>
              <a:t>函数、</a:t>
            </a:r>
            <a:r>
              <a:rPr lang="en-US" altLang="zh-CN" b="1" dirty="0"/>
              <a:t>TRUNCATE</a:t>
            </a:r>
            <a:r>
              <a:rPr lang="zh-CN" altLang="en-US" b="1" dirty="0"/>
              <a:t>操作、时序数据以及</a:t>
            </a:r>
            <a:r>
              <a:rPr lang="en-US" altLang="zh-CN" b="1" dirty="0"/>
              <a:t>JSON</a:t>
            </a:r>
            <a:r>
              <a:rPr lang="zh-CN" altLang="en-US" b="1" dirty="0"/>
              <a:t>（</a:t>
            </a:r>
            <a:r>
              <a:rPr lang="en-US" altLang="zh-CN" b="1" dirty="0"/>
              <a:t>JavaScript Object Notation</a:t>
            </a:r>
            <a:r>
              <a:rPr lang="zh-CN" altLang="en-US" b="1" dirty="0"/>
              <a:t>）类型等</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26">
            <a:extLst>
              <a:ext uri="{FF2B5EF4-FFF2-40B4-BE49-F238E27FC236}">
                <a16:creationId xmlns:a16="http://schemas.microsoft.com/office/drawing/2014/main" id="{B58A6974-223D-F92A-A7C9-DFF0B76992E1}"/>
              </a:ext>
            </a:extLst>
          </p:cNvPr>
          <p:cNvSpPr>
            <a:spLocks noGrp="1" noChangeArrowheads="1"/>
          </p:cNvSpPr>
          <p:nvPr>
            <p:ph type="title" idx="4294967295"/>
          </p:nvPr>
        </p:nvSpPr>
        <p:spPr/>
        <p:txBody>
          <a:bodyPr/>
          <a:lstStyle/>
          <a:p>
            <a:pPr eaLnBrk="1" hangingPunct="1"/>
            <a:r>
              <a:rPr lang="en-US" altLang="zh-CN" sz="2700"/>
              <a:t>3.1 SQL</a:t>
            </a:r>
            <a:r>
              <a:rPr lang="zh-CN" altLang="en-US" sz="2700"/>
              <a:t>概述</a:t>
            </a:r>
          </a:p>
        </p:txBody>
      </p:sp>
      <p:sp>
        <p:nvSpPr>
          <p:cNvPr id="12291" name="Rectangle 1027">
            <a:extLst>
              <a:ext uri="{FF2B5EF4-FFF2-40B4-BE49-F238E27FC236}">
                <a16:creationId xmlns:a16="http://schemas.microsoft.com/office/drawing/2014/main" id="{1D2D1BD0-2C1E-6BCF-BBBF-754168414449}"/>
              </a:ext>
            </a:extLst>
          </p:cNvPr>
          <p:cNvSpPr>
            <a:spLocks noGrp="1" noChangeArrowheads="1"/>
          </p:cNvSpPr>
          <p:nvPr>
            <p:ph type="body" idx="4294967295"/>
          </p:nvPr>
        </p:nvSpPr>
        <p:spPr>
          <a:xfrm>
            <a:off x="1656170" y="1862148"/>
            <a:ext cx="6001940" cy="3640931"/>
          </a:xfrm>
        </p:spPr>
        <p:txBody>
          <a:bodyPr/>
          <a:lstStyle/>
          <a:p>
            <a:pPr marL="0" indent="0">
              <a:lnSpc>
                <a:spcPct val="190000"/>
              </a:lnSpc>
              <a:buNone/>
            </a:pPr>
            <a:r>
              <a:rPr lang="en-US" altLang="zh-CN" dirty="0"/>
              <a:t>3.1.1  SQL </a:t>
            </a:r>
            <a:r>
              <a:rPr lang="zh-CN" altLang="en-US" dirty="0"/>
              <a:t>的产生与发展</a:t>
            </a:r>
          </a:p>
          <a:p>
            <a:pPr marL="0" indent="0">
              <a:lnSpc>
                <a:spcPct val="190000"/>
              </a:lnSpc>
              <a:buNone/>
            </a:pPr>
            <a:r>
              <a:rPr lang="en-US" altLang="zh-CN" dirty="0">
                <a:solidFill>
                  <a:srgbClr val="00B050"/>
                </a:solidFill>
              </a:rPr>
              <a:t>3.1.2  SQL</a:t>
            </a:r>
            <a:r>
              <a:rPr lang="zh-CN" altLang="en-US" dirty="0">
                <a:solidFill>
                  <a:srgbClr val="00B050"/>
                </a:solidFill>
              </a:rPr>
              <a:t>的特点</a:t>
            </a:r>
          </a:p>
          <a:p>
            <a:pPr marL="0" indent="0">
              <a:lnSpc>
                <a:spcPct val="190000"/>
              </a:lnSpc>
              <a:buNone/>
            </a:pPr>
            <a:r>
              <a:rPr lang="en-US" altLang="zh-CN" dirty="0"/>
              <a:t>3.1.3  SQL</a:t>
            </a:r>
            <a:r>
              <a:rPr lang="zh-CN" altLang="en-US" dirty="0"/>
              <a:t>的基本概念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C4D263A-E38A-A752-FA93-5CC35B30EDDE}"/>
              </a:ext>
            </a:extLst>
          </p:cNvPr>
          <p:cNvSpPr>
            <a:spLocks noGrp="1" noChangeArrowheads="1"/>
          </p:cNvSpPr>
          <p:nvPr>
            <p:ph type="title" idx="4294967295"/>
          </p:nvPr>
        </p:nvSpPr>
        <p:spPr/>
        <p:txBody>
          <a:bodyPr/>
          <a:lstStyle/>
          <a:p>
            <a:pPr eaLnBrk="1" hangingPunct="1"/>
            <a:r>
              <a:rPr lang="en-US" altLang="zh-CN" sz="2700"/>
              <a:t>3.1.2 SQL</a:t>
            </a:r>
            <a:r>
              <a:rPr lang="zh-CN" altLang="en-US" sz="2700"/>
              <a:t>的特点</a:t>
            </a:r>
          </a:p>
        </p:txBody>
      </p:sp>
      <p:sp>
        <p:nvSpPr>
          <p:cNvPr id="13315" name="Rectangle 3">
            <a:extLst>
              <a:ext uri="{FF2B5EF4-FFF2-40B4-BE49-F238E27FC236}">
                <a16:creationId xmlns:a16="http://schemas.microsoft.com/office/drawing/2014/main" id="{C113DD18-5C47-29AA-8D1A-057D7A8E6A4B}"/>
              </a:ext>
            </a:extLst>
          </p:cNvPr>
          <p:cNvSpPr>
            <a:spLocks noGrp="1" noChangeArrowheads="1"/>
          </p:cNvSpPr>
          <p:nvPr>
            <p:ph type="body" idx="4294967295"/>
          </p:nvPr>
        </p:nvSpPr>
        <p:spPr>
          <a:xfrm>
            <a:off x="413538" y="1592796"/>
            <a:ext cx="8640960" cy="4104345"/>
          </a:xfrm>
        </p:spPr>
        <p:txBody>
          <a:bodyPr>
            <a:normAutofit fontScale="92500" lnSpcReduction="10000"/>
          </a:bodyPr>
          <a:lstStyle/>
          <a:p>
            <a:pPr marL="0" indent="0">
              <a:lnSpc>
                <a:spcPct val="120000"/>
              </a:lnSpc>
              <a:buNone/>
            </a:pPr>
            <a:r>
              <a:rPr lang="en-US" altLang="zh-CN" dirty="0"/>
              <a:t>1. </a:t>
            </a:r>
            <a:r>
              <a:rPr lang="zh-CN" altLang="en-US" dirty="0"/>
              <a:t>功能综合且风格统一</a:t>
            </a:r>
          </a:p>
          <a:p>
            <a:pPr lvl="1" eaLnBrk="1" hangingPunct="1">
              <a:lnSpc>
                <a:spcPct val="120000"/>
              </a:lnSpc>
            </a:pPr>
            <a:r>
              <a:rPr lang="zh-CN" altLang="en-US" dirty="0"/>
              <a:t>集数据定义语言（</a:t>
            </a:r>
            <a:r>
              <a:rPr lang="en-US" altLang="zh-CN" dirty="0"/>
              <a:t>DDL</a:t>
            </a:r>
            <a:r>
              <a:rPr lang="zh-CN" altLang="en-US" dirty="0"/>
              <a:t>），数据操纵语言（</a:t>
            </a:r>
            <a:r>
              <a:rPr lang="en-US" altLang="zh-CN" dirty="0"/>
              <a:t>DML</a:t>
            </a:r>
            <a:r>
              <a:rPr lang="zh-CN" altLang="en-US" dirty="0"/>
              <a:t>），数据控制语言（</a:t>
            </a:r>
            <a:r>
              <a:rPr lang="en-US" altLang="zh-CN" dirty="0"/>
              <a:t>DCL</a:t>
            </a:r>
            <a:r>
              <a:rPr lang="zh-CN" altLang="en-US" dirty="0"/>
              <a:t>）功能于一体。</a:t>
            </a:r>
          </a:p>
          <a:p>
            <a:pPr lvl="1" eaLnBrk="1" hangingPunct="1">
              <a:lnSpc>
                <a:spcPct val="120000"/>
              </a:lnSpc>
            </a:pPr>
            <a:r>
              <a:rPr lang="zh-CN" altLang="en-US" dirty="0"/>
              <a:t>可以独立完成数据库生命周期中的全部活动：</a:t>
            </a:r>
          </a:p>
          <a:p>
            <a:pPr lvl="2" eaLnBrk="1" hangingPunct="1">
              <a:lnSpc>
                <a:spcPct val="120000"/>
              </a:lnSpc>
              <a:buSzPct val="87000"/>
              <a:buFont typeface="Wingdings" pitchFamily="2" charset="2"/>
              <a:buChar char="l"/>
            </a:pPr>
            <a:r>
              <a:rPr lang="zh-CN" altLang="zh-CN" sz="1650" dirty="0"/>
              <a:t>创建和删除数据库模式</a:t>
            </a:r>
          </a:p>
          <a:p>
            <a:pPr lvl="2" eaLnBrk="1" hangingPunct="1">
              <a:lnSpc>
                <a:spcPct val="120000"/>
              </a:lnSpc>
              <a:buSzPct val="87000"/>
              <a:buFont typeface="Wingdings" pitchFamily="2" charset="2"/>
              <a:buChar char="l"/>
            </a:pPr>
            <a:r>
              <a:rPr lang="zh-CN" altLang="zh-CN" sz="1650" dirty="0"/>
              <a:t>创建基本表，创建视图</a:t>
            </a:r>
          </a:p>
          <a:p>
            <a:pPr lvl="2" eaLnBrk="1" hangingPunct="1">
              <a:lnSpc>
                <a:spcPct val="120000"/>
              </a:lnSpc>
              <a:buSzPct val="87000"/>
              <a:buFont typeface="Wingdings" pitchFamily="2" charset="2"/>
              <a:buChar char="l"/>
            </a:pPr>
            <a:r>
              <a:rPr lang="zh-CN" altLang="zh-CN" sz="1650" dirty="0"/>
              <a:t>使用数据库，包括查询和增删改数据、事务处理等</a:t>
            </a:r>
          </a:p>
          <a:p>
            <a:pPr lvl="2" eaLnBrk="1" hangingPunct="1">
              <a:lnSpc>
                <a:spcPct val="120000"/>
              </a:lnSpc>
              <a:buSzPct val="87000"/>
              <a:buFont typeface="Wingdings" pitchFamily="2" charset="2"/>
              <a:buChar char="l"/>
            </a:pPr>
            <a:r>
              <a:rPr lang="zh-CN" altLang="zh-CN" sz="1650" dirty="0"/>
              <a:t>数据库控制，包括安全性控制、完整性控制和并发控制等</a:t>
            </a:r>
          </a:p>
          <a:p>
            <a:pPr lvl="2" eaLnBrk="1" hangingPunct="1">
              <a:lnSpc>
                <a:spcPct val="120000"/>
              </a:lnSpc>
              <a:buSzPct val="87000"/>
              <a:buFont typeface="Wingdings" pitchFamily="2" charset="2"/>
              <a:buChar char="l"/>
            </a:pPr>
            <a:r>
              <a:rPr lang="zh-CN" altLang="zh-CN" sz="1650" dirty="0"/>
              <a:t>数据库维护和重构，如修改和删除基本表、数据库备份与恢复等</a:t>
            </a:r>
            <a:endParaRPr lang="zh-CN" altLang="en-US" sz="1650" dirty="0"/>
          </a:p>
          <a:p>
            <a:pPr lvl="1" eaLnBrk="1" hangingPunct="1">
              <a:lnSpc>
                <a:spcPct val="120000"/>
              </a:lnSpc>
            </a:pPr>
            <a:r>
              <a:rPr lang="zh-CN" altLang="en-US" dirty="0"/>
              <a:t>用户在数据库投入运行后，可根据需要随时或逐步创建模式</a:t>
            </a:r>
          </a:p>
          <a:p>
            <a:pPr lvl="1" eaLnBrk="1" hangingPunct="1">
              <a:lnSpc>
                <a:spcPct val="120000"/>
              </a:lnSpc>
            </a:pPr>
            <a:r>
              <a:rPr lang="zh-CN" altLang="en-US" dirty="0"/>
              <a:t>数据操作符统一</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80C6BAD-8187-42A3-1104-770028CFF426}"/>
              </a:ext>
            </a:extLst>
          </p:cNvPr>
          <p:cNvSpPr>
            <a:spLocks noGrp="1" noChangeArrowheads="1"/>
          </p:cNvSpPr>
          <p:nvPr>
            <p:ph type="title" idx="4294967295"/>
          </p:nvPr>
        </p:nvSpPr>
        <p:spPr/>
        <p:txBody>
          <a:bodyPr/>
          <a:lstStyle/>
          <a:p>
            <a:pPr eaLnBrk="1" hangingPunct="1"/>
            <a:r>
              <a:rPr lang="en-US" altLang="zh-CN" sz="2700"/>
              <a:t>SQL</a:t>
            </a:r>
            <a:r>
              <a:rPr lang="zh-CN" altLang="en-US" sz="2700"/>
              <a:t>的特点（续）</a:t>
            </a:r>
          </a:p>
        </p:txBody>
      </p:sp>
      <p:sp>
        <p:nvSpPr>
          <p:cNvPr id="14339" name="Rectangle 3">
            <a:extLst>
              <a:ext uri="{FF2B5EF4-FFF2-40B4-BE49-F238E27FC236}">
                <a16:creationId xmlns:a16="http://schemas.microsoft.com/office/drawing/2014/main" id="{D0FDABD7-79EF-D6F1-2AF8-AD739F72B718}"/>
              </a:ext>
            </a:extLst>
          </p:cNvPr>
          <p:cNvSpPr>
            <a:spLocks noGrp="1" noChangeArrowheads="1"/>
          </p:cNvSpPr>
          <p:nvPr>
            <p:ph type="body" idx="4294967295"/>
          </p:nvPr>
        </p:nvSpPr>
        <p:spPr>
          <a:xfrm>
            <a:off x="611560" y="1754992"/>
            <a:ext cx="7740860" cy="3640931"/>
          </a:xfrm>
        </p:spPr>
        <p:txBody>
          <a:bodyPr/>
          <a:lstStyle/>
          <a:p>
            <a:pPr marL="0" indent="0">
              <a:lnSpc>
                <a:spcPct val="160000"/>
              </a:lnSpc>
              <a:buNone/>
            </a:pPr>
            <a:r>
              <a:rPr lang="en-US" altLang="zh-CN" dirty="0"/>
              <a:t>2. </a:t>
            </a:r>
            <a:r>
              <a:rPr lang="zh-CN" altLang="en-US" dirty="0"/>
              <a:t>数据操纵高度非过程化</a:t>
            </a:r>
            <a:endParaRPr lang="en-US" altLang="zh-CN" dirty="0"/>
          </a:p>
          <a:p>
            <a:pPr lvl="1" eaLnBrk="1" hangingPunct="1">
              <a:lnSpc>
                <a:spcPct val="150000"/>
              </a:lnSpc>
              <a:spcBef>
                <a:spcPct val="0"/>
              </a:spcBef>
            </a:pPr>
            <a:r>
              <a:rPr lang="zh-CN" altLang="en-US" dirty="0"/>
              <a:t>层次、网状模型的数据操纵语言</a:t>
            </a:r>
            <a:r>
              <a:rPr lang="zh-CN" altLang="en-US" dirty="0">
                <a:solidFill>
                  <a:srgbClr val="FF00FF"/>
                </a:solidFill>
              </a:rPr>
              <a:t>面向过程</a:t>
            </a:r>
            <a:r>
              <a:rPr lang="zh-CN" altLang="en-US" dirty="0"/>
              <a:t>，必须指定存取路径</a:t>
            </a:r>
          </a:p>
          <a:p>
            <a:pPr lvl="1" eaLnBrk="1" hangingPunct="1">
              <a:lnSpc>
                <a:spcPct val="150000"/>
              </a:lnSpc>
              <a:spcBef>
                <a:spcPct val="0"/>
              </a:spcBef>
            </a:pPr>
            <a:r>
              <a:rPr lang="en-US" altLang="zh-CN" dirty="0"/>
              <a:t>SQL</a:t>
            </a:r>
            <a:r>
              <a:rPr lang="zh-CN" altLang="en-US" dirty="0"/>
              <a:t>只要提出“做什么”，无须了解存取路径</a:t>
            </a:r>
          </a:p>
          <a:p>
            <a:pPr lvl="1" eaLnBrk="1" hangingPunct="1">
              <a:lnSpc>
                <a:spcPct val="150000"/>
              </a:lnSpc>
              <a:spcBef>
                <a:spcPct val="0"/>
              </a:spcBef>
            </a:pPr>
            <a:r>
              <a:rPr lang="zh-CN" altLang="en-US" dirty="0"/>
              <a:t> 存取路径的选择以及</a:t>
            </a:r>
            <a:r>
              <a:rPr lang="en-US" altLang="zh-CN" dirty="0"/>
              <a:t>SQL</a:t>
            </a:r>
            <a:r>
              <a:rPr lang="zh-CN" altLang="en-US" dirty="0"/>
              <a:t>的操作过程由系统自动完成</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a:extLst>
              <a:ext uri="{FF2B5EF4-FFF2-40B4-BE49-F238E27FC236}">
                <a16:creationId xmlns:a16="http://schemas.microsoft.com/office/drawing/2014/main" id="{1D4B415B-F8A6-4165-5A9B-1F9C91DC4796}"/>
              </a:ext>
            </a:extLst>
          </p:cNvPr>
          <p:cNvSpPr>
            <a:spLocks noGrp="1" noChangeArrowheads="1"/>
          </p:cNvSpPr>
          <p:nvPr>
            <p:ph type="title" idx="4294967295"/>
          </p:nvPr>
        </p:nvSpPr>
        <p:spPr/>
        <p:txBody>
          <a:bodyPr/>
          <a:lstStyle/>
          <a:p>
            <a:pPr eaLnBrk="1" hangingPunct="1"/>
            <a:r>
              <a:rPr lang="en-US" altLang="zh-CN" sz="2700"/>
              <a:t>SQL</a:t>
            </a:r>
            <a:r>
              <a:rPr lang="zh-CN" altLang="en-US" sz="2700"/>
              <a:t>的特点（续）</a:t>
            </a:r>
          </a:p>
        </p:txBody>
      </p:sp>
      <p:sp>
        <p:nvSpPr>
          <p:cNvPr id="15363" name="Rectangle 1027">
            <a:extLst>
              <a:ext uri="{FF2B5EF4-FFF2-40B4-BE49-F238E27FC236}">
                <a16:creationId xmlns:a16="http://schemas.microsoft.com/office/drawing/2014/main" id="{679CBF8E-8FC8-22EC-D010-9F047EBB9B57}"/>
              </a:ext>
            </a:extLst>
          </p:cNvPr>
          <p:cNvSpPr>
            <a:spLocks noGrp="1" noChangeArrowheads="1"/>
          </p:cNvSpPr>
          <p:nvPr>
            <p:ph type="body" idx="4294967295"/>
          </p:nvPr>
        </p:nvSpPr>
        <p:spPr>
          <a:xfrm>
            <a:off x="953598" y="1556792"/>
            <a:ext cx="7236804" cy="3919538"/>
          </a:xfrm>
        </p:spPr>
        <p:txBody>
          <a:bodyPr/>
          <a:lstStyle/>
          <a:p>
            <a:pPr marL="0" indent="0">
              <a:lnSpc>
                <a:spcPct val="140000"/>
              </a:lnSpc>
              <a:buNone/>
            </a:pPr>
            <a:r>
              <a:rPr lang="en-US" altLang="zh-CN" dirty="0"/>
              <a:t>3. </a:t>
            </a:r>
            <a:r>
              <a:rPr lang="zh-CN" altLang="en-US" dirty="0"/>
              <a:t>面向集合的操作方式</a:t>
            </a:r>
            <a:endParaRPr lang="en-US" altLang="zh-CN" dirty="0"/>
          </a:p>
          <a:p>
            <a:pPr lvl="1" eaLnBrk="1" hangingPunct="1">
              <a:lnSpc>
                <a:spcPct val="150000"/>
              </a:lnSpc>
              <a:spcBef>
                <a:spcPct val="0"/>
              </a:spcBef>
            </a:pPr>
            <a:r>
              <a:rPr lang="zh-CN" altLang="en-US" dirty="0"/>
              <a:t>层次、网状模型采用面向记录的操作方式，操作对象是一条记录</a:t>
            </a:r>
          </a:p>
          <a:p>
            <a:pPr lvl="1" eaLnBrk="1" hangingPunct="1">
              <a:lnSpc>
                <a:spcPct val="150000"/>
              </a:lnSpc>
              <a:spcBef>
                <a:spcPct val="0"/>
              </a:spcBef>
            </a:pPr>
            <a:r>
              <a:rPr lang="en-US" altLang="zh-CN" dirty="0"/>
              <a:t>SQL</a:t>
            </a:r>
            <a:r>
              <a:rPr lang="zh-CN" altLang="en-US" dirty="0"/>
              <a:t>采用集合操作方式</a:t>
            </a:r>
          </a:p>
          <a:p>
            <a:pPr lvl="2" eaLnBrk="1" hangingPunct="1">
              <a:lnSpc>
                <a:spcPct val="150000"/>
              </a:lnSpc>
              <a:spcBef>
                <a:spcPct val="0"/>
              </a:spcBef>
              <a:buSzPct val="87000"/>
              <a:buFont typeface="Wingdings" pitchFamily="2" charset="2"/>
              <a:buChar char="l"/>
            </a:pPr>
            <a:r>
              <a:rPr lang="zh-CN" altLang="en-US" sz="1650" dirty="0"/>
              <a:t> 操作对象、查找结果可以是元组的集合</a:t>
            </a:r>
          </a:p>
          <a:p>
            <a:pPr lvl="2" eaLnBrk="1" hangingPunct="1">
              <a:lnSpc>
                <a:spcPct val="150000"/>
              </a:lnSpc>
              <a:spcBef>
                <a:spcPct val="0"/>
              </a:spcBef>
              <a:buSzPct val="87000"/>
              <a:buFont typeface="Wingdings" pitchFamily="2" charset="2"/>
              <a:buChar char="l"/>
            </a:pPr>
            <a:r>
              <a:rPr lang="zh-CN" altLang="en-US" sz="1650" dirty="0"/>
              <a:t> 一次插入、删除、更新操作的对象也可以是元组的集合</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a:extLst>
              <a:ext uri="{FF2B5EF4-FFF2-40B4-BE49-F238E27FC236}">
                <a16:creationId xmlns:a16="http://schemas.microsoft.com/office/drawing/2014/main" id="{8EC66526-2CE2-09CE-1F1C-F2F5C69EF751}"/>
              </a:ext>
            </a:extLst>
          </p:cNvPr>
          <p:cNvSpPr>
            <a:spLocks noGrp="1" noChangeArrowheads="1"/>
          </p:cNvSpPr>
          <p:nvPr>
            <p:ph type="title" idx="4294967295"/>
          </p:nvPr>
        </p:nvSpPr>
        <p:spPr/>
        <p:txBody>
          <a:bodyPr/>
          <a:lstStyle/>
          <a:p>
            <a:pPr eaLnBrk="1" hangingPunct="1"/>
            <a:r>
              <a:rPr lang="en-US" altLang="zh-CN" sz="2700"/>
              <a:t>SQL</a:t>
            </a:r>
            <a:r>
              <a:rPr lang="zh-CN" altLang="en-US" sz="2700"/>
              <a:t>的特点（续）</a:t>
            </a:r>
          </a:p>
        </p:txBody>
      </p:sp>
      <p:sp>
        <p:nvSpPr>
          <p:cNvPr id="15363" name="Rectangle 1027">
            <a:extLst>
              <a:ext uri="{FF2B5EF4-FFF2-40B4-BE49-F238E27FC236}">
                <a16:creationId xmlns:a16="http://schemas.microsoft.com/office/drawing/2014/main" id="{BB2E7F8B-0E46-740B-F6B6-DE694A1BBDA0}"/>
              </a:ext>
            </a:extLst>
          </p:cNvPr>
          <p:cNvSpPr>
            <a:spLocks noGrp="1" noChangeArrowheads="1"/>
          </p:cNvSpPr>
          <p:nvPr>
            <p:ph type="body" idx="4294967295"/>
          </p:nvPr>
        </p:nvSpPr>
        <p:spPr>
          <a:xfrm>
            <a:off x="678396" y="1608534"/>
            <a:ext cx="7787208" cy="3640931"/>
          </a:xfrm>
        </p:spPr>
        <p:txBody>
          <a:bodyPr/>
          <a:lstStyle/>
          <a:p>
            <a:pPr marL="0" indent="0">
              <a:lnSpc>
                <a:spcPct val="160000"/>
              </a:lnSpc>
              <a:buNone/>
            </a:pPr>
            <a:r>
              <a:rPr lang="en-US" altLang="zh-CN" dirty="0"/>
              <a:t>4. </a:t>
            </a:r>
            <a:r>
              <a:rPr lang="zh-CN" altLang="en-US" dirty="0"/>
              <a:t>以统一的语法结构提供多种使用方式</a:t>
            </a:r>
            <a:endParaRPr lang="en-US" altLang="zh-CN" dirty="0"/>
          </a:p>
          <a:p>
            <a:pPr lvl="1" eaLnBrk="1" hangingPunct="1">
              <a:lnSpc>
                <a:spcPct val="150000"/>
              </a:lnSpc>
              <a:spcBef>
                <a:spcPct val="0"/>
              </a:spcBef>
            </a:pPr>
            <a:r>
              <a:rPr lang="en-US" altLang="zh-CN" dirty="0"/>
              <a:t>SQL</a:t>
            </a:r>
            <a:r>
              <a:rPr lang="zh-CN" altLang="en-US" dirty="0"/>
              <a:t>是独立的语言</a:t>
            </a:r>
          </a:p>
          <a:p>
            <a:pPr lvl="1" eaLnBrk="1" hangingPunct="1">
              <a:lnSpc>
                <a:spcPct val="150000"/>
              </a:lnSpc>
              <a:spcBef>
                <a:spcPct val="0"/>
              </a:spcBef>
              <a:buFont typeface="Wingdings" pitchFamily="2" charset="2"/>
              <a:buNone/>
            </a:pPr>
            <a:r>
              <a:rPr lang="zh-CN" altLang="en-US" dirty="0"/>
              <a:t>    能够独立地用于联机交互的使用方式</a:t>
            </a:r>
          </a:p>
          <a:p>
            <a:pPr lvl="1" eaLnBrk="1" hangingPunct="1">
              <a:lnSpc>
                <a:spcPct val="150000"/>
              </a:lnSpc>
              <a:spcBef>
                <a:spcPct val="0"/>
              </a:spcBef>
            </a:pPr>
            <a:r>
              <a:rPr lang="en-US" altLang="zh-CN" dirty="0"/>
              <a:t>SQL</a:t>
            </a:r>
            <a:r>
              <a:rPr lang="zh-CN" altLang="en-US" dirty="0"/>
              <a:t>又是嵌入式语言</a:t>
            </a:r>
          </a:p>
          <a:p>
            <a:pPr lvl="1" eaLnBrk="1" hangingPunct="1">
              <a:lnSpc>
                <a:spcPct val="150000"/>
              </a:lnSpc>
              <a:spcBef>
                <a:spcPct val="0"/>
              </a:spcBef>
              <a:buFont typeface="Wingdings" pitchFamily="2" charset="2"/>
              <a:buNone/>
            </a:pPr>
            <a:r>
              <a:rPr lang="zh-CN" altLang="en-US" dirty="0"/>
              <a:t>   </a:t>
            </a:r>
            <a:r>
              <a:rPr lang="en-US" altLang="zh-CN" dirty="0"/>
              <a:t>SQL</a:t>
            </a:r>
            <a:r>
              <a:rPr lang="zh-CN" altLang="en-US" dirty="0"/>
              <a:t>能够嵌入到高级语言（例如</a:t>
            </a:r>
            <a:r>
              <a:rPr lang="en-US" altLang="zh-CN" dirty="0"/>
              <a:t>C</a:t>
            </a:r>
            <a:r>
              <a:rPr lang="zh-CN" altLang="en-US" dirty="0"/>
              <a:t>、</a:t>
            </a:r>
            <a:r>
              <a:rPr lang="en-US" altLang="zh-CN" dirty="0"/>
              <a:t>C++</a:t>
            </a:r>
            <a:r>
              <a:rPr lang="zh-CN" altLang="en-US" dirty="0"/>
              <a:t>、</a:t>
            </a:r>
            <a:r>
              <a:rPr lang="en-US" altLang="zh-CN" dirty="0"/>
              <a:t>Java</a:t>
            </a:r>
            <a:r>
              <a:rPr lang="zh-CN" altLang="en-US" dirty="0"/>
              <a:t>、</a:t>
            </a:r>
            <a:r>
              <a:rPr lang="en-US" altLang="zh-CN" dirty="0"/>
              <a:t>Python</a:t>
            </a:r>
            <a:r>
              <a:rPr lang="zh-CN" altLang="en-US" dirty="0"/>
              <a:t>）程序中，供程序员设计程序时使用</a:t>
            </a:r>
          </a:p>
          <a:p>
            <a:pPr marL="0" indent="0">
              <a:buNone/>
            </a:pPr>
            <a:endParaRPr lang="en-US" altLang="zh-C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FED4F19-4821-657A-6403-01DD8AF86BCB}"/>
              </a:ext>
            </a:extLst>
          </p:cNvPr>
          <p:cNvSpPr>
            <a:spLocks noGrp="1" noChangeArrowheads="1"/>
          </p:cNvSpPr>
          <p:nvPr>
            <p:ph type="title" idx="4294967295"/>
          </p:nvPr>
        </p:nvSpPr>
        <p:spPr>
          <a:xfrm>
            <a:off x="827584" y="430029"/>
            <a:ext cx="5543550" cy="421481"/>
          </a:xfrm>
        </p:spPr>
        <p:txBody>
          <a:bodyPr>
            <a:normAutofit fontScale="90000"/>
          </a:bodyPr>
          <a:lstStyle/>
          <a:p>
            <a:pPr eaLnBrk="1" hangingPunct="1"/>
            <a:r>
              <a:rPr lang="en-US" altLang="zh-CN" sz="2700"/>
              <a:t>SQL</a:t>
            </a:r>
            <a:r>
              <a:rPr lang="zh-CN" altLang="en-US" sz="2700"/>
              <a:t>的特点（续）</a:t>
            </a:r>
          </a:p>
        </p:txBody>
      </p:sp>
      <p:sp>
        <p:nvSpPr>
          <p:cNvPr id="17411" name="Rectangle 3">
            <a:extLst>
              <a:ext uri="{FF2B5EF4-FFF2-40B4-BE49-F238E27FC236}">
                <a16:creationId xmlns:a16="http://schemas.microsoft.com/office/drawing/2014/main" id="{97C4D923-F503-2891-1A19-4321D11774FC}"/>
              </a:ext>
            </a:extLst>
          </p:cNvPr>
          <p:cNvSpPr>
            <a:spLocks noGrp="1" noChangeArrowheads="1"/>
          </p:cNvSpPr>
          <p:nvPr>
            <p:ph type="body" sz="half" idx="4294967295"/>
          </p:nvPr>
        </p:nvSpPr>
        <p:spPr>
          <a:xfrm>
            <a:off x="1187624" y="1340768"/>
            <a:ext cx="6542484" cy="3954065"/>
          </a:xfrm>
        </p:spPr>
        <p:txBody>
          <a:bodyPr/>
          <a:lstStyle/>
          <a:p>
            <a:pPr marL="0" indent="0">
              <a:buNone/>
            </a:pPr>
            <a:r>
              <a:rPr lang="en-US" altLang="zh-CN" dirty="0"/>
              <a:t>5. </a:t>
            </a:r>
            <a:r>
              <a:rPr lang="zh-CN" altLang="en-US" dirty="0"/>
              <a:t>语言简洁且易学易用</a:t>
            </a:r>
            <a:endParaRPr lang="en-US" altLang="zh-CN" dirty="0"/>
          </a:p>
          <a:p>
            <a:pPr lvl="1" eaLnBrk="1" hangingPunct="1">
              <a:lnSpc>
                <a:spcPct val="150000"/>
              </a:lnSpc>
              <a:spcBef>
                <a:spcPct val="0"/>
              </a:spcBef>
            </a:pPr>
            <a:r>
              <a:rPr lang="en-US" altLang="zh-CN" dirty="0"/>
              <a:t>SQL</a:t>
            </a:r>
            <a:r>
              <a:rPr lang="zh-CN" altLang="en-US" dirty="0"/>
              <a:t>功能极强，完成核心功能只用</a:t>
            </a:r>
            <a:r>
              <a:rPr lang="en-US" altLang="zh-CN" dirty="0"/>
              <a:t>9</a:t>
            </a:r>
            <a:r>
              <a:rPr lang="zh-CN" altLang="en-US" dirty="0"/>
              <a:t>个动词</a:t>
            </a:r>
          </a:p>
        </p:txBody>
      </p:sp>
      <p:graphicFrame>
        <p:nvGraphicFramePr>
          <p:cNvPr id="3" name="表格 2">
            <a:extLst>
              <a:ext uri="{FF2B5EF4-FFF2-40B4-BE49-F238E27FC236}">
                <a16:creationId xmlns:a16="http://schemas.microsoft.com/office/drawing/2014/main" id="{BCC3603E-83D0-2670-CBF3-8A213CF6F15F}"/>
              </a:ext>
            </a:extLst>
          </p:cNvPr>
          <p:cNvGraphicFramePr>
            <a:graphicFrameLocks noGrp="1"/>
          </p:cNvGraphicFramePr>
          <p:nvPr>
            <p:extLst>
              <p:ext uri="{D42A27DB-BD31-4B8C-83A1-F6EECF244321}">
                <p14:modId xmlns:p14="http://schemas.microsoft.com/office/powerpoint/2010/main" val="3050567150"/>
              </p:ext>
            </p:extLst>
          </p:nvPr>
        </p:nvGraphicFramePr>
        <p:xfrm>
          <a:off x="2411760" y="2636912"/>
          <a:ext cx="4644209" cy="2053830"/>
        </p:xfrm>
        <a:graphic>
          <a:graphicData uri="http://schemas.openxmlformats.org/drawingml/2006/table">
            <a:tbl>
              <a:tblPr/>
              <a:tblGrid>
                <a:gridCol w="1367797">
                  <a:extLst>
                    <a:ext uri="{9D8B030D-6E8A-4147-A177-3AD203B41FA5}">
                      <a16:colId xmlns:a16="http://schemas.microsoft.com/office/drawing/2014/main" val="3534047851"/>
                    </a:ext>
                  </a:extLst>
                </a:gridCol>
                <a:gridCol w="3276412">
                  <a:extLst>
                    <a:ext uri="{9D8B030D-6E8A-4147-A177-3AD203B41FA5}">
                      <a16:colId xmlns:a16="http://schemas.microsoft.com/office/drawing/2014/main" val="2270953507"/>
                    </a:ext>
                  </a:extLst>
                </a:gridCol>
              </a:tblGrid>
              <a:tr h="415529">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SQL </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功能</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动词</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653749"/>
                  </a:ext>
                </a:extLst>
              </a:tr>
              <a:tr h="403622">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数据定义</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CREATE</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DROP</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ALTER</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52339546"/>
                  </a:ext>
                </a:extLst>
              </a:tr>
              <a:tr h="403622">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数据查询</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SELECT</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16173477"/>
                  </a:ext>
                </a:extLst>
              </a:tr>
              <a:tr h="403622">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数据操纵</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INSERT</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UPDATE</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DELETE</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00698535"/>
                  </a:ext>
                </a:extLst>
              </a:tr>
              <a:tr h="427435">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数据控制</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GRANT</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REVOKE</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15614467"/>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01B8FA65-A7A5-5FB1-12DD-C25E83CE7EE0}"/>
              </a:ext>
            </a:extLst>
          </p:cNvPr>
          <p:cNvSpPr>
            <a:spLocks noGrp="1" noChangeArrowheads="1"/>
          </p:cNvSpPr>
          <p:nvPr>
            <p:ph type="title" idx="4294967295"/>
          </p:nvPr>
        </p:nvSpPr>
        <p:spPr/>
        <p:txBody>
          <a:bodyPr/>
          <a:lstStyle/>
          <a:p>
            <a:pPr eaLnBrk="1" hangingPunct="1"/>
            <a:r>
              <a:rPr lang="en-US" altLang="zh-CN" sz="2700"/>
              <a:t>3.1 SQL</a:t>
            </a:r>
            <a:r>
              <a:rPr lang="zh-CN" altLang="en-US" sz="2700"/>
              <a:t>概述</a:t>
            </a:r>
          </a:p>
        </p:txBody>
      </p:sp>
      <p:sp>
        <p:nvSpPr>
          <p:cNvPr id="18435" name="Rectangle 3">
            <a:extLst>
              <a:ext uri="{FF2B5EF4-FFF2-40B4-BE49-F238E27FC236}">
                <a16:creationId xmlns:a16="http://schemas.microsoft.com/office/drawing/2014/main" id="{400A6462-8B6B-BBA3-84AF-16AC9C8D79BB}"/>
              </a:ext>
            </a:extLst>
          </p:cNvPr>
          <p:cNvSpPr>
            <a:spLocks noGrp="1" noChangeArrowheads="1"/>
          </p:cNvSpPr>
          <p:nvPr>
            <p:ph type="body" idx="4294967295"/>
          </p:nvPr>
        </p:nvSpPr>
        <p:spPr>
          <a:xfrm>
            <a:off x="1601391" y="1862148"/>
            <a:ext cx="6056709" cy="3640931"/>
          </a:xfrm>
        </p:spPr>
        <p:txBody>
          <a:bodyPr/>
          <a:lstStyle/>
          <a:p>
            <a:pPr marL="0" indent="0">
              <a:lnSpc>
                <a:spcPct val="180000"/>
              </a:lnSpc>
              <a:buNone/>
            </a:pPr>
            <a:r>
              <a:rPr lang="en-US" altLang="zh-CN" dirty="0"/>
              <a:t>3.1.1  SQL </a:t>
            </a:r>
            <a:r>
              <a:rPr lang="zh-CN" altLang="en-US" dirty="0"/>
              <a:t>的产生与发展</a:t>
            </a:r>
          </a:p>
          <a:p>
            <a:pPr marL="0" indent="0">
              <a:lnSpc>
                <a:spcPct val="180000"/>
              </a:lnSpc>
              <a:buNone/>
            </a:pPr>
            <a:r>
              <a:rPr lang="en-US" altLang="zh-CN" dirty="0"/>
              <a:t>3.1.2  SQL</a:t>
            </a:r>
            <a:r>
              <a:rPr lang="zh-CN" altLang="en-US" dirty="0"/>
              <a:t>的特点</a:t>
            </a:r>
          </a:p>
          <a:p>
            <a:pPr marL="0" indent="0">
              <a:lnSpc>
                <a:spcPct val="180000"/>
              </a:lnSpc>
              <a:buNone/>
            </a:pPr>
            <a:r>
              <a:rPr lang="en-US" altLang="zh-CN" dirty="0">
                <a:solidFill>
                  <a:srgbClr val="00B050"/>
                </a:solidFill>
              </a:rPr>
              <a:t>3.1.3  SQL</a:t>
            </a:r>
            <a:r>
              <a:rPr lang="zh-CN" altLang="en-US" dirty="0">
                <a:solidFill>
                  <a:srgbClr val="00B050"/>
                </a:solidFill>
              </a:rPr>
              <a:t>的基本概念</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a:extLst>
              <a:ext uri="{FF2B5EF4-FFF2-40B4-BE49-F238E27FC236}">
                <a16:creationId xmlns:a16="http://schemas.microsoft.com/office/drawing/2014/main" id="{E866D9C6-A144-41F5-AFBD-2D833AF7A411}"/>
              </a:ext>
            </a:extLst>
          </p:cNvPr>
          <p:cNvSpPr>
            <a:spLocks noGrp="1" noChangeArrowheads="1"/>
          </p:cNvSpPr>
          <p:nvPr>
            <p:ph type="title" idx="4294967295"/>
          </p:nvPr>
        </p:nvSpPr>
        <p:spPr/>
        <p:txBody>
          <a:bodyPr/>
          <a:lstStyle/>
          <a:p>
            <a:pPr eaLnBrk="1" hangingPunct="1"/>
            <a:r>
              <a:rPr lang="en-US" altLang="zh-CN" sz="2700" dirty="0"/>
              <a:t>3.1.3 SQL</a:t>
            </a:r>
            <a:r>
              <a:rPr lang="zh-CN" altLang="en-US" sz="2700" dirty="0"/>
              <a:t>的基本概念</a:t>
            </a:r>
          </a:p>
        </p:txBody>
      </p:sp>
      <p:sp>
        <p:nvSpPr>
          <p:cNvPr id="19459" name="Rectangle 1056">
            <a:extLst>
              <a:ext uri="{FF2B5EF4-FFF2-40B4-BE49-F238E27FC236}">
                <a16:creationId xmlns:a16="http://schemas.microsoft.com/office/drawing/2014/main" id="{3529EA6D-6FC0-E74A-A576-FD3F92B91370}"/>
              </a:ext>
            </a:extLst>
          </p:cNvPr>
          <p:cNvSpPr>
            <a:spLocks noChangeArrowheads="1"/>
          </p:cNvSpPr>
          <p:nvPr/>
        </p:nvSpPr>
        <p:spPr bwMode="auto">
          <a:xfrm>
            <a:off x="1485910" y="1681163"/>
            <a:ext cx="4261103" cy="49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lnSpc>
                <a:spcPct val="140000"/>
              </a:lnSpc>
              <a:buClr>
                <a:schemeClr val="hlink"/>
              </a:buClr>
              <a:buSzTx/>
              <a:buFont typeface="Wingdings" pitchFamily="2" charset="2"/>
              <a:buNone/>
            </a:pPr>
            <a:r>
              <a:rPr lang="en-US" altLang="zh-CN" sz="2100"/>
              <a:t>SQL</a:t>
            </a:r>
            <a:r>
              <a:rPr lang="zh-CN" altLang="en-US" sz="2100"/>
              <a:t>对关系数据库三级模式的支持</a:t>
            </a:r>
          </a:p>
        </p:txBody>
      </p:sp>
      <p:pic>
        <p:nvPicPr>
          <p:cNvPr id="19460" name="图片 1">
            <a:extLst>
              <a:ext uri="{FF2B5EF4-FFF2-40B4-BE49-F238E27FC236}">
                <a16:creationId xmlns:a16="http://schemas.microsoft.com/office/drawing/2014/main" id="{FC53CD66-036C-503D-8A11-8943A6958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0010" y="2257435"/>
            <a:ext cx="5570934" cy="2859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B88D97E4-A359-9AC9-B9E9-18BF8BC5D360}"/>
              </a:ext>
            </a:extLst>
          </p:cNvPr>
          <p:cNvSpPr>
            <a:spLocks noGrp="1" noChangeArrowheads="1"/>
          </p:cNvSpPr>
          <p:nvPr>
            <p:ph type="title" idx="4294967295"/>
          </p:nvPr>
        </p:nvSpPr>
        <p:spPr/>
        <p:txBody>
          <a:bodyPr/>
          <a:lstStyle/>
          <a:p>
            <a:pPr eaLnBrk="1" hangingPunct="1"/>
            <a:r>
              <a:rPr lang="en-US" altLang="zh-CN" sz="2700" dirty="0"/>
              <a:t>SQL</a:t>
            </a:r>
            <a:r>
              <a:rPr lang="zh-CN" altLang="en-US" sz="2700" dirty="0"/>
              <a:t>的基本概念（续）</a:t>
            </a:r>
          </a:p>
        </p:txBody>
      </p:sp>
      <p:sp>
        <p:nvSpPr>
          <p:cNvPr id="20483" name="Rectangle 3">
            <a:extLst>
              <a:ext uri="{FF2B5EF4-FFF2-40B4-BE49-F238E27FC236}">
                <a16:creationId xmlns:a16="http://schemas.microsoft.com/office/drawing/2014/main" id="{74101127-85DB-2F44-F698-849FBEBC6460}"/>
              </a:ext>
            </a:extLst>
          </p:cNvPr>
          <p:cNvSpPr>
            <a:spLocks noGrp="1" noChangeArrowheads="1"/>
          </p:cNvSpPr>
          <p:nvPr>
            <p:ph type="body" idx="4294967295"/>
          </p:nvPr>
        </p:nvSpPr>
        <p:spPr>
          <a:xfrm>
            <a:off x="1115616" y="1608534"/>
            <a:ext cx="7416824" cy="3640931"/>
          </a:xfrm>
        </p:spPr>
        <p:txBody>
          <a:bodyPr/>
          <a:lstStyle/>
          <a:p>
            <a:pPr eaLnBrk="1" hangingPunct="1">
              <a:lnSpc>
                <a:spcPct val="90000"/>
              </a:lnSpc>
            </a:pPr>
            <a:r>
              <a:rPr lang="zh-CN" altLang="en-US" dirty="0"/>
              <a:t>基本表</a:t>
            </a:r>
          </a:p>
          <a:p>
            <a:pPr lvl="1" eaLnBrk="1" hangingPunct="1">
              <a:lnSpc>
                <a:spcPct val="150000"/>
              </a:lnSpc>
            </a:pPr>
            <a:r>
              <a:rPr lang="zh-CN" altLang="en-US" dirty="0"/>
              <a:t>本身独立存在的表</a:t>
            </a:r>
          </a:p>
          <a:p>
            <a:pPr lvl="1" eaLnBrk="1" hangingPunct="1">
              <a:lnSpc>
                <a:spcPct val="150000"/>
              </a:lnSpc>
            </a:pPr>
            <a:r>
              <a:rPr lang="zh-CN" altLang="en-US" dirty="0"/>
              <a:t>关系数据库管理系统中一个关系就对应一个基本表</a:t>
            </a:r>
          </a:p>
          <a:p>
            <a:pPr lvl="1" eaLnBrk="1" hangingPunct="1">
              <a:lnSpc>
                <a:spcPct val="150000"/>
              </a:lnSpc>
            </a:pPr>
            <a:r>
              <a:rPr lang="zh-CN" altLang="en-US" dirty="0"/>
              <a:t>一个或多个基本表对应一个存储文件</a:t>
            </a:r>
          </a:p>
          <a:p>
            <a:pPr lvl="1" eaLnBrk="1" hangingPunct="1">
              <a:lnSpc>
                <a:spcPct val="150000"/>
              </a:lnSpc>
            </a:pPr>
            <a:r>
              <a:rPr lang="zh-CN" altLang="en-US" dirty="0"/>
              <a:t>一个表可以带若干索引</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9286C69-9FF2-DC2B-FBFA-2C34EE4176CE}"/>
              </a:ext>
            </a:extLst>
          </p:cNvPr>
          <p:cNvSpPr>
            <a:spLocks noGrp="1" noChangeArrowheads="1"/>
          </p:cNvSpPr>
          <p:nvPr>
            <p:ph type="title" idx="4294967295"/>
          </p:nvPr>
        </p:nvSpPr>
        <p:spPr/>
        <p:txBody>
          <a:bodyPr/>
          <a:lstStyle/>
          <a:p>
            <a:pPr eaLnBrk="1" hangingPunct="1"/>
            <a:r>
              <a:rPr lang="en-US" altLang="zh-CN" sz="2700" dirty="0"/>
              <a:t>SQL</a:t>
            </a:r>
            <a:r>
              <a:rPr lang="zh-CN" altLang="en-US" sz="2700" dirty="0"/>
              <a:t>的基本概念（续）</a:t>
            </a:r>
          </a:p>
        </p:txBody>
      </p:sp>
      <p:sp>
        <p:nvSpPr>
          <p:cNvPr id="22531" name="Rectangle 3">
            <a:extLst>
              <a:ext uri="{FF2B5EF4-FFF2-40B4-BE49-F238E27FC236}">
                <a16:creationId xmlns:a16="http://schemas.microsoft.com/office/drawing/2014/main" id="{8FF4BDE5-8D76-3838-3EBA-66E4E6B585D5}"/>
              </a:ext>
            </a:extLst>
          </p:cNvPr>
          <p:cNvSpPr>
            <a:spLocks noGrp="1" noChangeArrowheads="1"/>
          </p:cNvSpPr>
          <p:nvPr>
            <p:ph type="body" idx="4294967295"/>
          </p:nvPr>
        </p:nvSpPr>
        <p:spPr>
          <a:xfrm>
            <a:off x="539552" y="1678792"/>
            <a:ext cx="7118548" cy="3640931"/>
          </a:xfrm>
        </p:spPr>
        <p:txBody>
          <a:bodyPr/>
          <a:lstStyle/>
          <a:p>
            <a:pPr eaLnBrk="1" hangingPunct="1">
              <a:lnSpc>
                <a:spcPct val="150000"/>
              </a:lnSpc>
            </a:pPr>
            <a:r>
              <a:rPr lang="zh-CN" altLang="en-US" dirty="0"/>
              <a:t>存储文件</a:t>
            </a:r>
          </a:p>
          <a:p>
            <a:pPr lvl="1" eaLnBrk="1" hangingPunct="1">
              <a:lnSpc>
                <a:spcPct val="150000"/>
              </a:lnSpc>
            </a:pPr>
            <a:r>
              <a:rPr lang="zh-CN" altLang="en-US" dirty="0"/>
              <a:t>逻辑结构和物理结构组成了关系数据库的内模式</a:t>
            </a:r>
          </a:p>
          <a:p>
            <a:pPr lvl="1" eaLnBrk="1" hangingPunct="1">
              <a:lnSpc>
                <a:spcPct val="150000"/>
              </a:lnSpc>
            </a:pPr>
            <a:r>
              <a:rPr lang="zh-CN" altLang="zh-CN" dirty="0"/>
              <a:t>物理文件结构是由数据库管理系统设计确定的</a:t>
            </a:r>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3B3ECDD6-A916-3984-DB77-9C2CFFF9DF95}"/>
              </a:ext>
            </a:extLst>
          </p:cNvPr>
          <p:cNvSpPr>
            <a:spLocks noGrp="1" noChangeArrowheads="1"/>
          </p:cNvSpPr>
          <p:nvPr>
            <p:ph type="title" idx="4294967295"/>
          </p:nvPr>
        </p:nvSpPr>
        <p:spPr/>
        <p:txBody>
          <a:bodyPr/>
          <a:lstStyle/>
          <a:p>
            <a:pPr eaLnBrk="1" hangingPunct="1"/>
            <a:r>
              <a:rPr lang="en-US" altLang="zh-CN" sz="2700" dirty="0"/>
              <a:t>SQL</a:t>
            </a:r>
            <a:r>
              <a:rPr lang="zh-CN" altLang="en-US" sz="2700" dirty="0"/>
              <a:t>的基本概念（续）</a:t>
            </a:r>
          </a:p>
        </p:txBody>
      </p:sp>
      <p:sp>
        <p:nvSpPr>
          <p:cNvPr id="23555" name="Rectangle 3">
            <a:extLst>
              <a:ext uri="{FF2B5EF4-FFF2-40B4-BE49-F238E27FC236}">
                <a16:creationId xmlns:a16="http://schemas.microsoft.com/office/drawing/2014/main" id="{4616762A-0BEC-D88D-C14B-F007E593B61F}"/>
              </a:ext>
            </a:extLst>
          </p:cNvPr>
          <p:cNvSpPr>
            <a:spLocks noGrp="1" noChangeArrowheads="1"/>
          </p:cNvSpPr>
          <p:nvPr>
            <p:ph type="body" idx="4294967295"/>
          </p:nvPr>
        </p:nvSpPr>
        <p:spPr>
          <a:xfrm>
            <a:off x="539552" y="1678792"/>
            <a:ext cx="7848872" cy="3640931"/>
          </a:xfrm>
        </p:spPr>
        <p:txBody>
          <a:bodyPr/>
          <a:lstStyle/>
          <a:p>
            <a:pPr eaLnBrk="1" hangingPunct="1">
              <a:lnSpc>
                <a:spcPct val="90000"/>
              </a:lnSpc>
            </a:pPr>
            <a:r>
              <a:rPr lang="zh-CN" altLang="en-US" dirty="0"/>
              <a:t>视图</a:t>
            </a:r>
          </a:p>
          <a:p>
            <a:pPr lvl="1" eaLnBrk="1" hangingPunct="1">
              <a:lnSpc>
                <a:spcPct val="150000"/>
              </a:lnSpc>
            </a:pPr>
            <a:r>
              <a:rPr lang="zh-CN" altLang="zh-CN" dirty="0"/>
              <a:t>从基本表或其他视图中导出的表</a:t>
            </a:r>
            <a:endParaRPr lang="en-US" altLang="zh-CN" dirty="0"/>
          </a:p>
          <a:p>
            <a:pPr lvl="1" eaLnBrk="1" hangingPunct="1">
              <a:lnSpc>
                <a:spcPct val="150000"/>
              </a:lnSpc>
            </a:pPr>
            <a:r>
              <a:rPr lang="zh-CN" altLang="en-US" dirty="0"/>
              <a:t>数据库中只存放视图的定义而不存放视图对应的数据</a:t>
            </a:r>
          </a:p>
          <a:p>
            <a:pPr lvl="1" eaLnBrk="1" hangingPunct="1">
              <a:lnSpc>
                <a:spcPct val="150000"/>
              </a:lnSpc>
            </a:pPr>
            <a:r>
              <a:rPr lang="zh-CN" altLang="en-US" dirty="0"/>
              <a:t>视图是一个虚表</a:t>
            </a:r>
          </a:p>
          <a:p>
            <a:pPr lvl="1" eaLnBrk="1" hangingPunct="1">
              <a:lnSpc>
                <a:spcPct val="150000"/>
              </a:lnSpc>
            </a:pPr>
            <a:r>
              <a:rPr lang="zh-CN" altLang="en-US" dirty="0"/>
              <a:t>用户可以在视图上再定义视图</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页脚占位符 4">
            <a:extLst>
              <a:ext uri="{FF2B5EF4-FFF2-40B4-BE49-F238E27FC236}">
                <a16:creationId xmlns:a16="http://schemas.microsoft.com/office/drawing/2014/main" id="{AE80A1C5-5442-6290-E0F1-D52369E1FDC0}"/>
              </a:ext>
            </a:extLst>
          </p:cNvPr>
          <p:cNvSpPr txBox="1">
            <a:spLocks noGrp="1" noChangeArrowheads="1"/>
          </p:cNvSpPr>
          <p:nvPr/>
        </p:nvSpPr>
        <p:spPr bwMode="auto">
          <a:xfrm>
            <a:off x="5057775" y="5643573"/>
            <a:ext cx="2700338"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en-US" altLang="zh-CN" sz="1350" b="0"/>
          </a:p>
        </p:txBody>
      </p:sp>
      <p:sp>
        <p:nvSpPr>
          <p:cNvPr id="24579" name="Rectangle 2">
            <a:extLst>
              <a:ext uri="{FF2B5EF4-FFF2-40B4-BE49-F238E27FC236}">
                <a16:creationId xmlns:a16="http://schemas.microsoft.com/office/drawing/2014/main" id="{337630A5-23D2-9F43-E8D7-AF03373EF979}"/>
              </a:ext>
            </a:extLst>
          </p:cNvPr>
          <p:cNvSpPr>
            <a:spLocks noGrp="1" noChangeArrowheads="1"/>
          </p:cNvSpPr>
          <p:nvPr>
            <p:ph type="title" idx="4294967295"/>
          </p:nvPr>
        </p:nvSpPr>
        <p:spPr/>
        <p:txBody>
          <a:bodyPr/>
          <a:lstStyle/>
          <a:p>
            <a:pPr eaLnBrk="1" hangingPunct="1"/>
            <a:r>
              <a:rPr lang="zh-CN" altLang="en-US" sz="2700"/>
              <a:t>第三章</a:t>
            </a:r>
            <a:r>
              <a:rPr lang="zh-CN" altLang="en-US" sz="2700">
                <a:ea typeface="黑体" panose="02010609060101010101" pitchFamily="49" charset="-122"/>
              </a:rPr>
              <a:t>  </a:t>
            </a:r>
            <a:r>
              <a:rPr lang="zh-CN" altLang="en-US" sz="2700"/>
              <a:t>关系数据库标准语言</a:t>
            </a:r>
            <a:r>
              <a:rPr lang="en-US" altLang="zh-CN" sz="2700">
                <a:ea typeface="黑体" panose="02010609060101010101" pitchFamily="49" charset="-122"/>
              </a:rPr>
              <a:t>SQL</a:t>
            </a:r>
          </a:p>
        </p:txBody>
      </p:sp>
      <p:sp>
        <p:nvSpPr>
          <p:cNvPr id="24580" name="Rectangle 3">
            <a:extLst>
              <a:ext uri="{FF2B5EF4-FFF2-40B4-BE49-F238E27FC236}">
                <a16:creationId xmlns:a16="http://schemas.microsoft.com/office/drawing/2014/main" id="{A8CAA300-9189-A169-C143-7EE00E69F133}"/>
              </a:ext>
            </a:extLst>
          </p:cNvPr>
          <p:cNvSpPr>
            <a:spLocks noGrp="1" noChangeArrowheads="1"/>
          </p:cNvSpPr>
          <p:nvPr>
            <p:ph type="body" idx="4294967295"/>
          </p:nvPr>
        </p:nvSpPr>
        <p:spPr>
          <a:xfrm>
            <a:off x="1871662" y="1897867"/>
            <a:ext cx="4881563" cy="3745706"/>
          </a:xfrm>
        </p:spPr>
        <p:txBody>
          <a:bodyPr>
            <a:normAutofit fontScale="92500" lnSpcReduction="10000"/>
          </a:bodyPr>
          <a:lstStyle/>
          <a:p>
            <a:pPr algn="just" eaLnBrk="1" hangingPunct="1">
              <a:lnSpc>
                <a:spcPct val="130000"/>
              </a:lnSpc>
              <a:buFont typeface="Wingdings" pitchFamily="2" charset="2"/>
              <a:buNone/>
            </a:pPr>
            <a:r>
              <a:rPr lang="en-US" altLang="zh-CN" dirty="0"/>
              <a:t>3.1 SQL</a:t>
            </a:r>
            <a:r>
              <a:rPr lang="zh-CN" altLang="en-US" dirty="0"/>
              <a:t>概述</a:t>
            </a:r>
            <a:endParaRPr lang="en-US" altLang="zh-CN" dirty="0"/>
          </a:p>
          <a:p>
            <a:pPr algn="just" eaLnBrk="1" hangingPunct="1">
              <a:lnSpc>
                <a:spcPct val="130000"/>
              </a:lnSpc>
              <a:buFont typeface="Wingdings" pitchFamily="2" charset="2"/>
              <a:buNone/>
            </a:pPr>
            <a:r>
              <a:rPr lang="en-US" altLang="zh-CN" dirty="0">
                <a:solidFill>
                  <a:srgbClr val="0066FF"/>
                </a:solidFill>
              </a:rPr>
              <a:t>3.2 </a:t>
            </a:r>
            <a:r>
              <a:rPr lang="zh-CN" altLang="en-US" dirty="0">
                <a:solidFill>
                  <a:srgbClr val="0066FF"/>
                </a:solidFill>
              </a:rPr>
              <a:t>数据定义</a:t>
            </a:r>
          </a:p>
          <a:p>
            <a:pPr algn="just" eaLnBrk="1" hangingPunct="1">
              <a:lnSpc>
                <a:spcPct val="130000"/>
              </a:lnSpc>
              <a:buFont typeface="Wingdings" pitchFamily="2" charset="2"/>
              <a:buNone/>
            </a:pPr>
            <a:r>
              <a:rPr lang="en-US" altLang="zh-CN" dirty="0"/>
              <a:t>3.3 </a:t>
            </a:r>
            <a:r>
              <a:rPr lang="zh-CN" altLang="en-US" dirty="0"/>
              <a:t>数据查询</a:t>
            </a:r>
          </a:p>
          <a:p>
            <a:pPr algn="just" eaLnBrk="1" hangingPunct="1">
              <a:lnSpc>
                <a:spcPct val="130000"/>
              </a:lnSpc>
              <a:buFont typeface="Wingdings" pitchFamily="2" charset="2"/>
              <a:buNone/>
            </a:pPr>
            <a:r>
              <a:rPr lang="en-US" altLang="zh-CN" dirty="0"/>
              <a:t>3.4 </a:t>
            </a:r>
            <a:r>
              <a:rPr lang="zh-CN" altLang="en-US" dirty="0"/>
              <a:t>数据更新</a:t>
            </a:r>
            <a:endParaRPr lang="zh-CN" altLang="en-US" sz="2400" dirty="0"/>
          </a:p>
          <a:p>
            <a:pPr algn="just" eaLnBrk="1" hangingPunct="1">
              <a:lnSpc>
                <a:spcPct val="130000"/>
              </a:lnSpc>
              <a:buFont typeface="Wingdings" pitchFamily="2" charset="2"/>
              <a:buNone/>
            </a:pPr>
            <a:r>
              <a:rPr lang="en-US" altLang="zh-CN" dirty="0"/>
              <a:t>3.5 </a:t>
            </a:r>
            <a:r>
              <a:rPr lang="zh-CN" altLang="en-US" dirty="0"/>
              <a:t>空值的处理</a:t>
            </a:r>
          </a:p>
          <a:p>
            <a:pPr algn="just" eaLnBrk="1" hangingPunct="1">
              <a:lnSpc>
                <a:spcPct val="130000"/>
              </a:lnSpc>
              <a:buFont typeface="Wingdings" pitchFamily="2" charset="2"/>
              <a:buNone/>
            </a:pPr>
            <a:r>
              <a:rPr lang="en-US" altLang="zh-CN" dirty="0"/>
              <a:t>3.6 </a:t>
            </a:r>
            <a:r>
              <a:rPr lang="zh-CN" altLang="en-US" dirty="0"/>
              <a:t>视图</a:t>
            </a:r>
          </a:p>
          <a:p>
            <a:pPr algn="just" eaLnBrk="1" hangingPunct="1">
              <a:lnSpc>
                <a:spcPct val="130000"/>
              </a:lnSpc>
              <a:buFont typeface="Wingdings" pitchFamily="2" charset="2"/>
              <a:buNone/>
            </a:pPr>
            <a:r>
              <a:rPr lang="zh-CN" altLang="en-US" dirty="0"/>
              <a:t>本章小结</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a:extLst>
              <a:ext uri="{FF2B5EF4-FFF2-40B4-BE49-F238E27FC236}">
                <a16:creationId xmlns:a16="http://schemas.microsoft.com/office/drawing/2014/main" id="{21E75961-589E-51CC-A1D4-07EDD376F640}"/>
              </a:ext>
            </a:extLst>
          </p:cNvPr>
          <p:cNvSpPr>
            <a:spLocks noGrp="1" noChangeArrowheads="1"/>
          </p:cNvSpPr>
          <p:nvPr>
            <p:ph type="title" idx="4294967295"/>
          </p:nvPr>
        </p:nvSpPr>
        <p:spPr/>
        <p:txBody>
          <a:bodyPr/>
          <a:lstStyle/>
          <a:p>
            <a:pPr eaLnBrk="1" hangingPunct="1"/>
            <a:r>
              <a:rPr lang="en-US" altLang="zh-CN" sz="2700"/>
              <a:t>3.2  </a:t>
            </a:r>
            <a:r>
              <a:rPr lang="zh-CN" altLang="en-US" sz="2700"/>
              <a:t>数据定义 </a:t>
            </a:r>
          </a:p>
        </p:txBody>
      </p:sp>
      <p:sp>
        <p:nvSpPr>
          <p:cNvPr id="2052" name="Rectangle 4">
            <a:extLst>
              <a:ext uri="{FF2B5EF4-FFF2-40B4-BE49-F238E27FC236}">
                <a16:creationId xmlns:a16="http://schemas.microsoft.com/office/drawing/2014/main" id="{1CB813E2-213D-535A-7B01-5AE4271C0E35}"/>
              </a:ext>
            </a:extLst>
          </p:cNvPr>
          <p:cNvSpPr>
            <a:spLocks noChangeArrowheads="1"/>
          </p:cNvSpPr>
          <p:nvPr/>
        </p:nvSpPr>
        <p:spPr bwMode="auto">
          <a:xfrm>
            <a:off x="1458805" y="1415238"/>
            <a:ext cx="5970985" cy="1444306"/>
          </a:xfrm>
          <a:prstGeom prst="rect">
            <a:avLst/>
          </a:prstGeom>
          <a:noFill/>
          <a:ln w="9525">
            <a:noFill/>
            <a:miter lim="800000"/>
            <a:headEnd/>
            <a:tailEnd/>
          </a:ln>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Clr>
                <a:schemeClr val="tx1"/>
              </a:buClr>
              <a:buSzPct val="100000"/>
              <a:buFont typeface="Wingdings" pitchFamily="2" charset="2"/>
              <a:buChar char="v"/>
            </a:pPr>
            <a:r>
              <a:rPr lang="en-US" altLang="zh-CN" sz="2100" b="1" dirty="0"/>
              <a:t>SQL</a:t>
            </a:r>
            <a:r>
              <a:rPr lang="zh-CN" altLang="en-US" sz="2100" b="1" dirty="0"/>
              <a:t>的数据定义功能</a:t>
            </a:r>
            <a:r>
              <a:rPr lang="en-US" altLang="zh-CN" sz="2100" b="1" dirty="0"/>
              <a:t>: </a:t>
            </a:r>
          </a:p>
          <a:p>
            <a:pPr lvl="1" eaLnBrk="1" hangingPunct="1">
              <a:lnSpc>
                <a:spcPct val="120000"/>
              </a:lnSpc>
              <a:buClr>
                <a:schemeClr val="tx1"/>
              </a:buClr>
              <a:buSzPct val="100000"/>
              <a:buFont typeface="Wingdings" pitchFamily="2" charset="2"/>
              <a:buChar char="n"/>
            </a:pPr>
            <a:r>
              <a:rPr lang="zh-CN" altLang="en-US" b="1" dirty="0"/>
              <a:t>数据库模式定义</a:t>
            </a:r>
            <a:endParaRPr lang="zh-CN" altLang="en-US" sz="1500" b="1" dirty="0"/>
          </a:p>
          <a:p>
            <a:pPr lvl="1" eaLnBrk="1" hangingPunct="1">
              <a:lnSpc>
                <a:spcPct val="120000"/>
              </a:lnSpc>
              <a:buClr>
                <a:schemeClr val="tx1"/>
              </a:buClr>
              <a:buSzPct val="100000"/>
              <a:buFont typeface="Wingdings" pitchFamily="2" charset="2"/>
              <a:buChar char="n"/>
            </a:pPr>
            <a:r>
              <a:rPr lang="zh-CN" altLang="en-US" b="1" dirty="0"/>
              <a:t>表定义</a:t>
            </a:r>
            <a:endParaRPr lang="zh-CN" altLang="en-US" sz="1500" b="1" dirty="0"/>
          </a:p>
          <a:p>
            <a:pPr lvl="1" eaLnBrk="1" hangingPunct="1">
              <a:lnSpc>
                <a:spcPct val="120000"/>
              </a:lnSpc>
              <a:buClr>
                <a:schemeClr val="tx1"/>
              </a:buClr>
              <a:buSzPct val="100000"/>
              <a:buFont typeface="Wingdings" pitchFamily="2" charset="2"/>
              <a:buChar char="n"/>
            </a:pPr>
            <a:r>
              <a:rPr lang="zh-CN" altLang="en-US" b="1" dirty="0"/>
              <a:t>视图和索引的定义 </a:t>
            </a:r>
          </a:p>
        </p:txBody>
      </p:sp>
      <p:graphicFrame>
        <p:nvGraphicFramePr>
          <p:cNvPr id="3" name="表格 2">
            <a:extLst>
              <a:ext uri="{FF2B5EF4-FFF2-40B4-BE49-F238E27FC236}">
                <a16:creationId xmlns:a16="http://schemas.microsoft.com/office/drawing/2014/main" id="{C757B1CE-1326-2B30-19C3-35ADA3D0AFAE}"/>
              </a:ext>
            </a:extLst>
          </p:cNvPr>
          <p:cNvGraphicFramePr>
            <a:graphicFrameLocks noGrp="1"/>
          </p:cNvGraphicFramePr>
          <p:nvPr>
            <p:extLst>
              <p:ext uri="{D42A27DB-BD31-4B8C-83A1-F6EECF244321}">
                <p14:modId xmlns:p14="http://schemas.microsoft.com/office/powerpoint/2010/main" val="3785088408"/>
              </p:ext>
            </p:extLst>
          </p:nvPr>
        </p:nvGraphicFramePr>
        <p:xfrm>
          <a:off x="1368219" y="2996952"/>
          <a:ext cx="6407562" cy="2221706"/>
        </p:xfrm>
        <a:graphic>
          <a:graphicData uri="http://schemas.openxmlformats.org/drawingml/2006/table">
            <a:tbl>
              <a:tblPr/>
              <a:tblGrid>
                <a:gridCol w="1006146">
                  <a:extLst>
                    <a:ext uri="{9D8B030D-6E8A-4147-A177-3AD203B41FA5}">
                      <a16:colId xmlns:a16="http://schemas.microsoft.com/office/drawing/2014/main" val="3023997088"/>
                    </a:ext>
                  </a:extLst>
                </a:gridCol>
                <a:gridCol w="1750891">
                  <a:extLst>
                    <a:ext uri="{9D8B030D-6E8A-4147-A177-3AD203B41FA5}">
                      <a16:colId xmlns:a16="http://schemas.microsoft.com/office/drawing/2014/main" val="1764543026"/>
                    </a:ext>
                  </a:extLst>
                </a:gridCol>
                <a:gridCol w="1600404">
                  <a:extLst>
                    <a:ext uri="{9D8B030D-6E8A-4147-A177-3AD203B41FA5}">
                      <a16:colId xmlns:a16="http://schemas.microsoft.com/office/drawing/2014/main" val="3583329826"/>
                    </a:ext>
                  </a:extLst>
                </a:gridCol>
                <a:gridCol w="2050121">
                  <a:extLst>
                    <a:ext uri="{9D8B030D-6E8A-4147-A177-3AD203B41FA5}">
                      <a16:colId xmlns:a16="http://schemas.microsoft.com/office/drawing/2014/main" val="4148196477"/>
                    </a:ext>
                  </a:extLst>
                </a:gridCol>
              </a:tblGrid>
              <a:tr h="361950">
                <a:tc rowSpan="2">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操作对象</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gridSpan="3">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操作方式</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298069304"/>
                  </a:ext>
                </a:extLst>
              </a:tr>
              <a:tr h="361950">
                <a:tc vMerge="1">
                  <a:txBody>
                    <a:bodyPr/>
                    <a:lstStyle/>
                    <a:p>
                      <a:endParaRPr lang="zh-CN" altLang="en-US"/>
                    </a:p>
                  </a:txBody>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创建</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删除</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修改</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07462670"/>
                  </a:ext>
                </a:extLst>
              </a:tr>
              <a:tr h="411956">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数据库模式</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CREATE SCHEMA</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DROP SCHEMA</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*SQL</a:t>
                      </a: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标准无修改语句</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86570373"/>
                  </a:ext>
                </a:extLst>
              </a:tr>
              <a:tr h="36195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表</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CREATE TABLE</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DROP TABLE</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ALTER TABLE</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35129375"/>
                  </a:ext>
                </a:extLst>
              </a:tr>
              <a:tr h="36195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视图</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CREATE VIEW</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DROP VIEW</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98685786"/>
                  </a:ext>
                </a:extLst>
              </a:tr>
              <a:tr h="36195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索引</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*CREATE INDEX</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*DROP INDEX</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*ALTER INDEX</a:t>
                      </a:r>
                      <a:endPar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05711260"/>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a:extLst>
              <a:ext uri="{FF2B5EF4-FFF2-40B4-BE49-F238E27FC236}">
                <a16:creationId xmlns:a16="http://schemas.microsoft.com/office/drawing/2014/main" id="{6D82973C-6E55-F4C9-8D3C-71D8F48A78C1}"/>
              </a:ext>
            </a:extLst>
          </p:cNvPr>
          <p:cNvSpPr>
            <a:spLocks noGrp="1" noChangeArrowheads="1"/>
          </p:cNvSpPr>
          <p:nvPr>
            <p:ph type="title" idx="4294967295"/>
          </p:nvPr>
        </p:nvSpPr>
        <p:spPr>
          <a:xfrm>
            <a:off x="2205048" y="998935"/>
            <a:ext cx="4579144" cy="422672"/>
          </a:xfrm>
        </p:spPr>
        <p:txBody>
          <a:bodyPr>
            <a:normAutofit fontScale="90000"/>
          </a:bodyPr>
          <a:lstStyle/>
          <a:p>
            <a:pPr eaLnBrk="1" hangingPunct="1"/>
            <a:r>
              <a:rPr lang="zh-CN" altLang="en-US" sz="2700"/>
              <a:t>模式</a:t>
            </a:r>
          </a:p>
        </p:txBody>
      </p:sp>
      <p:sp>
        <p:nvSpPr>
          <p:cNvPr id="26627" name="内容占位符 2">
            <a:extLst>
              <a:ext uri="{FF2B5EF4-FFF2-40B4-BE49-F238E27FC236}">
                <a16:creationId xmlns:a16="http://schemas.microsoft.com/office/drawing/2014/main" id="{91B258FE-605C-2363-059D-46EC6D6E2307}"/>
              </a:ext>
            </a:extLst>
          </p:cNvPr>
          <p:cNvSpPr>
            <a:spLocks noGrp="1" noChangeArrowheads="1"/>
          </p:cNvSpPr>
          <p:nvPr>
            <p:ph idx="4294967295"/>
          </p:nvPr>
        </p:nvSpPr>
        <p:spPr>
          <a:xfrm>
            <a:off x="953598" y="3537358"/>
            <a:ext cx="8046894" cy="1944290"/>
          </a:xfrm>
        </p:spPr>
        <p:txBody>
          <a:bodyPr>
            <a:normAutofit fontScale="77500" lnSpcReduction="20000"/>
          </a:bodyPr>
          <a:lstStyle/>
          <a:p>
            <a:pPr eaLnBrk="1" hangingPunct="1">
              <a:lnSpc>
                <a:spcPct val="150000"/>
              </a:lnSpc>
              <a:spcBef>
                <a:spcPct val="0"/>
              </a:spcBef>
            </a:pPr>
            <a:r>
              <a:rPr lang="zh-CN" altLang="en-US" dirty="0"/>
              <a:t>关系数据库管理系统提供层次化的数据库对象命名机制</a:t>
            </a:r>
          </a:p>
          <a:p>
            <a:pPr lvl="1" eaLnBrk="1" hangingPunct="1">
              <a:lnSpc>
                <a:spcPct val="150000"/>
              </a:lnSpc>
              <a:spcBef>
                <a:spcPct val="0"/>
              </a:spcBef>
            </a:pPr>
            <a:r>
              <a:rPr lang="zh-CN" altLang="en-US" dirty="0"/>
              <a:t>一个关系数据库管理系统的实例（</a:t>
            </a:r>
            <a:r>
              <a:rPr lang="en-US" altLang="zh-CN" dirty="0"/>
              <a:t>Instance</a:t>
            </a:r>
            <a:r>
              <a:rPr lang="zh-CN" altLang="en-US" dirty="0"/>
              <a:t>）中可以建立多个数据库</a:t>
            </a:r>
            <a:endParaRPr lang="en-US" altLang="zh-CN" dirty="0"/>
          </a:p>
          <a:p>
            <a:pPr lvl="1" eaLnBrk="1" hangingPunct="1">
              <a:lnSpc>
                <a:spcPct val="150000"/>
              </a:lnSpc>
              <a:spcBef>
                <a:spcPct val="0"/>
              </a:spcBef>
            </a:pPr>
            <a:r>
              <a:rPr lang="zh-CN" altLang="en-US" dirty="0"/>
              <a:t>一个数据库中可以建立多个模式</a:t>
            </a:r>
            <a:endParaRPr lang="en-US" altLang="zh-CN" dirty="0"/>
          </a:p>
          <a:p>
            <a:pPr lvl="1" eaLnBrk="1" hangingPunct="1">
              <a:lnSpc>
                <a:spcPct val="150000"/>
              </a:lnSpc>
              <a:spcBef>
                <a:spcPct val="0"/>
              </a:spcBef>
            </a:pPr>
            <a:r>
              <a:rPr lang="zh-CN" altLang="en-US" dirty="0"/>
              <a:t>一个模式下通常包括多个表、视图和索引等数据库对象</a:t>
            </a:r>
          </a:p>
        </p:txBody>
      </p:sp>
      <p:sp>
        <p:nvSpPr>
          <p:cNvPr id="26628" name="Rectangle 9">
            <a:extLst>
              <a:ext uri="{FF2B5EF4-FFF2-40B4-BE49-F238E27FC236}">
                <a16:creationId xmlns:a16="http://schemas.microsoft.com/office/drawing/2014/main" id="{D1AB304A-D738-168F-0D43-D758E58E6769}"/>
              </a:ext>
            </a:extLst>
          </p:cNvPr>
          <p:cNvSpPr>
            <a:spLocks noChangeArrowheads="1"/>
          </p:cNvSpPr>
          <p:nvPr/>
        </p:nvSpPr>
        <p:spPr bwMode="auto">
          <a:xfrm>
            <a:off x="3113485" y="1725226"/>
            <a:ext cx="2646759" cy="1650206"/>
          </a:xfrm>
          <a:prstGeom prst="rect">
            <a:avLst/>
          </a:prstGeom>
          <a:noFill/>
          <a:ln w="9525">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zh-CN" altLang="en-US" sz="1350" b="0"/>
          </a:p>
        </p:txBody>
      </p:sp>
      <p:sp>
        <p:nvSpPr>
          <p:cNvPr id="26629" name="矩形 12">
            <a:extLst>
              <a:ext uri="{FF2B5EF4-FFF2-40B4-BE49-F238E27FC236}">
                <a16:creationId xmlns:a16="http://schemas.microsoft.com/office/drawing/2014/main" id="{9CB4EECA-5743-2A33-6788-1DCED141317A}"/>
              </a:ext>
            </a:extLst>
          </p:cNvPr>
          <p:cNvSpPr>
            <a:spLocks noChangeArrowheads="1"/>
          </p:cNvSpPr>
          <p:nvPr/>
        </p:nvSpPr>
        <p:spPr bwMode="auto">
          <a:xfrm>
            <a:off x="3196839" y="1832373"/>
            <a:ext cx="29408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r>
              <a:rPr lang="zh-CN" altLang="en-US" sz="1500"/>
              <a:t>数据库（有的系统称为目录）</a:t>
            </a:r>
          </a:p>
        </p:txBody>
      </p:sp>
      <p:sp>
        <p:nvSpPr>
          <p:cNvPr id="26630" name="AutoShape 10">
            <a:extLst>
              <a:ext uri="{FF2B5EF4-FFF2-40B4-BE49-F238E27FC236}">
                <a16:creationId xmlns:a16="http://schemas.microsoft.com/office/drawing/2014/main" id="{3B056B1C-4623-6758-511D-C01853098F74}"/>
              </a:ext>
            </a:extLst>
          </p:cNvPr>
          <p:cNvSpPr>
            <a:spLocks noChangeArrowheads="1"/>
          </p:cNvSpPr>
          <p:nvPr/>
        </p:nvSpPr>
        <p:spPr bwMode="auto">
          <a:xfrm>
            <a:off x="4329123" y="2132420"/>
            <a:ext cx="189310" cy="307181"/>
          </a:xfrm>
          <a:prstGeom prst="downArrow">
            <a:avLst>
              <a:gd name="adj1" fmla="val 50000"/>
              <a:gd name="adj2" fmla="val 58265"/>
            </a:avLst>
          </a:prstGeom>
          <a:solidFill>
            <a:srgbClr val="FFFFFF"/>
          </a:solidFill>
          <a:ln w="9525">
            <a:solidFill>
              <a:srgbClr val="FF5050"/>
            </a:solidFill>
            <a:miter lim="800000"/>
            <a:headEnd/>
            <a:tailEnd/>
          </a:ln>
        </p:spPr>
        <p:txBody>
          <a:bodyPr vert="eaVert"/>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zh-CN" altLang="en-US" sz="1350"/>
          </a:p>
        </p:txBody>
      </p:sp>
      <p:sp>
        <p:nvSpPr>
          <p:cNvPr id="26631" name="矩形 14">
            <a:extLst>
              <a:ext uri="{FF2B5EF4-FFF2-40B4-BE49-F238E27FC236}">
                <a16:creationId xmlns:a16="http://schemas.microsoft.com/office/drawing/2014/main" id="{DE40A46F-D89C-2E7E-288A-E275955E394B}"/>
              </a:ext>
            </a:extLst>
          </p:cNvPr>
          <p:cNvSpPr>
            <a:spLocks noChangeArrowheads="1"/>
          </p:cNvSpPr>
          <p:nvPr/>
        </p:nvSpPr>
        <p:spPr bwMode="auto">
          <a:xfrm>
            <a:off x="4194572" y="2439591"/>
            <a:ext cx="11334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r>
              <a:rPr lang="zh-CN" altLang="en-US" sz="1500"/>
              <a:t>模式</a:t>
            </a:r>
          </a:p>
        </p:txBody>
      </p:sp>
      <p:sp>
        <p:nvSpPr>
          <p:cNvPr id="26632" name="矩形 15">
            <a:extLst>
              <a:ext uri="{FF2B5EF4-FFF2-40B4-BE49-F238E27FC236}">
                <a16:creationId xmlns:a16="http://schemas.microsoft.com/office/drawing/2014/main" id="{1ABBBD50-9344-CACF-E983-BF7748EBD7CF}"/>
              </a:ext>
            </a:extLst>
          </p:cNvPr>
          <p:cNvSpPr>
            <a:spLocks noChangeArrowheads="1"/>
          </p:cNvSpPr>
          <p:nvPr/>
        </p:nvSpPr>
        <p:spPr bwMode="auto">
          <a:xfrm>
            <a:off x="3482589" y="2967038"/>
            <a:ext cx="195381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r>
              <a:rPr lang="zh-CN" altLang="en-US" sz="1500"/>
              <a:t>表以及视图、索引等</a:t>
            </a:r>
          </a:p>
        </p:txBody>
      </p:sp>
      <p:sp>
        <p:nvSpPr>
          <p:cNvPr id="26633" name="AutoShape 10">
            <a:extLst>
              <a:ext uri="{FF2B5EF4-FFF2-40B4-BE49-F238E27FC236}">
                <a16:creationId xmlns:a16="http://schemas.microsoft.com/office/drawing/2014/main" id="{032E11DA-4177-A91C-DDFE-4DEB13BBADF2}"/>
              </a:ext>
            </a:extLst>
          </p:cNvPr>
          <p:cNvSpPr>
            <a:spLocks noChangeArrowheads="1"/>
          </p:cNvSpPr>
          <p:nvPr/>
        </p:nvSpPr>
        <p:spPr bwMode="auto">
          <a:xfrm>
            <a:off x="4356507" y="2712254"/>
            <a:ext cx="186928" cy="308372"/>
          </a:xfrm>
          <a:prstGeom prst="downArrow">
            <a:avLst>
              <a:gd name="adj1" fmla="val 50000"/>
              <a:gd name="adj2" fmla="val 58205"/>
            </a:avLst>
          </a:prstGeom>
          <a:solidFill>
            <a:srgbClr val="FFFFFF"/>
          </a:solidFill>
          <a:ln w="9525">
            <a:solidFill>
              <a:srgbClr val="FF5050"/>
            </a:solidFill>
            <a:miter lim="800000"/>
            <a:headEnd/>
            <a:tailEnd/>
          </a:ln>
        </p:spPr>
        <p:txBody>
          <a:bodyPr vert="eaVert"/>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zh-CN" altLang="en-US" sz="135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69B98B4-E130-3F0C-B1AC-DCA1FEDC8D67}"/>
              </a:ext>
            </a:extLst>
          </p:cNvPr>
          <p:cNvSpPr>
            <a:spLocks noGrp="1" noChangeArrowheads="1"/>
          </p:cNvSpPr>
          <p:nvPr>
            <p:ph type="title" idx="4294967295"/>
          </p:nvPr>
        </p:nvSpPr>
        <p:spPr/>
        <p:txBody>
          <a:bodyPr/>
          <a:lstStyle/>
          <a:p>
            <a:pPr eaLnBrk="1" hangingPunct="1"/>
            <a:r>
              <a:rPr lang="en-US" altLang="zh-CN" sz="2700" dirty="0"/>
              <a:t>3.2 </a:t>
            </a:r>
            <a:r>
              <a:rPr lang="zh-CN" altLang="en-US" sz="2700" dirty="0"/>
              <a:t>数据定义</a:t>
            </a:r>
          </a:p>
        </p:txBody>
      </p:sp>
      <p:sp>
        <p:nvSpPr>
          <p:cNvPr id="33795" name="Rectangle 3">
            <a:extLst>
              <a:ext uri="{FF2B5EF4-FFF2-40B4-BE49-F238E27FC236}">
                <a16:creationId xmlns:a16="http://schemas.microsoft.com/office/drawing/2014/main" id="{8613AA33-67FB-4980-AD23-D13A288B1787}"/>
              </a:ext>
            </a:extLst>
          </p:cNvPr>
          <p:cNvSpPr>
            <a:spLocks noGrp="1" noChangeArrowheads="1"/>
          </p:cNvSpPr>
          <p:nvPr>
            <p:ph type="body" idx="4294967295"/>
          </p:nvPr>
        </p:nvSpPr>
        <p:spPr>
          <a:xfrm>
            <a:off x="1656170" y="1862148"/>
            <a:ext cx="6001940" cy="3640931"/>
          </a:xfrm>
        </p:spPr>
        <p:txBody>
          <a:bodyPr/>
          <a:lstStyle/>
          <a:p>
            <a:pPr marL="0" indent="0">
              <a:lnSpc>
                <a:spcPct val="190000"/>
              </a:lnSpc>
              <a:buNone/>
            </a:pPr>
            <a:r>
              <a:rPr lang="en-US" altLang="zh-CN" dirty="0">
                <a:solidFill>
                  <a:srgbClr val="00B050"/>
                </a:solidFill>
              </a:rPr>
              <a:t>3.2.1 </a:t>
            </a:r>
            <a:r>
              <a:rPr lang="zh-CN" altLang="en-US" dirty="0">
                <a:solidFill>
                  <a:srgbClr val="00B050"/>
                </a:solidFill>
              </a:rPr>
              <a:t>数据库的定义、删除与修改</a:t>
            </a:r>
            <a:endParaRPr lang="en-US" altLang="zh-CN" dirty="0">
              <a:solidFill>
                <a:srgbClr val="00B050"/>
              </a:solidFill>
            </a:endParaRPr>
          </a:p>
          <a:p>
            <a:pPr marL="0" indent="0">
              <a:lnSpc>
                <a:spcPct val="190000"/>
              </a:lnSpc>
              <a:buNone/>
            </a:pPr>
            <a:r>
              <a:rPr lang="en-US" altLang="zh-CN" dirty="0"/>
              <a:t>3.2.2 </a:t>
            </a:r>
            <a:r>
              <a:rPr lang="zh-CN" altLang="en-US" dirty="0"/>
              <a:t>基本表的定义、删除与修改</a:t>
            </a:r>
          </a:p>
          <a:p>
            <a:pPr marL="0" indent="0">
              <a:lnSpc>
                <a:spcPct val="190000"/>
              </a:lnSpc>
              <a:buNone/>
            </a:pPr>
            <a:r>
              <a:rPr lang="en-US" altLang="zh-CN" dirty="0"/>
              <a:t>3.2.3 </a:t>
            </a:r>
            <a:r>
              <a:rPr lang="zh-CN" altLang="en-US" dirty="0"/>
              <a:t>索引的建立与删除</a:t>
            </a:r>
            <a:endParaRPr lang="en-US" altLang="zh-CN" dirty="0"/>
          </a:p>
          <a:p>
            <a:pPr marL="0" indent="0">
              <a:lnSpc>
                <a:spcPct val="190000"/>
              </a:lnSpc>
              <a:buNone/>
            </a:pPr>
            <a:r>
              <a:rPr lang="en-US" altLang="zh-CN" dirty="0"/>
              <a:t>3.2.4 </a:t>
            </a:r>
            <a:r>
              <a:rPr lang="zh-CN" altLang="en-US" dirty="0"/>
              <a:t>数据字典</a:t>
            </a:r>
          </a:p>
          <a:p>
            <a:pPr marL="0" indent="0">
              <a:lnSpc>
                <a:spcPct val="190000"/>
              </a:lnSpc>
              <a:buNone/>
            </a:pPr>
            <a:endParaRPr lang="zh-CN" altLang="en-US" dirty="0"/>
          </a:p>
          <a:p>
            <a:pPr marL="0" indent="0">
              <a:buNone/>
            </a:pPr>
            <a:endParaRPr lang="en-US" altLang="zh-CN" dirty="0"/>
          </a:p>
        </p:txBody>
      </p:sp>
    </p:spTree>
    <p:extLst>
      <p:ext uri="{BB962C8B-B14F-4D97-AF65-F5344CB8AC3E}">
        <p14:creationId xmlns:p14="http://schemas.microsoft.com/office/powerpoint/2010/main" val="115777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定义数据库</a:t>
            </a:r>
          </a:p>
        </p:txBody>
      </p:sp>
      <p:sp>
        <p:nvSpPr>
          <p:cNvPr id="3" name="内容占位符 2"/>
          <p:cNvSpPr>
            <a:spLocks noGrp="1"/>
          </p:cNvSpPr>
          <p:nvPr>
            <p:ph idx="1"/>
          </p:nvPr>
        </p:nvSpPr>
        <p:spPr/>
        <p:txBody>
          <a:bodyPr>
            <a:normAutofit fontScale="92500"/>
          </a:bodyPr>
          <a:lstStyle/>
          <a:p>
            <a:pPr algn="ctr">
              <a:buNone/>
            </a:pPr>
            <a:r>
              <a:rPr lang="en-US" altLang="zh-CN" sz="2800" b="1" u="sng" dirty="0">
                <a:solidFill>
                  <a:srgbClr val="FF00FF"/>
                </a:solidFill>
                <a:latin typeface="宋体" charset="-122"/>
              </a:rPr>
              <a:t>CREATE  DATABASE &lt;</a:t>
            </a:r>
            <a:r>
              <a:rPr lang="zh-CN" altLang="en-US" sz="2800" b="1" u="sng" dirty="0">
                <a:solidFill>
                  <a:srgbClr val="FF00FF"/>
                </a:solidFill>
                <a:latin typeface="宋体" charset="-122"/>
              </a:rPr>
              <a:t>数据库名</a:t>
            </a:r>
            <a:r>
              <a:rPr lang="en-US" altLang="zh-CN" sz="2800" b="1" u="sng" dirty="0">
                <a:solidFill>
                  <a:srgbClr val="FF00FF"/>
                </a:solidFill>
                <a:latin typeface="宋体" charset="-122"/>
              </a:rPr>
              <a:t>&gt;</a:t>
            </a:r>
            <a:endParaRPr lang="en-US" altLang="zh-CN" sz="2800" b="1" dirty="0">
              <a:solidFill>
                <a:srgbClr val="FF00FF"/>
              </a:solidFill>
              <a:latin typeface="宋体" charset="-122"/>
            </a:endParaRPr>
          </a:p>
          <a:p>
            <a:pPr>
              <a:buNone/>
            </a:pPr>
            <a:r>
              <a:rPr lang="zh-CN" altLang="en-US" sz="2800" b="1" dirty="0">
                <a:latin typeface="宋体" charset="-122"/>
              </a:rPr>
              <a:t>功能：</a:t>
            </a:r>
            <a:r>
              <a:rPr lang="zh-CN" altLang="en-US" sz="2800" dirty="0">
                <a:latin typeface="宋体" charset="-122"/>
              </a:rPr>
              <a:t>   定义</a:t>
            </a:r>
            <a:r>
              <a:rPr lang="en-US" altLang="zh-CN" sz="2800" dirty="0">
                <a:latin typeface="宋体" charset="-122"/>
              </a:rPr>
              <a:t>DB</a:t>
            </a:r>
            <a:r>
              <a:rPr lang="zh-CN" altLang="en-US" sz="2800" dirty="0">
                <a:latin typeface="宋体" charset="-122"/>
              </a:rPr>
              <a:t>名和</a:t>
            </a:r>
            <a:r>
              <a:rPr lang="en-US" altLang="zh-CN" sz="2800" dirty="0">
                <a:latin typeface="宋体" charset="-122"/>
              </a:rPr>
              <a:t>DB</a:t>
            </a:r>
            <a:r>
              <a:rPr lang="zh-CN" altLang="en-US" sz="2800" dirty="0">
                <a:latin typeface="宋体" charset="-122"/>
              </a:rPr>
              <a:t>的存储空间。</a:t>
            </a:r>
          </a:p>
          <a:p>
            <a:pPr>
              <a:lnSpc>
                <a:spcPct val="115000"/>
              </a:lnSpc>
              <a:spcBef>
                <a:spcPct val="5000"/>
              </a:spcBef>
              <a:spcAft>
                <a:spcPct val="5000"/>
              </a:spcAft>
              <a:buNone/>
            </a:pPr>
            <a:r>
              <a:rPr lang="zh-CN" altLang="en-US" sz="2800" b="1" dirty="0">
                <a:latin typeface="宋体" charset="-122"/>
              </a:rPr>
              <a:t>说明：</a:t>
            </a:r>
          </a:p>
          <a:p>
            <a:pPr>
              <a:lnSpc>
                <a:spcPct val="115000"/>
              </a:lnSpc>
              <a:spcBef>
                <a:spcPct val="5000"/>
              </a:spcBef>
              <a:spcAft>
                <a:spcPct val="5000"/>
              </a:spcAft>
              <a:buNone/>
            </a:pPr>
            <a:r>
              <a:rPr lang="zh-CN" altLang="en-US" sz="2800" dirty="0">
                <a:latin typeface="宋体" charset="-122"/>
              </a:rPr>
              <a:t>⑴ 使用该语句的用户必须具有</a:t>
            </a:r>
            <a:r>
              <a:rPr lang="en-US" altLang="zh-CN" sz="2800" dirty="0">
                <a:latin typeface="宋体" charset="-122"/>
              </a:rPr>
              <a:t>DBA</a:t>
            </a:r>
            <a:r>
              <a:rPr lang="zh-CN" altLang="en-US" sz="2800" dirty="0">
                <a:latin typeface="宋体" charset="-122"/>
              </a:rPr>
              <a:t>的权限；</a:t>
            </a:r>
          </a:p>
          <a:p>
            <a:pPr>
              <a:lnSpc>
                <a:spcPct val="115000"/>
              </a:lnSpc>
              <a:spcBef>
                <a:spcPct val="5000"/>
              </a:spcBef>
              <a:spcAft>
                <a:spcPct val="5000"/>
              </a:spcAft>
              <a:buNone/>
            </a:pPr>
            <a:r>
              <a:rPr lang="zh-CN" altLang="en-US" sz="2800" dirty="0">
                <a:latin typeface="宋体" charset="-122"/>
              </a:rPr>
              <a:t>⑵ </a:t>
            </a:r>
            <a:r>
              <a:rPr lang="en-US" altLang="zh-CN" sz="2800" dirty="0">
                <a:latin typeface="宋体" charset="-122"/>
              </a:rPr>
              <a:t>DB</a:t>
            </a:r>
            <a:r>
              <a:rPr lang="zh-CN" altLang="en-US" sz="2800" dirty="0">
                <a:latin typeface="宋体" charset="-122"/>
              </a:rPr>
              <a:t>的创建者被默认为该</a:t>
            </a:r>
            <a:r>
              <a:rPr lang="en-US" altLang="zh-CN" sz="2800" dirty="0">
                <a:latin typeface="宋体" charset="-122"/>
              </a:rPr>
              <a:t>DB</a:t>
            </a:r>
            <a:r>
              <a:rPr lang="zh-CN" altLang="en-US" sz="2800" dirty="0">
                <a:latin typeface="宋体" charset="-122"/>
              </a:rPr>
              <a:t>的所有者；</a:t>
            </a:r>
          </a:p>
          <a:p>
            <a:pPr>
              <a:lnSpc>
                <a:spcPct val="115000"/>
              </a:lnSpc>
              <a:spcBef>
                <a:spcPct val="5000"/>
              </a:spcBef>
              <a:spcAft>
                <a:spcPct val="5000"/>
              </a:spcAft>
              <a:buNone/>
            </a:pPr>
            <a:r>
              <a:rPr lang="zh-CN" altLang="en-US" sz="2800" dirty="0">
                <a:latin typeface="宋体" charset="-122"/>
              </a:rPr>
              <a:t>⑶ 在创建</a:t>
            </a:r>
            <a:r>
              <a:rPr lang="en-US" altLang="zh-CN" sz="2800" dirty="0">
                <a:latin typeface="宋体" charset="-122"/>
              </a:rPr>
              <a:t>DB</a:t>
            </a:r>
            <a:r>
              <a:rPr lang="zh-CN" altLang="en-US" sz="2800" dirty="0">
                <a:latin typeface="宋体" charset="-122"/>
              </a:rPr>
              <a:t>的过程中，要指定</a:t>
            </a:r>
            <a:r>
              <a:rPr lang="en-US" altLang="zh-CN" sz="2800" dirty="0">
                <a:latin typeface="宋体" charset="-122"/>
              </a:rPr>
              <a:t>DB</a:t>
            </a:r>
            <a:r>
              <a:rPr lang="zh-CN" altLang="en-US" sz="2800" dirty="0">
                <a:latin typeface="宋体" charset="-122"/>
              </a:rPr>
              <a:t>名称、设计所占用的存储空间和存放文件位置。创建</a:t>
            </a:r>
            <a:r>
              <a:rPr lang="en-US" altLang="zh-CN" sz="2800" dirty="0">
                <a:latin typeface="宋体" charset="-122"/>
              </a:rPr>
              <a:t>DB</a:t>
            </a:r>
            <a:r>
              <a:rPr lang="zh-CN" altLang="en-US" sz="2800" dirty="0">
                <a:latin typeface="宋体" charset="-122"/>
              </a:rPr>
              <a:t>至少需要定义数据文件和日志文件， 省略系统选择默认值。对于数据文件和日志文件的定义不同</a:t>
            </a:r>
            <a:r>
              <a:rPr lang="en-US" altLang="zh-CN" sz="2800" dirty="0">
                <a:latin typeface="宋体" charset="-122"/>
              </a:rPr>
              <a:t>SQL</a:t>
            </a:r>
            <a:r>
              <a:rPr lang="zh-CN" altLang="en-US" sz="2800" dirty="0">
                <a:latin typeface="宋体" charset="-122"/>
              </a:rPr>
              <a:t>版本规定不同。</a:t>
            </a:r>
            <a:endParaRPr lang="en-US" altLang="zh-CN" sz="2800" dirty="0">
              <a:latin typeface="宋体" charset="-122"/>
            </a:endParaRPr>
          </a:p>
          <a:p>
            <a:pPr>
              <a:lnSpc>
                <a:spcPct val="115000"/>
              </a:lnSpc>
              <a:spcBef>
                <a:spcPct val="5000"/>
              </a:spcBef>
              <a:spcAft>
                <a:spcPct val="5000"/>
              </a:spcAft>
              <a:buNone/>
            </a:pPr>
            <a:endParaRPr lang="zh-CN" altLang="en-US" sz="2800" dirty="0"/>
          </a:p>
        </p:txBody>
      </p:sp>
    </p:spTree>
    <p:extLst>
      <p:ext uri="{BB962C8B-B14F-4D97-AF65-F5344CB8AC3E}">
        <p14:creationId xmlns:p14="http://schemas.microsoft.com/office/powerpoint/2010/main" val="3857754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109728" indent="0">
              <a:buNone/>
            </a:pPr>
            <a:r>
              <a:rPr lang="en-US" altLang="zh-CN" dirty="0"/>
              <a:t>Create database </a:t>
            </a:r>
            <a:r>
              <a:rPr lang="zh-CN" altLang="en-US" dirty="0"/>
              <a:t>学生管理</a:t>
            </a:r>
          </a:p>
          <a:p>
            <a:pPr marL="109728" indent="0">
              <a:buNone/>
            </a:pPr>
            <a:r>
              <a:rPr lang="en-US" altLang="zh-CN" dirty="0"/>
              <a:t>On primary(name=</a:t>
            </a:r>
            <a:r>
              <a:rPr lang="zh-CN" altLang="en-US" dirty="0"/>
              <a:t>学生管理</a:t>
            </a:r>
            <a:r>
              <a:rPr lang="en-US" altLang="zh-CN" dirty="0"/>
              <a:t>,</a:t>
            </a:r>
          </a:p>
          <a:p>
            <a:pPr marL="109728" indent="0">
              <a:buNone/>
            </a:pPr>
            <a:r>
              <a:rPr lang="en-US" altLang="zh-CN" dirty="0"/>
              <a:t>Filename='d:\</a:t>
            </a:r>
            <a:r>
              <a:rPr lang="en-US" altLang="zh-CN" dirty="0" err="1"/>
              <a:t>xsgl.mdf</a:t>
            </a:r>
            <a:r>
              <a:rPr lang="en-US" altLang="zh-CN" dirty="0"/>
              <a:t>',</a:t>
            </a:r>
          </a:p>
          <a:p>
            <a:pPr marL="109728" indent="0">
              <a:buNone/>
            </a:pPr>
            <a:r>
              <a:rPr lang="en-US" altLang="zh-CN" dirty="0"/>
              <a:t>Size=4mb,</a:t>
            </a:r>
          </a:p>
          <a:p>
            <a:pPr marL="109728" indent="0">
              <a:buNone/>
            </a:pPr>
            <a:r>
              <a:rPr lang="en-US" altLang="zh-CN" dirty="0" err="1"/>
              <a:t>Maxsize</a:t>
            </a:r>
            <a:r>
              <a:rPr lang="en-US" altLang="zh-CN" dirty="0"/>
              <a:t>=6mb,</a:t>
            </a:r>
          </a:p>
          <a:p>
            <a:pPr marL="109728" indent="0">
              <a:buNone/>
            </a:pPr>
            <a:r>
              <a:rPr lang="en-US" altLang="zh-CN" dirty="0" err="1"/>
              <a:t>Filegrowth</a:t>
            </a:r>
            <a:r>
              <a:rPr lang="en-US" altLang="zh-CN" dirty="0"/>
              <a:t>=1mb)</a:t>
            </a:r>
          </a:p>
          <a:p>
            <a:pPr marL="109728" indent="0">
              <a:buNone/>
            </a:pPr>
            <a:r>
              <a:rPr lang="en-US" altLang="zh-CN" dirty="0"/>
              <a:t>Log on(name=</a:t>
            </a:r>
            <a:r>
              <a:rPr lang="zh-CN" altLang="en-US" dirty="0"/>
              <a:t>学生管理日志</a:t>
            </a:r>
            <a:r>
              <a:rPr lang="en-US" altLang="zh-CN" dirty="0"/>
              <a:t>,</a:t>
            </a:r>
          </a:p>
          <a:p>
            <a:pPr marL="109728" indent="0">
              <a:buNone/>
            </a:pPr>
            <a:r>
              <a:rPr lang="en-US" altLang="zh-CN" dirty="0"/>
              <a:t>Filename='d:\</a:t>
            </a:r>
            <a:r>
              <a:rPr lang="en-US" altLang="zh-CN" dirty="0" err="1"/>
              <a:t>xsgl_log.ldf</a:t>
            </a:r>
            <a:r>
              <a:rPr lang="en-US" altLang="zh-CN" dirty="0"/>
              <a:t>')</a:t>
            </a:r>
            <a:endParaRPr lang="zh-CN" altLang="en-US" dirty="0"/>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91610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a:xfrm>
            <a:off x="611188" y="1628775"/>
            <a:ext cx="8532812" cy="4679950"/>
          </a:xfrm>
        </p:spPr>
        <p:txBody>
          <a:bodyPr>
            <a:normAutofit lnSpcReduction="10000"/>
          </a:bodyPr>
          <a:lstStyle/>
          <a:p>
            <a:pPr eaLnBrk="1" hangingPunct="1">
              <a:spcBef>
                <a:spcPct val="15000"/>
              </a:spcBef>
              <a:spcAft>
                <a:spcPct val="15000"/>
              </a:spcAft>
              <a:buFont typeface="Wingdings" pitchFamily="2" charset="2"/>
              <a:buNone/>
            </a:pPr>
            <a:r>
              <a:rPr lang="zh-CN" altLang="en-US" sz="2400" b="1" dirty="0">
                <a:latin typeface="宋体" charset="-122"/>
              </a:rPr>
              <a:t>语句格式：</a:t>
            </a:r>
            <a:endParaRPr lang="zh-CN" altLang="en-US" sz="2400" b="1" u="sng" dirty="0">
              <a:latin typeface="宋体" charset="-122"/>
            </a:endParaRPr>
          </a:p>
          <a:p>
            <a:pPr algn="ctr" eaLnBrk="1" hangingPunct="1">
              <a:spcBef>
                <a:spcPct val="15000"/>
              </a:spcBef>
              <a:spcAft>
                <a:spcPct val="15000"/>
              </a:spcAft>
              <a:buFont typeface="Wingdings" pitchFamily="2" charset="2"/>
              <a:buNone/>
            </a:pPr>
            <a:r>
              <a:rPr lang="en-US" altLang="zh-CN" sz="2400" b="1" u="sng" dirty="0">
                <a:solidFill>
                  <a:srgbClr val="FF00FF"/>
                </a:solidFill>
                <a:latin typeface="宋体" charset="-122"/>
              </a:rPr>
              <a:t>ALTER  DATABASE &lt;</a:t>
            </a:r>
            <a:r>
              <a:rPr lang="zh-CN" altLang="en-US" sz="2400" b="1" u="sng" dirty="0">
                <a:solidFill>
                  <a:srgbClr val="FF00FF"/>
                </a:solidFill>
                <a:latin typeface="宋体" charset="-122"/>
              </a:rPr>
              <a:t>数据库名</a:t>
            </a:r>
            <a:r>
              <a:rPr lang="en-US" altLang="zh-CN" sz="2400" b="1" u="sng" dirty="0">
                <a:solidFill>
                  <a:srgbClr val="FF00FF"/>
                </a:solidFill>
                <a:latin typeface="宋体" charset="-122"/>
              </a:rPr>
              <a:t>&gt;</a:t>
            </a:r>
            <a:endParaRPr lang="en-US" altLang="zh-CN" sz="2400" b="1" dirty="0">
              <a:solidFill>
                <a:srgbClr val="FF00FF"/>
              </a:solidFill>
              <a:latin typeface="宋体" charset="-122"/>
            </a:endParaRPr>
          </a:p>
          <a:p>
            <a:pPr eaLnBrk="1" hangingPunct="1">
              <a:spcBef>
                <a:spcPct val="15000"/>
              </a:spcBef>
              <a:spcAft>
                <a:spcPct val="15000"/>
              </a:spcAft>
              <a:buFont typeface="Wingdings" pitchFamily="2" charset="2"/>
              <a:buNone/>
            </a:pPr>
            <a:r>
              <a:rPr lang="zh-CN" altLang="en-US" sz="2400" b="1" dirty="0">
                <a:latin typeface="宋体" charset="-122"/>
              </a:rPr>
              <a:t>功能：</a:t>
            </a:r>
            <a:r>
              <a:rPr lang="zh-CN" altLang="en-US" sz="2400" dirty="0">
                <a:latin typeface="宋体" charset="-122"/>
              </a:rPr>
              <a:t>修改指定的</a:t>
            </a:r>
            <a:r>
              <a:rPr lang="en-US" altLang="zh-CN" sz="2400" dirty="0">
                <a:latin typeface="宋体" charset="-122"/>
              </a:rPr>
              <a:t>DB</a:t>
            </a:r>
            <a:r>
              <a:rPr lang="zh-CN" altLang="en-US" sz="2400" dirty="0">
                <a:latin typeface="宋体" charset="-122"/>
              </a:rPr>
              <a:t>。</a:t>
            </a:r>
          </a:p>
          <a:p>
            <a:pPr eaLnBrk="1" hangingPunct="1">
              <a:spcBef>
                <a:spcPct val="15000"/>
              </a:spcBef>
              <a:spcAft>
                <a:spcPct val="15000"/>
              </a:spcAft>
              <a:buFont typeface="Wingdings" pitchFamily="2" charset="2"/>
              <a:buNone/>
            </a:pPr>
            <a:r>
              <a:rPr lang="zh-CN" altLang="en-US" sz="2400" b="1" dirty="0">
                <a:latin typeface="宋体" charset="-122"/>
              </a:rPr>
              <a:t>说明：</a:t>
            </a:r>
          </a:p>
          <a:p>
            <a:pPr eaLnBrk="1" hangingPunct="1">
              <a:spcBef>
                <a:spcPct val="15000"/>
              </a:spcBef>
              <a:spcAft>
                <a:spcPct val="15000"/>
              </a:spcAft>
              <a:buFont typeface="Wingdings" pitchFamily="2" charset="2"/>
              <a:buNone/>
            </a:pPr>
            <a:r>
              <a:rPr lang="zh-CN" altLang="en-US" sz="2400" b="1" dirty="0">
                <a:latin typeface="宋体" charset="-122"/>
              </a:rPr>
              <a:t> ⑴ </a:t>
            </a:r>
            <a:r>
              <a:rPr lang="zh-CN" altLang="en-US" sz="2400" dirty="0">
                <a:latin typeface="宋体" charset="-122"/>
              </a:rPr>
              <a:t>该语句只有</a:t>
            </a:r>
            <a:r>
              <a:rPr lang="en-US" altLang="zh-CN" sz="2400" dirty="0">
                <a:latin typeface="宋体" charset="-122"/>
              </a:rPr>
              <a:t>DBA</a:t>
            </a:r>
            <a:r>
              <a:rPr lang="zh-CN" altLang="en-US" sz="2400" dirty="0">
                <a:latin typeface="宋体" charset="-122"/>
              </a:rPr>
              <a:t>或具有</a:t>
            </a:r>
            <a:r>
              <a:rPr lang="en-US" altLang="zh-CN" sz="2400" dirty="0">
                <a:latin typeface="宋体" charset="-122"/>
              </a:rPr>
              <a:t>CREATE DATABASE</a:t>
            </a:r>
            <a:r>
              <a:rPr lang="zh-CN" altLang="en-US" sz="2400" dirty="0">
                <a:latin typeface="宋体" charset="-122"/>
              </a:rPr>
              <a:t>权限的</a:t>
            </a:r>
            <a:r>
              <a:rPr lang="en-US" altLang="zh-CN" sz="2400" dirty="0">
                <a:latin typeface="宋体" charset="-122"/>
              </a:rPr>
              <a:t>DB</a:t>
            </a:r>
            <a:r>
              <a:rPr lang="zh-CN" altLang="en-US" sz="2400" dirty="0">
                <a:latin typeface="宋体" charset="-122"/>
              </a:rPr>
              <a:t>拥有者才有权使用；</a:t>
            </a:r>
          </a:p>
          <a:p>
            <a:pPr eaLnBrk="1" hangingPunct="1">
              <a:spcBef>
                <a:spcPct val="15000"/>
              </a:spcBef>
              <a:spcAft>
                <a:spcPct val="15000"/>
              </a:spcAft>
              <a:buFont typeface="Wingdings" pitchFamily="2" charset="2"/>
              <a:buNone/>
            </a:pPr>
            <a:r>
              <a:rPr lang="zh-CN" altLang="en-US" sz="2400" b="1" dirty="0">
                <a:latin typeface="宋体" charset="-122"/>
              </a:rPr>
              <a:t> ⑵</a:t>
            </a:r>
            <a:r>
              <a:rPr lang="zh-CN" altLang="en-US" sz="2400" dirty="0">
                <a:latin typeface="宋体" charset="-122"/>
              </a:rPr>
              <a:t> 该语句可以增加或删除</a:t>
            </a:r>
            <a:r>
              <a:rPr lang="en-US" altLang="zh-CN" sz="2400" dirty="0">
                <a:latin typeface="宋体" charset="-122"/>
              </a:rPr>
              <a:t>DB</a:t>
            </a:r>
            <a:r>
              <a:rPr lang="zh-CN" altLang="en-US" sz="2400" dirty="0">
                <a:latin typeface="宋体" charset="-122"/>
              </a:rPr>
              <a:t>中的文件，也可以修改</a:t>
            </a:r>
            <a:r>
              <a:rPr lang="en-US" altLang="zh-CN" sz="2400" dirty="0">
                <a:latin typeface="宋体" charset="-122"/>
              </a:rPr>
              <a:t>DB</a:t>
            </a:r>
            <a:r>
              <a:rPr lang="zh-CN" altLang="en-US" sz="2400" dirty="0">
                <a:latin typeface="宋体" charset="-122"/>
              </a:rPr>
              <a:t>文件的属性。 </a:t>
            </a:r>
            <a:endParaRPr lang="en-US" altLang="zh-CN" sz="2400" dirty="0">
              <a:latin typeface="宋体" charset="-122"/>
            </a:endParaRPr>
          </a:p>
          <a:p>
            <a:pPr marL="109728" indent="0">
              <a:buNone/>
            </a:pPr>
            <a:r>
              <a:rPr lang="en-US" altLang="zh-CN" sz="2400" dirty="0"/>
              <a:t>Alter database </a:t>
            </a:r>
            <a:r>
              <a:rPr lang="zh-CN" altLang="en-US" sz="2400" dirty="0"/>
              <a:t>学生管理 </a:t>
            </a:r>
          </a:p>
          <a:p>
            <a:pPr marL="109728" indent="0">
              <a:buNone/>
            </a:pPr>
            <a:r>
              <a:rPr lang="en-US" altLang="zh-CN" sz="2400" dirty="0"/>
              <a:t>add file(name=</a:t>
            </a:r>
            <a:r>
              <a:rPr lang="en-US" altLang="zh-CN" sz="2400" dirty="0" err="1"/>
              <a:t>studentfile</a:t>
            </a:r>
            <a:r>
              <a:rPr lang="en-US" altLang="zh-CN" sz="2400" dirty="0"/>
              <a:t>,</a:t>
            </a:r>
          </a:p>
          <a:p>
            <a:pPr marL="109728" indent="0">
              <a:buNone/>
            </a:pPr>
            <a:r>
              <a:rPr lang="en-US" altLang="zh-CN" sz="2400" dirty="0"/>
              <a:t>Filename='d:\</a:t>
            </a:r>
            <a:r>
              <a:rPr lang="en-US" altLang="zh-CN" sz="2400" dirty="0" err="1"/>
              <a:t>studentfile.ndf</a:t>
            </a:r>
            <a:r>
              <a:rPr lang="en-US" altLang="zh-CN" sz="2400" dirty="0"/>
              <a:t>')</a:t>
            </a:r>
            <a:endParaRPr lang="zh-CN" altLang="en-US" sz="2400" dirty="0">
              <a:latin typeface="宋体" charset="-122"/>
            </a:endParaRPr>
          </a:p>
        </p:txBody>
      </p:sp>
      <p:sp>
        <p:nvSpPr>
          <p:cNvPr id="57347" name="日期占位符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fld id="{07773A7C-B455-4051-9331-3D12664B8466}" type="datetime3">
              <a:rPr lang="zh-CN" altLang="en-US" smtClean="0"/>
              <a:pPr eaLnBrk="1" hangingPunct="1"/>
              <a:t>2025年10月9日星期四</a:t>
            </a:fld>
            <a:endParaRPr lang="en-US" altLang="zh-CN"/>
          </a:p>
        </p:txBody>
      </p:sp>
      <p:sp>
        <p:nvSpPr>
          <p:cNvPr id="116740" name="Rectangle 4"/>
          <p:cNvSpPr>
            <a:spLocks noGrp="1" noChangeArrowheads="1"/>
          </p:cNvSpPr>
          <p:nvPr>
            <p:ph type="title"/>
          </p:nvPr>
        </p:nvSpPr>
        <p:spPr>
          <a:xfrm>
            <a:off x="539552" y="404664"/>
            <a:ext cx="8229600" cy="1143000"/>
          </a:xfrm>
        </p:spPr>
        <p:txBody>
          <a:bodyPr/>
          <a:lstStyle/>
          <a:p>
            <a:pPr eaLnBrk="1" fontAlgn="auto" hangingPunct="1">
              <a:spcAft>
                <a:spcPts val="0"/>
              </a:spcAft>
              <a:defRPr/>
            </a:pPr>
            <a:r>
              <a:rPr lang="zh-CN" altLang="en-US" sz="3600" dirty="0"/>
              <a:t>修改数据库</a:t>
            </a:r>
          </a:p>
        </p:txBody>
      </p:sp>
      <p:sp>
        <p:nvSpPr>
          <p:cNvPr id="57349" name="Rectangle 5"/>
          <p:cNvSpPr>
            <a:spLocks noChangeArrowheads="1"/>
          </p:cNvSpPr>
          <p:nvPr/>
        </p:nvSpPr>
        <p:spPr bwMode="auto">
          <a:xfrm>
            <a:off x="8077200" y="5943600"/>
            <a:ext cx="1066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sz="2400">
                <a:solidFill>
                  <a:srgbClr val="FF00FF"/>
                </a:solidFill>
                <a:sym typeface="Wingdings 3" pitchFamily="18" charset="2"/>
                <a:hlinkClick r:id="rId2" action="ppaction://hlinksldjump"/>
              </a:rPr>
              <a:t></a:t>
            </a:r>
            <a:endParaRPr lang="en-US" altLang="zh-CN" sz="2400">
              <a:solidFill>
                <a:srgbClr val="FF00FF"/>
              </a:solidFill>
            </a:endParaRPr>
          </a:p>
        </p:txBody>
      </p:sp>
    </p:spTree>
    <p:extLst>
      <p:ext uri="{BB962C8B-B14F-4D97-AF65-F5344CB8AC3E}">
        <p14:creationId xmlns:p14="http://schemas.microsoft.com/office/powerpoint/2010/main" val="21264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idx="1"/>
          </p:nvPr>
        </p:nvSpPr>
        <p:spPr>
          <a:xfrm>
            <a:off x="0" y="1484313"/>
            <a:ext cx="9144000" cy="4824412"/>
          </a:xfrm>
        </p:spPr>
        <p:txBody>
          <a:bodyPr>
            <a:normAutofit fontScale="92500" lnSpcReduction="10000"/>
          </a:bodyPr>
          <a:lstStyle/>
          <a:p>
            <a:pPr marL="365760" indent="-256032" eaLnBrk="1" fontAlgn="auto" hangingPunct="1">
              <a:spcAft>
                <a:spcPts val="0"/>
              </a:spcAft>
              <a:buFont typeface="Wingdings" pitchFamily="2" charset="2"/>
              <a:buNone/>
              <a:defRPr/>
            </a:pPr>
            <a:r>
              <a:rPr lang="zh-CN" altLang="en-US" sz="2400" b="1" dirty="0"/>
              <a:t>语句格式：</a:t>
            </a:r>
            <a:endParaRPr lang="zh-CN" altLang="en-US" sz="2400" b="1" u="sng" dirty="0"/>
          </a:p>
          <a:p>
            <a:pPr marL="365760" indent="-256032" algn="ctr" eaLnBrk="1" fontAlgn="auto" hangingPunct="1">
              <a:spcAft>
                <a:spcPts val="0"/>
              </a:spcAft>
              <a:buFont typeface="Wingdings" pitchFamily="2" charset="2"/>
              <a:buNone/>
              <a:defRPr/>
            </a:pPr>
            <a:r>
              <a:rPr lang="en-US" altLang="zh-CN" sz="2400" b="1" u="sng" dirty="0">
                <a:solidFill>
                  <a:srgbClr val="FF00FF"/>
                </a:solidFill>
                <a:latin typeface="宋体" charset="-122"/>
              </a:rPr>
              <a:t>DROP DATABASE &lt;</a:t>
            </a:r>
            <a:r>
              <a:rPr lang="zh-CN" altLang="en-US" sz="2400" b="1" u="sng" dirty="0">
                <a:solidFill>
                  <a:srgbClr val="FF00FF"/>
                </a:solidFill>
                <a:latin typeface="宋体" charset="-122"/>
              </a:rPr>
              <a:t>数据库组名</a:t>
            </a:r>
            <a:r>
              <a:rPr lang="en-US" altLang="zh-CN" sz="2400" b="1" u="sng" dirty="0">
                <a:solidFill>
                  <a:srgbClr val="FF00FF"/>
                </a:solidFill>
                <a:latin typeface="宋体" charset="-122"/>
              </a:rPr>
              <a:t>&gt;</a:t>
            </a:r>
            <a:endParaRPr lang="en-US" altLang="zh-CN" sz="2400" b="1" dirty="0">
              <a:solidFill>
                <a:srgbClr val="FF00FF"/>
              </a:solidFill>
              <a:latin typeface="宋体" charset="-122"/>
            </a:endParaRPr>
          </a:p>
          <a:p>
            <a:pPr marL="365760" indent="-256032" eaLnBrk="1" fontAlgn="auto" hangingPunct="1">
              <a:spcAft>
                <a:spcPts val="0"/>
              </a:spcAft>
              <a:buFont typeface="Wingdings" pitchFamily="2" charset="2"/>
              <a:buNone/>
              <a:defRPr/>
            </a:pPr>
            <a:r>
              <a:rPr lang="zh-CN" altLang="en-US" sz="2400" b="1" dirty="0">
                <a:latin typeface="宋体" charset="-122"/>
              </a:rPr>
              <a:t>功能：</a:t>
            </a:r>
            <a:r>
              <a:rPr lang="zh-CN" altLang="en-US" sz="2400" dirty="0">
                <a:latin typeface="宋体" charset="-122"/>
              </a:rPr>
              <a:t>撤消指定的一个或多个</a:t>
            </a:r>
            <a:r>
              <a:rPr lang="en-US" altLang="zh-CN" sz="2400" dirty="0">
                <a:latin typeface="宋体" charset="-122"/>
              </a:rPr>
              <a:t>DB</a:t>
            </a:r>
            <a:r>
              <a:rPr lang="zh-CN" altLang="en-US" sz="2400" dirty="0">
                <a:latin typeface="宋体" charset="-122"/>
              </a:rPr>
              <a:t>。</a:t>
            </a:r>
          </a:p>
          <a:p>
            <a:pPr marL="365760" indent="-256032" eaLnBrk="1" fontAlgn="auto" hangingPunct="1">
              <a:spcAft>
                <a:spcPts val="0"/>
              </a:spcAft>
              <a:buFont typeface="Wingdings" pitchFamily="2" charset="2"/>
              <a:buNone/>
              <a:defRPr/>
            </a:pPr>
            <a:r>
              <a:rPr lang="zh-CN" altLang="en-US" sz="2400" b="1" dirty="0">
                <a:latin typeface="宋体" charset="-122"/>
              </a:rPr>
              <a:t>说明：</a:t>
            </a:r>
          </a:p>
          <a:p>
            <a:pPr marL="365760" indent="-256032" eaLnBrk="1" fontAlgn="auto" hangingPunct="1">
              <a:spcAft>
                <a:spcPts val="0"/>
              </a:spcAft>
              <a:buFont typeface="Wingdings" pitchFamily="2" charset="2"/>
              <a:buNone/>
              <a:defRPr/>
            </a:pPr>
            <a:r>
              <a:rPr lang="zh-CN" altLang="en-US" dirty="0">
                <a:latin typeface="宋体" charset="-122"/>
              </a:rPr>
              <a:t>⑴ 该语句只有</a:t>
            </a:r>
            <a:r>
              <a:rPr lang="en-US" altLang="zh-CN" dirty="0">
                <a:latin typeface="宋体" charset="-122"/>
              </a:rPr>
              <a:t>DBA</a:t>
            </a:r>
            <a:r>
              <a:rPr lang="zh-CN" altLang="en-US" dirty="0">
                <a:latin typeface="宋体" charset="-122"/>
              </a:rPr>
              <a:t>或具有</a:t>
            </a:r>
            <a:r>
              <a:rPr lang="en-US" altLang="zh-CN" dirty="0">
                <a:latin typeface="宋体" charset="-122"/>
              </a:rPr>
              <a:t>CREATE DATABASE</a:t>
            </a:r>
            <a:r>
              <a:rPr lang="zh-CN" altLang="en-US" dirty="0">
                <a:latin typeface="宋体" charset="-122"/>
              </a:rPr>
              <a:t>权限的</a:t>
            </a:r>
            <a:r>
              <a:rPr lang="en-US" altLang="zh-CN" dirty="0">
                <a:latin typeface="宋体" charset="-122"/>
              </a:rPr>
              <a:t>DB</a:t>
            </a:r>
            <a:r>
              <a:rPr lang="zh-CN" altLang="en-US" dirty="0">
                <a:latin typeface="宋体" charset="-122"/>
              </a:rPr>
              <a:t>拥有者才有权使用；</a:t>
            </a:r>
          </a:p>
          <a:p>
            <a:pPr marL="365760" indent="-256032" eaLnBrk="1" fontAlgn="auto" hangingPunct="1">
              <a:spcAft>
                <a:spcPts val="0"/>
              </a:spcAft>
              <a:buFont typeface="Wingdings" pitchFamily="2" charset="2"/>
              <a:buNone/>
              <a:defRPr/>
            </a:pPr>
            <a:r>
              <a:rPr lang="zh-CN" altLang="en-US" dirty="0">
                <a:latin typeface="宋体" charset="-122"/>
              </a:rPr>
              <a:t>⑵ 当</a:t>
            </a:r>
            <a:r>
              <a:rPr lang="en-US" altLang="zh-CN" dirty="0">
                <a:latin typeface="宋体" charset="-122"/>
              </a:rPr>
              <a:t>DB</a:t>
            </a:r>
            <a:r>
              <a:rPr lang="zh-CN" altLang="en-US" dirty="0">
                <a:latin typeface="宋体" charset="-122"/>
              </a:rPr>
              <a:t>处于正在被使用或正在恢复等非正常状态时，是不能被撤消的；</a:t>
            </a:r>
          </a:p>
          <a:p>
            <a:pPr marL="365760" indent="-256032" eaLnBrk="1" fontAlgn="auto" hangingPunct="1">
              <a:spcAft>
                <a:spcPts val="0"/>
              </a:spcAft>
              <a:buFont typeface="Wingdings" pitchFamily="2" charset="2"/>
              <a:buNone/>
              <a:defRPr/>
            </a:pPr>
            <a:r>
              <a:rPr lang="zh-CN" altLang="en-US" dirty="0">
                <a:latin typeface="宋体" charset="-122"/>
              </a:rPr>
              <a:t>⑶ 该语句执行后，系统将无法恢复被撤消的</a:t>
            </a:r>
            <a:r>
              <a:rPr lang="en-US" altLang="zh-CN" dirty="0">
                <a:latin typeface="宋体" charset="-122"/>
              </a:rPr>
              <a:t>DB</a:t>
            </a:r>
            <a:r>
              <a:rPr lang="zh-CN" altLang="en-US" dirty="0">
                <a:latin typeface="宋体" charset="-122"/>
              </a:rPr>
              <a:t>，除非事先有</a:t>
            </a:r>
            <a:r>
              <a:rPr lang="en-US" altLang="zh-CN" dirty="0">
                <a:latin typeface="宋体" charset="-122"/>
              </a:rPr>
              <a:t>DB</a:t>
            </a:r>
            <a:r>
              <a:rPr lang="zh-CN" altLang="en-US" dirty="0">
                <a:latin typeface="宋体" charset="-122"/>
              </a:rPr>
              <a:t>的备份；</a:t>
            </a:r>
          </a:p>
          <a:p>
            <a:pPr marL="365760" indent="-256032" eaLnBrk="1" fontAlgn="auto" hangingPunct="1">
              <a:spcAft>
                <a:spcPts val="0"/>
              </a:spcAft>
              <a:buFont typeface="Wingdings" pitchFamily="2" charset="2"/>
              <a:buNone/>
              <a:defRPr/>
            </a:pPr>
            <a:r>
              <a:rPr lang="zh-CN" altLang="en-US" dirty="0">
                <a:latin typeface="宋体" charset="-122"/>
              </a:rPr>
              <a:t>⑷ 当一个或多个</a:t>
            </a:r>
            <a:r>
              <a:rPr lang="en-US" altLang="zh-CN" dirty="0">
                <a:latin typeface="宋体" charset="-122"/>
              </a:rPr>
              <a:t>DB</a:t>
            </a:r>
            <a:r>
              <a:rPr lang="zh-CN" altLang="en-US" dirty="0">
                <a:latin typeface="宋体" charset="-122"/>
              </a:rPr>
              <a:t>被撤消后，其中所有的数据及</a:t>
            </a:r>
            <a:r>
              <a:rPr lang="en-US" altLang="zh-CN" dirty="0">
                <a:latin typeface="宋体" charset="-122"/>
              </a:rPr>
              <a:t>DB</a:t>
            </a:r>
            <a:r>
              <a:rPr lang="zh-CN" altLang="en-US" dirty="0">
                <a:latin typeface="宋体" charset="-122"/>
              </a:rPr>
              <a:t>对象都将被删除，所有的数据文件和日志文件也都将被删除，所占用的空间将被释放。 </a:t>
            </a:r>
          </a:p>
        </p:txBody>
      </p:sp>
      <p:sp>
        <p:nvSpPr>
          <p:cNvPr id="58371" name="日期占位符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fld id="{44AA31CA-12AB-4075-BE6A-70F0CFAF0418}" type="datetime3">
              <a:rPr lang="zh-CN" altLang="en-US" smtClean="0"/>
              <a:pPr eaLnBrk="1" hangingPunct="1"/>
              <a:t>2025年10月9日星期四</a:t>
            </a:fld>
            <a:endParaRPr lang="en-US" altLang="zh-CN"/>
          </a:p>
        </p:txBody>
      </p:sp>
      <p:sp>
        <p:nvSpPr>
          <p:cNvPr id="117764" name="Rectangle 4"/>
          <p:cNvSpPr>
            <a:spLocks noGrp="1" noChangeArrowheads="1"/>
          </p:cNvSpPr>
          <p:nvPr>
            <p:ph type="title"/>
          </p:nvPr>
        </p:nvSpPr>
        <p:spPr>
          <a:xfrm>
            <a:off x="381000" y="332656"/>
            <a:ext cx="8229600" cy="1143000"/>
          </a:xfrm>
        </p:spPr>
        <p:txBody>
          <a:bodyPr/>
          <a:lstStyle/>
          <a:p>
            <a:pPr eaLnBrk="1" fontAlgn="auto" hangingPunct="1">
              <a:spcAft>
                <a:spcPts val="0"/>
              </a:spcAft>
              <a:defRPr/>
            </a:pPr>
            <a:r>
              <a:rPr lang="zh-CN" altLang="en-US" sz="3600" dirty="0"/>
              <a:t>删除数据库</a:t>
            </a:r>
          </a:p>
        </p:txBody>
      </p:sp>
      <p:sp>
        <p:nvSpPr>
          <p:cNvPr id="58373" name="Rectangle 5"/>
          <p:cNvSpPr>
            <a:spLocks noChangeArrowheads="1"/>
          </p:cNvSpPr>
          <p:nvPr/>
        </p:nvSpPr>
        <p:spPr bwMode="auto">
          <a:xfrm>
            <a:off x="8077200" y="5943600"/>
            <a:ext cx="1066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sz="2400">
                <a:solidFill>
                  <a:srgbClr val="FF00FF"/>
                </a:solidFill>
                <a:sym typeface="Wingdings 3" pitchFamily="18" charset="2"/>
                <a:hlinkClick r:id="rId2" action="ppaction://hlinksldjump"/>
              </a:rPr>
              <a:t></a:t>
            </a:r>
            <a:endParaRPr lang="en-US" altLang="zh-CN" sz="2400">
              <a:solidFill>
                <a:srgbClr val="FF00FF"/>
              </a:solidFill>
            </a:endParaRPr>
          </a:p>
        </p:txBody>
      </p:sp>
    </p:spTree>
    <p:extLst>
      <p:ext uri="{BB962C8B-B14F-4D97-AF65-F5344CB8AC3E}">
        <p14:creationId xmlns:p14="http://schemas.microsoft.com/office/powerpoint/2010/main" val="2371290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69B98B4-E130-3F0C-B1AC-DCA1FEDC8D67}"/>
              </a:ext>
            </a:extLst>
          </p:cNvPr>
          <p:cNvSpPr>
            <a:spLocks noGrp="1" noChangeArrowheads="1"/>
          </p:cNvSpPr>
          <p:nvPr>
            <p:ph type="title" idx="4294967295"/>
          </p:nvPr>
        </p:nvSpPr>
        <p:spPr/>
        <p:txBody>
          <a:bodyPr/>
          <a:lstStyle/>
          <a:p>
            <a:pPr eaLnBrk="1" hangingPunct="1"/>
            <a:r>
              <a:rPr lang="en-US" altLang="zh-CN" sz="2700" dirty="0"/>
              <a:t>3.2 </a:t>
            </a:r>
            <a:r>
              <a:rPr lang="zh-CN" altLang="en-US" sz="2700" dirty="0"/>
              <a:t>数据定义</a:t>
            </a:r>
          </a:p>
        </p:txBody>
      </p:sp>
      <p:sp>
        <p:nvSpPr>
          <p:cNvPr id="33795" name="Rectangle 3">
            <a:extLst>
              <a:ext uri="{FF2B5EF4-FFF2-40B4-BE49-F238E27FC236}">
                <a16:creationId xmlns:a16="http://schemas.microsoft.com/office/drawing/2014/main" id="{8613AA33-67FB-4980-AD23-D13A288B1787}"/>
              </a:ext>
            </a:extLst>
          </p:cNvPr>
          <p:cNvSpPr>
            <a:spLocks noGrp="1" noChangeArrowheads="1"/>
          </p:cNvSpPr>
          <p:nvPr>
            <p:ph type="body" idx="4294967295"/>
          </p:nvPr>
        </p:nvSpPr>
        <p:spPr>
          <a:xfrm>
            <a:off x="1656170" y="1862148"/>
            <a:ext cx="6001940" cy="3640931"/>
          </a:xfrm>
        </p:spPr>
        <p:txBody>
          <a:bodyPr/>
          <a:lstStyle/>
          <a:p>
            <a:pPr marL="0" indent="0">
              <a:lnSpc>
                <a:spcPct val="190000"/>
              </a:lnSpc>
              <a:buNone/>
            </a:pPr>
            <a:r>
              <a:rPr lang="en-US" altLang="zh-CN" dirty="0"/>
              <a:t>3.2.1 </a:t>
            </a:r>
            <a:r>
              <a:rPr lang="zh-CN" altLang="en-US" dirty="0"/>
              <a:t>数据库的定义、删除与修改</a:t>
            </a:r>
            <a:endParaRPr lang="en-US" altLang="zh-CN" dirty="0"/>
          </a:p>
          <a:p>
            <a:pPr marL="0" indent="0">
              <a:lnSpc>
                <a:spcPct val="190000"/>
              </a:lnSpc>
              <a:buNone/>
            </a:pPr>
            <a:r>
              <a:rPr lang="en-US" altLang="zh-CN" dirty="0">
                <a:solidFill>
                  <a:srgbClr val="00B050"/>
                </a:solidFill>
              </a:rPr>
              <a:t>3.2.2 </a:t>
            </a:r>
            <a:r>
              <a:rPr lang="zh-CN" altLang="en-US" dirty="0">
                <a:solidFill>
                  <a:srgbClr val="00B050"/>
                </a:solidFill>
              </a:rPr>
              <a:t>基本表的定义、删除与修改</a:t>
            </a:r>
          </a:p>
          <a:p>
            <a:pPr marL="0" indent="0">
              <a:lnSpc>
                <a:spcPct val="190000"/>
              </a:lnSpc>
              <a:buNone/>
            </a:pPr>
            <a:r>
              <a:rPr lang="en-US" altLang="zh-CN" dirty="0"/>
              <a:t>3.2.3 </a:t>
            </a:r>
            <a:r>
              <a:rPr lang="zh-CN" altLang="en-US" dirty="0"/>
              <a:t>索引的建立与删除</a:t>
            </a:r>
            <a:endParaRPr lang="en-US" altLang="zh-CN" dirty="0"/>
          </a:p>
          <a:p>
            <a:pPr marL="0" indent="0">
              <a:lnSpc>
                <a:spcPct val="190000"/>
              </a:lnSpc>
              <a:buNone/>
            </a:pPr>
            <a:r>
              <a:rPr lang="en-US" altLang="zh-CN" dirty="0"/>
              <a:t>3.2.4 </a:t>
            </a:r>
            <a:r>
              <a:rPr lang="zh-CN" altLang="en-US" dirty="0"/>
              <a:t>数据字典</a:t>
            </a:r>
          </a:p>
          <a:p>
            <a:pPr marL="0" indent="0">
              <a:lnSpc>
                <a:spcPct val="190000"/>
              </a:lnSpc>
              <a:buNone/>
            </a:pPr>
            <a:endParaRPr lang="zh-CN" altLang="en-US" dirty="0"/>
          </a:p>
          <a:p>
            <a:pPr marL="0" indent="0">
              <a:buNone/>
            </a:pPr>
            <a:endParaRPr lang="en-US" altLang="zh-C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C8098199-FD21-5948-4E13-A2D5A3C52F73}"/>
              </a:ext>
            </a:extLst>
          </p:cNvPr>
          <p:cNvSpPr>
            <a:spLocks noGrp="1" noChangeArrowheads="1"/>
          </p:cNvSpPr>
          <p:nvPr>
            <p:ph type="title" idx="4294967295"/>
          </p:nvPr>
        </p:nvSpPr>
        <p:spPr/>
        <p:txBody>
          <a:bodyPr/>
          <a:lstStyle/>
          <a:p>
            <a:pPr eaLnBrk="1" hangingPunct="1"/>
            <a:r>
              <a:rPr lang="zh-CN" altLang="en-US" sz="2700" dirty="0"/>
              <a:t>定义基本表</a:t>
            </a:r>
          </a:p>
        </p:txBody>
      </p:sp>
      <p:sp>
        <p:nvSpPr>
          <p:cNvPr id="34819" name="Rectangle 3">
            <a:extLst>
              <a:ext uri="{FF2B5EF4-FFF2-40B4-BE49-F238E27FC236}">
                <a16:creationId xmlns:a16="http://schemas.microsoft.com/office/drawing/2014/main" id="{E7EC68A8-3947-8685-430A-95A180F6B37C}"/>
              </a:ext>
            </a:extLst>
          </p:cNvPr>
          <p:cNvSpPr>
            <a:spLocks noGrp="1" noChangeArrowheads="1"/>
          </p:cNvSpPr>
          <p:nvPr>
            <p:ph type="body" idx="4294967295"/>
          </p:nvPr>
        </p:nvSpPr>
        <p:spPr>
          <a:xfrm>
            <a:off x="323528" y="1268760"/>
            <a:ext cx="8363272" cy="5589240"/>
          </a:xfrm>
        </p:spPr>
        <p:txBody>
          <a:bodyPr>
            <a:normAutofit/>
          </a:bodyPr>
          <a:lstStyle/>
          <a:p>
            <a:pPr algn="just" eaLnBrk="1" hangingPunct="1"/>
            <a:r>
              <a:rPr lang="en-US" altLang="zh-CN" dirty="0"/>
              <a:t>1.</a:t>
            </a:r>
            <a:r>
              <a:rPr lang="zh-CN" altLang="en-US" dirty="0"/>
              <a:t>定义基本表</a:t>
            </a:r>
          </a:p>
          <a:p>
            <a:pPr algn="just" eaLnBrk="1" hangingPunct="1">
              <a:buFont typeface="Wingdings" pitchFamily="2" charset="2"/>
              <a:buNone/>
            </a:pPr>
            <a:r>
              <a:rPr lang="zh-CN" altLang="en-US" sz="1350" dirty="0"/>
              <a:t>	</a:t>
            </a:r>
            <a:r>
              <a:rPr lang="zh-CN" altLang="en-US" sz="2000" dirty="0"/>
              <a:t>	</a:t>
            </a:r>
            <a:r>
              <a:rPr lang="en-US" altLang="zh-CN" sz="2000" dirty="0"/>
              <a:t>CREATE TABLE &lt;</a:t>
            </a:r>
            <a:r>
              <a:rPr lang="zh-CN" altLang="en-US" sz="2000" dirty="0"/>
              <a:t>表名</a:t>
            </a:r>
            <a:r>
              <a:rPr lang="en-US" altLang="zh-CN" sz="2000" dirty="0"/>
              <a:t>&gt;</a:t>
            </a:r>
          </a:p>
          <a:p>
            <a:pPr lvl="1" algn="just" eaLnBrk="1" hangingPunct="1">
              <a:buFont typeface="Wingdings" pitchFamily="2" charset="2"/>
              <a:buNone/>
            </a:pPr>
            <a:r>
              <a:rPr lang="en-US" altLang="zh-CN" sz="2000" dirty="0"/>
              <a:t>      </a:t>
            </a:r>
            <a:r>
              <a:rPr lang="zh-CN" altLang="en-US" sz="2000" dirty="0"/>
              <a:t>(</a:t>
            </a:r>
            <a:r>
              <a:rPr lang="en-US" altLang="zh-CN" sz="2000" dirty="0"/>
              <a:t>&lt;</a:t>
            </a:r>
            <a:r>
              <a:rPr lang="zh-CN" altLang="en-US" sz="2000" dirty="0"/>
              <a:t>列名</a:t>
            </a:r>
            <a:r>
              <a:rPr lang="en-US" altLang="zh-CN" sz="2000" dirty="0"/>
              <a:t>&gt; &lt;</a:t>
            </a:r>
            <a:r>
              <a:rPr lang="zh-CN" altLang="en-US" sz="2000" dirty="0"/>
              <a:t>数据类型</a:t>
            </a:r>
            <a:r>
              <a:rPr lang="en-US" altLang="zh-CN" sz="2000" dirty="0"/>
              <a:t>&gt;[ &lt;</a:t>
            </a:r>
            <a:r>
              <a:rPr lang="zh-CN" altLang="en-US" sz="2000" dirty="0"/>
              <a:t>列级完整性约束</a:t>
            </a:r>
            <a:r>
              <a:rPr lang="en-US" altLang="zh-CN" sz="2000" dirty="0"/>
              <a:t> ]</a:t>
            </a:r>
          </a:p>
          <a:p>
            <a:pPr lvl="1" algn="just" eaLnBrk="1" hangingPunct="1">
              <a:buFont typeface="Wingdings" pitchFamily="2" charset="2"/>
              <a:buNone/>
            </a:pPr>
            <a:r>
              <a:rPr lang="en-US" altLang="zh-CN" sz="2000" dirty="0"/>
              <a:t>      [</a:t>
            </a:r>
            <a:r>
              <a:rPr lang="zh-CN" altLang="en-US" sz="2000" dirty="0"/>
              <a:t>,</a:t>
            </a:r>
            <a:r>
              <a:rPr lang="en-US" altLang="zh-CN" sz="2000" dirty="0"/>
              <a:t>&lt;</a:t>
            </a:r>
            <a:r>
              <a:rPr lang="zh-CN" altLang="en-US" sz="2000" dirty="0"/>
              <a:t>列名</a:t>
            </a:r>
            <a:r>
              <a:rPr lang="en-US" altLang="zh-CN" sz="2000" dirty="0"/>
              <a:t>&gt; &lt;</a:t>
            </a:r>
            <a:r>
              <a:rPr lang="zh-CN" altLang="en-US" sz="2000" dirty="0"/>
              <a:t>数据类型</a:t>
            </a:r>
            <a:r>
              <a:rPr lang="en-US" altLang="zh-CN" sz="2000" dirty="0"/>
              <a:t>&gt;[ &lt;</a:t>
            </a:r>
            <a:r>
              <a:rPr lang="zh-CN" altLang="en-US" sz="2000" dirty="0"/>
              <a:t>列级完整性约束</a:t>
            </a:r>
            <a:r>
              <a:rPr lang="en-US" altLang="zh-CN" sz="2000" dirty="0"/>
              <a:t>&gt;] ] </a:t>
            </a:r>
          </a:p>
          <a:p>
            <a:pPr lvl="1" algn="just" eaLnBrk="1" hangingPunct="1">
              <a:buFont typeface="Wingdings" pitchFamily="2" charset="2"/>
              <a:buNone/>
            </a:pPr>
            <a:r>
              <a:rPr lang="en-US" altLang="zh-CN" sz="2000" dirty="0">
                <a:latin typeface="Courier New" panose="02070309020205020404" pitchFamily="49" charset="0"/>
              </a:rPr>
              <a:t>   …</a:t>
            </a:r>
          </a:p>
          <a:p>
            <a:pPr lvl="1" algn="just" eaLnBrk="1" hangingPunct="1">
              <a:buFont typeface="Wingdings" pitchFamily="2" charset="2"/>
              <a:buNone/>
            </a:pPr>
            <a:r>
              <a:rPr lang="en-US" altLang="zh-CN" sz="2000" dirty="0"/>
              <a:t>      [</a:t>
            </a:r>
            <a:r>
              <a:rPr lang="zh-CN" altLang="en-US" sz="2000" dirty="0"/>
              <a:t>,</a:t>
            </a:r>
            <a:r>
              <a:rPr lang="en-US" altLang="zh-CN" sz="2000" dirty="0"/>
              <a:t>&lt;</a:t>
            </a:r>
            <a:r>
              <a:rPr lang="zh-CN" altLang="en-US" sz="2000" dirty="0"/>
              <a:t>表级完整性约束</a:t>
            </a:r>
            <a:r>
              <a:rPr lang="en-US" altLang="zh-CN" sz="2000" dirty="0"/>
              <a:t>&gt; ] </a:t>
            </a:r>
            <a:r>
              <a:rPr lang="zh-CN" altLang="en-US" sz="2000" dirty="0"/>
              <a:t>);</a:t>
            </a:r>
            <a:endParaRPr lang="en-US" altLang="zh-CN" sz="2000" dirty="0"/>
          </a:p>
          <a:p>
            <a:pPr lvl="1" algn="just" eaLnBrk="1" hangingPunct="1">
              <a:buFont typeface="Wingdings" pitchFamily="2" charset="2"/>
              <a:buNone/>
            </a:pPr>
            <a:endParaRPr lang="zh-CN" altLang="en-US" sz="2000" dirty="0"/>
          </a:p>
          <a:p>
            <a:pPr lvl="1" algn="just" eaLnBrk="1" hangingPunct="1"/>
            <a:r>
              <a:rPr lang="en-US" altLang="zh-CN" dirty="0">
                <a:solidFill>
                  <a:srgbClr val="FF00FF"/>
                </a:solidFill>
              </a:rPr>
              <a:t>&lt;</a:t>
            </a:r>
            <a:r>
              <a:rPr lang="zh-CN" altLang="en-US" dirty="0">
                <a:solidFill>
                  <a:srgbClr val="FF00FF"/>
                </a:solidFill>
              </a:rPr>
              <a:t>表名</a:t>
            </a:r>
            <a:r>
              <a:rPr lang="en-US" altLang="zh-CN" dirty="0">
                <a:solidFill>
                  <a:srgbClr val="FF00FF"/>
                </a:solidFill>
              </a:rPr>
              <a:t>&gt;</a:t>
            </a:r>
            <a:r>
              <a:rPr lang="zh-CN" altLang="en-US" dirty="0"/>
              <a:t>：所要定义的基本表的名字</a:t>
            </a:r>
          </a:p>
          <a:p>
            <a:pPr lvl="1" algn="just" eaLnBrk="1" hangingPunct="1"/>
            <a:r>
              <a:rPr lang="en-US" altLang="zh-CN" dirty="0">
                <a:solidFill>
                  <a:srgbClr val="FF00FF"/>
                </a:solidFill>
              </a:rPr>
              <a:t>&lt;</a:t>
            </a:r>
            <a:r>
              <a:rPr lang="zh-CN" altLang="en-US" dirty="0">
                <a:solidFill>
                  <a:srgbClr val="FF00FF"/>
                </a:solidFill>
              </a:rPr>
              <a:t>列名</a:t>
            </a:r>
            <a:r>
              <a:rPr lang="en-US" altLang="zh-CN" dirty="0">
                <a:solidFill>
                  <a:srgbClr val="FF00FF"/>
                </a:solidFill>
              </a:rPr>
              <a:t>&gt;</a:t>
            </a:r>
            <a:r>
              <a:rPr lang="zh-CN" altLang="en-US" dirty="0"/>
              <a:t>：组成该表的各个属性（列）</a:t>
            </a:r>
          </a:p>
          <a:p>
            <a:pPr lvl="1" algn="just" eaLnBrk="1" hangingPunct="1"/>
            <a:r>
              <a:rPr lang="en-US" altLang="zh-CN" dirty="0">
                <a:solidFill>
                  <a:srgbClr val="FF00FF"/>
                </a:solidFill>
              </a:rPr>
              <a:t>&lt;</a:t>
            </a:r>
            <a:r>
              <a:rPr lang="zh-CN" altLang="en-US" dirty="0">
                <a:solidFill>
                  <a:srgbClr val="FF00FF"/>
                </a:solidFill>
              </a:rPr>
              <a:t>列级完整性约束</a:t>
            </a:r>
            <a:r>
              <a:rPr lang="en-US" altLang="zh-CN" dirty="0">
                <a:solidFill>
                  <a:srgbClr val="FF00FF"/>
                </a:solidFill>
              </a:rPr>
              <a:t>&gt;</a:t>
            </a:r>
            <a:r>
              <a:rPr lang="zh-CN" altLang="en-US" dirty="0"/>
              <a:t>：涉及相应属性列的完整性约束</a:t>
            </a:r>
          </a:p>
          <a:p>
            <a:pPr lvl="1" eaLnBrk="1" hangingPunct="1"/>
            <a:r>
              <a:rPr lang="en-US" altLang="zh-CN" dirty="0">
                <a:solidFill>
                  <a:srgbClr val="FF00FF"/>
                </a:solidFill>
              </a:rPr>
              <a:t>&lt;</a:t>
            </a:r>
            <a:r>
              <a:rPr lang="zh-CN" altLang="en-US" dirty="0">
                <a:solidFill>
                  <a:srgbClr val="FF00FF"/>
                </a:solidFill>
              </a:rPr>
              <a:t>表级完整性约束</a:t>
            </a:r>
            <a:r>
              <a:rPr lang="en-US" altLang="zh-CN" dirty="0">
                <a:solidFill>
                  <a:srgbClr val="FF00FF"/>
                </a:solidFill>
              </a:rPr>
              <a:t>&gt;</a:t>
            </a:r>
            <a:r>
              <a:rPr lang="zh-CN" altLang="en-US" dirty="0"/>
              <a:t>：涉及一个或多个属性列的完整性约束 </a:t>
            </a:r>
            <a:endParaRPr lang="en-US" altLang="zh-CN" dirty="0"/>
          </a:p>
          <a:p>
            <a:pPr lvl="1" eaLnBrk="1" hangingPunct="1"/>
            <a:r>
              <a:rPr lang="zh-CN" altLang="en-US" dirty="0"/>
              <a:t>如果完整性约束涉及该表的多个属性列，则必须定义在表级上，否则既可以定义在列级也可以定义在表级 </a:t>
            </a:r>
          </a:p>
          <a:p>
            <a:pPr eaLnBrk="1" hangingPunct="1">
              <a:lnSpc>
                <a:spcPct val="120000"/>
              </a:lnSpc>
              <a:buFont typeface="Wingdings" pitchFamily="2" charset="2"/>
              <a:buNone/>
            </a:pPr>
            <a:endParaRPr lang="zh-CN" altLang="en-US" sz="13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CB2723D4-E6A7-A0DD-65CF-249628336585}"/>
              </a:ext>
            </a:extLst>
          </p:cNvPr>
          <p:cNvSpPr>
            <a:spLocks noGrp="1" noChangeArrowheads="1"/>
          </p:cNvSpPr>
          <p:nvPr>
            <p:ph type="title" idx="4294967295"/>
          </p:nvPr>
        </p:nvSpPr>
        <p:spPr/>
        <p:txBody>
          <a:bodyPr/>
          <a:lstStyle/>
          <a:p>
            <a:pPr eaLnBrk="1" hangingPunct="1"/>
            <a:r>
              <a:rPr lang="zh-CN" altLang="en-US" sz="2700"/>
              <a:t>定义基本表（续）</a:t>
            </a:r>
          </a:p>
        </p:txBody>
      </p:sp>
      <p:sp>
        <p:nvSpPr>
          <p:cNvPr id="35843" name="Rectangle 3">
            <a:extLst>
              <a:ext uri="{FF2B5EF4-FFF2-40B4-BE49-F238E27FC236}">
                <a16:creationId xmlns:a16="http://schemas.microsoft.com/office/drawing/2014/main" id="{A9DBA0CD-59F0-8C39-06B6-90CD2827481E}"/>
              </a:ext>
            </a:extLst>
          </p:cNvPr>
          <p:cNvSpPr>
            <a:spLocks noGrp="1" noChangeArrowheads="1"/>
          </p:cNvSpPr>
          <p:nvPr>
            <p:ph type="body" idx="4294967295"/>
          </p:nvPr>
        </p:nvSpPr>
        <p:spPr>
          <a:xfrm>
            <a:off x="1223962" y="1593066"/>
            <a:ext cx="7182464" cy="4104085"/>
          </a:xfrm>
        </p:spPr>
        <p:txBody>
          <a:bodyPr/>
          <a:lstStyle/>
          <a:p>
            <a:pPr algn="just" eaLnBrk="1" hangingPunct="1">
              <a:lnSpc>
                <a:spcPct val="150000"/>
              </a:lnSpc>
            </a:pPr>
            <a:r>
              <a:rPr lang="zh-CN" altLang="en-US" dirty="0"/>
              <a:t>以学生选课数据库为例</a:t>
            </a:r>
            <a:endParaRPr lang="en-US" altLang="zh-CN" dirty="0"/>
          </a:p>
          <a:p>
            <a:pPr eaLnBrk="1" hangingPunct="1">
              <a:lnSpc>
                <a:spcPct val="150000"/>
              </a:lnSpc>
              <a:buFont typeface="Arial" panose="020B0604020202020204" pitchFamily="34" charset="0"/>
              <a:buNone/>
            </a:pPr>
            <a:r>
              <a:rPr lang="zh-CN" altLang="en-US" sz="1800" dirty="0"/>
              <a:t>定义一个“学生选课”模式</a:t>
            </a:r>
            <a:r>
              <a:rPr lang="en-US" altLang="zh-CN" sz="1800" dirty="0"/>
              <a:t>S-C-SC</a:t>
            </a:r>
            <a:r>
              <a:rPr lang="zh-CN" altLang="en-US" sz="1800" dirty="0"/>
              <a:t>，包括以下三个表：</a:t>
            </a:r>
          </a:p>
          <a:p>
            <a:pPr eaLnBrk="1" hangingPunct="1">
              <a:lnSpc>
                <a:spcPct val="150000"/>
              </a:lnSpc>
              <a:buFont typeface="Wingdings" pitchFamily="2" charset="2"/>
              <a:buChar char="n"/>
            </a:pPr>
            <a:r>
              <a:rPr lang="zh-CN" altLang="en-US" sz="1800" dirty="0"/>
              <a:t>“学生”表：</a:t>
            </a:r>
            <a:r>
              <a:rPr lang="en-US" altLang="zh-CN" sz="1800" dirty="0"/>
              <a:t>Student(</a:t>
            </a:r>
            <a:r>
              <a:rPr lang="en-US" altLang="zh-CN" sz="1800" u="sng" dirty="0"/>
              <a:t>Sno</a:t>
            </a:r>
            <a:r>
              <a:rPr lang="en-US" altLang="zh-CN" sz="1800" dirty="0"/>
              <a:t>, </a:t>
            </a:r>
            <a:r>
              <a:rPr lang="en-US" altLang="zh-CN" sz="1800" dirty="0" err="1"/>
              <a:t>Sname</a:t>
            </a:r>
            <a:r>
              <a:rPr lang="en-US" altLang="zh-CN" sz="1800" dirty="0"/>
              <a:t>, </a:t>
            </a:r>
            <a:r>
              <a:rPr lang="en-US" altLang="zh-CN" sz="1800" dirty="0" err="1"/>
              <a:t>Ssex</a:t>
            </a:r>
            <a:r>
              <a:rPr lang="en-US" altLang="zh-CN" sz="1800" dirty="0"/>
              <a:t>, </a:t>
            </a:r>
            <a:r>
              <a:rPr lang="en-US" altLang="zh-CN" sz="1800" dirty="0" err="1"/>
              <a:t>Sbirthdate</a:t>
            </a:r>
            <a:r>
              <a:rPr lang="en-US" altLang="zh-CN" sz="1800" dirty="0"/>
              <a:t>, </a:t>
            </a:r>
            <a:r>
              <a:rPr lang="en-US" altLang="zh-CN" sz="1800" dirty="0" err="1"/>
              <a:t>Smajor</a:t>
            </a:r>
            <a:r>
              <a:rPr lang="en-US" altLang="zh-CN" sz="1800" dirty="0"/>
              <a:t>)</a:t>
            </a:r>
          </a:p>
          <a:p>
            <a:pPr eaLnBrk="1" hangingPunct="1">
              <a:lnSpc>
                <a:spcPct val="150000"/>
              </a:lnSpc>
              <a:buFont typeface="Wingdings" pitchFamily="2" charset="2"/>
              <a:buChar char="n"/>
            </a:pPr>
            <a:r>
              <a:rPr lang="zh-CN" altLang="en-US" sz="1800" dirty="0"/>
              <a:t>“课程”表：</a:t>
            </a:r>
            <a:r>
              <a:rPr lang="en-US" altLang="zh-CN" sz="1800" dirty="0"/>
              <a:t>Course(</a:t>
            </a:r>
            <a:r>
              <a:rPr lang="en-US" altLang="zh-CN" sz="1800" u="sng" dirty="0" err="1"/>
              <a:t>Cno</a:t>
            </a:r>
            <a:r>
              <a:rPr lang="en-US" altLang="zh-CN" sz="1800" dirty="0" err="1"/>
              <a:t>,Cname,Ccredit,Cpno</a:t>
            </a:r>
            <a:r>
              <a:rPr lang="en-US" altLang="zh-CN" sz="1800" dirty="0"/>
              <a:t>)</a:t>
            </a:r>
          </a:p>
          <a:p>
            <a:pPr eaLnBrk="1" hangingPunct="1">
              <a:lnSpc>
                <a:spcPct val="150000"/>
              </a:lnSpc>
              <a:buFont typeface="Wingdings" pitchFamily="2" charset="2"/>
              <a:buChar char="n"/>
            </a:pPr>
            <a:r>
              <a:rPr lang="zh-CN" altLang="en-US" sz="1800" dirty="0"/>
              <a:t>“学生选课”表：</a:t>
            </a:r>
            <a:r>
              <a:rPr lang="en-US" altLang="zh-CN" sz="1800" dirty="0"/>
              <a:t>SC(</a:t>
            </a:r>
            <a:r>
              <a:rPr lang="en-US" altLang="zh-CN" sz="1800" u="sng" dirty="0" err="1"/>
              <a:t>Sno,Cno</a:t>
            </a:r>
            <a:r>
              <a:rPr lang="en-US" altLang="zh-CN" sz="1800" dirty="0" err="1"/>
              <a:t>,Grade,Semester,Teachingclass</a:t>
            </a:r>
            <a:r>
              <a:rPr lang="en-US" altLang="zh-CN" sz="1800" dirty="0"/>
              <a:t>)</a:t>
            </a:r>
          </a:p>
          <a:p>
            <a:pPr eaLnBrk="1" hangingPunct="1">
              <a:lnSpc>
                <a:spcPct val="120000"/>
              </a:lnSpc>
              <a:buFont typeface="Wingdings" pitchFamily="2" charset="2"/>
              <a:buNone/>
            </a:pPr>
            <a:endParaRPr lang="zh-CN" altLang="en-US" sz="1350" dirty="0"/>
          </a:p>
        </p:txBody>
      </p:sp>
      <p:sp>
        <p:nvSpPr>
          <p:cNvPr id="35844" name="思想气泡: 云 1">
            <a:extLst>
              <a:ext uri="{FF2B5EF4-FFF2-40B4-BE49-F238E27FC236}">
                <a16:creationId xmlns:a16="http://schemas.microsoft.com/office/drawing/2014/main" id="{30425241-4EC1-65D2-23B6-9A61B68FB195}"/>
              </a:ext>
            </a:extLst>
          </p:cNvPr>
          <p:cNvSpPr>
            <a:spLocks noChangeArrowheads="1"/>
          </p:cNvSpPr>
          <p:nvPr/>
        </p:nvSpPr>
        <p:spPr bwMode="auto">
          <a:xfrm>
            <a:off x="4355977" y="4023067"/>
            <a:ext cx="756047" cy="459581"/>
          </a:xfrm>
          <a:prstGeom prst="cloudCallout">
            <a:avLst>
              <a:gd name="adj1" fmla="val -63426"/>
              <a:gd name="adj2" fmla="val -64644"/>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r>
              <a:rPr lang="zh-CN" altLang="en-US" sz="1350"/>
              <a:t>主码</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83"/>
          <p:cNvSpPr/>
          <p:nvPr/>
        </p:nvSpPr>
        <p:spPr>
          <a:xfrm>
            <a:off x="1403648" y="1281058"/>
            <a:ext cx="685800" cy="457200"/>
          </a:xfrm>
          <a:prstGeom prst="rect">
            <a:avLst/>
          </a:prstGeom>
          <a:noFill/>
          <a:ln w="9525">
            <a:noFill/>
          </a:ln>
        </p:spPr>
        <p:txBody>
          <a:bodyPr wrap="none" anchor="ctr" anchorCtr="0"/>
          <a:lstStyle>
            <a:lvl1pPr marL="342900" indent="-342900" algn="l" rtl="0" eaLnBrk="0" fontAlgn="base" hangingPunct="0">
              <a:spcBef>
                <a:spcPct val="20000"/>
              </a:spcBef>
              <a:spcAft>
                <a:spcPct val="0"/>
              </a:spcAft>
              <a:buSzPct val="100000"/>
              <a:buFont typeface="Wingdings" panose="05000000000000000000"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anose="05000000000000000000" pitchFamily="2" charset="2"/>
              <a:buChar char="n"/>
              <a:defRPr sz="2400" b="1">
                <a:solidFill>
                  <a:schemeClr val="tx1"/>
                </a:solidFill>
                <a:latin typeface="+mn-lt"/>
                <a:ea typeface="+mn-ea"/>
              </a:defRPr>
            </a:lvl2pPr>
            <a:lvl3pPr marL="11430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3pPr>
            <a:lvl4pPr marL="16002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4pPr>
            <a:lvl5pPr marL="20574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5pPr>
          </a:lstStyle>
          <a:p>
            <a:pPr marL="0" indent="0" algn="ctr" eaLnBrk="1" hangingPunct="1">
              <a:spcBef>
                <a:spcPct val="0"/>
              </a:spcBef>
              <a:buSzTx/>
              <a:buNone/>
            </a:pPr>
            <a:r>
              <a:rPr lang="en-US" altLang="zh-CN" sz="1650" b="0" dirty="0"/>
              <a:t> </a:t>
            </a:r>
            <a:r>
              <a:rPr lang="en-US" altLang="zh-CN" sz="1800" dirty="0"/>
              <a:t>Student</a:t>
            </a:r>
          </a:p>
        </p:txBody>
      </p:sp>
      <p:graphicFrame>
        <p:nvGraphicFramePr>
          <p:cNvPr id="8" name="表格 7"/>
          <p:cNvGraphicFramePr>
            <a:graphicFrameLocks noGrp="1"/>
          </p:cNvGraphicFramePr>
          <p:nvPr>
            <p:extLst>
              <p:ext uri="{D42A27DB-BD31-4B8C-83A1-F6EECF244321}">
                <p14:modId xmlns:p14="http://schemas.microsoft.com/office/powerpoint/2010/main" val="3544876309"/>
              </p:ext>
            </p:extLst>
          </p:nvPr>
        </p:nvGraphicFramePr>
        <p:xfrm>
          <a:off x="1134974" y="1738258"/>
          <a:ext cx="6874051" cy="2713674"/>
        </p:xfrm>
        <a:graphic>
          <a:graphicData uri="http://schemas.openxmlformats.org/drawingml/2006/table">
            <a:tbl>
              <a:tblPr firstRow="1" bandRow="1">
                <a:tableStyleId>{5C22544A-7EE6-4342-B048-85BDC9FD1C3A}</a:tableStyleId>
              </a:tblPr>
              <a:tblGrid>
                <a:gridCol w="1192128">
                  <a:extLst>
                    <a:ext uri="{9D8B030D-6E8A-4147-A177-3AD203B41FA5}">
                      <a16:colId xmlns:a16="http://schemas.microsoft.com/office/drawing/2014/main" val="20000"/>
                    </a:ext>
                  </a:extLst>
                </a:gridCol>
                <a:gridCol w="1107051">
                  <a:extLst>
                    <a:ext uri="{9D8B030D-6E8A-4147-A177-3AD203B41FA5}">
                      <a16:colId xmlns:a16="http://schemas.microsoft.com/office/drawing/2014/main" val="20001"/>
                    </a:ext>
                  </a:extLst>
                </a:gridCol>
                <a:gridCol w="870087">
                  <a:extLst>
                    <a:ext uri="{9D8B030D-6E8A-4147-A177-3AD203B41FA5}">
                      <a16:colId xmlns:a16="http://schemas.microsoft.com/office/drawing/2014/main" val="20002"/>
                    </a:ext>
                  </a:extLst>
                </a:gridCol>
                <a:gridCol w="1337230">
                  <a:extLst>
                    <a:ext uri="{9D8B030D-6E8A-4147-A177-3AD203B41FA5}">
                      <a16:colId xmlns:a16="http://schemas.microsoft.com/office/drawing/2014/main" val="20003"/>
                    </a:ext>
                  </a:extLst>
                </a:gridCol>
                <a:gridCol w="2367555">
                  <a:extLst>
                    <a:ext uri="{9D8B030D-6E8A-4147-A177-3AD203B41FA5}">
                      <a16:colId xmlns:a16="http://schemas.microsoft.com/office/drawing/2014/main" val="20004"/>
                    </a:ext>
                  </a:extLst>
                </a:gridCol>
              </a:tblGrid>
              <a:tr h="455771">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Sno</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en-US" sz="1400" b="1" kern="1200" baseline="0" dirty="0" err="1">
                          <a:solidFill>
                            <a:schemeClr val="dk1"/>
                          </a:solidFill>
                          <a:latin typeface="Arial" panose="020B0604020202020204" pitchFamily="34" charset="0"/>
                          <a:ea typeface="宋体" panose="02010600030101010101" pitchFamily="2" charset="-122"/>
                          <a:cs typeface="+mn-cs"/>
                        </a:rPr>
                        <a:t>Sname</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en-US" sz="1400" b="1" kern="1200" baseline="0" dirty="0" err="1">
                          <a:solidFill>
                            <a:schemeClr val="dk1"/>
                          </a:solidFill>
                          <a:latin typeface="Arial" panose="020B0604020202020204" pitchFamily="34" charset="0"/>
                          <a:ea typeface="宋体" panose="02010600030101010101" pitchFamily="2" charset="-122"/>
                          <a:cs typeface="+mn-cs"/>
                        </a:rPr>
                        <a:t>Ssex</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en-US" sz="1400" b="1" kern="1200" baseline="0" dirty="0" err="1">
                          <a:solidFill>
                            <a:schemeClr val="dk1"/>
                          </a:solidFill>
                          <a:latin typeface="Arial" panose="020B0604020202020204" pitchFamily="34" charset="0"/>
                          <a:ea typeface="宋体" panose="02010600030101010101" pitchFamily="2" charset="-122"/>
                          <a:cs typeface="+mn-cs"/>
                        </a:rPr>
                        <a:t>Sbirthdate</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en-US" sz="1400" b="1" kern="1200" baseline="0" dirty="0" err="1">
                          <a:solidFill>
                            <a:schemeClr val="dk1"/>
                          </a:solidFill>
                          <a:latin typeface="Arial" panose="020B0604020202020204" pitchFamily="34" charset="0"/>
                          <a:ea typeface="宋体" panose="02010600030101010101" pitchFamily="2" charset="-122"/>
                          <a:cs typeface="+mn-cs"/>
                        </a:rPr>
                        <a:t>Smajor</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extLst>
                  <a:ext uri="{0D108BD9-81ED-4DB2-BD59-A6C34878D82A}">
                    <a16:rowId xmlns:a16="http://schemas.microsoft.com/office/drawing/2014/main" val="10000"/>
                  </a:ext>
                </a:extLst>
              </a:tr>
              <a:tr h="307658">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李勇</a:t>
                      </a:r>
                    </a:p>
                  </a:txBody>
                  <a:tcPr marL="51440" marR="51440"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男</a:t>
                      </a:r>
                    </a:p>
                  </a:txBody>
                  <a:tcPr marL="51440" marR="51440"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2000-3-8</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tabLst>
                          <a:tab pos="3769360" algn="l"/>
                        </a:tabLst>
                      </a:pPr>
                      <a:r>
                        <a:rPr lang="zh-CN" altLang="en-US" sz="1400" b="1" kern="1200" baseline="0" dirty="0">
                          <a:solidFill>
                            <a:schemeClr val="dk1"/>
                          </a:solidFill>
                          <a:latin typeface="Arial" panose="020B0604020202020204" pitchFamily="34" charset="0"/>
                          <a:ea typeface="宋体" panose="02010600030101010101" pitchFamily="2" charset="-122"/>
                          <a:cs typeface="+mn-cs"/>
                        </a:rPr>
                        <a:t>信息安全</a:t>
                      </a:r>
                    </a:p>
                  </a:txBody>
                  <a:tcPr marL="51440" marR="51440" marT="0" marB="0" anchor="ctr"/>
                </a:tc>
                <a:extLst>
                  <a:ext uri="{0D108BD9-81ED-4DB2-BD59-A6C34878D82A}">
                    <a16:rowId xmlns:a16="http://schemas.microsoft.com/office/drawing/2014/main" val="10001"/>
                  </a:ext>
                </a:extLst>
              </a:tr>
              <a:tr h="308134">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刘晨</a:t>
                      </a:r>
                    </a:p>
                  </a:txBody>
                  <a:tcPr marL="51440" marR="51440" marT="0" marB="0" anchor="ctr"/>
                </a:tc>
                <a:tc>
                  <a:txBody>
                    <a:bodyPr/>
                    <a:lstStyle/>
                    <a:p>
                      <a:pPr marL="0" indent="269875" algn="l" defTabSz="914400" rtl="0" eaLnBrk="1" latinLnBrk="0" hangingPunct="1"/>
                      <a:r>
                        <a:rPr lang="zh-CN" altLang="en-US" sz="1400" b="1" kern="1200" baseline="0">
                          <a:solidFill>
                            <a:schemeClr val="dk1"/>
                          </a:solidFill>
                          <a:latin typeface="Arial" panose="020B0604020202020204" pitchFamily="34" charset="0"/>
                          <a:ea typeface="宋体" panose="02010600030101010101" pitchFamily="2" charset="-122"/>
                          <a:cs typeface="+mn-cs"/>
                        </a:rPr>
                        <a:t>女</a:t>
                      </a:r>
                    </a:p>
                  </a:txBody>
                  <a:tcPr marL="51440" marR="51440"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1999-9-1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tabLst>
                          <a:tab pos="3769360" algn="l"/>
                        </a:tabLst>
                      </a:pPr>
                      <a:r>
                        <a:rPr lang="zh-CN" altLang="en-US" sz="1400" b="1" kern="1200" baseline="0" dirty="0">
                          <a:solidFill>
                            <a:schemeClr val="dk1"/>
                          </a:solidFill>
                          <a:latin typeface="Arial" panose="020B0604020202020204" pitchFamily="34" charset="0"/>
                          <a:ea typeface="宋体" panose="02010600030101010101" pitchFamily="2" charset="-122"/>
                          <a:cs typeface="+mn-cs"/>
                        </a:rPr>
                        <a:t>计算机科学与技术</a:t>
                      </a:r>
                    </a:p>
                  </a:txBody>
                  <a:tcPr marL="51440" marR="51440" marT="0" marB="0" anchor="ctr"/>
                </a:tc>
                <a:extLst>
                  <a:ext uri="{0D108BD9-81ED-4DB2-BD59-A6C34878D82A}">
                    <a16:rowId xmlns:a16="http://schemas.microsoft.com/office/drawing/2014/main" val="10002"/>
                  </a:ext>
                </a:extLst>
              </a:tr>
              <a:tr h="307181">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20180003</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王敏</a:t>
                      </a:r>
                    </a:p>
                  </a:txBody>
                  <a:tcPr marL="51440" marR="51440" marT="0" marB="0" anchor="ctr"/>
                </a:tc>
                <a:tc>
                  <a:txBody>
                    <a:bodyPr/>
                    <a:lstStyle/>
                    <a:p>
                      <a:pPr marL="0" indent="269875" algn="l" defTabSz="914400" rtl="0" eaLnBrk="1" latinLnBrk="0" hangingPunct="1"/>
                      <a:r>
                        <a:rPr lang="zh-CN" altLang="en-US" sz="1400" b="1" kern="1200" baseline="0">
                          <a:solidFill>
                            <a:schemeClr val="dk1"/>
                          </a:solidFill>
                          <a:latin typeface="Arial" panose="020B0604020202020204" pitchFamily="34" charset="0"/>
                          <a:ea typeface="宋体" panose="02010600030101010101" pitchFamily="2" charset="-122"/>
                          <a:cs typeface="+mn-cs"/>
                        </a:rPr>
                        <a:t>女</a:t>
                      </a:r>
                    </a:p>
                  </a:txBody>
                  <a:tcPr marL="51440" marR="51440"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2001-8-1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tabLst>
                          <a:tab pos="3769360" algn="l"/>
                        </a:tabLst>
                      </a:pPr>
                      <a:r>
                        <a:rPr lang="zh-CN" altLang="en-US" sz="1400" b="1" kern="1200" baseline="0" dirty="0">
                          <a:solidFill>
                            <a:schemeClr val="dk1"/>
                          </a:solidFill>
                          <a:latin typeface="Arial" panose="020B0604020202020204" pitchFamily="34" charset="0"/>
                          <a:ea typeface="宋体" panose="02010600030101010101" pitchFamily="2" charset="-122"/>
                          <a:cs typeface="+mn-cs"/>
                        </a:rPr>
                        <a:t>计算机科学与技术</a:t>
                      </a:r>
                    </a:p>
                  </a:txBody>
                  <a:tcPr marL="51440" marR="51440" marT="0" marB="0" anchor="ctr"/>
                </a:tc>
                <a:extLst>
                  <a:ext uri="{0D108BD9-81ED-4DB2-BD59-A6C34878D82A}">
                    <a16:rowId xmlns:a16="http://schemas.microsoft.com/office/drawing/2014/main" val="10003"/>
                  </a:ext>
                </a:extLst>
              </a:tr>
              <a:tr h="411480">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20180004</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张立</a:t>
                      </a:r>
                    </a:p>
                  </a:txBody>
                  <a:tcPr marL="51440" marR="51440"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男</a:t>
                      </a:r>
                    </a:p>
                  </a:txBody>
                  <a:tcPr marL="51440" marR="51440"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2000-1-8</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tabLst>
                          <a:tab pos="3769360" algn="l"/>
                        </a:tabLst>
                      </a:pPr>
                      <a:r>
                        <a:rPr lang="zh-CN" altLang="en-US" sz="1400" b="1" kern="1200" baseline="0" dirty="0">
                          <a:solidFill>
                            <a:schemeClr val="dk1"/>
                          </a:solidFill>
                          <a:latin typeface="Arial" panose="020B0604020202020204" pitchFamily="34" charset="0"/>
                          <a:ea typeface="宋体" panose="02010600030101010101" pitchFamily="2" charset="-122"/>
                          <a:cs typeface="+mn-cs"/>
                        </a:rPr>
                        <a:t>计算机科学与技术</a:t>
                      </a:r>
                    </a:p>
                  </a:txBody>
                  <a:tcPr marL="51440" marR="51440" marT="0" marB="0" anchor="ctr"/>
                </a:tc>
                <a:extLst>
                  <a:ext uri="{0D108BD9-81ED-4DB2-BD59-A6C34878D82A}">
                    <a16:rowId xmlns:a16="http://schemas.microsoft.com/office/drawing/2014/main" val="10004"/>
                  </a:ext>
                </a:extLst>
              </a:tr>
              <a:tr h="307658">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20180005</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陈新奇</a:t>
                      </a:r>
                    </a:p>
                  </a:txBody>
                  <a:tcPr marL="51440" marR="51440" marT="0" marB="0" anchor="ctr"/>
                </a:tc>
                <a:tc>
                  <a:txBody>
                    <a:bodyPr/>
                    <a:lstStyle/>
                    <a:p>
                      <a:pPr marL="0" indent="269875" algn="l" defTabSz="914400" rtl="0" eaLnBrk="1" latinLnBrk="0" hangingPunct="1"/>
                      <a:r>
                        <a:rPr lang="zh-CN" altLang="en-US" sz="1400" b="1" kern="1200" baseline="0">
                          <a:solidFill>
                            <a:schemeClr val="dk1"/>
                          </a:solidFill>
                          <a:latin typeface="Arial" panose="020B0604020202020204" pitchFamily="34" charset="0"/>
                          <a:ea typeface="宋体" panose="02010600030101010101" pitchFamily="2" charset="-122"/>
                          <a:cs typeface="+mn-cs"/>
                        </a:rPr>
                        <a:t>男</a:t>
                      </a:r>
                    </a:p>
                  </a:txBody>
                  <a:tcPr marL="51440" marR="51440"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2001-11-1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tabLst>
                          <a:tab pos="3769360" algn="l"/>
                        </a:tabLst>
                      </a:pPr>
                      <a:r>
                        <a:rPr lang="zh-CN" altLang="en-US" sz="1400" b="1" kern="1200" baseline="0" dirty="0">
                          <a:solidFill>
                            <a:schemeClr val="dk1"/>
                          </a:solidFill>
                          <a:latin typeface="Arial" panose="020B0604020202020204" pitchFamily="34" charset="0"/>
                          <a:ea typeface="宋体" panose="02010600030101010101" pitchFamily="2" charset="-122"/>
                          <a:cs typeface="+mn-cs"/>
                        </a:rPr>
                        <a:t>信息管理与信息系统</a:t>
                      </a:r>
                    </a:p>
                  </a:txBody>
                  <a:tcPr marL="51440" marR="51440" marT="0" marB="0" anchor="ctr"/>
                </a:tc>
                <a:extLst>
                  <a:ext uri="{0D108BD9-81ED-4DB2-BD59-A6C34878D82A}">
                    <a16:rowId xmlns:a16="http://schemas.microsoft.com/office/drawing/2014/main" val="10005"/>
                  </a:ext>
                </a:extLst>
              </a:tr>
              <a:tr h="307658">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20180006</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zh-CN" altLang="en-US" sz="1400" b="1" kern="1200" baseline="0">
                          <a:solidFill>
                            <a:schemeClr val="dk1"/>
                          </a:solidFill>
                          <a:latin typeface="Arial" panose="020B0604020202020204" pitchFamily="34" charset="0"/>
                          <a:ea typeface="宋体" panose="02010600030101010101" pitchFamily="2" charset="-122"/>
                          <a:cs typeface="+mn-cs"/>
                        </a:rPr>
                        <a:t>赵明</a:t>
                      </a:r>
                    </a:p>
                  </a:txBody>
                  <a:tcPr marL="51440" marR="51440" marT="0" marB="0" anchor="ctr"/>
                </a:tc>
                <a:tc>
                  <a:txBody>
                    <a:bodyPr/>
                    <a:lstStyle/>
                    <a:p>
                      <a:pPr marL="0" indent="269875" algn="l" defTabSz="914400" rtl="0" eaLnBrk="1" latinLnBrk="0" hangingPunct="1"/>
                      <a:r>
                        <a:rPr lang="zh-CN" altLang="en-US" sz="1400" b="1" kern="1200" baseline="0">
                          <a:solidFill>
                            <a:schemeClr val="dk1"/>
                          </a:solidFill>
                          <a:latin typeface="Arial" panose="020B0604020202020204" pitchFamily="34" charset="0"/>
                          <a:ea typeface="宋体" panose="02010600030101010101" pitchFamily="2" charset="-122"/>
                          <a:cs typeface="+mn-cs"/>
                        </a:rPr>
                        <a:t>男</a:t>
                      </a:r>
                    </a:p>
                  </a:txBody>
                  <a:tcPr marL="51440" marR="51440"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2000-6-12</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tabLst>
                          <a:tab pos="3769360" algn="l"/>
                        </a:tabLst>
                      </a:pPr>
                      <a:r>
                        <a:rPr lang="zh-CN" altLang="en-US" sz="1400" b="1" kern="1200" baseline="0" dirty="0">
                          <a:solidFill>
                            <a:schemeClr val="dk1"/>
                          </a:solidFill>
                          <a:latin typeface="Arial" panose="020B0604020202020204" pitchFamily="34" charset="0"/>
                          <a:ea typeface="宋体" panose="02010600030101010101" pitchFamily="2" charset="-122"/>
                          <a:cs typeface="+mn-cs"/>
                        </a:rPr>
                        <a:t>数据科学与大数据技术</a:t>
                      </a:r>
                    </a:p>
                  </a:txBody>
                  <a:tcPr marL="51440" marR="51440" marT="0" marB="0" anchor="ctr"/>
                </a:tc>
                <a:extLst>
                  <a:ext uri="{0D108BD9-81ED-4DB2-BD59-A6C34878D82A}">
                    <a16:rowId xmlns:a16="http://schemas.microsoft.com/office/drawing/2014/main" val="10006"/>
                  </a:ext>
                </a:extLst>
              </a:tr>
              <a:tr h="308134">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20180007</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王佳佳</a:t>
                      </a:r>
                    </a:p>
                  </a:txBody>
                  <a:tcPr marL="51440" marR="51440" marT="0" marB="0" anchor="ctr"/>
                </a:tc>
                <a:tc>
                  <a:txBody>
                    <a:bodyPr/>
                    <a:lstStyle/>
                    <a:p>
                      <a:pPr marL="0" indent="269875" algn="l" defTabSz="914400" rtl="0" eaLnBrk="1" latinLnBrk="0" hangingPunct="1"/>
                      <a:r>
                        <a:rPr lang="zh-CN" altLang="en-US" sz="1400" b="1" kern="1200" baseline="0">
                          <a:solidFill>
                            <a:schemeClr val="dk1"/>
                          </a:solidFill>
                          <a:latin typeface="Arial" panose="020B0604020202020204" pitchFamily="34" charset="0"/>
                          <a:ea typeface="宋体" panose="02010600030101010101" pitchFamily="2" charset="-122"/>
                          <a:cs typeface="+mn-cs"/>
                        </a:rPr>
                        <a:t>女</a:t>
                      </a:r>
                    </a:p>
                  </a:txBody>
                  <a:tcPr marL="51440" marR="51440"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2001-12-7</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0" marR="51440" marT="0" marB="0" anchor="ctr"/>
                </a:tc>
                <a:tc>
                  <a:txBody>
                    <a:bodyPr/>
                    <a:lstStyle/>
                    <a:p>
                      <a:pPr marL="0" indent="269875" algn="l" defTabSz="914400" rtl="0" eaLnBrk="1" latinLnBrk="0" hangingPunct="1">
                        <a:tabLst>
                          <a:tab pos="3769360" algn="l"/>
                        </a:tabLst>
                      </a:pPr>
                      <a:r>
                        <a:rPr lang="zh-CN" altLang="en-US" sz="1400" b="1" kern="1200" baseline="0" dirty="0">
                          <a:solidFill>
                            <a:schemeClr val="dk1"/>
                          </a:solidFill>
                          <a:latin typeface="Arial" panose="020B0604020202020204" pitchFamily="34" charset="0"/>
                          <a:ea typeface="宋体" panose="02010600030101010101" pitchFamily="2" charset="-122"/>
                          <a:cs typeface="+mn-cs"/>
                        </a:rPr>
                        <a:t>数据科学与大数据技术</a:t>
                      </a:r>
                    </a:p>
                  </a:txBody>
                  <a:tcPr marL="51440" marR="51440" marT="0" marB="0" anchor="ctr"/>
                </a:tc>
                <a:extLst>
                  <a:ext uri="{0D108BD9-81ED-4DB2-BD59-A6C34878D82A}">
                    <a16:rowId xmlns:a16="http://schemas.microsoft.com/office/drawing/2014/main" val="10007"/>
                  </a:ext>
                </a:extLst>
              </a:tr>
            </a:tbl>
          </a:graphicData>
        </a:graphic>
      </p:graphicFrame>
      <p:sp>
        <p:nvSpPr>
          <p:cNvPr id="3" name="标题 2">
            <a:extLst>
              <a:ext uri="{FF2B5EF4-FFF2-40B4-BE49-F238E27FC236}">
                <a16:creationId xmlns:a16="http://schemas.microsoft.com/office/drawing/2014/main" id="{7546AB4B-64E9-2FD4-BCB8-CC924A3A5F6C}"/>
              </a:ext>
            </a:extLst>
          </p:cNvPr>
          <p:cNvSpPr>
            <a:spLocks noGrp="1"/>
          </p:cNvSpPr>
          <p:nvPr>
            <p:ph type="title"/>
          </p:nvPr>
        </p:nvSpPr>
        <p:spPr/>
        <p:txBody>
          <a:bodyPr/>
          <a:lstStyle/>
          <a:p>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ext Box 502"/>
          <p:cNvSpPr txBox="1"/>
          <p:nvPr/>
        </p:nvSpPr>
        <p:spPr>
          <a:xfrm>
            <a:off x="1485305" y="1628800"/>
            <a:ext cx="856067" cy="324801"/>
          </a:xfrm>
          <a:prstGeom prst="rect">
            <a:avLst/>
          </a:prstGeom>
          <a:noFill/>
          <a:ln w="9525">
            <a:noFill/>
          </a:ln>
        </p:spPr>
        <p:txBody>
          <a:bodyPr wrap="none" lIns="67500" tIns="35100" rIns="67500" bIns="35100">
            <a:spAutoFit/>
          </a:bodyPr>
          <a:lstStyle>
            <a:lvl1pPr marL="342900" indent="-342900" algn="l" rtl="0" eaLnBrk="0" fontAlgn="base" hangingPunct="0">
              <a:spcBef>
                <a:spcPct val="20000"/>
              </a:spcBef>
              <a:spcAft>
                <a:spcPct val="0"/>
              </a:spcAft>
              <a:buSzPct val="100000"/>
              <a:buFont typeface="Wingdings" panose="05000000000000000000"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anose="05000000000000000000" pitchFamily="2" charset="2"/>
              <a:buChar char="n"/>
              <a:defRPr sz="2400" b="1">
                <a:solidFill>
                  <a:schemeClr val="tx1"/>
                </a:solidFill>
                <a:latin typeface="+mn-lt"/>
                <a:ea typeface="+mn-ea"/>
              </a:defRPr>
            </a:lvl2pPr>
            <a:lvl3pPr marL="11430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3pPr>
            <a:lvl4pPr marL="16002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4pPr>
            <a:lvl5pPr marL="20574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5pPr>
          </a:lstStyle>
          <a:p>
            <a:pPr marL="0" indent="0" eaLnBrk="1" hangingPunct="1">
              <a:spcBef>
                <a:spcPct val="0"/>
              </a:spcBef>
              <a:buSzTx/>
              <a:buNone/>
            </a:pPr>
            <a:r>
              <a:rPr lang="en-US" altLang="zh-CN" sz="1650" dirty="0"/>
              <a:t>Course</a:t>
            </a:r>
          </a:p>
        </p:txBody>
      </p:sp>
      <p:graphicFrame>
        <p:nvGraphicFramePr>
          <p:cNvPr id="8" name="表格 7"/>
          <p:cNvGraphicFramePr>
            <a:graphicFrameLocks noGrp="1"/>
          </p:cNvGraphicFramePr>
          <p:nvPr>
            <p:extLst>
              <p:ext uri="{D42A27DB-BD31-4B8C-83A1-F6EECF244321}">
                <p14:modId xmlns:p14="http://schemas.microsoft.com/office/powerpoint/2010/main" val="2936401978"/>
              </p:ext>
            </p:extLst>
          </p:nvPr>
        </p:nvGraphicFramePr>
        <p:xfrm>
          <a:off x="1485305" y="2060848"/>
          <a:ext cx="6173390" cy="3019426"/>
        </p:xfrm>
        <a:graphic>
          <a:graphicData uri="http://schemas.openxmlformats.org/drawingml/2006/table">
            <a:tbl>
              <a:tblPr firstRow="1" bandRow="1">
                <a:tableStyleId>{5C22544A-7EE6-4342-B048-85BDC9FD1C3A}</a:tableStyleId>
              </a:tblPr>
              <a:tblGrid>
                <a:gridCol w="1238108">
                  <a:extLst>
                    <a:ext uri="{9D8B030D-6E8A-4147-A177-3AD203B41FA5}">
                      <a16:colId xmlns:a16="http://schemas.microsoft.com/office/drawing/2014/main" val="20000"/>
                    </a:ext>
                  </a:extLst>
                </a:gridCol>
                <a:gridCol w="2704288">
                  <a:extLst>
                    <a:ext uri="{9D8B030D-6E8A-4147-A177-3AD203B41FA5}">
                      <a16:colId xmlns:a16="http://schemas.microsoft.com/office/drawing/2014/main" val="20001"/>
                    </a:ext>
                  </a:extLst>
                </a:gridCol>
                <a:gridCol w="1170657">
                  <a:extLst>
                    <a:ext uri="{9D8B030D-6E8A-4147-A177-3AD203B41FA5}">
                      <a16:colId xmlns:a16="http://schemas.microsoft.com/office/drawing/2014/main" val="20002"/>
                    </a:ext>
                  </a:extLst>
                </a:gridCol>
                <a:gridCol w="1060337">
                  <a:extLst>
                    <a:ext uri="{9D8B030D-6E8A-4147-A177-3AD203B41FA5}">
                      <a16:colId xmlns:a16="http://schemas.microsoft.com/office/drawing/2014/main" val="20003"/>
                    </a:ext>
                  </a:extLst>
                </a:gridCol>
              </a:tblGrid>
              <a:tr h="471410">
                <a:tc>
                  <a:txBody>
                    <a:bodyPr/>
                    <a:lstStyle/>
                    <a:p>
                      <a:pPr marL="0" indent="269875" algn="l" defTabSz="914400" rtl="0" eaLnBrk="1" latinLnBrk="0" hangingPunct="1"/>
                      <a:r>
                        <a:rPr lang="en-US" sz="1400" b="1" kern="1200" baseline="0" dirty="0" err="1">
                          <a:solidFill>
                            <a:schemeClr val="dk1"/>
                          </a:solidFill>
                          <a:latin typeface="Arial" panose="020B0604020202020204" pitchFamily="34" charset="0"/>
                          <a:ea typeface="宋体" panose="02010600030101010101" pitchFamily="2" charset="-122"/>
                          <a:cs typeface="+mn-cs"/>
                        </a:rPr>
                        <a:t>Cno</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err="1">
                          <a:solidFill>
                            <a:schemeClr val="dk1"/>
                          </a:solidFill>
                          <a:latin typeface="Arial" panose="020B0604020202020204" pitchFamily="34" charset="0"/>
                          <a:ea typeface="宋体" panose="02010600030101010101" pitchFamily="2" charset="-122"/>
                          <a:cs typeface="+mn-cs"/>
                        </a:rPr>
                        <a:t>Cname</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err="1">
                          <a:solidFill>
                            <a:schemeClr val="dk1"/>
                          </a:solidFill>
                          <a:latin typeface="Arial" panose="020B0604020202020204" pitchFamily="34" charset="0"/>
                          <a:ea typeface="宋体" panose="02010600030101010101" pitchFamily="2" charset="-122"/>
                          <a:cs typeface="+mn-cs"/>
                        </a:rPr>
                        <a:t>Ccredit</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err="1">
                          <a:solidFill>
                            <a:schemeClr val="dk1"/>
                          </a:solidFill>
                          <a:latin typeface="Arial" panose="020B0604020202020204" pitchFamily="34" charset="0"/>
                          <a:ea typeface="宋体" panose="02010600030101010101" pitchFamily="2" charset="-122"/>
                          <a:cs typeface="+mn-cs"/>
                        </a:rPr>
                        <a:t>Cpno</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extLst>
                  <a:ext uri="{0D108BD9-81ED-4DB2-BD59-A6C34878D82A}">
                    <a16:rowId xmlns:a16="http://schemas.microsoft.com/office/drawing/2014/main" val="10000"/>
                  </a:ext>
                </a:extLst>
              </a:tr>
              <a:tr h="318502">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程序设计基础与</a:t>
                      </a:r>
                      <a:r>
                        <a:rPr lang="en-US" sz="1400" b="1" kern="1200" baseline="0" dirty="0">
                          <a:solidFill>
                            <a:schemeClr val="dk1"/>
                          </a:solidFill>
                          <a:latin typeface="Arial" panose="020B0604020202020204" pitchFamily="34" charset="0"/>
                          <a:ea typeface="宋体" panose="02010600030101010101" pitchFamily="2" charset="-122"/>
                          <a:cs typeface="+mn-cs"/>
                        </a:rPr>
                        <a:t>C</a:t>
                      </a:r>
                      <a:r>
                        <a:rPr lang="zh-CN" altLang="en-US" sz="1400" b="1" kern="1200" baseline="0" dirty="0">
                          <a:solidFill>
                            <a:schemeClr val="dk1"/>
                          </a:solidFill>
                          <a:latin typeface="Arial" panose="020B0604020202020204" pitchFamily="34" charset="0"/>
                          <a:ea typeface="宋体" panose="02010600030101010101" pitchFamily="2" charset="-122"/>
                          <a:cs typeface="+mn-cs"/>
                        </a:rPr>
                        <a:t>语言</a:t>
                      </a:r>
                    </a:p>
                  </a:txBody>
                  <a:tcPr marL="51441" marR="51441"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4</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 </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1" marR="51441" marT="0" marB="0" anchor="ctr"/>
                </a:tc>
                <a:extLst>
                  <a:ext uri="{0D108BD9-81ED-4DB2-BD59-A6C34878D82A}">
                    <a16:rowId xmlns:a16="http://schemas.microsoft.com/office/drawing/2014/main" val="10001"/>
                  </a:ext>
                </a:extLst>
              </a:tr>
              <a:tr h="318502">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数据结构</a:t>
                      </a: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4</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1" marR="51441" marT="0" marB="0" anchor="ctr"/>
                </a:tc>
                <a:extLst>
                  <a:ext uri="{0D108BD9-81ED-4DB2-BD59-A6C34878D82A}">
                    <a16:rowId xmlns:a16="http://schemas.microsoft.com/office/drawing/2014/main" val="10002"/>
                  </a:ext>
                </a:extLst>
              </a:tr>
              <a:tr h="318502">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81003</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数据库系统概论</a:t>
                      </a: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4</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extLst>
                  <a:ext uri="{0D108BD9-81ED-4DB2-BD59-A6C34878D82A}">
                    <a16:rowId xmlns:a16="http://schemas.microsoft.com/office/drawing/2014/main" val="10003"/>
                  </a:ext>
                </a:extLst>
              </a:tr>
              <a:tr h="318502">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81004</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信息系统概论</a:t>
                      </a: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4</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81003</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extLst>
                  <a:ext uri="{0D108BD9-81ED-4DB2-BD59-A6C34878D82A}">
                    <a16:rowId xmlns:a16="http://schemas.microsoft.com/office/drawing/2014/main" val="10004"/>
                  </a:ext>
                </a:extLst>
              </a:tr>
              <a:tr h="318502">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81005</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操作系统</a:t>
                      </a: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4</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extLst>
                  <a:ext uri="{0D108BD9-81ED-4DB2-BD59-A6C34878D82A}">
                    <a16:rowId xmlns:a16="http://schemas.microsoft.com/office/drawing/2014/main" val="10005"/>
                  </a:ext>
                </a:extLst>
              </a:tr>
              <a:tr h="318502">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81006</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Python</a:t>
                      </a:r>
                      <a:r>
                        <a:rPr lang="zh-CN" altLang="en-US" sz="1400" b="1" kern="1200" baseline="0" dirty="0">
                          <a:solidFill>
                            <a:schemeClr val="dk1"/>
                          </a:solidFill>
                          <a:latin typeface="Arial" panose="020B0604020202020204" pitchFamily="34" charset="0"/>
                          <a:ea typeface="宋体" panose="02010600030101010101" pitchFamily="2" charset="-122"/>
                          <a:cs typeface="+mn-cs"/>
                        </a:rPr>
                        <a:t>语言</a:t>
                      </a: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3</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extLst>
                  <a:ext uri="{0D108BD9-81ED-4DB2-BD59-A6C34878D82A}">
                    <a16:rowId xmlns:a16="http://schemas.microsoft.com/office/drawing/2014/main" val="10006"/>
                  </a:ext>
                </a:extLst>
              </a:tr>
              <a:tr h="318502">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81007</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离散数学</a:t>
                      </a: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4</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 </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extLst>
                  <a:ext uri="{0D108BD9-81ED-4DB2-BD59-A6C34878D82A}">
                    <a16:rowId xmlns:a16="http://schemas.microsoft.com/office/drawing/2014/main" val="10007"/>
                  </a:ext>
                </a:extLst>
              </a:tr>
              <a:tr h="318502">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81008</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zh-CN" altLang="en-US" sz="1400" b="1" kern="1200" baseline="0" dirty="0">
                          <a:solidFill>
                            <a:schemeClr val="dk1"/>
                          </a:solidFill>
                          <a:latin typeface="Arial" panose="020B0604020202020204" pitchFamily="34" charset="0"/>
                          <a:ea typeface="宋体" panose="02010600030101010101" pitchFamily="2" charset="-122"/>
                          <a:cs typeface="+mn-cs"/>
                        </a:rPr>
                        <a:t>大数据技术概论</a:t>
                      </a: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4</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81003</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1" marR="51441" marT="0" marB="0" anchor="ctr"/>
                </a:tc>
                <a:extLst>
                  <a:ext uri="{0D108BD9-81ED-4DB2-BD59-A6C34878D82A}">
                    <a16:rowId xmlns:a16="http://schemas.microsoft.com/office/drawing/2014/main" val="10008"/>
                  </a:ext>
                </a:extLst>
              </a:tr>
            </a:tbl>
          </a:graphicData>
        </a:graphic>
      </p:graphicFrame>
      <p:sp>
        <p:nvSpPr>
          <p:cNvPr id="3" name="标题 2">
            <a:extLst>
              <a:ext uri="{FF2B5EF4-FFF2-40B4-BE49-F238E27FC236}">
                <a16:creationId xmlns:a16="http://schemas.microsoft.com/office/drawing/2014/main" id="{8B5FB23D-A771-14E3-3196-12A4163FDB56}"/>
              </a:ext>
            </a:extLst>
          </p:cNvPr>
          <p:cNvSpPr>
            <a:spLocks noGrp="1"/>
          </p:cNvSpPr>
          <p:nvPr>
            <p:ph type="title"/>
          </p:nvPr>
        </p:nvSpPr>
        <p:spPr/>
        <p:txBody>
          <a:bodyPr/>
          <a:lstStyle/>
          <a:p>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115"/>
          <p:cNvSpPr/>
          <p:nvPr/>
        </p:nvSpPr>
        <p:spPr>
          <a:xfrm>
            <a:off x="1145381" y="1112044"/>
            <a:ext cx="6858000" cy="403957"/>
          </a:xfrm>
          <a:prstGeom prst="rect">
            <a:avLst/>
          </a:prstGeom>
          <a:noFill/>
          <a:ln w="9525">
            <a:noFill/>
          </a:ln>
        </p:spPr>
        <p:txBody>
          <a:bodyPr>
            <a:spAutoFit/>
          </a:bodyPr>
          <a:lstStyle>
            <a:lvl1pPr marL="342900" indent="-342900" algn="l" rtl="0" eaLnBrk="0" fontAlgn="base" hangingPunct="0">
              <a:spcBef>
                <a:spcPct val="20000"/>
              </a:spcBef>
              <a:spcAft>
                <a:spcPct val="0"/>
              </a:spcAft>
              <a:buSzPct val="100000"/>
              <a:buFont typeface="Wingdings" panose="05000000000000000000"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anose="05000000000000000000" pitchFamily="2" charset="2"/>
              <a:buChar char="n"/>
              <a:defRPr sz="2400" b="1">
                <a:solidFill>
                  <a:schemeClr val="tx1"/>
                </a:solidFill>
                <a:latin typeface="+mn-lt"/>
                <a:ea typeface="+mn-ea"/>
              </a:defRPr>
            </a:lvl2pPr>
            <a:lvl3pPr marL="11430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3pPr>
            <a:lvl4pPr marL="16002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4pPr>
            <a:lvl5pPr marL="20574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5pPr>
          </a:lstStyle>
          <a:p>
            <a:pPr marL="0" indent="0" algn="just" eaLnBrk="1" hangingPunct="1">
              <a:spcBef>
                <a:spcPct val="0"/>
              </a:spcBef>
              <a:buSzTx/>
              <a:buNone/>
            </a:pPr>
            <a:r>
              <a:rPr lang="en-US" altLang="zh-CN" sz="675" dirty="0"/>
              <a:t> </a:t>
            </a:r>
            <a:endParaRPr lang="en-US" altLang="zh-CN" sz="750" b="0" dirty="0"/>
          </a:p>
          <a:p>
            <a:pPr marL="0" indent="0">
              <a:spcBef>
                <a:spcPct val="0"/>
              </a:spcBef>
              <a:buSzTx/>
              <a:buNone/>
            </a:pPr>
            <a:endParaRPr lang="en-US" altLang="zh-CN" sz="1350" b="0" dirty="0"/>
          </a:p>
        </p:txBody>
      </p:sp>
      <p:sp>
        <p:nvSpPr>
          <p:cNvPr id="98308" name="Rectangle 182"/>
          <p:cNvSpPr/>
          <p:nvPr/>
        </p:nvSpPr>
        <p:spPr>
          <a:xfrm>
            <a:off x="4213622" y="4887517"/>
            <a:ext cx="628650" cy="530915"/>
          </a:xfrm>
          <a:prstGeom prst="rect">
            <a:avLst/>
          </a:prstGeom>
          <a:noFill/>
          <a:ln w="9525">
            <a:noFill/>
          </a:ln>
        </p:spPr>
        <p:txBody>
          <a:bodyPr>
            <a:spAutoFit/>
          </a:bodyPr>
          <a:lstStyle>
            <a:lvl1pPr marL="342900" indent="-342900" algn="l" rtl="0" eaLnBrk="0" fontAlgn="base" hangingPunct="0">
              <a:spcBef>
                <a:spcPct val="20000"/>
              </a:spcBef>
              <a:spcAft>
                <a:spcPct val="0"/>
              </a:spcAft>
              <a:buSzPct val="100000"/>
              <a:buFont typeface="Wingdings" panose="05000000000000000000"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anose="05000000000000000000" pitchFamily="2" charset="2"/>
              <a:buChar char="n"/>
              <a:defRPr sz="2400" b="1">
                <a:solidFill>
                  <a:schemeClr val="tx1"/>
                </a:solidFill>
                <a:latin typeface="+mn-lt"/>
                <a:ea typeface="+mn-ea"/>
              </a:defRPr>
            </a:lvl2pPr>
            <a:lvl3pPr marL="11430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3pPr>
            <a:lvl4pPr marL="16002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4pPr>
            <a:lvl5pPr marL="20574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5pPr>
          </a:lstStyle>
          <a:p>
            <a:pPr marL="0" indent="0" algn="ctr" eaLnBrk="1" hangingPunct="1">
              <a:spcBef>
                <a:spcPct val="0"/>
              </a:spcBef>
              <a:buSzTx/>
              <a:buNone/>
            </a:pPr>
            <a:r>
              <a:rPr lang="en-US" altLang="zh-CN" sz="1500" dirty="0"/>
              <a:t>(c)</a:t>
            </a:r>
            <a:endParaRPr lang="en-US" altLang="zh-CN" sz="1500" b="0" dirty="0"/>
          </a:p>
          <a:p>
            <a:pPr marL="0" indent="0">
              <a:spcBef>
                <a:spcPct val="0"/>
              </a:spcBef>
              <a:buSzTx/>
              <a:buNone/>
            </a:pPr>
            <a:endParaRPr lang="en-US" altLang="zh-CN" sz="1350" b="0" dirty="0"/>
          </a:p>
        </p:txBody>
      </p:sp>
      <p:sp>
        <p:nvSpPr>
          <p:cNvPr id="98309" name="Rectangle 184"/>
          <p:cNvSpPr/>
          <p:nvPr/>
        </p:nvSpPr>
        <p:spPr>
          <a:xfrm>
            <a:off x="6172200" y="3257550"/>
            <a:ext cx="857250" cy="571500"/>
          </a:xfrm>
          <a:prstGeom prst="rect">
            <a:avLst/>
          </a:prstGeom>
          <a:noFill/>
          <a:ln w="9525">
            <a:noFill/>
          </a:ln>
        </p:spPr>
        <p:txBody>
          <a:bodyPr wrap="none" lIns="67500" tIns="35100" rIns="67500" bIns="35100" anchor="ctr" anchorCtr="0"/>
          <a:lstStyle>
            <a:lvl1pPr marL="342900" indent="-342900" algn="l" rtl="0" eaLnBrk="0" fontAlgn="base" hangingPunct="0">
              <a:spcBef>
                <a:spcPct val="20000"/>
              </a:spcBef>
              <a:spcAft>
                <a:spcPct val="0"/>
              </a:spcAft>
              <a:buSzPct val="100000"/>
              <a:buFont typeface="Wingdings" panose="05000000000000000000"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anose="05000000000000000000" pitchFamily="2" charset="2"/>
              <a:buChar char="n"/>
              <a:defRPr sz="2400" b="1">
                <a:solidFill>
                  <a:schemeClr val="tx1"/>
                </a:solidFill>
                <a:latin typeface="+mn-lt"/>
                <a:ea typeface="+mn-ea"/>
              </a:defRPr>
            </a:lvl2pPr>
            <a:lvl3pPr marL="11430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3pPr>
            <a:lvl4pPr marL="16002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4pPr>
            <a:lvl5pPr marL="20574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5pPr>
          </a:lstStyle>
          <a:p>
            <a:pPr marL="0" indent="0" eaLnBrk="1" hangingPunct="1">
              <a:spcBef>
                <a:spcPct val="0"/>
              </a:spcBef>
              <a:buSzTx/>
              <a:buNone/>
            </a:pPr>
            <a:endParaRPr lang="zh-CN" altLang="en-US" sz="1350" b="0" dirty="0"/>
          </a:p>
        </p:txBody>
      </p:sp>
      <p:sp>
        <p:nvSpPr>
          <p:cNvPr id="98310" name="Rectangle 186"/>
          <p:cNvSpPr/>
          <p:nvPr/>
        </p:nvSpPr>
        <p:spPr>
          <a:xfrm>
            <a:off x="6000750" y="3714750"/>
            <a:ext cx="742950" cy="742950"/>
          </a:xfrm>
          <a:prstGeom prst="rect">
            <a:avLst/>
          </a:prstGeom>
          <a:noFill/>
          <a:ln w="9525">
            <a:noFill/>
          </a:ln>
        </p:spPr>
        <p:txBody>
          <a:bodyPr wrap="none" lIns="67500" tIns="35100" rIns="67500" bIns="35100" anchor="ctr" anchorCtr="0"/>
          <a:lstStyle>
            <a:lvl1pPr marL="342900" indent="-342900" algn="l" rtl="0" eaLnBrk="0" fontAlgn="base" hangingPunct="0">
              <a:spcBef>
                <a:spcPct val="20000"/>
              </a:spcBef>
              <a:spcAft>
                <a:spcPct val="0"/>
              </a:spcAft>
              <a:buSzPct val="100000"/>
              <a:buFont typeface="Wingdings" panose="05000000000000000000"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anose="05000000000000000000" pitchFamily="2" charset="2"/>
              <a:buChar char="n"/>
              <a:defRPr sz="2400" b="1">
                <a:solidFill>
                  <a:schemeClr val="tx1"/>
                </a:solidFill>
                <a:latin typeface="+mn-lt"/>
                <a:ea typeface="+mn-ea"/>
              </a:defRPr>
            </a:lvl2pPr>
            <a:lvl3pPr marL="11430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3pPr>
            <a:lvl4pPr marL="16002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4pPr>
            <a:lvl5pPr marL="20574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5pPr>
          </a:lstStyle>
          <a:p>
            <a:pPr marL="0" indent="0" algn="ctr" eaLnBrk="1" hangingPunct="1">
              <a:spcBef>
                <a:spcPct val="0"/>
              </a:spcBef>
              <a:buSzTx/>
              <a:buNone/>
            </a:pPr>
            <a:endParaRPr lang="zh-CN" altLang="zh-CN" sz="1350" b="0" dirty="0"/>
          </a:p>
        </p:txBody>
      </p:sp>
      <p:graphicFrame>
        <p:nvGraphicFramePr>
          <p:cNvPr id="8" name="表格 7"/>
          <p:cNvGraphicFramePr>
            <a:graphicFrameLocks noGrp="1"/>
          </p:cNvGraphicFramePr>
          <p:nvPr>
            <p:extLst>
              <p:ext uri="{D42A27DB-BD31-4B8C-83A1-F6EECF244321}">
                <p14:modId xmlns:p14="http://schemas.microsoft.com/office/powerpoint/2010/main" val="2641739890"/>
              </p:ext>
            </p:extLst>
          </p:nvPr>
        </p:nvGraphicFramePr>
        <p:xfrm>
          <a:off x="1008595" y="1979536"/>
          <a:ext cx="6227701" cy="3105645"/>
        </p:xfrm>
        <a:graphic>
          <a:graphicData uri="http://schemas.openxmlformats.org/drawingml/2006/table">
            <a:tbl>
              <a:tblPr firstRow="1" bandRow="1">
                <a:tableStyleId>{5C22544A-7EE6-4342-B048-85BDC9FD1C3A}</a:tableStyleId>
              </a:tblPr>
              <a:tblGrid>
                <a:gridCol w="1304513">
                  <a:extLst>
                    <a:ext uri="{9D8B030D-6E8A-4147-A177-3AD203B41FA5}">
                      <a16:colId xmlns:a16="http://schemas.microsoft.com/office/drawing/2014/main" val="20000"/>
                    </a:ext>
                  </a:extLst>
                </a:gridCol>
                <a:gridCol w="962748">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gridCol w="1728192">
                  <a:extLst>
                    <a:ext uri="{9D8B030D-6E8A-4147-A177-3AD203B41FA5}">
                      <a16:colId xmlns:a16="http://schemas.microsoft.com/office/drawing/2014/main" val="20004"/>
                    </a:ext>
                  </a:extLst>
                </a:gridCol>
              </a:tblGrid>
              <a:tr h="423735">
                <a:tc>
                  <a:txBody>
                    <a:bodyPr/>
                    <a:lstStyle/>
                    <a:p>
                      <a:pPr indent="269875" algn="l">
                        <a:tabLst>
                          <a:tab pos="3769360" algn="l"/>
                        </a:tabLst>
                      </a:pPr>
                      <a:r>
                        <a:rPr lang="en-US" sz="1400" b="1" kern="1200" baseline="0" dirty="0">
                          <a:solidFill>
                            <a:schemeClr val="dk1"/>
                          </a:solidFill>
                          <a:latin typeface="Arial" panose="020B0604020202020204" pitchFamily="34" charset="0"/>
                          <a:ea typeface="宋体" panose="02010600030101010101" pitchFamily="2" charset="-122"/>
                          <a:cs typeface="+mn-cs"/>
                        </a:rPr>
                        <a:t>Sno</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tc>
                <a:tc>
                  <a:txBody>
                    <a:bodyPr/>
                    <a:lstStyle/>
                    <a:p>
                      <a:pPr indent="269875" algn="l">
                        <a:tabLst>
                          <a:tab pos="3769360" algn="l"/>
                        </a:tabLst>
                      </a:pPr>
                      <a:r>
                        <a:rPr lang="en-US" sz="1400" b="1" kern="1200" baseline="0" dirty="0" err="1">
                          <a:solidFill>
                            <a:schemeClr val="dk1"/>
                          </a:solidFill>
                          <a:latin typeface="Arial" panose="020B0604020202020204" pitchFamily="34" charset="0"/>
                          <a:ea typeface="宋体" panose="02010600030101010101" pitchFamily="2" charset="-122"/>
                          <a:cs typeface="+mn-cs"/>
                        </a:rPr>
                        <a:t>Cno</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tc>
                <a:tc>
                  <a:txBody>
                    <a:bodyPr/>
                    <a:lstStyle/>
                    <a:p>
                      <a:pPr indent="269875" algn="l">
                        <a:tabLst>
                          <a:tab pos="3769360" algn="l"/>
                        </a:tabLst>
                      </a:pPr>
                      <a:r>
                        <a:rPr lang="en-US" sz="1400" b="1" kern="1200" baseline="0" dirty="0">
                          <a:solidFill>
                            <a:schemeClr val="dk1"/>
                          </a:solidFill>
                          <a:latin typeface="Arial" panose="020B0604020202020204" pitchFamily="34" charset="0"/>
                          <a:ea typeface="宋体" panose="02010600030101010101" pitchFamily="2" charset="-122"/>
                          <a:cs typeface="+mn-cs"/>
                        </a:rPr>
                        <a:t>Grade</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tc>
                <a:tc>
                  <a:txBody>
                    <a:bodyPr/>
                    <a:lstStyle/>
                    <a:p>
                      <a:pPr indent="269875" algn="l">
                        <a:tabLst>
                          <a:tab pos="3769360" algn="l"/>
                        </a:tabLst>
                      </a:pPr>
                      <a:r>
                        <a:rPr lang="en-US" sz="1400" b="1" kern="1200" baseline="0" dirty="0">
                          <a:solidFill>
                            <a:schemeClr val="dk1"/>
                          </a:solidFill>
                          <a:latin typeface="Arial" panose="020B0604020202020204" pitchFamily="34" charset="0"/>
                          <a:ea typeface="宋体" panose="02010600030101010101" pitchFamily="2" charset="-122"/>
                          <a:cs typeface="+mn-cs"/>
                        </a:rPr>
                        <a:t>Semester</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tc>
                <a:tc>
                  <a:txBody>
                    <a:bodyPr/>
                    <a:lstStyle/>
                    <a:p>
                      <a:pPr indent="269875" algn="l">
                        <a:tabLst>
                          <a:tab pos="3769360" algn="l"/>
                        </a:tabLst>
                      </a:pPr>
                      <a:r>
                        <a:rPr lang="en-US" sz="1400" b="1" kern="1200" baseline="0" dirty="0" err="1">
                          <a:solidFill>
                            <a:schemeClr val="dk1"/>
                          </a:solidFill>
                          <a:latin typeface="Arial" panose="020B0604020202020204" pitchFamily="34" charset="0"/>
                          <a:ea typeface="宋体" panose="02010600030101010101" pitchFamily="2" charset="-122"/>
                          <a:cs typeface="+mn-cs"/>
                        </a:rPr>
                        <a:t>Teachingclass</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tc>
                <a:extLst>
                  <a:ext uri="{0D108BD9-81ED-4DB2-BD59-A6C34878D82A}">
                    <a16:rowId xmlns:a16="http://schemas.microsoft.com/office/drawing/2014/main" val="10000"/>
                  </a:ext>
                </a:extLst>
              </a:tr>
              <a:tr h="243810">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20180001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85</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20192</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81001-01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01"/>
                  </a:ext>
                </a:extLst>
              </a:tr>
              <a:tr h="243810">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81002</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96</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20201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81002-01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02"/>
                  </a:ext>
                </a:extLst>
              </a:tr>
              <a:tr h="243810">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81003</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87</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20202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81003-01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03"/>
                  </a:ext>
                </a:extLst>
              </a:tr>
              <a:tr h="243810">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80</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20192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81001-02</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04"/>
                  </a:ext>
                </a:extLst>
              </a:tr>
              <a:tr h="243810">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81002</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98</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20201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81002-01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05"/>
                  </a:ext>
                </a:extLst>
              </a:tr>
              <a:tr h="243810">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81003</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71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20202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81003-02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06"/>
                  </a:ext>
                </a:extLst>
              </a:tr>
              <a:tr h="243810">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20180003</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20192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81001-01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07"/>
                  </a:ext>
                </a:extLst>
              </a:tr>
              <a:tr h="243810">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20180003</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81002</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76</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20201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81002-02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08"/>
                  </a:ext>
                </a:extLst>
              </a:tr>
              <a:tr h="243810">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20180004</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56</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20192</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81001-02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09"/>
                  </a:ext>
                </a:extLst>
              </a:tr>
              <a:tr h="243810">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20180004</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97</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20201</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81002-02</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10"/>
                  </a:ext>
                </a:extLst>
              </a:tr>
              <a:tr h="243810">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20180005</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81003</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68</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a:solidFill>
                            <a:schemeClr val="dk1"/>
                          </a:solidFill>
                          <a:latin typeface="Arial" panose="020B0604020202020204" pitchFamily="34" charset="0"/>
                          <a:ea typeface="宋体" panose="02010600030101010101" pitchFamily="2" charset="-122"/>
                          <a:cs typeface="+mn-cs"/>
                        </a:rPr>
                        <a:t>20202</a:t>
                      </a:r>
                      <a:endParaRPr lang="zh-CN" altLang="en-US" sz="1400" b="1" kern="1200" baseline="0">
                        <a:solidFill>
                          <a:schemeClr val="dk1"/>
                        </a:solidFill>
                        <a:latin typeface="Arial" panose="020B0604020202020204" pitchFamily="34" charset="0"/>
                        <a:ea typeface="宋体" panose="02010600030101010101" pitchFamily="2" charset="-122"/>
                        <a:cs typeface="+mn-cs"/>
                      </a:endParaRPr>
                    </a:p>
                  </a:txBody>
                  <a:tcPr marL="51448" marR="51448" marT="0" marB="0" anchor="ctr"/>
                </a:tc>
                <a:tc>
                  <a:txBody>
                    <a:bodyPr/>
                    <a:lstStyle/>
                    <a:p>
                      <a:pPr marL="0" indent="269875" algn="l" defTabSz="914400" rtl="0" eaLnBrk="1" latinLnBrk="0" hangingPunct="1"/>
                      <a:r>
                        <a:rPr lang="en-US" sz="1400" b="1" kern="1200" baseline="0" dirty="0">
                          <a:solidFill>
                            <a:schemeClr val="dk1"/>
                          </a:solidFill>
                          <a:latin typeface="Arial" panose="020B0604020202020204" pitchFamily="34" charset="0"/>
                          <a:ea typeface="宋体" panose="02010600030101010101" pitchFamily="2" charset="-122"/>
                          <a:cs typeface="+mn-cs"/>
                        </a:rPr>
                        <a:t>81003-01</a:t>
                      </a:r>
                      <a:endParaRPr lang="zh-CN" altLang="en-US" sz="1400" b="1" kern="1200" baseline="0" dirty="0">
                        <a:solidFill>
                          <a:schemeClr val="dk1"/>
                        </a:solidFill>
                        <a:latin typeface="Arial" panose="020B0604020202020204" pitchFamily="34" charset="0"/>
                        <a:ea typeface="宋体" panose="02010600030101010101" pitchFamily="2" charset="-122"/>
                        <a:cs typeface="+mn-cs"/>
                      </a:endParaRPr>
                    </a:p>
                  </a:txBody>
                  <a:tcPr marL="51448" marR="51448" marT="0" marB="0" anchor="ctr"/>
                </a:tc>
                <a:extLst>
                  <a:ext uri="{0D108BD9-81ED-4DB2-BD59-A6C34878D82A}">
                    <a16:rowId xmlns:a16="http://schemas.microsoft.com/office/drawing/2014/main" val="10011"/>
                  </a:ext>
                </a:extLst>
              </a:tr>
            </a:tbl>
          </a:graphicData>
        </a:graphic>
      </p:graphicFrame>
      <p:sp>
        <p:nvSpPr>
          <p:cNvPr id="98391" name="Text Box 502"/>
          <p:cNvSpPr txBox="1"/>
          <p:nvPr/>
        </p:nvSpPr>
        <p:spPr>
          <a:xfrm>
            <a:off x="1049792" y="1551567"/>
            <a:ext cx="547792" cy="347884"/>
          </a:xfrm>
          <a:prstGeom prst="rect">
            <a:avLst/>
          </a:prstGeom>
          <a:noFill/>
          <a:ln w="9525">
            <a:noFill/>
          </a:ln>
        </p:spPr>
        <p:txBody>
          <a:bodyPr wrap="square" lIns="67500" tIns="35100" rIns="67500" bIns="35100">
            <a:spAutoFit/>
          </a:bodyPr>
          <a:lstStyle>
            <a:lvl1pPr marL="342900" indent="-342900" algn="l" rtl="0" eaLnBrk="0" fontAlgn="base" hangingPunct="0">
              <a:spcBef>
                <a:spcPct val="20000"/>
              </a:spcBef>
              <a:spcAft>
                <a:spcPct val="0"/>
              </a:spcAft>
              <a:buSzPct val="100000"/>
              <a:buFont typeface="Wingdings" panose="05000000000000000000"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Wingdings" panose="05000000000000000000" pitchFamily="2" charset="2"/>
              <a:buChar char="n"/>
              <a:defRPr sz="2400" b="1">
                <a:solidFill>
                  <a:schemeClr val="tx1"/>
                </a:solidFill>
                <a:latin typeface="+mn-lt"/>
                <a:ea typeface="+mn-ea"/>
              </a:defRPr>
            </a:lvl2pPr>
            <a:lvl3pPr marL="11430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3pPr>
            <a:lvl4pPr marL="16002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4pPr>
            <a:lvl5pPr marL="2057400" indent="-228600" algn="l" rtl="0" eaLnBrk="0" fontAlgn="base" hangingPunct="0">
              <a:spcBef>
                <a:spcPct val="20000"/>
              </a:spcBef>
              <a:spcAft>
                <a:spcPct val="0"/>
              </a:spcAft>
              <a:buFont typeface="Arial" panose="02080604020202020204" pitchFamily="34" charset="0"/>
              <a:buChar char="»"/>
              <a:defRPr sz="2000" b="1">
                <a:solidFill>
                  <a:schemeClr val="tx1"/>
                </a:solidFill>
                <a:latin typeface="+mn-lt"/>
                <a:ea typeface="+mn-ea"/>
              </a:defRPr>
            </a:lvl5pPr>
          </a:lstStyle>
          <a:p>
            <a:pPr marL="0" indent="0" eaLnBrk="1" hangingPunct="1">
              <a:spcBef>
                <a:spcPct val="0"/>
              </a:spcBef>
              <a:buSzTx/>
              <a:buNone/>
            </a:pPr>
            <a:r>
              <a:rPr lang="en-US" altLang="zh-CN" sz="1800" dirty="0"/>
              <a:t>SC</a:t>
            </a:r>
          </a:p>
        </p:txBody>
      </p:sp>
      <p:sp>
        <p:nvSpPr>
          <p:cNvPr id="3" name="标题 2">
            <a:extLst>
              <a:ext uri="{FF2B5EF4-FFF2-40B4-BE49-F238E27FC236}">
                <a16:creationId xmlns:a16="http://schemas.microsoft.com/office/drawing/2014/main" id="{D1EAD925-FD12-BE7E-A0C6-2F57DB944A96}"/>
              </a:ext>
            </a:extLst>
          </p:cNvPr>
          <p:cNvSpPr>
            <a:spLocks noGrp="1"/>
          </p:cNvSpPr>
          <p:nvPr>
            <p:ph type="title"/>
          </p:nvPr>
        </p:nvSpPr>
        <p:spPr/>
        <p:txBody>
          <a:bodyPr/>
          <a:lstStyle/>
          <a:p>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a:extLst>
              <a:ext uri="{FF2B5EF4-FFF2-40B4-BE49-F238E27FC236}">
                <a16:creationId xmlns:a16="http://schemas.microsoft.com/office/drawing/2014/main" id="{17E5BA31-7A6F-FB54-D997-0868B8CD5BCE}"/>
              </a:ext>
            </a:extLst>
          </p:cNvPr>
          <p:cNvSpPr>
            <a:spLocks noGrp="1" noChangeArrowheads="1"/>
          </p:cNvSpPr>
          <p:nvPr>
            <p:ph type="body" idx="4294967295"/>
          </p:nvPr>
        </p:nvSpPr>
        <p:spPr>
          <a:xfrm>
            <a:off x="1123730" y="1484784"/>
            <a:ext cx="6515100" cy="3207544"/>
          </a:xfrm>
        </p:spPr>
        <p:txBody>
          <a:bodyPr>
            <a:normAutofit fontScale="92500"/>
          </a:bodyPr>
          <a:lstStyle/>
          <a:p>
            <a:pPr algn="just" eaLnBrk="1" hangingPunct="1">
              <a:buFont typeface="Wingdings" pitchFamily="2" charset="2"/>
              <a:buNone/>
            </a:pPr>
            <a:r>
              <a:rPr lang="en-US" altLang="zh-CN" sz="1800" dirty="0"/>
              <a:t>[</a:t>
            </a:r>
            <a:r>
              <a:rPr lang="zh-CN" altLang="en-US" sz="1800" dirty="0"/>
              <a:t>例</a:t>
            </a:r>
            <a:r>
              <a:rPr lang="en-US" altLang="zh-CN" sz="1800" dirty="0"/>
              <a:t>3.5]  </a:t>
            </a:r>
            <a:r>
              <a:rPr lang="zh-CN" altLang="en-US" sz="1800" dirty="0"/>
              <a:t>建立“学生”表</a:t>
            </a:r>
            <a:r>
              <a:rPr lang="en-US" altLang="zh-CN" sz="1800" dirty="0"/>
              <a:t>Student</a:t>
            </a:r>
            <a:endParaRPr lang="zh-CN" altLang="en-US" sz="1800" dirty="0"/>
          </a:p>
          <a:p>
            <a:pPr eaLnBrk="1" hangingPunct="1">
              <a:buFont typeface="Wingdings" pitchFamily="2" charset="2"/>
              <a:buNone/>
            </a:pPr>
            <a:r>
              <a:rPr lang="zh-CN" altLang="en-US" sz="1350" dirty="0"/>
              <a:t>     </a:t>
            </a:r>
          </a:p>
          <a:p>
            <a:pPr eaLnBrk="1" hangingPunct="1">
              <a:buFont typeface="Wingdings" pitchFamily="2" charset="2"/>
              <a:buNone/>
            </a:pPr>
            <a:r>
              <a:rPr lang="en-US" altLang="zh-CN" sz="1800" dirty="0"/>
              <a:t>CREATE TABLE Student          </a:t>
            </a:r>
          </a:p>
          <a:p>
            <a:pPr eaLnBrk="1" hangingPunct="1">
              <a:buFont typeface="Wingdings" pitchFamily="2" charset="2"/>
              <a:buNone/>
            </a:pPr>
            <a:r>
              <a:rPr lang="en-US" altLang="zh-CN" sz="1800" dirty="0"/>
              <a:t>      </a:t>
            </a:r>
            <a:r>
              <a:rPr lang="zh-CN" altLang="en-US" sz="1800" dirty="0"/>
              <a:t>(</a:t>
            </a:r>
            <a:r>
              <a:rPr lang="en-US" altLang="zh-CN" sz="1800" dirty="0"/>
              <a:t>Sno   CHAR</a:t>
            </a:r>
            <a:r>
              <a:rPr lang="zh-CN" altLang="en-US" sz="1800" dirty="0"/>
              <a:t>(</a:t>
            </a:r>
            <a:r>
              <a:rPr lang="en-US" altLang="zh-CN" sz="1800" dirty="0"/>
              <a:t>8</a:t>
            </a:r>
            <a:r>
              <a:rPr lang="zh-CN" altLang="en-US" sz="1800" dirty="0"/>
              <a:t>)</a:t>
            </a:r>
            <a:r>
              <a:rPr lang="en-US" altLang="zh-CN" sz="1800" dirty="0"/>
              <a:t> </a:t>
            </a:r>
            <a:r>
              <a:rPr lang="en-US" altLang="zh-CN" sz="1800" dirty="0">
                <a:solidFill>
                  <a:srgbClr val="FF00FF"/>
                </a:solidFill>
              </a:rPr>
              <a:t>PRIMARY KEY</a:t>
            </a:r>
            <a:r>
              <a:rPr lang="zh-CN" altLang="en-US" sz="1800" dirty="0"/>
              <a:t>, </a:t>
            </a:r>
            <a:br>
              <a:rPr lang="en-US" altLang="zh-CN" sz="1800" dirty="0"/>
            </a:br>
            <a:r>
              <a:rPr lang="en-US" altLang="zh-CN" sz="1800" dirty="0"/>
              <a:t>                                          </a:t>
            </a:r>
            <a:r>
              <a:rPr lang="en-US" altLang="zh-CN" sz="1500" dirty="0"/>
              <a:t>/* </a:t>
            </a:r>
            <a:r>
              <a:rPr lang="zh-CN" altLang="en-US" sz="1500" dirty="0"/>
              <a:t>列级完整性约束条件</a:t>
            </a:r>
            <a:r>
              <a:rPr lang="en-US" altLang="zh-CN" sz="1500" dirty="0"/>
              <a:t>,Sno</a:t>
            </a:r>
            <a:r>
              <a:rPr lang="zh-CN" altLang="en-US" sz="1500" dirty="0"/>
              <a:t>是主码*</a:t>
            </a:r>
            <a:r>
              <a:rPr lang="en-US" altLang="zh-CN" sz="1500" dirty="0"/>
              <a:t>/        </a:t>
            </a:r>
            <a:r>
              <a:rPr lang="en-US" altLang="zh-CN" sz="1800" dirty="0"/>
              <a:t>          </a:t>
            </a:r>
          </a:p>
          <a:p>
            <a:pPr eaLnBrk="1" hangingPunct="1">
              <a:buFont typeface="Wingdings" pitchFamily="2" charset="2"/>
              <a:buNone/>
            </a:pPr>
            <a:r>
              <a:rPr lang="en-US" altLang="zh-CN" sz="1800" dirty="0"/>
              <a:t> </a:t>
            </a:r>
            <a:r>
              <a:rPr lang="zh-CN" altLang="en-US" sz="1800" dirty="0"/>
              <a:t>       </a:t>
            </a:r>
            <a:r>
              <a:rPr lang="en-US" altLang="zh-CN" sz="1800" dirty="0" err="1"/>
              <a:t>Sname</a:t>
            </a:r>
            <a:r>
              <a:rPr lang="en-US" altLang="zh-CN" sz="1800" dirty="0"/>
              <a:t> VARCHAR</a:t>
            </a:r>
            <a:r>
              <a:rPr lang="zh-CN" altLang="en-US" sz="1800" dirty="0"/>
              <a:t>(</a:t>
            </a:r>
            <a:r>
              <a:rPr lang="en-US" altLang="zh-CN" sz="1800" dirty="0"/>
              <a:t>20</a:t>
            </a:r>
            <a:r>
              <a:rPr lang="zh-CN" altLang="en-US" sz="1800" dirty="0"/>
              <a:t>)</a:t>
            </a:r>
            <a:r>
              <a:rPr lang="en-US" altLang="zh-CN" sz="1800" dirty="0"/>
              <a:t> </a:t>
            </a:r>
            <a:r>
              <a:rPr lang="en-US" altLang="zh-CN" sz="1800" dirty="0">
                <a:solidFill>
                  <a:srgbClr val="FF00FF"/>
                </a:solidFill>
              </a:rPr>
              <a:t>UNIQUE</a:t>
            </a:r>
            <a:r>
              <a:rPr lang="zh-CN" altLang="en-US" sz="1800" dirty="0"/>
              <a:t>,          </a:t>
            </a:r>
            <a:r>
              <a:rPr lang="zh-CN" altLang="en-US" sz="1500" dirty="0"/>
              <a:t> </a:t>
            </a:r>
            <a:r>
              <a:rPr lang="en-US" altLang="zh-CN" sz="1500" dirty="0"/>
              <a:t>/* </a:t>
            </a:r>
            <a:r>
              <a:rPr lang="en-US" altLang="zh-CN" sz="1500" dirty="0" err="1"/>
              <a:t>Sname</a:t>
            </a:r>
            <a:r>
              <a:rPr lang="zh-CN" altLang="en-US" sz="1500" dirty="0"/>
              <a:t>取唯一值*</a:t>
            </a:r>
            <a:r>
              <a:rPr lang="en-US" altLang="zh-CN" sz="1500" dirty="0"/>
              <a:t>/</a:t>
            </a:r>
          </a:p>
          <a:p>
            <a:pPr eaLnBrk="1" hangingPunct="1">
              <a:buFont typeface="Wingdings" pitchFamily="2" charset="2"/>
              <a:buNone/>
            </a:pPr>
            <a:r>
              <a:rPr lang="en-US" altLang="zh-CN" sz="1800" dirty="0"/>
              <a:t>        </a:t>
            </a:r>
            <a:r>
              <a:rPr lang="en-US" altLang="zh-CN" sz="1800" dirty="0" err="1"/>
              <a:t>Ssex</a:t>
            </a:r>
            <a:r>
              <a:rPr lang="en-US" altLang="zh-CN" sz="1800" dirty="0"/>
              <a:t>    CHAR</a:t>
            </a:r>
            <a:r>
              <a:rPr lang="zh-CN" altLang="en-US" sz="1800" dirty="0"/>
              <a:t>(</a:t>
            </a:r>
            <a:r>
              <a:rPr lang="en-US" altLang="zh-CN" sz="1800" dirty="0"/>
              <a:t>6</a:t>
            </a:r>
            <a:r>
              <a:rPr lang="zh-CN" altLang="en-US" sz="1800" dirty="0"/>
              <a:t>),</a:t>
            </a:r>
          </a:p>
          <a:p>
            <a:pPr eaLnBrk="1" hangingPunct="1">
              <a:buFont typeface="Wingdings" pitchFamily="2" charset="2"/>
              <a:buNone/>
            </a:pPr>
            <a:r>
              <a:rPr lang="zh-CN" altLang="en-US" sz="1800" dirty="0"/>
              <a:t>        </a:t>
            </a:r>
            <a:r>
              <a:rPr lang="en-US" altLang="zh-CN" sz="1800" dirty="0" err="1"/>
              <a:t>Sbirthdate</a:t>
            </a:r>
            <a:r>
              <a:rPr lang="zh-CN" altLang="en-US" sz="1800" dirty="0"/>
              <a:t> </a:t>
            </a:r>
            <a:r>
              <a:rPr lang="en-US" altLang="zh-CN" sz="1800" dirty="0"/>
              <a:t>Date</a:t>
            </a:r>
            <a:r>
              <a:rPr lang="zh-CN" altLang="en-US" sz="1800" dirty="0"/>
              <a:t>,</a:t>
            </a:r>
          </a:p>
          <a:p>
            <a:pPr eaLnBrk="1" hangingPunct="1">
              <a:buFont typeface="Wingdings" pitchFamily="2" charset="2"/>
              <a:buNone/>
            </a:pPr>
            <a:r>
              <a:rPr lang="zh-CN" altLang="en-US" sz="1800" dirty="0"/>
              <a:t>        </a:t>
            </a:r>
            <a:r>
              <a:rPr lang="en-US" altLang="zh-CN" sz="1800" dirty="0" err="1"/>
              <a:t>Smajor</a:t>
            </a:r>
            <a:r>
              <a:rPr lang="en-US" altLang="zh-CN" sz="1800" dirty="0"/>
              <a:t>  VARCHAR</a:t>
            </a:r>
            <a:r>
              <a:rPr lang="zh-CN" altLang="en-US" sz="1800" dirty="0"/>
              <a:t>(</a:t>
            </a:r>
            <a:r>
              <a:rPr lang="en-US" altLang="zh-CN" sz="1800" dirty="0"/>
              <a:t>40</a:t>
            </a:r>
            <a:r>
              <a:rPr lang="zh-CN" altLang="en-US" sz="1800" dirty="0"/>
              <a:t>)</a:t>
            </a:r>
          </a:p>
          <a:p>
            <a:pPr eaLnBrk="1" hangingPunct="1">
              <a:buFont typeface="Wingdings" pitchFamily="2" charset="2"/>
              <a:buNone/>
            </a:pPr>
            <a:r>
              <a:rPr lang="en-US" altLang="zh-CN" sz="1800" dirty="0"/>
              <a:t>      </a:t>
            </a:r>
            <a:r>
              <a:rPr lang="zh-CN" altLang="en-US" sz="1800" dirty="0"/>
              <a:t>); </a:t>
            </a:r>
          </a:p>
        </p:txBody>
      </p:sp>
      <p:sp>
        <p:nvSpPr>
          <p:cNvPr id="36868" name="AutoShape 7">
            <a:extLst>
              <a:ext uri="{FF2B5EF4-FFF2-40B4-BE49-F238E27FC236}">
                <a16:creationId xmlns:a16="http://schemas.microsoft.com/office/drawing/2014/main" id="{4573510F-24CB-9BB5-423D-427D7EBCA4EC}"/>
              </a:ext>
            </a:extLst>
          </p:cNvPr>
          <p:cNvSpPr>
            <a:spLocks noChangeArrowheads="1"/>
          </p:cNvSpPr>
          <p:nvPr/>
        </p:nvSpPr>
        <p:spPr bwMode="auto">
          <a:xfrm>
            <a:off x="5220072" y="1840103"/>
            <a:ext cx="685800" cy="457200"/>
          </a:xfrm>
          <a:prstGeom prst="wedgeRoundRectCallout">
            <a:avLst>
              <a:gd name="adj1" fmla="val -151287"/>
              <a:gd name="adj2" fmla="val 79306"/>
              <a:gd name="adj3" fmla="val 16667"/>
            </a:avLst>
          </a:prstGeom>
          <a:gradFill rotWithShape="1">
            <a:gsLst>
              <a:gs pos="0">
                <a:srgbClr val="CCFFFF">
                  <a:alpha val="73000"/>
                </a:srgbClr>
              </a:gs>
              <a:gs pos="100000">
                <a:srgbClr val="B9CC4A"/>
              </a:gs>
            </a:gsLst>
            <a:lin ang="5400000" scaled="1"/>
          </a:gradFill>
          <a:ln w="25400">
            <a:solidFill>
              <a:srgbClr val="FF99CC"/>
            </a:solidFill>
            <a:miter lim="800000"/>
            <a:headEnd/>
            <a:tailEnd/>
          </a:ln>
        </p:spPr>
        <p:txBody>
          <a:bodyPr anchor="ctr"/>
          <a:lstStyle>
            <a:lvl1pPr marL="342900" indent="-342900">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r>
              <a:rPr lang="zh-CN" altLang="en-US" sz="1350" dirty="0"/>
              <a:t>主码</a:t>
            </a:r>
          </a:p>
        </p:txBody>
      </p:sp>
      <p:sp>
        <p:nvSpPr>
          <p:cNvPr id="5" name="AutoShape 7">
            <a:extLst>
              <a:ext uri="{FF2B5EF4-FFF2-40B4-BE49-F238E27FC236}">
                <a16:creationId xmlns:a16="http://schemas.microsoft.com/office/drawing/2014/main" id="{55D8A506-7247-B0D6-E43C-7101FBBA4D13}"/>
              </a:ext>
            </a:extLst>
          </p:cNvPr>
          <p:cNvSpPr>
            <a:spLocks noChangeArrowheads="1"/>
          </p:cNvSpPr>
          <p:nvPr/>
        </p:nvSpPr>
        <p:spPr bwMode="auto">
          <a:xfrm>
            <a:off x="6156176" y="3373078"/>
            <a:ext cx="1260028" cy="457200"/>
          </a:xfrm>
          <a:prstGeom prst="wedgeRoundRectCallout">
            <a:avLst>
              <a:gd name="adj1" fmla="val -196079"/>
              <a:gd name="adj2" fmla="val -87884"/>
              <a:gd name="adj3" fmla="val 16667"/>
            </a:avLst>
          </a:prstGeom>
          <a:gradFill rotWithShape="1">
            <a:gsLst>
              <a:gs pos="0">
                <a:srgbClr val="CCFFFF">
                  <a:alpha val="73000"/>
                </a:srgbClr>
              </a:gs>
              <a:gs pos="100000">
                <a:srgbClr val="B9CC4A"/>
              </a:gs>
            </a:gsLst>
            <a:lin ang="5400000" scaled="1"/>
          </a:gradFill>
          <a:ln w="25400">
            <a:solidFill>
              <a:srgbClr val="FF99CC"/>
            </a:solidFill>
            <a:miter lim="800000"/>
            <a:headEnd/>
            <a:tailEnd/>
          </a:ln>
        </p:spPr>
        <p:txBody>
          <a:bodyPr anchor="ctr"/>
          <a:lstStyle>
            <a:lvl1pPr marL="342900" indent="-342900">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 typeface="Arial" panose="020B0604020202020204" pitchFamily="34" charset="0"/>
              <a:buNone/>
            </a:pPr>
            <a:r>
              <a:rPr lang="en-US" altLang="zh-CN" sz="1200" dirty="0"/>
              <a:t>UNIQUE</a:t>
            </a:r>
          </a:p>
          <a:p>
            <a:pPr algn="ctr" eaLnBrk="1" hangingPunct="1">
              <a:spcBef>
                <a:spcPct val="0"/>
              </a:spcBef>
              <a:buSzTx/>
              <a:buFont typeface="Arial" panose="020B0604020202020204" pitchFamily="34" charset="0"/>
              <a:buNone/>
            </a:pPr>
            <a:r>
              <a:rPr lang="zh-CN" altLang="en-US" sz="1200" dirty="0"/>
              <a:t>约束</a:t>
            </a:r>
          </a:p>
        </p:txBody>
      </p:sp>
      <p:sp>
        <p:nvSpPr>
          <p:cNvPr id="6" name="Rectangle 2">
            <a:extLst>
              <a:ext uri="{FF2B5EF4-FFF2-40B4-BE49-F238E27FC236}">
                <a16:creationId xmlns:a16="http://schemas.microsoft.com/office/drawing/2014/main" id="{8DB0A5A0-FEB0-3CA6-6CA7-983E7F9399A9}"/>
              </a:ext>
            </a:extLst>
          </p:cNvPr>
          <p:cNvSpPr txBox="1">
            <a:spLocks noChangeArrowheads="1"/>
          </p:cNvSpPr>
          <p:nvPr/>
        </p:nvSpPr>
        <p:spPr bwMode="auto">
          <a:xfrm>
            <a:off x="1485900" y="832247"/>
            <a:ext cx="6172200" cy="848916"/>
          </a:xfrm>
          <a:prstGeom prst="rect">
            <a:avLst/>
          </a:prstGeom>
          <a:noFill/>
          <a:ln>
            <a:noFill/>
          </a:ln>
        </p:spPr>
        <p:txBody>
          <a:bodyPr anchor="ctr"/>
          <a:lstStyle>
            <a:lvl1pPr algn="ctr" rtl="0" eaLnBrk="0" fontAlgn="base" hangingPunct="0">
              <a:spcBef>
                <a:spcPct val="0"/>
              </a:spcBef>
              <a:spcAft>
                <a:spcPct val="0"/>
              </a:spcAft>
              <a:defRPr sz="4000" b="1">
                <a:solidFill>
                  <a:schemeClr val="bg1"/>
                </a:solidFill>
                <a:latin typeface="+mj-lt"/>
                <a:ea typeface="+mj-ea"/>
                <a:cs typeface="+mj-cs"/>
              </a:defRPr>
            </a:lvl1pPr>
            <a:lvl2pPr algn="ctr" rtl="0" eaLnBrk="0" fontAlgn="base" hangingPunct="0">
              <a:spcBef>
                <a:spcPct val="0"/>
              </a:spcBef>
              <a:spcAft>
                <a:spcPct val="0"/>
              </a:spcAft>
              <a:defRPr sz="4000" b="1">
                <a:solidFill>
                  <a:schemeClr val="bg1"/>
                </a:solidFill>
                <a:latin typeface="Arial" pitchFamily="34" charset="0"/>
                <a:ea typeface="宋体" pitchFamily="2" charset="-122"/>
              </a:defRPr>
            </a:lvl2pPr>
            <a:lvl3pPr algn="ctr" rtl="0" eaLnBrk="0" fontAlgn="base" hangingPunct="0">
              <a:spcBef>
                <a:spcPct val="0"/>
              </a:spcBef>
              <a:spcAft>
                <a:spcPct val="0"/>
              </a:spcAft>
              <a:defRPr sz="4000" b="1">
                <a:solidFill>
                  <a:schemeClr val="bg1"/>
                </a:solidFill>
                <a:latin typeface="Arial" pitchFamily="34" charset="0"/>
                <a:ea typeface="宋体" pitchFamily="2" charset="-122"/>
              </a:defRPr>
            </a:lvl3pPr>
            <a:lvl4pPr algn="ctr" rtl="0" eaLnBrk="0" fontAlgn="base" hangingPunct="0">
              <a:spcBef>
                <a:spcPct val="0"/>
              </a:spcBef>
              <a:spcAft>
                <a:spcPct val="0"/>
              </a:spcAft>
              <a:defRPr sz="4000" b="1">
                <a:solidFill>
                  <a:schemeClr val="bg1"/>
                </a:solidFill>
                <a:latin typeface="Arial" pitchFamily="34" charset="0"/>
                <a:ea typeface="宋体" pitchFamily="2" charset="-122"/>
              </a:defRPr>
            </a:lvl4pPr>
            <a:lvl5pPr algn="ctr" rtl="0" eaLnBrk="0" fontAlgn="base" hangingPunct="0">
              <a:spcBef>
                <a:spcPct val="0"/>
              </a:spcBef>
              <a:spcAft>
                <a:spcPct val="0"/>
              </a:spcAft>
              <a:defRPr sz="4000" b="1">
                <a:solidFill>
                  <a:schemeClr val="bg1"/>
                </a:solidFill>
                <a:latin typeface="Arial" pitchFamily="34" charset="0"/>
                <a:ea typeface="宋体" pitchFamily="2" charset="-122"/>
              </a:defRPr>
            </a:lvl5pPr>
            <a:lvl6pPr marL="457200" algn="ctr" rtl="0" eaLnBrk="0" fontAlgn="base" hangingPunct="0">
              <a:spcBef>
                <a:spcPct val="0"/>
              </a:spcBef>
              <a:spcAft>
                <a:spcPct val="0"/>
              </a:spcAft>
              <a:defRPr sz="4000" b="1">
                <a:solidFill>
                  <a:schemeClr val="bg1"/>
                </a:solidFill>
                <a:latin typeface="Arial" pitchFamily="34" charset="0"/>
                <a:ea typeface="宋体" pitchFamily="2" charset="-122"/>
              </a:defRPr>
            </a:lvl6pPr>
            <a:lvl7pPr marL="914400" algn="ctr" rtl="0" eaLnBrk="0" fontAlgn="base" hangingPunct="0">
              <a:spcBef>
                <a:spcPct val="0"/>
              </a:spcBef>
              <a:spcAft>
                <a:spcPct val="0"/>
              </a:spcAft>
              <a:defRPr sz="4000" b="1">
                <a:solidFill>
                  <a:schemeClr val="bg1"/>
                </a:solidFill>
                <a:latin typeface="Arial" pitchFamily="34" charset="0"/>
                <a:ea typeface="宋体" pitchFamily="2" charset="-122"/>
              </a:defRPr>
            </a:lvl7pPr>
            <a:lvl8pPr marL="1371600" algn="ctr" rtl="0" eaLnBrk="0" fontAlgn="base" hangingPunct="0">
              <a:spcBef>
                <a:spcPct val="0"/>
              </a:spcBef>
              <a:spcAft>
                <a:spcPct val="0"/>
              </a:spcAft>
              <a:defRPr sz="4000" b="1">
                <a:solidFill>
                  <a:schemeClr val="bg1"/>
                </a:solidFill>
                <a:latin typeface="Arial" pitchFamily="34" charset="0"/>
                <a:ea typeface="宋体" pitchFamily="2" charset="-122"/>
              </a:defRPr>
            </a:lvl8pPr>
            <a:lvl9pPr marL="1828800" algn="ctr" rtl="0" eaLnBrk="0" fontAlgn="base" hangingPunct="0">
              <a:spcBef>
                <a:spcPct val="0"/>
              </a:spcBef>
              <a:spcAft>
                <a:spcPct val="0"/>
              </a:spcAft>
              <a:defRPr sz="4000" b="1">
                <a:solidFill>
                  <a:schemeClr val="bg1"/>
                </a:solidFill>
                <a:latin typeface="Arial" pitchFamily="34" charset="0"/>
                <a:ea typeface="宋体" pitchFamily="2" charset="-122"/>
              </a:defRPr>
            </a:lvl9pPr>
          </a:lstStyle>
          <a:p>
            <a:pPr eaLnBrk="1" hangingPunct="1">
              <a:defRPr/>
            </a:pPr>
            <a:r>
              <a:rPr lang="zh-CN" altLang="en-US" sz="2700" kern="0" dirty="0"/>
              <a:t>学生表</a:t>
            </a:r>
            <a:r>
              <a:rPr lang="en-US" altLang="zh-CN" sz="2700" kern="0" dirty="0"/>
              <a:t>Student</a:t>
            </a:r>
            <a:endParaRPr lang="zh-CN" altLang="en-US" sz="27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box(in)">
                                      <p:cBhvr>
                                        <p:cTn id="7" dur="500"/>
                                        <p:tgtEl>
                                          <p:spTgt spid="368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autoUpdateAnimBg="0"/>
      <p:bldP spid="5"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a:extLst>
              <a:ext uri="{FF2B5EF4-FFF2-40B4-BE49-F238E27FC236}">
                <a16:creationId xmlns:a16="http://schemas.microsoft.com/office/drawing/2014/main" id="{F91DB6E0-3EE3-4EE2-0949-DF863215486E}"/>
              </a:ext>
            </a:extLst>
          </p:cNvPr>
          <p:cNvSpPr>
            <a:spLocks noGrp="1" noChangeArrowheads="1"/>
          </p:cNvSpPr>
          <p:nvPr>
            <p:ph type="body" idx="4294967295"/>
          </p:nvPr>
        </p:nvSpPr>
        <p:spPr>
          <a:xfrm>
            <a:off x="1223962" y="1681163"/>
            <a:ext cx="6777038" cy="3371850"/>
          </a:xfrm>
        </p:spPr>
        <p:txBody>
          <a:bodyPr/>
          <a:lstStyle/>
          <a:p>
            <a:pPr eaLnBrk="1" hangingPunct="1">
              <a:buFont typeface="Wingdings" pitchFamily="2" charset="2"/>
              <a:buNone/>
            </a:pPr>
            <a:r>
              <a:rPr lang="en-US" altLang="zh-CN" sz="1800">
                <a:latin typeface="宋体" panose="02010600030101010101" pitchFamily="2" charset="-122"/>
              </a:rPr>
              <a:t> </a:t>
            </a:r>
            <a:r>
              <a:rPr lang="en-US" altLang="zh-CN" sz="1800"/>
              <a:t>[</a:t>
            </a:r>
            <a:r>
              <a:rPr lang="zh-CN" altLang="en-US" sz="1800"/>
              <a:t>例</a:t>
            </a:r>
            <a:r>
              <a:rPr lang="en-US" altLang="zh-CN" sz="1800"/>
              <a:t>3.6 ]</a:t>
            </a:r>
            <a:r>
              <a:rPr lang="en-US" altLang="zh-CN" sz="1800">
                <a:latin typeface="宋体" panose="02010600030101010101" pitchFamily="2" charset="-122"/>
              </a:rPr>
              <a:t> </a:t>
            </a:r>
            <a:r>
              <a:rPr lang="zh-CN" altLang="en-US" sz="1800">
                <a:latin typeface="宋体" panose="02010600030101010101" pitchFamily="2" charset="-122"/>
              </a:rPr>
              <a:t>建立一个“课程”表</a:t>
            </a:r>
            <a:r>
              <a:rPr lang="en-US" altLang="zh-CN" sz="1800"/>
              <a:t>Course</a:t>
            </a:r>
          </a:p>
          <a:p>
            <a:pPr eaLnBrk="1" hangingPunct="1">
              <a:buFont typeface="Wingdings" pitchFamily="2" charset="2"/>
              <a:buNone/>
            </a:pPr>
            <a:r>
              <a:rPr lang="zh-CN" altLang="en-US" sz="1800"/>
              <a:t>	</a:t>
            </a:r>
            <a:r>
              <a:rPr lang="en-US" altLang="zh-CN" sz="1800"/>
              <a:t>CREATE TABLE  Course</a:t>
            </a:r>
          </a:p>
          <a:p>
            <a:pPr eaLnBrk="1" hangingPunct="1">
              <a:buFont typeface="Wingdings" pitchFamily="2" charset="2"/>
              <a:buNone/>
            </a:pPr>
            <a:r>
              <a:rPr lang="en-US" altLang="zh-CN" sz="1800"/>
              <a:t>     </a:t>
            </a:r>
            <a:r>
              <a:rPr lang="zh-CN" altLang="en-US" sz="1800"/>
              <a:t>  </a:t>
            </a:r>
            <a:r>
              <a:rPr lang="en-US" altLang="zh-CN" sz="1800"/>
              <a:t>  </a:t>
            </a:r>
            <a:r>
              <a:rPr lang="zh-CN" altLang="en-US" sz="1800"/>
              <a:t> (</a:t>
            </a:r>
            <a:r>
              <a:rPr lang="en-US" altLang="zh-CN" sz="1800"/>
              <a:t>Cno       CHAR</a:t>
            </a:r>
            <a:r>
              <a:rPr lang="zh-CN" altLang="en-US" sz="1800"/>
              <a:t>(</a:t>
            </a:r>
            <a:r>
              <a:rPr lang="en-US" altLang="zh-CN" sz="1800"/>
              <a:t>5</a:t>
            </a:r>
            <a:r>
              <a:rPr lang="zh-CN" altLang="en-US" sz="1800"/>
              <a:t>)</a:t>
            </a:r>
            <a:r>
              <a:rPr lang="en-US" altLang="zh-CN" sz="1800"/>
              <a:t> PRIMARY KEY</a:t>
            </a:r>
            <a:r>
              <a:rPr lang="zh-CN" altLang="en-US" sz="1800"/>
              <a:t>,</a:t>
            </a:r>
          </a:p>
          <a:p>
            <a:pPr eaLnBrk="1" hangingPunct="1">
              <a:buFont typeface="Wingdings" pitchFamily="2" charset="2"/>
              <a:buNone/>
            </a:pPr>
            <a:r>
              <a:rPr lang="zh-CN" altLang="en-US" sz="1800"/>
              <a:t>        </a:t>
            </a:r>
            <a:r>
              <a:rPr lang="en-US" altLang="zh-CN" sz="1800"/>
              <a:t>	</a:t>
            </a:r>
            <a:r>
              <a:rPr lang="zh-CN" altLang="en-US" sz="1800"/>
              <a:t> </a:t>
            </a:r>
            <a:r>
              <a:rPr lang="en-US" altLang="zh-CN" sz="1800"/>
              <a:t>Cname  VARCHAR</a:t>
            </a:r>
            <a:r>
              <a:rPr lang="zh-CN" altLang="en-US" sz="1800"/>
              <a:t>(</a:t>
            </a:r>
            <a:r>
              <a:rPr lang="en-US" altLang="zh-CN" sz="1800"/>
              <a:t>40</a:t>
            </a:r>
            <a:r>
              <a:rPr lang="zh-CN" altLang="en-US" sz="1800"/>
              <a:t>) </a:t>
            </a:r>
            <a:r>
              <a:rPr lang="en-US" altLang="zh-CN" sz="1800"/>
              <a:t>NOT NULL</a:t>
            </a:r>
            <a:r>
              <a:rPr lang="zh-CN" altLang="en-US" sz="1800"/>
              <a:t>,            </a:t>
            </a:r>
          </a:p>
          <a:p>
            <a:pPr eaLnBrk="1" hangingPunct="1">
              <a:buFont typeface="Wingdings" pitchFamily="2" charset="2"/>
              <a:buNone/>
            </a:pPr>
            <a:r>
              <a:rPr lang="zh-CN" altLang="en-US" sz="1800"/>
              <a:t>            </a:t>
            </a:r>
            <a:r>
              <a:rPr lang="en-US" altLang="zh-CN" sz="1800"/>
              <a:t>Ccredit  SMALLINT</a:t>
            </a:r>
            <a:r>
              <a:rPr lang="zh-CN" altLang="en-US" sz="1800"/>
              <a:t>，</a:t>
            </a:r>
            <a:endParaRPr lang="en-US" altLang="zh-CN" sz="1800"/>
          </a:p>
          <a:p>
            <a:pPr eaLnBrk="1" hangingPunct="1">
              <a:buFont typeface="Wingdings" pitchFamily="2" charset="2"/>
              <a:buNone/>
            </a:pPr>
            <a:r>
              <a:rPr lang="en-US" altLang="zh-CN" sz="1800"/>
              <a:t>            Cpno     CHAR</a:t>
            </a:r>
            <a:r>
              <a:rPr lang="zh-CN" altLang="en-US" sz="1800"/>
              <a:t>(</a:t>
            </a:r>
            <a:r>
              <a:rPr lang="en-US" altLang="zh-CN" sz="1800"/>
              <a:t>5</a:t>
            </a:r>
            <a:r>
              <a:rPr lang="zh-CN" altLang="en-US" sz="1800"/>
              <a:t>),</a:t>
            </a:r>
          </a:p>
          <a:p>
            <a:pPr eaLnBrk="1" hangingPunct="1">
              <a:buFont typeface="Wingdings" pitchFamily="2" charset="2"/>
              <a:buNone/>
            </a:pPr>
            <a:r>
              <a:rPr lang="zh-CN" altLang="en-US" sz="1800"/>
              <a:t>            </a:t>
            </a:r>
            <a:r>
              <a:rPr lang="en-US" altLang="zh-CN" sz="1800"/>
              <a:t>FOREIGN KEY </a:t>
            </a:r>
            <a:r>
              <a:rPr lang="zh-CN" altLang="en-US" sz="1800"/>
              <a:t>(</a:t>
            </a:r>
            <a:r>
              <a:rPr lang="en-US" altLang="zh-CN" sz="1800"/>
              <a:t>Cpno</a:t>
            </a:r>
            <a:r>
              <a:rPr lang="zh-CN" altLang="en-US" sz="1800"/>
              <a:t>)</a:t>
            </a:r>
            <a:r>
              <a:rPr lang="en-US" altLang="zh-CN" sz="1800"/>
              <a:t> REFERENCES  Course</a:t>
            </a:r>
            <a:r>
              <a:rPr lang="zh-CN" altLang="en-US" sz="1800"/>
              <a:t>(</a:t>
            </a:r>
            <a:r>
              <a:rPr lang="en-US" altLang="zh-CN" sz="1800"/>
              <a:t>Cno</a:t>
            </a:r>
            <a:r>
              <a:rPr lang="zh-CN" altLang="en-US" sz="1800"/>
              <a:t>)</a:t>
            </a:r>
            <a:r>
              <a:rPr lang="en-US" altLang="zh-CN" sz="1800"/>
              <a:t> </a:t>
            </a:r>
          </a:p>
          <a:p>
            <a:pPr eaLnBrk="1" hangingPunct="1">
              <a:buFont typeface="Wingdings" pitchFamily="2" charset="2"/>
              <a:buNone/>
            </a:pPr>
            <a:r>
              <a:rPr lang="en-US" altLang="zh-CN" sz="1800"/>
              <a:t>       </a:t>
            </a:r>
            <a:r>
              <a:rPr lang="zh-CN" altLang="en-US" sz="1800"/>
              <a:t>   )</a:t>
            </a:r>
            <a:r>
              <a:rPr lang="en-US" altLang="zh-CN" sz="1800"/>
              <a:t>; </a:t>
            </a:r>
          </a:p>
        </p:txBody>
      </p:sp>
      <p:sp>
        <p:nvSpPr>
          <p:cNvPr id="37892" name="AutoShape 6">
            <a:extLst>
              <a:ext uri="{FF2B5EF4-FFF2-40B4-BE49-F238E27FC236}">
                <a16:creationId xmlns:a16="http://schemas.microsoft.com/office/drawing/2014/main" id="{DB192DD2-E3A4-FADC-73DC-B684193EF214}"/>
              </a:ext>
            </a:extLst>
          </p:cNvPr>
          <p:cNvSpPr>
            <a:spLocks noChangeArrowheads="1"/>
          </p:cNvSpPr>
          <p:nvPr/>
        </p:nvSpPr>
        <p:spPr bwMode="auto">
          <a:xfrm>
            <a:off x="5112544" y="2980145"/>
            <a:ext cx="1187054" cy="396478"/>
          </a:xfrm>
          <a:prstGeom prst="wedgeRoundRectCallout">
            <a:avLst>
              <a:gd name="adj1" fmla="val -149101"/>
              <a:gd name="adj2" fmla="val 77623"/>
              <a:gd name="adj3" fmla="val 16667"/>
            </a:avLst>
          </a:prstGeom>
          <a:gradFill rotWithShape="1">
            <a:gsLst>
              <a:gs pos="0">
                <a:srgbClr val="C4F2D2"/>
              </a:gs>
              <a:gs pos="100000">
                <a:srgbClr val="F6FDF8"/>
              </a:gs>
            </a:gsLst>
            <a:lin ang="5400000" scaled="1"/>
          </a:gradFill>
          <a:ln w="25400">
            <a:solidFill>
              <a:schemeClr val="accent1"/>
            </a:solidFill>
            <a:miter lim="800000"/>
            <a:headEnd/>
            <a:tailEnd/>
          </a:ln>
        </p:spPr>
        <p:txBody>
          <a:bodyPr anchor="ctr"/>
          <a:lstStyle>
            <a:lvl1pPr marL="342900" indent="-342900">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r>
              <a:rPr lang="zh-CN" altLang="en-US" sz="1350"/>
              <a:t>直接先修课</a:t>
            </a:r>
            <a:r>
              <a:rPr lang="zh-CN" altLang="en-US" sz="1350" b="0"/>
              <a:t> </a:t>
            </a:r>
          </a:p>
        </p:txBody>
      </p:sp>
      <p:sp>
        <p:nvSpPr>
          <p:cNvPr id="37893" name="AutoShape 8">
            <a:extLst>
              <a:ext uri="{FF2B5EF4-FFF2-40B4-BE49-F238E27FC236}">
                <a16:creationId xmlns:a16="http://schemas.microsoft.com/office/drawing/2014/main" id="{7F4D23FE-A0D8-25E9-F45C-42F94F20036D}"/>
              </a:ext>
            </a:extLst>
          </p:cNvPr>
          <p:cNvSpPr>
            <a:spLocks noChangeArrowheads="1"/>
          </p:cNvSpPr>
          <p:nvPr/>
        </p:nvSpPr>
        <p:spPr bwMode="auto">
          <a:xfrm>
            <a:off x="4679166" y="4296966"/>
            <a:ext cx="1835944" cy="756047"/>
          </a:xfrm>
          <a:prstGeom prst="wedgeRoundRectCallout">
            <a:avLst>
              <a:gd name="adj1" fmla="val -58755"/>
              <a:gd name="adj2" fmla="val -83856"/>
              <a:gd name="adj3" fmla="val 16667"/>
            </a:avLst>
          </a:prstGeom>
          <a:gradFill rotWithShape="1">
            <a:gsLst>
              <a:gs pos="0">
                <a:srgbClr val="C4F2D2"/>
              </a:gs>
              <a:gs pos="100000">
                <a:srgbClr val="E9FAEE"/>
              </a:gs>
            </a:gsLst>
            <a:lin ang="5400000" scaled="1"/>
          </a:gradFill>
          <a:ln w="25400">
            <a:solidFill>
              <a:srgbClr val="00FFFF"/>
            </a:solidFill>
            <a:miter lim="800000"/>
            <a:headEnd/>
            <a:tailEnd/>
          </a:ln>
        </p:spPr>
        <p:txBody>
          <a:bodyPr anchor="ctr"/>
          <a:lstStyle>
            <a:lvl1pPr marL="342900" indent="-342900">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r>
              <a:rPr lang="en-US" altLang="zh-CN" sz="1350" b="0"/>
              <a:t>   </a:t>
            </a:r>
            <a:r>
              <a:rPr lang="en-US" altLang="zh-CN" sz="1350"/>
              <a:t>Cpno</a:t>
            </a:r>
            <a:r>
              <a:rPr lang="zh-CN" altLang="en-US" sz="1350"/>
              <a:t>是外码</a:t>
            </a:r>
          </a:p>
          <a:p>
            <a:pPr eaLnBrk="1" hangingPunct="1">
              <a:spcBef>
                <a:spcPct val="0"/>
              </a:spcBef>
              <a:buSzTx/>
              <a:buFont typeface="Arial" panose="020B0604020202020204" pitchFamily="34" charset="0"/>
              <a:buNone/>
            </a:pPr>
            <a:r>
              <a:rPr lang="zh-CN" altLang="en-US" sz="1350"/>
              <a:t>   被参照表是</a:t>
            </a:r>
            <a:r>
              <a:rPr lang="en-US" altLang="zh-CN" sz="1350"/>
              <a:t>Course</a:t>
            </a:r>
          </a:p>
          <a:p>
            <a:pPr eaLnBrk="1" hangingPunct="1">
              <a:spcBef>
                <a:spcPct val="0"/>
              </a:spcBef>
              <a:buSzTx/>
              <a:buFont typeface="Arial" panose="020B0604020202020204" pitchFamily="34" charset="0"/>
              <a:buNone/>
            </a:pPr>
            <a:r>
              <a:rPr lang="zh-CN" altLang="en-US" sz="1350"/>
              <a:t>   被参照列是</a:t>
            </a:r>
            <a:r>
              <a:rPr lang="en-US" altLang="zh-CN" sz="1350"/>
              <a:t>Cno</a:t>
            </a:r>
          </a:p>
        </p:txBody>
      </p:sp>
      <p:sp>
        <p:nvSpPr>
          <p:cNvPr id="6" name="Rectangle 2">
            <a:extLst>
              <a:ext uri="{FF2B5EF4-FFF2-40B4-BE49-F238E27FC236}">
                <a16:creationId xmlns:a16="http://schemas.microsoft.com/office/drawing/2014/main" id="{28CA291A-129F-EB5D-6D5B-78D1B01C9442}"/>
              </a:ext>
            </a:extLst>
          </p:cNvPr>
          <p:cNvSpPr txBox="1">
            <a:spLocks noChangeArrowheads="1"/>
          </p:cNvSpPr>
          <p:nvPr/>
        </p:nvSpPr>
        <p:spPr bwMode="auto">
          <a:xfrm>
            <a:off x="1485900" y="83224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课程表</a:t>
            </a:r>
            <a:r>
              <a:rPr lang="en-US" altLang="zh-CN" sz="2700">
                <a:solidFill>
                  <a:schemeClr val="bg1"/>
                </a:solidFill>
              </a:rPr>
              <a:t>Course</a:t>
            </a:r>
            <a:endParaRPr lang="zh-CN" altLang="en-US" sz="27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500" fill="hold"/>
                                        <p:tgtEl>
                                          <p:spTgt spid="37892"/>
                                        </p:tgtEl>
                                        <p:attrNameLst>
                                          <p:attrName>ppt_x</p:attrName>
                                        </p:attrNameLst>
                                      </p:cBhvr>
                                      <p:tavLst>
                                        <p:tav tm="0">
                                          <p:val>
                                            <p:strVal val="#ppt_x"/>
                                          </p:val>
                                        </p:tav>
                                        <p:tav tm="100000">
                                          <p:val>
                                            <p:strVal val="#ppt_x"/>
                                          </p:val>
                                        </p:tav>
                                      </p:tavLst>
                                    </p:anim>
                                    <p:anim calcmode="lin" valueType="num">
                                      <p:cBhvr additive="base">
                                        <p:cTn id="8"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893"/>
                                        </p:tgtEl>
                                        <p:attrNameLst>
                                          <p:attrName>style.visibility</p:attrName>
                                        </p:attrNameLst>
                                      </p:cBhvr>
                                      <p:to>
                                        <p:strVal val="visible"/>
                                      </p:to>
                                    </p:set>
                                    <p:anim calcmode="lin" valueType="num">
                                      <p:cBhvr additive="base">
                                        <p:cTn id="13" dur="500" fill="hold"/>
                                        <p:tgtEl>
                                          <p:spTgt spid="37893"/>
                                        </p:tgtEl>
                                        <p:attrNameLst>
                                          <p:attrName>ppt_x</p:attrName>
                                        </p:attrNameLst>
                                      </p:cBhvr>
                                      <p:tavLst>
                                        <p:tav tm="0">
                                          <p:val>
                                            <p:strVal val="#ppt_x"/>
                                          </p:val>
                                        </p:tav>
                                        <p:tav tm="100000">
                                          <p:val>
                                            <p:strVal val="#ppt_x"/>
                                          </p:val>
                                        </p:tav>
                                      </p:tavLst>
                                    </p:anim>
                                    <p:anim calcmode="lin" valueType="num">
                                      <p:cBhvr additive="base">
                                        <p:cTn id="14" dur="500" fill="hold"/>
                                        <p:tgtEl>
                                          <p:spTgt spid="378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autoUpdateAnimBg="0"/>
      <p:bldP spid="37893"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07BA30F3-9BEA-69A7-B111-DB7BFF15F345}"/>
              </a:ext>
            </a:extLst>
          </p:cNvPr>
          <p:cNvSpPr>
            <a:spLocks noGrp="1" noChangeArrowheads="1"/>
          </p:cNvSpPr>
          <p:nvPr>
            <p:ph type="body" idx="4294967295"/>
          </p:nvPr>
        </p:nvSpPr>
        <p:spPr>
          <a:xfrm>
            <a:off x="1331640" y="1256705"/>
            <a:ext cx="6172200" cy="3640931"/>
          </a:xfrm>
        </p:spPr>
        <p:txBody>
          <a:bodyPr>
            <a:normAutofit fontScale="92500" lnSpcReduction="10000"/>
          </a:bodyPr>
          <a:lstStyle/>
          <a:p>
            <a:pPr eaLnBrk="1" hangingPunct="1">
              <a:buFont typeface="Wingdings" pitchFamily="2" charset="2"/>
              <a:buNone/>
            </a:pPr>
            <a:r>
              <a:rPr lang="en-US" altLang="zh-CN" sz="1800" dirty="0"/>
              <a:t>[</a:t>
            </a:r>
            <a:r>
              <a:rPr lang="zh-CN" altLang="en-US" sz="1800" dirty="0"/>
              <a:t>例</a:t>
            </a:r>
            <a:r>
              <a:rPr lang="en-US" altLang="zh-CN" sz="1800" dirty="0"/>
              <a:t>3.7]</a:t>
            </a:r>
            <a:r>
              <a:rPr lang="zh-CN" altLang="en-US" sz="1800" dirty="0"/>
              <a:t> 建立“学生选课”表</a:t>
            </a:r>
            <a:r>
              <a:rPr lang="en-US" altLang="zh-CN" sz="1800" dirty="0"/>
              <a:t>SC</a:t>
            </a:r>
            <a:endParaRPr lang="zh-CN" altLang="en-US" sz="1800" dirty="0"/>
          </a:p>
          <a:p>
            <a:pPr eaLnBrk="1" hangingPunct="1">
              <a:buFont typeface="Wingdings" pitchFamily="2" charset="2"/>
              <a:buNone/>
            </a:pPr>
            <a:r>
              <a:rPr lang="en-US" altLang="zh-CN" sz="1500" dirty="0"/>
              <a:t>CREATE TABLE SC</a:t>
            </a:r>
          </a:p>
          <a:p>
            <a:pPr eaLnBrk="1" hangingPunct="1">
              <a:buFont typeface="Wingdings" pitchFamily="2" charset="2"/>
              <a:buNone/>
            </a:pPr>
            <a:r>
              <a:rPr lang="en-US" altLang="zh-CN" sz="1500" dirty="0"/>
              <a:t>  (</a:t>
            </a:r>
            <a:r>
              <a:rPr lang="en-US" altLang="zh-CN" sz="1500" dirty="0" err="1"/>
              <a:t>Sno</a:t>
            </a:r>
            <a:r>
              <a:rPr lang="en-US" altLang="zh-CN" sz="1500" dirty="0"/>
              <a:t> CHAR(8),</a:t>
            </a:r>
          </a:p>
          <a:p>
            <a:pPr eaLnBrk="1" hangingPunct="1">
              <a:buFont typeface="Wingdings" pitchFamily="2" charset="2"/>
              <a:buNone/>
            </a:pPr>
            <a:r>
              <a:rPr lang="en-US" altLang="zh-CN" sz="1500" dirty="0"/>
              <a:t>   </a:t>
            </a:r>
            <a:r>
              <a:rPr lang="en-US" altLang="zh-CN" sz="1500" dirty="0" err="1"/>
              <a:t>Cno</a:t>
            </a:r>
            <a:r>
              <a:rPr lang="en-US" altLang="zh-CN" sz="1500" dirty="0"/>
              <a:t> CHAR(5),</a:t>
            </a:r>
          </a:p>
          <a:p>
            <a:pPr eaLnBrk="1" hangingPunct="1">
              <a:buFont typeface="Wingdings" pitchFamily="2" charset="2"/>
              <a:buNone/>
            </a:pPr>
            <a:r>
              <a:rPr lang="en-US" altLang="zh-CN" sz="1500" dirty="0"/>
              <a:t>   Grade SMALLINT,              /*</a:t>
            </a:r>
            <a:r>
              <a:rPr lang="zh-CN" altLang="en-US" sz="1500" dirty="0"/>
              <a:t>成绩*</a:t>
            </a:r>
            <a:r>
              <a:rPr lang="en-US" altLang="zh-CN" sz="1500" dirty="0"/>
              <a:t>/ </a:t>
            </a:r>
          </a:p>
          <a:p>
            <a:pPr eaLnBrk="1" hangingPunct="1">
              <a:buFont typeface="Wingdings" pitchFamily="2" charset="2"/>
              <a:buNone/>
            </a:pPr>
            <a:r>
              <a:rPr lang="en-US" altLang="zh-CN" sz="1500" dirty="0"/>
              <a:t>   Semester CHAR(5),           /*</a:t>
            </a:r>
            <a:r>
              <a:rPr lang="zh-CN" altLang="en-US" sz="1500" dirty="0"/>
              <a:t>开课学期*</a:t>
            </a:r>
            <a:r>
              <a:rPr lang="en-US" altLang="zh-CN" sz="1500" dirty="0"/>
              <a:t>/ </a:t>
            </a:r>
          </a:p>
          <a:p>
            <a:pPr eaLnBrk="1" hangingPunct="1">
              <a:buFont typeface="Wingdings" pitchFamily="2" charset="2"/>
              <a:buNone/>
            </a:pPr>
            <a:r>
              <a:rPr lang="en-US" altLang="zh-CN" sz="1500" dirty="0"/>
              <a:t>   </a:t>
            </a:r>
            <a:r>
              <a:rPr lang="en-US" altLang="zh-CN" sz="1500" dirty="0" err="1"/>
              <a:t>Teachingclass</a:t>
            </a:r>
            <a:r>
              <a:rPr lang="en-US" altLang="zh-CN" sz="1500" dirty="0"/>
              <a:t> CHAR(8),     /*</a:t>
            </a:r>
            <a:r>
              <a:rPr lang="zh-CN" altLang="en-US" sz="1500" dirty="0"/>
              <a:t>学生选修某一门课所在的教学班*</a:t>
            </a:r>
            <a:r>
              <a:rPr lang="en-US" altLang="zh-CN" sz="1500" dirty="0"/>
              <a:t>/ </a:t>
            </a:r>
          </a:p>
          <a:p>
            <a:pPr eaLnBrk="1" hangingPunct="1">
              <a:buFont typeface="Wingdings" pitchFamily="2" charset="2"/>
              <a:buNone/>
            </a:pPr>
            <a:r>
              <a:rPr lang="en-US" altLang="zh-CN" sz="1500" dirty="0"/>
              <a:t>   PRIMARY KEY (</a:t>
            </a:r>
            <a:r>
              <a:rPr lang="en-US" altLang="zh-CN" sz="1500" dirty="0" err="1"/>
              <a:t>Sno,Cno</a:t>
            </a:r>
            <a:r>
              <a:rPr lang="en-US" altLang="zh-CN" sz="1500" dirty="0"/>
              <a:t>),    	</a:t>
            </a:r>
          </a:p>
          <a:p>
            <a:pPr eaLnBrk="1" hangingPunct="1">
              <a:buFont typeface="Wingdings" pitchFamily="2" charset="2"/>
              <a:buNone/>
            </a:pPr>
            <a:r>
              <a:rPr lang="en-US" altLang="zh-CN" sz="1500" dirty="0"/>
              <a:t>                /*</a:t>
            </a:r>
            <a:r>
              <a:rPr lang="zh-CN" altLang="en-US" sz="1500" dirty="0"/>
              <a:t>主码由两个属性构成，必须作为表级完整性进行定义*</a:t>
            </a:r>
            <a:r>
              <a:rPr lang="en-US" altLang="zh-CN" sz="1500" dirty="0"/>
              <a:t>/</a:t>
            </a:r>
          </a:p>
          <a:p>
            <a:pPr eaLnBrk="1" hangingPunct="1">
              <a:buFont typeface="Wingdings" pitchFamily="2" charset="2"/>
              <a:buNone/>
            </a:pPr>
            <a:r>
              <a:rPr lang="en-US" altLang="zh-CN" sz="1500" dirty="0"/>
              <a:t>   FOREIGN KEY (</a:t>
            </a:r>
            <a:r>
              <a:rPr lang="en-US" altLang="zh-CN" sz="1500" dirty="0" err="1"/>
              <a:t>Sno</a:t>
            </a:r>
            <a:r>
              <a:rPr lang="en-US" altLang="zh-CN" sz="1500" dirty="0"/>
              <a:t>) REFERENCES Student(</a:t>
            </a:r>
            <a:r>
              <a:rPr lang="en-US" altLang="zh-CN" sz="1500" dirty="0" err="1"/>
              <a:t>Sno</a:t>
            </a:r>
            <a:r>
              <a:rPr lang="en-US" altLang="zh-CN" sz="1500" dirty="0"/>
              <a:t>),</a:t>
            </a:r>
          </a:p>
          <a:p>
            <a:pPr eaLnBrk="1" hangingPunct="1">
              <a:buFont typeface="Wingdings" pitchFamily="2" charset="2"/>
              <a:buNone/>
            </a:pPr>
            <a:r>
              <a:rPr lang="en-US" altLang="zh-CN" sz="1500" dirty="0"/>
              <a:t>		   /*</a:t>
            </a:r>
            <a:r>
              <a:rPr lang="zh-CN" altLang="en-US" sz="1500" dirty="0"/>
              <a:t>表级完整性约束，</a:t>
            </a:r>
            <a:r>
              <a:rPr lang="en-US" altLang="zh-CN" sz="1500" dirty="0" err="1"/>
              <a:t>Sno</a:t>
            </a:r>
            <a:r>
              <a:rPr lang="zh-CN" altLang="en-US" sz="1500" dirty="0"/>
              <a:t>是外码，被参照表是</a:t>
            </a:r>
            <a:r>
              <a:rPr lang="en-US" altLang="zh-CN" sz="1500" dirty="0"/>
              <a:t>Student */</a:t>
            </a:r>
          </a:p>
          <a:p>
            <a:pPr eaLnBrk="1" hangingPunct="1">
              <a:buFont typeface="Wingdings" pitchFamily="2" charset="2"/>
              <a:buNone/>
            </a:pPr>
            <a:r>
              <a:rPr lang="en-US" altLang="zh-CN" sz="1500" dirty="0"/>
              <a:t>   FOREIGN KEY (</a:t>
            </a:r>
            <a:r>
              <a:rPr lang="en-US" altLang="zh-CN" sz="1500" dirty="0" err="1"/>
              <a:t>Cno</a:t>
            </a:r>
            <a:r>
              <a:rPr lang="en-US" altLang="zh-CN" sz="1500" dirty="0"/>
              <a:t>) REFERENCES Course(</a:t>
            </a:r>
            <a:r>
              <a:rPr lang="en-US" altLang="zh-CN" sz="1500" dirty="0" err="1"/>
              <a:t>Cno</a:t>
            </a:r>
            <a:r>
              <a:rPr lang="en-US" altLang="zh-CN" sz="1500" dirty="0"/>
              <a:t>)</a:t>
            </a:r>
          </a:p>
          <a:p>
            <a:pPr eaLnBrk="1" hangingPunct="1">
              <a:buFont typeface="Wingdings" pitchFamily="2" charset="2"/>
              <a:buNone/>
            </a:pPr>
            <a:r>
              <a:rPr lang="en-US" altLang="zh-CN" sz="1500" dirty="0"/>
              <a:t>		  /*</a:t>
            </a:r>
            <a:r>
              <a:rPr lang="zh-CN" altLang="en-US" sz="1500" dirty="0"/>
              <a:t>表级完整性约束，</a:t>
            </a:r>
            <a:r>
              <a:rPr lang="en-US" altLang="zh-CN" sz="1500" dirty="0" err="1"/>
              <a:t>Cno</a:t>
            </a:r>
            <a:r>
              <a:rPr lang="zh-CN" altLang="en-US" sz="1500" dirty="0"/>
              <a:t>是外码，被参照表是</a:t>
            </a:r>
            <a:r>
              <a:rPr lang="en-US" altLang="zh-CN" sz="1500" dirty="0"/>
              <a:t>Course*/</a:t>
            </a:r>
          </a:p>
          <a:p>
            <a:pPr eaLnBrk="1" hangingPunct="1">
              <a:buFont typeface="Wingdings" pitchFamily="2" charset="2"/>
              <a:buNone/>
            </a:pPr>
            <a:r>
              <a:rPr lang="en-US" altLang="zh-CN" sz="1500" dirty="0"/>
              <a:t>);</a:t>
            </a:r>
          </a:p>
        </p:txBody>
      </p:sp>
      <p:sp>
        <p:nvSpPr>
          <p:cNvPr id="4" name="Rectangle 2">
            <a:extLst>
              <a:ext uri="{FF2B5EF4-FFF2-40B4-BE49-F238E27FC236}">
                <a16:creationId xmlns:a16="http://schemas.microsoft.com/office/drawing/2014/main" id="{6761D396-B52E-C97D-2758-945CAD1505EB}"/>
              </a:ext>
            </a:extLst>
          </p:cNvPr>
          <p:cNvSpPr txBox="1">
            <a:spLocks noChangeArrowheads="1"/>
          </p:cNvSpPr>
          <p:nvPr/>
        </p:nvSpPr>
        <p:spPr bwMode="auto">
          <a:xfrm>
            <a:off x="1485900" y="83224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学生选课表</a:t>
            </a:r>
            <a:r>
              <a:rPr lang="en-US" altLang="zh-CN" sz="2700">
                <a:solidFill>
                  <a:schemeClr val="bg1"/>
                </a:solidFill>
              </a:rPr>
              <a:t>SC</a:t>
            </a:r>
            <a:endParaRPr lang="zh-CN" altLang="en-US" sz="270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a:extLst>
              <a:ext uri="{FF2B5EF4-FFF2-40B4-BE49-F238E27FC236}">
                <a16:creationId xmlns:a16="http://schemas.microsoft.com/office/drawing/2014/main" id="{3127EDFE-51D6-4E8F-8A03-2697E03D2DE6}"/>
              </a:ext>
            </a:extLst>
          </p:cNvPr>
          <p:cNvSpPr>
            <a:spLocks noGrp="1" noChangeArrowheads="1"/>
          </p:cNvSpPr>
          <p:nvPr>
            <p:ph type="body" idx="4294967295"/>
          </p:nvPr>
        </p:nvSpPr>
        <p:spPr>
          <a:xfrm>
            <a:off x="683568" y="692696"/>
            <a:ext cx="7056784" cy="3737372"/>
          </a:xfrm>
        </p:spPr>
        <p:txBody>
          <a:bodyPr/>
          <a:lstStyle/>
          <a:p>
            <a:pPr eaLnBrk="1" hangingPunct="1">
              <a:lnSpc>
                <a:spcPct val="140000"/>
              </a:lnSpc>
            </a:pPr>
            <a:r>
              <a:rPr lang="en-US" altLang="zh-CN" dirty="0"/>
              <a:t>2. </a:t>
            </a:r>
            <a:r>
              <a:rPr lang="zh-CN" altLang="en-US" dirty="0"/>
              <a:t>数据类型</a:t>
            </a:r>
            <a:endParaRPr lang="en-US" altLang="zh-CN" dirty="0"/>
          </a:p>
          <a:p>
            <a:pPr lvl="1" eaLnBrk="1" hangingPunct="1">
              <a:lnSpc>
                <a:spcPct val="140000"/>
              </a:lnSpc>
            </a:pPr>
            <a:r>
              <a:rPr lang="en-US" altLang="zh-CN" dirty="0"/>
              <a:t>SQL</a:t>
            </a:r>
            <a:r>
              <a:rPr lang="zh-CN" altLang="en-US" dirty="0"/>
              <a:t>中域的概念用</a:t>
            </a:r>
            <a:r>
              <a:rPr lang="zh-CN" altLang="en-US" dirty="0">
                <a:solidFill>
                  <a:srgbClr val="FF00FF"/>
                </a:solidFill>
              </a:rPr>
              <a:t>数据类型</a:t>
            </a:r>
            <a:r>
              <a:rPr lang="zh-CN" altLang="en-US" dirty="0"/>
              <a:t>来实现</a:t>
            </a:r>
          </a:p>
          <a:p>
            <a:pPr lvl="1" eaLnBrk="1" hangingPunct="1">
              <a:lnSpc>
                <a:spcPct val="140000"/>
              </a:lnSpc>
            </a:pPr>
            <a:r>
              <a:rPr lang="zh-CN" altLang="en-US" dirty="0"/>
              <a:t>定义表的属性时需要指明其数据类型及长度 </a:t>
            </a:r>
          </a:p>
          <a:p>
            <a:pPr lvl="1" eaLnBrk="1" hangingPunct="1">
              <a:lnSpc>
                <a:spcPct val="140000"/>
              </a:lnSpc>
            </a:pPr>
            <a:r>
              <a:rPr lang="zh-CN" altLang="en-US" dirty="0"/>
              <a:t>选用哪种数据类型 </a:t>
            </a:r>
          </a:p>
          <a:p>
            <a:pPr lvl="2" eaLnBrk="1" hangingPunct="1">
              <a:lnSpc>
                <a:spcPct val="140000"/>
              </a:lnSpc>
              <a:buFont typeface="Wingdings" pitchFamily="2" charset="2"/>
              <a:buChar char="l"/>
            </a:pPr>
            <a:r>
              <a:rPr lang="zh-CN" altLang="en-US" dirty="0"/>
              <a:t>取值范围 </a:t>
            </a:r>
          </a:p>
          <a:p>
            <a:pPr lvl="2" eaLnBrk="1" hangingPunct="1">
              <a:lnSpc>
                <a:spcPct val="140000"/>
              </a:lnSpc>
              <a:buFont typeface="Wingdings" pitchFamily="2" charset="2"/>
              <a:buChar char="l"/>
            </a:pPr>
            <a:r>
              <a:rPr lang="zh-CN" altLang="en-US" dirty="0"/>
              <a:t>要做哪些运算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86BEE618-5271-F377-A899-8AFBDFB2BBA6}"/>
              </a:ext>
            </a:extLst>
          </p:cNvPr>
          <p:cNvGraphicFramePr>
            <a:graphicFrameLocks noGrp="1"/>
          </p:cNvGraphicFramePr>
          <p:nvPr/>
        </p:nvGraphicFramePr>
        <p:xfrm>
          <a:off x="791580" y="1970485"/>
          <a:ext cx="7668853" cy="3266363"/>
        </p:xfrm>
        <a:graphic>
          <a:graphicData uri="http://schemas.openxmlformats.org/drawingml/2006/table">
            <a:tbl>
              <a:tblPr/>
              <a:tblGrid>
                <a:gridCol w="2787899">
                  <a:extLst>
                    <a:ext uri="{9D8B030D-6E8A-4147-A177-3AD203B41FA5}">
                      <a16:colId xmlns:a16="http://schemas.microsoft.com/office/drawing/2014/main" val="807873328"/>
                    </a:ext>
                  </a:extLst>
                </a:gridCol>
                <a:gridCol w="4880954">
                  <a:extLst>
                    <a:ext uri="{9D8B030D-6E8A-4147-A177-3AD203B41FA5}">
                      <a16:colId xmlns:a16="http://schemas.microsoft.com/office/drawing/2014/main" val="2914652552"/>
                    </a:ext>
                  </a:extLst>
                </a:gridCol>
              </a:tblGrid>
              <a:tr h="434579">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数据类型</a:t>
                      </a: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含义</a:t>
                      </a: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83678649"/>
                  </a:ext>
                </a:extLst>
              </a:tr>
              <a:tr h="432197">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CHAR(</a:t>
                      </a:r>
                      <a:r>
                        <a:rPr kumimoji="0" lang="en-US" altLang="zh-CN" sz="1700" b="1" i="1" u="none" strike="noStrike" cap="none" normalizeH="0" baseline="0" dirty="0">
                          <a:ln>
                            <a:noFill/>
                          </a:ln>
                          <a:solidFill>
                            <a:schemeClr val="tx1"/>
                          </a:solidFill>
                          <a:effectLst/>
                          <a:latin typeface="Arial" panose="020B0604020202020204" pitchFamily="34" charset="0"/>
                          <a:ea typeface="宋体" panose="02010600030101010101" pitchFamily="2" charset="-122"/>
                        </a:rPr>
                        <a:t>n</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CHARACTER(</a:t>
                      </a:r>
                      <a:r>
                        <a:rPr kumimoji="0" lang="en-US" altLang="zh-CN" sz="1700" b="1" i="1" u="none" strike="noStrike" cap="none" normalizeH="0" baseline="0" dirty="0">
                          <a:ln>
                            <a:noFill/>
                          </a:ln>
                          <a:solidFill>
                            <a:schemeClr val="tx1"/>
                          </a:solidFill>
                          <a:effectLst/>
                          <a:latin typeface="Arial" panose="020B0604020202020204" pitchFamily="34" charset="0"/>
                          <a:ea typeface="宋体" panose="02010600030101010101" pitchFamily="2" charset="-122"/>
                        </a:rPr>
                        <a:t>n</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长度为</a:t>
                      </a:r>
                      <a:r>
                        <a:rPr kumimoji="0" lang="en-US" altLang="zh-CN" sz="1700" b="1" i="1" u="none" strike="noStrike" cap="none" normalizeH="0" baseline="0" dirty="0">
                          <a:ln>
                            <a:noFill/>
                          </a:ln>
                          <a:solidFill>
                            <a:schemeClr val="tx1"/>
                          </a:solidFill>
                          <a:effectLst/>
                          <a:latin typeface="Arial" panose="020B0604020202020204" pitchFamily="34" charset="0"/>
                          <a:ea typeface="宋体" panose="02010600030101010101" pitchFamily="2" charset="-122"/>
                        </a:rPr>
                        <a:t>n</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的定长字符串</a:t>
                      </a: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67855268"/>
                  </a:ext>
                </a:extLst>
              </a:tr>
              <a:tr h="50292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VARCHAR(</a:t>
                      </a:r>
                      <a:r>
                        <a:rPr kumimoji="0" lang="en-US" altLang="zh-CN" sz="1700" b="1" i="1" u="none" strike="noStrike" cap="none" normalizeH="0" baseline="0">
                          <a:ln>
                            <a:noFill/>
                          </a:ln>
                          <a:solidFill>
                            <a:schemeClr val="tx1"/>
                          </a:solidFill>
                          <a:effectLst/>
                          <a:latin typeface="Arial" panose="020B0604020202020204" pitchFamily="34" charset="0"/>
                          <a:ea typeface="宋体" panose="02010600030101010101" pitchFamily="2" charset="-122"/>
                        </a:rPr>
                        <a:t>n</a:t>
                      </a: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endPar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CHARACTERVARYING(</a:t>
                      </a:r>
                      <a:r>
                        <a:rPr kumimoji="0" lang="en-US" altLang="zh-CN" sz="1700" b="1" i="1" u="none" strike="noStrike" cap="none" normalizeH="0" baseline="0">
                          <a:ln>
                            <a:noFill/>
                          </a:ln>
                          <a:solidFill>
                            <a:schemeClr val="tx1"/>
                          </a:solidFill>
                          <a:effectLst/>
                          <a:latin typeface="Arial" panose="020B0604020202020204" pitchFamily="34" charset="0"/>
                          <a:ea typeface="宋体" panose="02010600030101010101" pitchFamily="2" charset="-122"/>
                        </a:rPr>
                        <a:t>n</a:t>
                      </a: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endPar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最大长度为</a:t>
                      </a:r>
                      <a:r>
                        <a:rPr kumimoji="0" lang="en-US" altLang="zh-CN" sz="1700" b="1" i="1" u="none" strike="noStrike" cap="none" normalizeH="0" baseline="0" dirty="0">
                          <a:ln>
                            <a:noFill/>
                          </a:ln>
                          <a:solidFill>
                            <a:schemeClr val="tx1"/>
                          </a:solidFill>
                          <a:effectLst/>
                          <a:latin typeface="Arial" panose="020B0604020202020204" pitchFamily="34" charset="0"/>
                          <a:ea typeface="宋体" panose="02010600030101010101" pitchFamily="2" charset="-122"/>
                        </a:rPr>
                        <a:t>n</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的变长字符串</a:t>
                      </a: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22454961"/>
                  </a:ext>
                </a:extLst>
              </a:tr>
              <a:tr h="344091">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CLOB</a:t>
                      </a:r>
                      <a:endPar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Calibri" panose="020F0502020204030204" pitchFamily="34" charset="0"/>
                        </a:rPr>
                        <a:t>字符串大对象</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58219172"/>
                  </a:ext>
                </a:extLst>
              </a:tr>
              <a:tr h="32385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BLOB</a:t>
                      </a:r>
                      <a:endPar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二进制大对象</a:t>
                      </a: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21000636"/>
                  </a:ext>
                </a:extLst>
              </a:tr>
              <a:tr h="50292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INT</a:t>
                      </a: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INTEGER</a:t>
                      </a:r>
                      <a:endPar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整数（</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4</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字节），取值范围是</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[-2147483648</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2147483647]</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05075074"/>
                  </a:ext>
                </a:extLst>
              </a:tr>
              <a:tr h="344091">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SMALLINT</a:t>
                      </a:r>
                      <a:endPar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短整数（</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字节），取值范围是</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[-32768</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32767]</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36420139"/>
                  </a:ext>
                </a:extLst>
              </a:tr>
              <a:tr h="351235">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BIGINT</a:t>
                      </a:r>
                      <a:endPar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大整数（</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8</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字节），取值范围是</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[-2^63</a:t>
                      </a: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2^63-1]</a:t>
                      </a:r>
                      <a:endPar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18" marR="51418"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0447900"/>
                  </a:ext>
                </a:extLst>
              </a:tr>
            </a:tbl>
          </a:graphicData>
        </a:graphic>
      </p:graphicFrame>
      <p:sp>
        <p:nvSpPr>
          <p:cNvPr id="5" name="Rectangle 2">
            <a:extLst>
              <a:ext uri="{FF2B5EF4-FFF2-40B4-BE49-F238E27FC236}">
                <a16:creationId xmlns:a16="http://schemas.microsoft.com/office/drawing/2014/main" id="{95857148-CAA8-7E0A-69EA-DF67B85B8AA7}"/>
              </a:ext>
            </a:extLst>
          </p:cNvPr>
          <p:cNvSpPr txBox="1">
            <a:spLocks noChangeArrowheads="1"/>
          </p:cNvSpPr>
          <p:nvPr/>
        </p:nvSpPr>
        <p:spPr bwMode="auto">
          <a:xfrm>
            <a:off x="1485900" y="83224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数据类型（续）</a:t>
            </a:r>
          </a:p>
        </p:txBody>
      </p:sp>
      <p:sp>
        <p:nvSpPr>
          <p:cNvPr id="6" name="文本框 5">
            <a:extLst>
              <a:ext uri="{FF2B5EF4-FFF2-40B4-BE49-F238E27FC236}">
                <a16:creationId xmlns:a16="http://schemas.microsoft.com/office/drawing/2014/main" id="{7D411DFC-24B8-C096-3DD2-550D231092D7}"/>
              </a:ext>
            </a:extLst>
          </p:cNvPr>
          <p:cNvSpPr txBox="1"/>
          <p:nvPr/>
        </p:nvSpPr>
        <p:spPr>
          <a:xfrm>
            <a:off x="3707904" y="1519580"/>
            <a:ext cx="3613547" cy="369332"/>
          </a:xfrm>
          <a:prstGeom prst="rect">
            <a:avLst/>
          </a:prstGeom>
          <a:noFill/>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dirty="0">
                <a:latin typeface="Times New Roman" panose="02020603050405020304" pitchFamily="18" charset="0"/>
                <a:cs typeface="Times New Roman" panose="02020603050405020304" pitchFamily="18" charset="0"/>
              </a:rPr>
              <a:t>常用</a:t>
            </a:r>
            <a:r>
              <a:rPr lang="zh-CN" altLang="zh-CN" b="1" dirty="0">
                <a:latin typeface="Times New Roman" panose="02020603050405020304" pitchFamily="18" charset="0"/>
                <a:cs typeface="Times New Roman" panose="02020603050405020304" pitchFamily="18" charset="0"/>
              </a:rPr>
              <a:t>数据类型</a:t>
            </a:r>
            <a:endParaRPr lang="zh-CN" altLang="en-US"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544D347A-362E-962E-FBF5-381633B20D3A}"/>
              </a:ext>
            </a:extLst>
          </p:cNvPr>
          <p:cNvGraphicFramePr>
            <a:graphicFrameLocks noGrp="1"/>
          </p:cNvGraphicFramePr>
          <p:nvPr/>
        </p:nvGraphicFramePr>
        <p:xfrm>
          <a:off x="1169622" y="1559719"/>
          <a:ext cx="7236805" cy="4015985"/>
        </p:xfrm>
        <a:graphic>
          <a:graphicData uri="http://schemas.openxmlformats.org/drawingml/2006/table">
            <a:tbl>
              <a:tblPr/>
              <a:tblGrid>
                <a:gridCol w="2017439">
                  <a:extLst>
                    <a:ext uri="{9D8B030D-6E8A-4147-A177-3AD203B41FA5}">
                      <a16:colId xmlns:a16="http://schemas.microsoft.com/office/drawing/2014/main" val="3762249340"/>
                    </a:ext>
                  </a:extLst>
                </a:gridCol>
                <a:gridCol w="5219366">
                  <a:extLst>
                    <a:ext uri="{9D8B030D-6E8A-4147-A177-3AD203B41FA5}">
                      <a16:colId xmlns:a16="http://schemas.microsoft.com/office/drawing/2014/main" val="3593502794"/>
                    </a:ext>
                  </a:extLst>
                </a:gridCol>
              </a:tblGrid>
              <a:tr h="296466">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数据类型</a:t>
                      </a: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含义</a:t>
                      </a: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6298863"/>
                  </a:ext>
                </a:extLst>
              </a:tr>
              <a:tr h="46315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NUMERIC(</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p</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d</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定点数，由</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p</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位数字（不包括符号、小数点）组成，小数点后面有</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d</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位数字</a:t>
                      </a: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85972140"/>
                  </a:ext>
                </a:extLst>
              </a:tr>
              <a:tr h="46315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DECIMAL(</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p</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d</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 DEC(</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p</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d</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同</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NUMERIC</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类似，但数值精度不受</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p</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和</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d</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的限制</a:t>
                      </a: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12171510"/>
                  </a:ext>
                </a:extLst>
              </a:tr>
              <a:tr h="40005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REAL</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取决于机器精度的单精度浮点数</a:t>
                      </a: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10570422"/>
                  </a:ext>
                </a:extLst>
              </a:tr>
              <a:tr h="46315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DOUBLE PRECISION</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取决于机器精度的双精度浮点数</a:t>
                      </a: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12503294"/>
                  </a:ext>
                </a:extLst>
              </a:tr>
              <a:tr h="31075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FLOAT(</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n</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可选精度的浮点数，精度至少为</a:t>
                      </a:r>
                      <a:r>
                        <a:rPr kumimoji="0" lang="en-US" altLang="zh-CN" sz="1500" b="1" i="1" u="none" strike="noStrike" cap="none" normalizeH="0" baseline="0">
                          <a:ln>
                            <a:noFill/>
                          </a:ln>
                          <a:solidFill>
                            <a:schemeClr val="tx1"/>
                          </a:solidFill>
                          <a:effectLst/>
                          <a:latin typeface="Arial" panose="020B0604020202020204" pitchFamily="34" charset="0"/>
                          <a:ea typeface="宋体" panose="02010600030101010101" pitchFamily="2" charset="-122"/>
                        </a:rPr>
                        <a:t>n</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位数字</a:t>
                      </a: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72105855"/>
                  </a:ext>
                </a:extLst>
              </a:tr>
              <a:tr h="38695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BOOLEAN</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Calibri" panose="020F0502020204030204" pitchFamily="34" charset="0"/>
                        </a:rPr>
                        <a:t>逻辑布尔量</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74836726"/>
                  </a:ext>
                </a:extLst>
              </a:tr>
              <a:tr h="332185">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DATE</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日期，包含年、月、日，格式为</a:t>
                      </a:r>
                      <a:r>
                        <a:rPr kumimoji="0" lang="en-US"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YYYY-MM-DD</a:t>
                      </a:r>
                      <a:endPar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3539899"/>
                  </a:ext>
                </a:extLst>
              </a:tr>
              <a:tr h="332185">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TIME</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时间，包含一日的时、分、秒，格式为</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HH:MM:SS</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52727834"/>
                  </a:ext>
                </a:extLst>
              </a:tr>
              <a:tr h="332185">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TIMESTAMP</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时间戳类型</a:t>
                      </a: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7214713"/>
                  </a:ext>
                </a:extLst>
              </a:tr>
              <a:tr h="23574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INTERVAL</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时间间隔类型</a:t>
                      </a:r>
                    </a:p>
                  </a:txBody>
                  <a:tcPr marL="51429" marR="51429"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99156831"/>
                  </a:ext>
                </a:extLst>
              </a:tr>
            </a:tbl>
          </a:graphicData>
        </a:graphic>
      </p:graphicFrame>
      <p:sp>
        <p:nvSpPr>
          <p:cNvPr id="5" name="Rectangle 2">
            <a:extLst>
              <a:ext uri="{FF2B5EF4-FFF2-40B4-BE49-F238E27FC236}">
                <a16:creationId xmlns:a16="http://schemas.microsoft.com/office/drawing/2014/main" id="{AA8F2FE3-15BA-4466-DBFF-901B65C7AA2B}"/>
              </a:ext>
            </a:extLst>
          </p:cNvPr>
          <p:cNvSpPr txBox="1">
            <a:spLocks noChangeArrowheads="1"/>
          </p:cNvSpPr>
          <p:nvPr/>
        </p:nvSpPr>
        <p:spPr bwMode="auto">
          <a:xfrm>
            <a:off x="1485900" y="83224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数据类型（续）</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a:xfrm>
            <a:off x="612775" y="2133600"/>
            <a:ext cx="7127875" cy="3959225"/>
          </a:xfrm>
        </p:spPr>
        <p:txBody>
          <a:bodyPr/>
          <a:lstStyle/>
          <a:p>
            <a:pPr eaLnBrk="1" hangingPunct="1">
              <a:buFont typeface="Wingdings" pitchFamily="2" charset="2"/>
              <a:buNone/>
            </a:pPr>
            <a:r>
              <a:rPr lang="en-US" altLang="zh-CN" sz="2400" dirty="0">
                <a:latin typeface="宋体" pitchFamily="2" charset="-122"/>
                <a:hlinkClick r:id="rId2" action="ppaction://hlinksldjump"/>
              </a:rPr>
              <a:t>⑴</a:t>
            </a:r>
            <a:r>
              <a:rPr lang="en-US" altLang="zh-CN" sz="2400" dirty="0">
                <a:latin typeface="宋体" pitchFamily="2" charset="-122"/>
              </a:rPr>
              <a:t> </a:t>
            </a:r>
            <a:r>
              <a:rPr lang="zh-CN" altLang="en-US" sz="2400" dirty="0">
                <a:latin typeface="宋体" pitchFamily="2" charset="-122"/>
              </a:rPr>
              <a:t>实体完整性约束（</a:t>
            </a:r>
            <a:r>
              <a:rPr lang="en-US" altLang="zh-CN" sz="2400" dirty="0">
                <a:latin typeface="宋体" pitchFamily="2" charset="-122"/>
              </a:rPr>
              <a:t>primary key</a:t>
            </a:r>
            <a:r>
              <a:rPr lang="zh-CN" altLang="en-US" sz="2400" dirty="0">
                <a:latin typeface="宋体" pitchFamily="2" charset="-122"/>
              </a:rPr>
              <a:t>）</a:t>
            </a:r>
          </a:p>
          <a:p>
            <a:pPr eaLnBrk="1" hangingPunct="1">
              <a:buFont typeface="Wingdings" pitchFamily="2" charset="2"/>
              <a:buNone/>
            </a:pPr>
            <a:r>
              <a:rPr lang="zh-CN" altLang="en-US" sz="2400" dirty="0">
                <a:latin typeface="宋体" pitchFamily="2" charset="-122"/>
                <a:hlinkClick r:id="" action="ppaction://noaction"/>
              </a:rPr>
              <a:t>⑵</a:t>
            </a:r>
            <a:r>
              <a:rPr lang="zh-CN" altLang="en-US" sz="2400" dirty="0">
                <a:latin typeface="宋体" pitchFamily="2" charset="-122"/>
              </a:rPr>
              <a:t> 参照完整性约束（</a:t>
            </a:r>
            <a:r>
              <a:rPr lang="en-US" altLang="zh-CN" sz="2400" dirty="0">
                <a:latin typeface="宋体" pitchFamily="2" charset="-122"/>
              </a:rPr>
              <a:t>FOREIGN KEY</a:t>
            </a:r>
            <a:r>
              <a:rPr lang="zh-CN" altLang="en-US" sz="2400" dirty="0">
                <a:latin typeface="宋体" pitchFamily="2" charset="-122"/>
              </a:rPr>
              <a:t>）</a:t>
            </a:r>
          </a:p>
          <a:p>
            <a:pPr eaLnBrk="1" hangingPunct="1">
              <a:buFont typeface="Wingdings" pitchFamily="2" charset="2"/>
              <a:buNone/>
            </a:pPr>
            <a:r>
              <a:rPr lang="zh-CN" altLang="en-US" sz="2400" dirty="0">
                <a:latin typeface="宋体" pitchFamily="2" charset="-122"/>
                <a:hlinkClick r:id="rId3" action="ppaction://hlinksldjump"/>
              </a:rPr>
              <a:t>⑶</a:t>
            </a:r>
            <a:r>
              <a:rPr lang="zh-CN" altLang="en-US" sz="2400" dirty="0">
                <a:latin typeface="宋体" pitchFamily="2" charset="-122"/>
              </a:rPr>
              <a:t> 用户定义的完整性约束（</a:t>
            </a:r>
            <a:r>
              <a:rPr lang="en-US" altLang="zh-CN" sz="2400" dirty="0">
                <a:latin typeface="宋体" pitchFamily="2" charset="-122"/>
              </a:rPr>
              <a:t>UNIQUE</a:t>
            </a:r>
            <a:r>
              <a:rPr lang="zh-CN" altLang="en-US" sz="2400" dirty="0">
                <a:latin typeface="宋体" pitchFamily="2" charset="-122"/>
              </a:rPr>
              <a:t>约束，</a:t>
            </a:r>
            <a:r>
              <a:rPr lang="en-US" altLang="zh-CN" sz="2400" dirty="0">
                <a:latin typeface="宋体" pitchFamily="2" charset="-122"/>
              </a:rPr>
              <a:t>CHECK</a:t>
            </a:r>
            <a:r>
              <a:rPr lang="zh-CN" altLang="en-US" sz="2400" dirty="0">
                <a:latin typeface="宋体" pitchFamily="2" charset="-122"/>
              </a:rPr>
              <a:t>约束，</a:t>
            </a:r>
            <a:r>
              <a:rPr lang="en-US" altLang="zh-CN" sz="2400" dirty="0">
                <a:latin typeface="宋体" pitchFamily="2" charset="-122"/>
              </a:rPr>
              <a:t>NOT NULL</a:t>
            </a:r>
            <a:r>
              <a:rPr lang="zh-CN" altLang="en-US" sz="2400" dirty="0">
                <a:latin typeface="宋体" pitchFamily="2" charset="-122"/>
              </a:rPr>
              <a:t>约束，</a:t>
            </a:r>
            <a:r>
              <a:rPr lang="en-US" altLang="zh-CN" sz="2400" dirty="0">
                <a:latin typeface="宋体" pitchFamily="2" charset="-122"/>
              </a:rPr>
              <a:t>DEFAULT</a:t>
            </a:r>
            <a:r>
              <a:rPr lang="zh-CN" altLang="en-US" sz="2400" dirty="0">
                <a:latin typeface="宋体" pitchFamily="2" charset="-122"/>
              </a:rPr>
              <a:t>约束</a:t>
            </a:r>
            <a:r>
              <a:rPr lang="zh-CN" altLang="en-US" sz="2800" b="1" dirty="0">
                <a:latin typeface="宋体" pitchFamily="2" charset="-122"/>
              </a:rPr>
              <a:t>）</a:t>
            </a:r>
          </a:p>
        </p:txBody>
      </p:sp>
      <p:sp>
        <p:nvSpPr>
          <p:cNvPr id="63491" name="日期占位符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09E4C0A9-842A-4AF1-B36A-C3FEC45EDD89}" type="datetime3">
              <a:rPr lang="zh-CN" altLang="en-US" smtClean="0"/>
              <a:pPr eaLnBrk="1" hangingPunct="1"/>
              <a:t>2025年10月9日星期四</a:t>
            </a:fld>
            <a:endParaRPr lang="en-US" altLang="zh-CN"/>
          </a:p>
        </p:txBody>
      </p:sp>
      <p:sp>
        <p:nvSpPr>
          <p:cNvPr id="125954" name="Rectangle 2"/>
          <p:cNvSpPr>
            <a:spLocks noGrp="1" noChangeArrowheads="1"/>
          </p:cNvSpPr>
          <p:nvPr>
            <p:ph type="title"/>
          </p:nvPr>
        </p:nvSpPr>
        <p:spPr>
          <a:xfrm>
            <a:off x="468313" y="692150"/>
            <a:ext cx="7127875" cy="1143000"/>
          </a:xfrm>
        </p:spPr>
        <p:txBody>
          <a:bodyPr/>
          <a:lstStyle/>
          <a:p>
            <a:pPr eaLnBrk="1" fontAlgn="auto" hangingPunct="1">
              <a:spcAft>
                <a:spcPts val="0"/>
              </a:spcAft>
              <a:defRPr/>
            </a:pPr>
            <a:r>
              <a:rPr lang="en-US" altLang="zh-CN" sz="3600" dirty="0"/>
              <a:t>3. </a:t>
            </a:r>
            <a:r>
              <a:rPr lang="zh-CN" altLang="en-US" sz="3600" dirty="0"/>
              <a:t>完整性约束</a:t>
            </a:r>
          </a:p>
        </p:txBody>
      </p:sp>
      <p:sp>
        <p:nvSpPr>
          <p:cNvPr id="63493" name="Rectangle 4"/>
          <p:cNvSpPr>
            <a:spLocks noChangeArrowheads="1"/>
          </p:cNvSpPr>
          <p:nvPr/>
        </p:nvSpPr>
        <p:spPr bwMode="auto">
          <a:xfrm>
            <a:off x="8077200" y="5943600"/>
            <a:ext cx="1066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sz="2400">
                <a:solidFill>
                  <a:srgbClr val="FF3300"/>
                </a:solidFill>
                <a:sym typeface="Wingdings 3" pitchFamily="18" charset="2"/>
                <a:hlinkClick r:id="rId4" action="ppaction://hlinksldjump"/>
              </a:rPr>
              <a:t></a:t>
            </a:r>
            <a:r>
              <a:rPr lang="en-US" altLang="zh-CN" sz="2400">
                <a:solidFill>
                  <a:srgbClr val="FF3300"/>
                </a:solidFill>
                <a:sym typeface="Wingdings 3" pitchFamily="18" charset="2"/>
              </a:rPr>
              <a:t></a:t>
            </a:r>
            <a:endParaRPr lang="en-US" altLang="zh-CN" sz="2400">
              <a:solidFill>
                <a:srgbClr val="FF3300"/>
              </a:solidFill>
            </a:endParaRPr>
          </a:p>
        </p:txBody>
      </p:sp>
    </p:spTree>
    <p:extLst>
      <p:ext uri="{BB962C8B-B14F-4D97-AF65-F5344CB8AC3E}">
        <p14:creationId xmlns:p14="http://schemas.microsoft.com/office/powerpoint/2010/main" val="39316055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10243" name="Rectangle 2"/>
          <p:cNvSpPr>
            <a:spLocks noGrp="1" noChangeArrowheads="1"/>
          </p:cNvSpPr>
          <p:nvPr>
            <p:ph type="title" idx="4294967295"/>
          </p:nvPr>
        </p:nvSpPr>
        <p:spPr/>
        <p:txBody>
          <a:bodyPr/>
          <a:lstStyle/>
          <a:p>
            <a:pPr eaLnBrk="1" hangingPunct="1"/>
            <a:r>
              <a:rPr lang="zh-CN" altLang="en-US" sz="3600" dirty="0"/>
              <a:t>（</a:t>
            </a:r>
            <a:r>
              <a:rPr lang="en-US" altLang="zh-CN" sz="3600" dirty="0"/>
              <a:t>1</a:t>
            </a:r>
            <a:r>
              <a:rPr lang="zh-CN" altLang="en-US" sz="3600" dirty="0"/>
              <a:t>）实体完整性定义</a:t>
            </a:r>
          </a:p>
        </p:txBody>
      </p:sp>
      <p:sp>
        <p:nvSpPr>
          <p:cNvPr id="10244" name="Rectangle 3"/>
          <p:cNvSpPr>
            <a:spLocks noGrp="1" noChangeArrowheads="1"/>
          </p:cNvSpPr>
          <p:nvPr>
            <p:ph type="body" idx="4294967295"/>
          </p:nvPr>
        </p:nvSpPr>
        <p:spPr>
          <a:xfrm>
            <a:off x="467544" y="1279068"/>
            <a:ext cx="8229600" cy="5095875"/>
          </a:xfrm>
        </p:spPr>
        <p:txBody>
          <a:bodyPr/>
          <a:lstStyle/>
          <a:p>
            <a:pPr eaLnBrk="1" hangingPunct="1">
              <a:lnSpc>
                <a:spcPct val="140000"/>
              </a:lnSpc>
            </a:pPr>
            <a:r>
              <a:rPr lang="zh-CN" altLang="en-US" dirty="0"/>
              <a:t>关系模型的实体完整性</a:t>
            </a:r>
          </a:p>
          <a:p>
            <a:pPr lvl="1" eaLnBrk="1" hangingPunct="1">
              <a:lnSpc>
                <a:spcPct val="140000"/>
              </a:lnSpc>
            </a:pPr>
            <a:r>
              <a:rPr lang="en-US" altLang="zh-CN" dirty="0"/>
              <a:t>CREATE  TABLE</a:t>
            </a:r>
            <a:r>
              <a:rPr lang="zh-CN" altLang="en-US" dirty="0"/>
              <a:t>中用</a:t>
            </a:r>
            <a:r>
              <a:rPr lang="en-US" altLang="zh-CN" dirty="0"/>
              <a:t>PRIMARY KEY</a:t>
            </a:r>
            <a:r>
              <a:rPr lang="zh-CN" altLang="en-US" dirty="0"/>
              <a:t>定义</a:t>
            </a:r>
            <a:endParaRPr lang="en-US" altLang="zh-CN" dirty="0"/>
          </a:p>
          <a:p>
            <a:pPr lvl="1">
              <a:lnSpc>
                <a:spcPct val="140000"/>
              </a:lnSpc>
            </a:pPr>
            <a:r>
              <a:rPr lang="zh-CN" altLang="en-US" sz="2000" dirty="0">
                <a:latin typeface="宋体" pitchFamily="2" charset="-122"/>
              </a:rPr>
              <a:t>能保证主码的</a:t>
            </a:r>
            <a:r>
              <a:rPr lang="zh-CN" altLang="en-US" sz="2000" b="1" dirty="0">
                <a:solidFill>
                  <a:srgbClr val="FF00FF"/>
                </a:solidFill>
                <a:latin typeface="宋体" pitchFamily="2" charset="-122"/>
              </a:rPr>
              <a:t>惟一性</a:t>
            </a:r>
            <a:r>
              <a:rPr lang="zh-CN" altLang="en-US" sz="2000" dirty="0">
                <a:latin typeface="宋体" pitchFamily="2" charset="-122"/>
              </a:rPr>
              <a:t>和</a:t>
            </a:r>
            <a:r>
              <a:rPr lang="zh-CN" altLang="en-US" sz="2000" b="1" dirty="0">
                <a:solidFill>
                  <a:srgbClr val="FF00FF"/>
                </a:solidFill>
                <a:latin typeface="宋体" pitchFamily="2" charset="-122"/>
              </a:rPr>
              <a:t>非空性</a:t>
            </a:r>
            <a:r>
              <a:rPr lang="zh-CN" altLang="en-US" sz="2000" dirty="0">
                <a:latin typeface="宋体" pitchFamily="2" charset="-122"/>
              </a:rPr>
              <a:t>。</a:t>
            </a:r>
            <a:endParaRPr lang="zh-CN" altLang="en-US" dirty="0"/>
          </a:p>
          <a:p>
            <a:pPr eaLnBrk="1" hangingPunct="1">
              <a:lnSpc>
                <a:spcPct val="140000"/>
              </a:lnSpc>
            </a:pPr>
            <a:r>
              <a:rPr lang="zh-CN" altLang="en-US" dirty="0"/>
              <a:t>单属性构成的码有两种说明方法 </a:t>
            </a:r>
          </a:p>
          <a:p>
            <a:pPr lvl="1">
              <a:lnSpc>
                <a:spcPct val="140000"/>
              </a:lnSpc>
            </a:pPr>
            <a:r>
              <a:rPr lang="zh-CN" altLang="en-US" dirty="0"/>
              <a:t>定义为列级约束条件</a:t>
            </a:r>
            <a:r>
              <a:rPr lang="en-US" altLang="zh-CN" dirty="0"/>
              <a:t>,</a:t>
            </a:r>
            <a:r>
              <a:rPr lang="zh-CN" altLang="en-US" sz="2000" dirty="0">
                <a:latin typeface="宋体" pitchFamily="2" charset="-122"/>
              </a:rPr>
              <a:t>按照语法在相应列名及类型后单独列出</a:t>
            </a:r>
            <a:endParaRPr lang="zh-CN" altLang="en-US" dirty="0"/>
          </a:p>
          <a:p>
            <a:pPr lvl="1">
              <a:lnSpc>
                <a:spcPct val="140000"/>
              </a:lnSpc>
            </a:pPr>
            <a:r>
              <a:rPr lang="zh-CN" altLang="en-US" dirty="0"/>
              <a:t>定义为表级约束条件</a:t>
            </a:r>
            <a:r>
              <a:rPr lang="en-US" altLang="zh-CN" dirty="0"/>
              <a:t>,</a:t>
            </a:r>
            <a:r>
              <a:rPr lang="zh-CN" altLang="en-US" sz="2000" dirty="0">
                <a:latin typeface="宋体" pitchFamily="2" charset="-122"/>
              </a:rPr>
              <a:t>在</a:t>
            </a:r>
            <a:r>
              <a:rPr lang="en-US" altLang="zh-CN" sz="2000" dirty="0">
                <a:latin typeface="宋体" pitchFamily="2" charset="-122"/>
              </a:rPr>
              <a:t>CREATE TABLE</a:t>
            </a:r>
            <a:r>
              <a:rPr lang="zh-CN" altLang="en-US" sz="2000" dirty="0">
                <a:latin typeface="宋体" pitchFamily="2" charset="-122"/>
              </a:rPr>
              <a:t>语句列出基本表的所有列之后，再附加一个声明</a:t>
            </a:r>
            <a:endParaRPr lang="zh-CN" altLang="en-US" dirty="0"/>
          </a:p>
          <a:p>
            <a:pPr eaLnBrk="1" hangingPunct="1">
              <a:lnSpc>
                <a:spcPct val="140000"/>
              </a:lnSpc>
            </a:pPr>
            <a:r>
              <a:rPr lang="zh-CN" altLang="en-US" dirty="0"/>
              <a:t>对多个属性构成的码只有一种说明方法</a:t>
            </a:r>
          </a:p>
          <a:p>
            <a:pPr lvl="1" eaLnBrk="1" hangingPunct="1">
              <a:lnSpc>
                <a:spcPct val="140000"/>
              </a:lnSpc>
            </a:pPr>
            <a:r>
              <a:rPr lang="zh-CN" altLang="en-US" dirty="0"/>
              <a:t>定义为表级约束条件 </a:t>
            </a:r>
          </a:p>
        </p:txBody>
      </p:sp>
    </p:spTree>
    <p:extLst>
      <p:ext uri="{BB962C8B-B14F-4D97-AF65-F5344CB8AC3E}">
        <p14:creationId xmlns:p14="http://schemas.microsoft.com/office/powerpoint/2010/main" val="37010131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11267" name="Rectangle 2"/>
          <p:cNvSpPr>
            <a:spLocks noGrp="1" noChangeArrowheads="1"/>
          </p:cNvSpPr>
          <p:nvPr>
            <p:ph type="title" idx="4294967295"/>
          </p:nvPr>
        </p:nvSpPr>
        <p:spPr/>
        <p:txBody>
          <a:bodyPr/>
          <a:lstStyle/>
          <a:p>
            <a:pPr eaLnBrk="1" hangingPunct="1"/>
            <a:r>
              <a:rPr lang="zh-CN" altLang="en-US" sz="3600"/>
              <a:t>实体完整性定义</a:t>
            </a:r>
            <a:r>
              <a:rPr lang="en-US" sz="3600"/>
              <a:t>（</a:t>
            </a:r>
            <a:r>
              <a:rPr lang="zh-CN" altLang="en-US" sz="3600"/>
              <a:t>续</a:t>
            </a:r>
            <a:r>
              <a:rPr lang="en-US" sz="3600"/>
              <a:t>）</a:t>
            </a:r>
          </a:p>
        </p:txBody>
      </p:sp>
      <p:sp>
        <p:nvSpPr>
          <p:cNvPr id="11268" name="Rectangle 3"/>
          <p:cNvSpPr>
            <a:spLocks noGrp="1" noChangeArrowheads="1"/>
          </p:cNvSpPr>
          <p:nvPr>
            <p:ph type="body" idx="4294967295"/>
          </p:nvPr>
        </p:nvSpPr>
        <p:spPr/>
        <p:txBody>
          <a:bodyPr>
            <a:normAutofit lnSpcReduction="10000"/>
          </a:bodyPr>
          <a:lstStyle/>
          <a:p>
            <a:pPr eaLnBrk="1" hangingPunct="1">
              <a:buFont typeface="Wingdings" pitchFamily="2" charset="2"/>
              <a:buNone/>
            </a:pPr>
            <a:r>
              <a:rPr lang="en-US" altLang="zh-CN" sz="2400" dirty="0"/>
              <a:t>[</a:t>
            </a:r>
            <a:r>
              <a:rPr lang="zh-CN" altLang="en-US" sz="2400" dirty="0"/>
              <a:t>例5.</a:t>
            </a:r>
            <a:r>
              <a:rPr lang="en-US" altLang="zh-CN" sz="2400" dirty="0"/>
              <a:t>1]</a:t>
            </a:r>
            <a:r>
              <a:rPr lang="zh-CN" altLang="en-US" sz="2400" dirty="0"/>
              <a:t> 将</a:t>
            </a:r>
            <a:r>
              <a:rPr lang="en-US" altLang="zh-CN" sz="2400" dirty="0"/>
              <a:t>Student</a:t>
            </a:r>
            <a:r>
              <a:rPr lang="zh-CN" altLang="en-US" sz="2400" dirty="0"/>
              <a:t>表中的</a:t>
            </a:r>
            <a:r>
              <a:rPr lang="en-US" altLang="zh-CN" sz="2400" dirty="0" err="1"/>
              <a:t>Sno</a:t>
            </a:r>
            <a:r>
              <a:rPr lang="zh-CN" altLang="en-US" sz="2400" dirty="0"/>
              <a:t>属性定义为码</a:t>
            </a:r>
          </a:p>
          <a:p>
            <a:pPr eaLnBrk="1" hangingPunct="1">
              <a:buFont typeface="Wingdings" pitchFamily="2" charset="2"/>
              <a:buNone/>
            </a:pPr>
            <a:endParaRPr lang="zh-CN" altLang="en-US" sz="2400" dirty="0"/>
          </a:p>
          <a:p>
            <a:pPr eaLnBrk="1" hangingPunct="1">
              <a:buFont typeface="Wingdings" pitchFamily="2" charset="2"/>
              <a:buNone/>
            </a:pPr>
            <a:r>
              <a:rPr lang="zh-CN" altLang="en-US" sz="2400" dirty="0"/>
              <a:t>         </a:t>
            </a:r>
            <a:r>
              <a:rPr lang="en-US" sz="2400" dirty="0"/>
              <a:t>（</a:t>
            </a:r>
            <a:r>
              <a:rPr lang="en-US" altLang="zh-CN" sz="2400" dirty="0"/>
              <a:t>1</a:t>
            </a:r>
            <a:r>
              <a:rPr lang="en-US" sz="2400" dirty="0"/>
              <a:t>）</a:t>
            </a:r>
            <a:r>
              <a:rPr lang="zh-CN" altLang="en-US" sz="2400" dirty="0"/>
              <a:t>在列级定义主码              </a:t>
            </a:r>
          </a:p>
          <a:p>
            <a:pPr eaLnBrk="1" hangingPunct="1">
              <a:lnSpc>
                <a:spcPct val="120000"/>
              </a:lnSpc>
              <a:buFont typeface="Wingdings" pitchFamily="2" charset="2"/>
              <a:buNone/>
            </a:pPr>
            <a:r>
              <a:rPr lang="zh-CN" altLang="en-US" sz="2400" dirty="0"/>
              <a:t>              </a:t>
            </a:r>
            <a:r>
              <a:rPr lang="en-US" altLang="zh-CN" sz="2400" dirty="0"/>
              <a:t>CREATE TABLE Student</a:t>
            </a:r>
          </a:p>
          <a:p>
            <a:pPr eaLnBrk="1" hangingPunct="1">
              <a:lnSpc>
                <a:spcPct val="120000"/>
              </a:lnSpc>
              <a:buFont typeface="Wingdings" pitchFamily="2" charset="2"/>
              <a:buNone/>
            </a:pPr>
            <a:r>
              <a:rPr lang="en-US" sz="2400" dirty="0"/>
              <a:t>                </a:t>
            </a:r>
            <a:r>
              <a:rPr lang="zh-CN" altLang="en-US" sz="2400" dirty="0"/>
              <a:t>(  </a:t>
            </a:r>
            <a:r>
              <a:rPr lang="en-US" altLang="zh-CN" sz="2400" dirty="0">
                <a:solidFill>
                  <a:srgbClr val="FF00FF"/>
                </a:solidFill>
              </a:rPr>
              <a:t>Sno  CHAR</a:t>
            </a:r>
            <a:r>
              <a:rPr lang="zh-CN" altLang="en-US" sz="2400" dirty="0">
                <a:solidFill>
                  <a:srgbClr val="FF00FF"/>
                </a:solidFill>
              </a:rPr>
              <a:t>(</a:t>
            </a:r>
            <a:r>
              <a:rPr lang="en-US" altLang="zh-CN" sz="2400" dirty="0">
                <a:solidFill>
                  <a:srgbClr val="FF00FF"/>
                </a:solidFill>
              </a:rPr>
              <a:t>8</a:t>
            </a:r>
            <a:r>
              <a:rPr lang="zh-CN" altLang="en-US" sz="2400" dirty="0">
                <a:solidFill>
                  <a:srgbClr val="FF00FF"/>
                </a:solidFill>
              </a:rPr>
              <a:t>)</a:t>
            </a:r>
            <a:r>
              <a:rPr lang="en-US" altLang="zh-CN" sz="2400" dirty="0">
                <a:solidFill>
                  <a:srgbClr val="FF00FF"/>
                </a:solidFill>
              </a:rPr>
              <a:t>  PRIMARY KEY</a:t>
            </a:r>
            <a:r>
              <a:rPr lang="zh-CN" altLang="en-US" sz="2400" dirty="0">
                <a:solidFill>
                  <a:srgbClr val="FF00FF"/>
                </a:solidFill>
              </a:rPr>
              <a:t>,</a:t>
            </a:r>
          </a:p>
          <a:p>
            <a:pPr eaLnBrk="1" hangingPunct="1">
              <a:lnSpc>
                <a:spcPct val="120000"/>
              </a:lnSpc>
              <a:buFont typeface="Wingdings" pitchFamily="2" charset="2"/>
              <a:buNone/>
            </a:pPr>
            <a:r>
              <a:rPr lang="zh-CN" altLang="en-US" sz="2400" dirty="0"/>
              <a:t>                   </a:t>
            </a:r>
            <a:r>
              <a:rPr lang="en-US" altLang="zh-CN" sz="2400" dirty="0" err="1"/>
              <a:t>Sname</a:t>
            </a:r>
            <a:r>
              <a:rPr lang="en-US" altLang="zh-CN" sz="2400" dirty="0"/>
              <a:t>  CHAR</a:t>
            </a:r>
            <a:r>
              <a:rPr lang="zh-CN" altLang="en-US" sz="2400" dirty="0"/>
              <a:t>(</a:t>
            </a:r>
            <a:r>
              <a:rPr lang="en-US" altLang="zh-CN" sz="2400" dirty="0"/>
              <a:t>20</a:t>
            </a:r>
            <a:r>
              <a:rPr lang="zh-CN" altLang="en-US" sz="2400" dirty="0"/>
              <a:t>),     </a:t>
            </a:r>
          </a:p>
          <a:p>
            <a:pPr eaLnBrk="1" hangingPunct="1">
              <a:lnSpc>
                <a:spcPct val="120000"/>
              </a:lnSpc>
              <a:buFont typeface="Wingdings" pitchFamily="2" charset="2"/>
              <a:buNone/>
            </a:pPr>
            <a:r>
              <a:rPr lang="zh-CN" altLang="en-US" sz="2400" dirty="0"/>
              <a:t>                   </a:t>
            </a:r>
            <a:r>
              <a:rPr lang="en-US" altLang="zh-CN" sz="2400" dirty="0" err="1"/>
              <a:t>Ssex</a:t>
            </a:r>
            <a:r>
              <a:rPr lang="en-US" altLang="zh-CN" sz="2400" dirty="0"/>
              <a:t>  CHAR</a:t>
            </a:r>
            <a:r>
              <a:rPr lang="zh-CN" altLang="en-US" sz="2400" dirty="0"/>
              <a:t>(</a:t>
            </a:r>
            <a:r>
              <a:rPr lang="en-US" altLang="zh-CN" sz="2400" dirty="0"/>
              <a:t>6</a:t>
            </a:r>
            <a:r>
              <a:rPr lang="zh-CN" altLang="en-US" sz="2400" dirty="0"/>
              <a:t>),</a:t>
            </a:r>
          </a:p>
          <a:p>
            <a:pPr eaLnBrk="1" hangingPunct="1">
              <a:buFont typeface="Wingdings" pitchFamily="2" charset="2"/>
              <a:buNone/>
            </a:pPr>
            <a:r>
              <a:rPr lang="zh-CN" altLang="en-US" sz="2400" dirty="0"/>
              <a:t>                   </a:t>
            </a:r>
            <a:r>
              <a:rPr lang="en-US" altLang="zh-CN" sz="2400" dirty="0" err="1"/>
              <a:t>Sbirthdate</a:t>
            </a:r>
            <a:r>
              <a:rPr lang="en-US" altLang="zh-CN" sz="2400" dirty="0"/>
              <a:t> Date, </a:t>
            </a:r>
          </a:p>
          <a:p>
            <a:pPr eaLnBrk="1" hangingPunct="1">
              <a:buFont typeface="Wingdings" pitchFamily="2" charset="2"/>
              <a:buNone/>
            </a:pPr>
            <a:r>
              <a:rPr lang="en-US" altLang="zh-CN" sz="2400" dirty="0"/>
              <a:t> 		           </a:t>
            </a:r>
            <a:r>
              <a:rPr lang="en-US" altLang="zh-CN" sz="2400" dirty="0" err="1"/>
              <a:t>Smajor</a:t>
            </a:r>
            <a:r>
              <a:rPr lang="en-US" altLang="zh-CN" sz="2400" dirty="0"/>
              <a:t>  VARCHAR(40)</a:t>
            </a:r>
          </a:p>
          <a:p>
            <a:pPr eaLnBrk="1" hangingPunct="1">
              <a:lnSpc>
                <a:spcPct val="120000"/>
              </a:lnSpc>
              <a:buFont typeface="Wingdings" pitchFamily="2" charset="2"/>
              <a:buNone/>
            </a:pPr>
            <a:r>
              <a:rPr lang="en-US" altLang="zh-CN" sz="2400" dirty="0"/>
              <a:t>                </a:t>
            </a:r>
            <a:r>
              <a:rPr lang="zh-CN" altLang="en-US" sz="2400" dirty="0"/>
              <a:t>)</a:t>
            </a:r>
            <a:r>
              <a:rPr lang="en-US" altLang="zh-CN" sz="2400" dirty="0"/>
              <a:t>;</a:t>
            </a:r>
          </a:p>
        </p:txBody>
      </p:sp>
    </p:spTree>
    <p:extLst>
      <p:ext uri="{BB962C8B-B14F-4D97-AF65-F5344CB8AC3E}">
        <p14:creationId xmlns:p14="http://schemas.microsoft.com/office/powerpoint/2010/main" val="18760400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12291" name="Rectangle 2"/>
          <p:cNvSpPr>
            <a:spLocks noGrp="1" noChangeArrowheads="1"/>
          </p:cNvSpPr>
          <p:nvPr>
            <p:ph type="title" idx="4294967295"/>
          </p:nvPr>
        </p:nvSpPr>
        <p:spPr/>
        <p:txBody>
          <a:bodyPr/>
          <a:lstStyle/>
          <a:p>
            <a:pPr eaLnBrk="1" hangingPunct="1"/>
            <a:r>
              <a:rPr lang="zh-CN" altLang="en-US" sz="3600"/>
              <a:t>实体完整性定义</a:t>
            </a:r>
            <a:r>
              <a:rPr lang="en-US" sz="3600"/>
              <a:t>（</a:t>
            </a:r>
            <a:r>
              <a:rPr lang="zh-CN" altLang="en-US" sz="3600"/>
              <a:t>续</a:t>
            </a:r>
            <a:r>
              <a:rPr lang="en-US" sz="3600"/>
              <a:t>）</a:t>
            </a:r>
          </a:p>
        </p:txBody>
      </p:sp>
      <p:sp>
        <p:nvSpPr>
          <p:cNvPr id="12292" name="Rectangle 3"/>
          <p:cNvSpPr>
            <a:spLocks noGrp="1" noChangeArrowheads="1"/>
          </p:cNvSpPr>
          <p:nvPr>
            <p:ph type="body" idx="4294967295"/>
          </p:nvPr>
        </p:nvSpPr>
        <p:spPr>
          <a:xfrm>
            <a:off x="663575" y="1457325"/>
            <a:ext cx="8229600" cy="5024438"/>
          </a:xfrm>
        </p:spPr>
        <p:txBody>
          <a:bodyPr/>
          <a:lstStyle/>
          <a:p>
            <a:pPr eaLnBrk="1" hangingPunct="1">
              <a:buFont typeface="Wingdings" pitchFamily="2" charset="2"/>
              <a:buNone/>
            </a:pPr>
            <a:r>
              <a:rPr lang="en-US" sz="2400" dirty="0"/>
              <a:t>（</a:t>
            </a:r>
            <a:r>
              <a:rPr lang="en-US" altLang="zh-CN" sz="2400" dirty="0"/>
              <a:t>2</a:t>
            </a:r>
            <a:r>
              <a:rPr lang="en-US" sz="2400" dirty="0"/>
              <a:t>）</a:t>
            </a:r>
            <a:r>
              <a:rPr lang="zh-CN" altLang="en-US" sz="2400" dirty="0"/>
              <a:t>在表级定义主码</a:t>
            </a:r>
          </a:p>
          <a:p>
            <a:pPr eaLnBrk="1" hangingPunct="1">
              <a:buFont typeface="Wingdings" pitchFamily="2" charset="2"/>
              <a:buNone/>
            </a:pPr>
            <a:r>
              <a:rPr lang="zh-CN" altLang="en-US" sz="2400" dirty="0"/>
              <a:t>    </a:t>
            </a:r>
            <a:r>
              <a:rPr lang="en-US" altLang="zh-CN" sz="2400" dirty="0"/>
              <a:t>CREATE TABLE Student</a:t>
            </a:r>
          </a:p>
          <a:p>
            <a:pPr eaLnBrk="1" hangingPunct="1">
              <a:buFont typeface="Wingdings" pitchFamily="2" charset="2"/>
              <a:buNone/>
            </a:pPr>
            <a:r>
              <a:rPr lang="en-US" sz="2400" dirty="0"/>
              <a:t>        </a:t>
            </a:r>
            <a:r>
              <a:rPr lang="zh-CN" altLang="en-US" sz="2400" dirty="0"/>
              <a:t>(  </a:t>
            </a:r>
            <a:r>
              <a:rPr lang="en-US" altLang="zh-CN" sz="2400" dirty="0"/>
              <a:t>Sno  CHAR</a:t>
            </a:r>
            <a:r>
              <a:rPr lang="zh-CN" altLang="en-US" sz="2400" dirty="0"/>
              <a:t>(</a:t>
            </a:r>
            <a:r>
              <a:rPr lang="en-US" altLang="zh-CN" sz="2400" dirty="0"/>
              <a:t>8</a:t>
            </a:r>
            <a:r>
              <a:rPr lang="zh-CN" altLang="en-US" sz="2400" dirty="0"/>
              <a:t>),  </a:t>
            </a:r>
          </a:p>
          <a:p>
            <a:pPr eaLnBrk="1" hangingPunct="1">
              <a:buFont typeface="Wingdings" pitchFamily="2" charset="2"/>
              <a:buNone/>
            </a:pPr>
            <a:r>
              <a:rPr lang="zh-CN" altLang="en-US" sz="2400" dirty="0"/>
              <a:t>           </a:t>
            </a:r>
            <a:r>
              <a:rPr lang="en-US" altLang="zh-CN" sz="2400" dirty="0" err="1"/>
              <a:t>Sname</a:t>
            </a:r>
            <a:r>
              <a:rPr lang="en-US" altLang="zh-CN" sz="2400" dirty="0"/>
              <a:t>  CHAR</a:t>
            </a:r>
            <a:r>
              <a:rPr lang="zh-CN" altLang="en-US" sz="2400" dirty="0"/>
              <a:t>(</a:t>
            </a:r>
            <a:r>
              <a:rPr lang="en-US" altLang="zh-CN" sz="2400" dirty="0"/>
              <a:t>20</a:t>
            </a:r>
            <a:r>
              <a:rPr lang="zh-CN" altLang="en-US" sz="2400" dirty="0"/>
              <a:t>),</a:t>
            </a:r>
          </a:p>
          <a:p>
            <a:pPr eaLnBrk="1" hangingPunct="1">
              <a:buFont typeface="Wingdings" pitchFamily="2" charset="2"/>
              <a:buNone/>
            </a:pPr>
            <a:r>
              <a:rPr lang="zh-CN" altLang="en-US" sz="2400" dirty="0"/>
              <a:t>           </a:t>
            </a:r>
            <a:r>
              <a:rPr lang="en-US" altLang="zh-CN" sz="2400" dirty="0" err="1"/>
              <a:t>Ssex</a:t>
            </a:r>
            <a:r>
              <a:rPr lang="en-US" altLang="zh-CN" sz="2400" dirty="0"/>
              <a:t>  CHAR</a:t>
            </a:r>
            <a:r>
              <a:rPr lang="zh-CN" altLang="en-US" sz="2400" dirty="0"/>
              <a:t>(</a:t>
            </a:r>
            <a:r>
              <a:rPr lang="en-US" altLang="zh-CN" sz="2400" dirty="0"/>
              <a:t>6</a:t>
            </a:r>
            <a:r>
              <a:rPr lang="zh-CN" altLang="en-US" sz="2400" dirty="0"/>
              <a:t>),</a:t>
            </a:r>
          </a:p>
          <a:p>
            <a:pPr eaLnBrk="1" hangingPunct="1">
              <a:buFont typeface="Wingdings" pitchFamily="2" charset="2"/>
              <a:buNone/>
            </a:pPr>
            <a:r>
              <a:rPr lang="zh-CN" altLang="en-US" sz="2400" dirty="0"/>
              <a:t>           </a:t>
            </a:r>
            <a:r>
              <a:rPr lang="en-US" altLang="zh-CN" sz="2400" dirty="0" err="1"/>
              <a:t>Sbirthdate</a:t>
            </a:r>
            <a:r>
              <a:rPr lang="en-US" altLang="zh-CN" sz="2400" dirty="0"/>
              <a:t> Date, </a:t>
            </a:r>
          </a:p>
          <a:p>
            <a:pPr eaLnBrk="1" hangingPunct="1">
              <a:buFont typeface="Wingdings" pitchFamily="2" charset="2"/>
              <a:buNone/>
            </a:pPr>
            <a:r>
              <a:rPr lang="en-US" altLang="zh-CN" sz="2400" dirty="0"/>
              <a:t> 		   </a:t>
            </a:r>
            <a:r>
              <a:rPr lang="en-US" altLang="zh-CN" sz="2400" dirty="0" err="1"/>
              <a:t>Smajor</a:t>
            </a:r>
            <a:r>
              <a:rPr lang="en-US" altLang="zh-CN" sz="2400" dirty="0"/>
              <a:t>  VARCHAR(40),</a:t>
            </a:r>
          </a:p>
          <a:p>
            <a:pPr eaLnBrk="1" hangingPunct="1">
              <a:buFont typeface="Wingdings" pitchFamily="2" charset="2"/>
              <a:buNone/>
            </a:pPr>
            <a:r>
              <a:rPr lang="zh-CN" altLang="en-US" sz="2400" dirty="0"/>
              <a:t>           </a:t>
            </a:r>
            <a:r>
              <a:rPr lang="en-US" altLang="zh-CN" sz="2400" dirty="0">
                <a:solidFill>
                  <a:srgbClr val="FF00FF"/>
                </a:solidFill>
              </a:rPr>
              <a:t>PRIMARY KEY </a:t>
            </a:r>
            <a:r>
              <a:rPr lang="zh-CN" altLang="en-US" sz="2400" dirty="0">
                <a:solidFill>
                  <a:srgbClr val="FF00FF"/>
                </a:solidFill>
              </a:rPr>
              <a:t>(</a:t>
            </a:r>
            <a:r>
              <a:rPr lang="en-US" altLang="zh-CN" sz="2400" dirty="0" err="1">
                <a:solidFill>
                  <a:srgbClr val="FF00FF"/>
                </a:solidFill>
              </a:rPr>
              <a:t>Sno</a:t>
            </a:r>
            <a:r>
              <a:rPr lang="zh-CN" altLang="en-US" sz="2400" dirty="0">
                <a:solidFill>
                  <a:srgbClr val="FF00FF"/>
                </a:solidFill>
              </a:rPr>
              <a:t>)</a:t>
            </a:r>
          </a:p>
          <a:p>
            <a:pPr eaLnBrk="1" hangingPunct="1">
              <a:buFont typeface="Wingdings" pitchFamily="2" charset="2"/>
              <a:buNone/>
            </a:pPr>
            <a:r>
              <a:rPr lang="en-US" altLang="zh-CN" sz="2400" dirty="0"/>
              <a:t>      </a:t>
            </a:r>
            <a:r>
              <a:rPr lang="zh-CN" altLang="en-US" sz="2400" dirty="0"/>
              <a:t>   )</a:t>
            </a:r>
            <a:r>
              <a:rPr lang="en-US" altLang="zh-CN" sz="2400" dirty="0"/>
              <a:t>; </a:t>
            </a:r>
          </a:p>
        </p:txBody>
      </p:sp>
    </p:spTree>
    <p:extLst>
      <p:ext uri="{BB962C8B-B14F-4D97-AF65-F5344CB8AC3E}">
        <p14:creationId xmlns:p14="http://schemas.microsoft.com/office/powerpoint/2010/main" val="46396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13315" name="Rectangle 2"/>
          <p:cNvSpPr>
            <a:spLocks noGrp="1" noChangeArrowheads="1"/>
          </p:cNvSpPr>
          <p:nvPr>
            <p:ph type="title" idx="4294967295"/>
          </p:nvPr>
        </p:nvSpPr>
        <p:spPr/>
        <p:txBody>
          <a:bodyPr/>
          <a:lstStyle/>
          <a:p>
            <a:pPr eaLnBrk="1" hangingPunct="1"/>
            <a:r>
              <a:rPr lang="zh-CN" altLang="en-US" sz="3600"/>
              <a:t>实体完整性定义</a:t>
            </a:r>
            <a:r>
              <a:rPr lang="en-US" sz="3600"/>
              <a:t>（</a:t>
            </a:r>
            <a:r>
              <a:rPr lang="zh-CN" altLang="en-US" sz="3600"/>
              <a:t>续</a:t>
            </a:r>
            <a:r>
              <a:rPr lang="en-US" sz="3600"/>
              <a:t>）</a:t>
            </a:r>
          </a:p>
        </p:txBody>
      </p:sp>
      <p:sp>
        <p:nvSpPr>
          <p:cNvPr id="13316" name="Rectangle 3"/>
          <p:cNvSpPr>
            <a:spLocks noGrp="1" noChangeArrowheads="1"/>
          </p:cNvSpPr>
          <p:nvPr>
            <p:ph type="body" idx="4294967295"/>
          </p:nvPr>
        </p:nvSpPr>
        <p:spPr>
          <a:xfrm>
            <a:off x="457200" y="1268413"/>
            <a:ext cx="8229600" cy="4854575"/>
          </a:xfrm>
        </p:spPr>
        <p:txBody>
          <a:bodyPr>
            <a:normAutofit fontScale="92500"/>
          </a:bodyPr>
          <a:lstStyle/>
          <a:p>
            <a:pPr eaLnBrk="1" hangingPunct="1">
              <a:buFont typeface="Wingdings" pitchFamily="2" charset="2"/>
              <a:buNone/>
            </a:pPr>
            <a:r>
              <a:rPr lang="en-US" altLang="zh-CN" sz="2400" dirty="0"/>
              <a:t>[</a:t>
            </a:r>
            <a:r>
              <a:rPr lang="zh-CN" altLang="en-US" sz="2400" dirty="0"/>
              <a:t>例5.</a:t>
            </a:r>
            <a:r>
              <a:rPr lang="en-US" altLang="zh-CN" sz="2400" dirty="0"/>
              <a:t>2] </a:t>
            </a:r>
            <a:r>
              <a:rPr lang="zh-CN" altLang="en-US" sz="2400" dirty="0"/>
              <a:t>将</a:t>
            </a:r>
            <a:r>
              <a:rPr lang="en-US" altLang="zh-CN" sz="2400" dirty="0"/>
              <a:t>SC</a:t>
            </a:r>
            <a:r>
              <a:rPr lang="zh-CN" altLang="en-US" sz="2400" dirty="0"/>
              <a:t>表中的</a:t>
            </a:r>
            <a:r>
              <a:rPr lang="en-US" altLang="zh-CN" sz="2400" dirty="0"/>
              <a:t>Sno</a:t>
            </a:r>
            <a:r>
              <a:rPr lang="zh-CN" altLang="en-US" sz="2400" dirty="0"/>
              <a:t>，</a:t>
            </a:r>
            <a:r>
              <a:rPr lang="en-US" altLang="zh-CN" sz="2400" dirty="0" err="1"/>
              <a:t>Cno</a:t>
            </a:r>
            <a:r>
              <a:rPr lang="zh-CN" altLang="en-US" sz="2400" dirty="0"/>
              <a:t>属性组定义为码</a:t>
            </a:r>
          </a:p>
          <a:p>
            <a:pPr eaLnBrk="1" hangingPunct="1">
              <a:lnSpc>
                <a:spcPct val="140000"/>
              </a:lnSpc>
              <a:buFont typeface="Wingdings" pitchFamily="2" charset="2"/>
              <a:buNone/>
            </a:pPr>
            <a:r>
              <a:rPr lang="zh-CN" altLang="en-US" sz="2400" dirty="0"/>
              <a:t>      </a:t>
            </a:r>
            <a:r>
              <a:rPr lang="en-US" altLang="zh-CN" sz="2400" dirty="0"/>
              <a:t>CREATE TABLE SC</a:t>
            </a:r>
          </a:p>
          <a:p>
            <a:pPr eaLnBrk="1" hangingPunct="1">
              <a:lnSpc>
                <a:spcPct val="140000"/>
              </a:lnSpc>
              <a:buFont typeface="Wingdings" pitchFamily="2" charset="2"/>
              <a:buNone/>
            </a:pPr>
            <a:r>
              <a:rPr lang="en-US" altLang="zh-CN" sz="2400" dirty="0"/>
              <a:t>           </a:t>
            </a:r>
            <a:r>
              <a:rPr lang="zh-CN" altLang="en-US" sz="2400" dirty="0"/>
              <a:t>(  </a:t>
            </a:r>
            <a:r>
              <a:rPr lang="en-US" altLang="zh-CN" sz="2400" dirty="0"/>
              <a:t>Sno   CHAR</a:t>
            </a:r>
            <a:r>
              <a:rPr lang="zh-CN" altLang="en-US" sz="2400" dirty="0"/>
              <a:t>(</a:t>
            </a:r>
            <a:r>
              <a:rPr lang="en-US" altLang="zh-CN" sz="2400" dirty="0"/>
              <a:t>8</a:t>
            </a:r>
            <a:r>
              <a:rPr lang="zh-CN" altLang="en-US" sz="2400" dirty="0"/>
              <a:t>), </a:t>
            </a:r>
          </a:p>
          <a:p>
            <a:pPr eaLnBrk="1" hangingPunct="1">
              <a:lnSpc>
                <a:spcPct val="140000"/>
              </a:lnSpc>
              <a:buFont typeface="Wingdings" pitchFamily="2" charset="2"/>
              <a:buNone/>
            </a:pPr>
            <a:r>
              <a:rPr lang="zh-CN" altLang="en-US" sz="2400" dirty="0"/>
              <a:t>              </a:t>
            </a:r>
            <a:r>
              <a:rPr lang="en-US" altLang="zh-CN" sz="2400" dirty="0" err="1"/>
              <a:t>Cno</a:t>
            </a:r>
            <a:r>
              <a:rPr lang="en-US" altLang="zh-CN" sz="2400" dirty="0"/>
              <a:t>  CHAR</a:t>
            </a:r>
            <a:r>
              <a:rPr lang="zh-CN" altLang="en-US" sz="2400" dirty="0"/>
              <a:t>(</a:t>
            </a:r>
            <a:r>
              <a:rPr lang="en-US" altLang="zh-CN" sz="2400" dirty="0"/>
              <a:t>5</a:t>
            </a:r>
            <a:r>
              <a:rPr lang="zh-CN" altLang="en-US" sz="2400" dirty="0"/>
              <a:t>),  </a:t>
            </a:r>
          </a:p>
          <a:p>
            <a:pPr eaLnBrk="1" hangingPunct="1">
              <a:lnSpc>
                <a:spcPct val="140000"/>
              </a:lnSpc>
              <a:buFont typeface="Wingdings" pitchFamily="2" charset="2"/>
              <a:buNone/>
            </a:pPr>
            <a:r>
              <a:rPr lang="zh-CN" altLang="en-US" sz="2400" dirty="0"/>
              <a:t>              </a:t>
            </a:r>
            <a:r>
              <a:rPr lang="en-US" altLang="zh-CN" sz="2400" dirty="0"/>
              <a:t>Grade SMALLINT</a:t>
            </a:r>
            <a:r>
              <a:rPr lang="zh-CN" altLang="en-US" sz="2400" dirty="0"/>
              <a:t>,</a:t>
            </a:r>
            <a:endParaRPr lang="en-US" altLang="zh-CN" sz="2400" dirty="0"/>
          </a:p>
          <a:p>
            <a:pPr eaLnBrk="1" hangingPunct="1">
              <a:lnSpc>
                <a:spcPct val="140000"/>
              </a:lnSpc>
              <a:buFont typeface="Wingdings" pitchFamily="2" charset="2"/>
              <a:buNone/>
            </a:pPr>
            <a:r>
              <a:rPr lang="en-US" altLang="zh-CN" sz="2400" dirty="0"/>
              <a:t>              Semester CHAR(5),</a:t>
            </a:r>
          </a:p>
          <a:p>
            <a:pPr eaLnBrk="1" hangingPunct="1">
              <a:lnSpc>
                <a:spcPct val="140000"/>
              </a:lnSpc>
              <a:buFont typeface="Wingdings" pitchFamily="2" charset="2"/>
              <a:buNone/>
            </a:pPr>
            <a:r>
              <a:rPr lang="zh-CN" altLang="en-US" sz="2400" dirty="0"/>
              <a:t>              </a:t>
            </a:r>
            <a:r>
              <a:rPr lang="en-US" altLang="zh-CN" sz="2400" dirty="0" err="1"/>
              <a:t>Teachingclass</a:t>
            </a:r>
            <a:r>
              <a:rPr lang="en-US" altLang="zh-CN" sz="2400" dirty="0"/>
              <a:t> CHAR(8),</a:t>
            </a:r>
            <a:endParaRPr lang="zh-CN" altLang="en-US" sz="2400" dirty="0"/>
          </a:p>
          <a:p>
            <a:pPr eaLnBrk="1" hangingPunct="1">
              <a:lnSpc>
                <a:spcPct val="140000"/>
              </a:lnSpc>
              <a:buFont typeface="Wingdings" pitchFamily="2" charset="2"/>
              <a:buNone/>
            </a:pPr>
            <a:r>
              <a:rPr lang="zh-CN" altLang="en-US" sz="2400" dirty="0"/>
              <a:t>              </a:t>
            </a:r>
            <a:r>
              <a:rPr lang="en-US" altLang="zh-CN" sz="2400" dirty="0">
                <a:solidFill>
                  <a:srgbClr val="FF00FF"/>
                </a:solidFill>
              </a:rPr>
              <a:t>PRIMARY KEY </a:t>
            </a:r>
            <a:r>
              <a:rPr lang="zh-CN" altLang="en-US" sz="2400" dirty="0">
                <a:solidFill>
                  <a:srgbClr val="FF00FF"/>
                </a:solidFill>
              </a:rPr>
              <a:t>(</a:t>
            </a:r>
            <a:r>
              <a:rPr lang="en-US" altLang="zh-CN" sz="2400" dirty="0">
                <a:solidFill>
                  <a:srgbClr val="FF00FF"/>
                </a:solidFill>
              </a:rPr>
              <a:t>Sno</a:t>
            </a:r>
            <a:r>
              <a:rPr lang="zh-CN" altLang="en-US" sz="2400" dirty="0">
                <a:solidFill>
                  <a:srgbClr val="FF00FF"/>
                </a:solidFill>
              </a:rPr>
              <a:t>,</a:t>
            </a:r>
            <a:r>
              <a:rPr lang="en-US" altLang="zh-CN" sz="2400" dirty="0" err="1">
                <a:solidFill>
                  <a:srgbClr val="FF00FF"/>
                </a:solidFill>
              </a:rPr>
              <a:t>Cno</a:t>
            </a:r>
            <a:r>
              <a:rPr lang="zh-CN" altLang="en-US" sz="2400" dirty="0">
                <a:solidFill>
                  <a:srgbClr val="FF00FF"/>
                </a:solidFill>
              </a:rPr>
              <a:t>)  </a:t>
            </a:r>
            <a:r>
              <a:rPr lang="en-US" altLang="zh-CN" sz="2000" dirty="0">
                <a:solidFill>
                  <a:srgbClr val="FF00FF"/>
                </a:solidFill>
              </a:rPr>
              <a:t>  /*</a:t>
            </a:r>
            <a:r>
              <a:rPr lang="zh-CN" altLang="en-US" sz="2000" dirty="0">
                <a:solidFill>
                  <a:srgbClr val="FF00FF"/>
                </a:solidFill>
              </a:rPr>
              <a:t>只能在表级定义主码*</a:t>
            </a:r>
            <a:r>
              <a:rPr lang="en-US" altLang="zh-CN" sz="2000" dirty="0">
                <a:solidFill>
                  <a:srgbClr val="FF00FF"/>
                </a:solidFill>
              </a:rPr>
              <a:t>/</a:t>
            </a:r>
          </a:p>
          <a:p>
            <a:pPr eaLnBrk="1" hangingPunct="1">
              <a:lnSpc>
                <a:spcPct val="140000"/>
              </a:lnSpc>
              <a:buFont typeface="Wingdings" pitchFamily="2" charset="2"/>
              <a:buNone/>
            </a:pPr>
            <a:r>
              <a:rPr lang="en-US" sz="2400" dirty="0"/>
              <a:t>          </a:t>
            </a:r>
            <a:r>
              <a:rPr lang="zh-CN" altLang="en-US" sz="2400" dirty="0"/>
              <a:t> )</a:t>
            </a:r>
            <a:r>
              <a:rPr lang="en-US" altLang="zh-CN" sz="2400" dirty="0"/>
              <a:t>; </a:t>
            </a:r>
          </a:p>
        </p:txBody>
      </p:sp>
    </p:spTree>
    <p:extLst>
      <p:ext uri="{BB962C8B-B14F-4D97-AF65-F5344CB8AC3E}">
        <p14:creationId xmlns:p14="http://schemas.microsoft.com/office/powerpoint/2010/main" val="34822306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21507" name="Rectangle 2"/>
          <p:cNvSpPr>
            <a:spLocks noGrp="1" noChangeArrowheads="1"/>
          </p:cNvSpPr>
          <p:nvPr>
            <p:ph type="title" idx="4294967295"/>
          </p:nvPr>
        </p:nvSpPr>
        <p:spPr/>
        <p:txBody>
          <a:bodyPr/>
          <a:lstStyle/>
          <a:p>
            <a:pPr eaLnBrk="1" hangingPunct="1"/>
            <a:r>
              <a:rPr lang="zh-CN" altLang="en-US" sz="3600" dirty="0"/>
              <a:t>（</a:t>
            </a:r>
            <a:r>
              <a:rPr lang="en-US" altLang="zh-CN" sz="3600" dirty="0"/>
              <a:t>2</a:t>
            </a:r>
            <a:r>
              <a:rPr lang="zh-CN" altLang="en-US" sz="3600" dirty="0"/>
              <a:t>）参照完整性定义</a:t>
            </a:r>
          </a:p>
        </p:txBody>
      </p:sp>
      <p:sp>
        <p:nvSpPr>
          <p:cNvPr id="21508" name="Rectangle 3"/>
          <p:cNvSpPr>
            <a:spLocks noGrp="1" noChangeArrowheads="1"/>
          </p:cNvSpPr>
          <p:nvPr>
            <p:ph type="body" idx="4294967295"/>
          </p:nvPr>
        </p:nvSpPr>
        <p:spPr/>
        <p:txBody>
          <a:bodyPr>
            <a:normAutofit fontScale="92500"/>
          </a:bodyPr>
          <a:lstStyle/>
          <a:p>
            <a:pPr eaLnBrk="1" hangingPunct="1">
              <a:lnSpc>
                <a:spcPct val="180000"/>
              </a:lnSpc>
            </a:pPr>
            <a:r>
              <a:rPr lang="zh-CN" altLang="en-US" dirty="0"/>
              <a:t>关系模型的参照完整性定义</a:t>
            </a:r>
          </a:p>
          <a:p>
            <a:pPr lvl="1" eaLnBrk="1" hangingPunct="1">
              <a:lnSpc>
                <a:spcPct val="180000"/>
              </a:lnSpc>
            </a:pPr>
            <a:r>
              <a:rPr lang="zh-CN" altLang="en-US" dirty="0"/>
              <a:t>在</a:t>
            </a:r>
            <a:r>
              <a:rPr lang="en-US" altLang="zh-CN" dirty="0"/>
              <a:t>CREATE  TABLE</a:t>
            </a:r>
            <a:r>
              <a:rPr lang="zh-CN" altLang="en-US" dirty="0"/>
              <a:t>中用</a:t>
            </a:r>
            <a:r>
              <a:rPr lang="en-US" altLang="zh-CN" dirty="0">
                <a:solidFill>
                  <a:srgbClr val="FF00FF"/>
                </a:solidFill>
              </a:rPr>
              <a:t>FOREIGN KEY</a:t>
            </a:r>
            <a:r>
              <a:rPr lang="zh-CN" altLang="en-US" dirty="0"/>
              <a:t>短语定义哪些列为外码</a:t>
            </a:r>
          </a:p>
          <a:p>
            <a:pPr lvl="1" eaLnBrk="1" hangingPunct="1">
              <a:lnSpc>
                <a:spcPct val="180000"/>
              </a:lnSpc>
            </a:pPr>
            <a:r>
              <a:rPr lang="zh-CN" altLang="en-US" dirty="0"/>
              <a:t>用</a:t>
            </a:r>
            <a:r>
              <a:rPr lang="en-US" altLang="zh-CN" dirty="0">
                <a:solidFill>
                  <a:srgbClr val="FF00FF"/>
                </a:solidFill>
              </a:rPr>
              <a:t>REFERENCES</a:t>
            </a:r>
            <a:r>
              <a:rPr lang="zh-CN" altLang="en-US" dirty="0"/>
              <a:t>短语指明这些外码参照哪些表的主码</a:t>
            </a:r>
            <a:endParaRPr lang="en-US" altLang="zh-CN" dirty="0"/>
          </a:p>
          <a:p>
            <a:pPr>
              <a:buFont typeface="Wingdings" pitchFamily="2" charset="2"/>
              <a:buChar char="n"/>
            </a:pPr>
            <a:r>
              <a:rPr lang="zh-CN" altLang="en-US" sz="2400" dirty="0">
                <a:latin typeface="宋体" pitchFamily="2" charset="-122"/>
              </a:rPr>
              <a:t>如果外码只有一列，可在它的列名和类型后面直接用“</a:t>
            </a:r>
            <a:r>
              <a:rPr lang="en-US" altLang="zh-CN" sz="2400" dirty="0">
                <a:latin typeface="宋体" pitchFamily="2" charset="-122"/>
              </a:rPr>
              <a:t>REFERENCES”</a:t>
            </a:r>
            <a:r>
              <a:rPr lang="zh-CN" altLang="en-US" sz="2400" dirty="0">
                <a:latin typeface="宋体" pitchFamily="2" charset="-122"/>
              </a:rPr>
              <a:t>说明它参照了某个基本表的主码，其语法格式为：</a:t>
            </a:r>
            <a:endParaRPr lang="zh-CN" altLang="en-US" sz="2400" u="sng" dirty="0">
              <a:latin typeface="宋体" pitchFamily="2" charset="-122"/>
            </a:endParaRPr>
          </a:p>
          <a:p>
            <a:pPr algn="ctr">
              <a:buNone/>
            </a:pPr>
            <a:r>
              <a:rPr lang="en-US" altLang="zh-CN" sz="2400" b="1" u="sng" dirty="0">
                <a:solidFill>
                  <a:srgbClr val="FF00FF"/>
                </a:solidFill>
                <a:latin typeface="宋体" pitchFamily="2" charset="-122"/>
              </a:rPr>
              <a:t>REFERENCES &lt;</a:t>
            </a:r>
            <a:r>
              <a:rPr lang="zh-CN" altLang="en-US" sz="2400" b="1" u="sng" dirty="0">
                <a:solidFill>
                  <a:srgbClr val="FF00FF"/>
                </a:solidFill>
                <a:latin typeface="宋体" pitchFamily="2" charset="-122"/>
              </a:rPr>
              <a:t>表名</a:t>
            </a:r>
            <a:r>
              <a:rPr lang="en-US" altLang="zh-CN" sz="2400" b="1" u="sng" dirty="0">
                <a:solidFill>
                  <a:srgbClr val="FF00FF"/>
                </a:solidFill>
                <a:latin typeface="宋体" pitchFamily="2" charset="-122"/>
              </a:rPr>
              <a:t>&gt;(&lt;</a:t>
            </a:r>
            <a:r>
              <a:rPr lang="zh-CN" altLang="en-US" sz="2400" b="1" u="sng" dirty="0">
                <a:solidFill>
                  <a:srgbClr val="FF00FF"/>
                </a:solidFill>
                <a:latin typeface="宋体" pitchFamily="2" charset="-122"/>
              </a:rPr>
              <a:t>列名</a:t>
            </a:r>
            <a:r>
              <a:rPr lang="en-US" altLang="zh-CN" sz="2400" b="1" u="sng" dirty="0">
                <a:solidFill>
                  <a:srgbClr val="FF00FF"/>
                </a:solidFill>
                <a:latin typeface="宋体" pitchFamily="2" charset="-122"/>
              </a:rPr>
              <a:t>&gt;)</a:t>
            </a:r>
          </a:p>
          <a:p>
            <a:pPr lvl="1" eaLnBrk="1" hangingPunct="1">
              <a:lnSpc>
                <a:spcPct val="180000"/>
              </a:lnSpc>
            </a:pPr>
            <a:r>
              <a:rPr lang="zh-CN" altLang="en-US" dirty="0"/>
              <a:t> </a:t>
            </a:r>
          </a:p>
        </p:txBody>
      </p:sp>
    </p:spTree>
    <p:extLst>
      <p:ext uri="{BB962C8B-B14F-4D97-AF65-F5344CB8AC3E}">
        <p14:creationId xmlns:p14="http://schemas.microsoft.com/office/powerpoint/2010/main" val="24180589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22531" name="Rectangle 2"/>
          <p:cNvSpPr>
            <a:spLocks noGrp="1" noChangeArrowheads="1"/>
          </p:cNvSpPr>
          <p:nvPr>
            <p:ph type="title" idx="4294967295"/>
          </p:nvPr>
        </p:nvSpPr>
        <p:spPr/>
        <p:txBody>
          <a:bodyPr/>
          <a:lstStyle/>
          <a:p>
            <a:pPr eaLnBrk="1" hangingPunct="1"/>
            <a:r>
              <a:rPr lang="zh-CN" altLang="en-US" sz="3600"/>
              <a:t>参照完整性定义</a:t>
            </a:r>
            <a:r>
              <a:rPr lang="en-US" sz="3600"/>
              <a:t>（</a:t>
            </a:r>
            <a:r>
              <a:rPr lang="zh-CN" altLang="en-US" sz="3600"/>
              <a:t>续</a:t>
            </a:r>
            <a:r>
              <a:rPr lang="en-US" sz="3600"/>
              <a:t>）</a:t>
            </a:r>
          </a:p>
        </p:txBody>
      </p:sp>
      <p:sp>
        <p:nvSpPr>
          <p:cNvPr id="22532" name="Rectangle 3"/>
          <p:cNvSpPr>
            <a:spLocks noGrp="1" noChangeArrowheads="1"/>
          </p:cNvSpPr>
          <p:nvPr>
            <p:ph type="body" idx="4294967295"/>
          </p:nvPr>
        </p:nvSpPr>
        <p:spPr>
          <a:xfrm>
            <a:off x="467544" y="1167146"/>
            <a:ext cx="8507413" cy="5543550"/>
          </a:xfrm>
        </p:spPr>
        <p:txBody>
          <a:bodyPr/>
          <a:lstStyle/>
          <a:p>
            <a:pPr eaLnBrk="1" hangingPunct="1">
              <a:buFont typeface="Wingdings" pitchFamily="2" charset="2"/>
              <a:buNone/>
            </a:pPr>
            <a:r>
              <a:rPr lang="zh-CN" altLang="en-US" sz="2000" dirty="0"/>
              <a:t>例如，关系</a:t>
            </a:r>
            <a:r>
              <a:rPr lang="en-US" altLang="zh-CN" sz="2000" dirty="0"/>
              <a:t>SC</a:t>
            </a:r>
            <a:r>
              <a:rPr lang="zh-CN" altLang="en-US" sz="2000" dirty="0"/>
              <a:t>中（</a:t>
            </a:r>
            <a:r>
              <a:rPr lang="en-US" altLang="zh-CN" sz="2000" dirty="0" err="1"/>
              <a:t>Sno</a:t>
            </a:r>
            <a:r>
              <a:rPr lang="zh-CN" altLang="en-US" sz="2000" dirty="0"/>
              <a:t>，</a:t>
            </a:r>
            <a:r>
              <a:rPr lang="en-US" altLang="zh-CN" sz="2000" dirty="0" err="1"/>
              <a:t>Cno</a:t>
            </a:r>
            <a:r>
              <a:rPr lang="zh-CN" altLang="en-US" sz="2000" dirty="0"/>
              <a:t>）是主码。</a:t>
            </a:r>
            <a:r>
              <a:rPr lang="en-US" altLang="zh-CN" sz="2000" dirty="0" err="1"/>
              <a:t>Sno</a:t>
            </a:r>
            <a:r>
              <a:rPr lang="zh-CN" altLang="en-US" sz="2000" dirty="0"/>
              <a:t>，</a:t>
            </a:r>
            <a:r>
              <a:rPr lang="en-US" altLang="zh-CN" sz="2000" dirty="0" err="1"/>
              <a:t>Cno</a:t>
            </a:r>
            <a:r>
              <a:rPr lang="zh-CN" altLang="en-US" sz="2000" dirty="0"/>
              <a:t>分别参照</a:t>
            </a:r>
            <a:r>
              <a:rPr lang="en-US" altLang="zh-CN" sz="2000" dirty="0"/>
              <a:t>Student</a:t>
            </a:r>
            <a:r>
              <a:rPr lang="zh-CN" altLang="en-US" sz="2000" dirty="0"/>
              <a:t>表</a:t>
            </a:r>
            <a:endParaRPr lang="en-US" altLang="zh-CN" sz="2000" dirty="0"/>
          </a:p>
          <a:p>
            <a:pPr eaLnBrk="1" hangingPunct="1">
              <a:buFont typeface="Wingdings" pitchFamily="2" charset="2"/>
              <a:buNone/>
            </a:pPr>
            <a:r>
              <a:rPr lang="en-US" altLang="zh-CN" sz="2000" dirty="0"/>
              <a:t>           </a:t>
            </a:r>
            <a:r>
              <a:rPr lang="zh-CN" altLang="en-US" sz="2000" dirty="0"/>
              <a:t>的主码和</a:t>
            </a:r>
            <a:r>
              <a:rPr lang="en-US" altLang="zh-CN" sz="2000" dirty="0"/>
              <a:t>Course</a:t>
            </a:r>
            <a:r>
              <a:rPr lang="zh-CN" altLang="en-US" sz="2000" dirty="0"/>
              <a:t>表的主码 </a:t>
            </a:r>
          </a:p>
          <a:p>
            <a:pPr eaLnBrk="1" hangingPunct="1">
              <a:lnSpc>
                <a:spcPct val="150000"/>
              </a:lnSpc>
              <a:buFont typeface="Wingdings" pitchFamily="2" charset="2"/>
              <a:buNone/>
            </a:pPr>
            <a:r>
              <a:rPr lang="en-US" altLang="zh-CN" sz="2400" dirty="0"/>
              <a:t>[</a:t>
            </a:r>
            <a:r>
              <a:rPr lang="zh-CN" altLang="en-US" sz="2400" dirty="0"/>
              <a:t>例5.</a:t>
            </a:r>
            <a:r>
              <a:rPr lang="en-US" altLang="zh-CN" sz="2400" dirty="0"/>
              <a:t>3]</a:t>
            </a:r>
            <a:r>
              <a:rPr lang="zh-CN" altLang="en-US" sz="2400" dirty="0"/>
              <a:t>定义</a:t>
            </a:r>
            <a:r>
              <a:rPr lang="en-US" altLang="zh-CN" sz="2400" dirty="0"/>
              <a:t>SC</a:t>
            </a:r>
            <a:r>
              <a:rPr lang="zh-CN" altLang="en-US" sz="2400" dirty="0"/>
              <a:t>中的参照完整性</a:t>
            </a:r>
          </a:p>
          <a:p>
            <a:pPr eaLnBrk="1" hangingPunct="1">
              <a:buFont typeface="Wingdings" pitchFamily="2" charset="2"/>
              <a:buNone/>
            </a:pPr>
            <a:r>
              <a:rPr lang="zh-CN" altLang="en-US" sz="2200" dirty="0"/>
              <a:t>         </a:t>
            </a:r>
            <a:r>
              <a:rPr lang="en-US" altLang="zh-CN" sz="2200" dirty="0"/>
              <a:t>CREATE TABLE SC</a:t>
            </a:r>
          </a:p>
          <a:p>
            <a:pPr>
              <a:buNone/>
            </a:pPr>
            <a:r>
              <a:rPr lang="en-US" altLang="zh-CN" sz="2200" dirty="0"/>
              <a:t>         </a:t>
            </a:r>
            <a:r>
              <a:rPr lang="zh-CN" altLang="en-US" sz="2200" dirty="0"/>
              <a:t>(  </a:t>
            </a:r>
            <a:r>
              <a:rPr lang="en-US" altLang="zh-CN" sz="2200" dirty="0"/>
              <a:t>Sno CHAR</a:t>
            </a:r>
            <a:r>
              <a:rPr lang="zh-CN" altLang="en-US" sz="2200" dirty="0"/>
              <a:t>(</a:t>
            </a:r>
            <a:r>
              <a:rPr lang="en-US" altLang="zh-CN" sz="2200" dirty="0"/>
              <a:t>9</a:t>
            </a:r>
            <a:r>
              <a:rPr lang="zh-CN" altLang="en-US" sz="2200" dirty="0"/>
              <a:t>)</a:t>
            </a:r>
            <a:r>
              <a:rPr lang="en-US" altLang="zh-CN" sz="2200" dirty="0"/>
              <a:t> REFERENCES Student(</a:t>
            </a:r>
            <a:r>
              <a:rPr lang="en-US" altLang="zh-CN" sz="2200" dirty="0" err="1"/>
              <a:t>Sno</a:t>
            </a:r>
            <a:r>
              <a:rPr lang="en-US" altLang="zh-CN" sz="2200" dirty="0"/>
              <a:t>)</a:t>
            </a:r>
            <a:r>
              <a:rPr lang="zh-CN" altLang="en-US" sz="2200" dirty="0"/>
              <a:t>, </a:t>
            </a:r>
            <a:endParaRPr lang="en-US" altLang="zh-CN" sz="2200" dirty="0"/>
          </a:p>
          <a:p>
            <a:pPr>
              <a:buNone/>
            </a:pPr>
            <a:r>
              <a:rPr lang="en-US" altLang="zh-CN" sz="2200" dirty="0"/>
              <a:t>            </a:t>
            </a:r>
            <a:r>
              <a:rPr lang="en-US" altLang="zh-CN" sz="1600" dirty="0"/>
              <a:t>/*</a:t>
            </a:r>
            <a:r>
              <a:rPr lang="zh-CN" altLang="en-US" sz="1600" dirty="0"/>
              <a:t>在列级定义参照完整性*</a:t>
            </a:r>
            <a:r>
              <a:rPr lang="en-US" altLang="zh-CN" sz="1600" dirty="0"/>
              <a:t>/</a:t>
            </a:r>
            <a:endParaRPr lang="zh-CN" altLang="en-US" sz="1600" dirty="0"/>
          </a:p>
          <a:p>
            <a:pPr>
              <a:buNone/>
            </a:pPr>
            <a:r>
              <a:rPr lang="zh-CN" altLang="en-US" sz="2200" dirty="0"/>
              <a:t>            </a:t>
            </a:r>
            <a:r>
              <a:rPr lang="en-US" altLang="zh-CN" sz="2200" dirty="0" err="1"/>
              <a:t>Cno</a:t>
            </a:r>
            <a:r>
              <a:rPr lang="en-US" altLang="zh-CN" sz="2200" dirty="0"/>
              <a:t> CHAR</a:t>
            </a:r>
            <a:r>
              <a:rPr lang="zh-CN" altLang="en-US" sz="2200" dirty="0"/>
              <a:t>(</a:t>
            </a:r>
            <a:r>
              <a:rPr lang="en-US" altLang="zh-CN" sz="2200" dirty="0"/>
              <a:t>4</a:t>
            </a:r>
            <a:r>
              <a:rPr lang="zh-CN" altLang="en-US" sz="2200" dirty="0"/>
              <a:t>)</a:t>
            </a:r>
            <a:r>
              <a:rPr lang="en-US" altLang="zh-CN" sz="2200" dirty="0"/>
              <a:t> REFERENCES Course</a:t>
            </a:r>
            <a:r>
              <a:rPr lang="zh-CN" altLang="en-US" sz="2200" dirty="0"/>
              <a:t>(</a:t>
            </a:r>
            <a:r>
              <a:rPr lang="en-US" altLang="zh-CN" sz="2200" dirty="0" err="1"/>
              <a:t>Cno</a:t>
            </a:r>
            <a:r>
              <a:rPr lang="zh-CN" altLang="en-US" sz="2200" dirty="0"/>
              <a:t>)</a:t>
            </a:r>
            <a:r>
              <a:rPr lang="en-US" altLang="zh-CN" sz="2200" dirty="0"/>
              <a:t> </a:t>
            </a:r>
            <a:r>
              <a:rPr lang="zh-CN" altLang="en-US" sz="2200" dirty="0"/>
              <a:t>,  </a:t>
            </a:r>
          </a:p>
          <a:p>
            <a:pPr eaLnBrk="1" hangingPunct="1">
              <a:buFont typeface="Wingdings" pitchFamily="2" charset="2"/>
              <a:buNone/>
            </a:pPr>
            <a:r>
              <a:rPr lang="zh-CN" altLang="en-US" sz="2200" dirty="0"/>
              <a:t>            </a:t>
            </a:r>
            <a:r>
              <a:rPr lang="en-US" altLang="zh-CN" sz="2200" dirty="0"/>
              <a:t>Grade SMALLINT</a:t>
            </a:r>
            <a:r>
              <a:rPr lang="zh-CN" altLang="en-US" sz="2200" dirty="0"/>
              <a:t>,</a:t>
            </a:r>
            <a:endParaRPr lang="en-US" altLang="zh-CN" sz="2200" dirty="0"/>
          </a:p>
          <a:p>
            <a:pPr>
              <a:lnSpc>
                <a:spcPct val="140000"/>
              </a:lnSpc>
              <a:buNone/>
            </a:pPr>
            <a:r>
              <a:rPr lang="en-US" altLang="zh-CN" sz="2200" dirty="0"/>
              <a:t>            Semester CHAR(5),</a:t>
            </a:r>
          </a:p>
          <a:p>
            <a:pPr>
              <a:lnSpc>
                <a:spcPct val="140000"/>
              </a:lnSpc>
              <a:buNone/>
            </a:pPr>
            <a:r>
              <a:rPr lang="zh-CN" altLang="en-US" sz="2200" dirty="0"/>
              <a:t>            </a:t>
            </a:r>
            <a:r>
              <a:rPr lang="en-US" altLang="zh-CN" sz="2200" dirty="0" err="1"/>
              <a:t>Teachingclass</a:t>
            </a:r>
            <a:r>
              <a:rPr lang="en-US" altLang="zh-CN" sz="2200" dirty="0"/>
              <a:t> CHAR(8),</a:t>
            </a:r>
            <a:endParaRPr lang="zh-CN" altLang="en-US" sz="2200" dirty="0"/>
          </a:p>
          <a:p>
            <a:pPr eaLnBrk="1" hangingPunct="1">
              <a:buFont typeface="Wingdings" pitchFamily="2" charset="2"/>
              <a:buNone/>
            </a:pPr>
            <a:r>
              <a:rPr lang="zh-CN" altLang="en-US" sz="2200" dirty="0"/>
              <a:t>            </a:t>
            </a:r>
            <a:r>
              <a:rPr lang="en-US" altLang="zh-CN" sz="2200" dirty="0">
                <a:solidFill>
                  <a:srgbClr val="FF00FF"/>
                </a:solidFill>
              </a:rPr>
              <a:t>PRIMARY KEY </a:t>
            </a:r>
            <a:r>
              <a:rPr lang="zh-CN" altLang="en-US" sz="2200" dirty="0">
                <a:solidFill>
                  <a:srgbClr val="FF00FF"/>
                </a:solidFill>
              </a:rPr>
              <a:t>(</a:t>
            </a:r>
            <a:r>
              <a:rPr lang="en-US" altLang="zh-CN" sz="2200" dirty="0" err="1">
                <a:solidFill>
                  <a:srgbClr val="FF00FF"/>
                </a:solidFill>
              </a:rPr>
              <a:t>Sno</a:t>
            </a:r>
            <a:r>
              <a:rPr lang="zh-CN" altLang="en-US" sz="2200" dirty="0">
                <a:solidFill>
                  <a:srgbClr val="FF00FF"/>
                </a:solidFill>
              </a:rPr>
              <a:t>, </a:t>
            </a:r>
            <a:r>
              <a:rPr lang="en-US" altLang="zh-CN" sz="2200" dirty="0" err="1">
                <a:solidFill>
                  <a:srgbClr val="FF00FF"/>
                </a:solidFill>
              </a:rPr>
              <a:t>Cno</a:t>
            </a:r>
            <a:r>
              <a:rPr lang="zh-CN" altLang="en-US" sz="2200" dirty="0">
                <a:solidFill>
                  <a:srgbClr val="FF00FF"/>
                </a:solidFill>
              </a:rPr>
              <a:t>)</a:t>
            </a:r>
            <a:r>
              <a:rPr lang="zh-CN" altLang="en-US" sz="1800" dirty="0"/>
              <a:t>,   </a:t>
            </a:r>
            <a:r>
              <a:rPr lang="en-US" altLang="zh-CN" sz="1800" dirty="0">
                <a:solidFill>
                  <a:srgbClr val="FF00FF"/>
                </a:solidFill>
              </a:rPr>
              <a:t>/*</a:t>
            </a:r>
            <a:r>
              <a:rPr lang="zh-CN" altLang="en-US" sz="1800" dirty="0">
                <a:solidFill>
                  <a:srgbClr val="FF00FF"/>
                </a:solidFill>
              </a:rPr>
              <a:t>在表级定义实体完整性*</a:t>
            </a:r>
            <a:r>
              <a:rPr lang="en-US" altLang="zh-CN" sz="1800" dirty="0">
                <a:solidFill>
                  <a:srgbClr val="FF00FF"/>
                </a:solidFill>
              </a:rPr>
              <a:t>/</a:t>
            </a:r>
          </a:p>
          <a:p>
            <a:pPr eaLnBrk="1" hangingPunct="1">
              <a:buFont typeface="Wingdings" pitchFamily="2" charset="2"/>
              <a:buNone/>
            </a:pPr>
            <a:r>
              <a:rPr lang="zh-CN" altLang="en-US" sz="1800" dirty="0"/>
              <a:t>            )</a:t>
            </a:r>
            <a:r>
              <a:rPr lang="en-US" altLang="zh-CN" sz="1800" dirty="0"/>
              <a:t>;</a:t>
            </a:r>
          </a:p>
        </p:txBody>
      </p:sp>
    </p:spTree>
    <p:extLst>
      <p:ext uri="{BB962C8B-B14F-4D97-AF65-F5344CB8AC3E}">
        <p14:creationId xmlns:p14="http://schemas.microsoft.com/office/powerpoint/2010/main" val="20482117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22531" name="Rectangle 2"/>
          <p:cNvSpPr>
            <a:spLocks noGrp="1" noChangeArrowheads="1"/>
          </p:cNvSpPr>
          <p:nvPr>
            <p:ph type="title" idx="4294967295"/>
          </p:nvPr>
        </p:nvSpPr>
        <p:spPr>
          <a:xfrm>
            <a:off x="395536" y="59998"/>
            <a:ext cx="8229600" cy="1143000"/>
          </a:xfrm>
        </p:spPr>
        <p:txBody>
          <a:bodyPr/>
          <a:lstStyle/>
          <a:p>
            <a:pPr eaLnBrk="1" hangingPunct="1"/>
            <a:r>
              <a:rPr lang="zh-CN" altLang="en-US" sz="3600" dirty="0"/>
              <a:t>参照完整性定义</a:t>
            </a:r>
            <a:r>
              <a:rPr lang="en-US" sz="3600" dirty="0"/>
              <a:t>（</a:t>
            </a:r>
            <a:r>
              <a:rPr lang="zh-CN" altLang="en-US" sz="3600" dirty="0"/>
              <a:t>续</a:t>
            </a:r>
            <a:r>
              <a:rPr lang="en-US" sz="3600" dirty="0"/>
              <a:t>）</a:t>
            </a:r>
          </a:p>
        </p:txBody>
      </p:sp>
      <p:sp>
        <p:nvSpPr>
          <p:cNvPr id="22532" name="Rectangle 3"/>
          <p:cNvSpPr>
            <a:spLocks noGrp="1" noChangeArrowheads="1"/>
          </p:cNvSpPr>
          <p:nvPr>
            <p:ph type="body" idx="4294967295"/>
          </p:nvPr>
        </p:nvSpPr>
        <p:spPr>
          <a:xfrm>
            <a:off x="457200" y="981075"/>
            <a:ext cx="8507413" cy="5543550"/>
          </a:xfrm>
        </p:spPr>
        <p:txBody>
          <a:bodyPr>
            <a:normAutofit/>
          </a:bodyPr>
          <a:lstStyle/>
          <a:p>
            <a:pPr eaLnBrk="1" hangingPunct="1">
              <a:lnSpc>
                <a:spcPct val="150000"/>
              </a:lnSpc>
              <a:buFont typeface="Wingdings" pitchFamily="2" charset="2"/>
              <a:buNone/>
            </a:pPr>
            <a:r>
              <a:rPr lang="en-US" altLang="zh-CN" sz="2400" dirty="0"/>
              <a:t>[</a:t>
            </a:r>
            <a:r>
              <a:rPr lang="zh-CN" altLang="en-US" sz="2400" dirty="0"/>
              <a:t>例5.</a:t>
            </a:r>
            <a:r>
              <a:rPr lang="en-US" altLang="zh-CN" sz="2400" dirty="0"/>
              <a:t>3]</a:t>
            </a:r>
            <a:r>
              <a:rPr lang="zh-CN" altLang="en-US" sz="2400" dirty="0"/>
              <a:t>定义</a:t>
            </a:r>
            <a:r>
              <a:rPr lang="en-US" altLang="zh-CN" sz="2400" dirty="0"/>
              <a:t>SC</a:t>
            </a:r>
            <a:r>
              <a:rPr lang="zh-CN" altLang="en-US" sz="2400" dirty="0"/>
              <a:t>中的参照完整性</a:t>
            </a:r>
          </a:p>
          <a:p>
            <a:pPr eaLnBrk="1" hangingPunct="1">
              <a:buFont typeface="Wingdings" pitchFamily="2" charset="2"/>
              <a:buNone/>
            </a:pPr>
            <a:r>
              <a:rPr lang="zh-CN" altLang="en-US" sz="2200" dirty="0"/>
              <a:t>         </a:t>
            </a:r>
            <a:r>
              <a:rPr lang="en-US" altLang="zh-CN" sz="2200" dirty="0"/>
              <a:t>CREATE TABLE SC</a:t>
            </a:r>
          </a:p>
          <a:p>
            <a:pPr eaLnBrk="1" hangingPunct="1">
              <a:buFont typeface="Wingdings" pitchFamily="2" charset="2"/>
              <a:buNone/>
            </a:pPr>
            <a:r>
              <a:rPr lang="en-US" altLang="zh-CN" sz="2200" dirty="0"/>
              <a:t>         </a:t>
            </a:r>
            <a:r>
              <a:rPr lang="zh-CN" altLang="en-US" sz="2200" dirty="0"/>
              <a:t>(  </a:t>
            </a:r>
            <a:r>
              <a:rPr lang="en-US" altLang="zh-CN" sz="2200" dirty="0" err="1"/>
              <a:t>Sno</a:t>
            </a:r>
            <a:r>
              <a:rPr lang="en-US" altLang="zh-CN" sz="2200" dirty="0"/>
              <a:t>    CHAR</a:t>
            </a:r>
            <a:r>
              <a:rPr lang="zh-CN" altLang="en-US" sz="2200" dirty="0"/>
              <a:t>(</a:t>
            </a:r>
            <a:r>
              <a:rPr lang="en-US" altLang="zh-CN" sz="2200" dirty="0"/>
              <a:t>9</a:t>
            </a:r>
            <a:r>
              <a:rPr lang="zh-CN" altLang="en-US" sz="2200" dirty="0"/>
              <a:t>), </a:t>
            </a:r>
          </a:p>
          <a:p>
            <a:pPr eaLnBrk="1" hangingPunct="1">
              <a:buFont typeface="Wingdings" pitchFamily="2" charset="2"/>
              <a:buNone/>
            </a:pPr>
            <a:r>
              <a:rPr lang="zh-CN" altLang="en-US" sz="2200" dirty="0"/>
              <a:t>            </a:t>
            </a:r>
            <a:r>
              <a:rPr lang="en-US" altLang="zh-CN" sz="2200" dirty="0" err="1"/>
              <a:t>Cno</a:t>
            </a:r>
            <a:r>
              <a:rPr lang="en-US" altLang="zh-CN" sz="2200" dirty="0"/>
              <a:t>     CHAR</a:t>
            </a:r>
            <a:r>
              <a:rPr lang="zh-CN" altLang="en-US" sz="2200" dirty="0"/>
              <a:t>(</a:t>
            </a:r>
            <a:r>
              <a:rPr lang="en-US" altLang="zh-CN" sz="2200" dirty="0"/>
              <a:t>4</a:t>
            </a:r>
            <a:r>
              <a:rPr lang="zh-CN" altLang="en-US" sz="2200" dirty="0"/>
              <a:t>),  </a:t>
            </a:r>
          </a:p>
          <a:p>
            <a:pPr eaLnBrk="1" hangingPunct="1">
              <a:buFont typeface="Wingdings" pitchFamily="2" charset="2"/>
              <a:buNone/>
            </a:pPr>
            <a:r>
              <a:rPr lang="zh-CN" altLang="en-US" sz="2200" dirty="0"/>
              <a:t>            </a:t>
            </a:r>
            <a:r>
              <a:rPr lang="en-US" altLang="zh-CN" sz="2200" dirty="0"/>
              <a:t>Grade    SMALLINT</a:t>
            </a:r>
            <a:r>
              <a:rPr lang="zh-CN" altLang="en-US" sz="2200" dirty="0"/>
              <a:t>,</a:t>
            </a:r>
            <a:endParaRPr lang="en-US" altLang="zh-CN" sz="2200" dirty="0"/>
          </a:p>
          <a:p>
            <a:pPr>
              <a:buNone/>
            </a:pPr>
            <a:r>
              <a:rPr lang="en-US" altLang="zh-CN" sz="2000" dirty="0"/>
              <a:t>             </a:t>
            </a:r>
            <a:r>
              <a:rPr lang="en-US" altLang="zh-CN" sz="2200" dirty="0"/>
              <a:t>Semester CHAR(5),</a:t>
            </a:r>
          </a:p>
          <a:p>
            <a:pPr>
              <a:buNone/>
            </a:pPr>
            <a:r>
              <a:rPr lang="zh-CN" altLang="en-US" sz="2200" dirty="0"/>
              <a:t>            </a:t>
            </a:r>
            <a:r>
              <a:rPr lang="en-US" altLang="zh-CN" sz="2200" dirty="0" err="1"/>
              <a:t>Teachingclass</a:t>
            </a:r>
            <a:r>
              <a:rPr lang="en-US" altLang="zh-CN" sz="2200" dirty="0"/>
              <a:t> CHAR(8),</a:t>
            </a:r>
            <a:endParaRPr lang="zh-CN" altLang="en-US" sz="2200" dirty="0"/>
          </a:p>
          <a:p>
            <a:pPr eaLnBrk="1" hangingPunct="1">
              <a:buFont typeface="Wingdings" pitchFamily="2" charset="2"/>
              <a:buNone/>
            </a:pPr>
            <a:r>
              <a:rPr lang="zh-CN" altLang="en-US" sz="2200" dirty="0"/>
              <a:t>            </a:t>
            </a:r>
            <a:r>
              <a:rPr lang="en-US" altLang="zh-CN" sz="2200" dirty="0">
                <a:solidFill>
                  <a:srgbClr val="FF00FF"/>
                </a:solidFill>
              </a:rPr>
              <a:t>PRIMARY KEY </a:t>
            </a:r>
            <a:r>
              <a:rPr lang="zh-CN" altLang="en-US" sz="2200" dirty="0">
                <a:solidFill>
                  <a:srgbClr val="FF00FF"/>
                </a:solidFill>
              </a:rPr>
              <a:t>(</a:t>
            </a:r>
            <a:r>
              <a:rPr lang="en-US" altLang="zh-CN" sz="2200" dirty="0" err="1">
                <a:solidFill>
                  <a:srgbClr val="FF00FF"/>
                </a:solidFill>
              </a:rPr>
              <a:t>Sno</a:t>
            </a:r>
            <a:r>
              <a:rPr lang="zh-CN" altLang="en-US" sz="2200" dirty="0">
                <a:solidFill>
                  <a:srgbClr val="FF00FF"/>
                </a:solidFill>
              </a:rPr>
              <a:t>, </a:t>
            </a:r>
            <a:r>
              <a:rPr lang="en-US" altLang="zh-CN" sz="2200" dirty="0" err="1">
                <a:solidFill>
                  <a:srgbClr val="FF00FF"/>
                </a:solidFill>
              </a:rPr>
              <a:t>Cno</a:t>
            </a:r>
            <a:r>
              <a:rPr lang="zh-CN" altLang="en-US" sz="2200" dirty="0">
                <a:solidFill>
                  <a:srgbClr val="FF00FF"/>
                </a:solidFill>
              </a:rPr>
              <a:t>)</a:t>
            </a:r>
            <a:r>
              <a:rPr lang="zh-CN" altLang="en-US" sz="1800" dirty="0"/>
              <a:t>,   </a:t>
            </a:r>
            <a:r>
              <a:rPr lang="en-US" altLang="zh-CN" sz="1800" dirty="0">
                <a:solidFill>
                  <a:srgbClr val="FF00FF"/>
                </a:solidFill>
              </a:rPr>
              <a:t>/*</a:t>
            </a:r>
            <a:r>
              <a:rPr lang="zh-CN" altLang="en-US" sz="1800" dirty="0">
                <a:solidFill>
                  <a:srgbClr val="FF00FF"/>
                </a:solidFill>
              </a:rPr>
              <a:t>在表级定义实体完整性*</a:t>
            </a:r>
            <a:r>
              <a:rPr lang="en-US" altLang="zh-CN" sz="1800" dirty="0">
                <a:solidFill>
                  <a:srgbClr val="FF00FF"/>
                </a:solidFill>
              </a:rPr>
              <a:t>/</a:t>
            </a:r>
          </a:p>
          <a:p>
            <a:pPr eaLnBrk="1" hangingPunct="1">
              <a:buFont typeface="Wingdings" pitchFamily="2" charset="2"/>
              <a:buNone/>
            </a:pPr>
            <a:r>
              <a:rPr lang="en-US" sz="1800" dirty="0"/>
              <a:t>            </a:t>
            </a:r>
            <a:r>
              <a:rPr lang="zh-CN" altLang="en-US" sz="1800" dirty="0"/>
              <a:t>   </a:t>
            </a:r>
            <a:r>
              <a:rPr lang="en-US" altLang="zh-CN" sz="2200" dirty="0">
                <a:solidFill>
                  <a:srgbClr val="72BE2C"/>
                </a:solidFill>
              </a:rPr>
              <a:t>FOREIGN KEY </a:t>
            </a:r>
            <a:r>
              <a:rPr lang="zh-CN" altLang="en-US" sz="2200" dirty="0">
                <a:solidFill>
                  <a:srgbClr val="72BE2C"/>
                </a:solidFill>
              </a:rPr>
              <a:t>(</a:t>
            </a:r>
            <a:r>
              <a:rPr lang="en-US" altLang="zh-CN" sz="2200" dirty="0" err="1">
                <a:solidFill>
                  <a:srgbClr val="72BE2C"/>
                </a:solidFill>
              </a:rPr>
              <a:t>Sno</a:t>
            </a:r>
            <a:r>
              <a:rPr lang="zh-CN" altLang="en-US" sz="2200" dirty="0">
                <a:solidFill>
                  <a:srgbClr val="72BE2C"/>
                </a:solidFill>
              </a:rPr>
              <a:t>)</a:t>
            </a:r>
            <a:r>
              <a:rPr lang="en-US" altLang="zh-CN" sz="2200" dirty="0">
                <a:solidFill>
                  <a:srgbClr val="72BE2C"/>
                </a:solidFill>
              </a:rPr>
              <a:t> REFERENCES Student</a:t>
            </a:r>
            <a:r>
              <a:rPr lang="zh-CN" altLang="en-US" sz="2200" dirty="0">
                <a:solidFill>
                  <a:srgbClr val="72BE2C"/>
                </a:solidFill>
              </a:rPr>
              <a:t>(</a:t>
            </a:r>
            <a:r>
              <a:rPr lang="en-US" altLang="zh-CN" sz="2200" dirty="0" err="1">
                <a:solidFill>
                  <a:srgbClr val="72BE2C"/>
                </a:solidFill>
              </a:rPr>
              <a:t>Sno</a:t>
            </a:r>
            <a:r>
              <a:rPr lang="zh-CN" altLang="en-US" sz="2200" dirty="0">
                <a:solidFill>
                  <a:srgbClr val="72BE2C"/>
                </a:solidFill>
              </a:rPr>
              <a:t>)</a:t>
            </a:r>
            <a:r>
              <a:rPr lang="zh-CN" altLang="en-US" sz="2200" dirty="0"/>
              <a:t>,</a:t>
            </a:r>
            <a:r>
              <a:rPr lang="zh-CN" altLang="en-US" sz="1800" dirty="0"/>
              <a:t>  </a:t>
            </a:r>
          </a:p>
          <a:p>
            <a:pPr eaLnBrk="1" hangingPunct="1">
              <a:buFont typeface="Wingdings" pitchFamily="2" charset="2"/>
              <a:buNone/>
            </a:pPr>
            <a:r>
              <a:rPr lang="zh-CN" altLang="en-US" sz="1600" dirty="0"/>
              <a:t>                </a:t>
            </a:r>
            <a:r>
              <a:rPr lang="zh-CN" altLang="en-US" sz="1800" dirty="0"/>
              <a:t>  </a:t>
            </a:r>
            <a:r>
              <a:rPr lang="en-US" altLang="zh-CN" sz="1800" dirty="0"/>
              <a:t>/*</a:t>
            </a:r>
            <a:r>
              <a:rPr lang="zh-CN" altLang="en-US" sz="1800" dirty="0"/>
              <a:t>在表级定义参照完整性*</a:t>
            </a:r>
            <a:r>
              <a:rPr lang="en-US" altLang="zh-CN" sz="1800" dirty="0"/>
              <a:t>/</a:t>
            </a:r>
            <a:endParaRPr lang="en-US" altLang="zh-CN" sz="2000" dirty="0"/>
          </a:p>
          <a:p>
            <a:pPr eaLnBrk="1" hangingPunct="1">
              <a:buFont typeface="Wingdings" pitchFamily="2" charset="2"/>
              <a:buNone/>
            </a:pPr>
            <a:r>
              <a:rPr lang="en-US" altLang="zh-CN" sz="1800" dirty="0"/>
              <a:t>            </a:t>
            </a:r>
            <a:r>
              <a:rPr lang="zh-CN" altLang="en-US" sz="1800" dirty="0"/>
              <a:t>   </a:t>
            </a:r>
            <a:r>
              <a:rPr lang="en-US" altLang="zh-CN" sz="2200" dirty="0">
                <a:solidFill>
                  <a:srgbClr val="72BE2C"/>
                </a:solidFill>
              </a:rPr>
              <a:t>FOREIGN KEY </a:t>
            </a:r>
            <a:r>
              <a:rPr lang="zh-CN" altLang="en-US" sz="2200" dirty="0">
                <a:solidFill>
                  <a:srgbClr val="72BE2C"/>
                </a:solidFill>
              </a:rPr>
              <a:t>(</a:t>
            </a:r>
            <a:r>
              <a:rPr lang="en-US" altLang="zh-CN" sz="2200" dirty="0" err="1">
                <a:solidFill>
                  <a:srgbClr val="72BE2C"/>
                </a:solidFill>
              </a:rPr>
              <a:t>Cno</a:t>
            </a:r>
            <a:r>
              <a:rPr lang="zh-CN" altLang="en-US" sz="2200" dirty="0">
                <a:solidFill>
                  <a:srgbClr val="72BE2C"/>
                </a:solidFill>
              </a:rPr>
              <a:t>)</a:t>
            </a:r>
            <a:r>
              <a:rPr lang="en-US" altLang="zh-CN" sz="2200" dirty="0">
                <a:solidFill>
                  <a:srgbClr val="72BE2C"/>
                </a:solidFill>
              </a:rPr>
              <a:t> REFERENCES Course</a:t>
            </a:r>
            <a:r>
              <a:rPr lang="zh-CN" altLang="en-US" sz="2200" dirty="0">
                <a:solidFill>
                  <a:srgbClr val="72BE2C"/>
                </a:solidFill>
              </a:rPr>
              <a:t>(</a:t>
            </a:r>
            <a:r>
              <a:rPr lang="en-US" altLang="zh-CN" sz="2200" dirty="0" err="1">
                <a:solidFill>
                  <a:srgbClr val="72BE2C"/>
                </a:solidFill>
              </a:rPr>
              <a:t>Cno</a:t>
            </a:r>
            <a:r>
              <a:rPr lang="zh-CN" altLang="en-US" sz="2200" dirty="0">
                <a:solidFill>
                  <a:srgbClr val="72BE2C"/>
                </a:solidFill>
              </a:rPr>
              <a:t>)</a:t>
            </a:r>
            <a:r>
              <a:rPr lang="en-US" altLang="zh-CN" sz="2200" dirty="0"/>
              <a:t>    </a:t>
            </a:r>
          </a:p>
          <a:p>
            <a:pPr eaLnBrk="1" hangingPunct="1">
              <a:buFont typeface="Wingdings" pitchFamily="2" charset="2"/>
              <a:buNone/>
            </a:pPr>
            <a:r>
              <a:rPr lang="en-US" altLang="zh-CN" sz="1800" dirty="0"/>
              <a:t>             </a:t>
            </a:r>
            <a:r>
              <a:rPr lang="zh-CN" altLang="en-US" sz="1800" dirty="0"/>
              <a:t>     </a:t>
            </a:r>
            <a:r>
              <a:rPr lang="en-US" altLang="zh-CN" sz="1800" dirty="0"/>
              <a:t>/*</a:t>
            </a:r>
            <a:r>
              <a:rPr lang="zh-CN" altLang="en-US" sz="1800" dirty="0"/>
              <a:t>在表级定义参照完整性*</a:t>
            </a:r>
            <a:r>
              <a:rPr lang="en-US" altLang="zh-CN" sz="1800" dirty="0"/>
              <a:t>/</a:t>
            </a:r>
          </a:p>
          <a:p>
            <a:pPr eaLnBrk="1" hangingPunct="1">
              <a:buFont typeface="Wingdings" pitchFamily="2" charset="2"/>
              <a:buNone/>
            </a:pPr>
            <a:r>
              <a:rPr lang="en-US" sz="1800" dirty="0"/>
              <a:t>      </a:t>
            </a:r>
            <a:r>
              <a:rPr lang="zh-CN" altLang="en-US" sz="1800" dirty="0"/>
              <a:t>       )</a:t>
            </a:r>
            <a:r>
              <a:rPr lang="en-US" altLang="zh-CN" sz="1800" dirty="0"/>
              <a:t>;</a:t>
            </a:r>
          </a:p>
        </p:txBody>
      </p:sp>
    </p:spTree>
    <p:extLst>
      <p:ext uri="{BB962C8B-B14F-4D97-AF65-F5344CB8AC3E}">
        <p14:creationId xmlns:p14="http://schemas.microsoft.com/office/powerpoint/2010/main" val="4080295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34819" name="Rectangle 2"/>
          <p:cNvSpPr>
            <a:spLocks noGrp="1" noChangeArrowheads="1"/>
          </p:cNvSpPr>
          <p:nvPr>
            <p:ph type="title" idx="4294967295"/>
          </p:nvPr>
        </p:nvSpPr>
        <p:spPr/>
        <p:txBody>
          <a:bodyPr/>
          <a:lstStyle/>
          <a:p>
            <a:pPr eaLnBrk="1" hangingPunct="1"/>
            <a:r>
              <a:rPr lang="zh-CN" altLang="en-US" sz="3600" dirty="0"/>
              <a:t>（</a:t>
            </a:r>
            <a:r>
              <a:rPr lang="en-US" altLang="zh-CN" sz="3600" dirty="0"/>
              <a:t>3</a:t>
            </a:r>
            <a:r>
              <a:rPr lang="zh-CN" altLang="en-US" sz="3600" dirty="0"/>
              <a:t>）用户定义的完整性</a:t>
            </a:r>
          </a:p>
        </p:txBody>
      </p:sp>
      <p:sp>
        <p:nvSpPr>
          <p:cNvPr id="32772" name="Rectangle 3"/>
          <p:cNvSpPr>
            <a:spLocks noGrp="1" noChangeArrowheads="1"/>
          </p:cNvSpPr>
          <p:nvPr>
            <p:ph type="body" idx="4294967295"/>
          </p:nvPr>
        </p:nvSpPr>
        <p:spPr>
          <a:xfrm>
            <a:off x="755576" y="1374121"/>
            <a:ext cx="8229600" cy="4525963"/>
          </a:xfrm>
        </p:spPr>
        <p:txBody>
          <a:bodyPr/>
          <a:lstStyle/>
          <a:p>
            <a:pPr marL="0" indent="0">
              <a:lnSpc>
                <a:spcPct val="190000"/>
              </a:lnSpc>
              <a:buNone/>
              <a:defRPr/>
            </a:pPr>
            <a:r>
              <a:rPr lang="en-US" altLang="zh-CN" dirty="0"/>
              <a:t>(a) </a:t>
            </a:r>
            <a:r>
              <a:rPr lang="zh-CN" altLang="en-US" dirty="0"/>
              <a:t>属性上的约束条件</a:t>
            </a:r>
            <a:endParaRPr lang="en-US" altLang="zh-CN" dirty="0"/>
          </a:p>
          <a:p>
            <a:pPr lvl="1">
              <a:lnSpc>
                <a:spcPct val="150000"/>
              </a:lnSpc>
            </a:pPr>
            <a:r>
              <a:rPr lang="zh-CN" altLang="en-US" dirty="0"/>
              <a:t>列值非空（</a:t>
            </a:r>
            <a:r>
              <a:rPr lang="en-US" altLang="zh-CN" dirty="0"/>
              <a:t>NOT NULL</a:t>
            </a:r>
            <a:r>
              <a:rPr lang="zh-CN" altLang="en-US" dirty="0"/>
              <a:t>）</a:t>
            </a:r>
          </a:p>
          <a:p>
            <a:pPr lvl="1">
              <a:lnSpc>
                <a:spcPct val="150000"/>
              </a:lnSpc>
            </a:pPr>
            <a:r>
              <a:rPr lang="zh-CN" altLang="en-US" dirty="0"/>
              <a:t>列值唯一（</a:t>
            </a:r>
            <a:r>
              <a:rPr lang="en-US" altLang="zh-CN" dirty="0"/>
              <a:t>UNIQUE</a:t>
            </a:r>
            <a:r>
              <a:rPr lang="zh-CN" altLang="en-US" dirty="0"/>
              <a:t>）</a:t>
            </a:r>
          </a:p>
          <a:p>
            <a:pPr lvl="1">
              <a:lnSpc>
                <a:spcPct val="150000"/>
              </a:lnSpc>
            </a:pPr>
            <a:r>
              <a:rPr lang="zh-CN" altLang="en-US" dirty="0"/>
              <a:t>检查列值是否满足一个条件表达式（</a:t>
            </a:r>
            <a:r>
              <a:rPr lang="en-US" altLang="zh-CN" dirty="0"/>
              <a:t>CHECK</a:t>
            </a:r>
            <a:r>
              <a:rPr lang="zh-CN" altLang="en-US" dirty="0"/>
              <a:t>）</a:t>
            </a:r>
          </a:p>
          <a:p>
            <a:pPr marL="0" indent="0" eaLnBrk="1" hangingPunct="1">
              <a:lnSpc>
                <a:spcPct val="190000"/>
              </a:lnSpc>
              <a:buFont typeface="Wingdings" pitchFamily="2" charset="2"/>
              <a:buNone/>
              <a:defRPr/>
            </a:pPr>
            <a:r>
              <a:rPr lang="en-US" dirty="0"/>
              <a:t>(b) </a:t>
            </a:r>
            <a:r>
              <a:rPr lang="zh-CN" altLang="en-US" dirty="0"/>
              <a:t>元组上的约束条件 </a:t>
            </a:r>
            <a:endParaRPr lang="zh-CN" altLang="en-US" dirty="0">
              <a:solidFill>
                <a:srgbClr val="3333FF"/>
              </a:solidFill>
            </a:endParaRPr>
          </a:p>
          <a:p>
            <a:pPr eaLnBrk="1" hangingPunct="1">
              <a:defRPr/>
            </a:pPr>
            <a:endParaRPr lang="en-US" dirty="0"/>
          </a:p>
        </p:txBody>
      </p:sp>
    </p:spTree>
    <p:extLst>
      <p:ext uri="{BB962C8B-B14F-4D97-AF65-F5344CB8AC3E}">
        <p14:creationId xmlns:p14="http://schemas.microsoft.com/office/powerpoint/2010/main" val="3827414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36867" name="Rectangle 2"/>
          <p:cNvSpPr>
            <a:spLocks noGrp="1" noChangeArrowheads="1"/>
          </p:cNvSpPr>
          <p:nvPr>
            <p:ph type="title" idx="4294967295"/>
          </p:nvPr>
        </p:nvSpPr>
        <p:spPr/>
        <p:txBody>
          <a:bodyPr/>
          <a:lstStyle/>
          <a:p>
            <a:pPr eaLnBrk="1" hangingPunct="1"/>
            <a:r>
              <a:rPr lang="zh-CN" altLang="en-US" sz="3600" dirty="0"/>
              <a:t>属性上约束条件的定义</a:t>
            </a:r>
            <a:endParaRPr lang="en-US" sz="3600" dirty="0"/>
          </a:p>
        </p:txBody>
      </p:sp>
      <p:sp>
        <p:nvSpPr>
          <p:cNvPr id="36868" name="Rectangle 3"/>
          <p:cNvSpPr>
            <a:spLocks noGrp="1" noChangeArrowheads="1"/>
          </p:cNvSpPr>
          <p:nvPr>
            <p:ph type="body" idx="4294967295"/>
          </p:nvPr>
        </p:nvSpPr>
        <p:spPr>
          <a:xfrm>
            <a:off x="457200" y="1125538"/>
            <a:ext cx="8229600" cy="4854575"/>
          </a:xfrm>
        </p:spPr>
        <p:txBody>
          <a:bodyPr>
            <a:normAutofit fontScale="85000" lnSpcReduction="10000"/>
          </a:bodyPr>
          <a:lstStyle/>
          <a:p>
            <a:pPr eaLnBrk="1" hangingPunct="1">
              <a:buFont typeface="Wingdings" pitchFamily="2" charset="2"/>
              <a:buNone/>
            </a:pPr>
            <a:r>
              <a:rPr lang="en-US" dirty="0"/>
              <a:t>（</a:t>
            </a:r>
            <a:r>
              <a:rPr lang="en-US" altLang="zh-CN" dirty="0"/>
              <a:t>1</a:t>
            </a:r>
            <a:r>
              <a:rPr lang="en-US" dirty="0"/>
              <a:t>）</a:t>
            </a:r>
            <a:r>
              <a:rPr lang="zh-CN" altLang="en-US" dirty="0"/>
              <a:t>不允许取空值 </a:t>
            </a:r>
          </a:p>
          <a:p>
            <a:pPr eaLnBrk="1" hangingPunct="1">
              <a:lnSpc>
                <a:spcPct val="150000"/>
              </a:lnSpc>
              <a:buFont typeface="Wingdings" pitchFamily="2" charset="2"/>
              <a:buNone/>
            </a:pPr>
            <a:r>
              <a:rPr lang="en-US" sz="2400" dirty="0"/>
              <a:t>  </a:t>
            </a:r>
            <a:r>
              <a:rPr lang="en-US" altLang="zh-CN" sz="2400" dirty="0"/>
              <a:t>[</a:t>
            </a:r>
            <a:r>
              <a:rPr lang="zh-CN" altLang="en-US" sz="2400" dirty="0"/>
              <a:t>例5.</a:t>
            </a:r>
            <a:r>
              <a:rPr lang="en-US" altLang="zh-CN" sz="2400" dirty="0"/>
              <a:t>5]</a:t>
            </a:r>
            <a:r>
              <a:rPr lang="zh-CN" altLang="en-US" sz="2400" dirty="0"/>
              <a:t>  在定义</a:t>
            </a:r>
            <a:r>
              <a:rPr lang="en-US" altLang="zh-CN" sz="2400" dirty="0"/>
              <a:t>SC</a:t>
            </a:r>
            <a:r>
              <a:rPr lang="zh-CN" altLang="en-US" sz="2400" dirty="0"/>
              <a:t>表时，说明</a:t>
            </a:r>
            <a:r>
              <a:rPr lang="en-US" altLang="zh-CN" sz="2400" dirty="0" err="1"/>
              <a:t>Sno</a:t>
            </a:r>
            <a:r>
              <a:rPr lang="zh-CN" altLang="en-US" sz="2400" dirty="0"/>
              <a:t>、</a:t>
            </a:r>
            <a:r>
              <a:rPr lang="en-US" altLang="zh-CN" sz="2400" dirty="0" err="1"/>
              <a:t>Cno</a:t>
            </a:r>
            <a:r>
              <a:rPr lang="zh-CN" altLang="en-US" sz="2400" dirty="0"/>
              <a:t>、</a:t>
            </a:r>
            <a:r>
              <a:rPr lang="en-US" altLang="zh-CN" sz="2400" dirty="0"/>
              <a:t>Grade</a:t>
            </a:r>
            <a:r>
              <a:rPr lang="zh-CN" altLang="en-US" sz="2400" dirty="0"/>
              <a:t>属性不允许取空值。</a:t>
            </a:r>
          </a:p>
          <a:p>
            <a:pPr eaLnBrk="1" hangingPunct="1">
              <a:lnSpc>
                <a:spcPct val="120000"/>
              </a:lnSpc>
              <a:spcBef>
                <a:spcPts val="0"/>
              </a:spcBef>
              <a:buFont typeface="Wingdings" pitchFamily="2" charset="2"/>
              <a:buNone/>
            </a:pPr>
            <a:r>
              <a:rPr lang="zh-CN" altLang="en-US" sz="2200" dirty="0"/>
              <a:t>        </a:t>
            </a:r>
            <a:r>
              <a:rPr lang="en-US" altLang="zh-CN" sz="2200" dirty="0"/>
              <a:t>CREATE TABLE SC</a:t>
            </a:r>
          </a:p>
          <a:p>
            <a:pPr eaLnBrk="1" hangingPunct="1">
              <a:lnSpc>
                <a:spcPct val="120000"/>
              </a:lnSpc>
              <a:spcBef>
                <a:spcPts val="0"/>
              </a:spcBef>
              <a:buFont typeface="Wingdings" pitchFamily="2" charset="2"/>
              <a:buNone/>
            </a:pPr>
            <a:r>
              <a:rPr lang="en-US" altLang="zh-CN" sz="2200" dirty="0"/>
              <a:t>      ( Sno CHAR(8) NOT NULL,		</a:t>
            </a:r>
            <a:r>
              <a:rPr lang="en-US" altLang="zh-CN" sz="1800" dirty="0"/>
              <a:t>/*Sno</a:t>
            </a:r>
            <a:r>
              <a:rPr lang="zh-CN" altLang="en-US" sz="1800" dirty="0"/>
              <a:t>属性不允许取空值*</a:t>
            </a:r>
            <a:r>
              <a:rPr lang="en-US" altLang="zh-CN" sz="1800" dirty="0"/>
              <a:t>/</a:t>
            </a:r>
          </a:p>
          <a:p>
            <a:pPr eaLnBrk="1" hangingPunct="1">
              <a:lnSpc>
                <a:spcPct val="120000"/>
              </a:lnSpc>
              <a:spcBef>
                <a:spcPts val="0"/>
              </a:spcBef>
              <a:buFont typeface="Wingdings" pitchFamily="2" charset="2"/>
              <a:buNone/>
            </a:pPr>
            <a:r>
              <a:rPr lang="en-US" altLang="zh-CN" sz="2200" dirty="0"/>
              <a:t>       </a:t>
            </a:r>
            <a:r>
              <a:rPr lang="en-US" altLang="zh-CN" sz="2200" dirty="0" err="1"/>
              <a:t>Cno</a:t>
            </a:r>
            <a:r>
              <a:rPr lang="en-US" altLang="zh-CN" sz="2200" dirty="0"/>
              <a:t> CHAR(5) NOT NULL,		</a:t>
            </a:r>
            <a:r>
              <a:rPr lang="en-US" altLang="zh-CN" sz="1800" dirty="0"/>
              <a:t>/* </a:t>
            </a:r>
            <a:r>
              <a:rPr lang="en-US" altLang="zh-CN" sz="1800" dirty="0" err="1"/>
              <a:t>Cno</a:t>
            </a:r>
            <a:r>
              <a:rPr lang="zh-CN" altLang="en-US" sz="1800" dirty="0"/>
              <a:t>属性不允许取空值*</a:t>
            </a:r>
            <a:r>
              <a:rPr lang="en-US" altLang="zh-CN" sz="1800" dirty="0"/>
              <a:t>/</a:t>
            </a:r>
          </a:p>
          <a:p>
            <a:pPr eaLnBrk="1" hangingPunct="1">
              <a:lnSpc>
                <a:spcPct val="120000"/>
              </a:lnSpc>
              <a:spcBef>
                <a:spcPts val="0"/>
              </a:spcBef>
              <a:buFont typeface="Wingdings" pitchFamily="2" charset="2"/>
              <a:buNone/>
            </a:pPr>
            <a:r>
              <a:rPr lang="en-US" altLang="zh-CN" sz="2200" dirty="0"/>
              <a:t>       Grade SMALLINT NOT NULL,  </a:t>
            </a:r>
            <a:r>
              <a:rPr lang="en-US" altLang="zh-CN" sz="1800" dirty="0"/>
              <a:t>	              /* Grade</a:t>
            </a:r>
            <a:r>
              <a:rPr lang="zh-CN" altLang="en-US" sz="1800" dirty="0"/>
              <a:t>属性不允许取空值*</a:t>
            </a:r>
            <a:r>
              <a:rPr lang="en-US" altLang="zh-CN" sz="1800" dirty="0"/>
              <a:t>/</a:t>
            </a:r>
          </a:p>
          <a:p>
            <a:pPr eaLnBrk="1" hangingPunct="1">
              <a:lnSpc>
                <a:spcPct val="120000"/>
              </a:lnSpc>
              <a:spcBef>
                <a:spcPts val="0"/>
              </a:spcBef>
              <a:buFont typeface="Wingdings" pitchFamily="2" charset="2"/>
              <a:buNone/>
            </a:pPr>
            <a:r>
              <a:rPr lang="en-US" altLang="zh-CN" sz="2200" dirty="0"/>
              <a:t>       Semester  CHAR(5),                            </a:t>
            </a:r>
            <a:r>
              <a:rPr lang="en-US" altLang="zh-CN" sz="1800" dirty="0"/>
              <a:t>  /*</a:t>
            </a:r>
            <a:r>
              <a:rPr lang="zh-CN" altLang="en-US" sz="1800" dirty="0"/>
              <a:t>选课学期*</a:t>
            </a:r>
            <a:r>
              <a:rPr lang="en-US" altLang="zh-CN" sz="1800" dirty="0"/>
              <a:t>/</a:t>
            </a:r>
            <a:r>
              <a:rPr lang="en-US" altLang="zh-CN" sz="2200" dirty="0"/>
              <a:t> </a:t>
            </a:r>
          </a:p>
          <a:p>
            <a:pPr eaLnBrk="1" hangingPunct="1">
              <a:lnSpc>
                <a:spcPct val="120000"/>
              </a:lnSpc>
              <a:spcBef>
                <a:spcPts val="0"/>
              </a:spcBef>
              <a:buFont typeface="Wingdings" pitchFamily="2" charset="2"/>
              <a:buNone/>
            </a:pPr>
            <a:r>
              <a:rPr lang="en-US" altLang="zh-CN" sz="2200" dirty="0"/>
              <a:t>       </a:t>
            </a:r>
            <a:r>
              <a:rPr lang="en-US" altLang="zh-CN" sz="2200" dirty="0" err="1"/>
              <a:t>Teachingclass</a:t>
            </a:r>
            <a:r>
              <a:rPr lang="en-US" altLang="zh-CN" sz="2200" dirty="0"/>
              <a:t>   CHAR(8),                     </a:t>
            </a:r>
            <a:r>
              <a:rPr lang="en-US" altLang="zh-CN" sz="1800" dirty="0"/>
              <a:t>/*</a:t>
            </a:r>
            <a:r>
              <a:rPr lang="zh-CN" altLang="en-US" sz="1800" dirty="0"/>
              <a:t>学生选修某一门课所在的教学班*</a:t>
            </a:r>
            <a:r>
              <a:rPr lang="en-US" altLang="zh-CN" sz="1800" dirty="0"/>
              <a:t>/ </a:t>
            </a:r>
          </a:p>
          <a:p>
            <a:pPr eaLnBrk="1" hangingPunct="1">
              <a:lnSpc>
                <a:spcPct val="120000"/>
              </a:lnSpc>
              <a:spcBef>
                <a:spcPts val="0"/>
              </a:spcBef>
              <a:buFont typeface="Wingdings" pitchFamily="2" charset="2"/>
              <a:buNone/>
            </a:pPr>
            <a:r>
              <a:rPr lang="en-US" altLang="zh-CN" sz="2200" dirty="0"/>
              <a:t>       PRIMARY KEY (Sno, </a:t>
            </a:r>
            <a:r>
              <a:rPr lang="en-US" altLang="zh-CN" sz="2200" dirty="0" err="1"/>
              <a:t>Cno</a:t>
            </a:r>
            <a:r>
              <a:rPr lang="en-US" altLang="zh-CN" sz="2200" dirty="0"/>
              <a:t>), </a:t>
            </a:r>
          </a:p>
          <a:p>
            <a:pPr eaLnBrk="1" hangingPunct="1">
              <a:lnSpc>
                <a:spcPct val="120000"/>
              </a:lnSpc>
              <a:spcBef>
                <a:spcPts val="0"/>
              </a:spcBef>
              <a:buFont typeface="Wingdings" pitchFamily="2" charset="2"/>
              <a:buNone/>
            </a:pPr>
            <a:r>
              <a:rPr lang="en-US" altLang="zh-CN" sz="1800" dirty="0"/>
              <a:t>        /*</a:t>
            </a:r>
            <a:r>
              <a:rPr lang="zh-CN" altLang="en-US" sz="1800" dirty="0"/>
              <a:t>在表级定义实体完整性</a:t>
            </a:r>
            <a:r>
              <a:rPr lang="en-US" altLang="zh-CN" sz="1800" dirty="0"/>
              <a:t>,</a:t>
            </a:r>
            <a:r>
              <a:rPr lang="zh-CN" altLang="en-US" sz="1800" dirty="0"/>
              <a:t>隐含了</a:t>
            </a:r>
            <a:r>
              <a:rPr lang="en-US" altLang="zh-CN" sz="1800" dirty="0"/>
              <a:t>Sno</a:t>
            </a:r>
            <a:r>
              <a:rPr lang="zh-CN" altLang="en-US" sz="1800" dirty="0"/>
              <a:t>、</a:t>
            </a:r>
            <a:r>
              <a:rPr lang="en-US" altLang="zh-CN" sz="1800" dirty="0" err="1"/>
              <a:t>Cno</a:t>
            </a:r>
            <a:r>
              <a:rPr lang="zh-CN" altLang="en-US" sz="1800" dirty="0"/>
              <a:t>不允许取空值</a:t>
            </a:r>
            <a:r>
              <a:rPr lang="en-US" altLang="zh-CN" sz="1800" dirty="0"/>
              <a:t>,</a:t>
            </a:r>
            <a:r>
              <a:rPr lang="zh-CN" altLang="en-US" sz="1800" dirty="0"/>
              <a:t>在列级不允许取空值的定义也可不写*</a:t>
            </a:r>
            <a:r>
              <a:rPr lang="en-US" altLang="zh-CN" sz="1800" dirty="0"/>
              <a:t>/                      </a:t>
            </a:r>
          </a:p>
          <a:p>
            <a:pPr eaLnBrk="1" hangingPunct="1">
              <a:lnSpc>
                <a:spcPct val="120000"/>
              </a:lnSpc>
              <a:spcBef>
                <a:spcPts val="0"/>
              </a:spcBef>
              <a:buFont typeface="Wingdings" pitchFamily="2" charset="2"/>
              <a:buNone/>
            </a:pPr>
            <a:r>
              <a:rPr lang="en-US" altLang="zh-CN" sz="2200" dirty="0"/>
              <a:t>       );</a:t>
            </a:r>
          </a:p>
        </p:txBody>
      </p:sp>
    </p:spTree>
    <p:extLst>
      <p:ext uri="{BB962C8B-B14F-4D97-AF65-F5344CB8AC3E}">
        <p14:creationId xmlns:p14="http://schemas.microsoft.com/office/powerpoint/2010/main" val="22856882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37891" name="Rectangle 2"/>
          <p:cNvSpPr>
            <a:spLocks noGrp="1" noChangeArrowheads="1"/>
          </p:cNvSpPr>
          <p:nvPr>
            <p:ph type="title" idx="4294967295"/>
          </p:nvPr>
        </p:nvSpPr>
        <p:spPr/>
        <p:txBody>
          <a:bodyPr/>
          <a:lstStyle/>
          <a:p>
            <a:pPr eaLnBrk="1" hangingPunct="1"/>
            <a:r>
              <a:rPr lang="zh-CN" altLang="en-US" sz="3600"/>
              <a:t>属性上约束条件的定义</a:t>
            </a:r>
            <a:r>
              <a:rPr lang="en-US" sz="3600"/>
              <a:t>（</a:t>
            </a:r>
            <a:r>
              <a:rPr lang="zh-CN" altLang="en-US" sz="3600"/>
              <a:t>续</a:t>
            </a:r>
            <a:r>
              <a:rPr lang="en-US" sz="3600"/>
              <a:t>）</a:t>
            </a:r>
          </a:p>
        </p:txBody>
      </p:sp>
      <p:sp>
        <p:nvSpPr>
          <p:cNvPr id="37892" name="Rectangle 3"/>
          <p:cNvSpPr>
            <a:spLocks noGrp="1" noChangeArrowheads="1"/>
          </p:cNvSpPr>
          <p:nvPr>
            <p:ph type="body" idx="4294967295"/>
          </p:nvPr>
        </p:nvSpPr>
        <p:spPr/>
        <p:txBody>
          <a:bodyPr>
            <a:normAutofit fontScale="92500" lnSpcReduction="10000"/>
          </a:bodyPr>
          <a:lstStyle/>
          <a:p>
            <a:pPr eaLnBrk="1" hangingPunct="1">
              <a:lnSpc>
                <a:spcPct val="90000"/>
              </a:lnSpc>
              <a:buFont typeface="Wingdings" pitchFamily="2" charset="2"/>
              <a:buNone/>
            </a:pPr>
            <a:r>
              <a:rPr lang="en-US" dirty="0"/>
              <a:t>（</a:t>
            </a:r>
            <a:r>
              <a:rPr lang="en-US" altLang="zh-CN" dirty="0"/>
              <a:t>2</a:t>
            </a:r>
            <a:r>
              <a:rPr lang="en-US" dirty="0"/>
              <a:t>）</a:t>
            </a:r>
            <a:r>
              <a:rPr lang="zh-CN" altLang="en-US" dirty="0"/>
              <a:t>列值唯一 </a:t>
            </a:r>
            <a:r>
              <a:rPr lang="en-US" altLang="zh-CN" dirty="0"/>
              <a:t>(unique</a:t>
            </a:r>
            <a:r>
              <a:rPr lang="zh-CN" altLang="en-US" dirty="0"/>
              <a:t>约束</a:t>
            </a:r>
            <a:r>
              <a:rPr lang="en-US" altLang="zh-CN" dirty="0"/>
              <a:t>)</a:t>
            </a:r>
          </a:p>
          <a:p>
            <a:pPr>
              <a:lnSpc>
                <a:spcPct val="115000"/>
              </a:lnSpc>
              <a:spcBef>
                <a:spcPct val="10000"/>
              </a:spcBef>
              <a:spcAft>
                <a:spcPct val="10000"/>
              </a:spcAft>
            </a:pPr>
            <a:r>
              <a:rPr lang="zh-CN" altLang="en-US" sz="2400" dirty="0">
                <a:latin typeface="宋体" pitchFamily="2" charset="-122"/>
              </a:rPr>
              <a:t>用来确保不受</a:t>
            </a:r>
            <a:r>
              <a:rPr lang="en-US" altLang="zh-CN" sz="2400" dirty="0">
                <a:latin typeface="宋体" pitchFamily="2" charset="-122"/>
              </a:rPr>
              <a:t>PRIMARY KEY</a:t>
            </a:r>
            <a:r>
              <a:rPr lang="zh-CN" altLang="en-US" sz="2400" dirty="0">
                <a:latin typeface="宋体" pitchFamily="2" charset="-122"/>
              </a:rPr>
              <a:t>约束的列上的数据的惟一性。</a:t>
            </a:r>
          </a:p>
          <a:p>
            <a:pPr>
              <a:lnSpc>
                <a:spcPct val="115000"/>
              </a:lnSpc>
              <a:spcBef>
                <a:spcPct val="10000"/>
              </a:spcBef>
              <a:spcAft>
                <a:spcPct val="10000"/>
              </a:spcAft>
              <a:buNone/>
            </a:pPr>
            <a:r>
              <a:rPr lang="en-US" altLang="zh-CN" sz="2400" b="1" dirty="0">
                <a:solidFill>
                  <a:srgbClr val="FF00FF"/>
                </a:solidFill>
                <a:latin typeface="宋体" pitchFamily="2" charset="-122"/>
              </a:rPr>
              <a:t>PRIMARY KEY</a:t>
            </a:r>
            <a:r>
              <a:rPr lang="zh-CN" altLang="en-US" sz="2400" b="1" dirty="0">
                <a:solidFill>
                  <a:srgbClr val="FF00FF"/>
                </a:solidFill>
                <a:latin typeface="宋体" pitchFamily="2" charset="-122"/>
              </a:rPr>
              <a:t>约束与</a:t>
            </a:r>
            <a:r>
              <a:rPr lang="en-US" altLang="zh-CN" sz="2400" b="1" dirty="0">
                <a:solidFill>
                  <a:srgbClr val="FF00FF"/>
                </a:solidFill>
                <a:latin typeface="宋体" pitchFamily="2" charset="-122"/>
              </a:rPr>
              <a:t>UNIQUE</a:t>
            </a:r>
            <a:r>
              <a:rPr lang="zh-CN" altLang="en-US" sz="2400" b="1" dirty="0">
                <a:solidFill>
                  <a:srgbClr val="FF00FF"/>
                </a:solidFill>
                <a:latin typeface="宋体" pitchFamily="2" charset="-122"/>
              </a:rPr>
              <a:t>约束区别：</a:t>
            </a:r>
          </a:p>
          <a:p>
            <a:pPr>
              <a:lnSpc>
                <a:spcPct val="115000"/>
              </a:lnSpc>
              <a:spcBef>
                <a:spcPct val="10000"/>
              </a:spcBef>
              <a:spcAft>
                <a:spcPct val="10000"/>
              </a:spcAft>
            </a:pPr>
            <a:r>
              <a:rPr lang="en-US" altLang="zh-CN" sz="2400" dirty="0">
                <a:latin typeface="宋体" pitchFamily="2" charset="-122"/>
              </a:rPr>
              <a:t>UNIQUE</a:t>
            </a:r>
            <a:r>
              <a:rPr lang="zh-CN" altLang="en-US" sz="2400" dirty="0">
                <a:latin typeface="宋体" pitchFamily="2" charset="-122"/>
              </a:rPr>
              <a:t>约束，主要用在非主码的一列或多列上要求数据惟一的情况；</a:t>
            </a:r>
          </a:p>
          <a:p>
            <a:pPr>
              <a:lnSpc>
                <a:spcPct val="115000"/>
              </a:lnSpc>
              <a:spcBef>
                <a:spcPct val="10000"/>
              </a:spcBef>
              <a:spcAft>
                <a:spcPct val="10000"/>
              </a:spcAft>
            </a:pPr>
            <a:r>
              <a:rPr lang="en-US" altLang="zh-CN" sz="2400" dirty="0">
                <a:latin typeface="宋体" pitchFamily="2" charset="-122"/>
              </a:rPr>
              <a:t>UNIQUE</a:t>
            </a:r>
            <a:r>
              <a:rPr lang="zh-CN" altLang="en-US" sz="2400" dirty="0">
                <a:latin typeface="宋体" pitchFamily="2" charset="-122"/>
              </a:rPr>
              <a:t>约束，允许该列上存在</a:t>
            </a:r>
            <a:r>
              <a:rPr lang="en-US" altLang="zh-CN" sz="2400" dirty="0">
                <a:latin typeface="宋体" pitchFamily="2" charset="-122"/>
              </a:rPr>
              <a:t>NULL</a:t>
            </a:r>
            <a:r>
              <a:rPr lang="zh-CN" altLang="en-US" sz="2400" dirty="0">
                <a:latin typeface="宋体" pitchFamily="2" charset="-122"/>
              </a:rPr>
              <a:t>值，而主码决不允许出现</a:t>
            </a:r>
            <a:r>
              <a:rPr lang="en-US" altLang="zh-CN" sz="2400" dirty="0">
                <a:latin typeface="宋体" pitchFamily="2" charset="-122"/>
              </a:rPr>
              <a:t>NULL</a:t>
            </a:r>
            <a:r>
              <a:rPr lang="zh-CN" altLang="en-US" sz="2400" dirty="0">
                <a:latin typeface="宋体" pitchFamily="2" charset="-122"/>
              </a:rPr>
              <a:t>值；</a:t>
            </a:r>
          </a:p>
          <a:p>
            <a:pPr>
              <a:lnSpc>
                <a:spcPct val="115000"/>
              </a:lnSpc>
              <a:spcBef>
                <a:spcPct val="10000"/>
              </a:spcBef>
              <a:spcAft>
                <a:spcPct val="10000"/>
              </a:spcAft>
            </a:pPr>
            <a:r>
              <a:rPr lang="zh-CN" altLang="en-US" sz="2400" dirty="0">
                <a:latin typeface="宋体" pitchFamily="2" charset="-122"/>
              </a:rPr>
              <a:t>可在一个表上设置多个</a:t>
            </a:r>
            <a:r>
              <a:rPr lang="en-US" altLang="zh-CN" sz="2400" dirty="0">
                <a:latin typeface="宋体" pitchFamily="2" charset="-122"/>
              </a:rPr>
              <a:t>UNIQUE</a:t>
            </a:r>
            <a:r>
              <a:rPr lang="zh-CN" altLang="en-US" sz="2400" dirty="0">
                <a:latin typeface="宋体" pitchFamily="2" charset="-122"/>
              </a:rPr>
              <a:t>约束，而在一个表上只能设置一个主码。</a:t>
            </a:r>
            <a:endParaRPr lang="zh-CN" altLang="en-US" sz="2400" dirty="0"/>
          </a:p>
          <a:p>
            <a:pPr>
              <a:lnSpc>
                <a:spcPct val="115000"/>
              </a:lnSpc>
              <a:spcBef>
                <a:spcPct val="10000"/>
              </a:spcBef>
              <a:spcAft>
                <a:spcPct val="10000"/>
              </a:spcAft>
            </a:pPr>
            <a:r>
              <a:rPr lang="en-US" altLang="zh-CN" sz="2400" dirty="0">
                <a:latin typeface="宋体" pitchFamily="2" charset="-122"/>
              </a:rPr>
              <a:t>UNIQUE</a:t>
            </a:r>
            <a:r>
              <a:rPr lang="zh-CN" altLang="en-US" sz="2400" dirty="0">
                <a:latin typeface="宋体" pitchFamily="2" charset="-122"/>
              </a:rPr>
              <a:t>约束也可在列级或在表级上设置。若在多于一列的表上设置</a:t>
            </a:r>
            <a:r>
              <a:rPr lang="en-US" altLang="zh-CN" sz="2400" dirty="0">
                <a:latin typeface="宋体" pitchFamily="2" charset="-122"/>
              </a:rPr>
              <a:t>UNIQUE</a:t>
            </a:r>
            <a:r>
              <a:rPr lang="zh-CN" altLang="en-US" sz="2400" dirty="0">
                <a:latin typeface="宋体" pitchFamily="2" charset="-122"/>
              </a:rPr>
              <a:t>约束，则必须设置表级约束。 </a:t>
            </a:r>
          </a:p>
          <a:p>
            <a:pPr eaLnBrk="1" hangingPunct="1">
              <a:lnSpc>
                <a:spcPct val="90000"/>
              </a:lnSpc>
              <a:buFont typeface="Wingdings" pitchFamily="2" charset="2"/>
              <a:buNone/>
            </a:pPr>
            <a:endParaRPr lang="zh-CN" altLang="en-US" sz="2400" dirty="0"/>
          </a:p>
        </p:txBody>
      </p:sp>
    </p:spTree>
    <p:extLst>
      <p:ext uri="{BB962C8B-B14F-4D97-AF65-F5344CB8AC3E}">
        <p14:creationId xmlns:p14="http://schemas.microsoft.com/office/powerpoint/2010/main" val="40157324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37891" name="Rectangle 2"/>
          <p:cNvSpPr>
            <a:spLocks noGrp="1" noChangeArrowheads="1"/>
          </p:cNvSpPr>
          <p:nvPr>
            <p:ph type="title" idx="4294967295"/>
          </p:nvPr>
        </p:nvSpPr>
        <p:spPr/>
        <p:txBody>
          <a:bodyPr/>
          <a:lstStyle/>
          <a:p>
            <a:pPr eaLnBrk="1" hangingPunct="1"/>
            <a:r>
              <a:rPr lang="zh-CN" altLang="en-US" sz="3600"/>
              <a:t>属性上约束条件的定义</a:t>
            </a:r>
            <a:r>
              <a:rPr lang="en-US" sz="3600"/>
              <a:t>（</a:t>
            </a:r>
            <a:r>
              <a:rPr lang="zh-CN" altLang="en-US" sz="3600"/>
              <a:t>续</a:t>
            </a:r>
            <a:r>
              <a:rPr lang="en-US" sz="3600"/>
              <a:t>）</a:t>
            </a:r>
          </a:p>
        </p:txBody>
      </p:sp>
      <p:sp>
        <p:nvSpPr>
          <p:cNvPr id="37892" name="Rectangle 3"/>
          <p:cNvSpPr>
            <a:spLocks noGrp="1" noChangeArrowheads="1"/>
          </p:cNvSpPr>
          <p:nvPr>
            <p:ph type="body" idx="4294967295"/>
          </p:nvPr>
        </p:nvSpPr>
        <p:spPr/>
        <p:txBody>
          <a:bodyPr>
            <a:normAutofit fontScale="85000" lnSpcReduction="10000"/>
          </a:bodyPr>
          <a:lstStyle/>
          <a:p>
            <a:pPr eaLnBrk="1" hangingPunct="1">
              <a:lnSpc>
                <a:spcPct val="90000"/>
              </a:lnSpc>
              <a:buFont typeface="Wingdings" pitchFamily="2" charset="2"/>
              <a:buNone/>
            </a:pPr>
            <a:r>
              <a:rPr lang="en-US" dirty="0"/>
              <a:t>（</a:t>
            </a:r>
            <a:r>
              <a:rPr lang="en-US" altLang="zh-CN" dirty="0"/>
              <a:t>2</a:t>
            </a:r>
            <a:r>
              <a:rPr lang="en-US" dirty="0"/>
              <a:t>）</a:t>
            </a:r>
            <a:r>
              <a:rPr lang="zh-CN" altLang="en-US" dirty="0"/>
              <a:t>列值唯一 </a:t>
            </a:r>
            <a:r>
              <a:rPr lang="en-US" altLang="zh-CN" dirty="0"/>
              <a:t>(unique</a:t>
            </a:r>
            <a:r>
              <a:rPr lang="zh-CN" altLang="en-US" dirty="0"/>
              <a:t>约束</a:t>
            </a:r>
            <a:r>
              <a:rPr lang="en-US" altLang="zh-CN" dirty="0"/>
              <a:t>)</a:t>
            </a:r>
          </a:p>
          <a:p>
            <a:pPr eaLnBrk="1" hangingPunct="1">
              <a:lnSpc>
                <a:spcPct val="90000"/>
              </a:lnSpc>
              <a:buFont typeface="Wingdings" pitchFamily="2" charset="2"/>
              <a:buNone/>
            </a:pPr>
            <a:endParaRPr lang="zh-CN" altLang="en-US" sz="2400" dirty="0"/>
          </a:p>
          <a:p>
            <a:pPr eaLnBrk="1" hangingPunct="1">
              <a:lnSpc>
                <a:spcPct val="120000"/>
              </a:lnSpc>
              <a:buFont typeface="Wingdings" pitchFamily="2" charset="2"/>
              <a:buNone/>
            </a:pPr>
            <a:r>
              <a:rPr lang="en-US" altLang="zh-CN" sz="2400" dirty="0"/>
              <a:t>	</a:t>
            </a:r>
            <a:r>
              <a:rPr lang="en-US" altLang="zh-CN" sz="2600" dirty="0"/>
              <a:t>[</a:t>
            </a:r>
            <a:r>
              <a:rPr lang="zh-CN" altLang="en-US" sz="2600" dirty="0"/>
              <a:t>例 </a:t>
            </a:r>
            <a:r>
              <a:rPr lang="en-US" altLang="zh-CN" sz="2600" dirty="0"/>
              <a:t>5.6]</a:t>
            </a:r>
            <a:r>
              <a:rPr lang="zh-CN" altLang="en-US" sz="2600" dirty="0"/>
              <a:t> 建立学校学院表</a:t>
            </a:r>
            <a:r>
              <a:rPr lang="en-US" altLang="zh-CN" sz="2600" dirty="0"/>
              <a:t>School</a:t>
            </a:r>
            <a:r>
              <a:rPr lang="zh-CN" altLang="en-US" sz="2600" dirty="0"/>
              <a:t>，要求学院名称</a:t>
            </a:r>
            <a:r>
              <a:rPr lang="en-US" altLang="zh-CN" sz="2600" dirty="0" err="1"/>
              <a:t>SHname</a:t>
            </a:r>
            <a:r>
              <a:rPr lang="zh-CN" altLang="en-US" sz="2600" dirty="0"/>
              <a:t>列取值唯一，学院编号</a:t>
            </a:r>
            <a:r>
              <a:rPr lang="en-US" altLang="zh-CN" sz="2600" dirty="0" err="1"/>
              <a:t>SHno</a:t>
            </a:r>
            <a:r>
              <a:rPr lang="zh-CN" altLang="en-US" sz="2600" dirty="0"/>
              <a:t>列为主码。</a:t>
            </a:r>
          </a:p>
          <a:p>
            <a:pPr eaLnBrk="1" hangingPunct="1">
              <a:lnSpc>
                <a:spcPct val="90000"/>
              </a:lnSpc>
              <a:buFont typeface="Wingdings" pitchFamily="2" charset="2"/>
              <a:buNone/>
            </a:pPr>
            <a:endParaRPr lang="en-US" altLang="zh-CN" sz="2400" dirty="0"/>
          </a:p>
          <a:p>
            <a:pPr eaLnBrk="1" hangingPunct="1">
              <a:lnSpc>
                <a:spcPct val="150000"/>
              </a:lnSpc>
              <a:buFont typeface="Wingdings" pitchFamily="2" charset="2"/>
              <a:buNone/>
            </a:pPr>
            <a:r>
              <a:rPr lang="en-US" altLang="zh-CN" sz="2400" dirty="0"/>
              <a:t>CREATE TABLE School</a:t>
            </a:r>
          </a:p>
          <a:p>
            <a:pPr eaLnBrk="1" hangingPunct="1">
              <a:lnSpc>
                <a:spcPct val="150000"/>
              </a:lnSpc>
              <a:buFont typeface="Wingdings" pitchFamily="2" charset="2"/>
              <a:buNone/>
            </a:pPr>
            <a:r>
              <a:rPr lang="en-US" altLang="zh-CN" sz="2400" dirty="0"/>
              <a:t>      ( </a:t>
            </a:r>
            <a:r>
              <a:rPr lang="en-US" altLang="zh-CN" sz="2400" dirty="0" err="1"/>
              <a:t>SHno</a:t>
            </a:r>
            <a:r>
              <a:rPr lang="en-US" altLang="zh-CN" sz="2400" dirty="0"/>
              <a:t> CHAR(8)  PRIMARY KEY,      /*</a:t>
            </a:r>
            <a:r>
              <a:rPr lang="en-US" altLang="zh-CN" sz="2400" dirty="0" err="1"/>
              <a:t>SHno</a:t>
            </a:r>
            <a:r>
              <a:rPr lang="zh-CN" altLang="en-US" sz="2400" dirty="0"/>
              <a:t>列为主码*</a:t>
            </a:r>
            <a:r>
              <a:rPr lang="en-US" altLang="zh-CN" sz="2400" dirty="0"/>
              <a:t>/</a:t>
            </a:r>
          </a:p>
          <a:p>
            <a:pPr eaLnBrk="1" hangingPunct="1">
              <a:lnSpc>
                <a:spcPct val="150000"/>
              </a:lnSpc>
              <a:buFont typeface="Wingdings" pitchFamily="2" charset="2"/>
              <a:buNone/>
            </a:pPr>
            <a:r>
              <a:rPr lang="en-US" altLang="zh-CN" sz="2400" dirty="0"/>
              <a:t>       </a:t>
            </a:r>
            <a:r>
              <a:rPr lang="en-US" altLang="zh-CN" sz="2400" dirty="0" err="1"/>
              <a:t>SHname</a:t>
            </a:r>
            <a:r>
              <a:rPr lang="en-US" altLang="zh-CN" sz="2400" dirty="0"/>
              <a:t> VARCHAR(40)  UNIQUE ,    /*</a:t>
            </a:r>
            <a:r>
              <a:rPr lang="zh-CN" altLang="en-US" sz="2400" dirty="0"/>
              <a:t>要求</a:t>
            </a:r>
            <a:r>
              <a:rPr lang="en-US" altLang="zh-CN" sz="2400" dirty="0" err="1"/>
              <a:t>SHname</a:t>
            </a:r>
            <a:r>
              <a:rPr lang="zh-CN" altLang="en-US" sz="2400" dirty="0"/>
              <a:t>值唯一*</a:t>
            </a:r>
            <a:r>
              <a:rPr lang="en-US" altLang="zh-CN" sz="2400" dirty="0"/>
              <a:t>/</a:t>
            </a:r>
          </a:p>
          <a:p>
            <a:pPr eaLnBrk="1" hangingPunct="1">
              <a:lnSpc>
                <a:spcPct val="150000"/>
              </a:lnSpc>
              <a:buFont typeface="Wingdings" pitchFamily="2" charset="2"/>
              <a:buNone/>
            </a:pPr>
            <a:r>
              <a:rPr lang="en-US" altLang="zh-CN" sz="2400" dirty="0"/>
              <a:t>       </a:t>
            </a:r>
            <a:r>
              <a:rPr lang="en-US" altLang="zh-CN" sz="2400" dirty="0" err="1"/>
              <a:t>SHfounddate</a:t>
            </a:r>
            <a:r>
              <a:rPr lang="en-US" altLang="zh-CN" sz="2400" dirty="0"/>
              <a:t>  Date                          /*</a:t>
            </a:r>
            <a:r>
              <a:rPr lang="zh-CN" altLang="en-US" sz="2400" dirty="0"/>
              <a:t>学院创建日期*</a:t>
            </a:r>
            <a:r>
              <a:rPr lang="en-US" altLang="zh-CN" sz="2400" dirty="0"/>
              <a:t>/      </a:t>
            </a:r>
          </a:p>
          <a:p>
            <a:pPr eaLnBrk="1" hangingPunct="1">
              <a:lnSpc>
                <a:spcPct val="150000"/>
              </a:lnSpc>
              <a:buFont typeface="Wingdings" pitchFamily="2" charset="2"/>
              <a:buNone/>
            </a:pPr>
            <a:r>
              <a:rPr lang="en-US" altLang="zh-CN" sz="2400" dirty="0"/>
              <a:t>       );</a:t>
            </a:r>
          </a:p>
          <a:p>
            <a:pPr eaLnBrk="1" hangingPunct="1">
              <a:lnSpc>
                <a:spcPct val="120000"/>
              </a:lnSpc>
              <a:buFont typeface="Wingdings" pitchFamily="2" charset="2"/>
              <a:buNone/>
            </a:pPr>
            <a:endParaRPr lang="zh-CN" altLang="en-US" sz="2200" dirty="0"/>
          </a:p>
        </p:txBody>
      </p:sp>
    </p:spTree>
    <p:extLst>
      <p:ext uri="{BB962C8B-B14F-4D97-AF65-F5344CB8AC3E}">
        <p14:creationId xmlns:p14="http://schemas.microsoft.com/office/powerpoint/2010/main" val="35618943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38915" name="Rectangle 2"/>
          <p:cNvSpPr>
            <a:spLocks noGrp="1" noChangeArrowheads="1"/>
          </p:cNvSpPr>
          <p:nvPr>
            <p:ph type="title" idx="4294967295"/>
          </p:nvPr>
        </p:nvSpPr>
        <p:spPr/>
        <p:txBody>
          <a:bodyPr/>
          <a:lstStyle/>
          <a:p>
            <a:pPr eaLnBrk="1" hangingPunct="1"/>
            <a:r>
              <a:rPr lang="zh-CN" altLang="en-US" sz="3600"/>
              <a:t>属性上约束条件的定义</a:t>
            </a:r>
            <a:r>
              <a:rPr lang="en-US" sz="3600"/>
              <a:t>（</a:t>
            </a:r>
            <a:r>
              <a:rPr lang="zh-CN" altLang="en-US" sz="3600"/>
              <a:t>续</a:t>
            </a:r>
            <a:r>
              <a:rPr lang="en-US" sz="3600"/>
              <a:t>）</a:t>
            </a:r>
          </a:p>
        </p:txBody>
      </p:sp>
      <p:sp>
        <p:nvSpPr>
          <p:cNvPr id="38916" name="Rectangle 3"/>
          <p:cNvSpPr>
            <a:spLocks noGrp="1" noChangeArrowheads="1"/>
          </p:cNvSpPr>
          <p:nvPr>
            <p:ph type="body" idx="4294967295"/>
          </p:nvPr>
        </p:nvSpPr>
        <p:spPr>
          <a:xfrm>
            <a:off x="143508" y="1196752"/>
            <a:ext cx="8856984" cy="5095875"/>
          </a:xfrm>
        </p:spPr>
        <p:txBody>
          <a:bodyPr>
            <a:normAutofit/>
          </a:bodyPr>
          <a:lstStyle/>
          <a:p>
            <a:pPr eaLnBrk="1" hangingPunct="1">
              <a:lnSpc>
                <a:spcPct val="80000"/>
              </a:lnSpc>
              <a:buFont typeface="Wingdings" pitchFamily="2" charset="2"/>
              <a:buNone/>
            </a:pPr>
            <a:r>
              <a:rPr lang="en-US" dirty="0"/>
              <a:t>（</a:t>
            </a:r>
            <a:r>
              <a:rPr lang="en-US" altLang="zh-CN" dirty="0"/>
              <a:t>3</a:t>
            </a:r>
            <a:r>
              <a:rPr lang="en-US" dirty="0"/>
              <a:t>）CHECK</a:t>
            </a:r>
            <a:r>
              <a:rPr lang="zh-CN" altLang="en-US" dirty="0"/>
              <a:t>约束：用</a:t>
            </a:r>
            <a:r>
              <a:rPr lang="en-US" altLang="zh-CN" dirty="0"/>
              <a:t>CHECK</a:t>
            </a:r>
            <a:r>
              <a:rPr lang="zh-CN" altLang="en-US" dirty="0"/>
              <a:t>短语指定列值应该满足的条件</a:t>
            </a:r>
            <a:endParaRPr lang="en-US" altLang="zh-CN" dirty="0"/>
          </a:p>
          <a:p>
            <a:pPr eaLnBrk="1" hangingPunct="1">
              <a:lnSpc>
                <a:spcPct val="80000"/>
              </a:lnSpc>
              <a:buFont typeface="Wingdings" pitchFamily="2" charset="2"/>
              <a:buNone/>
            </a:pPr>
            <a:endParaRPr lang="zh-CN" altLang="en-US" sz="2400" dirty="0"/>
          </a:p>
          <a:p>
            <a:pPr eaLnBrk="1" hangingPunct="1">
              <a:lnSpc>
                <a:spcPct val="80000"/>
              </a:lnSpc>
              <a:buFont typeface="Wingdings" pitchFamily="2" charset="2"/>
              <a:buNone/>
            </a:pPr>
            <a:r>
              <a:rPr lang="en-US" altLang="zh-CN" sz="2400" dirty="0"/>
              <a:t>[</a:t>
            </a:r>
            <a:r>
              <a:rPr lang="zh-CN" altLang="en-US" sz="2400" dirty="0"/>
              <a:t>例</a:t>
            </a:r>
            <a:r>
              <a:rPr lang="en-US" altLang="zh-CN" sz="2400" dirty="0"/>
              <a:t>5.7]</a:t>
            </a:r>
            <a:r>
              <a:rPr lang="zh-CN" altLang="en-US" sz="2400" dirty="0"/>
              <a:t> </a:t>
            </a:r>
            <a:r>
              <a:rPr lang="en-US" altLang="zh-CN" sz="2400" dirty="0"/>
              <a:t>Student</a:t>
            </a:r>
            <a:r>
              <a:rPr lang="zh-CN" altLang="en-US" sz="2400" dirty="0"/>
              <a:t>表的</a:t>
            </a:r>
            <a:r>
              <a:rPr lang="en-US" altLang="zh-CN" sz="2400" dirty="0" err="1"/>
              <a:t>Ssex</a:t>
            </a:r>
            <a:r>
              <a:rPr lang="zh-CN" altLang="en-US" sz="2400" dirty="0"/>
              <a:t>只允许取“男”或“女”。</a:t>
            </a:r>
            <a:endParaRPr lang="en-US" altLang="zh-CN" sz="2400" dirty="0"/>
          </a:p>
          <a:p>
            <a:pPr eaLnBrk="1" hangingPunct="1">
              <a:lnSpc>
                <a:spcPct val="80000"/>
              </a:lnSpc>
              <a:buFont typeface="Wingdings" pitchFamily="2" charset="2"/>
              <a:buNone/>
            </a:pPr>
            <a:endParaRPr lang="zh-CN" altLang="en-US" sz="2400" dirty="0"/>
          </a:p>
          <a:p>
            <a:pPr eaLnBrk="1" hangingPunct="1">
              <a:lnSpc>
                <a:spcPct val="120000"/>
              </a:lnSpc>
              <a:spcBef>
                <a:spcPct val="0"/>
              </a:spcBef>
              <a:buFont typeface="Wingdings" pitchFamily="2" charset="2"/>
              <a:buNone/>
            </a:pPr>
            <a:r>
              <a:rPr lang="en-US" altLang="zh-CN" sz="2000" dirty="0"/>
              <a:t>CREATE TABLE Student</a:t>
            </a:r>
          </a:p>
          <a:p>
            <a:pPr eaLnBrk="1" hangingPunct="1">
              <a:lnSpc>
                <a:spcPct val="120000"/>
              </a:lnSpc>
              <a:spcBef>
                <a:spcPct val="0"/>
              </a:spcBef>
              <a:buFont typeface="Wingdings" pitchFamily="2" charset="2"/>
              <a:buNone/>
            </a:pPr>
            <a:r>
              <a:rPr lang="en-US" altLang="zh-CN" sz="2000" dirty="0"/>
              <a:t>     (Sno CHAR(8)  PRIMARY KEY,     /*</a:t>
            </a:r>
            <a:r>
              <a:rPr lang="zh-CN" altLang="en-US" sz="2000" dirty="0"/>
              <a:t>在列级定义主码*</a:t>
            </a:r>
            <a:r>
              <a:rPr lang="en-US" altLang="zh-CN" sz="2000" dirty="0"/>
              <a:t>/</a:t>
            </a:r>
          </a:p>
          <a:p>
            <a:pPr eaLnBrk="1" hangingPunct="1">
              <a:lnSpc>
                <a:spcPct val="120000"/>
              </a:lnSpc>
              <a:spcBef>
                <a:spcPct val="0"/>
              </a:spcBef>
              <a:buFont typeface="Wingdings" pitchFamily="2" charset="2"/>
              <a:buNone/>
            </a:pPr>
            <a:r>
              <a:rPr lang="en-US" altLang="zh-CN" sz="2000" dirty="0"/>
              <a:t>     </a:t>
            </a:r>
            <a:r>
              <a:rPr lang="en-US" altLang="zh-CN" sz="2000" dirty="0" err="1"/>
              <a:t>Sname</a:t>
            </a:r>
            <a:r>
              <a:rPr lang="en-US" altLang="zh-CN" sz="2000" dirty="0"/>
              <a:t> CHAR(20)  NOT NULL,         /* </a:t>
            </a:r>
            <a:r>
              <a:rPr lang="en-US" altLang="zh-CN" sz="2000" dirty="0" err="1"/>
              <a:t>Sname</a:t>
            </a:r>
            <a:r>
              <a:rPr lang="zh-CN" altLang="en-US" sz="2000" dirty="0"/>
              <a:t>属性不允许取空值*</a:t>
            </a:r>
            <a:r>
              <a:rPr lang="en-US" altLang="zh-CN" sz="2000" dirty="0"/>
              <a:t>/</a:t>
            </a:r>
          </a:p>
          <a:p>
            <a:pPr eaLnBrk="1" hangingPunct="1">
              <a:lnSpc>
                <a:spcPct val="120000"/>
              </a:lnSpc>
              <a:spcBef>
                <a:spcPct val="0"/>
              </a:spcBef>
              <a:buFont typeface="Wingdings" pitchFamily="2" charset="2"/>
              <a:buNone/>
            </a:pPr>
            <a:r>
              <a:rPr lang="en-US" altLang="zh-CN" sz="2000" dirty="0"/>
              <a:t>     </a:t>
            </a:r>
            <a:r>
              <a:rPr lang="en-US" altLang="zh-CN" sz="2000" dirty="0" err="1"/>
              <a:t>Ssex</a:t>
            </a:r>
            <a:r>
              <a:rPr lang="en-US" altLang="zh-CN" sz="2000" dirty="0"/>
              <a:t>  CHAR(6)  CHECK (</a:t>
            </a:r>
            <a:r>
              <a:rPr lang="en-US" altLang="zh-CN" sz="2000" dirty="0" err="1"/>
              <a:t>Ssex</a:t>
            </a:r>
            <a:r>
              <a:rPr lang="en-US" altLang="zh-CN" sz="2000" dirty="0"/>
              <a:t> IN ('</a:t>
            </a:r>
            <a:r>
              <a:rPr lang="zh-CN" altLang="en-US" sz="2000" dirty="0"/>
              <a:t>男</a:t>
            </a:r>
            <a:r>
              <a:rPr lang="en-US" altLang="zh-CN" sz="2000" dirty="0"/>
              <a:t>','</a:t>
            </a:r>
            <a:r>
              <a:rPr lang="zh-CN" altLang="en-US" sz="2000" dirty="0"/>
              <a:t>女</a:t>
            </a:r>
            <a:r>
              <a:rPr lang="en-US" altLang="zh-CN" sz="2000" dirty="0"/>
              <a:t>') ),    </a:t>
            </a:r>
          </a:p>
          <a:p>
            <a:pPr eaLnBrk="1" hangingPunct="1">
              <a:lnSpc>
                <a:spcPct val="120000"/>
              </a:lnSpc>
              <a:spcBef>
                <a:spcPct val="0"/>
              </a:spcBef>
              <a:buFont typeface="Wingdings" pitchFamily="2" charset="2"/>
              <a:buNone/>
            </a:pPr>
            <a:r>
              <a:rPr lang="en-US" altLang="zh-CN" sz="2000" dirty="0"/>
              <a:t>                                                      /*</a:t>
            </a:r>
            <a:r>
              <a:rPr lang="zh-CN" altLang="en-US" sz="2000" dirty="0"/>
              <a:t>性别属性</a:t>
            </a:r>
            <a:r>
              <a:rPr lang="en-US" altLang="zh-CN" sz="2000" dirty="0" err="1"/>
              <a:t>Ssex</a:t>
            </a:r>
            <a:r>
              <a:rPr lang="zh-CN" altLang="en-US" sz="2000" dirty="0"/>
              <a:t>只允许取</a:t>
            </a:r>
            <a:r>
              <a:rPr lang="en-US" altLang="zh-CN" sz="2000" dirty="0"/>
              <a:t>'</a:t>
            </a:r>
            <a:r>
              <a:rPr lang="zh-CN" altLang="en-US" sz="2000" dirty="0"/>
              <a:t>男</a:t>
            </a:r>
            <a:r>
              <a:rPr lang="en-US" altLang="zh-CN" sz="2000" dirty="0"/>
              <a:t>'</a:t>
            </a:r>
            <a:r>
              <a:rPr lang="zh-CN" altLang="en-US" sz="2000" dirty="0"/>
              <a:t>或</a:t>
            </a:r>
            <a:r>
              <a:rPr lang="en-US" altLang="zh-CN" sz="2000" dirty="0"/>
              <a:t>'</a:t>
            </a:r>
            <a:r>
              <a:rPr lang="zh-CN" altLang="en-US" sz="2000" dirty="0"/>
              <a:t>女</a:t>
            </a:r>
            <a:r>
              <a:rPr lang="en-US" altLang="zh-CN" sz="2000" dirty="0"/>
              <a:t>' */</a:t>
            </a:r>
          </a:p>
          <a:p>
            <a:pPr eaLnBrk="1" hangingPunct="1">
              <a:lnSpc>
                <a:spcPct val="120000"/>
              </a:lnSpc>
              <a:spcBef>
                <a:spcPct val="0"/>
              </a:spcBef>
              <a:buFont typeface="Wingdings" pitchFamily="2" charset="2"/>
              <a:buNone/>
            </a:pPr>
            <a:r>
              <a:rPr lang="en-US" altLang="zh-CN" sz="2000" dirty="0"/>
              <a:t>	 </a:t>
            </a:r>
            <a:r>
              <a:rPr lang="en-US" altLang="zh-CN" sz="2000" dirty="0" err="1"/>
              <a:t>Sbirthdate</a:t>
            </a:r>
            <a:r>
              <a:rPr lang="en-US" altLang="zh-CN" sz="2000" dirty="0"/>
              <a:t> Date, </a:t>
            </a:r>
          </a:p>
          <a:p>
            <a:pPr eaLnBrk="1" hangingPunct="1">
              <a:lnSpc>
                <a:spcPct val="120000"/>
              </a:lnSpc>
              <a:spcBef>
                <a:spcPct val="0"/>
              </a:spcBef>
              <a:buFont typeface="Wingdings" pitchFamily="2" charset="2"/>
              <a:buNone/>
            </a:pPr>
            <a:r>
              <a:rPr lang="en-US" altLang="zh-CN" sz="2000" dirty="0"/>
              <a:t>	 </a:t>
            </a:r>
            <a:r>
              <a:rPr lang="en-US" altLang="zh-CN" sz="2000" dirty="0" err="1"/>
              <a:t>Smajor</a:t>
            </a:r>
            <a:r>
              <a:rPr lang="en-US" altLang="zh-CN" sz="2000" dirty="0"/>
              <a:t>  VARCHAR(40)</a:t>
            </a:r>
          </a:p>
          <a:p>
            <a:pPr eaLnBrk="1" hangingPunct="1">
              <a:lnSpc>
                <a:spcPct val="120000"/>
              </a:lnSpc>
              <a:spcBef>
                <a:spcPct val="0"/>
              </a:spcBef>
              <a:buFont typeface="Wingdings" pitchFamily="2" charset="2"/>
              <a:buNone/>
            </a:pPr>
            <a:r>
              <a:rPr lang="en-US" altLang="zh-CN" sz="2000" dirty="0"/>
              <a:t>	);</a:t>
            </a:r>
          </a:p>
          <a:p>
            <a:pPr eaLnBrk="1" hangingPunct="1">
              <a:lnSpc>
                <a:spcPct val="80000"/>
              </a:lnSpc>
              <a:buFont typeface="Wingdings" pitchFamily="2" charset="2"/>
              <a:buNone/>
            </a:pPr>
            <a:endParaRPr lang="en-US" altLang="zh-CN" sz="2200" dirty="0"/>
          </a:p>
        </p:txBody>
      </p:sp>
    </p:spTree>
    <p:extLst>
      <p:ext uri="{BB962C8B-B14F-4D97-AF65-F5344CB8AC3E}">
        <p14:creationId xmlns:p14="http://schemas.microsoft.com/office/powerpoint/2010/main" val="24330201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39939" name="Rectangle 2"/>
          <p:cNvSpPr txBox="1">
            <a:spLocks noChangeArrowheads="1"/>
          </p:cNvSpPr>
          <p:nvPr/>
        </p:nvSpPr>
        <p:spPr bwMode="auto">
          <a:xfrm>
            <a:off x="457200" y="-28575"/>
            <a:ext cx="82296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3600" b="1">
                <a:solidFill>
                  <a:schemeClr val="bg1"/>
                </a:solidFill>
              </a:rPr>
              <a:t>属性上约束条件的定义</a:t>
            </a:r>
            <a:r>
              <a:rPr lang="en-US" sz="3600" b="1">
                <a:solidFill>
                  <a:schemeClr val="bg1"/>
                </a:solidFill>
              </a:rPr>
              <a:t>（</a:t>
            </a:r>
            <a:r>
              <a:rPr lang="zh-CN" altLang="en-US" sz="3600" b="1">
                <a:solidFill>
                  <a:schemeClr val="bg1"/>
                </a:solidFill>
              </a:rPr>
              <a:t>续</a:t>
            </a:r>
            <a:r>
              <a:rPr lang="en-US" sz="3600" b="1">
                <a:solidFill>
                  <a:schemeClr val="bg1"/>
                </a:solidFill>
              </a:rPr>
              <a:t>）</a:t>
            </a:r>
          </a:p>
        </p:txBody>
      </p:sp>
      <p:sp>
        <p:nvSpPr>
          <p:cNvPr id="39940" name="Rectangle 3"/>
          <p:cNvSpPr txBox="1">
            <a:spLocks noChangeArrowheads="1"/>
          </p:cNvSpPr>
          <p:nvPr/>
        </p:nvSpPr>
        <p:spPr bwMode="auto">
          <a:xfrm>
            <a:off x="142875" y="836712"/>
            <a:ext cx="9001125"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spcBef>
                <a:spcPct val="0"/>
              </a:spcBef>
              <a:buSzTx/>
              <a:buFont typeface="Arial" panose="020B0604020202020204" pitchFamily="34" charset="0"/>
              <a:buNone/>
            </a:pPr>
            <a:r>
              <a:rPr lang="en-US" altLang="zh-CN" sz="2400" dirty="0"/>
              <a:t>[</a:t>
            </a:r>
            <a:r>
              <a:rPr lang="zh-CN" altLang="en-US" sz="2400" dirty="0"/>
              <a:t>例</a:t>
            </a:r>
            <a:r>
              <a:rPr lang="en-US" altLang="zh-CN" sz="2400" dirty="0"/>
              <a:t>5.8]</a:t>
            </a:r>
            <a:r>
              <a:rPr lang="zh-CN" altLang="en-US" sz="2400" dirty="0"/>
              <a:t> </a:t>
            </a:r>
            <a:r>
              <a:rPr lang="en-US" altLang="zh-CN" sz="2400" dirty="0"/>
              <a:t>SC</a:t>
            </a:r>
            <a:r>
              <a:rPr lang="zh-CN" altLang="en-US" sz="2400" dirty="0"/>
              <a:t>表的</a:t>
            </a:r>
            <a:r>
              <a:rPr lang="en-US" altLang="zh-CN" sz="2400" dirty="0"/>
              <a:t>Grade</a:t>
            </a:r>
            <a:r>
              <a:rPr lang="zh-CN" altLang="en-US" sz="2400" dirty="0"/>
              <a:t>的值应该在</a:t>
            </a:r>
            <a:r>
              <a:rPr lang="en-US" altLang="zh-CN" sz="2400" dirty="0"/>
              <a:t>0~100</a:t>
            </a:r>
            <a:r>
              <a:rPr lang="zh-CN" altLang="en-US" sz="2400" dirty="0"/>
              <a:t>之间。</a:t>
            </a:r>
          </a:p>
          <a:p>
            <a:pPr eaLnBrk="1" hangingPunct="1">
              <a:spcBef>
                <a:spcPct val="0"/>
              </a:spcBef>
              <a:buSzTx/>
              <a:buFont typeface="Arial" panose="020B0604020202020204" pitchFamily="34" charset="0"/>
              <a:buNone/>
            </a:pPr>
            <a:endParaRPr lang="en-US" altLang="zh-CN" sz="2000" dirty="0"/>
          </a:p>
          <a:p>
            <a:pPr eaLnBrk="1" hangingPunct="1">
              <a:lnSpc>
                <a:spcPct val="120000"/>
              </a:lnSpc>
              <a:spcBef>
                <a:spcPct val="0"/>
              </a:spcBef>
              <a:buSzTx/>
              <a:buFont typeface="Arial" panose="020B0604020202020204" pitchFamily="34" charset="0"/>
              <a:buNone/>
            </a:pPr>
            <a:r>
              <a:rPr lang="en-US" altLang="zh-CN" sz="2200" dirty="0"/>
              <a:t>CREATE TABLE SC</a:t>
            </a:r>
          </a:p>
          <a:p>
            <a:pPr eaLnBrk="1" hangingPunct="1">
              <a:lnSpc>
                <a:spcPct val="120000"/>
              </a:lnSpc>
              <a:spcBef>
                <a:spcPct val="0"/>
              </a:spcBef>
              <a:buSzTx/>
              <a:buFont typeface="Arial" panose="020B0604020202020204" pitchFamily="34" charset="0"/>
              <a:buNone/>
            </a:pPr>
            <a:r>
              <a:rPr lang="en-US" altLang="zh-CN" sz="2200" dirty="0"/>
              <a:t>     ( Sno CHAR(8),</a:t>
            </a:r>
          </a:p>
          <a:p>
            <a:pPr eaLnBrk="1" hangingPunct="1">
              <a:lnSpc>
                <a:spcPct val="120000"/>
              </a:lnSpc>
              <a:spcBef>
                <a:spcPct val="0"/>
              </a:spcBef>
              <a:buSzTx/>
              <a:buFont typeface="Arial" panose="020B0604020202020204" pitchFamily="34" charset="0"/>
              <a:buNone/>
            </a:pPr>
            <a:r>
              <a:rPr lang="en-US" altLang="zh-CN" sz="2200" dirty="0"/>
              <a:t>       </a:t>
            </a:r>
            <a:r>
              <a:rPr lang="en-US" altLang="zh-CN" sz="2200" dirty="0" err="1"/>
              <a:t>Cno</a:t>
            </a:r>
            <a:r>
              <a:rPr lang="en-US" altLang="zh-CN" sz="2200" dirty="0"/>
              <a:t> CHAR(5),</a:t>
            </a:r>
          </a:p>
          <a:p>
            <a:pPr eaLnBrk="1" hangingPunct="1">
              <a:lnSpc>
                <a:spcPct val="120000"/>
              </a:lnSpc>
              <a:spcBef>
                <a:spcPct val="0"/>
              </a:spcBef>
              <a:buSzTx/>
              <a:buFont typeface="Arial" panose="020B0604020202020204" pitchFamily="34" charset="0"/>
              <a:buNone/>
            </a:pPr>
            <a:r>
              <a:rPr lang="en-US" altLang="zh-CN" sz="2200" dirty="0"/>
              <a:t>       Grade SMALLINT CHECK (Grade&gt;=0 AND Grade &lt;=100),     </a:t>
            </a:r>
            <a:r>
              <a:rPr lang="en-US" altLang="zh-CN" sz="1400" dirty="0"/>
              <a:t>/*Grade</a:t>
            </a:r>
            <a:r>
              <a:rPr lang="zh-CN" altLang="en-US" sz="1400" dirty="0"/>
              <a:t>取值范围是</a:t>
            </a:r>
            <a:r>
              <a:rPr lang="en-US" altLang="zh-CN" sz="1400" dirty="0"/>
              <a:t>0~100*/</a:t>
            </a:r>
            <a:endParaRPr lang="en-US" altLang="zh-CN" sz="2200" dirty="0"/>
          </a:p>
          <a:p>
            <a:pPr eaLnBrk="1" hangingPunct="1">
              <a:lnSpc>
                <a:spcPct val="120000"/>
              </a:lnSpc>
              <a:spcBef>
                <a:spcPct val="0"/>
              </a:spcBef>
              <a:buSzTx/>
              <a:buFont typeface="Arial" panose="020B0604020202020204" pitchFamily="34" charset="0"/>
              <a:buNone/>
            </a:pPr>
            <a:r>
              <a:rPr lang="en-US" altLang="zh-CN" sz="2200" dirty="0"/>
              <a:t>       Semester           CHAR(5), </a:t>
            </a:r>
          </a:p>
          <a:p>
            <a:pPr eaLnBrk="1" hangingPunct="1">
              <a:lnSpc>
                <a:spcPct val="120000"/>
              </a:lnSpc>
              <a:spcBef>
                <a:spcPct val="0"/>
              </a:spcBef>
              <a:buSzTx/>
              <a:buFont typeface="Arial" panose="020B0604020202020204" pitchFamily="34" charset="0"/>
              <a:buNone/>
            </a:pPr>
            <a:r>
              <a:rPr lang="en-US" altLang="zh-CN" sz="2200" dirty="0"/>
              <a:t>       </a:t>
            </a:r>
            <a:r>
              <a:rPr lang="en-US" altLang="zh-CN" sz="2200" dirty="0" err="1"/>
              <a:t>Teachingclass</a:t>
            </a:r>
            <a:r>
              <a:rPr lang="en-US" altLang="zh-CN" sz="2200" dirty="0"/>
              <a:t>   CHAR(8), </a:t>
            </a:r>
          </a:p>
          <a:p>
            <a:pPr eaLnBrk="1" hangingPunct="1">
              <a:lnSpc>
                <a:spcPct val="120000"/>
              </a:lnSpc>
              <a:spcBef>
                <a:spcPct val="0"/>
              </a:spcBef>
              <a:buSzTx/>
              <a:buFont typeface="Arial" panose="020B0604020202020204" pitchFamily="34" charset="0"/>
              <a:buNone/>
            </a:pPr>
            <a:r>
              <a:rPr lang="en-US" altLang="zh-CN" sz="2200" dirty="0"/>
              <a:t>       PRIMARY KEY (Sno, </a:t>
            </a:r>
            <a:r>
              <a:rPr lang="en-US" altLang="zh-CN" sz="2200" dirty="0" err="1"/>
              <a:t>Cno</a:t>
            </a:r>
            <a:r>
              <a:rPr lang="en-US" altLang="zh-CN" sz="2200" dirty="0"/>
              <a:t>),</a:t>
            </a:r>
          </a:p>
          <a:p>
            <a:pPr eaLnBrk="1" hangingPunct="1">
              <a:lnSpc>
                <a:spcPct val="120000"/>
              </a:lnSpc>
              <a:spcBef>
                <a:spcPct val="0"/>
              </a:spcBef>
              <a:buSzTx/>
              <a:buFont typeface="Arial" panose="020B0604020202020204" pitchFamily="34" charset="0"/>
              <a:buNone/>
            </a:pPr>
            <a:r>
              <a:rPr lang="en-US" altLang="zh-CN" sz="2200" dirty="0"/>
              <a:t>       FOREIGN KEY (Sno) REFERENCES Student(Sno),</a:t>
            </a:r>
          </a:p>
          <a:p>
            <a:pPr eaLnBrk="1" hangingPunct="1">
              <a:lnSpc>
                <a:spcPct val="120000"/>
              </a:lnSpc>
              <a:spcBef>
                <a:spcPct val="0"/>
              </a:spcBef>
              <a:buSzTx/>
              <a:buFont typeface="Arial" panose="020B0604020202020204" pitchFamily="34" charset="0"/>
              <a:buNone/>
            </a:pPr>
            <a:r>
              <a:rPr lang="en-US" altLang="zh-CN" sz="2200" dirty="0"/>
              <a:t>       FOREIGN KEY (</a:t>
            </a:r>
            <a:r>
              <a:rPr lang="en-US" altLang="zh-CN" sz="2200" dirty="0" err="1"/>
              <a:t>Cno</a:t>
            </a:r>
            <a:r>
              <a:rPr lang="en-US" altLang="zh-CN" sz="2200" dirty="0"/>
              <a:t>) REFERENCES Course(</a:t>
            </a:r>
            <a:r>
              <a:rPr lang="en-US" altLang="zh-CN" sz="2200" dirty="0" err="1"/>
              <a:t>Cno</a:t>
            </a:r>
            <a:r>
              <a:rPr lang="en-US" altLang="zh-CN" sz="2200" dirty="0"/>
              <a:t>)</a:t>
            </a:r>
          </a:p>
          <a:p>
            <a:pPr eaLnBrk="1" hangingPunct="1">
              <a:lnSpc>
                <a:spcPct val="120000"/>
              </a:lnSpc>
              <a:spcBef>
                <a:spcPct val="0"/>
              </a:spcBef>
              <a:buSzTx/>
              <a:buFont typeface="Arial" panose="020B0604020202020204" pitchFamily="34" charset="0"/>
              <a:buNone/>
            </a:pPr>
            <a:r>
              <a:rPr lang="en-US" altLang="zh-CN" sz="2200" dirty="0"/>
              <a:t>     );</a:t>
            </a:r>
          </a:p>
          <a:p>
            <a:pPr eaLnBrk="1" hangingPunct="1">
              <a:lnSpc>
                <a:spcPct val="120000"/>
              </a:lnSpc>
              <a:spcBef>
                <a:spcPct val="20000"/>
              </a:spcBef>
              <a:buSzPct val="100000"/>
              <a:buFont typeface="Wingdings" pitchFamily="2" charset="2"/>
              <a:buNone/>
            </a:pPr>
            <a:endParaRPr lang="en-US" altLang="zh-CN" sz="2200" b="1" dirty="0"/>
          </a:p>
        </p:txBody>
      </p:sp>
    </p:spTree>
    <p:extLst>
      <p:ext uri="{BB962C8B-B14F-4D97-AF65-F5344CB8AC3E}">
        <p14:creationId xmlns:p14="http://schemas.microsoft.com/office/powerpoint/2010/main" val="4607604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43011" name="Rectangle 2"/>
          <p:cNvSpPr>
            <a:spLocks noGrp="1" noChangeArrowheads="1"/>
          </p:cNvSpPr>
          <p:nvPr>
            <p:ph type="title" idx="4294967295"/>
          </p:nvPr>
        </p:nvSpPr>
        <p:spPr/>
        <p:txBody>
          <a:bodyPr/>
          <a:lstStyle/>
          <a:p>
            <a:pPr eaLnBrk="1" hangingPunct="1"/>
            <a:r>
              <a:rPr lang="zh-CN" altLang="en-US" sz="3600" dirty="0"/>
              <a:t>元组上约束条件的定义</a:t>
            </a:r>
          </a:p>
        </p:txBody>
      </p:sp>
      <p:sp>
        <p:nvSpPr>
          <p:cNvPr id="43012" name="Rectangle 3"/>
          <p:cNvSpPr>
            <a:spLocks noGrp="1" noChangeArrowheads="1"/>
          </p:cNvSpPr>
          <p:nvPr>
            <p:ph type="body" idx="4294967295"/>
          </p:nvPr>
        </p:nvSpPr>
        <p:spPr>
          <a:xfrm>
            <a:off x="457200" y="1196975"/>
            <a:ext cx="8229600" cy="4854575"/>
          </a:xfrm>
        </p:spPr>
        <p:txBody>
          <a:bodyPr/>
          <a:lstStyle/>
          <a:p>
            <a:pPr eaLnBrk="1" hangingPunct="1">
              <a:lnSpc>
                <a:spcPct val="170000"/>
              </a:lnSpc>
            </a:pPr>
            <a:r>
              <a:rPr lang="zh-CN" altLang="en-US"/>
              <a:t>在</a:t>
            </a:r>
            <a:r>
              <a:rPr lang="en-US" altLang="zh-CN"/>
              <a:t>CREATE TABLE</a:t>
            </a:r>
            <a:r>
              <a:rPr lang="zh-CN" altLang="en-US"/>
              <a:t>时可以用</a:t>
            </a:r>
            <a:r>
              <a:rPr lang="en-US" altLang="zh-CN">
                <a:solidFill>
                  <a:srgbClr val="FF00FF"/>
                </a:solidFill>
              </a:rPr>
              <a:t>CHECK</a:t>
            </a:r>
            <a:r>
              <a:rPr lang="zh-CN" altLang="en-US"/>
              <a:t>短语定义元组上的约束条件，即</a:t>
            </a:r>
            <a:r>
              <a:rPr lang="zh-CN" altLang="en-US">
                <a:solidFill>
                  <a:srgbClr val="FF00FF"/>
                </a:solidFill>
              </a:rPr>
              <a:t>元组级的限制</a:t>
            </a:r>
          </a:p>
          <a:p>
            <a:pPr eaLnBrk="1" hangingPunct="1">
              <a:lnSpc>
                <a:spcPct val="170000"/>
              </a:lnSpc>
            </a:pPr>
            <a:r>
              <a:rPr lang="zh-CN" altLang="en-US"/>
              <a:t>同属性值限制相比，元组级的限制可以设置不同属性之间的取值的相互约束条件</a:t>
            </a:r>
            <a:r>
              <a:rPr lang="zh-CN" altLang="en-US" sz="3200"/>
              <a:t> </a:t>
            </a:r>
          </a:p>
        </p:txBody>
      </p:sp>
    </p:spTree>
    <p:extLst>
      <p:ext uri="{BB962C8B-B14F-4D97-AF65-F5344CB8AC3E}">
        <p14:creationId xmlns:p14="http://schemas.microsoft.com/office/powerpoint/2010/main" val="11266153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页脚占位符 4"/>
          <p:cNvSpPr txBox="1">
            <a:spLocks noGrp="1" noChangeArrowheads="1"/>
          </p:cNvSpPr>
          <p:nvPr/>
        </p:nvSpPr>
        <p:spPr bwMode="auto">
          <a:xfrm>
            <a:off x="5219700" y="6381750"/>
            <a:ext cx="36004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en-US" altLang="zh-CN" sz="1400" b="1">
              <a:solidFill>
                <a:srgbClr val="F03628"/>
              </a:solidFill>
            </a:endParaRPr>
          </a:p>
        </p:txBody>
      </p:sp>
      <p:sp>
        <p:nvSpPr>
          <p:cNvPr id="44035" name="Rectangle 2"/>
          <p:cNvSpPr>
            <a:spLocks noGrp="1" noChangeArrowheads="1"/>
          </p:cNvSpPr>
          <p:nvPr>
            <p:ph type="title" idx="4294967295"/>
          </p:nvPr>
        </p:nvSpPr>
        <p:spPr>
          <a:xfrm>
            <a:off x="457200" y="155575"/>
            <a:ext cx="8229600" cy="1143000"/>
          </a:xfrm>
        </p:spPr>
        <p:txBody>
          <a:bodyPr/>
          <a:lstStyle/>
          <a:p>
            <a:pPr eaLnBrk="1" hangingPunct="1"/>
            <a:r>
              <a:rPr lang="zh-CN" altLang="en-US" sz="3600" dirty="0"/>
              <a:t>元组上约束条件的定义</a:t>
            </a:r>
            <a:r>
              <a:rPr lang="en-US" sz="3600" dirty="0"/>
              <a:t>（</a:t>
            </a:r>
            <a:r>
              <a:rPr lang="zh-CN" altLang="en-US" sz="3600" dirty="0"/>
              <a:t>续</a:t>
            </a:r>
            <a:r>
              <a:rPr lang="en-US" sz="3600" dirty="0"/>
              <a:t>）</a:t>
            </a:r>
          </a:p>
        </p:txBody>
      </p:sp>
      <p:sp>
        <p:nvSpPr>
          <p:cNvPr id="44036" name="Rectangle 3"/>
          <p:cNvSpPr>
            <a:spLocks noGrp="1" noChangeArrowheads="1"/>
          </p:cNvSpPr>
          <p:nvPr>
            <p:ph type="body" idx="4294967295"/>
          </p:nvPr>
        </p:nvSpPr>
        <p:spPr>
          <a:xfrm>
            <a:off x="457200" y="1124743"/>
            <a:ext cx="8507413" cy="5069681"/>
          </a:xfrm>
        </p:spPr>
        <p:txBody>
          <a:bodyPr>
            <a:normAutofit lnSpcReduction="10000"/>
          </a:bodyPr>
          <a:lstStyle/>
          <a:p>
            <a:pPr eaLnBrk="1" hangingPunct="1">
              <a:buFont typeface="Wingdings" pitchFamily="2" charset="2"/>
              <a:buNone/>
            </a:pPr>
            <a:r>
              <a:rPr lang="en-US" altLang="zh-CN" sz="2400" dirty="0"/>
              <a:t>[</a:t>
            </a:r>
            <a:r>
              <a:rPr lang="zh-CN" altLang="en-US" sz="2400" dirty="0"/>
              <a:t>例5.</a:t>
            </a:r>
            <a:r>
              <a:rPr lang="en-US" altLang="zh-CN" sz="2400" dirty="0"/>
              <a:t>9]</a:t>
            </a:r>
            <a:r>
              <a:rPr lang="zh-CN" altLang="en-US" sz="2400" dirty="0"/>
              <a:t>当学生的性别是男时，其名字不能以</a:t>
            </a:r>
            <a:r>
              <a:rPr lang="en-US" altLang="zh-CN" sz="2400" dirty="0"/>
              <a:t>Ms.</a:t>
            </a:r>
            <a:r>
              <a:rPr lang="zh-CN" altLang="en-US" sz="2400" dirty="0"/>
              <a:t>打头</a:t>
            </a:r>
          </a:p>
          <a:p>
            <a:pPr eaLnBrk="1" hangingPunct="1">
              <a:buFont typeface="Wingdings" pitchFamily="2" charset="2"/>
              <a:buNone/>
            </a:pPr>
            <a:r>
              <a:rPr lang="en-US" altLang="zh-CN" sz="2000" dirty="0"/>
              <a:t> </a:t>
            </a:r>
          </a:p>
          <a:p>
            <a:pPr eaLnBrk="1" hangingPunct="1">
              <a:buFont typeface="Wingdings" pitchFamily="2" charset="2"/>
              <a:buNone/>
            </a:pPr>
            <a:r>
              <a:rPr lang="en-US" altLang="zh-CN" sz="2000" dirty="0"/>
              <a:t>CREATE TABLE Student</a:t>
            </a:r>
          </a:p>
          <a:p>
            <a:pPr eaLnBrk="1" hangingPunct="1">
              <a:buFont typeface="Wingdings" pitchFamily="2" charset="2"/>
              <a:buNone/>
            </a:pPr>
            <a:r>
              <a:rPr lang="en-US" altLang="zh-CN" sz="2000" dirty="0"/>
              <a:t>      ( Sno CHAR(8),</a:t>
            </a:r>
          </a:p>
          <a:p>
            <a:pPr eaLnBrk="1" hangingPunct="1">
              <a:buFont typeface="Wingdings" pitchFamily="2" charset="2"/>
              <a:buNone/>
            </a:pPr>
            <a:r>
              <a:rPr lang="en-US" altLang="zh-CN" sz="2000" dirty="0"/>
              <a:t>        </a:t>
            </a:r>
            <a:r>
              <a:rPr lang="en-US" altLang="zh-CN" sz="2000" dirty="0" err="1"/>
              <a:t>Sname</a:t>
            </a:r>
            <a:r>
              <a:rPr lang="en-US" altLang="zh-CN" sz="2000" dirty="0"/>
              <a:t> CHAR(20) NOT NULL,</a:t>
            </a:r>
          </a:p>
          <a:p>
            <a:pPr eaLnBrk="1" hangingPunct="1">
              <a:buFont typeface="Wingdings" pitchFamily="2" charset="2"/>
              <a:buNone/>
            </a:pPr>
            <a:r>
              <a:rPr lang="en-US" altLang="zh-CN" sz="2000" dirty="0"/>
              <a:t>        </a:t>
            </a:r>
            <a:r>
              <a:rPr lang="en-US" altLang="zh-CN" sz="2000" dirty="0" err="1"/>
              <a:t>Ssex</a:t>
            </a:r>
            <a:r>
              <a:rPr lang="en-US" altLang="zh-CN" sz="2000" dirty="0"/>
              <a:t> CHAR(6),</a:t>
            </a:r>
          </a:p>
          <a:p>
            <a:pPr eaLnBrk="1" hangingPunct="1">
              <a:buFont typeface="Wingdings" pitchFamily="2" charset="2"/>
              <a:buNone/>
            </a:pPr>
            <a:r>
              <a:rPr lang="en-US" altLang="zh-CN" sz="2000" dirty="0"/>
              <a:t>        </a:t>
            </a:r>
            <a:r>
              <a:rPr lang="en-US" altLang="zh-CN" sz="2000" dirty="0" err="1"/>
              <a:t>Sbirthdate</a:t>
            </a:r>
            <a:r>
              <a:rPr lang="en-US" altLang="zh-CN" sz="2000" dirty="0"/>
              <a:t> Date, </a:t>
            </a:r>
          </a:p>
          <a:p>
            <a:pPr eaLnBrk="1" hangingPunct="1">
              <a:buFont typeface="Wingdings" pitchFamily="2" charset="2"/>
              <a:buNone/>
            </a:pPr>
            <a:r>
              <a:rPr lang="en-US" altLang="zh-CN" sz="2000" dirty="0"/>
              <a:t>        </a:t>
            </a:r>
            <a:r>
              <a:rPr lang="en-US" altLang="zh-CN" sz="2000" dirty="0" err="1"/>
              <a:t>Smajor</a:t>
            </a:r>
            <a:r>
              <a:rPr lang="en-US" altLang="zh-CN" sz="2000" dirty="0"/>
              <a:t>  VARCHAR(40),</a:t>
            </a:r>
          </a:p>
          <a:p>
            <a:pPr eaLnBrk="1" hangingPunct="1">
              <a:buFont typeface="Wingdings" pitchFamily="2" charset="2"/>
              <a:buNone/>
            </a:pPr>
            <a:r>
              <a:rPr lang="en-US" altLang="zh-CN" sz="2000" dirty="0"/>
              <a:t>        PRIMARY KEY (Sno),</a:t>
            </a:r>
          </a:p>
          <a:p>
            <a:pPr eaLnBrk="1" hangingPunct="1">
              <a:buFont typeface="Wingdings" pitchFamily="2" charset="2"/>
              <a:buNone/>
            </a:pPr>
            <a:r>
              <a:rPr lang="en-US" altLang="zh-CN" sz="2000" dirty="0"/>
              <a:t>        CHECK (</a:t>
            </a:r>
            <a:r>
              <a:rPr lang="en-US" altLang="zh-CN" sz="2000" dirty="0" err="1"/>
              <a:t>Ssex</a:t>
            </a:r>
            <a:r>
              <a:rPr lang="en-US" altLang="zh-CN" sz="2000" dirty="0"/>
              <a:t>='</a:t>
            </a:r>
            <a:r>
              <a:rPr lang="zh-CN" altLang="en-US" sz="2000" dirty="0"/>
              <a:t>女</a:t>
            </a:r>
            <a:r>
              <a:rPr lang="en-US" altLang="zh-CN" sz="2000" dirty="0"/>
              <a:t>' OR </a:t>
            </a:r>
            <a:r>
              <a:rPr lang="en-US" altLang="zh-CN" sz="2000" dirty="0" err="1"/>
              <a:t>Sname</a:t>
            </a:r>
            <a:r>
              <a:rPr lang="en-US" altLang="zh-CN" sz="2000" dirty="0"/>
              <a:t> NOT LIKE 'Ms.%')</a:t>
            </a:r>
          </a:p>
          <a:p>
            <a:pPr eaLnBrk="1" hangingPunct="1">
              <a:buFont typeface="Wingdings" pitchFamily="2" charset="2"/>
              <a:buNone/>
            </a:pPr>
            <a:r>
              <a:rPr lang="en-US" altLang="zh-CN" sz="2000" dirty="0"/>
              <a:t>   );                      /*</a:t>
            </a:r>
            <a:r>
              <a:rPr lang="zh-CN" altLang="en-US" sz="2000" dirty="0"/>
              <a:t>定义了元组中</a:t>
            </a:r>
            <a:r>
              <a:rPr lang="en-US" altLang="zh-CN" sz="2000" dirty="0" err="1"/>
              <a:t>Sname</a:t>
            </a:r>
            <a:r>
              <a:rPr lang="zh-CN" altLang="en-US" sz="2000" dirty="0"/>
              <a:t>和 </a:t>
            </a:r>
            <a:r>
              <a:rPr lang="en-US" altLang="zh-CN" sz="2000" dirty="0" err="1"/>
              <a:t>Ssex</a:t>
            </a:r>
            <a:r>
              <a:rPr lang="zh-CN" altLang="en-US" sz="2000" dirty="0"/>
              <a:t>两个属性值之间的约束条件*</a:t>
            </a:r>
            <a:r>
              <a:rPr lang="en-US" altLang="zh-CN" sz="2000" dirty="0"/>
              <a:t>/</a:t>
            </a:r>
          </a:p>
          <a:p>
            <a:pPr eaLnBrk="1" hangingPunct="1">
              <a:buFont typeface="Wingdings" pitchFamily="2" charset="2"/>
              <a:buNone/>
            </a:pPr>
            <a:endParaRPr lang="en-US" altLang="zh-CN" sz="2200" dirty="0"/>
          </a:p>
          <a:p>
            <a:pPr lvl="1" eaLnBrk="1" hangingPunct="1">
              <a:buFont typeface="Wingdings" pitchFamily="2" charset="2"/>
              <a:buChar char="Ø"/>
            </a:pPr>
            <a:r>
              <a:rPr lang="zh-CN" altLang="en-US" sz="2200" dirty="0"/>
              <a:t>性别是女性的元组都能通过该项</a:t>
            </a:r>
            <a:r>
              <a:rPr lang="en-US" altLang="zh-CN" sz="2200" dirty="0"/>
              <a:t>CHECK</a:t>
            </a:r>
            <a:r>
              <a:rPr lang="zh-CN" altLang="en-US" sz="2200" dirty="0"/>
              <a:t>检查;</a:t>
            </a:r>
          </a:p>
          <a:p>
            <a:pPr lvl="1" eaLnBrk="1" hangingPunct="1">
              <a:buFont typeface="Wingdings" pitchFamily="2" charset="2"/>
              <a:buChar char="Ø"/>
            </a:pPr>
            <a:r>
              <a:rPr lang="zh-CN" altLang="en-US" sz="2200" dirty="0"/>
              <a:t>当性别是男性时，要通过检查则名字一定不能以</a:t>
            </a:r>
            <a:r>
              <a:rPr lang="en-US" altLang="zh-CN" sz="2200" dirty="0"/>
              <a:t>’Ms.’</a:t>
            </a:r>
            <a:r>
              <a:rPr lang="zh-CN" altLang="en-US" sz="2200" dirty="0"/>
              <a:t>打头</a:t>
            </a:r>
          </a:p>
          <a:p>
            <a:pPr eaLnBrk="1" hangingPunct="1">
              <a:buFont typeface="Wingdings" pitchFamily="2" charset="2"/>
              <a:buNone/>
            </a:pPr>
            <a:endParaRPr lang="zh-CN" altLang="en-US" sz="2200" dirty="0"/>
          </a:p>
        </p:txBody>
      </p:sp>
    </p:spTree>
    <p:extLst>
      <p:ext uri="{BB962C8B-B14F-4D97-AF65-F5344CB8AC3E}">
        <p14:creationId xmlns:p14="http://schemas.microsoft.com/office/powerpoint/2010/main" val="17521380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DEFAULT</a:t>
            </a:r>
            <a:r>
              <a:rPr lang="zh-CN" altLang="en-US" dirty="0"/>
              <a:t>约束</a:t>
            </a:r>
          </a:p>
        </p:txBody>
      </p:sp>
      <p:sp>
        <p:nvSpPr>
          <p:cNvPr id="3" name="内容占位符 2"/>
          <p:cNvSpPr>
            <a:spLocks noGrp="1"/>
          </p:cNvSpPr>
          <p:nvPr>
            <p:ph idx="1"/>
          </p:nvPr>
        </p:nvSpPr>
        <p:spPr/>
        <p:txBody>
          <a:bodyPr>
            <a:normAutofit lnSpcReduction="10000"/>
          </a:bodyPr>
          <a:lstStyle/>
          <a:p>
            <a:r>
              <a:rPr lang="zh-CN" altLang="en-US" sz="2400" dirty="0"/>
              <a:t>当向表中插入数据时，如果没有为定义了 </a:t>
            </a:r>
            <a:r>
              <a:rPr lang="en-US" altLang="zh-CN" sz="2400" dirty="0"/>
              <a:t>DEFAULT </a:t>
            </a:r>
            <a:r>
              <a:rPr lang="zh-CN" altLang="en-US" sz="2400" dirty="0"/>
              <a:t>的列提供值，则是隐式要求为此列使用默认值。</a:t>
            </a:r>
          </a:p>
          <a:p>
            <a:r>
              <a:rPr lang="zh-CN" altLang="en-US" sz="2400" dirty="0"/>
              <a:t>一个</a:t>
            </a:r>
            <a:r>
              <a:rPr lang="en-US" altLang="zh-CN" sz="2400" b="1" dirty="0"/>
              <a:t>Default</a:t>
            </a:r>
            <a:r>
              <a:rPr lang="zh-CN" altLang="en-US" sz="2400" dirty="0"/>
              <a:t>只能约束一列。 </a:t>
            </a:r>
          </a:p>
          <a:p>
            <a:r>
              <a:rPr lang="zh-CN" altLang="en-US" sz="2400" dirty="0"/>
              <a:t>格式：</a:t>
            </a:r>
          </a:p>
          <a:p>
            <a:pPr lvl="1">
              <a:buNone/>
            </a:pPr>
            <a:r>
              <a:rPr lang="en-US" altLang="zh-CN" sz="2400" dirty="0">
                <a:solidFill>
                  <a:srgbClr val="FF0000"/>
                </a:solidFill>
              </a:rPr>
              <a:t>DEFAULT </a:t>
            </a:r>
            <a:r>
              <a:rPr lang="zh-CN" altLang="en-US" sz="2400" dirty="0">
                <a:solidFill>
                  <a:srgbClr val="FF0000"/>
                </a:solidFill>
              </a:rPr>
              <a:t>默认值 </a:t>
            </a:r>
            <a:r>
              <a:rPr lang="en-US" altLang="zh-CN" sz="2400" dirty="0">
                <a:solidFill>
                  <a:srgbClr val="FF0000"/>
                </a:solidFill>
              </a:rPr>
              <a:t>[FOR </a:t>
            </a:r>
            <a:r>
              <a:rPr lang="zh-CN" altLang="en-US" sz="2400" dirty="0">
                <a:solidFill>
                  <a:srgbClr val="FF0000"/>
                </a:solidFill>
              </a:rPr>
              <a:t>列名</a:t>
            </a:r>
            <a:r>
              <a:rPr lang="en-US" altLang="zh-CN" sz="2400" dirty="0">
                <a:solidFill>
                  <a:srgbClr val="FF0000"/>
                </a:solidFill>
              </a:rPr>
              <a:t>]</a:t>
            </a:r>
          </a:p>
          <a:p>
            <a:pPr>
              <a:buNone/>
            </a:pPr>
            <a:r>
              <a:rPr lang="en-US" altLang="zh-CN" sz="2400" dirty="0">
                <a:solidFill>
                  <a:srgbClr val="FF0000"/>
                </a:solidFill>
              </a:rPr>
              <a:t>[</a:t>
            </a:r>
            <a:r>
              <a:rPr lang="zh-CN" altLang="en-US" sz="2400" dirty="0">
                <a:solidFill>
                  <a:srgbClr val="FF0000"/>
                </a:solidFill>
              </a:rPr>
              <a:t>例</a:t>
            </a:r>
            <a:r>
              <a:rPr lang="en-US" altLang="zh-CN" sz="2400" dirty="0">
                <a:solidFill>
                  <a:srgbClr val="FF0000"/>
                </a:solidFill>
              </a:rPr>
              <a:t>] create table course</a:t>
            </a:r>
            <a:r>
              <a:rPr lang="zh-CN" altLang="en-US" sz="2400" dirty="0"/>
              <a:t>(</a:t>
            </a:r>
            <a:endParaRPr lang="en-US" altLang="zh-CN" sz="2400" dirty="0"/>
          </a:p>
          <a:p>
            <a:pPr>
              <a:buNone/>
            </a:pPr>
            <a:r>
              <a:rPr lang="en-US" altLang="zh-CN" sz="2400" dirty="0"/>
              <a:t>      </a:t>
            </a:r>
            <a:r>
              <a:rPr lang="en-US" altLang="zh-CN" sz="2400" dirty="0" err="1"/>
              <a:t>Cno</a:t>
            </a:r>
            <a:r>
              <a:rPr lang="en-US" altLang="zh-CN" sz="2400" dirty="0"/>
              <a:t>  CHAR</a:t>
            </a:r>
            <a:r>
              <a:rPr lang="zh-CN" altLang="en-US" sz="2400" dirty="0"/>
              <a:t>(</a:t>
            </a:r>
            <a:r>
              <a:rPr lang="en-US" altLang="zh-CN" sz="2400" dirty="0"/>
              <a:t>5</a:t>
            </a:r>
            <a:r>
              <a:rPr lang="zh-CN" altLang="en-US" sz="2400" dirty="0"/>
              <a:t>)</a:t>
            </a:r>
            <a:r>
              <a:rPr lang="en-US" altLang="zh-CN" sz="2400" dirty="0"/>
              <a:t> PRIMARY KEY</a:t>
            </a:r>
            <a:r>
              <a:rPr lang="zh-CN" altLang="en-US" sz="2400" dirty="0"/>
              <a:t>,</a:t>
            </a:r>
          </a:p>
          <a:p>
            <a:pPr>
              <a:buNone/>
            </a:pPr>
            <a:r>
              <a:rPr lang="zh-CN" altLang="en-US" sz="2400" dirty="0"/>
              <a:t>      </a:t>
            </a:r>
            <a:r>
              <a:rPr lang="en-US" altLang="zh-CN" sz="2400" dirty="0" err="1"/>
              <a:t>Cname</a:t>
            </a:r>
            <a:r>
              <a:rPr lang="en-US" altLang="zh-CN" sz="2400" dirty="0"/>
              <a:t>  VARCHAR</a:t>
            </a:r>
            <a:r>
              <a:rPr lang="zh-CN" altLang="en-US" sz="2400" dirty="0"/>
              <a:t>(</a:t>
            </a:r>
            <a:r>
              <a:rPr lang="en-US" altLang="zh-CN" sz="2400" dirty="0"/>
              <a:t>40</a:t>
            </a:r>
            <a:r>
              <a:rPr lang="zh-CN" altLang="en-US" sz="2400" dirty="0"/>
              <a:t>),            </a:t>
            </a:r>
          </a:p>
          <a:p>
            <a:pPr>
              <a:buNone/>
            </a:pPr>
            <a:r>
              <a:rPr lang="zh-CN" altLang="en-US" sz="2400" dirty="0"/>
              <a:t>      </a:t>
            </a:r>
            <a:r>
              <a:rPr lang="en-US" altLang="zh-CN" sz="2400" dirty="0" err="1"/>
              <a:t>Cpno</a:t>
            </a:r>
            <a:r>
              <a:rPr lang="en-US" altLang="zh-CN" sz="2400" dirty="0"/>
              <a:t>   CHAR</a:t>
            </a:r>
            <a:r>
              <a:rPr lang="zh-CN" altLang="en-US" sz="2400" dirty="0"/>
              <a:t>(</a:t>
            </a:r>
            <a:r>
              <a:rPr lang="en-US" altLang="zh-CN" sz="2400" dirty="0"/>
              <a:t>5</a:t>
            </a:r>
            <a:r>
              <a:rPr lang="zh-CN" altLang="en-US" sz="2400" dirty="0"/>
              <a:t>),               	                      </a:t>
            </a:r>
          </a:p>
          <a:p>
            <a:pPr>
              <a:buNone/>
            </a:pPr>
            <a:r>
              <a:rPr lang="zh-CN" altLang="en-US" sz="2400" dirty="0"/>
              <a:t>      </a:t>
            </a:r>
            <a:r>
              <a:rPr lang="en-US" altLang="zh-CN" sz="2400" dirty="0" err="1"/>
              <a:t>Ccredit</a:t>
            </a:r>
            <a:r>
              <a:rPr lang="en-US" altLang="zh-CN" sz="2400" dirty="0"/>
              <a:t>  SMALLINT DEFAULT 3</a:t>
            </a:r>
            <a:r>
              <a:rPr lang="zh-CN" altLang="en-US" sz="2400" dirty="0"/>
              <a:t>，</a:t>
            </a:r>
          </a:p>
          <a:p>
            <a:pPr>
              <a:buNone/>
            </a:pPr>
            <a:r>
              <a:rPr lang="zh-CN" altLang="en-US" sz="2400" dirty="0"/>
              <a:t>      </a:t>
            </a:r>
            <a:r>
              <a:rPr lang="en-US" altLang="zh-CN" sz="2400" dirty="0"/>
              <a:t>FOREIGN KEY </a:t>
            </a:r>
            <a:r>
              <a:rPr lang="zh-CN" altLang="en-US" sz="2400" dirty="0"/>
              <a:t>(</a:t>
            </a:r>
            <a:r>
              <a:rPr lang="en-US" altLang="zh-CN" sz="2400" dirty="0" err="1"/>
              <a:t>Cpno</a:t>
            </a:r>
            <a:r>
              <a:rPr lang="zh-CN" altLang="en-US" sz="2400" dirty="0"/>
              <a:t>)</a:t>
            </a:r>
            <a:r>
              <a:rPr lang="en-US" altLang="zh-CN" sz="2400" dirty="0"/>
              <a:t> REFERENCES  Course</a:t>
            </a:r>
            <a:r>
              <a:rPr lang="zh-CN" altLang="en-US" sz="2400" dirty="0"/>
              <a:t>(</a:t>
            </a:r>
            <a:r>
              <a:rPr lang="en-US" altLang="zh-CN" sz="2400" dirty="0" err="1"/>
              <a:t>Cno</a:t>
            </a:r>
            <a:r>
              <a:rPr lang="zh-CN" altLang="en-US" sz="2400" dirty="0"/>
              <a:t>)</a:t>
            </a:r>
            <a:r>
              <a:rPr lang="en-US" altLang="zh-CN" sz="2400" dirty="0"/>
              <a:t> </a:t>
            </a:r>
            <a:r>
              <a:rPr lang="zh-CN" altLang="en-US" sz="2400" dirty="0"/>
              <a:t>)</a:t>
            </a:r>
            <a:endParaRPr lang="en-US" altLang="zh-CN" sz="2400" dirty="0">
              <a:solidFill>
                <a:srgbClr val="FF0000"/>
              </a:solidFill>
            </a:endParaRPr>
          </a:p>
          <a:p>
            <a:pPr lvl="1">
              <a:buNone/>
            </a:pPr>
            <a:endParaRPr lang="zh-CN" altLang="en-US" sz="2400" dirty="0">
              <a:solidFill>
                <a:srgbClr val="FF0000"/>
              </a:solidFill>
            </a:endParaRPr>
          </a:p>
          <a:p>
            <a:endParaRPr lang="zh-CN" altLang="en-US" dirty="0"/>
          </a:p>
        </p:txBody>
      </p:sp>
    </p:spTree>
    <p:extLst>
      <p:ext uri="{BB962C8B-B14F-4D97-AF65-F5344CB8AC3E}">
        <p14:creationId xmlns:p14="http://schemas.microsoft.com/office/powerpoint/2010/main" val="5190523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a:extLst>
              <a:ext uri="{FF2B5EF4-FFF2-40B4-BE49-F238E27FC236}">
                <a16:creationId xmlns:a16="http://schemas.microsoft.com/office/drawing/2014/main" id="{B469CEEE-7B1F-57E1-8C15-5B3DE5F9C76D}"/>
              </a:ext>
            </a:extLst>
          </p:cNvPr>
          <p:cNvSpPr>
            <a:spLocks noGrp="1" noChangeArrowheads="1"/>
          </p:cNvSpPr>
          <p:nvPr>
            <p:ph type="body" idx="4294967295"/>
          </p:nvPr>
        </p:nvSpPr>
        <p:spPr>
          <a:xfrm>
            <a:off x="1277540" y="1844824"/>
            <a:ext cx="6588919" cy="2969419"/>
          </a:xfrm>
        </p:spPr>
        <p:txBody>
          <a:bodyPr>
            <a:normAutofit lnSpcReduction="10000"/>
          </a:bodyPr>
          <a:lstStyle/>
          <a:p>
            <a:pPr eaLnBrk="1" hangingPunct="1">
              <a:lnSpc>
                <a:spcPct val="150000"/>
              </a:lnSpc>
              <a:buFont typeface="Wingdings" pitchFamily="2" charset="2"/>
              <a:buNone/>
            </a:pPr>
            <a:r>
              <a:rPr lang="en-US" altLang="zh-CN" sz="1800" dirty="0"/>
              <a:t>ALTER TABLE &lt;</a:t>
            </a:r>
            <a:r>
              <a:rPr lang="zh-CN" altLang="en-US" sz="1800" dirty="0"/>
              <a:t>表名</a:t>
            </a:r>
            <a:r>
              <a:rPr lang="en-US" altLang="zh-CN" sz="1800" dirty="0"/>
              <a:t>&gt;</a:t>
            </a:r>
          </a:p>
          <a:p>
            <a:pPr marL="0" lvl="2" indent="0">
              <a:lnSpc>
                <a:spcPct val="150000"/>
              </a:lnSpc>
              <a:buClr>
                <a:schemeClr val="hlink"/>
              </a:buClr>
              <a:buNone/>
            </a:pPr>
            <a:r>
              <a:rPr lang="en-US" altLang="zh-CN" sz="1650" dirty="0"/>
              <a:t>[ ADD[COLUMN] &lt;</a:t>
            </a:r>
            <a:r>
              <a:rPr lang="zh-CN" altLang="en-US" sz="1650" dirty="0"/>
              <a:t>新列名</a:t>
            </a:r>
            <a:r>
              <a:rPr lang="en-US" altLang="zh-CN" sz="1650" dirty="0"/>
              <a:t>&gt; &lt;</a:t>
            </a:r>
            <a:r>
              <a:rPr lang="zh-CN" altLang="en-US" sz="1650" dirty="0"/>
              <a:t>数据类型</a:t>
            </a:r>
            <a:r>
              <a:rPr lang="en-US" altLang="zh-CN" sz="1650" dirty="0"/>
              <a:t>&gt; [ </a:t>
            </a:r>
            <a:r>
              <a:rPr lang="zh-CN" altLang="en-US" sz="1650" dirty="0"/>
              <a:t>完整性约束 </a:t>
            </a:r>
            <a:r>
              <a:rPr lang="en-US" altLang="zh-CN" sz="1650" dirty="0"/>
              <a:t>] ]</a:t>
            </a:r>
          </a:p>
          <a:p>
            <a:pPr eaLnBrk="1" hangingPunct="1">
              <a:lnSpc>
                <a:spcPct val="150000"/>
              </a:lnSpc>
              <a:buFont typeface="Wingdings" pitchFamily="2" charset="2"/>
              <a:buNone/>
            </a:pPr>
            <a:r>
              <a:rPr lang="en-US" altLang="zh-CN" sz="1650" dirty="0"/>
              <a:t>[ ADD &lt;</a:t>
            </a:r>
            <a:r>
              <a:rPr lang="zh-CN" altLang="en-US" sz="1650" dirty="0"/>
              <a:t>表级完整性约束</a:t>
            </a:r>
            <a:r>
              <a:rPr lang="en-US" altLang="zh-CN" sz="1650" dirty="0"/>
              <a:t>&gt;]</a:t>
            </a:r>
            <a:endParaRPr lang="en-US" altLang="zh-CN" sz="1350" dirty="0"/>
          </a:p>
          <a:p>
            <a:pPr eaLnBrk="1" hangingPunct="1">
              <a:lnSpc>
                <a:spcPct val="150000"/>
              </a:lnSpc>
              <a:buFont typeface="Wingdings" pitchFamily="2" charset="2"/>
              <a:buNone/>
            </a:pPr>
            <a:r>
              <a:rPr lang="en-US" altLang="zh-CN" sz="1650" dirty="0"/>
              <a:t>[ DROP [ COLUMN ] &lt;</a:t>
            </a:r>
            <a:r>
              <a:rPr lang="zh-CN" altLang="en-US" sz="1650" dirty="0"/>
              <a:t>列名</a:t>
            </a:r>
            <a:r>
              <a:rPr lang="en-US" altLang="zh-CN" sz="1650" dirty="0"/>
              <a:t>&gt; [CASCADE| RESTRICT] ]</a:t>
            </a:r>
            <a:endParaRPr lang="en-US" altLang="zh-CN" sz="1350" dirty="0"/>
          </a:p>
          <a:p>
            <a:pPr eaLnBrk="1" hangingPunct="1">
              <a:lnSpc>
                <a:spcPct val="150000"/>
              </a:lnSpc>
              <a:buFont typeface="Wingdings" pitchFamily="2" charset="2"/>
              <a:buNone/>
            </a:pPr>
            <a:r>
              <a:rPr lang="en-US" altLang="zh-CN" sz="1650" dirty="0"/>
              <a:t>[ DROP CONSTRAINT&lt;</a:t>
            </a:r>
            <a:r>
              <a:rPr lang="zh-CN" altLang="en-US" sz="1650" dirty="0"/>
              <a:t>完整性约束名</a:t>
            </a:r>
            <a:r>
              <a:rPr lang="en-US" altLang="zh-CN" sz="1650" dirty="0"/>
              <a:t>&gt;[ RESTRICT | CASCADE ]</a:t>
            </a:r>
            <a:r>
              <a:rPr lang="en-US" altLang="zh-CN" sz="1800" dirty="0"/>
              <a:t> ]</a:t>
            </a:r>
            <a:endParaRPr lang="en-US" altLang="zh-CN" sz="1500" dirty="0"/>
          </a:p>
          <a:p>
            <a:pPr eaLnBrk="1" hangingPunct="1">
              <a:lnSpc>
                <a:spcPct val="150000"/>
              </a:lnSpc>
              <a:buFont typeface="Wingdings" pitchFamily="2" charset="2"/>
              <a:buNone/>
            </a:pPr>
            <a:r>
              <a:rPr lang="en-US" altLang="zh-CN" sz="1650" dirty="0"/>
              <a:t>[ RENAME COLUMN &lt;</a:t>
            </a:r>
            <a:r>
              <a:rPr lang="zh-CN" altLang="zh-CN" sz="1650" dirty="0"/>
              <a:t>列名</a:t>
            </a:r>
            <a:r>
              <a:rPr lang="en-US" altLang="zh-CN" sz="1650" dirty="0"/>
              <a:t>&gt; TO &lt;</a:t>
            </a:r>
            <a:r>
              <a:rPr lang="zh-CN" altLang="zh-CN" sz="1650" dirty="0"/>
              <a:t>新列名</a:t>
            </a:r>
            <a:r>
              <a:rPr lang="en-US" altLang="zh-CN" sz="1650" dirty="0"/>
              <a:t>&gt; ]</a:t>
            </a:r>
            <a:endParaRPr lang="zh-CN" altLang="zh-CN" sz="1650" dirty="0"/>
          </a:p>
          <a:p>
            <a:pPr eaLnBrk="1" hangingPunct="1">
              <a:lnSpc>
                <a:spcPct val="150000"/>
              </a:lnSpc>
              <a:buFont typeface="Wingdings" pitchFamily="2" charset="2"/>
              <a:buNone/>
            </a:pPr>
            <a:r>
              <a:rPr lang="en-US" altLang="zh-CN" sz="1650" dirty="0"/>
              <a:t>[ ALTER COLUMN &lt;</a:t>
            </a:r>
            <a:r>
              <a:rPr lang="zh-CN" altLang="zh-CN" sz="1650" dirty="0"/>
              <a:t>列名</a:t>
            </a:r>
            <a:r>
              <a:rPr lang="en-US" altLang="zh-CN" sz="1650" dirty="0"/>
              <a:t>&gt; TYPE &lt;</a:t>
            </a:r>
            <a:r>
              <a:rPr lang="zh-CN" altLang="zh-CN" sz="1650" dirty="0"/>
              <a:t>数据类型</a:t>
            </a:r>
            <a:r>
              <a:rPr lang="en-US" altLang="zh-CN" sz="1650" dirty="0"/>
              <a:t>&gt; ];</a:t>
            </a:r>
            <a:endParaRPr lang="zh-CN" altLang="zh-CN" sz="1650" dirty="0"/>
          </a:p>
        </p:txBody>
      </p:sp>
      <p:sp>
        <p:nvSpPr>
          <p:cNvPr id="2" name="Rectangle 2">
            <a:extLst>
              <a:ext uri="{FF2B5EF4-FFF2-40B4-BE49-F238E27FC236}">
                <a16:creationId xmlns:a16="http://schemas.microsoft.com/office/drawing/2014/main" id="{3345A982-477F-D988-922F-919EDEB198E9}"/>
              </a:ext>
            </a:extLst>
          </p:cNvPr>
          <p:cNvSpPr txBox="1">
            <a:spLocks noChangeArrowheads="1"/>
          </p:cNvSpPr>
          <p:nvPr/>
        </p:nvSpPr>
        <p:spPr bwMode="auto">
          <a:xfrm>
            <a:off x="323528" y="548680"/>
            <a:ext cx="8229600" cy="1131888"/>
          </a:xfrm>
          <a:prstGeom prst="rect">
            <a:avLst/>
          </a:prstGeom>
          <a:noFill/>
          <a:ln>
            <a:noFill/>
          </a:ln>
        </p:spPr>
        <p:txBody>
          <a:bodyPr anchor="ctr"/>
          <a:lstStyle>
            <a:lvl1pPr algn="ctr" rtl="0" eaLnBrk="0" fontAlgn="base" hangingPunct="0">
              <a:spcBef>
                <a:spcPct val="0"/>
              </a:spcBef>
              <a:spcAft>
                <a:spcPct val="0"/>
              </a:spcAft>
              <a:defRPr sz="4000" b="1">
                <a:solidFill>
                  <a:schemeClr val="bg1"/>
                </a:solidFill>
                <a:latin typeface="+mj-lt"/>
                <a:ea typeface="+mj-ea"/>
                <a:cs typeface="+mj-cs"/>
              </a:defRPr>
            </a:lvl1pPr>
            <a:lvl2pPr algn="ctr" rtl="0" eaLnBrk="0" fontAlgn="base" hangingPunct="0">
              <a:spcBef>
                <a:spcPct val="0"/>
              </a:spcBef>
              <a:spcAft>
                <a:spcPct val="0"/>
              </a:spcAft>
              <a:defRPr sz="4000" b="1">
                <a:solidFill>
                  <a:schemeClr val="bg1"/>
                </a:solidFill>
                <a:latin typeface="Arial" pitchFamily="34" charset="0"/>
                <a:ea typeface="宋体" pitchFamily="2" charset="-122"/>
              </a:defRPr>
            </a:lvl2pPr>
            <a:lvl3pPr algn="ctr" rtl="0" eaLnBrk="0" fontAlgn="base" hangingPunct="0">
              <a:spcBef>
                <a:spcPct val="0"/>
              </a:spcBef>
              <a:spcAft>
                <a:spcPct val="0"/>
              </a:spcAft>
              <a:defRPr sz="4000" b="1">
                <a:solidFill>
                  <a:schemeClr val="bg1"/>
                </a:solidFill>
                <a:latin typeface="Arial" pitchFamily="34" charset="0"/>
                <a:ea typeface="宋体" pitchFamily="2" charset="-122"/>
              </a:defRPr>
            </a:lvl3pPr>
            <a:lvl4pPr algn="ctr" rtl="0" eaLnBrk="0" fontAlgn="base" hangingPunct="0">
              <a:spcBef>
                <a:spcPct val="0"/>
              </a:spcBef>
              <a:spcAft>
                <a:spcPct val="0"/>
              </a:spcAft>
              <a:defRPr sz="4000" b="1">
                <a:solidFill>
                  <a:schemeClr val="bg1"/>
                </a:solidFill>
                <a:latin typeface="Arial" pitchFamily="34" charset="0"/>
                <a:ea typeface="宋体" pitchFamily="2" charset="-122"/>
              </a:defRPr>
            </a:lvl4pPr>
            <a:lvl5pPr algn="ctr" rtl="0" eaLnBrk="0" fontAlgn="base" hangingPunct="0">
              <a:spcBef>
                <a:spcPct val="0"/>
              </a:spcBef>
              <a:spcAft>
                <a:spcPct val="0"/>
              </a:spcAft>
              <a:defRPr sz="4000" b="1">
                <a:solidFill>
                  <a:schemeClr val="bg1"/>
                </a:solidFill>
                <a:latin typeface="Arial" pitchFamily="34" charset="0"/>
                <a:ea typeface="宋体" pitchFamily="2" charset="-122"/>
              </a:defRPr>
            </a:lvl5pPr>
            <a:lvl6pPr marL="457200" algn="ctr" rtl="0" eaLnBrk="0" fontAlgn="base" hangingPunct="0">
              <a:spcBef>
                <a:spcPct val="0"/>
              </a:spcBef>
              <a:spcAft>
                <a:spcPct val="0"/>
              </a:spcAft>
              <a:defRPr sz="4000" b="1">
                <a:solidFill>
                  <a:schemeClr val="bg1"/>
                </a:solidFill>
                <a:latin typeface="Arial" pitchFamily="34" charset="0"/>
                <a:ea typeface="宋体" pitchFamily="2" charset="-122"/>
              </a:defRPr>
            </a:lvl6pPr>
            <a:lvl7pPr marL="914400" algn="ctr" rtl="0" eaLnBrk="0" fontAlgn="base" hangingPunct="0">
              <a:spcBef>
                <a:spcPct val="0"/>
              </a:spcBef>
              <a:spcAft>
                <a:spcPct val="0"/>
              </a:spcAft>
              <a:defRPr sz="4000" b="1">
                <a:solidFill>
                  <a:schemeClr val="bg1"/>
                </a:solidFill>
                <a:latin typeface="Arial" pitchFamily="34" charset="0"/>
                <a:ea typeface="宋体" pitchFamily="2" charset="-122"/>
              </a:defRPr>
            </a:lvl7pPr>
            <a:lvl8pPr marL="1371600" algn="ctr" rtl="0" eaLnBrk="0" fontAlgn="base" hangingPunct="0">
              <a:spcBef>
                <a:spcPct val="0"/>
              </a:spcBef>
              <a:spcAft>
                <a:spcPct val="0"/>
              </a:spcAft>
              <a:defRPr sz="4000" b="1">
                <a:solidFill>
                  <a:schemeClr val="bg1"/>
                </a:solidFill>
                <a:latin typeface="Arial" pitchFamily="34" charset="0"/>
                <a:ea typeface="宋体" pitchFamily="2" charset="-122"/>
              </a:defRPr>
            </a:lvl8pPr>
            <a:lvl9pPr marL="1828800" algn="ctr" rtl="0" eaLnBrk="0" fontAlgn="base" hangingPunct="0">
              <a:spcBef>
                <a:spcPct val="0"/>
              </a:spcBef>
              <a:spcAft>
                <a:spcPct val="0"/>
              </a:spcAft>
              <a:defRPr sz="4000" b="1">
                <a:solidFill>
                  <a:schemeClr val="bg1"/>
                </a:solidFill>
                <a:latin typeface="Arial" pitchFamily="34" charset="0"/>
                <a:ea typeface="宋体" pitchFamily="2" charset="-122"/>
              </a:defRPr>
            </a:lvl9pPr>
          </a:lstStyle>
          <a:p>
            <a:pPr eaLnBrk="1" hangingPunct="1">
              <a:defRPr/>
            </a:pPr>
            <a:r>
              <a:rPr lang="en-US" altLang="zh-CN" sz="3600" kern="0" dirty="0">
                <a:solidFill>
                  <a:schemeClr val="tx1"/>
                </a:solidFill>
              </a:rPr>
              <a:t>4.  </a:t>
            </a:r>
            <a:r>
              <a:rPr lang="zh-CN" altLang="en-US" sz="3600" kern="0" dirty="0">
                <a:solidFill>
                  <a:schemeClr val="tx1"/>
                </a:solidFill>
              </a:rPr>
              <a:t>修改表</a:t>
            </a:r>
            <a:r>
              <a:rPr lang="zh-CN" altLang="en-US" sz="3600" kern="0" dirty="0"/>
              <a:t>基本表</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内容占位符 2">
            <a:extLst>
              <a:ext uri="{FF2B5EF4-FFF2-40B4-BE49-F238E27FC236}">
                <a16:creationId xmlns:a16="http://schemas.microsoft.com/office/drawing/2014/main" id="{9778AA02-5FB9-521F-A253-59A87D810E0B}"/>
              </a:ext>
            </a:extLst>
          </p:cNvPr>
          <p:cNvSpPr>
            <a:spLocks noGrp="1" noChangeArrowheads="1"/>
          </p:cNvSpPr>
          <p:nvPr>
            <p:ph idx="4294967295"/>
          </p:nvPr>
        </p:nvSpPr>
        <p:spPr>
          <a:xfrm>
            <a:off x="953598" y="1647825"/>
            <a:ext cx="7776864" cy="3671888"/>
          </a:xfrm>
        </p:spPr>
        <p:txBody>
          <a:bodyPr/>
          <a:lstStyle/>
          <a:p>
            <a:pPr eaLnBrk="1" hangingPunct="1">
              <a:lnSpc>
                <a:spcPct val="120000"/>
              </a:lnSpc>
              <a:buFont typeface="Wingdings" pitchFamily="2" charset="2"/>
              <a:buChar char="n"/>
            </a:pPr>
            <a:r>
              <a:rPr lang="en-US" altLang="zh-CN" sz="1800" dirty="0"/>
              <a:t>&lt;</a:t>
            </a:r>
            <a:r>
              <a:rPr lang="zh-CN" altLang="en-US" sz="1800" dirty="0"/>
              <a:t>表名</a:t>
            </a:r>
            <a:r>
              <a:rPr lang="en-US" altLang="zh-CN" sz="1800" dirty="0"/>
              <a:t>&gt;</a:t>
            </a:r>
            <a:r>
              <a:rPr lang="zh-CN" altLang="en-US" sz="1800" dirty="0"/>
              <a:t>是要修改的基本表</a:t>
            </a:r>
            <a:endParaRPr lang="zh-CN" altLang="en-US" sz="1500" dirty="0"/>
          </a:p>
          <a:p>
            <a:pPr eaLnBrk="1" hangingPunct="1">
              <a:lnSpc>
                <a:spcPct val="120000"/>
              </a:lnSpc>
              <a:buFont typeface="Wingdings" pitchFamily="2" charset="2"/>
              <a:buChar char="n"/>
            </a:pPr>
            <a:r>
              <a:rPr lang="en-US" altLang="zh-CN" sz="1800" dirty="0">
                <a:solidFill>
                  <a:srgbClr val="FF00FF"/>
                </a:solidFill>
              </a:rPr>
              <a:t>ADD</a:t>
            </a:r>
            <a:r>
              <a:rPr lang="zh-CN" altLang="en-US" sz="1800" dirty="0"/>
              <a:t>子句用于增加新列、新的列级完整性约束和新的表级完整性约束</a:t>
            </a:r>
            <a:endParaRPr lang="zh-CN" altLang="en-US" sz="1500" dirty="0"/>
          </a:p>
          <a:p>
            <a:pPr eaLnBrk="1" hangingPunct="1">
              <a:lnSpc>
                <a:spcPct val="120000"/>
              </a:lnSpc>
              <a:buFont typeface="Wingdings" pitchFamily="2" charset="2"/>
              <a:buChar char="n"/>
            </a:pPr>
            <a:r>
              <a:rPr lang="en-US" altLang="zh-CN" sz="1800" dirty="0">
                <a:solidFill>
                  <a:srgbClr val="FF00FF"/>
                </a:solidFill>
              </a:rPr>
              <a:t>DROP COLUMN</a:t>
            </a:r>
            <a:r>
              <a:rPr lang="zh-CN" altLang="en-US" sz="1800" dirty="0"/>
              <a:t>子句用于删除表中的列</a:t>
            </a:r>
            <a:endParaRPr lang="zh-CN" altLang="en-US" sz="1500" dirty="0"/>
          </a:p>
          <a:p>
            <a:pPr lvl="1" eaLnBrk="1" hangingPunct="1">
              <a:lnSpc>
                <a:spcPct val="120000"/>
              </a:lnSpc>
              <a:buFont typeface="Wingdings" pitchFamily="2" charset="2"/>
              <a:buChar char="l"/>
            </a:pPr>
            <a:r>
              <a:rPr lang="zh-CN" altLang="en-US" sz="1500" dirty="0"/>
              <a:t>如果指定了</a:t>
            </a:r>
            <a:r>
              <a:rPr lang="en-US" altLang="zh-CN" sz="1500" dirty="0"/>
              <a:t>CASCADE</a:t>
            </a:r>
            <a:r>
              <a:rPr lang="zh-CN" altLang="en-US" sz="1500" dirty="0"/>
              <a:t>短语，则自动删除引用了该列的其他对象</a:t>
            </a:r>
          </a:p>
          <a:p>
            <a:pPr lvl="1" eaLnBrk="1" hangingPunct="1">
              <a:lnSpc>
                <a:spcPct val="120000"/>
              </a:lnSpc>
              <a:buFont typeface="Wingdings" pitchFamily="2" charset="2"/>
              <a:buChar char="l"/>
            </a:pPr>
            <a:r>
              <a:rPr lang="zh-CN" altLang="en-US" sz="1500" dirty="0"/>
              <a:t>如果指定了</a:t>
            </a:r>
            <a:r>
              <a:rPr lang="en-US" altLang="zh-CN" sz="1500" dirty="0"/>
              <a:t>RESTRICT</a:t>
            </a:r>
            <a:r>
              <a:rPr lang="zh-CN" altLang="en-US" sz="1500" dirty="0"/>
              <a:t>短语，则如果该列被其他对象引用，关系数据库管理系统将拒绝删除该列</a:t>
            </a:r>
          </a:p>
          <a:p>
            <a:pPr eaLnBrk="1" hangingPunct="1">
              <a:lnSpc>
                <a:spcPct val="120000"/>
              </a:lnSpc>
              <a:buFont typeface="Wingdings" pitchFamily="2" charset="2"/>
              <a:buChar char="n"/>
            </a:pPr>
            <a:r>
              <a:rPr lang="en-US" altLang="zh-CN" sz="1800" dirty="0">
                <a:solidFill>
                  <a:srgbClr val="FF00FF"/>
                </a:solidFill>
              </a:rPr>
              <a:t>DROP CONSTRAINT</a:t>
            </a:r>
            <a:r>
              <a:rPr lang="zh-CN" altLang="en-US" sz="1800" dirty="0"/>
              <a:t>子句用于删除指定的完整性约束</a:t>
            </a:r>
            <a:endParaRPr lang="en-US" altLang="zh-CN" sz="1800" dirty="0"/>
          </a:p>
          <a:p>
            <a:pPr eaLnBrk="1" hangingPunct="1">
              <a:lnSpc>
                <a:spcPct val="120000"/>
              </a:lnSpc>
              <a:buFont typeface="Wingdings" pitchFamily="2" charset="2"/>
              <a:buChar char="n"/>
            </a:pPr>
            <a:r>
              <a:rPr lang="en-US" altLang="zh-CN" sz="1800" dirty="0">
                <a:solidFill>
                  <a:srgbClr val="FF00FF"/>
                </a:solidFill>
              </a:rPr>
              <a:t>RENAME COLUMN</a:t>
            </a:r>
            <a:r>
              <a:rPr lang="zh-CN" altLang="zh-CN" sz="1800" dirty="0"/>
              <a:t>子句用于修改列名</a:t>
            </a:r>
            <a:endParaRPr lang="zh-CN" altLang="en-US" sz="1800" dirty="0"/>
          </a:p>
          <a:p>
            <a:pPr eaLnBrk="1" hangingPunct="1">
              <a:lnSpc>
                <a:spcPct val="120000"/>
              </a:lnSpc>
              <a:buFont typeface="Wingdings" pitchFamily="2" charset="2"/>
              <a:buChar char="n"/>
            </a:pPr>
            <a:r>
              <a:rPr lang="en-US" altLang="zh-CN" sz="1800" dirty="0">
                <a:solidFill>
                  <a:srgbClr val="FF00FF"/>
                </a:solidFill>
              </a:rPr>
              <a:t>ALTER COLUMN</a:t>
            </a:r>
            <a:r>
              <a:rPr lang="zh-CN" altLang="en-US" sz="1800" dirty="0"/>
              <a:t>子句用于修改列的数据类型</a:t>
            </a:r>
            <a:endParaRPr lang="zh-CN" altLang="en-US" sz="1500" dirty="0"/>
          </a:p>
          <a:p>
            <a:pPr eaLnBrk="1" hangingPunct="1">
              <a:buFont typeface="Wingdings" pitchFamily="2" charset="2"/>
              <a:buChar char="n"/>
            </a:pPr>
            <a:endParaRPr lang="zh-CN" altLang="en-US" sz="1350" dirty="0"/>
          </a:p>
          <a:p>
            <a:pPr eaLnBrk="1" hangingPunct="1">
              <a:buFont typeface="Wingdings" pitchFamily="2" charset="2"/>
              <a:buChar char="n"/>
            </a:pPr>
            <a:endParaRPr lang="zh-CN" altLang="en-US" sz="1200" dirty="0"/>
          </a:p>
          <a:p>
            <a:pPr eaLnBrk="1" hangingPunct="1">
              <a:buFont typeface="Wingdings" pitchFamily="2" charset="2"/>
              <a:buChar char="n"/>
            </a:pPr>
            <a:endParaRPr lang="zh-CN" altLang="en-US" sz="1200" dirty="0"/>
          </a:p>
          <a:p>
            <a:pPr eaLnBrk="1" hangingPunct="1"/>
            <a:endParaRPr lang="zh-CN" altLang="en-US" dirty="0"/>
          </a:p>
        </p:txBody>
      </p:sp>
      <p:sp>
        <p:nvSpPr>
          <p:cNvPr id="4" name="Rectangle 2">
            <a:extLst>
              <a:ext uri="{FF2B5EF4-FFF2-40B4-BE49-F238E27FC236}">
                <a16:creationId xmlns:a16="http://schemas.microsoft.com/office/drawing/2014/main" id="{60DEA7BD-5994-87B4-6A7A-0005510079BE}"/>
              </a:ext>
            </a:extLst>
          </p:cNvPr>
          <p:cNvSpPr txBox="1">
            <a:spLocks noChangeArrowheads="1"/>
          </p:cNvSpPr>
          <p:nvPr/>
        </p:nvSpPr>
        <p:spPr bwMode="auto">
          <a:xfrm>
            <a:off x="1485900" y="83224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修改基本表（续）</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a:extLst>
              <a:ext uri="{FF2B5EF4-FFF2-40B4-BE49-F238E27FC236}">
                <a16:creationId xmlns:a16="http://schemas.microsoft.com/office/drawing/2014/main" id="{0D01BEB2-7B35-70B0-5638-0F28B3B030AC}"/>
              </a:ext>
            </a:extLst>
          </p:cNvPr>
          <p:cNvSpPr>
            <a:spLocks noGrp="1" noChangeArrowheads="1"/>
          </p:cNvSpPr>
          <p:nvPr>
            <p:ph type="body" idx="4294967295"/>
          </p:nvPr>
        </p:nvSpPr>
        <p:spPr>
          <a:xfrm>
            <a:off x="683568" y="1681163"/>
            <a:ext cx="7533456" cy="3823097"/>
          </a:xfrm>
        </p:spPr>
        <p:txBody>
          <a:bodyPr/>
          <a:lstStyle/>
          <a:p>
            <a:pPr algn="just" eaLnBrk="1" hangingPunct="1">
              <a:lnSpc>
                <a:spcPct val="150000"/>
              </a:lnSpc>
              <a:spcBef>
                <a:spcPct val="0"/>
              </a:spcBef>
              <a:buFont typeface="Wingdings" pitchFamily="2" charset="2"/>
              <a:buNone/>
            </a:pPr>
            <a:r>
              <a:rPr lang="en-US" altLang="zh-CN" sz="1800" dirty="0"/>
              <a:t>[</a:t>
            </a:r>
            <a:r>
              <a:rPr lang="zh-CN" altLang="en-US" sz="1800" dirty="0"/>
              <a:t>例</a:t>
            </a:r>
            <a:r>
              <a:rPr lang="en-US" altLang="zh-CN" sz="1800" dirty="0"/>
              <a:t>3.8]</a:t>
            </a:r>
            <a:r>
              <a:rPr lang="zh-CN" altLang="en-US" sz="1800" dirty="0"/>
              <a:t> 向</a:t>
            </a:r>
            <a:r>
              <a:rPr lang="en-US" altLang="zh-CN" sz="1800" dirty="0"/>
              <a:t>Student</a:t>
            </a:r>
            <a:r>
              <a:rPr lang="zh-CN" altLang="en-US" sz="1800" dirty="0"/>
              <a:t>表增加“邮箱地址”列</a:t>
            </a:r>
            <a:r>
              <a:rPr lang="en-US" altLang="zh-CN" sz="1800" dirty="0" err="1"/>
              <a:t>Semail</a:t>
            </a:r>
            <a:r>
              <a:rPr lang="zh-CN" altLang="en-US" sz="1800" dirty="0"/>
              <a:t>，其数据类型为字符型</a:t>
            </a:r>
          </a:p>
          <a:p>
            <a:pPr algn="just" eaLnBrk="1" hangingPunct="1">
              <a:lnSpc>
                <a:spcPct val="150000"/>
              </a:lnSpc>
              <a:spcBef>
                <a:spcPct val="0"/>
              </a:spcBef>
              <a:buFont typeface="Wingdings" pitchFamily="2" charset="2"/>
              <a:buNone/>
            </a:pPr>
            <a:r>
              <a:rPr lang="en-US" altLang="zh-CN" sz="1800" dirty="0"/>
              <a:t>		ALTER TABLE Student ADD </a:t>
            </a:r>
            <a:r>
              <a:rPr lang="en-US" altLang="zh-CN" sz="1800" dirty="0" err="1"/>
              <a:t>Semail</a:t>
            </a:r>
            <a:r>
              <a:rPr lang="en-US" altLang="zh-CN" sz="1800" dirty="0"/>
              <a:t> VARCHAR(30);</a:t>
            </a:r>
          </a:p>
          <a:p>
            <a:pPr algn="just" eaLnBrk="1" hangingPunct="1">
              <a:lnSpc>
                <a:spcPct val="150000"/>
              </a:lnSpc>
              <a:spcBef>
                <a:spcPct val="0"/>
              </a:spcBef>
              <a:buFont typeface="Wingdings" pitchFamily="2" charset="2"/>
              <a:buNone/>
            </a:pPr>
            <a:r>
              <a:rPr lang="zh-CN" altLang="en-US" sz="1800" dirty="0"/>
              <a:t>         不论基本表中原来是否已有数据，新增加的列一律为空值</a:t>
            </a:r>
            <a:endParaRPr lang="en-US" altLang="zh-CN" sz="1800" dirty="0"/>
          </a:p>
          <a:p>
            <a:endParaRPr lang="en-US" altLang="zh-CN" sz="1800" dirty="0"/>
          </a:p>
          <a:p>
            <a:endParaRPr lang="en-US" altLang="zh-CN" sz="1800" dirty="0"/>
          </a:p>
          <a:p>
            <a:r>
              <a:rPr lang="zh-CN" altLang="en-US" sz="1800" dirty="0"/>
              <a:t>从</a:t>
            </a:r>
            <a:r>
              <a:rPr lang="en-US" altLang="zh-CN" sz="1800" dirty="0"/>
              <a:t>Student</a:t>
            </a:r>
            <a:r>
              <a:rPr lang="zh-CN" altLang="en-US" sz="1800" dirty="0"/>
              <a:t>表中删除“邮箱地址”列</a:t>
            </a:r>
            <a:r>
              <a:rPr lang="en-US" altLang="zh-CN" sz="1800" dirty="0" err="1"/>
              <a:t>Semail</a:t>
            </a:r>
            <a:endParaRPr lang="en-US" altLang="zh-CN" sz="1800" dirty="0"/>
          </a:p>
          <a:p>
            <a:pPr algn="just">
              <a:lnSpc>
                <a:spcPct val="150000"/>
              </a:lnSpc>
              <a:spcBef>
                <a:spcPct val="0"/>
              </a:spcBef>
              <a:buNone/>
            </a:pPr>
            <a:r>
              <a:rPr lang="en-US" altLang="zh-CN" sz="1800" dirty="0"/>
              <a:t>ALTER TABLE Student drop column </a:t>
            </a:r>
            <a:r>
              <a:rPr lang="en-US" altLang="zh-CN" sz="1800" dirty="0" err="1"/>
              <a:t>Semail</a:t>
            </a:r>
            <a:endParaRPr lang="en-US" altLang="zh-CN" sz="1800" dirty="0"/>
          </a:p>
          <a:p>
            <a:pPr algn="just" eaLnBrk="1" hangingPunct="1">
              <a:lnSpc>
                <a:spcPct val="150000"/>
              </a:lnSpc>
              <a:spcBef>
                <a:spcPct val="0"/>
              </a:spcBef>
              <a:buFont typeface="Wingdings" pitchFamily="2" charset="2"/>
              <a:buNone/>
            </a:pPr>
            <a:endParaRPr lang="zh-CN" altLang="en-US" sz="1800" dirty="0"/>
          </a:p>
        </p:txBody>
      </p:sp>
      <p:sp>
        <p:nvSpPr>
          <p:cNvPr id="4" name="Rectangle 2">
            <a:extLst>
              <a:ext uri="{FF2B5EF4-FFF2-40B4-BE49-F238E27FC236}">
                <a16:creationId xmlns:a16="http://schemas.microsoft.com/office/drawing/2014/main" id="{098B53BF-B8A2-F6F3-9080-51A767EF7FCE}"/>
              </a:ext>
            </a:extLst>
          </p:cNvPr>
          <p:cNvSpPr txBox="1">
            <a:spLocks noChangeArrowheads="1"/>
          </p:cNvSpPr>
          <p:nvPr/>
        </p:nvSpPr>
        <p:spPr bwMode="auto">
          <a:xfrm>
            <a:off x="1485900" y="83224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修改基本表（续）</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a:extLst>
              <a:ext uri="{FF2B5EF4-FFF2-40B4-BE49-F238E27FC236}">
                <a16:creationId xmlns:a16="http://schemas.microsoft.com/office/drawing/2014/main" id="{4F55BA3B-92A1-885A-561D-9C6E50D0A6AA}"/>
              </a:ext>
            </a:extLst>
          </p:cNvPr>
          <p:cNvSpPr>
            <a:spLocks noGrp="1" noChangeArrowheads="1"/>
          </p:cNvSpPr>
          <p:nvPr>
            <p:ph type="body" idx="4294967295"/>
          </p:nvPr>
        </p:nvSpPr>
        <p:spPr>
          <a:xfrm>
            <a:off x="755576" y="1674948"/>
            <a:ext cx="7560840" cy="3823097"/>
          </a:xfrm>
        </p:spPr>
        <p:txBody>
          <a:bodyPr/>
          <a:lstStyle/>
          <a:p>
            <a:pPr eaLnBrk="1" hangingPunct="1">
              <a:lnSpc>
                <a:spcPct val="150000"/>
              </a:lnSpc>
              <a:spcBef>
                <a:spcPct val="0"/>
              </a:spcBef>
              <a:buFont typeface="Wingdings" pitchFamily="2" charset="2"/>
              <a:buNone/>
            </a:pPr>
            <a:r>
              <a:rPr lang="en-US" altLang="zh-CN" sz="1800" dirty="0"/>
              <a:t>[</a:t>
            </a:r>
            <a:r>
              <a:rPr lang="zh-CN" altLang="en-US" sz="1800" dirty="0"/>
              <a:t>例</a:t>
            </a:r>
            <a:r>
              <a:rPr lang="en-US" altLang="zh-CN" sz="1800" dirty="0"/>
              <a:t>3.9]</a:t>
            </a:r>
            <a:r>
              <a:rPr lang="zh-CN" altLang="en-US" sz="1800" dirty="0"/>
              <a:t> 将</a:t>
            </a:r>
            <a:r>
              <a:rPr lang="en-US" altLang="zh-CN" sz="1800" dirty="0"/>
              <a:t>Student</a:t>
            </a:r>
            <a:r>
              <a:rPr lang="zh-CN" altLang="en-US" sz="1800" dirty="0"/>
              <a:t>表中出生日期</a:t>
            </a:r>
            <a:r>
              <a:rPr lang="en-US" altLang="zh-CN" sz="1800" dirty="0" err="1"/>
              <a:t>Sbirthdate</a:t>
            </a:r>
            <a:r>
              <a:rPr lang="zh-CN" altLang="en-US" sz="1800" dirty="0"/>
              <a:t>的数据类型由</a:t>
            </a:r>
            <a:r>
              <a:rPr lang="en-US" altLang="zh-CN" sz="1800" dirty="0"/>
              <a:t>DATE</a:t>
            </a:r>
            <a:r>
              <a:rPr lang="zh-CN" altLang="en-US" sz="1800" dirty="0"/>
              <a:t>型改为字符型</a:t>
            </a:r>
          </a:p>
          <a:p>
            <a:pPr eaLnBrk="1" hangingPunct="1">
              <a:lnSpc>
                <a:spcPct val="150000"/>
              </a:lnSpc>
              <a:spcBef>
                <a:spcPct val="0"/>
              </a:spcBef>
              <a:buFont typeface="Wingdings" pitchFamily="2" charset="2"/>
              <a:buNone/>
            </a:pPr>
            <a:r>
              <a:rPr lang="en-US" altLang="zh-CN" sz="1350" dirty="0"/>
              <a:t>	</a:t>
            </a:r>
            <a:r>
              <a:rPr lang="en-US" altLang="zh-CN" sz="1650" dirty="0"/>
              <a:t>ALTER TABLE Student ALTER COLUMN </a:t>
            </a:r>
            <a:r>
              <a:rPr lang="en-US" altLang="zh-CN" sz="1650" dirty="0" err="1"/>
              <a:t>Sbirthdate</a:t>
            </a:r>
            <a:r>
              <a:rPr lang="en-US" altLang="zh-CN" sz="1650" dirty="0"/>
              <a:t> TYPE VARCHAR(20);</a:t>
            </a:r>
          </a:p>
          <a:p>
            <a:pPr eaLnBrk="1" hangingPunct="1">
              <a:lnSpc>
                <a:spcPct val="150000"/>
              </a:lnSpc>
              <a:spcBef>
                <a:spcPct val="0"/>
              </a:spcBef>
              <a:buFont typeface="Wingdings" pitchFamily="2" charset="2"/>
              <a:buNone/>
            </a:pPr>
            <a:r>
              <a:rPr lang="en-US" altLang="zh-CN" sz="1650" dirty="0"/>
              <a:t>		</a:t>
            </a:r>
            <a:r>
              <a:rPr lang="en-US" altLang="zh-CN" sz="1350" dirty="0"/>
              <a:t>/*</a:t>
            </a:r>
            <a:r>
              <a:rPr lang="zh-CN" altLang="en-US" sz="1350" dirty="0"/>
              <a:t>注意，</a:t>
            </a:r>
            <a:r>
              <a:rPr lang="en-US" altLang="zh-CN" sz="1350" dirty="0"/>
              <a:t>DATE</a:t>
            </a:r>
            <a:r>
              <a:rPr lang="zh-CN" altLang="en-US" sz="1350" dirty="0"/>
              <a:t>类型占用</a:t>
            </a:r>
            <a:r>
              <a:rPr lang="en-US" altLang="zh-CN" sz="1350" dirty="0"/>
              <a:t>19</a:t>
            </a:r>
            <a:r>
              <a:rPr lang="zh-CN" altLang="en-US" sz="1350" dirty="0"/>
              <a:t>字节，所以修改为</a:t>
            </a:r>
            <a:r>
              <a:rPr lang="en-US" altLang="zh-CN" sz="1350" dirty="0"/>
              <a:t>VARCHAR</a:t>
            </a:r>
            <a:r>
              <a:rPr lang="zh-CN" altLang="en-US" sz="1350" dirty="0"/>
              <a:t>时长度要大于等于</a:t>
            </a:r>
            <a:r>
              <a:rPr lang="en-US" altLang="zh-CN" sz="1350" dirty="0"/>
              <a:t>19*/</a:t>
            </a:r>
            <a:endParaRPr lang="en-US" altLang="zh-CN" sz="1650" dirty="0"/>
          </a:p>
          <a:p>
            <a:pPr eaLnBrk="1" hangingPunct="1">
              <a:lnSpc>
                <a:spcPct val="150000"/>
              </a:lnSpc>
              <a:spcBef>
                <a:spcPct val="0"/>
              </a:spcBef>
              <a:buFont typeface="Wingdings" pitchFamily="2" charset="2"/>
              <a:buNone/>
            </a:pPr>
            <a:endParaRPr lang="zh-CN" altLang="en-US" sz="1800" dirty="0"/>
          </a:p>
          <a:p>
            <a:pPr eaLnBrk="1" hangingPunct="1">
              <a:lnSpc>
                <a:spcPct val="150000"/>
              </a:lnSpc>
              <a:spcBef>
                <a:spcPct val="0"/>
              </a:spcBef>
              <a:buFont typeface="Wingdings" pitchFamily="2" charset="2"/>
              <a:buNone/>
            </a:pPr>
            <a:r>
              <a:rPr lang="en-US" altLang="zh-CN" sz="1800" dirty="0"/>
              <a:t>[</a:t>
            </a:r>
            <a:r>
              <a:rPr lang="zh-CN" altLang="en-US" sz="1800" dirty="0"/>
              <a:t>例</a:t>
            </a:r>
            <a:r>
              <a:rPr lang="en-US" altLang="zh-CN" sz="1800" dirty="0"/>
              <a:t>3.10]</a:t>
            </a:r>
            <a:r>
              <a:rPr lang="zh-CN" altLang="en-US" sz="1800" dirty="0"/>
              <a:t> 增加课程名称必须取唯一值的约束条件</a:t>
            </a:r>
          </a:p>
          <a:p>
            <a:pPr eaLnBrk="1" hangingPunct="1">
              <a:lnSpc>
                <a:spcPct val="150000"/>
              </a:lnSpc>
              <a:spcBef>
                <a:spcPct val="0"/>
              </a:spcBef>
              <a:buFont typeface="Wingdings" pitchFamily="2" charset="2"/>
              <a:buNone/>
            </a:pPr>
            <a:r>
              <a:rPr lang="zh-CN" altLang="en-US" sz="1500" dirty="0"/>
              <a:t>    		</a:t>
            </a:r>
            <a:r>
              <a:rPr lang="en-US" altLang="zh-CN" sz="1800" dirty="0"/>
              <a:t>ALTER TABLE Course ADD UNIQUE</a:t>
            </a:r>
            <a:r>
              <a:rPr lang="zh-CN" altLang="en-US" sz="1800" dirty="0"/>
              <a:t>(</a:t>
            </a:r>
            <a:r>
              <a:rPr lang="en-US" altLang="zh-CN" sz="1800" dirty="0" err="1"/>
              <a:t>Cname</a:t>
            </a:r>
            <a:r>
              <a:rPr lang="zh-CN" altLang="en-US" sz="1800" dirty="0"/>
              <a:t>)</a:t>
            </a:r>
            <a:r>
              <a:rPr lang="en-US" altLang="zh-CN" sz="1800" dirty="0"/>
              <a:t>; </a:t>
            </a:r>
          </a:p>
        </p:txBody>
      </p:sp>
      <p:sp>
        <p:nvSpPr>
          <p:cNvPr id="4" name="Rectangle 2">
            <a:extLst>
              <a:ext uri="{FF2B5EF4-FFF2-40B4-BE49-F238E27FC236}">
                <a16:creationId xmlns:a16="http://schemas.microsoft.com/office/drawing/2014/main" id="{96BDD066-4A3F-1F38-3588-6C92E90CD633}"/>
              </a:ext>
            </a:extLst>
          </p:cNvPr>
          <p:cNvSpPr txBox="1">
            <a:spLocks noChangeArrowheads="1"/>
          </p:cNvSpPr>
          <p:nvPr/>
        </p:nvSpPr>
        <p:spPr bwMode="auto">
          <a:xfrm>
            <a:off x="713020" y="83225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修改基本表（续）</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a:extLst>
              <a:ext uri="{FF2B5EF4-FFF2-40B4-BE49-F238E27FC236}">
                <a16:creationId xmlns:a16="http://schemas.microsoft.com/office/drawing/2014/main" id="{C58177F6-E17B-8164-613E-5B4346433E25}"/>
              </a:ext>
            </a:extLst>
          </p:cNvPr>
          <p:cNvSpPr>
            <a:spLocks noGrp="1" noChangeArrowheads="1"/>
          </p:cNvSpPr>
          <p:nvPr>
            <p:ph type="body" idx="4294967295"/>
          </p:nvPr>
        </p:nvSpPr>
        <p:spPr>
          <a:xfrm>
            <a:off x="539552" y="1203336"/>
            <a:ext cx="8208912" cy="3845719"/>
          </a:xfrm>
        </p:spPr>
        <p:txBody>
          <a:bodyPr/>
          <a:lstStyle/>
          <a:p>
            <a:pPr eaLnBrk="1" hangingPunct="1">
              <a:lnSpc>
                <a:spcPct val="120000"/>
              </a:lnSpc>
              <a:buFont typeface="Wingdings" pitchFamily="2" charset="2"/>
              <a:buNone/>
            </a:pPr>
            <a:r>
              <a:rPr lang="en-US" altLang="zh-CN" dirty="0"/>
              <a:t>DROP TABLE &lt;</a:t>
            </a:r>
            <a:r>
              <a:rPr lang="zh-CN" altLang="en-US" dirty="0"/>
              <a:t>表名</a:t>
            </a:r>
            <a:r>
              <a:rPr lang="en-US" altLang="zh-CN" dirty="0"/>
              <a:t>&gt;</a:t>
            </a:r>
            <a:r>
              <a:rPr lang="zh-CN" altLang="en-US" dirty="0"/>
              <a:t>［</a:t>
            </a:r>
            <a:r>
              <a:rPr lang="en-US" altLang="zh-CN" dirty="0"/>
              <a:t>RESTRICT| CASCADE</a:t>
            </a:r>
            <a:r>
              <a:rPr lang="zh-CN" altLang="en-US" dirty="0"/>
              <a:t>］</a:t>
            </a:r>
            <a:r>
              <a:rPr lang="en-US" altLang="zh-CN" dirty="0"/>
              <a:t>;</a:t>
            </a:r>
            <a:endParaRPr lang="zh-CN" altLang="en-US" sz="1800" dirty="0"/>
          </a:p>
          <a:p>
            <a:pPr lvl="1" eaLnBrk="1" hangingPunct="1">
              <a:lnSpc>
                <a:spcPct val="120000"/>
              </a:lnSpc>
            </a:pPr>
            <a:r>
              <a:rPr lang="en-US" altLang="zh-CN" dirty="0"/>
              <a:t>RESTRICT</a:t>
            </a:r>
            <a:r>
              <a:rPr lang="zh-CN" altLang="en-US" dirty="0"/>
              <a:t>：删除表是有限制的</a:t>
            </a:r>
            <a:endParaRPr lang="zh-CN" altLang="en-US" sz="1500" dirty="0"/>
          </a:p>
          <a:p>
            <a:pPr lvl="2" eaLnBrk="1" hangingPunct="1">
              <a:lnSpc>
                <a:spcPct val="150000"/>
              </a:lnSpc>
              <a:buFont typeface="Wingdings" pitchFamily="2" charset="2"/>
              <a:buChar char="l"/>
            </a:pPr>
            <a:r>
              <a:rPr lang="zh-CN" altLang="en-US" sz="1650" dirty="0"/>
              <a:t>欲删除的基本表不能被其他表的约束所引用</a:t>
            </a:r>
          </a:p>
          <a:p>
            <a:pPr lvl="2" eaLnBrk="1" hangingPunct="1">
              <a:lnSpc>
                <a:spcPct val="150000"/>
              </a:lnSpc>
              <a:buFont typeface="Wingdings" pitchFamily="2" charset="2"/>
              <a:buChar char="l"/>
            </a:pPr>
            <a:r>
              <a:rPr lang="zh-CN" altLang="en-US" sz="1650" dirty="0"/>
              <a:t>如果存在依赖该表的对象，则此表不能被删除</a:t>
            </a:r>
          </a:p>
          <a:p>
            <a:pPr lvl="1" eaLnBrk="1" hangingPunct="1">
              <a:lnSpc>
                <a:spcPct val="150000"/>
              </a:lnSpc>
            </a:pPr>
            <a:r>
              <a:rPr lang="en-US" altLang="zh-CN" dirty="0"/>
              <a:t>CASCADE</a:t>
            </a:r>
            <a:r>
              <a:rPr lang="zh-CN" altLang="en-US" dirty="0"/>
              <a:t>：删除该表没有限制</a:t>
            </a:r>
            <a:endParaRPr lang="zh-CN" altLang="en-US" sz="1500" dirty="0"/>
          </a:p>
          <a:p>
            <a:pPr lvl="2" eaLnBrk="1" hangingPunct="1">
              <a:lnSpc>
                <a:spcPct val="150000"/>
              </a:lnSpc>
              <a:buFont typeface="Wingdings" pitchFamily="2" charset="2"/>
              <a:buChar char="l"/>
            </a:pPr>
            <a:r>
              <a:rPr lang="zh-CN" altLang="en-US" sz="1650" dirty="0"/>
              <a:t>在删除基本表的同时，相关的依赖对象一起删除 </a:t>
            </a:r>
            <a:endParaRPr lang="en-US" altLang="zh-CN" sz="1650" dirty="0"/>
          </a:p>
          <a:p>
            <a:pPr lvl="1">
              <a:lnSpc>
                <a:spcPct val="150000"/>
              </a:lnSpc>
            </a:pPr>
            <a:r>
              <a:rPr lang="en-US" altLang="zh-CN" dirty="0"/>
              <a:t>SQL SERVER</a:t>
            </a:r>
            <a:r>
              <a:rPr lang="zh-CN" altLang="en-US" dirty="0"/>
              <a:t>中采用的是</a:t>
            </a:r>
            <a:r>
              <a:rPr lang="en-US" altLang="zh-CN" dirty="0"/>
              <a:t>restrict</a:t>
            </a:r>
            <a:r>
              <a:rPr lang="zh-CN" altLang="en-US" dirty="0"/>
              <a:t>模式 </a:t>
            </a:r>
          </a:p>
          <a:p>
            <a:pPr lvl="2" eaLnBrk="1" hangingPunct="1">
              <a:lnSpc>
                <a:spcPct val="150000"/>
              </a:lnSpc>
              <a:buFont typeface="Wingdings" pitchFamily="2" charset="2"/>
              <a:buChar char="l"/>
            </a:pPr>
            <a:endParaRPr lang="en-US" altLang="zh-CN" sz="1650" dirty="0"/>
          </a:p>
        </p:txBody>
      </p:sp>
      <p:sp>
        <p:nvSpPr>
          <p:cNvPr id="51203" name="Rectangle 2">
            <a:extLst>
              <a:ext uri="{FF2B5EF4-FFF2-40B4-BE49-F238E27FC236}">
                <a16:creationId xmlns:a16="http://schemas.microsoft.com/office/drawing/2014/main" id="{648E981C-3D21-5DE5-80E3-E5D81697618A}"/>
              </a:ext>
            </a:extLst>
          </p:cNvPr>
          <p:cNvSpPr txBox="1">
            <a:spLocks noChangeArrowheads="1"/>
          </p:cNvSpPr>
          <p:nvPr/>
        </p:nvSpPr>
        <p:spPr bwMode="auto">
          <a:xfrm>
            <a:off x="1485900" y="832247"/>
            <a:ext cx="6172200" cy="84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spcBef>
                <a:spcPct val="0"/>
              </a:spcBef>
              <a:buSzTx/>
              <a:buFont typeface="Wingdings" pitchFamily="2" charset="2"/>
              <a:buNone/>
            </a:pPr>
            <a:r>
              <a:rPr lang="en-US" altLang="zh-CN" sz="2700">
                <a:solidFill>
                  <a:schemeClr val="bg1"/>
                </a:solidFill>
              </a:rPr>
              <a:t>5.</a:t>
            </a:r>
            <a:r>
              <a:rPr lang="zh-CN" altLang="en-US" sz="2700">
                <a:solidFill>
                  <a:schemeClr val="bg1"/>
                </a:solidFill>
              </a:rPr>
              <a:t>删除基本表</a:t>
            </a:r>
            <a:r>
              <a:rPr lang="en-US" altLang="zh-CN" sz="2700">
                <a:solidFill>
                  <a:schemeClr val="bg1"/>
                </a:solidFill>
              </a:rPr>
              <a:t>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a:extLst>
              <a:ext uri="{FF2B5EF4-FFF2-40B4-BE49-F238E27FC236}">
                <a16:creationId xmlns:a16="http://schemas.microsoft.com/office/drawing/2014/main" id="{7226B97B-A865-3003-E85E-142CF6FA07A0}"/>
              </a:ext>
            </a:extLst>
          </p:cNvPr>
          <p:cNvSpPr>
            <a:spLocks noGrp="1" noChangeArrowheads="1"/>
          </p:cNvSpPr>
          <p:nvPr>
            <p:ph type="body" idx="4294967295"/>
          </p:nvPr>
        </p:nvSpPr>
        <p:spPr/>
        <p:txBody>
          <a:bodyPr/>
          <a:lstStyle/>
          <a:p>
            <a:pPr algn="just" eaLnBrk="1" hangingPunct="1">
              <a:buFont typeface="Wingdings" pitchFamily="2" charset="2"/>
              <a:buNone/>
            </a:pPr>
            <a:r>
              <a:rPr lang="en-US" altLang="zh-CN" sz="1800" dirty="0"/>
              <a:t>    [</a:t>
            </a:r>
            <a:r>
              <a:rPr lang="zh-CN" altLang="en-US" sz="1800" dirty="0"/>
              <a:t>例</a:t>
            </a:r>
            <a:r>
              <a:rPr lang="en-US" altLang="zh-CN" sz="1800" dirty="0"/>
              <a:t>3.11] </a:t>
            </a:r>
            <a:r>
              <a:rPr lang="zh-CN" altLang="en-US" sz="1800" dirty="0"/>
              <a:t>删除</a:t>
            </a:r>
            <a:r>
              <a:rPr lang="en-US" altLang="zh-CN" sz="1800" dirty="0"/>
              <a:t>Student</a:t>
            </a:r>
            <a:r>
              <a:rPr lang="zh-CN" altLang="en-US" sz="1800" dirty="0"/>
              <a:t>表</a:t>
            </a:r>
          </a:p>
          <a:p>
            <a:pPr lvl="1" eaLnBrk="1" hangingPunct="1">
              <a:lnSpc>
                <a:spcPct val="160000"/>
              </a:lnSpc>
              <a:buFont typeface="Wingdings" pitchFamily="2" charset="2"/>
              <a:buNone/>
            </a:pPr>
            <a:r>
              <a:rPr lang="zh-CN" altLang="en-US" dirty="0"/>
              <a:t>     </a:t>
            </a:r>
            <a:r>
              <a:rPr lang="en-US" altLang="zh-CN" dirty="0"/>
              <a:t>DROP TABLE  Student</a:t>
            </a:r>
          </a:p>
        </p:txBody>
      </p:sp>
      <p:sp>
        <p:nvSpPr>
          <p:cNvPr id="4" name="Rectangle 2">
            <a:extLst>
              <a:ext uri="{FF2B5EF4-FFF2-40B4-BE49-F238E27FC236}">
                <a16:creationId xmlns:a16="http://schemas.microsoft.com/office/drawing/2014/main" id="{D8663FF6-9F3B-E2E2-C7F2-06A47B5B66AA}"/>
              </a:ext>
            </a:extLst>
          </p:cNvPr>
          <p:cNvSpPr txBox="1">
            <a:spLocks noChangeArrowheads="1"/>
          </p:cNvSpPr>
          <p:nvPr/>
        </p:nvSpPr>
        <p:spPr bwMode="auto">
          <a:xfrm>
            <a:off x="1485900" y="83224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删除基本表（续）</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03C8CC24-2AF5-5A51-6434-151FF2021075}"/>
              </a:ext>
            </a:extLst>
          </p:cNvPr>
          <p:cNvSpPr>
            <a:spLocks noGrp="1" noChangeArrowheads="1"/>
          </p:cNvSpPr>
          <p:nvPr>
            <p:ph type="title" idx="4294967295"/>
          </p:nvPr>
        </p:nvSpPr>
        <p:spPr/>
        <p:txBody>
          <a:bodyPr/>
          <a:lstStyle/>
          <a:p>
            <a:pPr eaLnBrk="1" hangingPunct="1"/>
            <a:r>
              <a:rPr lang="en-US" altLang="zh-CN" sz="2700"/>
              <a:t>3.2 </a:t>
            </a:r>
            <a:r>
              <a:rPr lang="zh-CN" altLang="en-US" sz="2700"/>
              <a:t>数据定义</a:t>
            </a:r>
          </a:p>
        </p:txBody>
      </p:sp>
      <p:sp>
        <p:nvSpPr>
          <p:cNvPr id="52227" name="Rectangle 3">
            <a:extLst>
              <a:ext uri="{FF2B5EF4-FFF2-40B4-BE49-F238E27FC236}">
                <a16:creationId xmlns:a16="http://schemas.microsoft.com/office/drawing/2014/main" id="{C6A5ADE9-E3F2-8F06-F806-62C758DC8857}"/>
              </a:ext>
            </a:extLst>
          </p:cNvPr>
          <p:cNvSpPr>
            <a:spLocks noGrp="1" noChangeArrowheads="1"/>
          </p:cNvSpPr>
          <p:nvPr>
            <p:ph type="body" idx="4294967295"/>
          </p:nvPr>
        </p:nvSpPr>
        <p:spPr>
          <a:xfrm>
            <a:off x="1601391" y="1862148"/>
            <a:ext cx="6056709" cy="3640931"/>
          </a:xfrm>
        </p:spPr>
        <p:txBody>
          <a:bodyPr/>
          <a:lstStyle/>
          <a:p>
            <a:pPr marL="0" indent="0">
              <a:lnSpc>
                <a:spcPct val="190000"/>
              </a:lnSpc>
              <a:buNone/>
            </a:pPr>
            <a:r>
              <a:rPr lang="en-US" altLang="zh-CN"/>
              <a:t>3.2.1 </a:t>
            </a:r>
            <a:r>
              <a:rPr lang="zh-CN" altLang="en-US"/>
              <a:t>模式的定义与删除</a:t>
            </a:r>
          </a:p>
          <a:p>
            <a:pPr marL="0" indent="0">
              <a:lnSpc>
                <a:spcPct val="190000"/>
              </a:lnSpc>
              <a:buNone/>
            </a:pPr>
            <a:r>
              <a:rPr lang="en-US" altLang="zh-CN"/>
              <a:t>3.2.2 </a:t>
            </a:r>
            <a:r>
              <a:rPr lang="zh-CN" altLang="en-US"/>
              <a:t>基本表的定义、删除与修改</a:t>
            </a:r>
          </a:p>
          <a:p>
            <a:pPr marL="0" indent="0">
              <a:lnSpc>
                <a:spcPct val="190000"/>
              </a:lnSpc>
              <a:buNone/>
            </a:pPr>
            <a:r>
              <a:rPr lang="en-US" altLang="zh-CN">
                <a:solidFill>
                  <a:srgbClr val="00B050"/>
                </a:solidFill>
              </a:rPr>
              <a:t>3.2.3 </a:t>
            </a:r>
            <a:r>
              <a:rPr lang="zh-CN" altLang="en-US">
                <a:solidFill>
                  <a:srgbClr val="00B050"/>
                </a:solidFill>
              </a:rPr>
              <a:t>索引的建立与删除</a:t>
            </a:r>
            <a:endParaRPr lang="en-US" altLang="zh-CN">
              <a:solidFill>
                <a:srgbClr val="00B050"/>
              </a:solidFill>
            </a:endParaRPr>
          </a:p>
          <a:p>
            <a:pPr marL="0" indent="0">
              <a:lnSpc>
                <a:spcPct val="190000"/>
              </a:lnSpc>
              <a:buNone/>
            </a:pPr>
            <a:r>
              <a:rPr lang="en-US" altLang="zh-CN"/>
              <a:t>3.2.4 </a:t>
            </a:r>
            <a:r>
              <a:rPr lang="zh-CN" altLang="en-US"/>
              <a:t>数据字典</a:t>
            </a:r>
          </a:p>
          <a:p>
            <a:pPr marL="0" indent="0">
              <a:buNone/>
            </a:pPr>
            <a:endParaRPr lang="en-US" altLang="zh-CN"/>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C8AA8FE9-1F52-4D33-5B2B-8DCB4AEB158B}"/>
              </a:ext>
            </a:extLst>
          </p:cNvPr>
          <p:cNvSpPr>
            <a:spLocks noGrp="1" noChangeArrowheads="1"/>
          </p:cNvSpPr>
          <p:nvPr>
            <p:ph type="title" idx="4294967295"/>
          </p:nvPr>
        </p:nvSpPr>
        <p:spPr/>
        <p:txBody>
          <a:bodyPr/>
          <a:lstStyle/>
          <a:p>
            <a:pPr eaLnBrk="1" hangingPunct="1"/>
            <a:r>
              <a:rPr lang="en-US" altLang="zh-CN" sz="2700"/>
              <a:t>3.2.3 </a:t>
            </a:r>
            <a:r>
              <a:rPr lang="zh-CN" altLang="en-US" sz="2700"/>
              <a:t>索引的建立与删除</a:t>
            </a:r>
          </a:p>
        </p:txBody>
      </p:sp>
      <p:sp>
        <p:nvSpPr>
          <p:cNvPr id="57347" name="Rectangle 3">
            <a:extLst>
              <a:ext uri="{FF2B5EF4-FFF2-40B4-BE49-F238E27FC236}">
                <a16:creationId xmlns:a16="http://schemas.microsoft.com/office/drawing/2014/main" id="{5B3726F9-27FF-DCA5-F772-B79858D2E76B}"/>
              </a:ext>
            </a:extLst>
          </p:cNvPr>
          <p:cNvSpPr>
            <a:spLocks noGrp="1" noChangeArrowheads="1"/>
          </p:cNvSpPr>
          <p:nvPr>
            <p:ph type="body" idx="4294967295"/>
          </p:nvPr>
        </p:nvSpPr>
        <p:spPr>
          <a:xfrm>
            <a:off x="827584" y="1484784"/>
            <a:ext cx="7298568" cy="3695700"/>
          </a:xfrm>
        </p:spPr>
        <p:txBody>
          <a:bodyPr>
            <a:normAutofit fontScale="92500" lnSpcReduction="20000"/>
          </a:bodyPr>
          <a:lstStyle/>
          <a:p>
            <a:pPr algn="just" eaLnBrk="1" hangingPunct="1">
              <a:lnSpc>
                <a:spcPct val="90000"/>
              </a:lnSpc>
            </a:pPr>
            <a:r>
              <a:rPr lang="zh-CN" altLang="en-US" dirty="0"/>
              <a:t>建立索引目的：加快查询速度</a:t>
            </a:r>
            <a:endParaRPr lang="zh-CN" altLang="en-US" sz="2400" dirty="0"/>
          </a:p>
          <a:p>
            <a:pPr eaLnBrk="1" hangingPunct="1">
              <a:lnSpc>
                <a:spcPct val="130000"/>
              </a:lnSpc>
            </a:pPr>
            <a:r>
              <a:rPr lang="zh-CN" altLang="en-US" dirty="0"/>
              <a:t>数据库常见索引：</a:t>
            </a:r>
            <a:endParaRPr lang="zh-CN" altLang="en-US" sz="2400" dirty="0"/>
          </a:p>
          <a:p>
            <a:pPr lvl="1" eaLnBrk="1" hangingPunct="1">
              <a:lnSpc>
                <a:spcPct val="120000"/>
              </a:lnSpc>
            </a:pPr>
            <a:r>
              <a:rPr lang="zh-CN" altLang="en-US" dirty="0"/>
              <a:t>顺序文件上的索引</a:t>
            </a:r>
          </a:p>
          <a:p>
            <a:pPr lvl="1" eaLnBrk="1" hangingPunct="1">
              <a:lnSpc>
                <a:spcPct val="120000"/>
              </a:lnSpc>
            </a:pPr>
            <a:r>
              <a:rPr lang="en-US" altLang="zh-CN" dirty="0"/>
              <a:t>B+</a:t>
            </a:r>
            <a:r>
              <a:rPr lang="zh-CN" altLang="en-US" dirty="0"/>
              <a:t>树索引</a:t>
            </a:r>
            <a:endParaRPr lang="en-US" altLang="zh-CN" dirty="0"/>
          </a:p>
          <a:p>
            <a:pPr lvl="1" eaLnBrk="1" hangingPunct="1">
              <a:lnSpc>
                <a:spcPct val="120000"/>
              </a:lnSpc>
            </a:pPr>
            <a:r>
              <a:rPr lang="zh-CN" altLang="en-US" dirty="0"/>
              <a:t>哈希（</a:t>
            </a:r>
            <a:r>
              <a:rPr lang="en-US" altLang="zh-CN" dirty="0"/>
              <a:t>hash</a:t>
            </a:r>
            <a:r>
              <a:rPr lang="zh-CN" altLang="en-US" dirty="0"/>
              <a:t>）索引</a:t>
            </a:r>
          </a:p>
          <a:p>
            <a:pPr lvl="1" eaLnBrk="1" hangingPunct="1">
              <a:lnSpc>
                <a:spcPct val="120000"/>
              </a:lnSpc>
            </a:pPr>
            <a:r>
              <a:rPr lang="zh-CN" altLang="en-US" dirty="0"/>
              <a:t>位图索引</a:t>
            </a:r>
          </a:p>
          <a:p>
            <a:pPr eaLnBrk="1" hangingPunct="1">
              <a:lnSpc>
                <a:spcPct val="130000"/>
              </a:lnSpc>
            </a:pPr>
            <a:r>
              <a:rPr lang="zh-CN" altLang="en-US" dirty="0"/>
              <a:t>特点：</a:t>
            </a:r>
          </a:p>
          <a:p>
            <a:pPr lvl="1" eaLnBrk="1" hangingPunct="1">
              <a:lnSpc>
                <a:spcPct val="120000"/>
              </a:lnSpc>
            </a:pPr>
            <a:r>
              <a:rPr lang="en-US" altLang="zh-CN" dirty="0"/>
              <a:t>B+</a:t>
            </a:r>
            <a:r>
              <a:rPr lang="zh-CN" altLang="en-US" dirty="0"/>
              <a:t>树索引具有动态平衡的优点 </a:t>
            </a:r>
          </a:p>
          <a:p>
            <a:pPr lvl="1" eaLnBrk="1" hangingPunct="1">
              <a:lnSpc>
                <a:spcPct val="120000"/>
              </a:lnSpc>
            </a:pPr>
            <a:r>
              <a:rPr lang="zh-CN" altLang="en-US" dirty="0"/>
              <a:t>哈希索引具有查找速度快的特点</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872C3EE-6618-DBE9-6F77-65ED084A225E}"/>
              </a:ext>
            </a:extLst>
          </p:cNvPr>
          <p:cNvPicPr>
            <a:picLocks noChangeAspect="1"/>
          </p:cNvPicPr>
          <p:nvPr/>
        </p:nvPicPr>
        <p:blipFill>
          <a:blip r:embed="rId2"/>
          <a:stretch>
            <a:fillRect/>
          </a:stretch>
        </p:blipFill>
        <p:spPr>
          <a:xfrm>
            <a:off x="755576" y="1628800"/>
            <a:ext cx="8040335" cy="3955265"/>
          </a:xfrm>
          <a:prstGeom prst="rect">
            <a:avLst/>
          </a:prstGeom>
        </p:spPr>
      </p:pic>
      <p:sp>
        <p:nvSpPr>
          <p:cNvPr id="3" name="文本框 2">
            <a:extLst>
              <a:ext uri="{FF2B5EF4-FFF2-40B4-BE49-F238E27FC236}">
                <a16:creationId xmlns:a16="http://schemas.microsoft.com/office/drawing/2014/main" id="{D89B7B80-CFCB-CBB0-1738-3E8E1CAC074A}"/>
              </a:ext>
            </a:extLst>
          </p:cNvPr>
          <p:cNvSpPr txBox="1"/>
          <p:nvPr/>
        </p:nvSpPr>
        <p:spPr>
          <a:xfrm>
            <a:off x="2123728" y="836712"/>
            <a:ext cx="4536504" cy="369332"/>
          </a:xfrm>
          <a:prstGeom prst="rect">
            <a:avLst/>
          </a:prstGeom>
          <a:noFill/>
        </p:spPr>
        <p:txBody>
          <a:bodyPr wrap="square" rtlCol="0">
            <a:spAutoFit/>
          </a:bodyPr>
          <a:lstStyle/>
          <a:p>
            <a:pPr algn="ctr"/>
            <a:r>
              <a:rPr lang="en-US" altLang="zh-CN" dirty="0"/>
              <a:t>Student</a:t>
            </a:r>
            <a:r>
              <a:rPr lang="zh-CN" altLang="en-US" dirty="0"/>
              <a:t>表</a:t>
            </a:r>
            <a:r>
              <a:rPr lang="en-US" altLang="zh-CN" dirty="0"/>
              <a:t>Sno</a:t>
            </a:r>
            <a:r>
              <a:rPr lang="zh-CN" altLang="en-US" dirty="0"/>
              <a:t>属性上的</a:t>
            </a:r>
            <a:r>
              <a:rPr lang="en-US" altLang="zh-CN" dirty="0"/>
              <a:t>B+</a:t>
            </a:r>
            <a:r>
              <a:rPr lang="zh-CN" altLang="en-US" dirty="0"/>
              <a:t>树索引</a:t>
            </a:r>
          </a:p>
        </p:txBody>
      </p:sp>
    </p:spTree>
    <p:extLst>
      <p:ext uri="{BB962C8B-B14F-4D97-AF65-F5344CB8AC3E}">
        <p14:creationId xmlns:p14="http://schemas.microsoft.com/office/powerpoint/2010/main" val="9814018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2CE055B4-D6BC-978C-7A0E-040A74EA08DF}"/>
              </a:ext>
            </a:extLst>
          </p:cNvPr>
          <p:cNvSpPr>
            <a:spLocks noGrp="1" noChangeArrowheads="1"/>
          </p:cNvSpPr>
          <p:nvPr>
            <p:ph type="title" idx="4294967295"/>
          </p:nvPr>
        </p:nvSpPr>
        <p:spPr/>
        <p:txBody>
          <a:bodyPr/>
          <a:lstStyle/>
          <a:p>
            <a:pPr eaLnBrk="1" hangingPunct="1"/>
            <a:r>
              <a:rPr lang="zh-CN" altLang="en-US" sz="2700"/>
              <a:t>索 引</a:t>
            </a:r>
          </a:p>
        </p:txBody>
      </p:sp>
      <p:sp>
        <p:nvSpPr>
          <p:cNvPr id="58371" name="Rectangle 3">
            <a:extLst>
              <a:ext uri="{FF2B5EF4-FFF2-40B4-BE49-F238E27FC236}">
                <a16:creationId xmlns:a16="http://schemas.microsoft.com/office/drawing/2014/main" id="{73594EC9-B5DE-2D90-6419-05C169942D8E}"/>
              </a:ext>
            </a:extLst>
          </p:cNvPr>
          <p:cNvSpPr>
            <a:spLocks noGrp="1" noChangeArrowheads="1"/>
          </p:cNvSpPr>
          <p:nvPr>
            <p:ph type="body" idx="4294967295"/>
          </p:nvPr>
        </p:nvSpPr>
        <p:spPr>
          <a:xfrm>
            <a:off x="1048730" y="1417638"/>
            <a:ext cx="7046540" cy="3661172"/>
          </a:xfrm>
        </p:spPr>
        <p:txBody>
          <a:bodyPr>
            <a:normAutofit fontScale="92500" lnSpcReduction="20000"/>
          </a:bodyPr>
          <a:lstStyle/>
          <a:p>
            <a:pPr algn="just" eaLnBrk="1" hangingPunct="1">
              <a:lnSpc>
                <a:spcPct val="150000"/>
              </a:lnSpc>
            </a:pPr>
            <a:r>
              <a:rPr lang="zh-CN" altLang="en-US" dirty="0"/>
              <a:t>谁可以建立与删除索引</a:t>
            </a:r>
          </a:p>
          <a:p>
            <a:pPr lvl="1" algn="just" eaLnBrk="1" hangingPunct="1">
              <a:lnSpc>
                <a:spcPct val="150000"/>
              </a:lnSpc>
            </a:pPr>
            <a:r>
              <a:rPr lang="zh-CN" altLang="en-US" dirty="0"/>
              <a:t>数据库管理员或表的属主（即建立表的人）</a:t>
            </a:r>
          </a:p>
          <a:p>
            <a:pPr algn="just" eaLnBrk="1" hangingPunct="1">
              <a:lnSpc>
                <a:spcPct val="150000"/>
              </a:lnSpc>
            </a:pPr>
            <a:r>
              <a:rPr lang="zh-CN" altLang="en-US" dirty="0"/>
              <a:t>谁维护索引</a:t>
            </a:r>
          </a:p>
          <a:p>
            <a:pPr lvl="1" algn="just" eaLnBrk="1" hangingPunct="1">
              <a:lnSpc>
                <a:spcPct val="150000"/>
              </a:lnSpc>
            </a:pPr>
            <a:r>
              <a:rPr lang="zh-CN" altLang="en-US" dirty="0"/>
              <a:t>关系数据库管理系统自动完成 </a:t>
            </a:r>
          </a:p>
          <a:p>
            <a:pPr algn="just" eaLnBrk="1" hangingPunct="1">
              <a:lnSpc>
                <a:spcPct val="150000"/>
              </a:lnSpc>
            </a:pPr>
            <a:r>
              <a:rPr lang="zh-CN" altLang="en-US" dirty="0"/>
              <a:t>使用索引</a:t>
            </a:r>
          </a:p>
          <a:p>
            <a:pPr lvl="1" algn="just" eaLnBrk="1" hangingPunct="1">
              <a:lnSpc>
                <a:spcPct val="150000"/>
              </a:lnSpc>
            </a:pPr>
            <a:r>
              <a:rPr lang="zh-CN" altLang="en-US" dirty="0"/>
              <a:t>关系数据库管理系统自动选择合适的索引作为存取路径，用户不必自主地选择索引</a:t>
            </a:r>
          </a:p>
          <a:p>
            <a:pPr lvl="1" eaLnBrk="1" hangingPunct="1">
              <a:lnSpc>
                <a:spcPct val="130000"/>
              </a:lnSpc>
            </a:pPr>
            <a:endParaRPr lang="zh-CN" altLang="en-US" sz="1650" dirty="0"/>
          </a:p>
          <a:p>
            <a:pPr eaLnBrk="1" hangingPunct="1">
              <a:lnSpc>
                <a:spcPct val="130000"/>
              </a:lnSpc>
            </a:pPr>
            <a:endParaRPr lang="en-US" altLang="zh-CN" sz="1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a:extLst>
              <a:ext uri="{FF2B5EF4-FFF2-40B4-BE49-F238E27FC236}">
                <a16:creationId xmlns:a16="http://schemas.microsoft.com/office/drawing/2014/main" id="{ABA6BF1F-9A23-9EEC-0421-42FA3BE6E587}"/>
              </a:ext>
            </a:extLst>
          </p:cNvPr>
          <p:cNvSpPr>
            <a:spLocks noGrp="1" noChangeArrowheads="1"/>
          </p:cNvSpPr>
          <p:nvPr>
            <p:ph type="body" idx="4294967295"/>
          </p:nvPr>
        </p:nvSpPr>
        <p:spPr>
          <a:xfrm>
            <a:off x="681658" y="1421011"/>
            <a:ext cx="7562750" cy="4015978"/>
          </a:xfrm>
        </p:spPr>
        <p:txBody>
          <a:bodyPr>
            <a:normAutofit fontScale="92500"/>
          </a:bodyPr>
          <a:lstStyle/>
          <a:p>
            <a:pPr algn="just" eaLnBrk="1" hangingPunct="1"/>
            <a:r>
              <a:rPr lang="zh-CN" altLang="en-US" dirty="0"/>
              <a:t>语句格式</a:t>
            </a:r>
          </a:p>
          <a:p>
            <a:pPr lvl="1" algn="just" eaLnBrk="1" hangingPunct="1">
              <a:lnSpc>
                <a:spcPct val="150000"/>
              </a:lnSpc>
              <a:buFont typeface="Wingdings" pitchFamily="2" charset="2"/>
              <a:buNone/>
            </a:pPr>
            <a:r>
              <a:rPr lang="en-US" altLang="zh-CN" dirty="0"/>
              <a:t>CREATE </a:t>
            </a:r>
            <a:r>
              <a:rPr lang="en-US" altLang="zh-CN" dirty="0">
                <a:solidFill>
                  <a:srgbClr val="FF00FF"/>
                </a:solidFill>
              </a:rPr>
              <a:t>[UNIQUE] [CLUSTER]</a:t>
            </a:r>
            <a:r>
              <a:rPr lang="en-US" altLang="zh-CN" dirty="0"/>
              <a:t> INDEX &lt;</a:t>
            </a:r>
            <a:r>
              <a:rPr lang="zh-CN" altLang="en-US" dirty="0"/>
              <a:t>索引名</a:t>
            </a:r>
            <a:r>
              <a:rPr lang="en-US" altLang="zh-CN" dirty="0"/>
              <a:t>&gt; </a:t>
            </a:r>
          </a:p>
          <a:p>
            <a:pPr lvl="1" algn="just" eaLnBrk="1" hangingPunct="1">
              <a:lnSpc>
                <a:spcPct val="150000"/>
              </a:lnSpc>
              <a:buFont typeface="Wingdings" pitchFamily="2" charset="2"/>
              <a:buNone/>
            </a:pPr>
            <a:r>
              <a:rPr lang="en-US" altLang="zh-CN" dirty="0"/>
              <a:t>ON &lt;</a:t>
            </a:r>
            <a:r>
              <a:rPr lang="zh-CN" altLang="en-US" dirty="0"/>
              <a:t>表名</a:t>
            </a:r>
            <a:r>
              <a:rPr lang="en-US" altLang="zh-CN" dirty="0"/>
              <a:t>&gt;(&lt;</a:t>
            </a:r>
            <a:r>
              <a:rPr lang="zh-CN" altLang="en-US" dirty="0"/>
              <a:t>列名</a:t>
            </a:r>
            <a:r>
              <a:rPr lang="en-US" altLang="zh-CN" dirty="0"/>
              <a:t>&gt;[&lt;</a:t>
            </a:r>
            <a:r>
              <a:rPr lang="zh-CN" altLang="en-US" dirty="0"/>
              <a:t>次序</a:t>
            </a:r>
            <a:r>
              <a:rPr lang="en-US" altLang="zh-CN" dirty="0"/>
              <a:t>&gt;][,&lt;</a:t>
            </a:r>
            <a:r>
              <a:rPr lang="zh-CN" altLang="en-US" dirty="0"/>
              <a:t>列名</a:t>
            </a:r>
            <a:r>
              <a:rPr lang="en-US" altLang="zh-CN" dirty="0"/>
              <a:t>&gt;[&lt;</a:t>
            </a:r>
            <a:r>
              <a:rPr lang="zh-CN" altLang="en-US" dirty="0"/>
              <a:t>次序</a:t>
            </a:r>
            <a:r>
              <a:rPr lang="en-US" altLang="zh-CN" dirty="0"/>
              <a:t>&gt;] ]</a:t>
            </a:r>
            <a:r>
              <a:rPr lang="en-US" altLang="zh-CN" dirty="0">
                <a:latin typeface="Courier New" panose="02070309020205020404" pitchFamily="49" charset="0"/>
              </a:rPr>
              <a:t>…)</a:t>
            </a:r>
            <a:r>
              <a:rPr lang="en-US" altLang="zh-CN" dirty="0"/>
              <a:t>;</a:t>
            </a:r>
          </a:p>
          <a:p>
            <a:pPr lvl="1" algn="just">
              <a:buClr>
                <a:schemeClr val="tx1"/>
              </a:buClr>
            </a:pPr>
            <a:r>
              <a:rPr lang="en-US" altLang="zh-CN" dirty="0">
                <a:solidFill>
                  <a:srgbClr val="FF00FF"/>
                </a:solidFill>
              </a:rPr>
              <a:t>&lt;</a:t>
            </a:r>
            <a:r>
              <a:rPr lang="zh-CN" altLang="en-US" dirty="0">
                <a:solidFill>
                  <a:srgbClr val="FF00FF"/>
                </a:solidFill>
              </a:rPr>
              <a:t>表名</a:t>
            </a:r>
            <a:r>
              <a:rPr lang="en-US" altLang="zh-CN" dirty="0">
                <a:solidFill>
                  <a:srgbClr val="FF00FF"/>
                </a:solidFill>
              </a:rPr>
              <a:t>&gt;</a:t>
            </a:r>
            <a:r>
              <a:rPr lang="zh-CN" altLang="en-US" dirty="0">
                <a:solidFill>
                  <a:srgbClr val="FF00FF"/>
                </a:solidFill>
              </a:rPr>
              <a:t>：</a:t>
            </a:r>
            <a:r>
              <a:rPr lang="zh-CN" altLang="en-US" dirty="0"/>
              <a:t>要建索引的基本表的名字</a:t>
            </a:r>
          </a:p>
          <a:p>
            <a:pPr lvl="1" algn="just"/>
            <a:r>
              <a:rPr lang="zh-CN" altLang="en-US" dirty="0"/>
              <a:t>索引：可以建立在该表的一</a:t>
            </a:r>
            <a:r>
              <a:rPr lang="zh-CN" altLang="en-US" dirty="0">
                <a:solidFill>
                  <a:srgbClr val="FF00FF"/>
                </a:solidFill>
              </a:rPr>
              <a:t>列</a:t>
            </a:r>
            <a:r>
              <a:rPr lang="zh-CN" altLang="en-US" dirty="0"/>
              <a:t>或多列上，各列名之间用逗号分隔</a:t>
            </a:r>
          </a:p>
          <a:p>
            <a:pPr lvl="1" algn="just">
              <a:buClr>
                <a:schemeClr val="tx1"/>
              </a:buClr>
            </a:pPr>
            <a:r>
              <a:rPr lang="en-US" altLang="zh-CN" dirty="0">
                <a:solidFill>
                  <a:srgbClr val="FF00FF"/>
                </a:solidFill>
              </a:rPr>
              <a:t>&lt;</a:t>
            </a:r>
            <a:r>
              <a:rPr lang="zh-CN" altLang="en-US" dirty="0">
                <a:solidFill>
                  <a:srgbClr val="FF00FF"/>
                </a:solidFill>
              </a:rPr>
              <a:t>次序</a:t>
            </a:r>
            <a:r>
              <a:rPr lang="en-US" altLang="zh-CN" dirty="0">
                <a:solidFill>
                  <a:srgbClr val="FF00FF"/>
                </a:solidFill>
              </a:rPr>
              <a:t>&gt;</a:t>
            </a:r>
            <a:r>
              <a:rPr lang="zh-CN" altLang="en-US" dirty="0">
                <a:solidFill>
                  <a:srgbClr val="FF00FF"/>
                </a:solidFill>
              </a:rPr>
              <a:t>：</a:t>
            </a:r>
            <a:r>
              <a:rPr lang="zh-CN" altLang="en-US" dirty="0"/>
              <a:t>指定索引值的排列次序，升序：</a:t>
            </a:r>
            <a:r>
              <a:rPr lang="en-US" altLang="zh-CN" dirty="0"/>
              <a:t>ASC</a:t>
            </a:r>
            <a:r>
              <a:rPr lang="zh-CN" altLang="en-US" dirty="0"/>
              <a:t>，降序：</a:t>
            </a:r>
            <a:r>
              <a:rPr lang="en-US" altLang="zh-CN" dirty="0"/>
              <a:t>DESC</a:t>
            </a:r>
            <a:r>
              <a:rPr lang="zh-CN" altLang="en-US" dirty="0"/>
              <a:t>。默认值：</a:t>
            </a:r>
            <a:r>
              <a:rPr lang="en-US" altLang="zh-CN" dirty="0"/>
              <a:t>ASC</a:t>
            </a:r>
          </a:p>
          <a:p>
            <a:pPr lvl="1" algn="just">
              <a:buClr>
                <a:schemeClr val="tx1"/>
              </a:buClr>
            </a:pPr>
            <a:r>
              <a:rPr lang="en-US" altLang="zh-CN" dirty="0">
                <a:solidFill>
                  <a:srgbClr val="FF00FF"/>
                </a:solidFill>
              </a:rPr>
              <a:t>UNIQUE</a:t>
            </a:r>
            <a:r>
              <a:rPr lang="zh-CN" altLang="en-US" dirty="0">
                <a:solidFill>
                  <a:srgbClr val="FF00FF"/>
                </a:solidFill>
              </a:rPr>
              <a:t>：</a:t>
            </a:r>
            <a:r>
              <a:rPr lang="zh-CN" altLang="en-US" dirty="0"/>
              <a:t>此索引的每一个索引值只对应唯一的数据记录</a:t>
            </a:r>
          </a:p>
          <a:p>
            <a:pPr lvl="1">
              <a:buClr>
                <a:schemeClr val="tx1"/>
              </a:buClr>
            </a:pPr>
            <a:r>
              <a:rPr lang="en-US" altLang="zh-CN" dirty="0">
                <a:solidFill>
                  <a:srgbClr val="FF00FF"/>
                </a:solidFill>
              </a:rPr>
              <a:t>CLUSTER</a:t>
            </a:r>
            <a:r>
              <a:rPr lang="zh-CN" altLang="en-US" dirty="0">
                <a:solidFill>
                  <a:srgbClr val="FF00FF"/>
                </a:solidFill>
              </a:rPr>
              <a:t>：</a:t>
            </a:r>
            <a:r>
              <a:rPr lang="zh-CN" altLang="en-US" dirty="0"/>
              <a:t>表示要建立的索引是聚簇索引</a:t>
            </a:r>
          </a:p>
        </p:txBody>
      </p:sp>
      <p:sp>
        <p:nvSpPr>
          <p:cNvPr id="4" name="Rectangle 2">
            <a:extLst>
              <a:ext uri="{FF2B5EF4-FFF2-40B4-BE49-F238E27FC236}">
                <a16:creationId xmlns:a16="http://schemas.microsoft.com/office/drawing/2014/main" id="{1B61006A-A9A7-BD1F-82D2-A714F1FC65A3}"/>
              </a:ext>
            </a:extLst>
          </p:cNvPr>
          <p:cNvSpPr txBox="1">
            <a:spLocks noChangeArrowheads="1"/>
          </p:cNvSpPr>
          <p:nvPr/>
        </p:nvSpPr>
        <p:spPr bwMode="auto">
          <a:xfrm>
            <a:off x="1043608" y="310742"/>
            <a:ext cx="6172200" cy="848916"/>
          </a:xfrm>
          <a:prstGeom prst="rect">
            <a:avLst/>
          </a:prstGeom>
          <a:noFill/>
          <a:ln>
            <a:noFill/>
          </a:ln>
        </p:spPr>
        <p:txBody>
          <a:bodyPr anchor="ctr"/>
          <a:lstStyle>
            <a:lvl1pPr algn="ctr" rtl="0" eaLnBrk="0" fontAlgn="base" hangingPunct="0">
              <a:spcBef>
                <a:spcPct val="0"/>
              </a:spcBef>
              <a:spcAft>
                <a:spcPct val="0"/>
              </a:spcAft>
              <a:defRPr sz="4000" b="1">
                <a:solidFill>
                  <a:schemeClr val="bg1"/>
                </a:solidFill>
                <a:latin typeface="+mj-lt"/>
                <a:ea typeface="+mj-ea"/>
                <a:cs typeface="+mj-cs"/>
              </a:defRPr>
            </a:lvl1pPr>
            <a:lvl2pPr algn="ctr" rtl="0" eaLnBrk="0" fontAlgn="base" hangingPunct="0">
              <a:spcBef>
                <a:spcPct val="0"/>
              </a:spcBef>
              <a:spcAft>
                <a:spcPct val="0"/>
              </a:spcAft>
              <a:defRPr sz="4000" b="1">
                <a:solidFill>
                  <a:schemeClr val="bg1"/>
                </a:solidFill>
                <a:latin typeface="Arial" pitchFamily="34" charset="0"/>
                <a:ea typeface="宋体" pitchFamily="2" charset="-122"/>
              </a:defRPr>
            </a:lvl2pPr>
            <a:lvl3pPr algn="ctr" rtl="0" eaLnBrk="0" fontAlgn="base" hangingPunct="0">
              <a:spcBef>
                <a:spcPct val="0"/>
              </a:spcBef>
              <a:spcAft>
                <a:spcPct val="0"/>
              </a:spcAft>
              <a:defRPr sz="4000" b="1">
                <a:solidFill>
                  <a:schemeClr val="bg1"/>
                </a:solidFill>
                <a:latin typeface="Arial" pitchFamily="34" charset="0"/>
                <a:ea typeface="宋体" pitchFamily="2" charset="-122"/>
              </a:defRPr>
            </a:lvl3pPr>
            <a:lvl4pPr algn="ctr" rtl="0" eaLnBrk="0" fontAlgn="base" hangingPunct="0">
              <a:spcBef>
                <a:spcPct val="0"/>
              </a:spcBef>
              <a:spcAft>
                <a:spcPct val="0"/>
              </a:spcAft>
              <a:defRPr sz="4000" b="1">
                <a:solidFill>
                  <a:schemeClr val="bg1"/>
                </a:solidFill>
                <a:latin typeface="Arial" pitchFamily="34" charset="0"/>
                <a:ea typeface="宋体" pitchFamily="2" charset="-122"/>
              </a:defRPr>
            </a:lvl4pPr>
            <a:lvl5pPr algn="ctr" rtl="0" eaLnBrk="0" fontAlgn="base" hangingPunct="0">
              <a:spcBef>
                <a:spcPct val="0"/>
              </a:spcBef>
              <a:spcAft>
                <a:spcPct val="0"/>
              </a:spcAft>
              <a:defRPr sz="4000" b="1">
                <a:solidFill>
                  <a:schemeClr val="bg1"/>
                </a:solidFill>
                <a:latin typeface="Arial" pitchFamily="34" charset="0"/>
                <a:ea typeface="宋体" pitchFamily="2" charset="-122"/>
              </a:defRPr>
            </a:lvl5pPr>
            <a:lvl6pPr marL="457200" algn="ctr" rtl="0" eaLnBrk="0" fontAlgn="base" hangingPunct="0">
              <a:spcBef>
                <a:spcPct val="0"/>
              </a:spcBef>
              <a:spcAft>
                <a:spcPct val="0"/>
              </a:spcAft>
              <a:defRPr sz="4000" b="1">
                <a:solidFill>
                  <a:schemeClr val="bg1"/>
                </a:solidFill>
                <a:latin typeface="Arial" pitchFamily="34" charset="0"/>
                <a:ea typeface="宋体" pitchFamily="2" charset="-122"/>
              </a:defRPr>
            </a:lvl6pPr>
            <a:lvl7pPr marL="914400" algn="ctr" rtl="0" eaLnBrk="0" fontAlgn="base" hangingPunct="0">
              <a:spcBef>
                <a:spcPct val="0"/>
              </a:spcBef>
              <a:spcAft>
                <a:spcPct val="0"/>
              </a:spcAft>
              <a:defRPr sz="4000" b="1">
                <a:solidFill>
                  <a:schemeClr val="bg1"/>
                </a:solidFill>
                <a:latin typeface="Arial" pitchFamily="34" charset="0"/>
                <a:ea typeface="宋体" pitchFamily="2" charset="-122"/>
              </a:defRPr>
            </a:lvl7pPr>
            <a:lvl8pPr marL="1371600" algn="ctr" rtl="0" eaLnBrk="0" fontAlgn="base" hangingPunct="0">
              <a:spcBef>
                <a:spcPct val="0"/>
              </a:spcBef>
              <a:spcAft>
                <a:spcPct val="0"/>
              </a:spcAft>
              <a:defRPr sz="4000" b="1">
                <a:solidFill>
                  <a:schemeClr val="bg1"/>
                </a:solidFill>
                <a:latin typeface="Arial" pitchFamily="34" charset="0"/>
                <a:ea typeface="宋体" pitchFamily="2" charset="-122"/>
              </a:defRPr>
            </a:lvl8pPr>
            <a:lvl9pPr marL="1828800" algn="ctr" rtl="0" eaLnBrk="0" fontAlgn="base" hangingPunct="0">
              <a:spcBef>
                <a:spcPct val="0"/>
              </a:spcBef>
              <a:spcAft>
                <a:spcPct val="0"/>
              </a:spcAft>
              <a:defRPr sz="4000" b="1">
                <a:solidFill>
                  <a:schemeClr val="bg1"/>
                </a:solidFill>
                <a:latin typeface="Arial" pitchFamily="34" charset="0"/>
                <a:ea typeface="宋体" pitchFamily="2" charset="-122"/>
              </a:defRPr>
            </a:lvl9pPr>
          </a:lstStyle>
          <a:p>
            <a:pPr eaLnBrk="1" hangingPunct="1">
              <a:defRPr/>
            </a:pPr>
            <a:r>
              <a:rPr lang="en-US" altLang="zh-CN" sz="2700" kern="0" dirty="0"/>
              <a:t>1.</a:t>
            </a:r>
            <a:r>
              <a:rPr lang="zh-CN" altLang="en-US" sz="2700" kern="0" dirty="0"/>
              <a:t>建立索引</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a:extLst>
              <a:ext uri="{FF2B5EF4-FFF2-40B4-BE49-F238E27FC236}">
                <a16:creationId xmlns:a16="http://schemas.microsoft.com/office/drawing/2014/main" id="{55F5E924-B667-794A-187C-8AA2155042D6}"/>
              </a:ext>
            </a:extLst>
          </p:cNvPr>
          <p:cNvSpPr>
            <a:spLocks noGrp="1" noChangeArrowheads="1"/>
          </p:cNvSpPr>
          <p:nvPr>
            <p:ph type="body" idx="4294967295"/>
          </p:nvPr>
        </p:nvSpPr>
        <p:spPr>
          <a:xfrm>
            <a:off x="683569" y="1594258"/>
            <a:ext cx="7830870" cy="3821906"/>
          </a:xfrm>
        </p:spPr>
        <p:txBody>
          <a:bodyPr>
            <a:normAutofit lnSpcReduction="10000"/>
          </a:bodyPr>
          <a:lstStyle/>
          <a:p>
            <a:pPr marL="0" lvl="1" indent="0" algn="just">
              <a:buNone/>
            </a:pPr>
            <a:r>
              <a:rPr lang="en-US" altLang="zh-CN" dirty="0"/>
              <a:t>[</a:t>
            </a:r>
            <a:r>
              <a:rPr lang="zh-CN" altLang="en-US" dirty="0"/>
              <a:t>例</a:t>
            </a:r>
            <a:r>
              <a:rPr lang="en-US" altLang="zh-CN" dirty="0"/>
              <a:t>3.13]</a:t>
            </a:r>
            <a:r>
              <a:rPr lang="zh-CN" altLang="en-US" dirty="0"/>
              <a:t>为“学生选课”数据库中的</a:t>
            </a:r>
            <a:r>
              <a:rPr lang="en-US" altLang="zh-CN" dirty="0"/>
              <a:t>Student</a:t>
            </a:r>
            <a:r>
              <a:rPr lang="zh-CN" altLang="en-US" dirty="0"/>
              <a:t>、</a:t>
            </a:r>
            <a:r>
              <a:rPr lang="en-US" altLang="zh-CN" dirty="0"/>
              <a:t>Course</a:t>
            </a:r>
            <a:r>
              <a:rPr lang="zh-CN" altLang="en-US" dirty="0"/>
              <a:t>和</a:t>
            </a:r>
            <a:r>
              <a:rPr lang="en-US" altLang="zh-CN" dirty="0"/>
              <a:t>SC</a:t>
            </a:r>
            <a:r>
              <a:rPr lang="zh-CN" altLang="en-US" dirty="0"/>
              <a:t>三个表建立索引。其中</a:t>
            </a:r>
            <a:r>
              <a:rPr lang="en-US" altLang="zh-CN" dirty="0"/>
              <a:t>Student</a:t>
            </a:r>
            <a:r>
              <a:rPr lang="zh-CN" altLang="en-US" dirty="0"/>
              <a:t>表按学生姓名升序建唯一索引，</a:t>
            </a:r>
            <a:r>
              <a:rPr lang="en-US" altLang="zh-CN" dirty="0"/>
              <a:t>Course</a:t>
            </a:r>
            <a:r>
              <a:rPr lang="zh-CN" altLang="en-US" dirty="0"/>
              <a:t>表按课程名升序建唯一索引，</a:t>
            </a:r>
            <a:r>
              <a:rPr lang="en-US" altLang="zh-CN" dirty="0"/>
              <a:t>SC</a:t>
            </a:r>
            <a:r>
              <a:rPr lang="zh-CN" altLang="en-US" dirty="0"/>
              <a:t>表按学号升序和课程号降序建唯一索引（即先按照学号升序，对同一个学号再按课程号降序）</a:t>
            </a:r>
            <a:endParaRPr lang="en-US" altLang="zh-CN" dirty="0"/>
          </a:p>
          <a:p>
            <a:pPr marL="0" lvl="1" indent="0" algn="just">
              <a:buNone/>
            </a:pPr>
            <a:endParaRPr lang="zh-CN" altLang="en-US" sz="1500" dirty="0"/>
          </a:p>
          <a:p>
            <a:pPr marL="0" lvl="1" indent="0" algn="just">
              <a:buNone/>
            </a:pPr>
            <a:r>
              <a:rPr lang="en-US" altLang="zh-CN" sz="1650" dirty="0"/>
              <a:t>CREATE UNIQUE INDEX </a:t>
            </a:r>
            <a:r>
              <a:rPr lang="en-US" altLang="zh-CN" sz="1650" dirty="0" err="1"/>
              <a:t>Idx_StuSname</a:t>
            </a:r>
            <a:r>
              <a:rPr lang="en-US" altLang="zh-CN" sz="1650" dirty="0"/>
              <a:t> ON Student(</a:t>
            </a:r>
            <a:r>
              <a:rPr lang="en-US" altLang="zh-CN" sz="1650" dirty="0" err="1"/>
              <a:t>Sname</a:t>
            </a:r>
            <a:r>
              <a:rPr lang="en-US" altLang="zh-CN" sz="1650" dirty="0"/>
              <a:t>);  </a:t>
            </a:r>
          </a:p>
          <a:p>
            <a:pPr marL="0" lvl="1" indent="0" algn="just">
              <a:buNone/>
            </a:pPr>
            <a:r>
              <a:rPr lang="en-US" altLang="zh-CN" sz="1650" dirty="0"/>
              <a:t> 					</a:t>
            </a:r>
            <a:r>
              <a:rPr lang="en-US" altLang="zh-CN" sz="1350" dirty="0"/>
              <a:t>/*</a:t>
            </a:r>
            <a:r>
              <a:rPr lang="zh-CN" altLang="en-US" sz="1350" dirty="0"/>
              <a:t>保证了</a:t>
            </a:r>
            <a:r>
              <a:rPr lang="en-US" altLang="zh-CN" sz="1350" dirty="0" err="1"/>
              <a:t>Sname</a:t>
            </a:r>
            <a:r>
              <a:rPr lang="zh-CN" altLang="en-US" sz="1350" dirty="0"/>
              <a:t>取唯一值的约束*</a:t>
            </a:r>
            <a:r>
              <a:rPr lang="en-US" altLang="zh-CN" sz="1350" dirty="0"/>
              <a:t>/</a:t>
            </a:r>
          </a:p>
          <a:p>
            <a:pPr marL="0" lvl="1" indent="0" algn="just">
              <a:buNone/>
            </a:pPr>
            <a:r>
              <a:rPr lang="en-US" altLang="zh-CN" sz="1650" dirty="0"/>
              <a:t>CREATE UNIQUE INDEX </a:t>
            </a:r>
            <a:r>
              <a:rPr lang="en-US" altLang="zh-CN" sz="1650" dirty="0" err="1"/>
              <a:t>Idx_CouCname</a:t>
            </a:r>
            <a:r>
              <a:rPr lang="en-US" altLang="zh-CN" sz="1650" dirty="0"/>
              <a:t> ON Course(</a:t>
            </a:r>
            <a:r>
              <a:rPr lang="en-US" altLang="zh-CN" sz="1650" dirty="0" err="1"/>
              <a:t>Cname</a:t>
            </a:r>
            <a:r>
              <a:rPr lang="en-US" altLang="zh-CN" sz="1650" dirty="0"/>
              <a:t>);</a:t>
            </a:r>
          </a:p>
          <a:p>
            <a:pPr marL="0" lvl="1" indent="0" algn="just">
              <a:buNone/>
            </a:pPr>
            <a:r>
              <a:rPr lang="en-US" altLang="zh-CN" sz="1650" dirty="0"/>
              <a:t>			  		</a:t>
            </a:r>
            <a:r>
              <a:rPr lang="en-US" altLang="zh-CN" sz="1350" dirty="0"/>
              <a:t>/*</a:t>
            </a:r>
            <a:r>
              <a:rPr lang="zh-CN" altLang="en-US" sz="1350" dirty="0"/>
              <a:t>加上</a:t>
            </a:r>
            <a:r>
              <a:rPr lang="en-US" altLang="zh-CN" sz="1350" dirty="0" err="1"/>
              <a:t>Cname</a:t>
            </a:r>
            <a:r>
              <a:rPr lang="zh-CN" altLang="en-US" sz="1350" dirty="0"/>
              <a:t>取唯一值的约束*</a:t>
            </a:r>
            <a:r>
              <a:rPr lang="en-US" altLang="zh-CN" sz="1350" dirty="0"/>
              <a:t>/</a:t>
            </a:r>
          </a:p>
          <a:p>
            <a:pPr marL="0" lvl="1" indent="0" algn="just">
              <a:buNone/>
            </a:pPr>
            <a:r>
              <a:rPr lang="en-US" altLang="zh-CN" sz="1650" dirty="0"/>
              <a:t>CREATE UNIQUE INDEX </a:t>
            </a:r>
            <a:r>
              <a:rPr lang="en-US" altLang="zh-CN" sz="1650" dirty="0" err="1"/>
              <a:t>Idx_SCCno</a:t>
            </a:r>
            <a:r>
              <a:rPr lang="en-US" altLang="zh-CN" sz="1650" dirty="0"/>
              <a:t> ON SC(</a:t>
            </a:r>
            <a:r>
              <a:rPr lang="en-US" altLang="zh-CN" sz="1650" dirty="0" err="1"/>
              <a:t>Sno</a:t>
            </a:r>
            <a:r>
              <a:rPr lang="en-US" altLang="zh-CN" sz="1650" dirty="0"/>
              <a:t> </a:t>
            </a:r>
            <a:r>
              <a:rPr lang="en-US" altLang="zh-CN" sz="1650" dirty="0" err="1"/>
              <a:t>ASC,Cno</a:t>
            </a:r>
            <a:r>
              <a:rPr lang="en-US" altLang="zh-CN" sz="1650" dirty="0"/>
              <a:t> DESC);</a:t>
            </a:r>
          </a:p>
          <a:p>
            <a:pPr marL="0" lvl="1" indent="0">
              <a:buNone/>
            </a:pPr>
            <a:r>
              <a:rPr lang="zh-CN" altLang="en-US" sz="1650" dirty="0"/>
              <a:t>     </a:t>
            </a:r>
          </a:p>
          <a:p>
            <a:pPr marL="0" lvl="1" indent="0">
              <a:buNone/>
            </a:pPr>
            <a:r>
              <a:rPr lang="zh-CN" altLang="en-US" sz="1500" dirty="0"/>
              <a:t>      </a:t>
            </a:r>
          </a:p>
        </p:txBody>
      </p:sp>
      <p:sp>
        <p:nvSpPr>
          <p:cNvPr id="4" name="Rectangle 2">
            <a:extLst>
              <a:ext uri="{FF2B5EF4-FFF2-40B4-BE49-F238E27FC236}">
                <a16:creationId xmlns:a16="http://schemas.microsoft.com/office/drawing/2014/main" id="{7640AA38-FA41-60E5-C531-44A85518AADD}"/>
              </a:ext>
            </a:extLst>
          </p:cNvPr>
          <p:cNvSpPr txBox="1">
            <a:spLocks noChangeArrowheads="1"/>
          </p:cNvSpPr>
          <p:nvPr/>
        </p:nvSpPr>
        <p:spPr bwMode="auto">
          <a:xfrm>
            <a:off x="1485900" y="83224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建立索引（续）</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内容占位符 2">
            <a:extLst>
              <a:ext uri="{FF2B5EF4-FFF2-40B4-BE49-F238E27FC236}">
                <a16:creationId xmlns:a16="http://schemas.microsoft.com/office/drawing/2014/main" id="{86867240-A075-2D08-161C-9FB4D21186F5}"/>
              </a:ext>
            </a:extLst>
          </p:cNvPr>
          <p:cNvSpPr>
            <a:spLocks noGrp="1" noChangeArrowheads="1"/>
          </p:cNvSpPr>
          <p:nvPr>
            <p:ph idx="4294967295"/>
          </p:nvPr>
        </p:nvSpPr>
        <p:spPr>
          <a:xfrm>
            <a:off x="647564" y="1196752"/>
            <a:ext cx="7848872" cy="3821906"/>
          </a:xfrm>
        </p:spPr>
        <p:txBody>
          <a:bodyPr/>
          <a:lstStyle/>
          <a:p>
            <a:pPr eaLnBrk="1" hangingPunct="1">
              <a:lnSpc>
                <a:spcPct val="150000"/>
              </a:lnSpc>
              <a:spcBef>
                <a:spcPct val="0"/>
              </a:spcBef>
            </a:pPr>
            <a:r>
              <a:rPr lang="en-US" altLang="zh-CN" dirty="0">
                <a:solidFill>
                  <a:srgbClr val="FF00FF"/>
                </a:solidFill>
              </a:rPr>
              <a:t>2.</a:t>
            </a:r>
            <a:r>
              <a:rPr lang="zh-CN" altLang="en-US" dirty="0">
                <a:solidFill>
                  <a:srgbClr val="FF00FF"/>
                </a:solidFill>
              </a:rPr>
              <a:t>修改索引</a:t>
            </a:r>
            <a:endParaRPr lang="en-US" altLang="zh-CN" dirty="0">
              <a:solidFill>
                <a:srgbClr val="FF00FF"/>
              </a:solidFill>
            </a:endParaRPr>
          </a:p>
          <a:p>
            <a:pPr eaLnBrk="1" hangingPunct="1">
              <a:lnSpc>
                <a:spcPct val="150000"/>
              </a:lnSpc>
              <a:spcBef>
                <a:spcPct val="0"/>
              </a:spcBef>
            </a:pPr>
            <a:r>
              <a:rPr lang="en-US" altLang="zh-CN" sz="1950" dirty="0">
                <a:solidFill>
                  <a:srgbClr val="FF00FF"/>
                </a:solidFill>
              </a:rPr>
              <a:t>ALTER </a:t>
            </a:r>
            <a:r>
              <a:rPr lang="en-US" altLang="zh-CN" sz="1950" dirty="0"/>
              <a:t>INDEX &lt;</a:t>
            </a:r>
            <a:r>
              <a:rPr lang="zh-CN" altLang="en-US" sz="1950" dirty="0"/>
              <a:t>旧索引名</a:t>
            </a:r>
            <a:r>
              <a:rPr lang="en-US" altLang="zh-CN" sz="1950" dirty="0"/>
              <a:t>&gt; RENAME TO &lt;</a:t>
            </a:r>
            <a:r>
              <a:rPr lang="zh-CN" altLang="en-US" sz="1950" dirty="0"/>
              <a:t>新索引名</a:t>
            </a:r>
            <a:r>
              <a:rPr lang="en-US" altLang="zh-CN" sz="1950" dirty="0"/>
              <a:t>&gt;</a:t>
            </a:r>
          </a:p>
          <a:p>
            <a:pPr eaLnBrk="1" hangingPunct="1">
              <a:lnSpc>
                <a:spcPct val="150000"/>
              </a:lnSpc>
              <a:spcBef>
                <a:spcPct val="0"/>
              </a:spcBef>
            </a:pPr>
            <a:endParaRPr lang="en-US" altLang="zh-CN" u="sng" dirty="0"/>
          </a:p>
          <a:p>
            <a:pPr eaLnBrk="1" hangingPunct="1">
              <a:lnSpc>
                <a:spcPct val="150000"/>
              </a:lnSpc>
              <a:spcBef>
                <a:spcPct val="0"/>
              </a:spcBef>
              <a:buFont typeface="Wingdings" pitchFamily="2" charset="2"/>
              <a:buNone/>
            </a:pPr>
            <a:r>
              <a:rPr lang="en-US" altLang="zh-CN" sz="1800" dirty="0"/>
              <a:t>[</a:t>
            </a:r>
            <a:r>
              <a:rPr lang="zh-CN" altLang="en-US" sz="1800" dirty="0"/>
              <a:t>例</a:t>
            </a:r>
            <a:r>
              <a:rPr lang="en-US" altLang="zh-CN" sz="1800" dirty="0"/>
              <a:t>3.14]</a:t>
            </a:r>
            <a:r>
              <a:rPr lang="zh-CN" altLang="en-US" sz="1800" dirty="0"/>
              <a:t> 将</a:t>
            </a:r>
            <a:r>
              <a:rPr lang="en-US" altLang="zh-CN" sz="1800" dirty="0"/>
              <a:t>SC</a:t>
            </a:r>
            <a:r>
              <a:rPr lang="zh-CN" altLang="en-US" sz="1800" dirty="0"/>
              <a:t>表的</a:t>
            </a:r>
            <a:r>
              <a:rPr lang="en-US" altLang="zh-CN" sz="1800" dirty="0" err="1"/>
              <a:t>Idx_SCCno</a:t>
            </a:r>
            <a:r>
              <a:rPr lang="zh-CN" altLang="en-US" sz="1800" dirty="0"/>
              <a:t>索引名改为</a:t>
            </a:r>
            <a:r>
              <a:rPr lang="en-US" altLang="zh-CN" sz="1800" dirty="0" err="1"/>
              <a:t>Idx_SCSnoCno</a:t>
            </a:r>
            <a:endParaRPr lang="zh-CN" altLang="en-US" sz="1800" dirty="0"/>
          </a:p>
          <a:p>
            <a:pPr eaLnBrk="1" hangingPunct="1">
              <a:lnSpc>
                <a:spcPct val="150000"/>
              </a:lnSpc>
              <a:spcBef>
                <a:spcPct val="0"/>
              </a:spcBef>
              <a:buFont typeface="Wingdings" pitchFamily="2" charset="2"/>
              <a:buNone/>
            </a:pPr>
            <a:endParaRPr lang="en-US" altLang="zh-CN" sz="1500" dirty="0"/>
          </a:p>
          <a:p>
            <a:pPr eaLnBrk="1" hangingPunct="1">
              <a:lnSpc>
                <a:spcPct val="150000"/>
              </a:lnSpc>
              <a:spcBef>
                <a:spcPct val="0"/>
              </a:spcBef>
              <a:buFont typeface="Wingdings" pitchFamily="2" charset="2"/>
              <a:buNone/>
            </a:pPr>
            <a:r>
              <a:rPr lang="en-US" altLang="zh-CN" sz="1800" dirty="0"/>
              <a:t>   ALTER INDEX </a:t>
            </a:r>
            <a:r>
              <a:rPr lang="en-US" altLang="zh-CN" sz="1800" dirty="0" err="1"/>
              <a:t>Idx_SCCno</a:t>
            </a:r>
            <a:r>
              <a:rPr lang="en-US" altLang="zh-CN" sz="1800" dirty="0"/>
              <a:t> RENAME TO </a:t>
            </a:r>
            <a:r>
              <a:rPr lang="en-US" altLang="zh-CN" sz="1800" dirty="0" err="1"/>
              <a:t>Idx_SCSnoCno</a:t>
            </a:r>
            <a:r>
              <a:rPr lang="en-US" altLang="zh-CN" sz="1800" dirty="0"/>
              <a:t>;</a:t>
            </a:r>
          </a:p>
        </p:txBody>
      </p:sp>
      <p:sp>
        <p:nvSpPr>
          <p:cNvPr id="4" name="Rectangle 2">
            <a:extLst>
              <a:ext uri="{FF2B5EF4-FFF2-40B4-BE49-F238E27FC236}">
                <a16:creationId xmlns:a16="http://schemas.microsoft.com/office/drawing/2014/main" id="{E241CBD7-2573-EEC0-3578-DECC299F3E31}"/>
              </a:ext>
            </a:extLst>
          </p:cNvPr>
          <p:cNvSpPr txBox="1">
            <a:spLocks noChangeArrowheads="1"/>
          </p:cNvSpPr>
          <p:nvPr/>
        </p:nvSpPr>
        <p:spPr bwMode="auto">
          <a:xfrm>
            <a:off x="1485900" y="832247"/>
            <a:ext cx="6172200" cy="848916"/>
          </a:xfrm>
          <a:prstGeom prst="rect">
            <a:avLst/>
          </a:prstGeom>
          <a:noFill/>
          <a:ln>
            <a:noFill/>
          </a:ln>
        </p:spPr>
        <p:txBody>
          <a:bodyPr anchor="ctr"/>
          <a:lstStyle>
            <a:lvl1pPr algn="ctr" rtl="0" eaLnBrk="0" fontAlgn="base" hangingPunct="0">
              <a:spcBef>
                <a:spcPct val="0"/>
              </a:spcBef>
              <a:spcAft>
                <a:spcPct val="0"/>
              </a:spcAft>
              <a:defRPr sz="4000" b="1">
                <a:solidFill>
                  <a:schemeClr val="bg1"/>
                </a:solidFill>
                <a:latin typeface="+mj-lt"/>
                <a:ea typeface="+mj-ea"/>
                <a:cs typeface="+mj-cs"/>
              </a:defRPr>
            </a:lvl1pPr>
            <a:lvl2pPr algn="ctr" rtl="0" eaLnBrk="0" fontAlgn="base" hangingPunct="0">
              <a:spcBef>
                <a:spcPct val="0"/>
              </a:spcBef>
              <a:spcAft>
                <a:spcPct val="0"/>
              </a:spcAft>
              <a:defRPr sz="4000" b="1">
                <a:solidFill>
                  <a:schemeClr val="bg1"/>
                </a:solidFill>
                <a:latin typeface="Arial" pitchFamily="34" charset="0"/>
                <a:ea typeface="宋体" pitchFamily="2" charset="-122"/>
              </a:defRPr>
            </a:lvl2pPr>
            <a:lvl3pPr algn="ctr" rtl="0" eaLnBrk="0" fontAlgn="base" hangingPunct="0">
              <a:spcBef>
                <a:spcPct val="0"/>
              </a:spcBef>
              <a:spcAft>
                <a:spcPct val="0"/>
              </a:spcAft>
              <a:defRPr sz="4000" b="1">
                <a:solidFill>
                  <a:schemeClr val="bg1"/>
                </a:solidFill>
                <a:latin typeface="Arial" pitchFamily="34" charset="0"/>
                <a:ea typeface="宋体" pitchFamily="2" charset="-122"/>
              </a:defRPr>
            </a:lvl3pPr>
            <a:lvl4pPr algn="ctr" rtl="0" eaLnBrk="0" fontAlgn="base" hangingPunct="0">
              <a:spcBef>
                <a:spcPct val="0"/>
              </a:spcBef>
              <a:spcAft>
                <a:spcPct val="0"/>
              </a:spcAft>
              <a:defRPr sz="4000" b="1">
                <a:solidFill>
                  <a:schemeClr val="bg1"/>
                </a:solidFill>
                <a:latin typeface="Arial" pitchFamily="34" charset="0"/>
                <a:ea typeface="宋体" pitchFamily="2" charset="-122"/>
              </a:defRPr>
            </a:lvl4pPr>
            <a:lvl5pPr algn="ctr" rtl="0" eaLnBrk="0" fontAlgn="base" hangingPunct="0">
              <a:spcBef>
                <a:spcPct val="0"/>
              </a:spcBef>
              <a:spcAft>
                <a:spcPct val="0"/>
              </a:spcAft>
              <a:defRPr sz="4000" b="1">
                <a:solidFill>
                  <a:schemeClr val="bg1"/>
                </a:solidFill>
                <a:latin typeface="Arial" pitchFamily="34" charset="0"/>
                <a:ea typeface="宋体" pitchFamily="2" charset="-122"/>
              </a:defRPr>
            </a:lvl5pPr>
            <a:lvl6pPr marL="457200" algn="ctr" rtl="0" eaLnBrk="0" fontAlgn="base" hangingPunct="0">
              <a:spcBef>
                <a:spcPct val="0"/>
              </a:spcBef>
              <a:spcAft>
                <a:spcPct val="0"/>
              </a:spcAft>
              <a:defRPr sz="4000" b="1">
                <a:solidFill>
                  <a:schemeClr val="bg1"/>
                </a:solidFill>
                <a:latin typeface="Arial" pitchFamily="34" charset="0"/>
                <a:ea typeface="宋体" pitchFamily="2" charset="-122"/>
              </a:defRPr>
            </a:lvl6pPr>
            <a:lvl7pPr marL="914400" algn="ctr" rtl="0" eaLnBrk="0" fontAlgn="base" hangingPunct="0">
              <a:spcBef>
                <a:spcPct val="0"/>
              </a:spcBef>
              <a:spcAft>
                <a:spcPct val="0"/>
              </a:spcAft>
              <a:defRPr sz="4000" b="1">
                <a:solidFill>
                  <a:schemeClr val="bg1"/>
                </a:solidFill>
                <a:latin typeface="Arial" pitchFamily="34" charset="0"/>
                <a:ea typeface="宋体" pitchFamily="2" charset="-122"/>
              </a:defRPr>
            </a:lvl7pPr>
            <a:lvl8pPr marL="1371600" algn="ctr" rtl="0" eaLnBrk="0" fontAlgn="base" hangingPunct="0">
              <a:spcBef>
                <a:spcPct val="0"/>
              </a:spcBef>
              <a:spcAft>
                <a:spcPct val="0"/>
              </a:spcAft>
              <a:defRPr sz="4000" b="1">
                <a:solidFill>
                  <a:schemeClr val="bg1"/>
                </a:solidFill>
                <a:latin typeface="Arial" pitchFamily="34" charset="0"/>
                <a:ea typeface="宋体" pitchFamily="2" charset="-122"/>
              </a:defRPr>
            </a:lvl8pPr>
            <a:lvl9pPr marL="1828800" algn="ctr" rtl="0" eaLnBrk="0" fontAlgn="base" hangingPunct="0">
              <a:spcBef>
                <a:spcPct val="0"/>
              </a:spcBef>
              <a:spcAft>
                <a:spcPct val="0"/>
              </a:spcAft>
              <a:defRPr sz="4000" b="1">
                <a:solidFill>
                  <a:schemeClr val="bg1"/>
                </a:solidFill>
                <a:latin typeface="Arial" pitchFamily="34" charset="0"/>
                <a:ea typeface="宋体" pitchFamily="2" charset="-122"/>
              </a:defRPr>
            </a:lvl9pPr>
          </a:lstStyle>
          <a:p>
            <a:pPr eaLnBrk="1" hangingPunct="1">
              <a:defRPr/>
            </a:pPr>
            <a:r>
              <a:rPr lang="en-US" altLang="zh-CN" sz="2700" kern="0" dirty="0"/>
              <a:t>2.</a:t>
            </a:r>
            <a:r>
              <a:rPr lang="zh-CN" altLang="en-US" sz="2700" kern="0" dirty="0"/>
              <a:t>修改索引</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a:extLst>
              <a:ext uri="{FF2B5EF4-FFF2-40B4-BE49-F238E27FC236}">
                <a16:creationId xmlns:a16="http://schemas.microsoft.com/office/drawing/2014/main" id="{9D9AA484-FF9C-8347-FE88-570B4A3E7858}"/>
              </a:ext>
            </a:extLst>
          </p:cNvPr>
          <p:cNvSpPr>
            <a:spLocks noGrp="1" noChangeArrowheads="1"/>
          </p:cNvSpPr>
          <p:nvPr>
            <p:ph type="body" idx="4294967295"/>
          </p:nvPr>
        </p:nvSpPr>
        <p:spPr>
          <a:xfrm>
            <a:off x="539552" y="1124744"/>
            <a:ext cx="8064896" cy="3086100"/>
          </a:xfrm>
        </p:spPr>
        <p:txBody>
          <a:bodyPr>
            <a:normAutofit/>
          </a:bodyPr>
          <a:lstStyle/>
          <a:p>
            <a:pPr algn="just" eaLnBrk="1" hangingPunct="1"/>
            <a:r>
              <a:rPr lang="en-US" altLang="zh-CN" dirty="0">
                <a:solidFill>
                  <a:srgbClr val="FF00FF"/>
                </a:solidFill>
              </a:rPr>
              <a:t>3.</a:t>
            </a:r>
            <a:r>
              <a:rPr lang="zh-CN" altLang="en-US" dirty="0">
                <a:solidFill>
                  <a:srgbClr val="FF00FF"/>
                </a:solidFill>
              </a:rPr>
              <a:t>删除索引</a:t>
            </a:r>
            <a:endParaRPr lang="en-US" altLang="zh-CN" dirty="0">
              <a:solidFill>
                <a:srgbClr val="FF00FF"/>
              </a:solidFill>
            </a:endParaRPr>
          </a:p>
          <a:p>
            <a:pPr algn="just" eaLnBrk="1" hangingPunct="1"/>
            <a:r>
              <a:rPr lang="en-US" altLang="zh-CN" dirty="0">
                <a:solidFill>
                  <a:srgbClr val="FF00FF"/>
                </a:solidFill>
              </a:rPr>
              <a:t>DROP</a:t>
            </a:r>
            <a:r>
              <a:rPr lang="en-US" altLang="zh-CN" dirty="0"/>
              <a:t> INDEX &lt;</a:t>
            </a:r>
            <a:r>
              <a:rPr lang="zh-CN" altLang="en-US" dirty="0"/>
              <a:t>索引名</a:t>
            </a:r>
            <a:r>
              <a:rPr lang="en-US" altLang="zh-CN" dirty="0"/>
              <a:t>&gt;</a:t>
            </a:r>
            <a:r>
              <a:rPr lang="zh-CN" altLang="en-US" dirty="0"/>
              <a:t>;</a:t>
            </a:r>
          </a:p>
          <a:p>
            <a:pPr lvl="1" eaLnBrk="1" hangingPunct="1">
              <a:buFont typeface="Wingdings" pitchFamily="2" charset="2"/>
              <a:buNone/>
            </a:pPr>
            <a:r>
              <a:rPr lang="zh-CN" altLang="en-US" dirty="0"/>
              <a:t>删除索引时，系统会从数据字典中删去有关该索引的描述</a:t>
            </a:r>
            <a:endParaRPr lang="en-US" altLang="zh-CN" dirty="0"/>
          </a:p>
          <a:p>
            <a:pPr lvl="1" eaLnBrk="1" hangingPunct="1">
              <a:buFont typeface="Wingdings" pitchFamily="2" charset="2"/>
              <a:buNone/>
            </a:pPr>
            <a:endParaRPr lang="zh-CN" altLang="en-US" dirty="0"/>
          </a:p>
          <a:p>
            <a:pPr lvl="1" eaLnBrk="1" hangingPunct="1">
              <a:lnSpc>
                <a:spcPct val="170000"/>
              </a:lnSpc>
              <a:buFont typeface="Wingdings" pitchFamily="2" charset="2"/>
              <a:buNone/>
            </a:pPr>
            <a:r>
              <a:rPr lang="en-US" altLang="zh-CN" dirty="0"/>
              <a:t>[</a:t>
            </a:r>
            <a:r>
              <a:rPr lang="zh-CN" altLang="en-US" dirty="0"/>
              <a:t>例</a:t>
            </a:r>
            <a:r>
              <a:rPr lang="en-US" altLang="zh-CN" dirty="0"/>
              <a:t>3.15]</a:t>
            </a:r>
            <a:r>
              <a:rPr lang="zh-CN" altLang="en-US" dirty="0"/>
              <a:t>  删除</a:t>
            </a:r>
            <a:r>
              <a:rPr lang="en-US" altLang="zh-CN" dirty="0"/>
              <a:t>Student</a:t>
            </a:r>
            <a:r>
              <a:rPr lang="zh-CN" altLang="en-US" dirty="0"/>
              <a:t>表的</a:t>
            </a:r>
            <a:r>
              <a:rPr lang="en-US" altLang="zh-CN" dirty="0" err="1"/>
              <a:t>Idx_StuSname</a:t>
            </a:r>
            <a:r>
              <a:rPr lang="zh-CN" altLang="en-US" dirty="0"/>
              <a:t>索引</a:t>
            </a:r>
          </a:p>
          <a:p>
            <a:pPr lvl="1" eaLnBrk="1" hangingPunct="1">
              <a:lnSpc>
                <a:spcPct val="170000"/>
              </a:lnSpc>
              <a:buFont typeface="Wingdings" pitchFamily="2" charset="2"/>
              <a:buNone/>
            </a:pPr>
            <a:r>
              <a:rPr lang="en-US" altLang="zh-CN" dirty="0"/>
              <a:t>               DROP INDEX </a:t>
            </a:r>
            <a:r>
              <a:rPr lang="en-US" altLang="zh-CN" dirty="0" err="1"/>
              <a:t>Idx_StuSname</a:t>
            </a:r>
            <a:r>
              <a:rPr lang="en-US" altLang="zh-CN" dirty="0"/>
              <a:t>;</a:t>
            </a:r>
          </a:p>
        </p:txBody>
      </p:sp>
      <p:sp>
        <p:nvSpPr>
          <p:cNvPr id="4" name="Rectangle 2">
            <a:extLst>
              <a:ext uri="{FF2B5EF4-FFF2-40B4-BE49-F238E27FC236}">
                <a16:creationId xmlns:a16="http://schemas.microsoft.com/office/drawing/2014/main" id="{54C05F33-DC8F-4138-D87F-E65E3DDE571D}"/>
              </a:ext>
            </a:extLst>
          </p:cNvPr>
          <p:cNvSpPr txBox="1">
            <a:spLocks noChangeArrowheads="1"/>
          </p:cNvSpPr>
          <p:nvPr/>
        </p:nvSpPr>
        <p:spPr bwMode="auto">
          <a:xfrm>
            <a:off x="1485900" y="832247"/>
            <a:ext cx="6172200" cy="848916"/>
          </a:xfrm>
          <a:prstGeom prst="rect">
            <a:avLst/>
          </a:prstGeom>
          <a:noFill/>
          <a:ln>
            <a:noFill/>
          </a:ln>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en-US" altLang="zh-CN" sz="2700">
                <a:solidFill>
                  <a:schemeClr val="bg1"/>
                </a:solidFill>
              </a:rPr>
              <a:t>3.</a:t>
            </a:r>
            <a:r>
              <a:rPr lang="zh-CN" altLang="en-US" sz="2700">
                <a:solidFill>
                  <a:schemeClr val="bg1"/>
                </a:solidFill>
              </a:rPr>
              <a:t>删除索引</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0EB6265D-7720-716E-92D6-330C3B54E8AD}"/>
              </a:ext>
            </a:extLst>
          </p:cNvPr>
          <p:cNvSpPr>
            <a:spLocks noGrp="1" noChangeArrowheads="1"/>
          </p:cNvSpPr>
          <p:nvPr>
            <p:ph type="title" idx="4294967295"/>
          </p:nvPr>
        </p:nvSpPr>
        <p:spPr/>
        <p:txBody>
          <a:bodyPr/>
          <a:lstStyle/>
          <a:p>
            <a:pPr eaLnBrk="1" hangingPunct="1"/>
            <a:r>
              <a:rPr lang="en-US" altLang="zh-CN" sz="2700"/>
              <a:t>3.2 </a:t>
            </a:r>
            <a:r>
              <a:rPr lang="zh-CN" altLang="en-US" sz="2700"/>
              <a:t>数据定义</a:t>
            </a:r>
          </a:p>
        </p:txBody>
      </p:sp>
      <p:sp>
        <p:nvSpPr>
          <p:cNvPr id="59395" name="Rectangle 3">
            <a:extLst>
              <a:ext uri="{FF2B5EF4-FFF2-40B4-BE49-F238E27FC236}">
                <a16:creationId xmlns:a16="http://schemas.microsoft.com/office/drawing/2014/main" id="{0C1A9333-B90E-3370-B7E9-EE08BF41A965}"/>
              </a:ext>
            </a:extLst>
          </p:cNvPr>
          <p:cNvSpPr>
            <a:spLocks noGrp="1" noChangeArrowheads="1"/>
          </p:cNvSpPr>
          <p:nvPr>
            <p:ph type="body" idx="4294967295"/>
          </p:nvPr>
        </p:nvSpPr>
        <p:spPr>
          <a:xfrm>
            <a:off x="1601391" y="1862148"/>
            <a:ext cx="6056709" cy="3640931"/>
          </a:xfrm>
        </p:spPr>
        <p:txBody>
          <a:bodyPr/>
          <a:lstStyle/>
          <a:p>
            <a:pPr marL="0" indent="0">
              <a:lnSpc>
                <a:spcPct val="190000"/>
              </a:lnSpc>
              <a:buNone/>
            </a:pPr>
            <a:r>
              <a:rPr lang="en-US" altLang="zh-CN"/>
              <a:t>3.2.1 </a:t>
            </a:r>
            <a:r>
              <a:rPr lang="zh-CN" altLang="en-US"/>
              <a:t>模式的定义与删除</a:t>
            </a:r>
          </a:p>
          <a:p>
            <a:pPr marL="0" indent="0">
              <a:lnSpc>
                <a:spcPct val="190000"/>
              </a:lnSpc>
              <a:buNone/>
            </a:pPr>
            <a:r>
              <a:rPr lang="en-US" altLang="zh-CN"/>
              <a:t>3.2.2 </a:t>
            </a:r>
            <a:r>
              <a:rPr lang="zh-CN" altLang="en-US"/>
              <a:t>基本表的定义、删除与修改</a:t>
            </a:r>
          </a:p>
          <a:p>
            <a:pPr marL="0" indent="0">
              <a:lnSpc>
                <a:spcPct val="190000"/>
              </a:lnSpc>
              <a:buNone/>
            </a:pPr>
            <a:r>
              <a:rPr lang="en-US" altLang="zh-CN"/>
              <a:t>3.2.3 </a:t>
            </a:r>
            <a:r>
              <a:rPr lang="zh-CN" altLang="en-US"/>
              <a:t>索引的建立与删除</a:t>
            </a:r>
            <a:endParaRPr lang="en-US" altLang="zh-CN"/>
          </a:p>
          <a:p>
            <a:pPr marL="0" indent="0">
              <a:lnSpc>
                <a:spcPct val="190000"/>
              </a:lnSpc>
              <a:buNone/>
            </a:pPr>
            <a:r>
              <a:rPr lang="en-US" altLang="zh-CN">
                <a:solidFill>
                  <a:srgbClr val="00B050"/>
                </a:solidFill>
              </a:rPr>
              <a:t>3.2.4 </a:t>
            </a:r>
            <a:r>
              <a:rPr lang="zh-CN" altLang="en-US">
                <a:solidFill>
                  <a:srgbClr val="00B050"/>
                </a:solidFill>
              </a:rPr>
              <a:t>数据字典</a:t>
            </a:r>
          </a:p>
          <a:p>
            <a:pPr marL="0" indent="0">
              <a:buNone/>
            </a:pPr>
            <a:endParaRPr lang="en-US" altLang="zh-CN"/>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标题 1">
            <a:extLst>
              <a:ext uri="{FF2B5EF4-FFF2-40B4-BE49-F238E27FC236}">
                <a16:creationId xmlns:a16="http://schemas.microsoft.com/office/drawing/2014/main" id="{FF903FD9-B042-4FFD-D74E-BCFA0AEC3403}"/>
              </a:ext>
            </a:extLst>
          </p:cNvPr>
          <p:cNvSpPr>
            <a:spLocks noGrp="1" noChangeArrowheads="1"/>
          </p:cNvSpPr>
          <p:nvPr>
            <p:ph type="title" idx="4294967295"/>
          </p:nvPr>
        </p:nvSpPr>
        <p:spPr/>
        <p:txBody>
          <a:bodyPr/>
          <a:lstStyle/>
          <a:p>
            <a:pPr eaLnBrk="1" hangingPunct="1"/>
            <a:r>
              <a:rPr lang="en-US" altLang="zh-CN" sz="2700"/>
              <a:t>3.2.4 </a:t>
            </a:r>
            <a:r>
              <a:rPr lang="zh-CN" altLang="en-US" sz="2700"/>
              <a:t>数据字典</a:t>
            </a:r>
          </a:p>
        </p:txBody>
      </p:sp>
      <p:sp>
        <p:nvSpPr>
          <p:cNvPr id="64515" name="内容占位符 2">
            <a:extLst>
              <a:ext uri="{FF2B5EF4-FFF2-40B4-BE49-F238E27FC236}">
                <a16:creationId xmlns:a16="http://schemas.microsoft.com/office/drawing/2014/main" id="{BFE737D6-FBD9-25E8-062E-938D1E3EC483}"/>
              </a:ext>
            </a:extLst>
          </p:cNvPr>
          <p:cNvSpPr>
            <a:spLocks noGrp="1" noChangeArrowheads="1"/>
          </p:cNvSpPr>
          <p:nvPr>
            <p:ph idx="4294967295"/>
          </p:nvPr>
        </p:nvSpPr>
        <p:spPr>
          <a:xfrm>
            <a:off x="791580" y="1593066"/>
            <a:ext cx="7614846" cy="3942160"/>
          </a:xfrm>
        </p:spPr>
        <p:txBody>
          <a:bodyPr>
            <a:normAutofit lnSpcReduction="10000"/>
          </a:bodyPr>
          <a:lstStyle/>
          <a:p>
            <a:pPr eaLnBrk="1" hangingPunct="1"/>
            <a:r>
              <a:rPr lang="zh-CN" altLang="en-US" sz="1950" dirty="0"/>
              <a:t>数据字典是关系数据库管理系统内部的一组系统表，它记录了数据库中所有定义信息：</a:t>
            </a:r>
            <a:endParaRPr lang="en-US" altLang="zh-CN" sz="1950" dirty="0"/>
          </a:p>
          <a:p>
            <a:pPr lvl="1"/>
            <a:r>
              <a:rPr lang="zh-CN" altLang="en-US" dirty="0"/>
              <a:t>关系模式定义</a:t>
            </a:r>
            <a:endParaRPr lang="en-US" altLang="zh-CN" dirty="0"/>
          </a:p>
          <a:p>
            <a:pPr lvl="1"/>
            <a:r>
              <a:rPr lang="zh-CN" altLang="en-US" dirty="0"/>
              <a:t>视图定义</a:t>
            </a:r>
            <a:endParaRPr lang="en-US" altLang="zh-CN" dirty="0"/>
          </a:p>
          <a:p>
            <a:pPr lvl="1"/>
            <a:r>
              <a:rPr lang="zh-CN" altLang="en-US" dirty="0"/>
              <a:t>索引定义</a:t>
            </a:r>
            <a:endParaRPr lang="en-US" altLang="zh-CN" dirty="0"/>
          </a:p>
          <a:p>
            <a:pPr lvl="1"/>
            <a:r>
              <a:rPr lang="zh-CN" altLang="en-US" dirty="0"/>
              <a:t>完整性约束定义</a:t>
            </a:r>
            <a:endParaRPr lang="en-US" altLang="zh-CN" dirty="0"/>
          </a:p>
          <a:p>
            <a:pPr lvl="1"/>
            <a:r>
              <a:rPr lang="zh-CN" altLang="en-US" dirty="0"/>
              <a:t>各类用户对数据库的操作权限</a:t>
            </a:r>
            <a:endParaRPr lang="en-US" altLang="zh-CN" dirty="0"/>
          </a:p>
          <a:p>
            <a:pPr lvl="1"/>
            <a:r>
              <a:rPr lang="zh-CN" altLang="en-US" dirty="0"/>
              <a:t>统计信息等</a:t>
            </a:r>
          </a:p>
          <a:p>
            <a:pPr eaLnBrk="1" hangingPunct="1"/>
            <a:r>
              <a:rPr lang="zh-CN" altLang="en-US" sz="1950" dirty="0"/>
              <a:t>关系数据库管理系统在执行</a:t>
            </a:r>
            <a:r>
              <a:rPr lang="en-US" altLang="zh-CN" sz="1950" dirty="0"/>
              <a:t>SQL</a:t>
            </a:r>
            <a:r>
              <a:rPr lang="zh-CN" altLang="en-US" sz="1950" dirty="0"/>
              <a:t>的数据定义语句时，就是在更新数据字典表中的相应信息</a:t>
            </a:r>
            <a:endParaRPr lang="en-US" altLang="zh-CN" sz="1950" dirty="0"/>
          </a:p>
          <a:p>
            <a:pPr eaLnBrk="1" hangingPunct="1"/>
            <a:r>
              <a:rPr lang="zh-CN" altLang="zh-CN" sz="1950" dirty="0"/>
              <a:t>查询优化和查询处理时，</a:t>
            </a:r>
            <a:r>
              <a:rPr lang="zh-CN" altLang="en-US" sz="1950" dirty="0"/>
              <a:t>关系数据库管理系统</a:t>
            </a:r>
            <a:r>
              <a:rPr lang="zh-CN" altLang="zh-CN" sz="1950" dirty="0"/>
              <a:t>要根据数据字典中的信息执行处理算法和优化算法</a:t>
            </a:r>
            <a:endParaRPr lang="zh-CN" altLang="en-US" sz="195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页脚占位符 4">
            <a:extLst>
              <a:ext uri="{FF2B5EF4-FFF2-40B4-BE49-F238E27FC236}">
                <a16:creationId xmlns:a16="http://schemas.microsoft.com/office/drawing/2014/main" id="{722D1E0D-ECE7-8E85-19E6-4BD2F2E62199}"/>
              </a:ext>
            </a:extLst>
          </p:cNvPr>
          <p:cNvSpPr txBox="1">
            <a:spLocks noGrp="1" noChangeArrowheads="1"/>
          </p:cNvSpPr>
          <p:nvPr/>
        </p:nvSpPr>
        <p:spPr bwMode="auto">
          <a:xfrm>
            <a:off x="5057775" y="5643564"/>
            <a:ext cx="2700338"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en-US" altLang="zh-CN" sz="1350" b="0"/>
          </a:p>
        </p:txBody>
      </p:sp>
      <p:sp>
        <p:nvSpPr>
          <p:cNvPr id="6147" name="Rectangle 2">
            <a:extLst>
              <a:ext uri="{FF2B5EF4-FFF2-40B4-BE49-F238E27FC236}">
                <a16:creationId xmlns:a16="http://schemas.microsoft.com/office/drawing/2014/main" id="{72B9024F-BE76-CAE5-6735-207EF71F4339}"/>
              </a:ext>
            </a:extLst>
          </p:cNvPr>
          <p:cNvSpPr>
            <a:spLocks noGrp="1" noChangeArrowheads="1"/>
          </p:cNvSpPr>
          <p:nvPr>
            <p:ph type="title" idx="4294967295"/>
          </p:nvPr>
        </p:nvSpPr>
        <p:spPr/>
        <p:txBody>
          <a:bodyPr/>
          <a:lstStyle/>
          <a:p>
            <a:pPr eaLnBrk="1" hangingPunct="1"/>
            <a:r>
              <a:rPr lang="zh-CN" altLang="en-US" sz="2700" dirty="0"/>
              <a:t>第</a:t>
            </a:r>
            <a:r>
              <a:rPr lang="en-US" altLang="zh-CN" sz="2700" dirty="0"/>
              <a:t>3</a:t>
            </a:r>
            <a:r>
              <a:rPr lang="zh-CN" altLang="en-US" sz="2700" dirty="0"/>
              <a:t>章</a:t>
            </a:r>
            <a:r>
              <a:rPr lang="zh-CN" altLang="en-US" sz="2700" dirty="0">
                <a:ea typeface="黑体" panose="02010609060101010101" pitchFamily="49" charset="-122"/>
              </a:rPr>
              <a:t>  </a:t>
            </a:r>
            <a:r>
              <a:rPr lang="zh-CN" altLang="en-US" sz="2700" dirty="0"/>
              <a:t>关系数据库标准语言</a:t>
            </a:r>
            <a:r>
              <a:rPr lang="en-US" altLang="zh-CN" sz="2700" dirty="0">
                <a:ea typeface="黑体" panose="02010609060101010101" pitchFamily="49" charset="-122"/>
              </a:rPr>
              <a:t>SQL</a:t>
            </a:r>
          </a:p>
        </p:txBody>
      </p:sp>
      <p:sp>
        <p:nvSpPr>
          <p:cNvPr id="6148" name="Rectangle 3">
            <a:extLst>
              <a:ext uri="{FF2B5EF4-FFF2-40B4-BE49-F238E27FC236}">
                <a16:creationId xmlns:a16="http://schemas.microsoft.com/office/drawing/2014/main" id="{B9BA945F-118B-F5A5-40AA-467A4D83F151}"/>
              </a:ext>
            </a:extLst>
          </p:cNvPr>
          <p:cNvSpPr>
            <a:spLocks noGrp="1" noChangeArrowheads="1"/>
          </p:cNvSpPr>
          <p:nvPr>
            <p:ph type="body" idx="4294967295"/>
          </p:nvPr>
        </p:nvSpPr>
        <p:spPr>
          <a:xfrm>
            <a:off x="1907704" y="1439682"/>
            <a:ext cx="4881563" cy="3745706"/>
          </a:xfrm>
        </p:spPr>
        <p:txBody>
          <a:bodyPr>
            <a:normAutofit fontScale="92500" lnSpcReduction="10000"/>
          </a:bodyPr>
          <a:lstStyle/>
          <a:p>
            <a:pPr algn="just" eaLnBrk="1" hangingPunct="1">
              <a:lnSpc>
                <a:spcPct val="130000"/>
              </a:lnSpc>
              <a:buFont typeface="Wingdings" pitchFamily="2" charset="2"/>
              <a:buNone/>
            </a:pPr>
            <a:r>
              <a:rPr lang="en-US" altLang="zh-CN" dirty="0"/>
              <a:t>3.1 SQL</a:t>
            </a:r>
            <a:r>
              <a:rPr lang="zh-CN" altLang="en-US" dirty="0"/>
              <a:t>概述</a:t>
            </a:r>
            <a:endParaRPr lang="en-US" altLang="zh-CN" dirty="0"/>
          </a:p>
          <a:p>
            <a:pPr algn="just" eaLnBrk="1" hangingPunct="1">
              <a:lnSpc>
                <a:spcPct val="130000"/>
              </a:lnSpc>
              <a:buFont typeface="Wingdings" pitchFamily="2" charset="2"/>
              <a:buNone/>
            </a:pPr>
            <a:r>
              <a:rPr lang="en-US" altLang="zh-CN" dirty="0"/>
              <a:t>3.2 </a:t>
            </a:r>
            <a:r>
              <a:rPr lang="zh-CN" altLang="en-US" dirty="0"/>
              <a:t>数据定义</a:t>
            </a:r>
          </a:p>
          <a:p>
            <a:pPr algn="just" eaLnBrk="1" hangingPunct="1">
              <a:lnSpc>
                <a:spcPct val="130000"/>
              </a:lnSpc>
              <a:buFont typeface="Wingdings" pitchFamily="2" charset="2"/>
              <a:buNone/>
            </a:pPr>
            <a:r>
              <a:rPr lang="en-US" altLang="zh-CN" dirty="0">
                <a:solidFill>
                  <a:srgbClr val="0066FF"/>
                </a:solidFill>
              </a:rPr>
              <a:t>3.3 </a:t>
            </a:r>
            <a:r>
              <a:rPr lang="zh-CN" altLang="en-US" dirty="0">
                <a:solidFill>
                  <a:srgbClr val="0066FF"/>
                </a:solidFill>
              </a:rPr>
              <a:t>数据查询</a:t>
            </a:r>
          </a:p>
          <a:p>
            <a:pPr algn="just" eaLnBrk="1" hangingPunct="1">
              <a:lnSpc>
                <a:spcPct val="130000"/>
              </a:lnSpc>
              <a:buFont typeface="Wingdings" pitchFamily="2" charset="2"/>
              <a:buNone/>
            </a:pPr>
            <a:r>
              <a:rPr lang="en-US" altLang="zh-CN" dirty="0"/>
              <a:t>3.4 </a:t>
            </a:r>
            <a:r>
              <a:rPr lang="zh-CN" altLang="en-US" dirty="0"/>
              <a:t>数据更新</a:t>
            </a:r>
            <a:endParaRPr lang="zh-CN" altLang="en-US" sz="2400" dirty="0"/>
          </a:p>
          <a:p>
            <a:pPr algn="just" eaLnBrk="1" hangingPunct="1">
              <a:lnSpc>
                <a:spcPct val="130000"/>
              </a:lnSpc>
              <a:buFont typeface="Wingdings" pitchFamily="2" charset="2"/>
              <a:buNone/>
            </a:pPr>
            <a:r>
              <a:rPr lang="en-US" altLang="zh-CN" dirty="0"/>
              <a:t>3.5 </a:t>
            </a:r>
            <a:r>
              <a:rPr lang="zh-CN" altLang="en-US" dirty="0"/>
              <a:t>空值的处理</a:t>
            </a:r>
          </a:p>
          <a:p>
            <a:pPr algn="just" eaLnBrk="1" hangingPunct="1">
              <a:lnSpc>
                <a:spcPct val="130000"/>
              </a:lnSpc>
              <a:buFont typeface="Wingdings" pitchFamily="2" charset="2"/>
              <a:buNone/>
            </a:pPr>
            <a:r>
              <a:rPr lang="en-US" altLang="zh-CN" dirty="0"/>
              <a:t>3.6 </a:t>
            </a:r>
            <a:r>
              <a:rPr lang="zh-CN" altLang="en-US" dirty="0"/>
              <a:t>视图</a:t>
            </a:r>
          </a:p>
          <a:p>
            <a:pPr algn="just" eaLnBrk="1" hangingPunct="1">
              <a:lnSpc>
                <a:spcPct val="130000"/>
              </a:lnSpc>
              <a:buFont typeface="Wingdings" pitchFamily="2" charset="2"/>
              <a:buNone/>
            </a:pPr>
            <a:r>
              <a:rPr lang="zh-CN" altLang="en-US" dirty="0"/>
              <a:t>本章小结</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550BEA5-8CF8-C86D-9EE1-3D4334EE459D}"/>
              </a:ext>
            </a:extLst>
          </p:cNvPr>
          <p:cNvSpPr>
            <a:spLocks noGrp="1" noChangeArrowheads="1"/>
          </p:cNvSpPr>
          <p:nvPr>
            <p:ph type="title" idx="4294967295"/>
          </p:nvPr>
        </p:nvSpPr>
        <p:spPr/>
        <p:txBody>
          <a:bodyPr/>
          <a:lstStyle/>
          <a:p>
            <a:pPr eaLnBrk="1" hangingPunct="1"/>
            <a:r>
              <a:rPr lang="en-US" altLang="zh-CN" sz="2700"/>
              <a:t>3.3 </a:t>
            </a:r>
            <a:r>
              <a:rPr lang="zh-CN" altLang="en-US" sz="2700"/>
              <a:t>数据查询</a:t>
            </a:r>
          </a:p>
        </p:txBody>
      </p:sp>
      <p:sp>
        <p:nvSpPr>
          <p:cNvPr id="7171" name="Rectangle 3">
            <a:extLst>
              <a:ext uri="{FF2B5EF4-FFF2-40B4-BE49-F238E27FC236}">
                <a16:creationId xmlns:a16="http://schemas.microsoft.com/office/drawing/2014/main" id="{62A5BD93-C6E5-4D15-1294-13D15ACB1973}"/>
              </a:ext>
            </a:extLst>
          </p:cNvPr>
          <p:cNvSpPr>
            <a:spLocks noGrp="1" noChangeArrowheads="1"/>
          </p:cNvSpPr>
          <p:nvPr>
            <p:ph type="body" idx="4294967295"/>
          </p:nvPr>
        </p:nvSpPr>
        <p:spPr>
          <a:xfrm>
            <a:off x="323528" y="1124744"/>
            <a:ext cx="8748972" cy="4266010"/>
          </a:xfrm>
        </p:spPr>
        <p:txBody>
          <a:bodyPr/>
          <a:lstStyle/>
          <a:p>
            <a:pPr algn="just" eaLnBrk="1" hangingPunct="1">
              <a:lnSpc>
                <a:spcPct val="150000"/>
              </a:lnSpc>
            </a:pPr>
            <a:r>
              <a:rPr lang="zh-CN" altLang="en-US" dirty="0"/>
              <a:t>语句格式</a:t>
            </a:r>
          </a:p>
          <a:p>
            <a:pPr marL="614363" lvl="1" algn="just">
              <a:lnSpc>
                <a:spcPct val="150000"/>
              </a:lnSpc>
              <a:spcBef>
                <a:spcPct val="0"/>
              </a:spcBef>
              <a:buNone/>
            </a:pPr>
            <a:r>
              <a:rPr lang="en-US" altLang="zh-CN" sz="1800" dirty="0">
                <a:solidFill>
                  <a:schemeClr val="accent2"/>
                </a:solidFill>
              </a:rPr>
              <a:t>SELECT</a:t>
            </a:r>
            <a:r>
              <a:rPr lang="en-US" altLang="zh-CN" sz="1800" dirty="0"/>
              <a:t> [ALL|DISTINCT ] &lt;</a:t>
            </a:r>
            <a:r>
              <a:rPr lang="zh-CN" altLang="zh-CN" sz="1800" dirty="0"/>
              <a:t>目标列表达式</a:t>
            </a:r>
            <a:r>
              <a:rPr lang="en-US" altLang="zh-CN" sz="1800" dirty="0"/>
              <a:t>&gt; [</a:t>
            </a:r>
            <a:r>
              <a:rPr lang="zh-CN" altLang="zh-CN" sz="1800" dirty="0"/>
              <a:t>别名</a:t>
            </a:r>
            <a:r>
              <a:rPr lang="en-US" altLang="zh-CN" sz="1800" dirty="0"/>
              <a:t>] [,&lt;</a:t>
            </a:r>
            <a:r>
              <a:rPr lang="zh-CN" altLang="zh-CN" sz="1800" dirty="0"/>
              <a:t>目标列表达式</a:t>
            </a:r>
            <a:r>
              <a:rPr lang="en-US" altLang="zh-CN" sz="1800" dirty="0"/>
              <a:t>&gt; [</a:t>
            </a:r>
            <a:r>
              <a:rPr lang="zh-CN" altLang="zh-CN" sz="1800" dirty="0"/>
              <a:t>别名</a:t>
            </a:r>
            <a:r>
              <a:rPr lang="en-US" altLang="zh-CN" sz="1800" dirty="0"/>
              <a:t>] ] </a:t>
            </a:r>
            <a:r>
              <a:rPr lang="zh-CN" altLang="zh-CN" sz="1800" dirty="0"/>
              <a:t>…</a:t>
            </a:r>
          </a:p>
          <a:p>
            <a:pPr marL="614363" lvl="1" algn="just">
              <a:lnSpc>
                <a:spcPct val="150000"/>
              </a:lnSpc>
              <a:spcBef>
                <a:spcPct val="0"/>
              </a:spcBef>
              <a:buNone/>
            </a:pPr>
            <a:r>
              <a:rPr lang="en-US" altLang="zh-CN" sz="1800" dirty="0">
                <a:solidFill>
                  <a:schemeClr val="accent2"/>
                </a:solidFill>
              </a:rPr>
              <a:t>FROM</a:t>
            </a:r>
            <a:r>
              <a:rPr lang="en-US" altLang="zh-CN" sz="1800" dirty="0"/>
              <a:t> &lt;</a:t>
            </a:r>
            <a:r>
              <a:rPr lang="zh-CN" altLang="zh-CN" sz="1800" dirty="0"/>
              <a:t>表名或视图名</a:t>
            </a:r>
            <a:r>
              <a:rPr lang="en-US" altLang="zh-CN" sz="1800" dirty="0"/>
              <a:t>&gt; [</a:t>
            </a:r>
            <a:r>
              <a:rPr lang="zh-CN" altLang="zh-CN" sz="1800" dirty="0"/>
              <a:t>别名</a:t>
            </a:r>
            <a:r>
              <a:rPr lang="en-US" altLang="zh-CN" sz="1800" dirty="0"/>
              <a:t>]  [,&lt;</a:t>
            </a:r>
            <a:r>
              <a:rPr lang="zh-CN" altLang="zh-CN" sz="1800" dirty="0"/>
              <a:t>表名或视图名</a:t>
            </a:r>
            <a:r>
              <a:rPr lang="en-US" altLang="zh-CN" sz="1800" dirty="0"/>
              <a:t>&gt; [</a:t>
            </a:r>
            <a:r>
              <a:rPr lang="zh-CN" altLang="zh-CN" sz="1800" dirty="0"/>
              <a:t>别名</a:t>
            </a:r>
            <a:r>
              <a:rPr lang="en-US" altLang="zh-CN" sz="1800" dirty="0"/>
              <a:t>] ] ] </a:t>
            </a:r>
            <a:r>
              <a:rPr lang="zh-CN" altLang="zh-CN" sz="1800" dirty="0"/>
              <a:t>…</a:t>
            </a:r>
            <a:r>
              <a:rPr lang="en-US" altLang="zh-CN" sz="1800" dirty="0"/>
              <a:t> | (&lt;SELECT</a:t>
            </a:r>
            <a:r>
              <a:rPr lang="zh-CN" altLang="zh-CN" sz="1800" dirty="0"/>
              <a:t>语句</a:t>
            </a:r>
            <a:r>
              <a:rPr lang="en-US" altLang="zh-CN" sz="1800" dirty="0"/>
              <a:t>&gt;) [ AS ] &lt;</a:t>
            </a:r>
            <a:r>
              <a:rPr lang="zh-CN" altLang="zh-CN" sz="1800" dirty="0"/>
              <a:t>别名</a:t>
            </a:r>
            <a:r>
              <a:rPr lang="en-US" altLang="zh-CN" sz="1800" dirty="0"/>
              <a:t>&gt;</a:t>
            </a:r>
            <a:endParaRPr lang="zh-CN" altLang="zh-CN" sz="1800" dirty="0"/>
          </a:p>
          <a:p>
            <a:pPr marL="614363" lvl="1" algn="just">
              <a:lnSpc>
                <a:spcPct val="150000"/>
              </a:lnSpc>
              <a:spcBef>
                <a:spcPct val="0"/>
              </a:spcBef>
              <a:buNone/>
            </a:pPr>
            <a:r>
              <a:rPr lang="en-US" altLang="zh-CN" sz="1800" dirty="0"/>
              <a:t>[</a:t>
            </a:r>
            <a:r>
              <a:rPr lang="en-US" altLang="zh-CN" sz="1800" dirty="0">
                <a:solidFill>
                  <a:schemeClr val="accent2"/>
                </a:solidFill>
              </a:rPr>
              <a:t>WHERE</a:t>
            </a:r>
            <a:r>
              <a:rPr lang="en-US" altLang="zh-CN" sz="1800" dirty="0"/>
              <a:t> &lt;</a:t>
            </a:r>
            <a:r>
              <a:rPr lang="zh-CN" altLang="zh-CN" sz="1800" dirty="0"/>
              <a:t>条件表达式</a:t>
            </a:r>
            <a:r>
              <a:rPr lang="en-US" altLang="zh-CN" sz="1800" dirty="0"/>
              <a:t>&gt; ]</a:t>
            </a:r>
            <a:endParaRPr lang="zh-CN" altLang="zh-CN" sz="1800" dirty="0"/>
          </a:p>
          <a:p>
            <a:pPr marL="614363" lvl="1" algn="just">
              <a:lnSpc>
                <a:spcPct val="150000"/>
              </a:lnSpc>
              <a:spcBef>
                <a:spcPct val="0"/>
              </a:spcBef>
              <a:buNone/>
            </a:pPr>
            <a:r>
              <a:rPr lang="en-US" altLang="zh-CN" sz="1800" dirty="0"/>
              <a:t>[</a:t>
            </a:r>
            <a:r>
              <a:rPr lang="en-US" altLang="zh-CN" sz="1800" dirty="0">
                <a:solidFill>
                  <a:schemeClr val="accent2"/>
                </a:solidFill>
              </a:rPr>
              <a:t>GROUP BY </a:t>
            </a:r>
            <a:r>
              <a:rPr lang="en-US" altLang="zh-CN" sz="1800" dirty="0"/>
              <a:t>&lt;</a:t>
            </a:r>
            <a:r>
              <a:rPr lang="zh-CN" altLang="zh-CN" sz="1800" dirty="0"/>
              <a:t>列名</a:t>
            </a:r>
            <a:r>
              <a:rPr lang="en-US" altLang="zh-CN" sz="1800" dirty="0"/>
              <a:t>1&gt; [ HAVING &lt;</a:t>
            </a:r>
            <a:r>
              <a:rPr lang="zh-CN" altLang="zh-CN" sz="1800" dirty="0"/>
              <a:t>条件表达式</a:t>
            </a:r>
            <a:r>
              <a:rPr lang="en-US" altLang="zh-CN" sz="1800" dirty="0"/>
              <a:t>&gt; ] ]</a:t>
            </a:r>
            <a:endParaRPr lang="zh-CN" altLang="zh-CN" sz="1800" dirty="0"/>
          </a:p>
          <a:p>
            <a:pPr marL="614363" lvl="1" algn="just">
              <a:lnSpc>
                <a:spcPct val="150000"/>
              </a:lnSpc>
              <a:spcBef>
                <a:spcPct val="0"/>
              </a:spcBef>
              <a:buNone/>
            </a:pPr>
            <a:r>
              <a:rPr lang="en-US" altLang="zh-CN" sz="1800" dirty="0"/>
              <a:t>[</a:t>
            </a:r>
            <a:r>
              <a:rPr lang="en-US" altLang="zh-CN" sz="1800" dirty="0">
                <a:solidFill>
                  <a:schemeClr val="accent2"/>
                </a:solidFill>
              </a:rPr>
              <a:t>ORDER BY </a:t>
            </a:r>
            <a:r>
              <a:rPr lang="en-US" altLang="zh-CN" sz="1800" dirty="0"/>
              <a:t>&lt;</a:t>
            </a:r>
            <a:r>
              <a:rPr lang="zh-CN" altLang="zh-CN" sz="1800" dirty="0"/>
              <a:t>列名</a:t>
            </a:r>
            <a:r>
              <a:rPr lang="en-US" altLang="zh-CN" sz="1800" dirty="0"/>
              <a:t>2&gt; [ ASC|DESC]]</a:t>
            </a:r>
            <a:endParaRPr lang="zh-CN" altLang="zh-CN" sz="1800" dirty="0"/>
          </a:p>
          <a:p>
            <a:pPr marL="614363" lvl="1" algn="just">
              <a:lnSpc>
                <a:spcPct val="150000"/>
              </a:lnSpc>
              <a:spcBef>
                <a:spcPct val="0"/>
              </a:spcBef>
              <a:buNone/>
            </a:pPr>
            <a:r>
              <a:rPr lang="en-US" altLang="zh-CN" sz="1800" dirty="0">
                <a:solidFill>
                  <a:schemeClr val="accent2"/>
                </a:solidFill>
              </a:rPr>
              <a:t>LIMIT</a:t>
            </a:r>
            <a:r>
              <a:rPr lang="en-US" altLang="zh-CN" sz="1800" dirty="0"/>
              <a:t> &lt;</a:t>
            </a:r>
            <a:r>
              <a:rPr lang="zh-CN" altLang="zh-CN" sz="1800" dirty="0"/>
              <a:t>行数</a:t>
            </a:r>
            <a:r>
              <a:rPr lang="en-US" altLang="zh-CN" sz="1800" dirty="0"/>
              <a:t>1&gt;[ OFFSET &lt;</a:t>
            </a:r>
            <a:r>
              <a:rPr lang="zh-CN" altLang="zh-CN" sz="1800" dirty="0"/>
              <a:t>行数</a:t>
            </a:r>
            <a:r>
              <a:rPr lang="en-US" altLang="zh-CN" sz="1800" dirty="0"/>
              <a:t>2&gt;];</a:t>
            </a:r>
          </a:p>
          <a:p>
            <a:pPr marL="614363" lvl="1" algn="just">
              <a:buNone/>
            </a:pPr>
            <a:r>
              <a:rPr lang="zh-CN" altLang="en-US" sz="1200" dirty="0">
                <a:latin typeface="Courier New" panose="02070309020205020404" pitchFamily="49" charset="0"/>
              </a:rPr>
              <a:t> </a:t>
            </a:r>
            <a:endParaRPr lang="zh-CN" altLang="en-US" sz="105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a:extLst>
              <a:ext uri="{FF2B5EF4-FFF2-40B4-BE49-F238E27FC236}">
                <a16:creationId xmlns:a16="http://schemas.microsoft.com/office/drawing/2014/main" id="{1CBF6A90-772D-7F97-2303-A6689C9041AB}"/>
              </a:ext>
            </a:extLst>
          </p:cNvPr>
          <p:cNvSpPr>
            <a:spLocks noGrp="1" noChangeArrowheads="1"/>
          </p:cNvSpPr>
          <p:nvPr>
            <p:ph type="title" idx="4294967295"/>
          </p:nvPr>
        </p:nvSpPr>
        <p:spPr/>
        <p:txBody>
          <a:bodyPr/>
          <a:lstStyle/>
          <a:p>
            <a:r>
              <a:rPr lang="zh-CN" altLang="en-US" sz="2700"/>
              <a:t>数据查询（续）</a:t>
            </a:r>
          </a:p>
        </p:txBody>
      </p:sp>
      <p:sp>
        <p:nvSpPr>
          <p:cNvPr id="8195" name="内容占位符 2">
            <a:extLst>
              <a:ext uri="{FF2B5EF4-FFF2-40B4-BE49-F238E27FC236}">
                <a16:creationId xmlns:a16="http://schemas.microsoft.com/office/drawing/2014/main" id="{3D8F86A1-D050-3C3E-5923-9B11D5B802D9}"/>
              </a:ext>
            </a:extLst>
          </p:cNvPr>
          <p:cNvSpPr>
            <a:spLocks noGrp="1" noChangeArrowheads="1"/>
          </p:cNvSpPr>
          <p:nvPr>
            <p:ph idx="4294967295"/>
          </p:nvPr>
        </p:nvSpPr>
        <p:spPr>
          <a:xfrm>
            <a:off x="323528" y="1412080"/>
            <a:ext cx="8136904" cy="4465191"/>
          </a:xfrm>
        </p:spPr>
        <p:txBody>
          <a:bodyPr>
            <a:normAutofit fontScale="70000" lnSpcReduction="20000"/>
          </a:bodyPr>
          <a:lstStyle/>
          <a:p>
            <a:pPr lvl="1" algn="just">
              <a:lnSpc>
                <a:spcPct val="150000"/>
              </a:lnSpc>
              <a:spcBef>
                <a:spcPct val="0"/>
              </a:spcBef>
              <a:buFont typeface="Wingdings" panose="05000000000000000000" pitchFamily="2" charset="2"/>
              <a:buChar char="l"/>
            </a:pPr>
            <a:r>
              <a:rPr lang="en-US" altLang="zh-CN" sz="2900" dirty="0"/>
              <a:t>SELECT</a:t>
            </a:r>
            <a:r>
              <a:rPr lang="zh-CN" altLang="en-US" sz="2900" dirty="0"/>
              <a:t>语句：指定要显示的属性列</a:t>
            </a:r>
          </a:p>
          <a:p>
            <a:pPr lvl="1" algn="just">
              <a:lnSpc>
                <a:spcPct val="150000"/>
              </a:lnSpc>
              <a:spcBef>
                <a:spcPct val="0"/>
              </a:spcBef>
              <a:buFont typeface="Wingdings" panose="05000000000000000000" pitchFamily="2" charset="2"/>
              <a:buChar char="l"/>
            </a:pPr>
            <a:r>
              <a:rPr lang="en-US" altLang="zh-CN" sz="2900" dirty="0"/>
              <a:t>FROM</a:t>
            </a:r>
            <a:r>
              <a:rPr lang="zh-CN" altLang="en-US" sz="2900" dirty="0"/>
              <a:t>子句：指定查询对象</a:t>
            </a:r>
            <a:r>
              <a:rPr lang="en-US" altLang="zh-CN" sz="2900" dirty="0"/>
              <a:t>（</a:t>
            </a:r>
            <a:r>
              <a:rPr lang="zh-CN" altLang="en-US" sz="2900" dirty="0"/>
              <a:t>基本表或视图</a:t>
            </a:r>
            <a:r>
              <a:rPr lang="en-US" altLang="zh-CN" sz="2900" dirty="0"/>
              <a:t>）</a:t>
            </a:r>
          </a:p>
          <a:p>
            <a:pPr lvl="1" algn="just">
              <a:lnSpc>
                <a:spcPct val="150000"/>
              </a:lnSpc>
              <a:spcBef>
                <a:spcPct val="0"/>
              </a:spcBef>
              <a:buFont typeface="Wingdings" panose="05000000000000000000" pitchFamily="2" charset="2"/>
              <a:buChar char="l"/>
            </a:pPr>
            <a:r>
              <a:rPr lang="en-US" altLang="zh-CN" sz="2900" dirty="0"/>
              <a:t>WHERE</a:t>
            </a:r>
            <a:r>
              <a:rPr lang="zh-CN" altLang="en-US" sz="2900" dirty="0"/>
              <a:t>子句：指定查询条件</a:t>
            </a:r>
          </a:p>
          <a:p>
            <a:pPr lvl="1" algn="just">
              <a:lnSpc>
                <a:spcPct val="150000"/>
              </a:lnSpc>
              <a:spcBef>
                <a:spcPct val="0"/>
              </a:spcBef>
              <a:buFont typeface="Wingdings" panose="05000000000000000000" pitchFamily="2" charset="2"/>
              <a:buChar char="l"/>
            </a:pPr>
            <a:r>
              <a:rPr lang="en-US" altLang="zh-CN" sz="2900" dirty="0"/>
              <a:t>GROUP BY</a:t>
            </a:r>
            <a:r>
              <a:rPr lang="zh-CN" altLang="en-US" sz="2900" dirty="0"/>
              <a:t>子句：结果按照</a:t>
            </a:r>
            <a:r>
              <a:rPr lang="en-US" altLang="zh-CN" sz="2900" dirty="0"/>
              <a:t>&lt;</a:t>
            </a:r>
            <a:r>
              <a:rPr lang="zh-CN" altLang="en-US" sz="2900" dirty="0"/>
              <a:t>列名</a:t>
            </a:r>
            <a:r>
              <a:rPr lang="en-US" altLang="zh-CN" sz="2900" dirty="0"/>
              <a:t>1&gt;</a:t>
            </a:r>
            <a:r>
              <a:rPr lang="zh-CN" altLang="en-US" sz="2900" dirty="0"/>
              <a:t>的值进行分组，该属性列值相等的元组为一个组，通常在每组中作用聚集函数。</a:t>
            </a:r>
          </a:p>
          <a:p>
            <a:pPr lvl="1" algn="just">
              <a:lnSpc>
                <a:spcPct val="150000"/>
              </a:lnSpc>
              <a:spcBef>
                <a:spcPct val="0"/>
              </a:spcBef>
              <a:buFont typeface="Wingdings" panose="05000000000000000000" pitchFamily="2" charset="2"/>
              <a:buChar char="l"/>
            </a:pPr>
            <a:r>
              <a:rPr lang="en-US" altLang="zh-CN" sz="2900" dirty="0"/>
              <a:t>HAVING</a:t>
            </a:r>
            <a:r>
              <a:rPr lang="zh-CN" altLang="en-US" sz="2900" dirty="0"/>
              <a:t>短语：只有满足指定条件的组才予以输出</a:t>
            </a:r>
          </a:p>
          <a:p>
            <a:pPr lvl="1">
              <a:lnSpc>
                <a:spcPct val="150000"/>
              </a:lnSpc>
              <a:spcBef>
                <a:spcPct val="0"/>
              </a:spcBef>
              <a:buFont typeface="Wingdings" panose="05000000000000000000" pitchFamily="2" charset="2"/>
              <a:buChar char="l"/>
            </a:pPr>
            <a:r>
              <a:rPr lang="en-US" altLang="zh-CN" sz="2900" dirty="0"/>
              <a:t>ORDER BY</a:t>
            </a:r>
            <a:r>
              <a:rPr lang="zh-CN" altLang="en-US" sz="2900" dirty="0"/>
              <a:t>子句：对查询结果表按</a:t>
            </a:r>
            <a:r>
              <a:rPr lang="en-US" altLang="zh-CN" sz="2900" dirty="0"/>
              <a:t>&lt;</a:t>
            </a:r>
            <a:r>
              <a:rPr lang="zh-CN" altLang="en-US" sz="2900" dirty="0"/>
              <a:t>列名</a:t>
            </a:r>
            <a:r>
              <a:rPr lang="en-US" altLang="zh-CN" sz="2900" dirty="0"/>
              <a:t>1&gt;</a:t>
            </a:r>
            <a:r>
              <a:rPr lang="zh-CN" altLang="en-US" sz="2900" dirty="0"/>
              <a:t>的值的升序或降序排序 </a:t>
            </a:r>
            <a:endParaRPr lang="en-US" altLang="zh-CN" sz="2900" dirty="0"/>
          </a:p>
          <a:p>
            <a:pPr lvl="1">
              <a:lnSpc>
                <a:spcPct val="150000"/>
              </a:lnSpc>
              <a:spcBef>
                <a:spcPct val="0"/>
              </a:spcBef>
              <a:buFont typeface="Wingdings" panose="05000000000000000000" pitchFamily="2" charset="2"/>
              <a:buChar char="l"/>
            </a:pPr>
            <a:r>
              <a:rPr lang="en-US" altLang="zh-CN" sz="2900" dirty="0"/>
              <a:t>LIMIT</a:t>
            </a:r>
            <a:r>
              <a:rPr lang="zh-CN" altLang="zh-CN" sz="2900" dirty="0"/>
              <a:t>子句</a:t>
            </a:r>
            <a:r>
              <a:rPr lang="en-US" altLang="zh-CN" sz="2900" dirty="0"/>
              <a:t>:</a:t>
            </a:r>
            <a:r>
              <a:rPr lang="zh-CN" altLang="zh-CN" sz="2900" dirty="0"/>
              <a:t>限制</a:t>
            </a:r>
            <a:r>
              <a:rPr lang="en-US" altLang="zh-CN" sz="2900" dirty="0"/>
              <a:t>SELECT</a:t>
            </a:r>
            <a:r>
              <a:rPr lang="zh-CN" altLang="zh-CN" sz="2900" dirty="0"/>
              <a:t>语句查询结果的数量为</a:t>
            </a:r>
            <a:r>
              <a:rPr lang="en-US" altLang="zh-CN" sz="2900" dirty="0"/>
              <a:t>&lt;</a:t>
            </a:r>
            <a:r>
              <a:rPr lang="zh-CN" altLang="en-US" sz="2900" dirty="0"/>
              <a:t>行数</a:t>
            </a:r>
            <a:r>
              <a:rPr lang="en-US" altLang="zh-CN" sz="2900" dirty="0"/>
              <a:t>1&gt;</a:t>
            </a:r>
            <a:r>
              <a:rPr lang="zh-CN" altLang="zh-CN" sz="2900" dirty="0"/>
              <a:t>行，</a:t>
            </a:r>
            <a:r>
              <a:rPr lang="en-US" altLang="zh-CN" sz="2900" dirty="0"/>
              <a:t>OFFSET &lt;</a:t>
            </a:r>
            <a:r>
              <a:rPr lang="zh-CN" altLang="en-US" sz="2900" dirty="0"/>
              <a:t>行数</a:t>
            </a:r>
            <a:r>
              <a:rPr lang="en-US" altLang="zh-CN" sz="2900" dirty="0"/>
              <a:t>2&gt;</a:t>
            </a:r>
            <a:r>
              <a:rPr lang="zh-CN" altLang="zh-CN" sz="2900" dirty="0"/>
              <a:t>，表示在计算</a:t>
            </a:r>
            <a:r>
              <a:rPr lang="en-US" altLang="zh-CN" sz="2900" dirty="0"/>
              <a:t>&lt;</a:t>
            </a:r>
            <a:r>
              <a:rPr lang="zh-CN" altLang="en-US" sz="2900" dirty="0"/>
              <a:t>行数</a:t>
            </a:r>
            <a:r>
              <a:rPr lang="en-US" altLang="zh-CN" sz="2900" dirty="0"/>
              <a:t>1&gt;</a:t>
            </a:r>
            <a:r>
              <a:rPr lang="zh-CN" altLang="zh-CN" sz="2900" dirty="0"/>
              <a:t>行前忽略</a:t>
            </a:r>
            <a:r>
              <a:rPr lang="en-US" altLang="zh-CN" sz="2900" dirty="0"/>
              <a:t>&lt;</a:t>
            </a:r>
            <a:r>
              <a:rPr lang="zh-CN" altLang="en-US" sz="2900" dirty="0"/>
              <a:t>行数</a:t>
            </a:r>
            <a:r>
              <a:rPr lang="en-US" altLang="zh-CN" sz="2900" dirty="0"/>
              <a:t>2&gt;</a:t>
            </a:r>
            <a:r>
              <a:rPr lang="zh-CN" altLang="zh-CN" sz="2900" dirty="0"/>
              <a:t>行</a:t>
            </a:r>
            <a:endParaRPr lang="en-US" altLang="zh-CN" sz="2900" dirty="0"/>
          </a:p>
          <a:p>
            <a:pPr lvl="1">
              <a:lnSpc>
                <a:spcPct val="140000"/>
              </a:lnSpc>
              <a:spcBef>
                <a:spcPct val="0"/>
              </a:spcBef>
              <a:buFont typeface="Wingdings" panose="05000000000000000000" pitchFamily="2" charset="2"/>
              <a:buChar char="l"/>
            </a:pPr>
            <a:endParaRPr lang="zh-CN" altLang="en-US" dirty="0"/>
          </a:p>
          <a:p>
            <a:pPr>
              <a:spcBef>
                <a:spcPct val="0"/>
              </a:spcBef>
              <a:buFont typeface="Wingdings" panose="05000000000000000000" pitchFamily="2" charset="2"/>
              <a:buChar char="l"/>
            </a:pPr>
            <a:endParaRPr lang="zh-CN" alt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5B821BBA-78BC-6297-D0BF-C101E1463EFC}"/>
              </a:ext>
            </a:extLst>
          </p:cNvPr>
          <p:cNvSpPr>
            <a:spLocks noGrp="1" noChangeArrowheads="1"/>
          </p:cNvSpPr>
          <p:nvPr>
            <p:ph type="title" idx="4294967295"/>
          </p:nvPr>
        </p:nvSpPr>
        <p:spPr/>
        <p:txBody>
          <a:bodyPr/>
          <a:lstStyle/>
          <a:p>
            <a:pPr eaLnBrk="1" hangingPunct="1"/>
            <a:r>
              <a:rPr lang="en-US" altLang="zh-CN" sz="2700"/>
              <a:t>3.3  </a:t>
            </a:r>
            <a:r>
              <a:rPr lang="zh-CN" altLang="en-US" sz="2700"/>
              <a:t>数据查询 </a:t>
            </a:r>
          </a:p>
        </p:txBody>
      </p:sp>
      <p:sp>
        <p:nvSpPr>
          <p:cNvPr id="64515" name="Rectangle 3">
            <a:extLst>
              <a:ext uri="{FF2B5EF4-FFF2-40B4-BE49-F238E27FC236}">
                <a16:creationId xmlns:a16="http://schemas.microsoft.com/office/drawing/2014/main" id="{E42A84FB-12BF-8EE1-C6F8-795E22566C05}"/>
              </a:ext>
            </a:extLst>
          </p:cNvPr>
          <p:cNvSpPr>
            <a:spLocks noGrp="1" noChangeArrowheads="1"/>
          </p:cNvSpPr>
          <p:nvPr>
            <p:ph type="body" idx="4294967295"/>
          </p:nvPr>
        </p:nvSpPr>
        <p:spPr>
          <a:xfrm>
            <a:off x="1763316" y="1808560"/>
            <a:ext cx="4580334" cy="3028950"/>
          </a:xfrm>
        </p:spPr>
        <p:txBody>
          <a:bodyPr>
            <a:normAutofit fontScale="92500" lnSpcReduction="20000"/>
          </a:bodyPr>
          <a:lstStyle/>
          <a:p>
            <a:pPr marL="0" indent="0" algn="just">
              <a:lnSpc>
                <a:spcPct val="140000"/>
              </a:lnSpc>
              <a:buNone/>
            </a:pPr>
            <a:r>
              <a:rPr lang="en-US" altLang="zh-CN" dirty="0">
                <a:solidFill>
                  <a:srgbClr val="00B050"/>
                </a:solidFill>
              </a:rPr>
              <a:t>3.3.1 </a:t>
            </a:r>
            <a:r>
              <a:rPr lang="zh-CN" altLang="en-US" dirty="0">
                <a:solidFill>
                  <a:srgbClr val="00B050"/>
                </a:solidFill>
              </a:rPr>
              <a:t>单表查询</a:t>
            </a:r>
          </a:p>
          <a:p>
            <a:pPr marL="0" indent="0" algn="just">
              <a:lnSpc>
                <a:spcPct val="140000"/>
              </a:lnSpc>
              <a:buNone/>
            </a:pPr>
            <a:r>
              <a:rPr lang="en-US" altLang="zh-CN" dirty="0"/>
              <a:t>3.3.2 </a:t>
            </a:r>
            <a:r>
              <a:rPr lang="zh-CN" altLang="en-US" dirty="0"/>
              <a:t>连接查询</a:t>
            </a:r>
          </a:p>
          <a:p>
            <a:pPr marL="0" indent="0" algn="just">
              <a:lnSpc>
                <a:spcPct val="140000"/>
              </a:lnSpc>
              <a:buNone/>
            </a:pPr>
            <a:r>
              <a:rPr lang="en-US" altLang="zh-CN" dirty="0"/>
              <a:t>3.3.3 </a:t>
            </a:r>
            <a:r>
              <a:rPr lang="zh-CN" altLang="en-US" dirty="0"/>
              <a:t>嵌套查询</a:t>
            </a:r>
          </a:p>
          <a:p>
            <a:pPr marL="0" indent="0" algn="just">
              <a:lnSpc>
                <a:spcPct val="140000"/>
              </a:lnSpc>
              <a:buNone/>
            </a:pPr>
            <a:r>
              <a:rPr lang="en-US" altLang="zh-CN" dirty="0"/>
              <a:t>3.3.4 </a:t>
            </a:r>
            <a:r>
              <a:rPr lang="zh-CN" altLang="en-US" dirty="0"/>
              <a:t>集合查询</a:t>
            </a:r>
          </a:p>
          <a:p>
            <a:pPr marL="0" indent="0" algn="just">
              <a:lnSpc>
                <a:spcPct val="140000"/>
              </a:lnSpc>
              <a:buNone/>
            </a:pPr>
            <a:r>
              <a:rPr lang="en-US" altLang="zh-CN" dirty="0"/>
              <a:t>3.3.5 </a:t>
            </a:r>
            <a:r>
              <a:rPr lang="zh-CN" altLang="en-US" dirty="0"/>
              <a:t>基于派生表的查询</a:t>
            </a:r>
          </a:p>
          <a:p>
            <a:pPr marL="0" indent="0" algn="just">
              <a:buNone/>
            </a:pPr>
            <a:r>
              <a:rPr lang="zh-CN" altLang="en-US" dirty="0"/>
              <a:t>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01B09A97-64C8-46FB-790F-9C848130D917}"/>
              </a:ext>
            </a:extLst>
          </p:cNvPr>
          <p:cNvSpPr>
            <a:spLocks noGrp="1" noChangeArrowheads="1"/>
          </p:cNvSpPr>
          <p:nvPr>
            <p:ph type="title" idx="4294967295"/>
          </p:nvPr>
        </p:nvSpPr>
        <p:spPr/>
        <p:txBody>
          <a:bodyPr/>
          <a:lstStyle/>
          <a:p>
            <a:pPr eaLnBrk="1" hangingPunct="1"/>
            <a:r>
              <a:rPr lang="en-US" altLang="zh-CN" sz="2700"/>
              <a:t>3.3.1  </a:t>
            </a:r>
            <a:r>
              <a:rPr lang="zh-CN" altLang="en-US" sz="2700"/>
              <a:t>单表查询 </a:t>
            </a:r>
          </a:p>
        </p:txBody>
      </p:sp>
      <p:sp>
        <p:nvSpPr>
          <p:cNvPr id="10243" name="Rectangle 3">
            <a:extLst>
              <a:ext uri="{FF2B5EF4-FFF2-40B4-BE49-F238E27FC236}">
                <a16:creationId xmlns:a16="http://schemas.microsoft.com/office/drawing/2014/main" id="{B7E4E3C4-B19F-8A4D-D314-CC86A04030A2}"/>
              </a:ext>
            </a:extLst>
          </p:cNvPr>
          <p:cNvSpPr>
            <a:spLocks noGrp="1" noChangeArrowheads="1"/>
          </p:cNvSpPr>
          <p:nvPr>
            <p:ph type="body" idx="4294967295"/>
          </p:nvPr>
        </p:nvSpPr>
        <p:spPr>
          <a:xfrm>
            <a:off x="1115616" y="1719697"/>
            <a:ext cx="6588732" cy="3640931"/>
          </a:xfrm>
        </p:spPr>
        <p:txBody>
          <a:bodyPr>
            <a:normAutofit fontScale="92500" lnSpcReduction="10000"/>
          </a:bodyPr>
          <a:lstStyle/>
          <a:p>
            <a:pPr algn="just" eaLnBrk="1" hangingPunct="1">
              <a:lnSpc>
                <a:spcPct val="130000"/>
              </a:lnSpc>
            </a:pPr>
            <a:r>
              <a:rPr lang="zh-CN" altLang="en-US" dirty="0"/>
              <a:t>查询仅涉及一个表</a:t>
            </a:r>
          </a:p>
          <a:p>
            <a:pPr lvl="1" algn="just" eaLnBrk="1" hangingPunct="1">
              <a:lnSpc>
                <a:spcPct val="160000"/>
              </a:lnSpc>
              <a:buFont typeface="Wingdings" pitchFamily="2" charset="2"/>
              <a:buNone/>
            </a:pPr>
            <a:r>
              <a:rPr lang="en-US" altLang="zh-CN" dirty="0">
                <a:solidFill>
                  <a:srgbClr val="7030A0"/>
                </a:solidFill>
              </a:rPr>
              <a:t>1. </a:t>
            </a:r>
            <a:r>
              <a:rPr lang="zh-CN" altLang="en-US" dirty="0">
                <a:solidFill>
                  <a:srgbClr val="7030A0"/>
                </a:solidFill>
              </a:rPr>
              <a:t>选择表中的若干列</a:t>
            </a:r>
          </a:p>
          <a:p>
            <a:pPr lvl="1" algn="just" eaLnBrk="1" hangingPunct="1">
              <a:lnSpc>
                <a:spcPct val="160000"/>
              </a:lnSpc>
              <a:buFont typeface="Wingdings" pitchFamily="2" charset="2"/>
              <a:buNone/>
            </a:pPr>
            <a:r>
              <a:rPr lang="en-US" altLang="zh-CN" dirty="0"/>
              <a:t>2. </a:t>
            </a:r>
            <a:r>
              <a:rPr lang="zh-CN" altLang="en-US" dirty="0"/>
              <a:t>选择表中的若干元组</a:t>
            </a:r>
          </a:p>
          <a:p>
            <a:pPr lvl="1" algn="just" eaLnBrk="1" hangingPunct="1">
              <a:lnSpc>
                <a:spcPct val="160000"/>
              </a:lnSpc>
              <a:buFont typeface="Wingdings" pitchFamily="2" charset="2"/>
              <a:buNone/>
            </a:pPr>
            <a:r>
              <a:rPr lang="en-US" altLang="zh-CN" dirty="0"/>
              <a:t>3. ORDER BY</a:t>
            </a:r>
            <a:r>
              <a:rPr lang="zh-CN" altLang="en-US" dirty="0"/>
              <a:t>子句</a:t>
            </a:r>
          </a:p>
          <a:p>
            <a:pPr lvl="1" algn="just" eaLnBrk="1" hangingPunct="1">
              <a:lnSpc>
                <a:spcPct val="160000"/>
              </a:lnSpc>
              <a:buFont typeface="Wingdings" pitchFamily="2" charset="2"/>
              <a:buNone/>
            </a:pPr>
            <a:r>
              <a:rPr lang="en-US" altLang="zh-CN" dirty="0"/>
              <a:t>4. </a:t>
            </a:r>
            <a:r>
              <a:rPr lang="zh-CN" altLang="en-US" dirty="0"/>
              <a:t>聚集函数</a:t>
            </a:r>
          </a:p>
          <a:p>
            <a:pPr lvl="1" algn="just" eaLnBrk="1" hangingPunct="1">
              <a:lnSpc>
                <a:spcPct val="160000"/>
              </a:lnSpc>
              <a:buFont typeface="Wingdings" pitchFamily="2" charset="2"/>
              <a:buNone/>
            </a:pPr>
            <a:r>
              <a:rPr lang="en-US" altLang="zh-CN" dirty="0"/>
              <a:t>5. GROUP BY</a:t>
            </a:r>
            <a:r>
              <a:rPr lang="zh-CN" altLang="en-US" dirty="0"/>
              <a:t>子句</a:t>
            </a:r>
            <a:endParaRPr lang="en-US" altLang="zh-CN" dirty="0"/>
          </a:p>
          <a:p>
            <a:pPr lvl="1" algn="just" eaLnBrk="1" hangingPunct="1">
              <a:lnSpc>
                <a:spcPct val="160000"/>
              </a:lnSpc>
              <a:buFont typeface="Wingdings" pitchFamily="2" charset="2"/>
              <a:buNone/>
            </a:pPr>
            <a:r>
              <a:rPr lang="en-US" altLang="zh-CN" dirty="0"/>
              <a:t>6. LIMIT</a:t>
            </a:r>
            <a:r>
              <a:rPr lang="zh-CN" altLang="zh-CN" dirty="0"/>
              <a:t>子句</a:t>
            </a:r>
            <a:endParaRPr lang="zh-CN" alt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75CACF3-25BD-7FC7-42A1-5FD04E75D797}"/>
              </a:ext>
            </a:extLst>
          </p:cNvPr>
          <p:cNvSpPr>
            <a:spLocks noGrp="1" noChangeArrowheads="1"/>
          </p:cNvSpPr>
          <p:nvPr>
            <p:ph type="title" idx="4294967295"/>
          </p:nvPr>
        </p:nvSpPr>
        <p:spPr/>
        <p:txBody>
          <a:bodyPr/>
          <a:lstStyle/>
          <a:p>
            <a:pPr eaLnBrk="1" hangingPunct="1"/>
            <a:r>
              <a:rPr lang="en-US" altLang="zh-CN" sz="2700"/>
              <a:t>1.</a:t>
            </a:r>
            <a:r>
              <a:rPr lang="zh-CN" altLang="en-US" sz="2700"/>
              <a:t>选择表中的若干列</a:t>
            </a:r>
          </a:p>
        </p:txBody>
      </p:sp>
      <p:sp>
        <p:nvSpPr>
          <p:cNvPr id="11267" name="Rectangle 3">
            <a:extLst>
              <a:ext uri="{FF2B5EF4-FFF2-40B4-BE49-F238E27FC236}">
                <a16:creationId xmlns:a16="http://schemas.microsoft.com/office/drawing/2014/main" id="{958FB251-C193-74FA-9650-0DCFC0B41D3B}"/>
              </a:ext>
            </a:extLst>
          </p:cNvPr>
          <p:cNvSpPr>
            <a:spLocks noGrp="1" noChangeArrowheads="1"/>
          </p:cNvSpPr>
          <p:nvPr>
            <p:ph type="body" idx="4294967295"/>
          </p:nvPr>
        </p:nvSpPr>
        <p:spPr/>
        <p:txBody>
          <a:bodyPr/>
          <a:lstStyle/>
          <a:p>
            <a:pPr algn="just" eaLnBrk="1" hangingPunct="1"/>
            <a:r>
              <a:rPr lang="zh-CN" altLang="en-US" dirty="0"/>
              <a:t>（</a:t>
            </a:r>
            <a:r>
              <a:rPr lang="en-US" altLang="zh-CN" dirty="0"/>
              <a:t>1</a:t>
            </a:r>
            <a:r>
              <a:rPr lang="zh-CN" altLang="en-US" dirty="0"/>
              <a:t>）查询指定列</a:t>
            </a:r>
          </a:p>
          <a:p>
            <a:pPr algn="just" eaLnBrk="1" hangingPunct="1"/>
            <a:endParaRPr lang="zh-CN" altLang="en-US" dirty="0"/>
          </a:p>
          <a:p>
            <a:pPr algn="just" eaLnBrk="1" hangingPunct="1">
              <a:buFont typeface="Wingdings" pitchFamily="2" charset="2"/>
              <a:buNone/>
            </a:pPr>
            <a:r>
              <a:rPr lang="zh-CN" altLang="en-US" sz="1800" dirty="0"/>
              <a:t>	</a:t>
            </a:r>
            <a:r>
              <a:rPr lang="en-US" altLang="zh-CN" sz="2000" dirty="0"/>
              <a:t>[</a:t>
            </a:r>
            <a:r>
              <a:rPr lang="zh-CN" altLang="en-US" sz="2000" dirty="0"/>
              <a:t>例</a:t>
            </a:r>
            <a:r>
              <a:rPr lang="en-US" altLang="zh-CN" sz="2000" dirty="0"/>
              <a:t>3.16]  </a:t>
            </a:r>
            <a:r>
              <a:rPr lang="zh-CN" altLang="en-US" sz="2000" dirty="0"/>
              <a:t>查询全体学生的学号与姓名</a:t>
            </a:r>
          </a:p>
          <a:p>
            <a:pPr lvl="1" algn="just" eaLnBrk="1" hangingPunct="1">
              <a:buFont typeface="Wingdings" pitchFamily="2" charset="2"/>
              <a:buNone/>
            </a:pPr>
            <a:r>
              <a:rPr lang="zh-CN" altLang="en-US" sz="2000" dirty="0"/>
              <a:t>		</a:t>
            </a:r>
            <a:r>
              <a:rPr lang="en-US" altLang="zh-CN" sz="2000" dirty="0"/>
              <a:t>SELECT </a:t>
            </a:r>
            <a:r>
              <a:rPr lang="en-US" altLang="zh-CN" sz="2000" dirty="0" err="1"/>
              <a:t>Sno</a:t>
            </a:r>
            <a:r>
              <a:rPr lang="zh-CN" altLang="en-US" sz="2000" dirty="0"/>
              <a:t>,</a:t>
            </a:r>
            <a:r>
              <a:rPr lang="en-US" altLang="zh-CN" sz="2000" dirty="0" err="1"/>
              <a:t>Sname</a:t>
            </a:r>
            <a:endParaRPr lang="en-US" altLang="zh-CN" sz="2000" dirty="0"/>
          </a:p>
          <a:p>
            <a:pPr lvl="1" algn="just" eaLnBrk="1" hangingPunct="1">
              <a:buFont typeface="Wingdings" pitchFamily="2" charset="2"/>
              <a:buNone/>
            </a:pPr>
            <a:r>
              <a:rPr lang="en-US" altLang="zh-CN" sz="2000" dirty="0"/>
              <a:t>		FROM Student</a:t>
            </a:r>
            <a:r>
              <a:rPr lang="zh-CN" altLang="en-US" sz="2000" dirty="0"/>
              <a:t>;</a:t>
            </a:r>
            <a:r>
              <a:rPr lang="zh-CN" altLang="en-US" sz="2000" dirty="0">
                <a:latin typeface="Courier New" panose="02070309020205020404" pitchFamily="49" charset="0"/>
              </a:rPr>
              <a:t> </a:t>
            </a:r>
            <a:endParaRPr lang="zh-CN" altLang="en-US" sz="2000" dirty="0"/>
          </a:p>
          <a:p>
            <a:pPr lvl="1" algn="just" eaLnBrk="1" hangingPunct="1">
              <a:buFont typeface="Wingdings" pitchFamily="2" charset="2"/>
              <a:buNone/>
            </a:pPr>
            <a:r>
              <a:rPr lang="zh-CN" altLang="en-US" sz="2000" dirty="0">
                <a:latin typeface="Courier New" panose="02070309020205020404" pitchFamily="49" charset="0"/>
              </a:rPr>
              <a:t> </a:t>
            </a:r>
            <a:endParaRPr lang="zh-CN" altLang="en-US" sz="2000" dirty="0"/>
          </a:p>
          <a:p>
            <a:pPr algn="just" eaLnBrk="1" hangingPunct="1">
              <a:buFont typeface="Wingdings" pitchFamily="2" charset="2"/>
              <a:buNone/>
            </a:pPr>
            <a:r>
              <a:rPr lang="zh-CN" altLang="en-US" sz="2000" dirty="0"/>
              <a:t>	</a:t>
            </a:r>
            <a:r>
              <a:rPr lang="en-US" altLang="zh-CN" sz="2000" dirty="0"/>
              <a:t>[</a:t>
            </a:r>
            <a:r>
              <a:rPr lang="zh-CN" altLang="en-US" sz="2000" dirty="0"/>
              <a:t>例</a:t>
            </a:r>
            <a:r>
              <a:rPr lang="en-US" altLang="zh-CN" sz="2000" dirty="0"/>
              <a:t>3.17]  </a:t>
            </a:r>
            <a:r>
              <a:rPr lang="zh-CN" altLang="en-US" sz="2000" dirty="0"/>
              <a:t>查询全体学生的姓名、学号、主修专业。</a:t>
            </a:r>
          </a:p>
          <a:p>
            <a:pPr lvl="1" algn="just" eaLnBrk="1" hangingPunct="1">
              <a:buFont typeface="Wingdings" pitchFamily="2" charset="2"/>
              <a:buNone/>
            </a:pPr>
            <a:r>
              <a:rPr lang="zh-CN" altLang="en-US" sz="2000" dirty="0"/>
              <a:t>		</a:t>
            </a:r>
            <a:r>
              <a:rPr lang="en-US" altLang="zh-CN" sz="2000" dirty="0"/>
              <a:t>SELECT </a:t>
            </a:r>
            <a:r>
              <a:rPr lang="en-US" altLang="zh-CN" sz="2000" dirty="0" err="1"/>
              <a:t>Sname</a:t>
            </a:r>
            <a:r>
              <a:rPr lang="zh-CN" altLang="en-US" sz="2000" dirty="0"/>
              <a:t>,</a:t>
            </a:r>
            <a:r>
              <a:rPr lang="en-US" altLang="zh-CN" sz="2000" dirty="0" err="1"/>
              <a:t>Sno</a:t>
            </a:r>
            <a:r>
              <a:rPr lang="zh-CN" altLang="en-US" sz="2000" dirty="0"/>
              <a:t>,</a:t>
            </a:r>
            <a:r>
              <a:rPr lang="en-US" altLang="zh-CN" sz="2000" dirty="0" err="1"/>
              <a:t>Smajor</a:t>
            </a:r>
            <a:endParaRPr lang="en-US" altLang="zh-CN" sz="2000" dirty="0"/>
          </a:p>
          <a:p>
            <a:pPr lvl="1" algn="just" eaLnBrk="1" hangingPunct="1">
              <a:buFont typeface="Wingdings" pitchFamily="2" charset="2"/>
              <a:buNone/>
            </a:pPr>
            <a:r>
              <a:rPr lang="en-US" altLang="zh-CN" sz="2000" dirty="0"/>
              <a:t>		FROM Student</a:t>
            </a:r>
            <a:r>
              <a:rPr lang="zh-CN" altLang="en-US" sz="2000" dirty="0"/>
              <a: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8F4D206-0B58-BCFB-C4A9-B8010F57AB13}"/>
              </a:ext>
            </a:extLst>
          </p:cNvPr>
          <p:cNvSpPr>
            <a:spLocks noGrp="1" noChangeArrowheads="1"/>
          </p:cNvSpPr>
          <p:nvPr>
            <p:ph type="title" idx="4294967295"/>
          </p:nvPr>
        </p:nvSpPr>
        <p:spPr/>
        <p:txBody>
          <a:bodyPr/>
          <a:lstStyle/>
          <a:p>
            <a:pPr eaLnBrk="1" hangingPunct="1"/>
            <a:r>
              <a:rPr lang="zh-CN" altLang="en-US" sz="2700"/>
              <a:t>选择表中的若干列（续）</a:t>
            </a:r>
          </a:p>
        </p:txBody>
      </p:sp>
      <p:sp>
        <p:nvSpPr>
          <p:cNvPr id="12291" name="Rectangle 3">
            <a:extLst>
              <a:ext uri="{FF2B5EF4-FFF2-40B4-BE49-F238E27FC236}">
                <a16:creationId xmlns:a16="http://schemas.microsoft.com/office/drawing/2014/main" id="{8B8B0987-B7DE-FA86-43FD-961F1AC4FBC2}"/>
              </a:ext>
            </a:extLst>
          </p:cNvPr>
          <p:cNvSpPr>
            <a:spLocks noGrp="1" noChangeArrowheads="1"/>
          </p:cNvSpPr>
          <p:nvPr>
            <p:ph type="body" idx="4294967295"/>
          </p:nvPr>
        </p:nvSpPr>
        <p:spPr>
          <a:xfrm>
            <a:off x="457200" y="1681164"/>
            <a:ext cx="8075240" cy="3821906"/>
          </a:xfrm>
        </p:spPr>
        <p:txBody>
          <a:bodyPr>
            <a:normAutofit lnSpcReduction="10000"/>
          </a:bodyPr>
          <a:lstStyle/>
          <a:p>
            <a:pPr algn="just" eaLnBrk="1" hangingPunct="1"/>
            <a:r>
              <a:rPr lang="zh-CN" altLang="en-US" dirty="0"/>
              <a:t>（</a:t>
            </a:r>
            <a:r>
              <a:rPr lang="en-US" altLang="zh-CN" dirty="0"/>
              <a:t>2</a:t>
            </a:r>
            <a:r>
              <a:rPr lang="zh-CN" altLang="en-US" dirty="0"/>
              <a:t>）查询全部列</a:t>
            </a:r>
          </a:p>
          <a:p>
            <a:pPr lvl="1" algn="just" eaLnBrk="1" hangingPunct="1"/>
            <a:r>
              <a:rPr lang="zh-CN" altLang="en-US" dirty="0"/>
              <a:t>选出所有属性列：</a:t>
            </a:r>
          </a:p>
          <a:p>
            <a:pPr lvl="2" algn="just" eaLnBrk="1" hangingPunct="1">
              <a:buSzPct val="87000"/>
              <a:buFont typeface="Wingdings" pitchFamily="2" charset="2"/>
              <a:buChar char="l"/>
            </a:pPr>
            <a:r>
              <a:rPr lang="zh-CN" altLang="en-US" sz="2000" dirty="0"/>
              <a:t>在</a:t>
            </a:r>
            <a:r>
              <a:rPr lang="en-US" altLang="zh-CN" sz="2000" dirty="0"/>
              <a:t>SELECT</a:t>
            </a:r>
            <a:r>
              <a:rPr lang="zh-CN" altLang="en-US" sz="2000" dirty="0"/>
              <a:t>关键字后面列出所有列名 </a:t>
            </a:r>
          </a:p>
          <a:p>
            <a:pPr lvl="2" algn="just" eaLnBrk="1" hangingPunct="1">
              <a:buSzPct val="87000"/>
              <a:buFont typeface="Wingdings" pitchFamily="2" charset="2"/>
              <a:buChar char="l"/>
            </a:pPr>
            <a:r>
              <a:rPr lang="zh-CN" altLang="en-US" sz="2000" dirty="0"/>
              <a:t>将</a:t>
            </a:r>
            <a:r>
              <a:rPr lang="en-US" altLang="zh-CN" sz="2000" dirty="0"/>
              <a:t>&lt;</a:t>
            </a:r>
            <a:r>
              <a:rPr lang="zh-CN" altLang="en-US" sz="2000" dirty="0"/>
              <a:t>目标列表达式</a:t>
            </a:r>
            <a:r>
              <a:rPr lang="en-US" altLang="zh-CN" sz="2000" dirty="0"/>
              <a:t>&gt;</a:t>
            </a:r>
            <a:r>
              <a:rPr lang="zh-CN" altLang="en-US" sz="2000" dirty="0"/>
              <a:t>指定为 </a:t>
            </a:r>
            <a:r>
              <a:rPr lang="zh-CN" altLang="en-US" sz="2000" dirty="0">
                <a:solidFill>
                  <a:srgbClr val="FF00FF"/>
                </a:solidFill>
              </a:rPr>
              <a:t> *</a:t>
            </a:r>
          </a:p>
          <a:p>
            <a:pPr algn="just" eaLnBrk="1" hangingPunct="1">
              <a:buFont typeface="Wingdings" pitchFamily="2" charset="2"/>
              <a:buNone/>
            </a:pPr>
            <a:endParaRPr lang="zh-CN" altLang="en-US" dirty="0"/>
          </a:p>
          <a:p>
            <a:pPr lvl="1" algn="just" eaLnBrk="1" hangingPunct="1">
              <a:buFont typeface="Wingdings" pitchFamily="2" charset="2"/>
              <a:buNone/>
            </a:pPr>
            <a:r>
              <a:rPr lang="en-US" altLang="zh-CN" dirty="0"/>
              <a:t>[</a:t>
            </a:r>
            <a:r>
              <a:rPr lang="zh-CN" altLang="en-US" dirty="0"/>
              <a:t>例</a:t>
            </a:r>
            <a:r>
              <a:rPr lang="en-US" altLang="zh-CN" dirty="0"/>
              <a:t>3.18]  </a:t>
            </a:r>
            <a:r>
              <a:rPr lang="zh-CN" altLang="en-US" dirty="0"/>
              <a:t>查询全体学生的详细记录</a:t>
            </a:r>
          </a:p>
          <a:p>
            <a:pPr lvl="2" algn="just" eaLnBrk="1" hangingPunct="1">
              <a:buFont typeface="Arial" panose="020B0604020202020204" pitchFamily="34" charset="0"/>
              <a:buNone/>
            </a:pPr>
            <a:r>
              <a:rPr lang="en-US" altLang="zh-CN" sz="1800" dirty="0"/>
              <a:t>SELECT  </a:t>
            </a:r>
            <a:r>
              <a:rPr lang="en-US" altLang="zh-CN" sz="1800" dirty="0" err="1"/>
              <a:t>Sno</a:t>
            </a:r>
            <a:r>
              <a:rPr lang="zh-CN" altLang="en-US" sz="1800" dirty="0"/>
              <a:t>,</a:t>
            </a:r>
            <a:r>
              <a:rPr lang="en-US" altLang="zh-CN" sz="1800" dirty="0" err="1"/>
              <a:t>Sname</a:t>
            </a:r>
            <a:r>
              <a:rPr lang="zh-CN" altLang="en-US" sz="1800" dirty="0"/>
              <a:t>,</a:t>
            </a:r>
            <a:r>
              <a:rPr lang="en-US" altLang="zh-CN" sz="1800" dirty="0" err="1"/>
              <a:t>Ssex</a:t>
            </a:r>
            <a:r>
              <a:rPr lang="zh-CN" altLang="en-US" sz="1800" dirty="0"/>
              <a:t>,</a:t>
            </a:r>
            <a:r>
              <a:rPr lang="en-US" altLang="zh-CN" sz="1800" dirty="0" err="1"/>
              <a:t>Sbirthdate</a:t>
            </a:r>
            <a:r>
              <a:rPr lang="zh-CN" altLang="en-US" sz="1800" dirty="0"/>
              <a:t>,</a:t>
            </a:r>
            <a:r>
              <a:rPr lang="en-US" altLang="zh-CN" sz="1800" dirty="0" err="1"/>
              <a:t>Smajor</a:t>
            </a:r>
            <a:r>
              <a:rPr lang="en-US" altLang="zh-CN" sz="1800" dirty="0"/>
              <a:t> </a:t>
            </a:r>
          </a:p>
          <a:p>
            <a:pPr lvl="2" algn="just" eaLnBrk="1" hangingPunct="1">
              <a:buFont typeface="Arial" panose="020B0604020202020204" pitchFamily="34" charset="0"/>
              <a:buNone/>
            </a:pPr>
            <a:r>
              <a:rPr lang="en-US" altLang="zh-CN" sz="1800" dirty="0"/>
              <a:t>FROM Student</a:t>
            </a:r>
            <a:r>
              <a:rPr lang="zh-CN" altLang="en-US" sz="1800" dirty="0"/>
              <a:t>; </a:t>
            </a:r>
          </a:p>
          <a:p>
            <a:pPr lvl="2" algn="just" eaLnBrk="1" hangingPunct="1">
              <a:buFont typeface="Arial" panose="020B0604020202020204" pitchFamily="34" charset="0"/>
              <a:buNone/>
            </a:pPr>
            <a:r>
              <a:rPr lang="zh-CN" altLang="en-US" sz="1800" dirty="0"/>
              <a:t>或</a:t>
            </a:r>
          </a:p>
          <a:p>
            <a:pPr lvl="2" algn="just" eaLnBrk="1" hangingPunct="1">
              <a:buFont typeface="Arial" panose="020B0604020202020204" pitchFamily="34" charset="0"/>
              <a:buNone/>
            </a:pPr>
            <a:r>
              <a:rPr lang="en-US" altLang="zh-CN" sz="1800" dirty="0"/>
              <a:t>SELECT  *</a:t>
            </a:r>
          </a:p>
          <a:p>
            <a:pPr lvl="2" algn="just" eaLnBrk="1" hangingPunct="1">
              <a:buFont typeface="Arial" panose="020B0604020202020204" pitchFamily="34" charset="0"/>
              <a:buNone/>
            </a:pPr>
            <a:r>
              <a:rPr lang="en-US" altLang="zh-CN" sz="1800" dirty="0"/>
              <a:t>FROM Student</a:t>
            </a:r>
            <a:r>
              <a:rPr lang="zh-CN" altLang="en-US" sz="1800" dirty="0"/>
              <a:t>;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DF8D08F5-F458-3285-C372-8F646FF38B8D}"/>
              </a:ext>
            </a:extLst>
          </p:cNvPr>
          <p:cNvSpPr>
            <a:spLocks noGrp="1" noChangeArrowheads="1"/>
          </p:cNvSpPr>
          <p:nvPr>
            <p:ph type="body" idx="4294967295"/>
          </p:nvPr>
        </p:nvSpPr>
        <p:spPr>
          <a:xfrm>
            <a:off x="395536" y="1394222"/>
            <a:ext cx="8543292" cy="4069556"/>
          </a:xfrm>
        </p:spPr>
        <p:txBody>
          <a:bodyPr/>
          <a:lstStyle/>
          <a:p>
            <a:pPr algn="just" eaLnBrk="1" hangingPunct="1">
              <a:lnSpc>
                <a:spcPct val="140000"/>
              </a:lnSpc>
            </a:pPr>
            <a:r>
              <a:rPr lang="zh-CN" altLang="en-US" dirty="0"/>
              <a:t>（</a:t>
            </a:r>
            <a:r>
              <a:rPr lang="en-US" altLang="zh-CN" dirty="0"/>
              <a:t>3</a:t>
            </a:r>
            <a:r>
              <a:rPr lang="zh-CN" altLang="en-US" dirty="0"/>
              <a:t>）查询经过计算的值 </a:t>
            </a:r>
          </a:p>
          <a:p>
            <a:pPr lvl="1" algn="just" eaLnBrk="1" hangingPunct="1">
              <a:lnSpc>
                <a:spcPct val="140000"/>
              </a:lnSpc>
            </a:pPr>
            <a:r>
              <a:rPr lang="en-US" altLang="zh-CN" sz="2000" dirty="0"/>
              <a:t>SELECT</a:t>
            </a:r>
            <a:r>
              <a:rPr lang="zh-CN" altLang="en-US" sz="2000" dirty="0"/>
              <a:t>子句的</a:t>
            </a:r>
            <a:r>
              <a:rPr lang="en-US" altLang="zh-CN" sz="2000" dirty="0"/>
              <a:t>&lt;</a:t>
            </a:r>
            <a:r>
              <a:rPr lang="zh-CN" altLang="en-US" sz="2000" dirty="0"/>
              <a:t>目标列表达式</a:t>
            </a:r>
            <a:r>
              <a:rPr lang="en-US" altLang="zh-CN" sz="2000" dirty="0"/>
              <a:t>&gt;</a:t>
            </a:r>
            <a:r>
              <a:rPr lang="zh-CN" altLang="zh-CN" sz="2000" dirty="0"/>
              <a:t>可以是算术表达式</a:t>
            </a:r>
            <a:r>
              <a:rPr lang="zh-CN" altLang="en-US" sz="2000" dirty="0"/>
              <a:t>、</a:t>
            </a:r>
            <a:r>
              <a:rPr lang="zh-CN" altLang="zh-CN" sz="2000" dirty="0"/>
              <a:t>字符串常量、函数等</a:t>
            </a:r>
            <a:endParaRPr lang="en-US" altLang="zh-CN" sz="2000" dirty="0"/>
          </a:p>
          <a:p>
            <a:pPr algn="just" eaLnBrk="1" hangingPunct="1">
              <a:lnSpc>
                <a:spcPct val="90000"/>
              </a:lnSpc>
              <a:buFont typeface="Wingdings" pitchFamily="2" charset="2"/>
              <a:buNone/>
            </a:pPr>
            <a:r>
              <a:rPr lang="en-US" altLang="zh-CN" sz="2000" dirty="0"/>
              <a:t>[</a:t>
            </a:r>
            <a:r>
              <a:rPr lang="zh-CN" altLang="en-US" sz="2000" dirty="0"/>
              <a:t>例</a:t>
            </a:r>
            <a:r>
              <a:rPr lang="en-US" altLang="zh-CN" sz="2000" dirty="0"/>
              <a:t>3.19]  </a:t>
            </a:r>
            <a:r>
              <a:rPr lang="zh-CN" altLang="en-US" sz="2000" dirty="0"/>
              <a:t>查全体学生的姓名及其年龄</a:t>
            </a:r>
            <a:endParaRPr lang="en-US" altLang="zh-CN" sz="2000" dirty="0"/>
          </a:p>
          <a:p>
            <a:pPr algn="just" eaLnBrk="1" hangingPunct="1">
              <a:buFont typeface="Wingdings" pitchFamily="2" charset="2"/>
              <a:buNone/>
            </a:pPr>
            <a:r>
              <a:rPr lang="en-US" altLang="zh-CN" sz="2000" dirty="0"/>
              <a:t>  SELECT </a:t>
            </a:r>
            <a:r>
              <a:rPr lang="en-US" altLang="zh-CN" sz="2000" dirty="0" err="1"/>
              <a:t>Sname</a:t>
            </a:r>
            <a:r>
              <a:rPr lang="en-US" altLang="zh-CN" sz="2000" dirty="0"/>
              <a:t>, year(GETDATE()) – year(</a:t>
            </a:r>
            <a:r>
              <a:rPr lang="en-US" altLang="zh-CN" sz="2000" dirty="0" err="1"/>
              <a:t>Sbirthdate</a:t>
            </a:r>
            <a:r>
              <a:rPr lang="en-US" altLang="zh-CN" sz="2000" dirty="0"/>
              <a:t>) FROM Student;</a:t>
            </a:r>
          </a:p>
          <a:p>
            <a:pPr>
              <a:lnSpc>
                <a:spcPct val="150000"/>
              </a:lnSpc>
              <a:buFont typeface="Wingdings" pitchFamily="2" charset="2"/>
              <a:buNone/>
            </a:pPr>
            <a:r>
              <a:rPr lang="en-US" altLang="zh-CN" sz="1800" dirty="0"/>
              <a:t>   </a:t>
            </a:r>
          </a:p>
          <a:p>
            <a:pPr>
              <a:lnSpc>
                <a:spcPct val="150000"/>
              </a:lnSpc>
              <a:buFont typeface="Wingdings" pitchFamily="2" charset="2"/>
              <a:buNone/>
            </a:pPr>
            <a:r>
              <a:rPr lang="en-US" altLang="zh-CN" sz="1800" dirty="0"/>
              <a:t> </a:t>
            </a:r>
            <a:r>
              <a:rPr lang="zh-CN" altLang="en-US" sz="1800" dirty="0"/>
              <a:t>输出结果：</a:t>
            </a:r>
          </a:p>
          <a:p>
            <a:pPr algn="just" eaLnBrk="1" hangingPunct="1">
              <a:lnSpc>
                <a:spcPct val="90000"/>
              </a:lnSpc>
              <a:buFont typeface="Wingdings" pitchFamily="2" charset="2"/>
              <a:buNone/>
            </a:pPr>
            <a:endParaRPr lang="en-US" altLang="zh-CN" sz="1500" dirty="0"/>
          </a:p>
        </p:txBody>
      </p:sp>
      <p:sp>
        <p:nvSpPr>
          <p:cNvPr id="13315" name="Rectangle 2">
            <a:extLst>
              <a:ext uri="{FF2B5EF4-FFF2-40B4-BE49-F238E27FC236}">
                <a16:creationId xmlns:a16="http://schemas.microsoft.com/office/drawing/2014/main" id="{BB49A256-4988-E616-6E3C-F66B71DE11D4}"/>
              </a:ext>
            </a:extLst>
          </p:cNvPr>
          <p:cNvSpPr>
            <a:spLocks noGrp="1" noChangeArrowheads="1"/>
          </p:cNvSpPr>
          <p:nvPr>
            <p:ph type="title" idx="4294967295"/>
          </p:nvPr>
        </p:nvSpPr>
        <p:spPr/>
        <p:txBody>
          <a:bodyPr/>
          <a:lstStyle/>
          <a:p>
            <a:pPr eaLnBrk="1" hangingPunct="1"/>
            <a:r>
              <a:rPr lang="zh-CN" altLang="en-US" sz="2700"/>
              <a:t>查询经过计算的值（续）</a:t>
            </a:r>
          </a:p>
        </p:txBody>
      </p:sp>
      <p:graphicFrame>
        <p:nvGraphicFramePr>
          <p:cNvPr id="3" name="表格 2">
            <a:extLst>
              <a:ext uri="{FF2B5EF4-FFF2-40B4-BE49-F238E27FC236}">
                <a16:creationId xmlns:a16="http://schemas.microsoft.com/office/drawing/2014/main" id="{2E404548-F031-2452-E48E-FA7B4796E168}"/>
              </a:ext>
            </a:extLst>
          </p:cNvPr>
          <p:cNvGraphicFramePr>
            <a:graphicFrameLocks noGrp="1"/>
          </p:cNvGraphicFramePr>
          <p:nvPr>
            <p:extLst>
              <p:ext uri="{D42A27DB-BD31-4B8C-83A1-F6EECF244321}">
                <p14:modId xmlns:p14="http://schemas.microsoft.com/office/powerpoint/2010/main" val="3042359058"/>
              </p:ext>
            </p:extLst>
          </p:nvPr>
        </p:nvGraphicFramePr>
        <p:xfrm>
          <a:off x="2411760" y="4365104"/>
          <a:ext cx="1890713" cy="1706880"/>
        </p:xfrm>
        <a:graphic>
          <a:graphicData uri="http://schemas.openxmlformats.org/drawingml/2006/table">
            <a:tbl>
              <a:tblPr/>
              <a:tblGrid>
                <a:gridCol w="1044178">
                  <a:extLst>
                    <a:ext uri="{9D8B030D-6E8A-4147-A177-3AD203B41FA5}">
                      <a16:colId xmlns:a16="http://schemas.microsoft.com/office/drawing/2014/main" val="3719440926"/>
                    </a:ext>
                  </a:extLst>
                </a:gridCol>
                <a:gridCol w="846535">
                  <a:extLst>
                    <a:ext uri="{9D8B030D-6E8A-4147-A177-3AD203B41FA5}">
                      <a16:colId xmlns:a16="http://schemas.microsoft.com/office/drawing/2014/main" val="3774442064"/>
                    </a:ext>
                  </a:extLst>
                </a:gridCol>
              </a:tblGrid>
              <a:tr h="205979">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err="1">
                          <a:ln>
                            <a:noFill/>
                          </a:ln>
                          <a:solidFill>
                            <a:srgbClr val="000000"/>
                          </a:solidFill>
                          <a:effectLst/>
                          <a:latin typeface="Arial" panose="020B0604020202020204" pitchFamily="34" charset="0"/>
                          <a:ea typeface="宋体" panose="02010600030101010101" pitchFamily="2" charset="-122"/>
                        </a:rPr>
                        <a:t>Sname</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a:noFill/>
                    </a:lnL>
                    <a:lnR>
                      <a:noFill/>
                    </a:lnR>
                    <a:lnT>
                      <a:noFill/>
                    </a:lnT>
                    <a:lnB w="12700" cap="flat" cmpd="sng" algn="ctr">
                      <a:solidFill>
                        <a:srgbClr val="00B0F0"/>
                      </a:solidFill>
                      <a:prstDash val="solid"/>
                      <a:round/>
                      <a:headEnd type="none" w="med" len="med"/>
                      <a:tailEnd type="none" w="med" len="med"/>
                    </a:lnB>
                    <a:lnTlToBr>
                      <a:noFill/>
                    </a:lnTlToBr>
                    <a:lnBlToTr>
                      <a:noFill/>
                    </a:lnBlToTr>
                    <a:solidFill>
                      <a:srgbClr val="92D050"/>
                    </a:solid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a:noFill/>
                    </a:lnL>
                    <a:lnR>
                      <a:noFill/>
                    </a:lnR>
                    <a:lnT>
                      <a:noFill/>
                    </a:lnT>
                    <a:lnB w="12700" cap="flat" cmpd="sng" algn="ctr">
                      <a:solidFill>
                        <a:srgbClr val="00B0F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263197693"/>
                  </a:ext>
                </a:extLst>
              </a:tr>
              <a:tr h="205979">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李勇</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a:noFill/>
                    </a:lnL>
                    <a:lnR>
                      <a:noFill/>
                    </a:lnR>
                    <a:lnT w="12700" cap="flat" cmpd="sng" algn="ctr">
                      <a:solidFill>
                        <a:srgbClr val="00B0F0"/>
                      </a:solidFill>
                      <a:prstDash val="solid"/>
                      <a:round/>
                      <a:headEnd type="none" w="med" len="med"/>
                      <a:tailEnd type="none" w="med" len="med"/>
                    </a:lnT>
                    <a:lnB>
                      <a:noFill/>
                    </a:lnB>
                    <a:lnTlToBr>
                      <a:noFill/>
                    </a:lnTlToBr>
                    <a:lnBlToTr>
                      <a:noFill/>
                    </a:lnBlToTr>
                    <a:solidFill>
                      <a:srgbClr val="92D050"/>
                    </a:solid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21</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a:noFill/>
                    </a:lnL>
                    <a:lnR>
                      <a:noFill/>
                    </a:lnR>
                    <a:lnT w="12700" cap="flat" cmpd="sng" algn="ctr">
                      <a:solidFill>
                        <a:srgbClr val="00B0F0"/>
                      </a:solidFill>
                      <a:prstDash val="solid"/>
                      <a:round/>
                      <a:headEnd type="none" w="med" len="med"/>
                      <a:tailEnd type="none" w="med" len="med"/>
                    </a:lnT>
                    <a:lnB>
                      <a:noFill/>
                    </a:lnB>
                    <a:lnTlToBr>
                      <a:noFill/>
                    </a:lnTlToBr>
                    <a:lnBlToTr>
                      <a:noFill/>
                    </a:lnBlToTr>
                    <a:solidFill>
                      <a:srgbClr val="92D050"/>
                    </a:solidFill>
                  </a:tcPr>
                </a:tc>
                <a:extLst>
                  <a:ext uri="{0D108BD9-81ED-4DB2-BD59-A6C34878D82A}">
                    <a16:rowId xmlns:a16="http://schemas.microsoft.com/office/drawing/2014/main" val="2218384150"/>
                  </a:ext>
                </a:extLst>
              </a:tr>
              <a:tr h="205979">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rPr>
                        <a:t>刘晨</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a:noFill/>
                    </a:lnL>
                    <a:lnR>
                      <a:noFill/>
                    </a:lnR>
                    <a:lnT>
                      <a:noFill/>
                    </a:lnT>
                    <a:lnB>
                      <a:noFill/>
                    </a:lnB>
                    <a:lnTlToBr>
                      <a:noFill/>
                    </a:lnTlToBr>
                    <a:lnBlToTr>
                      <a:noFill/>
                    </a:lnBlToTr>
                    <a:solidFill>
                      <a:srgbClr val="92D050"/>
                    </a:solid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22</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a:noFill/>
                    </a:lnL>
                    <a:lnR>
                      <a:noFill/>
                    </a:lnR>
                    <a:lnT>
                      <a:noFill/>
                    </a:lnT>
                    <a:lnB>
                      <a:noFill/>
                    </a:lnB>
                    <a:lnTlToBr>
                      <a:noFill/>
                    </a:lnTlToBr>
                    <a:lnBlToTr>
                      <a:noFill/>
                    </a:lnBlToTr>
                    <a:solidFill>
                      <a:srgbClr val="92D050"/>
                    </a:solidFill>
                  </a:tcPr>
                </a:tc>
                <a:extLst>
                  <a:ext uri="{0D108BD9-81ED-4DB2-BD59-A6C34878D82A}">
                    <a16:rowId xmlns:a16="http://schemas.microsoft.com/office/drawing/2014/main" val="255172985"/>
                  </a:ext>
                </a:extLst>
              </a:tr>
              <a:tr h="205979">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rPr>
                        <a:t>王敏</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a:noFill/>
                    </a:lnL>
                    <a:lnR>
                      <a:noFill/>
                    </a:lnR>
                    <a:lnT>
                      <a:noFill/>
                    </a:lnT>
                    <a:lnB>
                      <a:noFill/>
                    </a:lnB>
                    <a:lnTlToBr>
                      <a:noFill/>
                    </a:lnTlToBr>
                    <a:lnBlToTr>
                      <a:noFill/>
                    </a:lnBlToTr>
                    <a:solidFill>
                      <a:srgbClr val="92D050"/>
                    </a:solid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20</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a:noFill/>
                    </a:lnL>
                    <a:lnR>
                      <a:noFill/>
                    </a:lnR>
                    <a:lnT>
                      <a:noFill/>
                    </a:lnT>
                    <a:lnB>
                      <a:noFill/>
                    </a:lnB>
                    <a:lnTlToBr>
                      <a:noFill/>
                    </a:lnTlToBr>
                    <a:lnBlToTr>
                      <a:noFill/>
                    </a:lnBlToTr>
                    <a:solidFill>
                      <a:srgbClr val="92D050"/>
                    </a:solidFill>
                  </a:tcPr>
                </a:tc>
                <a:extLst>
                  <a:ext uri="{0D108BD9-81ED-4DB2-BD59-A6C34878D82A}">
                    <a16:rowId xmlns:a16="http://schemas.microsoft.com/office/drawing/2014/main" val="3676763982"/>
                  </a:ext>
                </a:extLst>
              </a:tr>
              <a:tr h="205979">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张立</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a:noFill/>
                    </a:lnL>
                    <a:lnR>
                      <a:noFill/>
                    </a:lnR>
                    <a:lnT>
                      <a:noFill/>
                    </a:lnT>
                    <a:lnB>
                      <a:noFill/>
                    </a:lnB>
                    <a:lnTlToBr>
                      <a:noFill/>
                    </a:lnTlToBr>
                    <a:lnBlToTr>
                      <a:noFill/>
                    </a:lnBlToTr>
                    <a:solidFill>
                      <a:srgbClr val="92D050"/>
                    </a:solid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21</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a:noFill/>
                    </a:lnL>
                    <a:lnR>
                      <a:noFill/>
                    </a:lnR>
                    <a:lnT>
                      <a:noFill/>
                    </a:lnT>
                    <a:lnB>
                      <a:noFill/>
                    </a:lnB>
                    <a:lnTlToBr>
                      <a:noFill/>
                    </a:lnTlToBr>
                    <a:lnBlToTr>
                      <a:noFill/>
                    </a:lnBlToTr>
                    <a:solidFill>
                      <a:srgbClr val="92D050"/>
                    </a:solidFill>
                  </a:tcPr>
                </a:tc>
                <a:extLst>
                  <a:ext uri="{0D108BD9-81ED-4DB2-BD59-A6C34878D82A}">
                    <a16:rowId xmlns:a16="http://schemas.microsoft.com/office/drawing/2014/main" val="3943968727"/>
                  </a:ext>
                </a:extLst>
              </a:tr>
              <a:tr h="205979">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陈新奇</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a:noFill/>
                    </a:lnL>
                    <a:lnR>
                      <a:noFill/>
                    </a:lnR>
                    <a:lnT>
                      <a:noFill/>
                    </a:lnT>
                    <a:lnB>
                      <a:noFill/>
                    </a:lnB>
                    <a:lnTlToBr>
                      <a:noFill/>
                    </a:lnTlToBr>
                    <a:lnBlToTr>
                      <a:noFill/>
                    </a:lnBlToTr>
                    <a:solidFill>
                      <a:srgbClr val="92D050"/>
                    </a:solid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20</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a:noFill/>
                    </a:lnL>
                    <a:lnR>
                      <a:noFill/>
                    </a:lnR>
                    <a:lnT>
                      <a:noFill/>
                    </a:lnT>
                    <a:lnB>
                      <a:noFill/>
                    </a:lnB>
                    <a:lnTlToBr>
                      <a:noFill/>
                    </a:lnTlToBr>
                    <a:lnBlToTr>
                      <a:noFill/>
                    </a:lnBlToTr>
                    <a:solidFill>
                      <a:srgbClr val="92D050"/>
                    </a:solidFill>
                  </a:tcPr>
                </a:tc>
                <a:extLst>
                  <a:ext uri="{0D108BD9-81ED-4DB2-BD59-A6C34878D82A}">
                    <a16:rowId xmlns:a16="http://schemas.microsoft.com/office/drawing/2014/main" val="703405850"/>
                  </a:ext>
                </a:extLst>
              </a:tr>
              <a:tr h="205979">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rPr>
                        <a:t>赵明</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a:noFill/>
                    </a:lnL>
                    <a:lnR>
                      <a:noFill/>
                    </a:lnR>
                    <a:lnT>
                      <a:noFill/>
                    </a:lnT>
                    <a:lnB>
                      <a:noFill/>
                    </a:lnB>
                    <a:lnTlToBr>
                      <a:noFill/>
                    </a:lnTlToBr>
                    <a:lnBlToTr>
                      <a:noFill/>
                    </a:lnBlToTr>
                    <a:solidFill>
                      <a:srgbClr val="92D050"/>
                    </a:solid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21</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a:noFill/>
                    </a:lnL>
                    <a:lnR>
                      <a:noFill/>
                    </a:lnR>
                    <a:lnT>
                      <a:noFill/>
                    </a:lnT>
                    <a:lnB>
                      <a:noFill/>
                    </a:lnB>
                    <a:lnTlToBr>
                      <a:noFill/>
                    </a:lnTlToBr>
                    <a:lnBlToTr>
                      <a:noFill/>
                    </a:lnBlToTr>
                    <a:solidFill>
                      <a:srgbClr val="92D050"/>
                    </a:solidFill>
                  </a:tcPr>
                </a:tc>
                <a:extLst>
                  <a:ext uri="{0D108BD9-81ED-4DB2-BD59-A6C34878D82A}">
                    <a16:rowId xmlns:a16="http://schemas.microsoft.com/office/drawing/2014/main" val="813462256"/>
                  </a:ext>
                </a:extLst>
              </a:tr>
              <a:tr h="205979">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rPr>
                        <a:t>王佳佳</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a:noFill/>
                    </a:lnL>
                    <a:lnR>
                      <a:noFill/>
                    </a:lnR>
                    <a:lnT>
                      <a:noFill/>
                    </a:lnT>
                    <a:lnB>
                      <a:noFill/>
                    </a:lnB>
                    <a:lnTlToBr>
                      <a:noFill/>
                    </a:lnTlToBr>
                    <a:lnBlToTr>
                      <a:noFill/>
                    </a:lnBlToTr>
                    <a:solidFill>
                      <a:srgbClr val="92D050"/>
                    </a:solid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rPr>
                        <a:t>20</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a:noFill/>
                    </a:lnL>
                    <a:lnR>
                      <a:noFill/>
                    </a:lnR>
                    <a:lnT>
                      <a:noFill/>
                    </a:lnT>
                    <a:lnB>
                      <a:noFill/>
                    </a:lnB>
                    <a:lnTlToBr>
                      <a:noFill/>
                    </a:lnTlToBr>
                    <a:lnBlToTr>
                      <a:noFill/>
                    </a:lnBlToTr>
                    <a:solidFill>
                      <a:srgbClr val="92D050"/>
                    </a:solidFill>
                  </a:tcPr>
                </a:tc>
                <a:extLst>
                  <a:ext uri="{0D108BD9-81ED-4DB2-BD59-A6C34878D82A}">
                    <a16:rowId xmlns:a16="http://schemas.microsoft.com/office/drawing/2014/main" val="2736394230"/>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F130211F-40F8-4BDA-56B5-2BA4C8AD8F9B}"/>
              </a:ext>
            </a:extLst>
          </p:cNvPr>
          <p:cNvSpPr>
            <a:spLocks noGrp="1" noChangeArrowheads="1"/>
          </p:cNvSpPr>
          <p:nvPr>
            <p:ph type="body" idx="4294967295"/>
          </p:nvPr>
        </p:nvSpPr>
        <p:spPr>
          <a:xfrm>
            <a:off x="1277541" y="1593056"/>
            <a:ext cx="6210300" cy="3910013"/>
          </a:xfrm>
        </p:spPr>
        <p:txBody>
          <a:bodyPr/>
          <a:lstStyle/>
          <a:p>
            <a:pPr algn="just" eaLnBrk="1" hangingPunct="1">
              <a:buFont typeface="Wingdings" pitchFamily="2" charset="2"/>
              <a:buNone/>
            </a:pPr>
            <a:r>
              <a:rPr lang="en-US" altLang="zh-CN" sz="1800" dirty="0"/>
              <a:t>[</a:t>
            </a:r>
            <a:r>
              <a:rPr lang="zh-CN" altLang="en-US" sz="1800" dirty="0"/>
              <a:t>例</a:t>
            </a:r>
            <a:r>
              <a:rPr lang="en-US" altLang="zh-CN" sz="1800" dirty="0"/>
              <a:t>3.20] </a:t>
            </a:r>
            <a:r>
              <a:rPr lang="zh-CN" altLang="en-US" sz="1800" dirty="0"/>
              <a:t>查询全体学生的姓名、出生日期和主修专业</a:t>
            </a:r>
          </a:p>
          <a:p>
            <a:pPr lvl="1" algn="just" eaLnBrk="1" hangingPunct="1">
              <a:lnSpc>
                <a:spcPct val="150000"/>
              </a:lnSpc>
              <a:spcBef>
                <a:spcPct val="0"/>
              </a:spcBef>
              <a:buFont typeface="Wingdings" pitchFamily="2" charset="2"/>
              <a:buNone/>
            </a:pPr>
            <a:r>
              <a:rPr lang="en-US" altLang="zh-CN" sz="2000" dirty="0"/>
              <a:t>SELECT </a:t>
            </a:r>
            <a:r>
              <a:rPr lang="en-US" altLang="zh-CN" sz="2000" dirty="0" err="1"/>
              <a:t>Sname</a:t>
            </a:r>
            <a:r>
              <a:rPr lang="en-US" altLang="zh-CN" sz="2000" dirty="0"/>
              <a:t>,</a:t>
            </a:r>
            <a:r>
              <a:rPr lang="zh-CN" altLang="en-US" sz="2000" dirty="0"/>
              <a:t> </a:t>
            </a:r>
            <a:r>
              <a:rPr lang="en-US" altLang="zh-CN" sz="2000" dirty="0"/>
              <a:t>‘Date of Birth:’, </a:t>
            </a:r>
            <a:r>
              <a:rPr lang="en-US" altLang="zh-CN" sz="2000" dirty="0" err="1"/>
              <a:t>Sbirthdate</a:t>
            </a:r>
            <a:r>
              <a:rPr lang="en-US" altLang="zh-CN" sz="2000" dirty="0"/>
              <a:t>, </a:t>
            </a:r>
            <a:r>
              <a:rPr lang="en-US" altLang="zh-CN" sz="2000" dirty="0" err="1"/>
              <a:t>Smajor</a:t>
            </a:r>
            <a:endParaRPr lang="zh-CN" altLang="en-US" sz="2000" dirty="0"/>
          </a:p>
          <a:p>
            <a:pPr lvl="1" eaLnBrk="1" hangingPunct="1">
              <a:lnSpc>
                <a:spcPct val="150000"/>
              </a:lnSpc>
              <a:spcBef>
                <a:spcPct val="0"/>
              </a:spcBef>
              <a:buFont typeface="Wingdings" pitchFamily="2" charset="2"/>
              <a:buNone/>
            </a:pPr>
            <a:r>
              <a:rPr lang="en-US" altLang="zh-CN" sz="2000" dirty="0"/>
              <a:t>FROM Student</a:t>
            </a:r>
            <a:r>
              <a:rPr lang="zh-CN" altLang="en-US" sz="2000" dirty="0"/>
              <a:t>;</a:t>
            </a:r>
          </a:p>
          <a:p>
            <a:pPr lvl="1" eaLnBrk="1" hangingPunct="1">
              <a:buFont typeface="Wingdings" pitchFamily="2" charset="2"/>
              <a:buNone/>
            </a:pPr>
            <a:r>
              <a:rPr lang="zh-CN" altLang="en-US" dirty="0"/>
              <a:t>输出结果：</a:t>
            </a:r>
            <a:endParaRPr lang="en-US" altLang="zh-CN" sz="1350" dirty="0"/>
          </a:p>
        </p:txBody>
      </p:sp>
      <p:sp>
        <p:nvSpPr>
          <p:cNvPr id="14339" name="Rectangle 2">
            <a:extLst>
              <a:ext uri="{FF2B5EF4-FFF2-40B4-BE49-F238E27FC236}">
                <a16:creationId xmlns:a16="http://schemas.microsoft.com/office/drawing/2014/main" id="{05F88A67-4F68-26D0-9D81-F282AB4391A0}"/>
              </a:ext>
            </a:extLst>
          </p:cNvPr>
          <p:cNvSpPr>
            <a:spLocks noGrp="1" noChangeArrowheads="1"/>
          </p:cNvSpPr>
          <p:nvPr>
            <p:ph type="title" idx="4294967295"/>
          </p:nvPr>
        </p:nvSpPr>
        <p:spPr/>
        <p:txBody>
          <a:bodyPr/>
          <a:lstStyle/>
          <a:p>
            <a:pPr eaLnBrk="1" hangingPunct="1"/>
            <a:r>
              <a:rPr lang="zh-CN" altLang="en-US" sz="2700"/>
              <a:t>查询经过计算的值（续）</a:t>
            </a:r>
          </a:p>
        </p:txBody>
      </p:sp>
      <p:graphicFrame>
        <p:nvGraphicFramePr>
          <p:cNvPr id="4" name="表格 3">
            <a:extLst>
              <a:ext uri="{FF2B5EF4-FFF2-40B4-BE49-F238E27FC236}">
                <a16:creationId xmlns:a16="http://schemas.microsoft.com/office/drawing/2014/main" id="{5CE49193-3E8B-509E-CD33-485601411912}"/>
              </a:ext>
            </a:extLst>
          </p:cNvPr>
          <p:cNvGraphicFramePr>
            <a:graphicFrameLocks noGrp="1"/>
          </p:cNvGraphicFramePr>
          <p:nvPr>
            <p:extLst>
              <p:ext uri="{D42A27DB-BD31-4B8C-83A1-F6EECF244321}">
                <p14:modId xmlns:p14="http://schemas.microsoft.com/office/powerpoint/2010/main" val="1393224002"/>
              </p:ext>
            </p:extLst>
          </p:nvPr>
        </p:nvGraphicFramePr>
        <p:xfrm>
          <a:off x="1737122" y="4005064"/>
          <a:ext cx="5669756" cy="2263618"/>
        </p:xfrm>
        <a:graphic>
          <a:graphicData uri="http://schemas.openxmlformats.org/drawingml/2006/table">
            <a:tbl>
              <a:tblPr/>
              <a:tblGrid>
                <a:gridCol w="981075">
                  <a:extLst>
                    <a:ext uri="{9D8B030D-6E8A-4147-A177-3AD203B41FA5}">
                      <a16:colId xmlns:a16="http://schemas.microsoft.com/office/drawing/2014/main" val="2945606386"/>
                    </a:ext>
                  </a:extLst>
                </a:gridCol>
                <a:gridCol w="1473994">
                  <a:extLst>
                    <a:ext uri="{9D8B030D-6E8A-4147-A177-3AD203B41FA5}">
                      <a16:colId xmlns:a16="http://schemas.microsoft.com/office/drawing/2014/main" val="1397887681"/>
                    </a:ext>
                  </a:extLst>
                </a:gridCol>
                <a:gridCol w="1182290">
                  <a:extLst>
                    <a:ext uri="{9D8B030D-6E8A-4147-A177-3AD203B41FA5}">
                      <a16:colId xmlns:a16="http://schemas.microsoft.com/office/drawing/2014/main" val="2946232612"/>
                    </a:ext>
                  </a:extLst>
                </a:gridCol>
                <a:gridCol w="2032397">
                  <a:extLst>
                    <a:ext uri="{9D8B030D-6E8A-4147-A177-3AD203B41FA5}">
                      <a16:colId xmlns:a16="http://schemas.microsoft.com/office/drawing/2014/main" val="2104948692"/>
                    </a:ext>
                  </a:extLst>
                </a:gridCol>
              </a:tblGrid>
              <a:tr h="2928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Sname</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Date of Birth</a:t>
                      </a: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Sbirthdate</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53975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53975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Smajor</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53150138"/>
                  </a:ext>
                </a:extLst>
              </a:tr>
              <a:tr h="2928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李勇</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Date of Birth</a:t>
                      </a: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2000-3-8</a:t>
                      </a:r>
                      <a:endPar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信息安全</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29872403"/>
                  </a:ext>
                </a:extLst>
              </a:tr>
              <a:tr h="2928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刘晨</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Date of Birth</a:t>
                      </a: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1999-9-1</a:t>
                      </a:r>
                      <a:endPar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计算机科学与技术</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88618442"/>
                  </a:ext>
                </a:extLst>
              </a:tr>
              <a:tr h="2928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王敏</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Date of Birth</a:t>
                      </a: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2001-8-1</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计算机科学与技术</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54343542"/>
                  </a:ext>
                </a:extLst>
              </a:tr>
              <a:tr h="2928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张立</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Date of Birth</a:t>
                      </a: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2000-1-8</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计算机科学与技术</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27932493"/>
                  </a:ext>
                </a:extLst>
              </a:tr>
              <a:tr h="2928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陈新奇</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Date of Birth</a:t>
                      </a: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2001-11-1</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信息管理与信息系统</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23369749"/>
                  </a:ext>
                </a:extLst>
              </a:tr>
              <a:tr h="2928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赵明</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Date of Birth</a:t>
                      </a: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2000-6-12</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数据科学与大数据技术</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66265983"/>
                  </a:ext>
                </a:extLst>
              </a:tr>
              <a:tr h="205979">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王佳佳</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Date of Birth</a:t>
                      </a: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2001-12-7</a:t>
                      </a:r>
                      <a:endPar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数据科学与大数据技术</a:t>
                      </a:r>
                    </a:p>
                  </a:txBody>
                  <a:tcPr marL="51434" marR="5143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11381303"/>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8A6D4C-34DB-F2D5-8EEA-8EC109363522}"/>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BF4A0AD1-4089-2F16-52CC-5AD5040D88E2}"/>
              </a:ext>
            </a:extLst>
          </p:cNvPr>
          <p:cNvSpPr>
            <a:spLocks noGrp="1"/>
          </p:cNvSpPr>
          <p:nvPr>
            <p:ph idx="1"/>
          </p:nvPr>
        </p:nvSpPr>
        <p:spPr/>
        <p:txBody>
          <a:bodyPr/>
          <a:lstStyle/>
          <a:p>
            <a:pPr algn="just" eaLnBrk="1" hangingPunct="1"/>
            <a:r>
              <a:rPr lang="zh-CN" altLang="en-US" dirty="0"/>
              <a:t>使用列</a:t>
            </a:r>
            <a:r>
              <a:rPr lang="zh-CN" altLang="en-US" dirty="0">
                <a:solidFill>
                  <a:srgbClr val="FF00FF"/>
                </a:solidFill>
              </a:rPr>
              <a:t>别名</a:t>
            </a:r>
            <a:r>
              <a:rPr lang="zh-CN" altLang="en-US" dirty="0"/>
              <a:t>改变查询结果的列标题</a:t>
            </a:r>
            <a:r>
              <a:rPr lang="en-US" altLang="zh-CN" dirty="0"/>
              <a:t>:</a:t>
            </a:r>
          </a:p>
          <a:p>
            <a:r>
              <a:rPr lang="zh-CN" altLang="en-US" sz="2400" dirty="0"/>
              <a:t>语法：</a:t>
            </a:r>
          </a:p>
          <a:p>
            <a:pPr lvl="1">
              <a:buNone/>
            </a:pPr>
            <a:r>
              <a:rPr lang="zh-CN" altLang="en-US" sz="2700" dirty="0">
                <a:solidFill>
                  <a:srgbClr val="FF0000"/>
                </a:solidFill>
              </a:rPr>
              <a:t>列名 </a:t>
            </a:r>
            <a:r>
              <a:rPr lang="en-US" altLang="zh-CN" sz="2700" dirty="0">
                <a:solidFill>
                  <a:srgbClr val="FF0000"/>
                </a:solidFill>
              </a:rPr>
              <a:t>| </a:t>
            </a:r>
            <a:r>
              <a:rPr lang="zh-CN" altLang="en-US" sz="2700" dirty="0">
                <a:solidFill>
                  <a:srgbClr val="FF0000"/>
                </a:solidFill>
              </a:rPr>
              <a:t>表达式 </a:t>
            </a:r>
            <a:r>
              <a:rPr lang="en-US" altLang="zh-CN" sz="2700" dirty="0">
                <a:solidFill>
                  <a:srgbClr val="FF0000"/>
                </a:solidFill>
              </a:rPr>
              <a:t>[ AS ] </a:t>
            </a:r>
            <a:r>
              <a:rPr lang="zh-CN" altLang="en-US" sz="2700" dirty="0">
                <a:solidFill>
                  <a:srgbClr val="FF0000"/>
                </a:solidFill>
              </a:rPr>
              <a:t>列标题     </a:t>
            </a:r>
            <a:r>
              <a:rPr lang="zh-CN" altLang="en-US" sz="2400" dirty="0"/>
              <a:t>或：</a:t>
            </a:r>
          </a:p>
          <a:p>
            <a:pPr lvl="1">
              <a:buNone/>
            </a:pPr>
            <a:r>
              <a:rPr lang="zh-CN" altLang="en-US" sz="2700" dirty="0">
                <a:solidFill>
                  <a:srgbClr val="FF0000"/>
                </a:solidFill>
              </a:rPr>
              <a:t>列标题 ＝列名 </a:t>
            </a:r>
            <a:r>
              <a:rPr lang="en-US" altLang="zh-CN" sz="2700" dirty="0">
                <a:solidFill>
                  <a:srgbClr val="FF0000"/>
                </a:solidFill>
              </a:rPr>
              <a:t>| </a:t>
            </a:r>
            <a:r>
              <a:rPr lang="zh-CN" altLang="en-US" sz="2700" dirty="0">
                <a:solidFill>
                  <a:srgbClr val="FF0000"/>
                </a:solidFill>
              </a:rPr>
              <a:t>表达式</a:t>
            </a:r>
            <a:endParaRPr lang="en-US" altLang="zh-CN" sz="2700" dirty="0">
              <a:solidFill>
                <a:srgbClr val="FF0000"/>
              </a:solidFill>
            </a:endParaRPr>
          </a:p>
          <a:p>
            <a:pPr lvl="1">
              <a:buNone/>
            </a:pPr>
            <a:endParaRPr lang="en-US" altLang="zh-CN" sz="2700" dirty="0">
              <a:solidFill>
                <a:srgbClr val="FF0000"/>
              </a:solidFill>
            </a:endParaRPr>
          </a:p>
          <a:p>
            <a:pPr lvl="1">
              <a:buNone/>
            </a:pPr>
            <a:r>
              <a:rPr lang="en-US" altLang="zh-CN" sz="2400" dirty="0"/>
              <a:t>SELECT </a:t>
            </a:r>
            <a:r>
              <a:rPr lang="en-US" altLang="zh-CN" sz="2400" dirty="0" err="1"/>
              <a:t>Sname</a:t>
            </a:r>
            <a:r>
              <a:rPr lang="en-US" altLang="zh-CN" sz="2400" dirty="0"/>
              <a:t>, year(GETDATE()) – year(</a:t>
            </a:r>
            <a:r>
              <a:rPr lang="en-US" altLang="zh-CN" sz="2400" dirty="0" err="1"/>
              <a:t>Sbirthdate</a:t>
            </a:r>
            <a:r>
              <a:rPr lang="en-US" altLang="zh-CN" sz="2400" dirty="0"/>
              <a:t>) </a:t>
            </a:r>
            <a:r>
              <a:rPr lang="zh-CN" altLang="en-US" sz="2400" dirty="0"/>
              <a:t>年龄 </a:t>
            </a:r>
            <a:r>
              <a:rPr lang="en-US" altLang="zh-CN" sz="2400" dirty="0"/>
              <a:t>FROM Student</a:t>
            </a:r>
            <a:endParaRPr lang="en-US" altLang="zh-CN" dirty="0"/>
          </a:p>
          <a:p>
            <a:endParaRPr lang="zh-CN" altLang="en-US" dirty="0"/>
          </a:p>
        </p:txBody>
      </p:sp>
    </p:spTree>
    <p:extLst>
      <p:ext uri="{BB962C8B-B14F-4D97-AF65-F5344CB8AC3E}">
        <p14:creationId xmlns:p14="http://schemas.microsoft.com/office/powerpoint/2010/main" val="11657827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A6AE80C3-02CC-07AB-E89A-8C0C16C5E122}"/>
              </a:ext>
            </a:extLst>
          </p:cNvPr>
          <p:cNvSpPr>
            <a:spLocks noGrp="1" noChangeArrowheads="1"/>
          </p:cNvSpPr>
          <p:nvPr>
            <p:ph type="title" idx="4294967295"/>
          </p:nvPr>
        </p:nvSpPr>
        <p:spPr/>
        <p:txBody>
          <a:bodyPr/>
          <a:lstStyle/>
          <a:p>
            <a:pPr eaLnBrk="1" hangingPunct="1"/>
            <a:r>
              <a:rPr lang="en-US" altLang="zh-CN" sz="2700"/>
              <a:t>3.3.1  </a:t>
            </a:r>
            <a:r>
              <a:rPr lang="zh-CN" altLang="en-US" sz="2700"/>
              <a:t>单表查询 </a:t>
            </a:r>
          </a:p>
        </p:txBody>
      </p:sp>
      <p:sp>
        <p:nvSpPr>
          <p:cNvPr id="15363" name="Rectangle 3">
            <a:extLst>
              <a:ext uri="{FF2B5EF4-FFF2-40B4-BE49-F238E27FC236}">
                <a16:creationId xmlns:a16="http://schemas.microsoft.com/office/drawing/2014/main" id="{230530E4-0AF8-E5A3-CFB0-9E6580565A97}"/>
              </a:ext>
            </a:extLst>
          </p:cNvPr>
          <p:cNvSpPr>
            <a:spLocks noGrp="1" noChangeArrowheads="1"/>
          </p:cNvSpPr>
          <p:nvPr>
            <p:ph type="body" idx="4294967295"/>
          </p:nvPr>
        </p:nvSpPr>
        <p:spPr>
          <a:xfrm>
            <a:off x="1485900" y="1754981"/>
            <a:ext cx="6172200" cy="3748088"/>
          </a:xfrm>
        </p:spPr>
        <p:txBody>
          <a:bodyPr>
            <a:normAutofit fontScale="92500" lnSpcReduction="10000"/>
          </a:bodyPr>
          <a:lstStyle/>
          <a:p>
            <a:pPr algn="just" eaLnBrk="1" hangingPunct="1">
              <a:lnSpc>
                <a:spcPct val="130000"/>
              </a:lnSpc>
            </a:pPr>
            <a:r>
              <a:rPr lang="zh-CN" altLang="en-US"/>
              <a:t>查询仅涉及一个表</a:t>
            </a:r>
            <a:r>
              <a:rPr lang="zh-CN" altLang="en-US" sz="1800"/>
              <a:t>：</a:t>
            </a:r>
          </a:p>
          <a:p>
            <a:pPr lvl="1" algn="just" eaLnBrk="1" hangingPunct="1">
              <a:lnSpc>
                <a:spcPct val="160000"/>
              </a:lnSpc>
              <a:buFont typeface="Wingdings" pitchFamily="2" charset="2"/>
              <a:buNone/>
            </a:pPr>
            <a:r>
              <a:rPr lang="en-US" altLang="zh-CN"/>
              <a:t>1.</a:t>
            </a:r>
            <a:r>
              <a:rPr lang="zh-CN" altLang="en-US"/>
              <a:t>选择表中的若干列</a:t>
            </a:r>
          </a:p>
          <a:p>
            <a:pPr lvl="1" algn="just" eaLnBrk="1" hangingPunct="1">
              <a:lnSpc>
                <a:spcPct val="160000"/>
              </a:lnSpc>
              <a:buFont typeface="Wingdings" pitchFamily="2" charset="2"/>
              <a:buNone/>
            </a:pPr>
            <a:r>
              <a:rPr lang="en-US" altLang="zh-CN">
                <a:solidFill>
                  <a:srgbClr val="7030A0"/>
                </a:solidFill>
              </a:rPr>
              <a:t>2.</a:t>
            </a:r>
            <a:r>
              <a:rPr lang="zh-CN" altLang="en-US">
                <a:solidFill>
                  <a:srgbClr val="7030A0"/>
                </a:solidFill>
              </a:rPr>
              <a:t>选择表中的若干元组</a:t>
            </a:r>
          </a:p>
          <a:p>
            <a:pPr lvl="1" algn="just" eaLnBrk="1" hangingPunct="1">
              <a:lnSpc>
                <a:spcPct val="160000"/>
              </a:lnSpc>
              <a:buFont typeface="Wingdings" pitchFamily="2" charset="2"/>
              <a:buNone/>
            </a:pPr>
            <a:r>
              <a:rPr lang="en-US" altLang="zh-CN"/>
              <a:t>3.ORDER BY</a:t>
            </a:r>
            <a:r>
              <a:rPr lang="zh-CN" altLang="en-US"/>
              <a:t>子句</a:t>
            </a:r>
          </a:p>
          <a:p>
            <a:pPr lvl="1" algn="just" eaLnBrk="1" hangingPunct="1">
              <a:lnSpc>
                <a:spcPct val="160000"/>
              </a:lnSpc>
              <a:buFont typeface="Wingdings" pitchFamily="2" charset="2"/>
              <a:buNone/>
            </a:pPr>
            <a:r>
              <a:rPr lang="en-US" altLang="zh-CN"/>
              <a:t>4.</a:t>
            </a:r>
            <a:r>
              <a:rPr lang="zh-CN" altLang="en-US"/>
              <a:t>聚集函数</a:t>
            </a:r>
          </a:p>
          <a:p>
            <a:pPr lvl="1" algn="just" eaLnBrk="1" hangingPunct="1">
              <a:lnSpc>
                <a:spcPct val="160000"/>
              </a:lnSpc>
              <a:buFont typeface="Wingdings" pitchFamily="2" charset="2"/>
              <a:buNone/>
            </a:pPr>
            <a:r>
              <a:rPr lang="en-US" altLang="zh-CN"/>
              <a:t>5.GROUP BY</a:t>
            </a:r>
            <a:r>
              <a:rPr lang="zh-CN" altLang="en-US"/>
              <a:t>子句</a:t>
            </a:r>
            <a:endParaRPr lang="en-US" altLang="zh-CN"/>
          </a:p>
          <a:p>
            <a:pPr lvl="1" algn="just" eaLnBrk="1" hangingPunct="1">
              <a:lnSpc>
                <a:spcPct val="160000"/>
              </a:lnSpc>
              <a:buFont typeface="Wingdings" pitchFamily="2" charset="2"/>
              <a:buNone/>
            </a:pPr>
            <a:r>
              <a:rPr lang="en-US" altLang="zh-CN"/>
              <a:t>6.LIMIT</a:t>
            </a:r>
            <a:r>
              <a:rPr lang="zh-CN" altLang="en-US"/>
              <a:t>子句</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a:extLst>
              <a:ext uri="{FF2B5EF4-FFF2-40B4-BE49-F238E27FC236}">
                <a16:creationId xmlns:a16="http://schemas.microsoft.com/office/drawing/2014/main" id="{77EB7E82-543F-FC0B-68E4-6F85DCA1AB8D}"/>
              </a:ext>
            </a:extLst>
          </p:cNvPr>
          <p:cNvSpPr>
            <a:spLocks noGrp="1" noChangeArrowheads="1"/>
          </p:cNvSpPr>
          <p:nvPr>
            <p:ph type="body" idx="4294967295"/>
          </p:nvPr>
        </p:nvSpPr>
        <p:spPr>
          <a:xfrm>
            <a:off x="827584" y="1681164"/>
            <a:ext cx="6830516" cy="3821906"/>
          </a:xfrm>
        </p:spPr>
        <p:txBody>
          <a:bodyPr/>
          <a:lstStyle/>
          <a:p>
            <a:pPr eaLnBrk="1" hangingPunct="1"/>
            <a:r>
              <a:rPr lang="zh-CN" altLang="en-US" dirty="0"/>
              <a:t>（</a:t>
            </a:r>
            <a:r>
              <a:rPr lang="en-US" altLang="zh-CN" dirty="0"/>
              <a:t>1</a:t>
            </a:r>
            <a:r>
              <a:rPr lang="zh-CN" altLang="en-US" dirty="0"/>
              <a:t>）消除取值重复的行</a:t>
            </a:r>
          </a:p>
          <a:p>
            <a:pPr eaLnBrk="1" hangingPunct="1">
              <a:buFont typeface="Wingdings" pitchFamily="2" charset="2"/>
              <a:buNone/>
            </a:pPr>
            <a:r>
              <a:rPr lang="zh-CN" altLang="en-US" sz="1800" dirty="0"/>
              <a:t>	 </a:t>
            </a:r>
            <a:r>
              <a:rPr lang="zh-CN" altLang="en-US" sz="2000" dirty="0"/>
              <a:t>如果没有指定</a:t>
            </a:r>
            <a:r>
              <a:rPr lang="en-US" altLang="zh-CN" sz="2000" dirty="0"/>
              <a:t>DISTINCT</a:t>
            </a:r>
            <a:r>
              <a:rPr lang="zh-CN" altLang="en-US" sz="2000" dirty="0"/>
              <a:t>关键词，则缺省为</a:t>
            </a:r>
            <a:r>
              <a:rPr lang="en-US" altLang="zh-CN" sz="2000" dirty="0"/>
              <a:t>ALL </a:t>
            </a:r>
          </a:p>
          <a:p>
            <a:pPr lvl="1" eaLnBrk="1" hangingPunct="1">
              <a:buFont typeface="Wingdings" pitchFamily="2" charset="2"/>
              <a:buNone/>
            </a:pPr>
            <a:r>
              <a:rPr lang="en-US" altLang="zh-CN" dirty="0"/>
              <a:t>[</a:t>
            </a:r>
            <a:r>
              <a:rPr lang="zh-CN" altLang="en-US" dirty="0"/>
              <a:t>例</a:t>
            </a:r>
            <a:r>
              <a:rPr lang="en-US" altLang="zh-CN" dirty="0"/>
              <a:t>3.21]  </a:t>
            </a:r>
            <a:r>
              <a:rPr lang="zh-CN" altLang="en-US" dirty="0"/>
              <a:t>查询选修了课程的学生学号。</a:t>
            </a:r>
          </a:p>
          <a:p>
            <a:pPr lvl="1" eaLnBrk="1" hangingPunct="1">
              <a:buFont typeface="Wingdings" pitchFamily="2" charset="2"/>
              <a:buNone/>
            </a:pPr>
            <a:r>
              <a:rPr lang="zh-CN" altLang="en-US" dirty="0"/>
              <a:t>    </a:t>
            </a:r>
            <a:r>
              <a:rPr lang="en-US" altLang="zh-CN" dirty="0"/>
              <a:t>SELECT Sno   </a:t>
            </a:r>
          </a:p>
          <a:p>
            <a:pPr lvl="1" eaLnBrk="1" hangingPunct="1">
              <a:buFont typeface="Wingdings" pitchFamily="2" charset="2"/>
              <a:buNone/>
            </a:pPr>
            <a:r>
              <a:rPr lang="en-US" altLang="zh-CN" dirty="0"/>
              <a:t>    FROM SC</a:t>
            </a:r>
            <a:r>
              <a:rPr lang="zh-CN" altLang="en-US" dirty="0"/>
              <a:t>;</a:t>
            </a:r>
          </a:p>
          <a:p>
            <a:pPr lvl="1" eaLnBrk="1" hangingPunct="1">
              <a:buFont typeface="Wingdings" pitchFamily="2" charset="2"/>
              <a:buNone/>
            </a:pPr>
            <a:r>
              <a:rPr lang="zh-CN" altLang="en-US" dirty="0"/>
              <a:t>	等价于：</a:t>
            </a:r>
          </a:p>
          <a:p>
            <a:pPr lvl="1" eaLnBrk="1" hangingPunct="1">
              <a:buFont typeface="Wingdings" pitchFamily="2" charset="2"/>
              <a:buNone/>
            </a:pPr>
            <a:r>
              <a:rPr lang="zh-CN" altLang="en-US" dirty="0"/>
              <a:t>	</a:t>
            </a:r>
            <a:r>
              <a:rPr lang="en-US" altLang="zh-CN" dirty="0"/>
              <a:t>SELECT ALL  Sno</a:t>
            </a:r>
          </a:p>
          <a:p>
            <a:pPr lvl="1" eaLnBrk="1" hangingPunct="1">
              <a:buFont typeface="Wingdings" pitchFamily="2" charset="2"/>
              <a:buNone/>
            </a:pPr>
            <a:r>
              <a:rPr lang="en-US" altLang="zh-CN" dirty="0"/>
              <a:t>    FROM SC</a:t>
            </a:r>
            <a:r>
              <a:rPr lang="zh-CN" altLang="en-US" dirty="0"/>
              <a:t>; </a:t>
            </a:r>
            <a:r>
              <a:rPr lang="zh-CN" altLang="en-US" sz="1500" dirty="0"/>
              <a:t>				</a:t>
            </a:r>
            <a:endParaRPr lang="en-US" altLang="zh-CN" sz="1500" dirty="0"/>
          </a:p>
        </p:txBody>
      </p:sp>
      <p:sp>
        <p:nvSpPr>
          <p:cNvPr id="16387" name="Rectangle 2">
            <a:extLst>
              <a:ext uri="{FF2B5EF4-FFF2-40B4-BE49-F238E27FC236}">
                <a16:creationId xmlns:a16="http://schemas.microsoft.com/office/drawing/2014/main" id="{827CB3BD-E69D-5A40-BEDF-B0083DEA501C}"/>
              </a:ext>
            </a:extLst>
          </p:cNvPr>
          <p:cNvSpPr>
            <a:spLocks noGrp="1" noChangeArrowheads="1"/>
          </p:cNvSpPr>
          <p:nvPr>
            <p:ph type="title" idx="4294967295"/>
          </p:nvPr>
        </p:nvSpPr>
        <p:spPr/>
        <p:txBody>
          <a:bodyPr/>
          <a:lstStyle/>
          <a:p>
            <a:pPr eaLnBrk="1" hangingPunct="1"/>
            <a:r>
              <a:rPr lang="en-US" altLang="zh-CN" sz="2700"/>
              <a:t>2. </a:t>
            </a:r>
            <a:r>
              <a:rPr lang="zh-CN" altLang="en-US" sz="2700"/>
              <a:t>选择表中的若干元组</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067DA50-E90E-C4F2-C953-5A8AFE476237}"/>
              </a:ext>
            </a:extLst>
          </p:cNvPr>
          <p:cNvSpPr>
            <a:spLocks noGrp="1" noChangeArrowheads="1"/>
          </p:cNvSpPr>
          <p:nvPr>
            <p:ph type="title" idx="4294967295"/>
          </p:nvPr>
        </p:nvSpPr>
        <p:spPr>
          <a:xfrm>
            <a:off x="1754981" y="832247"/>
            <a:ext cx="6172200" cy="848916"/>
          </a:xfrm>
        </p:spPr>
        <p:txBody>
          <a:bodyPr/>
          <a:lstStyle/>
          <a:p>
            <a:pPr eaLnBrk="1" hangingPunct="1"/>
            <a:r>
              <a:rPr lang="zh-CN" altLang="en-US" sz="2700"/>
              <a:t>消除取值重复的行（续）</a:t>
            </a:r>
          </a:p>
        </p:txBody>
      </p:sp>
      <p:sp>
        <p:nvSpPr>
          <p:cNvPr id="17411" name="Rectangle 3">
            <a:extLst>
              <a:ext uri="{FF2B5EF4-FFF2-40B4-BE49-F238E27FC236}">
                <a16:creationId xmlns:a16="http://schemas.microsoft.com/office/drawing/2014/main" id="{A19F3B1C-1881-1CD7-EC64-ED57673B2FF1}"/>
              </a:ext>
            </a:extLst>
          </p:cNvPr>
          <p:cNvSpPr>
            <a:spLocks noGrp="1" noChangeArrowheads="1"/>
          </p:cNvSpPr>
          <p:nvPr>
            <p:ph type="body" idx="4294967295"/>
          </p:nvPr>
        </p:nvSpPr>
        <p:spPr>
          <a:xfrm>
            <a:off x="539552" y="1754982"/>
            <a:ext cx="7289998" cy="3559969"/>
          </a:xfrm>
        </p:spPr>
        <p:txBody>
          <a:bodyPr/>
          <a:lstStyle/>
          <a:p>
            <a:pPr eaLnBrk="1" hangingPunct="1">
              <a:lnSpc>
                <a:spcPct val="150000"/>
              </a:lnSpc>
              <a:spcBef>
                <a:spcPct val="0"/>
              </a:spcBef>
            </a:pPr>
            <a:r>
              <a:rPr lang="zh-CN" altLang="en-US" sz="1800" dirty="0"/>
              <a:t>该查询结果里包含了许多重复的行。如想去掉结果表中的重复行，必须指定</a:t>
            </a:r>
            <a:r>
              <a:rPr lang="en-US" altLang="zh-CN" sz="1800" dirty="0"/>
              <a:t>DISTINCT</a:t>
            </a:r>
            <a:r>
              <a:rPr lang="zh-CN" altLang="en-US" sz="1800" dirty="0"/>
              <a:t>：   </a:t>
            </a:r>
          </a:p>
          <a:p>
            <a:pPr eaLnBrk="1" hangingPunct="1">
              <a:lnSpc>
                <a:spcPct val="150000"/>
              </a:lnSpc>
              <a:spcBef>
                <a:spcPct val="0"/>
              </a:spcBef>
              <a:buFont typeface="Wingdings" pitchFamily="2" charset="2"/>
              <a:buNone/>
            </a:pPr>
            <a:r>
              <a:rPr lang="zh-CN" altLang="en-US" dirty="0"/>
              <a:t>   </a:t>
            </a:r>
            <a:r>
              <a:rPr lang="en-US" altLang="zh-CN" sz="1800" dirty="0"/>
              <a:t>SELECT</a:t>
            </a:r>
            <a:r>
              <a:rPr lang="en-US" altLang="zh-CN" sz="1800" dirty="0">
                <a:solidFill>
                  <a:srgbClr val="FF00FF"/>
                </a:solidFill>
              </a:rPr>
              <a:t> DISTINCT </a:t>
            </a:r>
            <a:r>
              <a:rPr lang="en-US" altLang="zh-CN" sz="1800" dirty="0"/>
              <a:t>Sno</a:t>
            </a:r>
          </a:p>
          <a:p>
            <a:pPr eaLnBrk="1" hangingPunct="1">
              <a:lnSpc>
                <a:spcPct val="150000"/>
              </a:lnSpc>
              <a:spcBef>
                <a:spcPct val="0"/>
              </a:spcBef>
              <a:buFont typeface="Wingdings" pitchFamily="2" charset="2"/>
              <a:buNone/>
            </a:pPr>
            <a:r>
              <a:rPr lang="en-US" altLang="zh-CN" sz="1800" dirty="0"/>
              <a:t>    FROM SC</a:t>
            </a:r>
            <a:r>
              <a:rPr lang="zh-CN" altLang="en-US" sz="1800" dirty="0"/>
              <a:t>; </a:t>
            </a:r>
          </a:p>
          <a:p>
            <a:pPr eaLnBrk="1" hangingPunct="1">
              <a:lnSpc>
                <a:spcPct val="150000"/>
              </a:lnSpc>
              <a:spcBef>
                <a:spcPct val="0"/>
              </a:spcBef>
              <a:buFont typeface="Wingdings" pitchFamily="2" charset="2"/>
              <a:buNone/>
            </a:pPr>
            <a:r>
              <a:rPr lang="zh-CN" altLang="en-US" sz="1800" dirty="0"/>
              <a:t>    </a:t>
            </a:r>
            <a:endParaRPr lang="en-US" altLang="zh-CN" sz="1800" dirty="0"/>
          </a:p>
          <a:p>
            <a:pPr eaLnBrk="1" hangingPunct="1">
              <a:lnSpc>
                <a:spcPct val="150000"/>
              </a:lnSpc>
              <a:spcBef>
                <a:spcPct val="0"/>
              </a:spcBef>
              <a:buFont typeface="Wingdings" pitchFamily="2" charset="2"/>
              <a:buNone/>
            </a:pPr>
            <a:r>
              <a:rPr lang="zh-CN" altLang="en-US" sz="1800" dirty="0"/>
              <a:t>执行结果：</a:t>
            </a:r>
            <a:endParaRPr lang="en-US" altLang="zh-CN" sz="1800" dirty="0"/>
          </a:p>
        </p:txBody>
      </p:sp>
      <p:graphicFrame>
        <p:nvGraphicFramePr>
          <p:cNvPr id="5" name="表格 4">
            <a:extLst>
              <a:ext uri="{FF2B5EF4-FFF2-40B4-BE49-F238E27FC236}">
                <a16:creationId xmlns:a16="http://schemas.microsoft.com/office/drawing/2014/main" id="{B5890523-2759-F11D-3E33-0456B546FA2D}"/>
              </a:ext>
            </a:extLst>
          </p:cNvPr>
          <p:cNvGraphicFramePr>
            <a:graphicFrameLocks noGrp="1"/>
          </p:cNvGraphicFramePr>
          <p:nvPr>
            <p:extLst>
              <p:ext uri="{D42A27DB-BD31-4B8C-83A1-F6EECF244321}">
                <p14:modId xmlns:p14="http://schemas.microsoft.com/office/powerpoint/2010/main" val="2644147707"/>
              </p:ext>
            </p:extLst>
          </p:nvPr>
        </p:nvGraphicFramePr>
        <p:xfrm>
          <a:off x="2051720" y="4437112"/>
          <a:ext cx="1344215" cy="1403748"/>
        </p:xfrm>
        <a:graphic>
          <a:graphicData uri="http://schemas.openxmlformats.org/drawingml/2006/table">
            <a:tbl>
              <a:tblPr/>
              <a:tblGrid>
                <a:gridCol w="1344215">
                  <a:extLst>
                    <a:ext uri="{9D8B030D-6E8A-4147-A177-3AD203B41FA5}">
                      <a16:colId xmlns:a16="http://schemas.microsoft.com/office/drawing/2014/main" val="20000"/>
                    </a:ext>
                  </a:extLst>
                </a:gridCol>
              </a:tblGrid>
              <a:tr h="233958">
                <a:tc>
                  <a:txBody>
                    <a:bodyPr/>
                    <a:lstStyle/>
                    <a:p>
                      <a:pPr indent="127000" algn="ctr">
                        <a:lnSpc>
                          <a:spcPct val="102000"/>
                        </a:lnSpc>
                      </a:pPr>
                      <a:r>
                        <a:rPr lang="en-US" sz="1500" b="1" kern="100" baseline="0" dirty="0" err="1">
                          <a:solidFill>
                            <a:srgbClr val="000000"/>
                          </a:solidFill>
                          <a:effectLst/>
                          <a:latin typeface="Arial" panose="020B0604020202020204" pitchFamily="34" charset="0"/>
                          <a:ea typeface="宋体" panose="02010600030101010101" pitchFamily="2" charset="-122"/>
                          <a:cs typeface="Times New Roman" panose="02020603050405020304" pitchFamily="18" charset="0"/>
                        </a:rPr>
                        <a:t>Sno</a:t>
                      </a:r>
                      <a:endParaRPr lang="zh-CN" sz="1500" b="1" kern="100" baseline="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8" marR="51448" marT="0" marB="0" anchor="ctr">
                    <a:lnL>
                      <a:noFill/>
                    </a:lnL>
                    <a:lnR>
                      <a:noFill/>
                    </a:lnR>
                    <a:lnT>
                      <a:noFill/>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0"/>
                  </a:ext>
                </a:extLst>
              </a:tr>
              <a:tr h="233958">
                <a:tc>
                  <a:txBody>
                    <a:bodyPr/>
                    <a:lstStyle/>
                    <a:p>
                      <a:pPr indent="127000" algn="ctr"/>
                      <a:r>
                        <a:rPr lang="en-US" sz="1500" b="1" baseline="0" dirty="0">
                          <a:solidFill>
                            <a:srgbClr val="000000"/>
                          </a:solidFill>
                          <a:effectLst/>
                          <a:latin typeface="Arial" panose="020B0604020202020204" pitchFamily="34" charset="0"/>
                          <a:ea typeface="宋体" panose="02010600030101010101" pitchFamily="2" charset="-122"/>
                          <a:cs typeface="微软雅黑" panose="020B0503020204020204" pitchFamily="34" charset="-122"/>
                        </a:rPr>
                        <a:t>20180001</a:t>
                      </a:r>
                      <a:endParaRPr lang="zh-CN" sz="1500" b="1" baseline="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8" marR="51448" marT="0" marB="0" anchor="b">
                    <a:lnL>
                      <a:noFill/>
                    </a:lnL>
                    <a:lnR>
                      <a:noFill/>
                    </a:lnR>
                    <a:lnT w="12700" cap="flat" cmpd="sng" algn="ctr">
                      <a:solidFill>
                        <a:srgbClr val="00B0F0"/>
                      </a:solidFill>
                      <a:prstDash val="solid"/>
                      <a:round/>
                      <a:headEnd type="none" w="med" len="med"/>
                      <a:tailEnd type="none" w="med" len="med"/>
                    </a:lnT>
                    <a:lnB>
                      <a:noFill/>
                    </a:lnB>
                  </a:tcPr>
                </a:tc>
                <a:extLst>
                  <a:ext uri="{0D108BD9-81ED-4DB2-BD59-A6C34878D82A}">
                    <a16:rowId xmlns:a16="http://schemas.microsoft.com/office/drawing/2014/main" val="10001"/>
                  </a:ext>
                </a:extLst>
              </a:tr>
              <a:tr h="233958">
                <a:tc>
                  <a:txBody>
                    <a:bodyPr/>
                    <a:lstStyle/>
                    <a:p>
                      <a:pPr indent="127000" algn="ctr"/>
                      <a:r>
                        <a:rPr lang="en-US" sz="1500" b="1" baseline="0" dirty="0">
                          <a:solidFill>
                            <a:srgbClr val="000000"/>
                          </a:solidFill>
                          <a:effectLst/>
                          <a:latin typeface="Arial" panose="020B0604020202020204" pitchFamily="34" charset="0"/>
                          <a:ea typeface="宋体" panose="02010600030101010101" pitchFamily="2" charset="-122"/>
                          <a:cs typeface="微软雅黑" panose="020B0503020204020204" pitchFamily="34" charset="-122"/>
                        </a:rPr>
                        <a:t>20180002</a:t>
                      </a:r>
                      <a:endParaRPr lang="zh-CN" sz="1500" b="1" baseline="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8" marR="51448" marT="0" marB="0" anchor="b">
                    <a:lnL>
                      <a:noFill/>
                    </a:lnL>
                    <a:lnR>
                      <a:noFill/>
                    </a:lnR>
                    <a:lnT>
                      <a:noFill/>
                    </a:lnT>
                    <a:lnB>
                      <a:noFill/>
                    </a:lnB>
                  </a:tcPr>
                </a:tc>
                <a:extLst>
                  <a:ext uri="{0D108BD9-81ED-4DB2-BD59-A6C34878D82A}">
                    <a16:rowId xmlns:a16="http://schemas.microsoft.com/office/drawing/2014/main" val="10002"/>
                  </a:ext>
                </a:extLst>
              </a:tr>
              <a:tr h="233958">
                <a:tc>
                  <a:txBody>
                    <a:bodyPr/>
                    <a:lstStyle/>
                    <a:p>
                      <a:pPr indent="127000" algn="ctr"/>
                      <a:r>
                        <a:rPr lang="en-US" sz="1500" b="1" baseline="0" dirty="0">
                          <a:solidFill>
                            <a:srgbClr val="000000"/>
                          </a:solidFill>
                          <a:effectLst/>
                          <a:latin typeface="Arial" panose="020B0604020202020204" pitchFamily="34" charset="0"/>
                          <a:ea typeface="宋体" panose="02010600030101010101" pitchFamily="2" charset="-122"/>
                          <a:cs typeface="微软雅黑" panose="020B0503020204020204" pitchFamily="34" charset="-122"/>
                        </a:rPr>
                        <a:t>20180003</a:t>
                      </a:r>
                      <a:endParaRPr lang="zh-CN" sz="1500" b="1" baseline="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8" marR="51448" marT="0" marB="0" anchor="b">
                    <a:lnL>
                      <a:noFill/>
                    </a:lnL>
                    <a:lnR>
                      <a:noFill/>
                    </a:lnR>
                    <a:lnT>
                      <a:noFill/>
                    </a:lnT>
                    <a:lnB>
                      <a:noFill/>
                    </a:lnB>
                  </a:tcPr>
                </a:tc>
                <a:extLst>
                  <a:ext uri="{0D108BD9-81ED-4DB2-BD59-A6C34878D82A}">
                    <a16:rowId xmlns:a16="http://schemas.microsoft.com/office/drawing/2014/main" val="10003"/>
                  </a:ext>
                </a:extLst>
              </a:tr>
              <a:tr h="233958">
                <a:tc>
                  <a:txBody>
                    <a:bodyPr/>
                    <a:lstStyle/>
                    <a:p>
                      <a:pPr indent="127000" algn="ctr"/>
                      <a:r>
                        <a:rPr lang="en-US" sz="1500" b="1" baseline="0" dirty="0">
                          <a:solidFill>
                            <a:srgbClr val="000000"/>
                          </a:solidFill>
                          <a:effectLst/>
                          <a:latin typeface="Arial" panose="020B0604020202020204" pitchFamily="34" charset="0"/>
                          <a:ea typeface="宋体" panose="02010600030101010101" pitchFamily="2" charset="-122"/>
                          <a:cs typeface="微软雅黑" panose="020B0503020204020204" pitchFamily="34" charset="-122"/>
                        </a:rPr>
                        <a:t>20180004</a:t>
                      </a:r>
                      <a:endParaRPr lang="zh-CN" sz="1500" b="1" baseline="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8" marR="51448" marT="0" marB="0" anchor="b">
                    <a:lnL>
                      <a:noFill/>
                    </a:lnL>
                    <a:lnR>
                      <a:noFill/>
                    </a:lnR>
                    <a:lnT>
                      <a:noFill/>
                    </a:lnT>
                    <a:lnB>
                      <a:noFill/>
                    </a:lnB>
                  </a:tcPr>
                </a:tc>
                <a:extLst>
                  <a:ext uri="{0D108BD9-81ED-4DB2-BD59-A6C34878D82A}">
                    <a16:rowId xmlns:a16="http://schemas.microsoft.com/office/drawing/2014/main" val="10004"/>
                  </a:ext>
                </a:extLst>
              </a:tr>
              <a:tr h="233958">
                <a:tc>
                  <a:txBody>
                    <a:bodyPr/>
                    <a:lstStyle/>
                    <a:p>
                      <a:pPr marL="0" indent="127000" algn="ctr" defTabSz="914400" rtl="0" eaLnBrk="1" latinLnBrk="0" hangingPunct="1"/>
                      <a:r>
                        <a:rPr lang="en-US" altLang="zh-CN" sz="1500" b="1" kern="1200" baseline="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rPr>
                        <a:t>20180005</a:t>
                      </a:r>
                      <a:endParaRPr lang="zh-CN" altLang="en-US" sz="1500" b="1" kern="1200" baseline="0" dirty="0">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8" marR="51448" marT="0" marB="0" anchor="b">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E650649-578A-6D2D-881B-DF133A781E97}"/>
              </a:ext>
            </a:extLst>
          </p:cNvPr>
          <p:cNvSpPr>
            <a:spLocks noGrp="1" noChangeArrowheads="1"/>
          </p:cNvSpPr>
          <p:nvPr>
            <p:ph type="title" idx="4294967295"/>
          </p:nvPr>
        </p:nvSpPr>
        <p:spPr>
          <a:xfrm>
            <a:off x="1691680" y="980728"/>
            <a:ext cx="5543550" cy="422672"/>
          </a:xfrm>
        </p:spPr>
        <p:txBody>
          <a:bodyPr>
            <a:normAutofit fontScale="90000"/>
          </a:bodyPr>
          <a:lstStyle/>
          <a:p>
            <a:pPr eaLnBrk="1" hangingPunct="1"/>
            <a:r>
              <a:rPr lang="zh-CN" altLang="en-US" sz="2700" dirty="0"/>
              <a:t>（2）查询满足条件的元组</a:t>
            </a:r>
          </a:p>
        </p:txBody>
      </p:sp>
      <p:sp>
        <p:nvSpPr>
          <p:cNvPr id="18435" name="Rectangle 4">
            <a:extLst>
              <a:ext uri="{FF2B5EF4-FFF2-40B4-BE49-F238E27FC236}">
                <a16:creationId xmlns:a16="http://schemas.microsoft.com/office/drawing/2014/main" id="{20B945AA-2AB3-5C65-B16F-E98C9264EF72}"/>
              </a:ext>
            </a:extLst>
          </p:cNvPr>
          <p:cNvSpPr>
            <a:spLocks noChangeArrowheads="1"/>
          </p:cNvSpPr>
          <p:nvPr/>
        </p:nvSpPr>
        <p:spPr bwMode="auto">
          <a:xfrm>
            <a:off x="2000250" y="2171700"/>
            <a:ext cx="56578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35100"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zh-CN" altLang="en-US" sz="1350" b="0"/>
          </a:p>
        </p:txBody>
      </p:sp>
      <p:sp>
        <p:nvSpPr>
          <p:cNvPr id="18436" name="Rectangle 5">
            <a:extLst>
              <a:ext uri="{FF2B5EF4-FFF2-40B4-BE49-F238E27FC236}">
                <a16:creationId xmlns:a16="http://schemas.microsoft.com/office/drawing/2014/main" id="{803E221F-CFF1-D4EC-199D-4FDABBD4EE43}"/>
              </a:ext>
            </a:extLst>
          </p:cNvPr>
          <p:cNvSpPr>
            <a:spLocks noChangeArrowheads="1"/>
          </p:cNvSpPr>
          <p:nvPr/>
        </p:nvSpPr>
        <p:spPr bwMode="auto">
          <a:xfrm>
            <a:off x="2171700" y="2171700"/>
            <a:ext cx="52578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35100"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zh-CN" altLang="en-US" sz="1350" b="0"/>
          </a:p>
        </p:txBody>
      </p:sp>
      <p:sp>
        <p:nvSpPr>
          <p:cNvPr id="19461" name="Text Box 182">
            <a:extLst>
              <a:ext uri="{FF2B5EF4-FFF2-40B4-BE49-F238E27FC236}">
                <a16:creationId xmlns:a16="http://schemas.microsoft.com/office/drawing/2014/main" id="{01FCE3DE-FC1B-D69F-60B4-9CC9ED0403BC}"/>
              </a:ext>
            </a:extLst>
          </p:cNvPr>
          <p:cNvSpPr txBox="1">
            <a:spLocks noChangeArrowheads="1"/>
          </p:cNvSpPr>
          <p:nvPr/>
        </p:nvSpPr>
        <p:spPr bwMode="auto">
          <a:xfrm>
            <a:off x="3030141" y="1916907"/>
            <a:ext cx="2428870" cy="369332"/>
          </a:xfrm>
          <a:prstGeom prst="rect">
            <a:avLst/>
          </a:prstGeom>
          <a:noFill/>
          <a:ln>
            <a:noFill/>
          </a:ln>
        </p:spPr>
        <p:txBody>
          <a:bodyPr wrap="none">
            <a:spAutoFit/>
          </a:bodyPr>
          <a:lstStyle>
            <a:lvl1pPr marL="342900" indent="-342900">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r>
              <a:rPr lang="zh-CN" altLang="en-US" sz="1800"/>
              <a:t>表</a:t>
            </a:r>
            <a:r>
              <a:rPr lang="en-US" altLang="zh-CN" sz="1800"/>
              <a:t>3.5 </a:t>
            </a:r>
            <a:r>
              <a:rPr lang="zh-CN" altLang="en-US" sz="1800"/>
              <a:t>常用的查询条件</a:t>
            </a:r>
          </a:p>
        </p:txBody>
      </p:sp>
      <p:graphicFrame>
        <p:nvGraphicFramePr>
          <p:cNvPr id="3" name="表格 2">
            <a:extLst>
              <a:ext uri="{FF2B5EF4-FFF2-40B4-BE49-F238E27FC236}">
                <a16:creationId xmlns:a16="http://schemas.microsoft.com/office/drawing/2014/main" id="{DEB4ED54-300E-3D6B-CDB7-EB9FF29EF7D7}"/>
              </a:ext>
            </a:extLst>
          </p:cNvPr>
          <p:cNvGraphicFramePr>
            <a:graphicFrameLocks noGrp="1"/>
          </p:cNvGraphicFramePr>
          <p:nvPr/>
        </p:nvGraphicFramePr>
        <p:xfrm>
          <a:off x="1304637" y="2468760"/>
          <a:ext cx="6534726" cy="2849170"/>
        </p:xfrm>
        <a:graphic>
          <a:graphicData uri="http://schemas.openxmlformats.org/drawingml/2006/table">
            <a:tbl>
              <a:tblPr/>
              <a:tblGrid>
                <a:gridCol w="1377153">
                  <a:extLst>
                    <a:ext uri="{9D8B030D-6E8A-4147-A177-3AD203B41FA5}">
                      <a16:colId xmlns:a16="http://schemas.microsoft.com/office/drawing/2014/main" val="981267044"/>
                    </a:ext>
                  </a:extLst>
                </a:gridCol>
                <a:gridCol w="5157573">
                  <a:extLst>
                    <a:ext uri="{9D8B030D-6E8A-4147-A177-3AD203B41FA5}">
                      <a16:colId xmlns:a16="http://schemas.microsoft.com/office/drawing/2014/main" val="1681498143"/>
                    </a:ext>
                  </a:extLst>
                </a:gridCol>
              </a:tblGrid>
              <a:tr h="386954">
                <a:tc>
                  <a:txBody>
                    <a:bodyPr/>
                    <a:lstStyle>
                      <a:lvl1pPr indent="1143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查询条件</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indent="1143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谓词</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9845581"/>
                  </a:ext>
                </a:extLst>
              </a:tr>
              <a:tr h="45720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比较</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&gt;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&lt;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&gt;=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&lt;=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&lt;&gt;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!&gt;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!&lt;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NOT+</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上述比较运算符</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44570150"/>
                  </a:ext>
                </a:extLst>
              </a:tr>
              <a:tr h="38695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确定范围</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BETWEEN AND</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NOT BETWEEN AND</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03643298"/>
                  </a:ext>
                </a:extLst>
              </a:tr>
              <a:tr h="38695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确定集合</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IN</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NOT IN</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7309175"/>
                  </a:ext>
                </a:extLst>
              </a:tr>
              <a:tr h="38695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字符匹配</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LIKE</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NOT LIKE</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27680794"/>
                  </a:ext>
                </a:extLst>
              </a:tr>
              <a:tr h="38695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空值</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IS NULL</a:t>
                      </a:r>
                      <a:r>
                        <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rPr>
                        <a:t>IS NOT NULL</a:t>
                      </a:r>
                      <a:endParaRPr kumimoji="0" lang="zh-CN" altLang="zh-CN" sz="15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40426871"/>
                  </a:ext>
                </a:extLst>
              </a:tr>
              <a:tr h="45720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多重条件</a:t>
                      </a:r>
                      <a:endParaRPr kumimoji="0" lang="en-US"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（逻辑运算）</a:t>
                      </a: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AND</a:t>
                      </a: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OR</a:t>
                      </a:r>
                      <a:r>
                        <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r>
                        <a:rPr kumimoji="0" lang="en-US"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NOT</a:t>
                      </a:r>
                      <a:endParaRPr kumimoji="0" lang="zh-CN" altLang="zh-CN" sz="15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4" marR="51434" marT="0" marB="0" anchor="ctr" horzOverflow="overflow">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28536944"/>
                  </a:ext>
                </a:extLst>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E869AD89-B861-7FA5-68B7-C84C5DC63717}"/>
              </a:ext>
            </a:extLst>
          </p:cNvPr>
          <p:cNvSpPr>
            <a:spLocks noGrp="1" noChangeArrowheads="1"/>
          </p:cNvSpPr>
          <p:nvPr>
            <p:ph type="title" idx="4294967295"/>
          </p:nvPr>
        </p:nvSpPr>
        <p:spPr/>
        <p:txBody>
          <a:bodyPr/>
          <a:lstStyle/>
          <a:p>
            <a:pPr eaLnBrk="1" hangingPunct="1"/>
            <a:r>
              <a:rPr lang="zh-CN" altLang="en-US" sz="2700"/>
              <a:t>①</a:t>
            </a:r>
            <a:r>
              <a:rPr lang="en-US" altLang="zh-CN" sz="2700"/>
              <a:t> </a:t>
            </a:r>
            <a:r>
              <a:rPr lang="zh-CN" altLang="en-US" sz="2700"/>
              <a:t>比较大小</a:t>
            </a:r>
          </a:p>
        </p:txBody>
      </p:sp>
      <p:sp>
        <p:nvSpPr>
          <p:cNvPr id="19459" name="Rectangle 3">
            <a:extLst>
              <a:ext uri="{FF2B5EF4-FFF2-40B4-BE49-F238E27FC236}">
                <a16:creationId xmlns:a16="http://schemas.microsoft.com/office/drawing/2014/main" id="{4F617DE2-544C-35BB-CDDE-11E0F2ECDA84}"/>
              </a:ext>
            </a:extLst>
          </p:cNvPr>
          <p:cNvSpPr>
            <a:spLocks noGrp="1" noChangeArrowheads="1"/>
          </p:cNvSpPr>
          <p:nvPr>
            <p:ph type="body" idx="4294967295"/>
          </p:nvPr>
        </p:nvSpPr>
        <p:spPr>
          <a:xfrm>
            <a:off x="765920" y="1295995"/>
            <a:ext cx="7920880" cy="4266010"/>
          </a:xfrm>
        </p:spPr>
        <p:txBody>
          <a:bodyPr>
            <a:normAutofit fontScale="77500" lnSpcReduction="20000"/>
          </a:bodyPr>
          <a:lstStyle/>
          <a:p>
            <a:pPr eaLnBrk="1" hangingPunct="1">
              <a:lnSpc>
                <a:spcPct val="120000"/>
              </a:lnSpc>
              <a:buFont typeface="Wingdings" pitchFamily="2" charset="2"/>
              <a:buNone/>
            </a:pPr>
            <a:r>
              <a:rPr lang="en-US" altLang="zh-CN" sz="2000" dirty="0"/>
              <a:t>[</a:t>
            </a:r>
            <a:r>
              <a:rPr lang="zh-CN" altLang="en-US" sz="2000" dirty="0"/>
              <a:t>例</a:t>
            </a:r>
            <a:r>
              <a:rPr lang="en-US" altLang="zh-CN" sz="2000" dirty="0"/>
              <a:t>3.22]</a:t>
            </a:r>
            <a:r>
              <a:rPr lang="zh-CN" altLang="en-US" sz="2000" dirty="0"/>
              <a:t> 查询主修计算机科学与技术专业全体学生的姓名</a:t>
            </a:r>
          </a:p>
          <a:p>
            <a:pPr lvl="1" eaLnBrk="1" hangingPunct="1">
              <a:lnSpc>
                <a:spcPct val="120000"/>
              </a:lnSpc>
              <a:buFont typeface="Wingdings" pitchFamily="2" charset="2"/>
              <a:buNone/>
            </a:pPr>
            <a:r>
              <a:rPr lang="zh-CN" altLang="en-US" sz="2000" dirty="0"/>
              <a:t>    </a:t>
            </a:r>
            <a:r>
              <a:rPr lang="en-US" altLang="zh-CN" sz="2000" dirty="0"/>
              <a:t>SELECT </a:t>
            </a:r>
            <a:r>
              <a:rPr lang="en-US" altLang="zh-CN" sz="2000" dirty="0" err="1"/>
              <a:t>Sname</a:t>
            </a:r>
            <a:endParaRPr lang="en-US" altLang="zh-CN" sz="2000" dirty="0"/>
          </a:p>
          <a:p>
            <a:pPr lvl="1" eaLnBrk="1" hangingPunct="1">
              <a:lnSpc>
                <a:spcPct val="120000"/>
              </a:lnSpc>
              <a:buFont typeface="Wingdings" pitchFamily="2" charset="2"/>
              <a:buNone/>
            </a:pPr>
            <a:r>
              <a:rPr lang="en-US" altLang="zh-CN" sz="2000" dirty="0"/>
              <a:t>    FROM     Student</a:t>
            </a:r>
          </a:p>
          <a:p>
            <a:pPr lvl="1" eaLnBrk="1" hangingPunct="1">
              <a:lnSpc>
                <a:spcPct val="120000"/>
              </a:lnSpc>
              <a:buFont typeface="Wingdings" pitchFamily="2" charset="2"/>
              <a:buNone/>
            </a:pPr>
            <a:r>
              <a:rPr lang="en-US" altLang="zh-CN" sz="2000" dirty="0"/>
              <a:t>    WHERE  </a:t>
            </a:r>
            <a:r>
              <a:rPr lang="en-US" altLang="zh-CN" sz="2000" dirty="0" err="1"/>
              <a:t>Smajor</a:t>
            </a:r>
            <a:r>
              <a:rPr lang="en-US" altLang="zh-CN" sz="2000" dirty="0"/>
              <a:t>=‘</a:t>
            </a:r>
            <a:r>
              <a:rPr lang="zh-CN" altLang="en-US" sz="2000" dirty="0"/>
              <a:t>计算机科学与技术</a:t>
            </a:r>
            <a:r>
              <a:rPr lang="en-US" altLang="zh-CN" sz="2000" dirty="0"/>
              <a:t>’</a:t>
            </a:r>
            <a:r>
              <a:rPr lang="zh-CN" altLang="en-US" sz="2000" dirty="0"/>
              <a:t>; </a:t>
            </a:r>
            <a:endParaRPr lang="en-US" altLang="zh-CN" sz="2000" dirty="0"/>
          </a:p>
          <a:p>
            <a:pPr lvl="1" eaLnBrk="1" hangingPunct="1">
              <a:lnSpc>
                <a:spcPct val="120000"/>
              </a:lnSpc>
              <a:buFont typeface="Wingdings" pitchFamily="2" charset="2"/>
              <a:buNone/>
            </a:pPr>
            <a:endParaRPr lang="zh-CN" altLang="en-US" sz="1200" dirty="0"/>
          </a:p>
          <a:p>
            <a:pPr eaLnBrk="1" hangingPunct="1">
              <a:lnSpc>
                <a:spcPct val="120000"/>
              </a:lnSpc>
              <a:buFont typeface="Wingdings" pitchFamily="2" charset="2"/>
              <a:buNone/>
            </a:pPr>
            <a:r>
              <a:rPr lang="en-US" altLang="zh-CN" sz="2000" dirty="0"/>
              <a:t>[</a:t>
            </a:r>
            <a:r>
              <a:rPr lang="zh-CN" altLang="en-US" sz="2000" dirty="0"/>
              <a:t>例</a:t>
            </a:r>
            <a:r>
              <a:rPr lang="en-US" altLang="zh-CN" sz="2000" dirty="0"/>
              <a:t>3.23]</a:t>
            </a:r>
            <a:r>
              <a:rPr lang="zh-CN" altLang="en-US" sz="2000" dirty="0"/>
              <a:t>查询所有</a:t>
            </a:r>
            <a:r>
              <a:rPr lang="en-US" altLang="zh-CN" sz="2000" dirty="0"/>
              <a:t>2000</a:t>
            </a:r>
            <a:r>
              <a:rPr lang="zh-CN" altLang="en-US" sz="2000" dirty="0"/>
              <a:t>年后（包括</a:t>
            </a:r>
            <a:r>
              <a:rPr lang="en-US" altLang="zh-CN" sz="2000" dirty="0"/>
              <a:t>2000</a:t>
            </a:r>
            <a:r>
              <a:rPr lang="zh-CN" altLang="en-US" sz="2000" dirty="0"/>
              <a:t>年）出生的学生姓名及其性别</a:t>
            </a:r>
          </a:p>
          <a:p>
            <a:pPr lvl="1" algn="just" eaLnBrk="1" hangingPunct="1">
              <a:lnSpc>
                <a:spcPct val="120000"/>
              </a:lnSpc>
              <a:buFont typeface="Wingdings" pitchFamily="2" charset="2"/>
              <a:buNone/>
            </a:pPr>
            <a:r>
              <a:rPr lang="zh-CN" altLang="en-US" sz="2000" dirty="0"/>
              <a:t>     </a:t>
            </a:r>
            <a:r>
              <a:rPr lang="en-US" altLang="zh-CN" sz="2000" dirty="0"/>
              <a:t>SELECT </a:t>
            </a:r>
            <a:r>
              <a:rPr lang="en-US" altLang="zh-CN" sz="2000" dirty="0" err="1"/>
              <a:t>Sname</a:t>
            </a:r>
            <a:r>
              <a:rPr lang="zh-CN" altLang="en-US" sz="2000" dirty="0"/>
              <a:t>, </a:t>
            </a:r>
            <a:r>
              <a:rPr lang="en-US" altLang="zh-CN" sz="2000" dirty="0" err="1"/>
              <a:t>Ssex</a:t>
            </a:r>
            <a:r>
              <a:rPr lang="en-US" altLang="zh-CN" sz="2000" dirty="0"/>
              <a:t> </a:t>
            </a:r>
          </a:p>
          <a:p>
            <a:pPr lvl="1" algn="just" eaLnBrk="1" hangingPunct="1">
              <a:lnSpc>
                <a:spcPct val="120000"/>
              </a:lnSpc>
              <a:buFont typeface="Wingdings" pitchFamily="2" charset="2"/>
              <a:buNone/>
            </a:pPr>
            <a:r>
              <a:rPr lang="en-US" altLang="zh-CN" sz="2000" dirty="0"/>
              <a:t>     FROM     Student    </a:t>
            </a:r>
          </a:p>
          <a:p>
            <a:pPr lvl="1" algn="just" eaLnBrk="1" hangingPunct="1">
              <a:lnSpc>
                <a:spcPct val="120000"/>
              </a:lnSpc>
              <a:buFont typeface="Wingdings" pitchFamily="2" charset="2"/>
              <a:buNone/>
            </a:pPr>
            <a:r>
              <a:rPr lang="en-US" altLang="zh-CN" sz="2000" dirty="0"/>
              <a:t>     WHERE  year(</a:t>
            </a:r>
            <a:r>
              <a:rPr lang="en-US" altLang="zh-CN" sz="2000" dirty="0" err="1"/>
              <a:t>Sbirthdate</a:t>
            </a:r>
            <a:r>
              <a:rPr lang="en-US" altLang="zh-CN" sz="2000" dirty="0"/>
              <a:t>)&gt;=2000</a:t>
            </a:r>
            <a:r>
              <a:rPr lang="zh-CN" altLang="en-US" sz="2000" dirty="0"/>
              <a:t>;</a:t>
            </a:r>
            <a:endParaRPr lang="en-US" altLang="zh-CN" sz="2000" dirty="0"/>
          </a:p>
          <a:p>
            <a:pPr lvl="1" algn="just">
              <a:lnSpc>
                <a:spcPct val="120000"/>
              </a:lnSpc>
              <a:buNone/>
            </a:pPr>
            <a:r>
              <a:rPr lang="en-US" altLang="zh-CN" sz="2000" dirty="0"/>
              <a:t>	      	/*</a:t>
            </a:r>
            <a:r>
              <a:rPr lang="zh-CN" altLang="en-US" sz="2000" dirty="0"/>
              <a:t>函数</a:t>
            </a:r>
            <a:r>
              <a:rPr lang="en-US" altLang="zh-CN" sz="2000" dirty="0"/>
              <a:t>year(</a:t>
            </a:r>
            <a:r>
              <a:rPr lang="en-US" altLang="zh-CN" sz="2000" dirty="0" err="1"/>
              <a:t>Sbirthdate</a:t>
            </a:r>
            <a:r>
              <a:rPr lang="en-US" altLang="zh-CN" sz="2000" dirty="0"/>
              <a:t>)</a:t>
            </a:r>
            <a:r>
              <a:rPr lang="zh-CN" altLang="en-US" sz="2000" dirty="0"/>
              <a:t>从出生日期中抽取出年份*</a:t>
            </a:r>
            <a:r>
              <a:rPr lang="en-US" altLang="zh-CN" sz="2000" dirty="0"/>
              <a:t>/</a:t>
            </a:r>
          </a:p>
          <a:p>
            <a:pPr lvl="1" algn="just" eaLnBrk="1" hangingPunct="1">
              <a:lnSpc>
                <a:spcPct val="120000"/>
              </a:lnSpc>
              <a:buFont typeface="Wingdings" pitchFamily="2" charset="2"/>
              <a:buNone/>
            </a:pPr>
            <a:endParaRPr lang="zh-CN" altLang="en-US" sz="1050" dirty="0"/>
          </a:p>
          <a:p>
            <a:pPr eaLnBrk="1" hangingPunct="1">
              <a:lnSpc>
                <a:spcPct val="120000"/>
              </a:lnSpc>
              <a:buFont typeface="Wingdings" pitchFamily="2" charset="2"/>
              <a:buNone/>
            </a:pPr>
            <a:r>
              <a:rPr lang="en-US" altLang="zh-CN" sz="2200" dirty="0"/>
              <a:t>[</a:t>
            </a:r>
            <a:r>
              <a:rPr lang="zh-CN" altLang="en-US" sz="2200" dirty="0"/>
              <a:t>例</a:t>
            </a:r>
            <a:r>
              <a:rPr lang="en-US" altLang="zh-CN" sz="2200" dirty="0"/>
              <a:t>3.24]</a:t>
            </a:r>
            <a:r>
              <a:rPr lang="zh-CN" altLang="en-US" sz="2200" dirty="0"/>
              <a:t>查询考试成绩不及格的学生的学号</a:t>
            </a:r>
          </a:p>
          <a:p>
            <a:pPr lvl="2" eaLnBrk="1" hangingPunct="1">
              <a:lnSpc>
                <a:spcPct val="120000"/>
              </a:lnSpc>
              <a:buFont typeface="Arial" panose="020B0604020202020204" pitchFamily="34" charset="0"/>
              <a:buNone/>
            </a:pPr>
            <a:r>
              <a:rPr lang="en-US" altLang="zh-CN" sz="2200" dirty="0"/>
              <a:t>SELECT </a:t>
            </a:r>
            <a:r>
              <a:rPr lang="en-US" altLang="zh-CN" sz="2200" dirty="0">
                <a:solidFill>
                  <a:srgbClr val="FF00FF"/>
                </a:solidFill>
              </a:rPr>
              <a:t>DISTINCT</a:t>
            </a:r>
            <a:r>
              <a:rPr lang="en-US" altLang="zh-CN" sz="2200" dirty="0"/>
              <a:t> Sno;</a:t>
            </a:r>
          </a:p>
          <a:p>
            <a:pPr lvl="2" eaLnBrk="1" hangingPunct="1">
              <a:lnSpc>
                <a:spcPct val="120000"/>
              </a:lnSpc>
              <a:buFont typeface="Arial" panose="020B0604020202020204" pitchFamily="34" charset="0"/>
              <a:buNone/>
            </a:pPr>
            <a:r>
              <a:rPr lang="en-US" altLang="zh-CN" sz="2200" dirty="0"/>
              <a:t>FROM  SC</a:t>
            </a:r>
          </a:p>
          <a:p>
            <a:pPr lvl="2" eaLnBrk="1" hangingPunct="1">
              <a:lnSpc>
                <a:spcPct val="120000"/>
              </a:lnSpc>
              <a:buFont typeface="Arial" panose="020B0604020202020204" pitchFamily="34" charset="0"/>
              <a:buNone/>
            </a:pPr>
            <a:r>
              <a:rPr lang="en-US" altLang="zh-CN" sz="2200" dirty="0"/>
              <a:t>WHERE Grade&lt;60</a:t>
            </a:r>
            <a:r>
              <a:rPr lang="zh-CN" altLang="en-US" sz="2200" dirty="0"/>
              <a:t>; </a:t>
            </a:r>
          </a:p>
          <a:p>
            <a:pPr lvl="2" eaLnBrk="1" hangingPunct="1">
              <a:lnSpc>
                <a:spcPct val="80000"/>
              </a:lnSpc>
              <a:buFont typeface="Arial" panose="020B0604020202020204" pitchFamily="34" charset="0"/>
              <a:buNone/>
            </a:pPr>
            <a:endParaRPr lang="en-US" altLang="zh-CN" sz="1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4026E01-9C50-A9D5-BE30-74092F877ABA}"/>
              </a:ext>
            </a:extLst>
          </p:cNvPr>
          <p:cNvSpPr>
            <a:spLocks noGrp="1" noChangeArrowheads="1"/>
          </p:cNvSpPr>
          <p:nvPr>
            <p:ph type="title" idx="4294967295"/>
          </p:nvPr>
        </p:nvSpPr>
        <p:spPr/>
        <p:txBody>
          <a:bodyPr/>
          <a:lstStyle/>
          <a:p>
            <a:pPr eaLnBrk="1" hangingPunct="1"/>
            <a:r>
              <a:rPr lang="zh-CN" altLang="en-US" sz="2700"/>
              <a:t>② 确定范围</a:t>
            </a:r>
          </a:p>
        </p:txBody>
      </p:sp>
      <p:sp>
        <p:nvSpPr>
          <p:cNvPr id="77827" name="Rectangle 3">
            <a:extLst>
              <a:ext uri="{FF2B5EF4-FFF2-40B4-BE49-F238E27FC236}">
                <a16:creationId xmlns:a16="http://schemas.microsoft.com/office/drawing/2014/main" id="{41493EFD-EAE8-E04E-F9D2-785E559B5A10}"/>
              </a:ext>
            </a:extLst>
          </p:cNvPr>
          <p:cNvSpPr>
            <a:spLocks noGrp="1" noChangeArrowheads="1"/>
          </p:cNvSpPr>
          <p:nvPr>
            <p:ph type="body" idx="4294967295"/>
          </p:nvPr>
        </p:nvSpPr>
        <p:spPr>
          <a:xfrm>
            <a:off x="611560" y="1340768"/>
            <a:ext cx="7776864" cy="4680520"/>
          </a:xfrm>
        </p:spPr>
        <p:txBody>
          <a:bodyPr>
            <a:normAutofit lnSpcReduction="10000"/>
          </a:bodyPr>
          <a:lstStyle/>
          <a:p>
            <a:pPr eaLnBrk="1" hangingPunct="1">
              <a:lnSpc>
                <a:spcPct val="90000"/>
              </a:lnSpc>
            </a:pPr>
            <a:r>
              <a:rPr lang="zh-CN" altLang="en-US" sz="2000" dirty="0"/>
              <a:t>谓词</a:t>
            </a:r>
            <a:r>
              <a:rPr lang="en-US" altLang="zh-CN" sz="2000" dirty="0"/>
              <a:t>:   BETWEEN </a:t>
            </a:r>
            <a:r>
              <a:rPr lang="en-US" altLang="zh-CN" sz="2000" dirty="0">
                <a:latin typeface="Courier New" panose="02070309020205020404" pitchFamily="49" charset="0"/>
              </a:rPr>
              <a:t>…</a:t>
            </a:r>
            <a:r>
              <a:rPr lang="en-US" altLang="zh-CN" sz="2000" dirty="0"/>
              <a:t>  AND  </a:t>
            </a:r>
            <a:r>
              <a:rPr lang="en-US" altLang="zh-CN" sz="2000" dirty="0">
                <a:latin typeface="Courier New" panose="02070309020205020404" pitchFamily="49" charset="0"/>
              </a:rPr>
              <a:t>…</a:t>
            </a:r>
          </a:p>
          <a:p>
            <a:pPr eaLnBrk="1" hangingPunct="1">
              <a:lnSpc>
                <a:spcPct val="90000"/>
              </a:lnSpc>
              <a:buFont typeface="Wingdings" pitchFamily="2" charset="2"/>
              <a:buNone/>
            </a:pPr>
            <a:r>
              <a:rPr lang="en-US" altLang="zh-CN" sz="2000" dirty="0"/>
              <a:t>              NOT BETWEEN  </a:t>
            </a:r>
            <a:r>
              <a:rPr lang="en-US" altLang="zh-CN" sz="2000" dirty="0">
                <a:latin typeface="Courier New" panose="02070309020205020404" pitchFamily="49" charset="0"/>
              </a:rPr>
              <a:t>…</a:t>
            </a:r>
            <a:r>
              <a:rPr lang="en-US" altLang="zh-CN" sz="2000" dirty="0"/>
              <a:t>  AND  </a:t>
            </a:r>
            <a:r>
              <a:rPr lang="en-US" altLang="zh-CN" sz="2000" dirty="0">
                <a:latin typeface="Courier New" panose="02070309020205020404" pitchFamily="49" charset="0"/>
              </a:rPr>
              <a:t>…</a:t>
            </a:r>
          </a:p>
          <a:p>
            <a:pPr eaLnBrk="1" hangingPunct="1">
              <a:lnSpc>
                <a:spcPct val="90000"/>
              </a:lnSpc>
              <a:buFont typeface="Wingdings" pitchFamily="2" charset="2"/>
              <a:buNone/>
            </a:pPr>
            <a:endParaRPr lang="en-US" altLang="zh-CN" sz="2000" dirty="0">
              <a:latin typeface="Courier New" panose="02070309020205020404" pitchFamily="49" charset="0"/>
            </a:endParaRPr>
          </a:p>
          <a:p>
            <a:pPr eaLnBrk="1" hangingPunct="1">
              <a:buFont typeface="Wingdings" pitchFamily="2" charset="2"/>
              <a:buNone/>
            </a:pPr>
            <a:r>
              <a:rPr lang="en-US" altLang="zh-CN" sz="1800" dirty="0"/>
              <a:t>[</a:t>
            </a:r>
            <a:r>
              <a:rPr lang="zh-CN" altLang="en-US" sz="1800" dirty="0"/>
              <a:t>例</a:t>
            </a:r>
            <a:r>
              <a:rPr lang="en-US" altLang="zh-CN" sz="1800" dirty="0"/>
              <a:t>3.25] </a:t>
            </a:r>
            <a:r>
              <a:rPr lang="zh-CN" altLang="en-US" sz="1800" dirty="0"/>
              <a:t>查询年龄在</a:t>
            </a:r>
            <a:r>
              <a:rPr lang="en-US" altLang="zh-CN" sz="1800" dirty="0"/>
              <a:t>20~23</a:t>
            </a:r>
            <a:r>
              <a:rPr lang="zh-CN" altLang="en-US" sz="1800" dirty="0"/>
              <a:t>岁（包括</a:t>
            </a:r>
            <a:r>
              <a:rPr lang="en-US" altLang="zh-CN" sz="1800" dirty="0"/>
              <a:t>20</a:t>
            </a:r>
            <a:r>
              <a:rPr lang="zh-CN" altLang="en-US" sz="1800" dirty="0"/>
              <a:t>岁和</a:t>
            </a:r>
            <a:r>
              <a:rPr lang="en-US" altLang="zh-CN" sz="1800" dirty="0"/>
              <a:t>23</a:t>
            </a:r>
            <a:r>
              <a:rPr lang="zh-CN" altLang="en-US" sz="1800" dirty="0"/>
              <a:t>岁）之间的学生的</a:t>
            </a:r>
            <a:r>
              <a:rPr lang="zh-CN" altLang="zh-CN" sz="1800" dirty="0"/>
              <a:t>学生的姓名、出生年月和主修专业</a:t>
            </a:r>
            <a:endParaRPr lang="zh-CN" altLang="en-US" sz="1800" dirty="0"/>
          </a:p>
          <a:p>
            <a:pPr lvl="1" algn="just" eaLnBrk="1" hangingPunct="1">
              <a:buFont typeface="Wingdings" pitchFamily="2" charset="2"/>
              <a:buNone/>
            </a:pPr>
            <a:r>
              <a:rPr lang="zh-CN" altLang="en-US" sz="1800" dirty="0"/>
              <a:t>   </a:t>
            </a:r>
            <a:r>
              <a:rPr lang="en-US" altLang="zh-CN" sz="1800" dirty="0"/>
              <a:t>SELECT </a:t>
            </a:r>
            <a:r>
              <a:rPr lang="en-US" altLang="zh-CN" sz="1800" dirty="0" err="1"/>
              <a:t>Sname</a:t>
            </a:r>
            <a:r>
              <a:rPr lang="zh-CN" altLang="en-US" sz="1800" dirty="0"/>
              <a:t>, </a:t>
            </a:r>
            <a:r>
              <a:rPr lang="en-US" altLang="zh-CN" sz="1800" dirty="0" err="1"/>
              <a:t>Sbirthdate</a:t>
            </a:r>
            <a:r>
              <a:rPr lang="zh-CN" altLang="en-US" sz="1800" dirty="0"/>
              <a:t>, </a:t>
            </a:r>
            <a:r>
              <a:rPr lang="en-US" altLang="zh-CN" sz="1800" dirty="0" err="1"/>
              <a:t>Smajor</a:t>
            </a:r>
            <a:endParaRPr lang="en-US" altLang="zh-CN" sz="1800" dirty="0"/>
          </a:p>
          <a:p>
            <a:pPr lvl="2" algn="just" eaLnBrk="1" hangingPunct="1">
              <a:buFont typeface="Arial" panose="020B0604020202020204" pitchFamily="34" charset="0"/>
              <a:buNone/>
            </a:pPr>
            <a:r>
              <a:rPr lang="en-US" altLang="zh-CN" sz="1800" dirty="0"/>
              <a:t>FROM Student</a:t>
            </a:r>
          </a:p>
          <a:p>
            <a:pPr lvl="2" eaLnBrk="1" hangingPunct="1">
              <a:buFont typeface="Arial" panose="020B0604020202020204" pitchFamily="34" charset="0"/>
              <a:buNone/>
            </a:pPr>
            <a:r>
              <a:rPr lang="en-US" altLang="zh-CN" sz="1800" dirty="0"/>
              <a:t>WHERE year(GETDATE()) – year(</a:t>
            </a:r>
            <a:r>
              <a:rPr lang="en-US" altLang="zh-CN" sz="1800" dirty="0" err="1"/>
              <a:t>Sbirthdate</a:t>
            </a:r>
            <a:r>
              <a:rPr lang="en-US" altLang="zh-CN" sz="1800" dirty="0"/>
              <a:t>) BETWEEN 20 AND 23</a:t>
            </a:r>
            <a:r>
              <a:rPr lang="zh-CN" altLang="en-US" sz="1800" dirty="0"/>
              <a:t>; </a:t>
            </a:r>
            <a:endParaRPr lang="en-US" altLang="zh-CN" sz="1800" dirty="0"/>
          </a:p>
          <a:p>
            <a:pPr lvl="2" eaLnBrk="1" hangingPunct="1">
              <a:buFont typeface="Arial" panose="020B0604020202020204" pitchFamily="34" charset="0"/>
              <a:buNone/>
            </a:pPr>
            <a:endParaRPr lang="zh-CN" altLang="en-US" sz="1800" dirty="0"/>
          </a:p>
          <a:p>
            <a:pPr algn="just" eaLnBrk="1" hangingPunct="1">
              <a:buFont typeface="Wingdings" pitchFamily="2" charset="2"/>
              <a:buNone/>
            </a:pPr>
            <a:r>
              <a:rPr lang="en-US" altLang="zh-CN" sz="1800" dirty="0"/>
              <a:t>[</a:t>
            </a:r>
            <a:r>
              <a:rPr lang="zh-CN" altLang="en-US" sz="1800" dirty="0"/>
              <a:t>例</a:t>
            </a:r>
            <a:r>
              <a:rPr lang="en-US" altLang="zh-CN" sz="1800" dirty="0"/>
              <a:t>3.26]</a:t>
            </a:r>
            <a:r>
              <a:rPr lang="zh-CN" altLang="en-US" sz="1800" dirty="0"/>
              <a:t>查询年龄不在</a:t>
            </a:r>
            <a:r>
              <a:rPr lang="en-US" altLang="zh-CN" sz="1800" dirty="0"/>
              <a:t>20~23</a:t>
            </a:r>
            <a:r>
              <a:rPr lang="zh-CN" altLang="en-US" sz="1800" dirty="0"/>
              <a:t>岁之间的学生姓名、</a:t>
            </a:r>
            <a:r>
              <a:rPr lang="zh-CN" altLang="zh-CN" sz="1800" dirty="0"/>
              <a:t>出生年月和主修专业</a:t>
            </a:r>
            <a:endParaRPr lang="zh-CN" altLang="en-US" sz="1800" dirty="0"/>
          </a:p>
          <a:p>
            <a:pPr algn="just" eaLnBrk="1" hangingPunct="1">
              <a:buFont typeface="Wingdings" pitchFamily="2" charset="2"/>
              <a:buNone/>
            </a:pPr>
            <a:r>
              <a:rPr lang="en-US" altLang="zh-CN" sz="1800" dirty="0"/>
              <a:t>SELECT </a:t>
            </a:r>
            <a:r>
              <a:rPr lang="en-US" altLang="zh-CN" sz="1800" dirty="0" err="1"/>
              <a:t>Sname,Sbirthdate,Smajor</a:t>
            </a:r>
            <a:endParaRPr lang="en-US" altLang="zh-CN" sz="1800" dirty="0"/>
          </a:p>
          <a:p>
            <a:pPr algn="just" eaLnBrk="1" hangingPunct="1">
              <a:buFont typeface="Wingdings" pitchFamily="2" charset="2"/>
              <a:buNone/>
            </a:pPr>
            <a:r>
              <a:rPr lang="en-US" altLang="zh-CN" sz="1800" dirty="0"/>
              <a:t>FROM Student</a:t>
            </a:r>
          </a:p>
          <a:p>
            <a:pPr algn="just">
              <a:buNone/>
            </a:pPr>
            <a:r>
              <a:rPr lang="en-US" altLang="zh-CN" sz="1800" dirty="0"/>
              <a:t>WHERE year(GETDATE()) – year(</a:t>
            </a:r>
            <a:r>
              <a:rPr lang="en-US" altLang="zh-CN" sz="1800" dirty="0" err="1"/>
              <a:t>Sbirthdate</a:t>
            </a:r>
            <a:r>
              <a:rPr lang="en-US" altLang="zh-CN" sz="1800" dirty="0"/>
              <a:t>)</a:t>
            </a:r>
          </a:p>
          <a:p>
            <a:pPr algn="just" eaLnBrk="1" hangingPunct="1">
              <a:buFont typeface="Wingdings" pitchFamily="2" charset="2"/>
              <a:buNone/>
            </a:pPr>
            <a:r>
              <a:rPr lang="en-US" altLang="zh-CN" sz="1800" dirty="0"/>
              <a:t>	NOT BETWEEN 20 AND 23;</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16F26F1-2288-1723-9D81-640F4D064B68}"/>
              </a:ext>
            </a:extLst>
          </p:cNvPr>
          <p:cNvSpPr>
            <a:spLocks noGrp="1" noChangeArrowheads="1"/>
          </p:cNvSpPr>
          <p:nvPr>
            <p:ph type="title" idx="4294967295"/>
          </p:nvPr>
        </p:nvSpPr>
        <p:spPr/>
        <p:txBody>
          <a:bodyPr/>
          <a:lstStyle/>
          <a:p>
            <a:pPr eaLnBrk="1" hangingPunct="1"/>
            <a:r>
              <a:rPr lang="zh-CN" altLang="en-US" sz="2700"/>
              <a:t>③</a:t>
            </a:r>
            <a:r>
              <a:rPr lang="en-US" altLang="zh-CN" sz="2700"/>
              <a:t> </a:t>
            </a:r>
            <a:r>
              <a:rPr lang="zh-CN" altLang="en-US" sz="2700"/>
              <a:t>确定集合</a:t>
            </a:r>
          </a:p>
        </p:txBody>
      </p:sp>
      <p:sp>
        <p:nvSpPr>
          <p:cNvPr id="21507" name="Rectangle 3">
            <a:extLst>
              <a:ext uri="{FF2B5EF4-FFF2-40B4-BE49-F238E27FC236}">
                <a16:creationId xmlns:a16="http://schemas.microsoft.com/office/drawing/2014/main" id="{9EE3C025-EBE7-A09E-9AF1-7FF4F5E0EC7E}"/>
              </a:ext>
            </a:extLst>
          </p:cNvPr>
          <p:cNvSpPr>
            <a:spLocks noGrp="1" noChangeArrowheads="1"/>
          </p:cNvSpPr>
          <p:nvPr>
            <p:ph type="body" idx="4294967295"/>
          </p:nvPr>
        </p:nvSpPr>
        <p:spPr>
          <a:xfrm>
            <a:off x="827584" y="1417638"/>
            <a:ext cx="7355160" cy="4603650"/>
          </a:xfrm>
        </p:spPr>
        <p:txBody>
          <a:bodyPr>
            <a:normAutofit/>
          </a:bodyPr>
          <a:lstStyle/>
          <a:p>
            <a:pPr algn="just" eaLnBrk="1" hangingPunct="1">
              <a:lnSpc>
                <a:spcPct val="150000"/>
              </a:lnSpc>
            </a:pPr>
            <a:r>
              <a:rPr lang="zh-CN" altLang="en-US" dirty="0"/>
              <a:t>谓词：</a:t>
            </a:r>
            <a:r>
              <a:rPr lang="en-US" altLang="zh-CN" dirty="0"/>
              <a:t>IN &lt;</a:t>
            </a:r>
            <a:r>
              <a:rPr lang="zh-CN" altLang="en-US" dirty="0"/>
              <a:t>值表</a:t>
            </a:r>
            <a:r>
              <a:rPr lang="en-US" altLang="zh-CN" dirty="0"/>
              <a:t>&gt;,  NOT IN &lt;</a:t>
            </a:r>
            <a:r>
              <a:rPr lang="zh-CN" altLang="en-US" dirty="0"/>
              <a:t>值表</a:t>
            </a:r>
            <a:r>
              <a:rPr lang="en-US" altLang="zh-CN" dirty="0"/>
              <a:t>&gt;  </a:t>
            </a:r>
          </a:p>
          <a:p>
            <a:pPr algn="just" eaLnBrk="1" hangingPunct="1">
              <a:lnSpc>
                <a:spcPct val="150000"/>
              </a:lnSpc>
              <a:buFont typeface="Wingdings" pitchFamily="2" charset="2"/>
              <a:buNone/>
            </a:pPr>
            <a:r>
              <a:rPr lang="en-US" altLang="zh-CN" sz="750" dirty="0"/>
              <a:t>        </a:t>
            </a:r>
          </a:p>
          <a:p>
            <a:pPr eaLnBrk="1" hangingPunct="1">
              <a:buFont typeface="Wingdings" pitchFamily="2" charset="2"/>
              <a:buNone/>
            </a:pPr>
            <a:r>
              <a:rPr lang="en-US" altLang="zh-CN" sz="1800" dirty="0"/>
              <a:t>[</a:t>
            </a:r>
            <a:r>
              <a:rPr lang="zh-CN" altLang="en-US" sz="1800" dirty="0"/>
              <a:t>例</a:t>
            </a:r>
            <a:r>
              <a:rPr lang="en-US" altLang="zh-CN" sz="1800" dirty="0"/>
              <a:t>3.27]</a:t>
            </a:r>
            <a:r>
              <a:rPr lang="zh-CN" altLang="en-US" sz="1800" dirty="0"/>
              <a:t> 查询计算机科学与技术专业和信息安全专业学生的姓名和性别</a:t>
            </a:r>
          </a:p>
          <a:p>
            <a:pPr eaLnBrk="1" hangingPunct="1">
              <a:buFont typeface="Wingdings" pitchFamily="2" charset="2"/>
              <a:buNone/>
            </a:pPr>
            <a:r>
              <a:rPr lang="en-US" altLang="zh-CN" sz="1800" dirty="0"/>
              <a:t>SELECT </a:t>
            </a:r>
            <a:r>
              <a:rPr lang="en-US" altLang="zh-CN" sz="1800" dirty="0" err="1"/>
              <a:t>Sname,Ssex</a:t>
            </a:r>
            <a:endParaRPr lang="en-US" altLang="zh-CN" sz="1800" dirty="0"/>
          </a:p>
          <a:p>
            <a:pPr eaLnBrk="1" hangingPunct="1">
              <a:buFont typeface="Wingdings" pitchFamily="2" charset="2"/>
              <a:buNone/>
            </a:pPr>
            <a:r>
              <a:rPr lang="en-US" altLang="zh-CN" sz="1800" dirty="0"/>
              <a:t>FROM Student</a:t>
            </a:r>
          </a:p>
          <a:p>
            <a:pPr eaLnBrk="1" hangingPunct="1">
              <a:buFont typeface="Wingdings" pitchFamily="2" charset="2"/>
              <a:buNone/>
            </a:pPr>
            <a:r>
              <a:rPr lang="en-US" altLang="zh-CN" sz="1800" dirty="0"/>
              <a:t>WHERE </a:t>
            </a:r>
            <a:r>
              <a:rPr lang="en-US" altLang="zh-CN" sz="1800" dirty="0" err="1"/>
              <a:t>Smajor</a:t>
            </a:r>
            <a:r>
              <a:rPr lang="en-US" altLang="zh-CN" sz="1800" dirty="0"/>
              <a:t> IN ( '</a:t>
            </a:r>
            <a:r>
              <a:rPr lang="zh-CN" altLang="en-US" sz="1800" dirty="0"/>
              <a:t>计算机科学与技术</a:t>
            </a:r>
            <a:r>
              <a:rPr lang="en-US" altLang="zh-CN" sz="1800" dirty="0"/>
              <a:t>','</a:t>
            </a:r>
            <a:r>
              <a:rPr lang="zh-CN" altLang="en-US" sz="1800" dirty="0"/>
              <a:t>信息安全</a:t>
            </a:r>
            <a:r>
              <a:rPr lang="en-US" altLang="zh-CN" sz="1800" dirty="0"/>
              <a:t>’ );</a:t>
            </a:r>
          </a:p>
          <a:p>
            <a:pPr eaLnBrk="1" hangingPunct="1">
              <a:buFont typeface="Wingdings" pitchFamily="2" charset="2"/>
              <a:buNone/>
            </a:pPr>
            <a:endParaRPr lang="en-US" altLang="zh-CN" sz="1800" dirty="0"/>
          </a:p>
          <a:p>
            <a:pPr algn="just" eaLnBrk="1" hangingPunct="1">
              <a:buFont typeface="Wingdings" pitchFamily="2" charset="2"/>
              <a:buNone/>
            </a:pPr>
            <a:r>
              <a:rPr lang="en-US" altLang="zh-CN" sz="1800" dirty="0"/>
              <a:t>[</a:t>
            </a:r>
            <a:r>
              <a:rPr lang="zh-CN" altLang="en-US" sz="1800" dirty="0"/>
              <a:t>例</a:t>
            </a:r>
            <a:r>
              <a:rPr lang="en-US" altLang="zh-CN" sz="1800" dirty="0"/>
              <a:t>3.28]</a:t>
            </a:r>
            <a:r>
              <a:rPr lang="zh-CN" altLang="en-US" sz="1800" dirty="0"/>
              <a:t> 查询既不是计算机科学与技术专业也不是信息安全专业学生的姓名和性别</a:t>
            </a:r>
          </a:p>
          <a:p>
            <a:pPr algn="just" eaLnBrk="1" hangingPunct="1">
              <a:buFont typeface="Wingdings" pitchFamily="2" charset="2"/>
              <a:buNone/>
            </a:pPr>
            <a:r>
              <a:rPr lang="en-US" altLang="zh-CN" sz="1800" dirty="0"/>
              <a:t>SELECT </a:t>
            </a:r>
            <a:r>
              <a:rPr lang="en-US" altLang="zh-CN" sz="1800" dirty="0" err="1"/>
              <a:t>Sname,Ssex</a:t>
            </a:r>
            <a:endParaRPr lang="en-US" altLang="zh-CN" sz="1800" dirty="0"/>
          </a:p>
          <a:p>
            <a:pPr algn="just" eaLnBrk="1" hangingPunct="1">
              <a:buFont typeface="Wingdings" pitchFamily="2" charset="2"/>
              <a:buNone/>
            </a:pPr>
            <a:r>
              <a:rPr lang="en-US" altLang="zh-CN" sz="1800" dirty="0"/>
              <a:t>FROM Student</a:t>
            </a:r>
          </a:p>
          <a:p>
            <a:pPr algn="just" eaLnBrk="1" hangingPunct="1">
              <a:buFont typeface="Wingdings" pitchFamily="2" charset="2"/>
              <a:buNone/>
            </a:pPr>
            <a:r>
              <a:rPr lang="en-US" altLang="zh-CN" sz="1800" dirty="0"/>
              <a:t>WHERE </a:t>
            </a:r>
            <a:r>
              <a:rPr lang="en-US" altLang="zh-CN" sz="1800" dirty="0" err="1"/>
              <a:t>Smajor</a:t>
            </a:r>
            <a:r>
              <a:rPr lang="en-US" altLang="zh-CN" sz="1800" dirty="0"/>
              <a:t> NOT IN ( '</a:t>
            </a:r>
            <a:r>
              <a:rPr lang="zh-CN" altLang="en-US" sz="1800" dirty="0"/>
              <a:t>计算机科学与技术</a:t>
            </a:r>
            <a:r>
              <a:rPr lang="en-US" altLang="zh-CN" sz="1800" dirty="0"/>
              <a:t>','</a:t>
            </a:r>
            <a:r>
              <a:rPr lang="zh-CN" altLang="en-US" sz="1800" dirty="0"/>
              <a:t>信息安全</a:t>
            </a:r>
            <a:r>
              <a:rPr lang="en-US" altLang="zh-CN" sz="1800" dirty="0"/>
              <a:t>'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5772F41-77DA-D782-C720-30B5F8250729}"/>
              </a:ext>
            </a:extLst>
          </p:cNvPr>
          <p:cNvSpPr>
            <a:spLocks noGrp="1" noChangeArrowheads="1"/>
          </p:cNvSpPr>
          <p:nvPr>
            <p:ph type="title" idx="4294967295"/>
          </p:nvPr>
        </p:nvSpPr>
        <p:spPr/>
        <p:txBody>
          <a:bodyPr/>
          <a:lstStyle/>
          <a:p>
            <a:pPr eaLnBrk="1" hangingPunct="1"/>
            <a:r>
              <a:rPr lang="zh-CN" altLang="en-US" sz="2700"/>
              <a:t>④ 字符匹配</a:t>
            </a:r>
          </a:p>
        </p:txBody>
      </p:sp>
      <p:sp>
        <p:nvSpPr>
          <p:cNvPr id="22531" name="Rectangle 3">
            <a:extLst>
              <a:ext uri="{FF2B5EF4-FFF2-40B4-BE49-F238E27FC236}">
                <a16:creationId xmlns:a16="http://schemas.microsoft.com/office/drawing/2014/main" id="{301388A9-4D1B-FB2F-7541-E4E0F7383A8B}"/>
              </a:ext>
            </a:extLst>
          </p:cNvPr>
          <p:cNvSpPr>
            <a:spLocks noGrp="1" noChangeArrowheads="1"/>
          </p:cNvSpPr>
          <p:nvPr>
            <p:ph type="body" idx="4294967295"/>
          </p:nvPr>
        </p:nvSpPr>
        <p:spPr>
          <a:xfrm>
            <a:off x="457200" y="1417638"/>
            <a:ext cx="7300913" cy="3709193"/>
          </a:xfrm>
        </p:spPr>
        <p:txBody>
          <a:bodyPr>
            <a:normAutofit/>
          </a:bodyPr>
          <a:lstStyle/>
          <a:p>
            <a:pPr marL="400050" indent="-400050" algn="just">
              <a:lnSpc>
                <a:spcPct val="120000"/>
              </a:lnSpc>
              <a:spcBef>
                <a:spcPct val="0"/>
              </a:spcBef>
            </a:pPr>
            <a:r>
              <a:rPr lang="zh-CN" altLang="en-US" sz="2000" dirty="0"/>
              <a:t>谓词： </a:t>
            </a:r>
            <a:r>
              <a:rPr lang="en-US" altLang="zh-CN" sz="2000" dirty="0"/>
              <a:t>[NOT] LIKE  ‘&lt;</a:t>
            </a:r>
            <a:r>
              <a:rPr lang="zh-CN" altLang="en-US" sz="2000" dirty="0"/>
              <a:t>匹配串</a:t>
            </a:r>
            <a:r>
              <a:rPr lang="en-US" altLang="zh-CN" sz="2000" dirty="0"/>
              <a:t>&gt;’  [ESCAPE ‘ &lt;</a:t>
            </a:r>
            <a:r>
              <a:rPr lang="zh-CN" altLang="en-US" sz="2000" dirty="0"/>
              <a:t>换码字符</a:t>
            </a:r>
            <a:r>
              <a:rPr lang="en-US" altLang="zh-CN" sz="2000" dirty="0"/>
              <a:t>&gt;’]</a:t>
            </a:r>
          </a:p>
          <a:p>
            <a:pPr marL="400050" indent="-400050" algn="just">
              <a:lnSpc>
                <a:spcPct val="120000"/>
              </a:lnSpc>
              <a:spcBef>
                <a:spcPct val="0"/>
              </a:spcBef>
              <a:buNone/>
            </a:pPr>
            <a:r>
              <a:rPr lang="en-US" altLang="zh-CN" sz="2000" dirty="0"/>
              <a:t>      &lt;</a:t>
            </a:r>
            <a:r>
              <a:rPr lang="zh-CN" altLang="en-US" sz="2000" dirty="0"/>
              <a:t>匹配串</a:t>
            </a:r>
            <a:r>
              <a:rPr lang="en-US" altLang="zh-CN" sz="2000" dirty="0"/>
              <a:t>&gt;</a:t>
            </a:r>
            <a:r>
              <a:rPr lang="zh-CN" altLang="en-US" sz="2000" dirty="0"/>
              <a:t>：一个完整的字符串或含有通配符</a:t>
            </a:r>
            <a:r>
              <a:rPr lang="en-US" altLang="zh-CN" sz="2000" dirty="0"/>
              <a:t>%</a:t>
            </a:r>
            <a:r>
              <a:rPr lang="zh-CN" altLang="en-US" sz="2000" dirty="0"/>
              <a:t>和</a:t>
            </a:r>
            <a:r>
              <a:rPr lang="en-US" altLang="zh-CN" sz="2000" dirty="0"/>
              <a:t> _</a:t>
            </a:r>
          </a:p>
          <a:p>
            <a:pPr marL="400050" indent="-400050" algn="just">
              <a:lnSpc>
                <a:spcPct val="120000"/>
              </a:lnSpc>
              <a:spcBef>
                <a:spcPct val="0"/>
              </a:spcBef>
              <a:buNone/>
            </a:pPr>
            <a:endParaRPr lang="en-US" altLang="zh-CN" sz="1800" dirty="0"/>
          </a:p>
          <a:p>
            <a:pPr marL="609600" lvl="1" indent="-342900" algn="just">
              <a:lnSpc>
                <a:spcPct val="150000"/>
              </a:lnSpc>
              <a:spcBef>
                <a:spcPct val="0"/>
              </a:spcBef>
              <a:buFont typeface="Wingdings" panose="05000000000000000000" pitchFamily="2" charset="2"/>
              <a:buChar char="l"/>
            </a:pPr>
            <a:r>
              <a:rPr lang="en-US" altLang="zh-CN" sz="2000" dirty="0"/>
              <a:t>% （</a:t>
            </a:r>
            <a:r>
              <a:rPr lang="zh-CN" altLang="en-US" sz="2000" dirty="0"/>
              <a:t>百分号</a:t>
            </a:r>
            <a:r>
              <a:rPr lang="en-US" altLang="zh-CN" sz="2000" dirty="0"/>
              <a:t>）</a:t>
            </a:r>
            <a:r>
              <a:rPr lang="zh-CN" altLang="en-US" sz="2000" dirty="0"/>
              <a:t>：任意长度（长度可以为</a:t>
            </a:r>
            <a:r>
              <a:rPr lang="en-US" altLang="zh-CN" sz="2000" dirty="0"/>
              <a:t>0</a:t>
            </a:r>
            <a:r>
              <a:rPr lang="zh-CN" altLang="en-US" sz="2000" dirty="0"/>
              <a:t>）的字符串</a:t>
            </a:r>
            <a:endParaRPr lang="en-US" altLang="zh-CN" sz="2000" dirty="0"/>
          </a:p>
          <a:p>
            <a:pPr marL="902494" lvl="2" indent="-335756" algn="just">
              <a:lnSpc>
                <a:spcPct val="150000"/>
              </a:lnSpc>
              <a:spcBef>
                <a:spcPct val="0"/>
              </a:spcBef>
              <a:buSzPct val="87000"/>
              <a:buFont typeface="Wingdings" pitchFamily="2" charset="2"/>
              <a:buChar char="l"/>
            </a:pPr>
            <a:r>
              <a:rPr lang="zh-CN" altLang="en-US" sz="2000" dirty="0"/>
              <a:t>例如</a:t>
            </a:r>
            <a:r>
              <a:rPr lang="en-US" altLang="zh-CN" sz="2000" dirty="0" err="1"/>
              <a:t>a%b</a:t>
            </a:r>
            <a:r>
              <a:rPr lang="zh-CN" altLang="en-US" sz="2000" dirty="0"/>
              <a:t>表示以</a:t>
            </a:r>
            <a:r>
              <a:rPr lang="en-US" altLang="zh-CN" sz="2000" dirty="0"/>
              <a:t>a</a:t>
            </a:r>
            <a:r>
              <a:rPr lang="zh-CN" altLang="en-US" sz="2000" dirty="0"/>
              <a:t>开头，以</a:t>
            </a:r>
            <a:r>
              <a:rPr lang="en-US" altLang="zh-CN" sz="2000" dirty="0"/>
              <a:t>b</a:t>
            </a:r>
            <a:r>
              <a:rPr lang="zh-CN" altLang="en-US" sz="2000" dirty="0"/>
              <a:t>结尾的任意长度的字符串</a:t>
            </a:r>
            <a:endParaRPr lang="en-US" altLang="zh-CN" sz="2000" dirty="0"/>
          </a:p>
          <a:p>
            <a:pPr marL="609600" lvl="1" indent="-342900" algn="just">
              <a:lnSpc>
                <a:spcPct val="150000"/>
              </a:lnSpc>
              <a:spcBef>
                <a:spcPct val="0"/>
              </a:spcBef>
              <a:buFont typeface="Wingdings" panose="05000000000000000000" pitchFamily="2" charset="2"/>
              <a:buChar char="l"/>
            </a:pPr>
            <a:r>
              <a:rPr lang="en-US" altLang="zh-CN" sz="2000" dirty="0"/>
              <a:t>_ （</a:t>
            </a:r>
            <a:r>
              <a:rPr lang="zh-CN" altLang="en-US" sz="2000" dirty="0"/>
              <a:t>下横线</a:t>
            </a:r>
            <a:r>
              <a:rPr lang="en-US" altLang="zh-CN" sz="2000" dirty="0"/>
              <a:t>） </a:t>
            </a:r>
            <a:r>
              <a:rPr lang="zh-CN" altLang="en-US" sz="2000" dirty="0"/>
              <a:t>：任意单个字符。</a:t>
            </a:r>
            <a:endParaRPr lang="en-US" altLang="zh-CN" sz="2000" dirty="0"/>
          </a:p>
          <a:p>
            <a:pPr marL="902494" lvl="2" indent="-335756" algn="just">
              <a:lnSpc>
                <a:spcPct val="150000"/>
              </a:lnSpc>
              <a:spcBef>
                <a:spcPct val="0"/>
              </a:spcBef>
              <a:buSzPct val="87000"/>
              <a:buFont typeface="Wingdings" pitchFamily="2" charset="2"/>
              <a:buChar char="l"/>
            </a:pPr>
            <a:r>
              <a:rPr lang="zh-CN" altLang="en-US" sz="2000" dirty="0"/>
              <a:t>例如</a:t>
            </a:r>
            <a:r>
              <a:rPr lang="en-US" altLang="zh-CN" sz="2000" dirty="0" err="1"/>
              <a:t>a_b</a:t>
            </a:r>
            <a:r>
              <a:rPr lang="zh-CN" altLang="en-US" sz="2000" dirty="0"/>
              <a:t>表示以</a:t>
            </a:r>
            <a:r>
              <a:rPr lang="en-US" altLang="zh-CN" sz="2000" dirty="0"/>
              <a:t>a</a:t>
            </a:r>
            <a:r>
              <a:rPr lang="zh-CN" altLang="en-US" sz="2000" dirty="0"/>
              <a:t>开头，以</a:t>
            </a:r>
            <a:r>
              <a:rPr lang="en-US" altLang="zh-CN" sz="2000" dirty="0"/>
              <a:t>b</a:t>
            </a:r>
            <a:r>
              <a:rPr lang="zh-CN" altLang="en-US" sz="2000" dirty="0"/>
              <a:t>结尾的长度为</a:t>
            </a:r>
            <a:r>
              <a:rPr lang="en-US" altLang="zh-CN" sz="2000" dirty="0"/>
              <a:t>3</a:t>
            </a:r>
            <a:r>
              <a:rPr lang="zh-CN" altLang="en-US" sz="2000" dirty="0"/>
              <a:t>的任意字符串</a:t>
            </a:r>
            <a:endParaRPr lang="en-US" altLang="zh-CN" sz="20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a:extLst>
              <a:ext uri="{FF2B5EF4-FFF2-40B4-BE49-F238E27FC236}">
                <a16:creationId xmlns:a16="http://schemas.microsoft.com/office/drawing/2014/main" id="{823A5F34-DF0D-0FF8-3204-D665361590EC}"/>
              </a:ext>
            </a:extLst>
          </p:cNvPr>
          <p:cNvSpPr>
            <a:spLocks noGrp="1" noChangeArrowheads="1"/>
          </p:cNvSpPr>
          <p:nvPr>
            <p:ph type="title" idx="4294967295"/>
          </p:nvPr>
        </p:nvSpPr>
        <p:spPr/>
        <p:txBody>
          <a:bodyPr/>
          <a:lstStyle/>
          <a:p>
            <a:pPr eaLnBrk="1" hangingPunct="1"/>
            <a:r>
              <a:rPr lang="zh-CN" altLang="en-US" sz="2700"/>
              <a:t>字符匹配（续）</a:t>
            </a:r>
          </a:p>
        </p:txBody>
      </p:sp>
      <p:sp>
        <p:nvSpPr>
          <p:cNvPr id="79875" name="内容占位符 2">
            <a:extLst>
              <a:ext uri="{FF2B5EF4-FFF2-40B4-BE49-F238E27FC236}">
                <a16:creationId xmlns:a16="http://schemas.microsoft.com/office/drawing/2014/main" id="{035ECA21-1A7B-AE31-08CA-F03E74C134EB}"/>
              </a:ext>
            </a:extLst>
          </p:cNvPr>
          <p:cNvSpPr>
            <a:spLocks noGrp="1"/>
          </p:cNvSpPr>
          <p:nvPr>
            <p:ph idx="4294967295"/>
          </p:nvPr>
        </p:nvSpPr>
        <p:spPr>
          <a:xfrm>
            <a:off x="457200" y="1582935"/>
            <a:ext cx="7658100" cy="3692129"/>
          </a:xfrm>
        </p:spPr>
        <p:txBody>
          <a:bodyPr>
            <a:normAutofit/>
          </a:bodyPr>
          <a:lstStyle/>
          <a:p>
            <a:pPr marL="700088" lvl="1" indent="-400050">
              <a:lnSpc>
                <a:spcPct val="90000"/>
              </a:lnSpc>
            </a:pPr>
            <a:r>
              <a:rPr lang="zh-CN" altLang="en-US" dirty="0"/>
              <a:t>匹配串为固定字符串</a:t>
            </a:r>
          </a:p>
          <a:p>
            <a:pPr marL="400050" indent="-400050">
              <a:lnSpc>
                <a:spcPct val="90000"/>
              </a:lnSpc>
              <a:buFont typeface="Wingdings" pitchFamily="2" charset="2"/>
              <a:buAutoNum type="arabicParenR"/>
            </a:pPr>
            <a:endParaRPr lang="zh-CN" altLang="en-US" sz="1800" dirty="0"/>
          </a:p>
          <a:p>
            <a:pPr marL="700088" lvl="1" indent="-400050" algn="just">
              <a:lnSpc>
                <a:spcPct val="90000"/>
              </a:lnSpc>
              <a:buNone/>
            </a:pPr>
            <a:r>
              <a:rPr lang="en-US" altLang="zh-CN" dirty="0"/>
              <a:t>[</a:t>
            </a:r>
            <a:r>
              <a:rPr lang="zh-CN" altLang="en-US" dirty="0">
                <a:ea typeface="黑体" panose="02010609060101010101" pitchFamily="49" charset="-122"/>
              </a:rPr>
              <a:t>例</a:t>
            </a:r>
            <a:r>
              <a:rPr lang="en-US" altLang="zh-CN" dirty="0">
                <a:ea typeface="黑体" panose="02010609060101010101" pitchFamily="49" charset="-122"/>
              </a:rPr>
              <a:t>3.</a:t>
            </a:r>
            <a:r>
              <a:rPr lang="en-US" altLang="zh-CN" dirty="0"/>
              <a:t>29]  </a:t>
            </a:r>
            <a:r>
              <a:rPr lang="zh-CN" altLang="en-US" dirty="0"/>
              <a:t>查询学号为</a:t>
            </a:r>
            <a:r>
              <a:rPr lang="en-US" altLang="zh-CN" dirty="0"/>
              <a:t>20180003</a:t>
            </a:r>
            <a:r>
              <a:rPr lang="zh-CN" altLang="en-US" dirty="0"/>
              <a:t>的学生的详细情况</a:t>
            </a:r>
          </a:p>
          <a:p>
            <a:pPr marL="1000125" lvl="2" indent="-314325" algn="just">
              <a:lnSpc>
                <a:spcPct val="90000"/>
              </a:lnSpc>
              <a:buNone/>
            </a:pPr>
            <a:r>
              <a:rPr lang="zh-CN" altLang="en-US" sz="1350" dirty="0"/>
              <a:t>    </a:t>
            </a:r>
            <a:r>
              <a:rPr lang="zh-CN" altLang="en-US" dirty="0"/>
              <a:t>  </a:t>
            </a:r>
            <a:r>
              <a:rPr lang="en-US" altLang="zh-CN" sz="1800" dirty="0"/>
              <a:t>SELECT *    </a:t>
            </a:r>
          </a:p>
          <a:p>
            <a:pPr marL="1000125" lvl="2" indent="-314325" algn="just">
              <a:lnSpc>
                <a:spcPct val="90000"/>
              </a:lnSpc>
              <a:buNone/>
            </a:pPr>
            <a:r>
              <a:rPr lang="en-US" altLang="zh-CN" sz="1800" dirty="0"/>
              <a:t>     FROM  Student  </a:t>
            </a:r>
          </a:p>
          <a:p>
            <a:pPr marL="1000125" lvl="2" indent="-314325" algn="just">
              <a:lnSpc>
                <a:spcPct val="90000"/>
              </a:lnSpc>
              <a:buNone/>
            </a:pPr>
            <a:r>
              <a:rPr lang="en-US" altLang="zh-CN" sz="1800" dirty="0"/>
              <a:t>     WHERE  Sno </a:t>
            </a:r>
            <a:r>
              <a:rPr lang="en-US" altLang="zh-CN" sz="1800" dirty="0">
                <a:solidFill>
                  <a:srgbClr val="FF00FF"/>
                </a:solidFill>
              </a:rPr>
              <a:t>LIKE </a:t>
            </a:r>
            <a:r>
              <a:rPr lang="en-US" altLang="zh-CN" sz="1800" dirty="0"/>
              <a:t>'20180003'</a:t>
            </a:r>
            <a:r>
              <a:rPr lang="zh-CN" altLang="en-US" sz="1800" dirty="0"/>
              <a:t>;</a:t>
            </a:r>
          </a:p>
          <a:p>
            <a:pPr marL="1000125" lvl="2" indent="-314325" algn="just">
              <a:lnSpc>
                <a:spcPct val="90000"/>
              </a:lnSpc>
              <a:buNone/>
            </a:pPr>
            <a:endParaRPr lang="zh-CN" altLang="en-US" sz="1800" dirty="0"/>
          </a:p>
          <a:p>
            <a:pPr marL="700088" lvl="1" indent="-400050" algn="just">
              <a:lnSpc>
                <a:spcPct val="90000"/>
              </a:lnSpc>
              <a:buNone/>
            </a:pPr>
            <a:r>
              <a:rPr lang="zh-CN" altLang="en-US" dirty="0"/>
              <a:t>等价于：</a:t>
            </a:r>
            <a:r>
              <a:rPr lang="zh-CN" altLang="en-US" sz="1500" dirty="0"/>
              <a:t> </a:t>
            </a:r>
          </a:p>
          <a:p>
            <a:pPr marL="1000125" lvl="2" indent="-314325">
              <a:lnSpc>
                <a:spcPct val="90000"/>
              </a:lnSpc>
              <a:buNone/>
            </a:pPr>
            <a:r>
              <a:rPr lang="zh-CN" altLang="en-US" dirty="0"/>
              <a:t>       </a:t>
            </a:r>
            <a:r>
              <a:rPr lang="en-US" altLang="zh-CN" sz="1800" dirty="0"/>
              <a:t>SELECT  * </a:t>
            </a:r>
          </a:p>
          <a:p>
            <a:pPr marL="1000125" lvl="2" indent="-314325">
              <a:lnSpc>
                <a:spcPct val="90000"/>
              </a:lnSpc>
              <a:buNone/>
            </a:pPr>
            <a:r>
              <a:rPr lang="en-US" altLang="zh-CN" sz="1800" dirty="0"/>
              <a:t>      FROM  Student </a:t>
            </a:r>
          </a:p>
          <a:p>
            <a:pPr marL="1000125" lvl="2" indent="-314325">
              <a:lnSpc>
                <a:spcPct val="90000"/>
              </a:lnSpc>
              <a:buNone/>
            </a:pPr>
            <a:r>
              <a:rPr lang="en-US" altLang="zh-CN" sz="1800" dirty="0"/>
              <a:t>      WHERE Sno = '20180003'</a:t>
            </a:r>
            <a:r>
              <a:rPr lang="zh-CN" altLang="en-US" sz="1800" dirty="0"/>
              <a:t>;</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8903406-3F26-0E8A-43F7-EBFE6F5BEC6B}"/>
              </a:ext>
            </a:extLst>
          </p:cNvPr>
          <p:cNvSpPr>
            <a:spLocks noGrp="1" noChangeArrowheads="1"/>
          </p:cNvSpPr>
          <p:nvPr>
            <p:ph type="title" idx="4294967295"/>
          </p:nvPr>
        </p:nvSpPr>
        <p:spPr/>
        <p:txBody>
          <a:bodyPr/>
          <a:lstStyle/>
          <a:p>
            <a:pPr eaLnBrk="1" hangingPunct="1"/>
            <a:r>
              <a:rPr lang="zh-CN" altLang="en-US" sz="2700"/>
              <a:t>字符匹配（续）</a:t>
            </a:r>
          </a:p>
        </p:txBody>
      </p:sp>
      <p:sp>
        <p:nvSpPr>
          <p:cNvPr id="24579" name="Rectangle 3">
            <a:extLst>
              <a:ext uri="{FF2B5EF4-FFF2-40B4-BE49-F238E27FC236}">
                <a16:creationId xmlns:a16="http://schemas.microsoft.com/office/drawing/2014/main" id="{80EA4C66-D9D7-DE53-4D87-8F8E0511DFA9}"/>
              </a:ext>
            </a:extLst>
          </p:cNvPr>
          <p:cNvSpPr>
            <a:spLocks noGrp="1" noChangeArrowheads="1"/>
          </p:cNvSpPr>
          <p:nvPr>
            <p:ph type="body" idx="4294967295"/>
          </p:nvPr>
        </p:nvSpPr>
        <p:spPr>
          <a:xfrm>
            <a:off x="755576" y="1340768"/>
            <a:ext cx="7931223" cy="4162302"/>
          </a:xfrm>
        </p:spPr>
        <p:txBody>
          <a:bodyPr>
            <a:normAutofit lnSpcReduction="10000"/>
          </a:bodyPr>
          <a:lstStyle/>
          <a:p>
            <a:pPr eaLnBrk="1" hangingPunct="1">
              <a:buFont typeface="Wingdings" pitchFamily="2" charset="2"/>
              <a:buChar char="n"/>
            </a:pPr>
            <a:r>
              <a:rPr lang="zh-CN" altLang="en-US" sz="2400" dirty="0"/>
              <a:t>匹配串为含通配符的字符串</a:t>
            </a:r>
            <a:endParaRPr lang="en-US" altLang="zh-CN" sz="2400" dirty="0"/>
          </a:p>
          <a:p>
            <a:pPr eaLnBrk="1" hangingPunct="1">
              <a:buFont typeface="Wingdings" pitchFamily="2" charset="2"/>
              <a:buChar char="n"/>
            </a:pPr>
            <a:endParaRPr lang="zh-CN" altLang="en-US" sz="2000" dirty="0"/>
          </a:p>
          <a:p>
            <a:pPr eaLnBrk="1" hangingPunct="1">
              <a:buFont typeface="Wingdings" pitchFamily="2" charset="2"/>
              <a:buNone/>
            </a:pPr>
            <a:r>
              <a:rPr lang="en-US" altLang="zh-CN" sz="2000" dirty="0"/>
              <a:t>[</a:t>
            </a:r>
            <a:r>
              <a:rPr lang="zh-CN" altLang="en-US" sz="2000" dirty="0"/>
              <a:t>例</a:t>
            </a:r>
            <a:r>
              <a:rPr lang="en-US" altLang="zh-CN" sz="2000" dirty="0"/>
              <a:t>3.30]</a:t>
            </a:r>
            <a:r>
              <a:rPr lang="zh-CN" altLang="en-US" sz="2000" dirty="0"/>
              <a:t>查询所有姓刘学生的姓名、学号和性别</a:t>
            </a:r>
          </a:p>
          <a:p>
            <a:pPr lvl="1" eaLnBrk="1" hangingPunct="1">
              <a:buFont typeface="Wingdings" pitchFamily="2" charset="2"/>
              <a:buNone/>
            </a:pPr>
            <a:r>
              <a:rPr lang="zh-CN" altLang="en-US" sz="1500" dirty="0"/>
              <a:t>       </a:t>
            </a:r>
            <a:r>
              <a:rPr lang="en-US" altLang="zh-CN" sz="2000" dirty="0"/>
              <a:t>SELECT </a:t>
            </a:r>
            <a:r>
              <a:rPr lang="en-US" altLang="zh-CN" sz="2000" dirty="0" err="1"/>
              <a:t>Sname</a:t>
            </a:r>
            <a:r>
              <a:rPr lang="zh-CN" altLang="en-US" sz="2000" dirty="0"/>
              <a:t>, </a:t>
            </a:r>
            <a:r>
              <a:rPr lang="en-US" altLang="zh-CN" sz="2000" dirty="0"/>
              <a:t>Sno</a:t>
            </a:r>
            <a:r>
              <a:rPr lang="zh-CN" altLang="en-US" sz="2000" dirty="0"/>
              <a:t>, </a:t>
            </a:r>
            <a:r>
              <a:rPr lang="en-US" altLang="zh-CN" sz="2000" dirty="0" err="1"/>
              <a:t>Ssex</a:t>
            </a:r>
            <a:endParaRPr lang="en-US" altLang="zh-CN" sz="2000" dirty="0"/>
          </a:p>
          <a:p>
            <a:pPr lvl="1" eaLnBrk="1" hangingPunct="1">
              <a:buFont typeface="Wingdings" pitchFamily="2" charset="2"/>
              <a:buNone/>
            </a:pPr>
            <a:r>
              <a:rPr lang="en-US" altLang="zh-CN" sz="2000" dirty="0"/>
              <a:t>      FROM Student</a:t>
            </a:r>
          </a:p>
          <a:p>
            <a:pPr lvl="1" eaLnBrk="1" hangingPunct="1">
              <a:buFont typeface="Wingdings" pitchFamily="2" charset="2"/>
              <a:buNone/>
            </a:pPr>
            <a:r>
              <a:rPr lang="en-US" altLang="zh-CN" sz="2000" dirty="0"/>
              <a:t>      WHERE  </a:t>
            </a:r>
            <a:r>
              <a:rPr lang="en-US" altLang="zh-CN" sz="2000" dirty="0" err="1"/>
              <a:t>Sname</a:t>
            </a:r>
            <a:r>
              <a:rPr lang="en-US" altLang="zh-CN" sz="2000" dirty="0"/>
              <a:t> </a:t>
            </a:r>
            <a:r>
              <a:rPr lang="en-US" altLang="zh-CN" sz="2000" dirty="0">
                <a:solidFill>
                  <a:srgbClr val="FF00FF"/>
                </a:solidFill>
              </a:rPr>
              <a:t>LIKE </a:t>
            </a:r>
            <a:r>
              <a:rPr lang="zh-CN" altLang="en-US" sz="2000" dirty="0">
                <a:solidFill>
                  <a:srgbClr val="FF00FF"/>
                </a:solidFill>
              </a:rPr>
              <a:t>'刘</a:t>
            </a:r>
            <a:r>
              <a:rPr lang="en-US" altLang="zh-CN" sz="2000" dirty="0">
                <a:solidFill>
                  <a:srgbClr val="FF00FF"/>
                </a:solidFill>
              </a:rPr>
              <a:t>%</a:t>
            </a:r>
            <a:r>
              <a:rPr lang="zh-CN" altLang="en-US" sz="2000" dirty="0">
                <a:solidFill>
                  <a:srgbClr val="FF00FF"/>
                </a:solidFill>
              </a:rPr>
              <a:t>'</a:t>
            </a:r>
            <a:r>
              <a:rPr lang="zh-CN" altLang="en-US" sz="2000" dirty="0"/>
              <a:t>;</a:t>
            </a:r>
          </a:p>
          <a:p>
            <a:pPr lvl="1" eaLnBrk="1" hangingPunct="1">
              <a:buFont typeface="Wingdings" pitchFamily="2" charset="2"/>
              <a:buNone/>
            </a:pPr>
            <a:endParaRPr lang="zh-CN" altLang="en-US" dirty="0"/>
          </a:p>
          <a:p>
            <a:pPr eaLnBrk="1" hangingPunct="1">
              <a:buFont typeface="Wingdings" pitchFamily="2" charset="2"/>
              <a:buNone/>
            </a:pPr>
            <a:r>
              <a:rPr lang="en-US" altLang="zh-CN" sz="2000" dirty="0"/>
              <a:t>[</a:t>
            </a:r>
            <a:r>
              <a:rPr lang="zh-CN" altLang="en-US" sz="2000" dirty="0"/>
              <a:t>例</a:t>
            </a:r>
            <a:r>
              <a:rPr lang="en-US" altLang="zh-CN" sz="2000" dirty="0"/>
              <a:t>3.31]</a:t>
            </a:r>
            <a:r>
              <a:rPr lang="zh-CN" altLang="en-US" sz="2000" dirty="0"/>
              <a:t>查询</a:t>
            </a:r>
            <a:r>
              <a:rPr lang="en-US" altLang="zh-CN" sz="2000" dirty="0"/>
              <a:t>2018</a:t>
            </a:r>
            <a:r>
              <a:rPr lang="zh-CN" altLang="en-US" sz="2000" dirty="0"/>
              <a:t>级学生的学号和姓名</a:t>
            </a:r>
          </a:p>
          <a:p>
            <a:pPr eaLnBrk="1" hangingPunct="1">
              <a:buFont typeface="Wingdings" pitchFamily="2" charset="2"/>
              <a:buNone/>
            </a:pPr>
            <a:r>
              <a:rPr lang="en-US" altLang="zh-CN" sz="2000" dirty="0"/>
              <a:t>SELECT </a:t>
            </a:r>
            <a:r>
              <a:rPr lang="en-US" altLang="zh-CN" sz="2000" dirty="0" err="1"/>
              <a:t>Sno,Sname</a:t>
            </a:r>
            <a:endParaRPr lang="en-US" altLang="zh-CN" sz="2000" dirty="0"/>
          </a:p>
          <a:p>
            <a:pPr eaLnBrk="1" hangingPunct="1">
              <a:buFont typeface="Wingdings" pitchFamily="2" charset="2"/>
              <a:buNone/>
            </a:pPr>
            <a:r>
              <a:rPr lang="en-US" altLang="zh-CN" sz="2000" dirty="0"/>
              <a:t>FROM Student	</a:t>
            </a:r>
          </a:p>
          <a:p>
            <a:pPr eaLnBrk="1" hangingPunct="1">
              <a:buFont typeface="Wingdings" pitchFamily="2" charset="2"/>
              <a:buNone/>
            </a:pPr>
            <a:r>
              <a:rPr lang="en-US" altLang="zh-CN" sz="2000" dirty="0"/>
              <a:t>WHERE Sno LIKE '2018%';        /*</a:t>
            </a:r>
            <a:r>
              <a:rPr lang="zh-CN" altLang="en-US" sz="2000" dirty="0"/>
              <a:t>学号的数据类型是字符，用字符匹配*</a:t>
            </a:r>
            <a:r>
              <a:rPr lang="en-US" altLang="zh-CN" sz="2000" dirty="0"/>
              <a:t>/</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7903150-707B-7A05-01B6-21C0F3A18D8C}"/>
              </a:ext>
            </a:extLst>
          </p:cNvPr>
          <p:cNvSpPr>
            <a:spLocks noGrp="1" noChangeArrowheads="1"/>
          </p:cNvSpPr>
          <p:nvPr>
            <p:ph type="title" idx="4294967295"/>
          </p:nvPr>
        </p:nvSpPr>
        <p:spPr/>
        <p:txBody>
          <a:bodyPr/>
          <a:lstStyle/>
          <a:p>
            <a:pPr eaLnBrk="1" hangingPunct="1"/>
            <a:r>
              <a:rPr lang="zh-CN" altLang="en-US" sz="2700"/>
              <a:t>字符匹配（续）</a:t>
            </a:r>
          </a:p>
        </p:txBody>
      </p:sp>
      <p:sp>
        <p:nvSpPr>
          <p:cNvPr id="25603" name="Rectangle 3">
            <a:extLst>
              <a:ext uri="{FF2B5EF4-FFF2-40B4-BE49-F238E27FC236}">
                <a16:creationId xmlns:a16="http://schemas.microsoft.com/office/drawing/2014/main" id="{729159BF-4B40-20D1-C182-2CD46E1EFB29}"/>
              </a:ext>
            </a:extLst>
          </p:cNvPr>
          <p:cNvSpPr>
            <a:spLocks noGrp="1" noChangeArrowheads="1"/>
          </p:cNvSpPr>
          <p:nvPr>
            <p:ph type="body" idx="4294967295"/>
          </p:nvPr>
        </p:nvSpPr>
        <p:spPr>
          <a:xfrm>
            <a:off x="755576" y="1862139"/>
            <a:ext cx="6908478" cy="3640931"/>
          </a:xfrm>
        </p:spPr>
        <p:txBody>
          <a:bodyPr>
            <a:normAutofit lnSpcReduction="10000"/>
          </a:bodyPr>
          <a:lstStyle/>
          <a:p>
            <a:pPr eaLnBrk="1" hangingPunct="1">
              <a:buFont typeface="Wingdings" pitchFamily="2" charset="2"/>
              <a:buNone/>
            </a:pPr>
            <a:r>
              <a:rPr lang="en-US" altLang="zh-CN" sz="2000" dirty="0"/>
              <a:t>[</a:t>
            </a:r>
            <a:r>
              <a:rPr lang="zh-CN" altLang="en-US" sz="2000" dirty="0"/>
              <a:t>例</a:t>
            </a:r>
            <a:r>
              <a:rPr lang="en-US" altLang="zh-CN" sz="2000" dirty="0"/>
              <a:t>3.32]</a:t>
            </a:r>
            <a:r>
              <a:rPr lang="zh-CN" altLang="en-US" sz="2000" dirty="0"/>
              <a:t> 查询课程号为</a:t>
            </a:r>
            <a:r>
              <a:rPr lang="en-US" altLang="zh-CN" sz="2000" dirty="0"/>
              <a:t>81</a:t>
            </a:r>
            <a:r>
              <a:rPr lang="zh-CN" altLang="en-US" sz="2000" dirty="0"/>
              <a:t>开头，最后一位是</a:t>
            </a:r>
            <a:r>
              <a:rPr lang="en-US" altLang="zh-CN" sz="2000" dirty="0"/>
              <a:t>6</a:t>
            </a:r>
            <a:r>
              <a:rPr lang="zh-CN" altLang="en-US" sz="2000" dirty="0"/>
              <a:t>的课程名称和课程号</a:t>
            </a:r>
          </a:p>
          <a:p>
            <a:pPr eaLnBrk="1" hangingPunct="1">
              <a:buFont typeface="Wingdings" pitchFamily="2" charset="2"/>
              <a:buNone/>
            </a:pPr>
            <a:r>
              <a:rPr lang="en-US" altLang="zh-CN" sz="2000" dirty="0"/>
              <a:t>		SELECT </a:t>
            </a:r>
            <a:r>
              <a:rPr lang="en-US" altLang="zh-CN" sz="2000" dirty="0" err="1"/>
              <a:t>Cname,Cno</a:t>
            </a:r>
            <a:r>
              <a:rPr lang="en-US" altLang="zh-CN" sz="2000" dirty="0"/>
              <a:t> </a:t>
            </a:r>
          </a:p>
          <a:p>
            <a:pPr eaLnBrk="1" hangingPunct="1">
              <a:buFont typeface="Wingdings" pitchFamily="2" charset="2"/>
              <a:buNone/>
            </a:pPr>
            <a:r>
              <a:rPr lang="en-US" altLang="zh-CN" sz="2000" dirty="0"/>
              <a:t>		FROM Course </a:t>
            </a:r>
          </a:p>
          <a:p>
            <a:pPr eaLnBrk="1" hangingPunct="1">
              <a:buFont typeface="Wingdings" pitchFamily="2" charset="2"/>
              <a:buNone/>
            </a:pPr>
            <a:r>
              <a:rPr lang="en-US" altLang="zh-CN" sz="2000" dirty="0"/>
              <a:t>		WHERE </a:t>
            </a:r>
            <a:r>
              <a:rPr lang="en-US" altLang="zh-CN" sz="2000" dirty="0" err="1"/>
              <a:t>Cno</a:t>
            </a:r>
            <a:r>
              <a:rPr lang="en-US" altLang="zh-CN" sz="2000" dirty="0"/>
              <a:t> LIKE ‘81_ _6’;</a:t>
            </a:r>
          </a:p>
          <a:p>
            <a:pPr eaLnBrk="1" hangingPunct="1">
              <a:buFont typeface="Wingdings" pitchFamily="2" charset="2"/>
              <a:buNone/>
            </a:pPr>
            <a:r>
              <a:rPr lang="en-US" altLang="zh-CN" sz="1500" dirty="0"/>
              <a:t>		             </a:t>
            </a:r>
            <a:r>
              <a:rPr lang="en-US" altLang="zh-CN" sz="1200" dirty="0"/>
              <a:t>/* </a:t>
            </a:r>
            <a:r>
              <a:rPr lang="zh-CN" altLang="en-US" sz="1200" dirty="0"/>
              <a:t>注意课程关系中课程号为固定长度，占</a:t>
            </a:r>
            <a:r>
              <a:rPr lang="en-US" altLang="zh-CN" sz="1200" dirty="0"/>
              <a:t>5</a:t>
            </a:r>
            <a:r>
              <a:rPr lang="zh-CN" altLang="en-US" sz="1200" dirty="0"/>
              <a:t>个字符大小 *</a:t>
            </a:r>
            <a:r>
              <a:rPr lang="en-US" altLang="zh-CN" sz="1200" dirty="0"/>
              <a:t>/</a:t>
            </a:r>
            <a:endParaRPr lang="en-US" altLang="zh-CN" sz="1500" dirty="0"/>
          </a:p>
          <a:p>
            <a:pPr lvl="1" eaLnBrk="1" hangingPunct="1">
              <a:buFont typeface="Wingdings" pitchFamily="2" charset="2"/>
              <a:buNone/>
            </a:pPr>
            <a:r>
              <a:rPr lang="zh-CN" altLang="en-US" dirty="0"/>
              <a:t>  </a:t>
            </a:r>
          </a:p>
          <a:p>
            <a:pPr eaLnBrk="1" hangingPunct="1">
              <a:buFont typeface="Wingdings" pitchFamily="2" charset="2"/>
              <a:buNone/>
            </a:pPr>
            <a:r>
              <a:rPr lang="en-US" altLang="zh-CN" sz="2000" dirty="0"/>
              <a:t>[</a:t>
            </a:r>
            <a:r>
              <a:rPr lang="zh-CN" altLang="en-US" sz="2000" dirty="0"/>
              <a:t>例</a:t>
            </a:r>
            <a:r>
              <a:rPr lang="en-US" altLang="zh-CN" sz="2000" dirty="0"/>
              <a:t>3.33]  </a:t>
            </a:r>
            <a:r>
              <a:rPr lang="zh-CN" altLang="en-US" sz="2000" dirty="0"/>
              <a:t>查询所有不姓刘的学生姓名、学号和性别</a:t>
            </a:r>
          </a:p>
          <a:p>
            <a:pPr lvl="1" eaLnBrk="1" hangingPunct="1">
              <a:buFont typeface="Wingdings" pitchFamily="2" charset="2"/>
              <a:buNone/>
            </a:pPr>
            <a:r>
              <a:rPr lang="zh-CN" altLang="en-US" sz="2000" dirty="0"/>
              <a:t>      </a:t>
            </a:r>
            <a:r>
              <a:rPr lang="en-US" altLang="zh-CN" sz="2000" dirty="0"/>
              <a:t>SELECT </a:t>
            </a:r>
            <a:r>
              <a:rPr lang="en-US" altLang="zh-CN" sz="2000" dirty="0" err="1"/>
              <a:t>Sname</a:t>
            </a:r>
            <a:r>
              <a:rPr lang="zh-CN" altLang="en-US" sz="2000" dirty="0"/>
              <a:t>, </a:t>
            </a:r>
            <a:r>
              <a:rPr lang="en-US" altLang="zh-CN" sz="2000" dirty="0"/>
              <a:t>Sno</a:t>
            </a:r>
            <a:r>
              <a:rPr lang="zh-CN" altLang="en-US" sz="2000" dirty="0"/>
              <a:t>, </a:t>
            </a:r>
            <a:r>
              <a:rPr lang="en-US" altLang="zh-CN" sz="2000" dirty="0" err="1"/>
              <a:t>Ssex</a:t>
            </a:r>
            <a:endParaRPr lang="en-US" altLang="zh-CN" sz="2000" dirty="0"/>
          </a:p>
          <a:p>
            <a:pPr lvl="1" eaLnBrk="1" hangingPunct="1">
              <a:buFont typeface="Wingdings" pitchFamily="2" charset="2"/>
              <a:buNone/>
            </a:pPr>
            <a:r>
              <a:rPr lang="en-US" altLang="zh-CN" sz="2000" dirty="0"/>
              <a:t>      FROM     Student</a:t>
            </a:r>
          </a:p>
          <a:p>
            <a:pPr lvl="1" eaLnBrk="1" hangingPunct="1">
              <a:buFont typeface="Wingdings" pitchFamily="2" charset="2"/>
              <a:buNone/>
            </a:pPr>
            <a:r>
              <a:rPr lang="en-US" altLang="zh-CN" sz="2000" dirty="0"/>
              <a:t>      WHERE  </a:t>
            </a:r>
            <a:r>
              <a:rPr lang="en-US" altLang="zh-CN" sz="2000" dirty="0" err="1"/>
              <a:t>Sname</a:t>
            </a:r>
            <a:r>
              <a:rPr lang="en-US" altLang="zh-CN" sz="2000" dirty="0"/>
              <a:t> </a:t>
            </a:r>
            <a:r>
              <a:rPr lang="en-US" altLang="zh-CN" sz="2000" dirty="0">
                <a:solidFill>
                  <a:srgbClr val="FF00FF"/>
                </a:solidFill>
              </a:rPr>
              <a:t>NOT LIKE '</a:t>
            </a:r>
            <a:r>
              <a:rPr lang="zh-CN" altLang="en-US" sz="2000" dirty="0">
                <a:solidFill>
                  <a:srgbClr val="FF00FF"/>
                </a:solidFill>
              </a:rPr>
              <a:t>刘</a:t>
            </a:r>
            <a:r>
              <a:rPr lang="en-US" altLang="zh-CN" sz="2000" dirty="0">
                <a:solidFill>
                  <a:srgbClr val="FF00FF"/>
                </a:solidFill>
              </a:rPr>
              <a:t>%'</a:t>
            </a:r>
            <a:r>
              <a:rPr lang="zh-CN" altLang="en-US" sz="2000" dirty="0"/>
              <a:t>;</a:t>
            </a:r>
          </a:p>
          <a:p>
            <a:pPr eaLnBrk="1" hangingPunct="1">
              <a:buFont typeface="Wingdings" pitchFamily="2" charset="2"/>
              <a:buNone/>
            </a:pPr>
            <a:endParaRPr lang="zh-CN" alt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FE20F99-5951-6381-DB59-29267DBFDFB6}"/>
              </a:ext>
            </a:extLst>
          </p:cNvPr>
          <p:cNvSpPr>
            <a:spLocks noGrp="1" noChangeArrowheads="1"/>
          </p:cNvSpPr>
          <p:nvPr>
            <p:ph type="title" idx="4294967295"/>
          </p:nvPr>
        </p:nvSpPr>
        <p:spPr/>
        <p:txBody>
          <a:bodyPr/>
          <a:lstStyle/>
          <a:p>
            <a:pPr eaLnBrk="1" hangingPunct="1"/>
            <a:r>
              <a:rPr lang="zh-CN" altLang="en-US" sz="2700"/>
              <a:t>字符匹配（续）</a:t>
            </a:r>
          </a:p>
        </p:txBody>
      </p:sp>
      <p:sp>
        <p:nvSpPr>
          <p:cNvPr id="27651" name="Rectangle 3">
            <a:extLst>
              <a:ext uri="{FF2B5EF4-FFF2-40B4-BE49-F238E27FC236}">
                <a16:creationId xmlns:a16="http://schemas.microsoft.com/office/drawing/2014/main" id="{D98377E5-6707-730B-A3B4-6575D3F260AE}"/>
              </a:ext>
            </a:extLst>
          </p:cNvPr>
          <p:cNvSpPr>
            <a:spLocks noGrp="1" noChangeArrowheads="1"/>
          </p:cNvSpPr>
          <p:nvPr>
            <p:ph type="body" idx="4294967295"/>
          </p:nvPr>
        </p:nvSpPr>
        <p:spPr>
          <a:xfrm>
            <a:off x="457200" y="1417638"/>
            <a:ext cx="8075240" cy="4678363"/>
          </a:xfrm>
        </p:spPr>
        <p:txBody>
          <a:bodyPr>
            <a:normAutofit fontScale="85000" lnSpcReduction="20000"/>
          </a:bodyPr>
          <a:lstStyle/>
          <a:p>
            <a:pPr eaLnBrk="1" hangingPunct="1">
              <a:lnSpc>
                <a:spcPct val="80000"/>
              </a:lnSpc>
              <a:buFont typeface="Wingdings" pitchFamily="2" charset="2"/>
              <a:buChar char="n"/>
            </a:pPr>
            <a:r>
              <a:rPr lang="en-US" altLang="zh-CN" dirty="0"/>
              <a:t> </a:t>
            </a:r>
            <a:r>
              <a:rPr lang="zh-CN" altLang="en-US" sz="2400" dirty="0"/>
              <a:t>使用换码字符将通配符转义为普通字符</a:t>
            </a:r>
          </a:p>
          <a:p>
            <a:pPr eaLnBrk="1" hangingPunct="1">
              <a:lnSpc>
                <a:spcPct val="80000"/>
              </a:lnSpc>
              <a:buFont typeface="Wingdings" pitchFamily="2" charset="2"/>
              <a:buNone/>
            </a:pPr>
            <a:r>
              <a:rPr lang="zh-CN" altLang="en-US" sz="1200" dirty="0"/>
              <a:t> </a:t>
            </a:r>
          </a:p>
          <a:p>
            <a:pPr eaLnBrk="1" hangingPunct="1">
              <a:lnSpc>
                <a:spcPct val="120000"/>
              </a:lnSpc>
              <a:buFont typeface="Wingdings" pitchFamily="2" charset="2"/>
              <a:buNone/>
            </a:pPr>
            <a:r>
              <a:rPr lang="zh-CN" altLang="en-US" sz="2200" dirty="0"/>
              <a:t> </a:t>
            </a:r>
            <a:r>
              <a:rPr lang="en-US" altLang="zh-CN" sz="2200" dirty="0"/>
              <a:t>[</a:t>
            </a:r>
            <a:r>
              <a:rPr lang="zh-CN" altLang="en-US" sz="2200" dirty="0"/>
              <a:t>例</a:t>
            </a:r>
            <a:r>
              <a:rPr lang="en-US" altLang="zh-CN" sz="2200" dirty="0"/>
              <a:t>3.34]  </a:t>
            </a:r>
            <a:r>
              <a:rPr lang="zh-CN" altLang="en-US" sz="2200" dirty="0"/>
              <a:t>查询</a:t>
            </a:r>
            <a:r>
              <a:rPr lang="en-US" altLang="zh-CN" sz="2200" dirty="0" err="1"/>
              <a:t>DB_Design</a:t>
            </a:r>
            <a:r>
              <a:rPr lang="zh-CN" altLang="en-US" sz="2200" dirty="0"/>
              <a:t>课程的课程号和学分</a:t>
            </a:r>
          </a:p>
          <a:p>
            <a:pPr eaLnBrk="1" hangingPunct="1">
              <a:lnSpc>
                <a:spcPct val="120000"/>
              </a:lnSpc>
              <a:buFont typeface="Wingdings" pitchFamily="2" charset="2"/>
              <a:buNone/>
            </a:pPr>
            <a:r>
              <a:rPr lang="zh-CN" altLang="en-US" sz="2200" dirty="0"/>
              <a:t>      </a:t>
            </a:r>
            <a:r>
              <a:rPr lang="en-US" altLang="zh-CN" sz="2200" dirty="0"/>
              <a:t>SELECT </a:t>
            </a:r>
            <a:r>
              <a:rPr lang="en-US" altLang="zh-CN" sz="2200" dirty="0" err="1"/>
              <a:t>Cno</a:t>
            </a:r>
            <a:r>
              <a:rPr lang="zh-CN" altLang="en-US" sz="2200" dirty="0"/>
              <a:t>，</a:t>
            </a:r>
            <a:r>
              <a:rPr lang="en-US" altLang="zh-CN" sz="2200" dirty="0" err="1"/>
              <a:t>Ccredit</a:t>
            </a:r>
            <a:endParaRPr lang="en-US" altLang="zh-CN" sz="2200" dirty="0"/>
          </a:p>
          <a:p>
            <a:pPr eaLnBrk="1" hangingPunct="1">
              <a:lnSpc>
                <a:spcPct val="120000"/>
              </a:lnSpc>
              <a:buFont typeface="Wingdings" pitchFamily="2" charset="2"/>
              <a:buNone/>
            </a:pPr>
            <a:r>
              <a:rPr lang="en-US" altLang="zh-CN" sz="2200" dirty="0"/>
              <a:t>      FROM     Course</a:t>
            </a:r>
          </a:p>
          <a:p>
            <a:pPr eaLnBrk="1" hangingPunct="1">
              <a:lnSpc>
                <a:spcPct val="120000"/>
              </a:lnSpc>
              <a:buFont typeface="Wingdings" pitchFamily="2" charset="2"/>
              <a:buNone/>
            </a:pPr>
            <a:r>
              <a:rPr lang="en-US" altLang="zh-CN" sz="2200" dirty="0"/>
              <a:t>      WHERE  </a:t>
            </a:r>
            <a:r>
              <a:rPr lang="en-US" altLang="zh-CN" sz="2200" dirty="0" err="1"/>
              <a:t>Cname</a:t>
            </a:r>
            <a:r>
              <a:rPr lang="en-US" altLang="zh-CN" sz="2200" dirty="0"/>
              <a:t> LIKE 'DB</a:t>
            </a:r>
            <a:r>
              <a:rPr lang="en-US" altLang="zh-CN" sz="2200" dirty="0">
                <a:solidFill>
                  <a:srgbClr val="852121"/>
                </a:solidFill>
              </a:rPr>
              <a:t>\</a:t>
            </a:r>
            <a:r>
              <a:rPr lang="en-US" altLang="zh-CN" sz="2200" dirty="0"/>
              <a:t>_Design' </a:t>
            </a:r>
            <a:r>
              <a:rPr lang="en-US" altLang="zh-CN" sz="2200" dirty="0">
                <a:solidFill>
                  <a:srgbClr val="FF00FF"/>
                </a:solidFill>
              </a:rPr>
              <a:t>ESCAPE '\ ‘ </a:t>
            </a:r>
            <a:r>
              <a:rPr lang="zh-CN" altLang="en-US" sz="2200" dirty="0"/>
              <a:t>;</a:t>
            </a:r>
            <a:endParaRPr lang="en-US" altLang="zh-CN" sz="2200" dirty="0"/>
          </a:p>
          <a:p>
            <a:pPr eaLnBrk="1" hangingPunct="1">
              <a:lnSpc>
                <a:spcPct val="120000"/>
              </a:lnSpc>
              <a:buFont typeface="Wingdings" pitchFamily="2" charset="2"/>
              <a:buNone/>
            </a:pPr>
            <a:endParaRPr lang="zh-CN" altLang="en-US" sz="2200" dirty="0"/>
          </a:p>
          <a:p>
            <a:pPr eaLnBrk="1" hangingPunct="1">
              <a:lnSpc>
                <a:spcPct val="120000"/>
              </a:lnSpc>
              <a:buFont typeface="Wingdings" pitchFamily="2" charset="2"/>
              <a:buNone/>
            </a:pPr>
            <a:r>
              <a:rPr lang="zh-CN" altLang="en-US" sz="2200" dirty="0"/>
              <a:t> </a:t>
            </a:r>
            <a:r>
              <a:rPr lang="en-US" altLang="zh-CN" sz="2200" dirty="0"/>
              <a:t>[</a:t>
            </a:r>
            <a:r>
              <a:rPr lang="zh-CN" altLang="en-US" sz="2200" dirty="0"/>
              <a:t>例</a:t>
            </a:r>
            <a:r>
              <a:rPr lang="en-US" altLang="zh-CN" sz="2200" dirty="0"/>
              <a:t>3.35]</a:t>
            </a:r>
            <a:r>
              <a:rPr lang="zh-CN" altLang="en-US" sz="2200" dirty="0"/>
              <a:t> 查询以“</a:t>
            </a:r>
            <a:r>
              <a:rPr lang="en-US" altLang="zh-CN" sz="2200" dirty="0"/>
              <a:t>DB_”</a:t>
            </a:r>
            <a:r>
              <a:rPr lang="zh-CN" altLang="en-US" sz="2200" dirty="0"/>
              <a:t>开头，且倒数第三个字符为 </a:t>
            </a:r>
            <a:r>
              <a:rPr lang="en-US" altLang="zh-CN" sz="2200" dirty="0" err="1"/>
              <a:t>i</a:t>
            </a:r>
            <a:r>
              <a:rPr lang="zh-CN" altLang="en-US" sz="2200" dirty="0"/>
              <a:t>的课程的详细情况。</a:t>
            </a:r>
          </a:p>
          <a:p>
            <a:pPr eaLnBrk="1" hangingPunct="1">
              <a:lnSpc>
                <a:spcPct val="120000"/>
              </a:lnSpc>
              <a:buFont typeface="Wingdings" pitchFamily="2" charset="2"/>
              <a:buNone/>
            </a:pPr>
            <a:r>
              <a:rPr lang="en-US" altLang="zh-CN" sz="2200" dirty="0"/>
              <a:t>SELECT *</a:t>
            </a:r>
          </a:p>
          <a:p>
            <a:pPr eaLnBrk="1" hangingPunct="1">
              <a:lnSpc>
                <a:spcPct val="120000"/>
              </a:lnSpc>
              <a:buFont typeface="Wingdings" pitchFamily="2" charset="2"/>
              <a:buNone/>
            </a:pPr>
            <a:r>
              <a:rPr lang="en-US" altLang="zh-CN" sz="2200" dirty="0"/>
              <a:t>FROM Course </a:t>
            </a:r>
          </a:p>
          <a:p>
            <a:pPr eaLnBrk="1" hangingPunct="1">
              <a:lnSpc>
                <a:spcPct val="120000"/>
              </a:lnSpc>
              <a:buFont typeface="Wingdings" pitchFamily="2" charset="2"/>
              <a:buNone/>
            </a:pPr>
            <a:r>
              <a:rPr lang="en-US" altLang="zh-CN" sz="2200" dirty="0"/>
              <a:t>WHERE </a:t>
            </a:r>
            <a:r>
              <a:rPr lang="en-US" altLang="zh-CN" sz="2200" dirty="0" err="1"/>
              <a:t>Cname</a:t>
            </a:r>
            <a:r>
              <a:rPr lang="en-US" altLang="zh-CN" sz="2200" dirty="0"/>
              <a:t> LIKE 'DB</a:t>
            </a:r>
            <a:r>
              <a:rPr lang="zh-CN" altLang="en-US" sz="2200" dirty="0"/>
              <a:t>＼</a:t>
            </a:r>
            <a:r>
              <a:rPr lang="en-US" altLang="zh-CN" sz="2200" dirty="0"/>
              <a:t>_%</a:t>
            </a:r>
            <a:r>
              <a:rPr lang="en-US" altLang="zh-CN" sz="2200" dirty="0" err="1"/>
              <a:t>i</a:t>
            </a:r>
            <a:r>
              <a:rPr lang="en-US" altLang="zh-CN" sz="2200" dirty="0"/>
              <a:t>__' ESCAPE '</a:t>
            </a:r>
            <a:r>
              <a:rPr lang="zh-CN" altLang="en-US" sz="2200" dirty="0"/>
              <a:t>＼</a:t>
            </a:r>
            <a:r>
              <a:rPr lang="en-US" altLang="zh-CN" sz="2200" dirty="0"/>
              <a:t>’;</a:t>
            </a:r>
          </a:p>
          <a:p>
            <a:pPr eaLnBrk="1" hangingPunct="1">
              <a:lnSpc>
                <a:spcPct val="80000"/>
              </a:lnSpc>
              <a:buFont typeface="Wingdings" pitchFamily="2" charset="2"/>
              <a:buNone/>
            </a:pPr>
            <a:endParaRPr lang="en-US" altLang="zh-CN" sz="2200" dirty="0">
              <a:solidFill>
                <a:srgbClr val="009999"/>
              </a:solidFill>
            </a:endParaRPr>
          </a:p>
          <a:p>
            <a:pPr eaLnBrk="1" hangingPunct="1">
              <a:lnSpc>
                <a:spcPct val="80000"/>
              </a:lnSpc>
              <a:buFont typeface="Wingdings" pitchFamily="2" charset="2"/>
              <a:buChar char="n"/>
            </a:pPr>
            <a:r>
              <a:rPr lang="zh-CN" altLang="en-US" sz="2200" dirty="0">
                <a:solidFill>
                  <a:srgbClr val="009999"/>
                </a:solidFill>
              </a:rPr>
              <a:t>ESCAPE '＼' 表示“ ＼” 为换码字符</a:t>
            </a:r>
            <a:endParaRPr lang="en-US" altLang="zh-CN" sz="2200" dirty="0"/>
          </a:p>
          <a:p>
            <a:pPr eaLnBrk="1" hangingPunct="1">
              <a:lnSpc>
                <a:spcPct val="80000"/>
              </a:lnSpc>
              <a:buFont typeface="Wingdings" pitchFamily="2" charset="2"/>
              <a:buChar char="n"/>
            </a:pPr>
            <a:r>
              <a:rPr lang="zh-CN" altLang="en-US" sz="2200" dirty="0"/>
              <a:t>第一个</a:t>
            </a:r>
            <a:r>
              <a:rPr lang="en-US" altLang="zh-CN" sz="2200" dirty="0"/>
              <a:t>_</a:t>
            </a:r>
            <a:r>
              <a:rPr lang="zh-CN" altLang="en-US" sz="2200" dirty="0"/>
              <a:t>前面有换码字符＼，</a:t>
            </a:r>
            <a:r>
              <a:rPr lang="zh-CN" altLang="zh-CN" sz="2200" dirty="0">
                <a:latin typeface="Times New Roman" panose="02020603050405020304" pitchFamily="18" charset="0"/>
                <a:cs typeface="Times New Roman" panose="02020603050405020304" pitchFamily="18" charset="0"/>
              </a:rPr>
              <a:t>被转义为普通的</a:t>
            </a:r>
            <a:r>
              <a:rPr lang="en-US" altLang="zh-CN" sz="2200" dirty="0">
                <a:latin typeface="Times New Roman" panose="02020603050405020304" pitchFamily="18" charset="0"/>
              </a:rPr>
              <a:t>_</a:t>
            </a:r>
            <a:r>
              <a:rPr lang="zh-CN" altLang="zh-CN" sz="2200" dirty="0">
                <a:latin typeface="Times New Roman" panose="02020603050405020304" pitchFamily="18" charset="0"/>
                <a:cs typeface="Times New Roman" panose="02020603050405020304" pitchFamily="18" charset="0"/>
              </a:rPr>
              <a:t>字符</a:t>
            </a:r>
            <a:endParaRPr lang="en-US" altLang="zh-CN" sz="2200" dirty="0">
              <a:latin typeface="Times New Roman" panose="02020603050405020304" pitchFamily="18" charset="0"/>
              <a:cs typeface="Times New Roman" panose="02020603050405020304" pitchFamily="18" charset="0"/>
            </a:endParaRPr>
          </a:p>
          <a:p>
            <a:pPr eaLnBrk="1" hangingPunct="1">
              <a:lnSpc>
                <a:spcPct val="80000"/>
              </a:lnSpc>
              <a:buFont typeface="Wingdings" pitchFamily="2" charset="2"/>
              <a:buChar char="n"/>
            </a:pPr>
            <a:r>
              <a:rPr lang="en-US" altLang="zh-CN" sz="2200" dirty="0" err="1"/>
              <a:t>i</a:t>
            </a:r>
            <a:r>
              <a:rPr lang="zh-CN" altLang="en-US" sz="2200" dirty="0"/>
              <a:t>后面的两个</a:t>
            </a:r>
            <a:r>
              <a:rPr lang="en-US" altLang="zh-CN" sz="2200" dirty="0"/>
              <a:t>_ </a:t>
            </a:r>
            <a:r>
              <a:rPr lang="zh-CN" altLang="en-US" sz="2200" dirty="0"/>
              <a:t>的前面均没有换码字符＼，仍作为通配符</a:t>
            </a:r>
          </a:p>
          <a:p>
            <a:pPr eaLnBrk="1" hangingPunct="1">
              <a:lnSpc>
                <a:spcPct val="80000"/>
              </a:lnSpc>
              <a:buFont typeface="Wingdings" pitchFamily="2" charset="2"/>
              <a:buNone/>
            </a:pPr>
            <a:r>
              <a:rPr lang="zh-CN" altLang="en-US" sz="1350" dirty="0">
                <a:solidFill>
                  <a:srgbClr val="009999"/>
                </a:solidFill>
              </a:rPr>
              <a:t>	</a:t>
            </a:r>
          </a:p>
          <a:p>
            <a:pPr eaLnBrk="1" hangingPunct="1">
              <a:lnSpc>
                <a:spcPct val="80000"/>
              </a:lnSpc>
              <a:buFont typeface="Wingdings" pitchFamily="2" charset="2"/>
              <a:buNone/>
            </a:pPr>
            <a:endParaRPr lang="zh-CN" altLang="en-US" sz="2400" dirty="0">
              <a:solidFill>
                <a:srgbClr val="852121"/>
              </a:solidFill>
            </a:endParaRPr>
          </a:p>
          <a:p>
            <a:pPr eaLnBrk="1" hangingPunct="1">
              <a:lnSpc>
                <a:spcPct val="80000"/>
              </a:lnSpc>
              <a:buFont typeface="Wingdings" pitchFamily="2" charset="2"/>
              <a:buNone/>
            </a:pPr>
            <a:endParaRPr lang="zh-CN" altLang="en-US" sz="1800" dirty="0">
              <a:solidFill>
                <a:srgbClr val="009999"/>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024DB83-85C4-25FA-FEEA-96C843111117}"/>
              </a:ext>
            </a:extLst>
          </p:cNvPr>
          <p:cNvSpPr>
            <a:spLocks noGrp="1" noChangeArrowheads="1"/>
          </p:cNvSpPr>
          <p:nvPr>
            <p:ph type="title" idx="4294967295"/>
          </p:nvPr>
        </p:nvSpPr>
        <p:spPr/>
        <p:txBody>
          <a:bodyPr/>
          <a:lstStyle/>
          <a:p>
            <a:pPr eaLnBrk="1" hangingPunct="1"/>
            <a:r>
              <a:rPr lang="zh-CN" altLang="en-US" sz="2700"/>
              <a:t>⑤</a:t>
            </a:r>
            <a:r>
              <a:rPr lang="en-US" altLang="zh-CN" sz="2700"/>
              <a:t> </a:t>
            </a:r>
            <a:r>
              <a:rPr lang="zh-CN" altLang="en-US" sz="2700"/>
              <a:t>涉及空值的查询</a:t>
            </a:r>
          </a:p>
        </p:txBody>
      </p:sp>
      <p:sp>
        <p:nvSpPr>
          <p:cNvPr id="27651" name="Rectangle 3">
            <a:extLst>
              <a:ext uri="{FF2B5EF4-FFF2-40B4-BE49-F238E27FC236}">
                <a16:creationId xmlns:a16="http://schemas.microsoft.com/office/drawing/2014/main" id="{B53E253C-3FE9-0229-F735-436DCCA0DDCD}"/>
              </a:ext>
            </a:extLst>
          </p:cNvPr>
          <p:cNvSpPr>
            <a:spLocks noGrp="1" noChangeArrowheads="1"/>
          </p:cNvSpPr>
          <p:nvPr>
            <p:ph type="body" idx="4294967295"/>
          </p:nvPr>
        </p:nvSpPr>
        <p:spPr>
          <a:xfrm>
            <a:off x="452656" y="1431380"/>
            <a:ext cx="8352508" cy="4536504"/>
          </a:xfrm>
        </p:spPr>
        <p:txBody>
          <a:bodyPr>
            <a:normAutofit lnSpcReduction="10000"/>
          </a:bodyPr>
          <a:lstStyle/>
          <a:p>
            <a:pPr lvl="1" eaLnBrk="1" hangingPunct="1">
              <a:lnSpc>
                <a:spcPct val="120000"/>
              </a:lnSpc>
              <a:spcBef>
                <a:spcPct val="0"/>
              </a:spcBef>
              <a:buFont typeface="Wingdings" pitchFamily="2" charset="2"/>
              <a:buChar char="v"/>
            </a:pPr>
            <a:r>
              <a:rPr lang="zh-CN" altLang="en-US" sz="2400" dirty="0"/>
              <a:t>谓词： </a:t>
            </a:r>
            <a:r>
              <a:rPr lang="en-US" altLang="zh-CN" sz="2400" dirty="0"/>
              <a:t>IS NULL </a:t>
            </a:r>
            <a:r>
              <a:rPr lang="zh-CN" altLang="en-US" sz="2400" dirty="0"/>
              <a:t>或 </a:t>
            </a:r>
            <a:r>
              <a:rPr lang="en-US" altLang="zh-CN" sz="2400" dirty="0"/>
              <a:t>IS NOT NULL</a:t>
            </a:r>
          </a:p>
          <a:p>
            <a:pPr lvl="2" eaLnBrk="1" hangingPunct="1">
              <a:lnSpc>
                <a:spcPct val="120000"/>
              </a:lnSpc>
              <a:spcBef>
                <a:spcPct val="0"/>
              </a:spcBef>
              <a:buFont typeface="Wingdings" pitchFamily="2" charset="2"/>
              <a:buChar char="n"/>
            </a:pPr>
            <a:r>
              <a:rPr lang="en-US" altLang="zh-CN" sz="2400" dirty="0"/>
              <a:t> “IS” </a:t>
            </a:r>
            <a:r>
              <a:rPr lang="zh-CN" altLang="en-US" sz="2400" dirty="0"/>
              <a:t>不能用 “</a:t>
            </a:r>
            <a:r>
              <a:rPr lang="en-US" altLang="zh-CN" sz="2400" dirty="0"/>
              <a:t>=” </a:t>
            </a:r>
            <a:r>
              <a:rPr lang="zh-CN" altLang="en-US" sz="2400" dirty="0"/>
              <a:t>代替</a:t>
            </a:r>
          </a:p>
          <a:p>
            <a:pPr eaLnBrk="1" hangingPunct="1">
              <a:lnSpc>
                <a:spcPct val="120000"/>
              </a:lnSpc>
              <a:spcBef>
                <a:spcPct val="0"/>
              </a:spcBef>
              <a:buFont typeface="Wingdings" pitchFamily="2" charset="2"/>
              <a:buNone/>
            </a:pPr>
            <a:r>
              <a:rPr lang="en-US" altLang="zh-CN" sz="2000" dirty="0"/>
              <a:t>    [</a:t>
            </a:r>
            <a:r>
              <a:rPr lang="zh-CN" altLang="en-US" sz="2000" dirty="0"/>
              <a:t>例</a:t>
            </a:r>
            <a:r>
              <a:rPr lang="en-US" altLang="zh-CN" sz="2000" dirty="0"/>
              <a:t>3.36]</a:t>
            </a:r>
            <a:r>
              <a:rPr lang="zh-CN" altLang="en-US" sz="2000" dirty="0"/>
              <a:t>某些学生选修课程后没有参加考试，有选课记录，但没有考试成绩。查询缺少成绩的学生的学号和相应的课程号。</a:t>
            </a:r>
          </a:p>
          <a:p>
            <a:pPr eaLnBrk="1" hangingPunct="1">
              <a:lnSpc>
                <a:spcPct val="120000"/>
              </a:lnSpc>
              <a:spcBef>
                <a:spcPct val="0"/>
              </a:spcBef>
              <a:buFont typeface="Wingdings" pitchFamily="2" charset="2"/>
              <a:buNone/>
            </a:pPr>
            <a:r>
              <a:rPr lang="en-US" altLang="zh-CN" sz="2000" dirty="0"/>
              <a:t>		SELECT </a:t>
            </a:r>
            <a:r>
              <a:rPr lang="en-US" altLang="zh-CN" sz="2000" dirty="0" err="1"/>
              <a:t>Sno,Cno</a:t>
            </a:r>
            <a:endParaRPr lang="en-US" altLang="zh-CN" sz="2000" dirty="0"/>
          </a:p>
          <a:p>
            <a:pPr eaLnBrk="1" hangingPunct="1">
              <a:lnSpc>
                <a:spcPct val="120000"/>
              </a:lnSpc>
              <a:spcBef>
                <a:spcPct val="0"/>
              </a:spcBef>
              <a:buFont typeface="Wingdings" pitchFamily="2" charset="2"/>
              <a:buNone/>
            </a:pPr>
            <a:r>
              <a:rPr lang="en-US" altLang="zh-CN" sz="2000" dirty="0"/>
              <a:t>		FROM SC</a:t>
            </a:r>
          </a:p>
          <a:p>
            <a:pPr eaLnBrk="1" hangingPunct="1">
              <a:lnSpc>
                <a:spcPct val="120000"/>
              </a:lnSpc>
              <a:spcBef>
                <a:spcPct val="0"/>
              </a:spcBef>
              <a:buFont typeface="Wingdings" pitchFamily="2" charset="2"/>
              <a:buNone/>
            </a:pPr>
            <a:r>
              <a:rPr lang="en-US" altLang="zh-CN" sz="2000" dirty="0"/>
              <a:t>		WHERE Grade IS NULL;  	 /*</a:t>
            </a:r>
            <a:r>
              <a:rPr lang="zh-CN" altLang="en-US" sz="2000" dirty="0"/>
              <a:t>分数</a:t>
            </a:r>
            <a:r>
              <a:rPr lang="en-US" altLang="zh-CN" sz="2000" dirty="0"/>
              <a:t>Grade</a:t>
            </a:r>
            <a:r>
              <a:rPr lang="zh-CN" altLang="en-US" sz="2000" dirty="0"/>
              <a:t>是空值*</a:t>
            </a:r>
            <a:r>
              <a:rPr lang="en-US" altLang="zh-CN" sz="2000" dirty="0"/>
              <a:t>/</a:t>
            </a:r>
          </a:p>
          <a:p>
            <a:pPr lvl="1" eaLnBrk="1" hangingPunct="1">
              <a:lnSpc>
                <a:spcPct val="120000"/>
              </a:lnSpc>
              <a:spcBef>
                <a:spcPct val="0"/>
              </a:spcBef>
              <a:buFont typeface="Wingdings" pitchFamily="2" charset="2"/>
              <a:buNone/>
            </a:pPr>
            <a:endParaRPr lang="en-US" altLang="zh-CN" sz="2000" dirty="0"/>
          </a:p>
          <a:p>
            <a:pPr lvl="1" eaLnBrk="1" hangingPunct="1">
              <a:lnSpc>
                <a:spcPct val="120000"/>
              </a:lnSpc>
              <a:spcBef>
                <a:spcPct val="0"/>
              </a:spcBef>
              <a:buFont typeface="Wingdings" pitchFamily="2" charset="2"/>
              <a:buNone/>
            </a:pPr>
            <a:r>
              <a:rPr lang="en-US" altLang="zh-CN" sz="2000" dirty="0"/>
              <a:t>[</a:t>
            </a:r>
            <a:r>
              <a:rPr lang="zh-CN" altLang="en-US" sz="2000" dirty="0"/>
              <a:t>例</a:t>
            </a:r>
            <a:r>
              <a:rPr lang="en-US" altLang="zh-CN" sz="2000" dirty="0"/>
              <a:t>3.37]  </a:t>
            </a:r>
            <a:r>
              <a:rPr lang="zh-CN" altLang="en-US" sz="2000" dirty="0"/>
              <a:t>查所有有成绩的学生学号和课程号</a:t>
            </a:r>
          </a:p>
          <a:p>
            <a:pPr lvl="1" eaLnBrk="1" hangingPunct="1">
              <a:lnSpc>
                <a:spcPct val="120000"/>
              </a:lnSpc>
              <a:spcBef>
                <a:spcPct val="0"/>
              </a:spcBef>
              <a:buFont typeface="Wingdings" pitchFamily="2" charset="2"/>
              <a:buNone/>
            </a:pPr>
            <a:r>
              <a:rPr lang="zh-CN" altLang="en-US" sz="2000" dirty="0"/>
              <a:t>      </a:t>
            </a:r>
            <a:r>
              <a:rPr lang="en-US" altLang="zh-CN" sz="2000" dirty="0"/>
              <a:t>SELECT Sno</a:t>
            </a:r>
            <a:r>
              <a:rPr lang="zh-CN" altLang="en-US" sz="2000" dirty="0"/>
              <a:t>，</a:t>
            </a:r>
            <a:r>
              <a:rPr lang="en-US" altLang="zh-CN" sz="2000" dirty="0" err="1"/>
              <a:t>Cno</a:t>
            </a:r>
            <a:endParaRPr lang="en-US" altLang="zh-CN" sz="2000" dirty="0"/>
          </a:p>
          <a:p>
            <a:pPr lvl="1" eaLnBrk="1" hangingPunct="1">
              <a:lnSpc>
                <a:spcPct val="120000"/>
              </a:lnSpc>
              <a:spcBef>
                <a:spcPct val="0"/>
              </a:spcBef>
              <a:buFont typeface="Wingdings" pitchFamily="2" charset="2"/>
              <a:buNone/>
            </a:pPr>
            <a:r>
              <a:rPr lang="en-US" altLang="zh-CN" sz="2000" dirty="0"/>
              <a:t>      FROM     SC</a:t>
            </a:r>
          </a:p>
          <a:p>
            <a:pPr lvl="1" eaLnBrk="1" hangingPunct="1">
              <a:lnSpc>
                <a:spcPct val="120000"/>
              </a:lnSpc>
              <a:spcBef>
                <a:spcPct val="0"/>
              </a:spcBef>
              <a:buFont typeface="Wingdings" pitchFamily="2" charset="2"/>
              <a:buNone/>
            </a:pPr>
            <a:r>
              <a:rPr lang="en-US" altLang="zh-CN" sz="2000" dirty="0"/>
              <a:t>      WHERE  Grade IS NOT NULL</a:t>
            </a:r>
            <a:r>
              <a:rPr lang="zh-CN" altLang="en-US" sz="2000" dirty="0"/>
              <a: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4F977B63-014B-312A-46DB-567FE1EEB6EC}"/>
              </a:ext>
            </a:extLst>
          </p:cNvPr>
          <p:cNvSpPr>
            <a:spLocks noGrp="1" noChangeArrowheads="1"/>
          </p:cNvSpPr>
          <p:nvPr>
            <p:ph type="title" idx="4294967295"/>
          </p:nvPr>
        </p:nvSpPr>
        <p:spPr/>
        <p:txBody>
          <a:bodyPr/>
          <a:lstStyle/>
          <a:p>
            <a:pPr eaLnBrk="1" hangingPunct="1"/>
            <a:r>
              <a:rPr lang="zh-CN" altLang="en-US" sz="2700"/>
              <a:t>⑥多重条件查询</a:t>
            </a:r>
          </a:p>
        </p:txBody>
      </p:sp>
      <p:sp>
        <p:nvSpPr>
          <p:cNvPr id="28675" name="Rectangle 3">
            <a:extLst>
              <a:ext uri="{FF2B5EF4-FFF2-40B4-BE49-F238E27FC236}">
                <a16:creationId xmlns:a16="http://schemas.microsoft.com/office/drawing/2014/main" id="{FA35DBC6-DFB1-9AA3-60E8-B6BC0247F032}"/>
              </a:ext>
            </a:extLst>
          </p:cNvPr>
          <p:cNvSpPr>
            <a:spLocks noGrp="1" noChangeArrowheads="1"/>
          </p:cNvSpPr>
          <p:nvPr>
            <p:ph type="body" idx="4294967295"/>
          </p:nvPr>
        </p:nvSpPr>
        <p:spPr>
          <a:xfrm>
            <a:off x="521550" y="1593056"/>
            <a:ext cx="8532948" cy="4716263"/>
          </a:xfrm>
        </p:spPr>
        <p:txBody>
          <a:bodyPr/>
          <a:lstStyle/>
          <a:p>
            <a:pPr eaLnBrk="1" hangingPunct="1"/>
            <a:r>
              <a:rPr lang="zh-CN" altLang="en-US" dirty="0"/>
              <a:t>逻辑运算符：</a:t>
            </a:r>
            <a:r>
              <a:rPr lang="en-US" altLang="zh-CN" dirty="0"/>
              <a:t>AND</a:t>
            </a:r>
            <a:r>
              <a:rPr lang="zh-CN" altLang="en-US" dirty="0"/>
              <a:t>和 </a:t>
            </a:r>
            <a:r>
              <a:rPr lang="en-US" altLang="zh-CN" dirty="0"/>
              <a:t>OR</a:t>
            </a:r>
            <a:r>
              <a:rPr lang="zh-CN" altLang="en-US" dirty="0"/>
              <a:t>来连接多个查询条件</a:t>
            </a:r>
          </a:p>
          <a:p>
            <a:pPr lvl="2" eaLnBrk="1" hangingPunct="1">
              <a:buFont typeface="Wingdings" pitchFamily="2" charset="2"/>
              <a:buChar char="n"/>
            </a:pPr>
            <a:r>
              <a:rPr lang="zh-CN" altLang="en-US" sz="1800" dirty="0"/>
              <a:t> </a:t>
            </a:r>
            <a:r>
              <a:rPr lang="en-US" altLang="zh-CN" sz="2000" dirty="0"/>
              <a:t>AND</a:t>
            </a:r>
            <a:r>
              <a:rPr lang="zh-CN" altLang="en-US" sz="2000" dirty="0"/>
              <a:t>的优先级高于</a:t>
            </a:r>
            <a:r>
              <a:rPr lang="en-US" altLang="zh-CN" sz="2000" dirty="0"/>
              <a:t>OR</a:t>
            </a:r>
            <a:r>
              <a:rPr lang="zh-CN" altLang="en-US" sz="2000" dirty="0"/>
              <a:t>，可以用括号改变优先级</a:t>
            </a:r>
          </a:p>
          <a:p>
            <a:pPr eaLnBrk="1" hangingPunct="1">
              <a:buFont typeface="Wingdings" pitchFamily="2" charset="2"/>
              <a:buNone/>
            </a:pPr>
            <a:endParaRPr lang="en-US" altLang="zh-CN" sz="1500" dirty="0"/>
          </a:p>
          <a:p>
            <a:pPr eaLnBrk="1" hangingPunct="1">
              <a:buFont typeface="Wingdings" pitchFamily="2" charset="2"/>
              <a:buNone/>
            </a:pPr>
            <a:r>
              <a:rPr lang="en-US" altLang="zh-CN" sz="1800" dirty="0"/>
              <a:t>[</a:t>
            </a:r>
            <a:r>
              <a:rPr lang="zh-CN" altLang="en-US" sz="1800" dirty="0"/>
              <a:t>例</a:t>
            </a:r>
            <a:r>
              <a:rPr lang="en-US" altLang="zh-CN" sz="1800" dirty="0"/>
              <a:t>3.38]</a:t>
            </a:r>
            <a:r>
              <a:rPr lang="zh-CN" altLang="en-US" sz="1800" dirty="0"/>
              <a:t> 查询主修计算机科学与技术专业</a:t>
            </a:r>
            <a:r>
              <a:rPr lang="en-US" altLang="zh-CN" sz="1800" dirty="0"/>
              <a:t>2000</a:t>
            </a:r>
            <a:r>
              <a:rPr lang="zh-CN" altLang="en-US" sz="1800" dirty="0"/>
              <a:t>年（包括</a:t>
            </a:r>
            <a:r>
              <a:rPr lang="en-US" altLang="zh-CN" sz="1800" dirty="0"/>
              <a:t>2000</a:t>
            </a:r>
            <a:r>
              <a:rPr lang="zh-CN" altLang="en-US" sz="1800" dirty="0"/>
              <a:t>年）以后出生的学生学号、姓名和性别。</a:t>
            </a:r>
          </a:p>
          <a:p>
            <a:pPr eaLnBrk="1" hangingPunct="1">
              <a:buFont typeface="Wingdings" pitchFamily="2" charset="2"/>
              <a:buNone/>
            </a:pPr>
            <a:r>
              <a:rPr lang="en-US" altLang="zh-CN" sz="1800" dirty="0"/>
              <a:t>		SELECT </a:t>
            </a:r>
            <a:r>
              <a:rPr lang="en-US" altLang="zh-CN" sz="1800" dirty="0" err="1"/>
              <a:t>Sno,Sname,Ssex</a:t>
            </a:r>
            <a:endParaRPr lang="en-US" altLang="zh-CN" sz="1800" dirty="0"/>
          </a:p>
          <a:p>
            <a:pPr eaLnBrk="1" hangingPunct="1">
              <a:buFont typeface="Wingdings" pitchFamily="2" charset="2"/>
              <a:buNone/>
            </a:pPr>
            <a:r>
              <a:rPr lang="en-US" altLang="zh-CN" sz="1800" dirty="0"/>
              <a:t>		FROM Student</a:t>
            </a:r>
          </a:p>
          <a:p>
            <a:pPr eaLnBrk="1" hangingPunct="1">
              <a:buFont typeface="Wingdings" pitchFamily="2" charset="2"/>
              <a:buNone/>
            </a:pPr>
            <a:r>
              <a:rPr lang="en-US" altLang="zh-CN" sz="1800" dirty="0"/>
              <a:t>		WHERE </a:t>
            </a:r>
            <a:r>
              <a:rPr lang="en-US" altLang="zh-CN" sz="1800" dirty="0" err="1"/>
              <a:t>Smajor</a:t>
            </a:r>
            <a:r>
              <a:rPr lang="en-US" altLang="zh-CN" sz="1800" dirty="0"/>
              <a:t>='</a:t>
            </a:r>
            <a:r>
              <a:rPr lang="zh-CN" altLang="en-US" sz="1800" dirty="0"/>
              <a:t>计算机科学与技术</a:t>
            </a:r>
            <a:r>
              <a:rPr lang="en-US" altLang="zh-CN" sz="1800" dirty="0"/>
              <a:t>' AND extract(year from </a:t>
            </a:r>
            <a:r>
              <a:rPr lang="en-US" altLang="zh-CN" sz="1800" dirty="0" err="1"/>
              <a:t>Sbirthdate</a:t>
            </a:r>
            <a:r>
              <a:rPr lang="en-US" altLang="zh-CN" sz="1800" dirty="0"/>
              <a:t>)&gt;=2000; </a:t>
            </a:r>
          </a:p>
          <a:p>
            <a:pPr eaLnBrk="1" hangingPunct="1">
              <a:buFont typeface="Wingdings" pitchFamily="2" charset="2"/>
              <a:buNone/>
            </a:pPr>
            <a:endParaRPr lang="en-US" altLang="zh-CN" sz="1800" dirty="0"/>
          </a:p>
          <a:p>
            <a:pPr eaLnBrk="1" hangingPunct="1">
              <a:buFont typeface="Wingdings" pitchFamily="2" charset="2"/>
              <a:buNone/>
            </a:pPr>
            <a:r>
              <a:rPr lang="zh-CN" altLang="en-US" sz="1800" dirty="0"/>
              <a:t>    例</a:t>
            </a:r>
            <a:r>
              <a:rPr lang="en-US" altLang="zh-CN" sz="1800" dirty="0"/>
              <a:t>3.27</a:t>
            </a:r>
            <a:r>
              <a:rPr lang="zh-CN" altLang="en-US" sz="1800" dirty="0"/>
              <a:t>中的</a:t>
            </a:r>
            <a:r>
              <a:rPr lang="en-US" altLang="zh-CN" sz="1800" dirty="0"/>
              <a:t>IN</a:t>
            </a:r>
            <a:r>
              <a:rPr lang="zh-CN" altLang="en-US" sz="1800" dirty="0"/>
              <a:t>谓词实际上是多个</a:t>
            </a:r>
            <a:r>
              <a:rPr lang="en-US" altLang="zh-CN" sz="1800" dirty="0"/>
              <a:t>OR</a:t>
            </a:r>
            <a:r>
              <a:rPr lang="zh-CN" altLang="en-US" sz="1800" dirty="0"/>
              <a:t>运算符的缩写：</a:t>
            </a:r>
          </a:p>
          <a:p>
            <a:pPr eaLnBrk="1" hangingPunct="1">
              <a:buFont typeface="Wingdings" pitchFamily="2" charset="2"/>
              <a:buNone/>
            </a:pPr>
            <a:r>
              <a:rPr lang="en-US" altLang="zh-CN" sz="1800" dirty="0"/>
              <a:t>		SELECT </a:t>
            </a:r>
            <a:r>
              <a:rPr lang="en-US" altLang="zh-CN" sz="1800" dirty="0" err="1"/>
              <a:t>Sname,Ssex</a:t>
            </a:r>
            <a:endParaRPr lang="en-US" altLang="zh-CN" sz="1800" dirty="0"/>
          </a:p>
          <a:p>
            <a:pPr eaLnBrk="1" hangingPunct="1">
              <a:buFont typeface="Wingdings" pitchFamily="2" charset="2"/>
              <a:buNone/>
            </a:pPr>
            <a:r>
              <a:rPr lang="en-US" altLang="zh-CN" sz="1800" dirty="0"/>
              <a:t>		FROM Student</a:t>
            </a:r>
          </a:p>
          <a:p>
            <a:pPr eaLnBrk="1" hangingPunct="1">
              <a:buFont typeface="Wingdings" pitchFamily="2" charset="2"/>
              <a:buNone/>
            </a:pPr>
            <a:r>
              <a:rPr lang="en-US" altLang="zh-CN" sz="1800" dirty="0"/>
              <a:t>		WHERE </a:t>
            </a:r>
            <a:r>
              <a:rPr lang="en-US" altLang="zh-CN" sz="1800" dirty="0" err="1"/>
              <a:t>Smajor</a:t>
            </a:r>
            <a:r>
              <a:rPr lang="en-US" altLang="zh-CN" sz="1800" dirty="0"/>
              <a:t>='</a:t>
            </a:r>
            <a:r>
              <a:rPr lang="zh-CN" altLang="en-US" sz="1800" dirty="0"/>
              <a:t>计算机科学与技术</a:t>
            </a:r>
            <a:r>
              <a:rPr lang="en-US" altLang="zh-CN" sz="1800" dirty="0"/>
              <a:t>' OR </a:t>
            </a:r>
            <a:r>
              <a:rPr lang="en-US" altLang="zh-CN" sz="1800" dirty="0" err="1"/>
              <a:t>Smajor</a:t>
            </a:r>
            <a:r>
              <a:rPr lang="en-US" altLang="zh-CN" sz="1800" dirty="0"/>
              <a:t>='</a:t>
            </a:r>
            <a:r>
              <a:rPr lang="zh-CN" altLang="en-US" sz="1800" dirty="0"/>
              <a:t>信息安全</a:t>
            </a:r>
            <a:r>
              <a:rPr lang="en-US" altLang="zh-CN" sz="1800" dirty="0"/>
              <a:t>';</a:t>
            </a:r>
          </a:p>
          <a:p>
            <a:pPr lvl="2" eaLnBrk="1" hangingPunct="1">
              <a:lnSpc>
                <a:spcPct val="140000"/>
              </a:lnSpc>
            </a:pPr>
            <a:endParaRPr lang="zh-CN" alt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E3612D42-2298-4279-CCFE-D12269867BAF}"/>
              </a:ext>
            </a:extLst>
          </p:cNvPr>
          <p:cNvSpPr>
            <a:spLocks noGrp="1" noChangeArrowheads="1"/>
          </p:cNvSpPr>
          <p:nvPr>
            <p:ph type="title" idx="4294967295"/>
          </p:nvPr>
        </p:nvSpPr>
        <p:spPr/>
        <p:txBody>
          <a:bodyPr/>
          <a:lstStyle/>
          <a:p>
            <a:pPr eaLnBrk="1" hangingPunct="1"/>
            <a:r>
              <a:rPr lang="en-US" altLang="zh-CN" sz="2700"/>
              <a:t>3.3.1  </a:t>
            </a:r>
            <a:r>
              <a:rPr lang="zh-CN" altLang="en-US" sz="2700"/>
              <a:t>单表查询 </a:t>
            </a:r>
          </a:p>
        </p:txBody>
      </p:sp>
      <p:sp>
        <p:nvSpPr>
          <p:cNvPr id="29699" name="Rectangle 3">
            <a:extLst>
              <a:ext uri="{FF2B5EF4-FFF2-40B4-BE49-F238E27FC236}">
                <a16:creationId xmlns:a16="http://schemas.microsoft.com/office/drawing/2014/main" id="{EB566227-54D3-F7CE-29B0-C4FEB0210962}"/>
              </a:ext>
            </a:extLst>
          </p:cNvPr>
          <p:cNvSpPr>
            <a:spLocks noGrp="1" noChangeArrowheads="1"/>
          </p:cNvSpPr>
          <p:nvPr>
            <p:ph type="body" idx="4294967295"/>
          </p:nvPr>
        </p:nvSpPr>
        <p:spPr>
          <a:xfrm>
            <a:off x="1475656" y="1556792"/>
            <a:ext cx="5616624" cy="3640931"/>
          </a:xfrm>
        </p:spPr>
        <p:txBody>
          <a:bodyPr>
            <a:normAutofit fontScale="92500" lnSpcReduction="10000"/>
          </a:bodyPr>
          <a:lstStyle/>
          <a:p>
            <a:pPr algn="just" eaLnBrk="1" hangingPunct="1">
              <a:lnSpc>
                <a:spcPct val="130000"/>
              </a:lnSpc>
            </a:pPr>
            <a:r>
              <a:rPr lang="zh-CN" altLang="en-US" dirty="0"/>
              <a:t>查询仅涉及一个表：</a:t>
            </a:r>
          </a:p>
          <a:p>
            <a:pPr lvl="1" algn="just" eaLnBrk="1" hangingPunct="1">
              <a:lnSpc>
                <a:spcPct val="160000"/>
              </a:lnSpc>
              <a:buFont typeface="Wingdings" pitchFamily="2" charset="2"/>
              <a:buNone/>
            </a:pPr>
            <a:r>
              <a:rPr lang="en-US" altLang="zh-CN" dirty="0"/>
              <a:t>1.</a:t>
            </a:r>
            <a:r>
              <a:rPr lang="zh-CN" altLang="en-US" dirty="0"/>
              <a:t>选择表中的若干列</a:t>
            </a:r>
          </a:p>
          <a:p>
            <a:pPr lvl="1" algn="just" eaLnBrk="1" hangingPunct="1">
              <a:lnSpc>
                <a:spcPct val="160000"/>
              </a:lnSpc>
              <a:buFont typeface="Wingdings" pitchFamily="2" charset="2"/>
              <a:buNone/>
            </a:pPr>
            <a:r>
              <a:rPr lang="en-US" altLang="zh-CN" dirty="0"/>
              <a:t>2.</a:t>
            </a:r>
            <a:r>
              <a:rPr lang="zh-CN" altLang="en-US" dirty="0"/>
              <a:t>选择表中的若干元组</a:t>
            </a:r>
          </a:p>
          <a:p>
            <a:pPr lvl="1" algn="just" eaLnBrk="1" hangingPunct="1">
              <a:lnSpc>
                <a:spcPct val="160000"/>
              </a:lnSpc>
              <a:buFont typeface="Wingdings" pitchFamily="2" charset="2"/>
              <a:buNone/>
            </a:pPr>
            <a:r>
              <a:rPr lang="en-US" altLang="zh-CN" dirty="0">
                <a:solidFill>
                  <a:srgbClr val="7030A0"/>
                </a:solidFill>
              </a:rPr>
              <a:t>3.ORDER BY</a:t>
            </a:r>
            <a:r>
              <a:rPr lang="zh-CN" altLang="en-US" dirty="0">
                <a:solidFill>
                  <a:srgbClr val="7030A0"/>
                </a:solidFill>
              </a:rPr>
              <a:t>子句</a:t>
            </a:r>
          </a:p>
          <a:p>
            <a:pPr lvl="1" algn="just" eaLnBrk="1" hangingPunct="1">
              <a:lnSpc>
                <a:spcPct val="160000"/>
              </a:lnSpc>
              <a:buFont typeface="Wingdings" pitchFamily="2" charset="2"/>
              <a:buNone/>
            </a:pPr>
            <a:r>
              <a:rPr lang="en-US" altLang="zh-CN" dirty="0"/>
              <a:t>4.</a:t>
            </a:r>
            <a:r>
              <a:rPr lang="zh-CN" altLang="en-US" dirty="0"/>
              <a:t>聚集函数</a:t>
            </a:r>
          </a:p>
          <a:p>
            <a:pPr lvl="1" algn="just" eaLnBrk="1" hangingPunct="1">
              <a:lnSpc>
                <a:spcPct val="160000"/>
              </a:lnSpc>
              <a:buFont typeface="Wingdings" pitchFamily="2" charset="2"/>
              <a:buNone/>
            </a:pPr>
            <a:r>
              <a:rPr lang="en-US" altLang="zh-CN" dirty="0"/>
              <a:t>5.GROUP BY</a:t>
            </a:r>
            <a:r>
              <a:rPr lang="zh-CN" altLang="en-US" dirty="0"/>
              <a:t>子句</a:t>
            </a:r>
            <a:endParaRPr lang="en-US" altLang="zh-CN" dirty="0"/>
          </a:p>
          <a:p>
            <a:pPr lvl="1" algn="just" eaLnBrk="1" hangingPunct="1">
              <a:lnSpc>
                <a:spcPct val="160000"/>
              </a:lnSpc>
              <a:buFont typeface="Wingdings" pitchFamily="2" charset="2"/>
              <a:buNone/>
            </a:pPr>
            <a:r>
              <a:rPr lang="en-US" altLang="zh-CN" dirty="0"/>
              <a:t>6.LIMIT</a:t>
            </a:r>
            <a:r>
              <a:rPr lang="zh-CN" altLang="en-US" dirty="0"/>
              <a:t>子句</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894314D0-4EEA-64C0-FAA6-3AF540A9CFA9}"/>
              </a:ext>
            </a:extLst>
          </p:cNvPr>
          <p:cNvSpPr>
            <a:spLocks noGrp="1" noChangeArrowheads="1"/>
          </p:cNvSpPr>
          <p:nvPr>
            <p:ph type="title" idx="4294967295"/>
          </p:nvPr>
        </p:nvSpPr>
        <p:spPr/>
        <p:txBody>
          <a:bodyPr/>
          <a:lstStyle/>
          <a:p>
            <a:pPr eaLnBrk="1" hangingPunct="1"/>
            <a:r>
              <a:rPr lang="en-US" altLang="zh-CN" sz="2700"/>
              <a:t>3.ORDER BY</a:t>
            </a:r>
            <a:r>
              <a:rPr lang="zh-CN" altLang="en-US" sz="2700"/>
              <a:t>子句 </a:t>
            </a:r>
          </a:p>
        </p:txBody>
      </p:sp>
      <p:sp>
        <p:nvSpPr>
          <p:cNvPr id="30723" name="Rectangle 3">
            <a:extLst>
              <a:ext uri="{FF2B5EF4-FFF2-40B4-BE49-F238E27FC236}">
                <a16:creationId xmlns:a16="http://schemas.microsoft.com/office/drawing/2014/main" id="{ADD8F4FC-D745-BA85-5779-8AC53F8D43E8}"/>
              </a:ext>
            </a:extLst>
          </p:cNvPr>
          <p:cNvSpPr>
            <a:spLocks noGrp="1" noChangeArrowheads="1"/>
          </p:cNvSpPr>
          <p:nvPr>
            <p:ph type="body" idx="4294967295"/>
          </p:nvPr>
        </p:nvSpPr>
        <p:spPr>
          <a:xfrm>
            <a:off x="611560" y="1608534"/>
            <a:ext cx="7920880" cy="3640931"/>
          </a:xfrm>
        </p:spPr>
        <p:txBody>
          <a:bodyPr/>
          <a:lstStyle/>
          <a:p>
            <a:pPr algn="just" eaLnBrk="1" hangingPunct="1">
              <a:lnSpc>
                <a:spcPct val="150000"/>
              </a:lnSpc>
            </a:pPr>
            <a:r>
              <a:rPr lang="en-US" altLang="zh-CN" dirty="0"/>
              <a:t>ORDER BY</a:t>
            </a:r>
            <a:r>
              <a:rPr lang="zh-CN" altLang="en-US" dirty="0"/>
              <a:t>子句</a:t>
            </a:r>
          </a:p>
          <a:p>
            <a:pPr lvl="1" algn="just" eaLnBrk="1" hangingPunct="1">
              <a:lnSpc>
                <a:spcPct val="150000"/>
              </a:lnSpc>
            </a:pPr>
            <a:r>
              <a:rPr lang="zh-CN" altLang="en-US" dirty="0"/>
              <a:t>可以按一个或多个属性列排序</a:t>
            </a:r>
            <a:endParaRPr lang="en-US" altLang="zh-CN" dirty="0"/>
          </a:p>
          <a:p>
            <a:pPr lvl="1" algn="just" eaLnBrk="1" hangingPunct="1">
              <a:lnSpc>
                <a:spcPct val="150000"/>
              </a:lnSpc>
            </a:pPr>
            <a:r>
              <a:rPr lang="zh-CN" altLang="en-US" dirty="0"/>
              <a:t>升序（</a:t>
            </a:r>
            <a:r>
              <a:rPr lang="en-US" altLang="zh-CN" dirty="0"/>
              <a:t>ASC</a:t>
            </a:r>
            <a:r>
              <a:rPr lang="zh-CN" altLang="en-US" dirty="0"/>
              <a:t>）或降序（</a:t>
            </a:r>
            <a:r>
              <a:rPr lang="en-US" altLang="zh-CN" dirty="0"/>
              <a:t>DESC</a:t>
            </a:r>
            <a:r>
              <a:rPr lang="zh-CN" altLang="en-US" dirty="0"/>
              <a:t>）排列，默认值为升序</a:t>
            </a:r>
          </a:p>
          <a:p>
            <a:pPr lvl="1" algn="just" eaLnBrk="1" hangingPunct="1">
              <a:lnSpc>
                <a:spcPct val="150000"/>
              </a:lnSpc>
            </a:pPr>
            <a:r>
              <a:rPr lang="zh-CN" altLang="en-US" dirty="0"/>
              <a:t>对于空值，排序时显示的次序由具体系统实现决定</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9C556E06-024D-1670-BB21-94A07DC5B745}"/>
              </a:ext>
            </a:extLst>
          </p:cNvPr>
          <p:cNvSpPr>
            <a:spLocks noGrp="1" noChangeArrowheads="1"/>
          </p:cNvSpPr>
          <p:nvPr>
            <p:ph type="title" idx="4294967295"/>
          </p:nvPr>
        </p:nvSpPr>
        <p:spPr/>
        <p:txBody>
          <a:bodyPr/>
          <a:lstStyle/>
          <a:p>
            <a:pPr eaLnBrk="1" hangingPunct="1"/>
            <a:r>
              <a:rPr lang="en-US" altLang="zh-CN" sz="2700"/>
              <a:t>ORDER BY</a:t>
            </a:r>
            <a:r>
              <a:rPr lang="zh-CN" altLang="en-US" sz="2700"/>
              <a:t>子句 （续） </a:t>
            </a:r>
          </a:p>
        </p:txBody>
      </p:sp>
      <p:sp>
        <p:nvSpPr>
          <p:cNvPr id="31747" name="Rectangle 3">
            <a:extLst>
              <a:ext uri="{FF2B5EF4-FFF2-40B4-BE49-F238E27FC236}">
                <a16:creationId xmlns:a16="http://schemas.microsoft.com/office/drawing/2014/main" id="{713801D3-EA07-7757-E4B6-1322C0628A67}"/>
              </a:ext>
            </a:extLst>
          </p:cNvPr>
          <p:cNvSpPr>
            <a:spLocks noGrp="1" noChangeArrowheads="1"/>
          </p:cNvSpPr>
          <p:nvPr>
            <p:ph type="body" idx="4294967295"/>
          </p:nvPr>
        </p:nvSpPr>
        <p:spPr>
          <a:xfrm>
            <a:off x="683568" y="1484784"/>
            <a:ext cx="7668852" cy="4158779"/>
          </a:xfrm>
        </p:spPr>
        <p:txBody>
          <a:bodyPr>
            <a:normAutofit/>
          </a:bodyPr>
          <a:lstStyle/>
          <a:p>
            <a:pPr algn="just" eaLnBrk="1" hangingPunct="1">
              <a:buFont typeface="Wingdings" pitchFamily="2" charset="2"/>
              <a:buNone/>
            </a:pPr>
            <a:r>
              <a:rPr lang="en-US" altLang="zh-CN" sz="1800" dirty="0"/>
              <a:t>[</a:t>
            </a:r>
            <a:r>
              <a:rPr lang="zh-CN" altLang="en-US" sz="1800" dirty="0"/>
              <a:t>例</a:t>
            </a:r>
            <a:r>
              <a:rPr lang="en-US" altLang="zh-CN" sz="1800" dirty="0"/>
              <a:t>3.39]</a:t>
            </a:r>
            <a:r>
              <a:rPr lang="zh-CN" altLang="en-US" sz="1800" dirty="0"/>
              <a:t>查询选修了</a:t>
            </a:r>
            <a:r>
              <a:rPr lang="en-US" altLang="zh-CN" sz="1800" dirty="0"/>
              <a:t>81003</a:t>
            </a:r>
            <a:r>
              <a:rPr lang="zh-CN" altLang="en-US" sz="1800" dirty="0"/>
              <a:t>号课程的学生的学号及其成绩，查询结果按分数的降序排列</a:t>
            </a:r>
          </a:p>
          <a:p>
            <a:pPr algn="just" eaLnBrk="1" hangingPunct="1">
              <a:buFont typeface="Wingdings" pitchFamily="2" charset="2"/>
              <a:buNone/>
            </a:pPr>
            <a:r>
              <a:rPr lang="en-US" altLang="zh-CN" sz="1800" dirty="0"/>
              <a:t>		SELECT </a:t>
            </a:r>
            <a:r>
              <a:rPr lang="en-US" altLang="zh-CN" sz="1800" dirty="0" err="1"/>
              <a:t>Sno,Grade</a:t>
            </a:r>
            <a:endParaRPr lang="en-US" altLang="zh-CN" sz="1800" dirty="0"/>
          </a:p>
          <a:p>
            <a:pPr algn="just" eaLnBrk="1" hangingPunct="1">
              <a:buFont typeface="Wingdings" pitchFamily="2" charset="2"/>
              <a:buNone/>
            </a:pPr>
            <a:r>
              <a:rPr lang="en-US" altLang="zh-CN" sz="1800" dirty="0"/>
              <a:t>		FROM SC</a:t>
            </a:r>
          </a:p>
          <a:p>
            <a:pPr algn="just" eaLnBrk="1" hangingPunct="1">
              <a:buFont typeface="Wingdings" pitchFamily="2" charset="2"/>
              <a:buNone/>
            </a:pPr>
            <a:r>
              <a:rPr lang="en-US" altLang="zh-CN" sz="1800" dirty="0"/>
              <a:t>		WHERE </a:t>
            </a:r>
            <a:r>
              <a:rPr lang="en-US" altLang="zh-CN" sz="1800" dirty="0" err="1"/>
              <a:t>Cno</a:t>
            </a:r>
            <a:r>
              <a:rPr lang="en-US" altLang="zh-CN" sz="1800" dirty="0"/>
              <a:t>='81003’</a:t>
            </a:r>
          </a:p>
          <a:p>
            <a:pPr algn="just" eaLnBrk="1" hangingPunct="1">
              <a:buFont typeface="Wingdings" pitchFamily="2" charset="2"/>
              <a:buNone/>
            </a:pPr>
            <a:r>
              <a:rPr lang="en-US" altLang="zh-CN" sz="1800" dirty="0"/>
              <a:t>		ORDER BY Grade DESC;</a:t>
            </a:r>
          </a:p>
          <a:p>
            <a:pPr algn="just" eaLnBrk="1" hangingPunct="1">
              <a:buFont typeface="Wingdings" pitchFamily="2" charset="2"/>
              <a:buNone/>
            </a:pPr>
            <a:endParaRPr lang="en-US" altLang="zh-CN" sz="1800" dirty="0"/>
          </a:p>
          <a:p>
            <a:pPr algn="just" eaLnBrk="1" hangingPunct="1">
              <a:buFont typeface="Wingdings" pitchFamily="2" charset="2"/>
              <a:buNone/>
            </a:pPr>
            <a:r>
              <a:rPr lang="en-US" altLang="zh-CN" sz="1800" dirty="0"/>
              <a:t>[</a:t>
            </a:r>
            <a:r>
              <a:rPr lang="zh-CN" altLang="en-US" sz="1800" dirty="0"/>
              <a:t>例</a:t>
            </a:r>
            <a:r>
              <a:rPr lang="en-US" altLang="zh-CN" sz="1800" dirty="0"/>
              <a:t>3.40]</a:t>
            </a:r>
            <a:r>
              <a:rPr lang="zh-CN" altLang="en-US" sz="1800" dirty="0"/>
              <a:t>查询全体学生选修课程情况，查询结果先按照课程号升序排列，同一课程中按成绩降序排列。</a:t>
            </a:r>
          </a:p>
          <a:p>
            <a:pPr algn="just" eaLnBrk="1" hangingPunct="1">
              <a:buFont typeface="Wingdings" pitchFamily="2" charset="2"/>
              <a:buNone/>
            </a:pPr>
            <a:r>
              <a:rPr lang="en-US" altLang="zh-CN" sz="1800" dirty="0"/>
              <a:t>		SELECT *</a:t>
            </a:r>
          </a:p>
          <a:p>
            <a:pPr algn="just" eaLnBrk="1" hangingPunct="1">
              <a:buFont typeface="Wingdings" pitchFamily="2" charset="2"/>
              <a:buNone/>
            </a:pPr>
            <a:r>
              <a:rPr lang="en-US" altLang="zh-CN" sz="1800" dirty="0"/>
              <a:t>		FROM SC</a:t>
            </a:r>
          </a:p>
          <a:p>
            <a:pPr algn="just" eaLnBrk="1" hangingPunct="1">
              <a:buFont typeface="Wingdings" pitchFamily="2" charset="2"/>
              <a:buNone/>
            </a:pPr>
            <a:r>
              <a:rPr lang="en-US" altLang="zh-CN" sz="1800" dirty="0"/>
              <a:t>		ORDER BY </a:t>
            </a:r>
            <a:r>
              <a:rPr lang="en-US" altLang="zh-CN" sz="1800" dirty="0" err="1"/>
              <a:t>Cno,grade</a:t>
            </a:r>
            <a:r>
              <a:rPr lang="en-US" altLang="zh-CN" sz="1800" dirty="0"/>
              <a:t> DESC;          /</a:t>
            </a:r>
            <a:r>
              <a:rPr lang="zh-CN" altLang="en-US" sz="1800" dirty="0"/>
              <a:t>*</a:t>
            </a:r>
            <a:r>
              <a:rPr lang="en-US" altLang="zh-CN" sz="1800" dirty="0"/>
              <a:t>DESC</a:t>
            </a:r>
            <a:r>
              <a:rPr lang="zh-CN" altLang="en-US" sz="1800" dirty="0"/>
              <a:t>需要明确写出来*</a:t>
            </a:r>
            <a:r>
              <a:rPr lang="en-US" altLang="zh-CN" sz="1800" dirty="0"/>
              <a:t>/</a:t>
            </a:r>
            <a:endParaRPr lang="zh-CN" altLang="en-US" sz="18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E83CA18-73E3-85D6-7A97-C0BE76AD65CC}"/>
              </a:ext>
            </a:extLst>
          </p:cNvPr>
          <p:cNvSpPr>
            <a:spLocks noGrp="1" noChangeArrowheads="1"/>
          </p:cNvSpPr>
          <p:nvPr>
            <p:ph type="title" idx="4294967295"/>
          </p:nvPr>
        </p:nvSpPr>
        <p:spPr/>
        <p:txBody>
          <a:bodyPr/>
          <a:lstStyle/>
          <a:p>
            <a:pPr eaLnBrk="1" hangingPunct="1"/>
            <a:r>
              <a:rPr lang="en-US" altLang="zh-CN" sz="2700"/>
              <a:t>3.3.1  </a:t>
            </a:r>
            <a:r>
              <a:rPr lang="zh-CN" altLang="en-US" sz="2700"/>
              <a:t>单表查询 </a:t>
            </a:r>
          </a:p>
        </p:txBody>
      </p:sp>
      <p:sp>
        <p:nvSpPr>
          <p:cNvPr id="32771" name="Rectangle 3">
            <a:extLst>
              <a:ext uri="{FF2B5EF4-FFF2-40B4-BE49-F238E27FC236}">
                <a16:creationId xmlns:a16="http://schemas.microsoft.com/office/drawing/2014/main" id="{4A25D842-8AB7-EEE7-AAC6-626A6E0D7825}"/>
              </a:ext>
            </a:extLst>
          </p:cNvPr>
          <p:cNvSpPr>
            <a:spLocks noGrp="1" noChangeArrowheads="1"/>
          </p:cNvSpPr>
          <p:nvPr>
            <p:ph type="body" idx="4294967295"/>
          </p:nvPr>
        </p:nvSpPr>
        <p:spPr>
          <a:xfrm>
            <a:off x="893037" y="1681163"/>
            <a:ext cx="6541281" cy="3640931"/>
          </a:xfrm>
        </p:spPr>
        <p:txBody>
          <a:bodyPr>
            <a:normAutofit fontScale="92500" lnSpcReduction="10000"/>
          </a:bodyPr>
          <a:lstStyle/>
          <a:p>
            <a:pPr algn="just" eaLnBrk="1" hangingPunct="1">
              <a:lnSpc>
                <a:spcPct val="130000"/>
              </a:lnSpc>
            </a:pPr>
            <a:r>
              <a:rPr lang="zh-CN" altLang="en-US" dirty="0"/>
              <a:t>查询仅涉及一个表：</a:t>
            </a:r>
          </a:p>
          <a:p>
            <a:pPr lvl="1" algn="just" eaLnBrk="1" hangingPunct="1">
              <a:lnSpc>
                <a:spcPct val="160000"/>
              </a:lnSpc>
              <a:buFont typeface="Wingdings" pitchFamily="2" charset="2"/>
              <a:buNone/>
            </a:pPr>
            <a:r>
              <a:rPr lang="en-US" altLang="zh-CN" dirty="0"/>
              <a:t>1.</a:t>
            </a:r>
            <a:r>
              <a:rPr lang="zh-CN" altLang="en-US" dirty="0"/>
              <a:t>选择表中的若干列</a:t>
            </a:r>
          </a:p>
          <a:p>
            <a:pPr lvl="1" algn="just" eaLnBrk="1" hangingPunct="1">
              <a:lnSpc>
                <a:spcPct val="160000"/>
              </a:lnSpc>
              <a:buFont typeface="Wingdings" pitchFamily="2" charset="2"/>
              <a:buNone/>
            </a:pPr>
            <a:r>
              <a:rPr lang="en-US" altLang="zh-CN" dirty="0"/>
              <a:t>2.</a:t>
            </a:r>
            <a:r>
              <a:rPr lang="zh-CN" altLang="en-US" dirty="0"/>
              <a:t>选择表中的若干元组</a:t>
            </a:r>
          </a:p>
          <a:p>
            <a:pPr lvl="1" algn="just" eaLnBrk="1" hangingPunct="1">
              <a:lnSpc>
                <a:spcPct val="160000"/>
              </a:lnSpc>
              <a:buFont typeface="Wingdings" pitchFamily="2" charset="2"/>
              <a:buNone/>
            </a:pPr>
            <a:r>
              <a:rPr lang="en-US" altLang="zh-CN" dirty="0"/>
              <a:t>3.ORDER BY</a:t>
            </a:r>
            <a:r>
              <a:rPr lang="zh-CN" altLang="en-US" dirty="0"/>
              <a:t>子句</a:t>
            </a:r>
          </a:p>
          <a:p>
            <a:pPr lvl="1" algn="just" eaLnBrk="1" hangingPunct="1">
              <a:lnSpc>
                <a:spcPct val="160000"/>
              </a:lnSpc>
              <a:buFont typeface="Wingdings" pitchFamily="2" charset="2"/>
              <a:buNone/>
            </a:pPr>
            <a:r>
              <a:rPr lang="en-US" altLang="zh-CN" dirty="0">
                <a:solidFill>
                  <a:srgbClr val="7030A0"/>
                </a:solidFill>
              </a:rPr>
              <a:t>4.</a:t>
            </a:r>
            <a:r>
              <a:rPr lang="zh-CN" altLang="en-US" dirty="0">
                <a:solidFill>
                  <a:srgbClr val="7030A0"/>
                </a:solidFill>
              </a:rPr>
              <a:t>聚集函数</a:t>
            </a:r>
          </a:p>
          <a:p>
            <a:pPr lvl="1" algn="just" eaLnBrk="1" hangingPunct="1">
              <a:lnSpc>
                <a:spcPct val="160000"/>
              </a:lnSpc>
              <a:buFont typeface="Wingdings" pitchFamily="2" charset="2"/>
              <a:buNone/>
            </a:pPr>
            <a:r>
              <a:rPr lang="en-US" altLang="zh-CN" dirty="0"/>
              <a:t>5.GROUP BY</a:t>
            </a:r>
            <a:r>
              <a:rPr lang="zh-CN" altLang="en-US" dirty="0"/>
              <a:t>子句</a:t>
            </a:r>
            <a:endParaRPr lang="en-US" altLang="zh-CN" dirty="0"/>
          </a:p>
          <a:p>
            <a:pPr lvl="1" algn="just" eaLnBrk="1" hangingPunct="1">
              <a:lnSpc>
                <a:spcPct val="160000"/>
              </a:lnSpc>
              <a:buFont typeface="Wingdings" pitchFamily="2" charset="2"/>
              <a:buNone/>
            </a:pPr>
            <a:r>
              <a:rPr lang="en-US" altLang="zh-CN" dirty="0"/>
              <a:t>6.LIMIT</a:t>
            </a:r>
            <a:r>
              <a:rPr lang="zh-CN" altLang="en-US" dirty="0"/>
              <a:t>子句</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672DB8E2-373B-527C-540D-2D25DA0DB02C}"/>
              </a:ext>
            </a:extLst>
          </p:cNvPr>
          <p:cNvSpPr>
            <a:spLocks noGrp="1" noChangeArrowheads="1"/>
          </p:cNvSpPr>
          <p:nvPr>
            <p:ph type="title" idx="4294967295"/>
          </p:nvPr>
        </p:nvSpPr>
        <p:spPr/>
        <p:txBody>
          <a:bodyPr/>
          <a:lstStyle/>
          <a:p>
            <a:pPr eaLnBrk="1" hangingPunct="1"/>
            <a:r>
              <a:rPr lang="en-US" altLang="zh-CN" sz="2700"/>
              <a:t>4. </a:t>
            </a:r>
            <a:r>
              <a:rPr lang="zh-CN" altLang="en-US" sz="2700"/>
              <a:t>聚集函数 </a:t>
            </a:r>
          </a:p>
        </p:txBody>
      </p:sp>
      <p:sp>
        <p:nvSpPr>
          <p:cNvPr id="33795" name="Rectangle 3">
            <a:extLst>
              <a:ext uri="{FF2B5EF4-FFF2-40B4-BE49-F238E27FC236}">
                <a16:creationId xmlns:a16="http://schemas.microsoft.com/office/drawing/2014/main" id="{1C4B962D-20A3-6C0E-2A42-1914840C6E4B}"/>
              </a:ext>
            </a:extLst>
          </p:cNvPr>
          <p:cNvSpPr>
            <a:spLocks noGrp="1" noChangeArrowheads="1"/>
          </p:cNvSpPr>
          <p:nvPr>
            <p:ph type="body" idx="4294967295"/>
          </p:nvPr>
        </p:nvSpPr>
        <p:spPr>
          <a:xfrm>
            <a:off x="827584" y="1196752"/>
            <a:ext cx="7344816" cy="4968552"/>
          </a:xfrm>
        </p:spPr>
        <p:txBody>
          <a:bodyPr>
            <a:normAutofit/>
          </a:bodyPr>
          <a:lstStyle/>
          <a:p>
            <a:pPr algn="just" eaLnBrk="1" hangingPunct="1">
              <a:lnSpc>
                <a:spcPct val="120000"/>
              </a:lnSpc>
              <a:spcBef>
                <a:spcPct val="0"/>
              </a:spcBef>
            </a:pPr>
            <a:r>
              <a:rPr lang="zh-CN" altLang="en-US" dirty="0"/>
              <a:t>聚集函数：</a:t>
            </a:r>
          </a:p>
          <a:p>
            <a:pPr lvl="1" algn="just" eaLnBrk="1" hangingPunct="1">
              <a:lnSpc>
                <a:spcPct val="120000"/>
              </a:lnSpc>
              <a:spcBef>
                <a:spcPct val="0"/>
              </a:spcBef>
            </a:pPr>
            <a:r>
              <a:rPr lang="zh-CN" altLang="en-US" sz="2000" dirty="0"/>
              <a:t>统计元组个数</a:t>
            </a:r>
          </a:p>
          <a:p>
            <a:pPr lvl="1" algn="just" eaLnBrk="1" hangingPunct="1">
              <a:lnSpc>
                <a:spcPct val="120000"/>
              </a:lnSpc>
              <a:spcBef>
                <a:spcPct val="0"/>
              </a:spcBef>
              <a:buFont typeface="Wingdings" pitchFamily="2" charset="2"/>
              <a:buNone/>
            </a:pPr>
            <a:r>
              <a:rPr lang="en-US" altLang="zh-CN" sz="2000" dirty="0"/>
              <a:t>     COUNT</a:t>
            </a:r>
            <a:r>
              <a:rPr lang="zh-CN" altLang="en-US" sz="2000" dirty="0"/>
              <a:t>(</a:t>
            </a:r>
            <a:r>
              <a:rPr lang="en-US" altLang="zh-CN" sz="2000" dirty="0"/>
              <a:t>*</a:t>
            </a:r>
            <a:r>
              <a:rPr lang="zh-CN" altLang="en-US" sz="2000" dirty="0"/>
              <a:t>)</a:t>
            </a:r>
          </a:p>
          <a:p>
            <a:pPr lvl="1" algn="just" eaLnBrk="1" hangingPunct="1">
              <a:lnSpc>
                <a:spcPct val="120000"/>
              </a:lnSpc>
              <a:spcBef>
                <a:spcPct val="0"/>
              </a:spcBef>
            </a:pPr>
            <a:r>
              <a:rPr lang="zh-CN" altLang="en-US" sz="2000" dirty="0"/>
              <a:t>统计一列中值的个数</a:t>
            </a:r>
          </a:p>
          <a:p>
            <a:pPr lvl="1" algn="just" eaLnBrk="1" hangingPunct="1">
              <a:lnSpc>
                <a:spcPct val="120000"/>
              </a:lnSpc>
              <a:spcBef>
                <a:spcPct val="0"/>
              </a:spcBef>
              <a:buFont typeface="Wingdings" pitchFamily="2" charset="2"/>
              <a:buNone/>
            </a:pPr>
            <a:r>
              <a:rPr lang="en-US" altLang="zh-CN" sz="2000" dirty="0"/>
              <a:t>     COUNT</a:t>
            </a:r>
            <a:r>
              <a:rPr lang="zh-CN" altLang="en-US" sz="2000" dirty="0"/>
              <a:t>(</a:t>
            </a:r>
            <a:r>
              <a:rPr lang="en-US" altLang="zh-CN" sz="2000" dirty="0"/>
              <a:t>[DISTINCT|</a:t>
            </a:r>
            <a:r>
              <a:rPr lang="en-US" altLang="zh-CN" sz="2000" u="sng" dirty="0"/>
              <a:t>ALL</a:t>
            </a:r>
            <a:r>
              <a:rPr lang="en-US" altLang="zh-CN" sz="2000" dirty="0"/>
              <a:t>] &lt;</a:t>
            </a:r>
            <a:r>
              <a:rPr lang="zh-CN" altLang="en-US" sz="2000" dirty="0"/>
              <a:t>列名</a:t>
            </a:r>
            <a:r>
              <a:rPr lang="en-US" altLang="zh-CN" sz="2000" dirty="0"/>
              <a:t>&gt;</a:t>
            </a:r>
            <a:r>
              <a:rPr lang="zh-CN" altLang="en-US" sz="2000" dirty="0"/>
              <a:t>)</a:t>
            </a:r>
          </a:p>
          <a:p>
            <a:pPr lvl="1" algn="just" eaLnBrk="1" hangingPunct="1">
              <a:lnSpc>
                <a:spcPct val="120000"/>
              </a:lnSpc>
              <a:spcBef>
                <a:spcPct val="0"/>
              </a:spcBef>
            </a:pPr>
            <a:r>
              <a:rPr lang="zh-CN" altLang="en-US" sz="2000" dirty="0"/>
              <a:t>计算一列值的总和（此列必须为数值型）</a:t>
            </a:r>
          </a:p>
          <a:p>
            <a:pPr lvl="2" algn="just" eaLnBrk="1" hangingPunct="1">
              <a:lnSpc>
                <a:spcPct val="120000"/>
              </a:lnSpc>
              <a:spcBef>
                <a:spcPct val="0"/>
              </a:spcBef>
              <a:buFont typeface="Arial" panose="020B0604020202020204" pitchFamily="34" charset="0"/>
              <a:buNone/>
            </a:pPr>
            <a:r>
              <a:rPr lang="en-US" altLang="zh-CN" sz="2000" dirty="0"/>
              <a:t>SUM</a:t>
            </a:r>
            <a:r>
              <a:rPr lang="zh-CN" altLang="en-US" sz="2000" dirty="0"/>
              <a:t>(</a:t>
            </a:r>
            <a:r>
              <a:rPr lang="en-US" altLang="zh-CN" sz="2000" dirty="0"/>
              <a:t>[DISTINCT|</a:t>
            </a:r>
            <a:r>
              <a:rPr lang="en-US" altLang="zh-CN" sz="2000" u="sng" dirty="0"/>
              <a:t>ALL</a:t>
            </a:r>
            <a:r>
              <a:rPr lang="en-US" altLang="zh-CN" sz="2000" dirty="0"/>
              <a:t>] &lt;</a:t>
            </a:r>
            <a:r>
              <a:rPr lang="zh-CN" altLang="en-US" sz="2000" dirty="0"/>
              <a:t>列名</a:t>
            </a:r>
            <a:r>
              <a:rPr lang="en-US" altLang="zh-CN" sz="2000" dirty="0"/>
              <a:t>&gt;</a:t>
            </a:r>
            <a:r>
              <a:rPr lang="zh-CN" altLang="en-US" sz="2000" dirty="0"/>
              <a:t>)	</a:t>
            </a:r>
          </a:p>
          <a:p>
            <a:pPr lvl="1" algn="just" eaLnBrk="1" hangingPunct="1">
              <a:lnSpc>
                <a:spcPct val="120000"/>
              </a:lnSpc>
              <a:spcBef>
                <a:spcPct val="0"/>
              </a:spcBef>
            </a:pPr>
            <a:r>
              <a:rPr lang="zh-CN" altLang="en-US" sz="2000" dirty="0"/>
              <a:t>计算一列值的平均值（此列必须为数值型）</a:t>
            </a:r>
          </a:p>
          <a:p>
            <a:pPr lvl="2" algn="just" eaLnBrk="1" hangingPunct="1">
              <a:lnSpc>
                <a:spcPct val="120000"/>
              </a:lnSpc>
              <a:spcBef>
                <a:spcPct val="0"/>
              </a:spcBef>
              <a:buFont typeface="Arial" panose="020B0604020202020204" pitchFamily="34" charset="0"/>
              <a:buNone/>
            </a:pPr>
            <a:r>
              <a:rPr lang="en-US" altLang="zh-CN" sz="2000" dirty="0"/>
              <a:t>AVG</a:t>
            </a:r>
            <a:r>
              <a:rPr lang="zh-CN" altLang="en-US" sz="2000" dirty="0"/>
              <a:t>(</a:t>
            </a:r>
            <a:r>
              <a:rPr lang="en-US" altLang="zh-CN" sz="2000" dirty="0"/>
              <a:t>[DISTINCT|</a:t>
            </a:r>
            <a:r>
              <a:rPr lang="en-US" altLang="zh-CN" sz="2000" u="sng" dirty="0"/>
              <a:t>ALL</a:t>
            </a:r>
            <a:r>
              <a:rPr lang="en-US" altLang="zh-CN" sz="2000" dirty="0"/>
              <a:t>] &lt;</a:t>
            </a:r>
            <a:r>
              <a:rPr lang="zh-CN" altLang="en-US" sz="2000" dirty="0"/>
              <a:t>列名</a:t>
            </a:r>
            <a:r>
              <a:rPr lang="en-US" altLang="zh-CN" sz="2000" dirty="0"/>
              <a:t>&gt;</a:t>
            </a:r>
            <a:r>
              <a:rPr lang="zh-CN" altLang="en-US" sz="2000" dirty="0"/>
              <a:t>)</a:t>
            </a:r>
          </a:p>
          <a:p>
            <a:pPr lvl="1" algn="just" eaLnBrk="1" hangingPunct="1">
              <a:lnSpc>
                <a:spcPct val="120000"/>
              </a:lnSpc>
              <a:spcBef>
                <a:spcPct val="0"/>
              </a:spcBef>
            </a:pPr>
            <a:r>
              <a:rPr lang="zh-CN" altLang="en-US" sz="2000" dirty="0"/>
              <a:t>求一列中的最大值和最小值</a:t>
            </a:r>
          </a:p>
          <a:p>
            <a:pPr lvl="1" algn="just" eaLnBrk="1" hangingPunct="1">
              <a:lnSpc>
                <a:spcPct val="120000"/>
              </a:lnSpc>
              <a:spcBef>
                <a:spcPct val="0"/>
              </a:spcBef>
              <a:buFont typeface="Wingdings" pitchFamily="2" charset="2"/>
              <a:buNone/>
            </a:pPr>
            <a:r>
              <a:rPr lang="zh-CN" altLang="en-US" sz="2000" dirty="0"/>
              <a:t> 	 </a:t>
            </a:r>
            <a:r>
              <a:rPr lang="en-US" altLang="zh-CN" sz="2000" dirty="0"/>
              <a:t>MAX</a:t>
            </a:r>
            <a:r>
              <a:rPr lang="zh-CN" altLang="en-US" sz="2000" dirty="0"/>
              <a:t>(</a:t>
            </a:r>
            <a:r>
              <a:rPr lang="en-US" altLang="zh-CN" sz="2000" dirty="0"/>
              <a:t>[DISTINCT|</a:t>
            </a:r>
            <a:r>
              <a:rPr lang="en-US" altLang="zh-CN" sz="2000" u="sng" dirty="0"/>
              <a:t>ALL</a:t>
            </a:r>
            <a:r>
              <a:rPr lang="en-US" altLang="zh-CN" sz="2000" dirty="0"/>
              <a:t>] &lt;</a:t>
            </a:r>
            <a:r>
              <a:rPr lang="zh-CN" altLang="en-US" sz="2000" dirty="0"/>
              <a:t>列名</a:t>
            </a:r>
            <a:r>
              <a:rPr lang="en-US" altLang="zh-CN" sz="2000" dirty="0"/>
              <a:t>&gt;</a:t>
            </a:r>
            <a:r>
              <a:rPr lang="zh-CN" altLang="en-US" sz="2000" dirty="0"/>
              <a:t>)</a:t>
            </a:r>
          </a:p>
          <a:p>
            <a:pPr lvl="1" algn="just" eaLnBrk="1" hangingPunct="1">
              <a:lnSpc>
                <a:spcPct val="120000"/>
              </a:lnSpc>
              <a:spcBef>
                <a:spcPct val="0"/>
              </a:spcBef>
              <a:buFont typeface="Wingdings" pitchFamily="2" charset="2"/>
              <a:buNone/>
            </a:pPr>
            <a:r>
              <a:rPr lang="zh-CN" altLang="en-US" sz="2000" dirty="0"/>
              <a:t>	 </a:t>
            </a:r>
            <a:r>
              <a:rPr lang="en-US" altLang="zh-CN" sz="2000" dirty="0"/>
              <a:t>MIN</a:t>
            </a:r>
            <a:r>
              <a:rPr lang="zh-CN" altLang="en-US" sz="2000" dirty="0"/>
              <a:t>(</a:t>
            </a:r>
            <a:r>
              <a:rPr lang="en-US" altLang="zh-CN" sz="2000" dirty="0"/>
              <a:t>[DISTINCT|</a:t>
            </a:r>
            <a:r>
              <a:rPr lang="en-US" altLang="zh-CN" sz="2000" u="sng" dirty="0"/>
              <a:t>ALL</a:t>
            </a:r>
            <a:r>
              <a:rPr lang="en-US" altLang="zh-CN" sz="2000" dirty="0"/>
              <a:t>] &lt;</a:t>
            </a:r>
            <a:r>
              <a:rPr lang="zh-CN" altLang="en-US" sz="2000" dirty="0"/>
              <a:t>列名</a:t>
            </a:r>
            <a:r>
              <a:rPr lang="en-US" altLang="zh-CN" sz="2000" dirty="0"/>
              <a:t>&gt;</a:t>
            </a:r>
            <a:r>
              <a:rPr lang="zh-CN" altLang="en-US" sz="2000" dirty="0"/>
              <a:t>)</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2FE1FE16-BA47-80CF-3CB0-3205AFC883C9}"/>
              </a:ext>
            </a:extLst>
          </p:cNvPr>
          <p:cNvSpPr>
            <a:spLocks noGrp="1" noChangeArrowheads="1"/>
          </p:cNvSpPr>
          <p:nvPr>
            <p:ph type="title" idx="4294967295"/>
          </p:nvPr>
        </p:nvSpPr>
        <p:spPr/>
        <p:txBody>
          <a:bodyPr/>
          <a:lstStyle/>
          <a:p>
            <a:pPr eaLnBrk="1" hangingPunct="1"/>
            <a:r>
              <a:rPr lang="zh-CN" altLang="en-US" sz="2700"/>
              <a:t>聚集函数（续）</a:t>
            </a:r>
          </a:p>
        </p:txBody>
      </p:sp>
      <p:sp>
        <p:nvSpPr>
          <p:cNvPr id="34819" name="Rectangle 3">
            <a:extLst>
              <a:ext uri="{FF2B5EF4-FFF2-40B4-BE49-F238E27FC236}">
                <a16:creationId xmlns:a16="http://schemas.microsoft.com/office/drawing/2014/main" id="{ADE7F009-2C97-CFB7-6D6E-53BBB3ACFD05}"/>
              </a:ext>
            </a:extLst>
          </p:cNvPr>
          <p:cNvSpPr>
            <a:spLocks noGrp="1" noChangeArrowheads="1"/>
          </p:cNvSpPr>
          <p:nvPr>
            <p:ph type="body" idx="4294967295"/>
          </p:nvPr>
        </p:nvSpPr>
        <p:spPr>
          <a:xfrm>
            <a:off x="611560" y="1681163"/>
            <a:ext cx="7704856" cy="4124101"/>
          </a:xfrm>
        </p:spPr>
        <p:txBody>
          <a:bodyPr>
            <a:noAutofit/>
          </a:bodyPr>
          <a:lstStyle/>
          <a:p>
            <a:pPr algn="just" eaLnBrk="1" hangingPunct="1">
              <a:lnSpc>
                <a:spcPct val="110000"/>
              </a:lnSpc>
              <a:buFont typeface="Wingdings" pitchFamily="2" charset="2"/>
              <a:buNone/>
            </a:pPr>
            <a:r>
              <a:rPr lang="en-US" altLang="zh-CN" sz="2000" dirty="0"/>
              <a:t>    [</a:t>
            </a:r>
            <a:r>
              <a:rPr lang="zh-CN" altLang="en-US" sz="2000" dirty="0"/>
              <a:t>例</a:t>
            </a:r>
            <a:r>
              <a:rPr lang="en-US" altLang="zh-CN" sz="2000" dirty="0"/>
              <a:t>3.41]  </a:t>
            </a:r>
            <a:r>
              <a:rPr lang="zh-CN" altLang="en-US" sz="2000" dirty="0"/>
              <a:t>查询学生总人数</a:t>
            </a:r>
          </a:p>
          <a:p>
            <a:pPr lvl="2" algn="just" eaLnBrk="1" hangingPunct="1">
              <a:lnSpc>
                <a:spcPct val="110000"/>
              </a:lnSpc>
              <a:buFont typeface="Arial" panose="020B0604020202020204" pitchFamily="34" charset="0"/>
              <a:buNone/>
            </a:pPr>
            <a:r>
              <a:rPr lang="zh-CN" altLang="en-US" sz="2000" dirty="0"/>
              <a:t>    </a:t>
            </a:r>
            <a:r>
              <a:rPr lang="en-US" altLang="zh-CN" sz="2000" dirty="0"/>
              <a:t>SELECT</a:t>
            </a:r>
            <a:r>
              <a:rPr lang="en-US" altLang="zh-CN" sz="2000" dirty="0">
                <a:solidFill>
                  <a:srgbClr val="FF00FF"/>
                </a:solidFill>
              </a:rPr>
              <a:t> COUNT</a:t>
            </a:r>
            <a:r>
              <a:rPr lang="zh-CN" altLang="en-US" sz="2000" dirty="0"/>
              <a:t>(</a:t>
            </a:r>
            <a:r>
              <a:rPr lang="en-US" altLang="zh-CN" sz="2000" dirty="0"/>
              <a:t>*</a:t>
            </a:r>
            <a:r>
              <a:rPr lang="zh-CN" altLang="en-US" sz="2000" dirty="0"/>
              <a:t>)</a:t>
            </a:r>
          </a:p>
          <a:p>
            <a:pPr lvl="2" algn="just" eaLnBrk="1" hangingPunct="1">
              <a:lnSpc>
                <a:spcPct val="110000"/>
              </a:lnSpc>
              <a:buFont typeface="Arial" panose="020B0604020202020204" pitchFamily="34" charset="0"/>
              <a:buNone/>
            </a:pPr>
            <a:r>
              <a:rPr lang="en-US" altLang="zh-CN" sz="2000" dirty="0"/>
              <a:t>    FROM  Student</a:t>
            </a:r>
            <a:r>
              <a:rPr lang="zh-CN" altLang="en-US" sz="2000" dirty="0"/>
              <a:t>;</a:t>
            </a:r>
            <a:r>
              <a:rPr lang="zh-CN" altLang="en-US" sz="2000" dirty="0">
                <a:latin typeface="Courier New" panose="02070309020205020404" pitchFamily="49" charset="0"/>
              </a:rPr>
              <a:t> </a:t>
            </a:r>
          </a:p>
          <a:p>
            <a:pPr algn="just" eaLnBrk="1" hangingPunct="1">
              <a:lnSpc>
                <a:spcPct val="110000"/>
              </a:lnSpc>
              <a:buFont typeface="Wingdings" pitchFamily="2" charset="2"/>
              <a:buNone/>
            </a:pPr>
            <a:r>
              <a:rPr lang="zh-CN" altLang="en-US" sz="2000" dirty="0"/>
              <a:t>     </a:t>
            </a:r>
            <a:r>
              <a:rPr lang="en-US" altLang="zh-CN" sz="2000" dirty="0"/>
              <a:t>[</a:t>
            </a:r>
            <a:r>
              <a:rPr lang="zh-CN" altLang="en-US" sz="2000" dirty="0"/>
              <a:t>例</a:t>
            </a:r>
            <a:r>
              <a:rPr lang="en-US" altLang="zh-CN" sz="2000" dirty="0"/>
              <a:t>3.42]  </a:t>
            </a:r>
            <a:r>
              <a:rPr lang="zh-CN" altLang="en-US" sz="2000" dirty="0"/>
              <a:t>查询选修了课程的学生人数</a:t>
            </a:r>
          </a:p>
          <a:p>
            <a:pPr lvl="2" algn="just" eaLnBrk="1" hangingPunct="1">
              <a:lnSpc>
                <a:spcPct val="110000"/>
              </a:lnSpc>
              <a:buFont typeface="Arial" panose="020B0604020202020204" pitchFamily="34" charset="0"/>
              <a:buNone/>
            </a:pPr>
            <a:r>
              <a:rPr lang="zh-CN" altLang="en-US" sz="2000" dirty="0"/>
              <a:t>     </a:t>
            </a:r>
            <a:r>
              <a:rPr lang="en-US" altLang="zh-CN" sz="2000" dirty="0"/>
              <a:t>SELECT COUNT</a:t>
            </a:r>
            <a:r>
              <a:rPr lang="zh-CN" altLang="en-US" sz="2000" dirty="0"/>
              <a:t>(</a:t>
            </a:r>
            <a:r>
              <a:rPr lang="en-US" altLang="zh-CN" sz="2000" dirty="0">
                <a:solidFill>
                  <a:srgbClr val="FF00FF"/>
                </a:solidFill>
              </a:rPr>
              <a:t>DISTINCT</a:t>
            </a:r>
            <a:r>
              <a:rPr lang="en-US" altLang="zh-CN" sz="2000" dirty="0"/>
              <a:t> Sno</a:t>
            </a:r>
            <a:r>
              <a:rPr lang="zh-CN" altLang="en-US" sz="2000" dirty="0"/>
              <a:t>)</a:t>
            </a:r>
          </a:p>
          <a:p>
            <a:pPr lvl="2" algn="just" eaLnBrk="1" hangingPunct="1">
              <a:lnSpc>
                <a:spcPct val="110000"/>
              </a:lnSpc>
              <a:buFont typeface="Arial" panose="020B0604020202020204" pitchFamily="34" charset="0"/>
              <a:buNone/>
            </a:pPr>
            <a:r>
              <a:rPr lang="en-US" altLang="zh-CN" sz="2000" dirty="0"/>
              <a:t>     FROM SC</a:t>
            </a:r>
            <a:r>
              <a:rPr lang="zh-CN" altLang="en-US" sz="2000" dirty="0"/>
              <a:t>;</a:t>
            </a:r>
          </a:p>
          <a:p>
            <a:pPr algn="just" eaLnBrk="1" hangingPunct="1">
              <a:lnSpc>
                <a:spcPct val="110000"/>
              </a:lnSpc>
              <a:buFont typeface="Wingdings" pitchFamily="2" charset="2"/>
              <a:buNone/>
            </a:pPr>
            <a:r>
              <a:rPr lang="zh-CN" altLang="en-US" sz="2000" dirty="0"/>
              <a:t>     </a:t>
            </a:r>
            <a:r>
              <a:rPr lang="en-US" altLang="zh-CN" sz="2000" dirty="0"/>
              <a:t>[</a:t>
            </a:r>
            <a:r>
              <a:rPr lang="zh-CN" altLang="en-US" sz="2000" dirty="0"/>
              <a:t>例</a:t>
            </a:r>
            <a:r>
              <a:rPr lang="en-US" altLang="zh-CN" sz="2000" dirty="0"/>
              <a:t>3.43]  </a:t>
            </a:r>
            <a:r>
              <a:rPr lang="zh-CN" altLang="en-US" sz="2000" dirty="0"/>
              <a:t>计算选修</a:t>
            </a:r>
            <a:r>
              <a:rPr lang="en-US" altLang="zh-CN" sz="2000" dirty="0"/>
              <a:t>81001</a:t>
            </a:r>
            <a:r>
              <a:rPr lang="zh-CN" altLang="en-US" sz="2000" dirty="0"/>
              <a:t>号课程的学生平均成绩 </a:t>
            </a:r>
          </a:p>
          <a:p>
            <a:pPr lvl="1" algn="just" eaLnBrk="1" hangingPunct="1">
              <a:lnSpc>
                <a:spcPct val="110000"/>
              </a:lnSpc>
              <a:buFont typeface="Wingdings" pitchFamily="2" charset="2"/>
              <a:buNone/>
            </a:pPr>
            <a:r>
              <a:rPr lang="zh-CN" altLang="en-US" sz="2000" dirty="0"/>
              <a:t>           </a:t>
            </a:r>
            <a:r>
              <a:rPr lang="en-US" altLang="zh-CN" sz="2000" dirty="0"/>
              <a:t>SELECT </a:t>
            </a:r>
            <a:r>
              <a:rPr lang="en-US" altLang="zh-CN" sz="2000" dirty="0">
                <a:solidFill>
                  <a:srgbClr val="FF00FF"/>
                </a:solidFill>
              </a:rPr>
              <a:t>AVG</a:t>
            </a:r>
            <a:r>
              <a:rPr lang="zh-CN" altLang="en-US" sz="2000" dirty="0"/>
              <a:t>(</a:t>
            </a:r>
            <a:r>
              <a:rPr lang="en-US" altLang="zh-CN" sz="2000" dirty="0"/>
              <a:t>Grade</a:t>
            </a:r>
            <a:r>
              <a:rPr lang="zh-CN" altLang="en-US" sz="2000" dirty="0"/>
              <a:t>)</a:t>
            </a:r>
          </a:p>
          <a:p>
            <a:pPr lvl="1" algn="just" eaLnBrk="1" hangingPunct="1">
              <a:lnSpc>
                <a:spcPct val="110000"/>
              </a:lnSpc>
              <a:buFont typeface="Wingdings" pitchFamily="2" charset="2"/>
              <a:buNone/>
            </a:pPr>
            <a:r>
              <a:rPr lang="en-US" altLang="zh-CN" sz="2000" dirty="0"/>
              <a:t>          FROM    SC</a:t>
            </a:r>
          </a:p>
          <a:p>
            <a:pPr lvl="1" algn="just" eaLnBrk="1" hangingPunct="1">
              <a:lnSpc>
                <a:spcPct val="110000"/>
              </a:lnSpc>
              <a:buFont typeface="Wingdings" pitchFamily="2" charset="2"/>
              <a:buNone/>
            </a:pPr>
            <a:r>
              <a:rPr lang="en-US" altLang="zh-CN" sz="2000" dirty="0"/>
              <a:t>          WHERE </a:t>
            </a:r>
            <a:r>
              <a:rPr lang="en-US" altLang="zh-CN" sz="2000" dirty="0" err="1"/>
              <a:t>Cno</a:t>
            </a:r>
            <a:r>
              <a:rPr lang="en-US" altLang="zh-CN" sz="2000" dirty="0"/>
              <a:t>= ‘ 81001 '</a:t>
            </a:r>
            <a:r>
              <a:rPr lang="zh-CN" altLang="en-US" sz="2000" dirty="0"/>
              <a:t>;</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B86DC1D9-80C0-0D62-D2F5-1EBB6BEB64E1}"/>
              </a:ext>
            </a:extLst>
          </p:cNvPr>
          <p:cNvSpPr>
            <a:spLocks noGrp="1" noChangeArrowheads="1"/>
          </p:cNvSpPr>
          <p:nvPr>
            <p:ph type="title" idx="4294967295"/>
          </p:nvPr>
        </p:nvSpPr>
        <p:spPr/>
        <p:txBody>
          <a:bodyPr/>
          <a:lstStyle/>
          <a:p>
            <a:pPr eaLnBrk="1" hangingPunct="1"/>
            <a:r>
              <a:rPr lang="zh-CN" altLang="en-US" sz="2700"/>
              <a:t>聚集函数（续）</a:t>
            </a:r>
          </a:p>
        </p:txBody>
      </p:sp>
      <p:sp>
        <p:nvSpPr>
          <p:cNvPr id="35843" name="Rectangle 3">
            <a:extLst>
              <a:ext uri="{FF2B5EF4-FFF2-40B4-BE49-F238E27FC236}">
                <a16:creationId xmlns:a16="http://schemas.microsoft.com/office/drawing/2014/main" id="{27372923-3826-B935-F80A-99DD5647347C}"/>
              </a:ext>
            </a:extLst>
          </p:cNvPr>
          <p:cNvSpPr>
            <a:spLocks noGrp="1" noChangeArrowheads="1"/>
          </p:cNvSpPr>
          <p:nvPr>
            <p:ph type="body" idx="4294967295"/>
          </p:nvPr>
        </p:nvSpPr>
        <p:spPr>
          <a:xfrm>
            <a:off x="457200" y="1556792"/>
            <a:ext cx="7974980" cy="4393406"/>
          </a:xfrm>
        </p:spPr>
        <p:txBody>
          <a:bodyPr/>
          <a:lstStyle/>
          <a:p>
            <a:pPr algn="just" eaLnBrk="1" hangingPunct="1">
              <a:buFont typeface="Wingdings" pitchFamily="2" charset="2"/>
              <a:buNone/>
            </a:pPr>
            <a:r>
              <a:rPr lang="en-US" altLang="zh-CN" sz="1800" dirty="0"/>
              <a:t>  </a:t>
            </a:r>
            <a:r>
              <a:rPr lang="en-US" altLang="zh-CN" sz="2000" dirty="0"/>
              <a:t>[</a:t>
            </a:r>
            <a:r>
              <a:rPr lang="zh-CN" altLang="en-US" sz="2000" dirty="0"/>
              <a:t>例</a:t>
            </a:r>
            <a:r>
              <a:rPr lang="en-US" altLang="zh-CN" sz="2000" dirty="0"/>
              <a:t>3.44]  </a:t>
            </a:r>
            <a:r>
              <a:rPr lang="zh-CN" altLang="en-US" sz="2000" dirty="0"/>
              <a:t>查询选修</a:t>
            </a:r>
            <a:r>
              <a:rPr lang="en-US" altLang="zh-CN" sz="2000" dirty="0"/>
              <a:t>1</a:t>
            </a:r>
            <a:r>
              <a:rPr lang="zh-CN" altLang="en-US" sz="2000" dirty="0"/>
              <a:t>号课程的学生最高分数</a:t>
            </a:r>
          </a:p>
          <a:p>
            <a:pPr lvl="2" algn="just" eaLnBrk="1" hangingPunct="1">
              <a:buFont typeface="Arial" panose="020B0604020202020204" pitchFamily="34" charset="0"/>
              <a:buNone/>
            </a:pPr>
            <a:r>
              <a:rPr lang="zh-CN" altLang="en-US" sz="2000" dirty="0"/>
              <a:t>   </a:t>
            </a:r>
            <a:r>
              <a:rPr lang="en-US" altLang="zh-CN" sz="2000" dirty="0"/>
              <a:t>SELECT </a:t>
            </a:r>
            <a:r>
              <a:rPr lang="en-US" altLang="zh-CN" sz="2000" dirty="0">
                <a:solidFill>
                  <a:srgbClr val="FF00FF"/>
                </a:solidFill>
              </a:rPr>
              <a:t>MAX</a:t>
            </a:r>
            <a:r>
              <a:rPr lang="zh-CN" altLang="en-US" sz="2000" dirty="0"/>
              <a:t>(</a:t>
            </a:r>
            <a:r>
              <a:rPr lang="en-US" altLang="zh-CN" sz="2000" dirty="0"/>
              <a:t>Grade</a:t>
            </a:r>
            <a:r>
              <a:rPr lang="zh-CN" altLang="en-US" sz="2000" dirty="0"/>
              <a:t>)</a:t>
            </a:r>
          </a:p>
          <a:p>
            <a:pPr lvl="2" algn="just" eaLnBrk="1" hangingPunct="1">
              <a:buFont typeface="Arial" panose="020B0604020202020204" pitchFamily="34" charset="0"/>
              <a:buNone/>
            </a:pPr>
            <a:r>
              <a:rPr lang="en-US" altLang="zh-CN" sz="2000" dirty="0"/>
              <a:t>   FROM SC</a:t>
            </a:r>
          </a:p>
          <a:p>
            <a:pPr lvl="2" algn="just" eaLnBrk="1" hangingPunct="1">
              <a:buFont typeface="Arial" panose="020B0604020202020204" pitchFamily="34" charset="0"/>
              <a:buNone/>
            </a:pPr>
            <a:r>
              <a:rPr lang="en-US" altLang="zh-CN" sz="2000" dirty="0"/>
              <a:t>   WHERE </a:t>
            </a:r>
            <a:r>
              <a:rPr lang="en-US" altLang="zh-CN" sz="2000" dirty="0" err="1"/>
              <a:t>Cno</a:t>
            </a:r>
            <a:r>
              <a:rPr lang="en-US" altLang="zh-CN" sz="2000" dirty="0"/>
              <a:t>=‘81001'</a:t>
            </a:r>
            <a:r>
              <a:rPr lang="zh-CN" altLang="en-US" sz="2000" dirty="0"/>
              <a:t>;</a:t>
            </a:r>
          </a:p>
          <a:p>
            <a:pPr lvl="1" algn="just" eaLnBrk="1" hangingPunct="1">
              <a:buFont typeface="Wingdings" pitchFamily="2" charset="2"/>
              <a:buNone/>
            </a:pPr>
            <a:endParaRPr lang="zh-CN" altLang="en-US" sz="2000" dirty="0"/>
          </a:p>
          <a:p>
            <a:pPr eaLnBrk="1" hangingPunct="1">
              <a:buFont typeface="Wingdings" pitchFamily="2" charset="2"/>
              <a:buNone/>
            </a:pPr>
            <a:r>
              <a:rPr lang="zh-CN" altLang="en-US" sz="2000" dirty="0"/>
              <a:t> </a:t>
            </a:r>
            <a:r>
              <a:rPr lang="en-US" altLang="zh-CN" sz="2000" dirty="0"/>
              <a:t> [</a:t>
            </a:r>
            <a:r>
              <a:rPr lang="zh-CN" altLang="en-US" sz="2000" dirty="0"/>
              <a:t>例</a:t>
            </a:r>
            <a:r>
              <a:rPr lang="en-US" altLang="zh-CN" sz="2000" dirty="0"/>
              <a:t>3.45 ] </a:t>
            </a:r>
            <a:r>
              <a:rPr lang="zh-CN" altLang="en-US" sz="2000" dirty="0"/>
              <a:t>查询学号为</a:t>
            </a:r>
            <a:r>
              <a:rPr lang="en-US" altLang="zh-CN" sz="2000" dirty="0"/>
              <a:t>20180003</a:t>
            </a:r>
            <a:r>
              <a:rPr lang="zh-CN" altLang="en-US" sz="2000" dirty="0"/>
              <a:t>学生选修课程的总学分数</a:t>
            </a:r>
          </a:p>
          <a:p>
            <a:pPr eaLnBrk="1" hangingPunct="1">
              <a:buFont typeface="Wingdings" pitchFamily="2" charset="2"/>
              <a:buNone/>
            </a:pPr>
            <a:r>
              <a:rPr lang="zh-CN" altLang="en-US" sz="2000" dirty="0"/>
              <a:t>             </a:t>
            </a:r>
            <a:r>
              <a:rPr lang="en-US" altLang="zh-CN" sz="2000" dirty="0"/>
              <a:t>SELECT</a:t>
            </a:r>
            <a:r>
              <a:rPr lang="en-US" altLang="zh-CN" sz="2000" dirty="0">
                <a:solidFill>
                  <a:srgbClr val="FF00FF"/>
                </a:solidFill>
              </a:rPr>
              <a:t> SUM</a:t>
            </a:r>
            <a:r>
              <a:rPr lang="zh-CN" altLang="en-US" sz="2000" dirty="0"/>
              <a:t>(</a:t>
            </a:r>
            <a:r>
              <a:rPr lang="en-US" altLang="zh-CN" sz="2000" dirty="0" err="1"/>
              <a:t>Ccredit</a:t>
            </a:r>
            <a:r>
              <a:rPr lang="zh-CN" altLang="en-US" sz="2000" dirty="0"/>
              <a:t>)</a:t>
            </a:r>
          </a:p>
          <a:p>
            <a:pPr eaLnBrk="1" hangingPunct="1">
              <a:buFont typeface="Wingdings" pitchFamily="2" charset="2"/>
              <a:buNone/>
            </a:pPr>
            <a:r>
              <a:rPr lang="en-US" altLang="zh-CN" sz="2000" dirty="0"/>
              <a:t>              FROM  SC, Course</a:t>
            </a:r>
          </a:p>
          <a:p>
            <a:pPr eaLnBrk="1" hangingPunct="1">
              <a:buFont typeface="Wingdings" pitchFamily="2" charset="2"/>
              <a:buNone/>
            </a:pPr>
            <a:r>
              <a:rPr lang="en-US" altLang="zh-CN" sz="2000" dirty="0"/>
              <a:t>              WHERE Sno=‘20180003' AND</a:t>
            </a:r>
            <a:r>
              <a:rPr lang="zh-CN" altLang="en-US" sz="2000" dirty="0"/>
              <a:t> </a:t>
            </a:r>
            <a:r>
              <a:rPr lang="en-US" altLang="zh-CN" sz="2000" dirty="0" err="1"/>
              <a:t>SC.Cno</a:t>
            </a:r>
            <a:r>
              <a:rPr lang="en-US" altLang="zh-CN" sz="2000" dirty="0"/>
              <a:t>=</a:t>
            </a:r>
            <a:r>
              <a:rPr lang="en-US" altLang="zh-CN" sz="2000" dirty="0" err="1"/>
              <a:t>Course.Cno</a:t>
            </a:r>
            <a:r>
              <a:rPr lang="en-US" altLang="zh-CN" sz="2000" dirty="0"/>
              <a:t>;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6DC3F20-1A4D-50D4-35B8-E5DEE825624B}"/>
              </a:ext>
            </a:extLst>
          </p:cNvPr>
          <p:cNvSpPr>
            <a:spLocks noGrp="1" noChangeArrowheads="1"/>
          </p:cNvSpPr>
          <p:nvPr>
            <p:ph type="title" idx="4294967295"/>
          </p:nvPr>
        </p:nvSpPr>
        <p:spPr/>
        <p:txBody>
          <a:bodyPr/>
          <a:lstStyle/>
          <a:p>
            <a:pPr eaLnBrk="1" hangingPunct="1"/>
            <a:r>
              <a:rPr lang="en-US" altLang="zh-CN" sz="2700"/>
              <a:t>3.3.1  </a:t>
            </a:r>
            <a:r>
              <a:rPr lang="zh-CN" altLang="en-US" sz="2700"/>
              <a:t>单表查询 </a:t>
            </a:r>
          </a:p>
        </p:txBody>
      </p:sp>
      <p:sp>
        <p:nvSpPr>
          <p:cNvPr id="36867" name="Rectangle 3">
            <a:extLst>
              <a:ext uri="{FF2B5EF4-FFF2-40B4-BE49-F238E27FC236}">
                <a16:creationId xmlns:a16="http://schemas.microsoft.com/office/drawing/2014/main" id="{CC865554-1D0A-9F57-3B2C-63CE5C39024D}"/>
              </a:ext>
            </a:extLst>
          </p:cNvPr>
          <p:cNvSpPr>
            <a:spLocks noGrp="1" noChangeArrowheads="1"/>
          </p:cNvSpPr>
          <p:nvPr>
            <p:ph type="body" idx="4294967295"/>
          </p:nvPr>
        </p:nvSpPr>
        <p:spPr>
          <a:xfrm>
            <a:off x="1115616" y="1681163"/>
            <a:ext cx="6372708" cy="3640931"/>
          </a:xfrm>
        </p:spPr>
        <p:txBody>
          <a:bodyPr>
            <a:normAutofit fontScale="92500" lnSpcReduction="10000"/>
          </a:bodyPr>
          <a:lstStyle/>
          <a:p>
            <a:pPr algn="just" eaLnBrk="1" hangingPunct="1">
              <a:lnSpc>
                <a:spcPct val="130000"/>
              </a:lnSpc>
            </a:pPr>
            <a:r>
              <a:rPr lang="zh-CN" altLang="en-US" dirty="0"/>
              <a:t>查询仅涉及一个表：</a:t>
            </a:r>
          </a:p>
          <a:p>
            <a:pPr lvl="1" algn="just" eaLnBrk="1" hangingPunct="1">
              <a:lnSpc>
                <a:spcPct val="160000"/>
              </a:lnSpc>
              <a:buFont typeface="Wingdings" pitchFamily="2" charset="2"/>
              <a:buNone/>
            </a:pPr>
            <a:r>
              <a:rPr lang="en-US" altLang="zh-CN" dirty="0"/>
              <a:t>1.</a:t>
            </a:r>
            <a:r>
              <a:rPr lang="zh-CN" altLang="en-US" dirty="0"/>
              <a:t>选择表中的若干列</a:t>
            </a:r>
          </a:p>
          <a:p>
            <a:pPr lvl="1" algn="just" eaLnBrk="1" hangingPunct="1">
              <a:lnSpc>
                <a:spcPct val="160000"/>
              </a:lnSpc>
              <a:buFont typeface="Wingdings" pitchFamily="2" charset="2"/>
              <a:buNone/>
            </a:pPr>
            <a:r>
              <a:rPr lang="en-US" altLang="zh-CN" dirty="0"/>
              <a:t>2.</a:t>
            </a:r>
            <a:r>
              <a:rPr lang="zh-CN" altLang="en-US" dirty="0"/>
              <a:t>选择表中的若干元组</a:t>
            </a:r>
          </a:p>
          <a:p>
            <a:pPr lvl="1" algn="just" eaLnBrk="1" hangingPunct="1">
              <a:lnSpc>
                <a:spcPct val="160000"/>
              </a:lnSpc>
              <a:buFont typeface="Wingdings" pitchFamily="2" charset="2"/>
              <a:buNone/>
            </a:pPr>
            <a:r>
              <a:rPr lang="en-US" altLang="zh-CN" dirty="0"/>
              <a:t>3.ORDER BY</a:t>
            </a:r>
            <a:r>
              <a:rPr lang="zh-CN" altLang="en-US" dirty="0"/>
              <a:t>子句</a:t>
            </a:r>
          </a:p>
          <a:p>
            <a:pPr lvl="1" algn="just" eaLnBrk="1" hangingPunct="1">
              <a:lnSpc>
                <a:spcPct val="160000"/>
              </a:lnSpc>
              <a:buFont typeface="Wingdings" pitchFamily="2" charset="2"/>
              <a:buNone/>
            </a:pPr>
            <a:r>
              <a:rPr lang="en-US" altLang="zh-CN" dirty="0"/>
              <a:t>4.</a:t>
            </a:r>
            <a:r>
              <a:rPr lang="zh-CN" altLang="en-US" dirty="0"/>
              <a:t>聚集函数</a:t>
            </a:r>
          </a:p>
          <a:p>
            <a:pPr lvl="1" algn="just" eaLnBrk="1" hangingPunct="1">
              <a:lnSpc>
                <a:spcPct val="160000"/>
              </a:lnSpc>
              <a:buFont typeface="Wingdings" pitchFamily="2" charset="2"/>
              <a:buNone/>
            </a:pPr>
            <a:r>
              <a:rPr lang="en-US" altLang="zh-CN" dirty="0">
                <a:solidFill>
                  <a:srgbClr val="7030A0"/>
                </a:solidFill>
              </a:rPr>
              <a:t>5.GROUP BY</a:t>
            </a:r>
            <a:r>
              <a:rPr lang="zh-CN" altLang="en-US" dirty="0">
                <a:solidFill>
                  <a:srgbClr val="7030A0"/>
                </a:solidFill>
              </a:rPr>
              <a:t>子句</a:t>
            </a:r>
            <a:endParaRPr lang="en-US" altLang="zh-CN" dirty="0">
              <a:solidFill>
                <a:srgbClr val="7030A0"/>
              </a:solidFill>
            </a:endParaRPr>
          </a:p>
          <a:p>
            <a:pPr lvl="1" algn="just" eaLnBrk="1" hangingPunct="1">
              <a:lnSpc>
                <a:spcPct val="160000"/>
              </a:lnSpc>
              <a:buFont typeface="Wingdings" pitchFamily="2" charset="2"/>
              <a:buNone/>
            </a:pPr>
            <a:r>
              <a:rPr lang="en-US" altLang="zh-CN" dirty="0"/>
              <a:t>6.LIMIT</a:t>
            </a:r>
            <a:r>
              <a:rPr lang="zh-CN" altLang="en-US" dirty="0"/>
              <a:t>子句</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D44FC146-B5AB-5A16-E14D-5AEFEBAC2749}"/>
              </a:ext>
            </a:extLst>
          </p:cNvPr>
          <p:cNvSpPr>
            <a:spLocks noGrp="1" noChangeArrowheads="1"/>
          </p:cNvSpPr>
          <p:nvPr>
            <p:ph type="title" idx="4294967295"/>
          </p:nvPr>
        </p:nvSpPr>
        <p:spPr/>
        <p:txBody>
          <a:bodyPr/>
          <a:lstStyle/>
          <a:p>
            <a:pPr eaLnBrk="1" hangingPunct="1"/>
            <a:r>
              <a:rPr lang="en-US" altLang="zh-CN" sz="2700"/>
              <a:t>5. GROUP BY</a:t>
            </a:r>
            <a:r>
              <a:rPr lang="zh-CN" altLang="en-US" sz="2700"/>
              <a:t>子句 </a:t>
            </a:r>
          </a:p>
        </p:txBody>
      </p:sp>
      <p:sp>
        <p:nvSpPr>
          <p:cNvPr id="37891" name="Rectangle 3">
            <a:extLst>
              <a:ext uri="{FF2B5EF4-FFF2-40B4-BE49-F238E27FC236}">
                <a16:creationId xmlns:a16="http://schemas.microsoft.com/office/drawing/2014/main" id="{E4BF557D-B78F-870C-5C08-D82F8C63341B}"/>
              </a:ext>
            </a:extLst>
          </p:cNvPr>
          <p:cNvSpPr>
            <a:spLocks noGrp="1" noChangeArrowheads="1"/>
          </p:cNvSpPr>
          <p:nvPr>
            <p:ph type="body" idx="4294967295"/>
          </p:nvPr>
        </p:nvSpPr>
        <p:spPr>
          <a:xfrm>
            <a:off x="323528" y="1754981"/>
            <a:ext cx="7677473" cy="3306366"/>
          </a:xfrm>
        </p:spPr>
        <p:txBody>
          <a:bodyPr/>
          <a:lstStyle/>
          <a:p>
            <a:pPr algn="just" eaLnBrk="1" hangingPunct="1">
              <a:lnSpc>
                <a:spcPct val="140000"/>
              </a:lnSpc>
            </a:pPr>
            <a:r>
              <a:rPr lang="en-US" altLang="zh-CN" dirty="0"/>
              <a:t>GROUP BY</a:t>
            </a:r>
            <a:r>
              <a:rPr lang="zh-CN" altLang="en-US" dirty="0"/>
              <a:t>子句分组：</a:t>
            </a:r>
          </a:p>
          <a:p>
            <a:pPr lvl="1" algn="just" eaLnBrk="1" hangingPunct="1">
              <a:lnSpc>
                <a:spcPct val="140000"/>
              </a:lnSpc>
            </a:pPr>
            <a:r>
              <a:rPr lang="zh-CN" altLang="en-US" dirty="0"/>
              <a:t>按指定的一列或多列值分组，值相等的为一组</a:t>
            </a:r>
          </a:p>
          <a:p>
            <a:pPr lvl="1" algn="just" eaLnBrk="1" hangingPunct="1">
              <a:lnSpc>
                <a:spcPct val="140000"/>
              </a:lnSpc>
            </a:pPr>
            <a:r>
              <a:rPr lang="zh-CN" altLang="en-US" dirty="0"/>
              <a:t>如果未对查询结果分组，聚集函数将作用于整个查询结果</a:t>
            </a:r>
          </a:p>
          <a:p>
            <a:pPr lvl="1" eaLnBrk="1" hangingPunct="1">
              <a:lnSpc>
                <a:spcPct val="140000"/>
              </a:lnSpc>
            </a:pPr>
            <a:r>
              <a:rPr lang="zh-CN" altLang="en-US" dirty="0"/>
              <a:t>分组后，聚集函数将作用于每一个组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426E31BE-F40C-FAA9-0548-3F8B09610B46}"/>
              </a:ext>
            </a:extLst>
          </p:cNvPr>
          <p:cNvSpPr>
            <a:spLocks noGrp="1" noChangeArrowheads="1"/>
          </p:cNvSpPr>
          <p:nvPr>
            <p:ph type="title" idx="4294967295"/>
          </p:nvPr>
        </p:nvSpPr>
        <p:spPr/>
        <p:txBody>
          <a:bodyPr/>
          <a:lstStyle/>
          <a:p>
            <a:pPr eaLnBrk="1" hangingPunct="1"/>
            <a:r>
              <a:rPr lang="en-US" altLang="zh-CN" sz="2700"/>
              <a:t>GROUP BY</a:t>
            </a:r>
            <a:r>
              <a:rPr lang="zh-CN" altLang="en-US" sz="2700"/>
              <a:t>子句（续）</a:t>
            </a:r>
          </a:p>
        </p:txBody>
      </p:sp>
      <p:sp>
        <p:nvSpPr>
          <p:cNvPr id="38915" name="Rectangle 3">
            <a:extLst>
              <a:ext uri="{FF2B5EF4-FFF2-40B4-BE49-F238E27FC236}">
                <a16:creationId xmlns:a16="http://schemas.microsoft.com/office/drawing/2014/main" id="{4B18EBA9-701C-0ADD-788F-5784FB9B8A42}"/>
              </a:ext>
            </a:extLst>
          </p:cNvPr>
          <p:cNvSpPr>
            <a:spLocks noGrp="1" noChangeArrowheads="1"/>
          </p:cNvSpPr>
          <p:nvPr>
            <p:ph type="body" idx="4294967295"/>
          </p:nvPr>
        </p:nvSpPr>
        <p:spPr>
          <a:xfrm>
            <a:off x="827584" y="1809750"/>
            <a:ext cx="7128792" cy="3371850"/>
          </a:xfrm>
        </p:spPr>
        <p:txBody>
          <a:bodyPr/>
          <a:lstStyle/>
          <a:p>
            <a:pPr algn="just" eaLnBrk="1" hangingPunct="1">
              <a:lnSpc>
                <a:spcPct val="90000"/>
              </a:lnSpc>
              <a:buFont typeface="Wingdings" pitchFamily="2" charset="2"/>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a:t>
            </a:r>
            <a:r>
              <a:rPr lang="en-US" altLang="zh-CN" sz="1800" dirty="0"/>
              <a:t>46]  </a:t>
            </a:r>
            <a:r>
              <a:rPr lang="zh-CN" altLang="en-US" sz="1800" dirty="0"/>
              <a:t>求各个课程号及选修该课程的人数</a:t>
            </a:r>
          </a:p>
          <a:p>
            <a:pPr algn="just" eaLnBrk="1" hangingPunct="1">
              <a:lnSpc>
                <a:spcPct val="90000"/>
              </a:lnSpc>
              <a:buFont typeface="Wingdings" pitchFamily="2" charset="2"/>
              <a:buNone/>
            </a:pPr>
            <a:r>
              <a:rPr lang="zh-CN" altLang="en-US" sz="1800" dirty="0"/>
              <a:t>     </a:t>
            </a:r>
            <a:r>
              <a:rPr lang="en-US" altLang="zh-CN" sz="1800" dirty="0"/>
              <a:t>SELECT </a:t>
            </a:r>
            <a:r>
              <a:rPr lang="en-US" altLang="zh-CN" sz="1800" dirty="0" err="1"/>
              <a:t>Cno</a:t>
            </a:r>
            <a:r>
              <a:rPr lang="zh-CN" altLang="en-US" sz="1800" dirty="0"/>
              <a:t>，</a:t>
            </a:r>
            <a:r>
              <a:rPr lang="en-US" altLang="zh-CN" sz="1800" dirty="0">
                <a:solidFill>
                  <a:srgbClr val="FF00FF"/>
                </a:solidFill>
              </a:rPr>
              <a:t>COUNT</a:t>
            </a:r>
            <a:r>
              <a:rPr lang="zh-CN" altLang="en-US" sz="1800" dirty="0">
                <a:solidFill>
                  <a:srgbClr val="FF00FF"/>
                </a:solidFill>
              </a:rPr>
              <a:t>(</a:t>
            </a:r>
            <a:r>
              <a:rPr lang="en-US" altLang="zh-CN" sz="1800" dirty="0">
                <a:solidFill>
                  <a:srgbClr val="FF00FF"/>
                </a:solidFill>
              </a:rPr>
              <a:t>Sno</a:t>
            </a:r>
            <a:r>
              <a:rPr lang="zh-CN" altLang="en-US" sz="1800" dirty="0">
                <a:solidFill>
                  <a:srgbClr val="FF00FF"/>
                </a:solidFill>
              </a:rPr>
              <a:t>)</a:t>
            </a:r>
            <a:endParaRPr lang="zh-CN" altLang="en-US" dirty="0">
              <a:solidFill>
                <a:srgbClr val="FF00FF"/>
              </a:solidFill>
            </a:endParaRPr>
          </a:p>
          <a:p>
            <a:pPr algn="just" eaLnBrk="1" hangingPunct="1">
              <a:lnSpc>
                <a:spcPct val="90000"/>
              </a:lnSpc>
              <a:buFont typeface="Wingdings" pitchFamily="2" charset="2"/>
              <a:buNone/>
            </a:pPr>
            <a:r>
              <a:rPr lang="en-US" altLang="zh-CN" sz="1800" dirty="0"/>
              <a:t>     FROM    SC</a:t>
            </a:r>
          </a:p>
          <a:p>
            <a:pPr algn="just" eaLnBrk="1" hangingPunct="1">
              <a:lnSpc>
                <a:spcPct val="90000"/>
              </a:lnSpc>
              <a:buFont typeface="Wingdings" pitchFamily="2" charset="2"/>
              <a:buNone/>
            </a:pPr>
            <a:r>
              <a:rPr lang="en-US" altLang="zh-CN" sz="1800" dirty="0"/>
              <a:t>     GROUP BY </a:t>
            </a:r>
            <a:r>
              <a:rPr lang="en-US" altLang="zh-CN" sz="1800" dirty="0" err="1"/>
              <a:t>Cno</a:t>
            </a:r>
            <a:r>
              <a:rPr lang="zh-CN" altLang="en-US" sz="1800" dirty="0"/>
              <a:t>; </a:t>
            </a:r>
          </a:p>
          <a:p>
            <a:pPr eaLnBrk="1" hangingPunct="1">
              <a:lnSpc>
                <a:spcPct val="90000"/>
              </a:lnSpc>
              <a:buFont typeface="Wingdings" pitchFamily="2" charset="2"/>
              <a:buNone/>
            </a:pPr>
            <a:r>
              <a:rPr lang="zh-CN" altLang="en-US" sz="1800" dirty="0"/>
              <a:t>     查询结果可能为：</a:t>
            </a:r>
            <a:endParaRPr lang="en-US" altLang="zh-CN" sz="1800" dirty="0"/>
          </a:p>
        </p:txBody>
      </p:sp>
      <p:graphicFrame>
        <p:nvGraphicFramePr>
          <p:cNvPr id="3" name="表格 2">
            <a:extLst>
              <a:ext uri="{FF2B5EF4-FFF2-40B4-BE49-F238E27FC236}">
                <a16:creationId xmlns:a16="http://schemas.microsoft.com/office/drawing/2014/main" id="{C3BA07C1-2FCD-5BAC-2257-075AEA611CE1}"/>
              </a:ext>
            </a:extLst>
          </p:cNvPr>
          <p:cNvGraphicFramePr>
            <a:graphicFrameLocks noGrp="1"/>
          </p:cNvGraphicFramePr>
          <p:nvPr/>
        </p:nvGraphicFramePr>
        <p:xfrm>
          <a:off x="2736056" y="3429001"/>
          <a:ext cx="3509963" cy="2159793"/>
        </p:xfrm>
        <a:graphic>
          <a:graphicData uri="http://schemas.openxmlformats.org/drawingml/2006/table">
            <a:tbl>
              <a:tblPr/>
              <a:tblGrid>
                <a:gridCol w="1672023">
                  <a:extLst>
                    <a:ext uri="{9D8B030D-6E8A-4147-A177-3AD203B41FA5}">
                      <a16:colId xmlns:a16="http://schemas.microsoft.com/office/drawing/2014/main" val="20000"/>
                    </a:ext>
                  </a:extLst>
                </a:gridCol>
                <a:gridCol w="1837940">
                  <a:extLst>
                    <a:ext uri="{9D8B030D-6E8A-4147-A177-3AD203B41FA5}">
                      <a16:colId xmlns:a16="http://schemas.microsoft.com/office/drawing/2014/main" val="20001"/>
                    </a:ext>
                  </a:extLst>
                </a:gridCol>
              </a:tblGrid>
              <a:tr h="239977">
                <a:tc>
                  <a:txBody>
                    <a:bodyPr/>
                    <a:lstStyle/>
                    <a:p>
                      <a:pPr algn="ctr">
                        <a:lnSpc>
                          <a:spcPts val="1500"/>
                        </a:lnSpc>
                      </a:pPr>
                      <a:r>
                        <a:rPr lang="en-US" sz="1400" b="1" kern="100" dirty="0" err="1">
                          <a:effectLst/>
                          <a:latin typeface="+mn-lt"/>
                          <a:ea typeface="宋体" panose="02010600030101010101" pitchFamily="2" charset="-122"/>
                          <a:cs typeface="宋体" panose="02010600030101010101" pitchFamily="2" charset="-122"/>
                        </a:rPr>
                        <a:t>Cno</a:t>
                      </a:r>
                      <a:endParaRPr lang="zh-CN" sz="1400" b="1" kern="100" dirty="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pPr>
                      <a:r>
                        <a:rPr lang="en-US" sz="1400" b="1" kern="100">
                          <a:effectLst/>
                          <a:latin typeface="+mn-lt"/>
                          <a:ea typeface="宋体" panose="02010600030101010101" pitchFamily="2" charset="-122"/>
                          <a:cs typeface="宋体" panose="02010600030101010101" pitchFamily="2" charset="-122"/>
                        </a:rPr>
                        <a:t>COUNT(Sno)</a:t>
                      </a:r>
                      <a:endParaRPr lang="zh-CN" sz="1400" b="1" kern="10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39977">
                <a:tc>
                  <a:txBody>
                    <a:bodyPr/>
                    <a:lstStyle/>
                    <a:p>
                      <a:pPr algn="ctr">
                        <a:lnSpc>
                          <a:spcPts val="1500"/>
                        </a:lnSpc>
                      </a:pPr>
                      <a:r>
                        <a:rPr lang="en-US" sz="1400" b="1" kern="100" dirty="0">
                          <a:effectLst/>
                          <a:latin typeface="+mn-lt"/>
                          <a:ea typeface="宋体" panose="02010600030101010101" pitchFamily="2" charset="-122"/>
                          <a:cs typeface="宋体" panose="02010600030101010101" pitchFamily="2" charset="-122"/>
                        </a:rPr>
                        <a:t>81001</a:t>
                      </a:r>
                      <a:endParaRPr lang="zh-CN" sz="1400" b="1" kern="100" dirty="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pPr>
                      <a:r>
                        <a:rPr lang="en-US" sz="1400" b="1" kern="100">
                          <a:effectLst/>
                          <a:latin typeface="+mn-lt"/>
                          <a:ea typeface="宋体" panose="02010600030101010101" pitchFamily="2" charset="-122"/>
                          <a:cs typeface="宋体" panose="02010600030101010101" pitchFamily="2" charset="-122"/>
                        </a:rPr>
                        <a:t>42</a:t>
                      </a:r>
                      <a:endParaRPr lang="zh-CN" sz="1400" b="1" kern="10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39977">
                <a:tc>
                  <a:txBody>
                    <a:bodyPr/>
                    <a:lstStyle/>
                    <a:p>
                      <a:pPr algn="ctr">
                        <a:lnSpc>
                          <a:spcPts val="1500"/>
                        </a:lnSpc>
                      </a:pPr>
                      <a:r>
                        <a:rPr lang="en-US" sz="1400" b="1" kern="100">
                          <a:effectLst/>
                          <a:latin typeface="+mn-lt"/>
                          <a:ea typeface="宋体" panose="02010600030101010101" pitchFamily="2" charset="-122"/>
                          <a:cs typeface="宋体" panose="02010600030101010101" pitchFamily="2" charset="-122"/>
                        </a:rPr>
                        <a:t>81002</a:t>
                      </a:r>
                      <a:endParaRPr lang="zh-CN" sz="1400" b="1" kern="10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pPr>
                      <a:r>
                        <a:rPr lang="en-US" sz="1400" b="1" kern="100" dirty="0">
                          <a:effectLst/>
                          <a:latin typeface="+mn-lt"/>
                          <a:ea typeface="宋体" panose="02010600030101010101" pitchFamily="2" charset="-122"/>
                          <a:cs typeface="宋体" panose="02010600030101010101" pitchFamily="2" charset="-122"/>
                        </a:rPr>
                        <a:t>44</a:t>
                      </a:r>
                      <a:endParaRPr lang="zh-CN" sz="1400" b="1" kern="100" dirty="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39977">
                <a:tc>
                  <a:txBody>
                    <a:bodyPr/>
                    <a:lstStyle/>
                    <a:p>
                      <a:pPr algn="ctr">
                        <a:lnSpc>
                          <a:spcPts val="1500"/>
                        </a:lnSpc>
                      </a:pPr>
                      <a:r>
                        <a:rPr lang="en-US" sz="1400" b="1" kern="100">
                          <a:effectLst/>
                          <a:latin typeface="+mn-lt"/>
                          <a:ea typeface="宋体" panose="02010600030101010101" pitchFamily="2" charset="-122"/>
                          <a:cs typeface="宋体" panose="02010600030101010101" pitchFamily="2" charset="-122"/>
                        </a:rPr>
                        <a:t>81003</a:t>
                      </a:r>
                      <a:endParaRPr lang="zh-CN" sz="1400" b="1" kern="10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pPr>
                      <a:r>
                        <a:rPr lang="en-US" sz="1400" b="1" kern="100" dirty="0">
                          <a:effectLst/>
                          <a:latin typeface="+mn-lt"/>
                          <a:ea typeface="宋体" panose="02010600030101010101" pitchFamily="2" charset="-122"/>
                          <a:cs typeface="宋体" panose="02010600030101010101" pitchFamily="2" charset="-122"/>
                        </a:rPr>
                        <a:t>44</a:t>
                      </a:r>
                      <a:endParaRPr lang="zh-CN" sz="1400" b="1" kern="100" dirty="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39977">
                <a:tc>
                  <a:txBody>
                    <a:bodyPr/>
                    <a:lstStyle/>
                    <a:p>
                      <a:pPr algn="ctr">
                        <a:lnSpc>
                          <a:spcPts val="1500"/>
                        </a:lnSpc>
                      </a:pPr>
                      <a:r>
                        <a:rPr lang="en-US" sz="1400" b="1" kern="100">
                          <a:effectLst/>
                          <a:latin typeface="+mn-lt"/>
                          <a:ea typeface="宋体" panose="02010600030101010101" pitchFamily="2" charset="-122"/>
                          <a:cs typeface="宋体" panose="02010600030101010101" pitchFamily="2" charset="-122"/>
                        </a:rPr>
                        <a:t>81004</a:t>
                      </a:r>
                      <a:endParaRPr lang="zh-CN" sz="1400" b="1" kern="10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pPr>
                      <a:r>
                        <a:rPr lang="en-US" sz="1400" b="1" kern="100" dirty="0">
                          <a:effectLst/>
                          <a:latin typeface="+mn-lt"/>
                          <a:ea typeface="宋体" panose="02010600030101010101" pitchFamily="2" charset="-122"/>
                          <a:cs typeface="宋体" panose="02010600030101010101" pitchFamily="2" charset="-122"/>
                        </a:rPr>
                        <a:t>33</a:t>
                      </a:r>
                      <a:endParaRPr lang="zh-CN" sz="1400" b="1" kern="100" dirty="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39977">
                <a:tc>
                  <a:txBody>
                    <a:bodyPr/>
                    <a:lstStyle/>
                    <a:p>
                      <a:pPr algn="ctr">
                        <a:lnSpc>
                          <a:spcPts val="1500"/>
                        </a:lnSpc>
                      </a:pPr>
                      <a:r>
                        <a:rPr lang="en-US" sz="1400" b="1" kern="100">
                          <a:effectLst/>
                          <a:latin typeface="+mn-lt"/>
                          <a:ea typeface="宋体" panose="02010600030101010101" pitchFamily="2" charset="-122"/>
                          <a:cs typeface="宋体" panose="02010600030101010101" pitchFamily="2" charset="-122"/>
                        </a:rPr>
                        <a:t>81005</a:t>
                      </a:r>
                      <a:endParaRPr lang="zh-CN" sz="1400" b="1" kern="10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pPr>
                      <a:r>
                        <a:rPr lang="en-US" sz="1400" b="1" kern="100" dirty="0">
                          <a:effectLst/>
                          <a:latin typeface="+mn-lt"/>
                          <a:ea typeface="宋体" panose="02010600030101010101" pitchFamily="2" charset="-122"/>
                          <a:cs typeface="宋体" panose="02010600030101010101" pitchFamily="2" charset="-122"/>
                        </a:rPr>
                        <a:t>48</a:t>
                      </a:r>
                      <a:endParaRPr lang="zh-CN" sz="1400" b="1" kern="100" dirty="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39977">
                <a:tc>
                  <a:txBody>
                    <a:bodyPr/>
                    <a:lstStyle/>
                    <a:p>
                      <a:pPr algn="ctr">
                        <a:lnSpc>
                          <a:spcPts val="1500"/>
                        </a:lnSpc>
                      </a:pPr>
                      <a:r>
                        <a:rPr lang="en-US" sz="1400" b="1" kern="100">
                          <a:effectLst/>
                          <a:latin typeface="+mn-lt"/>
                          <a:ea typeface="宋体" panose="02010600030101010101" pitchFamily="2" charset="-122"/>
                          <a:cs typeface="宋体" panose="02010600030101010101" pitchFamily="2" charset="-122"/>
                        </a:rPr>
                        <a:t>81006</a:t>
                      </a:r>
                      <a:endParaRPr lang="zh-CN" sz="1400" b="1" kern="10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pPr>
                      <a:r>
                        <a:rPr lang="en-US" sz="1400" b="1" kern="100" dirty="0">
                          <a:effectLst/>
                          <a:latin typeface="+mn-lt"/>
                          <a:ea typeface="宋体" panose="02010600030101010101" pitchFamily="2" charset="-122"/>
                          <a:cs typeface="宋体" panose="02010600030101010101" pitchFamily="2" charset="-122"/>
                        </a:rPr>
                        <a:t>45</a:t>
                      </a:r>
                      <a:endParaRPr lang="zh-CN" sz="1400" b="1" kern="100" dirty="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39977">
                <a:tc>
                  <a:txBody>
                    <a:bodyPr/>
                    <a:lstStyle/>
                    <a:p>
                      <a:pPr algn="ctr">
                        <a:lnSpc>
                          <a:spcPts val="1500"/>
                        </a:lnSpc>
                      </a:pPr>
                      <a:r>
                        <a:rPr lang="en-US" sz="1400" b="1" kern="100">
                          <a:effectLst/>
                          <a:latin typeface="+mn-lt"/>
                          <a:ea typeface="宋体" panose="02010600030101010101" pitchFamily="2" charset="-122"/>
                          <a:cs typeface="宋体" panose="02010600030101010101" pitchFamily="2" charset="-122"/>
                        </a:rPr>
                        <a:t>81007</a:t>
                      </a:r>
                      <a:endParaRPr lang="zh-CN" sz="1400" b="1" kern="10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pPr>
                      <a:r>
                        <a:rPr lang="en-US" sz="1400" b="1" kern="100" dirty="0">
                          <a:effectLst/>
                          <a:latin typeface="+mn-lt"/>
                          <a:ea typeface="宋体" panose="02010600030101010101" pitchFamily="2" charset="-122"/>
                          <a:cs typeface="宋体" panose="02010600030101010101" pitchFamily="2" charset="-122"/>
                        </a:rPr>
                        <a:t>48</a:t>
                      </a:r>
                      <a:endParaRPr lang="zh-CN" sz="1400" b="1" kern="100" dirty="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39977">
                <a:tc>
                  <a:txBody>
                    <a:bodyPr/>
                    <a:lstStyle/>
                    <a:p>
                      <a:pPr algn="ctr">
                        <a:lnSpc>
                          <a:spcPts val="1500"/>
                        </a:lnSpc>
                      </a:pPr>
                      <a:r>
                        <a:rPr lang="en-US" sz="1400" b="1" kern="100">
                          <a:effectLst/>
                          <a:latin typeface="+mn-lt"/>
                          <a:ea typeface="宋体" panose="02010600030101010101" pitchFamily="2" charset="-122"/>
                          <a:cs typeface="宋体" panose="02010600030101010101" pitchFamily="2" charset="-122"/>
                        </a:rPr>
                        <a:t>81008</a:t>
                      </a:r>
                      <a:endParaRPr lang="zh-CN" sz="1400" b="1" kern="10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pPr>
                      <a:r>
                        <a:rPr lang="en-US" sz="1400" b="1" kern="100" dirty="0">
                          <a:effectLst/>
                          <a:latin typeface="+mn-lt"/>
                          <a:ea typeface="宋体" panose="02010600030101010101" pitchFamily="2" charset="-122"/>
                          <a:cs typeface="宋体" panose="02010600030101010101" pitchFamily="2" charset="-122"/>
                        </a:rPr>
                        <a:t>39</a:t>
                      </a:r>
                      <a:endParaRPr lang="zh-CN" sz="1400" b="1" kern="100" dirty="0">
                        <a:effectLst/>
                        <a:latin typeface="+mn-lt"/>
                        <a:ea typeface="宋体" panose="02010600030101010101" pitchFamily="2" charset="-122"/>
                      </a:endParaRPr>
                    </a:p>
                  </a:txBody>
                  <a:tcPr marL="51429" marR="5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日期占位符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EFF49134-3883-416E-BE2D-71EE6258CDFA}" type="datetime3">
              <a:rPr lang="zh-CN" altLang="en-US" smtClean="0"/>
              <a:pPr eaLnBrk="1" hangingPunct="1"/>
              <a:t>2025年10月9日星期四</a:t>
            </a:fld>
            <a:endParaRPr lang="en-US" altLang="zh-CN"/>
          </a:p>
        </p:txBody>
      </p:sp>
      <p:graphicFrame>
        <p:nvGraphicFramePr>
          <p:cNvPr id="620546" name="Group 2"/>
          <p:cNvGraphicFramePr>
            <a:graphicFrameLocks noGrp="1"/>
          </p:cNvGraphicFramePr>
          <p:nvPr/>
        </p:nvGraphicFramePr>
        <p:xfrm>
          <a:off x="250825" y="188913"/>
          <a:ext cx="3810000" cy="4140200"/>
        </p:xfrm>
        <a:graphic>
          <a:graphicData uri="http://schemas.openxmlformats.org/drawingml/2006/table">
            <a:tbl>
              <a:tblPr/>
              <a:tblGrid>
                <a:gridCol w="15240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tblGrid>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CC0000"/>
                          </a:solidFill>
                          <a:effectLst/>
                          <a:latin typeface="Times New Roman" pitchFamily="18" charset="0"/>
                          <a:ea typeface="宋体" charset="-122"/>
                        </a:rPr>
                        <a:t>Sno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CC0000"/>
                          </a:solidFill>
                          <a:effectLst/>
                          <a:latin typeface="Times New Roman" pitchFamily="18" charset="0"/>
                          <a:ea typeface="宋体" charset="-122"/>
                        </a:rPr>
                        <a:t>Cno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CC0000"/>
                          </a:solidFill>
                          <a:effectLst/>
                          <a:latin typeface="Times New Roman" pitchFamily="18" charset="0"/>
                          <a:ea typeface="宋体" charset="-122"/>
                        </a:rPr>
                        <a:t>Grade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951201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80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951201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78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951202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90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952103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88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952103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85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952103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91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952103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74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aphicFrame>
        <p:nvGraphicFramePr>
          <p:cNvPr id="620585" name="Group 41"/>
          <p:cNvGraphicFramePr>
            <a:graphicFrameLocks noGrp="1"/>
          </p:cNvGraphicFramePr>
          <p:nvPr/>
        </p:nvGraphicFramePr>
        <p:xfrm>
          <a:off x="3222625" y="4508500"/>
          <a:ext cx="2667000" cy="2278065"/>
        </p:xfrm>
        <a:graphic>
          <a:graphicData uri="http://schemas.openxmlformats.org/drawingml/2006/table">
            <a:tbl>
              <a:tblPr/>
              <a:tblGrid>
                <a:gridCol w="9144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tblGrid>
              <a:tr h="455613">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CC0000"/>
                          </a:solidFill>
                          <a:effectLst/>
                          <a:latin typeface="Times New Roman" pitchFamily="18" charset="0"/>
                          <a:ea typeface="宋体" pitchFamily="2" charset="-122"/>
                        </a:rPr>
                        <a:t>Cno</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CC0000"/>
                          </a:solidFill>
                          <a:effectLst/>
                          <a:latin typeface="Times New Roman" pitchFamily="18" charset="0"/>
                          <a:ea typeface="宋体" pitchFamily="2" charset="-122"/>
                        </a:rPr>
                        <a:t>Count(Sno)</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5613">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0033CC"/>
                          </a:solidFill>
                          <a:effectLst/>
                          <a:latin typeface="Times New Roman" pitchFamily="18" charset="0"/>
                          <a:ea typeface="宋体" pitchFamily="2" charset="-122"/>
                        </a:rPr>
                        <a:t>C01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0033CC"/>
                          </a:solidFill>
                          <a:effectLst/>
                          <a:latin typeface="Times New Roman" pitchFamily="18" charset="0"/>
                          <a:ea typeface="宋体" pitchFamily="2" charset="-122"/>
                        </a:rPr>
                        <a:t>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5613">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0033CC"/>
                          </a:solidFill>
                          <a:effectLst/>
                          <a:latin typeface="Times New Roman" pitchFamily="18" charset="0"/>
                          <a:ea typeface="宋体" pitchFamily="2" charset="-122"/>
                        </a:rPr>
                        <a:t>C02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0033CC"/>
                          </a:solidFill>
                          <a:effectLst/>
                          <a:latin typeface="Times New Roman" pitchFamily="18" charset="0"/>
                          <a:ea typeface="宋体" pitchFamily="2" charset="-122"/>
                        </a:rPr>
                        <a: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5613">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0033CC"/>
                          </a:solidFill>
                          <a:effectLst/>
                          <a:latin typeface="Times New Roman" pitchFamily="18" charset="0"/>
                          <a:ea typeface="宋体" pitchFamily="2" charset="-122"/>
                        </a:rPr>
                        <a:t>C03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0033CC"/>
                          </a:solidFill>
                          <a:effectLst/>
                          <a:latin typeface="Times New Roman" pitchFamily="18" charset="0"/>
                          <a:ea typeface="宋体" pitchFamily="2" charset="-122"/>
                        </a:rPr>
                        <a:t>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5613">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0033CC"/>
                          </a:solidFill>
                          <a:effectLst/>
                          <a:latin typeface="Times New Roman" pitchFamily="18" charset="0"/>
                          <a:ea typeface="宋体" pitchFamily="2" charset="-122"/>
                        </a:rPr>
                        <a:t>C04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600" b="1" i="0" u="none" strike="noStrike" cap="none" normalizeH="0" baseline="0">
                          <a:ln>
                            <a:noFill/>
                          </a:ln>
                          <a:solidFill>
                            <a:srgbClr val="0033CC"/>
                          </a:solidFill>
                          <a:effectLst/>
                          <a:latin typeface="Times New Roman" pitchFamily="18" charset="0"/>
                          <a:ea typeface="宋体" pitchFamily="2" charset="-122"/>
                        </a:rPr>
                        <a:t>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620605" name="Group 61"/>
          <p:cNvGraphicFramePr>
            <a:graphicFrameLocks noGrp="1"/>
          </p:cNvGraphicFramePr>
          <p:nvPr/>
        </p:nvGraphicFramePr>
        <p:xfrm>
          <a:off x="5127625" y="188913"/>
          <a:ext cx="3657600" cy="4140200"/>
        </p:xfrm>
        <a:graphic>
          <a:graphicData uri="http://schemas.openxmlformats.org/drawingml/2006/table">
            <a:tbl>
              <a:tblPr/>
              <a:tblGrid>
                <a:gridCol w="13716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tblGrid>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CC0000"/>
                          </a:solidFill>
                          <a:effectLst/>
                          <a:latin typeface="Times New Roman" pitchFamily="18" charset="0"/>
                          <a:ea typeface="宋体" charset="-122"/>
                        </a:rPr>
                        <a:t>Sno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CC0000"/>
                          </a:solidFill>
                          <a:effectLst/>
                          <a:latin typeface="Times New Roman" pitchFamily="18" charset="0"/>
                          <a:ea typeface="宋体" charset="-122"/>
                        </a:rPr>
                        <a:t>Cno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CC0000"/>
                          </a:solidFill>
                          <a:effectLst/>
                          <a:latin typeface="Times New Roman" pitchFamily="18" charset="0"/>
                          <a:ea typeface="宋体" charset="-122"/>
                        </a:rPr>
                        <a:t>Grade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00FF"/>
                          </a:solidFill>
                          <a:effectLst/>
                          <a:latin typeface="Times New Roman" pitchFamily="18" charset="0"/>
                          <a:ea typeface="宋体" charset="-122"/>
                        </a:rPr>
                        <a:t>951201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a:t>
                      </a:r>
                      <a:r>
                        <a:rPr kumimoji="0" lang="en-US" altLang="zh-CN" sz="1800" b="1" i="0" u="none" strike="noStrike" cap="none" normalizeH="0" baseline="0">
                          <a:ln>
                            <a:noFill/>
                          </a:ln>
                          <a:solidFill>
                            <a:srgbClr val="0000FF"/>
                          </a:solidFill>
                          <a:effectLst/>
                          <a:latin typeface="Times New Roman" pitchFamily="18" charset="0"/>
                          <a:ea typeface="宋体" charset="-122"/>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00FF"/>
                          </a:solidFill>
                          <a:effectLst/>
                          <a:latin typeface="Times New Roman" pitchFamily="18" charset="0"/>
                          <a:ea typeface="宋体" charset="-122"/>
                        </a:rPr>
                        <a:t>80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00FF"/>
                          </a:solidFill>
                          <a:effectLst/>
                          <a:latin typeface="Times New Roman" pitchFamily="18" charset="0"/>
                          <a:ea typeface="宋体" charset="-122"/>
                        </a:rPr>
                        <a:t>951202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a:t>
                      </a:r>
                      <a:r>
                        <a:rPr kumimoji="0" lang="en-US" altLang="zh-CN" sz="1800" b="1" i="0" u="none" strike="noStrike" cap="none" normalizeH="0" baseline="0">
                          <a:ln>
                            <a:noFill/>
                          </a:ln>
                          <a:solidFill>
                            <a:srgbClr val="0000FF"/>
                          </a:solidFill>
                          <a:effectLst/>
                          <a:latin typeface="Times New Roman" pitchFamily="18" charset="0"/>
                          <a:ea typeface="宋体" charset="-122"/>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00FF"/>
                          </a:solidFill>
                          <a:effectLst/>
                          <a:latin typeface="Times New Roman" pitchFamily="18" charset="0"/>
                          <a:ea typeface="宋体" charset="-122"/>
                        </a:rPr>
                        <a:t>90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00FF"/>
                          </a:solidFill>
                          <a:effectLst/>
                          <a:latin typeface="Times New Roman" pitchFamily="18" charset="0"/>
                          <a:ea typeface="宋体" charset="-122"/>
                        </a:rPr>
                        <a:t>952103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33CC"/>
                          </a:solidFill>
                          <a:effectLst/>
                          <a:latin typeface="Times New Roman" pitchFamily="18" charset="0"/>
                          <a:ea typeface="宋体" charset="-122"/>
                        </a:rPr>
                        <a:t>C0</a:t>
                      </a:r>
                      <a:r>
                        <a:rPr kumimoji="0" lang="en-US" altLang="zh-CN" sz="1800" b="1" i="0" u="none" strike="noStrike" cap="none" normalizeH="0" baseline="0">
                          <a:ln>
                            <a:noFill/>
                          </a:ln>
                          <a:solidFill>
                            <a:srgbClr val="0000FF"/>
                          </a:solidFill>
                          <a:effectLst/>
                          <a:latin typeface="Times New Roman" pitchFamily="18" charset="0"/>
                          <a:ea typeface="宋体" charset="-122"/>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00FF"/>
                          </a:solidFill>
                          <a:effectLst/>
                          <a:latin typeface="Times New Roman" pitchFamily="18" charset="0"/>
                          <a:ea typeface="宋体" charset="-122"/>
                        </a:rPr>
                        <a:t>85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D60093"/>
                          </a:solidFill>
                          <a:effectLst/>
                          <a:latin typeface="Times New Roman" pitchFamily="18" charset="0"/>
                          <a:ea typeface="宋体" charset="-122"/>
                        </a:rPr>
                        <a:t>951201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D60093"/>
                          </a:solidFill>
                          <a:effectLst/>
                          <a:latin typeface="Times New Roman" pitchFamily="18" charset="0"/>
                          <a:ea typeface="宋体" charset="-122"/>
                        </a:rPr>
                        <a:t>C02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D60093"/>
                          </a:solidFill>
                          <a:effectLst/>
                          <a:latin typeface="Times New Roman" pitchFamily="18" charset="0"/>
                          <a:ea typeface="宋体" charset="-122"/>
                        </a:rPr>
                        <a:t>78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D60093"/>
                          </a:solidFill>
                          <a:effectLst/>
                          <a:latin typeface="Times New Roman" pitchFamily="18" charset="0"/>
                          <a:ea typeface="宋体" charset="-122"/>
                        </a:rPr>
                        <a:t>952103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D60093"/>
                          </a:solidFill>
                          <a:effectLst/>
                          <a:latin typeface="Times New Roman" pitchFamily="18" charset="0"/>
                          <a:ea typeface="宋体" charset="-122"/>
                        </a:rPr>
                        <a:t>C02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D60093"/>
                          </a:solidFill>
                          <a:effectLst/>
                          <a:latin typeface="Times New Roman" pitchFamily="18" charset="0"/>
                          <a:ea typeface="宋体" charset="-122"/>
                        </a:rPr>
                        <a:t>88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CC6600"/>
                          </a:solidFill>
                          <a:effectLst/>
                          <a:latin typeface="Times New Roman" pitchFamily="18" charset="0"/>
                          <a:ea typeface="宋体" charset="-122"/>
                        </a:rPr>
                        <a:t>952103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CC6600"/>
                          </a:solidFill>
                          <a:effectLst/>
                          <a:latin typeface="Times New Roman" pitchFamily="18" charset="0"/>
                          <a:ea typeface="宋体" charset="-122"/>
                        </a:rPr>
                        <a:t>C03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CC6600"/>
                          </a:solidFill>
                          <a:effectLst/>
                          <a:latin typeface="Times New Roman" pitchFamily="18" charset="0"/>
                          <a:ea typeface="宋体" charset="-122"/>
                        </a:rPr>
                        <a:t>91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17525">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9900"/>
                          </a:solidFill>
                          <a:effectLst/>
                          <a:latin typeface="Times New Roman" pitchFamily="18" charset="0"/>
                          <a:ea typeface="宋体" charset="-122"/>
                        </a:rPr>
                        <a:t>952103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9900"/>
                          </a:solidFill>
                          <a:effectLst/>
                          <a:latin typeface="Times New Roman" pitchFamily="18" charset="0"/>
                          <a:ea typeface="宋体" charset="-122"/>
                        </a:rPr>
                        <a:t>C04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30000"/>
                        </a:spcBef>
                        <a:spcAft>
                          <a:spcPct val="35000"/>
                        </a:spcAft>
                        <a:buClrTx/>
                        <a:buSzTx/>
                        <a:buFont typeface="Wingdings" pitchFamily="2" charset="2"/>
                        <a:buNone/>
                        <a:tabLst/>
                      </a:pPr>
                      <a:r>
                        <a:rPr kumimoji="0" lang="en-US" altLang="zh-CN" sz="1800" b="1" i="0" u="none" strike="noStrike" cap="none" normalizeH="0" baseline="0">
                          <a:ln>
                            <a:noFill/>
                          </a:ln>
                          <a:solidFill>
                            <a:srgbClr val="009900"/>
                          </a:solidFill>
                          <a:effectLst/>
                          <a:latin typeface="Times New Roman" pitchFamily="18" charset="0"/>
                          <a:ea typeface="宋体" charset="-122"/>
                        </a:rPr>
                        <a:t>74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620644" name="AutoShape 100"/>
          <p:cNvSpPr>
            <a:spLocks noChangeArrowheads="1"/>
          </p:cNvSpPr>
          <p:nvPr/>
        </p:nvSpPr>
        <p:spPr bwMode="auto">
          <a:xfrm>
            <a:off x="4213225" y="2246313"/>
            <a:ext cx="762000" cy="457200"/>
          </a:xfrm>
          <a:prstGeom prst="rightArrow">
            <a:avLst>
              <a:gd name="adj1" fmla="val 50000"/>
              <a:gd name="adj2" fmla="val 65625"/>
            </a:avLst>
          </a:prstGeom>
          <a:solidFill>
            <a:schemeClr val="accent1"/>
          </a:solidFill>
          <a:ln w="9525">
            <a:solidFill>
              <a:schemeClr val="tx1"/>
            </a:solidFill>
            <a:miter lim="800000"/>
            <a:headEnd/>
            <a:tailEnd/>
          </a:ln>
        </p:spPr>
        <p:txBody>
          <a:bodyPr wrap="none" anchor="ctr"/>
          <a:lstStyle/>
          <a:p>
            <a:endParaRPr lang="zh-CN" altLang="en-US"/>
          </a:p>
        </p:txBody>
      </p:sp>
      <p:sp>
        <p:nvSpPr>
          <p:cNvPr id="620645" name="AutoShape 101"/>
          <p:cNvSpPr>
            <a:spLocks noChangeArrowheads="1"/>
          </p:cNvSpPr>
          <p:nvPr/>
        </p:nvSpPr>
        <p:spPr bwMode="auto">
          <a:xfrm rot="2659025">
            <a:off x="6499225" y="4303713"/>
            <a:ext cx="609600" cy="1295400"/>
          </a:xfrm>
          <a:prstGeom prst="downArrow">
            <a:avLst>
              <a:gd name="adj1" fmla="val 50000"/>
              <a:gd name="adj2" fmla="val 53125"/>
            </a:avLst>
          </a:prstGeom>
          <a:solidFill>
            <a:schemeClr val="accent1"/>
          </a:solidFill>
          <a:ln w="9525">
            <a:solidFill>
              <a:schemeClr val="tx1"/>
            </a:solidFill>
            <a:miter lim="800000"/>
            <a:headEnd/>
            <a:tailEnd/>
          </a:ln>
        </p:spPr>
        <p:txBody>
          <a:bodyPr wrap="none" anchor="ctr"/>
          <a:lstStyle/>
          <a:p>
            <a:endParaRPr lang="zh-CN" altLang="en-US"/>
          </a:p>
        </p:txBody>
      </p:sp>
    </p:spTree>
    <p:extLst>
      <p:ext uri="{BB962C8B-B14F-4D97-AF65-F5344CB8AC3E}">
        <p14:creationId xmlns:p14="http://schemas.microsoft.com/office/powerpoint/2010/main" val="2155252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20546"/>
                                        </p:tgtEl>
                                        <p:attrNameLst>
                                          <p:attrName>style.visibility</p:attrName>
                                        </p:attrNameLst>
                                      </p:cBhvr>
                                      <p:to>
                                        <p:strVal val="visible"/>
                                      </p:to>
                                    </p:set>
                                    <p:animEffect transition="in" filter="dissolve">
                                      <p:cBhvr>
                                        <p:cTn id="7" dur="500"/>
                                        <p:tgtEl>
                                          <p:spTgt spid="620546"/>
                                        </p:tgtEl>
                                      </p:cBhvr>
                                    </p:animEffect>
                                  </p:childTnLst>
                                </p:cTn>
                              </p:par>
                            </p:childTnLst>
                          </p:cTn>
                        </p:par>
                        <p:par>
                          <p:cTn id="8" fill="hold" nodeType="afterGroup">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620644"/>
                                        </p:tgtEl>
                                        <p:attrNameLst>
                                          <p:attrName>style.visibility</p:attrName>
                                        </p:attrNameLst>
                                      </p:cBhvr>
                                      <p:to>
                                        <p:strVal val="visible"/>
                                      </p:to>
                                    </p:set>
                                    <p:anim calcmode="lin" valueType="num">
                                      <p:cBhvr>
                                        <p:cTn id="11" dur="500" fill="hold"/>
                                        <p:tgtEl>
                                          <p:spTgt spid="620644"/>
                                        </p:tgtEl>
                                        <p:attrNameLst>
                                          <p:attrName>ppt_w</p:attrName>
                                        </p:attrNameLst>
                                      </p:cBhvr>
                                      <p:tavLst>
                                        <p:tav tm="0">
                                          <p:val>
                                            <p:fltVal val="0"/>
                                          </p:val>
                                        </p:tav>
                                        <p:tav tm="100000">
                                          <p:val>
                                            <p:strVal val="#ppt_w"/>
                                          </p:val>
                                        </p:tav>
                                      </p:tavLst>
                                    </p:anim>
                                    <p:anim calcmode="lin" valueType="num">
                                      <p:cBhvr>
                                        <p:cTn id="12" dur="500" fill="hold"/>
                                        <p:tgtEl>
                                          <p:spTgt spid="620644"/>
                                        </p:tgtEl>
                                        <p:attrNameLst>
                                          <p:attrName>ppt_h</p:attrName>
                                        </p:attrNameLst>
                                      </p:cBhvr>
                                      <p:tavLst>
                                        <p:tav tm="0">
                                          <p:val>
                                            <p:strVal val="#ppt_h"/>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20605"/>
                                        </p:tgtEl>
                                        <p:attrNameLst>
                                          <p:attrName>style.visibility</p:attrName>
                                        </p:attrNameLst>
                                      </p:cBhvr>
                                      <p:to>
                                        <p:strVal val="visible"/>
                                      </p:to>
                                    </p:set>
                                    <p:animEffect transition="in" filter="dissolve">
                                      <p:cBhvr>
                                        <p:cTn id="17" dur="500"/>
                                        <p:tgtEl>
                                          <p:spTgt spid="620605"/>
                                        </p:tgtEl>
                                      </p:cBhvr>
                                    </p:animEffect>
                                  </p:childTnLst>
                                </p:cTn>
                              </p:par>
                            </p:childTnLst>
                          </p:cTn>
                        </p:par>
                        <p:par>
                          <p:cTn id="18" fill="hold" nodeType="afterGroup">
                            <p:stCondLst>
                              <p:cond delay="500"/>
                            </p:stCondLst>
                            <p:childTnLst>
                              <p:par>
                                <p:cTn id="19" presetID="2" presetClass="entr" presetSubtype="6" fill="hold" grpId="0" nodeType="afterEffect">
                                  <p:stCondLst>
                                    <p:cond delay="0"/>
                                  </p:stCondLst>
                                  <p:childTnLst>
                                    <p:set>
                                      <p:cBhvr>
                                        <p:cTn id="20" dur="1" fill="hold">
                                          <p:stCondLst>
                                            <p:cond delay="0"/>
                                          </p:stCondLst>
                                        </p:cTn>
                                        <p:tgtEl>
                                          <p:spTgt spid="620645"/>
                                        </p:tgtEl>
                                        <p:attrNameLst>
                                          <p:attrName>style.visibility</p:attrName>
                                        </p:attrNameLst>
                                      </p:cBhvr>
                                      <p:to>
                                        <p:strVal val="visible"/>
                                      </p:to>
                                    </p:set>
                                    <p:anim calcmode="lin" valueType="num">
                                      <p:cBhvr additive="base">
                                        <p:cTn id="21" dur="500" fill="hold"/>
                                        <p:tgtEl>
                                          <p:spTgt spid="620645"/>
                                        </p:tgtEl>
                                        <p:attrNameLst>
                                          <p:attrName>ppt_x</p:attrName>
                                        </p:attrNameLst>
                                      </p:cBhvr>
                                      <p:tavLst>
                                        <p:tav tm="0">
                                          <p:val>
                                            <p:strVal val="1+#ppt_w/2"/>
                                          </p:val>
                                        </p:tav>
                                        <p:tav tm="100000">
                                          <p:val>
                                            <p:strVal val="#ppt_x"/>
                                          </p:val>
                                        </p:tav>
                                      </p:tavLst>
                                    </p:anim>
                                    <p:anim calcmode="lin" valueType="num">
                                      <p:cBhvr additive="base">
                                        <p:cTn id="22" dur="500" fill="hold"/>
                                        <p:tgtEl>
                                          <p:spTgt spid="620645"/>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620585"/>
                                        </p:tgtEl>
                                        <p:attrNameLst>
                                          <p:attrName>style.visibility</p:attrName>
                                        </p:attrNameLst>
                                      </p:cBhvr>
                                      <p:to>
                                        <p:strVal val="visible"/>
                                      </p:to>
                                    </p:set>
                                    <p:animEffect transition="in" filter="dissolve">
                                      <p:cBhvr>
                                        <p:cTn id="27" dur="500"/>
                                        <p:tgtEl>
                                          <p:spTgt spid="620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644" grpId="0" animBg="1"/>
      <p:bldP spid="620645"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9ED69AA4-824C-4A96-E0F7-70E27D351CBF}"/>
              </a:ext>
            </a:extLst>
          </p:cNvPr>
          <p:cNvSpPr>
            <a:spLocks noGrp="1" noChangeArrowheads="1"/>
          </p:cNvSpPr>
          <p:nvPr>
            <p:ph type="title" idx="4294967295"/>
          </p:nvPr>
        </p:nvSpPr>
        <p:spPr/>
        <p:txBody>
          <a:bodyPr/>
          <a:lstStyle/>
          <a:p>
            <a:pPr eaLnBrk="1" hangingPunct="1"/>
            <a:r>
              <a:rPr lang="en-US" altLang="zh-CN" sz="2700"/>
              <a:t>GROUP BY</a:t>
            </a:r>
            <a:r>
              <a:rPr lang="zh-CN" altLang="en-US" sz="2700"/>
              <a:t>子句（续）</a:t>
            </a:r>
          </a:p>
        </p:txBody>
      </p:sp>
      <p:sp>
        <p:nvSpPr>
          <p:cNvPr id="40963" name="Rectangle 3">
            <a:extLst>
              <a:ext uri="{FF2B5EF4-FFF2-40B4-BE49-F238E27FC236}">
                <a16:creationId xmlns:a16="http://schemas.microsoft.com/office/drawing/2014/main" id="{25A7A4AD-ED06-C1AD-CCB5-2C72F3BC2946}"/>
              </a:ext>
            </a:extLst>
          </p:cNvPr>
          <p:cNvSpPr>
            <a:spLocks noGrp="1" noChangeArrowheads="1"/>
          </p:cNvSpPr>
          <p:nvPr>
            <p:ph type="body" idx="4294967295"/>
          </p:nvPr>
        </p:nvSpPr>
        <p:spPr>
          <a:xfrm>
            <a:off x="683568" y="1417638"/>
            <a:ext cx="8136904" cy="4459634"/>
          </a:xfrm>
        </p:spPr>
        <p:txBody>
          <a:bodyPr>
            <a:normAutofit/>
          </a:bodyPr>
          <a:lstStyle/>
          <a:p>
            <a:pPr algn="just">
              <a:lnSpc>
                <a:spcPct val="130000"/>
              </a:lnSpc>
              <a:buNone/>
            </a:pPr>
            <a:r>
              <a:rPr lang="zh-CN" altLang="en-US" sz="2000" dirty="0">
                <a:ea typeface="黑体" pitchFamily="49" charset="-122"/>
              </a:rPr>
              <a:t>   如果分组后还要按一定的条件对这些分组进行筛选，最终只输出满足指定条件的组，则可以使用</a:t>
            </a:r>
            <a:r>
              <a:rPr lang="en-US" altLang="zh-CN" sz="2000" dirty="0">
                <a:ea typeface="黑体" pitchFamily="49" charset="-122"/>
              </a:rPr>
              <a:t>having</a:t>
            </a:r>
            <a:r>
              <a:rPr lang="zh-CN" altLang="en-US" sz="2000" dirty="0">
                <a:ea typeface="黑体" pitchFamily="49" charset="-122"/>
              </a:rPr>
              <a:t>短语指定筛选条件</a:t>
            </a:r>
            <a:endParaRPr lang="en-US" altLang="zh-CN" sz="2000" dirty="0">
              <a:ea typeface="黑体" pitchFamily="49" charset="-122"/>
            </a:endParaRPr>
          </a:p>
          <a:p>
            <a:pPr algn="just" eaLnBrk="1" hangingPunct="1">
              <a:lnSpc>
                <a:spcPct val="130000"/>
              </a:lnSpc>
              <a:buFont typeface="Wingdings" pitchFamily="2" charset="2"/>
              <a:buNone/>
            </a:pPr>
            <a:endParaRPr lang="en-US" altLang="zh-CN" sz="1800" dirty="0"/>
          </a:p>
          <a:p>
            <a:pPr algn="just" eaLnBrk="1" hangingPunct="1">
              <a:lnSpc>
                <a:spcPct val="130000"/>
              </a:lnSpc>
              <a:buFont typeface="Wingdings" pitchFamily="2" charset="2"/>
              <a:buNone/>
            </a:pPr>
            <a:r>
              <a:rPr lang="en-US" altLang="zh-CN" sz="1800" dirty="0"/>
              <a:t>[</a:t>
            </a:r>
            <a:r>
              <a:rPr lang="zh-CN" altLang="en-US" sz="1800" dirty="0"/>
              <a:t>例</a:t>
            </a:r>
            <a:r>
              <a:rPr lang="en-US" altLang="zh-CN" sz="1800" dirty="0"/>
              <a:t>3.47] </a:t>
            </a:r>
            <a:r>
              <a:rPr lang="zh-CN" altLang="en-US" sz="1800" dirty="0">
                <a:latin typeface="Arial" panose="020B0604020202020204" pitchFamily="34" charset="0"/>
                <a:ea typeface="宋体" panose="02010600030101010101" pitchFamily="2" charset="-122"/>
              </a:rPr>
              <a:t>查询</a:t>
            </a:r>
            <a:r>
              <a:rPr lang="en-US" altLang="zh-CN" sz="1800" dirty="0">
                <a:latin typeface="Arial" panose="020B0604020202020204" pitchFamily="34" charset="0"/>
                <a:ea typeface="宋体" panose="02010600030101010101" pitchFamily="2" charset="-122"/>
              </a:rPr>
              <a:t>2019</a:t>
            </a:r>
            <a:r>
              <a:rPr lang="zh-CN" altLang="en-US" sz="1800" dirty="0">
                <a:latin typeface="Arial" panose="020B0604020202020204" pitchFamily="34" charset="0"/>
                <a:ea typeface="宋体" panose="02010600030101010101" pitchFamily="2" charset="-122"/>
              </a:rPr>
              <a:t>年第</a:t>
            </a:r>
            <a:r>
              <a:rPr lang="en-US" altLang="zh-CN" sz="1800" dirty="0">
                <a:latin typeface="Arial" panose="020B0604020202020204" pitchFamily="34" charset="0"/>
                <a:ea typeface="宋体" panose="02010600030101010101" pitchFamily="2" charset="-122"/>
              </a:rPr>
              <a:t>2</a:t>
            </a:r>
            <a:r>
              <a:rPr lang="zh-CN" altLang="en-US" sz="1800" dirty="0">
                <a:latin typeface="Arial" panose="020B0604020202020204" pitchFamily="34" charset="0"/>
                <a:ea typeface="宋体" panose="02010600030101010101" pitchFamily="2" charset="-122"/>
              </a:rPr>
              <a:t>学期选修了</a:t>
            </a:r>
            <a:r>
              <a:rPr lang="en-US" altLang="zh-CN" sz="1800" dirty="0">
                <a:latin typeface="Arial" panose="020B0604020202020204" pitchFamily="34" charset="0"/>
                <a:ea typeface="宋体" panose="02010600030101010101" pitchFamily="2" charset="-122"/>
              </a:rPr>
              <a:t>10</a:t>
            </a:r>
            <a:r>
              <a:rPr lang="zh-CN" altLang="en-US" sz="1800" dirty="0">
                <a:latin typeface="Arial" panose="020B0604020202020204" pitchFamily="34" charset="0"/>
                <a:ea typeface="宋体" panose="02010600030101010101" pitchFamily="2" charset="-122"/>
              </a:rPr>
              <a:t>门以上课程的学生学号</a:t>
            </a:r>
          </a:p>
          <a:p>
            <a:pPr algn="just" eaLnBrk="1" hangingPunct="1">
              <a:lnSpc>
                <a:spcPct val="130000"/>
              </a:lnSpc>
              <a:buFont typeface="Wingdings" pitchFamily="2" charset="2"/>
              <a:buNone/>
            </a:pPr>
            <a:r>
              <a:rPr lang="en-US" altLang="zh-CN" sz="1800" dirty="0">
                <a:ea typeface="黑体" panose="02010609060101010101" pitchFamily="49" charset="-122"/>
              </a:rPr>
              <a:t>SELECT Sno</a:t>
            </a:r>
          </a:p>
          <a:p>
            <a:pPr algn="just" eaLnBrk="1" hangingPunct="1">
              <a:lnSpc>
                <a:spcPct val="130000"/>
              </a:lnSpc>
              <a:buFont typeface="Wingdings" pitchFamily="2" charset="2"/>
              <a:buNone/>
            </a:pPr>
            <a:r>
              <a:rPr lang="en-US" altLang="zh-CN" sz="1800" dirty="0">
                <a:ea typeface="黑体" panose="02010609060101010101" pitchFamily="49" charset="-122"/>
              </a:rPr>
              <a:t>FROM  SC</a:t>
            </a:r>
          </a:p>
          <a:p>
            <a:pPr algn="just" eaLnBrk="1" hangingPunct="1">
              <a:lnSpc>
                <a:spcPct val="130000"/>
              </a:lnSpc>
              <a:buFont typeface="Wingdings" pitchFamily="2" charset="2"/>
              <a:buNone/>
            </a:pPr>
            <a:r>
              <a:rPr lang="en-US" altLang="zh-CN" sz="1800" dirty="0">
                <a:ea typeface="黑体" panose="02010609060101010101" pitchFamily="49" charset="-122"/>
              </a:rPr>
              <a:t>WHERE Semester='20192'        </a:t>
            </a:r>
            <a:r>
              <a:rPr lang="en-US" altLang="zh-CN" sz="1800" dirty="0"/>
              <a:t>/*</a:t>
            </a:r>
            <a:r>
              <a:rPr lang="zh-CN" altLang="en-US" sz="1800" dirty="0"/>
              <a:t>先求出</a:t>
            </a:r>
            <a:r>
              <a:rPr lang="en-US" altLang="zh-CN" sz="1800" dirty="0"/>
              <a:t>2019</a:t>
            </a:r>
            <a:r>
              <a:rPr lang="zh-CN" altLang="en-US" sz="1800" dirty="0"/>
              <a:t>年第</a:t>
            </a:r>
            <a:r>
              <a:rPr lang="en-US" altLang="zh-CN" sz="1800" dirty="0"/>
              <a:t>2</a:t>
            </a:r>
            <a:r>
              <a:rPr lang="zh-CN" altLang="en-US" sz="1800" dirty="0"/>
              <a:t>学期选课的所有学生*</a:t>
            </a:r>
            <a:r>
              <a:rPr lang="en-US" altLang="zh-CN" sz="1800" dirty="0"/>
              <a:t>/</a:t>
            </a:r>
          </a:p>
          <a:p>
            <a:pPr algn="just" eaLnBrk="1" hangingPunct="1">
              <a:lnSpc>
                <a:spcPct val="130000"/>
              </a:lnSpc>
              <a:buFont typeface="Wingdings" pitchFamily="2" charset="2"/>
              <a:buNone/>
            </a:pPr>
            <a:r>
              <a:rPr lang="en-US" altLang="zh-CN" sz="1800" dirty="0"/>
              <a:t>GROUP BY Sno                               /*</a:t>
            </a:r>
            <a:r>
              <a:rPr lang="zh-CN" altLang="en-US" sz="1800" dirty="0"/>
              <a:t>用</a:t>
            </a:r>
            <a:r>
              <a:rPr lang="en-US" altLang="zh-CN" sz="1800" dirty="0"/>
              <a:t>GROUP BY</a:t>
            </a:r>
            <a:r>
              <a:rPr lang="zh-CN" altLang="en-US" sz="1800" dirty="0"/>
              <a:t>子句按</a:t>
            </a:r>
            <a:r>
              <a:rPr lang="en-US" altLang="zh-CN" sz="1800" dirty="0"/>
              <a:t>Sno</a:t>
            </a:r>
            <a:r>
              <a:rPr lang="zh-CN" altLang="en-US" sz="1800" dirty="0"/>
              <a:t>进行分组*</a:t>
            </a:r>
            <a:r>
              <a:rPr lang="en-US" altLang="zh-CN" sz="1800" dirty="0"/>
              <a:t>/</a:t>
            </a:r>
          </a:p>
          <a:p>
            <a:pPr algn="just" eaLnBrk="1" hangingPunct="1">
              <a:lnSpc>
                <a:spcPct val="130000"/>
              </a:lnSpc>
              <a:buFont typeface="Wingdings" pitchFamily="2" charset="2"/>
              <a:buNone/>
            </a:pPr>
            <a:r>
              <a:rPr lang="en-US" altLang="zh-CN" sz="1800" dirty="0"/>
              <a:t>HAVING COUNT(*) &gt;10;                 /* </a:t>
            </a:r>
            <a:r>
              <a:rPr lang="zh-CN" altLang="en-US" sz="1800" dirty="0"/>
              <a:t>用聚集函数</a:t>
            </a:r>
            <a:r>
              <a:rPr lang="en-US" altLang="zh-CN" sz="1800" dirty="0"/>
              <a:t>COUNT</a:t>
            </a:r>
            <a:r>
              <a:rPr lang="zh-CN" altLang="en-US" sz="1800" dirty="0"/>
              <a:t>对每一组计数 *</a:t>
            </a:r>
            <a:r>
              <a:rPr lang="en-US" altLang="zh-CN" sz="1800" dirty="0"/>
              <a:t>/</a:t>
            </a:r>
          </a:p>
          <a:p>
            <a:pPr algn="just" eaLnBrk="1" hangingPunct="1">
              <a:buFont typeface="Wingdings" pitchFamily="2" charset="2"/>
              <a:buNone/>
            </a:pPr>
            <a:r>
              <a:rPr lang="zh-CN" altLang="en-US" sz="1800" dirty="0"/>
              <a:t>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a:extLst>
              <a:ext uri="{FF2B5EF4-FFF2-40B4-BE49-F238E27FC236}">
                <a16:creationId xmlns:a16="http://schemas.microsoft.com/office/drawing/2014/main" id="{F9AB5F44-FA80-41D1-B283-9071E3CEEC67}"/>
              </a:ext>
            </a:extLst>
          </p:cNvPr>
          <p:cNvSpPr>
            <a:spLocks noGrp="1" noChangeArrowheads="1"/>
          </p:cNvSpPr>
          <p:nvPr>
            <p:ph type="title" idx="4294967295"/>
          </p:nvPr>
        </p:nvSpPr>
        <p:spPr/>
        <p:txBody>
          <a:bodyPr/>
          <a:lstStyle/>
          <a:p>
            <a:pPr eaLnBrk="1" hangingPunct="1"/>
            <a:r>
              <a:rPr lang="en-US" altLang="zh-CN" sz="2700"/>
              <a:t>GROUP BY</a:t>
            </a:r>
            <a:r>
              <a:rPr lang="zh-CN" altLang="en-US" sz="2700"/>
              <a:t>子句（续）</a:t>
            </a:r>
          </a:p>
        </p:txBody>
      </p:sp>
      <p:sp>
        <p:nvSpPr>
          <p:cNvPr id="99331" name="内容占位符 2">
            <a:extLst>
              <a:ext uri="{FF2B5EF4-FFF2-40B4-BE49-F238E27FC236}">
                <a16:creationId xmlns:a16="http://schemas.microsoft.com/office/drawing/2014/main" id="{9B64AD8F-6841-FBB9-D263-78F4B0391DEE}"/>
              </a:ext>
            </a:extLst>
          </p:cNvPr>
          <p:cNvSpPr>
            <a:spLocks noGrp="1" noChangeArrowheads="1"/>
          </p:cNvSpPr>
          <p:nvPr>
            <p:ph idx="4294967295"/>
          </p:nvPr>
        </p:nvSpPr>
        <p:spPr>
          <a:xfrm>
            <a:off x="683568" y="1484784"/>
            <a:ext cx="7848871" cy="4394523"/>
          </a:xfrm>
        </p:spPr>
        <p:txBody>
          <a:bodyPr>
            <a:normAutofit/>
          </a:bodyPr>
          <a:lstStyle/>
          <a:p>
            <a:pPr marL="0" indent="0">
              <a:buNone/>
            </a:pPr>
            <a:r>
              <a:rPr lang="en-US" altLang="zh-CN" sz="1800" dirty="0"/>
              <a:t>[</a:t>
            </a:r>
            <a:r>
              <a:rPr lang="zh-CN" altLang="en-US" sz="1800" dirty="0"/>
              <a:t>例</a:t>
            </a:r>
            <a:r>
              <a:rPr lang="en-US" altLang="zh-CN" sz="1800" dirty="0"/>
              <a:t>3.48 ]</a:t>
            </a:r>
            <a:r>
              <a:rPr lang="zh-CN" altLang="en-US" sz="1800" dirty="0"/>
              <a:t>查询平均成绩大于等于</a:t>
            </a:r>
            <a:r>
              <a:rPr lang="en-US" altLang="zh-CN" sz="1800" dirty="0"/>
              <a:t>90</a:t>
            </a:r>
            <a:r>
              <a:rPr lang="zh-CN" altLang="en-US" sz="1800" dirty="0"/>
              <a:t>分的学生学号和平均成绩</a:t>
            </a:r>
          </a:p>
          <a:p>
            <a:pPr marL="0" indent="0" algn="just">
              <a:buNone/>
            </a:pPr>
            <a:r>
              <a:rPr lang="en-US" altLang="zh-CN" sz="1800" dirty="0"/>
              <a:t>SELECT </a:t>
            </a:r>
            <a:r>
              <a:rPr lang="en-US" altLang="zh-CN" sz="1800" dirty="0" err="1"/>
              <a:t>Sno,AVG</a:t>
            </a:r>
            <a:r>
              <a:rPr lang="en-US" altLang="zh-CN" sz="1800" dirty="0"/>
              <a:t>(Grade)</a:t>
            </a:r>
            <a:endParaRPr lang="zh-CN" altLang="zh-CN" sz="1800" dirty="0"/>
          </a:p>
          <a:p>
            <a:pPr marL="0" indent="0" algn="just">
              <a:buNone/>
            </a:pPr>
            <a:r>
              <a:rPr lang="en-US" altLang="zh-CN" sz="1800" dirty="0"/>
              <a:t>FROM SC</a:t>
            </a:r>
            <a:endParaRPr lang="zh-CN" altLang="zh-CN" sz="1800" dirty="0"/>
          </a:p>
          <a:p>
            <a:pPr marL="0" indent="0" algn="just">
              <a:buNone/>
            </a:pPr>
            <a:r>
              <a:rPr lang="en-US" altLang="zh-CN" sz="1800" dirty="0"/>
              <a:t>GROUP BY Sno</a:t>
            </a:r>
            <a:endParaRPr lang="zh-CN" altLang="zh-CN" sz="1800" dirty="0"/>
          </a:p>
          <a:p>
            <a:pPr marL="0" indent="0" algn="just">
              <a:buNone/>
            </a:pPr>
            <a:r>
              <a:rPr lang="en-US" altLang="zh-CN" sz="1800" dirty="0">
                <a:solidFill>
                  <a:srgbClr val="000000"/>
                </a:solidFill>
              </a:rPr>
              <a:t>HAVING AVG(Grade)&gt;=90;</a:t>
            </a:r>
          </a:p>
          <a:p>
            <a:pPr marL="0" indent="0" algn="just">
              <a:buNone/>
            </a:pPr>
            <a:endParaRPr lang="zh-CN" altLang="zh-CN" sz="1800" dirty="0"/>
          </a:p>
          <a:p>
            <a:pPr marL="0" indent="0" algn="just">
              <a:buNone/>
            </a:pPr>
            <a:r>
              <a:rPr lang="zh-CN" altLang="zh-CN" sz="1800" dirty="0">
                <a:solidFill>
                  <a:srgbClr val="000000"/>
                </a:solidFill>
              </a:rPr>
              <a:t>下面的语句是错误的：</a:t>
            </a:r>
            <a:endParaRPr lang="zh-CN" altLang="zh-CN" sz="1800" dirty="0"/>
          </a:p>
          <a:p>
            <a:pPr marL="0" indent="0" algn="just">
              <a:buNone/>
            </a:pPr>
            <a:r>
              <a:rPr lang="en-US" altLang="zh-CN" sz="1800" dirty="0"/>
              <a:t>SELECT </a:t>
            </a:r>
            <a:r>
              <a:rPr lang="en-US" altLang="zh-CN" sz="1800" dirty="0" err="1"/>
              <a:t>Sno,AVG</a:t>
            </a:r>
            <a:r>
              <a:rPr lang="en-US" altLang="zh-CN" sz="1800" dirty="0"/>
              <a:t>(Grade)</a:t>
            </a:r>
            <a:endParaRPr lang="zh-CN" altLang="zh-CN" sz="1800" dirty="0"/>
          </a:p>
          <a:p>
            <a:pPr marL="0" indent="0" algn="just">
              <a:buNone/>
            </a:pPr>
            <a:r>
              <a:rPr lang="en-US" altLang="zh-CN" sz="1800" dirty="0"/>
              <a:t>FROM SC</a:t>
            </a:r>
            <a:endParaRPr lang="zh-CN" altLang="zh-CN" sz="1800" dirty="0"/>
          </a:p>
          <a:p>
            <a:pPr marL="0" indent="0" algn="just">
              <a:buNone/>
            </a:pPr>
            <a:r>
              <a:rPr lang="en-US" altLang="zh-CN" sz="1800" dirty="0">
                <a:solidFill>
                  <a:srgbClr val="FF0000"/>
                </a:solidFill>
              </a:rPr>
              <a:t>WHERE AVG(Grade)&gt;=90</a:t>
            </a:r>
            <a:endParaRPr lang="zh-CN" altLang="zh-CN" sz="1800" dirty="0">
              <a:solidFill>
                <a:srgbClr val="FF0000"/>
              </a:solidFill>
            </a:endParaRPr>
          </a:p>
          <a:p>
            <a:pPr marL="0" indent="0" algn="just">
              <a:buNone/>
            </a:pPr>
            <a:r>
              <a:rPr lang="en-US" altLang="zh-CN" sz="1800" dirty="0"/>
              <a:t>GROUP BY Sno;</a:t>
            </a:r>
            <a:endParaRPr lang="zh-CN" altLang="en-US" sz="18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6B752BBD-E577-5580-A72C-1D4F7D4170BE}"/>
              </a:ext>
            </a:extLst>
          </p:cNvPr>
          <p:cNvSpPr>
            <a:spLocks noGrp="1" noChangeArrowheads="1"/>
          </p:cNvSpPr>
          <p:nvPr>
            <p:ph type="title" idx="4294967295"/>
          </p:nvPr>
        </p:nvSpPr>
        <p:spPr/>
        <p:txBody>
          <a:bodyPr/>
          <a:lstStyle/>
          <a:p>
            <a:pPr eaLnBrk="1" hangingPunct="1"/>
            <a:r>
              <a:rPr lang="en-US" altLang="zh-CN" sz="2700"/>
              <a:t>GROUP BY</a:t>
            </a:r>
            <a:r>
              <a:rPr lang="zh-CN" altLang="en-US" sz="2700"/>
              <a:t>子句（续）</a:t>
            </a:r>
          </a:p>
        </p:txBody>
      </p:sp>
      <p:sp>
        <p:nvSpPr>
          <p:cNvPr id="41987" name="Rectangle 3">
            <a:extLst>
              <a:ext uri="{FF2B5EF4-FFF2-40B4-BE49-F238E27FC236}">
                <a16:creationId xmlns:a16="http://schemas.microsoft.com/office/drawing/2014/main" id="{775C782F-7478-3B6C-80F0-1D42B4FA55DE}"/>
              </a:ext>
            </a:extLst>
          </p:cNvPr>
          <p:cNvSpPr>
            <a:spLocks noGrp="1" noChangeArrowheads="1"/>
          </p:cNvSpPr>
          <p:nvPr>
            <p:ph type="body" idx="4294967295"/>
          </p:nvPr>
        </p:nvSpPr>
        <p:spPr>
          <a:xfrm>
            <a:off x="457200" y="1681164"/>
            <a:ext cx="8489286" cy="3517106"/>
          </a:xfrm>
        </p:spPr>
        <p:txBody>
          <a:bodyPr/>
          <a:lstStyle/>
          <a:p>
            <a:pPr algn="just" eaLnBrk="1" hangingPunct="1">
              <a:lnSpc>
                <a:spcPct val="150000"/>
              </a:lnSpc>
              <a:spcBef>
                <a:spcPct val="0"/>
              </a:spcBef>
            </a:pPr>
            <a:r>
              <a:rPr lang="en-US" altLang="zh-CN" dirty="0">
                <a:solidFill>
                  <a:srgbClr val="FF00FF"/>
                </a:solidFill>
              </a:rPr>
              <a:t>HAVING</a:t>
            </a:r>
            <a:r>
              <a:rPr lang="zh-CN" altLang="en-US" dirty="0"/>
              <a:t>短语与</a:t>
            </a:r>
            <a:r>
              <a:rPr lang="en-US" altLang="zh-CN" dirty="0"/>
              <a:t>WHERE</a:t>
            </a:r>
            <a:r>
              <a:rPr lang="zh-CN" altLang="en-US" dirty="0"/>
              <a:t>子句的区别：</a:t>
            </a:r>
          </a:p>
          <a:p>
            <a:pPr lvl="1" algn="just" eaLnBrk="1" hangingPunct="1">
              <a:lnSpc>
                <a:spcPct val="150000"/>
              </a:lnSpc>
              <a:spcBef>
                <a:spcPct val="0"/>
              </a:spcBef>
            </a:pPr>
            <a:r>
              <a:rPr lang="en-US" altLang="zh-CN" dirty="0"/>
              <a:t>WHERE</a:t>
            </a:r>
            <a:r>
              <a:rPr lang="zh-CN" altLang="en-US" dirty="0"/>
              <a:t>子句作用于基表或视图，从中选择满足条件的元组</a:t>
            </a:r>
          </a:p>
          <a:p>
            <a:pPr lvl="1" algn="just" eaLnBrk="1" hangingPunct="1">
              <a:lnSpc>
                <a:spcPct val="150000"/>
              </a:lnSpc>
              <a:spcBef>
                <a:spcPct val="0"/>
              </a:spcBef>
            </a:pPr>
            <a:r>
              <a:rPr lang="en-US" altLang="zh-CN" dirty="0"/>
              <a:t>HAVING</a:t>
            </a:r>
            <a:r>
              <a:rPr lang="zh-CN" altLang="en-US" dirty="0"/>
              <a:t>短语作用于组，从中选择满足条件的组。</a:t>
            </a:r>
            <a:endParaRPr lang="en-US" altLang="zh-CN"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87C53A6D-2E43-80BD-F9C5-5E5F43D39C0B}"/>
              </a:ext>
            </a:extLst>
          </p:cNvPr>
          <p:cNvSpPr>
            <a:spLocks noGrp="1" noChangeArrowheads="1"/>
          </p:cNvSpPr>
          <p:nvPr>
            <p:ph type="title" idx="4294967295"/>
          </p:nvPr>
        </p:nvSpPr>
        <p:spPr/>
        <p:txBody>
          <a:bodyPr/>
          <a:lstStyle/>
          <a:p>
            <a:pPr eaLnBrk="1" hangingPunct="1"/>
            <a:r>
              <a:rPr lang="en-US" altLang="zh-CN" sz="2700" dirty="0"/>
              <a:t>6. LIMIT</a:t>
            </a:r>
            <a:r>
              <a:rPr lang="zh-CN" altLang="en-US" sz="2700" dirty="0"/>
              <a:t>子句</a:t>
            </a:r>
          </a:p>
        </p:txBody>
      </p:sp>
      <p:sp>
        <p:nvSpPr>
          <p:cNvPr id="99331" name="Rectangle 3">
            <a:extLst>
              <a:ext uri="{FF2B5EF4-FFF2-40B4-BE49-F238E27FC236}">
                <a16:creationId xmlns:a16="http://schemas.microsoft.com/office/drawing/2014/main" id="{404F16F8-AA02-A489-18A1-AE144DD9ECE3}"/>
              </a:ext>
            </a:extLst>
          </p:cNvPr>
          <p:cNvSpPr>
            <a:spLocks noGrp="1" noChangeArrowheads="1"/>
          </p:cNvSpPr>
          <p:nvPr>
            <p:ph type="body" idx="4294967295"/>
          </p:nvPr>
        </p:nvSpPr>
        <p:spPr>
          <a:xfrm>
            <a:off x="466328" y="1449666"/>
            <a:ext cx="8229600" cy="3517106"/>
          </a:xfrm>
        </p:spPr>
        <p:txBody>
          <a:bodyPr>
            <a:noAutofit/>
          </a:bodyPr>
          <a:lstStyle/>
          <a:p>
            <a:pPr indent="0" algn="just">
              <a:lnSpc>
                <a:spcPct val="150000"/>
              </a:lnSpc>
              <a:spcBef>
                <a:spcPct val="0"/>
              </a:spcBef>
              <a:buNone/>
            </a:pPr>
            <a:r>
              <a:rPr lang="en-US" altLang="zh-CN" sz="2400" dirty="0"/>
              <a:t>LIMIT</a:t>
            </a:r>
            <a:r>
              <a:rPr lang="zh-CN" altLang="zh-CN" sz="2400" dirty="0"/>
              <a:t>子句用于限制</a:t>
            </a:r>
            <a:r>
              <a:rPr lang="en-US" altLang="zh-CN" sz="2400" dirty="0"/>
              <a:t>SELECT</a:t>
            </a:r>
            <a:r>
              <a:rPr lang="zh-CN" altLang="zh-CN" sz="2400" dirty="0"/>
              <a:t>语句查询结果的（元组）数量</a:t>
            </a:r>
            <a:endParaRPr lang="en-US" altLang="zh-CN" sz="2400" dirty="0"/>
          </a:p>
          <a:p>
            <a:pPr indent="0" algn="just">
              <a:lnSpc>
                <a:spcPct val="150000"/>
              </a:lnSpc>
              <a:spcBef>
                <a:spcPct val="0"/>
              </a:spcBef>
              <a:buNone/>
            </a:pPr>
            <a:r>
              <a:rPr lang="en-US" altLang="zh-CN" sz="2400" dirty="0"/>
              <a:t>LIMIT &lt;</a:t>
            </a:r>
            <a:r>
              <a:rPr lang="zh-CN" altLang="zh-CN" sz="2400" dirty="0"/>
              <a:t>行数</a:t>
            </a:r>
            <a:r>
              <a:rPr lang="en-US" altLang="zh-CN" sz="2400" dirty="0"/>
              <a:t>1&gt;[ OFFSET &lt;</a:t>
            </a:r>
            <a:r>
              <a:rPr lang="zh-CN" altLang="zh-CN" sz="2400" dirty="0"/>
              <a:t>行数</a:t>
            </a:r>
            <a:r>
              <a:rPr lang="en-US" altLang="zh-CN" sz="2400" dirty="0"/>
              <a:t>2&gt;]</a:t>
            </a:r>
            <a:r>
              <a:rPr lang="en-US" altLang="zh-CN" sz="2400" dirty="0">
                <a:solidFill>
                  <a:srgbClr val="000000"/>
                </a:solidFill>
              </a:rPr>
              <a:t>;</a:t>
            </a:r>
          </a:p>
          <a:p>
            <a:pPr indent="0" algn="just">
              <a:lnSpc>
                <a:spcPct val="150000"/>
              </a:lnSpc>
              <a:spcBef>
                <a:spcPct val="0"/>
              </a:spcBef>
              <a:buNone/>
            </a:pPr>
            <a:endParaRPr lang="zh-CN" altLang="zh-CN" sz="2400" dirty="0"/>
          </a:p>
          <a:p>
            <a:pPr indent="0" algn="just">
              <a:lnSpc>
                <a:spcPct val="150000"/>
              </a:lnSpc>
              <a:spcBef>
                <a:spcPct val="0"/>
              </a:spcBef>
              <a:buFont typeface="Wingdings" pitchFamily="2" charset="2"/>
              <a:buChar char="n"/>
            </a:pPr>
            <a:r>
              <a:rPr lang="zh-CN" altLang="zh-CN" sz="2400" dirty="0"/>
              <a:t>语义是忽略前</a:t>
            </a:r>
            <a:r>
              <a:rPr lang="en-US" altLang="zh-CN" sz="2400" dirty="0"/>
              <a:t>&lt;</a:t>
            </a:r>
            <a:r>
              <a:rPr lang="zh-CN" altLang="zh-CN" sz="2400" dirty="0"/>
              <a:t>行数</a:t>
            </a:r>
            <a:r>
              <a:rPr lang="en-US" altLang="zh-CN" sz="2400" dirty="0"/>
              <a:t>2&gt;</a:t>
            </a:r>
            <a:r>
              <a:rPr lang="zh-CN" altLang="zh-CN" sz="2400" dirty="0"/>
              <a:t>行，然后取</a:t>
            </a:r>
            <a:r>
              <a:rPr lang="en-US" altLang="zh-CN" sz="2400" dirty="0"/>
              <a:t>&lt;</a:t>
            </a:r>
            <a:r>
              <a:rPr lang="zh-CN" altLang="zh-CN" sz="2400" dirty="0"/>
              <a:t>行数</a:t>
            </a:r>
            <a:r>
              <a:rPr lang="en-US" altLang="zh-CN" sz="2400" dirty="0"/>
              <a:t>1&gt;</a:t>
            </a:r>
            <a:r>
              <a:rPr lang="zh-CN" altLang="zh-CN" sz="2400" dirty="0"/>
              <a:t>作为查询结果数据</a:t>
            </a:r>
            <a:endParaRPr lang="en-US" altLang="zh-CN" sz="2400" dirty="0"/>
          </a:p>
          <a:p>
            <a:pPr indent="0" algn="just">
              <a:lnSpc>
                <a:spcPct val="150000"/>
              </a:lnSpc>
              <a:spcBef>
                <a:spcPct val="0"/>
              </a:spcBef>
              <a:buFont typeface="Wingdings" pitchFamily="2" charset="2"/>
              <a:buChar char="n"/>
            </a:pPr>
            <a:r>
              <a:rPr lang="en-US" altLang="zh-CN" sz="2400" dirty="0"/>
              <a:t>OFFSET</a:t>
            </a:r>
            <a:r>
              <a:rPr lang="zh-CN" altLang="zh-CN" sz="2400" dirty="0"/>
              <a:t>可以省略，代表不忽略任何行</a:t>
            </a:r>
          </a:p>
          <a:p>
            <a:pPr indent="0" algn="just">
              <a:lnSpc>
                <a:spcPct val="150000"/>
              </a:lnSpc>
              <a:spcBef>
                <a:spcPct val="0"/>
              </a:spcBef>
              <a:buFont typeface="Wingdings" pitchFamily="2" charset="2"/>
              <a:buChar char="n"/>
            </a:pPr>
            <a:r>
              <a:rPr lang="en-US" altLang="zh-CN" sz="2400" dirty="0"/>
              <a:t>LIMIT</a:t>
            </a:r>
            <a:r>
              <a:rPr lang="zh-CN" altLang="zh-CN" sz="2400" dirty="0"/>
              <a:t>子句经常和</a:t>
            </a:r>
            <a:r>
              <a:rPr lang="en-US" altLang="zh-CN" sz="2400" dirty="0"/>
              <a:t>ORDER BY</a:t>
            </a:r>
            <a:r>
              <a:rPr lang="zh-CN" altLang="zh-CN" sz="2400" dirty="0"/>
              <a:t>子句一起使用</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E9E858ED-4596-1601-0A21-EE703C1A6EC4}"/>
              </a:ext>
            </a:extLst>
          </p:cNvPr>
          <p:cNvSpPr>
            <a:spLocks noGrp="1" noChangeArrowheads="1"/>
          </p:cNvSpPr>
          <p:nvPr>
            <p:ph type="title" idx="4294967295"/>
          </p:nvPr>
        </p:nvSpPr>
        <p:spPr/>
        <p:txBody>
          <a:bodyPr/>
          <a:lstStyle/>
          <a:p>
            <a:pPr eaLnBrk="1" hangingPunct="1"/>
            <a:r>
              <a:rPr lang="en-US" altLang="zh-CN" sz="2700"/>
              <a:t>LIMIT</a:t>
            </a:r>
            <a:r>
              <a:rPr lang="zh-CN" altLang="en-US" sz="2700"/>
              <a:t>子句（续）</a:t>
            </a:r>
          </a:p>
        </p:txBody>
      </p:sp>
      <p:sp>
        <p:nvSpPr>
          <p:cNvPr id="99331" name="Rectangle 3">
            <a:extLst>
              <a:ext uri="{FF2B5EF4-FFF2-40B4-BE49-F238E27FC236}">
                <a16:creationId xmlns:a16="http://schemas.microsoft.com/office/drawing/2014/main" id="{5A112AFA-26D5-4807-1920-63BD69EBD843}"/>
              </a:ext>
            </a:extLst>
          </p:cNvPr>
          <p:cNvSpPr>
            <a:spLocks noGrp="1" noChangeArrowheads="1"/>
          </p:cNvSpPr>
          <p:nvPr>
            <p:ph type="body" idx="4294967295"/>
          </p:nvPr>
        </p:nvSpPr>
        <p:spPr>
          <a:xfrm>
            <a:off x="323529" y="1681164"/>
            <a:ext cx="7758862" cy="3517106"/>
          </a:xfrm>
        </p:spPr>
        <p:txBody>
          <a:bodyPr/>
          <a:lstStyle/>
          <a:p>
            <a:pPr indent="0" algn="just">
              <a:buNone/>
            </a:pPr>
            <a:r>
              <a:rPr lang="en-US" altLang="zh-CN" sz="2000" dirty="0"/>
              <a:t>[</a:t>
            </a:r>
            <a:r>
              <a:rPr lang="zh-CN" altLang="en-US" sz="2000" dirty="0"/>
              <a:t>例</a:t>
            </a:r>
            <a:r>
              <a:rPr lang="en-US" altLang="zh-CN" sz="2000" dirty="0"/>
              <a:t>3.49]</a:t>
            </a:r>
            <a:r>
              <a:rPr lang="zh-CN" altLang="en-US" sz="2000" dirty="0"/>
              <a:t>查询选修了</a:t>
            </a:r>
            <a:r>
              <a:rPr lang="en-US" altLang="zh-CN" sz="2000" dirty="0"/>
              <a:t>81002</a:t>
            </a:r>
            <a:r>
              <a:rPr lang="zh-CN" altLang="en-US" sz="2000" dirty="0"/>
              <a:t>号课程的成绩排名前</a:t>
            </a:r>
            <a:r>
              <a:rPr lang="en-US" altLang="zh-CN" sz="2000" dirty="0"/>
              <a:t>2</a:t>
            </a:r>
            <a:r>
              <a:rPr lang="zh-CN" altLang="en-US" sz="2000" dirty="0"/>
              <a:t>名的学生学号</a:t>
            </a:r>
          </a:p>
          <a:p>
            <a:pPr indent="0" algn="just">
              <a:lnSpc>
                <a:spcPct val="150000"/>
              </a:lnSpc>
              <a:spcBef>
                <a:spcPct val="0"/>
              </a:spcBef>
              <a:buNone/>
            </a:pPr>
            <a:r>
              <a:rPr lang="en-US" altLang="zh-CN" sz="2000" dirty="0"/>
              <a:t>SELECT Sno</a:t>
            </a:r>
          </a:p>
          <a:p>
            <a:pPr indent="0" algn="just">
              <a:lnSpc>
                <a:spcPct val="150000"/>
              </a:lnSpc>
              <a:spcBef>
                <a:spcPct val="0"/>
              </a:spcBef>
              <a:buNone/>
            </a:pPr>
            <a:r>
              <a:rPr lang="en-US" altLang="zh-CN" sz="2000" dirty="0"/>
              <a:t>FROM SC</a:t>
            </a:r>
          </a:p>
          <a:p>
            <a:pPr indent="0" algn="just">
              <a:lnSpc>
                <a:spcPct val="150000"/>
              </a:lnSpc>
              <a:spcBef>
                <a:spcPct val="0"/>
              </a:spcBef>
              <a:buNone/>
            </a:pPr>
            <a:r>
              <a:rPr lang="en-US" altLang="zh-CN" sz="2000" dirty="0"/>
              <a:t>WHERE </a:t>
            </a:r>
            <a:r>
              <a:rPr lang="en-US" altLang="zh-CN" sz="2000" dirty="0" err="1"/>
              <a:t>Cno</a:t>
            </a:r>
            <a:r>
              <a:rPr lang="en-US" altLang="zh-CN" sz="2000" dirty="0"/>
              <a:t>=‘81002’ </a:t>
            </a:r>
          </a:p>
          <a:p>
            <a:pPr indent="0" algn="just">
              <a:lnSpc>
                <a:spcPct val="150000"/>
              </a:lnSpc>
              <a:spcBef>
                <a:spcPct val="0"/>
              </a:spcBef>
              <a:buNone/>
            </a:pPr>
            <a:r>
              <a:rPr lang="en-US" altLang="zh-CN" sz="2000" dirty="0"/>
              <a:t>ORDER BY GRADE DESC</a:t>
            </a:r>
          </a:p>
          <a:p>
            <a:pPr indent="0" algn="just">
              <a:lnSpc>
                <a:spcPct val="150000"/>
              </a:lnSpc>
              <a:spcBef>
                <a:spcPct val="0"/>
              </a:spcBef>
              <a:buNone/>
            </a:pPr>
            <a:r>
              <a:rPr lang="en-US" altLang="zh-CN" sz="2000" dirty="0"/>
              <a:t>LIMIT 2;                /*</a:t>
            </a:r>
            <a:r>
              <a:rPr lang="zh-CN" altLang="en-US" sz="2000" dirty="0"/>
              <a:t>取前</a:t>
            </a:r>
            <a:r>
              <a:rPr lang="en-US" altLang="zh-CN" sz="2000" dirty="0"/>
              <a:t>2</a:t>
            </a:r>
            <a:r>
              <a:rPr lang="zh-CN" altLang="en-US" sz="2000" dirty="0"/>
              <a:t>行数据为查询结果*</a:t>
            </a:r>
            <a:r>
              <a:rPr lang="en-US" altLang="zh-CN" sz="2000" dirty="0"/>
              <a:t>/</a:t>
            </a:r>
          </a:p>
          <a:p>
            <a:pPr indent="0" algn="just">
              <a:buNone/>
            </a:pPr>
            <a:endParaRPr lang="en-US" altLang="zh-CN" sz="1650" dirty="0"/>
          </a:p>
          <a:p>
            <a:pPr indent="0" algn="just">
              <a:buNone/>
            </a:pPr>
            <a:endParaRPr lang="en-US" altLang="zh-CN" sz="165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F841A8F0-A508-CD37-8748-12DB7CAEB2E4}"/>
              </a:ext>
            </a:extLst>
          </p:cNvPr>
          <p:cNvSpPr>
            <a:spLocks noGrp="1" noChangeArrowheads="1"/>
          </p:cNvSpPr>
          <p:nvPr>
            <p:ph type="title" idx="4294967295"/>
          </p:nvPr>
        </p:nvSpPr>
        <p:spPr/>
        <p:txBody>
          <a:bodyPr/>
          <a:lstStyle/>
          <a:p>
            <a:pPr eaLnBrk="1" hangingPunct="1"/>
            <a:r>
              <a:rPr lang="en-US" altLang="zh-CN" sz="2700"/>
              <a:t>LIMIT</a:t>
            </a:r>
            <a:r>
              <a:rPr lang="zh-CN" altLang="en-US" sz="2700"/>
              <a:t>子句（续）</a:t>
            </a:r>
          </a:p>
        </p:txBody>
      </p:sp>
      <p:sp>
        <p:nvSpPr>
          <p:cNvPr id="99331" name="Rectangle 3">
            <a:extLst>
              <a:ext uri="{FF2B5EF4-FFF2-40B4-BE49-F238E27FC236}">
                <a16:creationId xmlns:a16="http://schemas.microsoft.com/office/drawing/2014/main" id="{1B74178E-621C-2BCB-309F-50A03ECFDA13}"/>
              </a:ext>
            </a:extLst>
          </p:cNvPr>
          <p:cNvSpPr>
            <a:spLocks noGrp="1" noChangeArrowheads="1"/>
          </p:cNvSpPr>
          <p:nvPr>
            <p:ph type="body" idx="4294967295"/>
          </p:nvPr>
        </p:nvSpPr>
        <p:spPr>
          <a:xfrm>
            <a:off x="457201" y="1681164"/>
            <a:ext cx="7247336" cy="3517106"/>
          </a:xfrm>
        </p:spPr>
        <p:txBody>
          <a:bodyPr/>
          <a:lstStyle/>
          <a:p>
            <a:pPr indent="0" algn="just">
              <a:lnSpc>
                <a:spcPct val="150000"/>
              </a:lnSpc>
              <a:spcBef>
                <a:spcPct val="0"/>
              </a:spcBef>
              <a:buNone/>
            </a:pPr>
            <a:r>
              <a:rPr lang="en-US" altLang="zh-CN" sz="1800" dirty="0"/>
              <a:t>[</a:t>
            </a:r>
            <a:r>
              <a:rPr lang="zh-CN" altLang="en-US" sz="1800" dirty="0"/>
              <a:t>例</a:t>
            </a:r>
            <a:r>
              <a:rPr lang="en-US" altLang="zh-CN" sz="1800" dirty="0"/>
              <a:t>3.50]</a:t>
            </a:r>
            <a:r>
              <a:rPr lang="zh-CN" altLang="en-US" sz="1800" dirty="0"/>
              <a:t>查询平均成绩排名在</a:t>
            </a:r>
            <a:r>
              <a:rPr lang="en-US" altLang="zh-CN" sz="1800" dirty="0"/>
              <a:t>3-5</a:t>
            </a:r>
            <a:r>
              <a:rPr lang="zh-CN" altLang="en-US" sz="1800" dirty="0"/>
              <a:t>名的学生学号和平均成绩</a:t>
            </a:r>
          </a:p>
          <a:p>
            <a:pPr indent="0" algn="just">
              <a:lnSpc>
                <a:spcPct val="150000"/>
              </a:lnSpc>
              <a:spcBef>
                <a:spcPct val="0"/>
              </a:spcBef>
              <a:buNone/>
            </a:pPr>
            <a:r>
              <a:rPr lang="en-US" altLang="zh-CN" sz="1800" dirty="0"/>
              <a:t>SELECT </a:t>
            </a:r>
            <a:r>
              <a:rPr lang="en-US" altLang="zh-CN" sz="1800" dirty="0" err="1"/>
              <a:t>Sno,AVG</a:t>
            </a:r>
            <a:r>
              <a:rPr lang="en-US" altLang="zh-CN" sz="1800" dirty="0"/>
              <a:t>(Grade)</a:t>
            </a:r>
          </a:p>
          <a:p>
            <a:pPr indent="0" algn="just">
              <a:lnSpc>
                <a:spcPct val="150000"/>
              </a:lnSpc>
              <a:spcBef>
                <a:spcPct val="0"/>
              </a:spcBef>
              <a:buNone/>
            </a:pPr>
            <a:r>
              <a:rPr lang="en-US" altLang="zh-CN" sz="1800" dirty="0"/>
              <a:t>FROM SC</a:t>
            </a:r>
          </a:p>
          <a:p>
            <a:pPr indent="0" algn="just">
              <a:lnSpc>
                <a:spcPct val="150000"/>
              </a:lnSpc>
              <a:spcBef>
                <a:spcPct val="0"/>
              </a:spcBef>
              <a:buNone/>
            </a:pPr>
            <a:r>
              <a:rPr lang="en-US" altLang="zh-CN" sz="1800" dirty="0"/>
              <a:t>GROUP BY Sno</a:t>
            </a:r>
          </a:p>
          <a:p>
            <a:pPr indent="0" algn="just">
              <a:lnSpc>
                <a:spcPct val="150000"/>
              </a:lnSpc>
              <a:spcBef>
                <a:spcPct val="0"/>
              </a:spcBef>
              <a:buNone/>
            </a:pPr>
            <a:r>
              <a:rPr lang="en-US" altLang="zh-CN" sz="1800" dirty="0"/>
              <a:t>ORDER BY AVG(Grade) DESC</a:t>
            </a:r>
          </a:p>
          <a:p>
            <a:pPr indent="0" algn="just">
              <a:lnSpc>
                <a:spcPct val="150000"/>
              </a:lnSpc>
              <a:spcBef>
                <a:spcPct val="0"/>
              </a:spcBef>
              <a:buNone/>
            </a:pPr>
            <a:r>
              <a:rPr lang="en-US" altLang="zh-CN" sz="1800" dirty="0"/>
              <a:t>LIMIT 5 OFFSET 2</a:t>
            </a:r>
            <a:r>
              <a:rPr lang="en-US" altLang="zh-CN" sz="1500" dirty="0"/>
              <a:t>;       </a:t>
            </a:r>
            <a:r>
              <a:rPr lang="en-US" altLang="zh-CN" sz="1200" dirty="0"/>
              <a:t>/*</a:t>
            </a:r>
            <a:r>
              <a:rPr lang="zh-CN" altLang="en-US" sz="1200" dirty="0"/>
              <a:t>取</a:t>
            </a:r>
            <a:r>
              <a:rPr lang="en-US" altLang="zh-CN" sz="1200" dirty="0"/>
              <a:t>5</a:t>
            </a:r>
            <a:r>
              <a:rPr lang="zh-CN" altLang="en-US" sz="1200" dirty="0"/>
              <a:t>行数据，忽略前</a:t>
            </a:r>
            <a:r>
              <a:rPr lang="en-US" altLang="zh-CN" sz="1200" dirty="0"/>
              <a:t>2</a:t>
            </a:r>
            <a:r>
              <a:rPr lang="zh-CN" altLang="en-US" sz="1200" dirty="0"/>
              <a:t>行，之后为查询结果数据*</a:t>
            </a:r>
            <a:r>
              <a:rPr lang="en-US" altLang="zh-CN" sz="1200" dirty="0"/>
              <a:t>/</a:t>
            </a:r>
            <a:endParaRPr lang="en-US" altLang="zh-CN" sz="18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0647D896-D345-5582-47C6-A3016D3FB834}"/>
              </a:ext>
            </a:extLst>
          </p:cNvPr>
          <p:cNvSpPr>
            <a:spLocks noGrp="1" noChangeArrowheads="1"/>
          </p:cNvSpPr>
          <p:nvPr>
            <p:ph type="title" idx="4294967295"/>
          </p:nvPr>
        </p:nvSpPr>
        <p:spPr/>
        <p:txBody>
          <a:bodyPr/>
          <a:lstStyle/>
          <a:p>
            <a:pPr eaLnBrk="1" hangingPunct="1"/>
            <a:r>
              <a:rPr lang="en-US" altLang="zh-CN" sz="2700"/>
              <a:t>3.3  </a:t>
            </a:r>
            <a:r>
              <a:rPr lang="zh-CN" altLang="en-US" sz="2700"/>
              <a:t>数据查询 </a:t>
            </a:r>
          </a:p>
        </p:txBody>
      </p:sp>
      <p:sp>
        <p:nvSpPr>
          <p:cNvPr id="6147" name="Rectangle 3">
            <a:extLst>
              <a:ext uri="{FF2B5EF4-FFF2-40B4-BE49-F238E27FC236}">
                <a16:creationId xmlns:a16="http://schemas.microsoft.com/office/drawing/2014/main" id="{631742E4-F0A1-0063-E884-3381DB0BEE56}"/>
              </a:ext>
            </a:extLst>
          </p:cNvPr>
          <p:cNvSpPr>
            <a:spLocks noGrp="1" noChangeArrowheads="1"/>
          </p:cNvSpPr>
          <p:nvPr>
            <p:ph type="body" idx="4294967295"/>
          </p:nvPr>
        </p:nvSpPr>
        <p:spPr>
          <a:xfrm>
            <a:off x="1818086" y="1754981"/>
            <a:ext cx="5183981" cy="3411141"/>
          </a:xfrm>
        </p:spPr>
        <p:txBody>
          <a:bodyPr>
            <a:normAutofit fontScale="77500" lnSpcReduction="20000"/>
          </a:bodyPr>
          <a:lstStyle/>
          <a:p>
            <a:pPr marL="0" indent="0" algn="just">
              <a:lnSpc>
                <a:spcPct val="150000"/>
              </a:lnSpc>
              <a:buNone/>
            </a:pPr>
            <a:r>
              <a:rPr lang="en-US" altLang="zh-CN"/>
              <a:t>3.3.1 </a:t>
            </a:r>
            <a:r>
              <a:rPr lang="zh-CN" altLang="en-US"/>
              <a:t>单表查询</a:t>
            </a:r>
          </a:p>
          <a:p>
            <a:pPr marL="0" indent="0" algn="just">
              <a:lnSpc>
                <a:spcPct val="150000"/>
              </a:lnSpc>
              <a:buNone/>
            </a:pPr>
            <a:r>
              <a:rPr lang="en-US" altLang="zh-CN">
                <a:solidFill>
                  <a:srgbClr val="00B050"/>
                </a:solidFill>
              </a:rPr>
              <a:t>3.3.2 </a:t>
            </a:r>
            <a:r>
              <a:rPr lang="zh-CN" altLang="en-US">
                <a:solidFill>
                  <a:srgbClr val="00B050"/>
                </a:solidFill>
              </a:rPr>
              <a:t>连接查询</a:t>
            </a:r>
          </a:p>
          <a:p>
            <a:pPr marL="0" indent="0" algn="just">
              <a:lnSpc>
                <a:spcPct val="150000"/>
              </a:lnSpc>
              <a:buNone/>
            </a:pPr>
            <a:r>
              <a:rPr lang="en-US" altLang="zh-CN"/>
              <a:t>3.3.3 </a:t>
            </a:r>
            <a:r>
              <a:rPr lang="zh-CN" altLang="en-US"/>
              <a:t>嵌套查询</a:t>
            </a:r>
          </a:p>
          <a:p>
            <a:pPr marL="0" indent="0" algn="just">
              <a:lnSpc>
                <a:spcPct val="150000"/>
              </a:lnSpc>
              <a:buNone/>
            </a:pPr>
            <a:r>
              <a:rPr lang="en-US" altLang="zh-CN"/>
              <a:t>3.3.4 </a:t>
            </a:r>
            <a:r>
              <a:rPr lang="zh-CN" altLang="en-US"/>
              <a:t>集合查询</a:t>
            </a:r>
            <a:endParaRPr lang="en-US" altLang="zh-CN"/>
          </a:p>
          <a:p>
            <a:pPr marL="0" indent="0" algn="just">
              <a:lnSpc>
                <a:spcPct val="150000"/>
              </a:lnSpc>
              <a:buNone/>
            </a:pPr>
            <a:r>
              <a:rPr lang="en-US" altLang="zh-CN"/>
              <a:t>3.3.5</a:t>
            </a:r>
            <a:r>
              <a:rPr lang="zh-CN" altLang="en-US"/>
              <a:t>基于派生表的查询</a:t>
            </a:r>
          </a:p>
          <a:p>
            <a:pPr marL="0" indent="0" algn="just">
              <a:lnSpc>
                <a:spcPct val="150000"/>
              </a:lnSpc>
              <a:buNone/>
            </a:pPr>
            <a:r>
              <a:rPr lang="en-US" altLang="zh-CN"/>
              <a:t>3.3.5 Select</a:t>
            </a:r>
            <a:r>
              <a:rPr lang="zh-CN" altLang="en-US"/>
              <a:t>语句的一般形式 </a:t>
            </a:r>
          </a:p>
          <a:p>
            <a:pPr marL="0" indent="0" algn="just">
              <a:buNone/>
            </a:pPr>
            <a:r>
              <a:rPr lang="zh-CN" altLang="en-US"/>
              <a:t>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915B0B23-394F-7528-B4AE-D2D3EC1E7D10}"/>
              </a:ext>
            </a:extLst>
          </p:cNvPr>
          <p:cNvSpPr>
            <a:spLocks noGrp="1" noChangeArrowheads="1"/>
          </p:cNvSpPr>
          <p:nvPr>
            <p:ph type="title" idx="4294967295"/>
          </p:nvPr>
        </p:nvSpPr>
        <p:spPr/>
        <p:txBody>
          <a:bodyPr/>
          <a:lstStyle/>
          <a:p>
            <a:pPr eaLnBrk="1" hangingPunct="1"/>
            <a:r>
              <a:rPr lang="en-US" altLang="zh-CN" sz="2700"/>
              <a:t>3.3.2 </a:t>
            </a:r>
            <a:r>
              <a:rPr lang="zh-CN" altLang="en-US" sz="2700"/>
              <a:t>连接查询 </a:t>
            </a:r>
          </a:p>
        </p:txBody>
      </p:sp>
      <p:sp>
        <p:nvSpPr>
          <p:cNvPr id="47107" name="Rectangle 3">
            <a:extLst>
              <a:ext uri="{FF2B5EF4-FFF2-40B4-BE49-F238E27FC236}">
                <a16:creationId xmlns:a16="http://schemas.microsoft.com/office/drawing/2014/main" id="{72CF9301-FD63-FBC0-E597-F8D37C5B4B2C}"/>
              </a:ext>
            </a:extLst>
          </p:cNvPr>
          <p:cNvSpPr>
            <a:spLocks noGrp="1" noChangeArrowheads="1"/>
          </p:cNvSpPr>
          <p:nvPr>
            <p:ph type="body" idx="4294967295"/>
          </p:nvPr>
        </p:nvSpPr>
        <p:spPr>
          <a:xfrm>
            <a:off x="575557" y="1629967"/>
            <a:ext cx="8478942" cy="4120753"/>
          </a:xfrm>
        </p:spPr>
        <p:txBody>
          <a:bodyPr>
            <a:normAutofit fontScale="92500"/>
          </a:bodyPr>
          <a:lstStyle/>
          <a:p>
            <a:pPr algn="just" eaLnBrk="1" hangingPunct="1">
              <a:lnSpc>
                <a:spcPct val="150000"/>
              </a:lnSpc>
            </a:pPr>
            <a:r>
              <a:rPr lang="zh-CN" altLang="en-US" dirty="0"/>
              <a:t>连接查询：同时涉及两个以上的表的查询</a:t>
            </a:r>
          </a:p>
          <a:p>
            <a:pPr algn="just" eaLnBrk="1" hangingPunct="1"/>
            <a:r>
              <a:rPr lang="zh-CN" altLang="en-US" dirty="0"/>
              <a:t>连接条件或连接谓词：用来连接两个表的条件</a:t>
            </a:r>
          </a:p>
          <a:p>
            <a:pPr algn="just" eaLnBrk="1" hangingPunct="1">
              <a:buFont typeface="Wingdings" pitchFamily="2" charset="2"/>
              <a:buNone/>
            </a:pPr>
            <a:r>
              <a:rPr lang="zh-CN" altLang="en-US" dirty="0"/>
              <a:t>	 一般格式：</a:t>
            </a:r>
          </a:p>
          <a:p>
            <a:pPr lvl="1" eaLnBrk="1" hangingPunct="1">
              <a:lnSpc>
                <a:spcPct val="150000"/>
              </a:lnSpc>
            </a:pPr>
            <a:r>
              <a:rPr lang="en-US" altLang="zh-CN" dirty="0"/>
              <a:t>[&lt;</a:t>
            </a:r>
            <a:r>
              <a:rPr lang="zh-CN" altLang="en-US" dirty="0"/>
              <a:t>表名</a:t>
            </a:r>
            <a:r>
              <a:rPr lang="en-US" altLang="zh-CN" dirty="0"/>
              <a:t>1&gt;.]&lt;</a:t>
            </a:r>
            <a:r>
              <a:rPr lang="zh-CN" altLang="en-US" dirty="0"/>
              <a:t>列名</a:t>
            </a:r>
            <a:r>
              <a:rPr lang="en-US" altLang="zh-CN" dirty="0"/>
              <a:t>1&gt;  </a:t>
            </a:r>
            <a:r>
              <a:rPr lang="en-US" altLang="zh-CN" dirty="0">
                <a:solidFill>
                  <a:srgbClr val="D75B5B"/>
                </a:solidFill>
              </a:rPr>
              <a:t>&lt;</a:t>
            </a:r>
            <a:r>
              <a:rPr lang="zh-CN" altLang="en-US" dirty="0">
                <a:solidFill>
                  <a:srgbClr val="D75B5B"/>
                </a:solidFill>
              </a:rPr>
              <a:t>比较运算符</a:t>
            </a:r>
            <a:r>
              <a:rPr lang="en-US" altLang="zh-CN" dirty="0">
                <a:solidFill>
                  <a:srgbClr val="D75B5B"/>
                </a:solidFill>
              </a:rPr>
              <a:t>&gt;</a:t>
            </a:r>
            <a:r>
              <a:rPr lang="en-US" altLang="zh-CN" dirty="0"/>
              <a:t>  [&lt;</a:t>
            </a:r>
            <a:r>
              <a:rPr lang="zh-CN" altLang="en-US" dirty="0"/>
              <a:t>表名</a:t>
            </a:r>
            <a:r>
              <a:rPr lang="en-US" altLang="zh-CN" dirty="0"/>
              <a:t>2&gt;.]&lt;</a:t>
            </a:r>
            <a:r>
              <a:rPr lang="zh-CN" altLang="en-US" dirty="0"/>
              <a:t>列名</a:t>
            </a:r>
            <a:r>
              <a:rPr lang="en-US" altLang="zh-CN" dirty="0"/>
              <a:t>2&gt;</a:t>
            </a:r>
          </a:p>
          <a:p>
            <a:pPr lvl="1" eaLnBrk="1" hangingPunct="1">
              <a:lnSpc>
                <a:spcPct val="150000"/>
              </a:lnSpc>
            </a:pPr>
            <a:r>
              <a:rPr lang="en-US" altLang="zh-CN" dirty="0"/>
              <a:t>[&lt;</a:t>
            </a:r>
            <a:r>
              <a:rPr lang="zh-CN" altLang="en-US" dirty="0"/>
              <a:t>表名</a:t>
            </a:r>
            <a:r>
              <a:rPr lang="en-US" altLang="zh-CN" dirty="0"/>
              <a:t>1&gt;.]&lt;</a:t>
            </a:r>
            <a:r>
              <a:rPr lang="zh-CN" altLang="en-US" dirty="0"/>
              <a:t>列名</a:t>
            </a:r>
            <a:r>
              <a:rPr lang="en-US" altLang="zh-CN" dirty="0"/>
              <a:t>1&gt; </a:t>
            </a:r>
            <a:r>
              <a:rPr lang="en-US" altLang="zh-CN" dirty="0">
                <a:solidFill>
                  <a:srgbClr val="D75B5B"/>
                </a:solidFill>
              </a:rPr>
              <a:t>BETWEEN</a:t>
            </a:r>
            <a:r>
              <a:rPr lang="en-US" altLang="zh-CN" dirty="0"/>
              <a:t> [&lt;</a:t>
            </a:r>
            <a:r>
              <a:rPr lang="zh-CN" altLang="en-US" dirty="0"/>
              <a:t>表名</a:t>
            </a:r>
            <a:r>
              <a:rPr lang="en-US" altLang="zh-CN" dirty="0"/>
              <a:t>2&gt;.]&lt;</a:t>
            </a:r>
            <a:r>
              <a:rPr lang="zh-CN" altLang="en-US" dirty="0"/>
              <a:t>列名</a:t>
            </a:r>
            <a:r>
              <a:rPr lang="en-US" altLang="zh-CN" dirty="0"/>
              <a:t>2&gt; </a:t>
            </a:r>
            <a:r>
              <a:rPr lang="en-US" altLang="zh-CN" dirty="0">
                <a:solidFill>
                  <a:srgbClr val="D75B5B"/>
                </a:solidFill>
              </a:rPr>
              <a:t>AND</a:t>
            </a:r>
            <a:r>
              <a:rPr lang="en-US" altLang="zh-CN" dirty="0"/>
              <a:t> [&lt;</a:t>
            </a:r>
            <a:r>
              <a:rPr lang="zh-CN" altLang="en-US" dirty="0"/>
              <a:t>表名</a:t>
            </a:r>
            <a:r>
              <a:rPr lang="en-US" altLang="zh-CN" dirty="0"/>
              <a:t>2&gt;.]&lt;</a:t>
            </a:r>
            <a:r>
              <a:rPr lang="zh-CN" altLang="en-US" dirty="0"/>
              <a:t>列名</a:t>
            </a:r>
            <a:r>
              <a:rPr lang="en-US" altLang="zh-CN" dirty="0"/>
              <a:t>3&gt;</a:t>
            </a:r>
          </a:p>
          <a:p>
            <a:pPr algn="just" eaLnBrk="1" hangingPunct="1">
              <a:lnSpc>
                <a:spcPct val="150000"/>
              </a:lnSpc>
            </a:pPr>
            <a:r>
              <a:rPr lang="zh-CN" altLang="en-US" dirty="0"/>
              <a:t>连接字段：连接谓词中的列名称</a:t>
            </a:r>
          </a:p>
          <a:p>
            <a:pPr lvl="1" algn="just" eaLnBrk="1" hangingPunct="1"/>
            <a:r>
              <a:rPr lang="zh-CN" altLang="en-US" dirty="0"/>
              <a:t>连接条件中的各连接字段类型必须是可比的，但名字不必相同</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a:t>连接查询（续）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737574" y="1608535"/>
            <a:ext cx="7949226" cy="3640931"/>
          </a:xfrm>
        </p:spPr>
        <p:txBody>
          <a:bodyPr/>
          <a:lstStyle/>
          <a:p>
            <a:pPr lvl="1">
              <a:lnSpc>
                <a:spcPct val="150000"/>
              </a:lnSpc>
              <a:buFont typeface="Wingdings" pitchFamily="2" charset="2"/>
              <a:buNone/>
            </a:pPr>
            <a:r>
              <a:rPr lang="en-US" altLang="zh-CN" sz="2100" dirty="0">
                <a:solidFill>
                  <a:srgbClr val="7030A0"/>
                </a:solidFill>
              </a:rPr>
              <a:t>1.</a:t>
            </a:r>
            <a:r>
              <a:rPr lang="zh-CN" altLang="en-US" sz="2100" dirty="0">
                <a:solidFill>
                  <a:srgbClr val="7030A0"/>
                </a:solidFill>
              </a:rPr>
              <a:t>等值与非等值连接查询 </a:t>
            </a:r>
          </a:p>
          <a:p>
            <a:pPr lvl="1">
              <a:lnSpc>
                <a:spcPct val="150000"/>
              </a:lnSpc>
              <a:buFont typeface="Wingdings" pitchFamily="2" charset="2"/>
              <a:buNone/>
            </a:pPr>
            <a:r>
              <a:rPr lang="en-US" altLang="zh-CN" sz="2100" dirty="0"/>
              <a:t>2.</a:t>
            </a:r>
            <a:r>
              <a:rPr lang="zh-CN" altLang="en-US" sz="2100" dirty="0"/>
              <a:t>自然连接查询</a:t>
            </a:r>
          </a:p>
          <a:p>
            <a:pPr lvl="1">
              <a:lnSpc>
                <a:spcPct val="150000"/>
              </a:lnSpc>
              <a:buFont typeface="Wingdings" pitchFamily="2" charset="2"/>
              <a:buNone/>
            </a:pPr>
            <a:r>
              <a:rPr lang="en-US" altLang="zh-CN" sz="2100" dirty="0"/>
              <a:t>3.</a:t>
            </a:r>
            <a:r>
              <a:rPr lang="zh-CN" altLang="en-US" sz="2100" dirty="0"/>
              <a:t>复合条件连接查询</a:t>
            </a:r>
            <a:endParaRPr lang="en-US" altLang="zh-CN" sz="2100" dirty="0"/>
          </a:p>
          <a:p>
            <a:pPr lvl="1">
              <a:lnSpc>
                <a:spcPct val="150000"/>
              </a:lnSpc>
              <a:buFont typeface="Wingdings" pitchFamily="2" charset="2"/>
              <a:buNone/>
            </a:pPr>
            <a:r>
              <a:rPr lang="en-US" altLang="zh-CN" sz="2100" dirty="0"/>
              <a:t>4.</a:t>
            </a:r>
            <a:r>
              <a:rPr lang="zh-CN" altLang="en-US" sz="2100" dirty="0"/>
              <a:t>自身连接查询</a:t>
            </a:r>
            <a:endParaRPr lang="en-US" altLang="zh-CN" sz="2100" dirty="0"/>
          </a:p>
          <a:p>
            <a:pPr lvl="1">
              <a:lnSpc>
                <a:spcPct val="150000"/>
              </a:lnSpc>
              <a:buFont typeface="Wingdings" pitchFamily="2" charset="2"/>
              <a:buNone/>
            </a:pPr>
            <a:r>
              <a:rPr lang="en-US" altLang="zh-CN" sz="2100" dirty="0"/>
              <a:t>5.</a:t>
            </a:r>
            <a:r>
              <a:rPr lang="zh-CN" altLang="en-US" sz="2100" dirty="0"/>
              <a:t>外连接查询</a:t>
            </a:r>
            <a:endParaRPr lang="en-US" altLang="zh-CN" sz="2100" dirty="0"/>
          </a:p>
          <a:p>
            <a:pPr lvl="1">
              <a:lnSpc>
                <a:spcPct val="150000"/>
              </a:lnSpc>
              <a:buFont typeface="Wingdings" pitchFamily="2" charset="2"/>
              <a:buNone/>
            </a:pPr>
            <a:r>
              <a:rPr lang="en-US" altLang="zh-CN" sz="2100" dirty="0"/>
              <a:t>6.</a:t>
            </a:r>
            <a:r>
              <a:rPr lang="zh-CN" altLang="en-US" sz="2100" dirty="0"/>
              <a:t>多表连接查询</a:t>
            </a:r>
            <a:endParaRPr lang="en-US" altLang="zh-CN" sz="2100" dirty="0"/>
          </a:p>
          <a:p>
            <a:pPr lvl="1">
              <a:lnSpc>
                <a:spcPct val="150000"/>
              </a:lnSpc>
              <a:buFont typeface="Wingdings" pitchFamily="2" charset="2"/>
              <a:buNone/>
            </a:pPr>
            <a:endParaRPr lang="zh-CN" altLang="en-US" sz="2100" dirty="0"/>
          </a:p>
          <a:p>
            <a:pPr lvl="1">
              <a:buFont typeface="Wingdings" pitchFamily="2" charset="2"/>
              <a:buNone/>
            </a:pPr>
            <a:endParaRPr lang="en-US" altLang="zh-CN" sz="21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E1855C10-7C62-4E30-B077-FB700EDF170E}"/>
              </a:ext>
            </a:extLst>
          </p:cNvPr>
          <p:cNvSpPr>
            <a:spLocks noGrp="1" noChangeArrowheads="1"/>
          </p:cNvSpPr>
          <p:nvPr>
            <p:ph type="title" idx="4294967295"/>
          </p:nvPr>
        </p:nvSpPr>
        <p:spPr/>
        <p:txBody>
          <a:bodyPr/>
          <a:lstStyle/>
          <a:p>
            <a:pPr eaLnBrk="1" hangingPunct="1"/>
            <a:r>
              <a:rPr lang="en-US" altLang="zh-CN" sz="2700"/>
              <a:t>1</a:t>
            </a:r>
            <a:r>
              <a:rPr lang="zh-CN" altLang="en-US" sz="2700"/>
              <a:t>. 等值与非等值连接查询 </a:t>
            </a:r>
          </a:p>
        </p:txBody>
      </p:sp>
      <p:sp>
        <p:nvSpPr>
          <p:cNvPr id="9219" name="Rectangle 3">
            <a:extLst>
              <a:ext uri="{FF2B5EF4-FFF2-40B4-BE49-F238E27FC236}">
                <a16:creationId xmlns:a16="http://schemas.microsoft.com/office/drawing/2014/main" id="{F08C256F-0233-20C3-4079-97A68336EF9E}"/>
              </a:ext>
            </a:extLst>
          </p:cNvPr>
          <p:cNvSpPr>
            <a:spLocks noGrp="1" noChangeArrowheads="1"/>
          </p:cNvSpPr>
          <p:nvPr>
            <p:ph type="body" idx="4294967295"/>
          </p:nvPr>
        </p:nvSpPr>
        <p:spPr>
          <a:xfrm>
            <a:off x="755576" y="1417638"/>
            <a:ext cx="7931223" cy="3477022"/>
          </a:xfrm>
        </p:spPr>
        <p:txBody>
          <a:bodyPr/>
          <a:lstStyle/>
          <a:p>
            <a:pPr algn="just" eaLnBrk="1" hangingPunct="1">
              <a:lnSpc>
                <a:spcPct val="120000"/>
              </a:lnSpc>
            </a:pPr>
            <a:r>
              <a:rPr lang="zh-CN" altLang="en-US" dirty="0"/>
              <a:t>等值连接：连接运算符为</a:t>
            </a:r>
            <a:r>
              <a:rPr lang="en-US" altLang="zh-CN" dirty="0"/>
              <a:t>=</a:t>
            </a:r>
          </a:p>
          <a:p>
            <a:pPr algn="just" eaLnBrk="1" hangingPunct="1">
              <a:lnSpc>
                <a:spcPct val="120000"/>
              </a:lnSpc>
              <a:buFont typeface="Wingdings" pitchFamily="2" charset="2"/>
              <a:buNone/>
            </a:pPr>
            <a:r>
              <a:rPr lang="en-US" altLang="zh-CN" sz="2000" dirty="0"/>
              <a:t>[</a:t>
            </a:r>
            <a:r>
              <a:rPr lang="zh-CN" altLang="en-US" sz="2000" dirty="0"/>
              <a:t>例</a:t>
            </a:r>
            <a:r>
              <a:rPr lang="en-US" altLang="zh-CN" sz="2000" dirty="0"/>
              <a:t>3.51]</a:t>
            </a:r>
            <a:r>
              <a:rPr lang="zh-CN" altLang="en-US" sz="2000" dirty="0"/>
              <a:t>查询每个学生及其选修课程的情况</a:t>
            </a:r>
            <a:endParaRPr lang="en-US" altLang="zh-CN" sz="2000" dirty="0"/>
          </a:p>
          <a:p>
            <a:pPr algn="just" eaLnBrk="1" hangingPunct="1">
              <a:lnSpc>
                <a:spcPct val="120000"/>
              </a:lnSpc>
              <a:buFont typeface="Wingdings" pitchFamily="2" charset="2"/>
              <a:buNone/>
            </a:pPr>
            <a:r>
              <a:rPr lang="en-US" altLang="zh-CN" sz="2000" dirty="0"/>
              <a:t>	SELECT Student.*, SC.*</a:t>
            </a:r>
          </a:p>
          <a:p>
            <a:pPr algn="just" eaLnBrk="1" hangingPunct="1">
              <a:lnSpc>
                <a:spcPct val="120000"/>
              </a:lnSpc>
              <a:buFont typeface="Wingdings" pitchFamily="2" charset="2"/>
              <a:buNone/>
            </a:pPr>
            <a:r>
              <a:rPr lang="en-US" altLang="zh-CN" sz="2000" dirty="0"/>
              <a:t>	FROM    </a:t>
            </a:r>
            <a:r>
              <a:rPr lang="en-US" altLang="zh-CN" sz="2000" dirty="0" err="1"/>
              <a:t>Student,SC</a:t>
            </a:r>
            <a:endParaRPr lang="en-US" altLang="zh-CN" sz="2000" dirty="0"/>
          </a:p>
          <a:p>
            <a:pPr algn="just" eaLnBrk="1" hangingPunct="1">
              <a:lnSpc>
                <a:spcPct val="120000"/>
              </a:lnSpc>
              <a:buFont typeface="Wingdings" pitchFamily="2" charset="2"/>
              <a:buNone/>
            </a:pPr>
            <a:r>
              <a:rPr lang="en-US" altLang="zh-CN" sz="2000" dirty="0"/>
              <a:t>	WHERE </a:t>
            </a:r>
            <a:r>
              <a:rPr lang="en-US" altLang="zh-CN" sz="2000" dirty="0" err="1"/>
              <a:t>Student.Sno</a:t>
            </a:r>
            <a:r>
              <a:rPr lang="en-US" altLang="zh-CN" sz="2000" dirty="0"/>
              <a:t>=</a:t>
            </a:r>
            <a:r>
              <a:rPr lang="en-US" altLang="zh-CN" sz="2000" dirty="0" err="1"/>
              <a:t>SC.Sno</a:t>
            </a:r>
            <a:endParaRPr lang="en-US" altLang="zh-CN" sz="2000" dirty="0"/>
          </a:p>
          <a:p>
            <a:pPr algn="just" eaLnBrk="1" hangingPunct="1">
              <a:lnSpc>
                <a:spcPct val="120000"/>
              </a:lnSpc>
              <a:buFont typeface="Wingdings" pitchFamily="2" charset="2"/>
              <a:buNone/>
            </a:pPr>
            <a:r>
              <a:rPr lang="en-US" altLang="zh-CN" sz="2000" dirty="0"/>
              <a:t>                         /* </a:t>
            </a:r>
            <a:r>
              <a:rPr lang="zh-CN" altLang="en-US" sz="2000" dirty="0"/>
              <a:t>将</a:t>
            </a:r>
            <a:r>
              <a:rPr lang="en-US" altLang="zh-CN" sz="2000" dirty="0"/>
              <a:t>Student</a:t>
            </a:r>
            <a:r>
              <a:rPr lang="zh-CN" altLang="en-US" sz="2000" dirty="0"/>
              <a:t>与</a:t>
            </a:r>
            <a:r>
              <a:rPr lang="en-US" altLang="zh-CN" sz="2000" dirty="0"/>
              <a:t>SC</a:t>
            </a:r>
            <a:r>
              <a:rPr lang="zh-CN" altLang="en-US" sz="2000" dirty="0"/>
              <a:t>中同一学生的元组连接起来 *</a:t>
            </a:r>
            <a:r>
              <a:rPr lang="en-US" altLang="zh-CN" sz="2000" dirty="0"/>
              <a:t>/ </a:t>
            </a:r>
            <a:endParaRPr lang="zh-CN" altLang="en-US" sz="20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12">
            <a:extLst>
              <a:ext uri="{FF2B5EF4-FFF2-40B4-BE49-F238E27FC236}">
                <a16:creationId xmlns:a16="http://schemas.microsoft.com/office/drawing/2014/main" id="{F3D21963-8AF4-3F42-F454-B462817195AF}"/>
              </a:ext>
            </a:extLst>
          </p:cNvPr>
          <p:cNvSpPr>
            <a:spLocks noGrp="1" noChangeArrowheads="1"/>
          </p:cNvSpPr>
          <p:nvPr>
            <p:ph type="title" idx="4294967295"/>
          </p:nvPr>
        </p:nvSpPr>
        <p:spPr>
          <a:xfrm>
            <a:off x="1818085" y="998935"/>
            <a:ext cx="5543550" cy="422672"/>
          </a:xfrm>
        </p:spPr>
        <p:txBody>
          <a:bodyPr>
            <a:normAutofit fontScale="90000"/>
          </a:bodyPr>
          <a:lstStyle/>
          <a:p>
            <a:pPr eaLnBrk="1" hangingPunct="1"/>
            <a:r>
              <a:rPr lang="zh-CN" altLang="en-US" sz="2700"/>
              <a:t>等值与非等值连接查询（续）</a:t>
            </a:r>
          </a:p>
        </p:txBody>
      </p:sp>
      <p:sp>
        <p:nvSpPr>
          <p:cNvPr id="10292" name="Text Box 423">
            <a:extLst>
              <a:ext uri="{FF2B5EF4-FFF2-40B4-BE49-F238E27FC236}">
                <a16:creationId xmlns:a16="http://schemas.microsoft.com/office/drawing/2014/main" id="{BA277386-0B63-EE27-7D78-7B4BDE2258ED}"/>
              </a:ext>
            </a:extLst>
          </p:cNvPr>
          <p:cNvSpPr txBox="1">
            <a:spLocks noChangeArrowheads="1"/>
          </p:cNvSpPr>
          <p:nvPr/>
        </p:nvSpPr>
        <p:spPr bwMode="auto">
          <a:xfrm>
            <a:off x="980427" y="1800225"/>
            <a:ext cx="6872394" cy="300082"/>
          </a:xfrm>
          <a:prstGeom prst="rect">
            <a:avLst/>
          </a:prstGeom>
          <a:noFill/>
          <a:ln>
            <a:noFill/>
          </a:ln>
        </p:spPr>
        <p:txBody>
          <a:bodyPr wrap="none">
            <a:spAutoFit/>
          </a:bodyPr>
          <a:lstStyle>
            <a:lvl1pPr marL="342900" indent="269875">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just">
              <a:spcBef>
                <a:spcPct val="0"/>
              </a:spcBef>
              <a:buSzTx/>
              <a:buFont typeface="Arial" panose="020B0604020202020204" pitchFamily="34" charset="0"/>
              <a:buNone/>
            </a:pPr>
            <a:r>
              <a:rPr lang="zh-CN" altLang="zh-CN" sz="1350"/>
              <a:t>假设</a:t>
            </a:r>
            <a:r>
              <a:rPr lang="en-US" altLang="zh-CN" sz="1350"/>
              <a:t>Student</a:t>
            </a:r>
            <a:r>
              <a:rPr lang="zh-CN" altLang="zh-CN" sz="1350"/>
              <a:t>表、</a:t>
            </a:r>
            <a:r>
              <a:rPr lang="en-US" altLang="zh-CN" sz="1350"/>
              <a:t>SC</a:t>
            </a:r>
            <a:r>
              <a:rPr lang="zh-CN" altLang="zh-CN" sz="1350"/>
              <a:t>表的数据如第</a:t>
            </a:r>
            <a:r>
              <a:rPr lang="en-US" altLang="zh-CN" sz="1350"/>
              <a:t>2</a:t>
            </a:r>
            <a:r>
              <a:rPr lang="zh-CN" altLang="zh-CN" sz="1350"/>
              <a:t>章图</a:t>
            </a:r>
            <a:r>
              <a:rPr lang="en-US" altLang="zh-CN" sz="1350"/>
              <a:t>2.1</a:t>
            </a:r>
            <a:r>
              <a:rPr lang="zh-CN" altLang="zh-CN" sz="1350"/>
              <a:t>所示，本查询的执行结果如</a:t>
            </a:r>
            <a:r>
              <a:rPr lang="zh-CN" altLang="en-US" sz="1350"/>
              <a:t>下</a:t>
            </a:r>
            <a:r>
              <a:rPr lang="zh-CN" altLang="zh-CN" sz="1350"/>
              <a:t>图所示</a:t>
            </a:r>
          </a:p>
        </p:txBody>
      </p:sp>
      <p:graphicFrame>
        <p:nvGraphicFramePr>
          <p:cNvPr id="2" name="表格 1">
            <a:extLst>
              <a:ext uri="{FF2B5EF4-FFF2-40B4-BE49-F238E27FC236}">
                <a16:creationId xmlns:a16="http://schemas.microsoft.com/office/drawing/2014/main" id="{7C4A3AF3-420E-5E7E-26AB-027934482D4D}"/>
              </a:ext>
            </a:extLst>
          </p:cNvPr>
          <p:cNvGraphicFramePr>
            <a:graphicFrameLocks noGrp="1"/>
          </p:cNvGraphicFramePr>
          <p:nvPr/>
        </p:nvGraphicFramePr>
        <p:xfrm>
          <a:off x="845586" y="2240757"/>
          <a:ext cx="7830874" cy="2921321"/>
        </p:xfrm>
        <a:graphic>
          <a:graphicData uri="http://schemas.openxmlformats.org/drawingml/2006/table">
            <a:tbl>
              <a:tblPr/>
              <a:tblGrid>
                <a:gridCol w="864096">
                  <a:extLst>
                    <a:ext uri="{9D8B030D-6E8A-4147-A177-3AD203B41FA5}">
                      <a16:colId xmlns:a16="http://schemas.microsoft.com/office/drawing/2014/main" val="1233828487"/>
                    </a:ext>
                  </a:extLst>
                </a:gridCol>
                <a:gridCol w="540060">
                  <a:extLst>
                    <a:ext uri="{9D8B030D-6E8A-4147-A177-3AD203B41FA5}">
                      <a16:colId xmlns:a16="http://schemas.microsoft.com/office/drawing/2014/main" val="737114606"/>
                    </a:ext>
                  </a:extLst>
                </a:gridCol>
                <a:gridCol w="620333">
                  <a:extLst>
                    <a:ext uri="{9D8B030D-6E8A-4147-A177-3AD203B41FA5}">
                      <a16:colId xmlns:a16="http://schemas.microsoft.com/office/drawing/2014/main" val="1195753316"/>
                    </a:ext>
                  </a:extLst>
                </a:gridCol>
                <a:gridCol w="782054">
                  <a:extLst>
                    <a:ext uri="{9D8B030D-6E8A-4147-A177-3AD203B41FA5}">
                      <a16:colId xmlns:a16="http://schemas.microsoft.com/office/drawing/2014/main" val="465818255"/>
                    </a:ext>
                  </a:extLst>
                </a:gridCol>
                <a:gridCol w="979782">
                  <a:extLst>
                    <a:ext uri="{9D8B030D-6E8A-4147-A177-3AD203B41FA5}">
                      <a16:colId xmlns:a16="http://schemas.microsoft.com/office/drawing/2014/main" val="3938600444"/>
                    </a:ext>
                  </a:extLst>
                </a:gridCol>
                <a:gridCol w="913381">
                  <a:extLst>
                    <a:ext uri="{9D8B030D-6E8A-4147-A177-3AD203B41FA5}">
                      <a16:colId xmlns:a16="http://schemas.microsoft.com/office/drawing/2014/main" val="2351219966"/>
                    </a:ext>
                  </a:extLst>
                </a:gridCol>
                <a:gridCol w="587279">
                  <a:extLst>
                    <a:ext uri="{9D8B030D-6E8A-4147-A177-3AD203B41FA5}">
                      <a16:colId xmlns:a16="http://schemas.microsoft.com/office/drawing/2014/main" val="3377140058"/>
                    </a:ext>
                  </a:extLst>
                </a:gridCol>
                <a:gridCol w="520877">
                  <a:extLst>
                    <a:ext uri="{9D8B030D-6E8A-4147-A177-3AD203B41FA5}">
                      <a16:colId xmlns:a16="http://schemas.microsoft.com/office/drawing/2014/main" val="1482840376"/>
                    </a:ext>
                  </a:extLst>
                </a:gridCol>
                <a:gridCol w="718605">
                  <a:extLst>
                    <a:ext uri="{9D8B030D-6E8A-4147-A177-3AD203B41FA5}">
                      <a16:colId xmlns:a16="http://schemas.microsoft.com/office/drawing/2014/main" val="2221190525"/>
                    </a:ext>
                  </a:extLst>
                </a:gridCol>
                <a:gridCol w="1304407">
                  <a:extLst>
                    <a:ext uri="{9D8B030D-6E8A-4147-A177-3AD203B41FA5}">
                      <a16:colId xmlns:a16="http://schemas.microsoft.com/office/drawing/2014/main" val="3991623148"/>
                    </a:ext>
                  </a:extLst>
                </a:gridCol>
              </a:tblGrid>
              <a:tr h="328613">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Student.Sno</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dirty="0" err="1">
                          <a:ln>
                            <a:noFill/>
                          </a:ln>
                          <a:solidFill>
                            <a:schemeClr val="tx1"/>
                          </a:solidFill>
                          <a:effectLst/>
                          <a:latin typeface="Arial" panose="020B0604020202020204" pitchFamily="34" charset="0"/>
                          <a:ea typeface="宋体" panose="02010600030101010101" pitchFamily="2" charset="-122"/>
                        </a:rPr>
                        <a:t>Sname</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Ssex</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Sbirthdate</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Smajor</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SC.Sno</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Cno</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Grade</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Semester</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Teachingclass</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81556446"/>
                  </a:ext>
                </a:extLst>
              </a:tr>
              <a:tr h="328613">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20180001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李勇</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男</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2000-3-8</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信息安全</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20180001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85</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20192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64264569"/>
                  </a:ext>
                </a:extLst>
              </a:tr>
              <a:tr h="328613">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20180001</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李勇</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男</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2000-3-8</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信息安全</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20810001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96</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20201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81002-01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2033819"/>
                  </a:ext>
                </a:extLst>
              </a:tr>
              <a:tr h="328613">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20180001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李勇</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男</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2000-3-8</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信息安全</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20810001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81003</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87</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20202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81003-01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6323899"/>
                  </a:ext>
                </a:extLst>
              </a:tr>
              <a:tr h="423863">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20180002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刘晨</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女</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1999-9-1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计算机科学与技术</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20180002</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80</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20192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61953386"/>
                  </a:ext>
                </a:extLst>
              </a:tr>
              <a:tr h="423863">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20180002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刘晨</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女</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1999-9-1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计算机科学与技术</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20180002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98</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20201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81002-01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61524665"/>
                  </a:ext>
                </a:extLst>
              </a:tr>
              <a:tr h="423863">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20180002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刘晨</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女</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1999-9-1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计算机科学与技术</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20810002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81003</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71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20202</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Arial" panose="020B0604020202020204" pitchFamily="34" charset="0"/>
                          <a:ea typeface="宋体" panose="02010600030101010101" pitchFamily="2" charset="-122"/>
                        </a:rPr>
                        <a:t>81003-01</a:t>
                      </a:r>
                      <a:endParaRPr kumimoji="0" lang="zh-CN" altLang="zh-CN" sz="11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49956038"/>
                  </a:ext>
                </a:extLst>
              </a:tr>
              <a:tr h="328613">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zh-CN" sz="11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32507" marR="3250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08136732"/>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1C490626-5D6E-C895-72B7-58F420D6DA87}"/>
              </a:ext>
            </a:extLst>
          </p:cNvPr>
          <p:cNvSpPr>
            <a:spLocks noGrp="1" noChangeArrowheads="1"/>
          </p:cNvSpPr>
          <p:nvPr>
            <p:ph type="title" idx="4294967295"/>
          </p:nvPr>
        </p:nvSpPr>
        <p:spPr/>
        <p:txBody>
          <a:bodyPr/>
          <a:lstStyle/>
          <a:p>
            <a:pPr eaLnBrk="1" hangingPunct="1"/>
            <a:r>
              <a:rPr lang="zh-CN" altLang="en-US" sz="2700"/>
              <a:t>连接操作的执行过程</a:t>
            </a:r>
          </a:p>
        </p:txBody>
      </p:sp>
      <p:sp>
        <p:nvSpPr>
          <p:cNvPr id="51203" name="Rectangle 3">
            <a:extLst>
              <a:ext uri="{FF2B5EF4-FFF2-40B4-BE49-F238E27FC236}">
                <a16:creationId xmlns:a16="http://schemas.microsoft.com/office/drawing/2014/main" id="{0A77D2D3-8CF9-6435-1982-387E8924BDB7}"/>
              </a:ext>
            </a:extLst>
          </p:cNvPr>
          <p:cNvSpPr>
            <a:spLocks noGrp="1" noChangeArrowheads="1"/>
          </p:cNvSpPr>
          <p:nvPr>
            <p:ph type="body" idx="4294967295"/>
          </p:nvPr>
        </p:nvSpPr>
        <p:spPr>
          <a:xfrm>
            <a:off x="251520" y="1406526"/>
            <a:ext cx="7884876" cy="4574678"/>
          </a:xfrm>
        </p:spPr>
        <p:txBody>
          <a:bodyPr>
            <a:normAutofit fontScale="77500" lnSpcReduction="20000"/>
          </a:bodyPr>
          <a:lstStyle/>
          <a:p>
            <a:pPr lvl="1" algn="just">
              <a:lnSpc>
                <a:spcPct val="120000"/>
              </a:lnSpc>
            </a:pPr>
            <a:endParaRPr lang="en-US" altLang="zh-CN" dirty="0"/>
          </a:p>
          <a:p>
            <a:pPr lvl="1" algn="just">
              <a:lnSpc>
                <a:spcPct val="150000"/>
              </a:lnSpc>
            </a:pPr>
            <a:r>
              <a:rPr lang="zh-CN" altLang="en-US" sz="2600" dirty="0"/>
              <a:t>首先在表</a:t>
            </a:r>
            <a:r>
              <a:rPr lang="en-US" altLang="zh-CN" sz="2600" dirty="0"/>
              <a:t>Student</a:t>
            </a:r>
            <a:r>
              <a:rPr lang="zh-CN" altLang="en-US" sz="2600" dirty="0"/>
              <a:t>中找到第一个元组，然后从头开始扫描</a:t>
            </a:r>
            <a:r>
              <a:rPr lang="en-US" altLang="zh-CN" sz="2600" dirty="0"/>
              <a:t>SC</a:t>
            </a:r>
            <a:r>
              <a:rPr lang="zh-CN" altLang="en-US" sz="2600" dirty="0"/>
              <a:t>表，逐一查找与</a:t>
            </a:r>
            <a:r>
              <a:rPr lang="en-US" altLang="zh-CN" sz="2600" dirty="0"/>
              <a:t>Student</a:t>
            </a:r>
            <a:r>
              <a:rPr lang="zh-CN" altLang="en-US" sz="2600" dirty="0"/>
              <a:t>第一个元组的</a:t>
            </a:r>
            <a:r>
              <a:rPr lang="en-US" altLang="zh-CN" sz="2600" dirty="0" err="1"/>
              <a:t>Sno</a:t>
            </a:r>
            <a:r>
              <a:rPr lang="zh-CN" altLang="en-US" sz="2600" dirty="0"/>
              <a:t>相等的</a:t>
            </a:r>
            <a:r>
              <a:rPr lang="en-US" altLang="zh-CN" sz="2600" dirty="0"/>
              <a:t>SC</a:t>
            </a:r>
            <a:r>
              <a:rPr lang="zh-CN" altLang="en-US" sz="2600" dirty="0"/>
              <a:t>元组，找到后就将</a:t>
            </a:r>
            <a:r>
              <a:rPr lang="en-US" altLang="zh-CN" sz="2600" dirty="0"/>
              <a:t>Student</a:t>
            </a:r>
            <a:r>
              <a:rPr lang="zh-CN" altLang="en-US" sz="2600" dirty="0"/>
              <a:t>中的第一个元组与该元组拼接起来，形成结果表中一个元组</a:t>
            </a:r>
          </a:p>
          <a:p>
            <a:pPr lvl="1" algn="just">
              <a:lnSpc>
                <a:spcPct val="150000"/>
              </a:lnSpc>
            </a:pPr>
            <a:r>
              <a:rPr lang="en-US" altLang="zh-CN" sz="2600" dirty="0"/>
              <a:t>SC</a:t>
            </a:r>
            <a:r>
              <a:rPr lang="zh-CN" altLang="en-US" sz="2600" dirty="0"/>
              <a:t>全部查找完后，再找</a:t>
            </a:r>
            <a:r>
              <a:rPr lang="en-US" altLang="zh-CN" sz="2600" dirty="0"/>
              <a:t>Student</a:t>
            </a:r>
            <a:r>
              <a:rPr lang="zh-CN" altLang="en-US" sz="2600" dirty="0"/>
              <a:t>中第二个元组，然后再从头开始扫描</a:t>
            </a:r>
            <a:r>
              <a:rPr lang="en-US" altLang="zh-CN" sz="2600" dirty="0"/>
              <a:t>SC</a:t>
            </a:r>
            <a:r>
              <a:rPr lang="zh-CN" altLang="en-US" sz="2600" dirty="0"/>
              <a:t>，逐一查找满足连接条件的元组，找到后就将</a:t>
            </a:r>
            <a:r>
              <a:rPr lang="en-US" altLang="zh-CN" sz="2600" dirty="0"/>
              <a:t>Student</a:t>
            </a:r>
            <a:r>
              <a:rPr lang="zh-CN" altLang="en-US" sz="2600" dirty="0"/>
              <a:t>中的第二个元组与该元组拼接起来，形成结果表中一个元组。</a:t>
            </a:r>
          </a:p>
          <a:p>
            <a:pPr lvl="1" algn="just">
              <a:lnSpc>
                <a:spcPct val="150000"/>
              </a:lnSpc>
            </a:pPr>
            <a:r>
              <a:rPr lang="zh-CN" altLang="en-US" sz="2600" dirty="0"/>
              <a:t>重复上述操作，直到</a:t>
            </a:r>
            <a:r>
              <a:rPr lang="en-US" altLang="zh-CN" sz="2600" dirty="0"/>
              <a:t>Student</a:t>
            </a:r>
            <a:r>
              <a:rPr lang="zh-CN" altLang="en-US" sz="2600" dirty="0"/>
              <a:t>中的全部元组都处理完毕</a:t>
            </a:r>
            <a:endParaRPr lang="en-US" altLang="zh-CN" sz="2600" dirty="0"/>
          </a:p>
          <a:p>
            <a:pPr lvl="1" algn="just">
              <a:lnSpc>
                <a:spcPct val="120000"/>
              </a:lnSpc>
              <a:buFont typeface="Wingdings" pitchFamily="2" charset="2"/>
              <a:buNone/>
            </a:pPr>
            <a:r>
              <a:rPr lang="zh-CN" altLang="en-US" dirty="0"/>
              <a:t>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a:t>连接查询（续）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791580" y="1608535"/>
            <a:ext cx="7895220" cy="3640931"/>
          </a:xfrm>
        </p:spPr>
        <p:txBody>
          <a:bodyPr/>
          <a:lstStyle/>
          <a:p>
            <a:pPr lvl="1">
              <a:lnSpc>
                <a:spcPct val="150000"/>
              </a:lnSpc>
              <a:buNone/>
            </a:pPr>
            <a:r>
              <a:rPr lang="en-US" altLang="zh-CN" sz="2100" dirty="0"/>
              <a:t>1.</a:t>
            </a:r>
            <a:r>
              <a:rPr lang="zh-CN" altLang="en-US" sz="2100" dirty="0"/>
              <a:t>等值与非等值连接查询 </a:t>
            </a:r>
          </a:p>
          <a:p>
            <a:pPr lvl="1">
              <a:lnSpc>
                <a:spcPct val="150000"/>
              </a:lnSpc>
              <a:buFont typeface="Wingdings" pitchFamily="2" charset="2"/>
              <a:buNone/>
            </a:pPr>
            <a:r>
              <a:rPr lang="en-US" altLang="zh-CN" sz="2100" dirty="0">
                <a:solidFill>
                  <a:srgbClr val="7030A0"/>
                </a:solidFill>
              </a:rPr>
              <a:t>2.</a:t>
            </a:r>
            <a:r>
              <a:rPr lang="zh-CN" altLang="en-US" sz="2100" dirty="0">
                <a:solidFill>
                  <a:srgbClr val="7030A0"/>
                </a:solidFill>
              </a:rPr>
              <a:t>自然连接查询</a:t>
            </a:r>
          </a:p>
          <a:p>
            <a:pPr lvl="1">
              <a:lnSpc>
                <a:spcPct val="150000"/>
              </a:lnSpc>
              <a:buFont typeface="Wingdings" pitchFamily="2" charset="2"/>
              <a:buNone/>
            </a:pPr>
            <a:r>
              <a:rPr lang="en-US" altLang="zh-CN" sz="2100" dirty="0"/>
              <a:t>3.</a:t>
            </a:r>
            <a:r>
              <a:rPr lang="zh-CN" altLang="en-US" sz="2100" dirty="0"/>
              <a:t>复合条件连接查询</a:t>
            </a:r>
            <a:endParaRPr lang="en-US" altLang="zh-CN" sz="2100" dirty="0"/>
          </a:p>
          <a:p>
            <a:pPr lvl="1">
              <a:lnSpc>
                <a:spcPct val="150000"/>
              </a:lnSpc>
              <a:buFont typeface="Wingdings" pitchFamily="2" charset="2"/>
              <a:buNone/>
            </a:pPr>
            <a:r>
              <a:rPr lang="en-US" altLang="zh-CN" sz="2100" dirty="0"/>
              <a:t>4.</a:t>
            </a:r>
            <a:r>
              <a:rPr lang="zh-CN" altLang="en-US" sz="2100" dirty="0"/>
              <a:t>自身连接查询</a:t>
            </a:r>
            <a:endParaRPr lang="en-US" altLang="zh-CN" sz="2100" dirty="0"/>
          </a:p>
          <a:p>
            <a:pPr lvl="1">
              <a:lnSpc>
                <a:spcPct val="150000"/>
              </a:lnSpc>
              <a:buFont typeface="Wingdings" pitchFamily="2" charset="2"/>
              <a:buNone/>
            </a:pPr>
            <a:r>
              <a:rPr lang="en-US" altLang="zh-CN" sz="2100" dirty="0"/>
              <a:t>5.</a:t>
            </a:r>
            <a:r>
              <a:rPr lang="zh-CN" altLang="en-US" sz="2100" dirty="0"/>
              <a:t>外连接查询</a:t>
            </a:r>
            <a:endParaRPr lang="en-US" altLang="zh-CN" sz="2100" dirty="0"/>
          </a:p>
          <a:p>
            <a:pPr lvl="1">
              <a:lnSpc>
                <a:spcPct val="150000"/>
              </a:lnSpc>
              <a:buFont typeface="Wingdings" pitchFamily="2" charset="2"/>
              <a:buNone/>
            </a:pPr>
            <a:r>
              <a:rPr lang="en-US" altLang="zh-CN" sz="2100" dirty="0"/>
              <a:t>6.</a:t>
            </a:r>
            <a:r>
              <a:rPr lang="zh-CN" altLang="en-US" sz="2100" dirty="0"/>
              <a:t>多表连接查询</a:t>
            </a:r>
            <a:endParaRPr lang="en-US" altLang="zh-CN" sz="2100" dirty="0"/>
          </a:p>
          <a:p>
            <a:pPr lvl="1">
              <a:lnSpc>
                <a:spcPct val="150000"/>
              </a:lnSpc>
              <a:buFont typeface="Wingdings" pitchFamily="2" charset="2"/>
              <a:buNone/>
            </a:pPr>
            <a:endParaRPr lang="zh-CN" altLang="en-US" sz="2100" dirty="0"/>
          </a:p>
          <a:p>
            <a:pPr lvl="1">
              <a:buFont typeface="Wingdings" pitchFamily="2" charset="2"/>
              <a:buNone/>
            </a:pPr>
            <a:endParaRPr lang="en-US" altLang="zh-CN" sz="2100" dirty="0"/>
          </a:p>
        </p:txBody>
      </p:sp>
    </p:spTree>
    <p:extLst>
      <p:ext uri="{BB962C8B-B14F-4D97-AF65-F5344CB8AC3E}">
        <p14:creationId xmlns:p14="http://schemas.microsoft.com/office/powerpoint/2010/main" val="41943934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12">
            <a:extLst>
              <a:ext uri="{FF2B5EF4-FFF2-40B4-BE49-F238E27FC236}">
                <a16:creationId xmlns:a16="http://schemas.microsoft.com/office/drawing/2014/main" id="{3EAB7415-CFCD-06CD-70B7-47C48EFBC863}"/>
              </a:ext>
            </a:extLst>
          </p:cNvPr>
          <p:cNvSpPr>
            <a:spLocks noGrp="1" noChangeArrowheads="1"/>
          </p:cNvSpPr>
          <p:nvPr>
            <p:ph type="title" idx="4294967295"/>
          </p:nvPr>
        </p:nvSpPr>
        <p:spPr>
          <a:xfrm>
            <a:off x="1818085" y="998935"/>
            <a:ext cx="5543550" cy="422672"/>
          </a:xfrm>
        </p:spPr>
        <p:txBody>
          <a:bodyPr>
            <a:normAutofit fontScale="90000"/>
          </a:bodyPr>
          <a:lstStyle/>
          <a:p>
            <a:pPr eaLnBrk="1" hangingPunct="1"/>
            <a:r>
              <a:rPr lang="en-US" altLang="zh-CN" sz="2700" dirty="0"/>
              <a:t>2. </a:t>
            </a:r>
            <a:r>
              <a:rPr lang="zh-CN" altLang="en-US" sz="2700" dirty="0"/>
              <a:t>自然连接查询 </a:t>
            </a:r>
          </a:p>
        </p:txBody>
      </p:sp>
      <p:sp>
        <p:nvSpPr>
          <p:cNvPr id="10292" name="Text Box 423">
            <a:extLst>
              <a:ext uri="{FF2B5EF4-FFF2-40B4-BE49-F238E27FC236}">
                <a16:creationId xmlns:a16="http://schemas.microsoft.com/office/drawing/2014/main" id="{BCD7F287-4EFE-B58C-F639-C3CB82CA3CC4}"/>
              </a:ext>
            </a:extLst>
          </p:cNvPr>
          <p:cNvSpPr txBox="1">
            <a:spLocks noChangeArrowheads="1"/>
          </p:cNvSpPr>
          <p:nvPr/>
        </p:nvSpPr>
        <p:spPr bwMode="auto">
          <a:xfrm>
            <a:off x="899593" y="1800226"/>
            <a:ext cx="7128791" cy="869533"/>
          </a:xfrm>
          <a:prstGeom prst="rect">
            <a:avLst/>
          </a:prstGeom>
          <a:noFill/>
          <a:ln>
            <a:noFill/>
          </a:ln>
        </p:spPr>
        <p:txBody>
          <a:bodyPr wrap="square">
            <a:spAutoFit/>
          </a:bodyPr>
          <a:lstStyle>
            <a:lvl1pPr marL="342900" indent="269875">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just">
              <a:lnSpc>
                <a:spcPct val="150000"/>
              </a:lnSpc>
              <a:spcBef>
                <a:spcPct val="0"/>
              </a:spcBef>
              <a:buSzTx/>
              <a:buFont typeface="Arial" panose="020B0604020202020204" pitchFamily="34" charset="0"/>
              <a:buNone/>
            </a:pPr>
            <a:r>
              <a:rPr lang="zh-CN" altLang="zh-CN" sz="1800" dirty="0"/>
              <a:t>若在等值连接中把目标列中重复的属性列去掉则为自然连接，</a:t>
            </a:r>
            <a:endParaRPr lang="en-US" altLang="zh-CN" sz="1800" dirty="0"/>
          </a:p>
          <a:p>
            <a:pPr algn="just">
              <a:lnSpc>
                <a:spcPct val="150000"/>
              </a:lnSpc>
              <a:spcBef>
                <a:spcPct val="0"/>
              </a:spcBef>
              <a:buSzTx/>
              <a:buFont typeface="Arial" panose="020B0604020202020204" pitchFamily="34" charset="0"/>
              <a:buNone/>
            </a:pPr>
            <a:r>
              <a:rPr lang="zh-CN" altLang="zh-CN" sz="1800" dirty="0"/>
              <a:t>如</a:t>
            </a:r>
            <a:r>
              <a:rPr lang="en-US" altLang="zh-CN" sz="1800" dirty="0"/>
              <a:t>[</a:t>
            </a:r>
            <a:r>
              <a:rPr lang="zh-CN" altLang="zh-CN" sz="1800" dirty="0"/>
              <a:t>例</a:t>
            </a:r>
            <a:r>
              <a:rPr lang="en-US" altLang="zh-CN" sz="1800" dirty="0"/>
              <a:t>3.52]</a:t>
            </a:r>
            <a:r>
              <a:rPr lang="zh-CN" altLang="zh-CN" sz="1800" dirty="0"/>
              <a:t>中去掉了</a:t>
            </a:r>
            <a:r>
              <a:rPr lang="en-US" altLang="zh-CN" sz="1800" dirty="0"/>
              <a:t>SC</a:t>
            </a:r>
            <a:r>
              <a:rPr lang="zh-CN" altLang="zh-CN" sz="1800" dirty="0"/>
              <a:t>表中的</a:t>
            </a:r>
            <a:r>
              <a:rPr lang="en-US" altLang="zh-CN" sz="1800" dirty="0" err="1"/>
              <a:t>Sno</a:t>
            </a:r>
            <a:endParaRPr lang="zh-CN" altLang="zh-CN" sz="1800" dirty="0"/>
          </a:p>
        </p:txBody>
      </p:sp>
      <p:pic>
        <p:nvPicPr>
          <p:cNvPr id="52228" name="图片 3">
            <a:extLst>
              <a:ext uri="{FF2B5EF4-FFF2-40B4-BE49-F238E27FC236}">
                <a16:creationId xmlns:a16="http://schemas.microsoft.com/office/drawing/2014/main" id="{2C414C48-958A-FA4F-E42F-CA43990C4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780928"/>
            <a:ext cx="7075886" cy="2380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9EC2DDA-7BDE-EDF2-4713-02BAF98FED93}"/>
              </a:ext>
            </a:extLst>
          </p:cNvPr>
          <p:cNvSpPr>
            <a:spLocks noGrp="1" noChangeArrowheads="1"/>
          </p:cNvSpPr>
          <p:nvPr>
            <p:ph type="title" idx="4294967295"/>
          </p:nvPr>
        </p:nvSpPr>
        <p:spPr/>
        <p:txBody>
          <a:bodyPr/>
          <a:lstStyle/>
          <a:p>
            <a:pPr eaLnBrk="1" hangingPunct="1"/>
            <a:r>
              <a:rPr lang="zh-CN" altLang="en-US" sz="2700" dirty="0"/>
              <a:t>自然连接查询 （续）</a:t>
            </a:r>
          </a:p>
        </p:txBody>
      </p:sp>
      <p:sp>
        <p:nvSpPr>
          <p:cNvPr id="53251" name="Rectangle 3">
            <a:extLst>
              <a:ext uri="{FF2B5EF4-FFF2-40B4-BE49-F238E27FC236}">
                <a16:creationId xmlns:a16="http://schemas.microsoft.com/office/drawing/2014/main" id="{E818E2CD-F5DA-6F0F-077F-6B337F8F5C81}"/>
              </a:ext>
            </a:extLst>
          </p:cNvPr>
          <p:cNvSpPr>
            <a:spLocks noGrp="1" noChangeArrowheads="1"/>
          </p:cNvSpPr>
          <p:nvPr>
            <p:ph type="body" idx="4294967295"/>
          </p:nvPr>
        </p:nvSpPr>
        <p:spPr>
          <a:xfrm>
            <a:off x="457200" y="1417638"/>
            <a:ext cx="8003231" cy="4603650"/>
          </a:xfrm>
        </p:spPr>
        <p:txBody>
          <a:bodyPr>
            <a:normAutofit/>
          </a:bodyPr>
          <a:lstStyle/>
          <a:p>
            <a:pPr eaLnBrk="1" hangingPunct="1">
              <a:lnSpc>
                <a:spcPct val="140000"/>
              </a:lnSpc>
              <a:buFont typeface="Wingdings" pitchFamily="2" charset="2"/>
              <a:buNone/>
            </a:pPr>
            <a:r>
              <a:rPr lang="en-US" altLang="zh-CN" sz="1800" dirty="0"/>
              <a:t>[</a:t>
            </a:r>
            <a:r>
              <a:rPr lang="zh-CN" altLang="en-US" sz="1800" dirty="0"/>
              <a:t>例</a:t>
            </a:r>
            <a:r>
              <a:rPr lang="en-US" altLang="zh-CN" sz="1800" dirty="0"/>
              <a:t>3.52]</a:t>
            </a:r>
            <a:r>
              <a:rPr lang="zh-CN" altLang="en-US" sz="1800" dirty="0"/>
              <a:t>查询每个学生的学号、姓名、性别、出生日期、主修专业及该学生选修课程的课程号与成绩</a:t>
            </a:r>
          </a:p>
          <a:p>
            <a:pPr eaLnBrk="1" hangingPunct="1">
              <a:lnSpc>
                <a:spcPct val="140000"/>
              </a:lnSpc>
              <a:buFont typeface="Wingdings" pitchFamily="2" charset="2"/>
              <a:buNone/>
            </a:pPr>
            <a:r>
              <a:rPr lang="en-US" altLang="zh-CN" sz="1800" dirty="0"/>
              <a:t>SELECT </a:t>
            </a:r>
            <a:r>
              <a:rPr lang="en-US" altLang="zh-CN" sz="1800" dirty="0" err="1"/>
              <a:t>Student.Sno,Sname,Ssex,Sbirthdate,Smajor,Cno,Grade</a:t>
            </a:r>
            <a:r>
              <a:rPr lang="en-US" altLang="zh-CN" sz="1800" dirty="0"/>
              <a:t>     </a:t>
            </a:r>
          </a:p>
          <a:p>
            <a:pPr eaLnBrk="1" hangingPunct="1">
              <a:lnSpc>
                <a:spcPct val="140000"/>
              </a:lnSpc>
              <a:buFont typeface="Wingdings" pitchFamily="2" charset="2"/>
              <a:buNone/>
            </a:pPr>
            <a:r>
              <a:rPr lang="en-US" altLang="zh-CN" sz="1800" dirty="0"/>
              <a:t>FROM  </a:t>
            </a:r>
            <a:r>
              <a:rPr lang="en-US" altLang="zh-CN" sz="1800" dirty="0" err="1"/>
              <a:t>Student,SC</a:t>
            </a:r>
            <a:endParaRPr lang="en-US" altLang="zh-CN" sz="1800" dirty="0"/>
          </a:p>
          <a:p>
            <a:pPr eaLnBrk="1" hangingPunct="1">
              <a:lnSpc>
                <a:spcPct val="140000"/>
              </a:lnSpc>
              <a:buFont typeface="Wingdings" pitchFamily="2" charset="2"/>
              <a:buNone/>
            </a:pPr>
            <a:r>
              <a:rPr lang="en-US" altLang="zh-CN" sz="1800" dirty="0"/>
              <a:t>WHERE </a:t>
            </a:r>
            <a:r>
              <a:rPr lang="en-US" altLang="zh-CN" sz="1800" dirty="0" err="1"/>
              <a:t>Student.Sno</a:t>
            </a:r>
            <a:r>
              <a:rPr lang="en-US" altLang="zh-CN" sz="1800" dirty="0"/>
              <a:t>=</a:t>
            </a:r>
            <a:r>
              <a:rPr lang="en-US" altLang="zh-CN" sz="1800" dirty="0" err="1"/>
              <a:t>SC.Sno</a:t>
            </a:r>
            <a:r>
              <a:rPr lang="en-US" altLang="zh-CN" sz="1800" dirty="0"/>
              <a:t>;</a:t>
            </a:r>
          </a:p>
          <a:p>
            <a:pPr eaLnBrk="1" hangingPunct="1">
              <a:lnSpc>
                <a:spcPct val="140000"/>
              </a:lnSpc>
              <a:buFont typeface="Wingdings" pitchFamily="2" charset="2"/>
              <a:buChar char="n"/>
            </a:pPr>
            <a:r>
              <a:rPr lang="en-US" altLang="zh-CN" sz="1800" dirty="0" err="1"/>
              <a:t>Sname</a:t>
            </a:r>
            <a:r>
              <a:rPr lang="zh-CN" altLang="en-US" sz="1800" dirty="0"/>
              <a:t>，</a:t>
            </a:r>
            <a:r>
              <a:rPr lang="en-US" altLang="zh-CN" sz="1800" dirty="0" err="1"/>
              <a:t>Ssex</a:t>
            </a:r>
            <a:r>
              <a:rPr lang="zh-CN" altLang="en-US" sz="1800" dirty="0"/>
              <a:t>，</a:t>
            </a:r>
            <a:r>
              <a:rPr lang="en-US" altLang="zh-CN" sz="1800" dirty="0" err="1"/>
              <a:t>Sbirthdate</a:t>
            </a:r>
            <a:r>
              <a:rPr lang="zh-CN" altLang="en-US" sz="1800" dirty="0"/>
              <a:t>，</a:t>
            </a:r>
            <a:r>
              <a:rPr lang="en-US" altLang="zh-CN" sz="1800" dirty="0" err="1"/>
              <a:t>Smajor</a:t>
            </a:r>
            <a:r>
              <a:rPr lang="zh-CN" altLang="en-US" sz="1800" dirty="0"/>
              <a:t>，</a:t>
            </a:r>
            <a:r>
              <a:rPr lang="en-US" altLang="zh-CN" sz="1800" dirty="0" err="1"/>
              <a:t>Cno</a:t>
            </a:r>
            <a:r>
              <a:rPr lang="zh-CN" altLang="en-US" sz="1800" dirty="0"/>
              <a:t>和</a:t>
            </a:r>
            <a:r>
              <a:rPr lang="en-US" altLang="zh-CN" sz="1800" dirty="0"/>
              <a:t>Grade</a:t>
            </a:r>
            <a:r>
              <a:rPr lang="zh-CN" altLang="en-US" sz="1800" dirty="0"/>
              <a:t>属性列在</a:t>
            </a:r>
            <a:r>
              <a:rPr lang="en-US" altLang="zh-CN" sz="1800" dirty="0"/>
              <a:t>Student</a:t>
            </a:r>
            <a:r>
              <a:rPr lang="zh-CN" altLang="en-US" sz="1800" dirty="0"/>
              <a:t>表与</a:t>
            </a:r>
            <a:r>
              <a:rPr lang="en-US" altLang="zh-CN" sz="1800" dirty="0"/>
              <a:t>SC</a:t>
            </a:r>
            <a:r>
              <a:rPr lang="zh-CN" altLang="en-US" sz="1800" dirty="0"/>
              <a:t>表中唯一，引用时可以去掉表名前缀</a:t>
            </a:r>
            <a:endParaRPr lang="en-US" altLang="zh-CN" sz="1800" dirty="0"/>
          </a:p>
          <a:p>
            <a:pPr eaLnBrk="1" hangingPunct="1">
              <a:lnSpc>
                <a:spcPct val="140000"/>
              </a:lnSpc>
              <a:buFont typeface="Wingdings" pitchFamily="2" charset="2"/>
              <a:buChar char="n"/>
            </a:pPr>
            <a:r>
              <a:rPr lang="en-US" altLang="zh-CN" sz="1800" dirty="0" err="1"/>
              <a:t>Sno</a:t>
            </a:r>
            <a:r>
              <a:rPr lang="zh-CN" altLang="en-US" sz="1800" dirty="0"/>
              <a:t>在两个表都出现，因此</a:t>
            </a:r>
            <a:r>
              <a:rPr lang="en-US" altLang="zh-CN" sz="1800" dirty="0"/>
              <a:t>SELECT</a:t>
            </a:r>
            <a:r>
              <a:rPr lang="zh-CN" altLang="en-US" sz="1800" dirty="0"/>
              <a:t>子句和</a:t>
            </a:r>
            <a:r>
              <a:rPr lang="en-US" altLang="zh-CN" sz="1800" dirty="0"/>
              <a:t>WHERE</a:t>
            </a:r>
            <a:r>
              <a:rPr lang="zh-CN" altLang="en-US" sz="1800" dirty="0"/>
              <a:t>子句在引用时必须加上表名前缀</a:t>
            </a:r>
          </a:p>
          <a:p>
            <a:pPr eaLnBrk="1" hangingPunct="1">
              <a:lnSpc>
                <a:spcPct val="140000"/>
              </a:lnSpc>
              <a:buFont typeface="Wingdings" pitchFamily="2" charset="2"/>
              <a:buNone/>
            </a:pPr>
            <a:endParaRPr lang="en-US" altLang="zh-CN" sz="18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a:t>连接查询（续）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737574" y="1608535"/>
            <a:ext cx="7949226"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等值与非等值连接查询 </a:t>
            </a:r>
          </a:p>
          <a:p>
            <a:pPr lvl="1">
              <a:lnSpc>
                <a:spcPct val="150000"/>
              </a:lnSpc>
              <a:buFont typeface="Wingdings" pitchFamily="2" charset="2"/>
              <a:buNone/>
            </a:pPr>
            <a:r>
              <a:rPr lang="en-US" altLang="zh-CN" sz="2100" dirty="0"/>
              <a:t>2.</a:t>
            </a:r>
            <a:r>
              <a:rPr lang="zh-CN" altLang="en-US" sz="2100" dirty="0"/>
              <a:t>自然连接查询</a:t>
            </a:r>
          </a:p>
          <a:p>
            <a:pPr lvl="1">
              <a:lnSpc>
                <a:spcPct val="150000"/>
              </a:lnSpc>
              <a:buNone/>
            </a:pPr>
            <a:r>
              <a:rPr lang="en-US" altLang="zh-CN" sz="2100" dirty="0">
                <a:solidFill>
                  <a:srgbClr val="7030A0"/>
                </a:solidFill>
              </a:rPr>
              <a:t>3.</a:t>
            </a:r>
            <a:r>
              <a:rPr lang="zh-CN" altLang="en-US" sz="2100" dirty="0">
                <a:solidFill>
                  <a:srgbClr val="7030A0"/>
                </a:solidFill>
              </a:rPr>
              <a:t>复合条件连接查询</a:t>
            </a:r>
            <a:endParaRPr lang="en-US" altLang="zh-CN" sz="2100" dirty="0">
              <a:solidFill>
                <a:srgbClr val="7030A0"/>
              </a:solidFill>
            </a:endParaRPr>
          </a:p>
          <a:p>
            <a:pPr lvl="1">
              <a:lnSpc>
                <a:spcPct val="150000"/>
              </a:lnSpc>
              <a:buFont typeface="Wingdings" pitchFamily="2" charset="2"/>
              <a:buNone/>
            </a:pPr>
            <a:r>
              <a:rPr lang="en-US" altLang="zh-CN" sz="2100" dirty="0"/>
              <a:t>4.</a:t>
            </a:r>
            <a:r>
              <a:rPr lang="zh-CN" altLang="en-US" sz="2100" dirty="0"/>
              <a:t>自身连接查询</a:t>
            </a:r>
            <a:endParaRPr lang="en-US" altLang="zh-CN" sz="2100" dirty="0"/>
          </a:p>
          <a:p>
            <a:pPr lvl="1">
              <a:lnSpc>
                <a:spcPct val="150000"/>
              </a:lnSpc>
              <a:buFont typeface="Wingdings" pitchFamily="2" charset="2"/>
              <a:buNone/>
            </a:pPr>
            <a:r>
              <a:rPr lang="en-US" altLang="zh-CN" sz="2100" dirty="0"/>
              <a:t>5.</a:t>
            </a:r>
            <a:r>
              <a:rPr lang="zh-CN" altLang="en-US" sz="2100" dirty="0"/>
              <a:t>外连接查询</a:t>
            </a:r>
            <a:endParaRPr lang="en-US" altLang="zh-CN" sz="2100" dirty="0"/>
          </a:p>
          <a:p>
            <a:pPr lvl="1">
              <a:lnSpc>
                <a:spcPct val="150000"/>
              </a:lnSpc>
              <a:buFont typeface="Wingdings" pitchFamily="2" charset="2"/>
              <a:buNone/>
            </a:pPr>
            <a:r>
              <a:rPr lang="en-US" altLang="zh-CN" sz="2100" dirty="0"/>
              <a:t>6.</a:t>
            </a:r>
            <a:r>
              <a:rPr lang="zh-CN" altLang="en-US" sz="2100" dirty="0"/>
              <a:t>多表连接查询</a:t>
            </a:r>
            <a:endParaRPr lang="en-US" altLang="zh-CN" sz="2100" dirty="0"/>
          </a:p>
          <a:p>
            <a:pPr lvl="1">
              <a:lnSpc>
                <a:spcPct val="150000"/>
              </a:lnSpc>
              <a:buFont typeface="Wingdings" pitchFamily="2" charset="2"/>
              <a:buNone/>
            </a:pPr>
            <a:endParaRPr lang="zh-CN" altLang="en-US" sz="2100" dirty="0"/>
          </a:p>
          <a:p>
            <a:pPr lvl="1">
              <a:buFont typeface="Wingdings" pitchFamily="2" charset="2"/>
              <a:buNone/>
            </a:pPr>
            <a:endParaRPr lang="en-US" altLang="zh-CN" sz="2100" dirty="0"/>
          </a:p>
        </p:txBody>
      </p:sp>
    </p:spTree>
    <p:extLst>
      <p:ext uri="{BB962C8B-B14F-4D97-AF65-F5344CB8AC3E}">
        <p14:creationId xmlns:p14="http://schemas.microsoft.com/office/powerpoint/2010/main" val="71365048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1">
            <a:extLst>
              <a:ext uri="{FF2B5EF4-FFF2-40B4-BE49-F238E27FC236}">
                <a16:creationId xmlns:a16="http://schemas.microsoft.com/office/drawing/2014/main" id="{3326F49D-1579-7B96-912F-8CFBE2A3876C}"/>
              </a:ext>
            </a:extLst>
          </p:cNvPr>
          <p:cNvSpPr>
            <a:spLocks noGrp="1" noChangeArrowheads="1"/>
          </p:cNvSpPr>
          <p:nvPr>
            <p:ph type="title" idx="4294967295"/>
          </p:nvPr>
        </p:nvSpPr>
        <p:spPr/>
        <p:txBody>
          <a:bodyPr/>
          <a:lstStyle/>
          <a:p>
            <a:pPr eaLnBrk="1" hangingPunct="1"/>
            <a:r>
              <a:rPr lang="en-US" altLang="zh-CN" sz="2700" dirty="0"/>
              <a:t>3.</a:t>
            </a:r>
            <a:r>
              <a:rPr lang="zh-CN" altLang="en-US" sz="2700" dirty="0"/>
              <a:t>复合条件连接查询</a:t>
            </a:r>
          </a:p>
        </p:txBody>
      </p:sp>
      <p:sp>
        <p:nvSpPr>
          <p:cNvPr id="55299" name="内容占位符 2">
            <a:extLst>
              <a:ext uri="{FF2B5EF4-FFF2-40B4-BE49-F238E27FC236}">
                <a16:creationId xmlns:a16="http://schemas.microsoft.com/office/drawing/2014/main" id="{9CF05721-33B1-88A8-C59E-5BAAF4EA1671}"/>
              </a:ext>
            </a:extLst>
          </p:cNvPr>
          <p:cNvSpPr>
            <a:spLocks noGrp="1" noChangeArrowheads="1"/>
          </p:cNvSpPr>
          <p:nvPr>
            <p:ph idx="4294967295"/>
          </p:nvPr>
        </p:nvSpPr>
        <p:spPr>
          <a:xfrm>
            <a:off x="457200" y="1124745"/>
            <a:ext cx="8075240" cy="3672408"/>
          </a:xfrm>
        </p:spPr>
        <p:txBody>
          <a:bodyPr>
            <a:noAutofit/>
          </a:bodyPr>
          <a:lstStyle/>
          <a:p>
            <a:pPr marL="0" indent="0">
              <a:lnSpc>
                <a:spcPct val="120000"/>
              </a:lnSpc>
              <a:spcBef>
                <a:spcPct val="0"/>
              </a:spcBef>
              <a:buNone/>
            </a:pPr>
            <a:r>
              <a:rPr lang="zh-CN" altLang="en-US" sz="2000" dirty="0"/>
              <a:t>复合条件连接：</a:t>
            </a:r>
            <a:r>
              <a:rPr lang="en-US" altLang="zh-CN" sz="2000" dirty="0"/>
              <a:t>WHERE</a:t>
            </a:r>
            <a:r>
              <a:rPr lang="zh-CN" altLang="en-US" sz="2000" dirty="0"/>
              <a:t>子句是由连接谓词和选择谓词组成的复合条件</a:t>
            </a:r>
            <a:endParaRPr lang="en-US" altLang="zh-CN" sz="2000" dirty="0"/>
          </a:p>
          <a:p>
            <a:pPr marL="0" indent="0">
              <a:lnSpc>
                <a:spcPct val="120000"/>
              </a:lnSpc>
              <a:spcBef>
                <a:spcPct val="0"/>
              </a:spcBef>
              <a:buNone/>
            </a:pPr>
            <a:endParaRPr lang="en-US" altLang="zh-CN" sz="2000" dirty="0"/>
          </a:p>
          <a:p>
            <a:pPr marL="0" indent="0">
              <a:lnSpc>
                <a:spcPct val="120000"/>
              </a:lnSpc>
              <a:spcBef>
                <a:spcPct val="0"/>
              </a:spcBef>
              <a:buNone/>
            </a:pPr>
            <a:r>
              <a:rPr lang="en-US" altLang="zh-CN" sz="2000" dirty="0"/>
              <a:t>[</a:t>
            </a:r>
            <a:r>
              <a:rPr lang="zh-CN" altLang="en-US" sz="2000" dirty="0"/>
              <a:t>例</a:t>
            </a:r>
            <a:r>
              <a:rPr lang="en-US" altLang="zh-CN" sz="2000" dirty="0"/>
              <a:t>3.53]</a:t>
            </a:r>
            <a:r>
              <a:rPr lang="zh-CN" altLang="en-US" sz="2000" dirty="0"/>
              <a:t>查询选修</a:t>
            </a:r>
            <a:r>
              <a:rPr lang="en-US" altLang="zh-CN" sz="2000" dirty="0"/>
              <a:t>81002</a:t>
            </a:r>
            <a:r>
              <a:rPr lang="zh-CN" altLang="en-US" sz="2000" dirty="0"/>
              <a:t>号课程且成绩在</a:t>
            </a:r>
            <a:r>
              <a:rPr lang="en-US" altLang="zh-CN" sz="2000" dirty="0"/>
              <a:t>90</a:t>
            </a:r>
            <a:r>
              <a:rPr lang="zh-CN" altLang="en-US" sz="2000" dirty="0"/>
              <a:t>分以上的所有学生的学号和姓名</a:t>
            </a:r>
          </a:p>
          <a:p>
            <a:pPr marL="0" indent="0">
              <a:lnSpc>
                <a:spcPct val="120000"/>
              </a:lnSpc>
              <a:spcBef>
                <a:spcPct val="0"/>
              </a:spcBef>
              <a:buNone/>
            </a:pPr>
            <a:r>
              <a:rPr lang="en-US" altLang="zh-CN" sz="2000" dirty="0"/>
              <a:t>SELECT </a:t>
            </a:r>
            <a:r>
              <a:rPr lang="en-US" altLang="zh-CN" sz="2000" dirty="0" err="1"/>
              <a:t>Student.Sno,Sname</a:t>
            </a:r>
            <a:endParaRPr lang="en-US" altLang="zh-CN" sz="2000" dirty="0"/>
          </a:p>
          <a:p>
            <a:pPr marL="0" indent="0">
              <a:lnSpc>
                <a:spcPct val="120000"/>
              </a:lnSpc>
              <a:spcBef>
                <a:spcPct val="0"/>
              </a:spcBef>
              <a:buNone/>
            </a:pPr>
            <a:r>
              <a:rPr lang="en-US" altLang="zh-CN" sz="2000" dirty="0"/>
              <a:t>FROM </a:t>
            </a:r>
            <a:r>
              <a:rPr lang="en-US" altLang="zh-CN" sz="2000" dirty="0" err="1"/>
              <a:t>Student,SC</a:t>
            </a:r>
            <a:endParaRPr lang="en-US" altLang="zh-CN" sz="2000" dirty="0"/>
          </a:p>
          <a:p>
            <a:pPr marL="0" indent="0">
              <a:lnSpc>
                <a:spcPct val="120000"/>
              </a:lnSpc>
              <a:spcBef>
                <a:spcPct val="0"/>
              </a:spcBef>
              <a:buNone/>
            </a:pPr>
            <a:r>
              <a:rPr lang="en-US" altLang="zh-CN" sz="2000" dirty="0"/>
              <a:t>WHERE </a:t>
            </a:r>
            <a:r>
              <a:rPr lang="en-US" altLang="zh-CN" sz="2000" dirty="0" err="1"/>
              <a:t>Student.Sno</a:t>
            </a:r>
            <a:r>
              <a:rPr lang="en-US" altLang="zh-CN" sz="2000" dirty="0"/>
              <a:t>=</a:t>
            </a:r>
            <a:r>
              <a:rPr lang="en-US" altLang="zh-CN" sz="2000" dirty="0" err="1"/>
              <a:t>SC.Sno</a:t>
            </a:r>
            <a:r>
              <a:rPr lang="en-US" altLang="zh-CN" sz="2000" dirty="0"/>
              <a:t>  AND             	/*</a:t>
            </a:r>
            <a:r>
              <a:rPr lang="zh-CN" altLang="en-US" sz="2000" dirty="0"/>
              <a:t>连接谓词 *</a:t>
            </a:r>
            <a:r>
              <a:rPr lang="en-US" altLang="zh-CN" sz="2000" dirty="0"/>
              <a:t>/</a:t>
            </a:r>
          </a:p>
          <a:p>
            <a:pPr marL="0" indent="0">
              <a:lnSpc>
                <a:spcPct val="120000"/>
              </a:lnSpc>
              <a:spcBef>
                <a:spcPct val="0"/>
              </a:spcBef>
              <a:buNone/>
            </a:pPr>
            <a:r>
              <a:rPr lang="en-US" altLang="zh-CN" sz="2000" dirty="0"/>
              <a:t>	   </a:t>
            </a:r>
            <a:r>
              <a:rPr lang="en-US" altLang="zh-CN" sz="2000" dirty="0" err="1"/>
              <a:t>SC.Cno</a:t>
            </a:r>
            <a:r>
              <a:rPr lang="en-US" altLang="zh-CN" sz="2000" dirty="0"/>
              <a:t>='81002' AND </a:t>
            </a:r>
            <a:r>
              <a:rPr lang="en-US" altLang="zh-CN" sz="2000" dirty="0" err="1"/>
              <a:t>SC.Grade</a:t>
            </a:r>
            <a:r>
              <a:rPr lang="en-US" altLang="zh-CN" sz="2000" dirty="0"/>
              <a:t>&gt;90;	/*</a:t>
            </a:r>
            <a:r>
              <a:rPr lang="zh-CN" altLang="en-US" sz="2000" dirty="0"/>
              <a:t>其他选择条件*</a:t>
            </a:r>
            <a:r>
              <a:rPr lang="en-US" altLang="zh-CN" sz="2000" dirty="0"/>
              <a:t>/</a:t>
            </a:r>
          </a:p>
          <a:p>
            <a:pPr marL="0" indent="0">
              <a:lnSpc>
                <a:spcPct val="120000"/>
              </a:lnSpc>
              <a:spcBef>
                <a:spcPct val="0"/>
              </a:spcBef>
              <a:buNone/>
            </a:pPr>
            <a:endParaRPr lang="en-US" altLang="zh-CN" sz="2000" dirty="0"/>
          </a:p>
          <a:p>
            <a:pPr marL="0" indent="0">
              <a:lnSpc>
                <a:spcPct val="120000"/>
              </a:lnSpc>
              <a:spcBef>
                <a:spcPct val="0"/>
              </a:spcBef>
              <a:buNone/>
            </a:pPr>
            <a:r>
              <a:rPr lang="zh-CN" altLang="en-US" sz="2000" dirty="0"/>
              <a:t>优化（高效）执行过程</a:t>
            </a:r>
            <a:endParaRPr lang="en-US" altLang="zh-CN" sz="2000" dirty="0"/>
          </a:p>
          <a:p>
            <a:pPr marL="0" indent="0">
              <a:lnSpc>
                <a:spcPct val="120000"/>
              </a:lnSpc>
              <a:spcBef>
                <a:spcPct val="0"/>
              </a:spcBef>
              <a:buFont typeface="Wingdings" pitchFamily="2" charset="2"/>
              <a:buChar char="n"/>
            </a:pPr>
            <a:r>
              <a:rPr lang="zh-CN" altLang="en-US" sz="2000" dirty="0"/>
              <a:t> 先从</a:t>
            </a:r>
            <a:r>
              <a:rPr lang="en-US" altLang="zh-CN" sz="2000" dirty="0"/>
              <a:t>SC</a:t>
            </a:r>
            <a:r>
              <a:rPr lang="zh-CN" altLang="en-US" sz="2000" dirty="0"/>
              <a:t>中挑选出</a:t>
            </a:r>
            <a:r>
              <a:rPr lang="en-US" altLang="zh-CN" sz="2000" dirty="0" err="1"/>
              <a:t>Cno</a:t>
            </a:r>
            <a:r>
              <a:rPr lang="en-US" altLang="zh-CN" sz="2000" dirty="0"/>
              <a:t>='81002'</a:t>
            </a:r>
            <a:r>
              <a:rPr lang="zh-CN" altLang="en-US" sz="2000" dirty="0"/>
              <a:t>并且</a:t>
            </a:r>
            <a:r>
              <a:rPr lang="en-US" altLang="zh-CN" sz="2000" dirty="0"/>
              <a:t>Grade&gt;90</a:t>
            </a:r>
            <a:r>
              <a:rPr lang="zh-CN" altLang="en-US" sz="2000" dirty="0"/>
              <a:t>的元组形成一个中间关系</a:t>
            </a:r>
            <a:endParaRPr lang="en-US" altLang="zh-CN" sz="2000" dirty="0"/>
          </a:p>
          <a:p>
            <a:pPr marL="0" indent="0">
              <a:lnSpc>
                <a:spcPct val="120000"/>
              </a:lnSpc>
              <a:spcBef>
                <a:spcPct val="0"/>
              </a:spcBef>
              <a:buFont typeface="Wingdings" pitchFamily="2" charset="2"/>
              <a:buChar char="n"/>
            </a:pPr>
            <a:r>
              <a:rPr lang="zh-CN" altLang="en-US" sz="2000" dirty="0"/>
              <a:t> 再和</a:t>
            </a:r>
            <a:r>
              <a:rPr lang="en-US" altLang="zh-CN" sz="2000" dirty="0"/>
              <a:t>Student</a:t>
            </a:r>
            <a:r>
              <a:rPr lang="zh-CN" altLang="en-US" sz="2000" dirty="0"/>
              <a:t>中满足连接条件的元组进行连接得到最终的结果关系</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a:t>连接查询（续）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629562" y="1608535"/>
            <a:ext cx="8057238"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等值与非等值连接查询 </a:t>
            </a:r>
          </a:p>
          <a:p>
            <a:pPr lvl="1">
              <a:lnSpc>
                <a:spcPct val="150000"/>
              </a:lnSpc>
              <a:buFont typeface="Wingdings" pitchFamily="2" charset="2"/>
              <a:buNone/>
            </a:pPr>
            <a:r>
              <a:rPr lang="en-US" altLang="zh-CN" sz="2100" dirty="0"/>
              <a:t>2.</a:t>
            </a:r>
            <a:r>
              <a:rPr lang="zh-CN" altLang="en-US" sz="2100" dirty="0"/>
              <a:t>自然连接查询</a:t>
            </a:r>
          </a:p>
          <a:p>
            <a:pPr lvl="1">
              <a:lnSpc>
                <a:spcPct val="150000"/>
              </a:lnSpc>
              <a:buNone/>
            </a:pPr>
            <a:r>
              <a:rPr lang="en-US" altLang="zh-CN" sz="2100" dirty="0"/>
              <a:t>3.</a:t>
            </a:r>
            <a:r>
              <a:rPr lang="zh-CN" altLang="en-US" sz="2100" dirty="0"/>
              <a:t>复合条件连接查询</a:t>
            </a:r>
            <a:endParaRPr lang="en-US" altLang="zh-CN" sz="2100" dirty="0"/>
          </a:p>
          <a:p>
            <a:pPr lvl="1">
              <a:lnSpc>
                <a:spcPct val="150000"/>
              </a:lnSpc>
              <a:buNone/>
            </a:pPr>
            <a:r>
              <a:rPr lang="en-US" altLang="zh-CN" sz="2100" dirty="0">
                <a:solidFill>
                  <a:srgbClr val="7030A0"/>
                </a:solidFill>
              </a:rPr>
              <a:t>4.</a:t>
            </a:r>
            <a:r>
              <a:rPr lang="zh-CN" altLang="en-US" sz="2100" dirty="0">
                <a:solidFill>
                  <a:srgbClr val="7030A0"/>
                </a:solidFill>
              </a:rPr>
              <a:t>自身连接查询</a:t>
            </a:r>
            <a:endParaRPr lang="en-US" altLang="zh-CN" sz="2100" dirty="0">
              <a:solidFill>
                <a:srgbClr val="7030A0"/>
              </a:solidFill>
            </a:endParaRPr>
          </a:p>
          <a:p>
            <a:pPr lvl="1">
              <a:lnSpc>
                <a:spcPct val="150000"/>
              </a:lnSpc>
              <a:buFont typeface="Wingdings" pitchFamily="2" charset="2"/>
              <a:buNone/>
            </a:pPr>
            <a:r>
              <a:rPr lang="en-US" altLang="zh-CN" sz="2100" dirty="0"/>
              <a:t>5.</a:t>
            </a:r>
            <a:r>
              <a:rPr lang="zh-CN" altLang="en-US" sz="2100" dirty="0"/>
              <a:t>外连接查询</a:t>
            </a:r>
            <a:endParaRPr lang="en-US" altLang="zh-CN" sz="2100" dirty="0"/>
          </a:p>
          <a:p>
            <a:pPr lvl="1">
              <a:lnSpc>
                <a:spcPct val="150000"/>
              </a:lnSpc>
              <a:buFont typeface="Wingdings" pitchFamily="2" charset="2"/>
              <a:buNone/>
            </a:pPr>
            <a:r>
              <a:rPr lang="en-US" altLang="zh-CN" sz="2100" dirty="0"/>
              <a:t>6.</a:t>
            </a:r>
            <a:r>
              <a:rPr lang="zh-CN" altLang="en-US" sz="2100" dirty="0"/>
              <a:t>多表连接查询</a:t>
            </a:r>
            <a:endParaRPr lang="en-US" altLang="zh-CN" sz="2100" dirty="0"/>
          </a:p>
          <a:p>
            <a:pPr lvl="1">
              <a:lnSpc>
                <a:spcPct val="150000"/>
              </a:lnSpc>
              <a:buFont typeface="Wingdings" pitchFamily="2" charset="2"/>
              <a:buNone/>
            </a:pPr>
            <a:endParaRPr lang="zh-CN" altLang="en-US" sz="2100" dirty="0"/>
          </a:p>
          <a:p>
            <a:pPr lvl="1">
              <a:buFont typeface="Wingdings" pitchFamily="2" charset="2"/>
              <a:buNone/>
            </a:pPr>
            <a:endParaRPr lang="en-US" altLang="zh-CN" sz="2100" dirty="0"/>
          </a:p>
        </p:txBody>
      </p:sp>
    </p:spTree>
    <p:extLst>
      <p:ext uri="{BB962C8B-B14F-4D97-AF65-F5344CB8AC3E}">
        <p14:creationId xmlns:p14="http://schemas.microsoft.com/office/powerpoint/2010/main" val="175026759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AA24E6CF-E37D-7558-68BB-77C71D42E27D}"/>
              </a:ext>
            </a:extLst>
          </p:cNvPr>
          <p:cNvSpPr>
            <a:spLocks noGrp="1" noChangeArrowheads="1"/>
          </p:cNvSpPr>
          <p:nvPr>
            <p:ph type="title" idx="4294967295"/>
          </p:nvPr>
        </p:nvSpPr>
        <p:spPr/>
        <p:txBody>
          <a:bodyPr/>
          <a:lstStyle/>
          <a:p>
            <a:pPr eaLnBrk="1" hangingPunct="1"/>
            <a:r>
              <a:rPr lang="en-US" altLang="zh-CN" sz="2700" dirty="0"/>
              <a:t>4. </a:t>
            </a:r>
            <a:r>
              <a:rPr lang="zh-CN" altLang="en-US" sz="2700" dirty="0"/>
              <a:t>自身连接 </a:t>
            </a:r>
          </a:p>
        </p:txBody>
      </p:sp>
      <p:sp>
        <p:nvSpPr>
          <p:cNvPr id="18435" name="Rectangle 3">
            <a:extLst>
              <a:ext uri="{FF2B5EF4-FFF2-40B4-BE49-F238E27FC236}">
                <a16:creationId xmlns:a16="http://schemas.microsoft.com/office/drawing/2014/main" id="{2AD20BCF-6B8D-D3E2-C235-CE30C643BDDD}"/>
              </a:ext>
            </a:extLst>
          </p:cNvPr>
          <p:cNvSpPr>
            <a:spLocks noGrp="1" noChangeArrowheads="1"/>
          </p:cNvSpPr>
          <p:nvPr>
            <p:ph type="body" idx="4294967295"/>
          </p:nvPr>
        </p:nvSpPr>
        <p:spPr>
          <a:xfrm>
            <a:off x="755576" y="1701405"/>
            <a:ext cx="7145412" cy="4175867"/>
          </a:xfrm>
        </p:spPr>
        <p:txBody>
          <a:bodyPr/>
          <a:lstStyle/>
          <a:p>
            <a:pPr eaLnBrk="1" hangingPunct="1">
              <a:lnSpc>
                <a:spcPct val="110000"/>
              </a:lnSpc>
            </a:pPr>
            <a:r>
              <a:rPr lang="zh-CN" altLang="en-US" sz="2000" dirty="0">
                <a:latin typeface="宋体" panose="02010600030101010101" pitchFamily="2" charset="-122"/>
              </a:rPr>
              <a:t>自身连接</a:t>
            </a:r>
            <a:r>
              <a:rPr lang="zh-CN" altLang="en-US" sz="2000" dirty="0">
                <a:ea typeface="黑体" panose="02010609060101010101" pitchFamily="49" charset="-122"/>
              </a:rPr>
              <a:t>：</a:t>
            </a:r>
            <a:r>
              <a:rPr lang="zh-CN" altLang="en-US" sz="2000" dirty="0"/>
              <a:t>一个表与其自己进行连接</a:t>
            </a:r>
          </a:p>
          <a:p>
            <a:pPr eaLnBrk="1" hangingPunct="1">
              <a:lnSpc>
                <a:spcPct val="110000"/>
              </a:lnSpc>
            </a:pPr>
            <a:r>
              <a:rPr lang="zh-CN" altLang="en-US" sz="2000" dirty="0"/>
              <a:t>需要给表起别名以示区别</a:t>
            </a:r>
          </a:p>
          <a:p>
            <a:pPr eaLnBrk="1" hangingPunct="1">
              <a:lnSpc>
                <a:spcPct val="140000"/>
              </a:lnSpc>
            </a:pPr>
            <a:r>
              <a:rPr lang="zh-CN" altLang="en-US" sz="2000" dirty="0"/>
              <a:t>由于所有属性名都是同名属性，因此必须使用别名前缀</a:t>
            </a:r>
            <a:endParaRPr lang="en-US" altLang="zh-CN" sz="2000" dirty="0"/>
          </a:p>
          <a:p>
            <a:pPr eaLnBrk="1" hangingPunct="1">
              <a:lnSpc>
                <a:spcPct val="140000"/>
              </a:lnSpc>
            </a:pPr>
            <a:endParaRPr lang="zh-CN" altLang="en-US" sz="2000" dirty="0"/>
          </a:p>
          <a:p>
            <a:pPr eaLnBrk="1" hangingPunct="1">
              <a:lnSpc>
                <a:spcPct val="140000"/>
              </a:lnSpc>
              <a:buFont typeface="Wingdings" pitchFamily="2" charset="2"/>
              <a:buNone/>
            </a:pPr>
            <a:r>
              <a:rPr lang="en-US" altLang="zh-CN" sz="2000" dirty="0"/>
              <a:t>[</a:t>
            </a:r>
            <a:r>
              <a:rPr lang="zh-CN" altLang="en-US" sz="2000" dirty="0">
                <a:ea typeface="黑体" panose="02010609060101010101" pitchFamily="49" charset="-122"/>
              </a:rPr>
              <a:t>例</a:t>
            </a:r>
            <a:r>
              <a:rPr lang="en-US" altLang="zh-CN" sz="2000" dirty="0">
                <a:ea typeface="黑体" panose="02010609060101010101" pitchFamily="49" charset="-122"/>
              </a:rPr>
              <a:t>3.</a:t>
            </a:r>
            <a:r>
              <a:rPr lang="en-US" altLang="zh-CN" sz="2000" dirty="0"/>
              <a:t>54]</a:t>
            </a:r>
            <a:r>
              <a:rPr lang="zh-CN" altLang="en-US" sz="2000" dirty="0"/>
              <a:t>查询每一门课的间接先修课（即先修课的先修课）</a:t>
            </a:r>
          </a:p>
          <a:p>
            <a:pPr eaLnBrk="1" hangingPunct="1">
              <a:lnSpc>
                <a:spcPct val="140000"/>
              </a:lnSpc>
              <a:buFont typeface="Wingdings" pitchFamily="2" charset="2"/>
              <a:buNone/>
            </a:pPr>
            <a:r>
              <a:rPr lang="en-US" altLang="zh-CN" sz="2000" dirty="0"/>
              <a:t>SELECT </a:t>
            </a:r>
            <a:r>
              <a:rPr lang="en-US" altLang="zh-CN" sz="2000" dirty="0" err="1"/>
              <a:t>FIRST.Cno,SECOND.Cpno</a:t>
            </a:r>
            <a:endParaRPr lang="en-US" altLang="zh-CN" sz="2000" dirty="0"/>
          </a:p>
          <a:p>
            <a:pPr eaLnBrk="1" hangingPunct="1">
              <a:lnSpc>
                <a:spcPct val="140000"/>
              </a:lnSpc>
              <a:buFont typeface="Wingdings" pitchFamily="2" charset="2"/>
              <a:buNone/>
            </a:pPr>
            <a:r>
              <a:rPr lang="en-US" altLang="zh-CN" sz="2000" dirty="0"/>
              <a:t>FROM Course FIRST, Course SECOND</a:t>
            </a:r>
          </a:p>
          <a:p>
            <a:pPr eaLnBrk="1" hangingPunct="1">
              <a:lnSpc>
                <a:spcPct val="140000"/>
              </a:lnSpc>
              <a:buFont typeface="Wingdings" pitchFamily="2" charset="2"/>
              <a:buNone/>
            </a:pPr>
            <a:r>
              <a:rPr lang="en-US" altLang="zh-CN" sz="2000" dirty="0"/>
              <a:t>WHERE </a:t>
            </a:r>
            <a:r>
              <a:rPr lang="en-US" altLang="zh-CN" sz="2000" dirty="0" err="1"/>
              <a:t>FIRST.Cpno</a:t>
            </a:r>
            <a:r>
              <a:rPr lang="en-US" altLang="zh-CN" sz="2000" dirty="0"/>
              <a:t>=</a:t>
            </a:r>
            <a:r>
              <a:rPr lang="en-US" altLang="zh-CN" sz="2000" dirty="0" err="1"/>
              <a:t>SECOND.Cno</a:t>
            </a:r>
            <a:r>
              <a:rPr lang="en-US" altLang="zh-CN" sz="2000" dirty="0"/>
              <a:t> and </a:t>
            </a:r>
            <a:r>
              <a:rPr lang="en-US" altLang="zh-CN" sz="2000" dirty="0" err="1"/>
              <a:t>SECOND.Cpno</a:t>
            </a:r>
            <a:r>
              <a:rPr lang="en-US" altLang="zh-CN" sz="2000" dirty="0"/>
              <a:t> IS NOT NULL;</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912CF315-70CF-5B8D-7E22-2F5AAFB4B63B}"/>
              </a:ext>
            </a:extLst>
          </p:cNvPr>
          <p:cNvSpPr>
            <a:spLocks noGrp="1" noChangeArrowheads="1"/>
          </p:cNvSpPr>
          <p:nvPr>
            <p:ph type="title" idx="4294967295"/>
          </p:nvPr>
        </p:nvSpPr>
        <p:spPr/>
        <p:txBody>
          <a:bodyPr/>
          <a:lstStyle/>
          <a:p>
            <a:pPr eaLnBrk="1" hangingPunct="1"/>
            <a:r>
              <a:rPr lang="zh-CN" altLang="en-US" sz="2700"/>
              <a:t>自身连接（续）</a:t>
            </a:r>
          </a:p>
        </p:txBody>
      </p:sp>
      <p:sp>
        <p:nvSpPr>
          <p:cNvPr id="12" name="文本框 11">
            <a:extLst>
              <a:ext uri="{FF2B5EF4-FFF2-40B4-BE49-F238E27FC236}">
                <a16:creationId xmlns:a16="http://schemas.microsoft.com/office/drawing/2014/main" id="{5F65DDBF-C567-3347-EFC0-F6EC27E3C04F}"/>
              </a:ext>
            </a:extLst>
          </p:cNvPr>
          <p:cNvSpPr txBox="1"/>
          <p:nvPr/>
        </p:nvSpPr>
        <p:spPr>
          <a:xfrm>
            <a:off x="575556" y="1701404"/>
            <a:ext cx="7830870" cy="3302507"/>
          </a:xfrm>
          <a:prstGeom prst="rect">
            <a:avLst/>
          </a:prstGeom>
          <a:noFill/>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800100" indent="-3429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ct val="20000"/>
              </a:spcBef>
              <a:buSzPct val="100000"/>
              <a:buFont typeface="Wingdings" pitchFamily="2" charset="2"/>
              <a:buChar char="v"/>
            </a:pPr>
            <a:r>
              <a:rPr lang="zh-CN" altLang="en-US" sz="2100" b="1" dirty="0">
                <a:latin typeface="宋体" panose="02010600030101010101" pitchFamily="2" charset="-122"/>
              </a:rPr>
              <a:t>分析</a:t>
            </a:r>
            <a:endParaRPr lang="en-US" altLang="zh-CN" sz="2100" b="1" dirty="0">
              <a:latin typeface="宋体" panose="02010600030101010101" pitchFamily="2" charset="-122"/>
            </a:endParaRPr>
          </a:p>
          <a:p>
            <a:pPr lvl="1" eaLnBrk="1" hangingPunct="1">
              <a:lnSpc>
                <a:spcPct val="150000"/>
              </a:lnSpc>
              <a:buSzPct val="100000"/>
              <a:buFont typeface="Wingdings" pitchFamily="2" charset="2"/>
              <a:buChar char="n"/>
            </a:pPr>
            <a:r>
              <a:rPr lang="zh-CN" altLang="en-US" b="1" dirty="0"/>
              <a:t>查询每一门课的间接先修课，必须先对一门课找到其直接先修课</a:t>
            </a:r>
            <a:r>
              <a:rPr lang="en-US" altLang="zh-CN" b="1" dirty="0" err="1"/>
              <a:t>Cpno</a:t>
            </a:r>
            <a:endParaRPr lang="en-US" altLang="zh-CN" b="1" dirty="0"/>
          </a:p>
          <a:p>
            <a:pPr lvl="1" eaLnBrk="1" hangingPunct="1">
              <a:lnSpc>
                <a:spcPct val="150000"/>
              </a:lnSpc>
              <a:buSzPct val="100000"/>
              <a:buFont typeface="Wingdings" pitchFamily="2" charset="2"/>
              <a:buChar char="n"/>
            </a:pPr>
            <a:r>
              <a:rPr lang="zh-CN" altLang="en-US" b="1" dirty="0"/>
              <a:t>再按此先修课的课程号查找它的先修课程</a:t>
            </a:r>
            <a:endParaRPr lang="en-US" altLang="zh-CN" b="1" dirty="0"/>
          </a:p>
          <a:p>
            <a:pPr lvl="1" eaLnBrk="1" hangingPunct="1">
              <a:lnSpc>
                <a:spcPct val="150000"/>
              </a:lnSpc>
              <a:buSzPct val="100000"/>
              <a:buFont typeface="Wingdings" pitchFamily="2" charset="2"/>
              <a:buChar char="n"/>
            </a:pPr>
            <a:r>
              <a:rPr lang="zh-CN" altLang="en-US" b="1" dirty="0"/>
              <a:t>相当于将</a:t>
            </a:r>
            <a:r>
              <a:rPr lang="en-US" altLang="zh-CN" b="1" dirty="0"/>
              <a:t>Course</a:t>
            </a:r>
            <a:r>
              <a:rPr lang="zh-CN" altLang="en-US" b="1" dirty="0"/>
              <a:t>表与其自身连接后，取第一个副本的课程号与第二个副本的先修课号做为目标列中的属性。</a:t>
            </a:r>
          </a:p>
          <a:p>
            <a:pPr lvl="1" eaLnBrk="1" hangingPunct="1">
              <a:lnSpc>
                <a:spcPct val="150000"/>
              </a:lnSpc>
              <a:buSzPct val="100000"/>
              <a:buFont typeface="Wingdings" pitchFamily="2" charset="2"/>
              <a:buChar char="n"/>
            </a:pPr>
            <a:r>
              <a:rPr lang="zh-CN" altLang="en-US" b="1" dirty="0"/>
              <a:t>可以为</a:t>
            </a:r>
            <a:r>
              <a:rPr lang="en-US" altLang="zh-CN" b="1" dirty="0"/>
              <a:t>Course</a:t>
            </a:r>
            <a:r>
              <a:rPr lang="zh-CN" altLang="en-US" b="1" dirty="0"/>
              <a:t>表取两个别名：</a:t>
            </a:r>
            <a:r>
              <a:rPr lang="en-US" altLang="zh-CN" b="1" dirty="0"/>
              <a:t>FIRST</a:t>
            </a:r>
            <a:r>
              <a:rPr lang="zh-CN" altLang="en-US" b="1" dirty="0"/>
              <a:t>和</a:t>
            </a:r>
            <a:r>
              <a:rPr lang="en-US" altLang="zh-CN" b="1" dirty="0"/>
              <a:t>SECOND</a:t>
            </a:r>
          </a:p>
          <a:p>
            <a:pPr lvl="1" eaLnBrk="1" hangingPunct="1">
              <a:lnSpc>
                <a:spcPct val="150000"/>
              </a:lnSpc>
              <a:buSzPct val="100000"/>
              <a:buFont typeface="Wingdings" pitchFamily="2" charset="2"/>
              <a:buChar char="n"/>
            </a:pPr>
            <a:r>
              <a:rPr lang="zh-CN" altLang="en-US" b="1" dirty="0"/>
              <a:t>这就是</a:t>
            </a:r>
            <a:r>
              <a:rPr lang="en-US" altLang="zh-CN" b="1" dirty="0"/>
              <a:t>Course</a:t>
            </a:r>
            <a:r>
              <a:rPr lang="zh-CN" altLang="en-US" b="1" dirty="0"/>
              <a:t>表与其自身连接</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7E36AC4B-B2D0-E98B-3F0C-047E2FB7B6C8}"/>
              </a:ext>
            </a:extLst>
          </p:cNvPr>
          <p:cNvSpPr>
            <a:spLocks noGrp="1" noChangeArrowheads="1"/>
          </p:cNvSpPr>
          <p:nvPr>
            <p:ph type="title" idx="4294967295"/>
          </p:nvPr>
        </p:nvSpPr>
        <p:spPr/>
        <p:txBody>
          <a:bodyPr/>
          <a:lstStyle/>
          <a:p>
            <a:pPr eaLnBrk="1" hangingPunct="1"/>
            <a:r>
              <a:rPr lang="zh-CN" altLang="en-US" sz="2700"/>
              <a:t>自身连接（续）</a:t>
            </a:r>
          </a:p>
        </p:txBody>
      </p:sp>
      <p:graphicFrame>
        <p:nvGraphicFramePr>
          <p:cNvPr id="3" name="表格 2">
            <a:extLst>
              <a:ext uri="{FF2B5EF4-FFF2-40B4-BE49-F238E27FC236}">
                <a16:creationId xmlns:a16="http://schemas.microsoft.com/office/drawing/2014/main" id="{EBE9B6DC-E79B-94D0-8507-F9344C74F07B}"/>
              </a:ext>
            </a:extLst>
          </p:cNvPr>
          <p:cNvGraphicFramePr>
            <a:graphicFrameLocks noGrp="1"/>
          </p:cNvGraphicFramePr>
          <p:nvPr/>
        </p:nvGraphicFramePr>
        <p:xfrm>
          <a:off x="359533" y="2474119"/>
          <a:ext cx="4239853" cy="2011680"/>
        </p:xfrm>
        <a:graphic>
          <a:graphicData uri="http://schemas.openxmlformats.org/drawingml/2006/table">
            <a:tbl>
              <a:tblPr/>
              <a:tblGrid>
                <a:gridCol w="872285">
                  <a:extLst>
                    <a:ext uri="{9D8B030D-6E8A-4147-A177-3AD203B41FA5}">
                      <a16:colId xmlns:a16="http://schemas.microsoft.com/office/drawing/2014/main" val="1579813030"/>
                    </a:ext>
                  </a:extLst>
                </a:gridCol>
                <a:gridCol w="1606281">
                  <a:extLst>
                    <a:ext uri="{9D8B030D-6E8A-4147-A177-3AD203B41FA5}">
                      <a16:colId xmlns:a16="http://schemas.microsoft.com/office/drawing/2014/main" val="1314758812"/>
                    </a:ext>
                  </a:extLst>
                </a:gridCol>
                <a:gridCol w="749193">
                  <a:extLst>
                    <a:ext uri="{9D8B030D-6E8A-4147-A177-3AD203B41FA5}">
                      <a16:colId xmlns:a16="http://schemas.microsoft.com/office/drawing/2014/main" val="1865877689"/>
                    </a:ext>
                  </a:extLst>
                </a:gridCol>
                <a:gridCol w="1012094">
                  <a:extLst>
                    <a:ext uri="{9D8B030D-6E8A-4147-A177-3AD203B41FA5}">
                      <a16:colId xmlns:a16="http://schemas.microsoft.com/office/drawing/2014/main" val="1292968369"/>
                    </a:ext>
                  </a:extLst>
                </a:gridCol>
              </a:tblGrid>
              <a:tr h="36576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课程号</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Cno</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课程名</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Cname</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学分</a:t>
                      </a: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Ccredit</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先修课</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Cpno</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1491476876"/>
                  </a:ext>
                </a:extLst>
              </a:tr>
              <a:tr h="36576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程序设计基础与</a:t>
                      </a:r>
                      <a:endParaRPr kumimoji="0" lang="en-US" altLang="zh-CN"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C</a:t>
                      </a:r>
                      <a:r>
                        <a:rPr kumimoji="0" lang="zh-CN" altLang="en-US"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语言</a:t>
                      </a: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3915128711"/>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81002</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数据结构</a:t>
                      </a: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3474492580"/>
                  </a:ext>
                </a:extLst>
              </a:tr>
              <a:tr h="36576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81003</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数据库系统概论</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信息系统概论</a:t>
                      </a: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81002</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81003</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3173026427"/>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81005</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操作系统</a:t>
                      </a: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4021872783"/>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81006</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Python</a:t>
                      </a: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语言</a:t>
                      </a: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3</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81002</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2195335398"/>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81007</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离散数学</a:t>
                      </a: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3588540974"/>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81008</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大数据技术概论</a:t>
                      </a: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7" marR="51437"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81003</a:t>
                      </a:r>
                      <a:endParaRPr kumimoji="0" lang="zh-CN" altLang="en-US"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7" marR="5143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2838372046"/>
                  </a:ext>
                </a:extLst>
              </a:tr>
            </a:tbl>
          </a:graphicData>
        </a:graphic>
      </p:graphicFrame>
      <p:sp>
        <p:nvSpPr>
          <p:cNvPr id="4" name="Rectangle 1">
            <a:extLst>
              <a:ext uri="{FF2B5EF4-FFF2-40B4-BE49-F238E27FC236}">
                <a16:creationId xmlns:a16="http://schemas.microsoft.com/office/drawing/2014/main" id="{7FE9B9CC-9A55-94BA-555E-B292DD37DC00}"/>
              </a:ext>
            </a:extLst>
          </p:cNvPr>
          <p:cNvSpPr>
            <a:spLocks noChangeArrowheads="1"/>
          </p:cNvSpPr>
          <p:nvPr/>
        </p:nvSpPr>
        <p:spPr bwMode="auto">
          <a:xfrm>
            <a:off x="1925241" y="1905054"/>
            <a:ext cx="5732859" cy="530915"/>
          </a:xfrm>
          <a:prstGeom prst="rect">
            <a:avLst/>
          </a:prstGeom>
          <a:noFill/>
          <a:ln>
            <a:noFill/>
          </a:ln>
          <a:effectLst/>
        </p:spPr>
        <p:txBody>
          <a:bodyPr anchor="ctr">
            <a:spAutoFit/>
          </a:bodyPr>
          <a:lstStyle>
            <a:lvl1pPr indent="22860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202406">
              <a:defRPr/>
            </a:pPr>
            <a:r>
              <a:rPr lang="en-US" altLang="zh-CN" sz="1500" b="1" dirty="0">
                <a:latin typeface="+mn-lt"/>
                <a:ea typeface="+mn-ea"/>
              </a:rPr>
              <a:t>FIRST</a:t>
            </a:r>
            <a:r>
              <a:rPr lang="zh-CN" altLang="en-US" sz="1500" b="1" dirty="0">
                <a:latin typeface="+mn-lt"/>
                <a:ea typeface="+mn-ea"/>
              </a:rPr>
              <a:t>表（</a:t>
            </a:r>
            <a:r>
              <a:rPr lang="en-US" altLang="zh-CN" sz="1500" b="1" dirty="0">
                <a:latin typeface="+mn-lt"/>
                <a:ea typeface="+mn-ea"/>
              </a:rPr>
              <a:t>Course</a:t>
            </a:r>
            <a:r>
              <a:rPr lang="zh-CN" altLang="en-US" sz="1500" b="1" dirty="0">
                <a:latin typeface="+mn-lt"/>
                <a:ea typeface="+mn-ea"/>
              </a:rPr>
              <a:t>表）	          </a:t>
            </a:r>
            <a:r>
              <a:rPr lang="en-US" altLang="zh-CN" sz="1500" b="1" dirty="0">
                <a:latin typeface="+mn-lt"/>
                <a:ea typeface="+mn-ea"/>
              </a:rPr>
              <a:t>SECOND</a:t>
            </a:r>
            <a:r>
              <a:rPr lang="zh-CN" altLang="en-US" sz="1500" b="1" dirty="0">
                <a:latin typeface="+mn-lt"/>
                <a:ea typeface="+mn-ea"/>
              </a:rPr>
              <a:t>表（</a:t>
            </a:r>
            <a:r>
              <a:rPr lang="en-US" altLang="zh-CN" sz="1500" b="1" dirty="0">
                <a:latin typeface="+mn-lt"/>
                <a:ea typeface="+mn-ea"/>
              </a:rPr>
              <a:t>Course</a:t>
            </a:r>
            <a:r>
              <a:rPr lang="zh-CN" altLang="en-US" sz="1500" b="1" dirty="0">
                <a:latin typeface="+mn-lt"/>
                <a:ea typeface="+mn-ea"/>
              </a:rPr>
              <a:t>表）</a:t>
            </a:r>
          </a:p>
          <a:p>
            <a:pPr indent="202406">
              <a:defRPr/>
            </a:pPr>
            <a:endParaRPr lang="zh-CN" altLang="en-US" sz="1350" dirty="0"/>
          </a:p>
        </p:txBody>
      </p:sp>
      <p:graphicFrame>
        <p:nvGraphicFramePr>
          <p:cNvPr id="8" name="表格 7">
            <a:extLst>
              <a:ext uri="{FF2B5EF4-FFF2-40B4-BE49-F238E27FC236}">
                <a16:creationId xmlns:a16="http://schemas.microsoft.com/office/drawing/2014/main" id="{8A82C6CA-AC30-ACB5-66D7-8235CC34D3F8}"/>
              </a:ext>
            </a:extLst>
          </p:cNvPr>
          <p:cNvGraphicFramePr>
            <a:graphicFrameLocks noGrp="1"/>
          </p:cNvGraphicFramePr>
          <p:nvPr/>
        </p:nvGraphicFramePr>
        <p:xfrm>
          <a:off x="4680348" y="2474119"/>
          <a:ext cx="4374151" cy="2011680"/>
        </p:xfrm>
        <a:graphic>
          <a:graphicData uri="http://schemas.openxmlformats.org/drawingml/2006/table">
            <a:tbl>
              <a:tblPr/>
              <a:tblGrid>
                <a:gridCol w="900238">
                  <a:extLst>
                    <a:ext uri="{9D8B030D-6E8A-4147-A177-3AD203B41FA5}">
                      <a16:colId xmlns:a16="http://schemas.microsoft.com/office/drawing/2014/main" val="3311054874"/>
                    </a:ext>
                  </a:extLst>
                </a:gridCol>
                <a:gridCol w="1656186">
                  <a:extLst>
                    <a:ext uri="{9D8B030D-6E8A-4147-A177-3AD203B41FA5}">
                      <a16:colId xmlns:a16="http://schemas.microsoft.com/office/drawing/2014/main" val="642780380"/>
                    </a:ext>
                  </a:extLst>
                </a:gridCol>
                <a:gridCol w="773200">
                  <a:extLst>
                    <a:ext uri="{9D8B030D-6E8A-4147-A177-3AD203B41FA5}">
                      <a16:colId xmlns:a16="http://schemas.microsoft.com/office/drawing/2014/main" val="4040123172"/>
                    </a:ext>
                  </a:extLst>
                </a:gridCol>
                <a:gridCol w="1044527">
                  <a:extLst>
                    <a:ext uri="{9D8B030D-6E8A-4147-A177-3AD203B41FA5}">
                      <a16:colId xmlns:a16="http://schemas.microsoft.com/office/drawing/2014/main" val="3365492254"/>
                    </a:ext>
                  </a:extLst>
                </a:gridCol>
              </a:tblGrid>
              <a:tr h="36576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课程号</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Cno</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课程名</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Cname</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学分</a:t>
                      </a: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Ccredit</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先修课</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Cpno</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1574416107"/>
                  </a:ext>
                </a:extLst>
              </a:tr>
              <a:tr h="36576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程序设计基础与</a:t>
                      </a:r>
                      <a:endParaRPr kumimoji="0" lang="en-US" altLang="zh-CN"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C</a:t>
                      </a:r>
                      <a:r>
                        <a:rPr kumimoji="0" lang="zh-CN" altLang="en-US"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语言</a:t>
                      </a: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2051392429"/>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81002</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数据结构</a:t>
                      </a: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3908079657"/>
                  </a:ext>
                </a:extLst>
              </a:tr>
              <a:tr h="36576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81003</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数据库系统概论</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信息系统概论</a:t>
                      </a: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81002</a:t>
                      </a:r>
                      <a:endParaRPr kumimoji="0" lang="zh-CN" altLang="en-US"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81003</a:t>
                      </a:r>
                      <a:endParaRPr kumimoji="0" lang="zh-CN" altLang="en-US"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2118669406"/>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81005</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操作系统</a:t>
                      </a: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81001</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2974108747"/>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81006</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Python</a:t>
                      </a: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语言</a:t>
                      </a: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3</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81002</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1193153855"/>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81007</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离散数学</a:t>
                      </a: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 </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3312961072"/>
                  </a:ext>
                </a:extLst>
              </a:tr>
              <a:tr h="182880">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81008</a:t>
                      </a:r>
                      <a:endParaRPr kumimoji="0" lang="zh-CN" altLang="en-US"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大数据技术概论</a:t>
                      </a: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宋体" panose="02010600030101010101" pitchFamily="2" charset="-122"/>
                        </a:rPr>
                        <a:t>4</a:t>
                      </a:r>
                      <a:endParaRPr kumimoji="0" lang="zh-CN" altLang="en-US" sz="12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51430" marR="5143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81003</a:t>
                      </a:r>
                      <a:endParaRPr kumimoji="0" lang="zh-CN" altLang="en-US" sz="12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L="51430" marR="5143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9FD"/>
                    </a:solidFill>
                  </a:tcPr>
                </a:tc>
                <a:extLst>
                  <a:ext uri="{0D108BD9-81ED-4DB2-BD59-A6C34878D82A}">
                    <a16:rowId xmlns:a16="http://schemas.microsoft.com/office/drawing/2014/main" val="704958605"/>
                  </a:ext>
                </a:extLst>
              </a:tr>
            </a:tbl>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3943EFEB-1C36-FF0B-A4B9-48721F9A3FCC}"/>
              </a:ext>
            </a:extLst>
          </p:cNvPr>
          <p:cNvSpPr>
            <a:spLocks noGrp="1" noChangeArrowheads="1"/>
          </p:cNvSpPr>
          <p:nvPr>
            <p:ph type="title" idx="4294967295"/>
          </p:nvPr>
        </p:nvSpPr>
        <p:spPr>
          <a:xfrm>
            <a:off x="1828800" y="1052514"/>
            <a:ext cx="5543550" cy="421481"/>
          </a:xfrm>
        </p:spPr>
        <p:txBody>
          <a:bodyPr>
            <a:normAutofit fontScale="90000"/>
          </a:bodyPr>
          <a:lstStyle/>
          <a:p>
            <a:pPr eaLnBrk="1" hangingPunct="1"/>
            <a:r>
              <a:rPr lang="zh-CN" altLang="en-US" sz="2700"/>
              <a:t>自身连接（续）</a:t>
            </a:r>
          </a:p>
        </p:txBody>
      </p:sp>
      <p:sp>
        <p:nvSpPr>
          <p:cNvPr id="59395" name="Rectangle 3">
            <a:extLst>
              <a:ext uri="{FF2B5EF4-FFF2-40B4-BE49-F238E27FC236}">
                <a16:creationId xmlns:a16="http://schemas.microsoft.com/office/drawing/2014/main" id="{412DB47D-B633-94EF-FF7E-E328209644AD}"/>
              </a:ext>
            </a:extLst>
          </p:cNvPr>
          <p:cNvSpPr>
            <a:spLocks noGrp="1" noChangeArrowheads="1"/>
          </p:cNvSpPr>
          <p:nvPr>
            <p:ph type="body" sz="half" idx="4294967295"/>
          </p:nvPr>
        </p:nvSpPr>
        <p:spPr>
          <a:xfrm>
            <a:off x="1485900" y="2228850"/>
            <a:ext cx="3028950" cy="444104"/>
          </a:xfrm>
        </p:spPr>
        <p:txBody>
          <a:bodyPr>
            <a:normAutofit fontScale="92500" lnSpcReduction="10000"/>
          </a:bodyPr>
          <a:lstStyle/>
          <a:p>
            <a:pPr eaLnBrk="1" hangingPunct="1">
              <a:buFont typeface="Wingdings" pitchFamily="2" charset="2"/>
              <a:buNone/>
            </a:pPr>
            <a:r>
              <a:rPr lang="zh-CN" altLang="en-US"/>
              <a:t>查询结果：</a:t>
            </a:r>
          </a:p>
        </p:txBody>
      </p:sp>
      <p:graphicFrame>
        <p:nvGraphicFramePr>
          <p:cNvPr id="3" name="表格 2">
            <a:extLst>
              <a:ext uri="{FF2B5EF4-FFF2-40B4-BE49-F238E27FC236}">
                <a16:creationId xmlns:a16="http://schemas.microsoft.com/office/drawing/2014/main" id="{9C07CC60-7170-E792-F803-D2EF6F40EF20}"/>
              </a:ext>
            </a:extLst>
          </p:cNvPr>
          <p:cNvGraphicFramePr>
            <a:graphicFrameLocks noGrp="1"/>
          </p:cNvGraphicFramePr>
          <p:nvPr/>
        </p:nvGraphicFramePr>
        <p:xfrm>
          <a:off x="2844403" y="2672953"/>
          <a:ext cx="2862262" cy="2484835"/>
        </p:xfrm>
        <a:graphic>
          <a:graphicData uri="http://schemas.openxmlformats.org/drawingml/2006/table">
            <a:tbl>
              <a:tblPr/>
              <a:tblGrid>
                <a:gridCol w="1431131">
                  <a:extLst>
                    <a:ext uri="{9D8B030D-6E8A-4147-A177-3AD203B41FA5}">
                      <a16:colId xmlns:a16="http://schemas.microsoft.com/office/drawing/2014/main" val="20000"/>
                    </a:ext>
                  </a:extLst>
                </a:gridCol>
                <a:gridCol w="1431131">
                  <a:extLst>
                    <a:ext uri="{9D8B030D-6E8A-4147-A177-3AD203B41FA5}">
                      <a16:colId xmlns:a16="http://schemas.microsoft.com/office/drawing/2014/main" val="20001"/>
                    </a:ext>
                  </a:extLst>
                </a:gridCol>
              </a:tblGrid>
              <a:tr h="496967">
                <a:tc>
                  <a:txBody>
                    <a:bodyPr/>
                    <a:lstStyle/>
                    <a:p>
                      <a:pPr algn="ctr"/>
                      <a:r>
                        <a:rPr lang="en-US" sz="1800" b="1" kern="100" baseline="0" dirty="0" err="1">
                          <a:effectLst/>
                          <a:latin typeface="Arial" panose="020B0604020202020204" pitchFamily="34" charset="0"/>
                          <a:ea typeface="宋体" panose="02010600030101010101" pitchFamily="2" charset="-122"/>
                        </a:rPr>
                        <a:t>Cno</a:t>
                      </a:r>
                      <a:endParaRPr lang="zh-CN" sz="1800" b="1" kern="100" baseline="0" dirty="0">
                        <a:effectLst/>
                        <a:latin typeface="Arial" panose="020B0604020202020204" pitchFamily="34" charset="0"/>
                        <a:ea typeface="宋体" panose="02010600030101010101" pitchFamily="2" charset="-122"/>
                      </a:endParaRPr>
                    </a:p>
                  </a:txBody>
                  <a:tcPr marL="51434" marR="51434" marT="0" marB="0" anchor="ctr">
                    <a:lnL>
                      <a:noFill/>
                    </a:lnL>
                    <a:lnR>
                      <a:noFill/>
                    </a:lnR>
                    <a:lnT>
                      <a:noFill/>
                    </a:lnT>
                    <a:lnB w="12700" cap="flat" cmpd="sng" algn="ctr">
                      <a:solidFill>
                        <a:srgbClr val="00B0F0"/>
                      </a:solidFill>
                      <a:prstDash val="solid"/>
                      <a:round/>
                      <a:headEnd type="none" w="med" len="med"/>
                      <a:tailEnd type="none" w="med" len="med"/>
                    </a:lnB>
                  </a:tcPr>
                </a:tc>
                <a:tc>
                  <a:txBody>
                    <a:bodyPr/>
                    <a:lstStyle/>
                    <a:p>
                      <a:pPr algn="ctr"/>
                      <a:r>
                        <a:rPr lang="en-US" sz="1800" b="1" kern="100" baseline="0" dirty="0" err="1">
                          <a:effectLst/>
                          <a:latin typeface="Arial" panose="020B0604020202020204" pitchFamily="34" charset="0"/>
                          <a:ea typeface="宋体" panose="02010600030101010101" pitchFamily="2" charset="-122"/>
                        </a:rPr>
                        <a:t>Cpno</a:t>
                      </a:r>
                      <a:endParaRPr lang="zh-CN" sz="1800" b="1" kern="100" baseline="0" dirty="0">
                        <a:effectLst/>
                        <a:latin typeface="Arial" panose="020B0604020202020204" pitchFamily="34" charset="0"/>
                        <a:ea typeface="宋体" panose="02010600030101010101" pitchFamily="2" charset="-122"/>
                      </a:endParaRPr>
                    </a:p>
                  </a:txBody>
                  <a:tcPr marL="51434" marR="51434" marT="0" marB="0" anchor="ctr">
                    <a:lnL>
                      <a:noFill/>
                    </a:lnL>
                    <a:lnR>
                      <a:noFill/>
                    </a:lnR>
                    <a:lnT>
                      <a:noFill/>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0"/>
                  </a:ext>
                </a:extLst>
              </a:tr>
              <a:tr h="496967">
                <a:tc>
                  <a:txBody>
                    <a:bodyPr/>
                    <a:lstStyle/>
                    <a:p>
                      <a:pPr algn="ctr"/>
                      <a:r>
                        <a:rPr lang="en-US" sz="1800" b="1" kern="100" baseline="0" dirty="0">
                          <a:effectLst/>
                          <a:latin typeface="Arial" panose="020B0604020202020204" pitchFamily="34" charset="0"/>
                          <a:ea typeface="宋体" panose="02010600030101010101" pitchFamily="2" charset="-122"/>
                        </a:rPr>
                        <a:t>81003 </a:t>
                      </a:r>
                      <a:endParaRPr lang="zh-CN" sz="1800" b="1" kern="100" baseline="0" dirty="0">
                        <a:effectLst/>
                        <a:latin typeface="Arial" panose="020B0604020202020204" pitchFamily="34" charset="0"/>
                        <a:ea typeface="宋体" panose="02010600030101010101" pitchFamily="2" charset="-122"/>
                      </a:endParaRPr>
                    </a:p>
                  </a:txBody>
                  <a:tcPr marL="51434" marR="51434" marT="0" marB="0" anchor="ctr">
                    <a:lnL>
                      <a:noFill/>
                    </a:lnL>
                    <a:lnR>
                      <a:noFill/>
                    </a:lnR>
                    <a:lnT w="12700" cap="flat" cmpd="sng" algn="ctr">
                      <a:solidFill>
                        <a:srgbClr val="00B0F0"/>
                      </a:solidFill>
                      <a:prstDash val="solid"/>
                      <a:round/>
                      <a:headEnd type="none" w="med" len="med"/>
                      <a:tailEnd type="none" w="med" len="med"/>
                    </a:lnT>
                    <a:lnB>
                      <a:noFill/>
                    </a:lnB>
                  </a:tcPr>
                </a:tc>
                <a:tc>
                  <a:txBody>
                    <a:bodyPr/>
                    <a:lstStyle/>
                    <a:p>
                      <a:pPr algn="ctr"/>
                      <a:r>
                        <a:rPr lang="en-US" sz="1800" b="1" kern="100" baseline="0" dirty="0">
                          <a:effectLst/>
                          <a:latin typeface="Arial" panose="020B0604020202020204" pitchFamily="34" charset="0"/>
                          <a:ea typeface="宋体" panose="02010600030101010101" pitchFamily="2" charset="-122"/>
                        </a:rPr>
                        <a:t>81001</a:t>
                      </a:r>
                      <a:endParaRPr lang="zh-CN" sz="1800" b="1" kern="100" baseline="0" dirty="0">
                        <a:effectLst/>
                        <a:latin typeface="Arial" panose="020B0604020202020204" pitchFamily="34" charset="0"/>
                        <a:ea typeface="宋体" panose="02010600030101010101" pitchFamily="2" charset="-122"/>
                      </a:endParaRPr>
                    </a:p>
                  </a:txBody>
                  <a:tcPr marL="51434" marR="51434" marT="0" marB="0" anchor="ctr">
                    <a:lnL>
                      <a:noFill/>
                    </a:lnL>
                    <a:lnR>
                      <a:noFill/>
                    </a:lnR>
                    <a:lnT w="12700" cap="flat" cmpd="sng" algn="ctr">
                      <a:solidFill>
                        <a:srgbClr val="00B0F0"/>
                      </a:solidFill>
                      <a:prstDash val="solid"/>
                      <a:round/>
                      <a:headEnd type="none" w="med" len="med"/>
                      <a:tailEnd type="none" w="med" len="med"/>
                    </a:lnT>
                    <a:lnB>
                      <a:noFill/>
                    </a:lnB>
                  </a:tcPr>
                </a:tc>
                <a:extLst>
                  <a:ext uri="{0D108BD9-81ED-4DB2-BD59-A6C34878D82A}">
                    <a16:rowId xmlns:a16="http://schemas.microsoft.com/office/drawing/2014/main" val="10001"/>
                  </a:ext>
                </a:extLst>
              </a:tr>
              <a:tr h="496967">
                <a:tc>
                  <a:txBody>
                    <a:bodyPr/>
                    <a:lstStyle/>
                    <a:p>
                      <a:pPr algn="ctr"/>
                      <a:r>
                        <a:rPr lang="en-US" sz="1800" b="1" kern="100" baseline="0">
                          <a:effectLst/>
                          <a:latin typeface="Arial" panose="020B0604020202020204" pitchFamily="34" charset="0"/>
                          <a:ea typeface="宋体" panose="02010600030101010101" pitchFamily="2" charset="-122"/>
                        </a:rPr>
                        <a:t>81004</a:t>
                      </a:r>
                      <a:endParaRPr lang="zh-CN" sz="1800" b="1" kern="100" baseline="0">
                        <a:effectLst/>
                        <a:latin typeface="Arial" panose="020B0604020202020204" pitchFamily="34" charset="0"/>
                        <a:ea typeface="宋体" panose="02010600030101010101" pitchFamily="2" charset="-122"/>
                      </a:endParaRPr>
                    </a:p>
                  </a:txBody>
                  <a:tcPr marL="51434" marR="51434" marT="0" marB="0" anchor="ctr">
                    <a:lnL>
                      <a:noFill/>
                    </a:lnL>
                    <a:lnR>
                      <a:noFill/>
                    </a:lnR>
                    <a:lnT>
                      <a:noFill/>
                    </a:lnT>
                    <a:lnB>
                      <a:noFill/>
                    </a:lnB>
                  </a:tcPr>
                </a:tc>
                <a:tc>
                  <a:txBody>
                    <a:bodyPr/>
                    <a:lstStyle/>
                    <a:p>
                      <a:pPr algn="ctr"/>
                      <a:r>
                        <a:rPr lang="en-US" sz="1800" b="1" kern="100" baseline="0" dirty="0">
                          <a:effectLst/>
                          <a:latin typeface="Arial" panose="020B0604020202020204" pitchFamily="34" charset="0"/>
                          <a:ea typeface="宋体" panose="02010600030101010101" pitchFamily="2" charset="-122"/>
                        </a:rPr>
                        <a:t>81002</a:t>
                      </a:r>
                      <a:endParaRPr lang="zh-CN" sz="1800" b="1" kern="100" baseline="0" dirty="0">
                        <a:effectLst/>
                        <a:latin typeface="Arial" panose="020B0604020202020204" pitchFamily="34" charset="0"/>
                        <a:ea typeface="宋体" panose="02010600030101010101" pitchFamily="2" charset="-122"/>
                      </a:endParaRPr>
                    </a:p>
                  </a:txBody>
                  <a:tcPr marL="51434" marR="51434" marT="0" marB="0" anchor="ctr">
                    <a:lnL>
                      <a:noFill/>
                    </a:lnL>
                    <a:lnR>
                      <a:noFill/>
                    </a:lnR>
                    <a:lnT>
                      <a:noFill/>
                    </a:lnT>
                    <a:lnB>
                      <a:noFill/>
                    </a:lnB>
                  </a:tcPr>
                </a:tc>
                <a:extLst>
                  <a:ext uri="{0D108BD9-81ED-4DB2-BD59-A6C34878D82A}">
                    <a16:rowId xmlns:a16="http://schemas.microsoft.com/office/drawing/2014/main" val="10002"/>
                  </a:ext>
                </a:extLst>
              </a:tr>
              <a:tr h="496967">
                <a:tc>
                  <a:txBody>
                    <a:bodyPr/>
                    <a:lstStyle/>
                    <a:p>
                      <a:pPr algn="ctr"/>
                      <a:r>
                        <a:rPr lang="en-US" sz="1800" b="1" kern="100" baseline="0">
                          <a:effectLst/>
                          <a:latin typeface="Arial" panose="020B0604020202020204" pitchFamily="34" charset="0"/>
                          <a:ea typeface="宋体" panose="02010600030101010101" pitchFamily="2" charset="-122"/>
                        </a:rPr>
                        <a:t>82006</a:t>
                      </a:r>
                      <a:endParaRPr lang="zh-CN" sz="1800" b="1" kern="100" baseline="0">
                        <a:effectLst/>
                        <a:latin typeface="Arial" panose="020B0604020202020204" pitchFamily="34" charset="0"/>
                        <a:ea typeface="宋体" panose="02010600030101010101" pitchFamily="2" charset="-122"/>
                      </a:endParaRPr>
                    </a:p>
                  </a:txBody>
                  <a:tcPr marL="51434" marR="51434" marT="0" marB="0" anchor="ctr">
                    <a:lnL>
                      <a:noFill/>
                    </a:lnL>
                    <a:lnR>
                      <a:noFill/>
                    </a:lnR>
                    <a:lnT>
                      <a:noFill/>
                    </a:lnT>
                    <a:lnB>
                      <a:noFill/>
                    </a:lnB>
                  </a:tcPr>
                </a:tc>
                <a:tc>
                  <a:txBody>
                    <a:bodyPr/>
                    <a:lstStyle/>
                    <a:p>
                      <a:pPr algn="ctr"/>
                      <a:r>
                        <a:rPr lang="en-US" sz="1800" b="1" kern="100" baseline="0" dirty="0">
                          <a:effectLst/>
                          <a:latin typeface="Arial" panose="020B0604020202020204" pitchFamily="34" charset="0"/>
                          <a:ea typeface="宋体" panose="02010600030101010101" pitchFamily="2" charset="-122"/>
                        </a:rPr>
                        <a:t>81001</a:t>
                      </a:r>
                      <a:endParaRPr lang="zh-CN" sz="1800" b="1" kern="100" baseline="0" dirty="0">
                        <a:effectLst/>
                        <a:latin typeface="Arial" panose="020B0604020202020204" pitchFamily="34" charset="0"/>
                        <a:ea typeface="宋体" panose="02010600030101010101" pitchFamily="2" charset="-122"/>
                      </a:endParaRPr>
                    </a:p>
                  </a:txBody>
                  <a:tcPr marL="51434" marR="51434" marT="0" marB="0" anchor="ctr">
                    <a:lnL>
                      <a:noFill/>
                    </a:lnL>
                    <a:lnR>
                      <a:noFill/>
                    </a:lnR>
                    <a:lnT>
                      <a:noFill/>
                    </a:lnT>
                    <a:lnB>
                      <a:noFill/>
                    </a:lnB>
                  </a:tcPr>
                </a:tc>
                <a:extLst>
                  <a:ext uri="{0D108BD9-81ED-4DB2-BD59-A6C34878D82A}">
                    <a16:rowId xmlns:a16="http://schemas.microsoft.com/office/drawing/2014/main" val="10003"/>
                  </a:ext>
                </a:extLst>
              </a:tr>
              <a:tr h="496967">
                <a:tc>
                  <a:txBody>
                    <a:bodyPr/>
                    <a:lstStyle/>
                    <a:p>
                      <a:pPr algn="ctr"/>
                      <a:r>
                        <a:rPr lang="en-US" sz="1800" b="1" kern="100" baseline="0">
                          <a:effectLst/>
                          <a:latin typeface="Arial" panose="020B0604020202020204" pitchFamily="34" charset="0"/>
                          <a:ea typeface="宋体" panose="02010600030101010101" pitchFamily="2" charset="-122"/>
                        </a:rPr>
                        <a:t>81008</a:t>
                      </a:r>
                      <a:endParaRPr lang="zh-CN" sz="1800" b="1" kern="100" baseline="0">
                        <a:effectLst/>
                        <a:latin typeface="Arial" panose="020B0604020202020204" pitchFamily="34" charset="0"/>
                        <a:ea typeface="宋体" panose="02010600030101010101" pitchFamily="2" charset="-122"/>
                      </a:endParaRPr>
                    </a:p>
                  </a:txBody>
                  <a:tcPr marL="51434" marR="51434" marT="0" marB="0" anchor="ctr">
                    <a:lnL>
                      <a:noFill/>
                    </a:lnL>
                    <a:lnR>
                      <a:noFill/>
                    </a:lnR>
                    <a:lnT>
                      <a:noFill/>
                    </a:lnT>
                    <a:lnB>
                      <a:noFill/>
                    </a:lnB>
                  </a:tcPr>
                </a:tc>
                <a:tc>
                  <a:txBody>
                    <a:bodyPr/>
                    <a:lstStyle/>
                    <a:p>
                      <a:pPr algn="ctr"/>
                      <a:r>
                        <a:rPr lang="en-US" sz="1800" b="1" kern="100" baseline="0" dirty="0">
                          <a:effectLst/>
                          <a:latin typeface="Arial" panose="020B0604020202020204" pitchFamily="34" charset="0"/>
                          <a:ea typeface="宋体" panose="02010600030101010101" pitchFamily="2" charset="-122"/>
                        </a:rPr>
                        <a:t>81002</a:t>
                      </a:r>
                      <a:endParaRPr lang="zh-CN" sz="1800" b="1" kern="100" baseline="0" dirty="0">
                        <a:effectLst/>
                        <a:latin typeface="Arial" panose="020B0604020202020204" pitchFamily="34" charset="0"/>
                        <a:ea typeface="宋体" panose="02010600030101010101" pitchFamily="2" charset="-122"/>
                      </a:endParaRPr>
                    </a:p>
                  </a:txBody>
                  <a:tcPr marL="51434" marR="51434" marT="0" marB="0"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a:t>连接查询（续）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629562" y="1608535"/>
            <a:ext cx="8057238" cy="3640931"/>
          </a:xfrm>
        </p:spPr>
        <p:txBody>
          <a:bodyPr/>
          <a:lstStyle/>
          <a:p>
            <a:pPr lvl="1">
              <a:lnSpc>
                <a:spcPct val="150000"/>
              </a:lnSpc>
              <a:buNone/>
            </a:pPr>
            <a:r>
              <a:rPr lang="en-US" altLang="zh-CN" sz="2100" dirty="0"/>
              <a:t>1.</a:t>
            </a:r>
            <a:r>
              <a:rPr lang="zh-CN" altLang="en-US" sz="2100" dirty="0"/>
              <a:t>等值与非等值连接查询 </a:t>
            </a:r>
          </a:p>
          <a:p>
            <a:pPr lvl="1">
              <a:lnSpc>
                <a:spcPct val="150000"/>
              </a:lnSpc>
              <a:buFont typeface="Wingdings" pitchFamily="2" charset="2"/>
              <a:buNone/>
            </a:pPr>
            <a:r>
              <a:rPr lang="en-US" altLang="zh-CN" sz="2100" dirty="0"/>
              <a:t>2.</a:t>
            </a:r>
            <a:r>
              <a:rPr lang="zh-CN" altLang="en-US" sz="2100" dirty="0"/>
              <a:t>自然连接查询</a:t>
            </a:r>
          </a:p>
          <a:p>
            <a:pPr lvl="1">
              <a:lnSpc>
                <a:spcPct val="150000"/>
              </a:lnSpc>
              <a:buNone/>
            </a:pPr>
            <a:r>
              <a:rPr lang="en-US" altLang="zh-CN" sz="2100" dirty="0"/>
              <a:t>3.</a:t>
            </a:r>
            <a:r>
              <a:rPr lang="zh-CN" altLang="en-US" sz="2100" dirty="0"/>
              <a:t>复合条件连接查询</a:t>
            </a:r>
            <a:endParaRPr lang="en-US" altLang="zh-CN" sz="2100" dirty="0"/>
          </a:p>
          <a:p>
            <a:pPr lvl="1">
              <a:lnSpc>
                <a:spcPct val="150000"/>
              </a:lnSpc>
              <a:buNone/>
            </a:pPr>
            <a:r>
              <a:rPr lang="en-US" altLang="zh-CN" sz="2100" dirty="0"/>
              <a:t>4.</a:t>
            </a:r>
            <a:r>
              <a:rPr lang="zh-CN" altLang="en-US" sz="2100" dirty="0"/>
              <a:t>自身连接查询</a:t>
            </a:r>
            <a:endParaRPr lang="en-US" altLang="zh-CN" sz="2100" dirty="0"/>
          </a:p>
          <a:p>
            <a:pPr lvl="1">
              <a:lnSpc>
                <a:spcPct val="150000"/>
              </a:lnSpc>
              <a:buNone/>
            </a:pPr>
            <a:r>
              <a:rPr lang="en-US" altLang="zh-CN" sz="2100" dirty="0">
                <a:solidFill>
                  <a:srgbClr val="7030A0"/>
                </a:solidFill>
              </a:rPr>
              <a:t>5.</a:t>
            </a:r>
            <a:r>
              <a:rPr lang="zh-CN" altLang="en-US" sz="2100" dirty="0">
                <a:solidFill>
                  <a:srgbClr val="7030A0"/>
                </a:solidFill>
              </a:rPr>
              <a:t>外连接查询</a:t>
            </a:r>
            <a:endParaRPr lang="en-US" altLang="zh-CN" sz="2100" dirty="0">
              <a:solidFill>
                <a:srgbClr val="7030A0"/>
              </a:solidFill>
            </a:endParaRPr>
          </a:p>
          <a:p>
            <a:pPr lvl="1">
              <a:lnSpc>
                <a:spcPct val="150000"/>
              </a:lnSpc>
              <a:buFont typeface="Wingdings" pitchFamily="2" charset="2"/>
              <a:buNone/>
            </a:pPr>
            <a:r>
              <a:rPr lang="en-US" altLang="zh-CN" sz="2100" dirty="0"/>
              <a:t>6.</a:t>
            </a:r>
            <a:r>
              <a:rPr lang="zh-CN" altLang="en-US" sz="2100" dirty="0"/>
              <a:t>多表连接查询</a:t>
            </a:r>
            <a:endParaRPr lang="en-US" altLang="zh-CN" sz="2100" dirty="0"/>
          </a:p>
          <a:p>
            <a:pPr lvl="1">
              <a:lnSpc>
                <a:spcPct val="150000"/>
              </a:lnSpc>
              <a:buFont typeface="Wingdings" pitchFamily="2" charset="2"/>
              <a:buNone/>
            </a:pPr>
            <a:endParaRPr lang="zh-CN" altLang="en-US" sz="2100" dirty="0"/>
          </a:p>
          <a:p>
            <a:pPr lvl="1">
              <a:buFont typeface="Wingdings" pitchFamily="2" charset="2"/>
              <a:buNone/>
            </a:pPr>
            <a:endParaRPr lang="en-US" altLang="zh-CN" sz="2100" dirty="0"/>
          </a:p>
        </p:txBody>
      </p:sp>
    </p:spTree>
    <p:extLst>
      <p:ext uri="{BB962C8B-B14F-4D97-AF65-F5344CB8AC3E}">
        <p14:creationId xmlns:p14="http://schemas.microsoft.com/office/powerpoint/2010/main" val="40776522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7EC0E92F-A472-477B-5CCE-9C1EE181AF1C}"/>
              </a:ext>
            </a:extLst>
          </p:cNvPr>
          <p:cNvSpPr>
            <a:spLocks noGrp="1" noChangeArrowheads="1"/>
          </p:cNvSpPr>
          <p:nvPr>
            <p:ph type="title" idx="4294967295"/>
          </p:nvPr>
        </p:nvSpPr>
        <p:spPr/>
        <p:txBody>
          <a:bodyPr/>
          <a:lstStyle/>
          <a:p>
            <a:pPr eaLnBrk="1" hangingPunct="1"/>
            <a:r>
              <a:rPr lang="en-US" altLang="zh-CN" sz="2700" dirty="0"/>
              <a:t>5. </a:t>
            </a:r>
            <a:r>
              <a:rPr lang="zh-CN" altLang="en-US" sz="2700" dirty="0"/>
              <a:t>外连接查询</a:t>
            </a:r>
          </a:p>
        </p:txBody>
      </p:sp>
      <p:sp>
        <p:nvSpPr>
          <p:cNvPr id="61443" name="Rectangle 3">
            <a:extLst>
              <a:ext uri="{FF2B5EF4-FFF2-40B4-BE49-F238E27FC236}">
                <a16:creationId xmlns:a16="http://schemas.microsoft.com/office/drawing/2014/main" id="{676CAD37-B57C-940D-2D9B-3861D859A261}"/>
              </a:ext>
            </a:extLst>
          </p:cNvPr>
          <p:cNvSpPr>
            <a:spLocks noGrp="1" noChangeArrowheads="1"/>
          </p:cNvSpPr>
          <p:nvPr>
            <p:ph type="body" idx="4294967295"/>
          </p:nvPr>
        </p:nvSpPr>
        <p:spPr>
          <a:xfrm>
            <a:off x="457201" y="1268760"/>
            <a:ext cx="7895220" cy="4968552"/>
          </a:xfrm>
        </p:spPr>
        <p:txBody>
          <a:bodyPr/>
          <a:lstStyle/>
          <a:p>
            <a:pPr algn="just" eaLnBrk="1" hangingPunct="1">
              <a:lnSpc>
                <a:spcPct val="120000"/>
              </a:lnSpc>
              <a:spcBef>
                <a:spcPct val="0"/>
              </a:spcBef>
            </a:pPr>
            <a:r>
              <a:rPr lang="zh-CN" altLang="en-US" dirty="0"/>
              <a:t>外连接与普通连接的区别</a:t>
            </a:r>
          </a:p>
          <a:p>
            <a:pPr lvl="1" algn="just" eaLnBrk="1" hangingPunct="1">
              <a:lnSpc>
                <a:spcPct val="120000"/>
              </a:lnSpc>
              <a:spcBef>
                <a:spcPct val="0"/>
              </a:spcBef>
            </a:pPr>
            <a:r>
              <a:rPr lang="zh-CN" altLang="en-US" dirty="0"/>
              <a:t>普通连接操作只输出满足连接条件的元组</a:t>
            </a:r>
          </a:p>
          <a:p>
            <a:pPr lvl="1" eaLnBrk="1" hangingPunct="1">
              <a:lnSpc>
                <a:spcPct val="120000"/>
              </a:lnSpc>
              <a:spcBef>
                <a:spcPct val="0"/>
              </a:spcBef>
            </a:pPr>
            <a:r>
              <a:rPr lang="zh-CN" altLang="en-US" dirty="0"/>
              <a:t>外连接操作以指定表为连接主体，将主体表中不满足连接条件的元组一并输出</a:t>
            </a:r>
          </a:p>
          <a:p>
            <a:pPr lvl="1" algn="just" eaLnBrk="1" hangingPunct="1">
              <a:lnSpc>
                <a:spcPct val="120000"/>
              </a:lnSpc>
              <a:spcBef>
                <a:spcPct val="0"/>
              </a:spcBef>
            </a:pPr>
            <a:r>
              <a:rPr lang="en-US" altLang="zh-CN" sz="2400" dirty="0"/>
              <a:t> </a:t>
            </a:r>
            <a:r>
              <a:rPr lang="zh-CN" altLang="en-US" sz="2400" dirty="0"/>
              <a:t>左外连接</a:t>
            </a:r>
          </a:p>
          <a:p>
            <a:pPr lvl="2" algn="just" eaLnBrk="1" hangingPunct="1">
              <a:lnSpc>
                <a:spcPct val="120000"/>
              </a:lnSpc>
              <a:spcBef>
                <a:spcPct val="0"/>
              </a:spcBef>
              <a:buSzPct val="87000"/>
              <a:buFont typeface="Wingdings" pitchFamily="2" charset="2"/>
              <a:buChar char="l"/>
            </a:pPr>
            <a:r>
              <a:rPr lang="zh-CN" altLang="en-US" sz="2400" dirty="0"/>
              <a:t>列出左边关系中所有的元组 </a:t>
            </a:r>
          </a:p>
          <a:p>
            <a:pPr lvl="1" algn="just" eaLnBrk="1" hangingPunct="1">
              <a:lnSpc>
                <a:spcPct val="120000"/>
              </a:lnSpc>
              <a:spcBef>
                <a:spcPct val="0"/>
              </a:spcBef>
            </a:pPr>
            <a:r>
              <a:rPr lang="zh-CN" altLang="en-US" sz="2400" dirty="0"/>
              <a:t> 右外连接</a:t>
            </a:r>
          </a:p>
          <a:p>
            <a:pPr lvl="2" algn="just" eaLnBrk="1" hangingPunct="1">
              <a:lnSpc>
                <a:spcPct val="120000"/>
              </a:lnSpc>
              <a:spcBef>
                <a:spcPct val="0"/>
              </a:spcBef>
              <a:buSzPct val="87000"/>
              <a:buFont typeface="Wingdings" pitchFamily="2" charset="2"/>
              <a:buChar char="l"/>
            </a:pPr>
            <a:r>
              <a:rPr lang="zh-CN" altLang="en-US" sz="2400" dirty="0"/>
              <a:t>列出右边关系中所有的元组 </a:t>
            </a:r>
          </a:p>
          <a:p>
            <a:pPr eaLnBrk="1" hangingPunct="1">
              <a:lnSpc>
                <a:spcPct val="90000"/>
              </a:lnSpc>
              <a:buFont typeface="Wingdings" pitchFamily="2" charset="2"/>
              <a:buNone/>
            </a:pPr>
            <a:r>
              <a:rPr lang="zh-CN" altLang="en-US" sz="1500" dirty="0"/>
              <a:t>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C74259B1-4DB7-E7E8-4F96-B9AE074E2937}"/>
              </a:ext>
            </a:extLst>
          </p:cNvPr>
          <p:cNvSpPr>
            <a:spLocks noGrp="1" noChangeArrowheads="1"/>
          </p:cNvSpPr>
          <p:nvPr>
            <p:ph type="title" idx="4294967295"/>
          </p:nvPr>
        </p:nvSpPr>
        <p:spPr/>
        <p:txBody>
          <a:bodyPr/>
          <a:lstStyle/>
          <a:p>
            <a:pPr eaLnBrk="1" hangingPunct="1"/>
            <a:r>
              <a:rPr lang="zh-CN" altLang="en-US" sz="2700" dirty="0"/>
              <a:t>外连接查询（续）</a:t>
            </a:r>
          </a:p>
        </p:txBody>
      </p:sp>
      <p:sp>
        <p:nvSpPr>
          <p:cNvPr id="23555" name="Rectangle 3">
            <a:extLst>
              <a:ext uri="{FF2B5EF4-FFF2-40B4-BE49-F238E27FC236}">
                <a16:creationId xmlns:a16="http://schemas.microsoft.com/office/drawing/2014/main" id="{E9496EC3-FE52-D6B7-2738-06A8915A1A94}"/>
              </a:ext>
            </a:extLst>
          </p:cNvPr>
          <p:cNvSpPr>
            <a:spLocks noGrp="1" noChangeArrowheads="1"/>
          </p:cNvSpPr>
          <p:nvPr>
            <p:ph type="body" idx="4294967295"/>
          </p:nvPr>
        </p:nvSpPr>
        <p:spPr>
          <a:xfrm>
            <a:off x="457200" y="1593056"/>
            <a:ext cx="7409261" cy="3833813"/>
          </a:xfrm>
        </p:spPr>
        <p:txBody>
          <a:bodyPr/>
          <a:lstStyle/>
          <a:p>
            <a:pPr indent="0" algn="just">
              <a:lnSpc>
                <a:spcPct val="150000"/>
              </a:lnSpc>
              <a:spcBef>
                <a:spcPct val="0"/>
              </a:spcBef>
              <a:buNone/>
            </a:pPr>
            <a:r>
              <a:rPr lang="en-US" altLang="zh-CN" sz="1800" dirty="0"/>
              <a:t>[</a:t>
            </a:r>
            <a:r>
              <a:rPr lang="zh-CN" altLang="en-US" sz="1800" dirty="0"/>
              <a:t>例</a:t>
            </a:r>
            <a:r>
              <a:rPr lang="en-US" altLang="zh-CN" sz="1800" dirty="0"/>
              <a:t>3.55]</a:t>
            </a:r>
            <a:r>
              <a:rPr lang="zh-CN" altLang="zh-CN" sz="1800" dirty="0"/>
              <a:t>想以</a:t>
            </a:r>
            <a:r>
              <a:rPr lang="en-US" altLang="zh-CN" sz="1800" dirty="0"/>
              <a:t>Student</a:t>
            </a:r>
            <a:r>
              <a:rPr lang="zh-CN" altLang="zh-CN" sz="1800" dirty="0"/>
              <a:t>表为主体列出每个学生的基本情况及其选课情况，若某个学生没有选课，则只输出其基本情况的数据，而把选课信息填为空值</a:t>
            </a:r>
            <a:r>
              <a:rPr lang="en-US" altLang="zh-CN" sz="1800" dirty="0"/>
              <a:t>NULL</a:t>
            </a:r>
          </a:p>
          <a:p>
            <a:pPr indent="0" algn="just">
              <a:lnSpc>
                <a:spcPct val="150000"/>
              </a:lnSpc>
              <a:spcBef>
                <a:spcPct val="0"/>
              </a:spcBef>
              <a:buNone/>
            </a:pPr>
            <a:endParaRPr lang="zh-CN" altLang="zh-CN" sz="1800" dirty="0"/>
          </a:p>
          <a:p>
            <a:pPr indent="0" algn="just">
              <a:lnSpc>
                <a:spcPct val="150000"/>
              </a:lnSpc>
              <a:spcBef>
                <a:spcPct val="0"/>
              </a:spcBef>
              <a:buNone/>
            </a:pPr>
            <a:r>
              <a:rPr lang="en-US" altLang="zh-CN" sz="1800" dirty="0"/>
              <a:t>SELECT </a:t>
            </a:r>
            <a:r>
              <a:rPr lang="en-US" altLang="zh-CN" sz="1800" dirty="0" err="1"/>
              <a:t>Student.Sno,Sname,Ssex,Sbirthdate,Smajor,Cno,Grade</a:t>
            </a:r>
            <a:endParaRPr lang="zh-CN" altLang="zh-CN" sz="1800" dirty="0"/>
          </a:p>
          <a:p>
            <a:pPr indent="0" algn="just">
              <a:lnSpc>
                <a:spcPct val="150000"/>
              </a:lnSpc>
              <a:spcBef>
                <a:spcPct val="0"/>
              </a:spcBef>
              <a:buNone/>
            </a:pPr>
            <a:r>
              <a:rPr lang="en-US" altLang="zh-CN" sz="1800" dirty="0"/>
              <a:t>FROM </a:t>
            </a:r>
            <a:r>
              <a:rPr lang="en-US" altLang="zh-CN" sz="1800" dirty="0">
                <a:solidFill>
                  <a:srgbClr val="000000"/>
                </a:solidFill>
              </a:rPr>
              <a:t>Student LEFT OUTER JOIN SC ON (</a:t>
            </a:r>
            <a:r>
              <a:rPr lang="en-US" altLang="zh-CN" sz="1800" dirty="0" err="1">
                <a:solidFill>
                  <a:srgbClr val="000000"/>
                </a:solidFill>
              </a:rPr>
              <a:t>Student.Sno</a:t>
            </a:r>
            <a:r>
              <a:rPr lang="en-US" altLang="zh-CN" sz="1800" dirty="0">
                <a:solidFill>
                  <a:srgbClr val="000000"/>
                </a:solidFill>
              </a:rPr>
              <a:t>=</a:t>
            </a:r>
            <a:r>
              <a:rPr lang="en-US" altLang="zh-CN" sz="1800" dirty="0" err="1">
                <a:solidFill>
                  <a:srgbClr val="000000"/>
                </a:solidFill>
              </a:rPr>
              <a:t>SC.Sno</a:t>
            </a:r>
            <a:r>
              <a:rPr lang="en-US" altLang="zh-CN" sz="1800" dirty="0">
                <a:solidFill>
                  <a:srgbClr val="000000"/>
                </a:solidFill>
              </a:rPr>
              <a:t>);</a:t>
            </a:r>
            <a:endParaRPr lang="zh-CN" altLang="zh-CN" sz="1800" dirty="0"/>
          </a:p>
          <a:p>
            <a:pPr indent="0">
              <a:lnSpc>
                <a:spcPct val="90000"/>
              </a:lnSpc>
              <a:buNone/>
            </a:pPr>
            <a:r>
              <a:rPr lang="zh-CN" altLang="en-US" sz="1800" dirty="0"/>
              <a:t>    </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61A2777-FB0B-062F-9F4D-B1142C8B11D9}"/>
              </a:ext>
            </a:extLst>
          </p:cNvPr>
          <p:cNvSpPr>
            <a:spLocks noGrp="1" noChangeArrowheads="1"/>
          </p:cNvSpPr>
          <p:nvPr>
            <p:ph type="title" idx="4294967295"/>
          </p:nvPr>
        </p:nvSpPr>
        <p:spPr/>
        <p:txBody>
          <a:bodyPr/>
          <a:lstStyle/>
          <a:p>
            <a:pPr eaLnBrk="1" hangingPunct="1"/>
            <a:r>
              <a:rPr lang="zh-CN" altLang="en-US" sz="2700" dirty="0"/>
              <a:t>外连接查询（续）</a:t>
            </a:r>
          </a:p>
        </p:txBody>
      </p:sp>
      <p:sp>
        <p:nvSpPr>
          <p:cNvPr id="23555" name="Rectangle 3">
            <a:extLst>
              <a:ext uri="{FF2B5EF4-FFF2-40B4-BE49-F238E27FC236}">
                <a16:creationId xmlns:a16="http://schemas.microsoft.com/office/drawing/2014/main" id="{E9FE516A-FDA0-A940-F986-49B858144DFE}"/>
              </a:ext>
            </a:extLst>
          </p:cNvPr>
          <p:cNvSpPr>
            <a:spLocks noGrp="1" noChangeArrowheads="1"/>
          </p:cNvSpPr>
          <p:nvPr>
            <p:ph type="body" idx="4294967295"/>
          </p:nvPr>
        </p:nvSpPr>
        <p:spPr>
          <a:xfrm>
            <a:off x="1277542" y="1593056"/>
            <a:ext cx="6859190" cy="3833813"/>
          </a:xfrm>
        </p:spPr>
        <p:txBody>
          <a:bodyPr/>
          <a:lstStyle/>
          <a:p>
            <a:pPr indent="0" algn="just">
              <a:buNone/>
            </a:pPr>
            <a:r>
              <a:rPr lang="zh-CN" altLang="zh-CN" sz="1800">
                <a:latin typeface="Times New Roman" panose="02020603050405020304" pitchFamily="18" charset="0"/>
              </a:rPr>
              <a:t>执行结果如下：</a:t>
            </a:r>
          </a:p>
          <a:p>
            <a:pPr indent="0">
              <a:lnSpc>
                <a:spcPct val="90000"/>
              </a:lnSpc>
              <a:buNone/>
            </a:pPr>
            <a:r>
              <a:rPr lang="zh-CN" altLang="en-US" sz="1800"/>
              <a:t>    </a:t>
            </a:r>
          </a:p>
        </p:txBody>
      </p:sp>
      <p:graphicFrame>
        <p:nvGraphicFramePr>
          <p:cNvPr id="2" name="表格 1">
            <a:extLst>
              <a:ext uri="{FF2B5EF4-FFF2-40B4-BE49-F238E27FC236}">
                <a16:creationId xmlns:a16="http://schemas.microsoft.com/office/drawing/2014/main" id="{AE555F60-01D0-9065-EF5F-7DBC59ED9E02}"/>
              </a:ext>
            </a:extLst>
          </p:cNvPr>
          <p:cNvGraphicFramePr>
            <a:graphicFrameLocks noGrp="1"/>
          </p:cNvGraphicFramePr>
          <p:nvPr/>
        </p:nvGraphicFramePr>
        <p:xfrm>
          <a:off x="629563" y="2187179"/>
          <a:ext cx="7722858" cy="3041335"/>
        </p:xfrm>
        <a:graphic>
          <a:graphicData uri="http://schemas.openxmlformats.org/drawingml/2006/table">
            <a:tbl>
              <a:tblPr/>
              <a:tblGrid>
                <a:gridCol w="1326249">
                  <a:extLst>
                    <a:ext uri="{9D8B030D-6E8A-4147-A177-3AD203B41FA5}">
                      <a16:colId xmlns:a16="http://schemas.microsoft.com/office/drawing/2014/main" val="1584247781"/>
                    </a:ext>
                  </a:extLst>
                </a:gridCol>
                <a:gridCol w="841245">
                  <a:extLst>
                    <a:ext uri="{9D8B030D-6E8A-4147-A177-3AD203B41FA5}">
                      <a16:colId xmlns:a16="http://schemas.microsoft.com/office/drawing/2014/main" val="316103525"/>
                    </a:ext>
                  </a:extLst>
                </a:gridCol>
                <a:gridCol w="665270">
                  <a:extLst>
                    <a:ext uri="{9D8B030D-6E8A-4147-A177-3AD203B41FA5}">
                      <a16:colId xmlns:a16="http://schemas.microsoft.com/office/drawing/2014/main" val="2148788345"/>
                    </a:ext>
                  </a:extLst>
                </a:gridCol>
                <a:gridCol w="1111646">
                  <a:extLst>
                    <a:ext uri="{9D8B030D-6E8A-4147-A177-3AD203B41FA5}">
                      <a16:colId xmlns:a16="http://schemas.microsoft.com/office/drawing/2014/main" val="3682154610"/>
                    </a:ext>
                  </a:extLst>
                </a:gridCol>
                <a:gridCol w="2217568">
                  <a:extLst>
                    <a:ext uri="{9D8B030D-6E8A-4147-A177-3AD203B41FA5}">
                      <a16:colId xmlns:a16="http://schemas.microsoft.com/office/drawing/2014/main" val="457287170"/>
                    </a:ext>
                  </a:extLst>
                </a:gridCol>
                <a:gridCol w="673853">
                  <a:extLst>
                    <a:ext uri="{9D8B030D-6E8A-4147-A177-3AD203B41FA5}">
                      <a16:colId xmlns:a16="http://schemas.microsoft.com/office/drawing/2014/main" val="750259671"/>
                    </a:ext>
                  </a:extLst>
                </a:gridCol>
                <a:gridCol w="887027">
                  <a:extLst>
                    <a:ext uri="{9D8B030D-6E8A-4147-A177-3AD203B41FA5}">
                      <a16:colId xmlns:a16="http://schemas.microsoft.com/office/drawing/2014/main" val="3207601247"/>
                    </a:ext>
                  </a:extLst>
                </a:gridCol>
              </a:tblGrid>
              <a:tr h="230981">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err="1">
                          <a:ln>
                            <a:noFill/>
                          </a:ln>
                          <a:solidFill>
                            <a:srgbClr val="000000"/>
                          </a:solidFill>
                          <a:effectLst/>
                          <a:latin typeface="Arila"/>
                          <a:ea typeface="宋体" panose="02010600030101010101" pitchFamily="2" charset="-122"/>
                        </a:rPr>
                        <a:t>Student.Sno</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err="1">
                          <a:ln>
                            <a:noFill/>
                          </a:ln>
                          <a:solidFill>
                            <a:srgbClr val="000000"/>
                          </a:solidFill>
                          <a:effectLst/>
                          <a:latin typeface="Arila"/>
                          <a:ea typeface="宋体" panose="02010600030101010101" pitchFamily="2" charset="-122"/>
                        </a:rPr>
                        <a:t>Sname</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Ssex</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Sbirthdate</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Smajor</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err="1">
                          <a:ln>
                            <a:noFill/>
                          </a:ln>
                          <a:solidFill>
                            <a:srgbClr val="000000"/>
                          </a:solidFill>
                          <a:effectLst/>
                          <a:latin typeface="Arila"/>
                          <a:ea typeface="宋体" panose="02010600030101010101" pitchFamily="2" charset="-122"/>
                        </a:rPr>
                        <a:t>Cno</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Grade</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53459318"/>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20180001</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rgbClr val="000000"/>
                          </a:solidFill>
                          <a:effectLst/>
                          <a:latin typeface="Arila"/>
                          <a:ea typeface="宋体" panose="02010600030101010101" pitchFamily="2" charset="-122"/>
                        </a:rPr>
                        <a:t>李勇</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男</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2000-3-8</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信息安全</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81001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85</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68099422"/>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20180001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rgbClr val="000000"/>
                          </a:solidFill>
                          <a:effectLst/>
                          <a:latin typeface="Arila"/>
                          <a:ea typeface="宋体" panose="02010600030101010101" pitchFamily="2" charset="-122"/>
                        </a:rPr>
                        <a:t>李勇</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男</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2000-3-8</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信息安全</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81002</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96</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78720610"/>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20180001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rgbClr val="000000"/>
                          </a:solidFill>
                          <a:effectLst/>
                          <a:latin typeface="Arila"/>
                          <a:ea typeface="宋体" panose="02010600030101010101" pitchFamily="2" charset="-122"/>
                        </a:rPr>
                        <a:t>李勇</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rgbClr val="000000"/>
                          </a:solidFill>
                          <a:effectLst/>
                          <a:latin typeface="Arila"/>
                          <a:ea typeface="宋体" panose="02010600030101010101" pitchFamily="2" charset="-122"/>
                        </a:rPr>
                        <a:t>男</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2000-3-8</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信息安全</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81003</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87</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57365229"/>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20180002</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刘晨</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rgbClr val="000000"/>
                          </a:solidFill>
                          <a:effectLst/>
                          <a:latin typeface="Arila"/>
                          <a:ea typeface="宋体" panose="02010600030101010101" pitchFamily="2" charset="-122"/>
                        </a:rPr>
                        <a:t>女</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1999-9-1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计算机科学与技术</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81001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80</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07119351"/>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20180002</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刘晨</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女</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1999-9-1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dirty="0">
                          <a:ln>
                            <a:noFill/>
                          </a:ln>
                          <a:solidFill>
                            <a:srgbClr val="000000"/>
                          </a:solidFill>
                          <a:effectLst/>
                          <a:latin typeface="Arila"/>
                          <a:ea typeface="宋体" panose="02010600030101010101" pitchFamily="2" charset="-122"/>
                        </a:rPr>
                        <a:t>计算机科学与技术</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81002</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98</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80201241"/>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20180002</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刘晨</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女</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1999-9-1</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计算机科学与技术</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81003</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71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1106769"/>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20180003</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王敏</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女</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2001-8-1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dirty="0">
                          <a:ln>
                            <a:noFill/>
                          </a:ln>
                          <a:solidFill>
                            <a:srgbClr val="000000"/>
                          </a:solidFill>
                          <a:effectLst/>
                          <a:latin typeface="Arila"/>
                          <a:ea typeface="宋体" panose="02010600030101010101" pitchFamily="2" charset="-122"/>
                        </a:rPr>
                        <a:t>计算机科学与技术</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81001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81</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4503486"/>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20180003</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王敏</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女</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2001-8-1</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dirty="0">
                          <a:ln>
                            <a:noFill/>
                          </a:ln>
                          <a:solidFill>
                            <a:srgbClr val="000000"/>
                          </a:solidFill>
                          <a:effectLst/>
                          <a:latin typeface="Arila"/>
                          <a:ea typeface="宋体" panose="02010600030101010101" pitchFamily="2" charset="-122"/>
                        </a:rPr>
                        <a:t>计算机科学与技术</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81002</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76</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6670876"/>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20180004</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张立</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男</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2000-1-8</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计算机科学与技术</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81001</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56</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2353771"/>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20180004</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张立</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男</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2000-1-8</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计算机科学与技术</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81002</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97</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72839791"/>
                  </a:ext>
                </a:extLst>
              </a:tr>
              <a:tr h="216694">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20180205</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陈新奇</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男</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2001-11-1</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信息管理与信息系统</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81003</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68</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86722529"/>
                  </a:ext>
                </a:extLst>
              </a:tr>
              <a:tr h="20574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20180306</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赵明</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男</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2000-6-12</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数据科学与大数据技术</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NULL</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NULL</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46648832"/>
                  </a:ext>
                </a:extLst>
              </a:tr>
              <a:tr h="205740">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20180307</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王佳佳</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女</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2001-12-7</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rgbClr val="000000"/>
                          </a:solidFill>
                          <a:effectLst/>
                          <a:latin typeface="Arila"/>
                          <a:ea typeface="宋体" panose="02010600030101010101" pitchFamily="2" charset="-122"/>
                        </a:rPr>
                        <a:t>数据科学与大数据技术</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00"/>
                          </a:solidFill>
                          <a:effectLst/>
                          <a:latin typeface="Arila"/>
                          <a:ea typeface="宋体" panose="02010600030101010101" pitchFamily="2" charset="-122"/>
                        </a:rPr>
                        <a:t>NULL</a:t>
                      </a:r>
                      <a:endParaRPr kumimoji="0" lang="zh-CN" altLang="zh-CN" sz="1400" b="1" i="0" u="none" strike="noStrike" cap="none" normalizeH="0" baseline="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l"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00"/>
                          </a:solidFill>
                          <a:effectLst/>
                          <a:latin typeface="Arila"/>
                          <a:ea typeface="宋体" panose="02010600030101010101" pitchFamily="2" charset="-122"/>
                        </a:rPr>
                        <a:t>NULL</a:t>
                      </a:r>
                      <a:endParaRPr kumimoji="0" lang="zh-CN" altLang="zh-CN" sz="1400" b="1" i="0" u="none" strike="noStrike" cap="none" normalizeH="0" baseline="0" dirty="0">
                        <a:ln>
                          <a:noFill/>
                        </a:ln>
                        <a:solidFill>
                          <a:srgbClr val="000000"/>
                        </a:solidFill>
                        <a:effectLst/>
                        <a:latin typeface="Arila"/>
                        <a:ea typeface="宋体" panose="02010600030101010101" pitchFamily="2" charset="-122"/>
                        <a:cs typeface="Times New Roman" panose="02020603050405020304" pitchFamily="18" charset="0"/>
                      </a:endParaRPr>
                    </a:p>
                  </a:txBody>
                  <a:tcPr marL="26776" marR="26776"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19161812"/>
                  </a:ext>
                </a:extLst>
              </a:tr>
            </a:tbl>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a:t>连接查询（续）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629562" y="1608535"/>
            <a:ext cx="8057238"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等值与非等值连接查询 </a:t>
            </a:r>
          </a:p>
          <a:p>
            <a:pPr lvl="1">
              <a:lnSpc>
                <a:spcPct val="150000"/>
              </a:lnSpc>
              <a:buFont typeface="Wingdings" pitchFamily="2" charset="2"/>
              <a:buNone/>
            </a:pPr>
            <a:r>
              <a:rPr lang="en-US" altLang="zh-CN" sz="2100" dirty="0"/>
              <a:t>2.</a:t>
            </a:r>
            <a:r>
              <a:rPr lang="zh-CN" altLang="en-US" sz="2100" dirty="0"/>
              <a:t>自然连接查询</a:t>
            </a:r>
          </a:p>
          <a:p>
            <a:pPr lvl="1">
              <a:lnSpc>
                <a:spcPct val="150000"/>
              </a:lnSpc>
              <a:buNone/>
            </a:pPr>
            <a:r>
              <a:rPr lang="en-US" altLang="zh-CN" sz="2100" dirty="0"/>
              <a:t>3.</a:t>
            </a:r>
            <a:r>
              <a:rPr lang="zh-CN" altLang="en-US" sz="2100" dirty="0"/>
              <a:t>复合条件连接查询</a:t>
            </a:r>
            <a:endParaRPr lang="en-US" altLang="zh-CN" sz="2100" dirty="0"/>
          </a:p>
          <a:p>
            <a:pPr lvl="1">
              <a:lnSpc>
                <a:spcPct val="150000"/>
              </a:lnSpc>
              <a:buNone/>
            </a:pPr>
            <a:r>
              <a:rPr lang="en-US" altLang="zh-CN" sz="2100" dirty="0"/>
              <a:t>4.</a:t>
            </a:r>
            <a:r>
              <a:rPr lang="zh-CN" altLang="en-US" sz="2100" dirty="0"/>
              <a:t>自身连接查询</a:t>
            </a:r>
            <a:endParaRPr lang="en-US" altLang="zh-CN" sz="2100" dirty="0"/>
          </a:p>
          <a:p>
            <a:pPr lvl="1">
              <a:lnSpc>
                <a:spcPct val="150000"/>
              </a:lnSpc>
              <a:buFont typeface="Wingdings" pitchFamily="2" charset="2"/>
              <a:buNone/>
            </a:pPr>
            <a:r>
              <a:rPr lang="en-US" altLang="zh-CN" sz="2100" dirty="0"/>
              <a:t>5.</a:t>
            </a:r>
            <a:r>
              <a:rPr lang="zh-CN" altLang="en-US" sz="2100" dirty="0"/>
              <a:t>外连接查询</a:t>
            </a:r>
            <a:endParaRPr lang="en-US" altLang="zh-CN" sz="2100" dirty="0"/>
          </a:p>
          <a:p>
            <a:pPr lvl="1">
              <a:lnSpc>
                <a:spcPct val="150000"/>
              </a:lnSpc>
              <a:buNone/>
            </a:pPr>
            <a:r>
              <a:rPr lang="en-US" altLang="zh-CN" sz="2100" dirty="0">
                <a:solidFill>
                  <a:srgbClr val="7030A0"/>
                </a:solidFill>
              </a:rPr>
              <a:t>6.</a:t>
            </a:r>
            <a:r>
              <a:rPr lang="zh-CN" altLang="en-US" sz="2100" dirty="0">
                <a:solidFill>
                  <a:srgbClr val="7030A0"/>
                </a:solidFill>
              </a:rPr>
              <a:t>多表连接查询</a:t>
            </a:r>
            <a:endParaRPr lang="en-US" altLang="zh-CN" sz="2100" dirty="0">
              <a:solidFill>
                <a:srgbClr val="7030A0"/>
              </a:solidFill>
            </a:endParaRPr>
          </a:p>
          <a:p>
            <a:pPr lvl="1">
              <a:lnSpc>
                <a:spcPct val="150000"/>
              </a:lnSpc>
              <a:buFont typeface="Wingdings" pitchFamily="2" charset="2"/>
              <a:buNone/>
            </a:pPr>
            <a:endParaRPr lang="zh-CN" altLang="en-US" sz="2100" dirty="0"/>
          </a:p>
          <a:p>
            <a:pPr lvl="1">
              <a:buFont typeface="Wingdings" pitchFamily="2" charset="2"/>
              <a:buNone/>
            </a:pPr>
            <a:endParaRPr lang="en-US" altLang="zh-CN" sz="2100" dirty="0"/>
          </a:p>
        </p:txBody>
      </p:sp>
    </p:spTree>
    <p:extLst>
      <p:ext uri="{BB962C8B-B14F-4D97-AF65-F5344CB8AC3E}">
        <p14:creationId xmlns:p14="http://schemas.microsoft.com/office/powerpoint/2010/main" val="11969945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E0FF1B4F-15EA-0F5F-7C52-3E8DF5A4298C}"/>
              </a:ext>
            </a:extLst>
          </p:cNvPr>
          <p:cNvSpPr>
            <a:spLocks noGrp="1" noChangeArrowheads="1"/>
          </p:cNvSpPr>
          <p:nvPr>
            <p:ph type="title" idx="4294967295"/>
          </p:nvPr>
        </p:nvSpPr>
        <p:spPr/>
        <p:txBody>
          <a:bodyPr/>
          <a:lstStyle/>
          <a:p>
            <a:pPr eaLnBrk="1" hangingPunct="1"/>
            <a:r>
              <a:rPr lang="en-US" altLang="zh-CN" sz="2700" dirty="0"/>
              <a:t>6. </a:t>
            </a:r>
            <a:r>
              <a:rPr lang="zh-CN" altLang="en-US" sz="2700" dirty="0"/>
              <a:t>多表连接查询</a:t>
            </a:r>
          </a:p>
        </p:txBody>
      </p:sp>
      <p:sp>
        <p:nvSpPr>
          <p:cNvPr id="65539" name="Rectangle 3">
            <a:extLst>
              <a:ext uri="{FF2B5EF4-FFF2-40B4-BE49-F238E27FC236}">
                <a16:creationId xmlns:a16="http://schemas.microsoft.com/office/drawing/2014/main" id="{1AC3EC6F-E667-2795-B754-69052C364628}"/>
              </a:ext>
            </a:extLst>
          </p:cNvPr>
          <p:cNvSpPr>
            <a:spLocks noGrp="1" noChangeArrowheads="1"/>
          </p:cNvSpPr>
          <p:nvPr>
            <p:ph type="body" idx="4294967295"/>
          </p:nvPr>
        </p:nvSpPr>
        <p:spPr>
          <a:xfrm>
            <a:off x="629562" y="1196752"/>
            <a:ext cx="8229600" cy="4770662"/>
          </a:xfrm>
        </p:spPr>
        <p:txBody>
          <a:bodyPr/>
          <a:lstStyle/>
          <a:p>
            <a:pPr eaLnBrk="1" hangingPunct="1">
              <a:lnSpc>
                <a:spcPct val="150000"/>
              </a:lnSpc>
              <a:spcBef>
                <a:spcPct val="0"/>
              </a:spcBef>
            </a:pPr>
            <a:r>
              <a:rPr lang="zh-CN" altLang="en-US" sz="2000" dirty="0"/>
              <a:t>多表连接：两个以上的表进行连接</a:t>
            </a:r>
          </a:p>
          <a:p>
            <a:pPr algn="just" eaLnBrk="1" hangingPunct="1">
              <a:lnSpc>
                <a:spcPct val="150000"/>
              </a:lnSpc>
              <a:spcBef>
                <a:spcPct val="0"/>
              </a:spcBef>
              <a:buFont typeface="Wingdings" pitchFamily="2" charset="2"/>
              <a:buNone/>
            </a:pPr>
            <a:r>
              <a:rPr lang="en-US" altLang="zh-CN" sz="2000" dirty="0"/>
              <a:t>[</a:t>
            </a:r>
            <a:r>
              <a:rPr lang="zh-CN" altLang="en-US" sz="2000" dirty="0"/>
              <a:t>例</a:t>
            </a:r>
            <a:r>
              <a:rPr lang="en-US" altLang="zh-CN" sz="2000" dirty="0"/>
              <a:t>3.56]</a:t>
            </a:r>
            <a:r>
              <a:rPr lang="zh-CN" altLang="en-US" sz="2000" dirty="0"/>
              <a:t>查询每个学生的学号、姓名、选修的课程名及成绩。</a:t>
            </a:r>
          </a:p>
          <a:p>
            <a:pPr algn="just" eaLnBrk="1" hangingPunct="1">
              <a:lnSpc>
                <a:spcPct val="150000"/>
              </a:lnSpc>
              <a:spcBef>
                <a:spcPct val="0"/>
              </a:spcBef>
              <a:buFont typeface="Wingdings" pitchFamily="2" charset="2"/>
              <a:buNone/>
            </a:pPr>
            <a:r>
              <a:rPr lang="en-US" altLang="zh-CN" sz="2000" dirty="0"/>
              <a:t>SELECT </a:t>
            </a:r>
            <a:r>
              <a:rPr lang="en-US" altLang="zh-CN" sz="2000" dirty="0" err="1"/>
              <a:t>Student.Sno,Sname,Cname,Grade</a:t>
            </a:r>
            <a:endParaRPr lang="en-US" altLang="zh-CN" sz="2000" dirty="0"/>
          </a:p>
          <a:p>
            <a:pPr algn="just" eaLnBrk="1" hangingPunct="1">
              <a:lnSpc>
                <a:spcPct val="150000"/>
              </a:lnSpc>
              <a:spcBef>
                <a:spcPct val="0"/>
              </a:spcBef>
              <a:buFont typeface="Wingdings" pitchFamily="2" charset="2"/>
              <a:buNone/>
            </a:pPr>
            <a:r>
              <a:rPr lang="en-US" altLang="zh-CN" sz="2000" dirty="0"/>
              <a:t>FROM </a:t>
            </a:r>
            <a:r>
              <a:rPr lang="en-US" altLang="zh-CN" sz="2000" dirty="0" err="1"/>
              <a:t>Student,SC,Course</a:t>
            </a:r>
            <a:endParaRPr lang="en-US" altLang="zh-CN" sz="2000" dirty="0"/>
          </a:p>
          <a:p>
            <a:pPr algn="just" eaLnBrk="1" hangingPunct="1">
              <a:lnSpc>
                <a:spcPct val="150000"/>
              </a:lnSpc>
              <a:spcBef>
                <a:spcPct val="0"/>
              </a:spcBef>
              <a:buFont typeface="Wingdings" pitchFamily="2" charset="2"/>
              <a:buNone/>
            </a:pPr>
            <a:r>
              <a:rPr lang="en-US" altLang="zh-CN" sz="2000" dirty="0"/>
              <a:t>WHERE </a:t>
            </a:r>
            <a:r>
              <a:rPr lang="en-US" altLang="zh-CN" sz="2000" dirty="0" err="1"/>
              <a:t>Student.Sno</a:t>
            </a:r>
            <a:r>
              <a:rPr lang="en-US" altLang="zh-CN" sz="2000" dirty="0"/>
              <a:t>=</a:t>
            </a:r>
            <a:r>
              <a:rPr lang="en-US" altLang="zh-CN" sz="2000" dirty="0" err="1"/>
              <a:t>SC.Sno</a:t>
            </a:r>
            <a:r>
              <a:rPr lang="en-US" altLang="zh-CN" sz="2000" dirty="0"/>
              <a:t> AND </a:t>
            </a:r>
            <a:r>
              <a:rPr lang="en-US" altLang="zh-CN" sz="2000" dirty="0" err="1"/>
              <a:t>SC.Cno</a:t>
            </a:r>
            <a:r>
              <a:rPr lang="en-US" altLang="zh-CN" sz="2000" dirty="0"/>
              <a:t>=</a:t>
            </a:r>
            <a:r>
              <a:rPr lang="en-US" altLang="zh-CN" sz="2000" dirty="0" err="1"/>
              <a:t>Course.Cno</a:t>
            </a:r>
            <a:r>
              <a:rPr lang="en-US" altLang="zh-CN" sz="2000" dirty="0"/>
              <a:t>;</a:t>
            </a:r>
          </a:p>
          <a:p>
            <a:pPr algn="just" eaLnBrk="1" hangingPunct="1">
              <a:lnSpc>
                <a:spcPct val="150000"/>
              </a:lnSpc>
              <a:spcBef>
                <a:spcPct val="0"/>
              </a:spcBef>
              <a:buFont typeface="Wingdings" pitchFamily="2" charset="2"/>
              <a:buNone/>
            </a:pPr>
            <a:endParaRPr lang="en-US" altLang="zh-CN" sz="2000" dirty="0"/>
          </a:p>
          <a:p>
            <a:pPr algn="just" eaLnBrk="1" hangingPunct="1">
              <a:lnSpc>
                <a:spcPct val="120000"/>
              </a:lnSpc>
              <a:spcBef>
                <a:spcPct val="0"/>
              </a:spcBef>
            </a:pPr>
            <a:r>
              <a:rPr lang="zh-CN" altLang="en-US" sz="2000" dirty="0"/>
              <a:t>可</a:t>
            </a:r>
            <a:r>
              <a:rPr lang="zh-CN" altLang="zh-CN" sz="2000" dirty="0"/>
              <a:t>能的执行方式</a:t>
            </a:r>
            <a:endParaRPr lang="en-US" altLang="zh-CN" sz="2000" dirty="0"/>
          </a:p>
          <a:p>
            <a:pPr lvl="1" algn="just" eaLnBrk="1" hangingPunct="1">
              <a:lnSpc>
                <a:spcPct val="120000"/>
              </a:lnSpc>
              <a:spcBef>
                <a:spcPct val="0"/>
              </a:spcBef>
            </a:pPr>
            <a:r>
              <a:rPr lang="zh-CN" altLang="zh-CN" sz="2000" dirty="0"/>
              <a:t>先将</a:t>
            </a:r>
            <a:r>
              <a:rPr lang="en-US" altLang="zh-CN" sz="2000" dirty="0"/>
              <a:t>Student</a:t>
            </a:r>
            <a:r>
              <a:rPr lang="zh-CN" altLang="zh-CN" sz="2000" dirty="0"/>
              <a:t>表与</a:t>
            </a:r>
            <a:r>
              <a:rPr lang="en-US" altLang="zh-CN" sz="2000" dirty="0"/>
              <a:t>SC</a:t>
            </a:r>
            <a:r>
              <a:rPr lang="zh-CN" altLang="zh-CN" sz="2000" dirty="0"/>
              <a:t>表进行连接，得到每个学生的学号、姓名、所选课程号和相应的成绩</a:t>
            </a:r>
            <a:endParaRPr lang="en-US" altLang="zh-CN" sz="2000" dirty="0"/>
          </a:p>
          <a:p>
            <a:pPr lvl="1" algn="just" eaLnBrk="1" hangingPunct="1">
              <a:lnSpc>
                <a:spcPct val="120000"/>
              </a:lnSpc>
              <a:spcBef>
                <a:spcPct val="0"/>
              </a:spcBef>
            </a:pPr>
            <a:r>
              <a:rPr lang="zh-CN" altLang="zh-CN" sz="2000" dirty="0"/>
              <a:t>再将其与</a:t>
            </a:r>
            <a:r>
              <a:rPr lang="en-US" altLang="zh-CN" sz="2000" dirty="0"/>
              <a:t>Course</a:t>
            </a:r>
            <a:r>
              <a:rPr lang="zh-CN" altLang="zh-CN" sz="2000" dirty="0"/>
              <a:t>表进行连接，得到最终结果</a:t>
            </a:r>
            <a:r>
              <a:rPr lang="zh-CN" altLang="en-US" sz="2000" dirty="0"/>
              <a:t> </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26">
            <a:extLst>
              <a:ext uri="{FF2B5EF4-FFF2-40B4-BE49-F238E27FC236}">
                <a16:creationId xmlns:a16="http://schemas.microsoft.com/office/drawing/2014/main" id="{324BC046-0ED5-1D8E-0933-66FF6B0475CD}"/>
              </a:ext>
            </a:extLst>
          </p:cNvPr>
          <p:cNvSpPr>
            <a:spLocks noGrp="1" noChangeArrowheads="1"/>
          </p:cNvSpPr>
          <p:nvPr>
            <p:ph type="title" idx="4294967295"/>
          </p:nvPr>
        </p:nvSpPr>
        <p:spPr/>
        <p:txBody>
          <a:bodyPr/>
          <a:lstStyle/>
          <a:p>
            <a:pPr eaLnBrk="1" hangingPunct="1"/>
            <a:r>
              <a:rPr lang="en-US" altLang="zh-CN" sz="2700"/>
              <a:t>3.3  </a:t>
            </a:r>
            <a:r>
              <a:rPr lang="zh-CN" altLang="en-US" sz="2700"/>
              <a:t>数据查询 </a:t>
            </a:r>
          </a:p>
        </p:txBody>
      </p:sp>
      <p:sp>
        <p:nvSpPr>
          <p:cNvPr id="64515" name="Rectangle 1027">
            <a:extLst>
              <a:ext uri="{FF2B5EF4-FFF2-40B4-BE49-F238E27FC236}">
                <a16:creationId xmlns:a16="http://schemas.microsoft.com/office/drawing/2014/main" id="{8644BBF9-D33A-A30F-BF50-6655E9B373A1}"/>
              </a:ext>
            </a:extLst>
          </p:cNvPr>
          <p:cNvSpPr>
            <a:spLocks noGrp="1" noChangeArrowheads="1"/>
          </p:cNvSpPr>
          <p:nvPr>
            <p:ph type="body" idx="4294967295"/>
          </p:nvPr>
        </p:nvSpPr>
        <p:spPr>
          <a:xfrm>
            <a:off x="1763688" y="1863330"/>
            <a:ext cx="4273972" cy="3411140"/>
          </a:xfrm>
        </p:spPr>
        <p:txBody>
          <a:bodyPr>
            <a:normAutofit lnSpcReduction="10000"/>
          </a:bodyPr>
          <a:lstStyle/>
          <a:p>
            <a:pPr algn="just" eaLnBrk="1" hangingPunct="1">
              <a:lnSpc>
                <a:spcPct val="160000"/>
              </a:lnSpc>
              <a:buFont typeface="Wingdings" pitchFamily="2" charset="2"/>
              <a:buNone/>
            </a:pPr>
            <a:r>
              <a:rPr lang="en-US" altLang="zh-CN" dirty="0"/>
              <a:t>3.3.1 </a:t>
            </a:r>
            <a:r>
              <a:rPr lang="zh-CN" altLang="en-US" dirty="0"/>
              <a:t>单表查询</a:t>
            </a:r>
          </a:p>
          <a:p>
            <a:pPr algn="just" eaLnBrk="1" hangingPunct="1">
              <a:lnSpc>
                <a:spcPct val="160000"/>
              </a:lnSpc>
              <a:buFont typeface="Wingdings" pitchFamily="2" charset="2"/>
              <a:buNone/>
            </a:pPr>
            <a:r>
              <a:rPr lang="en-US" altLang="zh-CN" dirty="0"/>
              <a:t>3.3.2 </a:t>
            </a:r>
            <a:r>
              <a:rPr lang="zh-CN" altLang="en-US" dirty="0"/>
              <a:t>连接查询</a:t>
            </a:r>
          </a:p>
          <a:p>
            <a:pPr algn="just" eaLnBrk="1" hangingPunct="1">
              <a:lnSpc>
                <a:spcPct val="160000"/>
              </a:lnSpc>
              <a:buFont typeface="Wingdings" pitchFamily="2" charset="2"/>
              <a:buNone/>
            </a:pPr>
            <a:r>
              <a:rPr lang="en-US" altLang="zh-CN" dirty="0">
                <a:solidFill>
                  <a:srgbClr val="00B050"/>
                </a:solidFill>
              </a:rPr>
              <a:t>3.3.3 </a:t>
            </a:r>
            <a:r>
              <a:rPr lang="zh-CN" altLang="en-US" dirty="0">
                <a:solidFill>
                  <a:srgbClr val="00B050"/>
                </a:solidFill>
              </a:rPr>
              <a:t>嵌套查询</a:t>
            </a:r>
          </a:p>
          <a:p>
            <a:pPr algn="just" eaLnBrk="1" hangingPunct="1">
              <a:lnSpc>
                <a:spcPct val="160000"/>
              </a:lnSpc>
              <a:buFont typeface="Wingdings" pitchFamily="2" charset="2"/>
              <a:buNone/>
            </a:pPr>
            <a:r>
              <a:rPr lang="en-US" altLang="zh-CN" dirty="0"/>
              <a:t>3.3.4 </a:t>
            </a:r>
            <a:r>
              <a:rPr lang="zh-CN" altLang="en-US" dirty="0"/>
              <a:t>集合查询</a:t>
            </a:r>
            <a:endParaRPr lang="en-US" altLang="zh-CN" dirty="0"/>
          </a:p>
          <a:p>
            <a:pPr algn="just" eaLnBrk="1" hangingPunct="1">
              <a:lnSpc>
                <a:spcPct val="160000"/>
              </a:lnSpc>
              <a:buFont typeface="Wingdings" pitchFamily="2" charset="2"/>
              <a:buNone/>
            </a:pPr>
            <a:r>
              <a:rPr lang="en-US" altLang="zh-CN" dirty="0"/>
              <a:t>3.3.5</a:t>
            </a:r>
            <a:r>
              <a:rPr lang="zh-CN" altLang="en-US" dirty="0"/>
              <a:t>基于派生表的查询</a:t>
            </a:r>
          </a:p>
          <a:p>
            <a:pPr algn="just" eaLnBrk="1" hangingPunct="1">
              <a:buFont typeface="Wingdings" pitchFamily="2" charset="2"/>
              <a:buNone/>
            </a:pPr>
            <a:endParaRPr lang="en-US" altLang="zh-CN"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A49CD48D-375D-2D1F-F40C-D245AB4D06D0}"/>
              </a:ext>
            </a:extLst>
          </p:cNvPr>
          <p:cNvSpPr>
            <a:spLocks noGrp="1" noChangeArrowheads="1"/>
          </p:cNvSpPr>
          <p:nvPr>
            <p:ph type="title" idx="4294967295"/>
          </p:nvPr>
        </p:nvSpPr>
        <p:spPr/>
        <p:txBody>
          <a:bodyPr/>
          <a:lstStyle/>
          <a:p>
            <a:pPr eaLnBrk="1" hangingPunct="1"/>
            <a:r>
              <a:rPr lang="zh-CN" altLang="en-US" sz="2700"/>
              <a:t>嵌套查询（续）</a:t>
            </a:r>
          </a:p>
        </p:txBody>
      </p:sp>
      <p:sp>
        <p:nvSpPr>
          <p:cNvPr id="67587" name="Rectangle 3">
            <a:extLst>
              <a:ext uri="{FF2B5EF4-FFF2-40B4-BE49-F238E27FC236}">
                <a16:creationId xmlns:a16="http://schemas.microsoft.com/office/drawing/2014/main" id="{6E74571F-FF9D-7AE9-3E29-977FA06735DB}"/>
              </a:ext>
            </a:extLst>
          </p:cNvPr>
          <p:cNvSpPr>
            <a:spLocks noGrp="1" noChangeArrowheads="1"/>
          </p:cNvSpPr>
          <p:nvPr>
            <p:ph type="body" idx="4294967295"/>
          </p:nvPr>
        </p:nvSpPr>
        <p:spPr>
          <a:xfrm>
            <a:off x="457200" y="1681162"/>
            <a:ext cx="6973491" cy="3854054"/>
          </a:xfrm>
        </p:spPr>
        <p:txBody>
          <a:bodyPr>
            <a:normAutofit fontScale="92500" lnSpcReduction="10000"/>
          </a:bodyPr>
          <a:lstStyle/>
          <a:p>
            <a:pPr eaLnBrk="1" hangingPunct="1">
              <a:spcBef>
                <a:spcPct val="0"/>
              </a:spcBef>
            </a:pPr>
            <a:r>
              <a:rPr lang="zh-CN" altLang="en-US" dirty="0"/>
              <a:t>嵌套查询概述</a:t>
            </a:r>
          </a:p>
          <a:p>
            <a:pPr lvl="1">
              <a:spcBef>
                <a:spcPct val="0"/>
              </a:spcBef>
              <a:spcAft>
                <a:spcPct val="40000"/>
              </a:spcAft>
            </a:pPr>
            <a:r>
              <a:rPr lang="zh-CN" altLang="en-US" dirty="0"/>
              <a:t>一个</a:t>
            </a:r>
            <a:r>
              <a:rPr lang="en-US" altLang="zh-CN" dirty="0"/>
              <a:t>SELECT-FROM-WHERE</a:t>
            </a:r>
            <a:r>
              <a:rPr lang="zh-CN" altLang="en-US" dirty="0"/>
              <a:t>语句称为一个</a:t>
            </a:r>
            <a:r>
              <a:rPr lang="zh-CN" altLang="en-US" dirty="0">
                <a:solidFill>
                  <a:srgbClr val="FF00FF"/>
                </a:solidFill>
              </a:rPr>
              <a:t>查询块</a:t>
            </a:r>
          </a:p>
          <a:p>
            <a:pPr lvl="1">
              <a:spcBef>
                <a:spcPct val="0"/>
              </a:spcBef>
            </a:pPr>
            <a:r>
              <a:rPr lang="zh-CN" altLang="en-US" dirty="0"/>
              <a:t>将一个查询块嵌套在另一个查询块的</a:t>
            </a:r>
            <a:r>
              <a:rPr lang="en-US" altLang="zh-CN" dirty="0"/>
              <a:t>WHERE</a:t>
            </a:r>
            <a:r>
              <a:rPr lang="zh-CN" altLang="en-US" dirty="0"/>
              <a:t>子句或</a:t>
            </a:r>
            <a:r>
              <a:rPr lang="en-US" altLang="zh-CN" dirty="0"/>
              <a:t>HAVING</a:t>
            </a:r>
            <a:r>
              <a:rPr lang="zh-CN" altLang="en-US" dirty="0"/>
              <a:t>短语的条件中的查询称为</a:t>
            </a:r>
            <a:r>
              <a:rPr lang="zh-CN" altLang="en-US" dirty="0">
                <a:solidFill>
                  <a:srgbClr val="FF00FF"/>
                </a:solidFill>
              </a:rPr>
              <a:t>嵌套查询</a:t>
            </a:r>
            <a:endParaRPr lang="en-US" altLang="zh-CN" dirty="0">
              <a:solidFill>
                <a:srgbClr val="FF00FF"/>
              </a:solidFill>
            </a:endParaRPr>
          </a:p>
          <a:p>
            <a:pPr eaLnBrk="1" hangingPunct="1">
              <a:spcBef>
                <a:spcPct val="0"/>
              </a:spcBef>
              <a:buFont typeface="Wingdings" pitchFamily="2" charset="2"/>
              <a:buNone/>
            </a:pPr>
            <a:endParaRPr lang="en-US" altLang="zh-CN" sz="1800" dirty="0"/>
          </a:p>
          <a:p>
            <a:pPr eaLnBrk="1" hangingPunct="1">
              <a:spcBef>
                <a:spcPct val="0"/>
              </a:spcBef>
              <a:buFont typeface="Wingdings" pitchFamily="2" charset="2"/>
              <a:buNone/>
            </a:pPr>
            <a:r>
              <a:rPr lang="en-US" altLang="zh-CN" sz="1800" dirty="0"/>
              <a:t>     SELECT </a:t>
            </a:r>
            <a:r>
              <a:rPr lang="en-US" altLang="zh-CN" sz="1800" dirty="0" err="1"/>
              <a:t>Sname</a:t>
            </a:r>
            <a:r>
              <a:rPr lang="en-US" altLang="zh-CN" sz="1800" dirty="0"/>
              <a:t>	</a:t>
            </a:r>
            <a:r>
              <a:rPr lang="en-US" altLang="zh-CN" sz="1500" dirty="0"/>
              <a:t>                                   </a:t>
            </a:r>
            <a:r>
              <a:rPr lang="en-US" altLang="zh-CN" sz="1200" dirty="0"/>
              <a:t>/*</a:t>
            </a:r>
            <a:r>
              <a:rPr lang="zh-CN" altLang="en-US" sz="1200" dirty="0"/>
              <a:t>外层查询或父查询*</a:t>
            </a:r>
            <a:r>
              <a:rPr lang="en-US" altLang="zh-CN" sz="1200" dirty="0"/>
              <a:t>/</a:t>
            </a:r>
            <a:endParaRPr lang="en-US" altLang="zh-CN" sz="1500" dirty="0"/>
          </a:p>
          <a:p>
            <a:pPr eaLnBrk="1" hangingPunct="1">
              <a:spcBef>
                <a:spcPct val="0"/>
              </a:spcBef>
              <a:buFont typeface="Wingdings" pitchFamily="2" charset="2"/>
              <a:buNone/>
            </a:pPr>
            <a:r>
              <a:rPr lang="en-US" altLang="zh-CN" sz="1800" dirty="0"/>
              <a:t>     FROM Student</a:t>
            </a:r>
          </a:p>
          <a:p>
            <a:pPr eaLnBrk="1" hangingPunct="1">
              <a:spcBef>
                <a:spcPct val="0"/>
              </a:spcBef>
              <a:buFont typeface="Wingdings" pitchFamily="2" charset="2"/>
              <a:buNone/>
            </a:pPr>
            <a:r>
              <a:rPr lang="en-US" altLang="zh-CN" sz="1800" dirty="0"/>
              <a:t>     WHERE Sno IN</a:t>
            </a:r>
          </a:p>
          <a:p>
            <a:pPr eaLnBrk="1" hangingPunct="1">
              <a:spcBef>
                <a:spcPct val="0"/>
              </a:spcBef>
              <a:buFont typeface="Wingdings" pitchFamily="2" charset="2"/>
              <a:buNone/>
            </a:pPr>
            <a:r>
              <a:rPr lang="en-US" altLang="zh-CN" sz="1800" dirty="0"/>
              <a:t>                        </a:t>
            </a:r>
            <a:r>
              <a:rPr lang="zh-CN" altLang="en-US" sz="1800" dirty="0"/>
              <a:t>( </a:t>
            </a:r>
            <a:r>
              <a:rPr lang="en-US" altLang="zh-CN" sz="1800" dirty="0"/>
              <a:t>SELECT Sno              </a:t>
            </a:r>
            <a:r>
              <a:rPr lang="en-US" altLang="zh-CN" sz="1200" dirty="0"/>
              <a:t>/*</a:t>
            </a:r>
            <a:r>
              <a:rPr lang="zh-CN" altLang="en-US" sz="1200" dirty="0"/>
              <a:t>内层查询或子查询*</a:t>
            </a:r>
            <a:r>
              <a:rPr lang="en-US" altLang="zh-CN" sz="1200" dirty="0"/>
              <a:t>/</a:t>
            </a:r>
            <a:endParaRPr lang="en-US" altLang="zh-CN" sz="1500" dirty="0"/>
          </a:p>
          <a:p>
            <a:pPr eaLnBrk="1" hangingPunct="1">
              <a:spcBef>
                <a:spcPct val="0"/>
              </a:spcBef>
              <a:buFont typeface="Wingdings" pitchFamily="2" charset="2"/>
              <a:buNone/>
            </a:pPr>
            <a:r>
              <a:rPr lang="en-US" altLang="zh-CN" sz="1800" dirty="0"/>
              <a:t>                          FROM SC</a:t>
            </a:r>
          </a:p>
          <a:p>
            <a:pPr eaLnBrk="1" hangingPunct="1">
              <a:spcBef>
                <a:spcPct val="0"/>
              </a:spcBef>
              <a:buFont typeface="Wingdings" pitchFamily="2" charset="2"/>
              <a:buNone/>
            </a:pPr>
            <a:r>
              <a:rPr lang="en-US" altLang="zh-CN" sz="1800" dirty="0"/>
              <a:t>                          WHERE </a:t>
            </a:r>
            <a:r>
              <a:rPr lang="en-US" altLang="zh-CN" sz="1800" dirty="0" err="1"/>
              <a:t>Cno</a:t>
            </a:r>
            <a:r>
              <a:rPr lang="en-US" altLang="zh-CN" sz="1800" dirty="0"/>
              <a:t>= ‘ 81003 '</a:t>
            </a:r>
            <a:r>
              <a:rPr lang="zh-CN" altLang="en-US" sz="1800" dirty="0"/>
              <a:t>);</a:t>
            </a:r>
          </a:p>
          <a:p>
            <a:pPr lvl="1">
              <a:spcBef>
                <a:spcPct val="0"/>
              </a:spcBef>
            </a:pPr>
            <a:endParaRPr lang="zh-CN" altLang="en-US" dirty="0">
              <a:solidFill>
                <a:srgbClr val="FF00FF"/>
              </a:solidFill>
            </a:endParaRPr>
          </a:p>
          <a:p>
            <a:pPr eaLnBrk="1" hangingPunct="1">
              <a:spcBef>
                <a:spcPct val="0"/>
              </a:spcBef>
              <a:buFont typeface="Wingdings" pitchFamily="2" charset="2"/>
              <a:buNone/>
            </a:pPr>
            <a:r>
              <a:rPr lang="zh-CN" altLang="en-US" sz="1800" dirty="0"/>
              <a:t>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26">
            <a:extLst>
              <a:ext uri="{FF2B5EF4-FFF2-40B4-BE49-F238E27FC236}">
                <a16:creationId xmlns:a16="http://schemas.microsoft.com/office/drawing/2014/main" id="{5129798F-55FB-73E3-691D-33F014A12731}"/>
              </a:ext>
            </a:extLst>
          </p:cNvPr>
          <p:cNvSpPr>
            <a:spLocks noGrp="1" noChangeArrowheads="1"/>
          </p:cNvSpPr>
          <p:nvPr>
            <p:ph type="title" idx="4294967295"/>
          </p:nvPr>
        </p:nvSpPr>
        <p:spPr/>
        <p:txBody>
          <a:bodyPr/>
          <a:lstStyle/>
          <a:p>
            <a:pPr eaLnBrk="1" hangingPunct="1"/>
            <a:r>
              <a:rPr lang="zh-CN" altLang="en-US" sz="2700"/>
              <a:t>嵌套查询（续）</a:t>
            </a:r>
          </a:p>
        </p:txBody>
      </p:sp>
      <p:sp>
        <p:nvSpPr>
          <p:cNvPr id="68611" name="Rectangle 1027">
            <a:extLst>
              <a:ext uri="{FF2B5EF4-FFF2-40B4-BE49-F238E27FC236}">
                <a16:creationId xmlns:a16="http://schemas.microsoft.com/office/drawing/2014/main" id="{1FDFAA7D-EA66-2522-60DD-94BC64275118}"/>
              </a:ext>
            </a:extLst>
          </p:cNvPr>
          <p:cNvSpPr>
            <a:spLocks noGrp="1" noChangeArrowheads="1"/>
          </p:cNvSpPr>
          <p:nvPr>
            <p:ph type="body" idx="4294967295"/>
          </p:nvPr>
        </p:nvSpPr>
        <p:spPr>
          <a:xfrm>
            <a:off x="899592" y="1701405"/>
            <a:ext cx="6758508" cy="3640931"/>
          </a:xfrm>
        </p:spPr>
        <p:txBody>
          <a:bodyPr>
            <a:normAutofit fontScale="92500"/>
          </a:bodyPr>
          <a:lstStyle/>
          <a:p>
            <a:pPr lvl="1">
              <a:lnSpc>
                <a:spcPct val="180000"/>
              </a:lnSpc>
            </a:pPr>
            <a:r>
              <a:rPr lang="zh-CN" altLang="en-US" dirty="0"/>
              <a:t>上层的查询块称为</a:t>
            </a:r>
            <a:r>
              <a:rPr lang="zh-CN" altLang="en-US" dirty="0">
                <a:solidFill>
                  <a:srgbClr val="FF00FF"/>
                </a:solidFill>
              </a:rPr>
              <a:t>外层查询</a:t>
            </a:r>
            <a:r>
              <a:rPr lang="zh-CN" altLang="en-US" dirty="0"/>
              <a:t>或</a:t>
            </a:r>
            <a:r>
              <a:rPr lang="zh-CN" altLang="en-US" dirty="0">
                <a:solidFill>
                  <a:srgbClr val="FF00FF"/>
                </a:solidFill>
              </a:rPr>
              <a:t>父查询</a:t>
            </a:r>
            <a:endParaRPr lang="en-US" altLang="zh-CN" dirty="0">
              <a:solidFill>
                <a:srgbClr val="FF00FF"/>
              </a:solidFill>
            </a:endParaRPr>
          </a:p>
          <a:p>
            <a:pPr lvl="1">
              <a:lnSpc>
                <a:spcPct val="180000"/>
              </a:lnSpc>
            </a:pPr>
            <a:r>
              <a:rPr lang="zh-CN" altLang="en-US" dirty="0"/>
              <a:t>下层的查询块称为</a:t>
            </a:r>
            <a:r>
              <a:rPr lang="zh-CN" altLang="en-US" dirty="0">
                <a:solidFill>
                  <a:srgbClr val="FF00FF"/>
                </a:solidFill>
              </a:rPr>
              <a:t>内层查询</a:t>
            </a:r>
            <a:r>
              <a:rPr lang="zh-CN" altLang="en-US" dirty="0"/>
              <a:t>或</a:t>
            </a:r>
            <a:r>
              <a:rPr lang="zh-CN" altLang="en-US" dirty="0">
                <a:solidFill>
                  <a:srgbClr val="FF00FF"/>
                </a:solidFill>
              </a:rPr>
              <a:t>子查询</a:t>
            </a:r>
            <a:endParaRPr lang="en-US" altLang="zh-CN" dirty="0">
              <a:solidFill>
                <a:srgbClr val="FF00FF"/>
              </a:solidFill>
            </a:endParaRPr>
          </a:p>
          <a:p>
            <a:pPr lvl="1">
              <a:lnSpc>
                <a:spcPct val="180000"/>
              </a:lnSpc>
            </a:pPr>
            <a:r>
              <a:rPr lang="en-US" altLang="zh-CN" dirty="0"/>
              <a:t>SQL</a:t>
            </a:r>
            <a:r>
              <a:rPr lang="zh-CN" altLang="en-US" dirty="0"/>
              <a:t>语言允许多层嵌套查询</a:t>
            </a:r>
            <a:endParaRPr lang="en-US" altLang="zh-CN" dirty="0"/>
          </a:p>
          <a:p>
            <a:pPr lvl="2">
              <a:lnSpc>
                <a:spcPct val="180000"/>
              </a:lnSpc>
              <a:buSzPct val="87000"/>
              <a:buFont typeface="Wingdings" pitchFamily="2" charset="2"/>
              <a:buChar char="l"/>
            </a:pPr>
            <a:r>
              <a:rPr lang="zh-CN" altLang="en-US" sz="2000" dirty="0"/>
              <a:t>即一个子查询中还可以嵌套其他子查询</a:t>
            </a:r>
          </a:p>
          <a:p>
            <a:pPr lvl="1">
              <a:lnSpc>
                <a:spcPct val="180000"/>
              </a:lnSpc>
            </a:pPr>
            <a:r>
              <a:rPr lang="zh-CN" altLang="en-US" dirty="0"/>
              <a:t>子查询的限制</a:t>
            </a:r>
          </a:p>
          <a:p>
            <a:pPr lvl="2">
              <a:lnSpc>
                <a:spcPct val="180000"/>
              </a:lnSpc>
              <a:buSzPct val="87000"/>
              <a:buFont typeface="Wingdings" pitchFamily="2" charset="2"/>
              <a:buChar char="l"/>
            </a:pPr>
            <a:r>
              <a:rPr lang="en-US" altLang="zh-CN" sz="2000" dirty="0"/>
              <a:t>SELECT</a:t>
            </a:r>
            <a:r>
              <a:rPr lang="zh-CN" altLang="en-US" sz="2000" dirty="0"/>
              <a:t>语句不能使用</a:t>
            </a:r>
            <a:r>
              <a:rPr lang="en-US" altLang="zh-CN" sz="2000" dirty="0"/>
              <a:t>ORDER BY</a:t>
            </a:r>
            <a:r>
              <a:rPr lang="zh-CN" altLang="en-US" sz="2000" dirty="0"/>
              <a:t>子句</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BB46FC99-CDA2-4E16-3608-C688B8D7278D}"/>
              </a:ext>
            </a:extLst>
          </p:cNvPr>
          <p:cNvSpPr>
            <a:spLocks noGrp="1" noChangeArrowheads="1"/>
          </p:cNvSpPr>
          <p:nvPr>
            <p:ph type="title" idx="4294967295"/>
          </p:nvPr>
        </p:nvSpPr>
        <p:spPr/>
        <p:txBody>
          <a:bodyPr/>
          <a:lstStyle/>
          <a:p>
            <a:pPr eaLnBrk="1" hangingPunct="1"/>
            <a:r>
              <a:rPr lang="zh-CN" altLang="en-US" sz="2700"/>
              <a:t>嵌套查询求解方法</a:t>
            </a:r>
          </a:p>
        </p:txBody>
      </p:sp>
      <p:sp>
        <p:nvSpPr>
          <p:cNvPr id="69635" name="Rectangle 3">
            <a:extLst>
              <a:ext uri="{FF2B5EF4-FFF2-40B4-BE49-F238E27FC236}">
                <a16:creationId xmlns:a16="http://schemas.microsoft.com/office/drawing/2014/main" id="{DEBF944F-A6C1-B398-20B9-799AB4DD58E7}"/>
              </a:ext>
            </a:extLst>
          </p:cNvPr>
          <p:cNvSpPr>
            <a:spLocks noGrp="1" noChangeArrowheads="1"/>
          </p:cNvSpPr>
          <p:nvPr>
            <p:ph type="body" idx="4294967295"/>
          </p:nvPr>
        </p:nvSpPr>
        <p:spPr/>
        <p:txBody>
          <a:bodyPr/>
          <a:lstStyle/>
          <a:p>
            <a:pPr eaLnBrk="1" hangingPunct="1">
              <a:lnSpc>
                <a:spcPct val="110000"/>
              </a:lnSpc>
            </a:pPr>
            <a:r>
              <a:rPr lang="zh-CN" altLang="en-US"/>
              <a:t>不相关子查询：</a:t>
            </a:r>
          </a:p>
          <a:p>
            <a:pPr eaLnBrk="1" hangingPunct="1">
              <a:lnSpc>
                <a:spcPct val="110000"/>
              </a:lnSpc>
              <a:buFont typeface="Wingdings" pitchFamily="2" charset="2"/>
              <a:buNone/>
            </a:pPr>
            <a:r>
              <a:rPr lang="zh-CN" altLang="en-US"/>
              <a:t>    子查询的查询条件不依赖于父查询</a:t>
            </a:r>
          </a:p>
          <a:p>
            <a:pPr lvl="1">
              <a:lnSpc>
                <a:spcPct val="150000"/>
              </a:lnSpc>
            </a:pPr>
            <a:r>
              <a:rPr lang="zh-CN" altLang="en-US"/>
              <a:t>由里向外逐层处理。即每个子查询在上一级查询处理之前求解，子查询的结果用于建立其父查询的查找条件。</a:t>
            </a:r>
          </a:p>
          <a:p>
            <a:pPr eaLnBrk="1" hangingPunct="1">
              <a:lnSpc>
                <a:spcPct val="110000"/>
              </a:lnSpc>
            </a:pPr>
            <a:endParaRPr lang="en-US" altLang="zh-CN" sz="180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10E1748-508D-D162-9E93-7243EBB8DFDD}"/>
              </a:ext>
            </a:extLst>
          </p:cNvPr>
          <p:cNvSpPr>
            <a:spLocks noGrp="1" noChangeArrowheads="1"/>
          </p:cNvSpPr>
          <p:nvPr>
            <p:ph type="title" idx="4294967295"/>
          </p:nvPr>
        </p:nvSpPr>
        <p:spPr/>
        <p:txBody>
          <a:bodyPr/>
          <a:lstStyle/>
          <a:p>
            <a:pPr eaLnBrk="1" hangingPunct="1"/>
            <a:r>
              <a:rPr lang="zh-CN" altLang="en-US" sz="2700"/>
              <a:t>嵌套查询求解方法（续）</a:t>
            </a:r>
          </a:p>
        </p:txBody>
      </p:sp>
      <p:sp>
        <p:nvSpPr>
          <p:cNvPr id="70659" name="Rectangle 3">
            <a:extLst>
              <a:ext uri="{FF2B5EF4-FFF2-40B4-BE49-F238E27FC236}">
                <a16:creationId xmlns:a16="http://schemas.microsoft.com/office/drawing/2014/main" id="{02C05221-4CC9-9DD8-E544-DAC413C52B94}"/>
              </a:ext>
            </a:extLst>
          </p:cNvPr>
          <p:cNvSpPr>
            <a:spLocks noGrp="1" noChangeArrowheads="1"/>
          </p:cNvSpPr>
          <p:nvPr>
            <p:ph type="body" idx="4294967295"/>
          </p:nvPr>
        </p:nvSpPr>
        <p:spPr>
          <a:xfrm>
            <a:off x="710571" y="1484784"/>
            <a:ext cx="7722858" cy="3640931"/>
          </a:xfrm>
        </p:spPr>
        <p:txBody>
          <a:bodyPr/>
          <a:lstStyle/>
          <a:p>
            <a:pPr eaLnBrk="1" hangingPunct="1">
              <a:lnSpc>
                <a:spcPct val="160000"/>
              </a:lnSpc>
            </a:pPr>
            <a:r>
              <a:rPr lang="zh-CN" altLang="en-US" dirty="0"/>
              <a:t>相关子查询：子查询的查询条件依赖于父查询</a:t>
            </a:r>
          </a:p>
          <a:p>
            <a:pPr lvl="1">
              <a:lnSpc>
                <a:spcPct val="160000"/>
              </a:lnSpc>
            </a:pPr>
            <a:r>
              <a:rPr lang="zh-CN" altLang="en-US" dirty="0"/>
              <a:t>首先取外层查询中表的第一个元组，根据它与内层查询相关的属性值处理内层查询，若</a:t>
            </a:r>
            <a:r>
              <a:rPr lang="en-US" altLang="zh-CN" dirty="0"/>
              <a:t>WHERE</a:t>
            </a:r>
            <a:r>
              <a:rPr lang="zh-CN" altLang="en-US" dirty="0"/>
              <a:t>子句返回值为真，则取此元组放入结果表</a:t>
            </a:r>
          </a:p>
          <a:p>
            <a:pPr lvl="1">
              <a:lnSpc>
                <a:spcPct val="160000"/>
              </a:lnSpc>
            </a:pPr>
            <a:r>
              <a:rPr lang="zh-CN" altLang="en-US" dirty="0"/>
              <a:t>然后再取外层表的下一个元组</a:t>
            </a:r>
          </a:p>
          <a:p>
            <a:pPr lvl="1">
              <a:lnSpc>
                <a:spcPct val="160000"/>
              </a:lnSpc>
            </a:pPr>
            <a:r>
              <a:rPr lang="zh-CN" altLang="en-US" dirty="0"/>
              <a:t>重复这一过程，直至外层表全部检查完为止</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9884AA7F-06DF-5111-13EF-7E016567D613}"/>
              </a:ext>
            </a:extLst>
          </p:cNvPr>
          <p:cNvSpPr>
            <a:spLocks noGrp="1" noChangeArrowheads="1"/>
          </p:cNvSpPr>
          <p:nvPr>
            <p:ph type="title" idx="4294967295"/>
          </p:nvPr>
        </p:nvSpPr>
        <p:spPr/>
        <p:txBody>
          <a:bodyPr/>
          <a:lstStyle/>
          <a:p>
            <a:pPr eaLnBrk="1" hangingPunct="1"/>
            <a:r>
              <a:rPr lang="en-US" altLang="zh-CN" sz="2700"/>
              <a:t>3.3.3  </a:t>
            </a:r>
            <a:r>
              <a:rPr lang="zh-CN" altLang="en-US" sz="2700"/>
              <a:t>嵌套查询</a:t>
            </a:r>
          </a:p>
        </p:txBody>
      </p:sp>
      <p:sp>
        <p:nvSpPr>
          <p:cNvPr id="71683" name="Rectangle 3">
            <a:extLst>
              <a:ext uri="{FF2B5EF4-FFF2-40B4-BE49-F238E27FC236}">
                <a16:creationId xmlns:a16="http://schemas.microsoft.com/office/drawing/2014/main" id="{69219F5E-F93A-B91C-222A-73128F87615D}"/>
              </a:ext>
            </a:extLst>
          </p:cNvPr>
          <p:cNvSpPr>
            <a:spLocks noGrp="1" noChangeArrowheads="1"/>
          </p:cNvSpPr>
          <p:nvPr>
            <p:ph type="body" idx="4294967295"/>
          </p:nvPr>
        </p:nvSpPr>
        <p:spPr>
          <a:xfrm>
            <a:off x="1169622" y="1862139"/>
            <a:ext cx="7517178" cy="3640931"/>
          </a:xfrm>
        </p:spPr>
        <p:txBody>
          <a:bodyPr/>
          <a:lstStyle/>
          <a:p>
            <a:pPr eaLnBrk="1" hangingPunct="1">
              <a:lnSpc>
                <a:spcPct val="150000"/>
              </a:lnSpc>
              <a:buFont typeface="Wingdings" pitchFamily="2" charset="2"/>
              <a:buNone/>
            </a:pPr>
            <a:r>
              <a:rPr lang="en-US" altLang="zh-CN" dirty="0">
                <a:solidFill>
                  <a:srgbClr val="7030A0"/>
                </a:solidFill>
              </a:rPr>
              <a:t>  1.</a:t>
            </a:r>
            <a:r>
              <a:rPr lang="zh-CN" altLang="en-US" dirty="0">
                <a:solidFill>
                  <a:srgbClr val="7030A0"/>
                </a:solidFill>
              </a:rPr>
              <a:t>带有</a:t>
            </a:r>
            <a:r>
              <a:rPr lang="en-US" altLang="zh-CN" dirty="0">
                <a:solidFill>
                  <a:srgbClr val="7030A0"/>
                </a:solidFill>
              </a:rPr>
              <a:t>IN</a:t>
            </a:r>
            <a:r>
              <a:rPr lang="zh-CN" altLang="en-US" dirty="0">
                <a:solidFill>
                  <a:srgbClr val="7030A0"/>
                </a:solidFill>
              </a:rPr>
              <a:t>谓词的子查询 </a:t>
            </a:r>
          </a:p>
          <a:p>
            <a:pPr eaLnBrk="1" hangingPunct="1">
              <a:lnSpc>
                <a:spcPct val="150000"/>
              </a:lnSpc>
              <a:buFont typeface="Wingdings" pitchFamily="2" charset="2"/>
              <a:buNone/>
            </a:pPr>
            <a:r>
              <a:rPr lang="zh-CN" altLang="en-US" dirty="0"/>
              <a:t>  </a:t>
            </a:r>
            <a:r>
              <a:rPr lang="en-US" altLang="zh-CN" dirty="0"/>
              <a:t>2.</a:t>
            </a:r>
            <a:r>
              <a:rPr lang="zh-CN" altLang="en-US" dirty="0"/>
              <a:t>带有比较运算符的子查询</a:t>
            </a:r>
          </a:p>
          <a:p>
            <a:pPr eaLnBrk="1" hangingPunct="1">
              <a:lnSpc>
                <a:spcPct val="150000"/>
              </a:lnSpc>
              <a:buFont typeface="Wingdings" pitchFamily="2" charset="2"/>
              <a:buNone/>
            </a:pPr>
            <a:r>
              <a:rPr lang="zh-CN" altLang="en-US" dirty="0"/>
              <a:t>  </a:t>
            </a:r>
            <a:r>
              <a:rPr lang="en-US" altLang="zh-CN" dirty="0"/>
              <a:t>3.</a:t>
            </a:r>
            <a:r>
              <a:rPr lang="zh-CN" altLang="en-US" dirty="0"/>
              <a:t>带有</a:t>
            </a:r>
            <a:r>
              <a:rPr lang="en-US" altLang="zh-CN" dirty="0"/>
              <a:t>ANY</a:t>
            </a:r>
            <a:r>
              <a:rPr lang="zh-CN" altLang="en-US" dirty="0"/>
              <a:t>（</a:t>
            </a:r>
            <a:r>
              <a:rPr lang="en-US" altLang="zh-CN" dirty="0"/>
              <a:t>SOME</a:t>
            </a:r>
            <a:r>
              <a:rPr lang="zh-CN" altLang="en-US" dirty="0"/>
              <a:t>）或</a:t>
            </a:r>
            <a:r>
              <a:rPr lang="en-US" altLang="zh-CN" dirty="0"/>
              <a:t>ALL</a:t>
            </a:r>
            <a:r>
              <a:rPr lang="zh-CN" altLang="en-US" dirty="0"/>
              <a:t>谓词的子查询</a:t>
            </a:r>
          </a:p>
          <a:p>
            <a:pPr eaLnBrk="1" hangingPunct="1">
              <a:lnSpc>
                <a:spcPct val="150000"/>
              </a:lnSpc>
              <a:buFont typeface="Wingdings" pitchFamily="2" charset="2"/>
              <a:buNone/>
            </a:pPr>
            <a:r>
              <a:rPr lang="zh-CN" altLang="en-US" dirty="0"/>
              <a:t>  </a:t>
            </a:r>
            <a:r>
              <a:rPr lang="en-US" altLang="zh-CN" dirty="0"/>
              <a:t>4.</a:t>
            </a:r>
            <a:r>
              <a:rPr lang="zh-CN" altLang="en-US" dirty="0"/>
              <a:t>带有</a:t>
            </a:r>
            <a:r>
              <a:rPr lang="en-US" altLang="zh-CN" dirty="0"/>
              <a:t>EXISTS</a:t>
            </a:r>
            <a:r>
              <a:rPr lang="zh-CN" altLang="en-US" dirty="0"/>
              <a:t>谓词的子查询</a:t>
            </a:r>
          </a:p>
          <a:p>
            <a:pPr eaLnBrk="1" hangingPunct="1">
              <a:lnSpc>
                <a:spcPct val="130000"/>
              </a:lnSpc>
              <a:buFont typeface="Wingdings" pitchFamily="2" charset="2"/>
              <a:buNone/>
            </a:pPr>
            <a:endParaRPr lang="en-US" altLang="zh-CN"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FDCADC89-54AC-CB48-5ACA-8F82127D8ABF}"/>
              </a:ext>
            </a:extLst>
          </p:cNvPr>
          <p:cNvSpPr>
            <a:spLocks noGrp="1" noChangeArrowheads="1"/>
          </p:cNvSpPr>
          <p:nvPr>
            <p:ph type="title" idx="4294967295"/>
          </p:nvPr>
        </p:nvSpPr>
        <p:spPr/>
        <p:txBody>
          <a:bodyPr/>
          <a:lstStyle/>
          <a:p>
            <a:pPr eaLnBrk="1" hangingPunct="1"/>
            <a:r>
              <a:rPr lang="en-US" altLang="zh-CN" sz="2700"/>
              <a:t>1. </a:t>
            </a:r>
            <a:r>
              <a:rPr lang="zh-CN" altLang="en-US" sz="2700"/>
              <a:t>带有</a:t>
            </a:r>
            <a:r>
              <a:rPr lang="en-US" altLang="zh-CN" sz="2700"/>
              <a:t>IN</a:t>
            </a:r>
            <a:r>
              <a:rPr lang="zh-CN" altLang="en-US" sz="2700"/>
              <a:t>谓词的子查询</a:t>
            </a:r>
          </a:p>
        </p:txBody>
      </p:sp>
      <p:sp>
        <p:nvSpPr>
          <p:cNvPr id="72707" name="Rectangle 3">
            <a:extLst>
              <a:ext uri="{FF2B5EF4-FFF2-40B4-BE49-F238E27FC236}">
                <a16:creationId xmlns:a16="http://schemas.microsoft.com/office/drawing/2014/main" id="{B6F55047-D65E-83D7-BBDF-CE26EEFF15D0}"/>
              </a:ext>
            </a:extLst>
          </p:cNvPr>
          <p:cNvSpPr>
            <a:spLocks noGrp="1" noChangeArrowheads="1"/>
          </p:cNvSpPr>
          <p:nvPr>
            <p:ph type="body" idx="4294967295"/>
          </p:nvPr>
        </p:nvSpPr>
        <p:spPr>
          <a:xfrm>
            <a:off x="570384" y="1417638"/>
            <a:ext cx="8003232" cy="3821906"/>
          </a:xfrm>
        </p:spPr>
        <p:txBody>
          <a:bodyPr>
            <a:normAutofit/>
          </a:bodyPr>
          <a:lstStyle/>
          <a:p>
            <a:pPr eaLnBrk="1" hangingPunct="1">
              <a:lnSpc>
                <a:spcPct val="140000"/>
              </a:lnSpc>
              <a:buFont typeface="Wingdings" pitchFamily="2" charset="2"/>
              <a:buNone/>
            </a:pPr>
            <a:r>
              <a:rPr lang="en-US" altLang="zh-CN" sz="2000" dirty="0"/>
              <a:t>[</a:t>
            </a:r>
            <a:r>
              <a:rPr lang="zh-CN" altLang="en-US" sz="2000" dirty="0"/>
              <a:t>例</a:t>
            </a:r>
            <a:r>
              <a:rPr lang="en-US" altLang="zh-CN" sz="2000" dirty="0"/>
              <a:t>3.57]</a:t>
            </a:r>
            <a:r>
              <a:rPr lang="zh-CN" altLang="en-US" sz="2000" dirty="0"/>
              <a:t>查询与“刘晨”在同一个主修专业的学生学号、姓名和主修专业</a:t>
            </a:r>
            <a:endParaRPr lang="en-US" altLang="zh-CN" sz="2000" dirty="0"/>
          </a:p>
          <a:p>
            <a:pPr eaLnBrk="1" hangingPunct="1">
              <a:lnSpc>
                <a:spcPct val="140000"/>
              </a:lnSpc>
              <a:buFont typeface="Wingdings" pitchFamily="2" charset="2"/>
              <a:buNone/>
            </a:pPr>
            <a:r>
              <a:rPr lang="zh-CN" altLang="en-US" sz="2000" dirty="0"/>
              <a:t>此查询要求可以分步来完成</a:t>
            </a:r>
          </a:p>
          <a:p>
            <a:pPr eaLnBrk="1" hangingPunct="1">
              <a:lnSpc>
                <a:spcPct val="140000"/>
              </a:lnSpc>
              <a:buFont typeface="Wingdings" pitchFamily="2" charset="2"/>
              <a:buNone/>
            </a:pPr>
            <a:r>
              <a:rPr lang="zh-CN" altLang="en-US" sz="2000" dirty="0"/>
              <a:t>    ① 确定“刘晨”所在系名             </a:t>
            </a:r>
          </a:p>
          <a:p>
            <a:pPr eaLnBrk="1" hangingPunct="1">
              <a:lnSpc>
                <a:spcPct val="140000"/>
              </a:lnSpc>
              <a:buFont typeface="Wingdings" pitchFamily="2" charset="2"/>
              <a:buNone/>
            </a:pPr>
            <a:r>
              <a:rPr lang="zh-CN" altLang="en-US" sz="2000" dirty="0"/>
              <a:t>         </a:t>
            </a:r>
            <a:r>
              <a:rPr lang="en-US" altLang="zh-CN" sz="2000" dirty="0"/>
              <a:t>SELECT  </a:t>
            </a:r>
            <a:r>
              <a:rPr lang="en-US" altLang="zh-CN" sz="2000" dirty="0" err="1"/>
              <a:t>Smajor</a:t>
            </a:r>
            <a:endParaRPr lang="en-US" altLang="zh-CN" sz="2000" dirty="0"/>
          </a:p>
          <a:p>
            <a:pPr eaLnBrk="1" hangingPunct="1">
              <a:lnSpc>
                <a:spcPct val="140000"/>
              </a:lnSpc>
              <a:buFont typeface="Wingdings" pitchFamily="2" charset="2"/>
              <a:buNone/>
            </a:pPr>
            <a:r>
              <a:rPr lang="en-US" altLang="zh-CN" sz="2000" dirty="0"/>
              <a:t>         FROM     Student                            </a:t>
            </a:r>
          </a:p>
          <a:p>
            <a:pPr eaLnBrk="1" hangingPunct="1">
              <a:lnSpc>
                <a:spcPct val="140000"/>
              </a:lnSpc>
              <a:buFont typeface="Wingdings" pitchFamily="2" charset="2"/>
              <a:buNone/>
            </a:pPr>
            <a:r>
              <a:rPr lang="en-US" altLang="zh-CN" sz="2000" dirty="0"/>
              <a:t>         WHERE  </a:t>
            </a:r>
            <a:r>
              <a:rPr lang="en-US" altLang="zh-CN" sz="2000" dirty="0" err="1"/>
              <a:t>Sname</a:t>
            </a:r>
            <a:r>
              <a:rPr lang="en-US" altLang="zh-CN" sz="2000" dirty="0"/>
              <a:t>= ' </a:t>
            </a:r>
            <a:r>
              <a:rPr lang="zh-CN" altLang="en-US" sz="2000" dirty="0"/>
              <a:t>刘晨 </a:t>
            </a:r>
            <a:r>
              <a:rPr lang="en-US" altLang="zh-CN" sz="2000" dirty="0"/>
              <a:t>'</a:t>
            </a:r>
            <a:r>
              <a:rPr lang="zh-CN" altLang="en-US" sz="2000" dirty="0"/>
              <a:t>;</a:t>
            </a:r>
          </a:p>
          <a:p>
            <a:pPr eaLnBrk="1" hangingPunct="1">
              <a:lnSpc>
                <a:spcPct val="140000"/>
              </a:lnSpc>
              <a:buFont typeface="Wingdings" pitchFamily="2" charset="2"/>
              <a:buNone/>
            </a:pPr>
            <a:r>
              <a:rPr lang="zh-CN" altLang="en-US" sz="2000" dirty="0"/>
              <a:t>	      结果为： 计算机科学与技术</a:t>
            </a:r>
            <a:endParaRPr lang="en-US" altLang="zh-CN" sz="2000"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214DB6B7-89DB-D5F9-B703-9AD3E4A8627F}"/>
              </a:ext>
            </a:extLst>
          </p:cNvPr>
          <p:cNvSpPr>
            <a:spLocks noGrp="1" noChangeArrowheads="1"/>
          </p:cNvSpPr>
          <p:nvPr>
            <p:ph type="title" idx="4294967295"/>
          </p:nvPr>
        </p:nvSpPr>
        <p:spPr>
          <a:xfrm>
            <a:off x="899592" y="476672"/>
            <a:ext cx="5543550" cy="422672"/>
          </a:xfrm>
        </p:spPr>
        <p:txBody>
          <a:bodyPr>
            <a:normAutofit fontScale="90000"/>
          </a:bodyPr>
          <a:lstStyle/>
          <a:p>
            <a:pPr eaLnBrk="1" hangingPunct="1"/>
            <a:r>
              <a:rPr lang="zh-CN" altLang="en-US" sz="2700" dirty="0"/>
              <a:t>带有</a:t>
            </a:r>
            <a:r>
              <a:rPr lang="en-US" altLang="zh-CN" sz="2700" dirty="0"/>
              <a:t>IN</a:t>
            </a:r>
            <a:r>
              <a:rPr lang="zh-CN" altLang="en-US" sz="2700" dirty="0"/>
              <a:t>谓词的子查询（续）</a:t>
            </a:r>
          </a:p>
        </p:txBody>
      </p:sp>
      <p:sp>
        <p:nvSpPr>
          <p:cNvPr id="73731" name="Rectangle 3">
            <a:extLst>
              <a:ext uri="{FF2B5EF4-FFF2-40B4-BE49-F238E27FC236}">
                <a16:creationId xmlns:a16="http://schemas.microsoft.com/office/drawing/2014/main" id="{B8E83778-1710-1815-CC09-2D331A96CC12}"/>
              </a:ext>
            </a:extLst>
          </p:cNvPr>
          <p:cNvSpPr>
            <a:spLocks noGrp="1" noChangeArrowheads="1"/>
          </p:cNvSpPr>
          <p:nvPr>
            <p:ph type="body" sz="half" idx="4294967295"/>
          </p:nvPr>
        </p:nvSpPr>
        <p:spPr>
          <a:xfrm>
            <a:off x="1259632" y="1340768"/>
            <a:ext cx="5786438" cy="1740694"/>
          </a:xfrm>
        </p:spPr>
        <p:txBody>
          <a:bodyPr>
            <a:noAutofit/>
          </a:bodyPr>
          <a:lstStyle/>
          <a:p>
            <a:pPr eaLnBrk="1" hangingPunct="1">
              <a:lnSpc>
                <a:spcPct val="90000"/>
              </a:lnSpc>
              <a:buFont typeface="Wingdings" pitchFamily="2" charset="2"/>
              <a:buNone/>
            </a:pPr>
            <a:r>
              <a:rPr lang="en-US" altLang="zh-CN" sz="2000" dirty="0"/>
              <a:t>② </a:t>
            </a:r>
            <a:r>
              <a:rPr lang="zh-CN" altLang="en-US" sz="2000" dirty="0"/>
              <a:t>查找所有主修计算机科学与技术专业的学生</a:t>
            </a:r>
          </a:p>
          <a:p>
            <a:pPr eaLnBrk="1" hangingPunct="1">
              <a:lnSpc>
                <a:spcPct val="90000"/>
              </a:lnSpc>
              <a:buFont typeface="Wingdings" pitchFamily="2" charset="2"/>
              <a:buNone/>
            </a:pPr>
            <a:r>
              <a:rPr lang="zh-CN" altLang="en-US" sz="2000" dirty="0"/>
              <a:t>        </a:t>
            </a:r>
            <a:r>
              <a:rPr lang="en-US" altLang="zh-CN" sz="2000" dirty="0"/>
              <a:t>SELECT   Sno</a:t>
            </a:r>
            <a:r>
              <a:rPr lang="zh-CN" altLang="en-US" sz="2000" dirty="0"/>
              <a:t>, </a:t>
            </a:r>
            <a:r>
              <a:rPr lang="en-US" altLang="zh-CN" sz="2000" dirty="0" err="1"/>
              <a:t>Sname</a:t>
            </a:r>
            <a:r>
              <a:rPr lang="zh-CN" altLang="en-US" sz="2000" dirty="0"/>
              <a:t>, </a:t>
            </a:r>
            <a:r>
              <a:rPr lang="en-US" altLang="zh-CN" sz="2000" dirty="0" err="1"/>
              <a:t>Smajor</a:t>
            </a:r>
            <a:r>
              <a:rPr lang="en-US" altLang="zh-CN" sz="2000" dirty="0"/>
              <a:t>     </a:t>
            </a:r>
          </a:p>
          <a:p>
            <a:pPr eaLnBrk="1" hangingPunct="1">
              <a:lnSpc>
                <a:spcPct val="90000"/>
              </a:lnSpc>
              <a:buFont typeface="Wingdings" pitchFamily="2" charset="2"/>
              <a:buNone/>
            </a:pPr>
            <a:r>
              <a:rPr lang="en-US" altLang="zh-CN" sz="2000" dirty="0"/>
              <a:t>        FROM      Student                 </a:t>
            </a:r>
          </a:p>
          <a:p>
            <a:pPr eaLnBrk="1" hangingPunct="1">
              <a:lnSpc>
                <a:spcPct val="90000"/>
              </a:lnSpc>
              <a:buFont typeface="Wingdings" pitchFamily="2" charset="2"/>
              <a:buNone/>
            </a:pPr>
            <a:r>
              <a:rPr lang="en-US" altLang="zh-CN" sz="2000" dirty="0"/>
              <a:t>        WHERE   </a:t>
            </a:r>
            <a:r>
              <a:rPr lang="en-US" altLang="zh-CN" sz="2000" dirty="0" err="1"/>
              <a:t>Smajor</a:t>
            </a:r>
            <a:r>
              <a:rPr lang="en-US" altLang="zh-CN" sz="2000" dirty="0"/>
              <a:t>= ‘ </a:t>
            </a:r>
            <a:r>
              <a:rPr lang="zh-CN" altLang="en-US" sz="2000" dirty="0"/>
              <a:t>计算机科学与技术</a:t>
            </a:r>
            <a:r>
              <a:rPr lang="en-US" altLang="zh-CN" sz="2000" dirty="0"/>
              <a:t> '</a:t>
            </a:r>
            <a:r>
              <a:rPr lang="zh-CN" altLang="en-US" sz="2000" dirty="0"/>
              <a:t>; </a:t>
            </a:r>
          </a:p>
          <a:p>
            <a:pPr eaLnBrk="1" hangingPunct="1">
              <a:lnSpc>
                <a:spcPct val="150000"/>
              </a:lnSpc>
              <a:buFont typeface="Wingdings" pitchFamily="2" charset="2"/>
              <a:buNone/>
            </a:pPr>
            <a:r>
              <a:rPr lang="zh-CN" altLang="en-US" sz="2000" dirty="0"/>
              <a:t>结果为：</a:t>
            </a:r>
          </a:p>
        </p:txBody>
      </p:sp>
      <p:graphicFrame>
        <p:nvGraphicFramePr>
          <p:cNvPr id="2" name="表格 1">
            <a:extLst>
              <a:ext uri="{FF2B5EF4-FFF2-40B4-BE49-F238E27FC236}">
                <a16:creationId xmlns:a16="http://schemas.microsoft.com/office/drawing/2014/main" id="{027663B9-15F4-ACE8-78BF-9E4DA4A25A2B}"/>
              </a:ext>
            </a:extLst>
          </p:cNvPr>
          <p:cNvGraphicFramePr>
            <a:graphicFrameLocks noGrp="1"/>
          </p:cNvGraphicFramePr>
          <p:nvPr>
            <p:extLst>
              <p:ext uri="{D42A27DB-BD31-4B8C-83A1-F6EECF244321}">
                <p14:modId xmlns:p14="http://schemas.microsoft.com/office/powerpoint/2010/main" val="1942841364"/>
              </p:ext>
            </p:extLst>
          </p:nvPr>
        </p:nvGraphicFramePr>
        <p:xfrm>
          <a:off x="1763688" y="3500979"/>
          <a:ext cx="5068491" cy="1566864"/>
        </p:xfrm>
        <a:graphic>
          <a:graphicData uri="http://schemas.openxmlformats.org/drawingml/2006/table">
            <a:tbl>
              <a:tblPr/>
              <a:tblGrid>
                <a:gridCol w="1864589">
                  <a:extLst>
                    <a:ext uri="{9D8B030D-6E8A-4147-A177-3AD203B41FA5}">
                      <a16:colId xmlns:a16="http://schemas.microsoft.com/office/drawing/2014/main" val="2103878708"/>
                    </a:ext>
                  </a:extLst>
                </a:gridCol>
                <a:gridCol w="1256603">
                  <a:extLst>
                    <a:ext uri="{9D8B030D-6E8A-4147-A177-3AD203B41FA5}">
                      <a16:colId xmlns:a16="http://schemas.microsoft.com/office/drawing/2014/main" val="3703351337"/>
                    </a:ext>
                  </a:extLst>
                </a:gridCol>
                <a:gridCol w="1947299">
                  <a:extLst>
                    <a:ext uri="{9D8B030D-6E8A-4147-A177-3AD203B41FA5}">
                      <a16:colId xmlns:a16="http://schemas.microsoft.com/office/drawing/2014/main" val="3953427065"/>
                    </a:ext>
                  </a:extLst>
                </a:gridCol>
              </a:tblGrid>
              <a:tr h="391716">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Sno</a:t>
                      </a:r>
                      <a:endParaRPr kumimoji="0" lang="zh-CN" altLang="zh-CN" sz="17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Sname</a:t>
                      </a:r>
                      <a:endParaRPr kumimoji="0" lang="zh-CN" altLang="zh-CN" sz="17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Smajor</a:t>
                      </a:r>
                      <a:endParaRPr kumimoji="0" lang="zh-CN" altLang="zh-CN" sz="17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21069510"/>
                  </a:ext>
                </a:extLst>
              </a:tr>
              <a:tr h="391716">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20180002</a:t>
                      </a:r>
                      <a:endParaRPr kumimoji="0" lang="zh-CN" altLang="zh-CN" sz="17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刘晨</a:t>
                      </a:r>
                      <a:endParaRPr kumimoji="0" lang="zh-CN" altLang="zh-CN" sz="17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计算机科学与技术</a:t>
                      </a:r>
                      <a:endParaRPr kumimoji="0" lang="zh-CN" altLang="zh-CN" sz="17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37965191"/>
                  </a:ext>
                </a:extLst>
              </a:tr>
              <a:tr h="391716">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20180003</a:t>
                      </a:r>
                      <a:endParaRPr kumimoji="0" lang="zh-CN" altLang="zh-CN" sz="17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王敏</a:t>
                      </a:r>
                      <a:endParaRPr kumimoji="0" lang="zh-CN" altLang="zh-CN" sz="17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计算机科学与技术</a:t>
                      </a:r>
                      <a:endParaRPr kumimoji="0" lang="zh-CN" altLang="zh-CN" sz="17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18407664"/>
                  </a:ext>
                </a:extLst>
              </a:tr>
              <a:tr h="391716">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700" b="1" i="0" u="none" strike="noStrike" cap="none" normalizeH="0" baseline="0">
                          <a:ln>
                            <a:noFill/>
                          </a:ln>
                          <a:solidFill>
                            <a:schemeClr val="tx1"/>
                          </a:solidFill>
                          <a:effectLst/>
                          <a:latin typeface="Arial" panose="020B0604020202020204" pitchFamily="34" charset="0"/>
                          <a:ea typeface="宋体" panose="02010600030101010101" pitchFamily="2" charset="-122"/>
                        </a:rPr>
                        <a:t>20180004</a:t>
                      </a:r>
                      <a:endParaRPr kumimoji="0" lang="zh-CN" altLang="zh-CN" sz="17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张立</a:t>
                      </a:r>
                      <a:endParaRPr kumimoji="0" lang="zh-CN" altLang="zh-CN" sz="17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zh-CN" sz="17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计算机科学与技术</a:t>
                      </a:r>
                      <a:endParaRPr kumimoji="0" lang="zh-CN" altLang="zh-CN" sz="17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72617264"/>
                  </a:ext>
                </a:extLst>
              </a:tr>
            </a:tbl>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22691438-6182-307F-F0C3-CAC2C8A91BD8}"/>
              </a:ext>
            </a:extLst>
          </p:cNvPr>
          <p:cNvSpPr>
            <a:spLocks noGrp="1" noChangeArrowheads="1"/>
          </p:cNvSpPr>
          <p:nvPr>
            <p:ph type="title" idx="4294967295"/>
          </p:nvPr>
        </p:nvSpPr>
        <p:spPr>
          <a:xfrm>
            <a:off x="683568" y="476672"/>
            <a:ext cx="5543550" cy="422672"/>
          </a:xfrm>
        </p:spPr>
        <p:txBody>
          <a:bodyPr>
            <a:normAutofit fontScale="90000"/>
          </a:bodyPr>
          <a:lstStyle/>
          <a:p>
            <a:pPr eaLnBrk="1" hangingPunct="1"/>
            <a:r>
              <a:rPr lang="zh-CN" altLang="en-US" sz="2700"/>
              <a:t>带有</a:t>
            </a:r>
            <a:r>
              <a:rPr lang="en-US" altLang="zh-CN" sz="2700"/>
              <a:t>IN</a:t>
            </a:r>
            <a:r>
              <a:rPr lang="zh-CN" altLang="en-US" sz="2700"/>
              <a:t>谓词的子查询（续）</a:t>
            </a:r>
          </a:p>
        </p:txBody>
      </p:sp>
      <p:sp>
        <p:nvSpPr>
          <p:cNvPr id="74755" name="Rectangle 3">
            <a:extLst>
              <a:ext uri="{FF2B5EF4-FFF2-40B4-BE49-F238E27FC236}">
                <a16:creationId xmlns:a16="http://schemas.microsoft.com/office/drawing/2014/main" id="{EA0A3FE3-CF2A-857B-0385-85E135947696}"/>
              </a:ext>
            </a:extLst>
          </p:cNvPr>
          <p:cNvSpPr>
            <a:spLocks noGrp="1" noChangeArrowheads="1"/>
          </p:cNvSpPr>
          <p:nvPr>
            <p:ph type="body" sz="half" idx="4294967295"/>
          </p:nvPr>
        </p:nvSpPr>
        <p:spPr>
          <a:xfrm>
            <a:off x="1331640" y="1412776"/>
            <a:ext cx="6480720" cy="3564731"/>
          </a:xfrm>
        </p:spPr>
        <p:txBody>
          <a:bodyPr>
            <a:normAutofit/>
          </a:bodyPr>
          <a:lstStyle/>
          <a:p>
            <a:pPr eaLnBrk="1" hangingPunct="1">
              <a:lnSpc>
                <a:spcPct val="150000"/>
              </a:lnSpc>
              <a:spcBef>
                <a:spcPct val="0"/>
              </a:spcBef>
              <a:buFont typeface="Wingdings" pitchFamily="2" charset="2"/>
              <a:buNone/>
            </a:pPr>
            <a:r>
              <a:rPr lang="zh-CN" altLang="en-US" sz="1800" dirty="0"/>
              <a:t>构造嵌套查询语句：</a:t>
            </a:r>
          </a:p>
          <a:p>
            <a:pPr eaLnBrk="1" hangingPunct="1">
              <a:lnSpc>
                <a:spcPct val="150000"/>
              </a:lnSpc>
              <a:spcBef>
                <a:spcPct val="0"/>
              </a:spcBef>
              <a:buFont typeface="Wingdings" pitchFamily="2" charset="2"/>
              <a:buNone/>
            </a:pPr>
            <a:r>
              <a:rPr lang="en-US" altLang="zh-CN" sz="1800" dirty="0"/>
              <a:t>SELECT </a:t>
            </a:r>
            <a:r>
              <a:rPr lang="en-US" altLang="zh-CN" sz="1800" dirty="0" err="1"/>
              <a:t>Sno,Sname,Smajor</a:t>
            </a:r>
            <a:r>
              <a:rPr lang="en-US" altLang="zh-CN" sz="1800" dirty="0"/>
              <a:t>                 </a:t>
            </a:r>
            <a:r>
              <a:rPr lang="en-US" altLang="zh-CN" sz="1200" dirty="0"/>
              <a:t> /*</a:t>
            </a:r>
            <a:r>
              <a:rPr lang="zh-CN" altLang="en-US" sz="1200" dirty="0"/>
              <a:t>例</a:t>
            </a:r>
            <a:r>
              <a:rPr lang="en-US" altLang="zh-CN" sz="1200" dirty="0"/>
              <a:t>3.57</a:t>
            </a:r>
            <a:r>
              <a:rPr lang="zh-CN" altLang="en-US" sz="1200" dirty="0"/>
              <a:t>的解法一*</a:t>
            </a:r>
            <a:r>
              <a:rPr lang="en-US" altLang="zh-CN" sz="1200" dirty="0"/>
              <a:t>/</a:t>
            </a:r>
            <a:endParaRPr lang="en-US" altLang="zh-CN" sz="1800" dirty="0"/>
          </a:p>
          <a:p>
            <a:pPr eaLnBrk="1" hangingPunct="1">
              <a:lnSpc>
                <a:spcPct val="150000"/>
              </a:lnSpc>
              <a:spcBef>
                <a:spcPct val="0"/>
              </a:spcBef>
              <a:buFont typeface="Wingdings" pitchFamily="2" charset="2"/>
              <a:buNone/>
            </a:pPr>
            <a:r>
              <a:rPr lang="en-US" altLang="zh-CN" sz="1800" dirty="0"/>
              <a:t>FROM Student</a:t>
            </a:r>
          </a:p>
          <a:p>
            <a:pPr eaLnBrk="1" hangingPunct="1">
              <a:lnSpc>
                <a:spcPct val="150000"/>
              </a:lnSpc>
              <a:spcBef>
                <a:spcPct val="0"/>
              </a:spcBef>
              <a:buFont typeface="Wingdings" pitchFamily="2" charset="2"/>
              <a:buNone/>
            </a:pPr>
            <a:r>
              <a:rPr lang="en-US" altLang="zh-CN" sz="1800" dirty="0"/>
              <a:t>WHERE </a:t>
            </a:r>
            <a:r>
              <a:rPr lang="en-US" altLang="zh-CN" sz="1800" dirty="0" err="1"/>
              <a:t>Smajor</a:t>
            </a:r>
            <a:r>
              <a:rPr lang="en-US" altLang="zh-CN" sz="1800" dirty="0"/>
              <a:t> IN</a:t>
            </a:r>
          </a:p>
          <a:p>
            <a:pPr eaLnBrk="1" hangingPunct="1">
              <a:lnSpc>
                <a:spcPct val="150000"/>
              </a:lnSpc>
              <a:spcBef>
                <a:spcPct val="0"/>
              </a:spcBef>
              <a:buFont typeface="Wingdings" pitchFamily="2" charset="2"/>
              <a:buNone/>
            </a:pPr>
            <a:r>
              <a:rPr lang="en-US" altLang="zh-CN" sz="1800" dirty="0"/>
              <a:t>       (SELECT </a:t>
            </a:r>
            <a:r>
              <a:rPr lang="en-US" altLang="zh-CN" sz="1800" dirty="0" err="1"/>
              <a:t>Smajor</a:t>
            </a:r>
            <a:endParaRPr lang="en-US" altLang="zh-CN" sz="1800" dirty="0"/>
          </a:p>
          <a:p>
            <a:pPr eaLnBrk="1" hangingPunct="1">
              <a:lnSpc>
                <a:spcPct val="150000"/>
              </a:lnSpc>
              <a:spcBef>
                <a:spcPct val="0"/>
              </a:spcBef>
              <a:buFont typeface="Wingdings" pitchFamily="2" charset="2"/>
              <a:buNone/>
            </a:pPr>
            <a:r>
              <a:rPr lang="en-US" altLang="zh-CN" sz="1800" dirty="0"/>
              <a:t>        FROM Student</a:t>
            </a:r>
          </a:p>
          <a:p>
            <a:pPr eaLnBrk="1" hangingPunct="1">
              <a:lnSpc>
                <a:spcPct val="150000"/>
              </a:lnSpc>
              <a:spcBef>
                <a:spcPct val="0"/>
              </a:spcBef>
              <a:buFont typeface="Wingdings" pitchFamily="2" charset="2"/>
              <a:buNone/>
            </a:pPr>
            <a:r>
              <a:rPr lang="en-US" altLang="zh-CN" sz="1800" dirty="0"/>
              <a:t>        WHERE </a:t>
            </a:r>
            <a:r>
              <a:rPr lang="en-US" altLang="zh-CN" sz="1800" dirty="0" err="1"/>
              <a:t>Sname</a:t>
            </a:r>
            <a:r>
              <a:rPr lang="en-US" altLang="zh-CN" sz="1800" dirty="0"/>
              <a:t>='</a:t>
            </a:r>
            <a:r>
              <a:rPr lang="zh-CN" altLang="en-US" sz="1800" dirty="0"/>
              <a:t>刘晨</a:t>
            </a:r>
            <a:r>
              <a:rPr lang="en-US" altLang="zh-CN" sz="1800" dirty="0"/>
              <a:t>’);</a:t>
            </a:r>
          </a:p>
          <a:p>
            <a:pPr>
              <a:lnSpc>
                <a:spcPct val="160000"/>
              </a:lnSpc>
              <a:buFont typeface="Wingdings" pitchFamily="2" charset="2"/>
              <a:buChar char="n"/>
            </a:pPr>
            <a:r>
              <a:rPr lang="zh-CN" altLang="zh-CN" sz="1800" dirty="0"/>
              <a:t>子查询的查询条件不依赖于父查询，称为</a:t>
            </a:r>
            <a:r>
              <a:rPr lang="zh-CN" altLang="zh-CN" sz="1800" dirty="0">
                <a:solidFill>
                  <a:srgbClr val="FF00FF"/>
                </a:solidFill>
              </a:rPr>
              <a:t>不相关子查询</a:t>
            </a:r>
            <a:endParaRPr lang="en-US" altLang="zh-CN" sz="1800" dirty="0">
              <a:solidFill>
                <a:srgbClr val="FF00FF"/>
              </a:solidFill>
            </a:endParaRPr>
          </a:p>
          <a:p>
            <a:pPr eaLnBrk="1" hangingPunct="1">
              <a:lnSpc>
                <a:spcPct val="90000"/>
              </a:lnSpc>
              <a:buFont typeface="Wingdings" pitchFamily="2" charset="2"/>
              <a:buNone/>
            </a:pPr>
            <a:endParaRPr lang="zh-CN" altLang="en-US" sz="18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AC5EC5E0-060C-D0E9-40FE-3DF8686D975A}"/>
              </a:ext>
            </a:extLst>
          </p:cNvPr>
          <p:cNvSpPr>
            <a:spLocks noGrp="1" noChangeArrowheads="1"/>
          </p:cNvSpPr>
          <p:nvPr>
            <p:ph type="title" idx="4294967295"/>
          </p:nvPr>
        </p:nvSpPr>
        <p:spPr>
          <a:xfrm>
            <a:off x="971600" y="692696"/>
            <a:ext cx="5543550" cy="422672"/>
          </a:xfrm>
        </p:spPr>
        <p:txBody>
          <a:bodyPr>
            <a:normAutofit fontScale="90000"/>
          </a:bodyPr>
          <a:lstStyle/>
          <a:p>
            <a:pPr eaLnBrk="1" hangingPunct="1"/>
            <a:r>
              <a:rPr lang="zh-CN" altLang="en-US" sz="2700" dirty="0"/>
              <a:t>带有</a:t>
            </a:r>
            <a:r>
              <a:rPr lang="en-US" altLang="zh-CN" sz="2700" dirty="0"/>
              <a:t>IN</a:t>
            </a:r>
            <a:r>
              <a:rPr lang="zh-CN" altLang="en-US" sz="2700" dirty="0"/>
              <a:t>谓词的子查询（续）</a:t>
            </a:r>
          </a:p>
        </p:txBody>
      </p:sp>
      <p:sp>
        <p:nvSpPr>
          <p:cNvPr id="75779" name="Rectangle 3">
            <a:extLst>
              <a:ext uri="{FF2B5EF4-FFF2-40B4-BE49-F238E27FC236}">
                <a16:creationId xmlns:a16="http://schemas.microsoft.com/office/drawing/2014/main" id="{0DD33CFC-AE24-EF69-FFE9-15A31682F705}"/>
              </a:ext>
            </a:extLst>
          </p:cNvPr>
          <p:cNvSpPr>
            <a:spLocks noGrp="1" noChangeArrowheads="1"/>
          </p:cNvSpPr>
          <p:nvPr>
            <p:ph type="body" sz="half" idx="4294967295"/>
          </p:nvPr>
        </p:nvSpPr>
        <p:spPr>
          <a:xfrm>
            <a:off x="1331640" y="1700808"/>
            <a:ext cx="6110288" cy="3186113"/>
          </a:xfrm>
        </p:spPr>
        <p:txBody>
          <a:bodyPr/>
          <a:lstStyle/>
          <a:p>
            <a:pPr marL="0" indent="0" algn="just">
              <a:lnSpc>
                <a:spcPct val="150000"/>
              </a:lnSpc>
              <a:spcBef>
                <a:spcPct val="0"/>
              </a:spcBef>
              <a:buNone/>
            </a:pPr>
            <a:r>
              <a:rPr lang="zh-CN" altLang="zh-CN" sz="1800" dirty="0"/>
              <a:t>用自身连接：</a:t>
            </a:r>
            <a:r>
              <a:rPr lang="en-US" altLang="zh-CN" sz="1800" dirty="0"/>
              <a:t>                                </a:t>
            </a:r>
            <a:r>
              <a:rPr lang="en-US" altLang="zh-CN" sz="1200" dirty="0"/>
              <a:t>/*</a:t>
            </a:r>
            <a:r>
              <a:rPr lang="zh-CN" altLang="zh-CN" sz="1200" dirty="0"/>
              <a:t>例</a:t>
            </a:r>
            <a:r>
              <a:rPr lang="en-US" altLang="zh-CN" sz="1200" dirty="0"/>
              <a:t>3.57</a:t>
            </a:r>
            <a:r>
              <a:rPr lang="zh-CN" altLang="zh-CN" sz="1200" dirty="0"/>
              <a:t>的解法二</a:t>
            </a:r>
            <a:r>
              <a:rPr lang="en-US" altLang="zh-CN" sz="1200" dirty="0"/>
              <a:t> */</a:t>
            </a:r>
            <a:endParaRPr lang="zh-CN" altLang="zh-CN" sz="1800" dirty="0"/>
          </a:p>
          <a:p>
            <a:pPr marL="0" indent="0" algn="just">
              <a:lnSpc>
                <a:spcPct val="150000"/>
              </a:lnSpc>
              <a:spcBef>
                <a:spcPct val="0"/>
              </a:spcBef>
              <a:buNone/>
            </a:pPr>
            <a:r>
              <a:rPr lang="en-US" altLang="zh-CN" sz="1800" dirty="0"/>
              <a:t>SELECT S1.Sno,S1.Sname,S1.Smajor         </a:t>
            </a:r>
            <a:endParaRPr lang="zh-CN" altLang="zh-CN" sz="1800" dirty="0"/>
          </a:p>
          <a:p>
            <a:pPr marL="0" indent="0" algn="just">
              <a:lnSpc>
                <a:spcPct val="150000"/>
              </a:lnSpc>
              <a:spcBef>
                <a:spcPct val="0"/>
              </a:spcBef>
              <a:buNone/>
            </a:pPr>
            <a:r>
              <a:rPr lang="en-US" altLang="zh-CN" sz="1800" dirty="0"/>
              <a:t>FROM Student S1,Student S2</a:t>
            </a:r>
            <a:endParaRPr lang="zh-CN" altLang="zh-CN" sz="1800" dirty="0"/>
          </a:p>
          <a:p>
            <a:pPr marL="0" indent="0" algn="just">
              <a:lnSpc>
                <a:spcPct val="150000"/>
              </a:lnSpc>
              <a:spcBef>
                <a:spcPct val="0"/>
              </a:spcBef>
              <a:buNone/>
            </a:pPr>
            <a:r>
              <a:rPr lang="en-US" altLang="zh-CN" sz="1800" dirty="0"/>
              <a:t>WHERE S1.Smajor=S2.Smajor AND S2.Sname='</a:t>
            </a:r>
            <a:r>
              <a:rPr lang="zh-CN" altLang="zh-CN" sz="1800" dirty="0"/>
              <a:t>刘晨</a:t>
            </a:r>
            <a:r>
              <a:rPr lang="en-US" altLang="zh-CN" sz="1800" dirty="0"/>
              <a:t>';</a:t>
            </a:r>
            <a:endParaRPr lang="zh-CN" altLang="zh-CN" sz="1800"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FF16143A-890E-0773-6CB4-C4599209CB0C}"/>
              </a:ext>
            </a:extLst>
          </p:cNvPr>
          <p:cNvSpPr>
            <a:spLocks noGrp="1" noChangeArrowheads="1"/>
          </p:cNvSpPr>
          <p:nvPr>
            <p:ph type="title" idx="4294967295"/>
          </p:nvPr>
        </p:nvSpPr>
        <p:spPr/>
        <p:txBody>
          <a:bodyPr/>
          <a:lstStyle/>
          <a:p>
            <a:pPr eaLnBrk="1" hangingPunct="1"/>
            <a:r>
              <a:rPr lang="zh-CN" altLang="en-US" sz="2700"/>
              <a:t>带有</a:t>
            </a:r>
            <a:r>
              <a:rPr lang="en-US" altLang="zh-CN" sz="2700"/>
              <a:t>IN</a:t>
            </a:r>
            <a:r>
              <a:rPr lang="zh-CN" altLang="en-US" sz="2700"/>
              <a:t>谓词的子查询（续）</a:t>
            </a:r>
          </a:p>
        </p:txBody>
      </p:sp>
      <p:sp>
        <p:nvSpPr>
          <p:cNvPr id="37891" name="Rectangle 3">
            <a:extLst>
              <a:ext uri="{FF2B5EF4-FFF2-40B4-BE49-F238E27FC236}">
                <a16:creationId xmlns:a16="http://schemas.microsoft.com/office/drawing/2014/main" id="{94DB1EC3-F3E7-17F0-AF9E-8766E80CAF73}"/>
              </a:ext>
            </a:extLst>
          </p:cNvPr>
          <p:cNvSpPr>
            <a:spLocks noGrp="1" noChangeArrowheads="1"/>
          </p:cNvSpPr>
          <p:nvPr>
            <p:ph type="body" idx="4294967295"/>
          </p:nvPr>
        </p:nvSpPr>
        <p:spPr>
          <a:xfrm>
            <a:off x="827584" y="1417638"/>
            <a:ext cx="7722858" cy="3888599"/>
          </a:xfrm>
        </p:spPr>
        <p:txBody>
          <a:bodyPr>
            <a:normAutofit lnSpcReduction="10000"/>
          </a:bodyPr>
          <a:lstStyle/>
          <a:p>
            <a:pPr marL="0" indent="0">
              <a:lnSpc>
                <a:spcPct val="120000"/>
              </a:lnSpc>
              <a:spcBef>
                <a:spcPct val="0"/>
              </a:spcBef>
              <a:buNone/>
            </a:pPr>
            <a:r>
              <a:rPr lang="en-US" altLang="zh-CN" sz="2000" dirty="0"/>
              <a:t>[</a:t>
            </a:r>
            <a:r>
              <a:rPr lang="zh-CN" altLang="en-US" sz="2000" dirty="0"/>
              <a:t>例</a:t>
            </a:r>
            <a:r>
              <a:rPr lang="en-US" altLang="zh-CN" sz="2000" dirty="0"/>
              <a:t>3.58]</a:t>
            </a:r>
            <a:r>
              <a:rPr lang="zh-CN" altLang="en-US" sz="2000" dirty="0"/>
              <a:t>查询选修了课程名为“信息系统概论”的学生的学号和姓名</a:t>
            </a:r>
          </a:p>
          <a:p>
            <a:pPr marL="0" indent="0" algn="just">
              <a:lnSpc>
                <a:spcPct val="120000"/>
              </a:lnSpc>
              <a:spcBef>
                <a:spcPct val="0"/>
              </a:spcBef>
              <a:buNone/>
            </a:pPr>
            <a:r>
              <a:rPr lang="en-US" altLang="zh-CN" sz="1650" dirty="0"/>
              <a:t>SELECT </a:t>
            </a:r>
            <a:r>
              <a:rPr lang="en-US" altLang="zh-CN" sz="1650" dirty="0" err="1"/>
              <a:t>Sno,Sname</a:t>
            </a:r>
            <a:r>
              <a:rPr lang="en-US" altLang="zh-CN" sz="1650" dirty="0"/>
              <a:t>                        	       </a:t>
            </a:r>
            <a:r>
              <a:rPr lang="zh-CN" altLang="zh-CN" sz="1350" dirty="0"/>
              <a:t>③最后在</a:t>
            </a:r>
            <a:r>
              <a:rPr lang="en-US" altLang="zh-CN" sz="1350" dirty="0"/>
              <a:t>Student</a:t>
            </a:r>
            <a:r>
              <a:rPr lang="zh-CN" altLang="zh-CN" sz="1350" dirty="0"/>
              <a:t>关系中</a:t>
            </a:r>
          </a:p>
          <a:p>
            <a:pPr marL="0" indent="0" algn="just">
              <a:lnSpc>
                <a:spcPct val="120000"/>
              </a:lnSpc>
              <a:spcBef>
                <a:spcPct val="0"/>
              </a:spcBef>
              <a:buNone/>
            </a:pPr>
            <a:r>
              <a:rPr lang="en-US" altLang="zh-CN" sz="1650" dirty="0"/>
              <a:t>FROM Student                             	          </a:t>
            </a:r>
            <a:r>
              <a:rPr lang="zh-CN" altLang="zh-CN" sz="1350" dirty="0"/>
              <a:t>取出</a:t>
            </a:r>
            <a:r>
              <a:rPr lang="en-US" altLang="zh-CN" sz="1350" dirty="0"/>
              <a:t>Sno</a:t>
            </a:r>
            <a:r>
              <a:rPr lang="zh-CN" altLang="zh-CN" sz="1350" dirty="0"/>
              <a:t>和</a:t>
            </a:r>
            <a:r>
              <a:rPr lang="en-US" altLang="zh-CN" sz="1350" dirty="0" err="1"/>
              <a:t>Sname</a:t>
            </a:r>
            <a:endParaRPr lang="zh-CN" altLang="zh-CN" sz="1650" dirty="0"/>
          </a:p>
          <a:p>
            <a:pPr marL="0" indent="0" algn="just">
              <a:lnSpc>
                <a:spcPct val="120000"/>
              </a:lnSpc>
              <a:spcBef>
                <a:spcPct val="0"/>
              </a:spcBef>
              <a:buNone/>
            </a:pPr>
            <a:r>
              <a:rPr lang="en-US" altLang="zh-CN" sz="1650" dirty="0"/>
              <a:t>WHERE </a:t>
            </a:r>
            <a:r>
              <a:rPr lang="en-US" altLang="zh-CN" sz="1650" dirty="0" err="1"/>
              <a:t>Sno</a:t>
            </a:r>
            <a:r>
              <a:rPr lang="en-US" altLang="zh-CN" sz="1650" dirty="0"/>
              <a:t> IN</a:t>
            </a:r>
            <a:endParaRPr lang="zh-CN" altLang="zh-CN" sz="1650" dirty="0"/>
          </a:p>
          <a:p>
            <a:pPr marL="0" indent="0" algn="just">
              <a:lnSpc>
                <a:spcPct val="120000"/>
              </a:lnSpc>
              <a:spcBef>
                <a:spcPct val="0"/>
              </a:spcBef>
              <a:buNone/>
            </a:pPr>
            <a:r>
              <a:rPr lang="en-US" altLang="zh-CN" sz="1650" dirty="0"/>
              <a:t>       (SELECT Sno                                      </a:t>
            </a:r>
            <a:r>
              <a:rPr lang="zh-CN" altLang="zh-CN" sz="1350" dirty="0"/>
              <a:t>②然后在</a:t>
            </a:r>
            <a:r>
              <a:rPr lang="en-US" altLang="zh-CN" sz="1350" dirty="0"/>
              <a:t>SC</a:t>
            </a:r>
            <a:r>
              <a:rPr lang="zh-CN" altLang="zh-CN" sz="1350" dirty="0"/>
              <a:t>关系中找出选修</a:t>
            </a:r>
            <a:endParaRPr lang="zh-CN" altLang="zh-CN" sz="1650" dirty="0"/>
          </a:p>
          <a:p>
            <a:pPr marL="0" indent="0" algn="just">
              <a:lnSpc>
                <a:spcPct val="120000"/>
              </a:lnSpc>
              <a:spcBef>
                <a:spcPct val="0"/>
              </a:spcBef>
              <a:buNone/>
            </a:pPr>
            <a:r>
              <a:rPr lang="en-US" altLang="zh-CN" sz="1650" dirty="0"/>
              <a:t>         FROM SC                       	</a:t>
            </a:r>
            <a:r>
              <a:rPr lang="en-US" altLang="zh-CN" sz="1350" dirty="0"/>
              <a:t>               81004</a:t>
            </a:r>
            <a:r>
              <a:rPr lang="zh-CN" altLang="zh-CN" sz="1350" dirty="0"/>
              <a:t>号课程的学生学号</a:t>
            </a:r>
          </a:p>
          <a:p>
            <a:pPr marL="0" indent="0" algn="just">
              <a:lnSpc>
                <a:spcPct val="120000"/>
              </a:lnSpc>
              <a:spcBef>
                <a:spcPct val="0"/>
              </a:spcBef>
              <a:buNone/>
            </a:pPr>
            <a:r>
              <a:rPr lang="en-US" altLang="zh-CN" sz="1650" dirty="0"/>
              <a:t>         WHERE </a:t>
            </a:r>
            <a:r>
              <a:rPr lang="en-US" altLang="zh-CN" sz="1650" dirty="0" err="1"/>
              <a:t>Cno</a:t>
            </a:r>
            <a:r>
              <a:rPr lang="en-US" altLang="zh-CN" sz="1650" dirty="0"/>
              <a:t> IN                   	   </a:t>
            </a:r>
            <a:endParaRPr lang="zh-CN" altLang="zh-CN" sz="1650" dirty="0"/>
          </a:p>
          <a:p>
            <a:pPr marL="0" indent="0" algn="just">
              <a:lnSpc>
                <a:spcPct val="120000"/>
              </a:lnSpc>
              <a:spcBef>
                <a:spcPct val="0"/>
              </a:spcBef>
              <a:buNone/>
            </a:pPr>
            <a:r>
              <a:rPr lang="en-US" altLang="zh-CN" sz="1650" dirty="0"/>
              <a:t>               (SELECT </a:t>
            </a:r>
            <a:r>
              <a:rPr lang="en-US" altLang="zh-CN" sz="1650" dirty="0" err="1"/>
              <a:t>Cno</a:t>
            </a:r>
            <a:r>
              <a:rPr lang="en-US" altLang="zh-CN" sz="1650" dirty="0"/>
              <a:t>                               </a:t>
            </a:r>
            <a:r>
              <a:rPr lang="zh-CN" altLang="zh-CN" sz="1350" dirty="0"/>
              <a:t>①首先在</a:t>
            </a:r>
            <a:r>
              <a:rPr lang="en-US" altLang="zh-CN" sz="1350" dirty="0"/>
              <a:t>Course</a:t>
            </a:r>
            <a:r>
              <a:rPr lang="zh-CN" altLang="zh-CN" sz="1350" dirty="0"/>
              <a:t>关系中找出</a:t>
            </a:r>
            <a:endParaRPr lang="zh-CN" altLang="zh-CN" sz="1650" dirty="0"/>
          </a:p>
          <a:p>
            <a:pPr marL="0" indent="0" algn="just">
              <a:lnSpc>
                <a:spcPct val="120000"/>
              </a:lnSpc>
              <a:spcBef>
                <a:spcPct val="0"/>
              </a:spcBef>
              <a:buNone/>
            </a:pPr>
            <a:r>
              <a:rPr lang="en-US" altLang="zh-CN" sz="1650" dirty="0"/>
              <a:t>                 FROM Course           	             </a:t>
            </a:r>
            <a:r>
              <a:rPr lang="zh-CN" altLang="zh-CN" sz="1350" dirty="0"/>
              <a:t>“信息系统概论”的课程号，</a:t>
            </a:r>
          </a:p>
          <a:p>
            <a:pPr marL="0" indent="0" algn="just">
              <a:lnSpc>
                <a:spcPct val="120000"/>
              </a:lnSpc>
              <a:spcBef>
                <a:spcPct val="0"/>
              </a:spcBef>
              <a:buNone/>
            </a:pPr>
            <a:r>
              <a:rPr lang="en-US" altLang="zh-CN" sz="1650" dirty="0"/>
              <a:t>                 WHERE </a:t>
            </a:r>
            <a:r>
              <a:rPr lang="en-US" altLang="zh-CN" sz="1650" dirty="0" err="1"/>
              <a:t>Cname</a:t>
            </a:r>
            <a:r>
              <a:rPr lang="en-US" altLang="zh-CN" sz="1650" dirty="0"/>
              <a:t>='</a:t>
            </a:r>
            <a:r>
              <a:rPr lang="zh-CN" altLang="zh-CN" sz="1650" dirty="0"/>
              <a:t>信息系统概论</a:t>
            </a:r>
            <a:r>
              <a:rPr lang="en-US" altLang="zh-CN" sz="1650" dirty="0"/>
              <a:t>'    </a:t>
            </a:r>
            <a:r>
              <a:rPr lang="zh-CN" altLang="zh-CN" sz="1350" dirty="0"/>
              <a:t>结果为</a:t>
            </a:r>
            <a:r>
              <a:rPr lang="en-US" altLang="zh-CN" sz="1350" dirty="0"/>
              <a:t>81004</a:t>
            </a:r>
            <a:endParaRPr lang="zh-CN" altLang="zh-CN" sz="1650" dirty="0"/>
          </a:p>
          <a:p>
            <a:pPr marL="0" indent="0" algn="just">
              <a:lnSpc>
                <a:spcPct val="120000"/>
              </a:lnSpc>
              <a:spcBef>
                <a:spcPct val="0"/>
              </a:spcBef>
              <a:buNone/>
            </a:pPr>
            <a:r>
              <a:rPr lang="en-US" altLang="zh-CN" sz="1650" dirty="0"/>
              <a:t>                )</a:t>
            </a:r>
            <a:endParaRPr lang="zh-CN" altLang="zh-CN" sz="1650" dirty="0"/>
          </a:p>
          <a:p>
            <a:pPr marL="0" indent="0">
              <a:lnSpc>
                <a:spcPct val="120000"/>
              </a:lnSpc>
              <a:spcBef>
                <a:spcPct val="0"/>
              </a:spcBef>
              <a:buNone/>
            </a:pPr>
            <a:r>
              <a:rPr lang="en-US" altLang="zh-CN" sz="1650" dirty="0"/>
              <a:t>             </a:t>
            </a:r>
            <a:r>
              <a:rPr lang="zh-CN" altLang="en-US" sz="1650" dirty="0"/>
              <a:t>)</a:t>
            </a:r>
            <a:r>
              <a:rPr lang="en-US" altLang="zh-CN" sz="1650" dirty="0"/>
              <a:t>;</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B9DAC783-E505-CFB3-5A8B-243F4677B079}"/>
              </a:ext>
            </a:extLst>
          </p:cNvPr>
          <p:cNvSpPr>
            <a:spLocks noGrp="1" noChangeArrowheads="1"/>
          </p:cNvSpPr>
          <p:nvPr>
            <p:ph type="title" idx="4294967295"/>
          </p:nvPr>
        </p:nvSpPr>
        <p:spPr/>
        <p:txBody>
          <a:bodyPr/>
          <a:lstStyle/>
          <a:p>
            <a:pPr eaLnBrk="1" hangingPunct="1"/>
            <a:r>
              <a:rPr lang="zh-CN" altLang="en-US" sz="2700"/>
              <a:t>带有</a:t>
            </a:r>
            <a:r>
              <a:rPr lang="en-US" altLang="zh-CN" sz="2700"/>
              <a:t>IN</a:t>
            </a:r>
            <a:r>
              <a:rPr lang="zh-CN" altLang="en-US" sz="2700"/>
              <a:t>谓词的子查询（续）</a:t>
            </a:r>
          </a:p>
        </p:txBody>
      </p:sp>
      <p:sp>
        <p:nvSpPr>
          <p:cNvPr id="77827" name="Rectangle 3">
            <a:extLst>
              <a:ext uri="{FF2B5EF4-FFF2-40B4-BE49-F238E27FC236}">
                <a16:creationId xmlns:a16="http://schemas.microsoft.com/office/drawing/2014/main" id="{05E33A20-8029-9939-062A-12328DE83236}"/>
              </a:ext>
            </a:extLst>
          </p:cNvPr>
          <p:cNvSpPr>
            <a:spLocks noGrp="1" noChangeArrowheads="1"/>
          </p:cNvSpPr>
          <p:nvPr>
            <p:ph type="body" idx="4294967295"/>
          </p:nvPr>
        </p:nvSpPr>
        <p:spPr>
          <a:xfrm>
            <a:off x="492697" y="1608534"/>
            <a:ext cx="7787208" cy="3640931"/>
          </a:xfrm>
        </p:spPr>
        <p:txBody>
          <a:bodyPr/>
          <a:lstStyle/>
          <a:p>
            <a:pPr lvl="1">
              <a:lnSpc>
                <a:spcPct val="150000"/>
              </a:lnSpc>
              <a:spcBef>
                <a:spcPct val="0"/>
              </a:spcBef>
              <a:buFont typeface="Wingdings" pitchFamily="2" charset="2"/>
              <a:buNone/>
            </a:pPr>
            <a:r>
              <a:rPr lang="zh-CN" altLang="en-US" dirty="0"/>
              <a:t>连接查询：</a:t>
            </a:r>
          </a:p>
          <a:p>
            <a:pPr lvl="1">
              <a:lnSpc>
                <a:spcPct val="150000"/>
              </a:lnSpc>
              <a:spcBef>
                <a:spcPct val="0"/>
              </a:spcBef>
              <a:buFont typeface="Wingdings" pitchFamily="2" charset="2"/>
              <a:buNone/>
            </a:pPr>
            <a:r>
              <a:rPr lang="en-US" altLang="zh-CN" dirty="0"/>
              <a:t>SELECT </a:t>
            </a:r>
            <a:r>
              <a:rPr lang="en-US" altLang="zh-CN" dirty="0" err="1"/>
              <a:t>Student.Sno,Sname</a:t>
            </a:r>
            <a:endParaRPr lang="en-US" altLang="zh-CN" dirty="0"/>
          </a:p>
          <a:p>
            <a:pPr lvl="1">
              <a:lnSpc>
                <a:spcPct val="150000"/>
              </a:lnSpc>
              <a:spcBef>
                <a:spcPct val="0"/>
              </a:spcBef>
              <a:buFont typeface="Wingdings" pitchFamily="2" charset="2"/>
              <a:buNone/>
            </a:pPr>
            <a:r>
              <a:rPr lang="en-US" altLang="zh-CN" dirty="0"/>
              <a:t>FROM </a:t>
            </a:r>
            <a:r>
              <a:rPr lang="en-US" altLang="zh-CN" dirty="0" err="1"/>
              <a:t>Student,SC,Course</a:t>
            </a:r>
            <a:endParaRPr lang="en-US" altLang="zh-CN" dirty="0"/>
          </a:p>
          <a:p>
            <a:pPr lvl="1">
              <a:lnSpc>
                <a:spcPct val="150000"/>
              </a:lnSpc>
              <a:spcBef>
                <a:spcPct val="0"/>
              </a:spcBef>
              <a:buFont typeface="Wingdings" pitchFamily="2" charset="2"/>
              <a:buNone/>
            </a:pPr>
            <a:r>
              <a:rPr lang="en-US" altLang="zh-CN" dirty="0"/>
              <a:t>WHERE </a:t>
            </a:r>
            <a:r>
              <a:rPr lang="en-US" altLang="zh-CN" dirty="0" err="1"/>
              <a:t>Student.Sno</a:t>
            </a:r>
            <a:r>
              <a:rPr lang="en-US" altLang="zh-CN" dirty="0"/>
              <a:t>=</a:t>
            </a:r>
            <a:r>
              <a:rPr lang="en-US" altLang="zh-CN" dirty="0" err="1"/>
              <a:t>SC.Sno</a:t>
            </a:r>
            <a:r>
              <a:rPr lang="en-US" altLang="zh-CN" dirty="0"/>
              <a:t> AND</a:t>
            </a:r>
          </a:p>
          <a:p>
            <a:pPr lvl="1">
              <a:lnSpc>
                <a:spcPct val="150000"/>
              </a:lnSpc>
              <a:spcBef>
                <a:spcPct val="0"/>
              </a:spcBef>
              <a:buFont typeface="Wingdings" pitchFamily="2" charset="2"/>
              <a:buNone/>
            </a:pPr>
            <a:r>
              <a:rPr lang="en-US" altLang="zh-CN" dirty="0"/>
              <a:t>              </a:t>
            </a:r>
            <a:r>
              <a:rPr lang="en-US" altLang="zh-CN" dirty="0" err="1"/>
              <a:t>SC.Cno</a:t>
            </a:r>
            <a:r>
              <a:rPr lang="en-US" altLang="zh-CN" dirty="0"/>
              <a:t>=</a:t>
            </a:r>
            <a:r>
              <a:rPr lang="en-US" altLang="zh-CN" dirty="0" err="1"/>
              <a:t>Course.Cno</a:t>
            </a:r>
            <a:r>
              <a:rPr lang="en-US" altLang="zh-CN" dirty="0"/>
              <a:t> AND</a:t>
            </a:r>
          </a:p>
          <a:p>
            <a:pPr lvl="1">
              <a:lnSpc>
                <a:spcPct val="150000"/>
              </a:lnSpc>
              <a:spcBef>
                <a:spcPct val="0"/>
              </a:spcBef>
              <a:buFont typeface="Wingdings" pitchFamily="2" charset="2"/>
              <a:buNone/>
            </a:pPr>
            <a:r>
              <a:rPr lang="en-US" altLang="zh-CN" dirty="0"/>
              <a:t>              </a:t>
            </a:r>
            <a:r>
              <a:rPr lang="en-US" altLang="zh-CN" dirty="0" err="1"/>
              <a:t>Course.Cname</a:t>
            </a:r>
            <a:r>
              <a:rPr lang="en-US" altLang="zh-CN" dirty="0"/>
              <a:t>='</a:t>
            </a:r>
            <a:r>
              <a:rPr lang="zh-CN" altLang="en-US" dirty="0"/>
              <a:t>信息系统概论</a:t>
            </a:r>
            <a:r>
              <a:rPr lang="en-US" altLang="zh-CN" dirty="0"/>
              <a:t>';</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289DC7AD-A3F3-315F-4CEC-15195D28C569}"/>
              </a:ext>
            </a:extLst>
          </p:cNvPr>
          <p:cNvSpPr>
            <a:spLocks noGrp="1" noChangeArrowheads="1"/>
          </p:cNvSpPr>
          <p:nvPr>
            <p:ph type="title" idx="4294967295"/>
          </p:nvPr>
        </p:nvSpPr>
        <p:spPr/>
        <p:txBody>
          <a:bodyPr/>
          <a:lstStyle/>
          <a:p>
            <a:pPr eaLnBrk="1" hangingPunct="1"/>
            <a:r>
              <a:rPr lang="en-US" altLang="zh-CN" sz="2700"/>
              <a:t>3.3.3  </a:t>
            </a:r>
            <a:r>
              <a:rPr lang="zh-CN" altLang="en-US" sz="2700"/>
              <a:t>嵌套查询</a:t>
            </a:r>
          </a:p>
        </p:txBody>
      </p:sp>
      <p:sp>
        <p:nvSpPr>
          <p:cNvPr id="78851" name="Rectangle 3">
            <a:extLst>
              <a:ext uri="{FF2B5EF4-FFF2-40B4-BE49-F238E27FC236}">
                <a16:creationId xmlns:a16="http://schemas.microsoft.com/office/drawing/2014/main" id="{768352F6-09A4-A51F-B7BF-5FE221558B94}"/>
              </a:ext>
            </a:extLst>
          </p:cNvPr>
          <p:cNvSpPr>
            <a:spLocks noGrp="1" noChangeArrowheads="1"/>
          </p:cNvSpPr>
          <p:nvPr>
            <p:ph type="body" idx="4294967295"/>
          </p:nvPr>
        </p:nvSpPr>
        <p:spPr>
          <a:xfrm>
            <a:off x="845586" y="1862139"/>
            <a:ext cx="7841214" cy="3640931"/>
          </a:xfrm>
        </p:spPr>
        <p:txBody>
          <a:bodyPr/>
          <a:lstStyle/>
          <a:p>
            <a:pPr eaLnBrk="1" hangingPunct="1">
              <a:lnSpc>
                <a:spcPct val="150000"/>
              </a:lnSpc>
              <a:buFont typeface="Wingdings" pitchFamily="2" charset="2"/>
              <a:buNone/>
            </a:pPr>
            <a:r>
              <a:rPr lang="en-US" altLang="zh-CN" dirty="0"/>
              <a:t>  1.</a:t>
            </a:r>
            <a:r>
              <a:rPr lang="zh-CN" altLang="en-US" dirty="0"/>
              <a:t>带有</a:t>
            </a:r>
            <a:r>
              <a:rPr lang="en-US" altLang="zh-CN" dirty="0"/>
              <a:t>IN</a:t>
            </a:r>
            <a:r>
              <a:rPr lang="zh-CN" altLang="en-US" dirty="0"/>
              <a:t>谓词的子查询 </a:t>
            </a:r>
          </a:p>
          <a:p>
            <a:pPr eaLnBrk="1" hangingPunct="1">
              <a:lnSpc>
                <a:spcPct val="150000"/>
              </a:lnSpc>
              <a:buFont typeface="Wingdings" pitchFamily="2" charset="2"/>
              <a:buNone/>
            </a:pPr>
            <a:r>
              <a:rPr lang="zh-CN" altLang="en-US" dirty="0">
                <a:solidFill>
                  <a:srgbClr val="7030A0"/>
                </a:solidFill>
              </a:rPr>
              <a:t>  </a:t>
            </a:r>
            <a:r>
              <a:rPr lang="en-US" altLang="zh-CN" dirty="0">
                <a:solidFill>
                  <a:srgbClr val="7030A0"/>
                </a:solidFill>
              </a:rPr>
              <a:t>2.</a:t>
            </a:r>
            <a:r>
              <a:rPr lang="zh-CN" altLang="en-US" dirty="0">
                <a:solidFill>
                  <a:srgbClr val="7030A0"/>
                </a:solidFill>
              </a:rPr>
              <a:t>带有比较运算符的子查询</a:t>
            </a:r>
          </a:p>
          <a:p>
            <a:pPr eaLnBrk="1" hangingPunct="1">
              <a:lnSpc>
                <a:spcPct val="150000"/>
              </a:lnSpc>
              <a:buFont typeface="Wingdings" pitchFamily="2" charset="2"/>
              <a:buNone/>
            </a:pPr>
            <a:r>
              <a:rPr lang="zh-CN" altLang="en-US" dirty="0"/>
              <a:t>  </a:t>
            </a:r>
            <a:r>
              <a:rPr lang="en-US" altLang="zh-CN" dirty="0"/>
              <a:t>3.</a:t>
            </a:r>
            <a:r>
              <a:rPr lang="zh-CN" altLang="en-US" dirty="0"/>
              <a:t>带有</a:t>
            </a:r>
            <a:r>
              <a:rPr lang="en-US" altLang="zh-CN" dirty="0"/>
              <a:t>ANY</a:t>
            </a:r>
            <a:r>
              <a:rPr lang="zh-CN" altLang="en-US" dirty="0"/>
              <a:t>（</a:t>
            </a:r>
            <a:r>
              <a:rPr lang="en-US" altLang="zh-CN" dirty="0"/>
              <a:t>SOME</a:t>
            </a:r>
            <a:r>
              <a:rPr lang="zh-CN" altLang="en-US" dirty="0"/>
              <a:t>）或</a:t>
            </a:r>
            <a:r>
              <a:rPr lang="en-US" altLang="zh-CN" dirty="0"/>
              <a:t>ALL</a:t>
            </a:r>
            <a:r>
              <a:rPr lang="zh-CN" altLang="en-US" dirty="0"/>
              <a:t>谓词的子查询</a:t>
            </a:r>
          </a:p>
          <a:p>
            <a:pPr eaLnBrk="1" hangingPunct="1">
              <a:lnSpc>
                <a:spcPct val="150000"/>
              </a:lnSpc>
              <a:buFont typeface="Wingdings" pitchFamily="2" charset="2"/>
              <a:buNone/>
            </a:pPr>
            <a:r>
              <a:rPr lang="zh-CN" altLang="en-US" dirty="0"/>
              <a:t>  </a:t>
            </a:r>
            <a:r>
              <a:rPr lang="en-US" altLang="zh-CN" dirty="0"/>
              <a:t>4.</a:t>
            </a:r>
            <a:r>
              <a:rPr lang="zh-CN" altLang="en-US" dirty="0"/>
              <a:t>带有</a:t>
            </a:r>
            <a:r>
              <a:rPr lang="en-US" altLang="zh-CN" dirty="0"/>
              <a:t>EXISTS</a:t>
            </a:r>
            <a:r>
              <a:rPr lang="zh-CN" altLang="en-US" dirty="0"/>
              <a:t>谓词的子查询</a:t>
            </a:r>
          </a:p>
          <a:p>
            <a:pPr eaLnBrk="1" hangingPunct="1">
              <a:lnSpc>
                <a:spcPct val="130000"/>
              </a:lnSpc>
              <a:buFont typeface="Wingdings" pitchFamily="2" charset="2"/>
              <a:buNone/>
            </a:pPr>
            <a:endParaRPr lang="en-US" altLang="zh-CN"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F29948D4-7C20-F5C6-EC49-E9E0176EC7A3}"/>
              </a:ext>
            </a:extLst>
          </p:cNvPr>
          <p:cNvSpPr>
            <a:spLocks noGrp="1" noChangeArrowheads="1"/>
          </p:cNvSpPr>
          <p:nvPr>
            <p:ph type="title" idx="4294967295"/>
          </p:nvPr>
        </p:nvSpPr>
        <p:spPr/>
        <p:txBody>
          <a:bodyPr/>
          <a:lstStyle/>
          <a:p>
            <a:pPr eaLnBrk="1" hangingPunct="1"/>
            <a:r>
              <a:rPr lang="en-US" altLang="zh-CN" sz="2700"/>
              <a:t>2. </a:t>
            </a:r>
            <a:r>
              <a:rPr lang="zh-CN" altLang="en-US" sz="2700"/>
              <a:t>带有比较运算符的子查询</a:t>
            </a:r>
          </a:p>
        </p:txBody>
      </p:sp>
      <p:sp>
        <p:nvSpPr>
          <p:cNvPr id="76803" name="Rectangle 3">
            <a:extLst>
              <a:ext uri="{FF2B5EF4-FFF2-40B4-BE49-F238E27FC236}">
                <a16:creationId xmlns:a16="http://schemas.microsoft.com/office/drawing/2014/main" id="{F00FD825-600D-596F-A87F-D520E61230B7}"/>
              </a:ext>
            </a:extLst>
          </p:cNvPr>
          <p:cNvSpPr>
            <a:spLocks noGrp="1" noChangeArrowheads="1"/>
          </p:cNvSpPr>
          <p:nvPr>
            <p:ph type="body" idx="4294967295"/>
          </p:nvPr>
        </p:nvSpPr>
        <p:spPr>
          <a:xfrm>
            <a:off x="683568" y="1608534"/>
            <a:ext cx="7776864" cy="3640931"/>
          </a:xfrm>
        </p:spPr>
        <p:txBody>
          <a:bodyPr>
            <a:normAutofit/>
          </a:bodyPr>
          <a:lstStyle/>
          <a:p>
            <a:pPr eaLnBrk="1" hangingPunct="1"/>
            <a:r>
              <a:rPr lang="en-US" altLang="zh-CN" sz="1800" dirty="0"/>
              <a:t> </a:t>
            </a:r>
            <a:r>
              <a:rPr lang="zh-CN" altLang="en-US" sz="2400" dirty="0"/>
              <a:t>当能确切知道内层查询返回单值时，可用比较运算符（</a:t>
            </a:r>
            <a:r>
              <a:rPr lang="en-US" altLang="zh-CN" sz="2400" dirty="0"/>
              <a:t>&gt;</a:t>
            </a:r>
            <a:r>
              <a:rPr lang="zh-CN" altLang="en-US" sz="2400" dirty="0"/>
              <a:t>，</a:t>
            </a:r>
            <a:r>
              <a:rPr lang="en-US" altLang="zh-CN" sz="2400" dirty="0"/>
              <a:t>&lt;</a:t>
            </a:r>
            <a:r>
              <a:rPr lang="zh-CN" altLang="en-US" sz="2400" dirty="0"/>
              <a:t>，</a:t>
            </a:r>
            <a:r>
              <a:rPr lang="en-US" altLang="zh-CN" sz="2400" dirty="0"/>
              <a:t>=</a:t>
            </a:r>
            <a:r>
              <a:rPr lang="zh-CN" altLang="en-US" sz="2400" dirty="0"/>
              <a:t>，</a:t>
            </a:r>
            <a:r>
              <a:rPr lang="en-US" altLang="zh-CN" sz="2400" dirty="0"/>
              <a:t>&gt;=</a:t>
            </a:r>
            <a:r>
              <a:rPr lang="zh-CN" altLang="en-US" sz="2400" dirty="0"/>
              <a:t>，</a:t>
            </a:r>
            <a:r>
              <a:rPr lang="en-US" altLang="zh-CN" sz="2400" dirty="0"/>
              <a:t>&lt;=</a:t>
            </a:r>
            <a:r>
              <a:rPr lang="zh-CN" altLang="en-US" sz="2400" dirty="0"/>
              <a:t>，</a:t>
            </a:r>
            <a:r>
              <a:rPr lang="en-US" altLang="zh-CN" sz="2400" dirty="0"/>
              <a:t>!=</a:t>
            </a:r>
            <a:r>
              <a:rPr lang="zh-CN" altLang="en-US" sz="2400" dirty="0"/>
              <a:t>或</a:t>
            </a:r>
            <a:r>
              <a:rPr lang="en-US" altLang="zh-CN" sz="2400" dirty="0"/>
              <a:t>&lt; &gt;</a:t>
            </a:r>
            <a:r>
              <a:rPr lang="zh-CN" altLang="en-US" sz="2400" dirty="0"/>
              <a:t>）。</a:t>
            </a:r>
            <a:endParaRPr lang="en-US" altLang="zh-CN" sz="2400" dirty="0"/>
          </a:p>
          <a:p>
            <a:pPr eaLnBrk="1" hangingPunct="1"/>
            <a:endParaRPr lang="zh-CN" altLang="en-US" sz="2400" dirty="0"/>
          </a:p>
          <a:p>
            <a:pPr eaLnBrk="1" hangingPunct="1">
              <a:buFont typeface="宋体" panose="02010600030101010101" pitchFamily="2" charset="-122"/>
              <a:buNone/>
            </a:pPr>
            <a:r>
              <a:rPr lang="en-US" altLang="zh-CN" sz="1800" dirty="0"/>
              <a:t>[</a:t>
            </a:r>
            <a:r>
              <a:rPr lang="zh-CN" altLang="en-US" sz="1800" dirty="0"/>
              <a:t>例</a:t>
            </a:r>
            <a:r>
              <a:rPr lang="en-US" altLang="zh-CN" sz="1800" dirty="0"/>
              <a:t>3.57]</a:t>
            </a:r>
            <a:r>
              <a:rPr lang="zh-CN" altLang="en-US" sz="1800" dirty="0"/>
              <a:t>由于一个学生只可能在一个系学习，则可以</a:t>
            </a:r>
            <a:r>
              <a:rPr lang="zh-CN" altLang="en-US" sz="1800" dirty="0">
                <a:solidFill>
                  <a:srgbClr val="D75B5B"/>
                </a:solidFill>
              </a:rPr>
              <a:t>用 </a:t>
            </a:r>
            <a:r>
              <a:rPr lang="en-US" altLang="zh-CN" sz="1800" dirty="0">
                <a:solidFill>
                  <a:srgbClr val="D75B5B"/>
                </a:solidFill>
              </a:rPr>
              <a:t>= </a:t>
            </a:r>
            <a:r>
              <a:rPr lang="zh-CN" altLang="en-US" sz="1800" dirty="0">
                <a:solidFill>
                  <a:srgbClr val="D75B5B"/>
                </a:solidFill>
              </a:rPr>
              <a:t>代替</a:t>
            </a:r>
            <a:r>
              <a:rPr lang="en-US" altLang="zh-CN" sz="1800" dirty="0">
                <a:solidFill>
                  <a:srgbClr val="D75B5B"/>
                </a:solidFill>
              </a:rPr>
              <a:t>IN</a:t>
            </a:r>
            <a:r>
              <a:rPr lang="en-US" altLang="zh-CN" sz="1800" dirty="0"/>
              <a:t> </a:t>
            </a:r>
            <a:r>
              <a:rPr lang="zh-CN" altLang="en-US" sz="1800" dirty="0"/>
              <a:t>：</a:t>
            </a:r>
          </a:p>
          <a:p>
            <a:pPr eaLnBrk="1" hangingPunct="1">
              <a:buFont typeface="宋体" panose="02010600030101010101" pitchFamily="2" charset="-122"/>
              <a:buNone/>
            </a:pPr>
            <a:r>
              <a:rPr lang="zh-CN" altLang="en-US" sz="1800" dirty="0"/>
              <a:t>     </a:t>
            </a:r>
            <a:r>
              <a:rPr lang="en-US" altLang="zh-CN" sz="1800" dirty="0"/>
              <a:t>SELECT Sno</a:t>
            </a:r>
            <a:r>
              <a:rPr lang="zh-CN" altLang="en-US" sz="1800" dirty="0"/>
              <a:t>,</a:t>
            </a:r>
            <a:r>
              <a:rPr lang="en-US" altLang="zh-CN" sz="1800" dirty="0" err="1"/>
              <a:t>Sname</a:t>
            </a:r>
            <a:r>
              <a:rPr lang="zh-CN" altLang="en-US" sz="1800" dirty="0"/>
              <a:t>,</a:t>
            </a:r>
            <a:r>
              <a:rPr lang="en-US" altLang="zh-CN" sz="1800" dirty="0" err="1"/>
              <a:t>Smajor</a:t>
            </a:r>
            <a:r>
              <a:rPr lang="en-US" altLang="zh-CN" sz="1800" dirty="0"/>
              <a:t>            </a:t>
            </a:r>
            <a:r>
              <a:rPr lang="en-US" altLang="zh-CN" sz="1350" dirty="0"/>
              <a:t>/*</a:t>
            </a:r>
            <a:r>
              <a:rPr lang="zh-CN" altLang="zh-CN" sz="1350" dirty="0">
                <a:cs typeface="Times New Roman" panose="02020603050405020304" pitchFamily="18" charset="0"/>
              </a:rPr>
              <a:t>例</a:t>
            </a:r>
            <a:r>
              <a:rPr lang="en-US" altLang="zh-CN" sz="1350" dirty="0"/>
              <a:t>3.57</a:t>
            </a:r>
            <a:r>
              <a:rPr lang="zh-CN" altLang="zh-CN" sz="1350" dirty="0">
                <a:cs typeface="Times New Roman" panose="02020603050405020304" pitchFamily="18" charset="0"/>
              </a:rPr>
              <a:t>的解法三</a:t>
            </a:r>
            <a:r>
              <a:rPr lang="en-US" altLang="zh-CN" sz="1350" dirty="0"/>
              <a:t> */</a:t>
            </a:r>
            <a:endParaRPr lang="en-US" altLang="zh-CN" sz="1800" dirty="0"/>
          </a:p>
          <a:p>
            <a:pPr eaLnBrk="1" hangingPunct="1">
              <a:buFont typeface="宋体" panose="02010600030101010101" pitchFamily="2" charset="-122"/>
              <a:buNone/>
            </a:pPr>
            <a:r>
              <a:rPr lang="en-US" altLang="zh-CN" sz="1800" dirty="0"/>
              <a:t>     FROM    Student</a:t>
            </a:r>
          </a:p>
          <a:p>
            <a:pPr eaLnBrk="1" hangingPunct="1">
              <a:buFont typeface="宋体" panose="02010600030101010101" pitchFamily="2" charset="-122"/>
              <a:buNone/>
            </a:pPr>
            <a:r>
              <a:rPr lang="en-US" altLang="zh-CN" sz="1800" dirty="0"/>
              <a:t>     WHERE </a:t>
            </a:r>
            <a:r>
              <a:rPr lang="en-US" altLang="zh-CN" sz="1800" dirty="0" err="1"/>
              <a:t>Smajor</a:t>
            </a:r>
            <a:r>
              <a:rPr lang="en-US" altLang="zh-CN" sz="1800" dirty="0"/>
              <a:t>  </a:t>
            </a:r>
            <a:r>
              <a:rPr lang="en-US" altLang="zh-CN" sz="1800" dirty="0">
                <a:solidFill>
                  <a:srgbClr val="D75B5B"/>
                </a:solidFill>
              </a:rPr>
              <a:t> =</a:t>
            </a:r>
            <a:endParaRPr lang="en-US" altLang="zh-CN" sz="1800" dirty="0"/>
          </a:p>
          <a:p>
            <a:pPr eaLnBrk="1" hangingPunct="1">
              <a:buFont typeface="宋体" panose="02010600030101010101" pitchFamily="2" charset="-122"/>
              <a:buNone/>
            </a:pPr>
            <a:r>
              <a:rPr lang="en-US" altLang="zh-CN" sz="1800" dirty="0"/>
              <a:t>                   </a:t>
            </a:r>
            <a:r>
              <a:rPr lang="zh-CN" altLang="en-US" sz="1800" dirty="0"/>
              <a:t>(</a:t>
            </a:r>
            <a:r>
              <a:rPr lang="en-US" altLang="zh-CN" sz="1800" dirty="0"/>
              <a:t>SELECT </a:t>
            </a:r>
            <a:r>
              <a:rPr lang="en-US" altLang="zh-CN" sz="1800" dirty="0" err="1"/>
              <a:t>Smajor</a:t>
            </a:r>
            <a:endParaRPr lang="en-US" altLang="zh-CN" sz="1800" dirty="0"/>
          </a:p>
          <a:p>
            <a:pPr eaLnBrk="1" hangingPunct="1">
              <a:buFont typeface="宋体" panose="02010600030101010101" pitchFamily="2" charset="-122"/>
              <a:buNone/>
            </a:pPr>
            <a:r>
              <a:rPr lang="en-US" altLang="zh-CN" sz="1800" dirty="0"/>
              <a:t>                    FROM    Student</a:t>
            </a:r>
          </a:p>
          <a:p>
            <a:pPr eaLnBrk="1" hangingPunct="1">
              <a:buFont typeface="宋体" panose="02010600030101010101" pitchFamily="2" charset="-122"/>
              <a:buNone/>
            </a:pPr>
            <a:r>
              <a:rPr lang="en-US" altLang="zh-CN" sz="1800" dirty="0"/>
              <a:t>                    WHERE </a:t>
            </a:r>
            <a:r>
              <a:rPr lang="en-US" altLang="zh-CN" sz="1800" dirty="0" err="1"/>
              <a:t>Sname</a:t>
            </a:r>
            <a:r>
              <a:rPr lang="en-US" altLang="zh-CN" sz="1800" dirty="0"/>
              <a:t>= </a:t>
            </a:r>
            <a:r>
              <a:rPr lang="zh-CN" altLang="en-US" sz="1800" dirty="0"/>
              <a:t>'刘晨');</a:t>
            </a:r>
          </a:p>
          <a:p>
            <a:pPr eaLnBrk="1" hangingPunct="1">
              <a:lnSpc>
                <a:spcPct val="160000"/>
              </a:lnSpc>
            </a:pPr>
            <a:endParaRPr lang="zh-CN" altLang="en-US" sz="1800" dirty="0"/>
          </a:p>
          <a:p>
            <a:pPr eaLnBrk="1" hangingPunct="1">
              <a:buFont typeface="Wingdings" pitchFamily="2" charset="2"/>
              <a:buNone/>
            </a:pPr>
            <a:endParaRPr lang="en-US" altLang="zh-CN" sz="1800"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BCADED06-7611-D315-09CB-3545C7AE83BB}"/>
              </a:ext>
            </a:extLst>
          </p:cNvPr>
          <p:cNvSpPr>
            <a:spLocks noGrp="1" noChangeArrowheads="1"/>
          </p:cNvSpPr>
          <p:nvPr>
            <p:ph type="title" idx="4294967295"/>
          </p:nvPr>
        </p:nvSpPr>
        <p:spPr/>
        <p:txBody>
          <a:bodyPr/>
          <a:lstStyle/>
          <a:p>
            <a:pPr eaLnBrk="1" hangingPunct="1"/>
            <a:r>
              <a:rPr lang="zh-CN" altLang="en-US" sz="2700"/>
              <a:t>带有比较运算符的子查询（续）</a:t>
            </a:r>
          </a:p>
        </p:txBody>
      </p:sp>
      <p:sp>
        <p:nvSpPr>
          <p:cNvPr id="80899" name="Rectangle 3">
            <a:extLst>
              <a:ext uri="{FF2B5EF4-FFF2-40B4-BE49-F238E27FC236}">
                <a16:creationId xmlns:a16="http://schemas.microsoft.com/office/drawing/2014/main" id="{0304E26C-21F0-231A-17F3-3FBCF62B1F3B}"/>
              </a:ext>
            </a:extLst>
          </p:cNvPr>
          <p:cNvSpPr>
            <a:spLocks noGrp="1" noChangeArrowheads="1"/>
          </p:cNvSpPr>
          <p:nvPr>
            <p:ph type="body" idx="4294967295"/>
          </p:nvPr>
        </p:nvSpPr>
        <p:spPr>
          <a:xfrm>
            <a:off x="484786" y="1418855"/>
            <a:ext cx="8229600" cy="4525963"/>
          </a:xfrm>
        </p:spPr>
        <p:txBody>
          <a:bodyPr/>
          <a:lstStyle/>
          <a:p>
            <a:pPr eaLnBrk="1" hangingPunct="1">
              <a:buFont typeface="Wingdings" pitchFamily="2" charset="2"/>
              <a:buNone/>
            </a:pPr>
            <a:r>
              <a:rPr lang="en-US" altLang="zh-CN" sz="1800" dirty="0"/>
              <a:t>[</a:t>
            </a:r>
            <a:r>
              <a:rPr lang="zh-CN" altLang="en-US" sz="1800" dirty="0"/>
              <a:t>例</a:t>
            </a:r>
            <a:r>
              <a:rPr lang="en-US" altLang="zh-CN" sz="1800" dirty="0"/>
              <a:t>3.59]</a:t>
            </a:r>
            <a:r>
              <a:rPr lang="zh-CN" altLang="en-US" sz="1800" dirty="0"/>
              <a:t>找出每个学生超过他选修课程平均成绩的课程号</a:t>
            </a:r>
          </a:p>
          <a:p>
            <a:pPr eaLnBrk="1" hangingPunct="1">
              <a:buFont typeface="Wingdings" pitchFamily="2" charset="2"/>
              <a:buNone/>
            </a:pPr>
            <a:r>
              <a:rPr lang="zh-CN" altLang="en-US" dirty="0"/>
              <a:t>   </a:t>
            </a:r>
            <a:r>
              <a:rPr lang="en-US" altLang="zh-CN" sz="1800" dirty="0"/>
              <a:t>SELECT </a:t>
            </a:r>
            <a:r>
              <a:rPr lang="en-US" altLang="zh-CN" sz="1800" dirty="0" err="1"/>
              <a:t>Sno</a:t>
            </a:r>
            <a:r>
              <a:rPr lang="zh-CN" altLang="en-US" sz="1800" dirty="0"/>
              <a:t>, </a:t>
            </a:r>
            <a:r>
              <a:rPr lang="en-US" altLang="zh-CN" sz="1800" dirty="0" err="1"/>
              <a:t>Cno</a:t>
            </a:r>
            <a:endParaRPr lang="en-US" altLang="zh-CN" sz="1800" dirty="0"/>
          </a:p>
          <a:p>
            <a:pPr eaLnBrk="1" hangingPunct="1">
              <a:buFont typeface="Wingdings" pitchFamily="2" charset="2"/>
              <a:buNone/>
            </a:pPr>
            <a:r>
              <a:rPr lang="en-US" altLang="zh-CN" sz="1800" dirty="0"/>
              <a:t>    FROM    SC  x</a:t>
            </a:r>
          </a:p>
          <a:p>
            <a:pPr eaLnBrk="1" hangingPunct="1">
              <a:buFont typeface="Wingdings" pitchFamily="2" charset="2"/>
              <a:buNone/>
            </a:pPr>
            <a:r>
              <a:rPr lang="en-US" altLang="zh-CN" sz="1800" dirty="0"/>
              <a:t>    WHERE Grade &gt;=</a:t>
            </a:r>
            <a:r>
              <a:rPr lang="zh-CN" altLang="en-US" sz="1800" dirty="0"/>
              <a:t>(</a:t>
            </a:r>
            <a:r>
              <a:rPr lang="en-US" altLang="zh-CN" sz="1800" dirty="0"/>
              <a:t>SELECT </a:t>
            </a:r>
            <a:r>
              <a:rPr lang="en-US" altLang="zh-CN" sz="1800" dirty="0" err="1"/>
              <a:t>AVG（Grade</a:t>
            </a:r>
            <a:r>
              <a:rPr lang="en-US" altLang="zh-CN" sz="1800" dirty="0"/>
              <a:t>） </a:t>
            </a:r>
          </a:p>
          <a:p>
            <a:pPr eaLnBrk="1" hangingPunct="1">
              <a:buFont typeface="Wingdings" pitchFamily="2" charset="2"/>
              <a:buNone/>
            </a:pPr>
            <a:r>
              <a:rPr lang="en-US" altLang="zh-CN" sz="1800" dirty="0"/>
              <a:t>		                        FROM  SC y</a:t>
            </a:r>
          </a:p>
          <a:p>
            <a:pPr eaLnBrk="1" hangingPunct="1">
              <a:buFont typeface="Wingdings" pitchFamily="2" charset="2"/>
              <a:buNone/>
            </a:pPr>
            <a:r>
              <a:rPr lang="en-US" altLang="zh-CN" sz="1800" dirty="0"/>
              <a:t>                                   WHERE </a:t>
            </a:r>
            <a:r>
              <a:rPr lang="en-US" altLang="zh-CN" sz="1800" dirty="0" err="1"/>
              <a:t>y.Sno</a:t>
            </a:r>
            <a:r>
              <a:rPr lang="en-US" altLang="zh-CN" sz="1800" dirty="0"/>
              <a:t>=</a:t>
            </a:r>
            <a:r>
              <a:rPr lang="en-US" altLang="zh-CN" sz="1800" dirty="0" err="1"/>
              <a:t>x.Sno</a:t>
            </a:r>
            <a:r>
              <a:rPr lang="zh-CN" altLang="en-US" sz="1800" dirty="0"/>
              <a:t>)</a:t>
            </a:r>
            <a:r>
              <a:rPr lang="en-US" altLang="zh-CN" sz="1800" dirty="0"/>
              <a:t>;</a:t>
            </a:r>
          </a:p>
        </p:txBody>
      </p:sp>
      <p:sp>
        <p:nvSpPr>
          <p:cNvPr id="41988" name="AutoShape 4">
            <a:extLst>
              <a:ext uri="{FF2B5EF4-FFF2-40B4-BE49-F238E27FC236}">
                <a16:creationId xmlns:a16="http://schemas.microsoft.com/office/drawing/2014/main" id="{436FF4BC-DAD8-414A-F07D-8E664D40283C}"/>
              </a:ext>
            </a:extLst>
          </p:cNvPr>
          <p:cNvSpPr>
            <a:spLocks noChangeArrowheads="1"/>
          </p:cNvSpPr>
          <p:nvPr/>
        </p:nvSpPr>
        <p:spPr bwMode="auto">
          <a:xfrm>
            <a:off x="5580112" y="2492896"/>
            <a:ext cx="1134666" cy="594122"/>
          </a:xfrm>
          <a:prstGeom prst="wedgeRoundRectCallout">
            <a:avLst>
              <a:gd name="adj1" fmla="val -84417"/>
              <a:gd name="adj2" fmla="val 73648"/>
              <a:gd name="adj3" fmla="val 16667"/>
            </a:avLst>
          </a:prstGeom>
          <a:gradFill rotWithShape="1">
            <a:gsLst>
              <a:gs pos="0">
                <a:srgbClr val="CC99FF"/>
              </a:gs>
              <a:gs pos="100000">
                <a:srgbClr val="F4E8FF"/>
              </a:gs>
            </a:gsLst>
            <a:lin ang="5400000" scaled="1"/>
          </a:gradFill>
          <a:ln w="25400">
            <a:solidFill>
              <a:srgbClr val="00CCFF"/>
            </a:solidFill>
            <a:miter lim="800000"/>
            <a:headEnd/>
            <a:tailEnd/>
          </a:ln>
        </p:spPr>
        <p:txBody>
          <a:bodyPr anchor="ctr"/>
          <a:lstStyle>
            <a:lvl1pPr marL="342900" indent="-342900">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r>
              <a:rPr lang="zh-CN" altLang="en-US" sz="1350" dirty="0"/>
              <a:t>相关子查询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slide(fromBottom)">
                                      <p:cBhvr>
                                        <p:cTn id="7" dur="5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animBg="1" autoUpdateAnimBg="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26">
            <a:extLst>
              <a:ext uri="{FF2B5EF4-FFF2-40B4-BE49-F238E27FC236}">
                <a16:creationId xmlns:a16="http://schemas.microsoft.com/office/drawing/2014/main" id="{CDC956E1-FBAB-14A7-C3FD-D1DB87FEE4A6}"/>
              </a:ext>
            </a:extLst>
          </p:cNvPr>
          <p:cNvSpPr>
            <a:spLocks noGrp="1" noChangeArrowheads="1"/>
          </p:cNvSpPr>
          <p:nvPr>
            <p:ph type="title" idx="4294967295"/>
          </p:nvPr>
        </p:nvSpPr>
        <p:spPr/>
        <p:txBody>
          <a:bodyPr/>
          <a:lstStyle/>
          <a:p>
            <a:pPr eaLnBrk="1" hangingPunct="1"/>
            <a:r>
              <a:rPr lang="zh-CN" altLang="en-US" sz="2700"/>
              <a:t>带有比较运算符的子查询（续）</a:t>
            </a:r>
          </a:p>
        </p:txBody>
      </p:sp>
      <p:sp>
        <p:nvSpPr>
          <p:cNvPr id="78851" name="Rectangle 1027">
            <a:extLst>
              <a:ext uri="{FF2B5EF4-FFF2-40B4-BE49-F238E27FC236}">
                <a16:creationId xmlns:a16="http://schemas.microsoft.com/office/drawing/2014/main" id="{DD85B1AB-1429-D6E5-5907-270389F15DC2}"/>
              </a:ext>
            </a:extLst>
          </p:cNvPr>
          <p:cNvSpPr>
            <a:spLocks noGrp="1" noChangeArrowheads="1"/>
          </p:cNvSpPr>
          <p:nvPr>
            <p:ph type="body" idx="4294967295"/>
          </p:nvPr>
        </p:nvSpPr>
        <p:spPr>
          <a:xfrm>
            <a:off x="539552" y="1445630"/>
            <a:ext cx="7344816" cy="3780235"/>
          </a:xfrm>
        </p:spPr>
        <p:txBody>
          <a:bodyPr/>
          <a:lstStyle/>
          <a:p>
            <a:pPr eaLnBrk="1" hangingPunct="1">
              <a:lnSpc>
                <a:spcPct val="120000"/>
              </a:lnSpc>
            </a:pPr>
            <a:r>
              <a:rPr lang="zh-CN" altLang="en-US" dirty="0"/>
              <a:t>可能的执行过程 </a:t>
            </a:r>
          </a:p>
          <a:p>
            <a:pPr lvl="1" eaLnBrk="1" hangingPunct="1">
              <a:lnSpc>
                <a:spcPct val="120000"/>
              </a:lnSpc>
            </a:pPr>
            <a:r>
              <a:rPr lang="zh-CN" altLang="zh-CN" dirty="0"/>
              <a:t>①</a:t>
            </a:r>
            <a:r>
              <a:rPr lang="zh-CN" altLang="en-US" dirty="0"/>
              <a:t>从外层查询中取出</a:t>
            </a:r>
            <a:r>
              <a:rPr lang="en-US" altLang="zh-CN" dirty="0"/>
              <a:t>SC</a:t>
            </a:r>
            <a:r>
              <a:rPr lang="zh-CN" altLang="en-US" dirty="0"/>
              <a:t>的一个元组</a:t>
            </a:r>
            <a:r>
              <a:rPr lang="en-US" altLang="zh-CN" dirty="0"/>
              <a:t>x</a:t>
            </a:r>
            <a:r>
              <a:rPr lang="zh-CN" altLang="en-US" dirty="0"/>
              <a:t>，将元组</a:t>
            </a:r>
            <a:r>
              <a:rPr lang="en-US" altLang="zh-CN" dirty="0"/>
              <a:t>x</a:t>
            </a:r>
            <a:r>
              <a:rPr lang="zh-CN" altLang="en-US" dirty="0"/>
              <a:t>的</a:t>
            </a:r>
            <a:r>
              <a:rPr lang="en-US" altLang="zh-CN" dirty="0"/>
              <a:t>Sno</a:t>
            </a:r>
            <a:r>
              <a:rPr lang="zh-CN" altLang="en-US" dirty="0"/>
              <a:t>值（</a:t>
            </a:r>
            <a:r>
              <a:rPr lang="en-US" altLang="zh-CN" dirty="0"/>
              <a:t>20180001</a:t>
            </a:r>
            <a:r>
              <a:rPr lang="zh-CN" altLang="en-US" dirty="0"/>
              <a:t>）传送给内层查询。</a:t>
            </a:r>
          </a:p>
          <a:p>
            <a:pPr eaLnBrk="1" hangingPunct="1">
              <a:lnSpc>
                <a:spcPct val="120000"/>
              </a:lnSpc>
              <a:buFont typeface="Wingdings" pitchFamily="2" charset="2"/>
              <a:buNone/>
            </a:pPr>
            <a:r>
              <a:rPr lang="zh-CN" altLang="en-US" sz="1800" dirty="0"/>
              <a:t>       	</a:t>
            </a:r>
            <a:r>
              <a:rPr lang="en-US" altLang="zh-CN" sz="1800" dirty="0"/>
              <a:t>SELECT AVG</a:t>
            </a:r>
            <a:r>
              <a:rPr lang="zh-CN" altLang="en-US" sz="1800" dirty="0"/>
              <a:t>(</a:t>
            </a:r>
            <a:r>
              <a:rPr lang="en-US" altLang="zh-CN" sz="1800" dirty="0"/>
              <a:t>Grade</a:t>
            </a:r>
            <a:r>
              <a:rPr lang="zh-CN" altLang="en-US" sz="1800" dirty="0"/>
              <a:t>)</a:t>
            </a:r>
          </a:p>
          <a:p>
            <a:pPr eaLnBrk="1" hangingPunct="1">
              <a:lnSpc>
                <a:spcPct val="120000"/>
              </a:lnSpc>
              <a:buFont typeface="Wingdings" pitchFamily="2" charset="2"/>
              <a:buNone/>
            </a:pPr>
            <a:r>
              <a:rPr lang="en-US" altLang="zh-CN" sz="1800" dirty="0"/>
              <a:t>       </a:t>
            </a:r>
            <a:r>
              <a:rPr lang="zh-CN" altLang="en-US" sz="1800" dirty="0"/>
              <a:t>	</a:t>
            </a:r>
            <a:r>
              <a:rPr lang="en-US" altLang="zh-CN" sz="1800" dirty="0"/>
              <a:t>FROM SC y</a:t>
            </a:r>
          </a:p>
          <a:p>
            <a:pPr eaLnBrk="1" hangingPunct="1">
              <a:lnSpc>
                <a:spcPct val="120000"/>
              </a:lnSpc>
              <a:buFont typeface="Wingdings" pitchFamily="2" charset="2"/>
              <a:buNone/>
            </a:pPr>
            <a:r>
              <a:rPr lang="en-US" altLang="zh-CN" sz="1800" dirty="0"/>
              <a:t>       </a:t>
            </a:r>
            <a:r>
              <a:rPr lang="zh-CN" altLang="en-US" sz="1800" dirty="0"/>
              <a:t>	</a:t>
            </a:r>
            <a:r>
              <a:rPr lang="en-US" altLang="zh-CN" sz="1800" dirty="0"/>
              <a:t>WHERE </a:t>
            </a:r>
            <a:r>
              <a:rPr lang="en-US" altLang="zh-CN" sz="1800" dirty="0" err="1"/>
              <a:t>y.Sno</a:t>
            </a:r>
            <a:r>
              <a:rPr lang="en-US" altLang="zh-CN" sz="1800" dirty="0"/>
              <a:t>=‘20180001’;</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a:extLst>
              <a:ext uri="{FF2B5EF4-FFF2-40B4-BE49-F238E27FC236}">
                <a16:creationId xmlns:a16="http://schemas.microsoft.com/office/drawing/2014/main" id="{E0722734-DB62-6C29-5E5B-76BA4BB7A8D9}"/>
              </a:ext>
            </a:extLst>
          </p:cNvPr>
          <p:cNvSpPr>
            <a:spLocks noGrp="1" noChangeArrowheads="1"/>
          </p:cNvSpPr>
          <p:nvPr>
            <p:ph type="title" idx="4294967295"/>
          </p:nvPr>
        </p:nvSpPr>
        <p:spPr/>
        <p:txBody>
          <a:bodyPr/>
          <a:lstStyle/>
          <a:p>
            <a:pPr eaLnBrk="1" hangingPunct="1"/>
            <a:r>
              <a:rPr lang="zh-CN" altLang="en-US" sz="2700"/>
              <a:t>带有比较运算符的子查询（续）</a:t>
            </a:r>
          </a:p>
        </p:txBody>
      </p:sp>
      <p:sp>
        <p:nvSpPr>
          <p:cNvPr id="79875" name="Rectangle 1027">
            <a:extLst>
              <a:ext uri="{FF2B5EF4-FFF2-40B4-BE49-F238E27FC236}">
                <a16:creationId xmlns:a16="http://schemas.microsoft.com/office/drawing/2014/main" id="{4286A66C-289C-53B5-D5FE-7D8D3D995792}"/>
              </a:ext>
            </a:extLst>
          </p:cNvPr>
          <p:cNvSpPr>
            <a:spLocks noGrp="1" noChangeArrowheads="1"/>
          </p:cNvSpPr>
          <p:nvPr>
            <p:ph type="body" idx="4294967295"/>
          </p:nvPr>
        </p:nvSpPr>
        <p:spPr>
          <a:xfrm>
            <a:off x="971600" y="1700808"/>
            <a:ext cx="6172200" cy="3780235"/>
          </a:xfrm>
        </p:spPr>
        <p:txBody>
          <a:bodyPr/>
          <a:lstStyle/>
          <a:p>
            <a:pPr lvl="1" eaLnBrk="1" hangingPunct="1">
              <a:lnSpc>
                <a:spcPct val="120000"/>
              </a:lnSpc>
            </a:pPr>
            <a:r>
              <a:rPr lang="zh-CN" altLang="zh-CN" dirty="0"/>
              <a:t>②</a:t>
            </a:r>
            <a:r>
              <a:rPr lang="zh-CN" altLang="en-US" dirty="0"/>
              <a:t>执行内层查询，得到值</a:t>
            </a:r>
            <a:r>
              <a:rPr lang="en-US" altLang="zh-CN" dirty="0"/>
              <a:t>89.3</a:t>
            </a:r>
            <a:r>
              <a:rPr lang="zh-CN" altLang="en-US" dirty="0"/>
              <a:t>（近似值），用该值代替内层查询，得到外层查询：</a:t>
            </a:r>
          </a:p>
          <a:p>
            <a:pPr eaLnBrk="1" hangingPunct="1">
              <a:lnSpc>
                <a:spcPct val="120000"/>
              </a:lnSpc>
              <a:buFont typeface="Wingdings" pitchFamily="2" charset="2"/>
              <a:buNone/>
            </a:pPr>
            <a:r>
              <a:rPr lang="zh-CN" altLang="en-US" sz="1800" dirty="0"/>
              <a:t>      	 </a:t>
            </a:r>
            <a:r>
              <a:rPr lang="en-US" altLang="zh-CN" sz="1800" dirty="0"/>
              <a:t>SELECT </a:t>
            </a:r>
            <a:r>
              <a:rPr lang="en-US" altLang="zh-CN" sz="1800" dirty="0" err="1"/>
              <a:t>Sno,Cno</a:t>
            </a:r>
            <a:endParaRPr lang="en-US" altLang="zh-CN" sz="1800" dirty="0"/>
          </a:p>
          <a:p>
            <a:pPr eaLnBrk="1" hangingPunct="1">
              <a:lnSpc>
                <a:spcPct val="120000"/>
              </a:lnSpc>
              <a:buFont typeface="Wingdings" pitchFamily="2" charset="2"/>
              <a:buNone/>
            </a:pPr>
            <a:r>
              <a:rPr lang="en-US" altLang="zh-CN" sz="1800" dirty="0"/>
              <a:t>      </a:t>
            </a:r>
            <a:r>
              <a:rPr lang="zh-CN" altLang="en-US" sz="1800" dirty="0"/>
              <a:t>	</a:t>
            </a:r>
            <a:r>
              <a:rPr lang="en-US" altLang="zh-CN" sz="1800" dirty="0"/>
              <a:t> FROM     SC x</a:t>
            </a:r>
          </a:p>
          <a:p>
            <a:pPr eaLnBrk="1" hangingPunct="1">
              <a:lnSpc>
                <a:spcPct val="120000"/>
              </a:lnSpc>
              <a:buFont typeface="Wingdings" pitchFamily="2" charset="2"/>
              <a:buNone/>
            </a:pPr>
            <a:r>
              <a:rPr lang="en-US" altLang="zh-CN" sz="1800" dirty="0"/>
              <a:t>     </a:t>
            </a:r>
            <a:r>
              <a:rPr lang="zh-CN" altLang="en-US" sz="1800" dirty="0"/>
              <a:t>	</a:t>
            </a:r>
            <a:r>
              <a:rPr lang="en-US" altLang="zh-CN" sz="1800" dirty="0"/>
              <a:t> WHERE  Grade &gt;=89.3</a:t>
            </a:r>
            <a:r>
              <a:rPr lang="zh-CN" altLang="en-US" sz="1800" dirty="0"/>
              <a:t>; </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a:extLst>
              <a:ext uri="{FF2B5EF4-FFF2-40B4-BE49-F238E27FC236}">
                <a16:creationId xmlns:a16="http://schemas.microsoft.com/office/drawing/2014/main" id="{ADBDA1FF-30BD-6396-261F-920C27CCCCDF}"/>
              </a:ext>
            </a:extLst>
          </p:cNvPr>
          <p:cNvSpPr>
            <a:spLocks noGrp="1" noChangeArrowheads="1"/>
          </p:cNvSpPr>
          <p:nvPr>
            <p:ph type="title" idx="4294967295"/>
          </p:nvPr>
        </p:nvSpPr>
        <p:spPr/>
        <p:txBody>
          <a:bodyPr/>
          <a:lstStyle/>
          <a:p>
            <a:pPr eaLnBrk="1" hangingPunct="1"/>
            <a:r>
              <a:rPr lang="zh-CN" altLang="en-US" sz="2700"/>
              <a:t>带有比较运算符的子查询（续）</a:t>
            </a:r>
          </a:p>
        </p:txBody>
      </p:sp>
      <p:sp>
        <p:nvSpPr>
          <p:cNvPr id="43011" name="Rectangle 1027">
            <a:extLst>
              <a:ext uri="{FF2B5EF4-FFF2-40B4-BE49-F238E27FC236}">
                <a16:creationId xmlns:a16="http://schemas.microsoft.com/office/drawing/2014/main" id="{8D4EA9FF-74D8-250F-1939-60EFFBB0C8C5}"/>
              </a:ext>
            </a:extLst>
          </p:cNvPr>
          <p:cNvSpPr>
            <a:spLocks noGrp="1" noChangeArrowheads="1"/>
          </p:cNvSpPr>
          <p:nvPr>
            <p:ph type="body" idx="4294967295"/>
          </p:nvPr>
        </p:nvSpPr>
        <p:spPr>
          <a:xfrm>
            <a:off x="611560" y="1608534"/>
            <a:ext cx="7560840" cy="3640931"/>
          </a:xfrm>
        </p:spPr>
        <p:txBody>
          <a:bodyPr/>
          <a:lstStyle/>
          <a:p>
            <a:pPr lvl="1" eaLnBrk="1" hangingPunct="1">
              <a:lnSpc>
                <a:spcPct val="120000"/>
              </a:lnSpc>
            </a:pPr>
            <a:r>
              <a:rPr lang="zh-CN" altLang="zh-CN" dirty="0"/>
              <a:t>③</a:t>
            </a:r>
            <a:r>
              <a:rPr lang="zh-CN" altLang="en-US" dirty="0"/>
              <a:t>执行这个查询，得到</a:t>
            </a:r>
            <a:endParaRPr lang="en-US" altLang="zh-CN" dirty="0"/>
          </a:p>
          <a:p>
            <a:pPr lvl="1" eaLnBrk="1" hangingPunct="1">
              <a:lnSpc>
                <a:spcPct val="120000"/>
              </a:lnSpc>
              <a:buFont typeface="Wingdings" pitchFamily="2" charset="2"/>
              <a:buNone/>
            </a:pPr>
            <a:r>
              <a:rPr lang="en-US" altLang="zh-CN" dirty="0"/>
              <a:t>	</a:t>
            </a:r>
            <a:r>
              <a:rPr lang="zh-CN" altLang="en-US" dirty="0"/>
              <a:t>（</a:t>
            </a:r>
            <a:r>
              <a:rPr lang="en-US" altLang="zh-CN" dirty="0"/>
              <a:t>20180001,81002</a:t>
            </a:r>
            <a:r>
              <a:rPr lang="zh-CN" altLang="en-US" dirty="0"/>
              <a:t>）</a:t>
            </a:r>
            <a:endParaRPr lang="en-US" altLang="zh-CN" dirty="0"/>
          </a:p>
          <a:p>
            <a:pPr eaLnBrk="1" hangingPunct="1">
              <a:lnSpc>
                <a:spcPct val="120000"/>
              </a:lnSpc>
              <a:buFont typeface="Wingdings" pitchFamily="2" charset="2"/>
              <a:buNone/>
            </a:pPr>
            <a:r>
              <a:rPr lang="zh-CN" altLang="en-US" sz="1800" dirty="0"/>
              <a:t>	然后外层查询取出下一个元组重复做上述①至③步骤，直到外层的</a:t>
            </a:r>
            <a:r>
              <a:rPr lang="en-US" altLang="zh-CN" sz="1800" dirty="0"/>
              <a:t>SC</a:t>
            </a:r>
            <a:r>
              <a:rPr lang="zh-CN" altLang="en-US" sz="1800" dirty="0"/>
              <a:t>元组全部处理完毕。结果为</a:t>
            </a:r>
            <a:r>
              <a:rPr lang="en-US" altLang="zh-CN" sz="1800" dirty="0"/>
              <a:t>:</a:t>
            </a:r>
          </a:p>
          <a:p>
            <a:pPr eaLnBrk="1" hangingPunct="1">
              <a:lnSpc>
                <a:spcPct val="120000"/>
              </a:lnSpc>
              <a:buFont typeface="Wingdings" pitchFamily="2" charset="2"/>
              <a:buNone/>
            </a:pPr>
            <a:r>
              <a:rPr lang="en-US" altLang="zh-CN" sz="1500" dirty="0"/>
              <a:t>	（20180001,81002）</a:t>
            </a:r>
          </a:p>
          <a:p>
            <a:pPr eaLnBrk="1" hangingPunct="1">
              <a:lnSpc>
                <a:spcPct val="120000"/>
              </a:lnSpc>
              <a:buFont typeface="Wingdings" pitchFamily="2" charset="2"/>
              <a:buNone/>
            </a:pPr>
            <a:r>
              <a:rPr lang="en-US" altLang="zh-CN" sz="1500" dirty="0"/>
              <a:t>	（20180002,81002）</a:t>
            </a:r>
          </a:p>
          <a:p>
            <a:pPr eaLnBrk="1" hangingPunct="1">
              <a:lnSpc>
                <a:spcPct val="120000"/>
              </a:lnSpc>
              <a:buFont typeface="Wingdings" pitchFamily="2" charset="2"/>
              <a:buNone/>
            </a:pPr>
            <a:r>
              <a:rPr lang="en-US" altLang="zh-CN" sz="1500" dirty="0"/>
              <a:t>	（20180003,81001）</a:t>
            </a:r>
          </a:p>
          <a:p>
            <a:pPr eaLnBrk="1" hangingPunct="1">
              <a:lnSpc>
                <a:spcPct val="120000"/>
              </a:lnSpc>
              <a:buFont typeface="Wingdings" pitchFamily="2" charset="2"/>
              <a:buNone/>
            </a:pPr>
            <a:r>
              <a:rPr lang="en-US" altLang="zh-CN" sz="1500" dirty="0"/>
              <a:t>	（20180004,81003）</a:t>
            </a:r>
          </a:p>
          <a:p>
            <a:pPr eaLnBrk="1" hangingPunct="1">
              <a:lnSpc>
                <a:spcPct val="120000"/>
              </a:lnSpc>
              <a:buFont typeface="Wingdings" pitchFamily="2" charset="2"/>
              <a:buNone/>
            </a:pPr>
            <a:r>
              <a:rPr lang="en-US" altLang="zh-CN" sz="1500" dirty="0"/>
              <a:t>	（20180005,81003）</a:t>
            </a:r>
          </a:p>
          <a:p>
            <a:pPr eaLnBrk="1" hangingPunct="1"/>
            <a:endParaRPr lang="en-US" altLang="zh-CN" sz="1800"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BDDE4C9A-0DD2-D3F6-ABEB-72731BFFC9EF}"/>
              </a:ext>
            </a:extLst>
          </p:cNvPr>
          <p:cNvSpPr>
            <a:spLocks noGrp="1" noChangeArrowheads="1"/>
          </p:cNvSpPr>
          <p:nvPr>
            <p:ph type="title" idx="4294967295"/>
          </p:nvPr>
        </p:nvSpPr>
        <p:spPr/>
        <p:txBody>
          <a:bodyPr/>
          <a:lstStyle/>
          <a:p>
            <a:pPr eaLnBrk="1" hangingPunct="1"/>
            <a:r>
              <a:rPr lang="en-US" altLang="zh-CN" sz="2700"/>
              <a:t>3.3.3  </a:t>
            </a:r>
            <a:r>
              <a:rPr lang="zh-CN" altLang="en-US" sz="2700"/>
              <a:t>嵌套查询</a:t>
            </a:r>
          </a:p>
        </p:txBody>
      </p:sp>
      <p:sp>
        <p:nvSpPr>
          <p:cNvPr id="84995" name="Rectangle 3">
            <a:extLst>
              <a:ext uri="{FF2B5EF4-FFF2-40B4-BE49-F238E27FC236}">
                <a16:creationId xmlns:a16="http://schemas.microsoft.com/office/drawing/2014/main" id="{BE6F4CB0-5793-AA05-0EB0-DF5A34582008}"/>
              </a:ext>
            </a:extLst>
          </p:cNvPr>
          <p:cNvSpPr>
            <a:spLocks noGrp="1" noChangeArrowheads="1"/>
          </p:cNvSpPr>
          <p:nvPr>
            <p:ph type="body" idx="4294967295"/>
          </p:nvPr>
        </p:nvSpPr>
        <p:spPr>
          <a:xfrm>
            <a:off x="953598" y="1862139"/>
            <a:ext cx="7733202" cy="3640931"/>
          </a:xfrm>
        </p:spPr>
        <p:txBody>
          <a:bodyPr/>
          <a:lstStyle/>
          <a:p>
            <a:pPr eaLnBrk="1" hangingPunct="1">
              <a:lnSpc>
                <a:spcPct val="150000"/>
              </a:lnSpc>
              <a:buFont typeface="Wingdings" pitchFamily="2" charset="2"/>
              <a:buNone/>
            </a:pPr>
            <a:r>
              <a:rPr lang="en-US" altLang="zh-CN" dirty="0"/>
              <a:t>  1.</a:t>
            </a:r>
            <a:r>
              <a:rPr lang="zh-CN" altLang="en-US" dirty="0"/>
              <a:t>带有</a:t>
            </a:r>
            <a:r>
              <a:rPr lang="en-US" altLang="zh-CN" dirty="0"/>
              <a:t>IN</a:t>
            </a:r>
            <a:r>
              <a:rPr lang="zh-CN" altLang="en-US" dirty="0"/>
              <a:t>谓词的子查询 </a:t>
            </a:r>
          </a:p>
          <a:p>
            <a:pPr eaLnBrk="1" hangingPunct="1">
              <a:lnSpc>
                <a:spcPct val="150000"/>
              </a:lnSpc>
              <a:buFont typeface="Wingdings" pitchFamily="2" charset="2"/>
              <a:buNone/>
            </a:pPr>
            <a:r>
              <a:rPr lang="zh-CN" altLang="en-US" dirty="0"/>
              <a:t>  </a:t>
            </a:r>
            <a:r>
              <a:rPr lang="en-US" altLang="zh-CN" dirty="0"/>
              <a:t>2.</a:t>
            </a:r>
            <a:r>
              <a:rPr lang="zh-CN" altLang="en-US" dirty="0"/>
              <a:t>带有比较运算符的子查询</a:t>
            </a:r>
          </a:p>
          <a:p>
            <a:pPr eaLnBrk="1" hangingPunct="1">
              <a:lnSpc>
                <a:spcPct val="150000"/>
              </a:lnSpc>
              <a:buFont typeface="Wingdings" pitchFamily="2" charset="2"/>
              <a:buNone/>
            </a:pPr>
            <a:r>
              <a:rPr lang="zh-CN" altLang="en-US" dirty="0">
                <a:solidFill>
                  <a:srgbClr val="7030A0"/>
                </a:solidFill>
              </a:rPr>
              <a:t>  </a:t>
            </a:r>
            <a:r>
              <a:rPr lang="en-US" altLang="zh-CN" dirty="0">
                <a:solidFill>
                  <a:srgbClr val="7030A0"/>
                </a:solidFill>
              </a:rPr>
              <a:t>3.</a:t>
            </a:r>
            <a:r>
              <a:rPr lang="zh-CN" altLang="en-US" dirty="0">
                <a:solidFill>
                  <a:srgbClr val="7030A0"/>
                </a:solidFill>
              </a:rPr>
              <a:t>带有</a:t>
            </a:r>
            <a:r>
              <a:rPr lang="en-US" altLang="zh-CN" dirty="0">
                <a:solidFill>
                  <a:srgbClr val="7030A0"/>
                </a:solidFill>
              </a:rPr>
              <a:t>ANY</a:t>
            </a:r>
            <a:r>
              <a:rPr lang="zh-CN" altLang="en-US" dirty="0">
                <a:solidFill>
                  <a:srgbClr val="7030A0"/>
                </a:solidFill>
              </a:rPr>
              <a:t>（</a:t>
            </a:r>
            <a:r>
              <a:rPr lang="en-US" altLang="zh-CN" dirty="0">
                <a:solidFill>
                  <a:srgbClr val="7030A0"/>
                </a:solidFill>
              </a:rPr>
              <a:t>SOME</a:t>
            </a:r>
            <a:r>
              <a:rPr lang="zh-CN" altLang="en-US" dirty="0">
                <a:solidFill>
                  <a:srgbClr val="7030A0"/>
                </a:solidFill>
              </a:rPr>
              <a:t>）或</a:t>
            </a:r>
            <a:r>
              <a:rPr lang="en-US" altLang="zh-CN" dirty="0">
                <a:solidFill>
                  <a:srgbClr val="7030A0"/>
                </a:solidFill>
              </a:rPr>
              <a:t>ALL</a:t>
            </a:r>
            <a:r>
              <a:rPr lang="zh-CN" altLang="en-US" dirty="0">
                <a:solidFill>
                  <a:srgbClr val="7030A0"/>
                </a:solidFill>
              </a:rPr>
              <a:t>谓词的子查询</a:t>
            </a:r>
          </a:p>
          <a:p>
            <a:pPr eaLnBrk="1" hangingPunct="1">
              <a:lnSpc>
                <a:spcPct val="150000"/>
              </a:lnSpc>
              <a:buFont typeface="Wingdings" pitchFamily="2" charset="2"/>
              <a:buNone/>
            </a:pPr>
            <a:r>
              <a:rPr lang="zh-CN" altLang="en-US" dirty="0"/>
              <a:t>  </a:t>
            </a:r>
            <a:r>
              <a:rPr lang="en-US" altLang="zh-CN" dirty="0"/>
              <a:t>4.</a:t>
            </a:r>
            <a:r>
              <a:rPr lang="zh-CN" altLang="en-US" dirty="0"/>
              <a:t>带有</a:t>
            </a:r>
            <a:r>
              <a:rPr lang="en-US" altLang="zh-CN" dirty="0"/>
              <a:t>EXISTS</a:t>
            </a:r>
            <a:r>
              <a:rPr lang="zh-CN" altLang="en-US" dirty="0"/>
              <a:t>谓词的子查询</a:t>
            </a:r>
          </a:p>
          <a:p>
            <a:pPr eaLnBrk="1" hangingPunct="1">
              <a:lnSpc>
                <a:spcPct val="130000"/>
              </a:lnSpc>
              <a:buFont typeface="Wingdings" pitchFamily="2" charset="2"/>
              <a:buNone/>
            </a:pPr>
            <a:endParaRPr lang="en-US" altLang="zh-CN"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EE5F69D3-F031-FE8F-256A-B47C8D08D5FE}"/>
              </a:ext>
            </a:extLst>
          </p:cNvPr>
          <p:cNvSpPr>
            <a:spLocks noGrp="1" noChangeArrowheads="1"/>
          </p:cNvSpPr>
          <p:nvPr>
            <p:ph type="title" idx="4294967295"/>
          </p:nvPr>
        </p:nvSpPr>
        <p:spPr>
          <a:xfrm>
            <a:off x="323528" y="376272"/>
            <a:ext cx="7015163" cy="848916"/>
          </a:xfrm>
        </p:spPr>
        <p:txBody>
          <a:bodyPr/>
          <a:lstStyle/>
          <a:p>
            <a:pPr eaLnBrk="1" hangingPunct="1"/>
            <a:r>
              <a:rPr lang="zh-CN" altLang="en-US" sz="2400" dirty="0"/>
              <a:t>带有</a:t>
            </a:r>
            <a:r>
              <a:rPr lang="en-US" altLang="zh-CN" sz="2400" dirty="0"/>
              <a:t>ANY</a:t>
            </a:r>
            <a:r>
              <a:rPr lang="zh-CN" altLang="en-US" sz="2400" dirty="0"/>
              <a:t>（</a:t>
            </a:r>
            <a:r>
              <a:rPr lang="en-US" altLang="zh-CN" sz="2400" dirty="0"/>
              <a:t>SOME</a:t>
            </a:r>
            <a:r>
              <a:rPr lang="zh-CN" altLang="en-US" sz="2400" dirty="0"/>
              <a:t>）或</a:t>
            </a:r>
            <a:r>
              <a:rPr lang="en-US" altLang="zh-CN" sz="2400" dirty="0"/>
              <a:t>ALL</a:t>
            </a:r>
            <a:r>
              <a:rPr lang="zh-CN" altLang="en-US" sz="2400" dirty="0"/>
              <a:t>谓词的子查询 </a:t>
            </a:r>
          </a:p>
        </p:txBody>
      </p:sp>
      <p:sp>
        <p:nvSpPr>
          <p:cNvPr id="86019" name="Rectangle 3">
            <a:extLst>
              <a:ext uri="{FF2B5EF4-FFF2-40B4-BE49-F238E27FC236}">
                <a16:creationId xmlns:a16="http://schemas.microsoft.com/office/drawing/2014/main" id="{619786A8-AC33-69AF-B9FF-DFDF922F1B4C}"/>
              </a:ext>
            </a:extLst>
          </p:cNvPr>
          <p:cNvSpPr>
            <a:spLocks noGrp="1" noChangeArrowheads="1"/>
          </p:cNvSpPr>
          <p:nvPr>
            <p:ph type="body" idx="4294967295"/>
          </p:nvPr>
        </p:nvSpPr>
        <p:spPr>
          <a:xfrm>
            <a:off x="683568" y="1670412"/>
            <a:ext cx="8105527" cy="3962400"/>
          </a:xfrm>
        </p:spPr>
        <p:txBody>
          <a:bodyPr>
            <a:normAutofit/>
          </a:bodyPr>
          <a:lstStyle/>
          <a:p>
            <a:pPr marL="457200" indent="-457200">
              <a:lnSpc>
                <a:spcPct val="120000"/>
              </a:lnSpc>
              <a:buNone/>
            </a:pPr>
            <a:r>
              <a:rPr lang="zh-CN" altLang="en-US" sz="2400" dirty="0"/>
              <a:t>使用</a:t>
            </a:r>
            <a:r>
              <a:rPr lang="en-US" altLang="zh-CN" sz="2400" dirty="0"/>
              <a:t>ANY</a:t>
            </a:r>
            <a:r>
              <a:rPr lang="zh-CN" altLang="en-US" sz="2400" dirty="0"/>
              <a:t>或</a:t>
            </a:r>
            <a:r>
              <a:rPr lang="en-US" altLang="zh-CN" sz="2400" dirty="0"/>
              <a:t>ALL</a:t>
            </a:r>
            <a:r>
              <a:rPr lang="zh-CN" altLang="en-US" sz="2400" dirty="0"/>
              <a:t>谓词时必须同时使用比较运算符</a:t>
            </a:r>
          </a:p>
          <a:p>
            <a:pPr marL="457200" indent="-457200">
              <a:lnSpc>
                <a:spcPct val="120000"/>
              </a:lnSpc>
              <a:buNone/>
            </a:pPr>
            <a:r>
              <a:rPr lang="zh-CN" altLang="en-US" sz="2000" dirty="0"/>
              <a:t>语义为：</a:t>
            </a:r>
          </a:p>
          <a:p>
            <a:pPr marL="742950" lvl="1" indent="-400050">
              <a:lnSpc>
                <a:spcPct val="120000"/>
              </a:lnSpc>
              <a:buFont typeface="Arial" panose="020B0604020202020204" pitchFamily="34" charset="0"/>
              <a:buChar char="•"/>
            </a:pPr>
            <a:r>
              <a:rPr lang="en-US" altLang="zh-CN" sz="2000" dirty="0"/>
              <a:t>&gt; ANY	</a:t>
            </a:r>
            <a:r>
              <a:rPr lang="zh-CN" altLang="en-US" sz="2000" dirty="0"/>
              <a:t>大于子查询结果中的某个值       </a:t>
            </a:r>
          </a:p>
          <a:p>
            <a:pPr marL="742950" lvl="1" indent="-400050">
              <a:lnSpc>
                <a:spcPct val="120000"/>
              </a:lnSpc>
              <a:buFont typeface="Arial" panose="020B0604020202020204" pitchFamily="34" charset="0"/>
              <a:buChar char="•"/>
            </a:pPr>
            <a:r>
              <a:rPr lang="en-US" altLang="zh-CN" sz="2000" dirty="0"/>
              <a:t>&gt; ALL	</a:t>
            </a:r>
            <a:r>
              <a:rPr lang="zh-CN" altLang="en-US" sz="2000" dirty="0"/>
              <a:t>大于子查询结果中的所有值</a:t>
            </a:r>
          </a:p>
          <a:p>
            <a:pPr marL="742950" lvl="1" indent="-400050">
              <a:lnSpc>
                <a:spcPct val="120000"/>
              </a:lnSpc>
              <a:buFont typeface="Arial" panose="020B0604020202020204" pitchFamily="34" charset="0"/>
              <a:buChar char="•"/>
            </a:pPr>
            <a:r>
              <a:rPr lang="en-US" altLang="zh-CN" sz="2000" dirty="0"/>
              <a:t>&lt; ANY	</a:t>
            </a:r>
            <a:r>
              <a:rPr lang="zh-CN" altLang="en-US" sz="2000" dirty="0"/>
              <a:t>小于子查询结果中的某个值    </a:t>
            </a:r>
          </a:p>
          <a:p>
            <a:pPr marL="742950" lvl="1" indent="-400050">
              <a:lnSpc>
                <a:spcPct val="120000"/>
              </a:lnSpc>
              <a:buFont typeface="Arial" panose="020B0604020202020204" pitchFamily="34" charset="0"/>
              <a:buChar char="•"/>
            </a:pPr>
            <a:r>
              <a:rPr lang="en-US" altLang="zh-CN" sz="2000" dirty="0"/>
              <a:t>&lt; ALL	</a:t>
            </a:r>
            <a:r>
              <a:rPr lang="zh-CN" altLang="en-US" sz="2000" dirty="0"/>
              <a:t>小于子查询结果中的所有值</a:t>
            </a:r>
          </a:p>
          <a:p>
            <a:pPr marL="742950" lvl="1" indent="-400050">
              <a:lnSpc>
                <a:spcPct val="120000"/>
              </a:lnSpc>
              <a:buFont typeface="Arial" panose="020B0604020202020204" pitchFamily="34" charset="0"/>
              <a:buChar char="•"/>
            </a:pPr>
            <a:r>
              <a:rPr lang="en-US" altLang="zh-CN" sz="2000" dirty="0"/>
              <a:t>&gt;= ANY	</a:t>
            </a:r>
            <a:r>
              <a:rPr lang="zh-CN" altLang="en-US" sz="2000" dirty="0"/>
              <a:t>大于等于子查询结果中的某个值    </a:t>
            </a:r>
          </a:p>
          <a:p>
            <a:pPr marL="742950" lvl="1" indent="-400050">
              <a:lnSpc>
                <a:spcPct val="120000"/>
              </a:lnSpc>
              <a:buFont typeface="Arial" panose="020B0604020202020204" pitchFamily="34" charset="0"/>
              <a:buChar char="•"/>
            </a:pPr>
            <a:r>
              <a:rPr lang="en-US" altLang="zh-CN" sz="2000" dirty="0"/>
              <a:t>&gt;= ALL	</a:t>
            </a:r>
            <a:r>
              <a:rPr lang="zh-CN" altLang="en-US" sz="2000" dirty="0"/>
              <a:t>大于等于子查询结果中的所有值</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92737352-73CA-B88F-98F5-6A1C9662F3B3}"/>
              </a:ext>
            </a:extLst>
          </p:cNvPr>
          <p:cNvSpPr>
            <a:spLocks noGrp="1" noChangeArrowheads="1"/>
          </p:cNvSpPr>
          <p:nvPr>
            <p:ph type="title" idx="4294967295"/>
          </p:nvPr>
        </p:nvSpPr>
        <p:spPr>
          <a:xfrm>
            <a:off x="827584" y="332656"/>
            <a:ext cx="7015163" cy="848916"/>
          </a:xfrm>
        </p:spPr>
        <p:txBody>
          <a:bodyPr/>
          <a:lstStyle/>
          <a:p>
            <a:pPr eaLnBrk="1" hangingPunct="1"/>
            <a:r>
              <a:rPr lang="zh-CN" altLang="en-US" sz="2400" dirty="0"/>
              <a:t>带有</a:t>
            </a:r>
            <a:r>
              <a:rPr lang="en-US" altLang="zh-CN" sz="2400" dirty="0"/>
              <a:t>ANY</a:t>
            </a:r>
            <a:r>
              <a:rPr lang="zh-CN" altLang="en-US" sz="2400" dirty="0"/>
              <a:t>（</a:t>
            </a:r>
            <a:r>
              <a:rPr lang="en-US" altLang="zh-CN" sz="2400" dirty="0"/>
              <a:t>SOME</a:t>
            </a:r>
            <a:r>
              <a:rPr lang="zh-CN" altLang="en-US" sz="2400" dirty="0"/>
              <a:t>）或</a:t>
            </a:r>
            <a:r>
              <a:rPr lang="en-US" altLang="zh-CN" sz="2400" dirty="0"/>
              <a:t>ALL</a:t>
            </a:r>
            <a:r>
              <a:rPr lang="zh-CN" altLang="en-US" sz="2400" dirty="0"/>
              <a:t>谓词的子查询 （续）</a:t>
            </a:r>
          </a:p>
        </p:txBody>
      </p:sp>
      <p:sp>
        <p:nvSpPr>
          <p:cNvPr id="87043" name="Rectangle 3">
            <a:extLst>
              <a:ext uri="{FF2B5EF4-FFF2-40B4-BE49-F238E27FC236}">
                <a16:creationId xmlns:a16="http://schemas.microsoft.com/office/drawing/2014/main" id="{F4B74CC0-1C0C-EC38-0759-8FFA5D86B9D1}"/>
              </a:ext>
            </a:extLst>
          </p:cNvPr>
          <p:cNvSpPr>
            <a:spLocks noGrp="1" noChangeArrowheads="1"/>
          </p:cNvSpPr>
          <p:nvPr>
            <p:ph type="body" idx="4294967295"/>
          </p:nvPr>
        </p:nvSpPr>
        <p:spPr>
          <a:xfrm>
            <a:off x="827584" y="1593056"/>
            <a:ext cx="7632848" cy="3962400"/>
          </a:xfrm>
        </p:spPr>
        <p:txBody>
          <a:bodyPr>
            <a:normAutofit/>
          </a:bodyPr>
          <a:lstStyle/>
          <a:p>
            <a:pPr marL="742950" lvl="1" indent="-400050">
              <a:lnSpc>
                <a:spcPct val="120000"/>
              </a:lnSpc>
              <a:buFont typeface="Arial" panose="020B0604020202020204" pitchFamily="34" charset="0"/>
              <a:buChar char="•"/>
            </a:pPr>
            <a:r>
              <a:rPr lang="en-US" altLang="zh-CN" sz="2000" dirty="0"/>
              <a:t>&lt;= ANY	</a:t>
            </a:r>
            <a:r>
              <a:rPr lang="zh-CN" altLang="en-US" sz="2000" dirty="0"/>
              <a:t>小于等于子查询结果中的某个值    </a:t>
            </a:r>
          </a:p>
          <a:p>
            <a:pPr marL="742950" lvl="1" indent="-400050">
              <a:lnSpc>
                <a:spcPct val="120000"/>
              </a:lnSpc>
              <a:buFont typeface="Arial" panose="020B0604020202020204" pitchFamily="34" charset="0"/>
              <a:buChar char="•"/>
            </a:pPr>
            <a:r>
              <a:rPr lang="en-US" altLang="zh-CN" sz="2000" dirty="0"/>
              <a:t>&lt;= ALL	</a:t>
            </a:r>
            <a:r>
              <a:rPr lang="zh-CN" altLang="en-US" sz="2000" dirty="0"/>
              <a:t>小于等于子查询结果中的所有值</a:t>
            </a:r>
          </a:p>
          <a:p>
            <a:pPr marL="742950" lvl="1" indent="-400050">
              <a:lnSpc>
                <a:spcPct val="120000"/>
              </a:lnSpc>
              <a:buFont typeface="Arial" panose="020B0604020202020204" pitchFamily="34" charset="0"/>
              <a:buChar char="•"/>
            </a:pPr>
            <a:r>
              <a:rPr lang="en-US" altLang="zh-CN" sz="2000" dirty="0"/>
              <a:t>= ANY	</a:t>
            </a:r>
            <a:r>
              <a:rPr lang="zh-CN" altLang="en-US" sz="2000" dirty="0"/>
              <a:t>等于子查询结果中的某个值        </a:t>
            </a:r>
          </a:p>
          <a:p>
            <a:pPr marL="742950" lvl="1" indent="-400050">
              <a:lnSpc>
                <a:spcPct val="120000"/>
              </a:lnSpc>
              <a:buFont typeface="Arial" panose="020B0604020202020204" pitchFamily="34" charset="0"/>
              <a:buChar char="•"/>
            </a:pPr>
            <a:r>
              <a:rPr lang="en-US" altLang="zh-CN" sz="2000" dirty="0"/>
              <a:t>=ALL	</a:t>
            </a:r>
            <a:r>
              <a:rPr lang="zh-CN" altLang="en-US" sz="2000" dirty="0"/>
              <a:t>等于子查询结果中的所有值（通常没有实际意义）</a:t>
            </a:r>
          </a:p>
          <a:p>
            <a:pPr marL="742950" lvl="1" indent="-400050">
              <a:lnSpc>
                <a:spcPct val="120000"/>
              </a:lnSpc>
              <a:buFont typeface="Arial" panose="020B0604020202020204" pitchFamily="34" charset="0"/>
              <a:buChar char="•"/>
            </a:pPr>
            <a:r>
              <a:rPr lang="en-US" altLang="zh-CN" sz="2000" dirty="0"/>
              <a:t>!=</a:t>
            </a:r>
            <a:r>
              <a:rPr lang="zh-CN" altLang="en-US" sz="2000" dirty="0"/>
              <a:t>（或</a:t>
            </a:r>
            <a:r>
              <a:rPr lang="en-US" altLang="zh-CN" sz="2000" dirty="0"/>
              <a:t>&lt;&gt;</a:t>
            </a:r>
            <a:r>
              <a:rPr lang="zh-CN" altLang="en-US" sz="2000" dirty="0"/>
              <a:t>）</a:t>
            </a:r>
            <a:r>
              <a:rPr lang="en-US" altLang="zh-CN" sz="2000" dirty="0"/>
              <a:t>ANY	</a:t>
            </a:r>
            <a:r>
              <a:rPr lang="zh-CN" altLang="en-US" sz="2000" dirty="0"/>
              <a:t>不等于子查询结果中的某个值</a:t>
            </a:r>
          </a:p>
          <a:p>
            <a:pPr marL="742950" lvl="1" indent="-400050">
              <a:lnSpc>
                <a:spcPct val="120000"/>
              </a:lnSpc>
              <a:buFont typeface="Arial" panose="020B0604020202020204" pitchFamily="34" charset="0"/>
              <a:buChar char="•"/>
            </a:pPr>
            <a:r>
              <a:rPr lang="en-US" altLang="zh-CN" sz="2000" dirty="0"/>
              <a:t>!=</a:t>
            </a:r>
            <a:r>
              <a:rPr lang="zh-CN" altLang="en-US" sz="2000" dirty="0"/>
              <a:t>（或</a:t>
            </a:r>
            <a:r>
              <a:rPr lang="en-US" altLang="zh-CN" sz="2000" dirty="0"/>
              <a:t>&lt;&gt;</a:t>
            </a:r>
            <a:r>
              <a:rPr lang="zh-CN" altLang="en-US" sz="2000" dirty="0"/>
              <a:t>）</a:t>
            </a:r>
            <a:r>
              <a:rPr lang="en-US" altLang="zh-CN" sz="2000" dirty="0"/>
              <a:t>ALL	</a:t>
            </a:r>
            <a:r>
              <a:rPr lang="zh-CN" altLang="en-US" sz="2000" dirty="0"/>
              <a:t>不等于子查询结果中的任何一个值</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48DFE467-A6EC-59A2-5C67-80F8A8CECD96}"/>
              </a:ext>
            </a:extLst>
          </p:cNvPr>
          <p:cNvSpPr>
            <a:spLocks noGrp="1" noChangeArrowheads="1"/>
          </p:cNvSpPr>
          <p:nvPr>
            <p:ph type="title" idx="4294967295"/>
          </p:nvPr>
        </p:nvSpPr>
        <p:spPr>
          <a:xfrm>
            <a:off x="539552" y="506015"/>
            <a:ext cx="6858000" cy="848916"/>
          </a:xfrm>
        </p:spPr>
        <p:txBody>
          <a:bodyPr/>
          <a:lstStyle/>
          <a:p>
            <a:pPr eaLnBrk="1" hangingPunct="1"/>
            <a:r>
              <a:rPr lang="zh-CN" altLang="en-US" sz="2400" dirty="0"/>
              <a:t>带有</a:t>
            </a:r>
            <a:r>
              <a:rPr lang="en-US" altLang="zh-CN" sz="2400" dirty="0"/>
              <a:t>ANY</a:t>
            </a:r>
            <a:r>
              <a:rPr lang="zh-CN" altLang="en-US" sz="2400" dirty="0"/>
              <a:t>（</a:t>
            </a:r>
            <a:r>
              <a:rPr lang="en-US" altLang="zh-CN" sz="2400" dirty="0"/>
              <a:t>SOME</a:t>
            </a:r>
            <a:r>
              <a:rPr lang="zh-CN" altLang="en-US" sz="2400" dirty="0"/>
              <a:t>）或</a:t>
            </a:r>
            <a:r>
              <a:rPr lang="en-US" altLang="zh-CN" sz="2400" dirty="0"/>
              <a:t>ALL</a:t>
            </a:r>
            <a:r>
              <a:rPr lang="zh-CN" altLang="en-US" sz="2400" dirty="0"/>
              <a:t>谓词的子查询 （续）</a:t>
            </a:r>
          </a:p>
        </p:txBody>
      </p:sp>
      <p:sp>
        <p:nvSpPr>
          <p:cNvPr id="88067" name="Rectangle 3">
            <a:extLst>
              <a:ext uri="{FF2B5EF4-FFF2-40B4-BE49-F238E27FC236}">
                <a16:creationId xmlns:a16="http://schemas.microsoft.com/office/drawing/2014/main" id="{5998AD9F-933D-34C7-88DF-10DDD0F0148B}"/>
              </a:ext>
            </a:extLst>
          </p:cNvPr>
          <p:cNvSpPr>
            <a:spLocks noGrp="1" noChangeArrowheads="1"/>
          </p:cNvSpPr>
          <p:nvPr>
            <p:ph type="body" idx="4294967295"/>
          </p:nvPr>
        </p:nvSpPr>
        <p:spPr>
          <a:xfrm>
            <a:off x="683568" y="1556792"/>
            <a:ext cx="7498315" cy="4266307"/>
          </a:xfrm>
        </p:spPr>
        <p:txBody>
          <a:bodyPr/>
          <a:lstStyle/>
          <a:p>
            <a:pPr marL="457200" indent="-457200">
              <a:lnSpc>
                <a:spcPct val="150000"/>
              </a:lnSpc>
              <a:spcBef>
                <a:spcPct val="0"/>
              </a:spcBef>
              <a:buNone/>
            </a:pPr>
            <a:r>
              <a:rPr lang="en-US" altLang="zh-CN" sz="1800" dirty="0"/>
              <a:t>[</a:t>
            </a:r>
            <a:r>
              <a:rPr lang="zh-CN" altLang="en-US" sz="1800" dirty="0"/>
              <a:t>例</a:t>
            </a:r>
            <a:r>
              <a:rPr lang="en-US" altLang="zh-CN" sz="1800" dirty="0"/>
              <a:t>3.60]  </a:t>
            </a:r>
            <a:r>
              <a:rPr lang="zh-CN" altLang="en-US" sz="1800" dirty="0"/>
              <a:t>查询非计算机科学技术专业中比计算机科学技术专业任意一个学生年龄小（出生日期晚）的学生的姓名、出生日期和主修专业</a:t>
            </a:r>
            <a:endParaRPr lang="en-US" altLang="zh-CN" sz="1800" dirty="0"/>
          </a:p>
          <a:p>
            <a:pPr marL="457200" indent="-457200">
              <a:lnSpc>
                <a:spcPct val="150000"/>
              </a:lnSpc>
              <a:spcBef>
                <a:spcPct val="0"/>
              </a:spcBef>
              <a:buNone/>
            </a:pPr>
            <a:r>
              <a:rPr lang="zh-CN" altLang="en-US" sz="1500" dirty="0"/>
              <a:t>    </a:t>
            </a:r>
            <a:r>
              <a:rPr lang="en-US" altLang="zh-CN" sz="1500" dirty="0"/>
              <a:t>SELECT </a:t>
            </a:r>
            <a:r>
              <a:rPr lang="en-US" altLang="zh-CN" sz="1500" dirty="0" err="1"/>
              <a:t>Sname</a:t>
            </a:r>
            <a:r>
              <a:rPr lang="zh-CN" altLang="en-US" sz="1500" dirty="0"/>
              <a:t>,</a:t>
            </a:r>
            <a:r>
              <a:rPr lang="en-US" altLang="zh-CN" sz="1500" dirty="0" err="1"/>
              <a:t>Sbirthdate</a:t>
            </a:r>
            <a:r>
              <a:rPr lang="en-US" altLang="zh-CN" sz="1500" dirty="0"/>
              <a:t>,</a:t>
            </a:r>
            <a:r>
              <a:rPr lang="zh-CN" altLang="en-US" sz="1500" dirty="0"/>
              <a:t> </a:t>
            </a:r>
            <a:r>
              <a:rPr lang="en-US" altLang="zh-CN" sz="1500" dirty="0" err="1"/>
              <a:t>Smajor</a:t>
            </a:r>
            <a:endParaRPr lang="en-US" altLang="zh-CN" sz="1500" dirty="0"/>
          </a:p>
          <a:p>
            <a:pPr marL="457200" indent="-457200">
              <a:lnSpc>
                <a:spcPct val="150000"/>
              </a:lnSpc>
              <a:spcBef>
                <a:spcPct val="0"/>
              </a:spcBef>
              <a:buNone/>
            </a:pPr>
            <a:r>
              <a:rPr lang="en-US" altLang="zh-CN" sz="1500" dirty="0"/>
              <a:t>    FROM    Student</a:t>
            </a:r>
          </a:p>
          <a:p>
            <a:pPr marL="457200" indent="-457200">
              <a:lnSpc>
                <a:spcPct val="150000"/>
              </a:lnSpc>
              <a:spcBef>
                <a:spcPct val="0"/>
              </a:spcBef>
              <a:buNone/>
            </a:pPr>
            <a:r>
              <a:rPr lang="en-US" altLang="zh-CN" sz="1500" dirty="0"/>
              <a:t>    WHERE </a:t>
            </a:r>
            <a:r>
              <a:rPr lang="en-US" altLang="zh-CN" sz="1500" dirty="0" err="1"/>
              <a:t>Sbirthdate</a:t>
            </a:r>
            <a:r>
              <a:rPr lang="en-US" altLang="zh-CN" sz="1500" dirty="0"/>
              <a:t> &gt; </a:t>
            </a:r>
            <a:r>
              <a:rPr lang="en-US" altLang="zh-CN" sz="1500" dirty="0">
                <a:solidFill>
                  <a:srgbClr val="D75B5B"/>
                </a:solidFill>
              </a:rPr>
              <a:t>ANY</a:t>
            </a:r>
            <a:r>
              <a:rPr lang="en-US" altLang="zh-CN" sz="1500" dirty="0"/>
              <a:t> </a:t>
            </a:r>
            <a:r>
              <a:rPr lang="zh-CN" altLang="en-US" sz="1500" dirty="0"/>
              <a:t>(</a:t>
            </a:r>
            <a:r>
              <a:rPr lang="en-US" altLang="zh-CN" sz="1500" dirty="0"/>
              <a:t>SELECT  </a:t>
            </a:r>
            <a:r>
              <a:rPr lang="en-US" altLang="zh-CN" sz="1500" dirty="0" err="1"/>
              <a:t>Sbirthdate</a:t>
            </a:r>
            <a:endParaRPr lang="en-US" altLang="zh-CN" sz="1500" dirty="0"/>
          </a:p>
          <a:p>
            <a:pPr marL="457200" indent="-457200">
              <a:lnSpc>
                <a:spcPct val="150000"/>
              </a:lnSpc>
              <a:spcBef>
                <a:spcPct val="0"/>
              </a:spcBef>
              <a:buNone/>
            </a:pPr>
            <a:r>
              <a:rPr lang="en-US" altLang="zh-CN" sz="1500" dirty="0"/>
              <a:t>                                         FROM    Student</a:t>
            </a:r>
          </a:p>
          <a:p>
            <a:pPr marL="457200" indent="-457200">
              <a:lnSpc>
                <a:spcPct val="150000"/>
              </a:lnSpc>
              <a:spcBef>
                <a:spcPct val="0"/>
              </a:spcBef>
              <a:buNone/>
            </a:pPr>
            <a:r>
              <a:rPr lang="en-US" altLang="zh-CN" sz="1500" dirty="0"/>
              <a:t>                                         WHERE </a:t>
            </a:r>
            <a:r>
              <a:rPr lang="en-US" altLang="zh-CN" sz="1500" dirty="0" err="1"/>
              <a:t>Smajor</a:t>
            </a:r>
            <a:r>
              <a:rPr lang="en-US" altLang="zh-CN" sz="1500" dirty="0"/>
              <a:t>= ‘</a:t>
            </a:r>
            <a:r>
              <a:rPr lang="zh-CN" altLang="en-US" sz="1500" dirty="0"/>
              <a:t>计算机科学与技术</a:t>
            </a:r>
            <a:r>
              <a:rPr lang="en-US" altLang="zh-CN" sz="1500" dirty="0"/>
              <a:t>'</a:t>
            </a:r>
            <a:r>
              <a:rPr lang="zh-CN" altLang="en-US" sz="1500" dirty="0"/>
              <a:t>)</a:t>
            </a:r>
          </a:p>
          <a:p>
            <a:pPr marL="457200" indent="-457200">
              <a:lnSpc>
                <a:spcPct val="150000"/>
              </a:lnSpc>
              <a:spcBef>
                <a:spcPct val="0"/>
              </a:spcBef>
              <a:buNone/>
            </a:pPr>
            <a:r>
              <a:rPr lang="en-US" altLang="zh-CN" sz="1500" dirty="0"/>
              <a:t>     </a:t>
            </a:r>
            <a:r>
              <a:rPr lang="en-US" altLang="zh-CN" sz="1500" dirty="0">
                <a:solidFill>
                  <a:srgbClr val="D75B5B"/>
                </a:solidFill>
              </a:rPr>
              <a:t>AND </a:t>
            </a:r>
            <a:r>
              <a:rPr lang="en-US" altLang="zh-CN" sz="1500" dirty="0" err="1">
                <a:solidFill>
                  <a:srgbClr val="D75B5B"/>
                </a:solidFill>
              </a:rPr>
              <a:t>Smajor</a:t>
            </a:r>
            <a:r>
              <a:rPr lang="en-US" altLang="zh-CN" sz="1500" dirty="0">
                <a:solidFill>
                  <a:srgbClr val="D75B5B"/>
                </a:solidFill>
              </a:rPr>
              <a:t> &lt;&gt; ‘</a:t>
            </a:r>
            <a:r>
              <a:rPr lang="zh-CN" altLang="en-US" sz="1500" dirty="0">
                <a:solidFill>
                  <a:srgbClr val="D75B5B"/>
                </a:solidFill>
              </a:rPr>
              <a:t>计算机科学与技术</a:t>
            </a:r>
            <a:r>
              <a:rPr lang="en-US" altLang="zh-CN" sz="1500" dirty="0">
                <a:solidFill>
                  <a:srgbClr val="D75B5B"/>
                </a:solidFill>
              </a:rPr>
              <a:t> ’</a:t>
            </a:r>
            <a:r>
              <a:rPr lang="en-US" altLang="zh-CN" sz="1500" dirty="0"/>
              <a:t>;           /*</a:t>
            </a:r>
            <a:r>
              <a:rPr lang="zh-CN" altLang="en-US" sz="1500" dirty="0"/>
              <a:t>父查询块中的条件 *</a:t>
            </a:r>
            <a:r>
              <a:rPr lang="en-US" altLang="zh-CN" sz="1500" dirty="0"/>
              <a:t>/</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568B075E-244C-8A19-B8D1-29632E36B036}"/>
              </a:ext>
            </a:extLst>
          </p:cNvPr>
          <p:cNvSpPr>
            <a:spLocks noGrp="1" noChangeArrowheads="1"/>
          </p:cNvSpPr>
          <p:nvPr>
            <p:ph type="title" idx="4294967295"/>
          </p:nvPr>
        </p:nvSpPr>
        <p:spPr>
          <a:xfrm>
            <a:off x="683568" y="620688"/>
            <a:ext cx="6885385" cy="422672"/>
          </a:xfrm>
        </p:spPr>
        <p:txBody>
          <a:bodyPr>
            <a:normAutofit fontScale="90000"/>
          </a:bodyPr>
          <a:lstStyle/>
          <a:p>
            <a:pPr eaLnBrk="1" hangingPunct="1"/>
            <a:r>
              <a:rPr lang="zh-CN" altLang="en-US" sz="2400" dirty="0"/>
              <a:t>带有</a:t>
            </a:r>
            <a:r>
              <a:rPr lang="en-US" altLang="zh-CN" sz="2400" dirty="0"/>
              <a:t>ANY</a:t>
            </a:r>
            <a:r>
              <a:rPr lang="zh-CN" altLang="en-US" sz="2400" dirty="0"/>
              <a:t>（</a:t>
            </a:r>
            <a:r>
              <a:rPr lang="en-US" altLang="zh-CN" sz="2400" dirty="0"/>
              <a:t>SOME</a:t>
            </a:r>
            <a:r>
              <a:rPr lang="zh-CN" altLang="en-US" sz="2400" dirty="0"/>
              <a:t>）或</a:t>
            </a:r>
            <a:r>
              <a:rPr lang="en-US" altLang="zh-CN" sz="2400" dirty="0"/>
              <a:t>ALL</a:t>
            </a:r>
            <a:r>
              <a:rPr lang="zh-CN" altLang="en-US" sz="2400" dirty="0"/>
              <a:t>谓词的子查询 （续）</a:t>
            </a:r>
          </a:p>
        </p:txBody>
      </p:sp>
      <p:sp>
        <p:nvSpPr>
          <p:cNvPr id="50179" name="Rectangle 3">
            <a:extLst>
              <a:ext uri="{FF2B5EF4-FFF2-40B4-BE49-F238E27FC236}">
                <a16:creationId xmlns:a16="http://schemas.microsoft.com/office/drawing/2014/main" id="{A76C84A5-3D09-31D7-013E-753FA0E288D7}"/>
              </a:ext>
            </a:extLst>
          </p:cNvPr>
          <p:cNvSpPr>
            <a:spLocks noGrp="1" noChangeArrowheads="1"/>
          </p:cNvSpPr>
          <p:nvPr>
            <p:ph type="body" sz="half" idx="4294967295"/>
          </p:nvPr>
        </p:nvSpPr>
        <p:spPr>
          <a:xfrm>
            <a:off x="1043608" y="1646636"/>
            <a:ext cx="6722840" cy="3726656"/>
          </a:xfrm>
        </p:spPr>
        <p:txBody>
          <a:bodyPr>
            <a:normAutofit fontScale="92500" lnSpcReduction="10000"/>
          </a:bodyPr>
          <a:lstStyle/>
          <a:p>
            <a:pPr marL="457200" indent="-457200">
              <a:buNone/>
            </a:pPr>
            <a:r>
              <a:rPr lang="zh-CN" altLang="en-US" sz="1800" dirty="0"/>
              <a:t>结果：</a:t>
            </a:r>
          </a:p>
          <a:p>
            <a:pPr marL="457200" indent="-457200">
              <a:buNone/>
            </a:pPr>
            <a:r>
              <a:rPr lang="zh-CN" altLang="en-US" sz="1500" dirty="0"/>
              <a:t>	</a:t>
            </a:r>
          </a:p>
          <a:p>
            <a:pPr marL="457200" indent="-457200">
              <a:buNone/>
            </a:pPr>
            <a:endParaRPr lang="zh-CN" altLang="en-US" sz="1500" dirty="0"/>
          </a:p>
          <a:p>
            <a:pPr marL="457200" indent="-457200">
              <a:buNone/>
            </a:pPr>
            <a:endParaRPr lang="zh-CN" altLang="en-US" sz="1500" dirty="0"/>
          </a:p>
          <a:p>
            <a:pPr marL="457200" indent="-457200">
              <a:buNone/>
            </a:pPr>
            <a:endParaRPr lang="zh-CN" altLang="en-US" sz="1500" dirty="0"/>
          </a:p>
          <a:p>
            <a:pPr marL="457200" indent="-457200">
              <a:buNone/>
            </a:pPr>
            <a:endParaRPr lang="en-US" altLang="zh-CN" sz="1800" dirty="0"/>
          </a:p>
          <a:p>
            <a:pPr marL="457200" indent="-457200">
              <a:buNone/>
            </a:pPr>
            <a:r>
              <a:rPr lang="zh-CN" altLang="en-US" sz="1800" dirty="0"/>
              <a:t>执行过程：</a:t>
            </a:r>
          </a:p>
          <a:p>
            <a:pPr lvl="1" eaLnBrk="1" hangingPunct="1">
              <a:lnSpc>
                <a:spcPct val="120000"/>
              </a:lnSpc>
            </a:pPr>
            <a:r>
              <a:rPr lang="zh-CN" altLang="en-US" dirty="0"/>
              <a:t>首先处理子查询，找出计算机科学与技术专业中所有学生的出生日期，构成一个集合</a:t>
            </a:r>
            <a:r>
              <a:rPr lang="en-US" altLang="zh-CN" dirty="0"/>
              <a:t>(1999-9-1,2001-8-1,2000-1-8)</a:t>
            </a:r>
          </a:p>
          <a:p>
            <a:pPr lvl="1" eaLnBrk="1" hangingPunct="1">
              <a:lnSpc>
                <a:spcPct val="120000"/>
              </a:lnSpc>
            </a:pPr>
            <a:r>
              <a:rPr lang="zh-CN" altLang="en-US" dirty="0"/>
              <a:t>处理父查询，找所有不是计算机科学与技术专业且年龄大于集合中任意一个的学生</a:t>
            </a:r>
          </a:p>
        </p:txBody>
      </p:sp>
      <p:graphicFrame>
        <p:nvGraphicFramePr>
          <p:cNvPr id="2" name="表格 1">
            <a:extLst>
              <a:ext uri="{FF2B5EF4-FFF2-40B4-BE49-F238E27FC236}">
                <a16:creationId xmlns:a16="http://schemas.microsoft.com/office/drawing/2014/main" id="{90E716B2-F281-D343-EEE3-5006B531439A}"/>
              </a:ext>
            </a:extLst>
          </p:cNvPr>
          <p:cNvGraphicFramePr>
            <a:graphicFrameLocks noGrp="1"/>
          </p:cNvGraphicFramePr>
          <p:nvPr/>
        </p:nvGraphicFramePr>
        <p:xfrm>
          <a:off x="2141935" y="1754983"/>
          <a:ext cx="5081588" cy="1351360"/>
        </p:xfrm>
        <a:graphic>
          <a:graphicData uri="http://schemas.openxmlformats.org/drawingml/2006/table">
            <a:tbl>
              <a:tblPr/>
              <a:tblGrid>
                <a:gridCol w="1432322">
                  <a:extLst>
                    <a:ext uri="{9D8B030D-6E8A-4147-A177-3AD203B41FA5}">
                      <a16:colId xmlns:a16="http://schemas.microsoft.com/office/drawing/2014/main" val="2505171260"/>
                    </a:ext>
                  </a:extLst>
                </a:gridCol>
                <a:gridCol w="1235869">
                  <a:extLst>
                    <a:ext uri="{9D8B030D-6E8A-4147-A177-3AD203B41FA5}">
                      <a16:colId xmlns:a16="http://schemas.microsoft.com/office/drawing/2014/main" val="3365048746"/>
                    </a:ext>
                  </a:extLst>
                </a:gridCol>
                <a:gridCol w="2413397">
                  <a:extLst>
                    <a:ext uri="{9D8B030D-6E8A-4147-A177-3AD203B41FA5}">
                      <a16:colId xmlns:a16="http://schemas.microsoft.com/office/drawing/2014/main" val="3573897544"/>
                    </a:ext>
                  </a:extLst>
                </a:gridCol>
              </a:tblGrid>
              <a:tr h="270272">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Sname</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Sbirthdate</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Smajor</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2051051"/>
                  </a:ext>
                </a:extLst>
              </a:tr>
              <a:tr h="270272">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李勇</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just"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2000-3-8</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信息安全</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27228507"/>
                  </a:ext>
                </a:extLst>
              </a:tr>
              <a:tr h="270272">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陈新奇</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just"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2001-11-1</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信息管理与信息系统</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90424916"/>
                  </a:ext>
                </a:extLst>
              </a:tr>
              <a:tr h="270272">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赵明</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just"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2000-6-12</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数据科学与大数据技术</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7812910"/>
                  </a:ext>
                </a:extLst>
              </a:tr>
              <a:tr h="270272">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王佳佳</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just"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2001-12-7</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269875">
                        <a:spcBef>
                          <a:spcPct val="20000"/>
                        </a:spcBef>
                        <a:buSzPct val="100000"/>
                        <a:buFont typeface="Wingdings" pitchFamily="2" charset="2"/>
                        <a:tabLst>
                          <a:tab pos="3768725" algn="l"/>
                        </a:tabLst>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tabLst>
                          <a:tab pos="3768725" algn="l"/>
                        </a:tabLst>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tabLst>
                          <a:tab pos="3768725" algn="l"/>
                        </a:tabLst>
                        <a:defRPr b="1">
                          <a:solidFill>
                            <a:schemeClr val="tx1"/>
                          </a:solidFill>
                          <a:latin typeface="Arial" panose="020B0604020202020204" pitchFamily="34"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3768725" algn="l"/>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数据科学与大数据技术</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40" marR="5144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65039358"/>
                  </a:ext>
                </a:extLst>
              </a:tr>
            </a:tbl>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26">
            <a:extLst>
              <a:ext uri="{FF2B5EF4-FFF2-40B4-BE49-F238E27FC236}">
                <a16:creationId xmlns:a16="http://schemas.microsoft.com/office/drawing/2014/main" id="{2175A206-342A-3B7E-4534-2F3BB05C71A8}"/>
              </a:ext>
            </a:extLst>
          </p:cNvPr>
          <p:cNvSpPr>
            <a:spLocks noGrp="1" noChangeArrowheads="1"/>
          </p:cNvSpPr>
          <p:nvPr>
            <p:ph type="title" idx="4294967295"/>
          </p:nvPr>
        </p:nvSpPr>
        <p:spPr>
          <a:xfrm>
            <a:off x="1143000" y="832247"/>
            <a:ext cx="6858000" cy="848916"/>
          </a:xfrm>
        </p:spPr>
        <p:txBody>
          <a:bodyPr/>
          <a:lstStyle/>
          <a:p>
            <a:pPr eaLnBrk="1" hangingPunct="1"/>
            <a:r>
              <a:rPr lang="zh-CN" altLang="en-US" sz="2400"/>
              <a:t>带有</a:t>
            </a:r>
            <a:r>
              <a:rPr lang="en-US" altLang="zh-CN" sz="2400"/>
              <a:t>ANY</a:t>
            </a:r>
            <a:r>
              <a:rPr lang="zh-CN" altLang="en-US" sz="2400"/>
              <a:t>（</a:t>
            </a:r>
            <a:r>
              <a:rPr lang="en-US" altLang="zh-CN" sz="2400"/>
              <a:t>SOME</a:t>
            </a:r>
            <a:r>
              <a:rPr lang="zh-CN" altLang="en-US" sz="2400"/>
              <a:t>）或</a:t>
            </a:r>
            <a:r>
              <a:rPr lang="en-US" altLang="zh-CN" sz="2400"/>
              <a:t>ALL</a:t>
            </a:r>
            <a:r>
              <a:rPr lang="zh-CN" altLang="en-US" sz="2400"/>
              <a:t>谓词的子查询 （续）</a:t>
            </a:r>
          </a:p>
        </p:txBody>
      </p:sp>
      <p:sp>
        <p:nvSpPr>
          <p:cNvPr id="90115" name="Rectangle 1027">
            <a:extLst>
              <a:ext uri="{FF2B5EF4-FFF2-40B4-BE49-F238E27FC236}">
                <a16:creationId xmlns:a16="http://schemas.microsoft.com/office/drawing/2014/main" id="{9447A008-3B8A-D5BE-FFE6-33BBF2440418}"/>
              </a:ext>
            </a:extLst>
          </p:cNvPr>
          <p:cNvSpPr>
            <a:spLocks noGrp="1" noChangeArrowheads="1"/>
          </p:cNvSpPr>
          <p:nvPr>
            <p:ph type="body" idx="4294967295"/>
          </p:nvPr>
        </p:nvSpPr>
        <p:spPr>
          <a:xfrm>
            <a:off x="1657350" y="1808560"/>
            <a:ext cx="5829300" cy="3429000"/>
          </a:xfrm>
        </p:spPr>
        <p:txBody>
          <a:bodyPr>
            <a:normAutofit/>
          </a:bodyPr>
          <a:lstStyle/>
          <a:p>
            <a:pPr marL="457200" indent="-457200">
              <a:buNone/>
            </a:pPr>
            <a:r>
              <a:rPr lang="zh-CN" altLang="en-US" sz="2000" dirty="0"/>
              <a:t>用聚集函数实现</a:t>
            </a:r>
            <a:r>
              <a:rPr lang="en-US" altLang="zh-CN" sz="2000" dirty="0"/>
              <a:t>[</a:t>
            </a:r>
            <a:r>
              <a:rPr lang="zh-CN" altLang="en-US" sz="2000" dirty="0"/>
              <a:t>例</a:t>
            </a:r>
            <a:r>
              <a:rPr lang="en-US" altLang="zh-CN" sz="2000" dirty="0"/>
              <a:t>3.60] </a:t>
            </a:r>
          </a:p>
          <a:p>
            <a:pPr marL="457200" indent="-457200">
              <a:buNone/>
            </a:pPr>
            <a:endParaRPr lang="en-US" altLang="zh-CN" sz="1800" dirty="0"/>
          </a:p>
          <a:p>
            <a:pPr marL="457200" indent="-457200">
              <a:lnSpc>
                <a:spcPct val="150000"/>
              </a:lnSpc>
              <a:spcBef>
                <a:spcPct val="0"/>
              </a:spcBef>
              <a:buNone/>
            </a:pPr>
            <a:r>
              <a:rPr lang="en-US" altLang="zh-CN" sz="1500" dirty="0"/>
              <a:t>     </a:t>
            </a:r>
            <a:r>
              <a:rPr lang="en-US" altLang="zh-CN" sz="1650" dirty="0"/>
              <a:t>SELECT </a:t>
            </a:r>
            <a:r>
              <a:rPr lang="en-US" altLang="zh-CN" sz="1650" dirty="0" err="1"/>
              <a:t>Sname</a:t>
            </a:r>
            <a:r>
              <a:rPr lang="zh-CN" altLang="en-US" sz="1650" dirty="0"/>
              <a:t>,</a:t>
            </a:r>
            <a:r>
              <a:rPr lang="en-US" altLang="zh-CN" sz="1650" dirty="0" err="1"/>
              <a:t>Sbirthdate</a:t>
            </a:r>
            <a:r>
              <a:rPr lang="en-US" altLang="zh-CN" sz="1650" dirty="0"/>
              <a:t>, </a:t>
            </a:r>
            <a:r>
              <a:rPr lang="en-US" altLang="zh-CN" sz="1650" dirty="0" err="1"/>
              <a:t>Smajor</a:t>
            </a:r>
            <a:endParaRPr lang="en-US" altLang="zh-CN" sz="1650" dirty="0"/>
          </a:p>
          <a:p>
            <a:pPr marL="457200" indent="-457200">
              <a:lnSpc>
                <a:spcPct val="150000"/>
              </a:lnSpc>
              <a:spcBef>
                <a:spcPct val="0"/>
              </a:spcBef>
              <a:buNone/>
            </a:pPr>
            <a:r>
              <a:rPr lang="en-US" altLang="zh-CN" sz="1650" dirty="0"/>
              <a:t>     FROM   Student</a:t>
            </a:r>
          </a:p>
          <a:p>
            <a:pPr marL="457200" indent="-457200">
              <a:lnSpc>
                <a:spcPct val="150000"/>
              </a:lnSpc>
              <a:spcBef>
                <a:spcPct val="0"/>
              </a:spcBef>
              <a:buNone/>
            </a:pPr>
            <a:r>
              <a:rPr lang="en-US" altLang="zh-CN" sz="1650" dirty="0"/>
              <a:t>     WHERE </a:t>
            </a:r>
            <a:r>
              <a:rPr lang="en-US" altLang="zh-CN" sz="1650" dirty="0" err="1"/>
              <a:t>Sbirthdate</a:t>
            </a:r>
            <a:r>
              <a:rPr lang="en-US" altLang="zh-CN" sz="1650" dirty="0"/>
              <a:t> &gt; </a:t>
            </a:r>
          </a:p>
          <a:p>
            <a:pPr marL="457200" indent="-457200">
              <a:lnSpc>
                <a:spcPct val="150000"/>
              </a:lnSpc>
              <a:spcBef>
                <a:spcPct val="0"/>
              </a:spcBef>
              <a:buNone/>
            </a:pPr>
            <a:r>
              <a:rPr lang="en-US" altLang="zh-CN" sz="1650" dirty="0"/>
              <a:t>                             </a:t>
            </a:r>
            <a:r>
              <a:rPr lang="zh-CN" altLang="en-US" sz="1650" dirty="0"/>
              <a:t>(</a:t>
            </a:r>
            <a:r>
              <a:rPr lang="en-US" altLang="zh-CN" sz="1650" dirty="0"/>
              <a:t>SELECT MIN</a:t>
            </a:r>
            <a:r>
              <a:rPr lang="en-US" altLang="zh-CN" sz="1650" dirty="0">
                <a:solidFill>
                  <a:srgbClr val="FF3399"/>
                </a:solidFill>
              </a:rPr>
              <a:t>(</a:t>
            </a:r>
            <a:r>
              <a:rPr lang="en-US" altLang="zh-CN" sz="1650" dirty="0" err="1">
                <a:solidFill>
                  <a:srgbClr val="FF3399"/>
                </a:solidFill>
              </a:rPr>
              <a:t>Sbirthdate</a:t>
            </a:r>
            <a:r>
              <a:rPr lang="en-US" altLang="zh-CN" sz="1650" dirty="0">
                <a:solidFill>
                  <a:srgbClr val="FF3399"/>
                </a:solidFill>
              </a:rPr>
              <a:t>)</a:t>
            </a:r>
            <a:endParaRPr lang="en-US" altLang="zh-CN" sz="1650" dirty="0"/>
          </a:p>
          <a:p>
            <a:pPr marL="457200" indent="-457200">
              <a:lnSpc>
                <a:spcPct val="150000"/>
              </a:lnSpc>
              <a:spcBef>
                <a:spcPct val="0"/>
              </a:spcBef>
              <a:buNone/>
            </a:pPr>
            <a:r>
              <a:rPr lang="en-US" altLang="zh-CN" sz="1650" dirty="0"/>
              <a:t>                               FROM Student</a:t>
            </a:r>
          </a:p>
          <a:p>
            <a:pPr marL="457200" indent="-457200">
              <a:lnSpc>
                <a:spcPct val="150000"/>
              </a:lnSpc>
              <a:spcBef>
                <a:spcPct val="0"/>
              </a:spcBef>
              <a:buNone/>
            </a:pPr>
            <a:r>
              <a:rPr lang="en-US" altLang="zh-CN" sz="1650" dirty="0"/>
              <a:t>                               WHERE </a:t>
            </a:r>
            <a:r>
              <a:rPr lang="en-US" altLang="zh-CN" sz="1650" dirty="0" err="1"/>
              <a:t>Smajor</a:t>
            </a:r>
            <a:r>
              <a:rPr lang="en-US" altLang="zh-CN" sz="1650" dirty="0"/>
              <a:t>= ‘</a:t>
            </a:r>
            <a:r>
              <a:rPr lang="zh-CN" altLang="en-US" sz="1650" dirty="0"/>
              <a:t>计算机科学与技术</a:t>
            </a:r>
            <a:r>
              <a:rPr lang="en-US" altLang="zh-CN" sz="1650" dirty="0"/>
              <a:t>'</a:t>
            </a:r>
            <a:r>
              <a:rPr lang="zh-CN" altLang="en-US" sz="1650" dirty="0"/>
              <a:t>)</a:t>
            </a:r>
          </a:p>
          <a:p>
            <a:pPr marL="457200" indent="-457200">
              <a:lnSpc>
                <a:spcPct val="150000"/>
              </a:lnSpc>
              <a:spcBef>
                <a:spcPct val="0"/>
              </a:spcBef>
              <a:buNone/>
            </a:pPr>
            <a:r>
              <a:rPr lang="en-US" altLang="zh-CN" sz="1650" dirty="0"/>
              <a:t>       AND </a:t>
            </a:r>
            <a:r>
              <a:rPr lang="en-US" altLang="zh-CN" sz="1650" dirty="0" err="1"/>
              <a:t>Smajor</a:t>
            </a:r>
            <a:r>
              <a:rPr lang="en-US" altLang="zh-CN" sz="1650" dirty="0"/>
              <a:t> &lt;&gt;‘</a:t>
            </a:r>
            <a:r>
              <a:rPr lang="zh-CN" altLang="en-US" sz="1650" dirty="0"/>
              <a:t>计算机科学与技术'</a:t>
            </a:r>
            <a:r>
              <a:rPr lang="en-US" altLang="zh-CN" sz="1650" dirty="0"/>
              <a:t>;</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E14867BB-3ED6-013A-628C-8D2330E82BB5}"/>
              </a:ext>
            </a:extLst>
          </p:cNvPr>
          <p:cNvSpPr>
            <a:spLocks noGrp="1" noChangeArrowheads="1"/>
          </p:cNvSpPr>
          <p:nvPr>
            <p:ph type="title" idx="4294967295"/>
          </p:nvPr>
        </p:nvSpPr>
        <p:spPr>
          <a:xfrm>
            <a:off x="323528" y="260648"/>
            <a:ext cx="6906816" cy="848916"/>
          </a:xfrm>
        </p:spPr>
        <p:txBody>
          <a:bodyPr/>
          <a:lstStyle/>
          <a:p>
            <a:pPr eaLnBrk="1" hangingPunct="1"/>
            <a:r>
              <a:rPr lang="zh-CN" altLang="en-US" sz="2400" dirty="0"/>
              <a:t>带有</a:t>
            </a:r>
            <a:r>
              <a:rPr lang="en-US" altLang="zh-CN" sz="2400" dirty="0"/>
              <a:t>ANY</a:t>
            </a:r>
            <a:r>
              <a:rPr lang="zh-CN" altLang="en-US" sz="2400" dirty="0"/>
              <a:t>（</a:t>
            </a:r>
            <a:r>
              <a:rPr lang="en-US" altLang="zh-CN" sz="2400" dirty="0"/>
              <a:t>SOME</a:t>
            </a:r>
            <a:r>
              <a:rPr lang="zh-CN" altLang="en-US" sz="2400" dirty="0"/>
              <a:t>）或</a:t>
            </a:r>
            <a:r>
              <a:rPr lang="en-US" altLang="zh-CN" sz="2400" dirty="0"/>
              <a:t>ALL</a:t>
            </a:r>
            <a:r>
              <a:rPr lang="zh-CN" altLang="en-US" sz="2400" dirty="0"/>
              <a:t>谓词的子查询 （续）</a:t>
            </a:r>
          </a:p>
        </p:txBody>
      </p:sp>
      <p:sp>
        <p:nvSpPr>
          <p:cNvPr id="52227" name="Rectangle 3">
            <a:extLst>
              <a:ext uri="{FF2B5EF4-FFF2-40B4-BE49-F238E27FC236}">
                <a16:creationId xmlns:a16="http://schemas.microsoft.com/office/drawing/2014/main" id="{85DB816D-E893-0CFB-8A84-31CFEF51A47D}"/>
              </a:ext>
            </a:extLst>
          </p:cNvPr>
          <p:cNvSpPr>
            <a:spLocks noGrp="1" noChangeArrowheads="1"/>
          </p:cNvSpPr>
          <p:nvPr>
            <p:ph type="body" idx="4294967295"/>
          </p:nvPr>
        </p:nvSpPr>
        <p:spPr>
          <a:xfrm>
            <a:off x="1007604" y="1412776"/>
            <a:ext cx="7398822" cy="4230787"/>
          </a:xfrm>
        </p:spPr>
        <p:txBody>
          <a:bodyPr/>
          <a:lstStyle/>
          <a:p>
            <a:pPr marL="0" indent="0">
              <a:buNone/>
            </a:pPr>
            <a:r>
              <a:rPr lang="en-US" altLang="zh-CN" sz="2000" dirty="0"/>
              <a:t>[</a:t>
            </a:r>
            <a:r>
              <a:rPr lang="zh-CN" altLang="en-US" sz="2000" dirty="0"/>
              <a:t>例</a:t>
            </a:r>
            <a:r>
              <a:rPr lang="en-US" altLang="zh-CN" sz="2000" dirty="0"/>
              <a:t>3.61]</a:t>
            </a:r>
            <a:r>
              <a:rPr lang="zh-CN" altLang="en-US" sz="2000" dirty="0"/>
              <a:t>查询非计算机科学与技术专业中比计算机科学与技术专业所有学生年龄都小（出生日期晚）的学生的姓名及出生日期。</a:t>
            </a:r>
          </a:p>
          <a:p>
            <a:pPr marL="0" indent="0">
              <a:buNone/>
            </a:pPr>
            <a:r>
              <a:rPr lang="en-US" altLang="zh-CN" sz="1800" dirty="0"/>
              <a:t>	</a:t>
            </a:r>
          </a:p>
          <a:p>
            <a:pPr marL="0" indent="0">
              <a:buNone/>
            </a:pPr>
            <a:r>
              <a:rPr lang="en-US" altLang="zh-CN" sz="1800" dirty="0"/>
              <a:t>            SELECT </a:t>
            </a:r>
            <a:r>
              <a:rPr lang="en-US" altLang="zh-CN" sz="1800" dirty="0" err="1"/>
              <a:t>Sname,Sbirthdate</a:t>
            </a:r>
            <a:endParaRPr lang="en-US" altLang="zh-CN" sz="1800" dirty="0"/>
          </a:p>
          <a:p>
            <a:pPr marL="0" indent="0">
              <a:buNone/>
            </a:pPr>
            <a:r>
              <a:rPr lang="en-US" altLang="zh-CN" sz="1800" dirty="0"/>
              <a:t>	FROM Student</a:t>
            </a:r>
          </a:p>
          <a:p>
            <a:pPr marL="0" indent="0">
              <a:buNone/>
            </a:pPr>
            <a:r>
              <a:rPr lang="en-US" altLang="zh-CN" sz="1800" dirty="0"/>
              <a:t>	WHERE </a:t>
            </a:r>
            <a:r>
              <a:rPr lang="en-US" altLang="zh-CN" sz="1800" dirty="0" err="1"/>
              <a:t>Sbirthdate</a:t>
            </a:r>
            <a:r>
              <a:rPr lang="en-US" altLang="zh-CN" sz="1800" dirty="0"/>
              <a:t> &gt; ALL</a:t>
            </a:r>
          </a:p>
          <a:p>
            <a:pPr marL="0" indent="0">
              <a:buNone/>
            </a:pPr>
            <a:r>
              <a:rPr lang="en-US" altLang="zh-CN" sz="1800" dirty="0"/>
              <a:t>	                     (SELECT </a:t>
            </a:r>
            <a:r>
              <a:rPr lang="en-US" altLang="zh-CN" sz="1800" dirty="0" err="1"/>
              <a:t>Sbirthdate</a:t>
            </a:r>
            <a:endParaRPr lang="en-US" altLang="zh-CN" sz="1800" dirty="0"/>
          </a:p>
          <a:p>
            <a:pPr marL="0" indent="0">
              <a:buNone/>
            </a:pPr>
            <a:r>
              <a:rPr lang="en-US" altLang="zh-CN" sz="1800" dirty="0"/>
              <a:t>	                      FROM Student</a:t>
            </a:r>
          </a:p>
          <a:p>
            <a:pPr marL="0" indent="0">
              <a:buNone/>
            </a:pPr>
            <a:r>
              <a:rPr lang="en-US" altLang="zh-CN" sz="1800" dirty="0"/>
              <a:t>	                      WHERE </a:t>
            </a:r>
            <a:r>
              <a:rPr lang="en-US" altLang="zh-CN" sz="1800" dirty="0" err="1"/>
              <a:t>Smajor</a:t>
            </a:r>
            <a:r>
              <a:rPr lang="en-US" altLang="zh-CN" sz="1800" dirty="0"/>
              <a:t>='</a:t>
            </a:r>
            <a:r>
              <a:rPr lang="zh-CN" altLang="en-US" sz="1800" dirty="0"/>
              <a:t>计算机科学与技术</a:t>
            </a:r>
            <a:r>
              <a:rPr lang="en-US" altLang="zh-CN" sz="1800" dirty="0"/>
              <a:t>’)</a:t>
            </a:r>
          </a:p>
          <a:p>
            <a:pPr marL="0" indent="0">
              <a:buNone/>
            </a:pPr>
            <a:r>
              <a:rPr lang="en-US" altLang="zh-CN" sz="1800" dirty="0"/>
              <a:t>	AND </a:t>
            </a:r>
            <a:r>
              <a:rPr lang="en-US" altLang="zh-CN" sz="1800" dirty="0" err="1"/>
              <a:t>Smajor</a:t>
            </a:r>
            <a:r>
              <a:rPr lang="en-US" altLang="zh-CN" sz="1800" dirty="0"/>
              <a:t> &lt;&gt; '</a:t>
            </a:r>
            <a:r>
              <a:rPr lang="zh-CN" altLang="en-US" sz="1800" dirty="0"/>
              <a:t>计算机科学与技术</a:t>
            </a:r>
            <a:r>
              <a:rPr lang="en-US" altLang="zh-CN" sz="1800" dirty="0"/>
              <a:t>';</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8AD3D239-5D9D-53D8-B55A-64E936FABA93}"/>
              </a:ext>
            </a:extLst>
          </p:cNvPr>
          <p:cNvSpPr>
            <a:spLocks noGrp="1" noChangeArrowheads="1"/>
          </p:cNvSpPr>
          <p:nvPr>
            <p:ph type="title" idx="4294967295"/>
          </p:nvPr>
        </p:nvSpPr>
        <p:spPr>
          <a:xfrm>
            <a:off x="395536" y="260648"/>
            <a:ext cx="6906816" cy="848916"/>
          </a:xfrm>
        </p:spPr>
        <p:txBody>
          <a:bodyPr/>
          <a:lstStyle/>
          <a:p>
            <a:pPr eaLnBrk="1" hangingPunct="1"/>
            <a:r>
              <a:rPr lang="zh-CN" altLang="en-US" sz="2400" dirty="0"/>
              <a:t>带有</a:t>
            </a:r>
            <a:r>
              <a:rPr lang="en-US" altLang="zh-CN" sz="2400" dirty="0"/>
              <a:t>ANY</a:t>
            </a:r>
            <a:r>
              <a:rPr lang="zh-CN" altLang="en-US" sz="2400" dirty="0"/>
              <a:t>（</a:t>
            </a:r>
            <a:r>
              <a:rPr lang="en-US" altLang="zh-CN" sz="2400" dirty="0"/>
              <a:t>SOME</a:t>
            </a:r>
            <a:r>
              <a:rPr lang="zh-CN" altLang="en-US" sz="2400" dirty="0"/>
              <a:t>）或</a:t>
            </a:r>
            <a:r>
              <a:rPr lang="en-US" altLang="zh-CN" sz="2400" dirty="0"/>
              <a:t>ALL</a:t>
            </a:r>
            <a:r>
              <a:rPr lang="zh-CN" altLang="en-US" sz="2400" dirty="0"/>
              <a:t>谓词的子查询 （续）</a:t>
            </a:r>
          </a:p>
        </p:txBody>
      </p:sp>
      <p:sp>
        <p:nvSpPr>
          <p:cNvPr id="52227" name="Rectangle 3">
            <a:extLst>
              <a:ext uri="{FF2B5EF4-FFF2-40B4-BE49-F238E27FC236}">
                <a16:creationId xmlns:a16="http://schemas.microsoft.com/office/drawing/2014/main" id="{198BBD0D-A593-9CDD-BCA8-708B2B5100FF}"/>
              </a:ext>
            </a:extLst>
          </p:cNvPr>
          <p:cNvSpPr>
            <a:spLocks noGrp="1" noChangeArrowheads="1"/>
          </p:cNvSpPr>
          <p:nvPr>
            <p:ph type="body" idx="4294967295"/>
          </p:nvPr>
        </p:nvSpPr>
        <p:spPr>
          <a:xfrm>
            <a:off x="683568" y="1447800"/>
            <a:ext cx="7236805" cy="3962400"/>
          </a:xfrm>
        </p:spPr>
        <p:txBody>
          <a:bodyPr/>
          <a:lstStyle/>
          <a:p>
            <a:pPr eaLnBrk="1" hangingPunct="1">
              <a:buFont typeface="Wingdings" pitchFamily="2" charset="2"/>
              <a:buChar char="n"/>
            </a:pPr>
            <a:r>
              <a:rPr lang="zh-CN" altLang="en-US" sz="1800" dirty="0"/>
              <a:t>首先处理子查询，找出计算机科学与技术专业中所有学生的年龄，构成一个集合</a:t>
            </a:r>
            <a:r>
              <a:rPr lang="en-US" altLang="zh-CN" sz="1800" dirty="0"/>
              <a:t>(1999-9-1,2001-8-1,2000-1-8)</a:t>
            </a:r>
          </a:p>
          <a:p>
            <a:pPr eaLnBrk="1" hangingPunct="1">
              <a:buFont typeface="Wingdings" pitchFamily="2" charset="2"/>
              <a:buChar char="n"/>
            </a:pPr>
            <a:r>
              <a:rPr lang="zh-CN" altLang="en-US" sz="1800" dirty="0"/>
              <a:t>处理父查询，找所有不是计算机科学与技术专业且出生日期晚于集合中所有值的学生。</a:t>
            </a:r>
          </a:p>
          <a:p>
            <a:pPr eaLnBrk="1" hangingPunct="1">
              <a:buFont typeface="宋体" panose="02010600030101010101" pitchFamily="2" charset="-122"/>
              <a:buNone/>
            </a:pPr>
            <a:r>
              <a:rPr lang="zh-CN" altLang="en-US" sz="1800" dirty="0"/>
              <a:t>查询结果为：</a:t>
            </a:r>
          </a:p>
          <a:p>
            <a:pPr eaLnBrk="1" hangingPunct="1">
              <a:buFont typeface="宋体" panose="02010600030101010101" pitchFamily="2" charset="-122"/>
              <a:buNone/>
            </a:pPr>
            <a:r>
              <a:rPr lang="en-US" altLang="zh-CN" sz="1800" dirty="0"/>
              <a:t>	</a:t>
            </a:r>
          </a:p>
        </p:txBody>
      </p:sp>
      <p:graphicFrame>
        <p:nvGraphicFramePr>
          <p:cNvPr id="2" name="表格 1">
            <a:extLst>
              <a:ext uri="{FF2B5EF4-FFF2-40B4-BE49-F238E27FC236}">
                <a16:creationId xmlns:a16="http://schemas.microsoft.com/office/drawing/2014/main" id="{0DEA2B71-FFD7-7525-35F9-29FB0D759A83}"/>
              </a:ext>
            </a:extLst>
          </p:cNvPr>
          <p:cNvGraphicFramePr>
            <a:graphicFrameLocks noGrp="1"/>
          </p:cNvGraphicFramePr>
          <p:nvPr>
            <p:extLst>
              <p:ext uri="{D42A27DB-BD31-4B8C-83A1-F6EECF244321}">
                <p14:modId xmlns:p14="http://schemas.microsoft.com/office/powerpoint/2010/main" val="1945480931"/>
              </p:ext>
            </p:extLst>
          </p:nvPr>
        </p:nvGraphicFramePr>
        <p:xfrm>
          <a:off x="2627784" y="3212976"/>
          <a:ext cx="2915841" cy="971550"/>
        </p:xfrm>
        <a:graphic>
          <a:graphicData uri="http://schemas.openxmlformats.org/drawingml/2006/table">
            <a:tbl>
              <a:tblPr/>
              <a:tblGrid>
                <a:gridCol w="1458516">
                  <a:extLst>
                    <a:ext uri="{9D8B030D-6E8A-4147-A177-3AD203B41FA5}">
                      <a16:colId xmlns:a16="http://schemas.microsoft.com/office/drawing/2014/main" val="3281792463"/>
                    </a:ext>
                  </a:extLst>
                </a:gridCol>
                <a:gridCol w="1457325">
                  <a:extLst>
                    <a:ext uri="{9D8B030D-6E8A-4147-A177-3AD203B41FA5}">
                      <a16:colId xmlns:a16="http://schemas.microsoft.com/office/drawing/2014/main" val="681188140"/>
                    </a:ext>
                  </a:extLst>
                </a:gridCol>
              </a:tblGrid>
              <a:tr h="323850">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Sname</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Sbirthdate</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57906179"/>
                  </a:ext>
                </a:extLst>
              </a:tr>
              <a:tr h="323850">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陈新奇</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2001-11-1</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8315394"/>
                  </a:ext>
                </a:extLst>
              </a:tr>
              <a:tr h="323850">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zh-CN" sz="1400" b="1" i="0" u="none" strike="noStrike" cap="none" normalizeH="0" baseline="0">
                          <a:ln>
                            <a:noFill/>
                          </a:ln>
                          <a:solidFill>
                            <a:schemeClr val="tx1"/>
                          </a:solidFill>
                          <a:effectLst/>
                          <a:latin typeface="Arial" panose="020B0604020202020204" pitchFamily="34" charset="0"/>
                          <a:ea typeface="宋体" panose="02010600030101010101" pitchFamily="2" charset="-122"/>
                        </a:rPr>
                        <a:t>王佳佳</a:t>
                      </a:r>
                      <a:endParaRPr kumimoji="0" lang="zh-CN" altLang="zh-CN" sz="1400" b="1" i="0" u="none" strike="noStrike" cap="none" normalizeH="0" baseline="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indent="127000">
                        <a:spcBef>
                          <a:spcPct val="20000"/>
                        </a:spcBef>
                        <a:buSzPct val="100000"/>
                        <a:buFont typeface="Wingdings" pitchFamily="2" charset="2"/>
                        <a:defRPr sz="24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defRPr sz="20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2001-12-7</a:t>
                      </a:r>
                      <a:endParaRPr kumimoji="0" lang="zh-CN" altLang="zh-CN" sz="1400" b="1" i="0" u="none" strike="noStrike" cap="none" normalizeH="0" baseline="0" dirty="0">
                        <a:ln>
                          <a:noFill/>
                        </a:ln>
                        <a:solidFill>
                          <a:srgbClr val="000000"/>
                        </a:solidFill>
                        <a:effectLst/>
                        <a:latin typeface="Arial" panose="020B0604020202020204" pitchFamily="34" charset="0"/>
                        <a:ea typeface="宋体" panose="02010600030101010101" pitchFamily="2" charset="-122"/>
                        <a:cs typeface="Times New Roman" panose="02020603050405020304" pitchFamily="18" charset="0"/>
                      </a:endParaRPr>
                    </a:p>
                  </a:txBody>
                  <a:tcPr marL="51427" marR="51427" marT="0" marB="0" anchor="b"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25031198"/>
                  </a:ext>
                </a:extLst>
              </a:tr>
            </a:tbl>
          </a:graphicData>
        </a:graphic>
      </p:graphicFrame>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C8197681-C8C2-D706-81F8-CC6D12E96EBB}"/>
              </a:ext>
            </a:extLst>
          </p:cNvPr>
          <p:cNvSpPr>
            <a:spLocks noGrp="1" noChangeArrowheads="1"/>
          </p:cNvSpPr>
          <p:nvPr>
            <p:ph type="title" idx="4294967295"/>
          </p:nvPr>
        </p:nvSpPr>
        <p:spPr>
          <a:xfrm>
            <a:off x="467544" y="260648"/>
            <a:ext cx="6885385" cy="848916"/>
          </a:xfrm>
        </p:spPr>
        <p:txBody>
          <a:bodyPr/>
          <a:lstStyle/>
          <a:p>
            <a:pPr eaLnBrk="1" hangingPunct="1"/>
            <a:r>
              <a:rPr lang="zh-CN" altLang="en-US" sz="2400" dirty="0"/>
              <a:t>带有</a:t>
            </a:r>
            <a:r>
              <a:rPr lang="en-US" altLang="zh-CN" sz="2400" dirty="0"/>
              <a:t>ANY</a:t>
            </a:r>
            <a:r>
              <a:rPr lang="zh-CN" altLang="en-US" sz="2400" dirty="0"/>
              <a:t>（</a:t>
            </a:r>
            <a:r>
              <a:rPr lang="en-US" altLang="zh-CN" sz="2400" dirty="0"/>
              <a:t>SOME</a:t>
            </a:r>
            <a:r>
              <a:rPr lang="zh-CN" altLang="en-US" sz="2400" dirty="0"/>
              <a:t>）或</a:t>
            </a:r>
            <a:r>
              <a:rPr lang="en-US" altLang="zh-CN" sz="2400" dirty="0"/>
              <a:t>ALL</a:t>
            </a:r>
            <a:r>
              <a:rPr lang="zh-CN" altLang="en-US" sz="2400" dirty="0"/>
              <a:t>谓词的子查询 （续）</a:t>
            </a:r>
          </a:p>
        </p:txBody>
      </p:sp>
      <p:sp>
        <p:nvSpPr>
          <p:cNvPr id="93187" name="Rectangle 3">
            <a:extLst>
              <a:ext uri="{FF2B5EF4-FFF2-40B4-BE49-F238E27FC236}">
                <a16:creationId xmlns:a16="http://schemas.microsoft.com/office/drawing/2014/main" id="{6523FE4F-D5CB-6B7C-83C8-546C98F3D0C8}"/>
              </a:ext>
            </a:extLst>
          </p:cNvPr>
          <p:cNvSpPr>
            <a:spLocks noGrp="1" noChangeArrowheads="1"/>
          </p:cNvSpPr>
          <p:nvPr>
            <p:ph type="body" idx="4294967295"/>
          </p:nvPr>
        </p:nvSpPr>
        <p:spPr>
          <a:xfrm>
            <a:off x="1331640" y="1484784"/>
            <a:ext cx="6265069" cy="3429000"/>
          </a:xfrm>
        </p:spPr>
        <p:txBody>
          <a:bodyPr/>
          <a:lstStyle/>
          <a:p>
            <a:pPr marL="457200" indent="-457200">
              <a:lnSpc>
                <a:spcPct val="120000"/>
              </a:lnSpc>
              <a:buNone/>
            </a:pPr>
            <a:r>
              <a:rPr lang="zh-CN" altLang="en-US" sz="2000" dirty="0"/>
              <a:t>用聚集函数实现：</a:t>
            </a:r>
            <a:endParaRPr lang="en-US" altLang="zh-CN" sz="2000" dirty="0"/>
          </a:p>
          <a:p>
            <a:pPr marL="457200" indent="-457200">
              <a:lnSpc>
                <a:spcPct val="120000"/>
              </a:lnSpc>
              <a:spcBef>
                <a:spcPct val="0"/>
              </a:spcBef>
              <a:buNone/>
            </a:pPr>
            <a:r>
              <a:rPr lang="en-US" altLang="zh-CN" sz="1800" dirty="0"/>
              <a:t>	SELECT </a:t>
            </a:r>
            <a:r>
              <a:rPr lang="en-US" altLang="zh-CN" sz="1800" dirty="0" err="1"/>
              <a:t>Sname,Sbirthdate</a:t>
            </a:r>
            <a:endParaRPr lang="en-US" altLang="zh-CN" sz="1800" dirty="0"/>
          </a:p>
          <a:p>
            <a:pPr marL="457200" indent="-457200">
              <a:lnSpc>
                <a:spcPct val="120000"/>
              </a:lnSpc>
              <a:spcBef>
                <a:spcPct val="0"/>
              </a:spcBef>
              <a:buNone/>
            </a:pPr>
            <a:r>
              <a:rPr lang="en-US" altLang="zh-CN" sz="1800" dirty="0"/>
              <a:t>	FROM Student</a:t>
            </a:r>
          </a:p>
          <a:p>
            <a:pPr marL="457200" indent="-457200">
              <a:lnSpc>
                <a:spcPct val="120000"/>
              </a:lnSpc>
              <a:spcBef>
                <a:spcPct val="0"/>
              </a:spcBef>
              <a:buNone/>
            </a:pPr>
            <a:r>
              <a:rPr lang="en-US" altLang="zh-CN" sz="1800" dirty="0"/>
              <a:t>	WHERE </a:t>
            </a:r>
            <a:r>
              <a:rPr lang="en-US" altLang="zh-CN" sz="1800" dirty="0" err="1"/>
              <a:t>Sbirthdate</a:t>
            </a:r>
            <a:r>
              <a:rPr lang="en-US" altLang="zh-CN" sz="1800" dirty="0"/>
              <a:t> &gt;</a:t>
            </a:r>
          </a:p>
          <a:p>
            <a:pPr marL="457200" indent="-457200">
              <a:lnSpc>
                <a:spcPct val="120000"/>
              </a:lnSpc>
              <a:spcBef>
                <a:spcPct val="0"/>
              </a:spcBef>
              <a:buNone/>
            </a:pPr>
            <a:r>
              <a:rPr lang="en-US" altLang="zh-CN" sz="1800" dirty="0"/>
              <a:t>    	             (SELECT MAX(</a:t>
            </a:r>
            <a:r>
              <a:rPr lang="en-US" altLang="zh-CN" sz="1800" dirty="0" err="1"/>
              <a:t>Sbirthdate</a:t>
            </a:r>
            <a:r>
              <a:rPr lang="en-US" altLang="zh-CN" sz="1800" dirty="0"/>
              <a:t>)  </a:t>
            </a:r>
          </a:p>
          <a:p>
            <a:pPr marL="457200" indent="-457200">
              <a:lnSpc>
                <a:spcPct val="120000"/>
              </a:lnSpc>
              <a:spcBef>
                <a:spcPct val="0"/>
              </a:spcBef>
              <a:buNone/>
            </a:pPr>
            <a:r>
              <a:rPr lang="en-US" altLang="zh-CN" sz="1800" dirty="0"/>
              <a:t>		</a:t>
            </a:r>
            <a:r>
              <a:rPr lang="en-US" altLang="zh-CN" sz="1350" dirty="0"/>
              <a:t>                          /*</a:t>
            </a:r>
            <a:r>
              <a:rPr lang="zh-CN" altLang="en-US" sz="1350" dirty="0"/>
              <a:t>计算机科学与技术专业所有学生中最晚出生日期*</a:t>
            </a:r>
            <a:r>
              <a:rPr lang="en-US" altLang="zh-CN" sz="1350" dirty="0"/>
              <a:t>/</a:t>
            </a:r>
          </a:p>
          <a:p>
            <a:pPr marL="457200" indent="-457200">
              <a:lnSpc>
                <a:spcPct val="120000"/>
              </a:lnSpc>
              <a:spcBef>
                <a:spcPct val="0"/>
              </a:spcBef>
              <a:buNone/>
            </a:pPr>
            <a:r>
              <a:rPr lang="en-US" altLang="zh-CN" sz="1800" dirty="0"/>
              <a:t>			FROM Student</a:t>
            </a:r>
          </a:p>
          <a:p>
            <a:pPr marL="457200" indent="-457200">
              <a:lnSpc>
                <a:spcPct val="120000"/>
              </a:lnSpc>
              <a:spcBef>
                <a:spcPct val="0"/>
              </a:spcBef>
              <a:buNone/>
            </a:pPr>
            <a:r>
              <a:rPr lang="en-US" altLang="zh-CN" sz="1800" dirty="0"/>
              <a:t>			WHERE </a:t>
            </a:r>
            <a:r>
              <a:rPr lang="en-US" altLang="zh-CN" sz="1800" dirty="0" err="1"/>
              <a:t>Smajor</a:t>
            </a:r>
            <a:r>
              <a:rPr lang="en-US" altLang="zh-CN" sz="1800" dirty="0"/>
              <a:t>='</a:t>
            </a:r>
            <a:r>
              <a:rPr lang="zh-CN" altLang="en-US" sz="1800" dirty="0"/>
              <a:t>计算机科学与技术</a:t>
            </a:r>
            <a:r>
              <a:rPr lang="en-US" altLang="zh-CN" sz="1800" dirty="0"/>
              <a:t>’)</a:t>
            </a:r>
          </a:p>
          <a:p>
            <a:pPr marL="457200" indent="-457200">
              <a:lnSpc>
                <a:spcPct val="120000"/>
              </a:lnSpc>
              <a:spcBef>
                <a:spcPct val="0"/>
              </a:spcBef>
              <a:buNone/>
            </a:pPr>
            <a:r>
              <a:rPr lang="en-US" altLang="zh-CN" sz="1800" dirty="0"/>
              <a:t>	AND </a:t>
            </a:r>
            <a:r>
              <a:rPr lang="en-US" altLang="zh-CN" sz="1800" dirty="0" err="1"/>
              <a:t>Smajor</a:t>
            </a:r>
            <a:r>
              <a:rPr lang="en-US" altLang="zh-CN" sz="1800" dirty="0"/>
              <a:t> &lt;&gt;'</a:t>
            </a:r>
            <a:r>
              <a:rPr lang="zh-CN" altLang="en-US" sz="1800" dirty="0"/>
              <a:t>计算机科学与技术</a:t>
            </a:r>
            <a:r>
              <a:rPr lang="en-US" altLang="zh-CN" sz="1800" dirty="0"/>
              <a:t>';</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7FBB3904-41DA-2646-3D65-33E37D06CBA3}"/>
              </a:ext>
            </a:extLst>
          </p:cNvPr>
          <p:cNvSpPr>
            <a:spLocks noGrp="1" noChangeArrowheads="1"/>
          </p:cNvSpPr>
          <p:nvPr>
            <p:ph type="title" idx="4294967295"/>
          </p:nvPr>
        </p:nvSpPr>
        <p:spPr>
          <a:xfrm>
            <a:off x="467544" y="280587"/>
            <a:ext cx="6906816" cy="848916"/>
          </a:xfrm>
        </p:spPr>
        <p:txBody>
          <a:bodyPr/>
          <a:lstStyle/>
          <a:p>
            <a:pPr eaLnBrk="1" hangingPunct="1"/>
            <a:r>
              <a:rPr lang="zh-CN" altLang="en-US" sz="2400" dirty="0"/>
              <a:t>带有</a:t>
            </a:r>
            <a:r>
              <a:rPr lang="en-US" altLang="zh-CN" sz="2400" dirty="0"/>
              <a:t>ANY</a:t>
            </a:r>
            <a:r>
              <a:rPr lang="zh-CN" altLang="en-US" sz="2400" dirty="0"/>
              <a:t>（</a:t>
            </a:r>
            <a:r>
              <a:rPr lang="en-US" altLang="zh-CN" sz="2400" dirty="0"/>
              <a:t>SOME</a:t>
            </a:r>
            <a:r>
              <a:rPr lang="zh-CN" altLang="en-US" sz="2400" dirty="0"/>
              <a:t>）或</a:t>
            </a:r>
            <a:r>
              <a:rPr lang="en-US" altLang="zh-CN" sz="2400" dirty="0"/>
              <a:t>ALL</a:t>
            </a:r>
            <a:r>
              <a:rPr lang="zh-CN" altLang="en-US" sz="2400" dirty="0"/>
              <a:t>谓词的子查询 （续）</a:t>
            </a:r>
          </a:p>
        </p:txBody>
      </p:sp>
      <p:sp>
        <p:nvSpPr>
          <p:cNvPr id="94211" name="Rectangle 3">
            <a:extLst>
              <a:ext uri="{FF2B5EF4-FFF2-40B4-BE49-F238E27FC236}">
                <a16:creationId xmlns:a16="http://schemas.microsoft.com/office/drawing/2014/main" id="{1E7B47FC-1078-AC75-9D44-F27F01E43B06}"/>
              </a:ext>
            </a:extLst>
          </p:cNvPr>
          <p:cNvSpPr>
            <a:spLocks noGrp="1" noChangeArrowheads="1"/>
          </p:cNvSpPr>
          <p:nvPr>
            <p:ph type="body" idx="4294967295"/>
          </p:nvPr>
        </p:nvSpPr>
        <p:spPr>
          <a:xfrm>
            <a:off x="1191817" y="1814513"/>
            <a:ext cx="6908006" cy="667941"/>
          </a:xfrm>
        </p:spPr>
        <p:txBody>
          <a:bodyPr/>
          <a:lstStyle/>
          <a:p>
            <a:pPr marL="457200" indent="-457200">
              <a:buNone/>
            </a:pPr>
            <a:r>
              <a:rPr lang="en-US" altLang="zh-CN" sz="1800"/>
              <a:t>ANY</a:t>
            </a:r>
            <a:r>
              <a:rPr lang="zh-CN" altLang="en-US" sz="1800"/>
              <a:t>（或</a:t>
            </a:r>
            <a:r>
              <a:rPr lang="en-US" altLang="zh-CN" sz="1800"/>
              <a:t>SOME</a:t>
            </a:r>
            <a:r>
              <a:rPr lang="zh-CN" altLang="en-US" sz="1800"/>
              <a:t>），</a:t>
            </a:r>
            <a:r>
              <a:rPr lang="en-US" altLang="zh-CN" sz="1800"/>
              <a:t>ALL</a:t>
            </a:r>
            <a:r>
              <a:rPr lang="zh-CN" altLang="en-US" sz="1800"/>
              <a:t>谓词与聚集函数、</a:t>
            </a:r>
            <a:r>
              <a:rPr lang="en-US" altLang="zh-CN" sz="1800"/>
              <a:t>IN</a:t>
            </a:r>
            <a:r>
              <a:rPr lang="zh-CN" altLang="en-US" sz="1800"/>
              <a:t>谓词的等价转换关系 </a:t>
            </a:r>
          </a:p>
        </p:txBody>
      </p:sp>
      <p:grpSp>
        <p:nvGrpSpPr>
          <p:cNvPr id="2" name="Group 4">
            <a:extLst>
              <a:ext uri="{FF2B5EF4-FFF2-40B4-BE49-F238E27FC236}">
                <a16:creationId xmlns:a16="http://schemas.microsoft.com/office/drawing/2014/main" id="{933AB0AD-CB15-633F-A170-BE29052C9258}"/>
              </a:ext>
            </a:extLst>
          </p:cNvPr>
          <p:cNvGrpSpPr>
            <a:grpSpLocks/>
          </p:cNvGrpSpPr>
          <p:nvPr/>
        </p:nvGrpSpPr>
        <p:grpSpPr bwMode="auto">
          <a:xfrm>
            <a:off x="611560" y="2482454"/>
            <a:ext cx="8299450" cy="2057400"/>
            <a:chOff x="0" y="0"/>
            <a:chExt cx="4065" cy="1302"/>
          </a:xfrm>
        </p:grpSpPr>
        <p:grpSp>
          <p:nvGrpSpPr>
            <p:cNvPr id="3" name="Group 5">
              <a:extLst>
                <a:ext uri="{FF2B5EF4-FFF2-40B4-BE49-F238E27FC236}">
                  <a16:creationId xmlns:a16="http://schemas.microsoft.com/office/drawing/2014/main" id="{B3E190A4-0185-7443-3CAA-C2EB8A4D6C6C}"/>
                </a:ext>
              </a:extLst>
            </p:cNvPr>
            <p:cNvGrpSpPr>
              <a:grpSpLocks/>
            </p:cNvGrpSpPr>
            <p:nvPr/>
          </p:nvGrpSpPr>
          <p:grpSpPr bwMode="auto">
            <a:xfrm>
              <a:off x="3" y="3"/>
              <a:ext cx="4059" cy="1296"/>
              <a:chOff x="0" y="0"/>
              <a:chExt cx="4059" cy="1296"/>
            </a:xfrm>
          </p:grpSpPr>
          <p:grpSp>
            <p:nvGrpSpPr>
              <p:cNvPr id="5" name="Group 6">
                <a:extLst>
                  <a:ext uri="{FF2B5EF4-FFF2-40B4-BE49-F238E27FC236}">
                    <a16:creationId xmlns:a16="http://schemas.microsoft.com/office/drawing/2014/main" id="{C00180AA-FEE9-8836-515F-03F4F4A5E873}"/>
                  </a:ext>
                </a:extLst>
              </p:cNvPr>
              <p:cNvGrpSpPr>
                <a:grpSpLocks/>
              </p:cNvGrpSpPr>
              <p:nvPr/>
            </p:nvGrpSpPr>
            <p:grpSpPr bwMode="auto">
              <a:xfrm>
                <a:off x="0" y="0"/>
                <a:ext cx="493" cy="432"/>
                <a:chOff x="0" y="0"/>
                <a:chExt cx="493" cy="432"/>
              </a:xfrm>
            </p:grpSpPr>
            <p:sp>
              <p:nvSpPr>
                <p:cNvPr id="94278" name="Rectangle 7">
                  <a:extLst>
                    <a:ext uri="{FF2B5EF4-FFF2-40B4-BE49-F238E27FC236}">
                      <a16:creationId xmlns:a16="http://schemas.microsoft.com/office/drawing/2014/main" id="{8550E28E-4BA9-0907-4B08-8CFC38694CA6}"/>
                    </a:ext>
                  </a:extLst>
                </p:cNvPr>
                <p:cNvSpPr>
                  <a:spLocks noChangeArrowheads="1"/>
                </p:cNvSpPr>
                <p:nvPr/>
              </p:nvSpPr>
              <p:spPr bwMode="auto">
                <a:xfrm>
                  <a:off x="44" y="0"/>
                  <a:ext cx="406"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900"/>
                    <a:t> </a:t>
                  </a:r>
                </a:p>
                <a:p>
                  <a:pPr eaLnBrk="0" hangingPunct="0"/>
                  <a:endParaRPr lang="en-US" altLang="zh-CN" sz="2400"/>
                </a:p>
              </p:txBody>
            </p:sp>
            <p:sp>
              <p:nvSpPr>
                <p:cNvPr id="94279" name="Rectangle 8">
                  <a:extLst>
                    <a:ext uri="{FF2B5EF4-FFF2-40B4-BE49-F238E27FC236}">
                      <a16:creationId xmlns:a16="http://schemas.microsoft.com/office/drawing/2014/main" id="{257FEB57-AAB2-F0A9-8A91-79858FAD2C92}"/>
                    </a:ext>
                  </a:extLst>
                </p:cNvPr>
                <p:cNvSpPr>
                  <a:spLocks noChangeArrowheads="1"/>
                </p:cNvSpPr>
                <p:nvPr/>
              </p:nvSpPr>
              <p:spPr bwMode="auto">
                <a:xfrm>
                  <a:off x="0" y="0"/>
                  <a:ext cx="493"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6" name="Group 9">
                <a:extLst>
                  <a:ext uri="{FF2B5EF4-FFF2-40B4-BE49-F238E27FC236}">
                    <a16:creationId xmlns:a16="http://schemas.microsoft.com/office/drawing/2014/main" id="{5C6C27A1-C594-1BF3-753C-FC7E00787339}"/>
                  </a:ext>
                </a:extLst>
              </p:cNvPr>
              <p:cNvGrpSpPr>
                <a:grpSpLocks/>
              </p:cNvGrpSpPr>
              <p:nvPr/>
            </p:nvGrpSpPr>
            <p:grpSpPr bwMode="auto">
              <a:xfrm>
                <a:off x="493" y="0"/>
                <a:ext cx="396" cy="432"/>
                <a:chOff x="0" y="0"/>
                <a:chExt cx="396" cy="432"/>
              </a:xfrm>
            </p:grpSpPr>
            <p:sp>
              <p:nvSpPr>
                <p:cNvPr id="94208" name="Rectangle 10">
                  <a:extLst>
                    <a:ext uri="{FF2B5EF4-FFF2-40B4-BE49-F238E27FC236}">
                      <a16:creationId xmlns:a16="http://schemas.microsoft.com/office/drawing/2014/main" id="{7524AC6C-EA91-3139-666D-FB6B72D01DAF}"/>
                    </a:ext>
                  </a:extLst>
                </p:cNvPr>
                <p:cNvSpPr>
                  <a:spLocks noChangeArrowheads="1"/>
                </p:cNvSpPr>
                <p:nvPr/>
              </p:nvSpPr>
              <p:spPr bwMode="auto">
                <a:xfrm>
                  <a:off x="43" y="0"/>
                  <a:ext cx="310"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266700" algn="r"/>
                      <a:tab pos="5292725" algn="r"/>
                    </a:tabLst>
                  </a:pPr>
                  <a:r>
                    <a:rPr lang="en-US" altLang="zh-CN" sz="2400" b="1"/>
                    <a:t> =</a:t>
                  </a:r>
                </a:p>
              </p:txBody>
            </p:sp>
            <p:sp>
              <p:nvSpPr>
                <p:cNvPr id="94209" name="Rectangle 11">
                  <a:extLst>
                    <a:ext uri="{FF2B5EF4-FFF2-40B4-BE49-F238E27FC236}">
                      <a16:creationId xmlns:a16="http://schemas.microsoft.com/office/drawing/2014/main" id="{E7B1060C-2729-8B1E-C7D7-37F4F13048B4}"/>
                    </a:ext>
                  </a:extLst>
                </p:cNvPr>
                <p:cNvSpPr>
                  <a:spLocks noChangeArrowheads="1"/>
                </p:cNvSpPr>
                <p:nvPr/>
              </p:nvSpPr>
              <p:spPr bwMode="auto">
                <a:xfrm>
                  <a:off x="0" y="0"/>
                  <a:ext cx="396"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7" name="Group 12">
                <a:extLst>
                  <a:ext uri="{FF2B5EF4-FFF2-40B4-BE49-F238E27FC236}">
                    <a16:creationId xmlns:a16="http://schemas.microsoft.com/office/drawing/2014/main" id="{E112CBD5-06CA-E439-348E-56A5C079174B}"/>
                  </a:ext>
                </a:extLst>
              </p:cNvPr>
              <p:cNvGrpSpPr>
                <a:grpSpLocks/>
              </p:cNvGrpSpPr>
              <p:nvPr/>
            </p:nvGrpSpPr>
            <p:grpSpPr bwMode="auto">
              <a:xfrm>
                <a:off x="889" y="0"/>
                <a:ext cx="656" cy="432"/>
                <a:chOff x="0" y="0"/>
                <a:chExt cx="656" cy="432"/>
              </a:xfrm>
            </p:grpSpPr>
            <p:sp>
              <p:nvSpPr>
                <p:cNvPr id="62" name="Rectangle 13">
                  <a:extLst>
                    <a:ext uri="{FF2B5EF4-FFF2-40B4-BE49-F238E27FC236}">
                      <a16:creationId xmlns:a16="http://schemas.microsoft.com/office/drawing/2014/main" id="{EA28F645-17E8-39C7-E89E-33C5D61C8932}"/>
                    </a:ext>
                  </a:extLst>
                </p:cNvPr>
                <p:cNvSpPr>
                  <a:spLocks noChangeArrowheads="1"/>
                </p:cNvSpPr>
                <p:nvPr/>
              </p:nvSpPr>
              <p:spPr bwMode="auto">
                <a:xfrm>
                  <a:off x="45" y="0"/>
                  <a:ext cx="568"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t> </a:t>
                  </a:r>
                  <a:r>
                    <a:rPr lang="en-US" altLang="zh-CN" sz="2000" b="1"/>
                    <a:t>&lt;&gt;</a:t>
                  </a:r>
                  <a:r>
                    <a:rPr lang="zh-CN" altLang="en-US" sz="2000" b="1"/>
                    <a:t>或</a:t>
                  </a:r>
                  <a:r>
                    <a:rPr lang="en-US" altLang="zh-CN" sz="2000" b="1"/>
                    <a:t>!=</a:t>
                  </a:r>
                </a:p>
              </p:txBody>
            </p:sp>
            <p:sp>
              <p:nvSpPr>
                <p:cNvPr id="63" name="Rectangle 14">
                  <a:extLst>
                    <a:ext uri="{FF2B5EF4-FFF2-40B4-BE49-F238E27FC236}">
                      <a16:creationId xmlns:a16="http://schemas.microsoft.com/office/drawing/2014/main" id="{DED9040B-014A-971B-01B3-4E37875B63E4}"/>
                    </a:ext>
                  </a:extLst>
                </p:cNvPr>
                <p:cNvSpPr>
                  <a:spLocks noChangeArrowheads="1"/>
                </p:cNvSpPr>
                <p:nvPr/>
              </p:nvSpPr>
              <p:spPr bwMode="auto">
                <a:xfrm>
                  <a:off x="0" y="0"/>
                  <a:ext cx="656"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8" name="Group 15">
                <a:extLst>
                  <a:ext uri="{FF2B5EF4-FFF2-40B4-BE49-F238E27FC236}">
                    <a16:creationId xmlns:a16="http://schemas.microsoft.com/office/drawing/2014/main" id="{1FDBE561-0BAE-AEA1-E47E-D8CDF721A386}"/>
                  </a:ext>
                </a:extLst>
              </p:cNvPr>
              <p:cNvGrpSpPr>
                <a:grpSpLocks/>
              </p:cNvGrpSpPr>
              <p:nvPr/>
            </p:nvGrpSpPr>
            <p:grpSpPr bwMode="auto">
              <a:xfrm>
                <a:off x="1545" y="0"/>
                <a:ext cx="617" cy="432"/>
                <a:chOff x="0" y="0"/>
                <a:chExt cx="617" cy="432"/>
              </a:xfrm>
            </p:grpSpPr>
            <p:sp>
              <p:nvSpPr>
                <p:cNvPr id="60" name="Rectangle 16">
                  <a:extLst>
                    <a:ext uri="{FF2B5EF4-FFF2-40B4-BE49-F238E27FC236}">
                      <a16:creationId xmlns:a16="http://schemas.microsoft.com/office/drawing/2014/main" id="{A76D1773-EFBF-EDDF-39B9-D70DCFCE597B}"/>
                    </a:ext>
                  </a:extLst>
                </p:cNvPr>
                <p:cNvSpPr>
                  <a:spLocks noChangeArrowheads="1"/>
                </p:cNvSpPr>
                <p:nvPr/>
              </p:nvSpPr>
              <p:spPr bwMode="auto">
                <a:xfrm>
                  <a:off x="43" y="0"/>
                  <a:ext cx="530"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266700" algn="r"/>
                      <a:tab pos="5292725" algn="r"/>
                    </a:tabLst>
                  </a:pPr>
                  <a:r>
                    <a:rPr lang="en-US" altLang="zh-CN" sz="2000" b="1"/>
                    <a:t>   &lt;</a:t>
                  </a:r>
                </a:p>
              </p:txBody>
            </p:sp>
            <p:sp>
              <p:nvSpPr>
                <p:cNvPr id="61" name="Rectangle 17">
                  <a:extLst>
                    <a:ext uri="{FF2B5EF4-FFF2-40B4-BE49-F238E27FC236}">
                      <a16:creationId xmlns:a16="http://schemas.microsoft.com/office/drawing/2014/main" id="{F6F172D7-033F-8131-9E94-8562D618F814}"/>
                    </a:ext>
                  </a:extLst>
                </p:cNvPr>
                <p:cNvSpPr>
                  <a:spLocks noChangeArrowheads="1"/>
                </p:cNvSpPr>
                <p:nvPr/>
              </p:nvSpPr>
              <p:spPr bwMode="auto">
                <a:xfrm>
                  <a:off x="0" y="0"/>
                  <a:ext cx="617"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9" name="Group 18">
                <a:extLst>
                  <a:ext uri="{FF2B5EF4-FFF2-40B4-BE49-F238E27FC236}">
                    <a16:creationId xmlns:a16="http://schemas.microsoft.com/office/drawing/2014/main" id="{0F84D4EE-A7AC-6D6F-5CCB-17A85C84F88E}"/>
                  </a:ext>
                </a:extLst>
              </p:cNvPr>
              <p:cNvGrpSpPr>
                <a:grpSpLocks/>
              </p:cNvGrpSpPr>
              <p:nvPr/>
            </p:nvGrpSpPr>
            <p:grpSpPr bwMode="auto">
              <a:xfrm>
                <a:off x="2162" y="0"/>
                <a:ext cx="655" cy="432"/>
                <a:chOff x="0" y="0"/>
                <a:chExt cx="655" cy="432"/>
              </a:xfrm>
            </p:grpSpPr>
            <p:sp>
              <p:nvSpPr>
                <p:cNvPr id="58" name="Rectangle 19">
                  <a:extLst>
                    <a:ext uri="{FF2B5EF4-FFF2-40B4-BE49-F238E27FC236}">
                      <a16:creationId xmlns:a16="http://schemas.microsoft.com/office/drawing/2014/main" id="{2B76CBCA-37F7-541F-1CFC-1EBBC7B65495}"/>
                    </a:ext>
                  </a:extLst>
                </p:cNvPr>
                <p:cNvSpPr>
                  <a:spLocks noChangeArrowheads="1"/>
                </p:cNvSpPr>
                <p:nvPr/>
              </p:nvSpPr>
              <p:spPr bwMode="auto">
                <a:xfrm>
                  <a:off x="43" y="0"/>
                  <a:ext cx="569"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266700" algn="r"/>
                      <a:tab pos="5292725" algn="r"/>
                    </a:tabLst>
                  </a:pPr>
                  <a:r>
                    <a:rPr lang="en-US" altLang="zh-CN" sz="2400" b="1"/>
                    <a:t>  &lt;=</a:t>
                  </a:r>
                </a:p>
              </p:txBody>
            </p:sp>
            <p:sp>
              <p:nvSpPr>
                <p:cNvPr id="59" name="Rectangle 20">
                  <a:extLst>
                    <a:ext uri="{FF2B5EF4-FFF2-40B4-BE49-F238E27FC236}">
                      <a16:creationId xmlns:a16="http://schemas.microsoft.com/office/drawing/2014/main" id="{49EE9C62-8F71-9872-7C51-62DD2E5D44C1}"/>
                    </a:ext>
                  </a:extLst>
                </p:cNvPr>
                <p:cNvSpPr>
                  <a:spLocks noChangeArrowheads="1"/>
                </p:cNvSpPr>
                <p:nvPr/>
              </p:nvSpPr>
              <p:spPr bwMode="auto">
                <a:xfrm>
                  <a:off x="0" y="0"/>
                  <a:ext cx="655"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0" name="Group 21">
                <a:extLst>
                  <a:ext uri="{FF2B5EF4-FFF2-40B4-BE49-F238E27FC236}">
                    <a16:creationId xmlns:a16="http://schemas.microsoft.com/office/drawing/2014/main" id="{7E78EB64-204B-F230-BA9F-F4616294747C}"/>
                  </a:ext>
                </a:extLst>
              </p:cNvPr>
              <p:cNvGrpSpPr>
                <a:grpSpLocks/>
              </p:cNvGrpSpPr>
              <p:nvPr/>
            </p:nvGrpSpPr>
            <p:grpSpPr bwMode="auto">
              <a:xfrm>
                <a:off x="2817" y="0"/>
                <a:ext cx="587" cy="432"/>
                <a:chOff x="0" y="0"/>
                <a:chExt cx="587" cy="432"/>
              </a:xfrm>
            </p:grpSpPr>
            <p:sp>
              <p:nvSpPr>
                <p:cNvPr id="56" name="Rectangle 22">
                  <a:extLst>
                    <a:ext uri="{FF2B5EF4-FFF2-40B4-BE49-F238E27FC236}">
                      <a16:creationId xmlns:a16="http://schemas.microsoft.com/office/drawing/2014/main" id="{D6E2BF0D-707B-A85E-5C10-20B69B7818A7}"/>
                    </a:ext>
                  </a:extLst>
                </p:cNvPr>
                <p:cNvSpPr>
                  <a:spLocks noChangeArrowheads="1"/>
                </p:cNvSpPr>
                <p:nvPr/>
              </p:nvSpPr>
              <p:spPr bwMode="auto">
                <a:xfrm>
                  <a:off x="43" y="0"/>
                  <a:ext cx="501"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266700" algn="r"/>
                      <a:tab pos="5292725" algn="r"/>
                    </a:tabLst>
                  </a:pPr>
                  <a:r>
                    <a:rPr lang="en-US" altLang="zh-CN" sz="2400" b="1"/>
                    <a:t>  &gt;</a:t>
                  </a:r>
                </a:p>
              </p:txBody>
            </p:sp>
            <p:sp>
              <p:nvSpPr>
                <p:cNvPr id="57" name="Rectangle 23">
                  <a:extLst>
                    <a:ext uri="{FF2B5EF4-FFF2-40B4-BE49-F238E27FC236}">
                      <a16:creationId xmlns:a16="http://schemas.microsoft.com/office/drawing/2014/main" id="{A6D35918-7CD3-353F-22F3-EE9FB49FD390}"/>
                    </a:ext>
                  </a:extLst>
                </p:cNvPr>
                <p:cNvSpPr>
                  <a:spLocks noChangeArrowheads="1"/>
                </p:cNvSpPr>
                <p:nvPr/>
              </p:nvSpPr>
              <p:spPr bwMode="auto">
                <a:xfrm>
                  <a:off x="0" y="0"/>
                  <a:ext cx="587"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1" name="Group 24">
                <a:extLst>
                  <a:ext uri="{FF2B5EF4-FFF2-40B4-BE49-F238E27FC236}">
                    <a16:creationId xmlns:a16="http://schemas.microsoft.com/office/drawing/2014/main" id="{1EC108F6-9FF8-70B3-AA58-1AB2480C935D}"/>
                  </a:ext>
                </a:extLst>
              </p:cNvPr>
              <p:cNvGrpSpPr>
                <a:grpSpLocks/>
              </p:cNvGrpSpPr>
              <p:nvPr/>
            </p:nvGrpSpPr>
            <p:grpSpPr bwMode="auto">
              <a:xfrm>
                <a:off x="3404" y="0"/>
                <a:ext cx="655" cy="432"/>
                <a:chOff x="0" y="0"/>
                <a:chExt cx="655" cy="432"/>
              </a:xfrm>
            </p:grpSpPr>
            <p:sp>
              <p:nvSpPr>
                <p:cNvPr id="54" name="Rectangle 25">
                  <a:extLst>
                    <a:ext uri="{FF2B5EF4-FFF2-40B4-BE49-F238E27FC236}">
                      <a16:creationId xmlns:a16="http://schemas.microsoft.com/office/drawing/2014/main" id="{A082F6E1-904E-EE84-7883-D72EC92AAC58}"/>
                    </a:ext>
                  </a:extLst>
                </p:cNvPr>
                <p:cNvSpPr>
                  <a:spLocks noChangeArrowheads="1"/>
                </p:cNvSpPr>
                <p:nvPr/>
              </p:nvSpPr>
              <p:spPr bwMode="auto">
                <a:xfrm>
                  <a:off x="43" y="0"/>
                  <a:ext cx="568"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266700" algn="r"/>
                      <a:tab pos="5292725" algn="r"/>
                    </a:tabLst>
                  </a:pPr>
                  <a:r>
                    <a:rPr lang="en-US" altLang="zh-CN" sz="2400" b="1"/>
                    <a:t>  &gt;=</a:t>
                  </a:r>
                </a:p>
              </p:txBody>
            </p:sp>
            <p:sp>
              <p:nvSpPr>
                <p:cNvPr id="55" name="Rectangle 26">
                  <a:extLst>
                    <a:ext uri="{FF2B5EF4-FFF2-40B4-BE49-F238E27FC236}">
                      <a16:creationId xmlns:a16="http://schemas.microsoft.com/office/drawing/2014/main" id="{7CB8039E-3723-B2B4-AFA0-C8B92212CFFE}"/>
                    </a:ext>
                  </a:extLst>
                </p:cNvPr>
                <p:cNvSpPr>
                  <a:spLocks noChangeArrowheads="1"/>
                </p:cNvSpPr>
                <p:nvPr/>
              </p:nvSpPr>
              <p:spPr bwMode="auto">
                <a:xfrm>
                  <a:off x="0" y="0"/>
                  <a:ext cx="655"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2" name="Group 27">
                <a:extLst>
                  <a:ext uri="{FF2B5EF4-FFF2-40B4-BE49-F238E27FC236}">
                    <a16:creationId xmlns:a16="http://schemas.microsoft.com/office/drawing/2014/main" id="{B7D660A4-1C9C-0B2E-D3C4-86F33521B4AD}"/>
                  </a:ext>
                </a:extLst>
              </p:cNvPr>
              <p:cNvGrpSpPr>
                <a:grpSpLocks/>
              </p:cNvGrpSpPr>
              <p:nvPr/>
            </p:nvGrpSpPr>
            <p:grpSpPr bwMode="auto">
              <a:xfrm>
                <a:off x="0" y="432"/>
                <a:ext cx="493" cy="432"/>
                <a:chOff x="0" y="0"/>
                <a:chExt cx="493" cy="432"/>
              </a:xfrm>
            </p:grpSpPr>
            <p:sp>
              <p:nvSpPr>
                <p:cNvPr id="52" name="Rectangle 28">
                  <a:extLst>
                    <a:ext uri="{FF2B5EF4-FFF2-40B4-BE49-F238E27FC236}">
                      <a16:creationId xmlns:a16="http://schemas.microsoft.com/office/drawing/2014/main" id="{7E5A0799-9FC9-7E67-0394-6EFC374E4615}"/>
                    </a:ext>
                  </a:extLst>
                </p:cNvPr>
                <p:cNvSpPr>
                  <a:spLocks noChangeArrowheads="1"/>
                </p:cNvSpPr>
                <p:nvPr/>
              </p:nvSpPr>
              <p:spPr bwMode="auto">
                <a:xfrm>
                  <a:off x="44" y="2"/>
                  <a:ext cx="406"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t>ANY</a:t>
                  </a:r>
                </a:p>
              </p:txBody>
            </p:sp>
            <p:sp>
              <p:nvSpPr>
                <p:cNvPr id="53" name="Rectangle 29">
                  <a:extLst>
                    <a:ext uri="{FF2B5EF4-FFF2-40B4-BE49-F238E27FC236}">
                      <a16:creationId xmlns:a16="http://schemas.microsoft.com/office/drawing/2014/main" id="{F5581B4B-2BB3-5F94-71CB-0B6DFF9736F9}"/>
                    </a:ext>
                  </a:extLst>
                </p:cNvPr>
                <p:cNvSpPr>
                  <a:spLocks noChangeArrowheads="1"/>
                </p:cNvSpPr>
                <p:nvPr/>
              </p:nvSpPr>
              <p:spPr bwMode="auto">
                <a:xfrm>
                  <a:off x="0" y="0"/>
                  <a:ext cx="493"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3" name="Group 30">
                <a:extLst>
                  <a:ext uri="{FF2B5EF4-FFF2-40B4-BE49-F238E27FC236}">
                    <a16:creationId xmlns:a16="http://schemas.microsoft.com/office/drawing/2014/main" id="{421E8D67-4BB0-7EA6-7249-CF64C352B12F}"/>
                  </a:ext>
                </a:extLst>
              </p:cNvPr>
              <p:cNvGrpSpPr>
                <a:grpSpLocks/>
              </p:cNvGrpSpPr>
              <p:nvPr/>
            </p:nvGrpSpPr>
            <p:grpSpPr bwMode="auto">
              <a:xfrm>
                <a:off x="493" y="432"/>
                <a:ext cx="396" cy="432"/>
                <a:chOff x="0" y="0"/>
                <a:chExt cx="396" cy="432"/>
              </a:xfrm>
            </p:grpSpPr>
            <p:sp>
              <p:nvSpPr>
                <p:cNvPr id="50" name="Rectangle 31">
                  <a:extLst>
                    <a:ext uri="{FF2B5EF4-FFF2-40B4-BE49-F238E27FC236}">
                      <a16:creationId xmlns:a16="http://schemas.microsoft.com/office/drawing/2014/main" id="{85CA84AF-1F4C-496B-0798-1E34ADB0B2C3}"/>
                    </a:ext>
                  </a:extLst>
                </p:cNvPr>
                <p:cNvSpPr>
                  <a:spLocks noChangeArrowheads="1"/>
                </p:cNvSpPr>
                <p:nvPr/>
              </p:nvSpPr>
              <p:spPr bwMode="auto">
                <a:xfrm>
                  <a:off x="43" y="2"/>
                  <a:ext cx="310"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500" b="1"/>
                    <a:t> </a:t>
                  </a:r>
                  <a:r>
                    <a:rPr lang="en-US" altLang="zh-CN" sz="2000" b="1"/>
                    <a:t> IN</a:t>
                  </a:r>
                </a:p>
              </p:txBody>
            </p:sp>
            <p:sp>
              <p:nvSpPr>
                <p:cNvPr id="51" name="Rectangle 32">
                  <a:extLst>
                    <a:ext uri="{FF2B5EF4-FFF2-40B4-BE49-F238E27FC236}">
                      <a16:creationId xmlns:a16="http://schemas.microsoft.com/office/drawing/2014/main" id="{24657C53-887E-7249-9839-EB03ECDF13A0}"/>
                    </a:ext>
                  </a:extLst>
                </p:cNvPr>
                <p:cNvSpPr>
                  <a:spLocks noChangeArrowheads="1"/>
                </p:cNvSpPr>
                <p:nvPr/>
              </p:nvSpPr>
              <p:spPr bwMode="auto">
                <a:xfrm>
                  <a:off x="0" y="0"/>
                  <a:ext cx="396"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4" name="Group 33">
                <a:extLst>
                  <a:ext uri="{FF2B5EF4-FFF2-40B4-BE49-F238E27FC236}">
                    <a16:creationId xmlns:a16="http://schemas.microsoft.com/office/drawing/2014/main" id="{6BB764C1-2EF4-2130-FCA7-B8D2246CB7A5}"/>
                  </a:ext>
                </a:extLst>
              </p:cNvPr>
              <p:cNvGrpSpPr>
                <a:grpSpLocks/>
              </p:cNvGrpSpPr>
              <p:nvPr/>
            </p:nvGrpSpPr>
            <p:grpSpPr bwMode="auto">
              <a:xfrm>
                <a:off x="889" y="432"/>
                <a:ext cx="656" cy="432"/>
                <a:chOff x="0" y="0"/>
                <a:chExt cx="656" cy="432"/>
              </a:xfrm>
            </p:grpSpPr>
            <p:sp>
              <p:nvSpPr>
                <p:cNvPr id="48" name="Rectangle 34">
                  <a:extLst>
                    <a:ext uri="{FF2B5EF4-FFF2-40B4-BE49-F238E27FC236}">
                      <a16:creationId xmlns:a16="http://schemas.microsoft.com/office/drawing/2014/main" id="{E3FA631E-2741-E21F-30D2-E442D1338968}"/>
                    </a:ext>
                  </a:extLst>
                </p:cNvPr>
                <p:cNvSpPr>
                  <a:spLocks noChangeArrowheads="1"/>
                </p:cNvSpPr>
                <p:nvPr/>
              </p:nvSpPr>
              <p:spPr bwMode="auto">
                <a:xfrm>
                  <a:off x="45" y="2"/>
                  <a:ext cx="568"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500" b="1"/>
                    <a:t>    </a:t>
                  </a:r>
                  <a:r>
                    <a:rPr lang="en-US" altLang="zh-CN" sz="2000" b="1"/>
                    <a:t>--</a:t>
                  </a:r>
                </a:p>
              </p:txBody>
            </p:sp>
            <p:sp>
              <p:nvSpPr>
                <p:cNvPr id="49" name="Rectangle 35">
                  <a:extLst>
                    <a:ext uri="{FF2B5EF4-FFF2-40B4-BE49-F238E27FC236}">
                      <a16:creationId xmlns:a16="http://schemas.microsoft.com/office/drawing/2014/main" id="{BCE00595-6CB7-3B20-5D25-AF966A9EDE2E}"/>
                    </a:ext>
                  </a:extLst>
                </p:cNvPr>
                <p:cNvSpPr>
                  <a:spLocks noChangeArrowheads="1"/>
                </p:cNvSpPr>
                <p:nvPr/>
              </p:nvSpPr>
              <p:spPr bwMode="auto">
                <a:xfrm>
                  <a:off x="0" y="0"/>
                  <a:ext cx="656"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5" name="Group 36">
                <a:extLst>
                  <a:ext uri="{FF2B5EF4-FFF2-40B4-BE49-F238E27FC236}">
                    <a16:creationId xmlns:a16="http://schemas.microsoft.com/office/drawing/2014/main" id="{74941B8D-A463-EACB-21BD-D145DFF1F77B}"/>
                  </a:ext>
                </a:extLst>
              </p:cNvPr>
              <p:cNvGrpSpPr>
                <a:grpSpLocks/>
              </p:cNvGrpSpPr>
              <p:nvPr/>
            </p:nvGrpSpPr>
            <p:grpSpPr bwMode="auto">
              <a:xfrm>
                <a:off x="1545" y="432"/>
                <a:ext cx="617" cy="432"/>
                <a:chOff x="0" y="0"/>
                <a:chExt cx="617" cy="432"/>
              </a:xfrm>
            </p:grpSpPr>
            <p:sp>
              <p:nvSpPr>
                <p:cNvPr id="46" name="Rectangle 37">
                  <a:extLst>
                    <a:ext uri="{FF2B5EF4-FFF2-40B4-BE49-F238E27FC236}">
                      <a16:creationId xmlns:a16="http://schemas.microsoft.com/office/drawing/2014/main" id="{12EC35B6-7477-6551-52A8-B51D07B49097}"/>
                    </a:ext>
                  </a:extLst>
                </p:cNvPr>
                <p:cNvSpPr>
                  <a:spLocks noChangeArrowheads="1"/>
                </p:cNvSpPr>
                <p:nvPr/>
              </p:nvSpPr>
              <p:spPr bwMode="auto">
                <a:xfrm>
                  <a:off x="43" y="2"/>
                  <a:ext cx="530"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500" b="1"/>
                    <a:t> </a:t>
                  </a:r>
                  <a:r>
                    <a:rPr lang="en-US" altLang="zh-CN" sz="2000" b="1"/>
                    <a:t>&lt;MAX</a:t>
                  </a:r>
                </a:p>
              </p:txBody>
            </p:sp>
            <p:sp>
              <p:nvSpPr>
                <p:cNvPr id="47" name="Rectangle 38">
                  <a:extLst>
                    <a:ext uri="{FF2B5EF4-FFF2-40B4-BE49-F238E27FC236}">
                      <a16:creationId xmlns:a16="http://schemas.microsoft.com/office/drawing/2014/main" id="{6A55EAD4-EF75-5E2C-2E83-CFF96D68BAA1}"/>
                    </a:ext>
                  </a:extLst>
                </p:cNvPr>
                <p:cNvSpPr>
                  <a:spLocks noChangeArrowheads="1"/>
                </p:cNvSpPr>
                <p:nvPr/>
              </p:nvSpPr>
              <p:spPr bwMode="auto">
                <a:xfrm>
                  <a:off x="0" y="0"/>
                  <a:ext cx="617"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6" name="Group 39">
                <a:extLst>
                  <a:ext uri="{FF2B5EF4-FFF2-40B4-BE49-F238E27FC236}">
                    <a16:creationId xmlns:a16="http://schemas.microsoft.com/office/drawing/2014/main" id="{6642A0ED-CB72-E1CE-3C24-5092109AF5EB}"/>
                  </a:ext>
                </a:extLst>
              </p:cNvPr>
              <p:cNvGrpSpPr>
                <a:grpSpLocks/>
              </p:cNvGrpSpPr>
              <p:nvPr/>
            </p:nvGrpSpPr>
            <p:grpSpPr bwMode="auto">
              <a:xfrm>
                <a:off x="2162" y="432"/>
                <a:ext cx="655" cy="432"/>
                <a:chOff x="0" y="0"/>
                <a:chExt cx="655" cy="432"/>
              </a:xfrm>
            </p:grpSpPr>
            <p:sp>
              <p:nvSpPr>
                <p:cNvPr id="44" name="Rectangle 40">
                  <a:extLst>
                    <a:ext uri="{FF2B5EF4-FFF2-40B4-BE49-F238E27FC236}">
                      <a16:creationId xmlns:a16="http://schemas.microsoft.com/office/drawing/2014/main" id="{B3857BE2-6E71-05A4-6574-2D8023784F6F}"/>
                    </a:ext>
                  </a:extLst>
                </p:cNvPr>
                <p:cNvSpPr>
                  <a:spLocks noChangeArrowheads="1"/>
                </p:cNvSpPr>
                <p:nvPr/>
              </p:nvSpPr>
              <p:spPr bwMode="auto">
                <a:xfrm>
                  <a:off x="43" y="2"/>
                  <a:ext cx="569"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t>&lt;=MAX</a:t>
                  </a:r>
                </a:p>
              </p:txBody>
            </p:sp>
            <p:sp>
              <p:nvSpPr>
                <p:cNvPr id="45" name="Rectangle 41">
                  <a:extLst>
                    <a:ext uri="{FF2B5EF4-FFF2-40B4-BE49-F238E27FC236}">
                      <a16:creationId xmlns:a16="http://schemas.microsoft.com/office/drawing/2014/main" id="{AE49DF2B-B6D3-E6E0-B224-E54C75E43A08}"/>
                    </a:ext>
                  </a:extLst>
                </p:cNvPr>
                <p:cNvSpPr>
                  <a:spLocks noChangeArrowheads="1"/>
                </p:cNvSpPr>
                <p:nvPr/>
              </p:nvSpPr>
              <p:spPr bwMode="auto">
                <a:xfrm>
                  <a:off x="0" y="0"/>
                  <a:ext cx="655"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7" name="Group 42">
                <a:extLst>
                  <a:ext uri="{FF2B5EF4-FFF2-40B4-BE49-F238E27FC236}">
                    <a16:creationId xmlns:a16="http://schemas.microsoft.com/office/drawing/2014/main" id="{BB167653-DDD1-D431-C6AD-FCEA5922D69F}"/>
                  </a:ext>
                </a:extLst>
              </p:cNvPr>
              <p:cNvGrpSpPr>
                <a:grpSpLocks/>
              </p:cNvGrpSpPr>
              <p:nvPr/>
            </p:nvGrpSpPr>
            <p:grpSpPr bwMode="auto">
              <a:xfrm>
                <a:off x="2817" y="432"/>
                <a:ext cx="587" cy="432"/>
                <a:chOff x="0" y="0"/>
                <a:chExt cx="587" cy="432"/>
              </a:xfrm>
            </p:grpSpPr>
            <p:sp>
              <p:nvSpPr>
                <p:cNvPr id="42" name="Rectangle 43">
                  <a:extLst>
                    <a:ext uri="{FF2B5EF4-FFF2-40B4-BE49-F238E27FC236}">
                      <a16:creationId xmlns:a16="http://schemas.microsoft.com/office/drawing/2014/main" id="{B5BCA0A5-6BA5-5AFA-AFCF-A859C84D4990}"/>
                    </a:ext>
                  </a:extLst>
                </p:cNvPr>
                <p:cNvSpPr>
                  <a:spLocks noChangeArrowheads="1"/>
                </p:cNvSpPr>
                <p:nvPr/>
              </p:nvSpPr>
              <p:spPr bwMode="auto">
                <a:xfrm>
                  <a:off x="43" y="2"/>
                  <a:ext cx="50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t>&gt;MIN</a:t>
                  </a:r>
                </a:p>
              </p:txBody>
            </p:sp>
            <p:sp>
              <p:nvSpPr>
                <p:cNvPr id="43" name="Rectangle 44">
                  <a:extLst>
                    <a:ext uri="{FF2B5EF4-FFF2-40B4-BE49-F238E27FC236}">
                      <a16:creationId xmlns:a16="http://schemas.microsoft.com/office/drawing/2014/main" id="{8063809D-F671-6788-BE69-E7184F37A48C}"/>
                    </a:ext>
                  </a:extLst>
                </p:cNvPr>
                <p:cNvSpPr>
                  <a:spLocks noChangeArrowheads="1"/>
                </p:cNvSpPr>
                <p:nvPr/>
              </p:nvSpPr>
              <p:spPr bwMode="auto">
                <a:xfrm>
                  <a:off x="0" y="0"/>
                  <a:ext cx="587"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8" name="Group 45">
                <a:extLst>
                  <a:ext uri="{FF2B5EF4-FFF2-40B4-BE49-F238E27FC236}">
                    <a16:creationId xmlns:a16="http://schemas.microsoft.com/office/drawing/2014/main" id="{31F9C3AE-260C-D89E-A4F2-39D674F1AA79}"/>
                  </a:ext>
                </a:extLst>
              </p:cNvPr>
              <p:cNvGrpSpPr>
                <a:grpSpLocks/>
              </p:cNvGrpSpPr>
              <p:nvPr/>
            </p:nvGrpSpPr>
            <p:grpSpPr bwMode="auto">
              <a:xfrm>
                <a:off x="3404" y="432"/>
                <a:ext cx="655" cy="432"/>
                <a:chOff x="0" y="0"/>
                <a:chExt cx="655" cy="432"/>
              </a:xfrm>
            </p:grpSpPr>
            <p:sp>
              <p:nvSpPr>
                <p:cNvPr id="40" name="Rectangle 46">
                  <a:extLst>
                    <a:ext uri="{FF2B5EF4-FFF2-40B4-BE49-F238E27FC236}">
                      <a16:creationId xmlns:a16="http://schemas.microsoft.com/office/drawing/2014/main" id="{5CF2C91F-6D37-346B-ADA9-390BAB916480}"/>
                    </a:ext>
                  </a:extLst>
                </p:cNvPr>
                <p:cNvSpPr>
                  <a:spLocks noChangeArrowheads="1"/>
                </p:cNvSpPr>
                <p:nvPr/>
              </p:nvSpPr>
              <p:spPr bwMode="auto">
                <a:xfrm>
                  <a:off x="43" y="2"/>
                  <a:ext cx="568"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t>&gt;= MIN</a:t>
                  </a:r>
                </a:p>
              </p:txBody>
            </p:sp>
            <p:sp>
              <p:nvSpPr>
                <p:cNvPr id="41" name="Rectangle 47">
                  <a:extLst>
                    <a:ext uri="{FF2B5EF4-FFF2-40B4-BE49-F238E27FC236}">
                      <a16:creationId xmlns:a16="http://schemas.microsoft.com/office/drawing/2014/main" id="{80D3D6D1-E492-6F38-545A-5A400107F1EC}"/>
                    </a:ext>
                  </a:extLst>
                </p:cNvPr>
                <p:cNvSpPr>
                  <a:spLocks noChangeArrowheads="1"/>
                </p:cNvSpPr>
                <p:nvPr/>
              </p:nvSpPr>
              <p:spPr bwMode="auto">
                <a:xfrm>
                  <a:off x="0" y="0"/>
                  <a:ext cx="655"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19" name="Group 48">
                <a:extLst>
                  <a:ext uri="{FF2B5EF4-FFF2-40B4-BE49-F238E27FC236}">
                    <a16:creationId xmlns:a16="http://schemas.microsoft.com/office/drawing/2014/main" id="{392D4805-8693-08F2-15EF-952DDB8DCDDC}"/>
                  </a:ext>
                </a:extLst>
              </p:cNvPr>
              <p:cNvGrpSpPr>
                <a:grpSpLocks/>
              </p:cNvGrpSpPr>
              <p:nvPr/>
            </p:nvGrpSpPr>
            <p:grpSpPr bwMode="auto">
              <a:xfrm>
                <a:off x="0" y="864"/>
                <a:ext cx="493" cy="432"/>
                <a:chOff x="0" y="0"/>
                <a:chExt cx="493" cy="432"/>
              </a:xfrm>
            </p:grpSpPr>
            <p:sp>
              <p:nvSpPr>
                <p:cNvPr id="38" name="Rectangle 49">
                  <a:extLst>
                    <a:ext uri="{FF2B5EF4-FFF2-40B4-BE49-F238E27FC236}">
                      <a16:creationId xmlns:a16="http://schemas.microsoft.com/office/drawing/2014/main" id="{B9F2BF60-376A-A23B-AAAF-6E53019550DE}"/>
                    </a:ext>
                  </a:extLst>
                </p:cNvPr>
                <p:cNvSpPr>
                  <a:spLocks noChangeArrowheads="1"/>
                </p:cNvSpPr>
                <p:nvPr/>
              </p:nvSpPr>
              <p:spPr bwMode="auto">
                <a:xfrm>
                  <a:off x="44" y="0"/>
                  <a:ext cx="406"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t>ALL</a:t>
                  </a:r>
                </a:p>
              </p:txBody>
            </p:sp>
            <p:sp>
              <p:nvSpPr>
                <p:cNvPr id="39" name="Rectangle 50">
                  <a:extLst>
                    <a:ext uri="{FF2B5EF4-FFF2-40B4-BE49-F238E27FC236}">
                      <a16:creationId xmlns:a16="http://schemas.microsoft.com/office/drawing/2014/main" id="{1E19312B-2FCE-860D-2D78-ABA85A810E9B}"/>
                    </a:ext>
                  </a:extLst>
                </p:cNvPr>
                <p:cNvSpPr>
                  <a:spLocks noChangeArrowheads="1"/>
                </p:cNvSpPr>
                <p:nvPr/>
              </p:nvSpPr>
              <p:spPr bwMode="auto">
                <a:xfrm>
                  <a:off x="0" y="0"/>
                  <a:ext cx="493"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20" name="Group 51">
                <a:extLst>
                  <a:ext uri="{FF2B5EF4-FFF2-40B4-BE49-F238E27FC236}">
                    <a16:creationId xmlns:a16="http://schemas.microsoft.com/office/drawing/2014/main" id="{8C1656C3-E127-13F2-8BBC-88CEBD263B0C}"/>
                  </a:ext>
                </a:extLst>
              </p:cNvPr>
              <p:cNvGrpSpPr>
                <a:grpSpLocks/>
              </p:cNvGrpSpPr>
              <p:nvPr/>
            </p:nvGrpSpPr>
            <p:grpSpPr bwMode="auto">
              <a:xfrm>
                <a:off x="493" y="864"/>
                <a:ext cx="396" cy="432"/>
                <a:chOff x="0" y="0"/>
                <a:chExt cx="396" cy="432"/>
              </a:xfrm>
            </p:grpSpPr>
            <p:sp>
              <p:nvSpPr>
                <p:cNvPr id="36" name="Rectangle 52">
                  <a:extLst>
                    <a:ext uri="{FF2B5EF4-FFF2-40B4-BE49-F238E27FC236}">
                      <a16:creationId xmlns:a16="http://schemas.microsoft.com/office/drawing/2014/main" id="{E49A5961-17A2-B2AD-CECD-74616A68E316}"/>
                    </a:ext>
                  </a:extLst>
                </p:cNvPr>
                <p:cNvSpPr>
                  <a:spLocks noChangeArrowheads="1"/>
                </p:cNvSpPr>
                <p:nvPr/>
              </p:nvSpPr>
              <p:spPr bwMode="auto">
                <a:xfrm>
                  <a:off x="43" y="0"/>
                  <a:ext cx="310"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t>  --</a:t>
                  </a:r>
                </a:p>
              </p:txBody>
            </p:sp>
            <p:sp>
              <p:nvSpPr>
                <p:cNvPr id="37" name="Rectangle 53">
                  <a:extLst>
                    <a:ext uri="{FF2B5EF4-FFF2-40B4-BE49-F238E27FC236}">
                      <a16:creationId xmlns:a16="http://schemas.microsoft.com/office/drawing/2014/main" id="{DAC81139-6D09-BC62-4672-0E10F6701068}"/>
                    </a:ext>
                  </a:extLst>
                </p:cNvPr>
                <p:cNvSpPr>
                  <a:spLocks noChangeArrowheads="1"/>
                </p:cNvSpPr>
                <p:nvPr/>
              </p:nvSpPr>
              <p:spPr bwMode="auto">
                <a:xfrm>
                  <a:off x="0" y="0"/>
                  <a:ext cx="396"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21" name="Group 54">
                <a:extLst>
                  <a:ext uri="{FF2B5EF4-FFF2-40B4-BE49-F238E27FC236}">
                    <a16:creationId xmlns:a16="http://schemas.microsoft.com/office/drawing/2014/main" id="{591CF873-7DDE-AE0C-1E34-46DFEDAC3633}"/>
                  </a:ext>
                </a:extLst>
              </p:cNvPr>
              <p:cNvGrpSpPr>
                <a:grpSpLocks/>
              </p:cNvGrpSpPr>
              <p:nvPr/>
            </p:nvGrpSpPr>
            <p:grpSpPr bwMode="auto">
              <a:xfrm>
                <a:off x="889" y="864"/>
                <a:ext cx="656" cy="432"/>
                <a:chOff x="0" y="0"/>
                <a:chExt cx="656" cy="432"/>
              </a:xfrm>
            </p:grpSpPr>
            <p:sp>
              <p:nvSpPr>
                <p:cNvPr id="34" name="Rectangle 55">
                  <a:extLst>
                    <a:ext uri="{FF2B5EF4-FFF2-40B4-BE49-F238E27FC236}">
                      <a16:creationId xmlns:a16="http://schemas.microsoft.com/office/drawing/2014/main" id="{0BDAEEE7-6679-FB3D-648C-AAC3E6831D2A}"/>
                    </a:ext>
                  </a:extLst>
                </p:cNvPr>
                <p:cNvSpPr>
                  <a:spLocks noChangeArrowheads="1"/>
                </p:cNvSpPr>
                <p:nvPr/>
              </p:nvSpPr>
              <p:spPr bwMode="auto">
                <a:xfrm>
                  <a:off x="45" y="0"/>
                  <a:ext cx="568"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t> </a:t>
                  </a:r>
                  <a:r>
                    <a:rPr lang="en-US" altLang="zh-CN" b="1"/>
                    <a:t>NOT IN</a:t>
                  </a:r>
                </a:p>
              </p:txBody>
            </p:sp>
            <p:sp>
              <p:nvSpPr>
                <p:cNvPr id="35" name="Rectangle 56">
                  <a:extLst>
                    <a:ext uri="{FF2B5EF4-FFF2-40B4-BE49-F238E27FC236}">
                      <a16:creationId xmlns:a16="http://schemas.microsoft.com/office/drawing/2014/main" id="{DC544C08-5204-86D7-EFE8-D763EF2C4FEB}"/>
                    </a:ext>
                  </a:extLst>
                </p:cNvPr>
                <p:cNvSpPr>
                  <a:spLocks noChangeArrowheads="1"/>
                </p:cNvSpPr>
                <p:nvPr/>
              </p:nvSpPr>
              <p:spPr bwMode="auto">
                <a:xfrm>
                  <a:off x="0" y="0"/>
                  <a:ext cx="656"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22" name="Group 57">
                <a:extLst>
                  <a:ext uri="{FF2B5EF4-FFF2-40B4-BE49-F238E27FC236}">
                    <a16:creationId xmlns:a16="http://schemas.microsoft.com/office/drawing/2014/main" id="{B7D878BD-5E0E-7D1A-AD7F-82702771DF11}"/>
                  </a:ext>
                </a:extLst>
              </p:cNvPr>
              <p:cNvGrpSpPr>
                <a:grpSpLocks/>
              </p:cNvGrpSpPr>
              <p:nvPr/>
            </p:nvGrpSpPr>
            <p:grpSpPr bwMode="auto">
              <a:xfrm>
                <a:off x="1545" y="864"/>
                <a:ext cx="617" cy="432"/>
                <a:chOff x="0" y="0"/>
                <a:chExt cx="617" cy="432"/>
              </a:xfrm>
            </p:grpSpPr>
            <p:sp>
              <p:nvSpPr>
                <p:cNvPr id="32" name="Rectangle 58">
                  <a:extLst>
                    <a:ext uri="{FF2B5EF4-FFF2-40B4-BE49-F238E27FC236}">
                      <a16:creationId xmlns:a16="http://schemas.microsoft.com/office/drawing/2014/main" id="{D7138A27-95FF-65B2-9E85-9FEDFD9101CB}"/>
                    </a:ext>
                  </a:extLst>
                </p:cNvPr>
                <p:cNvSpPr>
                  <a:spLocks noChangeArrowheads="1"/>
                </p:cNvSpPr>
                <p:nvPr/>
              </p:nvSpPr>
              <p:spPr bwMode="auto">
                <a:xfrm>
                  <a:off x="43" y="0"/>
                  <a:ext cx="530"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500" b="1"/>
                    <a:t> </a:t>
                  </a:r>
                  <a:r>
                    <a:rPr lang="en-US" altLang="zh-CN" sz="2400" b="1"/>
                    <a:t>&lt;</a:t>
                  </a:r>
                  <a:r>
                    <a:rPr lang="en-US" altLang="zh-CN" sz="2000" b="1"/>
                    <a:t>MIN</a:t>
                  </a:r>
                </a:p>
              </p:txBody>
            </p:sp>
            <p:sp>
              <p:nvSpPr>
                <p:cNvPr id="33" name="Rectangle 59">
                  <a:extLst>
                    <a:ext uri="{FF2B5EF4-FFF2-40B4-BE49-F238E27FC236}">
                      <a16:creationId xmlns:a16="http://schemas.microsoft.com/office/drawing/2014/main" id="{88D1F60A-5BF6-1F4B-A068-DB81F8C3A756}"/>
                    </a:ext>
                  </a:extLst>
                </p:cNvPr>
                <p:cNvSpPr>
                  <a:spLocks noChangeArrowheads="1"/>
                </p:cNvSpPr>
                <p:nvPr/>
              </p:nvSpPr>
              <p:spPr bwMode="auto">
                <a:xfrm>
                  <a:off x="0" y="0"/>
                  <a:ext cx="617"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23" name="Group 60">
                <a:extLst>
                  <a:ext uri="{FF2B5EF4-FFF2-40B4-BE49-F238E27FC236}">
                    <a16:creationId xmlns:a16="http://schemas.microsoft.com/office/drawing/2014/main" id="{871C6636-412E-2416-34AC-A5A7C4DD1370}"/>
                  </a:ext>
                </a:extLst>
              </p:cNvPr>
              <p:cNvGrpSpPr>
                <a:grpSpLocks/>
              </p:cNvGrpSpPr>
              <p:nvPr/>
            </p:nvGrpSpPr>
            <p:grpSpPr bwMode="auto">
              <a:xfrm>
                <a:off x="2162" y="864"/>
                <a:ext cx="655" cy="432"/>
                <a:chOff x="0" y="0"/>
                <a:chExt cx="655" cy="432"/>
              </a:xfrm>
            </p:grpSpPr>
            <p:sp>
              <p:nvSpPr>
                <p:cNvPr id="30" name="Rectangle 61">
                  <a:extLst>
                    <a:ext uri="{FF2B5EF4-FFF2-40B4-BE49-F238E27FC236}">
                      <a16:creationId xmlns:a16="http://schemas.microsoft.com/office/drawing/2014/main" id="{B936769F-6281-3101-9798-A9E911791E85}"/>
                    </a:ext>
                  </a:extLst>
                </p:cNvPr>
                <p:cNvSpPr>
                  <a:spLocks noChangeArrowheads="1"/>
                </p:cNvSpPr>
                <p:nvPr/>
              </p:nvSpPr>
              <p:spPr bwMode="auto">
                <a:xfrm>
                  <a:off x="43" y="0"/>
                  <a:ext cx="569"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t>&lt;= MIN</a:t>
                  </a:r>
                </a:p>
              </p:txBody>
            </p:sp>
            <p:sp>
              <p:nvSpPr>
                <p:cNvPr id="31" name="Rectangle 62">
                  <a:extLst>
                    <a:ext uri="{FF2B5EF4-FFF2-40B4-BE49-F238E27FC236}">
                      <a16:creationId xmlns:a16="http://schemas.microsoft.com/office/drawing/2014/main" id="{A0B78255-4091-2373-36DA-1A1BE3833F25}"/>
                    </a:ext>
                  </a:extLst>
                </p:cNvPr>
                <p:cNvSpPr>
                  <a:spLocks noChangeArrowheads="1"/>
                </p:cNvSpPr>
                <p:nvPr/>
              </p:nvSpPr>
              <p:spPr bwMode="auto">
                <a:xfrm>
                  <a:off x="0" y="0"/>
                  <a:ext cx="655"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24" name="Group 63">
                <a:extLst>
                  <a:ext uri="{FF2B5EF4-FFF2-40B4-BE49-F238E27FC236}">
                    <a16:creationId xmlns:a16="http://schemas.microsoft.com/office/drawing/2014/main" id="{C9FBBAED-6855-09CD-ADE0-34FF358D2D3C}"/>
                  </a:ext>
                </a:extLst>
              </p:cNvPr>
              <p:cNvGrpSpPr>
                <a:grpSpLocks/>
              </p:cNvGrpSpPr>
              <p:nvPr/>
            </p:nvGrpSpPr>
            <p:grpSpPr bwMode="auto">
              <a:xfrm>
                <a:off x="2817" y="864"/>
                <a:ext cx="587" cy="432"/>
                <a:chOff x="0" y="0"/>
                <a:chExt cx="587" cy="432"/>
              </a:xfrm>
            </p:grpSpPr>
            <p:sp>
              <p:nvSpPr>
                <p:cNvPr id="28" name="Rectangle 64">
                  <a:extLst>
                    <a:ext uri="{FF2B5EF4-FFF2-40B4-BE49-F238E27FC236}">
                      <a16:creationId xmlns:a16="http://schemas.microsoft.com/office/drawing/2014/main" id="{E4F74EE1-148C-9B15-F2F5-81AAE6B17716}"/>
                    </a:ext>
                  </a:extLst>
                </p:cNvPr>
                <p:cNvSpPr>
                  <a:spLocks noChangeArrowheads="1"/>
                </p:cNvSpPr>
                <p:nvPr/>
              </p:nvSpPr>
              <p:spPr bwMode="auto">
                <a:xfrm>
                  <a:off x="43" y="0"/>
                  <a:ext cx="50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t>&gt;MAX</a:t>
                  </a:r>
                </a:p>
              </p:txBody>
            </p:sp>
            <p:sp>
              <p:nvSpPr>
                <p:cNvPr id="29" name="Rectangle 65">
                  <a:extLst>
                    <a:ext uri="{FF2B5EF4-FFF2-40B4-BE49-F238E27FC236}">
                      <a16:creationId xmlns:a16="http://schemas.microsoft.com/office/drawing/2014/main" id="{D5BE792C-0651-FBC4-DC4E-C6207769D8AA}"/>
                    </a:ext>
                  </a:extLst>
                </p:cNvPr>
                <p:cNvSpPr>
                  <a:spLocks noChangeArrowheads="1"/>
                </p:cNvSpPr>
                <p:nvPr/>
              </p:nvSpPr>
              <p:spPr bwMode="auto">
                <a:xfrm>
                  <a:off x="0" y="0"/>
                  <a:ext cx="587"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nvGrpSpPr>
              <p:cNvPr id="25" name="Group 66">
                <a:extLst>
                  <a:ext uri="{FF2B5EF4-FFF2-40B4-BE49-F238E27FC236}">
                    <a16:creationId xmlns:a16="http://schemas.microsoft.com/office/drawing/2014/main" id="{D4E7F2A2-6F97-48D1-A487-47D3620CAE72}"/>
                  </a:ext>
                </a:extLst>
              </p:cNvPr>
              <p:cNvGrpSpPr>
                <a:grpSpLocks/>
              </p:cNvGrpSpPr>
              <p:nvPr/>
            </p:nvGrpSpPr>
            <p:grpSpPr bwMode="auto">
              <a:xfrm>
                <a:off x="3404" y="864"/>
                <a:ext cx="655" cy="432"/>
                <a:chOff x="0" y="0"/>
                <a:chExt cx="655" cy="432"/>
              </a:xfrm>
            </p:grpSpPr>
            <p:sp>
              <p:nvSpPr>
                <p:cNvPr id="26" name="Rectangle 67">
                  <a:extLst>
                    <a:ext uri="{FF2B5EF4-FFF2-40B4-BE49-F238E27FC236}">
                      <a16:creationId xmlns:a16="http://schemas.microsoft.com/office/drawing/2014/main" id="{A86524B7-BEA4-E2D6-D767-64FD6CA3833F}"/>
                    </a:ext>
                  </a:extLst>
                </p:cNvPr>
                <p:cNvSpPr>
                  <a:spLocks noChangeArrowheads="1"/>
                </p:cNvSpPr>
                <p:nvPr/>
              </p:nvSpPr>
              <p:spPr bwMode="auto">
                <a:xfrm>
                  <a:off x="43" y="0"/>
                  <a:ext cx="568"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b="1"/>
                    <a:t>&gt;= MAX</a:t>
                  </a:r>
                </a:p>
              </p:txBody>
            </p:sp>
            <p:sp>
              <p:nvSpPr>
                <p:cNvPr id="27" name="Rectangle 68">
                  <a:extLst>
                    <a:ext uri="{FF2B5EF4-FFF2-40B4-BE49-F238E27FC236}">
                      <a16:creationId xmlns:a16="http://schemas.microsoft.com/office/drawing/2014/main" id="{EAEDA227-A82D-3FF4-1128-FA3C94BD8B4B}"/>
                    </a:ext>
                  </a:extLst>
                </p:cNvPr>
                <p:cNvSpPr>
                  <a:spLocks noChangeArrowheads="1"/>
                </p:cNvSpPr>
                <p:nvPr/>
              </p:nvSpPr>
              <p:spPr bwMode="auto">
                <a:xfrm>
                  <a:off x="0" y="0"/>
                  <a:ext cx="655" cy="432"/>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grpSp>
        <p:sp>
          <p:nvSpPr>
            <p:cNvPr id="4" name="Rectangle 69">
              <a:extLst>
                <a:ext uri="{FF2B5EF4-FFF2-40B4-BE49-F238E27FC236}">
                  <a16:creationId xmlns:a16="http://schemas.microsoft.com/office/drawing/2014/main" id="{1D872A48-5290-5250-895D-088E36726ED5}"/>
                </a:ext>
              </a:extLst>
            </p:cNvPr>
            <p:cNvSpPr>
              <a:spLocks noChangeArrowheads="1"/>
            </p:cNvSpPr>
            <p:nvPr/>
          </p:nvSpPr>
          <p:spPr bwMode="auto">
            <a:xfrm>
              <a:off x="0" y="0"/>
              <a:ext cx="4065" cy="1302"/>
            </a:xfrm>
            <a:prstGeom prst="rect">
              <a:avLst/>
            </a:prstGeom>
            <a:noFill/>
            <a:ln w="11112">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gr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C1696B8E-7591-F059-6590-E1D7E9709356}"/>
              </a:ext>
            </a:extLst>
          </p:cNvPr>
          <p:cNvSpPr>
            <a:spLocks noGrp="1" noChangeArrowheads="1"/>
          </p:cNvSpPr>
          <p:nvPr>
            <p:ph type="title" idx="4294967295"/>
          </p:nvPr>
        </p:nvSpPr>
        <p:spPr/>
        <p:txBody>
          <a:bodyPr/>
          <a:lstStyle/>
          <a:p>
            <a:pPr eaLnBrk="1" hangingPunct="1"/>
            <a:r>
              <a:rPr lang="en-US" altLang="zh-CN" sz="2700"/>
              <a:t>3.3.3  </a:t>
            </a:r>
            <a:r>
              <a:rPr lang="zh-CN" altLang="en-US" sz="2700"/>
              <a:t>嵌套查询</a:t>
            </a:r>
          </a:p>
        </p:txBody>
      </p:sp>
      <p:sp>
        <p:nvSpPr>
          <p:cNvPr id="95235" name="Rectangle 3">
            <a:extLst>
              <a:ext uri="{FF2B5EF4-FFF2-40B4-BE49-F238E27FC236}">
                <a16:creationId xmlns:a16="http://schemas.microsoft.com/office/drawing/2014/main" id="{3772FB5D-5F72-E8BE-D26C-E2390FACA94E}"/>
              </a:ext>
            </a:extLst>
          </p:cNvPr>
          <p:cNvSpPr>
            <a:spLocks noGrp="1" noChangeArrowheads="1"/>
          </p:cNvSpPr>
          <p:nvPr>
            <p:ph type="body" idx="4294967295"/>
          </p:nvPr>
        </p:nvSpPr>
        <p:spPr>
          <a:xfrm>
            <a:off x="1485900" y="1484784"/>
            <a:ext cx="6172200" cy="3640931"/>
          </a:xfrm>
        </p:spPr>
        <p:txBody>
          <a:bodyPr/>
          <a:lstStyle/>
          <a:p>
            <a:pPr eaLnBrk="1" hangingPunct="1">
              <a:lnSpc>
                <a:spcPct val="150000"/>
              </a:lnSpc>
              <a:buFont typeface="Wingdings" pitchFamily="2" charset="2"/>
              <a:buNone/>
            </a:pPr>
            <a:r>
              <a:rPr lang="en-US" altLang="zh-CN" sz="2400" dirty="0"/>
              <a:t>  1.</a:t>
            </a:r>
            <a:r>
              <a:rPr lang="zh-CN" altLang="en-US" sz="2400" dirty="0"/>
              <a:t>带有</a:t>
            </a:r>
            <a:r>
              <a:rPr lang="en-US" altLang="zh-CN" sz="2400" dirty="0"/>
              <a:t>IN</a:t>
            </a:r>
            <a:r>
              <a:rPr lang="zh-CN" altLang="en-US" sz="2400" dirty="0"/>
              <a:t>谓词的子查询 </a:t>
            </a:r>
          </a:p>
          <a:p>
            <a:pPr eaLnBrk="1" hangingPunct="1">
              <a:lnSpc>
                <a:spcPct val="150000"/>
              </a:lnSpc>
              <a:buFont typeface="Wingdings" pitchFamily="2" charset="2"/>
              <a:buNone/>
            </a:pPr>
            <a:r>
              <a:rPr lang="zh-CN" altLang="en-US" sz="2400" dirty="0"/>
              <a:t>  </a:t>
            </a:r>
            <a:r>
              <a:rPr lang="en-US" altLang="zh-CN" sz="2400" dirty="0"/>
              <a:t>2.</a:t>
            </a:r>
            <a:r>
              <a:rPr lang="zh-CN" altLang="en-US" sz="2400" dirty="0"/>
              <a:t>带有比较运算符的子查询</a:t>
            </a:r>
          </a:p>
          <a:p>
            <a:pPr eaLnBrk="1" hangingPunct="1">
              <a:lnSpc>
                <a:spcPct val="150000"/>
              </a:lnSpc>
              <a:buFont typeface="Wingdings" pitchFamily="2" charset="2"/>
              <a:buNone/>
            </a:pPr>
            <a:r>
              <a:rPr lang="zh-CN" altLang="en-US" sz="2400" dirty="0"/>
              <a:t>  </a:t>
            </a:r>
            <a:r>
              <a:rPr lang="en-US" altLang="zh-CN" sz="2400" dirty="0"/>
              <a:t>3.</a:t>
            </a:r>
            <a:r>
              <a:rPr lang="zh-CN" altLang="en-US" sz="2400" dirty="0"/>
              <a:t>带有</a:t>
            </a:r>
            <a:r>
              <a:rPr lang="en-US" altLang="zh-CN" sz="2400" dirty="0"/>
              <a:t>ANY</a:t>
            </a:r>
            <a:r>
              <a:rPr lang="zh-CN" altLang="en-US" sz="2400" dirty="0"/>
              <a:t>（</a:t>
            </a:r>
            <a:r>
              <a:rPr lang="en-US" altLang="zh-CN" sz="2400" dirty="0"/>
              <a:t>SOME</a:t>
            </a:r>
            <a:r>
              <a:rPr lang="zh-CN" altLang="en-US" sz="2400" dirty="0"/>
              <a:t>）或</a:t>
            </a:r>
            <a:r>
              <a:rPr lang="en-US" altLang="zh-CN" sz="2400" dirty="0"/>
              <a:t>ALL</a:t>
            </a:r>
            <a:r>
              <a:rPr lang="zh-CN" altLang="en-US" sz="2400" dirty="0"/>
              <a:t>谓词的子查询</a:t>
            </a:r>
          </a:p>
          <a:p>
            <a:pPr eaLnBrk="1" hangingPunct="1">
              <a:lnSpc>
                <a:spcPct val="150000"/>
              </a:lnSpc>
              <a:buFont typeface="Wingdings" pitchFamily="2" charset="2"/>
              <a:buNone/>
            </a:pPr>
            <a:r>
              <a:rPr lang="zh-CN" altLang="en-US" sz="2400" dirty="0">
                <a:solidFill>
                  <a:srgbClr val="7030A0"/>
                </a:solidFill>
              </a:rPr>
              <a:t>  </a:t>
            </a:r>
            <a:r>
              <a:rPr lang="en-US" altLang="zh-CN" sz="2400" dirty="0">
                <a:solidFill>
                  <a:srgbClr val="7030A0"/>
                </a:solidFill>
              </a:rPr>
              <a:t>4.</a:t>
            </a:r>
            <a:r>
              <a:rPr lang="zh-CN" altLang="en-US" sz="2400" dirty="0">
                <a:solidFill>
                  <a:srgbClr val="7030A0"/>
                </a:solidFill>
              </a:rPr>
              <a:t>带有</a:t>
            </a:r>
            <a:r>
              <a:rPr lang="en-US" altLang="zh-CN" sz="2400" dirty="0">
                <a:solidFill>
                  <a:srgbClr val="7030A0"/>
                </a:solidFill>
              </a:rPr>
              <a:t>EXISTS</a:t>
            </a:r>
            <a:r>
              <a:rPr lang="zh-CN" altLang="en-US" sz="2400" dirty="0">
                <a:solidFill>
                  <a:srgbClr val="7030A0"/>
                </a:solidFill>
              </a:rPr>
              <a:t>谓词的子查询</a:t>
            </a:r>
          </a:p>
          <a:p>
            <a:pPr eaLnBrk="1" hangingPunct="1">
              <a:lnSpc>
                <a:spcPct val="130000"/>
              </a:lnSpc>
              <a:buFont typeface="Wingdings" pitchFamily="2" charset="2"/>
              <a:buNone/>
            </a:pPr>
            <a:endParaRPr lang="en-US" altLang="zh-CN"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630291CA-CA67-7121-D19B-4440B54AAC1F}"/>
              </a:ext>
            </a:extLst>
          </p:cNvPr>
          <p:cNvSpPr>
            <a:spLocks noGrp="1" noChangeArrowheads="1"/>
          </p:cNvSpPr>
          <p:nvPr>
            <p:ph type="title" idx="4294967295"/>
          </p:nvPr>
        </p:nvSpPr>
        <p:spPr/>
        <p:txBody>
          <a:bodyPr/>
          <a:lstStyle/>
          <a:p>
            <a:pPr eaLnBrk="1" hangingPunct="1"/>
            <a:r>
              <a:rPr lang="zh-CN" altLang="en-US" sz="2700"/>
              <a:t>带有</a:t>
            </a:r>
            <a:r>
              <a:rPr lang="en-US" altLang="zh-CN" sz="2700"/>
              <a:t>EXISTS</a:t>
            </a:r>
            <a:r>
              <a:rPr lang="zh-CN" altLang="en-US" sz="2700"/>
              <a:t>谓词的子查询</a:t>
            </a:r>
          </a:p>
        </p:txBody>
      </p:sp>
      <p:sp>
        <p:nvSpPr>
          <p:cNvPr id="96259" name="Rectangle 3">
            <a:extLst>
              <a:ext uri="{FF2B5EF4-FFF2-40B4-BE49-F238E27FC236}">
                <a16:creationId xmlns:a16="http://schemas.microsoft.com/office/drawing/2014/main" id="{C31F1E05-5E85-93FD-73DE-E3A1FB7F1D5B}"/>
              </a:ext>
            </a:extLst>
          </p:cNvPr>
          <p:cNvSpPr>
            <a:spLocks noGrp="1" noChangeArrowheads="1"/>
          </p:cNvSpPr>
          <p:nvPr>
            <p:ph type="body" idx="4294967295"/>
          </p:nvPr>
        </p:nvSpPr>
        <p:spPr>
          <a:xfrm>
            <a:off x="899593" y="1681163"/>
            <a:ext cx="7452827" cy="3638550"/>
          </a:xfrm>
        </p:spPr>
        <p:txBody>
          <a:bodyPr>
            <a:normAutofit lnSpcReduction="10000"/>
          </a:bodyPr>
          <a:lstStyle/>
          <a:p>
            <a:pPr eaLnBrk="1" hangingPunct="1">
              <a:lnSpc>
                <a:spcPct val="120000"/>
              </a:lnSpc>
            </a:pPr>
            <a:r>
              <a:rPr lang="en-US" altLang="zh-CN" dirty="0"/>
              <a:t> EXISTS</a:t>
            </a:r>
            <a:r>
              <a:rPr lang="zh-CN" altLang="en-US" dirty="0"/>
              <a:t>谓词</a:t>
            </a:r>
          </a:p>
          <a:p>
            <a:pPr lvl="1">
              <a:lnSpc>
                <a:spcPct val="120000"/>
              </a:lnSpc>
              <a:buSzPct val="75000"/>
            </a:pPr>
            <a:r>
              <a:rPr lang="zh-CN" altLang="en-US" dirty="0"/>
              <a:t>存在量词 </a:t>
            </a:r>
            <a:r>
              <a:rPr lang="zh-CN" altLang="en-US" dirty="0">
                <a:sym typeface="Symbol" pitchFamily="2" charset="2"/>
              </a:rPr>
              <a:t></a:t>
            </a:r>
            <a:r>
              <a:rPr lang="zh-CN" altLang="en-US" dirty="0"/>
              <a:t> </a:t>
            </a:r>
          </a:p>
          <a:p>
            <a:pPr lvl="1">
              <a:lnSpc>
                <a:spcPct val="120000"/>
              </a:lnSpc>
              <a:buSzPct val="75000"/>
            </a:pPr>
            <a:r>
              <a:rPr lang="zh-CN" altLang="en-US" dirty="0"/>
              <a:t>带有</a:t>
            </a:r>
            <a:r>
              <a:rPr lang="en-US" altLang="zh-CN" dirty="0"/>
              <a:t>EXISTS</a:t>
            </a:r>
            <a:r>
              <a:rPr lang="zh-CN" altLang="en-US" dirty="0"/>
              <a:t>谓词的子查询不返回任何数据，只产生逻辑真值“</a:t>
            </a:r>
            <a:r>
              <a:rPr lang="en-US" altLang="zh-CN" dirty="0"/>
              <a:t>true”</a:t>
            </a:r>
            <a:r>
              <a:rPr lang="zh-CN" altLang="en-US" dirty="0"/>
              <a:t>或逻辑假值“</a:t>
            </a:r>
            <a:r>
              <a:rPr lang="en-US" altLang="zh-CN" dirty="0"/>
              <a:t>false”</a:t>
            </a:r>
            <a:r>
              <a:rPr lang="zh-CN" altLang="en-US" dirty="0"/>
              <a:t>。</a:t>
            </a:r>
          </a:p>
          <a:p>
            <a:pPr lvl="2">
              <a:lnSpc>
                <a:spcPct val="120000"/>
              </a:lnSpc>
              <a:buSzPct val="87000"/>
              <a:buFont typeface="Wingdings" pitchFamily="2" charset="2"/>
              <a:buChar char="l"/>
            </a:pPr>
            <a:r>
              <a:rPr lang="zh-CN" altLang="en-US" sz="1650" dirty="0"/>
              <a:t>若内层查询结果非空，则外层的</a:t>
            </a:r>
            <a:r>
              <a:rPr lang="en-US" altLang="zh-CN" sz="1650" dirty="0"/>
              <a:t>WHERE</a:t>
            </a:r>
            <a:r>
              <a:rPr lang="zh-CN" altLang="en-US" sz="1650" dirty="0"/>
              <a:t>子句返回真值</a:t>
            </a:r>
          </a:p>
          <a:p>
            <a:pPr lvl="2">
              <a:lnSpc>
                <a:spcPct val="120000"/>
              </a:lnSpc>
              <a:buSzPct val="87000"/>
              <a:buFont typeface="Wingdings" pitchFamily="2" charset="2"/>
              <a:buChar char="l"/>
            </a:pPr>
            <a:r>
              <a:rPr lang="zh-CN" altLang="en-US" sz="1650" dirty="0"/>
              <a:t>若内层查询结果为空，则外层的</a:t>
            </a:r>
            <a:r>
              <a:rPr lang="en-US" altLang="zh-CN" sz="1650" dirty="0"/>
              <a:t>WHERE</a:t>
            </a:r>
            <a:r>
              <a:rPr lang="zh-CN" altLang="en-US" sz="1650" dirty="0"/>
              <a:t>子句返回假值</a:t>
            </a:r>
          </a:p>
          <a:p>
            <a:pPr lvl="1">
              <a:lnSpc>
                <a:spcPct val="120000"/>
              </a:lnSpc>
              <a:buSzPct val="75000"/>
            </a:pPr>
            <a:r>
              <a:rPr lang="zh-CN" altLang="en-US" dirty="0"/>
              <a:t>由</a:t>
            </a:r>
            <a:r>
              <a:rPr lang="en-US" altLang="zh-CN" dirty="0"/>
              <a:t>EXISTS</a:t>
            </a:r>
            <a:r>
              <a:rPr lang="zh-CN" altLang="en-US" dirty="0"/>
              <a:t>引出的子查询，其目标列表达式通常都用 * ，因为带</a:t>
            </a:r>
            <a:r>
              <a:rPr lang="en-US" altLang="zh-CN" dirty="0"/>
              <a:t>EXISTS</a:t>
            </a:r>
            <a:r>
              <a:rPr lang="zh-CN" altLang="en-US" dirty="0"/>
              <a:t>的子查询只返回真值或假值，给出列名无实际意义。</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FB1E0B0-6E7C-37EC-A908-D262C228446E}"/>
              </a:ext>
            </a:extLst>
          </p:cNvPr>
          <p:cNvSpPr>
            <a:spLocks noGrp="1" noChangeArrowheads="1"/>
          </p:cNvSpPr>
          <p:nvPr>
            <p:ph type="body" idx="1"/>
          </p:nvPr>
        </p:nvSpPr>
        <p:spPr>
          <a:xfrm>
            <a:off x="611560" y="1340768"/>
            <a:ext cx="7704856" cy="3640931"/>
          </a:xfrm>
        </p:spPr>
        <p:txBody>
          <a:bodyPr/>
          <a:lstStyle/>
          <a:p>
            <a:pPr eaLnBrk="1" hangingPunct="1">
              <a:lnSpc>
                <a:spcPct val="120000"/>
              </a:lnSpc>
            </a:pPr>
            <a:r>
              <a:rPr lang="en-US" altLang="zh-CN" dirty="0"/>
              <a:t>NOT EXISTS</a:t>
            </a:r>
            <a:r>
              <a:rPr lang="zh-CN" altLang="en-US" dirty="0"/>
              <a:t>谓词</a:t>
            </a:r>
          </a:p>
          <a:p>
            <a:pPr lvl="1">
              <a:lnSpc>
                <a:spcPct val="150000"/>
              </a:lnSpc>
            </a:pPr>
            <a:r>
              <a:rPr lang="zh-CN" altLang="en-US" dirty="0"/>
              <a:t>若内层查询结果非空，则外层的</a:t>
            </a:r>
            <a:r>
              <a:rPr lang="en-US" altLang="zh-CN" dirty="0"/>
              <a:t>WHERE</a:t>
            </a:r>
            <a:r>
              <a:rPr lang="zh-CN" altLang="en-US" dirty="0"/>
              <a:t>子句返回假值</a:t>
            </a:r>
          </a:p>
          <a:p>
            <a:pPr lvl="1">
              <a:lnSpc>
                <a:spcPct val="150000"/>
              </a:lnSpc>
            </a:pPr>
            <a:r>
              <a:rPr lang="zh-CN" altLang="en-US" dirty="0"/>
              <a:t>若内层查询结果为空，则外层的</a:t>
            </a:r>
            <a:r>
              <a:rPr lang="en-US" altLang="zh-CN" dirty="0"/>
              <a:t>WHERE</a:t>
            </a:r>
            <a:r>
              <a:rPr lang="zh-CN" altLang="en-US" dirty="0"/>
              <a:t>子句返回真值</a:t>
            </a:r>
          </a:p>
          <a:p>
            <a:pPr>
              <a:buFont typeface="Wingdings" pitchFamily="2" charset="2"/>
              <a:buChar char="n"/>
            </a:pPr>
            <a:endParaRPr lang="zh-CN" altLang="en-US" dirty="0"/>
          </a:p>
        </p:txBody>
      </p:sp>
      <p:sp>
        <p:nvSpPr>
          <p:cNvPr id="97283" name="Rectangle 2">
            <a:extLst>
              <a:ext uri="{FF2B5EF4-FFF2-40B4-BE49-F238E27FC236}">
                <a16:creationId xmlns:a16="http://schemas.microsoft.com/office/drawing/2014/main" id="{29041AA0-B1D3-D6A4-56B9-28AC0259B4FC}"/>
              </a:ext>
            </a:extLst>
          </p:cNvPr>
          <p:cNvSpPr>
            <a:spLocks noGrp="1" noChangeArrowheads="1"/>
          </p:cNvSpPr>
          <p:nvPr/>
        </p:nvSpPr>
        <p:spPr bwMode="auto">
          <a:xfrm>
            <a:off x="1581150" y="820340"/>
            <a:ext cx="6172200" cy="84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SzTx/>
              <a:buFontTx/>
              <a:buNone/>
            </a:pPr>
            <a:r>
              <a:rPr lang="zh-CN" altLang="en-US" sz="2700">
                <a:solidFill>
                  <a:schemeClr val="bg1"/>
                </a:solidFill>
              </a:rPr>
              <a:t>带有</a:t>
            </a:r>
            <a:r>
              <a:rPr lang="en-US" altLang="zh-CN" sz="2700">
                <a:solidFill>
                  <a:schemeClr val="bg1"/>
                </a:solidFill>
              </a:rPr>
              <a:t>EXISTS</a:t>
            </a:r>
            <a:r>
              <a:rPr lang="zh-CN" altLang="en-US" sz="2700">
                <a:solidFill>
                  <a:schemeClr val="bg1"/>
                </a:solidFill>
              </a:rPr>
              <a:t>谓词的子查询（续）</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1BF5D5BC-161B-862C-F393-BD29C6DFDB22}"/>
              </a:ext>
            </a:extLst>
          </p:cNvPr>
          <p:cNvSpPr>
            <a:spLocks noGrp="1" noChangeArrowheads="1"/>
          </p:cNvSpPr>
          <p:nvPr>
            <p:ph type="title" idx="4294967295"/>
          </p:nvPr>
        </p:nvSpPr>
        <p:spPr/>
        <p:txBody>
          <a:bodyPr/>
          <a:lstStyle/>
          <a:p>
            <a:pPr eaLnBrk="1" hangingPunct="1"/>
            <a:r>
              <a:rPr lang="zh-CN" altLang="en-US" sz="2700"/>
              <a:t>带有</a:t>
            </a:r>
            <a:r>
              <a:rPr lang="en-US" altLang="zh-CN" sz="2700"/>
              <a:t>EXISTS</a:t>
            </a:r>
            <a:r>
              <a:rPr lang="zh-CN" altLang="en-US" sz="2700"/>
              <a:t>谓词的子查询（续）</a:t>
            </a:r>
          </a:p>
        </p:txBody>
      </p:sp>
      <p:sp>
        <p:nvSpPr>
          <p:cNvPr id="58371" name="Rectangle 3">
            <a:extLst>
              <a:ext uri="{FF2B5EF4-FFF2-40B4-BE49-F238E27FC236}">
                <a16:creationId xmlns:a16="http://schemas.microsoft.com/office/drawing/2014/main" id="{EDCE090C-FFDC-46B7-CAB8-6FD33DE39AB1}"/>
              </a:ext>
            </a:extLst>
          </p:cNvPr>
          <p:cNvSpPr>
            <a:spLocks noGrp="1" noChangeArrowheads="1"/>
          </p:cNvSpPr>
          <p:nvPr>
            <p:ph type="body" idx="4294967295"/>
          </p:nvPr>
        </p:nvSpPr>
        <p:spPr>
          <a:xfrm>
            <a:off x="755576" y="1453540"/>
            <a:ext cx="7236804" cy="4825603"/>
          </a:xfrm>
        </p:spPr>
        <p:txBody>
          <a:bodyPr/>
          <a:lstStyle/>
          <a:p>
            <a:pPr eaLnBrk="1" hangingPunct="1">
              <a:buFont typeface="宋体" panose="02010600030101010101" pitchFamily="2" charset="-122"/>
              <a:buNone/>
            </a:pPr>
            <a:r>
              <a:rPr lang="en-US" altLang="zh-CN" sz="1800" dirty="0"/>
              <a:t>[</a:t>
            </a:r>
            <a:r>
              <a:rPr lang="zh-CN" altLang="en-US" sz="1800" dirty="0"/>
              <a:t>例</a:t>
            </a:r>
            <a:r>
              <a:rPr lang="en-US" altLang="zh-CN" sz="1800" dirty="0"/>
              <a:t>3.62]</a:t>
            </a:r>
            <a:r>
              <a:rPr lang="zh-CN" altLang="en-US" sz="1800" dirty="0"/>
              <a:t>查询所有选修了</a:t>
            </a:r>
            <a:r>
              <a:rPr lang="en-US" altLang="zh-CN" sz="1800" dirty="0"/>
              <a:t>81001</a:t>
            </a:r>
            <a:r>
              <a:rPr lang="zh-CN" altLang="en-US" sz="1800" dirty="0"/>
              <a:t>号课程的学生姓名。</a:t>
            </a:r>
          </a:p>
          <a:p>
            <a:pPr eaLnBrk="1" hangingPunct="1">
              <a:lnSpc>
                <a:spcPct val="150000"/>
              </a:lnSpc>
              <a:spcBef>
                <a:spcPct val="0"/>
              </a:spcBef>
              <a:buFont typeface="宋体" panose="02010600030101010101" pitchFamily="2" charset="-122"/>
              <a:buNone/>
            </a:pPr>
            <a:r>
              <a:rPr lang="en-US" altLang="zh-CN" sz="1500" dirty="0"/>
              <a:t>     SELECT </a:t>
            </a:r>
            <a:r>
              <a:rPr lang="en-US" altLang="zh-CN" sz="1500" dirty="0" err="1"/>
              <a:t>Sname</a:t>
            </a:r>
            <a:endParaRPr lang="en-US" altLang="zh-CN" sz="1500" dirty="0"/>
          </a:p>
          <a:p>
            <a:pPr eaLnBrk="1" hangingPunct="1">
              <a:lnSpc>
                <a:spcPct val="150000"/>
              </a:lnSpc>
              <a:spcBef>
                <a:spcPct val="0"/>
              </a:spcBef>
              <a:buFont typeface="宋体" panose="02010600030101010101" pitchFamily="2" charset="-122"/>
              <a:buNone/>
            </a:pPr>
            <a:r>
              <a:rPr lang="en-US" altLang="zh-CN" sz="1500" dirty="0"/>
              <a:t>	FROM Student</a:t>
            </a:r>
          </a:p>
          <a:p>
            <a:pPr eaLnBrk="1" hangingPunct="1">
              <a:lnSpc>
                <a:spcPct val="150000"/>
              </a:lnSpc>
              <a:spcBef>
                <a:spcPct val="0"/>
              </a:spcBef>
              <a:buFont typeface="宋体" panose="02010600030101010101" pitchFamily="2" charset="-122"/>
              <a:buNone/>
            </a:pPr>
            <a:r>
              <a:rPr lang="en-US" altLang="zh-CN" sz="1500" dirty="0"/>
              <a:t>	WHERE EXISTS</a:t>
            </a:r>
          </a:p>
          <a:p>
            <a:pPr eaLnBrk="1" hangingPunct="1">
              <a:lnSpc>
                <a:spcPct val="150000"/>
              </a:lnSpc>
              <a:spcBef>
                <a:spcPct val="0"/>
              </a:spcBef>
              <a:buFont typeface="宋体" panose="02010600030101010101" pitchFamily="2" charset="-122"/>
              <a:buNone/>
            </a:pPr>
            <a:r>
              <a:rPr lang="en-US" altLang="zh-CN" sz="1500" dirty="0"/>
              <a:t> 	      (SELECT *</a:t>
            </a:r>
          </a:p>
          <a:p>
            <a:pPr eaLnBrk="1" hangingPunct="1">
              <a:lnSpc>
                <a:spcPct val="150000"/>
              </a:lnSpc>
              <a:spcBef>
                <a:spcPct val="0"/>
              </a:spcBef>
              <a:buFont typeface="宋体" panose="02010600030101010101" pitchFamily="2" charset="-122"/>
              <a:buNone/>
            </a:pPr>
            <a:r>
              <a:rPr lang="en-US" altLang="zh-CN" sz="1500" dirty="0"/>
              <a:t> 	       FROM SC</a:t>
            </a:r>
          </a:p>
          <a:p>
            <a:pPr eaLnBrk="1" hangingPunct="1">
              <a:lnSpc>
                <a:spcPct val="150000"/>
              </a:lnSpc>
              <a:spcBef>
                <a:spcPct val="0"/>
              </a:spcBef>
              <a:buFont typeface="宋体" panose="02010600030101010101" pitchFamily="2" charset="-122"/>
              <a:buNone/>
            </a:pPr>
            <a:r>
              <a:rPr lang="en-US" altLang="zh-CN" sz="1500" dirty="0"/>
              <a:t> 	       WHERE </a:t>
            </a:r>
            <a:r>
              <a:rPr lang="en-US" altLang="zh-CN" sz="1500" dirty="0" err="1"/>
              <a:t>Sno</a:t>
            </a:r>
            <a:r>
              <a:rPr lang="en-US" altLang="zh-CN" sz="1500" dirty="0"/>
              <a:t>=</a:t>
            </a:r>
            <a:r>
              <a:rPr lang="en-US" altLang="zh-CN" sz="1500" dirty="0" err="1"/>
              <a:t>Student.Sno</a:t>
            </a:r>
            <a:r>
              <a:rPr lang="en-US" altLang="zh-CN" sz="1500" dirty="0"/>
              <a:t> AND </a:t>
            </a:r>
            <a:r>
              <a:rPr lang="en-US" altLang="zh-CN" sz="1500" dirty="0" err="1"/>
              <a:t>Cno</a:t>
            </a:r>
            <a:r>
              <a:rPr lang="en-US" altLang="zh-CN" sz="1500" dirty="0"/>
              <a:t>='81001’);</a:t>
            </a:r>
          </a:p>
          <a:p>
            <a:pPr eaLnBrk="1" hangingPunct="1">
              <a:lnSpc>
                <a:spcPct val="150000"/>
              </a:lnSpc>
              <a:spcBef>
                <a:spcPct val="0"/>
              </a:spcBef>
              <a:buFont typeface="宋体" panose="02010600030101010101" pitchFamily="2" charset="-122"/>
              <a:buNone/>
            </a:pPr>
            <a:endParaRPr lang="en-US" altLang="zh-CN" sz="1500" dirty="0"/>
          </a:p>
          <a:p>
            <a:pPr eaLnBrk="1" hangingPunct="1">
              <a:lnSpc>
                <a:spcPct val="120000"/>
              </a:lnSpc>
              <a:spcBef>
                <a:spcPct val="0"/>
              </a:spcBef>
              <a:buFont typeface="Wingdings" pitchFamily="2" charset="2"/>
              <a:buChar char="n"/>
            </a:pPr>
            <a:r>
              <a:rPr lang="zh-CN" altLang="zh-CN" sz="1500" dirty="0">
                <a:cs typeface="Times New Roman" panose="02020603050405020304" pitchFamily="18" charset="0"/>
              </a:rPr>
              <a:t>首先取外层查询中</a:t>
            </a:r>
            <a:r>
              <a:rPr lang="en-US" altLang="zh-CN" sz="1500" dirty="0"/>
              <a:t>Student</a:t>
            </a:r>
            <a:r>
              <a:rPr lang="zh-CN" altLang="zh-CN" sz="1500" dirty="0">
                <a:cs typeface="Times New Roman" panose="02020603050405020304" pitchFamily="18" charset="0"/>
              </a:rPr>
              <a:t>表的第一个元组，根据它与内层查询相关的属性值（</a:t>
            </a:r>
            <a:r>
              <a:rPr lang="en-US" altLang="zh-CN" sz="1500" dirty="0" err="1"/>
              <a:t>Sno</a:t>
            </a:r>
            <a:r>
              <a:rPr lang="zh-CN" altLang="zh-CN" sz="1500" dirty="0">
                <a:cs typeface="Times New Roman" panose="02020603050405020304" pitchFamily="18" charset="0"/>
              </a:rPr>
              <a:t>值）处理内层查询</a:t>
            </a:r>
            <a:endParaRPr lang="en-US" altLang="zh-CN" sz="1500" dirty="0">
              <a:cs typeface="Times New Roman" panose="02020603050405020304" pitchFamily="18" charset="0"/>
            </a:endParaRPr>
          </a:p>
          <a:p>
            <a:pPr eaLnBrk="1" hangingPunct="1">
              <a:lnSpc>
                <a:spcPct val="120000"/>
              </a:lnSpc>
              <a:spcBef>
                <a:spcPct val="0"/>
              </a:spcBef>
              <a:buFont typeface="Wingdings" pitchFamily="2" charset="2"/>
              <a:buChar char="n"/>
            </a:pPr>
            <a:r>
              <a:rPr lang="zh-CN" altLang="zh-CN" sz="1500" dirty="0">
                <a:cs typeface="Times New Roman" panose="02020603050405020304" pitchFamily="18" charset="0"/>
              </a:rPr>
              <a:t>若</a:t>
            </a:r>
            <a:r>
              <a:rPr lang="en-US" altLang="zh-CN" sz="1500" dirty="0"/>
              <a:t>WHERE</a:t>
            </a:r>
            <a:r>
              <a:rPr lang="zh-CN" altLang="zh-CN" sz="1500" dirty="0">
                <a:cs typeface="Times New Roman" panose="02020603050405020304" pitchFamily="18" charset="0"/>
              </a:rPr>
              <a:t>子句返回值为真，则取外层查询中该元组的</a:t>
            </a:r>
            <a:r>
              <a:rPr lang="en-US" altLang="zh-CN" sz="1500" dirty="0" err="1"/>
              <a:t>Sname</a:t>
            </a:r>
            <a:r>
              <a:rPr lang="zh-CN" altLang="zh-CN" sz="1500" dirty="0">
                <a:cs typeface="Times New Roman" panose="02020603050405020304" pitchFamily="18" charset="0"/>
              </a:rPr>
              <a:t>放入结果表</a:t>
            </a:r>
            <a:endParaRPr lang="en-US" altLang="zh-CN" sz="1500" dirty="0">
              <a:cs typeface="Times New Roman" panose="02020603050405020304" pitchFamily="18" charset="0"/>
            </a:endParaRPr>
          </a:p>
          <a:p>
            <a:pPr eaLnBrk="1" hangingPunct="1">
              <a:lnSpc>
                <a:spcPct val="120000"/>
              </a:lnSpc>
              <a:spcBef>
                <a:spcPct val="0"/>
              </a:spcBef>
              <a:buFont typeface="Wingdings" pitchFamily="2" charset="2"/>
              <a:buChar char="n"/>
            </a:pPr>
            <a:r>
              <a:rPr lang="zh-CN" altLang="zh-CN" sz="1500" dirty="0">
                <a:cs typeface="Times New Roman" panose="02020603050405020304" pitchFamily="18" charset="0"/>
              </a:rPr>
              <a:t>再取</a:t>
            </a:r>
            <a:r>
              <a:rPr lang="en-US" altLang="zh-CN" sz="1500" dirty="0"/>
              <a:t>Student</a:t>
            </a:r>
            <a:r>
              <a:rPr lang="zh-CN" altLang="zh-CN" sz="1500" dirty="0">
                <a:cs typeface="Times New Roman" panose="02020603050405020304" pitchFamily="18" charset="0"/>
              </a:rPr>
              <a:t>表的下一个元组</a:t>
            </a:r>
            <a:endParaRPr lang="en-US" altLang="zh-CN" sz="1500" dirty="0">
              <a:cs typeface="Times New Roman" panose="02020603050405020304" pitchFamily="18" charset="0"/>
            </a:endParaRPr>
          </a:p>
          <a:p>
            <a:pPr eaLnBrk="1" hangingPunct="1">
              <a:lnSpc>
                <a:spcPct val="120000"/>
              </a:lnSpc>
              <a:spcBef>
                <a:spcPct val="0"/>
              </a:spcBef>
              <a:buFont typeface="Wingdings" pitchFamily="2" charset="2"/>
              <a:buChar char="n"/>
            </a:pPr>
            <a:r>
              <a:rPr lang="zh-CN" altLang="zh-CN" sz="1500" dirty="0">
                <a:cs typeface="Times New Roman" panose="02020603050405020304" pitchFamily="18" charset="0"/>
              </a:rPr>
              <a:t>重复这一过程，直至外层</a:t>
            </a:r>
            <a:r>
              <a:rPr lang="en-US" altLang="zh-CN" sz="1500" dirty="0"/>
              <a:t>Student</a:t>
            </a:r>
            <a:r>
              <a:rPr lang="zh-CN" altLang="zh-CN" sz="1500" dirty="0">
                <a:cs typeface="Times New Roman" panose="02020603050405020304" pitchFamily="18" charset="0"/>
              </a:rPr>
              <a:t>表全部检查完为止</a:t>
            </a:r>
            <a:endParaRPr lang="zh-CN" altLang="en-US" sz="1500"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E04D3D0C-284C-109E-EFF0-4965B1997A6F}"/>
              </a:ext>
            </a:extLst>
          </p:cNvPr>
          <p:cNvSpPr>
            <a:spLocks noGrp="1" noChangeArrowheads="1"/>
          </p:cNvSpPr>
          <p:nvPr>
            <p:ph type="title" idx="4294967295"/>
          </p:nvPr>
        </p:nvSpPr>
        <p:spPr/>
        <p:txBody>
          <a:bodyPr/>
          <a:lstStyle/>
          <a:p>
            <a:pPr eaLnBrk="1" hangingPunct="1"/>
            <a:r>
              <a:rPr lang="zh-CN" altLang="en-US" sz="2700"/>
              <a:t>带有</a:t>
            </a:r>
            <a:r>
              <a:rPr lang="en-US" altLang="zh-CN" sz="2700"/>
              <a:t>EXISTS</a:t>
            </a:r>
            <a:r>
              <a:rPr lang="zh-CN" altLang="en-US" sz="2700"/>
              <a:t>谓词的子查询（续）</a:t>
            </a:r>
          </a:p>
        </p:txBody>
      </p:sp>
      <p:sp>
        <p:nvSpPr>
          <p:cNvPr id="99331" name="Rectangle 3">
            <a:extLst>
              <a:ext uri="{FF2B5EF4-FFF2-40B4-BE49-F238E27FC236}">
                <a16:creationId xmlns:a16="http://schemas.microsoft.com/office/drawing/2014/main" id="{00465E9E-98F6-00F8-7B99-15301A073CF6}"/>
              </a:ext>
            </a:extLst>
          </p:cNvPr>
          <p:cNvSpPr>
            <a:spLocks noGrp="1" noChangeArrowheads="1"/>
          </p:cNvSpPr>
          <p:nvPr>
            <p:ph type="body" idx="4294967295"/>
          </p:nvPr>
        </p:nvSpPr>
        <p:spPr>
          <a:xfrm>
            <a:off x="1259632" y="1700808"/>
            <a:ext cx="6103144" cy="3086100"/>
          </a:xfrm>
        </p:spPr>
        <p:txBody>
          <a:bodyPr/>
          <a:lstStyle/>
          <a:p>
            <a:pPr algn="just" eaLnBrk="1" hangingPunct="1">
              <a:lnSpc>
                <a:spcPct val="110000"/>
              </a:lnSpc>
              <a:buFont typeface="Wingdings" pitchFamily="2" charset="2"/>
              <a:buNone/>
            </a:pPr>
            <a:r>
              <a:rPr lang="en-US" altLang="zh-CN" sz="1800" dirty="0"/>
              <a:t>[</a:t>
            </a:r>
            <a:r>
              <a:rPr lang="zh-CN" altLang="en-US" sz="1800" dirty="0"/>
              <a:t>例</a:t>
            </a:r>
            <a:r>
              <a:rPr lang="en-US" altLang="zh-CN" sz="1800" dirty="0"/>
              <a:t>3.63]</a:t>
            </a:r>
            <a:r>
              <a:rPr lang="zh-CN" altLang="en-US" sz="1800" dirty="0"/>
              <a:t>查询没有选修</a:t>
            </a:r>
            <a:r>
              <a:rPr lang="en-US" altLang="zh-CN" sz="1800" dirty="0"/>
              <a:t>81001</a:t>
            </a:r>
            <a:r>
              <a:rPr lang="zh-CN" altLang="en-US" sz="1800" dirty="0"/>
              <a:t>号课程的学生姓名</a:t>
            </a:r>
          </a:p>
          <a:p>
            <a:pPr algn="just" eaLnBrk="1" hangingPunct="1">
              <a:lnSpc>
                <a:spcPct val="110000"/>
              </a:lnSpc>
              <a:buFont typeface="Wingdings" pitchFamily="2" charset="2"/>
              <a:buNone/>
            </a:pPr>
            <a:r>
              <a:rPr lang="en-US" altLang="zh-CN" sz="1800" dirty="0"/>
              <a:t>SELECT </a:t>
            </a:r>
            <a:r>
              <a:rPr lang="en-US" altLang="zh-CN" sz="1800" dirty="0" err="1"/>
              <a:t>Sname</a:t>
            </a:r>
            <a:endParaRPr lang="en-US" altLang="zh-CN" sz="1800" dirty="0"/>
          </a:p>
          <a:p>
            <a:pPr algn="just" eaLnBrk="1" hangingPunct="1">
              <a:lnSpc>
                <a:spcPct val="110000"/>
              </a:lnSpc>
              <a:buFont typeface="Wingdings" pitchFamily="2" charset="2"/>
              <a:buNone/>
            </a:pPr>
            <a:r>
              <a:rPr lang="en-US" altLang="zh-CN" sz="1800" dirty="0"/>
              <a:t>FROM Student</a:t>
            </a:r>
          </a:p>
          <a:p>
            <a:pPr algn="just" eaLnBrk="1" hangingPunct="1">
              <a:lnSpc>
                <a:spcPct val="110000"/>
              </a:lnSpc>
              <a:buFont typeface="Wingdings" pitchFamily="2" charset="2"/>
              <a:buNone/>
            </a:pPr>
            <a:r>
              <a:rPr lang="en-US" altLang="zh-CN" sz="1800" dirty="0"/>
              <a:t>WHERE NOT EXISTS</a:t>
            </a:r>
          </a:p>
          <a:p>
            <a:pPr algn="just" eaLnBrk="1" hangingPunct="1">
              <a:lnSpc>
                <a:spcPct val="110000"/>
              </a:lnSpc>
              <a:buFont typeface="Wingdings" pitchFamily="2" charset="2"/>
              <a:buNone/>
            </a:pPr>
            <a:r>
              <a:rPr lang="en-US" altLang="zh-CN" sz="1800" dirty="0"/>
              <a:t>        (SELECT *</a:t>
            </a:r>
          </a:p>
          <a:p>
            <a:pPr algn="just" eaLnBrk="1" hangingPunct="1">
              <a:lnSpc>
                <a:spcPct val="110000"/>
              </a:lnSpc>
              <a:buFont typeface="Wingdings" pitchFamily="2" charset="2"/>
              <a:buNone/>
            </a:pPr>
            <a:r>
              <a:rPr lang="en-US" altLang="zh-CN" sz="1800" dirty="0"/>
              <a:t>         FROM SC</a:t>
            </a:r>
          </a:p>
          <a:p>
            <a:pPr algn="just" eaLnBrk="1" hangingPunct="1">
              <a:lnSpc>
                <a:spcPct val="110000"/>
              </a:lnSpc>
              <a:buFont typeface="Wingdings" pitchFamily="2" charset="2"/>
              <a:buNone/>
            </a:pPr>
            <a:r>
              <a:rPr lang="en-US" altLang="zh-CN" sz="1800" dirty="0"/>
              <a:t>         WHERE Sno=</a:t>
            </a:r>
            <a:r>
              <a:rPr lang="en-US" altLang="zh-CN" sz="1800" dirty="0" err="1"/>
              <a:t>Student.Sno</a:t>
            </a:r>
            <a:r>
              <a:rPr lang="en-US" altLang="zh-CN" sz="1800" dirty="0"/>
              <a:t> AND </a:t>
            </a:r>
            <a:r>
              <a:rPr lang="en-US" altLang="zh-CN" sz="1800" dirty="0" err="1"/>
              <a:t>Cno</a:t>
            </a:r>
            <a:r>
              <a:rPr lang="en-US" altLang="zh-CN" sz="1800" dirty="0"/>
              <a:t>='81001');</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D47050E4-E71A-226E-0096-A49BE9E30AC6}"/>
              </a:ext>
            </a:extLst>
          </p:cNvPr>
          <p:cNvSpPr>
            <a:spLocks noGrp="1" noChangeArrowheads="1"/>
          </p:cNvSpPr>
          <p:nvPr>
            <p:ph type="title" idx="4294967295"/>
          </p:nvPr>
        </p:nvSpPr>
        <p:spPr/>
        <p:txBody>
          <a:bodyPr/>
          <a:lstStyle/>
          <a:p>
            <a:pPr eaLnBrk="1" hangingPunct="1"/>
            <a:r>
              <a:rPr lang="zh-CN" altLang="en-US" sz="2700"/>
              <a:t>带有</a:t>
            </a:r>
            <a:r>
              <a:rPr lang="en-US" altLang="zh-CN" sz="2700"/>
              <a:t>EXISTS</a:t>
            </a:r>
            <a:r>
              <a:rPr lang="zh-CN" altLang="en-US" sz="2700"/>
              <a:t>谓词的子查询（续）</a:t>
            </a:r>
          </a:p>
        </p:txBody>
      </p:sp>
      <p:sp>
        <p:nvSpPr>
          <p:cNvPr id="100355" name="Rectangle 3">
            <a:extLst>
              <a:ext uri="{FF2B5EF4-FFF2-40B4-BE49-F238E27FC236}">
                <a16:creationId xmlns:a16="http://schemas.microsoft.com/office/drawing/2014/main" id="{5E95476C-76DA-5CD7-D4F9-5B6504FCCB21}"/>
              </a:ext>
            </a:extLst>
          </p:cNvPr>
          <p:cNvSpPr>
            <a:spLocks noGrp="1" noChangeArrowheads="1"/>
          </p:cNvSpPr>
          <p:nvPr>
            <p:ph type="body" idx="4294967295"/>
          </p:nvPr>
        </p:nvSpPr>
        <p:spPr>
          <a:xfrm>
            <a:off x="323528" y="1646635"/>
            <a:ext cx="7334573" cy="3962400"/>
          </a:xfrm>
        </p:spPr>
        <p:txBody>
          <a:bodyPr>
            <a:normAutofit fontScale="92500" lnSpcReduction="10000"/>
          </a:bodyPr>
          <a:lstStyle/>
          <a:p>
            <a:pPr eaLnBrk="1" hangingPunct="1"/>
            <a:r>
              <a:rPr lang="en-US" altLang="zh-CN" dirty="0">
                <a:latin typeface="宋体" panose="02010600030101010101" pitchFamily="2" charset="-122"/>
              </a:rPr>
              <a:t> </a:t>
            </a:r>
            <a:r>
              <a:rPr lang="zh-CN" altLang="en-US" dirty="0"/>
              <a:t>不同形式的查询间的替换</a:t>
            </a:r>
          </a:p>
          <a:p>
            <a:pPr lvl="1" eaLnBrk="1" hangingPunct="1"/>
            <a:r>
              <a:rPr lang="zh-CN" altLang="en-US" dirty="0"/>
              <a:t>一些带</a:t>
            </a:r>
            <a:r>
              <a:rPr lang="en-US" altLang="zh-CN" dirty="0"/>
              <a:t>EXISTS</a:t>
            </a:r>
            <a:r>
              <a:rPr lang="zh-CN" altLang="en-US" dirty="0"/>
              <a:t>或</a:t>
            </a:r>
            <a:r>
              <a:rPr lang="en-US" altLang="zh-CN" dirty="0"/>
              <a:t>NOT EXISTS</a:t>
            </a:r>
            <a:r>
              <a:rPr lang="zh-CN" altLang="en-US" dirty="0"/>
              <a:t>谓词的子查询不能被其他形式的子查询等价替换</a:t>
            </a:r>
          </a:p>
          <a:p>
            <a:pPr lvl="1" eaLnBrk="1" hangingPunct="1"/>
            <a:r>
              <a:rPr lang="zh-CN" altLang="en-US" dirty="0"/>
              <a:t>所有带</a:t>
            </a:r>
            <a:r>
              <a:rPr lang="en-US" altLang="zh-CN" dirty="0"/>
              <a:t>IN</a:t>
            </a:r>
            <a:r>
              <a:rPr lang="zh-CN" altLang="en-US" dirty="0"/>
              <a:t>谓词、比较运算符、</a:t>
            </a:r>
            <a:r>
              <a:rPr lang="en-US" altLang="zh-CN" dirty="0"/>
              <a:t>ANY</a:t>
            </a:r>
            <a:r>
              <a:rPr lang="zh-CN" altLang="en-US" dirty="0"/>
              <a:t>和</a:t>
            </a:r>
            <a:r>
              <a:rPr lang="en-US" altLang="zh-CN" dirty="0"/>
              <a:t>ALL</a:t>
            </a:r>
            <a:r>
              <a:rPr lang="zh-CN" altLang="en-US" dirty="0"/>
              <a:t>谓词的子查询都能用带</a:t>
            </a:r>
            <a:r>
              <a:rPr lang="en-US" altLang="zh-CN" dirty="0"/>
              <a:t>EXISTS</a:t>
            </a:r>
            <a:r>
              <a:rPr lang="zh-CN" altLang="en-US" dirty="0"/>
              <a:t>谓词的子查询等价替换</a:t>
            </a:r>
          </a:p>
          <a:p>
            <a:pPr lvl="1" eaLnBrk="1" hangingPunct="1">
              <a:buSzPct val="75000"/>
            </a:pPr>
            <a:endParaRPr lang="zh-CN" altLang="en-US" dirty="0"/>
          </a:p>
          <a:p>
            <a:pPr eaLnBrk="1" hangingPunct="1"/>
            <a:r>
              <a:rPr lang="zh-CN" altLang="en-US" dirty="0"/>
              <a:t> 用</a:t>
            </a:r>
            <a:r>
              <a:rPr lang="en-US" altLang="zh-CN" dirty="0"/>
              <a:t>EXISTS/NOT EXISTS</a:t>
            </a:r>
            <a:r>
              <a:rPr lang="zh-CN" altLang="en-US" dirty="0"/>
              <a:t>实现全称量词（难点）</a:t>
            </a:r>
          </a:p>
          <a:p>
            <a:pPr lvl="1" eaLnBrk="1" hangingPunct="1"/>
            <a:r>
              <a:rPr lang="en-US" altLang="zh-CN" dirty="0"/>
              <a:t>SQL</a:t>
            </a:r>
            <a:r>
              <a:rPr lang="zh-CN" altLang="en-US" dirty="0"/>
              <a:t>语言中没有全称量词</a:t>
            </a:r>
            <a:r>
              <a:rPr lang="zh-CN" altLang="en-US" dirty="0">
                <a:sym typeface="Symbol" pitchFamily="2" charset="2"/>
              </a:rPr>
              <a:t></a:t>
            </a:r>
            <a:r>
              <a:rPr lang="zh-CN" altLang="en-US" dirty="0"/>
              <a:t> （</a:t>
            </a:r>
            <a:r>
              <a:rPr lang="en-US" altLang="zh-CN" dirty="0"/>
              <a:t>for all</a:t>
            </a:r>
            <a:r>
              <a:rPr lang="zh-CN" altLang="en-US" dirty="0"/>
              <a:t>）</a:t>
            </a:r>
          </a:p>
          <a:p>
            <a:pPr lvl="1" eaLnBrk="1" hangingPunct="1"/>
            <a:r>
              <a:rPr lang="zh-CN" altLang="en-US" dirty="0"/>
              <a:t>可以把带有全称量词的谓词转换为等价的带有存在量词的谓词：</a:t>
            </a:r>
          </a:p>
          <a:p>
            <a:pPr eaLnBrk="1" hangingPunct="1">
              <a:buFont typeface="Wingdings" pitchFamily="2" charset="2"/>
              <a:buNone/>
            </a:pPr>
            <a:r>
              <a:rPr lang="zh-CN" altLang="en-US" sz="1800" dirty="0"/>
              <a:t>        </a:t>
            </a:r>
            <a:r>
              <a:rPr lang="en-US" altLang="zh-CN" sz="1800" dirty="0"/>
              <a:t>（</a:t>
            </a:r>
            <a:r>
              <a:rPr lang="en-US" altLang="zh-CN" sz="1800" dirty="0">
                <a:sym typeface="Symbol" pitchFamily="2" charset="2"/>
              </a:rPr>
              <a:t></a:t>
            </a:r>
            <a:r>
              <a:rPr lang="en-US" altLang="zh-CN" sz="1800" dirty="0" err="1"/>
              <a:t>x）P</a:t>
            </a:r>
            <a:r>
              <a:rPr lang="en-US" altLang="zh-CN" sz="1800" dirty="0"/>
              <a:t> ≡ </a:t>
            </a:r>
            <a:r>
              <a:rPr lang="en-US" altLang="zh-CN" sz="1800" dirty="0">
                <a:sym typeface="Symbol" pitchFamily="2" charset="2"/>
              </a:rPr>
              <a:t></a:t>
            </a:r>
            <a:r>
              <a:rPr lang="en-US" altLang="zh-CN" sz="1800" dirty="0"/>
              <a:t> （</a:t>
            </a:r>
            <a:r>
              <a:rPr lang="en-US" altLang="zh-CN" sz="1800" dirty="0">
                <a:sym typeface="Symbol" pitchFamily="2" charset="2"/>
              </a:rPr>
              <a:t></a:t>
            </a:r>
            <a:r>
              <a:rPr lang="en-US" altLang="zh-CN" sz="1800" dirty="0"/>
              <a:t> x（</a:t>
            </a:r>
            <a:r>
              <a:rPr lang="en-US" altLang="zh-CN" sz="1800" dirty="0">
                <a:sym typeface="Symbol" pitchFamily="2" charset="2"/>
              </a:rPr>
              <a:t></a:t>
            </a:r>
            <a:r>
              <a:rPr lang="en-US" altLang="zh-CN" sz="1800" dirty="0"/>
              <a:t> P））</a:t>
            </a:r>
          </a:p>
          <a:p>
            <a:pPr lvl="1" eaLnBrk="1" hangingPunct="1">
              <a:buFont typeface="Wingdings" pitchFamily="2" charset="2"/>
              <a:buNone/>
            </a:pPr>
            <a:r>
              <a:rPr lang="en-US" altLang="zh-CN" sz="1200" dirty="0">
                <a:latin typeface="宋体" panose="02010600030101010101" pitchFamily="2" charset="-122"/>
              </a:rPr>
              <a:t>    </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BBEC4944-A1A3-3953-96F2-32C3211A502A}"/>
              </a:ext>
            </a:extLst>
          </p:cNvPr>
          <p:cNvSpPr>
            <a:spLocks noGrp="1" noChangeArrowheads="1"/>
          </p:cNvSpPr>
          <p:nvPr>
            <p:ph type="title" idx="4294967295"/>
          </p:nvPr>
        </p:nvSpPr>
        <p:spPr/>
        <p:txBody>
          <a:bodyPr/>
          <a:lstStyle/>
          <a:p>
            <a:pPr eaLnBrk="1" hangingPunct="1"/>
            <a:r>
              <a:rPr lang="zh-CN" altLang="en-US" sz="2700"/>
              <a:t>带有</a:t>
            </a:r>
            <a:r>
              <a:rPr lang="en-US" altLang="zh-CN" sz="2700"/>
              <a:t>EXISTS</a:t>
            </a:r>
            <a:r>
              <a:rPr lang="zh-CN" altLang="en-US" sz="2700"/>
              <a:t>谓词的子查询</a:t>
            </a:r>
            <a:r>
              <a:rPr lang="en-US" altLang="zh-CN" sz="2700"/>
              <a:t>（</a:t>
            </a:r>
            <a:r>
              <a:rPr lang="zh-CN" altLang="en-US" sz="2700"/>
              <a:t>续</a:t>
            </a:r>
            <a:r>
              <a:rPr lang="en-US" altLang="zh-CN" sz="2700"/>
              <a:t>）</a:t>
            </a:r>
          </a:p>
        </p:txBody>
      </p:sp>
      <p:sp>
        <p:nvSpPr>
          <p:cNvPr id="102403" name="Rectangle 3">
            <a:extLst>
              <a:ext uri="{FF2B5EF4-FFF2-40B4-BE49-F238E27FC236}">
                <a16:creationId xmlns:a16="http://schemas.microsoft.com/office/drawing/2014/main" id="{67E8E290-04D0-17EA-5041-3ABFE4B4E832}"/>
              </a:ext>
            </a:extLst>
          </p:cNvPr>
          <p:cNvSpPr>
            <a:spLocks noGrp="1" noChangeArrowheads="1"/>
          </p:cNvSpPr>
          <p:nvPr>
            <p:ph type="body" idx="4294967295"/>
          </p:nvPr>
        </p:nvSpPr>
        <p:spPr>
          <a:xfrm>
            <a:off x="323528" y="1628800"/>
            <a:ext cx="8424936" cy="3854054"/>
          </a:xfrm>
        </p:spPr>
        <p:txBody>
          <a:bodyPr/>
          <a:lstStyle/>
          <a:p>
            <a:pPr algn="just" eaLnBrk="1" hangingPunct="1">
              <a:spcBef>
                <a:spcPct val="0"/>
              </a:spcBef>
              <a:buFont typeface="Wingdings" pitchFamily="2" charset="2"/>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3.64</a:t>
            </a:r>
            <a:r>
              <a:rPr lang="en-US" altLang="zh-CN" sz="1800" dirty="0"/>
              <a:t>] </a:t>
            </a:r>
            <a:r>
              <a:rPr lang="zh-CN" altLang="en-US" sz="1800" dirty="0"/>
              <a:t>查询选修了全部课程的学生姓名</a:t>
            </a:r>
            <a:endParaRPr lang="zh-CN" altLang="en-US" sz="1800" dirty="0">
              <a:latin typeface="宋体" panose="02010600030101010101" pitchFamily="2" charset="-122"/>
            </a:endParaRPr>
          </a:p>
          <a:p>
            <a:pPr lvl="1" algn="just">
              <a:spcBef>
                <a:spcPct val="0"/>
              </a:spcBef>
              <a:buFont typeface="Wingdings" pitchFamily="2" charset="2"/>
              <a:buNone/>
            </a:pPr>
            <a:r>
              <a:rPr lang="zh-CN" altLang="en-US" sz="1650" dirty="0"/>
              <a:t>        </a:t>
            </a:r>
            <a:r>
              <a:rPr lang="en-US" altLang="zh-CN" sz="1650" dirty="0"/>
              <a:t>SELECT </a:t>
            </a:r>
            <a:r>
              <a:rPr lang="en-US" altLang="zh-CN" sz="1650" dirty="0" err="1"/>
              <a:t>Sname</a:t>
            </a:r>
            <a:endParaRPr lang="en-US" altLang="zh-CN" sz="1650" dirty="0"/>
          </a:p>
          <a:p>
            <a:pPr lvl="1" algn="just">
              <a:spcBef>
                <a:spcPct val="0"/>
              </a:spcBef>
              <a:buFont typeface="Wingdings" pitchFamily="2" charset="2"/>
              <a:buNone/>
            </a:pPr>
            <a:r>
              <a:rPr lang="en-US" altLang="zh-CN" sz="1650" dirty="0"/>
              <a:t>        FROM Student</a:t>
            </a:r>
          </a:p>
          <a:p>
            <a:pPr lvl="1" algn="just">
              <a:spcBef>
                <a:spcPct val="0"/>
              </a:spcBef>
              <a:buFont typeface="Wingdings" pitchFamily="2" charset="2"/>
              <a:buNone/>
            </a:pPr>
            <a:r>
              <a:rPr lang="en-US" altLang="zh-CN" sz="1650" dirty="0"/>
              <a:t>        WHERE NOT EXISTS</a:t>
            </a:r>
          </a:p>
          <a:p>
            <a:pPr lvl="1" algn="just">
              <a:spcBef>
                <a:spcPct val="0"/>
              </a:spcBef>
              <a:buFont typeface="Wingdings" pitchFamily="2" charset="2"/>
              <a:buNone/>
            </a:pPr>
            <a:r>
              <a:rPr lang="en-US" altLang="zh-CN" sz="1650" dirty="0"/>
              <a:t>                      </a:t>
            </a:r>
            <a:r>
              <a:rPr lang="zh-CN" altLang="en-US" sz="1650" dirty="0"/>
              <a:t>(</a:t>
            </a:r>
            <a:r>
              <a:rPr lang="en-US" altLang="zh-CN" sz="1650" dirty="0"/>
              <a:t>SELECT *</a:t>
            </a:r>
          </a:p>
          <a:p>
            <a:pPr lvl="1" algn="just">
              <a:spcBef>
                <a:spcPct val="0"/>
              </a:spcBef>
              <a:buFont typeface="Wingdings" pitchFamily="2" charset="2"/>
              <a:buNone/>
            </a:pPr>
            <a:r>
              <a:rPr lang="en-US" altLang="zh-CN" sz="1650" dirty="0"/>
              <a:t>                        FROM Course</a:t>
            </a:r>
          </a:p>
          <a:p>
            <a:pPr lvl="1" algn="just">
              <a:spcBef>
                <a:spcPct val="0"/>
              </a:spcBef>
              <a:buFont typeface="Wingdings" pitchFamily="2" charset="2"/>
              <a:buNone/>
            </a:pPr>
            <a:r>
              <a:rPr lang="en-US" altLang="zh-CN" sz="1650" dirty="0"/>
              <a:t>                        WHERE NOT EXISTS</a:t>
            </a:r>
          </a:p>
          <a:p>
            <a:pPr lvl="1" algn="just">
              <a:spcBef>
                <a:spcPct val="0"/>
              </a:spcBef>
              <a:buFont typeface="Wingdings" pitchFamily="2" charset="2"/>
              <a:buNone/>
            </a:pPr>
            <a:r>
              <a:rPr lang="en-US" altLang="zh-CN" sz="1650" dirty="0"/>
              <a:t>                                      </a:t>
            </a:r>
            <a:r>
              <a:rPr lang="zh-CN" altLang="en-US" sz="1650" dirty="0"/>
              <a:t>(</a:t>
            </a:r>
            <a:r>
              <a:rPr lang="en-US" altLang="zh-CN" sz="1650" dirty="0"/>
              <a:t>SELECT *</a:t>
            </a:r>
          </a:p>
          <a:p>
            <a:pPr lvl="1" algn="just">
              <a:spcBef>
                <a:spcPct val="0"/>
              </a:spcBef>
              <a:buFont typeface="Wingdings" pitchFamily="2" charset="2"/>
              <a:buNone/>
            </a:pPr>
            <a:r>
              <a:rPr lang="en-US" altLang="zh-CN" sz="1650" dirty="0"/>
              <a:t>                                       FROM SC</a:t>
            </a:r>
          </a:p>
          <a:p>
            <a:pPr lvl="1" algn="just">
              <a:spcBef>
                <a:spcPct val="0"/>
              </a:spcBef>
              <a:buFont typeface="Wingdings" pitchFamily="2" charset="2"/>
              <a:buNone/>
            </a:pPr>
            <a:r>
              <a:rPr lang="en-US" altLang="zh-CN" sz="1650" dirty="0"/>
              <a:t>                                       WHERE Sno=</a:t>
            </a:r>
            <a:r>
              <a:rPr lang="en-US" altLang="zh-CN" sz="1650" dirty="0" err="1"/>
              <a:t>Student.Sno</a:t>
            </a:r>
            <a:r>
              <a:rPr lang="en-US" altLang="zh-CN" sz="1650" dirty="0"/>
              <a:t> AND </a:t>
            </a:r>
            <a:r>
              <a:rPr lang="en-US" altLang="zh-CN" sz="1650" dirty="0" err="1"/>
              <a:t>Cno</a:t>
            </a:r>
            <a:r>
              <a:rPr lang="en-US" altLang="zh-CN" sz="1650" dirty="0"/>
              <a:t>=</a:t>
            </a:r>
            <a:r>
              <a:rPr lang="en-US" altLang="zh-CN" sz="1650" dirty="0" err="1"/>
              <a:t>Course.Cno</a:t>
            </a:r>
            <a:endParaRPr lang="en-US" altLang="zh-CN" sz="1650" dirty="0"/>
          </a:p>
          <a:p>
            <a:pPr lvl="1" algn="just">
              <a:spcBef>
                <a:spcPct val="0"/>
              </a:spcBef>
              <a:buFont typeface="Wingdings" pitchFamily="2" charset="2"/>
              <a:buNone/>
            </a:pPr>
            <a:r>
              <a:rPr lang="en-US" altLang="zh-CN" sz="1650" dirty="0"/>
              <a:t>                                      </a:t>
            </a:r>
            <a:r>
              <a:rPr lang="zh-CN" altLang="en-US" sz="1650" dirty="0"/>
              <a:t>)</a:t>
            </a:r>
          </a:p>
          <a:p>
            <a:pPr lvl="1" algn="just">
              <a:spcBef>
                <a:spcPct val="0"/>
              </a:spcBef>
              <a:buFont typeface="Wingdings" pitchFamily="2" charset="2"/>
              <a:buNone/>
            </a:pPr>
            <a:r>
              <a:rPr lang="zh-CN" altLang="en-US" sz="1650" dirty="0"/>
              <a:t>                       );</a:t>
            </a:r>
            <a:endParaRPr lang="en-US" altLang="zh-CN" sz="1650" dirty="0"/>
          </a:p>
          <a:p>
            <a:pPr lvl="1" algn="just">
              <a:spcBef>
                <a:spcPct val="0"/>
              </a:spcBef>
              <a:buFont typeface="Wingdings" pitchFamily="2" charset="2"/>
              <a:buNone/>
            </a:pPr>
            <a:endParaRPr lang="zh-CN" altLang="en-US" sz="1650"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D8548A4-8399-4A4D-8966-A520FAC617F3}"/>
              </a:ext>
            </a:extLst>
          </p:cNvPr>
          <p:cNvSpPr>
            <a:spLocks noGrp="1" noChangeArrowheads="1"/>
          </p:cNvSpPr>
          <p:nvPr>
            <p:ph type="title" idx="4294967295"/>
          </p:nvPr>
        </p:nvSpPr>
        <p:spPr/>
        <p:txBody>
          <a:bodyPr/>
          <a:lstStyle/>
          <a:p>
            <a:pPr eaLnBrk="1" hangingPunct="1"/>
            <a:r>
              <a:rPr lang="zh-CN" altLang="en-US" sz="2700"/>
              <a:t>带有</a:t>
            </a:r>
            <a:r>
              <a:rPr lang="en-US" altLang="zh-CN" sz="2700"/>
              <a:t>EXISTS</a:t>
            </a:r>
            <a:r>
              <a:rPr lang="zh-CN" altLang="en-US" sz="2700"/>
              <a:t>谓词的子查询</a:t>
            </a:r>
            <a:r>
              <a:rPr lang="en-US" altLang="zh-CN" sz="2700"/>
              <a:t>（</a:t>
            </a:r>
            <a:r>
              <a:rPr lang="zh-CN" altLang="en-US" sz="2700"/>
              <a:t>续</a:t>
            </a:r>
            <a:r>
              <a:rPr lang="en-US" altLang="zh-CN" sz="2700"/>
              <a:t>）</a:t>
            </a:r>
          </a:p>
        </p:txBody>
      </p:sp>
      <p:sp>
        <p:nvSpPr>
          <p:cNvPr id="103427" name="Rectangle 3">
            <a:extLst>
              <a:ext uri="{FF2B5EF4-FFF2-40B4-BE49-F238E27FC236}">
                <a16:creationId xmlns:a16="http://schemas.microsoft.com/office/drawing/2014/main" id="{01557338-6871-AB61-47E7-9452D7297C4B}"/>
              </a:ext>
            </a:extLst>
          </p:cNvPr>
          <p:cNvSpPr>
            <a:spLocks noGrp="1" noChangeArrowheads="1"/>
          </p:cNvSpPr>
          <p:nvPr>
            <p:ph type="body" idx="4294967295"/>
          </p:nvPr>
        </p:nvSpPr>
        <p:spPr/>
        <p:txBody>
          <a:bodyPr/>
          <a:lstStyle/>
          <a:p>
            <a:pPr eaLnBrk="1" hangingPunct="1"/>
            <a:r>
              <a:rPr lang="en-US" altLang="zh-CN"/>
              <a:t> </a:t>
            </a:r>
            <a:r>
              <a:rPr lang="zh-CN" altLang="en-US"/>
              <a:t>用</a:t>
            </a:r>
            <a:r>
              <a:rPr lang="en-US" altLang="zh-CN"/>
              <a:t>EXISTS/NOT EXISTS</a:t>
            </a:r>
            <a:r>
              <a:rPr lang="zh-CN" altLang="en-US"/>
              <a:t>实现逻辑蕴涵</a:t>
            </a:r>
            <a:r>
              <a:rPr lang="en-US" altLang="zh-CN"/>
              <a:t>（</a:t>
            </a:r>
            <a:r>
              <a:rPr lang="zh-CN" altLang="en-US"/>
              <a:t>难点</a:t>
            </a:r>
            <a:r>
              <a:rPr lang="en-US" altLang="zh-CN"/>
              <a:t>）</a:t>
            </a:r>
          </a:p>
          <a:p>
            <a:pPr eaLnBrk="1" hangingPunct="1"/>
            <a:endParaRPr lang="en-US" altLang="zh-CN"/>
          </a:p>
          <a:p>
            <a:pPr lvl="1">
              <a:lnSpc>
                <a:spcPct val="130000"/>
              </a:lnSpc>
            </a:pPr>
            <a:r>
              <a:rPr lang="en-US" altLang="zh-CN"/>
              <a:t>SQL</a:t>
            </a:r>
            <a:r>
              <a:rPr lang="zh-CN" altLang="en-US"/>
              <a:t>语言中没有蕴涵</a:t>
            </a:r>
            <a:r>
              <a:rPr lang="en-US" altLang="zh-CN"/>
              <a:t>（Implication）</a:t>
            </a:r>
            <a:r>
              <a:rPr lang="zh-CN" altLang="en-US"/>
              <a:t>逻辑运算</a:t>
            </a:r>
          </a:p>
          <a:p>
            <a:pPr lvl="1">
              <a:lnSpc>
                <a:spcPct val="130000"/>
              </a:lnSpc>
            </a:pPr>
            <a:r>
              <a:rPr lang="zh-CN" altLang="en-US"/>
              <a:t>可以利用谓词演算将逻辑蕴涵谓词等价转换为：</a:t>
            </a:r>
          </a:p>
          <a:p>
            <a:pPr eaLnBrk="1" hangingPunct="1">
              <a:lnSpc>
                <a:spcPct val="130000"/>
              </a:lnSpc>
              <a:buFont typeface="Wingdings" pitchFamily="2" charset="2"/>
              <a:buNone/>
            </a:pPr>
            <a:r>
              <a:rPr lang="zh-CN" altLang="en-US"/>
              <a:t>                   </a:t>
            </a:r>
            <a:r>
              <a:rPr lang="en-US" altLang="zh-CN" sz="1800"/>
              <a:t>p </a:t>
            </a:r>
            <a:r>
              <a:rPr lang="en-US" altLang="zh-CN" sz="1800">
                <a:sym typeface="Symbol" pitchFamily="2" charset="2"/>
              </a:rPr>
              <a:t></a:t>
            </a:r>
            <a:r>
              <a:rPr lang="en-US" altLang="zh-CN" sz="1800"/>
              <a:t> q ≡ </a:t>
            </a:r>
            <a:r>
              <a:rPr lang="en-US" altLang="zh-CN" sz="1800">
                <a:sym typeface="Symbol" pitchFamily="2" charset="2"/>
              </a:rPr>
              <a:t></a:t>
            </a:r>
            <a:r>
              <a:rPr lang="en-US" altLang="zh-CN" sz="1800"/>
              <a:t> p∨q </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DFCF255E-CDCC-E763-AA0C-02481248E5D1}"/>
              </a:ext>
            </a:extLst>
          </p:cNvPr>
          <p:cNvSpPr>
            <a:spLocks noGrp="1" noChangeArrowheads="1"/>
          </p:cNvSpPr>
          <p:nvPr>
            <p:ph type="title" idx="4294967295"/>
          </p:nvPr>
        </p:nvSpPr>
        <p:spPr/>
        <p:txBody>
          <a:bodyPr/>
          <a:lstStyle/>
          <a:p>
            <a:pPr eaLnBrk="1" hangingPunct="1"/>
            <a:r>
              <a:rPr lang="zh-CN" altLang="en-US" sz="2700"/>
              <a:t>带有</a:t>
            </a:r>
            <a:r>
              <a:rPr lang="en-US" altLang="zh-CN" sz="2700"/>
              <a:t>EXISTS</a:t>
            </a:r>
            <a:r>
              <a:rPr lang="zh-CN" altLang="en-US" sz="2700"/>
              <a:t>谓词的子查询</a:t>
            </a:r>
            <a:r>
              <a:rPr lang="en-US" altLang="zh-CN" sz="2700"/>
              <a:t>（</a:t>
            </a:r>
            <a:r>
              <a:rPr lang="zh-CN" altLang="en-US" sz="2700"/>
              <a:t>续</a:t>
            </a:r>
            <a:r>
              <a:rPr lang="en-US" altLang="zh-CN" sz="2700"/>
              <a:t>）</a:t>
            </a:r>
          </a:p>
        </p:txBody>
      </p:sp>
      <p:sp>
        <p:nvSpPr>
          <p:cNvPr id="104451" name="Rectangle 3">
            <a:extLst>
              <a:ext uri="{FF2B5EF4-FFF2-40B4-BE49-F238E27FC236}">
                <a16:creationId xmlns:a16="http://schemas.microsoft.com/office/drawing/2014/main" id="{47037557-519F-2837-6388-F883A5C9401E}"/>
              </a:ext>
            </a:extLst>
          </p:cNvPr>
          <p:cNvSpPr>
            <a:spLocks noGrp="1" noChangeArrowheads="1"/>
          </p:cNvSpPr>
          <p:nvPr>
            <p:ph type="body" idx="4294967295"/>
          </p:nvPr>
        </p:nvSpPr>
        <p:spPr>
          <a:xfrm>
            <a:off x="683568" y="1808821"/>
            <a:ext cx="8003232" cy="3694250"/>
          </a:xfrm>
        </p:spPr>
        <p:txBody>
          <a:bodyPr/>
          <a:lstStyle/>
          <a:p>
            <a:pPr eaLnBrk="1" hangingPunct="1">
              <a:lnSpc>
                <a:spcPct val="150000"/>
              </a:lnSpc>
              <a:buFont typeface="Wingdings" pitchFamily="2" charset="2"/>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3.65</a:t>
            </a:r>
            <a:r>
              <a:rPr lang="en-US" altLang="zh-CN" sz="1800" dirty="0"/>
              <a:t>]</a:t>
            </a:r>
            <a:r>
              <a:rPr lang="zh-CN" altLang="en-US" sz="1800" dirty="0"/>
              <a:t>查询至少选修了学生</a:t>
            </a:r>
            <a:r>
              <a:rPr lang="en-US" altLang="zh-CN" sz="1800" dirty="0"/>
              <a:t>20180002</a:t>
            </a:r>
            <a:r>
              <a:rPr lang="zh-CN" altLang="en-US" sz="1800" dirty="0"/>
              <a:t>选修的全部课程的学生的学号</a:t>
            </a:r>
            <a:endParaRPr lang="en-US" altLang="zh-CN" sz="1800" dirty="0"/>
          </a:p>
          <a:p>
            <a:pPr eaLnBrk="1" hangingPunct="1">
              <a:lnSpc>
                <a:spcPct val="150000"/>
              </a:lnSpc>
              <a:buFont typeface="Wingdings" pitchFamily="2" charset="2"/>
              <a:buNone/>
            </a:pPr>
            <a:r>
              <a:rPr lang="zh-CN" altLang="en-US" sz="1800" dirty="0"/>
              <a:t>   可以用逻辑蕴涵来表达：查询学号为</a:t>
            </a:r>
            <a:r>
              <a:rPr lang="en-US" altLang="zh-CN" sz="1800" dirty="0"/>
              <a:t>x</a:t>
            </a:r>
            <a:r>
              <a:rPr lang="zh-CN" altLang="en-US" sz="1800" dirty="0"/>
              <a:t>的学生，对所有的课程</a:t>
            </a:r>
            <a:r>
              <a:rPr lang="en-US" altLang="zh-CN" sz="1800" dirty="0"/>
              <a:t>y</a:t>
            </a:r>
            <a:r>
              <a:rPr lang="zh-CN" altLang="en-US" sz="1800" dirty="0"/>
              <a:t>，只要</a:t>
            </a:r>
            <a:r>
              <a:rPr lang="en-US" altLang="zh-CN" sz="1800" dirty="0"/>
              <a:t>20180002</a:t>
            </a:r>
            <a:r>
              <a:rPr lang="zh-CN" altLang="en-US" sz="1800" dirty="0"/>
              <a:t>学生选修了课程</a:t>
            </a:r>
            <a:r>
              <a:rPr lang="en-US" altLang="zh-CN" sz="1800" dirty="0"/>
              <a:t>y</a:t>
            </a:r>
            <a:r>
              <a:rPr lang="zh-CN" altLang="en-US" sz="1800" dirty="0"/>
              <a:t>，则</a:t>
            </a:r>
            <a:r>
              <a:rPr lang="en-US" altLang="zh-CN" sz="1800" dirty="0"/>
              <a:t>x</a:t>
            </a:r>
            <a:r>
              <a:rPr lang="zh-CN" altLang="en-US" sz="1800" dirty="0"/>
              <a:t>也选修了</a:t>
            </a:r>
            <a:r>
              <a:rPr lang="en-US" altLang="zh-CN" sz="1800" dirty="0"/>
              <a:t>y</a:t>
            </a:r>
            <a:r>
              <a:rPr lang="zh-CN" altLang="en-US" sz="1800" dirty="0"/>
              <a:t>。形式化表示如下：</a:t>
            </a:r>
          </a:p>
          <a:p>
            <a:pPr eaLnBrk="1" hangingPunct="1">
              <a:lnSpc>
                <a:spcPct val="150000"/>
              </a:lnSpc>
              <a:buFont typeface="Wingdings" pitchFamily="2" charset="2"/>
              <a:buNone/>
            </a:pPr>
            <a:r>
              <a:rPr lang="en-US" altLang="zh-CN" sz="1800" dirty="0"/>
              <a:t>	</a:t>
            </a:r>
            <a:r>
              <a:rPr lang="zh-CN" altLang="en-US" sz="1800" dirty="0"/>
              <a:t>用</a:t>
            </a:r>
            <a:r>
              <a:rPr lang="en-US" altLang="zh-CN" sz="1800" dirty="0"/>
              <a:t>p</a:t>
            </a:r>
            <a:r>
              <a:rPr lang="zh-CN" altLang="en-US" sz="1800" dirty="0"/>
              <a:t>表示谓词“学生</a:t>
            </a:r>
            <a:r>
              <a:rPr lang="en-US" altLang="zh-CN" sz="1800" dirty="0"/>
              <a:t>20180002</a:t>
            </a:r>
            <a:r>
              <a:rPr lang="zh-CN" altLang="en-US" sz="1800" dirty="0"/>
              <a:t>选修了课程</a:t>
            </a:r>
            <a:r>
              <a:rPr lang="en-US" altLang="zh-CN" sz="1800" dirty="0"/>
              <a:t>y”</a:t>
            </a:r>
          </a:p>
          <a:p>
            <a:pPr eaLnBrk="1" hangingPunct="1">
              <a:lnSpc>
                <a:spcPct val="150000"/>
              </a:lnSpc>
              <a:buFont typeface="Wingdings" pitchFamily="2" charset="2"/>
              <a:buNone/>
            </a:pPr>
            <a:r>
              <a:rPr lang="en-US" altLang="zh-CN" sz="1800" dirty="0"/>
              <a:t>	</a:t>
            </a:r>
            <a:r>
              <a:rPr lang="zh-CN" altLang="en-US" sz="1800" dirty="0"/>
              <a:t>用</a:t>
            </a:r>
            <a:r>
              <a:rPr lang="en-US" altLang="zh-CN" sz="1800" dirty="0"/>
              <a:t>q</a:t>
            </a:r>
            <a:r>
              <a:rPr lang="zh-CN" altLang="en-US" sz="1800" dirty="0"/>
              <a:t>表示谓词“学生</a:t>
            </a:r>
            <a:r>
              <a:rPr lang="en-US" altLang="zh-CN" sz="1800" dirty="0"/>
              <a:t>x</a:t>
            </a:r>
            <a:r>
              <a:rPr lang="zh-CN" altLang="en-US" sz="1800" dirty="0"/>
              <a:t>选修了课程</a:t>
            </a:r>
            <a:r>
              <a:rPr lang="en-US" altLang="zh-CN" sz="1800" dirty="0"/>
              <a:t>y”</a:t>
            </a:r>
            <a:endParaRPr lang="en-US" altLang="zh-CN" dirty="0"/>
          </a:p>
          <a:p>
            <a:pPr eaLnBrk="1" hangingPunct="1">
              <a:lnSpc>
                <a:spcPct val="150000"/>
              </a:lnSpc>
              <a:buFont typeface="Wingdings" pitchFamily="2" charset="2"/>
              <a:buNone/>
            </a:pPr>
            <a:r>
              <a:rPr lang="en-US" altLang="zh-CN" sz="1800" dirty="0"/>
              <a:t>	</a:t>
            </a:r>
            <a:r>
              <a:rPr lang="zh-CN" altLang="en-US" sz="1800" dirty="0"/>
              <a:t>则上述查询为</a:t>
            </a:r>
            <a:r>
              <a:rPr lang="en-US" altLang="zh-CN" sz="1800" dirty="0"/>
              <a:t>: （</a:t>
            </a:r>
            <a:r>
              <a:rPr lang="en-US" altLang="zh-CN" sz="1800" dirty="0">
                <a:sym typeface="Symbol" pitchFamily="2" charset="2"/>
              </a:rPr>
              <a:t></a:t>
            </a:r>
            <a:r>
              <a:rPr lang="en-US" altLang="zh-CN" sz="1800" dirty="0"/>
              <a:t>y） p </a:t>
            </a:r>
            <a:r>
              <a:rPr lang="en-US" altLang="zh-CN" sz="1800" dirty="0">
                <a:sym typeface="Symbol" pitchFamily="2" charset="2"/>
              </a:rPr>
              <a:t></a:t>
            </a:r>
            <a:r>
              <a:rPr lang="en-US" altLang="zh-CN" sz="1800" dirty="0"/>
              <a:t> q </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C570D681-2B2C-CA8B-1116-7EB746743F16}"/>
              </a:ext>
            </a:extLst>
          </p:cNvPr>
          <p:cNvSpPr>
            <a:spLocks noGrp="1" noChangeArrowheads="1"/>
          </p:cNvSpPr>
          <p:nvPr>
            <p:ph type="title" idx="4294967295"/>
          </p:nvPr>
        </p:nvSpPr>
        <p:spPr/>
        <p:txBody>
          <a:bodyPr/>
          <a:lstStyle/>
          <a:p>
            <a:pPr eaLnBrk="1" hangingPunct="1"/>
            <a:r>
              <a:rPr lang="zh-CN" altLang="en-US" sz="2700"/>
              <a:t>带有</a:t>
            </a:r>
            <a:r>
              <a:rPr lang="en-US" altLang="zh-CN" sz="2700"/>
              <a:t>EXISTS</a:t>
            </a:r>
            <a:r>
              <a:rPr lang="zh-CN" altLang="en-US" sz="2700"/>
              <a:t>谓词的子查询</a:t>
            </a:r>
            <a:r>
              <a:rPr lang="en-US" altLang="zh-CN" sz="2700"/>
              <a:t>（</a:t>
            </a:r>
            <a:r>
              <a:rPr lang="zh-CN" altLang="en-US" sz="2700"/>
              <a:t>续</a:t>
            </a:r>
            <a:r>
              <a:rPr lang="en-US" altLang="zh-CN" sz="2700"/>
              <a:t>）</a:t>
            </a:r>
          </a:p>
        </p:txBody>
      </p:sp>
      <p:sp>
        <p:nvSpPr>
          <p:cNvPr id="105475" name="Rectangle 3">
            <a:extLst>
              <a:ext uri="{FF2B5EF4-FFF2-40B4-BE49-F238E27FC236}">
                <a16:creationId xmlns:a16="http://schemas.microsoft.com/office/drawing/2014/main" id="{DE97DF73-FB68-220A-DA5D-28183D7A0EB2}"/>
              </a:ext>
            </a:extLst>
          </p:cNvPr>
          <p:cNvSpPr>
            <a:spLocks noGrp="1" noChangeArrowheads="1"/>
          </p:cNvSpPr>
          <p:nvPr>
            <p:ph type="body" idx="4294967295"/>
          </p:nvPr>
        </p:nvSpPr>
        <p:spPr>
          <a:xfrm>
            <a:off x="791580" y="1862139"/>
            <a:ext cx="7290810" cy="3640931"/>
          </a:xfrm>
        </p:spPr>
        <p:txBody>
          <a:bodyPr/>
          <a:lstStyle/>
          <a:p>
            <a:pPr eaLnBrk="1" hangingPunct="1">
              <a:lnSpc>
                <a:spcPct val="90000"/>
              </a:lnSpc>
              <a:buFont typeface="Wingdings" pitchFamily="2" charset="2"/>
              <a:buChar char="n"/>
            </a:pPr>
            <a:r>
              <a:rPr lang="zh-CN" altLang="en-US" sz="1800" dirty="0"/>
              <a:t>等价变换：</a:t>
            </a:r>
            <a:endParaRPr lang="en-US" altLang="zh-CN" sz="1800" dirty="0"/>
          </a:p>
          <a:p>
            <a:pPr eaLnBrk="1" hangingPunct="1">
              <a:lnSpc>
                <a:spcPct val="90000"/>
              </a:lnSpc>
              <a:buFont typeface="Wingdings" pitchFamily="2" charset="2"/>
              <a:buChar char="n"/>
            </a:pPr>
            <a:endParaRPr lang="zh-CN" altLang="en-US" sz="1800" dirty="0"/>
          </a:p>
          <a:p>
            <a:pPr algn="just" eaLnBrk="1" hangingPunct="1">
              <a:lnSpc>
                <a:spcPct val="90000"/>
              </a:lnSpc>
              <a:buFont typeface="Wingdings" pitchFamily="2" charset="2"/>
              <a:buNone/>
            </a:pPr>
            <a:r>
              <a:rPr lang="zh-CN" altLang="en-US" sz="1800" dirty="0"/>
              <a:t>    	 </a:t>
            </a:r>
            <a:r>
              <a:rPr lang="en-US" altLang="zh-CN" sz="1800" dirty="0"/>
              <a:t>(</a:t>
            </a:r>
            <a:r>
              <a:rPr lang="en-US" altLang="zh-CN" sz="1800" dirty="0">
                <a:sym typeface="Symbol" pitchFamily="2" charset="2"/>
              </a:rPr>
              <a:t></a:t>
            </a:r>
            <a:r>
              <a:rPr lang="en-US" altLang="zh-CN" sz="1800" dirty="0"/>
              <a:t>y)</a:t>
            </a:r>
            <a:r>
              <a:rPr lang="en-US" altLang="zh-CN" sz="1800" dirty="0">
                <a:solidFill>
                  <a:srgbClr val="FF3399"/>
                </a:solidFill>
              </a:rPr>
              <a:t>p </a:t>
            </a:r>
            <a:r>
              <a:rPr lang="en-US" altLang="zh-CN" sz="1800" dirty="0">
                <a:solidFill>
                  <a:srgbClr val="FF3399"/>
                </a:solidFill>
                <a:sym typeface="Symbol" pitchFamily="2" charset="2"/>
              </a:rPr>
              <a:t></a:t>
            </a:r>
            <a:r>
              <a:rPr lang="en-US" altLang="zh-CN" sz="1800" dirty="0">
                <a:solidFill>
                  <a:srgbClr val="FF3399"/>
                </a:solidFill>
              </a:rPr>
              <a:t> q</a:t>
            </a:r>
            <a:r>
              <a:rPr lang="en-US" altLang="zh-CN" sz="1800" dirty="0"/>
              <a:t>  ≡ </a:t>
            </a:r>
            <a:r>
              <a:rPr lang="en-US" altLang="zh-CN" sz="1800" dirty="0">
                <a:sym typeface="Symbol" pitchFamily="2" charset="2"/>
              </a:rPr>
              <a:t></a:t>
            </a:r>
            <a:r>
              <a:rPr lang="en-US" altLang="zh-CN" sz="1800" dirty="0"/>
              <a:t> (</a:t>
            </a:r>
            <a:r>
              <a:rPr lang="en-US" altLang="zh-CN" sz="1800" dirty="0">
                <a:sym typeface="Symbol" pitchFamily="2" charset="2"/>
              </a:rPr>
              <a:t></a:t>
            </a:r>
            <a:r>
              <a:rPr lang="en-US" altLang="zh-CN" sz="1800" dirty="0"/>
              <a:t>y (</a:t>
            </a:r>
            <a:r>
              <a:rPr lang="en-US" altLang="zh-CN" sz="1800" dirty="0">
                <a:sym typeface="Symbol" pitchFamily="2" charset="2"/>
              </a:rPr>
              <a:t>(</a:t>
            </a:r>
            <a:r>
              <a:rPr lang="en-US" altLang="zh-CN" sz="1800" dirty="0">
                <a:solidFill>
                  <a:srgbClr val="FF3399"/>
                </a:solidFill>
              </a:rPr>
              <a:t>p </a:t>
            </a:r>
            <a:r>
              <a:rPr lang="en-US" altLang="zh-CN" sz="1800" dirty="0">
                <a:solidFill>
                  <a:srgbClr val="FF3399"/>
                </a:solidFill>
                <a:sym typeface="Symbol" pitchFamily="2" charset="2"/>
              </a:rPr>
              <a:t></a:t>
            </a:r>
            <a:r>
              <a:rPr lang="en-US" altLang="zh-CN" sz="1800" dirty="0">
                <a:solidFill>
                  <a:srgbClr val="FF3399"/>
                </a:solidFill>
              </a:rPr>
              <a:t> q</a:t>
            </a:r>
            <a:r>
              <a:rPr lang="en-US" altLang="zh-CN" sz="1800" dirty="0"/>
              <a:t>)))</a:t>
            </a:r>
          </a:p>
          <a:p>
            <a:pPr algn="just" eaLnBrk="1" hangingPunct="1">
              <a:lnSpc>
                <a:spcPct val="90000"/>
              </a:lnSpc>
              <a:buFont typeface="Wingdings" pitchFamily="2" charset="2"/>
              <a:buNone/>
            </a:pPr>
            <a:r>
              <a:rPr lang="en-US" altLang="zh-CN" sz="1800" dirty="0"/>
              <a:t>              	  ≡ </a:t>
            </a:r>
            <a:r>
              <a:rPr lang="en-US" altLang="zh-CN" sz="1800" dirty="0">
                <a:sym typeface="Symbol" pitchFamily="2" charset="2"/>
              </a:rPr>
              <a:t></a:t>
            </a:r>
            <a:r>
              <a:rPr lang="en-US" altLang="zh-CN" sz="1800" dirty="0"/>
              <a:t> (</a:t>
            </a:r>
            <a:r>
              <a:rPr lang="en-US" altLang="zh-CN" sz="1800" dirty="0">
                <a:sym typeface="Symbol" pitchFamily="2" charset="2"/>
              </a:rPr>
              <a:t></a:t>
            </a:r>
            <a:r>
              <a:rPr lang="en-US" altLang="zh-CN" sz="1800" dirty="0"/>
              <a:t>y (</a:t>
            </a:r>
            <a:r>
              <a:rPr lang="en-US" altLang="zh-CN" sz="1800" dirty="0">
                <a:sym typeface="Symbol" pitchFamily="2" charset="2"/>
              </a:rPr>
              <a:t>(</a:t>
            </a:r>
            <a:r>
              <a:rPr lang="en-US" altLang="zh-CN" sz="1800" dirty="0"/>
              <a:t> p∨ q)))</a:t>
            </a:r>
          </a:p>
          <a:p>
            <a:pPr algn="just" eaLnBrk="1" hangingPunct="1">
              <a:lnSpc>
                <a:spcPct val="90000"/>
              </a:lnSpc>
              <a:buFont typeface="Wingdings" pitchFamily="2" charset="2"/>
              <a:buNone/>
            </a:pPr>
            <a:r>
              <a:rPr lang="en-US" altLang="zh-CN" sz="1800" dirty="0"/>
              <a:t>               	  ≡ </a:t>
            </a:r>
            <a:r>
              <a:rPr lang="en-US" altLang="zh-CN" sz="1800" dirty="0">
                <a:sym typeface="Symbol" pitchFamily="2" charset="2"/>
              </a:rPr>
              <a:t></a:t>
            </a:r>
            <a:r>
              <a:rPr lang="en-US" altLang="zh-CN" sz="1800" dirty="0"/>
              <a:t> </a:t>
            </a:r>
            <a:r>
              <a:rPr lang="en-US" altLang="zh-CN" sz="1800" dirty="0">
                <a:sym typeface="Symbol" pitchFamily="2" charset="2"/>
              </a:rPr>
              <a:t></a:t>
            </a:r>
            <a:r>
              <a:rPr lang="en-US" altLang="zh-CN" sz="1800" dirty="0"/>
              <a:t>y (p∧</a:t>
            </a:r>
            <a:r>
              <a:rPr lang="en-US" altLang="zh-CN" sz="1800" dirty="0">
                <a:sym typeface="Symbol" pitchFamily="2" charset="2"/>
              </a:rPr>
              <a:t></a:t>
            </a:r>
            <a:r>
              <a:rPr lang="en-US" altLang="zh-CN" sz="1800" dirty="0"/>
              <a:t>q)</a:t>
            </a:r>
          </a:p>
          <a:p>
            <a:pPr algn="just" eaLnBrk="1" hangingPunct="1">
              <a:lnSpc>
                <a:spcPct val="90000"/>
              </a:lnSpc>
              <a:buFont typeface="Wingdings" pitchFamily="2" charset="2"/>
              <a:buNone/>
            </a:pPr>
            <a:endParaRPr lang="en-US" altLang="zh-CN" sz="1800" dirty="0"/>
          </a:p>
          <a:p>
            <a:pPr eaLnBrk="1" hangingPunct="1">
              <a:lnSpc>
                <a:spcPct val="140000"/>
              </a:lnSpc>
              <a:buFont typeface="Wingdings" pitchFamily="2" charset="2"/>
              <a:buChar char="n"/>
            </a:pPr>
            <a:r>
              <a:rPr lang="zh-CN" altLang="en-US" sz="1800" dirty="0"/>
              <a:t>表达的语义为：不存在这样的课程</a:t>
            </a:r>
            <a:r>
              <a:rPr lang="en-US" altLang="zh-CN" sz="1800" dirty="0"/>
              <a:t>y</a:t>
            </a:r>
            <a:r>
              <a:rPr lang="zh-CN" altLang="en-US" sz="1800" dirty="0"/>
              <a:t>，学生</a:t>
            </a:r>
            <a:r>
              <a:rPr lang="en-US" altLang="zh-CN" sz="1800" dirty="0"/>
              <a:t>20180002</a:t>
            </a:r>
            <a:r>
              <a:rPr lang="zh-CN" altLang="en-US" sz="1800" dirty="0"/>
              <a:t>选修了</a:t>
            </a:r>
            <a:r>
              <a:rPr lang="en-US" altLang="zh-CN" sz="1800" dirty="0"/>
              <a:t>y</a:t>
            </a:r>
            <a:r>
              <a:rPr lang="zh-CN" altLang="en-US" sz="1800" dirty="0"/>
              <a:t>，而学生</a:t>
            </a:r>
            <a:r>
              <a:rPr lang="en-US" altLang="zh-CN" sz="1800" dirty="0"/>
              <a:t>x</a:t>
            </a:r>
            <a:r>
              <a:rPr lang="zh-CN" altLang="en-US" sz="1800" dirty="0"/>
              <a:t>没有选修</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C65CED16-9E1E-E238-6DBE-082982F7476C}"/>
              </a:ext>
            </a:extLst>
          </p:cNvPr>
          <p:cNvSpPr>
            <a:spLocks noGrp="1" noChangeArrowheads="1"/>
          </p:cNvSpPr>
          <p:nvPr>
            <p:ph type="title" idx="4294967295"/>
          </p:nvPr>
        </p:nvSpPr>
        <p:spPr/>
        <p:txBody>
          <a:bodyPr/>
          <a:lstStyle/>
          <a:p>
            <a:pPr eaLnBrk="1" hangingPunct="1"/>
            <a:r>
              <a:rPr lang="zh-CN" altLang="en-US" sz="2700"/>
              <a:t>带有</a:t>
            </a:r>
            <a:r>
              <a:rPr lang="en-US" altLang="zh-CN" sz="2700"/>
              <a:t>EXISTS</a:t>
            </a:r>
            <a:r>
              <a:rPr lang="zh-CN" altLang="en-US" sz="2700"/>
              <a:t>谓词的子查询</a:t>
            </a:r>
            <a:r>
              <a:rPr lang="en-US" altLang="zh-CN" sz="2700"/>
              <a:t>（</a:t>
            </a:r>
            <a:r>
              <a:rPr lang="zh-CN" altLang="en-US" sz="2700"/>
              <a:t>续</a:t>
            </a:r>
            <a:r>
              <a:rPr lang="en-US" altLang="zh-CN" sz="2700"/>
              <a:t>）</a:t>
            </a:r>
            <a:r>
              <a:rPr lang="zh-CN" altLang="en-US" sz="3300">
                <a:cs typeface="Times New Roman" panose="02020603050405020304" pitchFamily="18" charset="0"/>
              </a:rPr>
              <a:t> </a:t>
            </a:r>
          </a:p>
        </p:txBody>
      </p:sp>
      <p:sp>
        <p:nvSpPr>
          <p:cNvPr id="70659" name="Rectangle 3">
            <a:extLst>
              <a:ext uri="{FF2B5EF4-FFF2-40B4-BE49-F238E27FC236}">
                <a16:creationId xmlns:a16="http://schemas.microsoft.com/office/drawing/2014/main" id="{7072F1DF-00C2-C0F9-BDCA-4540D691FB87}"/>
              </a:ext>
            </a:extLst>
          </p:cNvPr>
          <p:cNvSpPr>
            <a:spLocks noGrp="1" noChangeArrowheads="1"/>
          </p:cNvSpPr>
          <p:nvPr>
            <p:ph type="body" idx="4294967295"/>
          </p:nvPr>
        </p:nvSpPr>
        <p:spPr>
          <a:xfrm>
            <a:off x="899592" y="1681163"/>
            <a:ext cx="7560840" cy="3745707"/>
          </a:xfrm>
        </p:spPr>
        <p:txBody>
          <a:bodyPr/>
          <a:lstStyle/>
          <a:p>
            <a:pPr indent="0" algn="just">
              <a:buNone/>
            </a:pPr>
            <a:r>
              <a:rPr lang="en-US" altLang="zh-CN" sz="1650" dirty="0"/>
              <a:t>SELECT </a:t>
            </a:r>
            <a:r>
              <a:rPr lang="en-US" altLang="zh-CN" sz="1650" dirty="0" err="1"/>
              <a:t>Sno</a:t>
            </a:r>
            <a:endParaRPr lang="zh-CN" altLang="zh-CN" sz="1650" dirty="0"/>
          </a:p>
          <a:p>
            <a:pPr indent="0" algn="just">
              <a:buNone/>
            </a:pPr>
            <a:r>
              <a:rPr lang="en-US" altLang="zh-CN" sz="1650" dirty="0"/>
              <a:t>FROM </a:t>
            </a:r>
            <a:r>
              <a:rPr lang="en-US" altLang="zh-CN" sz="1650" dirty="0">
                <a:solidFill>
                  <a:srgbClr val="000000"/>
                </a:solidFill>
              </a:rPr>
              <a:t>Student</a:t>
            </a:r>
            <a:endParaRPr lang="zh-CN" altLang="zh-CN" sz="1650" dirty="0"/>
          </a:p>
          <a:p>
            <a:pPr indent="0" algn="just">
              <a:buNone/>
            </a:pPr>
            <a:r>
              <a:rPr lang="en-US" altLang="zh-CN" sz="1650" dirty="0"/>
              <a:t>WHERE NOT EXISTS</a:t>
            </a:r>
            <a:endParaRPr lang="zh-CN" altLang="zh-CN" sz="1650" dirty="0"/>
          </a:p>
          <a:p>
            <a:pPr indent="0" algn="just">
              <a:buNone/>
            </a:pPr>
            <a:r>
              <a:rPr lang="en-US" altLang="zh-CN" sz="1650" dirty="0"/>
              <a:t>        (SELECT *                                    </a:t>
            </a:r>
            <a:r>
              <a:rPr lang="en-US" altLang="zh-CN" sz="1350" dirty="0"/>
              <a:t>/*</a:t>
            </a:r>
            <a:r>
              <a:rPr lang="zh-CN" altLang="zh-CN" sz="1350" dirty="0"/>
              <a:t>这是一个相关子查询 </a:t>
            </a:r>
            <a:r>
              <a:rPr lang="en-US" altLang="zh-CN" sz="1350" dirty="0"/>
              <a:t>*/</a:t>
            </a:r>
            <a:endParaRPr lang="zh-CN" altLang="zh-CN" sz="1350" dirty="0"/>
          </a:p>
          <a:p>
            <a:pPr indent="0" algn="just">
              <a:buNone/>
            </a:pPr>
            <a:r>
              <a:rPr lang="en-US" altLang="zh-CN" sz="1650" dirty="0"/>
              <a:t>         FROM </a:t>
            </a:r>
            <a:r>
              <a:rPr lang="en-US" altLang="zh-CN" sz="1650" dirty="0">
                <a:solidFill>
                  <a:srgbClr val="000000"/>
                </a:solidFill>
              </a:rPr>
              <a:t>SC SCX</a:t>
            </a:r>
            <a:r>
              <a:rPr lang="en-US" altLang="zh-CN" sz="1650" dirty="0"/>
              <a:t>                           </a:t>
            </a:r>
            <a:r>
              <a:rPr lang="en-US" altLang="zh-CN" sz="1350" dirty="0"/>
              <a:t>/*</a:t>
            </a:r>
            <a:r>
              <a:rPr lang="zh-CN" altLang="zh-CN" sz="1350" dirty="0"/>
              <a:t>父查询和子查询均引用了</a:t>
            </a:r>
            <a:r>
              <a:rPr lang="en-US" altLang="zh-CN" sz="1350" dirty="0"/>
              <a:t>SC</a:t>
            </a:r>
            <a:r>
              <a:rPr lang="zh-CN" altLang="zh-CN" sz="1350" dirty="0"/>
              <a:t>表</a:t>
            </a:r>
            <a:r>
              <a:rPr lang="en-US" altLang="zh-CN" sz="1350" dirty="0"/>
              <a:t>*/</a:t>
            </a:r>
            <a:endParaRPr lang="zh-CN" altLang="zh-CN" sz="1350" dirty="0"/>
          </a:p>
          <a:p>
            <a:pPr indent="0" algn="just">
              <a:buNone/>
            </a:pPr>
            <a:r>
              <a:rPr lang="en-US" altLang="zh-CN" sz="1650" dirty="0"/>
              <a:t>         WHERE </a:t>
            </a:r>
            <a:r>
              <a:rPr lang="en-US" altLang="zh-CN" sz="1650" dirty="0" err="1"/>
              <a:t>SCX.Sno</a:t>
            </a:r>
            <a:r>
              <a:rPr lang="en-US" altLang="zh-CN" sz="1650" dirty="0"/>
              <a:t>='</a:t>
            </a:r>
            <a:r>
              <a:rPr lang="en-US" altLang="zh-CN" sz="1650" dirty="0">
                <a:ea typeface="微软雅黑" panose="020B0503020204020204" pitchFamily="34" charset="-122"/>
              </a:rPr>
              <a:t>20180002</a:t>
            </a:r>
            <a:r>
              <a:rPr lang="en-US" altLang="zh-CN" sz="1650" dirty="0"/>
              <a:t>' AND</a:t>
            </a:r>
            <a:endParaRPr lang="zh-CN" altLang="zh-CN" sz="1650" dirty="0"/>
          </a:p>
          <a:p>
            <a:pPr indent="0" algn="just">
              <a:buNone/>
            </a:pPr>
            <a:r>
              <a:rPr lang="en-US" altLang="zh-CN" sz="1650" dirty="0"/>
              <a:t>                NOT EXISTS</a:t>
            </a:r>
            <a:endParaRPr lang="zh-CN" altLang="zh-CN" sz="1650" dirty="0"/>
          </a:p>
          <a:p>
            <a:pPr indent="0" algn="just">
              <a:buNone/>
            </a:pPr>
            <a:r>
              <a:rPr lang="en-US" altLang="zh-CN" sz="1650" dirty="0"/>
              <a:t>                (SELECT *</a:t>
            </a:r>
            <a:endParaRPr lang="zh-CN" altLang="zh-CN" sz="1650" dirty="0"/>
          </a:p>
          <a:p>
            <a:pPr indent="0" algn="just">
              <a:buNone/>
            </a:pPr>
            <a:r>
              <a:rPr lang="en-US" altLang="zh-CN" sz="1650" dirty="0"/>
              <a:t>                 FROM</a:t>
            </a:r>
            <a:r>
              <a:rPr lang="en-US" altLang="zh-CN" sz="1650" dirty="0">
                <a:solidFill>
                  <a:srgbClr val="000000"/>
                </a:solidFill>
              </a:rPr>
              <a:t> SC SCY                   </a:t>
            </a:r>
            <a:r>
              <a:rPr lang="en-US" altLang="zh-CN" sz="1650" dirty="0"/>
              <a:t> </a:t>
            </a:r>
            <a:r>
              <a:rPr lang="en-US" altLang="zh-CN" sz="1350" dirty="0"/>
              <a:t>/*</a:t>
            </a:r>
            <a:r>
              <a:rPr lang="zh-CN" altLang="zh-CN" sz="1350" dirty="0"/>
              <a:t>用别名</a:t>
            </a:r>
            <a:r>
              <a:rPr lang="en-US" altLang="zh-CN" sz="1350" dirty="0"/>
              <a:t>SCX</a:t>
            </a:r>
            <a:r>
              <a:rPr lang="zh-CN" altLang="zh-CN" sz="1350" dirty="0"/>
              <a:t>、</a:t>
            </a:r>
            <a:r>
              <a:rPr lang="en-US" altLang="zh-CN" sz="1350" dirty="0"/>
              <a:t>SCY</a:t>
            </a:r>
            <a:r>
              <a:rPr lang="zh-CN" altLang="zh-CN" sz="1350" dirty="0"/>
              <a:t>将父查询</a:t>
            </a:r>
            <a:r>
              <a:rPr lang="en-US" altLang="zh-CN" sz="1350" dirty="0"/>
              <a:t>*/</a:t>
            </a:r>
            <a:endParaRPr lang="zh-CN" altLang="zh-CN" sz="1350" dirty="0"/>
          </a:p>
          <a:p>
            <a:pPr indent="0" algn="just">
              <a:buNone/>
            </a:pPr>
            <a:r>
              <a:rPr lang="en-US" altLang="zh-CN" sz="1650" dirty="0"/>
              <a:t>                 WHERE </a:t>
            </a:r>
            <a:r>
              <a:rPr lang="en-US" altLang="zh-CN" sz="1650" dirty="0" err="1">
                <a:solidFill>
                  <a:srgbClr val="000000"/>
                </a:solidFill>
              </a:rPr>
              <a:t>SCY.Sno</a:t>
            </a:r>
            <a:r>
              <a:rPr lang="en-US" altLang="zh-CN" sz="1650" dirty="0">
                <a:solidFill>
                  <a:srgbClr val="000000"/>
                </a:solidFill>
              </a:rPr>
              <a:t>=</a:t>
            </a:r>
            <a:r>
              <a:rPr lang="en-US" altLang="zh-CN" sz="1650" dirty="0" err="1">
                <a:solidFill>
                  <a:srgbClr val="000000"/>
                </a:solidFill>
              </a:rPr>
              <a:t>Student.Sno</a:t>
            </a:r>
            <a:r>
              <a:rPr lang="en-US" altLang="zh-CN" sz="1650" dirty="0">
                <a:solidFill>
                  <a:srgbClr val="000000"/>
                </a:solidFill>
              </a:rPr>
              <a:t> AND   </a:t>
            </a:r>
            <a:r>
              <a:rPr lang="en-US" altLang="zh-CN" sz="1350" dirty="0"/>
              <a:t>/*</a:t>
            </a:r>
            <a:r>
              <a:rPr lang="zh-CN" altLang="zh-CN" sz="1350" dirty="0"/>
              <a:t>与子查询中的</a:t>
            </a:r>
            <a:r>
              <a:rPr lang="en-US" altLang="zh-CN" sz="1350" dirty="0"/>
              <a:t>SC</a:t>
            </a:r>
            <a:r>
              <a:rPr lang="zh-CN" altLang="zh-CN" sz="1350" dirty="0"/>
              <a:t>表区分开</a:t>
            </a:r>
            <a:r>
              <a:rPr lang="en-US" altLang="zh-CN" sz="1350" dirty="0"/>
              <a:t>*/</a:t>
            </a:r>
            <a:endParaRPr lang="zh-CN" altLang="zh-CN" sz="1350" dirty="0"/>
          </a:p>
          <a:p>
            <a:pPr indent="0" algn="just">
              <a:buNone/>
            </a:pPr>
            <a:r>
              <a:rPr lang="en-US" altLang="zh-CN" sz="1650" dirty="0"/>
              <a:t>                                </a:t>
            </a:r>
            <a:r>
              <a:rPr lang="en-US" altLang="zh-CN" sz="1650" dirty="0" err="1">
                <a:solidFill>
                  <a:srgbClr val="000000"/>
                </a:solidFill>
              </a:rPr>
              <a:t>SCY.Cno</a:t>
            </a:r>
            <a:r>
              <a:rPr lang="en-US" altLang="zh-CN" sz="1650" dirty="0">
                <a:solidFill>
                  <a:srgbClr val="000000"/>
                </a:solidFill>
              </a:rPr>
              <a:t>=</a:t>
            </a:r>
            <a:r>
              <a:rPr lang="en-US" altLang="zh-CN" sz="1650" dirty="0" err="1">
                <a:solidFill>
                  <a:srgbClr val="000000"/>
                </a:solidFill>
              </a:rPr>
              <a:t>SCX.Cno</a:t>
            </a:r>
            <a:r>
              <a:rPr lang="en-US" altLang="zh-CN" sz="1650" dirty="0">
                <a:solidFill>
                  <a:srgbClr val="000000"/>
                </a:solidFill>
              </a:rPr>
              <a:t>));</a:t>
            </a:r>
            <a:endParaRPr lang="zh-CN" altLang="zh-CN" sz="1650"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026">
            <a:extLst>
              <a:ext uri="{FF2B5EF4-FFF2-40B4-BE49-F238E27FC236}">
                <a16:creationId xmlns:a16="http://schemas.microsoft.com/office/drawing/2014/main" id="{02BE2398-686F-B036-0FFC-013045D54F5A}"/>
              </a:ext>
            </a:extLst>
          </p:cNvPr>
          <p:cNvSpPr>
            <a:spLocks noGrp="1" noChangeArrowheads="1"/>
          </p:cNvSpPr>
          <p:nvPr>
            <p:ph type="title" idx="4294967295"/>
          </p:nvPr>
        </p:nvSpPr>
        <p:spPr/>
        <p:txBody>
          <a:bodyPr/>
          <a:lstStyle/>
          <a:p>
            <a:pPr eaLnBrk="1" hangingPunct="1"/>
            <a:r>
              <a:rPr lang="en-US" altLang="zh-CN" sz="2700"/>
              <a:t>3.3  </a:t>
            </a:r>
            <a:r>
              <a:rPr lang="zh-CN" altLang="en-US" sz="2700"/>
              <a:t>数据查询 </a:t>
            </a:r>
          </a:p>
        </p:txBody>
      </p:sp>
      <p:sp>
        <p:nvSpPr>
          <p:cNvPr id="107523" name="Rectangle 1027">
            <a:extLst>
              <a:ext uri="{FF2B5EF4-FFF2-40B4-BE49-F238E27FC236}">
                <a16:creationId xmlns:a16="http://schemas.microsoft.com/office/drawing/2014/main" id="{DAF5E637-A76F-C524-60A2-C02FB543EAD6}"/>
              </a:ext>
            </a:extLst>
          </p:cNvPr>
          <p:cNvSpPr>
            <a:spLocks noGrp="1" noChangeArrowheads="1"/>
          </p:cNvSpPr>
          <p:nvPr>
            <p:ph type="body" idx="4294967295"/>
          </p:nvPr>
        </p:nvSpPr>
        <p:spPr>
          <a:xfrm>
            <a:off x="1871663" y="1808561"/>
            <a:ext cx="4057650" cy="3240881"/>
          </a:xfrm>
        </p:spPr>
        <p:txBody>
          <a:bodyPr/>
          <a:lstStyle/>
          <a:p>
            <a:pPr marL="0" indent="0" algn="just">
              <a:lnSpc>
                <a:spcPct val="150000"/>
              </a:lnSpc>
              <a:buNone/>
            </a:pPr>
            <a:r>
              <a:rPr lang="en-US" altLang="zh-CN" sz="1950"/>
              <a:t>3.3.1 </a:t>
            </a:r>
            <a:r>
              <a:rPr lang="zh-CN" altLang="en-US" sz="1950"/>
              <a:t>单表查询</a:t>
            </a:r>
          </a:p>
          <a:p>
            <a:pPr marL="0" indent="0" algn="just">
              <a:lnSpc>
                <a:spcPct val="150000"/>
              </a:lnSpc>
              <a:buNone/>
            </a:pPr>
            <a:r>
              <a:rPr lang="en-US" altLang="zh-CN" sz="1950"/>
              <a:t>3.3.2 </a:t>
            </a:r>
            <a:r>
              <a:rPr lang="zh-CN" altLang="en-US" sz="1950"/>
              <a:t>连接查询</a:t>
            </a:r>
          </a:p>
          <a:p>
            <a:pPr marL="0" indent="0" algn="just">
              <a:lnSpc>
                <a:spcPct val="150000"/>
              </a:lnSpc>
              <a:buNone/>
            </a:pPr>
            <a:r>
              <a:rPr lang="en-US" altLang="zh-CN" sz="1950"/>
              <a:t>3.3.3 </a:t>
            </a:r>
            <a:r>
              <a:rPr lang="zh-CN" altLang="en-US" sz="1950"/>
              <a:t>嵌套查询</a:t>
            </a:r>
          </a:p>
          <a:p>
            <a:pPr marL="0" indent="0" algn="just">
              <a:lnSpc>
                <a:spcPct val="150000"/>
              </a:lnSpc>
              <a:buNone/>
            </a:pPr>
            <a:r>
              <a:rPr lang="en-US" altLang="zh-CN" sz="1950">
                <a:solidFill>
                  <a:srgbClr val="00B050"/>
                </a:solidFill>
              </a:rPr>
              <a:t>3.3.4 </a:t>
            </a:r>
            <a:r>
              <a:rPr lang="zh-CN" altLang="en-US" sz="1950">
                <a:solidFill>
                  <a:srgbClr val="00B050"/>
                </a:solidFill>
              </a:rPr>
              <a:t>集合查询</a:t>
            </a:r>
            <a:endParaRPr lang="en-US" altLang="zh-CN" sz="1950">
              <a:solidFill>
                <a:srgbClr val="00B050"/>
              </a:solidFill>
            </a:endParaRPr>
          </a:p>
          <a:p>
            <a:pPr marL="0" indent="0" algn="just">
              <a:lnSpc>
                <a:spcPct val="150000"/>
              </a:lnSpc>
              <a:buNone/>
            </a:pPr>
            <a:r>
              <a:rPr lang="en-US" altLang="zh-CN" sz="1950"/>
              <a:t>3.3.5</a:t>
            </a:r>
            <a:r>
              <a:rPr lang="zh-CN" altLang="en-US" sz="1950"/>
              <a:t>基于派生表的查询</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567318F9-A815-38C3-7807-0A51A783C998}"/>
              </a:ext>
            </a:extLst>
          </p:cNvPr>
          <p:cNvSpPr>
            <a:spLocks noGrp="1" noChangeArrowheads="1"/>
          </p:cNvSpPr>
          <p:nvPr>
            <p:ph type="title" idx="4294967295"/>
          </p:nvPr>
        </p:nvSpPr>
        <p:spPr/>
        <p:txBody>
          <a:bodyPr/>
          <a:lstStyle/>
          <a:p>
            <a:pPr eaLnBrk="1" hangingPunct="1"/>
            <a:r>
              <a:rPr lang="en-US" altLang="zh-CN" sz="2700"/>
              <a:t>3.3.4 </a:t>
            </a:r>
            <a:r>
              <a:rPr lang="zh-CN" altLang="en-US" sz="2700"/>
              <a:t>集合查询</a:t>
            </a:r>
          </a:p>
        </p:txBody>
      </p:sp>
      <p:sp>
        <p:nvSpPr>
          <p:cNvPr id="108547" name="Rectangle 3">
            <a:extLst>
              <a:ext uri="{FF2B5EF4-FFF2-40B4-BE49-F238E27FC236}">
                <a16:creationId xmlns:a16="http://schemas.microsoft.com/office/drawing/2014/main" id="{16C2AAA9-D492-63F1-4677-6164B0B141BB}"/>
              </a:ext>
            </a:extLst>
          </p:cNvPr>
          <p:cNvSpPr>
            <a:spLocks noGrp="1" noChangeArrowheads="1"/>
          </p:cNvSpPr>
          <p:nvPr>
            <p:ph type="body" idx="4294967295"/>
          </p:nvPr>
        </p:nvSpPr>
        <p:spPr>
          <a:xfrm>
            <a:off x="755576" y="1452323"/>
            <a:ext cx="7841214" cy="3640931"/>
          </a:xfrm>
        </p:spPr>
        <p:txBody>
          <a:bodyPr/>
          <a:lstStyle/>
          <a:p>
            <a:pPr algn="just" eaLnBrk="1" hangingPunct="1">
              <a:lnSpc>
                <a:spcPct val="120000"/>
              </a:lnSpc>
            </a:pPr>
            <a:r>
              <a:rPr lang="zh-CN" altLang="en-US" dirty="0"/>
              <a:t>集合操作的种类</a:t>
            </a:r>
          </a:p>
          <a:p>
            <a:pPr lvl="1" algn="just">
              <a:lnSpc>
                <a:spcPct val="120000"/>
              </a:lnSpc>
            </a:pPr>
            <a:r>
              <a:rPr lang="zh-CN" altLang="en-US" dirty="0"/>
              <a:t>并操作</a:t>
            </a:r>
            <a:r>
              <a:rPr lang="en-US" altLang="zh-CN" dirty="0"/>
              <a:t>UNION</a:t>
            </a:r>
          </a:p>
          <a:p>
            <a:pPr lvl="1" algn="just">
              <a:lnSpc>
                <a:spcPct val="120000"/>
              </a:lnSpc>
            </a:pPr>
            <a:r>
              <a:rPr lang="zh-CN" altLang="en-US" dirty="0"/>
              <a:t>交操作</a:t>
            </a:r>
            <a:r>
              <a:rPr lang="en-US" altLang="zh-CN" dirty="0"/>
              <a:t>INTERSECT</a:t>
            </a:r>
          </a:p>
          <a:p>
            <a:pPr lvl="1" algn="just">
              <a:lnSpc>
                <a:spcPct val="120000"/>
              </a:lnSpc>
            </a:pPr>
            <a:r>
              <a:rPr lang="zh-CN" altLang="en-US" dirty="0"/>
              <a:t>差操作</a:t>
            </a:r>
            <a:r>
              <a:rPr lang="en-US" altLang="zh-CN" dirty="0"/>
              <a:t>EXCEPT</a:t>
            </a:r>
          </a:p>
          <a:p>
            <a:pPr algn="just" eaLnBrk="1" hangingPunct="1">
              <a:lnSpc>
                <a:spcPct val="120000"/>
              </a:lnSpc>
            </a:pPr>
            <a:r>
              <a:rPr lang="zh-CN" altLang="en-US" dirty="0"/>
              <a:t>参加集合操作</a:t>
            </a:r>
            <a:endParaRPr lang="en-US" altLang="zh-CN" dirty="0"/>
          </a:p>
          <a:p>
            <a:pPr lvl="1" algn="just" eaLnBrk="1" hangingPunct="1">
              <a:lnSpc>
                <a:spcPct val="120000"/>
              </a:lnSpc>
            </a:pPr>
            <a:r>
              <a:rPr lang="zh-CN" altLang="en-US" dirty="0"/>
              <a:t>各查询结果的列数必须相同;</a:t>
            </a:r>
            <a:endParaRPr lang="en-US" altLang="zh-CN" dirty="0"/>
          </a:p>
          <a:p>
            <a:pPr lvl="1" algn="just" eaLnBrk="1" hangingPunct="1">
              <a:lnSpc>
                <a:spcPct val="120000"/>
              </a:lnSpc>
            </a:pPr>
            <a:r>
              <a:rPr lang="zh-CN" altLang="en-US" dirty="0"/>
              <a:t>对应项的数据类型也必须相同 </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1D79A553-A394-DF17-C642-FE9436DB262D}"/>
              </a:ext>
            </a:extLst>
          </p:cNvPr>
          <p:cNvSpPr>
            <a:spLocks noGrp="1" noChangeArrowheads="1"/>
          </p:cNvSpPr>
          <p:nvPr>
            <p:ph type="title" idx="4294967295"/>
          </p:nvPr>
        </p:nvSpPr>
        <p:spPr/>
        <p:txBody>
          <a:bodyPr/>
          <a:lstStyle/>
          <a:p>
            <a:pPr eaLnBrk="1" hangingPunct="1"/>
            <a:r>
              <a:rPr lang="zh-CN" altLang="en-US" sz="2700">
                <a:latin typeface="宋体" panose="02010600030101010101" pitchFamily="2" charset="-122"/>
              </a:rPr>
              <a:t>集合查询（续）</a:t>
            </a:r>
          </a:p>
        </p:txBody>
      </p:sp>
      <p:sp>
        <p:nvSpPr>
          <p:cNvPr id="109571" name="Rectangle 3">
            <a:extLst>
              <a:ext uri="{FF2B5EF4-FFF2-40B4-BE49-F238E27FC236}">
                <a16:creationId xmlns:a16="http://schemas.microsoft.com/office/drawing/2014/main" id="{70369046-CA5B-3637-A2BF-3504185E9C03}"/>
              </a:ext>
            </a:extLst>
          </p:cNvPr>
          <p:cNvSpPr>
            <a:spLocks noGrp="1" noChangeArrowheads="1"/>
          </p:cNvSpPr>
          <p:nvPr>
            <p:ph type="body" idx="4294967295"/>
          </p:nvPr>
        </p:nvSpPr>
        <p:spPr>
          <a:xfrm>
            <a:off x="737574" y="1681164"/>
            <a:ext cx="7949226" cy="3745706"/>
          </a:xfrm>
        </p:spPr>
        <p:txBody>
          <a:bodyPr/>
          <a:lstStyle/>
          <a:p>
            <a:pPr eaLnBrk="1" hangingPunct="1">
              <a:lnSpc>
                <a:spcPct val="120000"/>
              </a:lnSpc>
              <a:spcBef>
                <a:spcPct val="0"/>
              </a:spcBef>
              <a:buFont typeface="Wingdings" pitchFamily="2" charset="2"/>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3.66</a:t>
            </a:r>
            <a:r>
              <a:rPr lang="en-US" altLang="zh-CN" sz="1800" dirty="0"/>
              <a:t>]</a:t>
            </a:r>
            <a:r>
              <a:rPr lang="zh-CN" altLang="en-US" sz="1800" dirty="0"/>
              <a:t>查询计算机科学与技术专业的学生及年龄不大于</a:t>
            </a:r>
            <a:r>
              <a:rPr lang="en-US" altLang="zh-CN" sz="1800" dirty="0"/>
              <a:t>19</a:t>
            </a:r>
            <a:r>
              <a:rPr lang="zh-CN" altLang="en-US" sz="1800" dirty="0"/>
              <a:t>岁（包括等于</a:t>
            </a:r>
            <a:r>
              <a:rPr lang="en-US" altLang="zh-CN" sz="1800" dirty="0"/>
              <a:t>19</a:t>
            </a:r>
            <a:r>
              <a:rPr lang="zh-CN" altLang="en-US" sz="1800" dirty="0"/>
              <a:t>岁）的学生</a:t>
            </a:r>
          </a:p>
          <a:p>
            <a:pPr eaLnBrk="1" hangingPunct="1">
              <a:lnSpc>
                <a:spcPct val="120000"/>
              </a:lnSpc>
              <a:spcBef>
                <a:spcPct val="0"/>
              </a:spcBef>
              <a:buFont typeface="Wingdings" pitchFamily="2" charset="2"/>
              <a:buNone/>
            </a:pPr>
            <a:r>
              <a:rPr lang="en-US" altLang="zh-CN" sz="1650" dirty="0"/>
              <a:t>SELECT * FROM Student WHERE </a:t>
            </a:r>
            <a:r>
              <a:rPr lang="en-US" altLang="zh-CN" sz="1650" dirty="0" err="1"/>
              <a:t>Smajor</a:t>
            </a:r>
            <a:r>
              <a:rPr lang="en-US" altLang="zh-CN" sz="1650" dirty="0"/>
              <a:t>='</a:t>
            </a:r>
            <a:r>
              <a:rPr lang="zh-CN" altLang="en-US" sz="1650" dirty="0"/>
              <a:t>计算机科学与技术</a:t>
            </a:r>
            <a:r>
              <a:rPr lang="en-US" altLang="zh-CN" sz="1650" dirty="0"/>
              <a:t>' </a:t>
            </a:r>
          </a:p>
          <a:p>
            <a:pPr eaLnBrk="1" hangingPunct="1">
              <a:lnSpc>
                <a:spcPct val="120000"/>
              </a:lnSpc>
              <a:spcBef>
                <a:spcPct val="0"/>
              </a:spcBef>
              <a:buFont typeface="Wingdings" pitchFamily="2" charset="2"/>
              <a:buNone/>
            </a:pPr>
            <a:r>
              <a:rPr lang="en-US" altLang="zh-CN" sz="1650" dirty="0"/>
              <a:t>UNION </a:t>
            </a:r>
          </a:p>
          <a:p>
            <a:pPr eaLnBrk="1" hangingPunct="1">
              <a:lnSpc>
                <a:spcPct val="120000"/>
              </a:lnSpc>
              <a:spcBef>
                <a:spcPct val="0"/>
              </a:spcBef>
              <a:buFont typeface="Wingdings" pitchFamily="2" charset="2"/>
              <a:buNone/>
            </a:pPr>
            <a:r>
              <a:rPr lang="en-US" altLang="zh-CN" sz="1650" dirty="0"/>
              <a:t>SELECT * FROM Student </a:t>
            </a:r>
          </a:p>
          <a:p>
            <a:pPr eaLnBrk="1" hangingPunct="1">
              <a:lnSpc>
                <a:spcPct val="120000"/>
              </a:lnSpc>
              <a:spcBef>
                <a:spcPct val="0"/>
              </a:spcBef>
              <a:buFont typeface="Wingdings" pitchFamily="2" charset="2"/>
              <a:buNone/>
            </a:pPr>
            <a:r>
              <a:rPr lang="en-US" altLang="zh-CN" sz="1650" dirty="0"/>
              <a:t>WHERE year(</a:t>
            </a:r>
            <a:r>
              <a:rPr lang="en-US" altLang="zh-CN" sz="1650" dirty="0" err="1"/>
              <a:t>getdate</a:t>
            </a:r>
            <a:r>
              <a:rPr lang="en-US" altLang="zh-CN" sz="1650" dirty="0"/>
              <a:t>()) – year(</a:t>
            </a:r>
            <a:r>
              <a:rPr lang="en-US" altLang="zh-CN" sz="1650" dirty="0" err="1"/>
              <a:t>Sbirthdate</a:t>
            </a:r>
            <a:r>
              <a:rPr lang="en-US" altLang="zh-CN" sz="1650" dirty="0"/>
              <a:t>) &lt;=19;</a:t>
            </a:r>
          </a:p>
          <a:p>
            <a:pPr eaLnBrk="1" hangingPunct="1">
              <a:lnSpc>
                <a:spcPct val="120000"/>
              </a:lnSpc>
              <a:spcBef>
                <a:spcPct val="0"/>
              </a:spcBef>
              <a:buClr>
                <a:schemeClr val="accent1"/>
              </a:buClr>
              <a:buSzPct val="75000"/>
              <a:buFont typeface="Wingdings" pitchFamily="2" charset="2"/>
              <a:buChar char="n"/>
            </a:pPr>
            <a:endParaRPr lang="en-US" altLang="zh-CN" sz="1650" dirty="0"/>
          </a:p>
          <a:p>
            <a:pPr eaLnBrk="1" hangingPunct="1">
              <a:lnSpc>
                <a:spcPct val="150000"/>
              </a:lnSpc>
              <a:spcBef>
                <a:spcPct val="0"/>
              </a:spcBef>
              <a:buFont typeface="Wingdings" pitchFamily="2" charset="2"/>
              <a:buChar char="n"/>
            </a:pPr>
            <a:r>
              <a:rPr lang="en-US" altLang="zh-CN" sz="1650" dirty="0"/>
              <a:t>UNION</a:t>
            </a:r>
            <a:r>
              <a:rPr lang="zh-CN" altLang="en-US" sz="1650" dirty="0"/>
              <a:t>：将多个查询结果合并起来时，系统自动去掉重复元组</a:t>
            </a:r>
          </a:p>
          <a:p>
            <a:pPr eaLnBrk="1" hangingPunct="1">
              <a:lnSpc>
                <a:spcPct val="150000"/>
              </a:lnSpc>
              <a:spcBef>
                <a:spcPct val="0"/>
              </a:spcBef>
              <a:buFont typeface="Wingdings" pitchFamily="2" charset="2"/>
              <a:buChar char="n"/>
            </a:pPr>
            <a:r>
              <a:rPr lang="en-US" altLang="zh-CN" sz="1650" dirty="0"/>
              <a:t>UNION ALL</a:t>
            </a:r>
            <a:r>
              <a:rPr lang="zh-CN" altLang="en-US" sz="1650" dirty="0"/>
              <a:t>：将多个查询结果合并起来时，保留重复元组 </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D6B8A336-C3B0-BD60-2320-320E8C8F7AE7}"/>
              </a:ext>
            </a:extLst>
          </p:cNvPr>
          <p:cNvSpPr>
            <a:spLocks noGrp="1" noChangeArrowheads="1"/>
          </p:cNvSpPr>
          <p:nvPr>
            <p:ph type="title" idx="4294967295"/>
          </p:nvPr>
        </p:nvSpPr>
        <p:spPr/>
        <p:txBody>
          <a:bodyPr/>
          <a:lstStyle/>
          <a:p>
            <a:pPr eaLnBrk="1" hangingPunct="1"/>
            <a:r>
              <a:rPr lang="zh-CN" altLang="en-US" sz="2700">
                <a:latin typeface="宋体" panose="02010600030101010101" pitchFamily="2" charset="-122"/>
              </a:rPr>
              <a:t>集合查询（续）</a:t>
            </a:r>
          </a:p>
        </p:txBody>
      </p:sp>
      <p:sp>
        <p:nvSpPr>
          <p:cNvPr id="110595" name="Rectangle 3">
            <a:extLst>
              <a:ext uri="{FF2B5EF4-FFF2-40B4-BE49-F238E27FC236}">
                <a16:creationId xmlns:a16="http://schemas.microsoft.com/office/drawing/2014/main" id="{5985536E-A62D-C96A-FFF7-EBCCF9F045A7}"/>
              </a:ext>
            </a:extLst>
          </p:cNvPr>
          <p:cNvSpPr>
            <a:spLocks noGrp="1" noChangeArrowheads="1"/>
          </p:cNvSpPr>
          <p:nvPr>
            <p:ph type="body" idx="4294967295"/>
          </p:nvPr>
        </p:nvSpPr>
        <p:spPr>
          <a:xfrm>
            <a:off x="575556" y="1628800"/>
            <a:ext cx="8316924" cy="3726656"/>
          </a:xfrm>
        </p:spPr>
        <p:txBody>
          <a:bodyPr/>
          <a:lstStyle/>
          <a:p>
            <a:pPr eaLnBrk="1" hangingPunct="1">
              <a:lnSpc>
                <a:spcPct val="90000"/>
              </a:lnSpc>
              <a:buFont typeface="Wingdings" pitchFamily="2" charset="2"/>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3.67</a:t>
            </a:r>
            <a:r>
              <a:rPr lang="en-US" altLang="zh-CN" sz="1800" dirty="0"/>
              <a:t>]</a:t>
            </a:r>
            <a:r>
              <a:rPr lang="zh-CN" altLang="en-US" sz="1800" dirty="0"/>
              <a:t>查询</a:t>
            </a:r>
            <a:r>
              <a:rPr lang="en-US" altLang="zh-CN" sz="1800" dirty="0"/>
              <a:t>2020</a:t>
            </a:r>
            <a:r>
              <a:rPr lang="zh-CN" altLang="en-US" sz="1800" dirty="0"/>
              <a:t>年第</a:t>
            </a:r>
            <a:r>
              <a:rPr lang="en-US" altLang="zh-CN" sz="1800" dirty="0"/>
              <a:t>2</a:t>
            </a:r>
            <a:r>
              <a:rPr lang="zh-CN" altLang="en-US" sz="1800" dirty="0"/>
              <a:t>学期选修了课程</a:t>
            </a:r>
            <a:r>
              <a:rPr lang="en-US" altLang="zh-CN" sz="1800" dirty="0"/>
              <a:t>81001</a:t>
            </a:r>
            <a:r>
              <a:rPr lang="zh-CN" altLang="en-US" sz="1800" dirty="0"/>
              <a:t>或者选修了课程</a:t>
            </a:r>
            <a:r>
              <a:rPr lang="en-US" altLang="zh-CN" sz="1800" dirty="0"/>
              <a:t>81002</a:t>
            </a:r>
            <a:r>
              <a:rPr lang="zh-CN" altLang="en-US" sz="1800" dirty="0"/>
              <a:t>的学生</a:t>
            </a:r>
          </a:p>
          <a:p>
            <a:pPr eaLnBrk="1" hangingPunct="1">
              <a:lnSpc>
                <a:spcPct val="120000"/>
              </a:lnSpc>
              <a:spcBef>
                <a:spcPct val="0"/>
              </a:spcBef>
              <a:buFont typeface="Wingdings" pitchFamily="2" charset="2"/>
              <a:buNone/>
            </a:pPr>
            <a:endParaRPr lang="en-US" altLang="zh-CN" sz="1800" dirty="0"/>
          </a:p>
          <a:p>
            <a:pPr eaLnBrk="1" hangingPunct="1">
              <a:lnSpc>
                <a:spcPct val="120000"/>
              </a:lnSpc>
              <a:spcBef>
                <a:spcPct val="0"/>
              </a:spcBef>
              <a:buFont typeface="Wingdings" pitchFamily="2" charset="2"/>
              <a:buNone/>
            </a:pPr>
            <a:r>
              <a:rPr lang="en-US" altLang="zh-CN" sz="1800" dirty="0"/>
              <a:t>SELECT Sno</a:t>
            </a:r>
          </a:p>
          <a:p>
            <a:pPr eaLnBrk="1" hangingPunct="1">
              <a:lnSpc>
                <a:spcPct val="120000"/>
              </a:lnSpc>
              <a:spcBef>
                <a:spcPct val="0"/>
              </a:spcBef>
              <a:buFont typeface="Wingdings" pitchFamily="2" charset="2"/>
              <a:buNone/>
            </a:pPr>
            <a:r>
              <a:rPr lang="en-US" altLang="zh-CN" sz="1800" dirty="0"/>
              <a:t>FROM SC</a:t>
            </a:r>
          </a:p>
          <a:p>
            <a:pPr eaLnBrk="1" hangingPunct="1">
              <a:lnSpc>
                <a:spcPct val="120000"/>
              </a:lnSpc>
              <a:spcBef>
                <a:spcPct val="0"/>
              </a:spcBef>
              <a:buFont typeface="Wingdings" pitchFamily="2" charset="2"/>
              <a:buNone/>
            </a:pPr>
            <a:r>
              <a:rPr lang="en-US" altLang="zh-CN" sz="1800" dirty="0"/>
              <a:t>WHERE Semester='20202' AND </a:t>
            </a:r>
            <a:r>
              <a:rPr lang="en-US" altLang="zh-CN" sz="1800" dirty="0" err="1"/>
              <a:t>Cno</a:t>
            </a:r>
            <a:r>
              <a:rPr lang="en-US" altLang="zh-CN" sz="1800" dirty="0"/>
              <a:t>='81001'</a:t>
            </a:r>
          </a:p>
          <a:p>
            <a:pPr eaLnBrk="1" hangingPunct="1">
              <a:lnSpc>
                <a:spcPct val="120000"/>
              </a:lnSpc>
              <a:spcBef>
                <a:spcPct val="0"/>
              </a:spcBef>
              <a:buFont typeface="Wingdings" pitchFamily="2" charset="2"/>
              <a:buNone/>
            </a:pPr>
            <a:r>
              <a:rPr lang="en-US" altLang="zh-CN" sz="1800" dirty="0">
                <a:solidFill>
                  <a:srgbClr val="FF00FF"/>
                </a:solidFill>
              </a:rPr>
              <a:t>UNION</a:t>
            </a:r>
          </a:p>
          <a:p>
            <a:pPr eaLnBrk="1" hangingPunct="1">
              <a:lnSpc>
                <a:spcPct val="120000"/>
              </a:lnSpc>
              <a:spcBef>
                <a:spcPct val="0"/>
              </a:spcBef>
              <a:buFont typeface="Wingdings" pitchFamily="2" charset="2"/>
              <a:buNone/>
            </a:pPr>
            <a:r>
              <a:rPr lang="en-US" altLang="zh-CN" sz="1800" dirty="0"/>
              <a:t>SELECT Sno</a:t>
            </a:r>
          </a:p>
          <a:p>
            <a:pPr eaLnBrk="1" hangingPunct="1">
              <a:lnSpc>
                <a:spcPct val="120000"/>
              </a:lnSpc>
              <a:spcBef>
                <a:spcPct val="0"/>
              </a:spcBef>
              <a:buFont typeface="Wingdings" pitchFamily="2" charset="2"/>
              <a:buNone/>
            </a:pPr>
            <a:r>
              <a:rPr lang="en-US" altLang="zh-CN" sz="1800" dirty="0"/>
              <a:t>FROM SC</a:t>
            </a:r>
          </a:p>
          <a:p>
            <a:pPr eaLnBrk="1" hangingPunct="1">
              <a:lnSpc>
                <a:spcPct val="120000"/>
              </a:lnSpc>
              <a:spcBef>
                <a:spcPct val="0"/>
              </a:spcBef>
              <a:buFont typeface="Wingdings" pitchFamily="2" charset="2"/>
              <a:buNone/>
            </a:pPr>
            <a:r>
              <a:rPr lang="en-US" altLang="zh-CN" sz="1800" dirty="0"/>
              <a:t>WHERE Semester='20202' AND </a:t>
            </a:r>
            <a:r>
              <a:rPr lang="en-US" altLang="zh-CN" sz="1800" dirty="0" err="1"/>
              <a:t>Cno</a:t>
            </a:r>
            <a:r>
              <a:rPr lang="en-US" altLang="zh-CN" sz="1800" dirty="0"/>
              <a:t>='81002';</a:t>
            </a:r>
          </a:p>
          <a:p>
            <a:pPr eaLnBrk="1" hangingPunct="1">
              <a:lnSpc>
                <a:spcPct val="90000"/>
              </a:lnSpc>
              <a:buFont typeface="Wingdings" pitchFamily="2" charset="2"/>
              <a:buNone/>
            </a:pPr>
            <a:endParaRPr lang="en-US" altLang="zh-CN" sz="1800"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23E081F0-25FD-6E54-59E7-FF4719C2F9E0}"/>
              </a:ext>
            </a:extLst>
          </p:cNvPr>
          <p:cNvSpPr>
            <a:spLocks noGrp="1" noChangeArrowheads="1"/>
          </p:cNvSpPr>
          <p:nvPr>
            <p:ph type="title" idx="4294967295"/>
          </p:nvPr>
        </p:nvSpPr>
        <p:spPr/>
        <p:txBody>
          <a:bodyPr/>
          <a:lstStyle/>
          <a:p>
            <a:pPr eaLnBrk="1" hangingPunct="1"/>
            <a:r>
              <a:rPr lang="zh-CN" altLang="en-US" sz="2700">
                <a:latin typeface="宋体" panose="02010600030101010101" pitchFamily="2" charset="-122"/>
              </a:rPr>
              <a:t>集合查询（续）</a:t>
            </a:r>
          </a:p>
        </p:txBody>
      </p:sp>
      <p:sp>
        <p:nvSpPr>
          <p:cNvPr id="111619" name="Rectangle 3">
            <a:extLst>
              <a:ext uri="{FF2B5EF4-FFF2-40B4-BE49-F238E27FC236}">
                <a16:creationId xmlns:a16="http://schemas.microsoft.com/office/drawing/2014/main" id="{205371DD-60C3-199E-F2AE-0C7328AB64C9}"/>
              </a:ext>
            </a:extLst>
          </p:cNvPr>
          <p:cNvSpPr>
            <a:spLocks noGrp="1" noChangeArrowheads="1"/>
          </p:cNvSpPr>
          <p:nvPr>
            <p:ph type="body" idx="4294967295"/>
          </p:nvPr>
        </p:nvSpPr>
        <p:spPr>
          <a:xfrm>
            <a:off x="683568" y="1681164"/>
            <a:ext cx="7830870" cy="3640931"/>
          </a:xfrm>
        </p:spPr>
        <p:txBody>
          <a:bodyPr/>
          <a:lstStyle/>
          <a:p>
            <a:pPr eaLnBrk="1" hangingPunct="1">
              <a:lnSpc>
                <a:spcPct val="90000"/>
              </a:lnSpc>
              <a:buFont typeface="宋体" panose="02010600030101010101" pitchFamily="2" charset="-122"/>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3.68</a:t>
            </a:r>
            <a:r>
              <a:rPr lang="en-US" altLang="zh-CN" sz="1800" dirty="0"/>
              <a:t>] </a:t>
            </a:r>
            <a:r>
              <a:rPr lang="zh-CN" altLang="en-US" sz="1800" dirty="0"/>
              <a:t>查询计算机科学与技术专业的学生与年龄不大于</a:t>
            </a:r>
            <a:r>
              <a:rPr lang="en-US" altLang="zh-CN" sz="1800" dirty="0"/>
              <a:t>19</a:t>
            </a:r>
            <a:r>
              <a:rPr lang="zh-CN" altLang="en-US" sz="1800" dirty="0"/>
              <a:t>岁的学生的交集</a:t>
            </a:r>
            <a:endParaRPr lang="en-US" altLang="zh-CN" sz="1800" dirty="0"/>
          </a:p>
          <a:p>
            <a:pPr eaLnBrk="1" hangingPunct="1">
              <a:lnSpc>
                <a:spcPct val="90000"/>
              </a:lnSpc>
              <a:buFont typeface="宋体" panose="02010600030101010101" pitchFamily="2" charset="-122"/>
              <a:buNone/>
            </a:pPr>
            <a:endParaRPr lang="zh-CN" altLang="en-US" sz="1800" dirty="0"/>
          </a:p>
          <a:p>
            <a:pPr eaLnBrk="1" hangingPunct="1">
              <a:lnSpc>
                <a:spcPct val="120000"/>
              </a:lnSpc>
              <a:spcBef>
                <a:spcPct val="0"/>
              </a:spcBef>
              <a:buFont typeface="宋体" panose="02010600030101010101" pitchFamily="2" charset="-122"/>
              <a:buNone/>
            </a:pPr>
            <a:r>
              <a:rPr lang="en-US" altLang="zh-CN" sz="1800" dirty="0"/>
              <a:t>SELECT *</a:t>
            </a:r>
          </a:p>
          <a:p>
            <a:pPr eaLnBrk="1" hangingPunct="1">
              <a:lnSpc>
                <a:spcPct val="120000"/>
              </a:lnSpc>
              <a:spcBef>
                <a:spcPct val="0"/>
              </a:spcBef>
              <a:buFont typeface="宋体" panose="02010600030101010101" pitchFamily="2" charset="-122"/>
              <a:buNone/>
            </a:pPr>
            <a:r>
              <a:rPr lang="en-US" altLang="zh-CN" sz="1800" dirty="0"/>
              <a:t>FROM Student</a:t>
            </a:r>
          </a:p>
          <a:p>
            <a:pPr eaLnBrk="1" hangingPunct="1">
              <a:lnSpc>
                <a:spcPct val="120000"/>
              </a:lnSpc>
              <a:spcBef>
                <a:spcPct val="0"/>
              </a:spcBef>
              <a:buFont typeface="宋体" panose="02010600030101010101" pitchFamily="2" charset="-122"/>
              <a:buNone/>
            </a:pPr>
            <a:r>
              <a:rPr lang="en-US" altLang="zh-CN" sz="1800" dirty="0"/>
              <a:t>WHERE </a:t>
            </a:r>
            <a:r>
              <a:rPr lang="en-US" altLang="zh-CN" sz="1800" dirty="0" err="1"/>
              <a:t>Smajor</a:t>
            </a:r>
            <a:r>
              <a:rPr lang="en-US" altLang="zh-CN" sz="1800" dirty="0"/>
              <a:t>='</a:t>
            </a:r>
            <a:r>
              <a:rPr lang="zh-CN" altLang="en-US" sz="1800" dirty="0"/>
              <a:t>计算机科学与技术</a:t>
            </a:r>
            <a:r>
              <a:rPr lang="en-US" altLang="zh-CN" sz="1800" dirty="0"/>
              <a:t>'</a:t>
            </a:r>
          </a:p>
          <a:p>
            <a:pPr eaLnBrk="1" hangingPunct="1">
              <a:lnSpc>
                <a:spcPct val="120000"/>
              </a:lnSpc>
              <a:spcBef>
                <a:spcPct val="0"/>
              </a:spcBef>
              <a:buFont typeface="宋体" panose="02010600030101010101" pitchFamily="2" charset="-122"/>
              <a:buNone/>
            </a:pPr>
            <a:r>
              <a:rPr lang="en-US" altLang="zh-CN" sz="1800" dirty="0">
                <a:solidFill>
                  <a:srgbClr val="FF00FF"/>
                </a:solidFill>
              </a:rPr>
              <a:t>INTERSECT</a:t>
            </a:r>
          </a:p>
          <a:p>
            <a:pPr eaLnBrk="1" hangingPunct="1">
              <a:lnSpc>
                <a:spcPct val="120000"/>
              </a:lnSpc>
              <a:spcBef>
                <a:spcPct val="0"/>
              </a:spcBef>
              <a:buFont typeface="宋体" panose="02010600030101010101" pitchFamily="2" charset="-122"/>
              <a:buNone/>
            </a:pPr>
            <a:r>
              <a:rPr lang="en-US" altLang="zh-CN" sz="1800" dirty="0"/>
              <a:t>SELECT *</a:t>
            </a:r>
          </a:p>
          <a:p>
            <a:pPr eaLnBrk="1" hangingPunct="1">
              <a:lnSpc>
                <a:spcPct val="120000"/>
              </a:lnSpc>
              <a:spcBef>
                <a:spcPct val="0"/>
              </a:spcBef>
              <a:buFont typeface="宋体" panose="02010600030101010101" pitchFamily="2" charset="-122"/>
              <a:buNone/>
            </a:pPr>
            <a:r>
              <a:rPr lang="en-US" altLang="zh-CN" sz="1800" dirty="0"/>
              <a:t>FROM Student</a:t>
            </a:r>
          </a:p>
          <a:p>
            <a:pPr>
              <a:lnSpc>
                <a:spcPct val="120000"/>
              </a:lnSpc>
              <a:spcBef>
                <a:spcPct val="0"/>
              </a:spcBef>
              <a:buNone/>
            </a:pPr>
            <a:r>
              <a:rPr lang="en-US" altLang="zh-CN" sz="1650" dirty="0"/>
              <a:t>WHERE year(</a:t>
            </a:r>
            <a:r>
              <a:rPr lang="en-US" altLang="zh-CN" sz="1650" dirty="0" err="1"/>
              <a:t>getdate</a:t>
            </a:r>
            <a:r>
              <a:rPr lang="en-US" altLang="zh-CN" sz="1650" dirty="0"/>
              <a:t>()) – year(</a:t>
            </a:r>
            <a:r>
              <a:rPr lang="en-US" altLang="zh-CN" sz="1650" dirty="0" err="1"/>
              <a:t>Sbirthdate</a:t>
            </a:r>
            <a:r>
              <a:rPr lang="en-US" altLang="zh-CN" sz="1650" dirty="0"/>
              <a:t>) &lt;=19;</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8E4029F0-AA5E-1A48-E74A-94CEFBEE3162}"/>
              </a:ext>
            </a:extLst>
          </p:cNvPr>
          <p:cNvSpPr>
            <a:spLocks noGrp="1" noChangeArrowheads="1"/>
          </p:cNvSpPr>
          <p:nvPr>
            <p:ph type="title" idx="4294967295"/>
          </p:nvPr>
        </p:nvSpPr>
        <p:spPr/>
        <p:txBody>
          <a:bodyPr/>
          <a:lstStyle/>
          <a:p>
            <a:pPr eaLnBrk="1" hangingPunct="1"/>
            <a:r>
              <a:rPr lang="zh-CN" altLang="en-US" sz="2700">
                <a:latin typeface="宋体" panose="02010600030101010101" pitchFamily="2" charset="-122"/>
              </a:rPr>
              <a:t>集合查询（续）</a:t>
            </a:r>
          </a:p>
        </p:txBody>
      </p:sp>
      <p:sp>
        <p:nvSpPr>
          <p:cNvPr id="112643" name="Rectangle 3">
            <a:extLst>
              <a:ext uri="{FF2B5EF4-FFF2-40B4-BE49-F238E27FC236}">
                <a16:creationId xmlns:a16="http://schemas.microsoft.com/office/drawing/2014/main" id="{BE87A6F0-FAA3-4224-5BF2-3E0C66F13D98}"/>
              </a:ext>
            </a:extLst>
          </p:cNvPr>
          <p:cNvSpPr>
            <a:spLocks noGrp="1" noChangeArrowheads="1"/>
          </p:cNvSpPr>
          <p:nvPr>
            <p:ph type="body" idx="4294967295"/>
          </p:nvPr>
        </p:nvSpPr>
        <p:spPr>
          <a:xfrm>
            <a:off x="575557" y="1681164"/>
            <a:ext cx="8388931" cy="3640931"/>
          </a:xfrm>
        </p:spPr>
        <p:txBody>
          <a:bodyPr/>
          <a:lstStyle/>
          <a:p>
            <a:pPr eaLnBrk="1" hangingPunct="1">
              <a:lnSpc>
                <a:spcPct val="150000"/>
              </a:lnSpc>
              <a:spcBef>
                <a:spcPct val="0"/>
              </a:spcBef>
              <a:buFont typeface="宋体" panose="02010600030101010101" pitchFamily="2" charset="-122"/>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3.68</a:t>
            </a:r>
            <a:r>
              <a:rPr lang="en-US" altLang="zh-CN" sz="1800" dirty="0"/>
              <a:t>] </a:t>
            </a:r>
            <a:r>
              <a:rPr lang="zh-CN" altLang="en-US" sz="1800" dirty="0"/>
              <a:t>实际就是查询计算机科学系中年龄不大于</a:t>
            </a:r>
            <a:r>
              <a:rPr lang="en-US" altLang="zh-CN" sz="1800" dirty="0"/>
              <a:t>19</a:t>
            </a:r>
            <a:r>
              <a:rPr lang="zh-CN" altLang="en-US" sz="1800" dirty="0"/>
              <a:t>岁的学生</a:t>
            </a:r>
          </a:p>
          <a:p>
            <a:pPr eaLnBrk="1" hangingPunct="1">
              <a:lnSpc>
                <a:spcPct val="150000"/>
              </a:lnSpc>
              <a:spcBef>
                <a:spcPct val="0"/>
              </a:spcBef>
              <a:buFont typeface="宋体" panose="02010600030101010101" pitchFamily="2" charset="-122"/>
              <a:buNone/>
            </a:pPr>
            <a:r>
              <a:rPr lang="en-US" altLang="zh-CN" sz="1800" dirty="0"/>
              <a:t>SELECT *</a:t>
            </a:r>
          </a:p>
          <a:p>
            <a:pPr eaLnBrk="1" hangingPunct="1">
              <a:lnSpc>
                <a:spcPct val="150000"/>
              </a:lnSpc>
              <a:spcBef>
                <a:spcPct val="0"/>
              </a:spcBef>
              <a:buFont typeface="宋体" panose="02010600030101010101" pitchFamily="2" charset="-122"/>
              <a:buNone/>
            </a:pPr>
            <a:r>
              <a:rPr lang="en-US" altLang="zh-CN" sz="1800" dirty="0"/>
              <a:t>FROM Student</a:t>
            </a:r>
          </a:p>
          <a:p>
            <a:pPr eaLnBrk="1" hangingPunct="1">
              <a:lnSpc>
                <a:spcPct val="150000"/>
              </a:lnSpc>
              <a:spcBef>
                <a:spcPct val="0"/>
              </a:spcBef>
              <a:buFont typeface="宋体" panose="02010600030101010101" pitchFamily="2" charset="-122"/>
              <a:buNone/>
            </a:pPr>
            <a:r>
              <a:rPr lang="en-US" altLang="zh-CN" sz="1800" dirty="0"/>
              <a:t>WHERE </a:t>
            </a:r>
            <a:r>
              <a:rPr lang="en-US" altLang="zh-CN" sz="1800" dirty="0" err="1"/>
              <a:t>Smajor</a:t>
            </a:r>
            <a:r>
              <a:rPr lang="en-US" altLang="zh-CN" sz="1800" dirty="0"/>
              <a:t>='</a:t>
            </a:r>
            <a:r>
              <a:rPr lang="zh-CN" altLang="en-US" sz="1800" dirty="0"/>
              <a:t>计算机科学与技术</a:t>
            </a:r>
            <a:r>
              <a:rPr lang="en-US" altLang="zh-CN" sz="1800" dirty="0"/>
              <a:t>' AND</a:t>
            </a:r>
          </a:p>
          <a:p>
            <a:pPr>
              <a:lnSpc>
                <a:spcPct val="150000"/>
              </a:lnSpc>
              <a:spcBef>
                <a:spcPct val="0"/>
              </a:spcBef>
              <a:buNone/>
            </a:pPr>
            <a:r>
              <a:rPr lang="en-US" altLang="zh-CN" sz="1800" dirty="0"/>
              <a:t> year(</a:t>
            </a:r>
            <a:r>
              <a:rPr lang="en-US" altLang="zh-CN" sz="1800" dirty="0" err="1"/>
              <a:t>getdate</a:t>
            </a:r>
            <a:r>
              <a:rPr lang="en-US" altLang="zh-CN" sz="1800" dirty="0"/>
              <a:t>()) – year(</a:t>
            </a:r>
            <a:r>
              <a:rPr lang="en-US" altLang="zh-CN" sz="1800" dirty="0" err="1"/>
              <a:t>Sbirthdate</a:t>
            </a:r>
            <a:r>
              <a:rPr lang="en-US" altLang="zh-CN" sz="1800" dirty="0"/>
              <a:t>) &lt;=19</a:t>
            </a:r>
            <a:r>
              <a:rPr lang="en-US" altLang="zh-CN" sz="1650" dirty="0"/>
              <a:t>;</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C25329B6-52A9-5034-1E6A-498D70AC7BB2}"/>
              </a:ext>
            </a:extLst>
          </p:cNvPr>
          <p:cNvSpPr>
            <a:spLocks noGrp="1" noChangeArrowheads="1"/>
          </p:cNvSpPr>
          <p:nvPr>
            <p:ph type="title" idx="4294967295"/>
          </p:nvPr>
        </p:nvSpPr>
        <p:spPr/>
        <p:txBody>
          <a:bodyPr/>
          <a:lstStyle/>
          <a:p>
            <a:pPr eaLnBrk="1" hangingPunct="1"/>
            <a:r>
              <a:rPr lang="zh-CN" altLang="en-US" sz="2700">
                <a:latin typeface="宋体" panose="02010600030101010101" pitchFamily="2" charset="-122"/>
              </a:rPr>
              <a:t>集合查询（续）</a:t>
            </a:r>
          </a:p>
        </p:txBody>
      </p:sp>
      <p:sp>
        <p:nvSpPr>
          <p:cNvPr id="77827" name="Rectangle 3">
            <a:extLst>
              <a:ext uri="{FF2B5EF4-FFF2-40B4-BE49-F238E27FC236}">
                <a16:creationId xmlns:a16="http://schemas.microsoft.com/office/drawing/2014/main" id="{09A4A7E4-8396-CDCD-24BA-F73009385BF4}"/>
              </a:ext>
            </a:extLst>
          </p:cNvPr>
          <p:cNvSpPr>
            <a:spLocks noGrp="1" noChangeArrowheads="1"/>
          </p:cNvSpPr>
          <p:nvPr>
            <p:ph type="body" idx="4294967295"/>
          </p:nvPr>
        </p:nvSpPr>
        <p:spPr>
          <a:xfrm>
            <a:off x="899592" y="1628800"/>
            <a:ext cx="7200900" cy="3321844"/>
          </a:xfrm>
        </p:spPr>
        <p:txBody>
          <a:bodyPr>
            <a:normAutofit fontScale="92500"/>
          </a:bodyPr>
          <a:lstStyle/>
          <a:p>
            <a:pPr marL="0" indent="0">
              <a:lnSpc>
                <a:spcPct val="120000"/>
              </a:lnSpc>
              <a:spcBef>
                <a:spcPct val="0"/>
              </a:spcBef>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3.69</a:t>
            </a:r>
            <a:r>
              <a:rPr lang="en-US" altLang="zh-CN" sz="1800" dirty="0"/>
              <a:t>]</a:t>
            </a:r>
            <a:r>
              <a:rPr lang="zh-CN" altLang="en-US" sz="1800" dirty="0"/>
              <a:t>查询既选修了课程</a:t>
            </a:r>
            <a:r>
              <a:rPr lang="en-US" altLang="zh-CN" sz="1800" dirty="0"/>
              <a:t>81001</a:t>
            </a:r>
            <a:r>
              <a:rPr lang="zh-CN" altLang="en-US" sz="1800" dirty="0"/>
              <a:t>又选修了课程</a:t>
            </a:r>
            <a:r>
              <a:rPr lang="en-US" altLang="zh-CN" sz="1800" dirty="0"/>
              <a:t>81002</a:t>
            </a:r>
            <a:r>
              <a:rPr lang="zh-CN" altLang="en-US" sz="1800" dirty="0"/>
              <a:t>的学生。就是查询选修课程</a:t>
            </a:r>
            <a:r>
              <a:rPr lang="en-US" altLang="zh-CN" sz="1800" dirty="0"/>
              <a:t>810011</a:t>
            </a:r>
            <a:r>
              <a:rPr lang="zh-CN" altLang="en-US" sz="1800" dirty="0"/>
              <a:t>的学生集合与选修课程</a:t>
            </a:r>
            <a:r>
              <a:rPr lang="en-US" altLang="zh-CN" sz="1800" dirty="0"/>
              <a:t>81002</a:t>
            </a:r>
            <a:r>
              <a:rPr lang="zh-CN" altLang="en-US" sz="1800" dirty="0"/>
              <a:t>的学生集合的交集。</a:t>
            </a:r>
            <a:endParaRPr lang="en-US" altLang="zh-CN" sz="1800" dirty="0"/>
          </a:p>
          <a:p>
            <a:pPr marL="0" indent="0">
              <a:lnSpc>
                <a:spcPct val="120000"/>
              </a:lnSpc>
              <a:spcBef>
                <a:spcPct val="0"/>
              </a:spcBef>
              <a:buNone/>
            </a:pPr>
            <a:endParaRPr lang="zh-CN" altLang="en-US" sz="1800" dirty="0"/>
          </a:p>
          <a:p>
            <a:pPr marL="0" indent="0">
              <a:lnSpc>
                <a:spcPct val="120000"/>
              </a:lnSpc>
              <a:spcBef>
                <a:spcPct val="0"/>
              </a:spcBef>
              <a:buNone/>
            </a:pPr>
            <a:r>
              <a:rPr lang="en-US" altLang="zh-CN" sz="1800" dirty="0"/>
              <a:t>SELECT Sno</a:t>
            </a:r>
          </a:p>
          <a:p>
            <a:pPr marL="0" indent="0">
              <a:lnSpc>
                <a:spcPct val="120000"/>
              </a:lnSpc>
              <a:spcBef>
                <a:spcPct val="0"/>
              </a:spcBef>
              <a:buNone/>
            </a:pPr>
            <a:r>
              <a:rPr lang="en-US" altLang="zh-CN" sz="1800" dirty="0"/>
              <a:t>FROM SC</a:t>
            </a:r>
          </a:p>
          <a:p>
            <a:pPr marL="0" indent="0">
              <a:lnSpc>
                <a:spcPct val="120000"/>
              </a:lnSpc>
              <a:spcBef>
                <a:spcPct val="0"/>
              </a:spcBef>
              <a:buNone/>
            </a:pPr>
            <a:r>
              <a:rPr lang="en-US" altLang="zh-CN" sz="1800" dirty="0"/>
              <a:t>WHERE </a:t>
            </a:r>
            <a:r>
              <a:rPr lang="en-US" altLang="zh-CN" sz="1800" dirty="0" err="1"/>
              <a:t>Cno</a:t>
            </a:r>
            <a:r>
              <a:rPr lang="en-US" altLang="zh-CN" sz="1800" dirty="0"/>
              <a:t>='81001'</a:t>
            </a:r>
          </a:p>
          <a:p>
            <a:pPr marL="0" indent="0">
              <a:lnSpc>
                <a:spcPct val="120000"/>
              </a:lnSpc>
              <a:spcBef>
                <a:spcPct val="0"/>
              </a:spcBef>
              <a:buNone/>
            </a:pPr>
            <a:r>
              <a:rPr lang="en-US" altLang="zh-CN" sz="1800" dirty="0">
                <a:solidFill>
                  <a:srgbClr val="FF00FF"/>
                </a:solidFill>
              </a:rPr>
              <a:t>INTERSECT</a:t>
            </a:r>
          </a:p>
          <a:p>
            <a:pPr marL="0" indent="0">
              <a:lnSpc>
                <a:spcPct val="120000"/>
              </a:lnSpc>
              <a:spcBef>
                <a:spcPct val="0"/>
              </a:spcBef>
              <a:buNone/>
            </a:pPr>
            <a:r>
              <a:rPr lang="en-US" altLang="zh-CN" sz="1800" dirty="0"/>
              <a:t>SELECT Sno</a:t>
            </a:r>
          </a:p>
          <a:p>
            <a:pPr marL="0" indent="0">
              <a:lnSpc>
                <a:spcPct val="120000"/>
              </a:lnSpc>
              <a:spcBef>
                <a:spcPct val="0"/>
              </a:spcBef>
              <a:buNone/>
            </a:pPr>
            <a:r>
              <a:rPr lang="en-US" altLang="zh-CN" sz="1800" dirty="0"/>
              <a:t>FROM SC</a:t>
            </a:r>
          </a:p>
          <a:p>
            <a:pPr marL="0" indent="0">
              <a:lnSpc>
                <a:spcPct val="120000"/>
              </a:lnSpc>
              <a:spcBef>
                <a:spcPct val="0"/>
              </a:spcBef>
              <a:buNone/>
            </a:pPr>
            <a:r>
              <a:rPr lang="en-US" altLang="zh-CN" sz="1800" dirty="0"/>
              <a:t>WHERE </a:t>
            </a:r>
            <a:r>
              <a:rPr lang="en-US" altLang="zh-CN" sz="1800" dirty="0" err="1"/>
              <a:t>Cno</a:t>
            </a:r>
            <a:r>
              <a:rPr lang="en-US" altLang="zh-CN" sz="1800" dirty="0"/>
              <a:t>='81002';</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A9FD2038-6039-500A-9EE0-634DAF4498DF}"/>
              </a:ext>
            </a:extLst>
          </p:cNvPr>
          <p:cNvSpPr>
            <a:spLocks noGrp="1" noChangeArrowheads="1"/>
          </p:cNvSpPr>
          <p:nvPr>
            <p:ph type="title" idx="4294967295"/>
          </p:nvPr>
        </p:nvSpPr>
        <p:spPr/>
        <p:txBody>
          <a:bodyPr/>
          <a:lstStyle/>
          <a:p>
            <a:pPr eaLnBrk="1" hangingPunct="1"/>
            <a:r>
              <a:rPr lang="zh-CN" altLang="en-US" sz="2700">
                <a:latin typeface="宋体" panose="02010600030101010101" pitchFamily="2" charset="-122"/>
              </a:rPr>
              <a:t>集合查询（续）</a:t>
            </a:r>
          </a:p>
        </p:txBody>
      </p:sp>
      <p:sp>
        <p:nvSpPr>
          <p:cNvPr id="114691" name="Rectangle 3">
            <a:extLst>
              <a:ext uri="{FF2B5EF4-FFF2-40B4-BE49-F238E27FC236}">
                <a16:creationId xmlns:a16="http://schemas.microsoft.com/office/drawing/2014/main" id="{30D17B4E-0E08-2449-CDFE-E3387A22BA70}"/>
              </a:ext>
            </a:extLst>
          </p:cNvPr>
          <p:cNvSpPr>
            <a:spLocks noGrp="1" noChangeArrowheads="1"/>
          </p:cNvSpPr>
          <p:nvPr>
            <p:ph type="body" idx="4294967295"/>
          </p:nvPr>
        </p:nvSpPr>
        <p:spPr>
          <a:xfrm>
            <a:off x="1403648" y="1700808"/>
            <a:ext cx="5829300" cy="3086100"/>
          </a:xfrm>
        </p:spPr>
        <p:txBody>
          <a:bodyPr/>
          <a:lstStyle/>
          <a:p>
            <a:pPr eaLnBrk="1" hangingPunct="1">
              <a:lnSpc>
                <a:spcPct val="120000"/>
              </a:lnSpc>
              <a:buFont typeface="Wingdings" pitchFamily="2" charset="2"/>
              <a:buNone/>
            </a:pPr>
            <a:r>
              <a:rPr lang="zh-CN" altLang="en-US" sz="1800" dirty="0"/>
              <a:t>本例也可以表示为</a:t>
            </a:r>
          </a:p>
          <a:p>
            <a:pPr eaLnBrk="1" hangingPunct="1">
              <a:lnSpc>
                <a:spcPct val="120000"/>
              </a:lnSpc>
              <a:buFont typeface="Wingdings" pitchFamily="2" charset="2"/>
              <a:buNone/>
            </a:pPr>
            <a:r>
              <a:rPr lang="en-US" altLang="zh-CN" sz="1800" dirty="0"/>
              <a:t>SELECT Sno</a:t>
            </a:r>
          </a:p>
          <a:p>
            <a:pPr eaLnBrk="1" hangingPunct="1">
              <a:lnSpc>
                <a:spcPct val="120000"/>
              </a:lnSpc>
              <a:buFont typeface="Wingdings" pitchFamily="2" charset="2"/>
              <a:buNone/>
            </a:pPr>
            <a:r>
              <a:rPr lang="en-US" altLang="zh-CN" sz="1800" dirty="0"/>
              <a:t>FROM SC</a:t>
            </a:r>
          </a:p>
          <a:p>
            <a:pPr eaLnBrk="1" hangingPunct="1">
              <a:lnSpc>
                <a:spcPct val="120000"/>
              </a:lnSpc>
              <a:buFont typeface="Wingdings" pitchFamily="2" charset="2"/>
              <a:buNone/>
            </a:pPr>
            <a:r>
              <a:rPr lang="en-US" altLang="zh-CN" sz="1800" dirty="0"/>
              <a:t>WHERE </a:t>
            </a:r>
            <a:r>
              <a:rPr lang="en-US" altLang="zh-CN" sz="1800" dirty="0" err="1"/>
              <a:t>Cno</a:t>
            </a:r>
            <a:r>
              <a:rPr lang="en-US" altLang="zh-CN" sz="1800" dirty="0"/>
              <a:t>='81001' AND Sno IN</a:t>
            </a:r>
          </a:p>
          <a:p>
            <a:pPr eaLnBrk="1" hangingPunct="1">
              <a:lnSpc>
                <a:spcPct val="120000"/>
              </a:lnSpc>
              <a:buFont typeface="Wingdings" pitchFamily="2" charset="2"/>
              <a:buNone/>
            </a:pPr>
            <a:r>
              <a:rPr lang="en-US" altLang="zh-CN" sz="1800" dirty="0"/>
              <a:t>                    (SELECT Sno</a:t>
            </a:r>
          </a:p>
          <a:p>
            <a:pPr eaLnBrk="1" hangingPunct="1">
              <a:lnSpc>
                <a:spcPct val="120000"/>
              </a:lnSpc>
              <a:buFont typeface="Wingdings" pitchFamily="2" charset="2"/>
              <a:buNone/>
            </a:pPr>
            <a:r>
              <a:rPr lang="en-US" altLang="zh-CN" sz="1800" dirty="0"/>
              <a:t>                     FROM SC</a:t>
            </a:r>
          </a:p>
          <a:p>
            <a:pPr eaLnBrk="1" hangingPunct="1">
              <a:lnSpc>
                <a:spcPct val="120000"/>
              </a:lnSpc>
              <a:buFont typeface="Wingdings" pitchFamily="2" charset="2"/>
              <a:buNone/>
            </a:pPr>
            <a:r>
              <a:rPr lang="en-US" altLang="zh-CN" sz="1800" dirty="0"/>
              <a:t>                     WHERE </a:t>
            </a:r>
            <a:r>
              <a:rPr lang="en-US" altLang="zh-CN" sz="1800" dirty="0" err="1"/>
              <a:t>Cno</a:t>
            </a:r>
            <a:r>
              <a:rPr lang="en-US" altLang="zh-CN" sz="1800" dirty="0"/>
              <a:t>='81002');</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F87DD865-8592-DDA3-2092-6138D4E648C2}"/>
              </a:ext>
            </a:extLst>
          </p:cNvPr>
          <p:cNvSpPr>
            <a:spLocks noGrp="1" noChangeArrowheads="1"/>
          </p:cNvSpPr>
          <p:nvPr>
            <p:ph type="title" idx="4294967295"/>
          </p:nvPr>
        </p:nvSpPr>
        <p:spPr/>
        <p:txBody>
          <a:bodyPr/>
          <a:lstStyle/>
          <a:p>
            <a:pPr eaLnBrk="1" hangingPunct="1"/>
            <a:r>
              <a:rPr lang="zh-CN" altLang="en-US" sz="2700">
                <a:latin typeface="宋体" panose="02010600030101010101" pitchFamily="2" charset="-122"/>
              </a:rPr>
              <a:t>集合查询（续）</a:t>
            </a:r>
          </a:p>
        </p:txBody>
      </p:sp>
      <p:sp>
        <p:nvSpPr>
          <p:cNvPr id="115715" name="Rectangle 3">
            <a:extLst>
              <a:ext uri="{FF2B5EF4-FFF2-40B4-BE49-F238E27FC236}">
                <a16:creationId xmlns:a16="http://schemas.microsoft.com/office/drawing/2014/main" id="{08374D3D-F7F4-0544-6342-5F7D20F6BA15}"/>
              </a:ext>
            </a:extLst>
          </p:cNvPr>
          <p:cNvSpPr>
            <a:spLocks noGrp="1" noChangeArrowheads="1"/>
          </p:cNvSpPr>
          <p:nvPr>
            <p:ph type="body" idx="4294967295"/>
          </p:nvPr>
        </p:nvSpPr>
        <p:spPr>
          <a:xfrm>
            <a:off x="899592" y="1681163"/>
            <a:ext cx="7488832" cy="3086100"/>
          </a:xfrm>
        </p:spPr>
        <p:txBody>
          <a:bodyPr>
            <a:normAutofit/>
          </a:bodyPr>
          <a:lstStyle/>
          <a:p>
            <a:pPr eaLnBrk="1" hangingPunct="1">
              <a:lnSpc>
                <a:spcPct val="120000"/>
              </a:lnSpc>
              <a:spcBef>
                <a:spcPct val="0"/>
              </a:spcBef>
              <a:buFont typeface="宋体" panose="02010600030101010101" pitchFamily="2" charset="-122"/>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3.70</a:t>
            </a:r>
            <a:r>
              <a:rPr lang="en-US" altLang="zh-CN" sz="1800" dirty="0"/>
              <a:t>]</a:t>
            </a:r>
            <a:r>
              <a:rPr lang="zh-CN" altLang="en-US" sz="1800" dirty="0"/>
              <a:t>查询计算机科学与技术专业的学生与年龄不大于</a:t>
            </a:r>
            <a:r>
              <a:rPr lang="en-US" altLang="zh-CN" sz="1800" dirty="0"/>
              <a:t>19</a:t>
            </a:r>
            <a:r>
              <a:rPr lang="zh-CN" altLang="en-US" sz="1800" dirty="0"/>
              <a:t>岁的学生的差集</a:t>
            </a:r>
          </a:p>
          <a:p>
            <a:pPr eaLnBrk="1" hangingPunct="1">
              <a:lnSpc>
                <a:spcPct val="120000"/>
              </a:lnSpc>
              <a:spcBef>
                <a:spcPct val="0"/>
              </a:spcBef>
              <a:buFont typeface="宋体" panose="02010600030101010101" pitchFamily="2" charset="-122"/>
              <a:buNone/>
            </a:pPr>
            <a:r>
              <a:rPr lang="en-US" altLang="zh-CN" sz="1800" dirty="0"/>
              <a:t>SELECT *</a:t>
            </a:r>
          </a:p>
          <a:p>
            <a:pPr eaLnBrk="1" hangingPunct="1">
              <a:lnSpc>
                <a:spcPct val="120000"/>
              </a:lnSpc>
              <a:spcBef>
                <a:spcPct val="0"/>
              </a:spcBef>
              <a:buFont typeface="宋体" panose="02010600030101010101" pitchFamily="2" charset="-122"/>
              <a:buNone/>
            </a:pPr>
            <a:r>
              <a:rPr lang="en-US" altLang="zh-CN" sz="1800" dirty="0"/>
              <a:t>FROM Student</a:t>
            </a:r>
          </a:p>
          <a:p>
            <a:pPr eaLnBrk="1" hangingPunct="1">
              <a:lnSpc>
                <a:spcPct val="120000"/>
              </a:lnSpc>
              <a:spcBef>
                <a:spcPct val="0"/>
              </a:spcBef>
              <a:buFont typeface="宋体" panose="02010600030101010101" pitchFamily="2" charset="-122"/>
              <a:buNone/>
            </a:pPr>
            <a:r>
              <a:rPr lang="en-US" altLang="zh-CN" sz="1800" dirty="0"/>
              <a:t>WHERE </a:t>
            </a:r>
            <a:r>
              <a:rPr lang="en-US" altLang="zh-CN" sz="1800" dirty="0" err="1"/>
              <a:t>Smajor</a:t>
            </a:r>
            <a:r>
              <a:rPr lang="en-US" altLang="zh-CN" sz="1800" dirty="0"/>
              <a:t>='</a:t>
            </a:r>
            <a:r>
              <a:rPr lang="zh-CN" altLang="en-US" sz="1800" dirty="0"/>
              <a:t>计算机科学与技术</a:t>
            </a:r>
            <a:r>
              <a:rPr lang="en-US" altLang="zh-CN" sz="1800" dirty="0"/>
              <a:t>'</a:t>
            </a:r>
          </a:p>
          <a:p>
            <a:pPr eaLnBrk="1" hangingPunct="1">
              <a:lnSpc>
                <a:spcPct val="120000"/>
              </a:lnSpc>
              <a:spcBef>
                <a:spcPct val="0"/>
              </a:spcBef>
              <a:buFont typeface="宋体" panose="02010600030101010101" pitchFamily="2" charset="-122"/>
              <a:buNone/>
            </a:pPr>
            <a:r>
              <a:rPr lang="en-US" altLang="zh-CN" sz="1800" dirty="0">
                <a:solidFill>
                  <a:srgbClr val="FF00FF"/>
                </a:solidFill>
              </a:rPr>
              <a:t>EXCEPT</a:t>
            </a:r>
          </a:p>
          <a:p>
            <a:pPr eaLnBrk="1" hangingPunct="1">
              <a:lnSpc>
                <a:spcPct val="120000"/>
              </a:lnSpc>
              <a:spcBef>
                <a:spcPct val="0"/>
              </a:spcBef>
              <a:buFont typeface="宋体" panose="02010600030101010101" pitchFamily="2" charset="-122"/>
              <a:buNone/>
            </a:pPr>
            <a:r>
              <a:rPr lang="en-US" altLang="zh-CN" sz="1800" dirty="0"/>
              <a:t>SELECT *</a:t>
            </a:r>
          </a:p>
          <a:p>
            <a:pPr eaLnBrk="1" hangingPunct="1">
              <a:lnSpc>
                <a:spcPct val="120000"/>
              </a:lnSpc>
              <a:spcBef>
                <a:spcPct val="0"/>
              </a:spcBef>
              <a:buFont typeface="宋体" panose="02010600030101010101" pitchFamily="2" charset="-122"/>
              <a:buNone/>
            </a:pPr>
            <a:r>
              <a:rPr lang="en-US" altLang="zh-CN" sz="1800" dirty="0"/>
              <a:t>FROM Student</a:t>
            </a:r>
          </a:p>
          <a:p>
            <a:pPr>
              <a:lnSpc>
                <a:spcPct val="120000"/>
              </a:lnSpc>
              <a:spcBef>
                <a:spcPct val="0"/>
              </a:spcBef>
              <a:buNone/>
            </a:pPr>
            <a:r>
              <a:rPr lang="en-US" altLang="zh-CN" sz="1800" dirty="0"/>
              <a:t>WHERE year(</a:t>
            </a:r>
            <a:r>
              <a:rPr lang="en-US" altLang="zh-CN" sz="1800" dirty="0" err="1"/>
              <a:t>getdate</a:t>
            </a:r>
            <a:r>
              <a:rPr lang="en-US" altLang="zh-CN" sz="1800" dirty="0"/>
              <a:t>()) – year(</a:t>
            </a:r>
            <a:r>
              <a:rPr lang="en-US" altLang="zh-CN" sz="1800" dirty="0" err="1"/>
              <a:t>Sbirthdate</a:t>
            </a:r>
            <a:r>
              <a:rPr lang="en-US" altLang="zh-CN" sz="1800" dirty="0"/>
              <a:t>) &lt;=19;</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E2ED4F64-8600-2C63-0841-BA374B243FBE}"/>
              </a:ext>
            </a:extLst>
          </p:cNvPr>
          <p:cNvSpPr>
            <a:spLocks noGrp="1" noChangeArrowheads="1"/>
          </p:cNvSpPr>
          <p:nvPr>
            <p:ph type="title" idx="4294967295"/>
          </p:nvPr>
        </p:nvSpPr>
        <p:spPr/>
        <p:txBody>
          <a:bodyPr/>
          <a:lstStyle/>
          <a:p>
            <a:pPr eaLnBrk="1" hangingPunct="1"/>
            <a:r>
              <a:rPr lang="zh-CN" altLang="en-US" sz="2700">
                <a:latin typeface="宋体" panose="02010600030101010101" pitchFamily="2" charset="-122"/>
              </a:rPr>
              <a:t>集合查询（续）</a:t>
            </a:r>
          </a:p>
        </p:txBody>
      </p:sp>
      <p:sp>
        <p:nvSpPr>
          <p:cNvPr id="116739" name="Rectangle 3">
            <a:extLst>
              <a:ext uri="{FF2B5EF4-FFF2-40B4-BE49-F238E27FC236}">
                <a16:creationId xmlns:a16="http://schemas.microsoft.com/office/drawing/2014/main" id="{AA9C7BF8-91B2-869B-FF93-2AA890610C15}"/>
              </a:ext>
            </a:extLst>
          </p:cNvPr>
          <p:cNvSpPr>
            <a:spLocks noGrp="1" noChangeArrowheads="1"/>
          </p:cNvSpPr>
          <p:nvPr>
            <p:ph type="body" idx="4294967295"/>
          </p:nvPr>
        </p:nvSpPr>
        <p:spPr>
          <a:xfrm>
            <a:off x="737574" y="1681163"/>
            <a:ext cx="7992888" cy="3086100"/>
          </a:xfrm>
        </p:spPr>
        <p:txBody>
          <a:bodyPr/>
          <a:lstStyle/>
          <a:p>
            <a:pPr eaLnBrk="1" hangingPunct="1">
              <a:lnSpc>
                <a:spcPct val="120000"/>
              </a:lnSpc>
              <a:spcBef>
                <a:spcPct val="0"/>
              </a:spcBef>
              <a:buFont typeface="宋体" panose="02010600030101010101" pitchFamily="2" charset="-122"/>
              <a:buNone/>
            </a:pPr>
            <a:r>
              <a:rPr lang="en-US" altLang="zh-CN" sz="1800" dirty="0"/>
              <a:t>[</a:t>
            </a:r>
            <a:r>
              <a:rPr lang="zh-CN" altLang="en-US" sz="1800" dirty="0">
                <a:ea typeface="黑体" panose="02010609060101010101" pitchFamily="49" charset="-122"/>
              </a:rPr>
              <a:t>例</a:t>
            </a:r>
            <a:r>
              <a:rPr lang="en-US" altLang="zh-CN" sz="1800" dirty="0">
                <a:ea typeface="黑体" panose="02010609060101010101" pitchFamily="49" charset="-122"/>
              </a:rPr>
              <a:t>3.70</a:t>
            </a:r>
            <a:r>
              <a:rPr lang="en-US" altLang="zh-CN" sz="1800" dirty="0"/>
              <a:t>]</a:t>
            </a:r>
            <a:r>
              <a:rPr lang="zh-CN" altLang="en-US" sz="1800" dirty="0"/>
              <a:t> 就是查询计算机科学与技术专业中年龄大于</a:t>
            </a:r>
            <a:r>
              <a:rPr lang="en-US" altLang="zh-CN" sz="1800" dirty="0"/>
              <a:t>19</a:t>
            </a:r>
            <a:r>
              <a:rPr lang="zh-CN" altLang="en-US" sz="1800" dirty="0"/>
              <a:t>岁的学生</a:t>
            </a:r>
          </a:p>
          <a:p>
            <a:pPr eaLnBrk="1" hangingPunct="1">
              <a:lnSpc>
                <a:spcPct val="120000"/>
              </a:lnSpc>
              <a:spcBef>
                <a:spcPct val="0"/>
              </a:spcBef>
              <a:buFont typeface="宋体" panose="02010600030101010101" pitchFamily="2" charset="-122"/>
              <a:buNone/>
            </a:pPr>
            <a:r>
              <a:rPr lang="en-US" altLang="zh-CN" sz="1800" dirty="0"/>
              <a:t>SELECT *</a:t>
            </a:r>
          </a:p>
          <a:p>
            <a:pPr eaLnBrk="1" hangingPunct="1">
              <a:lnSpc>
                <a:spcPct val="120000"/>
              </a:lnSpc>
              <a:spcBef>
                <a:spcPct val="0"/>
              </a:spcBef>
              <a:buFont typeface="宋体" panose="02010600030101010101" pitchFamily="2" charset="-122"/>
              <a:buNone/>
            </a:pPr>
            <a:r>
              <a:rPr lang="en-US" altLang="zh-CN" sz="1800" dirty="0"/>
              <a:t>FROM Student</a:t>
            </a:r>
          </a:p>
          <a:p>
            <a:pPr eaLnBrk="1" hangingPunct="1">
              <a:lnSpc>
                <a:spcPct val="120000"/>
              </a:lnSpc>
              <a:spcBef>
                <a:spcPct val="0"/>
              </a:spcBef>
              <a:buFont typeface="宋体" panose="02010600030101010101" pitchFamily="2" charset="-122"/>
              <a:buNone/>
            </a:pPr>
            <a:r>
              <a:rPr lang="en-US" altLang="zh-CN" sz="1800" dirty="0"/>
              <a:t>WHERE </a:t>
            </a:r>
            <a:r>
              <a:rPr lang="en-US" altLang="zh-CN" sz="1800" dirty="0" err="1"/>
              <a:t>Smajor</a:t>
            </a:r>
            <a:r>
              <a:rPr lang="en-US" altLang="zh-CN" sz="1800" dirty="0"/>
              <a:t>='</a:t>
            </a:r>
            <a:r>
              <a:rPr lang="zh-CN" altLang="en-US" sz="1800" dirty="0"/>
              <a:t>计算机科学与技术</a:t>
            </a:r>
            <a:r>
              <a:rPr lang="en-US" altLang="zh-CN" sz="1800" dirty="0"/>
              <a:t>' AND</a:t>
            </a:r>
          </a:p>
          <a:p>
            <a:pPr>
              <a:lnSpc>
                <a:spcPct val="120000"/>
              </a:lnSpc>
              <a:spcBef>
                <a:spcPct val="0"/>
              </a:spcBef>
              <a:buNone/>
            </a:pPr>
            <a:r>
              <a:rPr lang="en-US" altLang="zh-CN" sz="1800" dirty="0"/>
              <a:t>year(</a:t>
            </a:r>
            <a:r>
              <a:rPr lang="en-US" altLang="zh-CN" sz="1800" dirty="0" err="1"/>
              <a:t>getdate</a:t>
            </a:r>
            <a:r>
              <a:rPr lang="en-US" altLang="zh-CN" sz="1800" dirty="0"/>
              <a:t>()) – year(</a:t>
            </a:r>
            <a:r>
              <a:rPr lang="en-US" altLang="zh-CN" sz="1800" dirty="0" err="1"/>
              <a:t>Sbirthdate</a:t>
            </a:r>
            <a:r>
              <a:rPr lang="en-US" altLang="zh-CN" sz="1800" dirty="0"/>
              <a:t>) &gt;19</a:t>
            </a:r>
            <a:r>
              <a:rPr lang="zh-CN" altLang="en-US" sz="1800" dirty="0"/>
              <a:t>；</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1B4ECA05-6490-1A22-741C-2B1D567B7BB6}"/>
              </a:ext>
            </a:extLst>
          </p:cNvPr>
          <p:cNvSpPr>
            <a:spLocks noGrp="1" noChangeArrowheads="1"/>
          </p:cNvSpPr>
          <p:nvPr>
            <p:ph type="title" idx="4294967295"/>
          </p:nvPr>
        </p:nvSpPr>
        <p:spPr/>
        <p:txBody>
          <a:bodyPr/>
          <a:lstStyle/>
          <a:p>
            <a:pPr eaLnBrk="1" hangingPunct="1"/>
            <a:r>
              <a:rPr lang="en-US" altLang="zh-CN" sz="2700"/>
              <a:t>3.3  </a:t>
            </a:r>
            <a:r>
              <a:rPr lang="zh-CN" altLang="en-US" sz="2700"/>
              <a:t>数据查询 </a:t>
            </a:r>
          </a:p>
        </p:txBody>
      </p:sp>
      <p:sp>
        <p:nvSpPr>
          <p:cNvPr id="117763" name="Rectangle 3">
            <a:extLst>
              <a:ext uri="{FF2B5EF4-FFF2-40B4-BE49-F238E27FC236}">
                <a16:creationId xmlns:a16="http://schemas.microsoft.com/office/drawing/2014/main" id="{391C3F2D-5123-BEEF-563E-75AC83E47523}"/>
              </a:ext>
            </a:extLst>
          </p:cNvPr>
          <p:cNvSpPr>
            <a:spLocks noGrp="1" noChangeArrowheads="1"/>
          </p:cNvSpPr>
          <p:nvPr>
            <p:ph type="body" idx="4294967295"/>
          </p:nvPr>
        </p:nvSpPr>
        <p:spPr>
          <a:xfrm>
            <a:off x="1925241" y="1863329"/>
            <a:ext cx="4057650" cy="3028950"/>
          </a:xfrm>
        </p:spPr>
        <p:txBody>
          <a:bodyPr>
            <a:normAutofit lnSpcReduction="10000"/>
          </a:bodyPr>
          <a:lstStyle/>
          <a:p>
            <a:pPr marL="0" indent="0" algn="just">
              <a:lnSpc>
                <a:spcPct val="140000"/>
              </a:lnSpc>
              <a:buNone/>
            </a:pPr>
            <a:r>
              <a:rPr lang="en-US" altLang="zh-CN"/>
              <a:t>3.3.1 </a:t>
            </a:r>
            <a:r>
              <a:rPr lang="zh-CN" altLang="en-US"/>
              <a:t>单表查询</a:t>
            </a:r>
          </a:p>
          <a:p>
            <a:pPr marL="0" indent="0" algn="just">
              <a:lnSpc>
                <a:spcPct val="140000"/>
              </a:lnSpc>
              <a:buNone/>
            </a:pPr>
            <a:r>
              <a:rPr lang="en-US" altLang="zh-CN"/>
              <a:t>3.3.2 </a:t>
            </a:r>
            <a:r>
              <a:rPr lang="zh-CN" altLang="en-US"/>
              <a:t>连接查询</a:t>
            </a:r>
          </a:p>
          <a:p>
            <a:pPr marL="0" indent="0" algn="just">
              <a:lnSpc>
                <a:spcPct val="140000"/>
              </a:lnSpc>
              <a:buNone/>
            </a:pPr>
            <a:r>
              <a:rPr lang="en-US" altLang="zh-CN"/>
              <a:t>3.3.3 </a:t>
            </a:r>
            <a:r>
              <a:rPr lang="zh-CN" altLang="en-US"/>
              <a:t>嵌套查询</a:t>
            </a:r>
          </a:p>
          <a:p>
            <a:pPr marL="0" indent="0" algn="just">
              <a:lnSpc>
                <a:spcPct val="140000"/>
              </a:lnSpc>
              <a:buNone/>
            </a:pPr>
            <a:r>
              <a:rPr lang="en-US" altLang="zh-CN"/>
              <a:t>3.3.4 </a:t>
            </a:r>
            <a:r>
              <a:rPr lang="zh-CN" altLang="en-US"/>
              <a:t>集合查询</a:t>
            </a:r>
          </a:p>
          <a:p>
            <a:pPr marL="0" indent="0" algn="just">
              <a:lnSpc>
                <a:spcPct val="140000"/>
              </a:lnSpc>
              <a:buNone/>
            </a:pPr>
            <a:r>
              <a:rPr lang="en-US" altLang="zh-CN">
                <a:solidFill>
                  <a:srgbClr val="00B050"/>
                </a:solidFill>
              </a:rPr>
              <a:t>3.3.5</a:t>
            </a:r>
            <a:r>
              <a:rPr lang="zh-CN" altLang="en-US">
                <a:solidFill>
                  <a:srgbClr val="00B050"/>
                </a:solidFill>
              </a:rPr>
              <a:t>基于派生表的查询</a:t>
            </a:r>
            <a:endParaRPr lang="en-US" altLang="zh-CN">
              <a:solidFill>
                <a:srgbClr val="00B050"/>
              </a:solidFill>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标题 1">
            <a:extLst>
              <a:ext uri="{FF2B5EF4-FFF2-40B4-BE49-F238E27FC236}">
                <a16:creationId xmlns:a16="http://schemas.microsoft.com/office/drawing/2014/main" id="{A4DDECDB-1483-4099-0C9F-4D9A0BB7B5DB}"/>
              </a:ext>
            </a:extLst>
          </p:cNvPr>
          <p:cNvSpPr>
            <a:spLocks noGrp="1" noChangeArrowheads="1"/>
          </p:cNvSpPr>
          <p:nvPr>
            <p:ph type="title" idx="4294967295"/>
          </p:nvPr>
        </p:nvSpPr>
        <p:spPr/>
        <p:txBody>
          <a:bodyPr/>
          <a:lstStyle/>
          <a:p>
            <a:pPr eaLnBrk="1" hangingPunct="1"/>
            <a:r>
              <a:rPr lang="en-US" altLang="zh-CN" sz="2700"/>
              <a:t>3.3.5 </a:t>
            </a:r>
            <a:r>
              <a:rPr lang="zh-CN" altLang="en-US" sz="2700"/>
              <a:t>基于派生表的查询</a:t>
            </a:r>
          </a:p>
        </p:txBody>
      </p:sp>
      <p:sp>
        <p:nvSpPr>
          <p:cNvPr id="114691" name="内容占位符 2">
            <a:extLst>
              <a:ext uri="{FF2B5EF4-FFF2-40B4-BE49-F238E27FC236}">
                <a16:creationId xmlns:a16="http://schemas.microsoft.com/office/drawing/2014/main" id="{0DE0FC18-182B-6092-22A6-FD95055C2F5B}"/>
              </a:ext>
            </a:extLst>
          </p:cNvPr>
          <p:cNvSpPr>
            <a:spLocks noGrp="1" noChangeArrowheads="1"/>
          </p:cNvSpPr>
          <p:nvPr>
            <p:ph idx="4294967295"/>
          </p:nvPr>
        </p:nvSpPr>
        <p:spPr>
          <a:xfrm>
            <a:off x="457200" y="1681164"/>
            <a:ext cx="8165250" cy="3855244"/>
          </a:xfrm>
        </p:spPr>
        <p:txBody>
          <a:bodyPr/>
          <a:lstStyle/>
          <a:p>
            <a:pPr eaLnBrk="1" hangingPunct="1">
              <a:lnSpc>
                <a:spcPct val="90000"/>
              </a:lnSpc>
            </a:pPr>
            <a:r>
              <a:rPr lang="zh-CN" altLang="en-US" sz="1950" dirty="0">
                <a:latin typeface="宋体" panose="02010600030101010101" pitchFamily="2" charset="-122"/>
              </a:rPr>
              <a:t>子查询不仅可以出现在</a:t>
            </a:r>
            <a:r>
              <a:rPr lang="en-US" altLang="zh-CN" sz="1950" dirty="0"/>
              <a:t>WHERE</a:t>
            </a:r>
            <a:r>
              <a:rPr lang="zh-CN" altLang="en-US" sz="1950" dirty="0">
                <a:latin typeface="宋体" panose="02010600030101010101" pitchFamily="2" charset="-122"/>
              </a:rPr>
              <a:t>子句中，还可以出现在</a:t>
            </a:r>
            <a:r>
              <a:rPr lang="en-US" altLang="zh-CN" sz="1950" dirty="0"/>
              <a:t>FROM</a:t>
            </a:r>
            <a:r>
              <a:rPr lang="zh-CN" altLang="en-US" sz="1950" dirty="0">
                <a:latin typeface="宋体" panose="02010600030101010101" pitchFamily="2" charset="-122"/>
              </a:rPr>
              <a:t>子句中，子查询生成的临时派生表（</a:t>
            </a:r>
            <a:r>
              <a:rPr lang="en-US" altLang="zh-CN" sz="1950" dirty="0"/>
              <a:t>derived table</a:t>
            </a:r>
            <a:r>
              <a:rPr lang="zh-CN" altLang="en-US" sz="1950" dirty="0">
                <a:latin typeface="宋体" panose="02010600030101010101" pitchFamily="2" charset="-122"/>
              </a:rPr>
              <a:t>）成为主查询的查询对象</a:t>
            </a:r>
            <a:endParaRPr lang="en-US" altLang="zh-CN" sz="1950" dirty="0">
              <a:latin typeface="宋体" panose="02010600030101010101" pitchFamily="2" charset="-122"/>
            </a:endParaRPr>
          </a:p>
          <a:p>
            <a:pPr eaLnBrk="1" hangingPunct="1">
              <a:lnSpc>
                <a:spcPct val="90000"/>
              </a:lnSpc>
            </a:pPr>
            <a:endParaRPr lang="en-US" altLang="zh-CN" sz="1725" dirty="0">
              <a:latin typeface="宋体" panose="02010600030101010101" pitchFamily="2" charset="-122"/>
            </a:endParaRPr>
          </a:p>
          <a:p>
            <a:pPr eaLnBrk="1" hangingPunct="1">
              <a:lnSpc>
                <a:spcPct val="90000"/>
              </a:lnSpc>
              <a:buFont typeface="Wingdings" pitchFamily="2" charset="2"/>
              <a:buNone/>
            </a:pPr>
            <a:r>
              <a:rPr lang="en-US" altLang="zh-CN" sz="1800" dirty="0"/>
              <a:t>[</a:t>
            </a:r>
            <a:r>
              <a:rPr lang="zh-CN" altLang="en-US" sz="1800" dirty="0">
                <a:latin typeface="宋体" panose="02010600030101010101" pitchFamily="2" charset="-122"/>
              </a:rPr>
              <a:t>例</a:t>
            </a:r>
            <a:r>
              <a:rPr lang="en-US" altLang="zh-CN" sz="1800" dirty="0"/>
              <a:t>3.59]</a:t>
            </a:r>
            <a:r>
              <a:rPr lang="zh-CN" altLang="en-US" sz="1800" dirty="0">
                <a:latin typeface="宋体" panose="02010600030101010101" pitchFamily="2" charset="-122"/>
              </a:rPr>
              <a:t>找出每个学生超过他自己选修课程平均成绩的课程号</a:t>
            </a:r>
            <a:endParaRPr lang="en-US" altLang="zh-CN" sz="1800" dirty="0">
              <a:latin typeface="宋体" panose="02010600030101010101" pitchFamily="2" charset="-122"/>
            </a:endParaRPr>
          </a:p>
          <a:p>
            <a:pPr eaLnBrk="1" hangingPunct="1">
              <a:lnSpc>
                <a:spcPct val="90000"/>
              </a:lnSpc>
              <a:buFont typeface="Wingdings" pitchFamily="2" charset="2"/>
              <a:buNone/>
            </a:pPr>
            <a:r>
              <a:rPr lang="en-US" altLang="zh-CN" sz="1500" dirty="0"/>
              <a:t>    </a:t>
            </a:r>
          </a:p>
          <a:p>
            <a:pPr algn="just">
              <a:lnSpc>
                <a:spcPct val="150000"/>
              </a:lnSpc>
              <a:spcBef>
                <a:spcPct val="0"/>
              </a:spcBef>
              <a:buFont typeface="Wingdings" pitchFamily="2" charset="2"/>
              <a:buNone/>
            </a:pPr>
            <a:r>
              <a:rPr lang="en-US" altLang="zh-CN" sz="1650" dirty="0"/>
              <a:t>SELECT </a:t>
            </a:r>
            <a:r>
              <a:rPr lang="en-US" altLang="zh-CN" sz="1650" dirty="0" err="1"/>
              <a:t>Sno</a:t>
            </a:r>
            <a:r>
              <a:rPr lang="en-US" altLang="zh-CN" sz="1650" dirty="0"/>
              <a:t>, </a:t>
            </a:r>
            <a:r>
              <a:rPr lang="en-US" altLang="zh-CN" sz="1650" dirty="0" err="1"/>
              <a:t>Cno</a:t>
            </a:r>
            <a:endParaRPr lang="en-US" altLang="zh-CN" sz="1650" dirty="0"/>
          </a:p>
          <a:p>
            <a:pPr algn="just">
              <a:lnSpc>
                <a:spcPct val="150000"/>
              </a:lnSpc>
              <a:spcBef>
                <a:spcPct val="0"/>
              </a:spcBef>
              <a:buFont typeface="Wingdings" pitchFamily="2" charset="2"/>
              <a:buNone/>
            </a:pPr>
            <a:r>
              <a:rPr lang="en-US" altLang="zh-CN" sz="1650" dirty="0"/>
              <a:t>FROM SC, (SELECT </a:t>
            </a:r>
            <a:r>
              <a:rPr lang="en-US" altLang="zh-CN" sz="1650" dirty="0" err="1"/>
              <a:t>Sno</a:t>
            </a:r>
            <a:r>
              <a:rPr lang="en-US" altLang="zh-CN" sz="1650" dirty="0"/>
              <a:t>, </a:t>
            </a:r>
            <a:r>
              <a:rPr lang="en-US" altLang="zh-CN" sz="1650" dirty="0" err="1"/>
              <a:t>Avg</a:t>
            </a:r>
            <a:r>
              <a:rPr lang="en-US" altLang="zh-CN" sz="1650" dirty="0"/>
              <a:t>(Grade) FROM SC GROUP BY </a:t>
            </a:r>
            <a:r>
              <a:rPr lang="en-US" altLang="zh-CN" sz="1650" dirty="0" err="1"/>
              <a:t>Sno</a:t>
            </a:r>
            <a:r>
              <a:rPr lang="en-US" altLang="zh-CN" sz="1650" dirty="0"/>
              <a:t>)</a:t>
            </a:r>
          </a:p>
          <a:p>
            <a:pPr algn="just">
              <a:lnSpc>
                <a:spcPct val="150000"/>
              </a:lnSpc>
              <a:spcBef>
                <a:spcPct val="0"/>
              </a:spcBef>
              <a:buFont typeface="Wingdings" pitchFamily="2" charset="2"/>
              <a:buNone/>
            </a:pPr>
            <a:r>
              <a:rPr lang="en-US" altLang="zh-CN" sz="1650" dirty="0"/>
              <a:t>            AS </a:t>
            </a:r>
            <a:r>
              <a:rPr lang="en-US" altLang="zh-CN" sz="1650" dirty="0" err="1"/>
              <a:t>Avg_SC</a:t>
            </a:r>
            <a:r>
              <a:rPr lang="en-US" altLang="zh-CN" sz="1650" dirty="0"/>
              <a:t>(</a:t>
            </a:r>
            <a:r>
              <a:rPr lang="en-US" altLang="zh-CN" sz="1650" dirty="0" err="1"/>
              <a:t>Avg_sno,Avg_grade</a:t>
            </a:r>
            <a:r>
              <a:rPr lang="en-US" altLang="zh-CN" sz="1650" dirty="0"/>
              <a:t>)</a:t>
            </a:r>
          </a:p>
          <a:p>
            <a:pPr algn="just">
              <a:lnSpc>
                <a:spcPct val="150000"/>
              </a:lnSpc>
              <a:spcBef>
                <a:spcPct val="0"/>
              </a:spcBef>
              <a:buFont typeface="Wingdings" pitchFamily="2" charset="2"/>
              <a:buNone/>
            </a:pPr>
            <a:r>
              <a:rPr lang="en-US" altLang="zh-CN" sz="1650" dirty="0"/>
              <a:t>WHERE </a:t>
            </a:r>
            <a:r>
              <a:rPr lang="en-US" altLang="zh-CN" sz="1650" dirty="0" err="1"/>
              <a:t>SC.Sno</a:t>
            </a:r>
            <a:r>
              <a:rPr lang="en-US" altLang="zh-CN" sz="1650" dirty="0"/>
              <a:t> = </a:t>
            </a:r>
            <a:r>
              <a:rPr lang="en-US" altLang="zh-CN" sz="1650" dirty="0" err="1"/>
              <a:t>Avg_SC.Avg_sno</a:t>
            </a:r>
            <a:r>
              <a:rPr lang="en-US" altLang="zh-CN" sz="1650" dirty="0"/>
              <a:t> AND </a:t>
            </a:r>
            <a:r>
              <a:rPr lang="en-US" altLang="zh-CN" sz="1650" dirty="0" err="1"/>
              <a:t>SC.Grade</a:t>
            </a:r>
            <a:r>
              <a:rPr lang="en-US" altLang="zh-CN" sz="1650" dirty="0"/>
              <a:t> &gt;= </a:t>
            </a:r>
            <a:r>
              <a:rPr lang="en-US" altLang="zh-CN" sz="1650" dirty="0" err="1"/>
              <a:t>Avg_SC.Avg_grade</a:t>
            </a:r>
            <a:r>
              <a:rPr lang="en-US" altLang="zh-CN" sz="1650" dirty="0"/>
              <a:t>;</a:t>
            </a:r>
          </a:p>
          <a:p>
            <a:pPr eaLnBrk="1" hangingPunct="1">
              <a:lnSpc>
                <a:spcPct val="90000"/>
              </a:lnSpc>
              <a:buFont typeface="Wingdings" pitchFamily="2" charset="2"/>
              <a:buNone/>
            </a:pPr>
            <a:endParaRPr lang="en-US" altLang="zh-CN" sz="1800"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标题 1">
            <a:extLst>
              <a:ext uri="{FF2B5EF4-FFF2-40B4-BE49-F238E27FC236}">
                <a16:creationId xmlns:a16="http://schemas.microsoft.com/office/drawing/2014/main" id="{7B22C47D-B72D-5A4D-49C7-9AF4F413951B}"/>
              </a:ext>
            </a:extLst>
          </p:cNvPr>
          <p:cNvSpPr>
            <a:spLocks noGrp="1" noChangeArrowheads="1"/>
          </p:cNvSpPr>
          <p:nvPr>
            <p:ph type="title" idx="4294967295"/>
          </p:nvPr>
        </p:nvSpPr>
        <p:spPr/>
        <p:txBody>
          <a:bodyPr/>
          <a:lstStyle/>
          <a:p>
            <a:pPr eaLnBrk="1" hangingPunct="1"/>
            <a:r>
              <a:rPr lang="zh-CN" altLang="en-US" sz="2700"/>
              <a:t>基于派生表的查询（续）</a:t>
            </a:r>
          </a:p>
        </p:txBody>
      </p:sp>
      <p:sp>
        <p:nvSpPr>
          <p:cNvPr id="115715" name="内容占位符 2">
            <a:extLst>
              <a:ext uri="{FF2B5EF4-FFF2-40B4-BE49-F238E27FC236}">
                <a16:creationId xmlns:a16="http://schemas.microsoft.com/office/drawing/2014/main" id="{3D599DCC-4D9D-C290-B580-374450691002}"/>
              </a:ext>
            </a:extLst>
          </p:cNvPr>
          <p:cNvSpPr>
            <a:spLocks noGrp="1" noChangeArrowheads="1"/>
          </p:cNvSpPr>
          <p:nvPr>
            <p:ph idx="4294967295"/>
          </p:nvPr>
        </p:nvSpPr>
        <p:spPr>
          <a:xfrm>
            <a:off x="737574" y="1675210"/>
            <a:ext cx="7776864" cy="3751659"/>
          </a:xfrm>
        </p:spPr>
        <p:txBody>
          <a:bodyPr/>
          <a:lstStyle/>
          <a:p>
            <a:pPr eaLnBrk="1" hangingPunct="1"/>
            <a:r>
              <a:rPr lang="zh-CN" altLang="en-US" sz="1950" dirty="0">
                <a:latin typeface="宋体" panose="02010600030101010101" pitchFamily="2" charset="-122"/>
              </a:rPr>
              <a:t>如果子查询中没有聚集函数，派生表可以不指定属性列，子查询</a:t>
            </a:r>
            <a:r>
              <a:rPr lang="en-US" altLang="zh-CN" sz="1950" dirty="0"/>
              <a:t>SELECT</a:t>
            </a:r>
            <a:r>
              <a:rPr lang="zh-CN" altLang="en-US" sz="1950" dirty="0">
                <a:latin typeface="宋体" panose="02010600030101010101" pitchFamily="2" charset="-122"/>
              </a:rPr>
              <a:t>子句后面的列名为其缺省属性。</a:t>
            </a:r>
          </a:p>
          <a:p>
            <a:pPr eaLnBrk="1" hangingPunct="1"/>
            <a:endParaRPr lang="en-US" altLang="zh-CN" sz="1800" dirty="0">
              <a:latin typeface="宋体" panose="02010600030101010101" pitchFamily="2" charset="-122"/>
            </a:endParaRPr>
          </a:p>
          <a:p>
            <a:pPr eaLnBrk="1" hangingPunct="1">
              <a:buFont typeface="Wingdings" pitchFamily="2" charset="2"/>
              <a:buNone/>
            </a:pPr>
            <a:r>
              <a:rPr lang="en-US" altLang="zh-CN" sz="1800" dirty="0"/>
              <a:t>[</a:t>
            </a:r>
            <a:r>
              <a:rPr lang="zh-CN" altLang="en-US" sz="1800" dirty="0"/>
              <a:t>例</a:t>
            </a:r>
            <a:r>
              <a:rPr lang="en-US" altLang="zh-CN" sz="1800" dirty="0"/>
              <a:t>3.62]</a:t>
            </a:r>
            <a:r>
              <a:rPr lang="zh-CN" altLang="en-US" sz="1800" dirty="0"/>
              <a:t>查询所有选修了</a:t>
            </a:r>
            <a:r>
              <a:rPr lang="en-US" altLang="zh-CN" sz="1800" dirty="0"/>
              <a:t>81001</a:t>
            </a:r>
            <a:r>
              <a:rPr lang="zh-CN" altLang="en-US" sz="1800" dirty="0"/>
              <a:t>号课程的学生姓名</a:t>
            </a:r>
            <a:endParaRPr lang="en-US" altLang="zh-CN" sz="1800" dirty="0"/>
          </a:p>
          <a:p>
            <a:pPr eaLnBrk="1" hangingPunct="1">
              <a:lnSpc>
                <a:spcPct val="150000"/>
              </a:lnSpc>
              <a:spcBef>
                <a:spcPct val="0"/>
              </a:spcBef>
              <a:buFont typeface="Wingdings" pitchFamily="2" charset="2"/>
              <a:buNone/>
            </a:pPr>
            <a:r>
              <a:rPr lang="en-US" altLang="zh-CN" sz="1800" dirty="0"/>
              <a:t>    </a:t>
            </a:r>
            <a:r>
              <a:rPr lang="en-US" altLang="zh-CN" sz="1650" dirty="0"/>
              <a:t>SELECT </a:t>
            </a:r>
            <a:r>
              <a:rPr lang="en-US" altLang="zh-CN" sz="1650" dirty="0" err="1"/>
              <a:t>Sname</a:t>
            </a:r>
            <a:endParaRPr lang="zh-CN" altLang="en-US" sz="1650" dirty="0"/>
          </a:p>
          <a:p>
            <a:pPr eaLnBrk="1" hangingPunct="1">
              <a:lnSpc>
                <a:spcPct val="150000"/>
              </a:lnSpc>
              <a:spcBef>
                <a:spcPct val="0"/>
              </a:spcBef>
              <a:buFont typeface="Wingdings" pitchFamily="2" charset="2"/>
              <a:buNone/>
            </a:pPr>
            <a:r>
              <a:rPr lang="en-US" altLang="zh-CN" sz="1650" dirty="0"/>
              <a:t>     FROM     Student,  </a:t>
            </a:r>
          </a:p>
          <a:p>
            <a:pPr eaLnBrk="1" hangingPunct="1">
              <a:lnSpc>
                <a:spcPct val="150000"/>
              </a:lnSpc>
              <a:spcBef>
                <a:spcPct val="0"/>
              </a:spcBef>
              <a:buFont typeface="Wingdings" pitchFamily="2" charset="2"/>
              <a:buNone/>
            </a:pPr>
            <a:r>
              <a:rPr lang="en-US" altLang="zh-CN" sz="1650" dirty="0"/>
              <a:t>                   </a:t>
            </a:r>
            <a:r>
              <a:rPr lang="zh-CN" altLang="en-US" sz="1650" dirty="0"/>
              <a:t>(</a:t>
            </a:r>
            <a:r>
              <a:rPr lang="en-US" altLang="zh-CN" sz="1650" dirty="0"/>
              <a:t>SELECT </a:t>
            </a:r>
            <a:r>
              <a:rPr lang="en-US" altLang="zh-CN" sz="1650" dirty="0" err="1"/>
              <a:t>Sno</a:t>
            </a:r>
            <a:r>
              <a:rPr lang="en-US" altLang="zh-CN" sz="1650" dirty="0"/>
              <a:t> FROM SC WHERE </a:t>
            </a:r>
            <a:r>
              <a:rPr lang="en-US" altLang="zh-CN" sz="1650" dirty="0" err="1"/>
              <a:t>Cno</a:t>
            </a:r>
            <a:r>
              <a:rPr lang="en-US" altLang="zh-CN" sz="1650" dirty="0"/>
              <a:t>=‘ 81001 '</a:t>
            </a:r>
            <a:r>
              <a:rPr lang="zh-CN" altLang="en-US" sz="1650" dirty="0"/>
              <a:t>)</a:t>
            </a:r>
            <a:r>
              <a:rPr lang="en-US" altLang="zh-CN" sz="1650" dirty="0"/>
              <a:t> AS SC1</a:t>
            </a:r>
            <a:endParaRPr lang="zh-CN" altLang="en-US" sz="1650" dirty="0"/>
          </a:p>
          <a:p>
            <a:pPr eaLnBrk="1" hangingPunct="1">
              <a:lnSpc>
                <a:spcPct val="150000"/>
              </a:lnSpc>
              <a:spcBef>
                <a:spcPct val="0"/>
              </a:spcBef>
              <a:buFont typeface="Wingdings" pitchFamily="2" charset="2"/>
              <a:buNone/>
            </a:pPr>
            <a:r>
              <a:rPr lang="en-US" altLang="zh-CN" sz="1650" dirty="0"/>
              <a:t>     WHERE  </a:t>
            </a:r>
            <a:r>
              <a:rPr lang="en-US" altLang="zh-CN" sz="1650" dirty="0" err="1"/>
              <a:t>Student.Sno</a:t>
            </a:r>
            <a:r>
              <a:rPr lang="en-US" altLang="zh-CN" sz="1650" dirty="0"/>
              <a:t>=SC1.Sno;</a:t>
            </a:r>
          </a:p>
          <a:p>
            <a:pPr eaLnBrk="1" hangingPunct="1">
              <a:lnSpc>
                <a:spcPct val="150000"/>
              </a:lnSpc>
              <a:spcBef>
                <a:spcPct val="0"/>
              </a:spcBef>
              <a:buFont typeface="Wingdings" pitchFamily="2" charset="2"/>
              <a:buChar char="n"/>
            </a:pPr>
            <a:r>
              <a:rPr lang="en-US" altLang="zh-CN" sz="1650" dirty="0">
                <a:solidFill>
                  <a:srgbClr val="000000"/>
                </a:solidFill>
              </a:rPr>
              <a:t>FROM</a:t>
            </a:r>
            <a:r>
              <a:rPr lang="zh-CN" altLang="zh-CN" sz="1650" dirty="0">
                <a:solidFill>
                  <a:srgbClr val="000000"/>
                </a:solidFill>
                <a:cs typeface="Times New Roman" panose="02020603050405020304" pitchFamily="18" charset="0"/>
              </a:rPr>
              <a:t>子句生成派生表时，</a:t>
            </a:r>
            <a:r>
              <a:rPr lang="en-US" altLang="zh-CN" sz="1650" dirty="0">
                <a:solidFill>
                  <a:srgbClr val="000000"/>
                </a:solidFill>
              </a:rPr>
              <a:t>AS</a:t>
            </a:r>
            <a:r>
              <a:rPr lang="zh-CN" altLang="zh-CN" sz="1650" dirty="0">
                <a:solidFill>
                  <a:srgbClr val="000000"/>
                </a:solidFill>
                <a:cs typeface="Times New Roman" panose="02020603050405020304" pitchFamily="18" charset="0"/>
              </a:rPr>
              <a:t>关键字可省略，必须为派生关系指定一个别名</a:t>
            </a:r>
            <a:endParaRPr lang="en-US" altLang="zh-CN" sz="1650" dirty="0">
              <a:cs typeface="Times New Roman" panose="02020603050405020304" pitchFamily="18" charset="0"/>
            </a:endParaRPr>
          </a:p>
          <a:p>
            <a:pPr eaLnBrk="1" hangingPunct="1">
              <a:lnSpc>
                <a:spcPct val="150000"/>
              </a:lnSpc>
              <a:spcBef>
                <a:spcPct val="0"/>
              </a:spcBef>
              <a:buFont typeface="Wingdings" pitchFamily="2" charset="2"/>
              <a:buChar char="n"/>
            </a:pPr>
            <a:r>
              <a:rPr lang="zh-CN" altLang="zh-CN" sz="1650" dirty="0">
                <a:solidFill>
                  <a:srgbClr val="000000"/>
                </a:solidFill>
                <a:cs typeface="Times New Roman" panose="02020603050405020304" pitchFamily="18" charset="0"/>
              </a:rPr>
              <a:t>派生表是一个中间结果表，查询完成后派生表将被系统自动清除</a:t>
            </a:r>
            <a:endParaRPr lang="zh-CN" altLang="en-US" sz="1650" dirty="0"/>
          </a:p>
          <a:p>
            <a:pPr eaLnBrk="1" hangingPunct="1">
              <a:buFont typeface="Wingdings" pitchFamily="2" charset="2"/>
              <a:buNone/>
            </a:pPr>
            <a:endParaRPr lang="en-US" altLang="zh-CN" sz="1650" dirty="0"/>
          </a:p>
          <a:p>
            <a:pPr eaLnBrk="1" hangingPunct="1">
              <a:buFont typeface="Wingdings" pitchFamily="2" charset="2"/>
              <a:buNone/>
            </a:pPr>
            <a:endParaRPr lang="en-US" altLang="zh-CN" dirty="0"/>
          </a:p>
          <a:p>
            <a:pPr eaLnBrk="1" hangingPunct="1">
              <a:buFont typeface="Wingdings" pitchFamily="2" charset="2"/>
              <a:buNone/>
            </a:pPr>
            <a:endParaRPr lang="zh-CN" altLang="en-US"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页脚占位符 4">
            <a:extLst>
              <a:ext uri="{FF2B5EF4-FFF2-40B4-BE49-F238E27FC236}">
                <a16:creationId xmlns:a16="http://schemas.microsoft.com/office/drawing/2014/main" id="{D55553B1-FE92-4C23-7808-A3E4C7757BB6}"/>
              </a:ext>
            </a:extLst>
          </p:cNvPr>
          <p:cNvSpPr txBox="1">
            <a:spLocks noGrp="1" noChangeArrowheads="1"/>
          </p:cNvSpPr>
          <p:nvPr/>
        </p:nvSpPr>
        <p:spPr bwMode="auto">
          <a:xfrm>
            <a:off x="5057775" y="5643564"/>
            <a:ext cx="2700338"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Tx/>
              <a:buNone/>
            </a:pPr>
            <a:endParaRPr lang="en-US" altLang="zh-CN" sz="1350" b="0"/>
          </a:p>
        </p:txBody>
      </p:sp>
      <p:sp>
        <p:nvSpPr>
          <p:cNvPr id="4099" name="Rectangle 2">
            <a:extLst>
              <a:ext uri="{FF2B5EF4-FFF2-40B4-BE49-F238E27FC236}">
                <a16:creationId xmlns:a16="http://schemas.microsoft.com/office/drawing/2014/main" id="{FAC20E2A-C1E3-5DE6-BBE4-1C66FC22E6FC}"/>
              </a:ext>
            </a:extLst>
          </p:cNvPr>
          <p:cNvSpPr>
            <a:spLocks noGrp="1" noChangeArrowheads="1"/>
          </p:cNvSpPr>
          <p:nvPr>
            <p:ph type="title" idx="4294967295"/>
          </p:nvPr>
        </p:nvSpPr>
        <p:spPr>
          <a:xfrm>
            <a:off x="683568" y="549472"/>
            <a:ext cx="8229600" cy="848916"/>
          </a:xfrm>
        </p:spPr>
        <p:txBody>
          <a:bodyPr/>
          <a:lstStyle/>
          <a:p>
            <a:pPr eaLnBrk="1" hangingPunct="1"/>
            <a:r>
              <a:rPr lang="zh-CN" altLang="en-US" sz="2700" dirty="0"/>
              <a:t>第</a:t>
            </a:r>
            <a:r>
              <a:rPr lang="en-US" altLang="zh-CN" sz="2700" dirty="0"/>
              <a:t>3</a:t>
            </a:r>
            <a:r>
              <a:rPr lang="zh-CN" altLang="en-US" sz="2700" dirty="0"/>
              <a:t>章</a:t>
            </a:r>
            <a:r>
              <a:rPr lang="zh-CN" altLang="en-US" sz="2700" dirty="0">
                <a:ea typeface="黑体" panose="02010609060101010101" pitchFamily="49" charset="-122"/>
              </a:rPr>
              <a:t>  </a:t>
            </a:r>
            <a:r>
              <a:rPr lang="zh-CN" altLang="en-US" sz="2700" dirty="0"/>
              <a:t>关系数据库标准语言</a:t>
            </a:r>
            <a:r>
              <a:rPr lang="en-US" altLang="zh-CN" sz="2700" dirty="0">
                <a:ea typeface="黑体" panose="02010609060101010101" pitchFamily="49" charset="-122"/>
              </a:rPr>
              <a:t>SQL</a:t>
            </a:r>
          </a:p>
        </p:txBody>
      </p:sp>
      <p:sp>
        <p:nvSpPr>
          <p:cNvPr id="4100" name="Rectangle 3">
            <a:extLst>
              <a:ext uri="{FF2B5EF4-FFF2-40B4-BE49-F238E27FC236}">
                <a16:creationId xmlns:a16="http://schemas.microsoft.com/office/drawing/2014/main" id="{0F6F7278-3183-52E9-3720-B3F4320E8261}"/>
              </a:ext>
            </a:extLst>
          </p:cNvPr>
          <p:cNvSpPr>
            <a:spLocks noGrp="1" noChangeArrowheads="1"/>
          </p:cNvSpPr>
          <p:nvPr>
            <p:ph type="body" idx="4294967295"/>
          </p:nvPr>
        </p:nvSpPr>
        <p:spPr>
          <a:xfrm>
            <a:off x="1169622" y="1897858"/>
            <a:ext cx="4881563" cy="3745706"/>
          </a:xfrm>
        </p:spPr>
        <p:txBody>
          <a:bodyPr>
            <a:normAutofit fontScale="92500" lnSpcReduction="10000"/>
          </a:bodyPr>
          <a:lstStyle/>
          <a:p>
            <a:pPr algn="just" eaLnBrk="1" hangingPunct="1">
              <a:lnSpc>
                <a:spcPct val="130000"/>
              </a:lnSpc>
              <a:buFont typeface="Wingdings" pitchFamily="2" charset="2"/>
              <a:buNone/>
            </a:pPr>
            <a:r>
              <a:rPr lang="en-US" altLang="zh-CN" dirty="0"/>
              <a:t>3.1 SQL</a:t>
            </a:r>
            <a:r>
              <a:rPr lang="zh-CN" altLang="en-US" dirty="0"/>
              <a:t>概述</a:t>
            </a:r>
            <a:endParaRPr lang="en-US" altLang="zh-CN" dirty="0"/>
          </a:p>
          <a:p>
            <a:pPr algn="just" eaLnBrk="1" hangingPunct="1">
              <a:lnSpc>
                <a:spcPct val="130000"/>
              </a:lnSpc>
              <a:buFont typeface="Wingdings" pitchFamily="2" charset="2"/>
              <a:buNone/>
            </a:pPr>
            <a:r>
              <a:rPr lang="en-US" altLang="zh-CN" dirty="0"/>
              <a:t>3.2 </a:t>
            </a:r>
            <a:r>
              <a:rPr lang="zh-CN" altLang="en-US" dirty="0"/>
              <a:t>数据定义</a:t>
            </a:r>
          </a:p>
          <a:p>
            <a:pPr algn="just" eaLnBrk="1" hangingPunct="1">
              <a:lnSpc>
                <a:spcPct val="130000"/>
              </a:lnSpc>
              <a:buFont typeface="Wingdings" pitchFamily="2" charset="2"/>
              <a:buNone/>
            </a:pPr>
            <a:r>
              <a:rPr lang="en-US" altLang="zh-CN" dirty="0"/>
              <a:t>3.3 </a:t>
            </a:r>
            <a:r>
              <a:rPr lang="zh-CN" altLang="en-US" dirty="0"/>
              <a:t>数据查询</a:t>
            </a:r>
          </a:p>
          <a:p>
            <a:pPr algn="just" eaLnBrk="1" hangingPunct="1">
              <a:lnSpc>
                <a:spcPct val="130000"/>
              </a:lnSpc>
              <a:buFont typeface="Wingdings" pitchFamily="2" charset="2"/>
              <a:buNone/>
            </a:pPr>
            <a:r>
              <a:rPr lang="en-US" altLang="zh-CN" dirty="0">
                <a:solidFill>
                  <a:srgbClr val="0066FF"/>
                </a:solidFill>
              </a:rPr>
              <a:t>3.4 </a:t>
            </a:r>
            <a:r>
              <a:rPr lang="zh-CN" altLang="en-US" dirty="0">
                <a:solidFill>
                  <a:srgbClr val="0066FF"/>
                </a:solidFill>
              </a:rPr>
              <a:t>数据更新</a:t>
            </a:r>
            <a:endParaRPr lang="zh-CN" altLang="en-US" sz="2400" dirty="0">
              <a:solidFill>
                <a:srgbClr val="0066FF"/>
              </a:solidFill>
            </a:endParaRPr>
          </a:p>
          <a:p>
            <a:pPr algn="just" eaLnBrk="1" hangingPunct="1">
              <a:lnSpc>
                <a:spcPct val="130000"/>
              </a:lnSpc>
              <a:buFont typeface="Wingdings" pitchFamily="2" charset="2"/>
              <a:buNone/>
            </a:pPr>
            <a:r>
              <a:rPr lang="en-US" altLang="zh-CN" dirty="0"/>
              <a:t>3.5 </a:t>
            </a:r>
            <a:r>
              <a:rPr lang="zh-CN" altLang="en-US" dirty="0"/>
              <a:t>空值的处理</a:t>
            </a:r>
          </a:p>
          <a:p>
            <a:pPr algn="just" eaLnBrk="1" hangingPunct="1">
              <a:lnSpc>
                <a:spcPct val="130000"/>
              </a:lnSpc>
              <a:buFont typeface="Wingdings" pitchFamily="2" charset="2"/>
              <a:buNone/>
            </a:pPr>
            <a:r>
              <a:rPr lang="en-US" altLang="zh-CN" dirty="0"/>
              <a:t>3.6 </a:t>
            </a:r>
            <a:r>
              <a:rPr lang="zh-CN" altLang="en-US" dirty="0"/>
              <a:t>视图</a:t>
            </a:r>
          </a:p>
          <a:p>
            <a:pPr algn="just" eaLnBrk="1" hangingPunct="1">
              <a:lnSpc>
                <a:spcPct val="130000"/>
              </a:lnSpc>
              <a:buFont typeface="Wingdings" pitchFamily="2" charset="2"/>
              <a:buNone/>
            </a:pPr>
            <a:r>
              <a:rPr lang="zh-CN" altLang="en-US" dirty="0"/>
              <a:t>本章小结</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15101DC-83CB-3F70-5B62-8D46AB567B02}"/>
              </a:ext>
            </a:extLst>
          </p:cNvPr>
          <p:cNvSpPr>
            <a:spLocks noGrp="1" noChangeArrowheads="1"/>
          </p:cNvSpPr>
          <p:nvPr>
            <p:ph type="title" idx="4294967295"/>
          </p:nvPr>
        </p:nvSpPr>
        <p:spPr>
          <a:xfrm>
            <a:off x="457200" y="548680"/>
            <a:ext cx="8229600" cy="848916"/>
          </a:xfrm>
        </p:spPr>
        <p:txBody>
          <a:bodyPr/>
          <a:lstStyle/>
          <a:p>
            <a:pPr eaLnBrk="1" hangingPunct="1"/>
            <a:r>
              <a:rPr lang="en-US" altLang="zh-CN" sz="2700" dirty="0"/>
              <a:t>3.4  </a:t>
            </a:r>
            <a:r>
              <a:rPr lang="zh-CN" altLang="en-US" sz="2700" dirty="0"/>
              <a:t>数据更新 </a:t>
            </a:r>
          </a:p>
        </p:txBody>
      </p:sp>
      <p:sp>
        <p:nvSpPr>
          <p:cNvPr id="5123" name="Rectangle 3">
            <a:extLst>
              <a:ext uri="{FF2B5EF4-FFF2-40B4-BE49-F238E27FC236}">
                <a16:creationId xmlns:a16="http://schemas.microsoft.com/office/drawing/2014/main" id="{CCE42B57-352D-440D-E7BD-8C40818158B7}"/>
              </a:ext>
            </a:extLst>
          </p:cNvPr>
          <p:cNvSpPr>
            <a:spLocks noGrp="1" noChangeArrowheads="1"/>
          </p:cNvSpPr>
          <p:nvPr>
            <p:ph type="body" idx="4294967295"/>
          </p:nvPr>
        </p:nvSpPr>
        <p:spPr>
          <a:xfrm>
            <a:off x="1786533" y="2024844"/>
            <a:ext cx="5570934" cy="3371850"/>
          </a:xfrm>
        </p:spPr>
        <p:txBody>
          <a:bodyPr/>
          <a:lstStyle/>
          <a:p>
            <a:pPr algn="just" eaLnBrk="1" hangingPunct="1">
              <a:lnSpc>
                <a:spcPct val="180000"/>
              </a:lnSpc>
              <a:buFont typeface="Wingdings" pitchFamily="2" charset="2"/>
              <a:buNone/>
            </a:pPr>
            <a:r>
              <a:rPr lang="en-US" altLang="zh-CN" dirty="0">
                <a:solidFill>
                  <a:srgbClr val="00B050"/>
                </a:solidFill>
              </a:rPr>
              <a:t>3.4.1  </a:t>
            </a:r>
            <a:r>
              <a:rPr lang="zh-CN" altLang="en-US" dirty="0">
                <a:solidFill>
                  <a:srgbClr val="00B050"/>
                </a:solidFill>
              </a:rPr>
              <a:t>插入数据</a:t>
            </a:r>
          </a:p>
          <a:p>
            <a:pPr algn="just" eaLnBrk="1" hangingPunct="1">
              <a:lnSpc>
                <a:spcPct val="180000"/>
              </a:lnSpc>
              <a:buFont typeface="Wingdings" pitchFamily="2" charset="2"/>
              <a:buNone/>
            </a:pPr>
            <a:r>
              <a:rPr lang="en-US" altLang="zh-CN" dirty="0"/>
              <a:t>3.4.2  </a:t>
            </a:r>
            <a:r>
              <a:rPr lang="zh-CN" altLang="en-US" dirty="0"/>
              <a:t>修改数据</a:t>
            </a:r>
          </a:p>
          <a:p>
            <a:pPr eaLnBrk="1" hangingPunct="1">
              <a:lnSpc>
                <a:spcPct val="180000"/>
              </a:lnSpc>
              <a:buFont typeface="Wingdings" pitchFamily="2" charset="2"/>
              <a:buNone/>
            </a:pPr>
            <a:r>
              <a:rPr lang="en-US" altLang="zh-CN" dirty="0"/>
              <a:t>3.4.3  </a:t>
            </a:r>
            <a:r>
              <a:rPr lang="zh-CN" altLang="en-US" dirty="0"/>
              <a:t>删除数据 </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插入数据</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940898" y="1681163"/>
            <a:ext cx="8229600" cy="3640931"/>
          </a:xfrm>
        </p:spPr>
        <p:txBody>
          <a:bodyPr/>
          <a:lstStyle/>
          <a:p>
            <a:pPr lvl="1">
              <a:buFont typeface="Wingdings" pitchFamily="2" charset="2"/>
              <a:buNone/>
            </a:pPr>
            <a:endParaRPr lang="en-US" altLang="zh-CN" dirty="0"/>
          </a:p>
          <a:p>
            <a:pPr lvl="1">
              <a:lnSpc>
                <a:spcPct val="150000"/>
              </a:lnSpc>
              <a:buFont typeface="Wingdings" pitchFamily="2" charset="2"/>
              <a:buNone/>
            </a:pPr>
            <a:r>
              <a:rPr lang="en-US" altLang="zh-CN" sz="2100" dirty="0">
                <a:solidFill>
                  <a:srgbClr val="7030A0"/>
                </a:solidFill>
              </a:rPr>
              <a:t>1.</a:t>
            </a:r>
            <a:r>
              <a:rPr lang="zh-CN" altLang="en-US" sz="2100" dirty="0">
                <a:solidFill>
                  <a:srgbClr val="7030A0"/>
                </a:solidFill>
              </a:rPr>
              <a:t>插入一个元组</a:t>
            </a:r>
          </a:p>
          <a:p>
            <a:pPr lvl="1">
              <a:lnSpc>
                <a:spcPct val="150000"/>
              </a:lnSpc>
              <a:buFont typeface="Wingdings" pitchFamily="2" charset="2"/>
              <a:buNone/>
            </a:pPr>
            <a:r>
              <a:rPr lang="en-US" altLang="zh-CN" sz="2100" dirty="0"/>
              <a:t>2.</a:t>
            </a:r>
            <a:r>
              <a:rPr lang="zh-CN" altLang="en-US" sz="2100" dirty="0"/>
              <a:t>插入子查询结果</a:t>
            </a:r>
            <a:endParaRPr lang="en-US" altLang="zh-CN" sz="2100" dirty="0"/>
          </a:p>
          <a:p>
            <a:pPr lvl="1">
              <a:lnSpc>
                <a:spcPct val="150000"/>
              </a:lnSpc>
              <a:buFont typeface="Wingdings" pitchFamily="2" charset="2"/>
              <a:buNone/>
            </a:pPr>
            <a:endParaRPr lang="zh-CN" altLang="en-US" sz="2100" dirty="0"/>
          </a:p>
          <a:p>
            <a:pPr lvl="1">
              <a:buFont typeface="Wingdings" pitchFamily="2" charset="2"/>
              <a:buNone/>
            </a:pPr>
            <a:endParaRPr lang="en-US" altLang="zh-CN" sz="2100"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35D8BF8-95FA-F598-3285-044E93BB31E9}"/>
              </a:ext>
            </a:extLst>
          </p:cNvPr>
          <p:cNvSpPr>
            <a:spLocks noGrp="1" noChangeArrowheads="1"/>
          </p:cNvSpPr>
          <p:nvPr>
            <p:ph type="title" idx="4294967295"/>
          </p:nvPr>
        </p:nvSpPr>
        <p:spPr>
          <a:xfrm>
            <a:off x="539552" y="620688"/>
            <a:ext cx="8229600" cy="848916"/>
          </a:xfrm>
        </p:spPr>
        <p:txBody>
          <a:bodyPr/>
          <a:lstStyle/>
          <a:p>
            <a:pPr eaLnBrk="1" hangingPunct="1"/>
            <a:r>
              <a:rPr lang="en-US" altLang="zh-CN" sz="2700" dirty="0"/>
              <a:t>1. </a:t>
            </a:r>
            <a:r>
              <a:rPr lang="zh-CN" altLang="en-US" sz="2700" dirty="0"/>
              <a:t>插入一个元组</a:t>
            </a:r>
          </a:p>
        </p:txBody>
      </p:sp>
      <p:sp>
        <p:nvSpPr>
          <p:cNvPr id="7171" name="Rectangle 3">
            <a:extLst>
              <a:ext uri="{FF2B5EF4-FFF2-40B4-BE49-F238E27FC236}">
                <a16:creationId xmlns:a16="http://schemas.microsoft.com/office/drawing/2014/main" id="{D2FBB9EA-D748-F786-8E93-4ADC83B40D6F}"/>
              </a:ext>
            </a:extLst>
          </p:cNvPr>
          <p:cNvSpPr>
            <a:spLocks noGrp="1" noChangeArrowheads="1"/>
          </p:cNvSpPr>
          <p:nvPr>
            <p:ph type="body" idx="4294967295"/>
          </p:nvPr>
        </p:nvSpPr>
        <p:spPr>
          <a:xfrm>
            <a:off x="755576" y="1700808"/>
            <a:ext cx="7632848" cy="3640931"/>
          </a:xfrm>
        </p:spPr>
        <p:txBody>
          <a:bodyPr/>
          <a:lstStyle/>
          <a:p>
            <a:pPr marL="457200" indent="-457200">
              <a:lnSpc>
                <a:spcPct val="130000"/>
              </a:lnSpc>
            </a:pPr>
            <a:r>
              <a:rPr lang="zh-CN" altLang="en-US" dirty="0"/>
              <a:t>语句格式</a:t>
            </a:r>
          </a:p>
          <a:p>
            <a:pPr marL="457200" indent="-457200">
              <a:lnSpc>
                <a:spcPct val="130000"/>
              </a:lnSpc>
              <a:buNone/>
            </a:pPr>
            <a:r>
              <a:rPr lang="zh-CN" altLang="en-US" sz="1800" dirty="0"/>
              <a:t>	</a:t>
            </a:r>
            <a:r>
              <a:rPr lang="en-US" altLang="zh-CN" sz="1800" dirty="0"/>
              <a:t>INSERT INTO &lt;</a:t>
            </a:r>
            <a:r>
              <a:rPr lang="zh-CN" altLang="en-US" sz="1800" dirty="0"/>
              <a:t>表名</a:t>
            </a:r>
            <a:r>
              <a:rPr lang="en-US" altLang="zh-CN" sz="1800" dirty="0"/>
              <a:t>&gt; [</a:t>
            </a:r>
            <a:r>
              <a:rPr lang="zh-CN" altLang="en-US" sz="1800" dirty="0"/>
              <a:t>(</a:t>
            </a:r>
            <a:r>
              <a:rPr lang="en-US" altLang="zh-CN" sz="1800" dirty="0"/>
              <a:t>&lt;</a:t>
            </a:r>
            <a:r>
              <a:rPr lang="zh-CN" altLang="en-US" sz="1800" dirty="0"/>
              <a:t>属性列</a:t>
            </a:r>
            <a:r>
              <a:rPr lang="en-US" altLang="zh-CN" sz="1800" dirty="0"/>
              <a:t>1&gt;[</a:t>
            </a:r>
            <a:r>
              <a:rPr lang="zh-CN" altLang="en-US" sz="1800" dirty="0"/>
              <a:t>,</a:t>
            </a:r>
            <a:r>
              <a:rPr lang="en-US" altLang="zh-CN" sz="1800" dirty="0"/>
              <a:t>&lt;</a:t>
            </a:r>
            <a:r>
              <a:rPr lang="zh-CN" altLang="en-US" sz="1800" dirty="0"/>
              <a:t>属性列</a:t>
            </a:r>
            <a:r>
              <a:rPr lang="en-US" altLang="zh-CN" sz="1800" dirty="0"/>
              <a:t>2 &gt; ] …</a:t>
            </a:r>
            <a:r>
              <a:rPr lang="zh-CN" altLang="en-US" sz="1800" dirty="0"/>
              <a:t>)</a:t>
            </a:r>
            <a:r>
              <a:rPr lang="en-US" altLang="zh-CN" sz="1800" dirty="0"/>
              <a:t>]</a:t>
            </a:r>
          </a:p>
          <a:p>
            <a:pPr marL="457200" indent="-457200">
              <a:lnSpc>
                <a:spcPct val="130000"/>
              </a:lnSpc>
              <a:buNone/>
            </a:pPr>
            <a:r>
              <a:rPr lang="en-US" altLang="zh-CN" sz="1800" dirty="0"/>
              <a:t>	VALUES </a:t>
            </a:r>
            <a:r>
              <a:rPr lang="zh-CN" altLang="en-US" sz="1800" dirty="0"/>
              <a:t>(</a:t>
            </a:r>
            <a:r>
              <a:rPr lang="en-US" altLang="zh-CN" sz="1800" dirty="0"/>
              <a:t>&lt;</a:t>
            </a:r>
            <a:r>
              <a:rPr lang="zh-CN" altLang="en-US" sz="1800" dirty="0"/>
              <a:t>常量</a:t>
            </a:r>
            <a:r>
              <a:rPr lang="en-US" altLang="zh-CN" sz="1800" dirty="0"/>
              <a:t>1&gt; [</a:t>
            </a:r>
            <a:r>
              <a:rPr lang="zh-CN" altLang="en-US" sz="1800" dirty="0"/>
              <a:t>,</a:t>
            </a:r>
            <a:r>
              <a:rPr lang="en-US" altLang="zh-CN" sz="1800" dirty="0"/>
              <a:t>&lt;</a:t>
            </a:r>
            <a:r>
              <a:rPr lang="zh-CN" altLang="en-US" sz="1800" dirty="0"/>
              <a:t>常量</a:t>
            </a:r>
            <a:r>
              <a:rPr lang="en-US" altLang="zh-CN" sz="1800" dirty="0"/>
              <a:t>2&gt;]… </a:t>
            </a:r>
            <a:r>
              <a:rPr lang="zh-CN" altLang="en-US" sz="1800" dirty="0"/>
              <a:t>)</a:t>
            </a:r>
            <a:r>
              <a:rPr lang="en-US" altLang="zh-CN" sz="1800" dirty="0"/>
              <a:t>;</a:t>
            </a:r>
            <a:endParaRPr lang="en-US" altLang="zh-CN" dirty="0"/>
          </a:p>
          <a:p>
            <a:pPr marL="457200" indent="-457200">
              <a:lnSpc>
                <a:spcPct val="130000"/>
              </a:lnSpc>
            </a:pPr>
            <a:r>
              <a:rPr lang="zh-CN" altLang="en-US" dirty="0"/>
              <a:t>功能</a:t>
            </a:r>
          </a:p>
          <a:p>
            <a:pPr marL="742950" lvl="1" indent="-400050">
              <a:lnSpc>
                <a:spcPct val="130000"/>
              </a:lnSpc>
            </a:pPr>
            <a:r>
              <a:rPr lang="zh-CN" altLang="en-US" dirty="0"/>
              <a:t>将一个新元组插入指定表中</a:t>
            </a:r>
          </a:p>
          <a:p>
            <a:pPr marL="742950" lvl="1" indent="-400050">
              <a:buNone/>
            </a:pPr>
            <a:endParaRPr lang="en-US" altLang="zh-CN"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D095A4A-6A81-C79E-7259-C542207328D8}"/>
              </a:ext>
            </a:extLst>
          </p:cNvPr>
          <p:cNvSpPr>
            <a:spLocks noGrp="1" noChangeArrowheads="1"/>
          </p:cNvSpPr>
          <p:nvPr>
            <p:ph type="title" idx="4294967295"/>
          </p:nvPr>
        </p:nvSpPr>
        <p:spPr>
          <a:xfrm>
            <a:off x="395536" y="620688"/>
            <a:ext cx="8229600" cy="848916"/>
          </a:xfrm>
        </p:spPr>
        <p:txBody>
          <a:bodyPr/>
          <a:lstStyle/>
          <a:p>
            <a:pPr eaLnBrk="1" hangingPunct="1"/>
            <a:r>
              <a:rPr lang="zh-CN" altLang="en-US" sz="2700" dirty="0"/>
              <a:t>插入一个元组（续）</a:t>
            </a:r>
          </a:p>
        </p:txBody>
      </p:sp>
      <p:sp>
        <p:nvSpPr>
          <p:cNvPr id="8195" name="Rectangle 3">
            <a:extLst>
              <a:ext uri="{FF2B5EF4-FFF2-40B4-BE49-F238E27FC236}">
                <a16:creationId xmlns:a16="http://schemas.microsoft.com/office/drawing/2014/main" id="{9C3A135A-C53E-9A95-FDC2-03799D765906}"/>
              </a:ext>
            </a:extLst>
          </p:cNvPr>
          <p:cNvSpPr>
            <a:spLocks noGrp="1" noChangeArrowheads="1"/>
          </p:cNvSpPr>
          <p:nvPr>
            <p:ph type="body" idx="4294967295"/>
          </p:nvPr>
        </p:nvSpPr>
        <p:spPr>
          <a:xfrm>
            <a:off x="539552" y="1772816"/>
            <a:ext cx="7632848" cy="4125515"/>
          </a:xfrm>
        </p:spPr>
        <p:txBody>
          <a:bodyPr/>
          <a:lstStyle/>
          <a:p>
            <a:pPr eaLnBrk="1" hangingPunct="1">
              <a:lnSpc>
                <a:spcPct val="120000"/>
              </a:lnSpc>
            </a:pPr>
            <a:r>
              <a:rPr lang="en-US" altLang="zh-CN" sz="2400" dirty="0"/>
              <a:t> INTO</a:t>
            </a:r>
            <a:r>
              <a:rPr lang="zh-CN" altLang="en-US" sz="2400" dirty="0"/>
              <a:t>子句</a:t>
            </a:r>
          </a:p>
          <a:p>
            <a:pPr lvl="1">
              <a:lnSpc>
                <a:spcPct val="120000"/>
              </a:lnSpc>
            </a:pPr>
            <a:r>
              <a:rPr lang="zh-CN" altLang="zh-CN" dirty="0"/>
              <a:t>没有指明任何属性列名，新插入的元组必须在每个属性列上均有指定值</a:t>
            </a:r>
            <a:endParaRPr lang="en-US" altLang="zh-CN" dirty="0"/>
          </a:p>
          <a:p>
            <a:pPr lvl="1">
              <a:lnSpc>
                <a:spcPct val="120000"/>
              </a:lnSpc>
            </a:pPr>
            <a:r>
              <a:rPr lang="zh-CN" altLang="zh-CN" dirty="0"/>
              <a:t>没有出现的属性列，新元组在这些列上将取空值</a:t>
            </a:r>
            <a:endParaRPr lang="en-US" altLang="zh-CN" dirty="0"/>
          </a:p>
          <a:p>
            <a:pPr lvl="1">
              <a:lnSpc>
                <a:spcPct val="120000"/>
              </a:lnSpc>
            </a:pPr>
            <a:r>
              <a:rPr lang="zh-CN" altLang="zh-CN" dirty="0"/>
              <a:t>定义表时指定了相应属性列的缺省值，新元组在这些列上将取缺省值</a:t>
            </a:r>
            <a:endParaRPr lang="en-US" altLang="zh-CN" dirty="0"/>
          </a:p>
          <a:p>
            <a:pPr lvl="1">
              <a:lnSpc>
                <a:spcPct val="120000"/>
              </a:lnSpc>
            </a:pPr>
            <a:r>
              <a:rPr lang="zh-CN" altLang="zh-CN" dirty="0"/>
              <a:t>在表定义时说明了</a:t>
            </a:r>
            <a:r>
              <a:rPr lang="en-US" altLang="zh-CN" dirty="0"/>
              <a:t>NOT NULL</a:t>
            </a:r>
            <a:r>
              <a:rPr lang="zh-CN" altLang="zh-CN" dirty="0"/>
              <a:t>的属性列不能取空值</a:t>
            </a:r>
            <a:endParaRPr lang="zh-CN" altLang="en-US" dirty="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7EF02D8-BD1E-2776-EF7D-3BD6E3D80B9B}"/>
              </a:ext>
            </a:extLst>
          </p:cNvPr>
          <p:cNvSpPr>
            <a:spLocks noGrp="1" noChangeArrowheads="1"/>
          </p:cNvSpPr>
          <p:nvPr>
            <p:ph type="title" idx="4294967295"/>
          </p:nvPr>
        </p:nvSpPr>
        <p:spPr>
          <a:xfrm>
            <a:off x="457200" y="548680"/>
            <a:ext cx="8229600" cy="848916"/>
          </a:xfrm>
        </p:spPr>
        <p:txBody>
          <a:bodyPr/>
          <a:lstStyle/>
          <a:p>
            <a:pPr eaLnBrk="1" hangingPunct="1"/>
            <a:r>
              <a:rPr lang="zh-CN" altLang="en-US" sz="2700" dirty="0"/>
              <a:t>插入一个元组（续）</a:t>
            </a:r>
          </a:p>
        </p:txBody>
      </p:sp>
      <p:sp>
        <p:nvSpPr>
          <p:cNvPr id="9219" name="Rectangle 3">
            <a:extLst>
              <a:ext uri="{FF2B5EF4-FFF2-40B4-BE49-F238E27FC236}">
                <a16:creationId xmlns:a16="http://schemas.microsoft.com/office/drawing/2014/main" id="{6C1B35CB-445B-EECB-B9D7-2A8C49D4469D}"/>
              </a:ext>
            </a:extLst>
          </p:cNvPr>
          <p:cNvSpPr>
            <a:spLocks noGrp="1" noChangeArrowheads="1"/>
          </p:cNvSpPr>
          <p:nvPr>
            <p:ph type="body" idx="4294967295"/>
          </p:nvPr>
        </p:nvSpPr>
        <p:spPr>
          <a:xfrm>
            <a:off x="1115616" y="1875235"/>
            <a:ext cx="6866613" cy="4125515"/>
          </a:xfrm>
        </p:spPr>
        <p:txBody>
          <a:bodyPr/>
          <a:lstStyle/>
          <a:p>
            <a:pPr eaLnBrk="1" hangingPunct="1">
              <a:lnSpc>
                <a:spcPct val="120000"/>
              </a:lnSpc>
            </a:pPr>
            <a:r>
              <a:rPr lang="en-US" altLang="zh-CN" sz="2400" dirty="0"/>
              <a:t>VALUES</a:t>
            </a:r>
            <a:r>
              <a:rPr lang="zh-CN" altLang="en-US" sz="2400" dirty="0"/>
              <a:t>子句</a:t>
            </a:r>
          </a:p>
          <a:p>
            <a:pPr lvl="1">
              <a:lnSpc>
                <a:spcPct val="120000"/>
              </a:lnSpc>
            </a:pPr>
            <a:r>
              <a:rPr lang="zh-CN" altLang="en-US" dirty="0"/>
              <a:t> 提供的值必须与</a:t>
            </a:r>
            <a:r>
              <a:rPr lang="en-US" altLang="zh-CN" dirty="0"/>
              <a:t>INTO</a:t>
            </a:r>
            <a:r>
              <a:rPr lang="zh-CN" altLang="en-US" dirty="0"/>
              <a:t>子句匹配</a:t>
            </a:r>
          </a:p>
          <a:p>
            <a:pPr lvl="2">
              <a:lnSpc>
                <a:spcPct val="120000"/>
              </a:lnSpc>
              <a:buSzPct val="87000"/>
              <a:buFont typeface="Wingdings" pitchFamily="2" charset="2"/>
              <a:buChar char="l"/>
            </a:pPr>
            <a:r>
              <a:rPr lang="zh-CN" altLang="en-US" sz="2000" dirty="0"/>
              <a:t>值的个数</a:t>
            </a:r>
          </a:p>
          <a:p>
            <a:pPr lvl="2">
              <a:lnSpc>
                <a:spcPct val="120000"/>
              </a:lnSpc>
              <a:buSzPct val="87000"/>
              <a:buFont typeface="Wingdings" pitchFamily="2" charset="2"/>
              <a:buChar char="l"/>
            </a:pPr>
            <a:r>
              <a:rPr lang="zh-CN" altLang="en-US" sz="2000" dirty="0"/>
              <a:t>值的类型</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302DFDCA-5E4F-59B6-09D6-AD1C97770504}"/>
              </a:ext>
            </a:extLst>
          </p:cNvPr>
          <p:cNvSpPr>
            <a:spLocks noGrp="1" noChangeArrowheads="1"/>
          </p:cNvSpPr>
          <p:nvPr>
            <p:ph type="title" idx="4294967295"/>
          </p:nvPr>
        </p:nvSpPr>
        <p:spPr>
          <a:xfrm>
            <a:off x="457200" y="548680"/>
            <a:ext cx="8229600" cy="848916"/>
          </a:xfrm>
        </p:spPr>
        <p:txBody>
          <a:bodyPr/>
          <a:lstStyle/>
          <a:p>
            <a:pPr eaLnBrk="1" hangingPunct="1"/>
            <a:r>
              <a:rPr lang="zh-CN" altLang="en-US" sz="2700" dirty="0"/>
              <a:t>插入一个元组（续）</a:t>
            </a:r>
          </a:p>
        </p:txBody>
      </p:sp>
      <p:sp>
        <p:nvSpPr>
          <p:cNvPr id="9219" name="Rectangle 3">
            <a:extLst>
              <a:ext uri="{FF2B5EF4-FFF2-40B4-BE49-F238E27FC236}">
                <a16:creationId xmlns:a16="http://schemas.microsoft.com/office/drawing/2014/main" id="{D026DF1B-ACC9-6E6A-0638-3981DFC2DF17}"/>
              </a:ext>
            </a:extLst>
          </p:cNvPr>
          <p:cNvSpPr>
            <a:spLocks noGrp="1" noChangeArrowheads="1"/>
          </p:cNvSpPr>
          <p:nvPr>
            <p:ph type="body" idx="4294967295"/>
          </p:nvPr>
        </p:nvSpPr>
        <p:spPr>
          <a:xfrm>
            <a:off x="791580" y="1808820"/>
            <a:ext cx="7236804" cy="3780235"/>
          </a:xfrm>
        </p:spPr>
        <p:txBody>
          <a:bodyPr/>
          <a:lstStyle/>
          <a:p>
            <a:pPr marL="0">
              <a:buSzTx/>
              <a:buNone/>
            </a:pPr>
            <a:r>
              <a:rPr lang="en-US" altLang="zh-CN" sz="1800" dirty="0"/>
              <a:t>[</a:t>
            </a:r>
            <a:r>
              <a:rPr lang="zh-CN" altLang="en-US" sz="1800" dirty="0"/>
              <a:t>例</a:t>
            </a:r>
            <a:r>
              <a:rPr lang="en-US" altLang="zh-CN" sz="1800" dirty="0"/>
              <a:t>3.71]</a:t>
            </a:r>
            <a:r>
              <a:rPr lang="zh-CN" altLang="en-US" sz="1800" dirty="0"/>
              <a:t> 将一个新学生元组（学号：</a:t>
            </a:r>
            <a:r>
              <a:rPr lang="en-US" altLang="zh-CN" sz="1800" dirty="0"/>
              <a:t>20180009</a:t>
            </a:r>
            <a:r>
              <a:rPr lang="zh-CN" altLang="en-US" sz="1800" dirty="0"/>
              <a:t>，姓名：陈冬，性别：男，出生日期：</a:t>
            </a:r>
            <a:r>
              <a:rPr lang="en-US" altLang="zh-CN" sz="1800" dirty="0"/>
              <a:t>2000-5-22</a:t>
            </a:r>
            <a:r>
              <a:rPr lang="zh-CN" altLang="en-US" sz="1800" dirty="0"/>
              <a:t>，主修专业：信息管理与信息系统）插入到</a:t>
            </a:r>
            <a:r>
              <a:rPr lang="en-US" altLang="zh-CN" sz="1800" dirty="0"/>
              <a:t>Student</a:t>
            </a:r>
            <a:r>
              <a:rPr lang="zh-CN" altLang="en-US" sz="1800" dirty="0"/>
              <a:t>表中。</a:t>
            </a:r>
          </a:p>
          <a:p>
            <a:pPr marL="0">
              <a:buSzTx/>
              <a:buNone/>
            </a:pPr>
            <a:endParaRPr lang="en-US" altLang="zh-CN" sz="1500" dirty="0"/>
          </a:p>
          <a:p>
            <a:pPr marL="0">
              <a:lnSpc>
                <a:spcPct val="150000"/>
              </a:lnSpc>
              <a:spcBef>
                <a:spcPct val="0"/>
              </a:spcBef>
              <a:buSzTx/>
              <a:buNone/>
            </a:pPr>
            <a:r>
              <a:rPr lang="en-US" altLang="zh-CN" sz="1650" dirty="0"/>
              <a:t>INSERT INTO Student (</a:t>
            </a:r>
            <a:r>
              <a:rPr lang="en-US" altLang="zh-CN" sz="1650" dirty="0" err="1"/>
              <a:t>Sno,Sname,Ssex,Smajor,Sbirthdate</a:t>
            </a:r>
            <a:r>
              <a:rPr lang="en-US" altLang="zh-CN" sz="1650" dirty="0"/>
              <a:t>)</a:t>
            </a:r>
          </a:p>
          <a:p>
            <a:pPr marL="0">
              <a:lnSpc>
                <a:spcPct val="150000"/>
              </a:lnSpc>
              <a:spcBef>
                <a:spcPct val="0"/>
              </a:spcBef>
              <a:buSzTx/>
              <a:buNone/>
            </a:pPr>
            <a:r>
              <a:rPr lang="en-US" altLang="zh-CN" sz="1650" dirty="0"/>
              <a:t>VALUES ('20180009', '</a:t>
            </a:r>
            <a:r>
              <a:rPr lang="zh-CN" altLang="en-US" sz="1650" dirty="0"/>
              <a:t>陈冬</a:t>
            </a:r>
            <a:r>
              <a:rPr lang="en-US" altLang="zh-CN" sz="1650" dirty="0"/>
              <a:t>', '</a:t>
            </a:r>
            <a:r>
              <a:rPr lang="zh-CN" altLang="en-US" sz="1650" dirty="0"/>
              <a:t>男</a:t>
            </a:r>
            <a:r>
              <a:rPr lang="en-US" altLang="zh-CN" sz="1650" dirty="0"/>
              <a:t>','</a:t>
            </a:r>
            <a:r>
              <a:rPr lang="zh-CN" altLang="en-US" sz="1650" dirty="0"/>
              <a:t>信息管理与信息系统</a:t>
            </a:r>
            <a:r>
              <a:rPr lang="en-US" altLang="zh-CN" sz="1650" dirty="0"/>
              <a:t>', '2000-5-22’);</a:t>
            </a:r>
          </a:p>
          <a:p>
            <a:pPr marL="0">
              <a:buSzTx/>
              <a:buNone/>
            </a:pPr>
            <a:endParaRPr lang="en-US" altLang="zh-CN" sz="1650" dirty="0"/>
          </a:p>
          <a:p>
            <a:pPr marL="0">
              <a:buSzTx/>
              <a:buFont typeface="Wingdings" pitchFamily="2" charset="2"/>
              <a:buChar char="n"/>
            </a:pPr>
            <a:r>
              <a:rPr lang="en-US" altLang="zh-CN" sz="1650" dirty="0"/>
              <a:t>INTO</a:t>
            </a:r>
            <a:r>
              <a:rPr lang="zh-CN" altLang="en-US" sz="1650" dirty="0"/>
              <a:t>子句中指出表名</a:t>
            </a:r>
            <a:r>
              <a:rPr lang="en-US" altLang="zh-CN" sz="1650" dirty="0"/>
              <a:t>Student</a:t>
            </a:r>
            <a:r>
              <a:rPr lang="zh-CN" altLang="en-US" sz="1650" dirty="0"/>
              <a:t>，并指出新增加的元组在哪些属性上要赋值，属性的顺序可以与</a:t>
            </a:r>
            <a:r>
              <a:rPr lang="en-US" altLang="zh-CN" sz="1650" dirty="0"/>
              <a:t>CREATE TABLE</a:t>
            </a:r>
            <a:r>
              <a:rPr lang="zh-CN" altLang="en-US" sz="1650" dirty="0"/>
              <a:t>中的顺序不一样</a:t>
            </a:r>
            <a:endParaRPr lang="en-US" altLang="zh-CN" sz="1650" dirty="0"/>
          </a:p>
          <a:p>
            <a:pPr marL="0">
              <a:buSzTx/>
              <a:buFont typeface="Wingdings" pitchFamily="2" charset="2"/>
              <a:buChar char="n"/>
            </a:pPr>
            <a:r>
              <a:rPr lang="en-US" altLang="zh-CN" sz="1650" dirty="0"/>
              <a:t>VALUES</a:t>
            </a:r>
            <a:r>
              <a:rPr lang="zh-CN" altLang="en-US" sz="1650" dirty="0"/>
              <a:t>子句按照</a:t>
            </a:r>
            <a:r>
              <a:rPr lang="en-US" altLang="zh-CN" sz="1650" dirty="0"/>
              <a:t>INTO</a:t>
            </a:r>
            <a:r>
              <a:rPr lang="zh-CN" altLang="en-US" sz="1650" dirty="0"/>
              <a:t>子句指定的属性次序对新元组的各属性赋值</a:t>
            </a:r>
            <a:endParaRPr lang="en-US" altLang="zh-CN" sz="1650" dirty="0"/>
          </a:p>
          <a:p>
            <a:pPr marL="0">
              <a:buSzTx/>
              <a:buFont typeface="Wingdings" pitchFamily="2" charset="2"/>
              <a:buChar char="n"/>
            </a:pPr>
            <a:r>
              <a:rPr lang="zh-CN" altLang="en-US" sz="1650" dirty="0"/>
              <a:t>字符串常数要用单引号（英文符号）括起来</a:t>
            </a:r>
          </a:p>
          <a:p>
            <a:pPr marL="0">
              <a:buSzTx/>
              <a:buNone/>
            </a:pPr>
            <a:endParaRPr lang="en-US" altLang="zh-CN" sz="1800"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D038984-DD80-C973-9580-B8151CD6EE27}"/>
              </a:ext>
            </a:extLst>
          </p:cNvPr>
          <p:cNvSpPr>
            <a:spLocks noGrp="1" noChangeArrowheads="1"/>
          </p:cNvSpPr>
          <p:nvPr>
            <p:ph type="title" idx="4294967295"/>
          </p:nvPr>
        </p:nvSpPr>
        <p:spPr>
          <a:xfrm>
            <a:off x="611560" y="586429"/>
            <a:ext cx="8229600" cy="848916"/>
          </a:xfrm>
        </p:spPr>
        <p:txBody>
          <a:bodyPr/>
          <a:lstStyle/>
          <a:p>
            <a:pPr eaLnBrk="1" hangingPunct="1"/>
            <a:r>
              <a:rPr lang="zh-CN" altLang="en-US" sz="2700" dirty="0"/>
              <a:t>插入一个元组（续）</a:t>
            </a:r>
          </a:p>
        </p:txBody>
      </p:sp>
      <p:sp>
        <p:nvSpPr>
          <p:cNvPr id="11267" name="Rectangle 3">
            <a:extLst>
              <a:ext uri="{FF2B5EF4-FFF2-40B4-BE49-F238E27FC236}">
                <a16:creationId xmlns:a16="http://schemas.microsoft.com/office/drawing/2014/main" id="{401D0E47-FD9B-5A7B-5059-EB65184DA7EF}"/>
              </a:ext>
            </a:extLst>
          </p:cNvPr>
          <p:cNvSpPr>
            <a:spLocks noGrp="1" noChangeArrowheads="1"/>
          </p:cNvSpPr>
          <p:nvPr>
            <p:ph type="body" idx="4294967295"/>
          </p:nvPr>
        </p:nvSpPr>
        <p:spPr>
          <a:xfrm>
            <a:off x="953598" y="1862826"/>
            <a:ext cx="6930770" cy="3575447"/>
          </a:xfrm>
        </p:spPr>
        <p:txBody>
          <a:bodyPr/>
          <a:lstStyle/>
          <a:p>
            <a:pPr eaLnBrk="1" hangingPunct="1">
              <a:buSzTx/>
              <a:buFont typeface="Wingdings" pitchFamily="2" charset="2"/>
              <a:buNone/>
            </a:pPr>
            <a:r>
              <a:rPr lang="en-US" altLang="zh-CN" sz="1800" dirty="0"/>
              <a:t>[</a:t>
            </a:r>
            <a:r>
              <a:rPr lang="zh-CN" altLang="en-US" sz="1800" dirty="0"/>
              <a:t>例</a:t>
            </a:r>
            <a:r>
              <a:rPr lang="en-US" altLang="zh-CN" sz="1800" dirty="0"/>
              <a:t>3.72]</a:t>
            </a:r>
            <a:r>
              <a:rPr lang="zh-CN" altLang="en-US" sz="1800" dirty="0"/>
              <a:t> 将学生张成民的信息插入到</a:t>
            </a:r>
            <a:r>
              <a:rPr lang="en-US" altLang="zh-CN" sz="1800" dirty="0"/>
              <a:t>Student</a:t>
            </a:r>
            <a:r>
              <a:rPr lang="zh-CN" altLang="en-US" sz="1800" dirty="0"/>
              <a:t>表中</a:t>
            </a:r>
            <a:endParaRPr lang="en-US" altLang="zh-CN" sz="1800" dirty="0"/>
          </a:p>
          <a:p>
            <a:pPr eaLnBrk="1" hangingPunct="1">
              <a:buSzTx/>
              <a:buFont typeface="Wingdings" pitchFamily="2" charset="2"/>
              <a:buNone/>
            </a:pPr>
            <a:endParaRPr lang="zh-CN" altLang="en-US" sz="1800" dirty="0"/>
          </a:p>
          <a:p>
            <a:pPr eaLnBrk="1" hangingPunct="1">
              <a:lnSpc>
                <a:spcPct val="150000"/>
              </a:lnSpc>
              <a:spcBef>
                <a:spcPct val="0"/>
              </a:spcBef>
              <a:buSzTx/>
              <a:buFont typeface="Wingdings" pitchFamily="2" charset="2"/>
              <a:buNone/>
            </a:pPr>
            <a:r>
              <a:rPr lang="en-US" altLang="zh-CN" sz="1650" dirty="0"/>
              <a:t>INSERT INTO Student</a:t>
            </a:r>
          </a:p>
          <a:p>
            <a:pPr eaLnBrk="1" hangingPunct="1">
              <a:lnSpc>
                <a:spcPct val="150000"/>
              </a:lnSpc>
              <a:spcBef>
                <a:spcPct val="0"/>
              </a:spcBef>
              <a:buSzTx/>
              <a:buFont typeface="Wingdings" pitchFamily="2" charset="2"/>
              <a:buNone/>
            </a:pPr>
            <a:r>
              <a:rPr lang="en-US" altLang="zh-CN" sz="1650" dirty="0"/>
              <a:t>VALUES ('20180008', '</a:t>
            </a:r>
            <a:r>
              <a:rPr lang="zh-CN" altLang="en-US" sz="1650" dirty="0"/>
              <a:t>张成民</a:t>
            </a:r>
            <a:r>
              <a:rPr lang="en-US" altLang="zh-CN" sz="1650" dirty="0"/>
              <a:t>', '</a:t>
            </a:r>
            <a:r>
              <a:rPr lang="zh-CN" altLang="en-US" sz="1650" dirty="0"/>
              <a:t>男</a:t>
            </a:r>
            <a:r>
              <a:rPr lang="en-US" altLang="zh-CN" sz="1650" dirty="0"/>
              <a:t>','2000-4-15','</a:t>
            </a:r>
            <a:r>
              <a:rPr lang="zh-CN" altLang="en-US" sz="1650" dirty="0"/>
              <a:t>计算机科学与技术</a:t>
            </a:r>
            <a:r>
              <a:rPr lang="en-US" altLang="zh-CN" sz="1650" dirty="0"/>
              <a:t>');</a:t>
            </a:r>
          </a:p>
          <a:p>
            <a:pPr eaLnBrk="1" hangingPunct="1">
              <a:lnSpc>
                <a:spcPct val="150000"/>
              </a:lnSpc>
              <a:spcBef>
                <a:spcPct val="0"/>
              </a:spcBef>
              <a:buSzTx/>
              <a:buFont typeface="Wingdings" pitchFamily="2" charset="2"/>
              <a:buNone/>
            </a:pPr>
            <a:endParaRPr lang="en-US" altLang="zh-CN" sz="1800" dirty="0"/>
          </a:p>
          <a:p>
            <a:pPr eaLnBrk="1" hangingPunct="1">
              <a:lnSpc>
                <a:spcPct val="150000"/>
              </a:lnSpc>
              <a:spcBef>
                <a:spcPct val="0"/>
              </a:spcBef>
              <a:buSzTx/>
              <a:buFont typeface="Wingdings" pitchFamily="2" charset="2"/>
              <a:buChar char="n"/>
            </a:pPr>
            <a:r>
              <a:rPr lang="en-US" altLang="zh-CN" sz="1650" dirty="0"/>
              <a:t>INTO</a:t>
            </a:r>
            <a:r>
              <a:rPr lang="zh-CN" altLang="en-US" sz="1650" dirty="0"/>
              <a:t>子句中只指出了表名，没有指出属性名。</a:t>
            </a:r>
            <a:endParaRPr lang="en-US" altLang="zh-CN" sz="1650" dirty="0"/>
          </a:p>
          <a:p>
            <a:pPr eaLnBrk="1" hangingPunct="1">
              <a:lnSpc>
                <a:spcPct val="150000"/>
              </a:lnSpc>
              <a:spcBef>
                <a:spcPct val="0"/>
              </a:spcBef>
              <a:buSzTx/>
              <a:buFont typeface="Wingdings" pitchFamily="2" charset="2"/>
              <a:buChar char="n"/>
            </a:pPr>
            <a:r>
              <a:rPr lang="zh-CN" altLang="en-US" sz="1650" dirty="0"/>
              <a:t>表示</a:t>
            </a:r>
            <a:r>
              <a:rPr lang="en-US" altLang="zh-CN" sz="1650" dirty="0"/>
              <a:t>VALUES</a:t>
            </a:r>
            <a:r>
              <a:rPr lang="zh-CN" altLang="en-US" sz="1650" dirty="0"/>
              <a:t>子句要在表的所有属性列上都指定值</a:t>
            </a:r>
            <a:endParaRPr lang="en-US" altLang="zh-CN" sz="1650" dirty="0"/>
          </a:p>
          <a:p>
            <a:pPr eaLnBrk="1" hangingPunct="1">
              <a:lnSpc>
                <a:spcPct val="150000"/>
              </a:lnSpc>
              <a:spcBef>
                <a:spcPct val="0"/>
              </a:spcBef>
              <a:buSzTx/>
              <a:buFont typeface="Wingdings" pitchFamily="2" charset="2"/>
              <a:buChar char="n"/>
            </a:pPr>
            <a:r>
              <a:rPr lang="zh-CN" altLang="en-US" sz="1650" dirty="0"/>
              <a:t>属性列的次序与</a:t>
            </a:r>
            <a:r>
              <a:rPr lang="en-US" altLang="zh-CN" sz="1650" dirty="0"/>
              <a:t>CREATE TABLE</a:t>
            </a:r>
            <a:r>
              <a:rPr lang="zh-CN" altLang="en-US" sz="1650" dirty="0"/>
              <a:t>中的次序相同。</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A044CDD-2199-DFC2-4EC8-7066CE59F316}"/>
              </a:ext>
            </a:extLst>
          </p:cNvPr>
          <p:cNvSpPr>
            <a:spLocks noGrp="1" noChangeArrowheads="1"/>
          </p:cNvSpPr>
          <p:nvPr>
            <p:ph type="title" idx="4294967295"/>
          </p:nvPr>
        </p:nvSpPr>
        <p:spPr>
          <a:xfrm>
            <a:off x="457200" y="452604"/>
            <a:ext cx="8229600" cy="848916"/>
          </a:xfrm>
        </p:spPr>
        <p:txBody>
          <a:bodyPr/>
          <a:lstStyle/>
          <a:p>
            <a:pPr eaLnBrk="1" hangingPunct="1"/>
            <a:r>
              <a:rPr lang="zh-CN" altLang="en-US" sz="2700" dirty="0"/>
              <a:t>插入一个元组（续）</a:t>
            </a:r>
          </a:p>
        </p:txBody>
      </p:sp>
      <p:sp>
        <p:nvSpPr>
          <p:cNvPr id="12291" name="Rectangle 3">
            <a:extLst>
              <a:ext uri="{FF2B5EF4-FFF2-40B4-BE49-F238E27FC236}">
                <a16:creationId xmlns:a16="http://schemas.microsoft.com/office/drawing/2014/main" id="{56153E0C-1EE7-FEE3-8FE0-4122D81E2AB2}"/>
              </a:ext>
            </a:extLst>
          </p:cNvPr>
          <p:cNvSpPr>
            <a:spLocks noGrp="1" noChangeArrowheads="1"/>
          </p:cNvSpPr>
          <p:nvPr>
            <p:ph type="body" idx="4294967295"/>
          </p:nvPr>
        </p:nvSpPr>
        <p:spPr>
          <a:xfrm>
            <a:off x="899592" y="1754815"/>
            <a:ext cx="7398822" cy="3801665"/>
          </a:xfrm>
        </p:spPr>
        <p:txBody>
          <a:bodyPr/>
          <a:lstStyle/>
          <a:p>
            <a:pPr eaLnBrk="1" hangingPunct="1">
              <a:buSzTx/>
              <a:buFont typeface="Wingdings" pitchFamily="2" charset="2"/>
              <a:buNone/>
            </a:pPr>
            <a:r>
              <a:rPr lang="en-US" altLang="zh-CN" sz="1800" dirty="0"/>
              <a:t>[</a:t>
            </a:r>
            <a:r>
              <a:rPr lang="zh-CN" altLang="en-US" sz="1800" dirty="0"/>
              <a:t>例</a:t>
            </a:r>
            <a:r>
              <a:rPr lang="en-US" altLang="zh-CN" sz="1800" dirty="0"/>
              <a:t>3.73]</a:t>
            </a:r>
            <a:r>
              <a:rPr lang="zh-CN" altLang="en-US" sz="1800" dirty="0"/>
              <a:t> 插入一条选课记录</a:t>
            </a:r>
            <a:endParaRPr lang="en-US" altLang="zh-CN" sz="1800" dirty="0"/>
          </a:p>
          <a:p>
            <a:pPr eaLnBrk="1" hangingPunct="1">
              <a:buSzTx/>
              <a:buFont typeface="Wingdings" pitchFamily="2" charset="2"/>
              <a:buNone/>
            </a:pPr>
            <a:endParaRPr lang="zh-CN" altLang="en-US" sz="1500" dirty="0"/>
          </a:p>
          <a:p>
            <a:pPr eaLnBrk="1" hangingPunct="1">
              <a:lnSpc>
                <a:spcPct val="120000"/>
              </a:lnSpc>
              <a:spcBef>
                <a:spcPct val="0"/>
              </a:spcBef>
              <a:buSzTx/>
              <a:buFont typeface="Wingdings" pitchFamily="2" charset="2"/>
              <a:buNone/>
            </a:pPr>
            <a:r>
              <a:rPr lang="en-US" altLang="zh-CN" sz="1650" dirty="0"/>
              <a:t>INSERT INTO SC(</a:t>
            </a:r>
            <a:r>
              <a:rPr lang="en-US" altLang="zh-CN" sz="1650" dirty="0" err="1"/>
              <a:t>Sno,Cno,Semester,Teachingclass</a:t>
            </a:r>
            <a:r>
              <a:rPr lang="en-US" altLang="zh-CN" sz="1650" dirty="0"/>
              <a:t>)</a:t>
            </a:r>
          </a:p>
          <a:p>
            <a:pPr eaLnBrk="1" hangingPunct="1">
              <a:lnSpc>
                <a:spcPct val="120000"/>
              </a:lnSpc>
              <a:spcBef>
                <a:spcPct val="0"/>
              </a:spcBef>
              <a:buSzTx/>
              <a:buFont typeface="Wingdings" pitchFamily="2" charset="2"/>
              <a:buNone/>
            </a:pPr>
            <a:r>
              <a:rPr lang="en-US" altLang="zh-CN" sz="1650" dirty="0"/>
              <a:t>VALUES ('20180005','81004','20202','81004-01’);</a:t>
            </a:r>
          </a:p>
          <a:p>
            <a:pPr eaLnBrk="1" hangingPunct="1">
              <a:lnSpc>
                <a:spcPct val="120000"/>
              </a:lnSpc>
              <a:spcBef>
                <a:spcPct val="0"/>
              </a:spcBef>
              <a:buSzTx/>
              <a:buFont typeface="Wingdings" pitchFamily="2" charset="2"/>
              <a:buChar char="n"/>
            </a:pPr>
            <a:r>
              <a:rPr lang="zh-CN" altLang="en-US" sz="1650" dirty="0"/>
              <a:t>数据库管理系统将在新插入记录的</a:t>
            </a:r>
            <a:r>
              <a:rPr lang="en-US" altLang="zh-CN" sz="1650" dirty="0"/>
              <a:t>Grade</a:t>
            </a:r>
            <a:r>
              <a:rPr lang="zh-CN" altLang="en-US" sz="1650" dirty="0"/>
              <a:t>列上自动地赋空值</a:t>
            </a:r>
            <a:endParaRPr lang="en-US" altLang="zh-CN" sz="1650" dirty="0"/>
          </a:p>
          <a:p>
            <a:pPr eaLnBrk="1" hangingPunct="1">
              <a:lnSpc>
                <a:spcPct val="120000"/>
              </a:lnSpc>
              <a:spcBef>
                <a:spcPct val="0"/>
              </a:spcBef>
              <a:buSzTx/>
              <a:buFont typeface="Wingdings" pitchFamily="2" charset="2"/>
              <a:buNone/>
            </a:pPr>
            <a:endParaRPr lang="en-US" altLang="zh-CN" sz="1650" dirty="0"/>
          </a:p>
          <a:p>
            <a:pPr eaLnBrk="1" hangingPunct="1">
              <a:lnSpc>
                <a:spcPct val="120000"/>
              </a:lnSpc>
              <a:spcBef>
                <a:spcPct val="0"/>
              </a:spcBef>
              <a:buSzTx/>
              <a:buFont typeface="Wingdings" pitchFamily="2" charset="2"/>
              <a:buNone/>
            </a:pPr>
            <a:r>
              <a:rPr lang="zh-CN" altLang="en-US" sz="1650" dirty="0"/>
              <a:t>或者：</a:t>
            </a:r>
          </a:p>
          <a:p>
            <a:pPr eaLnBrk="1" hangingPunct="1">
              <a:lnSpc>
                <a:spcPct val="120000"/>
              </a:lnSpc>
              <a:spcBef>
                <a:spcPct val="0"/>
              </a:spcBef>
              <a:buSzTx/>
              <a:buFont typeface="Wingdings" pitchFamily="2" charset="2"/>
              <a:buNone/>
            </a:pPr>
            <a:r>
              <a:rPr lang="en-US" altLang="zh-CN" sz="1650" dirty="0"/>
              <a:t>INSERT INTO SC</a:t>
            </a:r>
          </a:p>
          <a:p>
            <a:pPr eaLnBrk="1" hangingPunct="1">
              <a:lnSpc>
                <a:spcPct val="120000"/>
              </a:lnSpc>
              <a:spcBef>
                <a:spcPct val="0"/>
              </a:spcBef>
              <a:buSzTx/>
              <a:buFont typeface="Wingdings" pitchFamily="2" charset="2"/>
              <a:buNone/>
            </a:pPr>
            <a:r>
              <a:rPr lang="en-US" altLang="zh-CN" sz="1650" dirty="0"/>
              <a:t>VALUES ('20180005','81004',NULL,'20202','81004-01’);</a:t>
            </a:r>
          </a:p>
          <a:p>
            <a:pPr eaLnBrk="1" hangingPunct="1">
              <a:lnSpc>
                <a:spcPct val="120000"/>
              </a:lnSpc>
              <a:spcBef>
                <a:spcPct val="0"/>
              </a:spcBef>
              <a:buSzTx/>
              <a:buFont typeface="Wingdings" pitchFamily="2" charset="2"/>
              <a:buChar char="n"/>
            </a:pPr>
            <a:r>
              <a:rPr lang="en-US" altLang="zh-CN" sz="1650" dirty="0"/>
              <a:t>INTO</a:t>
            </a:r>
            <a:r>
              <a:rPr lang="zh-CN" altLang="en-US" sz="1650" dirty="0"/>
              <a:t>子句没有指出</a:t>
            </a:r>
            <a:r>
              <a:rPr lang="en-US" altLang="zh-CN" sz="1650" dirty="0"/>
              <a:t>SC</a:t>
            </a:r>
            <a:r>
              <a:rPr lang="zh-CN" altLang="en-US" sz="1650" dirty="0"/>
              <a:t>的属性名，所以在</a:t>
            </a:r>
            <a:r>
              <a:rPr lang="en-US" altLang="zh-CN" sz="1650" dirty="0"/>
              <a:t>VALUES</a:t>
            </a:r>
            <a:r>
              <a:rPr lang="zh-CN" altLang="en-US" sz="1650" dirty="0"/>
              <a:t>子句中对应的</a:t>
            </a:r>
            <a:r>
              <a:rPr lang="en-US" altLang="zh-CN" sz="1650" dirty="0"/>
              <a:t>Grade</a:t>
            </a:r>
            <a:r>
              <a:rPr lang="zh-CN" altLang="en-US" sz="1650" dirty="0"/>
              <a:t>列上要明确给出空值</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插入数据（续）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827584" y="1608534"/>
            <a:ext cx="8229600" cy="3640931"/>
          </a:xfrm>
        </p:spPr>
        <p:txBody>
          <a:bodyPr/>
          <a:lstStyle/>
          <a:p>
            <a:pPr lvl="1">
              <a:buFont typeface="Wingdings" pitchFamily="2" charset="2"/>
              <a:buNone/>
            </a:pPr>
            <a:endParaRPr lang="en-US" altLang="zh-CN" dirty="0"/>
          </a:p>
          <a:p>
            <a:pPr lvl="1">
              <a:lnSpc>
                <a:spcPct val="150000"/>
              </a:lnSpc>
              <a:buFont typeface="Wingdings" pitchFamily="2" charset="2"/>
              <a:buNone/>
            </a:pPr>
            <a:r>
              <a:rPr lang="en-US" altLang="zh-CN" sz="2100" dirty="0"/>
              <a:t>1.</a:t>
            </a:r>
            <a:r>
              <a:rPr lang="zh-CN" altLang="en-US" sz="2100" dirty="0"/>
              <a:t>插入一个元组</a:t>
            </a:r>
          </a:p>
          <a:p>
            <a:pPr lvl="1">
              <a:lnSpc>
                <a:spcPct val="150000"/>
              </a:lnSpc>
              <a:buNone/>
            </a:pPr>
            <a:r>
              <a:rPr lang="en-US" altLang="zh-CN" sz="2100" dirty="0">
                <a:solidFill>
                  <a:srgbClr val="7030A0"/>
                </a:solidFill>
              </a:rPr>
              <a:t>2.</a:t>
            </a:r>
            <a:r>
              <a:rPr lang="zh-CN" altLang="en-US" sz="2100" dirty="0">
                <a:solidFill>
                  <a:srgbClr val="7030A0"/>
                </a:solidFill>
              </a:rPr>
              <a:t>插入子查询结果</a:t>
            </a:r>
            <a:endParaRPr lang="en-US" altLang="zh-CN" sz="2100" dirty="0">
              <a:solidFill>
                <a:srgbClr val="7030A0"/>
              </a:solidFill>
            </a:endParaRPr>
          </a:p>
          <a:p>
            <a:pPr lvl="1">
              <a:lnSpc>
                <a:spcPct val="150000"/>
              </a:lnSpc>
              <a:buFont typeface="Wingdings" pitchFamily="2" charset="2"/>
              <a:buNone/>
            </a:pPr>
            <a:endParaRPr lang="zh-CN" altLang="en-US" sz="2100" dirty="0"/>
          </a:p>
          <a:p>
            <a:pPr lvl="1">
              <a:buFont typeface="Wingdings" pitchFamily="2" charset="2"/>
              <a:buNone/>
            </a:pPr>
            <a:endParaRPr lang="en-US" altLang="zh-CN" sz="2100" dirty="0"/>
          </a:p>
        </p:txBody>
      </p:sp>
    </p:spTree>
    <p:extLst>
      <p:ext uri="{BB962C8B-B14F-4D97-AF65-F5344CB8AC3E}">
        <p14:creationId xmlns:p14="http://schemas.microsoft.com/office/powerpoint/2010/main" val="304395711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42B4C30-76EF-2427-9083-68E86D3FE691}"/>
              </a:ext>
            </a:extLst>
          </p:cNvPr>
          <p:cNvSpPr>
            <a:spLocks noGrp="1" noChangeArrowheads="1"/>
          </p:cNvSpPr>
          <p:nvPr>
            <p:ph type="title" idx="4294967295"/>
          </p:nvPr>
        </p:nvSpPr>
        <p:spPr>
          <a:xfrm>
            <a:off x="683568" y="620688"/>
            <a:ext cx="8229600" cy="848916"/>
          </a:xfrm>
        </p:spPr>
        <p:txBody>
          <a:bodyPr/>
          <a:lstStyle/>
          <a:p>
            <a:pPr eaLnBrk="1" hangingPunct="1"/>
            <a:r>
              <a:rPr lang="en-US" altLang="zh-CN" sz="2700" dirty="0"/>
              <a:t>2. </a:t>
            </a:r>
            <a:r>
              <a:rPr lang="zh-CN" altLang="en-US" sz="2700" dirty="0"/>
              <a:t>插入子查询结果</a:t>
            </a:r>
          </a:p>
        </p:txBody>
      </p:sp>
      <p:sp>
        <p:nvSpPr>
          <p:cNvPr id="13315" name="Rectangle 3">
            <a:extLst>
              <a:ext uri="{FF2B5EF4-FFF2-40B4-BE49-F238E27FC236}">
                <a16:creationId xmlns:a16="http://schemas.microsoft.com/office/drawing/2014/main" id="{80677D9C-0A80-29B4-6530-2D37B305A717}"/>
              </a:ext>
            </a:extLst>
          </p:cNvPr>
          <p:cNvSpPr>
            <a:spLocks noGrp="1" noChangeArrowheads="1"/>
          </p:cNvSpPr>
          <p:nvPr>
            <p:ph type="body" idx="4294967295"/>
          </p:nvPr>
        </p:nvSpPr>
        <p:spPr>
          <a:xfrm>
            <a:off x="899592" y="1970839"/>
            <a:ext cx="7056784" cy="3640931"/>
          </a:xfrm>
        </p:spPr>
        <p:txBody>
          <a:bodyPr/>
          <a:lstStyle/>
          <a:p>
            <a:pPr eaLnBrk="1" hangingPunct="1"/>
            <a:r>
              <a:rPr lang="zh-CN" altLang="en-US" dirty="0"/>
              <a:t>语句格式</a:t>
            </a:r>
          </a:p>
          <a:p>
            <a:pPr eaLnBrk="1" hangingPunct="1">
              <a:buFont typeface="Wingdings" pitchFamily="2" charset="2"/>
              <a:buNone/>
            </a:pPr>
            <a:r>
              <a:rPr lang="zh-CN" altLang="en-US" dirty="0">
                <a:solidFill>
                  <a:srgbClr val="FF0000"/>
                </a:solidFill>
              </a:rPr>
              <a:t>   </a:t>
            </a:r>
            <a:r>
              <a:rPr lang="zh-CN" altLang="en-US" sz="1800" dirty="0">
                <a:solidFill>
                  <a:srgbClr val="FF0000"/>
                </a:solidFill>
              </a:rPr>
              <a:t> </a:t>
            </a:r>
            <a:r>
              <a:rPr lang="en-US" altLang="zh-CN" sz="1800" dirty="0"/>
              <a:t>INSERT INTO &lt;</a:t>
            </a:r>
            <a:r>
              <a:rPr lang="zh-CN" altLang="en-US" sz="1800" dirty="0"/>
              <a:t>表名</a:t>
            </a:r>
            <a:r>
              <a:rPr lang="en-US" altLang="zh-CN" sz="1800" dirty="0"/>
              <a:t>&gt; [</a:t>
            </a:r>
            <a:r>
              <a:rPr lang="zh-CN" altLang="en-US" sz="1800" dirty="0"/>
              <a:t>(</a:t>
            </a:r>
            <a:r>
              <a:rPr lang="en-US" altLang="zh-CN" sz="1800" dirty="0"/>
              <a:t>&lt;</a:t>
            </a:r>
            <a:r>
              <a:rPr lang="zh-CN" altLang="en-US" sz="1800" dirty="0"/>
              <a:t>属性列</a:t>
            </a:r>
            <a:r>
              <a:rPr lang="en-US" altLang="zh-CN" sz="1800" dirty="0"/>
              <a:t>1&gt; [</a:t>
            </a:r>
            <a:r>
              <a:rPr lang="zh-CN" altLang="en-US" sz="1800" dirty="0"/>
              <a:t>,</a:t>
            </a:r>
            <a:r>
              <a:rPr lang="en-US" altLang="zh-CN" sz="1800" dirty="0"/>
              <a:t>&lt;</a:t>
            </a:r>
            <a:r>
              <a:rPr lang="zh-CN" altLang="en-US" sz="1800" dirty="0"/>
              <a:t>属性列</a:t>
            </a:r>
            <a:r>
              <a:rPr lang="en-US" altLang="zh-CN" sz="1800" dirty="0"/>
              <a:t>2&gt;… </a:t>
            </a:r>
            <a:r>
              <a:rPr lang="zh-CN" altLang="en-US" sz="1800" dirty="0"/>
              <a:t>)</a:t>
            </a:r>
            <a:r>
              <a:rPr lang="en-US" altLang="zh-CN" sz="1800" dirty="0"/>
              <a:t>]</a:t>
            </a:r>
          </a:p>
          <a:p>
            <a:pPr eaLnBrk="1" hangingPunct="1">
              <a:buFont typeface="Wingdings" pitchFamily="2" charset="2"/>
              <a:buNone/>
            </a:pPr>
            <a:r>
              <a:rPr lang="en-US" altLang="zh-CN" sz="1800" dirty="0"/>
              <a:t> </a:t>
            </a:r>
            <a:r>
              <a:rPr lang="zh-CN" altLang="en-US" sz="1800" dirty="0"/>
              <a:t>	子查询;</a:t>
            </a:r>
          </a:p>
          <a:p>
            <a:pPr eaLnBrk="1" hangingPunct="1">
              <a:buFont typeface="Wingdings" pitchFamily="2" charset="2"/>
              <a:buNone/>
            </a:pPr>
            <a:endParaRPr lang="zh-CN" altLang="en-US" sz="1800" dirty="0"/>
          </a:p>
          <a:p>
            <a:pPr eaLnBrk="1" hangingPunct="1">
              <a:buFont typeface="Wingdings" pitchFamily="2" charset="2"/>
              <a:buNone/>
            </a:pPr>
            <a:endParaRPr lang="zh-CN" altLang="en-US" sz="1650"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15473E8-1DEE-6944-DEE3-DFC30F902474}"/>
              </a:ext>
            </a:extLst>
          </p:cNvPr>
          <p:cNvSpPr>
            <a:spLocks noGrp="1" noChangeArrowheads="1"/>
          </p:cNvSpPr>
          <p:nvPr>
            <p:ph type="title" idx="4294967295"/>
          </p:nvPr>
        </p:nvSpPr>
        <p:spPr>
          <a:xfrm>
            <a:off x="395536" y="404664"/>
            <a:ext cx="8229600" cy="848916"/>
          </a:xfrm>
        </p:spPr>
        <p:txBody>
          <a:bodyPr/>
          <a:lstStyle/>
          <a:p>
            <a:pPr eaLnBrk="1" hangingPunct="1"/>
            <a:r>
              <a:rPr lang="zh-CN" altLang="en-US" sz="2700" dirty="0"/>
              <a:t>插入子查询结果（续）</a:t>
            </a:r>
          </a:p>
        </p:txBody>
      </p:sp>
      <p:sp>
        <p:nvSpPr>
          <p:cNvPr id="13315" name="Rectangle 3">
            <a:extLst>
              <a:ext uri="{FF2B5EF4-FFF2-40B4-BE49-F238E27FC236}">
                <a16:creationId xmlns:a16="http://schemas.microsoft.com/office/drawing/2014/main" id="{161DED1F-BFEB-C3F8-8365-E4E02EED0870}"/>
              </a:ext>
            </a:extLst>
          </p:cNvPr>
          <p:cNvSpPr>
            <a:spLocks noGrp="1" noChangeArrowheads="1"/>
          </p:cNvSpPr>
          <p:nvPr>
            <p:ph type="body" idx="4294967295"/>
          </p:nvPr>
        </p:nvSpPr>
        <p:spPr>
          <a:xfrm>
            <a:off x="845586" y="1692908"/>
            <a:ext cx="7668852" cy="4124325"/>
          </a:xfrm>
        </p:spPr>
        <p:txBody>
          <a:bodyPr>
            <a:normAutofit/>
          </a:bodyPr>
          <a:lstStyle/>
          <a:p>
            <a:pPr marL="0">
              <a:lnSpc>
                <a:spcPct val="120000"/>
              </a:lnSpc>
              <a:spcBef>
                <a:spcPct val="0"/>
              </a:spcBef>
              <a:buSzTx/>
              <a:buNone/>
            </a:pPr>
            <a:r>
              <a:rPr lang="en-US" altLang="zh-CN" sz="1800" dirty="0"/>
              <a:t>[</a:t>
            </a:r>
            <a:r>
              <a:rPr lang="zh-CN" altLang="en-US" sz="1800" dirty="0"/>
              <a:t>例</a:t>
            </a:r>
            <a:r>
              <a:rPr lang="en-US" altLang="zh-CN" sz="1800" dirty="0"/>
              <a:t>3.74]</a:t>
            </a:r>
            <a:r>
              <a:rPr lang="zh-CN" altLang="en-US" sz="1800" dirty="0"/>
              <a:t> 对每一个专业，求学生平均年龄，并把结果存入数据库</a:t>
            </a:r>
          </a:p>
          <a:p>
            <a:pPr marL="0">
              <a:lnSpc>
                <a:spcPct val="120000"/>
              </a:lnSpc>
              <a:spcBef>
                <a:spcPct val="0"/>
              </a:spcBef>
              <a:buSzTx/>
              <a:buNone/>
            </a:pPr>
            <a:r>
              <a:rPr lang="zh-CN" altLang="en-US" sz="1800" dirty="0"/>
              <a:t>首先在数据库中建立一个新表，其中一列存放专业名，另一列存放学生的平均年龄。</a:t>
            </a:r>
            <a:endParaRPr lang="zh-CN" altLang="en-US" sz="1500" dirty="0"/>
          </a:p>
          <a:p>
            <a:pPr marL="0">
              <a:lnSpc>
                <a:spcPct val="120000"/>
              </a:lnSpc>
              <a:spcBef>
                <a:spcPct val="0"/>
              </a:spcBef>
              <a:buSzTx/>
              <a:buNone/>
            </a:pPr>
            <a:r>
              <a:rPr lang="en-US" altLang="zh-CN" sz="1500" dirty="0"/>
              <a:t>	CREATE TABLE </a:t>
            </a:r>
            <a:r>
              <a:rPr lang="en-US" altLang="zh-CN" sz="1500" dirty="0" err="1"/>
              <a:t>Smajor_age</a:t>
            </a:r>
            <a:endParaRPr lang="en-US" altLang="zh-CN" sz="1500" dirty="0"/>
          </a:p>
          <a:p>
            <a:pPr marL="0">
              <a:lnSpc>
                <a:spcPct val="120000"/>
              </a:lnSpc>
              <a:spcBef>
                <a:spcPct val="0"/>
              </a:spcBef>
              <a:buSzTx/>
              <a:buNone/>
            </a:pPr>
            <a:r>
              <a:rPr lang="en-US" altLang="zh-CN" sz="1500" dirty="0"/>
              <a:t>		(</a:t>
            </a:r>
            <a:r>
              <a:rPr lang="en-US" altLang="zh-CN" sz="1500" dirty="0" err="1"/>
              <a:t>Smajor</a:t>
            </a:r>
            <a:r>
              <a:rPr lang="en-US" altLang="zh-CN" sz="1500" dirty="0"/>
              <a:t>  VARCHAR(20),</a:t>
            </a:r>
          </a:p>
          <a:p>
            <a:pPr marL="0">
              <a:lnSpc>
                <a:spcPct val="120000"/>
              </a:lnSpc>
              <a:spcBef>
                <a:spcPct val="0"/>
              </a:spcBef>
              <a:buSzTx/>
              <a:buNone/>
            </a:pPr>
            <a:r>
              <a:rPr lang="en-US" altLang="zh-CN" sz="1500" dirty="0"/>
              <a:t>		</a:t>
            </a:r>
            <a:r>
              <a:rPr lang="en-US" altLang="zh-CN" sz="1500" dirty="0" err="1"/>
              <a:t>Avg_age</a:t>
            </a:r>
            <a:r>
              <a:rPr lang="en-US" altLang="zh-CN" sz="1500" dirty="0"/>
              <a:t> SMALLINT);</a:t>
            </a:r>
          </a:p>
          <a:p>
            <a:pPr marL="0">
              <a:lnSpc>
                <a:spcPct val="120000"/>
              </a:lnSpc>
              <a:spcBef>
                <a:spcPct val="0"/>
              </a:spcBef>
              <a:buSzTx/>
              <a:buNone/>
            </a:pPr>
            <a:endParaRPr lang="en-US" altLang="zh-CN" sz="1500" dirty="0"/>
          </a:p>
          <a:p>
            <a:pPr marL="0">
              <a:lnSpc>
                <a:spcPct val="120000"/>
              </a:lnSpc>
              <a:spcBef>
                <a:spcPct val="0"/>
              </a:spcBef>
              <a:buSzTx/>
              <a:buNone/>
            </a:pPr>
            <a:r>
              <a:rPr lang="zh-CN" altLang="en-US" sz="1650" dirty="0"/>
              <a:t>对</a:t>
            </a:r>
            <a:r>
              <a:rPr lang="en-US" altLang="zh-CN" sz="1650" dirty="0"/>
              <a:t>Student</a:t>
            </a:r>
            <a:r>
              <a:rPr lang="zh-CN" altLang="en-US" sz="1650" dirty="0"/>
              <a:t>表按专业分组求平均年龄，再把专业名和平均年龄存入新表中。</a:t>
            </a:r>
          </a:p>
          <a:p>
            <a:pPr marL="0">
              <a:lnSpc>
                <a:spcPct val="120000"/>
              </a:lnSpc>
              <a:spcBef>
                <a:spcPct val="0"/>
              </a:spcBef>
              <a:buSzTx/>
              <a:buNone/>
            </a:pPr>
            <a:r>
              <a:rPr lang="en-US" altLang="zh-CN" sz="1650" dirty="0"/>
              <a:t>INSERT INTO </a:t>
            </a:r>
            <a:r>
              <a:rPr lang="en-US" altLang="zh-CN" sz="1650" dirty="0" err="1"/>
              <a:t>Smajor_age</a:t>
            </a:r>
            <a:r>
              <a:rPr lang="en-US" altLang="zh-CN" sz="1650" dirty="0"/>
              <a:t>(</a:t>
            </a:r>
            <a:r>
              <a:rPr lang="en-US" altLang="zh-CN" sz="1650" dirty="0" err="1"/>
              <a:t>Smajor</a:t>
            </a:r>
            <a:r>
              <a:rPr lang="en-US" altLang="zh-CN" sz="1650" dirty="0"/>
              <a:t>, </a:t>
            </a:r>
            <a:r>
              <a:rPr lang="en-US" altLang="zh-CN" sz="1650" dirty="0" err="1"/>
              <a:t>Avg_age</a:t>
            </a:r>
            <a:r>
              <a:rPr lang="en-US" altLang="zh-CN" sz="1650" dirty="0"/>
              <a:t>)</a:t>
            </a:r>
          </a:p>
          <a:p>
            <a:pPr marL="0">
              <a:lnSpc>
                <a:spcPct val="120000"/>
              </a:lnSpc>
              <a:spcBef>
                <a:spcPct val="0"/>
              </a:spcBef>
              <a:buSzTx/>
              <a:buNone/>
            </a:pPr>
            <a:r>
              <a:rPr lang="en-US" altLang="zh-CN" sz="1500" dirty="0"/>
              <a:t>SELECT </a:t>
            </a:r>
            <a:r>
              <a:rPr lang="en-US" altLang="zh-CN" sz="1500" dirty="0" err="1"/>
              <a:t>Smajor,AVG</a:t>
            </a:r>
            <a:r>
              <a:rPr lang="en-US" altLang="zh-CN" sz="1500" dirty="0"/>
              <a:t>(</a:t>
            </a:r>
            <a:r>
              <a:rPr lang="en-US" altLang="zh-CN" sz="1600" dirty="0"/>
              <a:t>year(</a:t>
            </a:r>
            <a:r>
              <a:rPr lang="en-US" altLang="zh-CN" sz="1600" dirty="0" err="1"/>
              <a:t>getdate</a:t>
            </a:r>
            <a:r>
              <a:rPr lang="en-US" altLang="zh-CN" sz="1600" dirty="0"/>
              <a:t>()) – year(</a:t>
            </a:r>
            <a:r>
              <a:rPr lang="en-US" altLang="zh-CN" sz="1600" dirty="0" err="1"/>
              <a:t>Sbirthdate</a:t>
            </a:r>
            <a:r>
              <a:rPr lang="en-US" altLang="zh-CN" sz="1600" dirty="0"/>
              <a:t>) </a:t>
            </a:r>
            <a:r>
              <a:rPr lang="en-US" altLang="zh-CN" sz="1500" dirty="0"/>
              <a:t>)</a:t>
            </a:r>
          </a:p>
          <a:p>
            <a:pPr marL="0">
              <a:lnSpc>
                <a:spcPct val="120000"/>
              </a:lnSpc>
              <a:spcBef>
                <a:spcPct val="0"/>
              </a:spcBef>
              <a:buSzTx/>
              <a:buNone/>
            </a:pPr>
            <a:r>
              <a:rPr lang="en-US" altLang="zh-CN" sz="1650" dirty="0"/>
              <a:t>FROM Student</a:t>
            </a:r>
          </a:p>
          <a:p>
            <a:pPr marL="0">
              <a:lnSpc>
                <a:spcPct val="120000"/>
              </a:lnSpc>
              <a:spcBef>
                <a:spcPct val="0"/>
              </a:spcBef>
              <a:buSzTx/>
              <a:buNone/>
            </a:pPr>
            <a:r>
              <a:rPr lang="en-US" altLang="zh-CN" sz="1650" dirty="0"/>
              <a:t>GROUP BY </a:t>
            </a:r>
            <a:r>
              <a:rPr lang="en-US" altLang="zh-CN" sz="1650" dirty="0" err="1"/>
              <a:t>Smajor</a:t>
            </a:r>
            <a:r>
              <a:rPr lang="en-US" altLang="zh-CN" sz="1650" dirty="0"/>
              <a:t>; </a:t>
            </a:r>
            <a:r>
              <a:rPr lang="en-US" altLang="zh-CN" sz="1800" dirty="0"/>
              <a:t>                                       </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86F9D37E-4782-9D53-D80D-8BC0B39A3C3D}"/>
              </a:ext>
            </a:extLst>
          </p:cNvPr>
          <p:cNvSpPr>
            <a:spLocks noGrp="1" noChangeArrowheads="1"/>
          </p:cNvSpPr>
          <p:nvPr>
            <p:ph type="title" idx="4294967295"/>
          </p:nvPr>
        </p:nvSpPr>
        <p:spPr>
          <a:xfrm>
            <a:off x="611560" y="404664"/>
            <a:ext cx="8229600" cy="848916"/>
          </a:xfrm>
        </p:spPr>
        <p:txBody>
          <a:bodyPr/>
          <a:lstStyle/>
          <a:p>
            <a:pPr eaLnBrk="1" hangingPunct="1"/>
            <a:r>
              <a:rPr lang="zh-CN" altLang="en-US" sz="2700" dirty="0"/>
              <a:t>插入子查询结果（续）</a:t>
            </a:r>
          </a:p>
        </p:txBody>
      </p:sp>
      <p:sp>
        <p:nvSpPr>
          <p:cNvPr id="15363" name="Rectangle 3">
            <a:extLst>
              <a:ext uri="{FF2B5EF4-FFF2-40B4-BE49-F238E27FC236}">
                <a16:creationId xmlns:a16="http://schemas.microsoft.com/office/drawing/2014/main" id="{35546E4D-4C27-96B5-F652-F8F1E64A73AB}"/>
              </a:ext>
            </a:extLst>
          </p:cNvPr>
          <p:cNvSpPr>
            <a:spLocks noGrp="1" noChangeArrowheads="1"/>
          </p:cNvSpPr>
          <p:nvPr>
            <p:ph type="body" idx="4294967295"/>
          </p:nvPr>
        </p:nvSpPr>
        <p:spPr>
          <a:xfrm>
            <a:off x="728573" y="1628800"/>
            <a:ext cx="7995574" cy="3895725"/>
          </a:xfrm>
        </p:spPr>
        <p:txBody>
          <a:bodyPr/>
          <a:lstStyle/>
          <a:p>
            <a:pPr eaLnBrk="1" hangingPunct="1">
              <a:lnSpc>
                <a:spcPct val="110000"/>
              </a:lnSpc>
            </a:pPr>
            <a:r>
              <a:rPr lang="zh-CN" altLang="en-US" sz="2400" dirty="0"/>
              <a:t>关系数据库管理系统在执行插入语句时会检查所插元组是否破坏表上已定义的完整性规则</a:t>
            </a:r>
          </a:p>
          <a:p>
            <a:pPr lvl="1">
              <a:lnSpc>
                <a:spcPct val="110000"/>
              </a:lnSpc>
            </a:pPr>
            <a:r>
              <a:rPr lang="zh-CN" altLang="en-US" dirty="0"/>
              <a:t>实体完整性</a:t>
            </a:r>
          </a:p>
          <a:p>
            <a:pPr lvl="1">
              <a:lnSpc>
                <a:spcPct val="110000"/>
              </a:lnSpc>
            </a:pPr>
            <a:r>
              <a:rPr lang="zh-CN" altLang="en-US" dirty="0"/>
              <a:t>参照完整性</a:t>
            </a:r>
          </a:p>
          <a:p>
            <a:pPr lvl="1">
              <a:lnSpc>
                <a:spcPct val="110000"/>
              </a:lnSpc>
            </a:pPr>
            <a:r>
              <a:rPr lang="zh-CN" altLang="en-US" dirty="0"/>
              <a:t>用户定义的完整性</a:t>
            </a:r>
          </a:p>
          <a:p>
            <a:pPr lvl="2">
              <a:lnSpc>
                <a:spcPct val="110000"/>
              </a:lnSpc>
              <a:buSzPct val="87000"/>
              <a:buFont typeface="Wingdings" pitchFamily="2" charset="2"/>
              <a:buChar char="l"/>
            </a:pPr>
            <a:r>
              <a:rPr lang="en-US" altLang="zh-CN" sz="1650" dirty="0"/>
              <a:t>NOT NULL</a:t>
            </a:r>
            <a:r>
              <a:rPr lang="zh-CN" altLang="en-US" sz="1650" dirty="0"/>
              <a:t>约束</a:t>
            </a:r>
          </a:p>
          <a:p>
            <a:pPr lvl="2">
              <a:lnSpc>
                <a:spcPct val="110000"/>
              </a:lnSpc>
              <a:buSzPct val="87000"/>
              <a:buFont typeface="Wingdings" pitchFamily="2" charset="2"/>
              <a:buChar char="l"/>
            </a:pPr>
            <a:r>
              <a:rPr lang="en-US" altLang="zh-CN" sz="1650" dirty="0"/>
              <a:t>UNIQUE</a:t>
            </a:r>
            <a:r>
              <a:rPr lang="zh-CN" altLang="en-US" sz="1650" dirty="0"/>
              <a:t>约束</a:t>
            </a:r>
          </a:p>
          <a:p>
            <a:pPr lvl="2">
              <a:lnSpc>
                <a:spcPct val="110000"/>
              </a:lnSpc>
              <a:buSzPct val="87000"/>
              <a:buFont typeface="Wingdings" pitchFamily="2" charset="2"/>
              <a:buChar char="l"/>
            </a:pPr>
            <a:r>
              <a:rPr lang="en-US" altLang="zh-CN" sz="1650" dirty="0"/>
              <a:t>CHECK</a:t>
            </a:r>
            <a:r>
              <a:rPr lang="zh-CN" altLang="en-US" sz="1650" dirty="0"/>
              <a:t>约束</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AFCF51B-5AE9-3E0A-0694-C1845D6CEAD4}"/>
              </a:ext>
            </a:extLst>
          </p:cNvPr>
          <p:cNvSpPr>
            <a:spLocks noGrp="1" noChangeArrowheads="1"/>
          </p:cNvSpPr>
          <p:nvPr>
            <p:ph type="title" idx="4294967295"/>
          </p:nvPr>
        </p:nvSpPr>
        <p:spPr>
          <a:xfrm>
            <a:off x="827584" y="548680"/>
            <a:ext cx="8229600" cy="848916"/>
          </a:xfrm>
        </p:spPr>
        <p:txBody>
          <a:bodyPr/>
          <a:lstStyle/>
          <a:p>
            <a:pPr eaLnBrk="1" hangingPunct="1"/>
            <a:r>
              <a:rPr lang="en-US" altLang="zh-CN" sz="2700" dirty="0"/>
              <a:t>3.4  </a:t>
            </a:r>
            <a:r>
              <a:rPr lang="zh-CN" altLang="en-US" sz="2700" dirty="0"/>
              <a:t>数据更新 </a:t>
            </a:r>
          </a:p>
        </p:txBody>
      </p:sp>
      <p:sp>
        <p:nvSpPr>
          <p:cNvPr id="16387" name="Rectangle 3">
            <a:extLst>
              <a:ext uri="{FF2B5EF4-FFF2-40B4-BE49-F238E27FC236}">
                <a16:creationId xmlns:a16="http://schemas.microsoft.com/office/drawing/2014/main" id="{B8313305-0546-579C-49BC-858762BEF5ED}"/>
              </a:ext>
            </a:extLst>
          </p:cNvPr>
          <p:cNvSpPr>
            <a:spLocks noGrp="1" noChangeArrowheads="1"/>
          </p:cNvSpPr>
          <p:nvPr>
            <p:ph type="body" idx="4294967295"/>
          </p:nvPr>
        </p:nvSpPr>
        <p:spPr>
          <a:xfrm>
            <a:off x="1007604" y="1970839"/>
            <a:ext cx="6056709" cy="3640931"/>
          </a:xfrm>
        </p:spPr>
        <p:txBody>
          <a:bodyPr/>
          <a:lstStyle/>
          <a:p>
            <a:pPr algn="just" eaLnBrk="1" hangingPunct="1">
              <a:lnSpc>
                <a:spcPct val="180000"/>
              </a:lnSpc>
              <a:buFont typeface="Wingdings" pitchFamily="2" charset="2"/>
              <a:buNone/>
            </a:pPr>
            <a:r>
              <a:rPr lang="en-US" altLang="zh-CN" dirty="0"/>
              <a:t>3.4.1  </a:t>
            </a:r>
            <a:r>
              <a:rPr lang="zh-CN" altLang="en-US" dirty="0"/>
              <a:t>插入数据</a:t>
            </a:r>
          </a:p>
          <a:p>
            <a:pPr algn="just" eaLnBrk="1" hangingPunct="1">
              <a:lnSpc>
                <a:spcPct val="180000"/>
              </a:lnSpc>
              <a:buFont typeface="Wingdings" pitchFamily="2" charset="2"/>
              <a:buNone/>
            </a:pPr>
            <a:r>
              <a:rPr lang="en-US" altLang="zh-CN" dirty="0">
                <a:solidFill>
                  <a:srgbClr val="00B050"/>
                </a:solidFill>
              </a:rPr>
              <a:t>3.4.2  </a:t>
            </a:r>
            <a:r>
              <a:rPr lang="zh-CN" altLang="en-US" dirty="0">
                <a:solidFill>
                  <a:srgbClr val="00B050"/>
                </a:solidFill>
              </a:rPr>
              <a:t>修改数据</a:t>
            </a:r>
          </a:p>
          <a:p>
            <a:pPr eaLnBrk="1" hangingPunct="1">
              <a:lnSpc>
                <a:spcPct val="180000"/>
              </a:lnSpc>
              <a:buFont typeface="Wingdings" pitchFamily="2" charset="2"/>
              <a:buNone/>
            </a:pPr>
            <a:r>
              <a:rPr lang="en-US" altLang="zh-CN" dirty="0"/>
              <a:t>3.4.3  </a:t>
            </a:r>
            <a:r>
              <a:rPr lang="zh-CN" altLang="en-US" dirty="0"/>
              <a:t>删除数据 </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0FA26B2A-E3AF-7068-16D1-C4C45CB0D5E8}"/>
              </a:ext>
            </a:extLst>
          </p:cNvPr>
          <p:cNvSpPr>
            <a:spLocks noGrp="1" noChangeArrowheads="1"/>
          </p:cNvSpPr>
          <p:nvPr>
            <p:ph type="title" idx="4294967295"/>
          </p:nvPr>
        </p:nvSpPr>
        <p:spPr>
          <a:xfrm>
            <a:off x="457200" y="476672"/>
            <a:ext cx="8229600" cy="848916"/>
          </a:xfrm>
        </p:spPr>
        <p:txBody>
          <a:bodyPr/>
          <a:lstStyle/>
          <a:p>
            <a:pPr eaLnBrk="1" hangingPunct="1"/>
            <a:r>
              <a:rPr lang="en-US" altLang="zh-CN" sz="2700" dirty="0"/>
              <a:t>3.4.2  </a:t>
            </a:r>
            <a:r>
              <a:rPr lang="zh-CN" altLang="en-US" sz="2700" dirty="0"/>
              <a:t>修改数据</a:t>
            </a:r>
          </a:p>
        </p:txBody>
      </p:sp>
      <p:sp>
        <p:nvSpPr>
          <p:cNvPr id="17411" name="Rectangle 3">
            <a:extLst>
              <a:ext uri="{FF2B5EF4-FFF2-40B4-BE49-F238E27FC236}">
                <a16:creationId xmlns:a16="http://schemas.microsoft.com/office/drawing/2014/main" id="{C9B4610E-6A8A-4928-9744-1F355F6A0289}"/>
              </a:ext>
            </a:extLst>
          </p:cNvPr>
          <p:cNvSpPr>
            <a:spLocks noGrp="1" noChangeArrowheads="1"/>
          </p:cNvSpPr>
          <p:nvPr>
            <p:ph type="body" idx="4294967295"/>
          </p:nvPr>
        </p:nvSpPr>
        <p:spPr>
          <a:xfrm>
            <a:off x="899592" y="1885950"/>
            <a:ext cx="7200800" cy="3086100"/>
          </a:xfrm>
        </p:spPr>
        <p:txBody>
          <a:bodyPr>
            <a:normAutofit lnSpcReduction="10000"/>
          </a:bodyPr>
          <a:lstStyle/>
          <a:p>
            <a:pPr marL="0" indent="0">
              <a:lnSpc>
                <a:spcPct val="120000"/>
              </a:lnSpc>
              <a:spcBef>
                <a:spcPct val="0"/>
              </a:spcBef>
              <a:buNone/>
            </a:pPr>
            <a:r>
              <a:rPr lang="zh-CN" altLang="en-US" sz="2600" dirty="0"/>
              <a:t>修改操作又称为更新操作，其语句的一般语法为：</a:t>
            </a:r>
          </a:p>
          <a:p>
            <a:pPr marL="0" indent="0">
              <a:lnSpc>
                <a:spcPct val="120000"/>
              </a:lnSpc>
              <a:spcBef>
                <a:spcPct val="0"/>
              </a:spcBef>
              <a:buNone/>
            </a:pPr>
            <a:r>
              <a:rPr lang="en-US" altLang="zh-CN" sz="2200" dirty="0"/>
              <a:t>UPDATE &lt;</a:t>
            </a:r>
            <a:r>
              <a:rPr lang="zh-CN" altLang="en-US" sz="2200" dirty="0"/>
              <a:t>表名</a:t>
            </a:r>
            <a:r>
              <a:rPr lang="en-US" altLang="zh-CN" sz="2200" dirty="0"/>
              <a:t>&gt;</a:t>
            </a:r>
          </a:p>
          <a:p>
            <a:pPr marL="0" indent="0">
              <a:lnSpc>
                <a:spcPct val="120000"/>
              </a:lnSpc>
              <a:spcBef>
                <a:spcPct val="0"/>
              </a:spcBef>
              <a:buNone/>
            </a:pPr>
            <a:r>
              <a:rPr lang="en-US" altLang="zh-CN" sz="2200" dirty="0"/>
              <a:t>SET &lt;</a:t>
            </a:r>
            <a:r>
              <a:rPr lang="zh-CN" altLang="en-US" sz="2200" dirty="0"/>
              <a:t>列名</a:t>
            </a:r>
            <a:r>
              <a:rPr lang="en-US" altLang="zh-CN" sz="2200" dirty="0"/>
              <a:t>&gt;=&lt;</a:t>
            </a:r>
            <a:r>
              <a:rPr lang="zh-CN" altLang="en-US" sz="2200" dirty="0"/>
              <a:t>表达式</a:t>
            </a:r>
            <a:r>
              <a:rPr lang="en-US" altLang="zh-CN" sz="2200" dirty="0"/>
              <a:t>&gt; [ ,&lt;</a:t>
            </a:r>
            <a:r>
              <a:rPr lang="zh-CN" altLang="en-US" sz="2200" dirty="0"/>
              <a:t>列名</a:t>
            </a:r>
            <a:r>
              <a:rPr lang="en-US" altLang="zh-CN" sz="2200" dirty="0"/>
              <a:t>&gt;=&lt;</a:t>
            </a:r>
            <a:r>
              <a:rPr lang="zh-CN" altLang="en-US" sz="2200" dirty="0"/>
              <a:t>表达式</a:t>
            </a:r>
            <a:r>
              <a:rPr lang="en-US" altLang="zh-CN" sz="2200" dirty="0"/>
              <a:t>&gt; ] …</a:t>
            </a:r>
          </a:p>
          <a:p>
            <a:pPr marL="0" indent="0">
              <a:lnSpc>
                <a:spcPct val="120000"/>
              </a:lnSpc>
              <a:spcBef>
                <a:spcPct val="0"/>
              </a:spcBef>
              <a:buNone/>
            </a:pPr>
            <a:r>
              <a:rPr lang="en-US" altLang="zh-CN" sz="2200" dirty="0"/>
              <a:t>[WHERE &lt;</a:t>
            </a:r>
            <a:r>
              <a:rPr lang="zh-CN" altLang="en-US" sz="2200" dirty="0"/>
              <a:t>条件</a:t>
            </a:r>
            <a:r>
              <a:rPr lang="en-US" altLang="zh-CN" sz="2200" dirty="0"/>
              <a:t>&gt; ] ;</a:t>
            </a:r>
          </a:p>
          <a:p>
            <a:pPr marL="0" indent="0">
              <a:lnSpc>
                <a:spcPct val="120000"/>
              </a:lnSpc>
              <a:spcBef>
                <a:spcPct val="0"/>
              </a:spcBef>
              <a:buNone/>
            </a:pPr>
            <a:endParaRPr lang="en-US" altLang="zh-CN" dirty="0"/>
          </a:p>
          <a:p>
            <a:pPr marL="0" indent="0">
              <a:lnSpc>
                <a:spcPct val="120000"/>
              </a:lnSpc>
              <a:spcBef>
                <a:spcPct val="0"/>
              </a:spcBef>
              <a:buFont typeface="Wingdings" pitchFamily="2" charset="2"/>
              <a:buChar char="n"/>
            </a:pPr>
            <a:r>
              <a:rPr lang="zh-CN" altLang="en-US" sz="1800" dirty="0"/>
              <a:t>功能：修改指定表中满足</a:t>
            </a:r>
            <a:r>
              <a:rPr lang="en-US" altLang="zh-CN" sz="1800" dirty="0"/>
              <a:t>WHERE</a:t>
            </a:r>
            <a:r>
              <a:rPr lang="zh-CN" altLang="en-US" sz="1800" dirty="0"/>
              <a:t>子句条件的元组</a:t>
            </a:r>
            <a:endParaRPr lang="en-US" altLang="zh-CN" sz="1800" dirty="0"/>
          </a:p>
          <a:p>
            <a:pPr marL="0" indent="0">
              <a:lnSpc>
                <a:spcPct val="120000"/>
              </a:lnSpc>
              <a:spcBef>
                <a:spcPct val="0"/>
              </a:spcBef>
              <a:buFont typeface="Wingdings" pitchFamily="2" charset="2"/>
              <a:buChar char="n"/>
            </a:pPr>
            <a:r>
              <a:rPr lang="en-US" altLang="zh-CN" sz="1800" dirty="0"/>
              <a:t>SET</a:t>
            </a:r>
            <a:r>
              <a:rPr lang="zh-CN" altLang="en-US" sz="1800" dirty="0"/>
              <a:t>子句给出</a:t>
            </a:r>
            <a:r>
              <a:rPr lang="en-US" altLang="zh-CN" sz="1800" dirty="0"/>
              <a:t>&lt;</a:t>
            </a:r>
            <a:r>
              <a:rPr lang="zh-CN" altLang="en-US" sz="1800" dirty="0"/>
              <a:t>表达式</a:t>
            </a:r>
            <a:r>
              <a:rPr lang="en-US" altLang="zh-CN" sz="1800" dirty="0"/>
              <a:t>&gt;</a:t>
            </a:r>
            <a:r>
              <a:rPr lang="zh-CN" altLang="en-US" sz="1800" dirty="0"/>
              <a:t>的值用于取代相应的属性列值</a:t>
            </a:r>
            <a:endParaRPr lang="en-US" altLang="zh-CN" sz="1800" dirty="0"/>
          </a:p>
          <a:p>
            <a:pPr marL="0" indent="0">
              <a:lnSpc>
                <a:spcPct val="120000"/>
              </a:lnSpc>
              <a:spcBef>
                <a:spcPct val="0"/>
              </a:spcBef>
              <a:buFont typeface="Wingdings" pitchFamily="2" charset="2"/>
              <a:buChar char="n"/>
            </a:pPr>
            <a:r>
              <a:rPr lang="zh-CN" altLang="en-US" sz="1800" dirty="0"/>
              <a:t>如果省略</a:t>
            </a:r>
            <a:r>
              <a:rPr lang="en-US" altLang="zh-CN" sz="1800" dirty="0"/>
              <a:t>WHERE</a:t>
            </a:r>
            <a:r>
              <a:rPr lang="zh-CN" altLang="en-US" sz="1800" dirty="0"/>
              <a:t>子句，则表示要修改表中的所有元组</a:t>
            </a:r>
          </a:p>
          <a:p>
            <a:pPr lvl="1">
              <a:lnSpc>
                <a:spcPct val="110000"/>
              </a:lnSpc>
              <a:buSzPct val="75000"/>
            </a:pPr>
            <a:endParaRPr lang="zh-CN" altLang="en-US"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插入数据（续）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755576" y="1608534"/>
            <a:ext cx="8229600" cy="3640931"/>
          </a:xfrm>
        </p:spPr>
        <p:txBody>
          <a:bodyPr/>
          <a:lstStyle/>
          <a:p>
            <a:pPr lvl="1">
              <a:buFont typeface="Wingdings" pitchFamily="2" charset="2"/>
              <a:buNone/>
            </a:pPr>
            <a:endParaRPr lang="en-US" altLang="zh-CN" dirty="0"/>
          </a:p>
          <a:p>
            <a:pPr lvl="1">
              <a:lnSpc>
                <a:spcPct val="150000"/>
              </a:lnSpc>
              <a:buNone/>
            </a:pPr>
            <a:r>
              <a:rPr lang="en-US" altLang="zh-CN" sz="2100" dirty="0">
                <a:solidFill>
                  <a:srgbClr val="7030A0"/>
                </a:solidFill>
              </a:rPr>
              <a:t>1.</a:t>
            </a:r>
            <a:r>
              <a:rPr lang="zh-CN" altLang="en-US" sz="2100" dirty="0">
                <a:solidFill>
                  <a:srgbClr val="7030A0"/>
                </a:solidFill>
              </a:rPr>
              <a:t>修改某一个元组的值</a:t>
            </a:r>
            <a:endParaRPr lang="en-US" altLang="zh-CN" sz="2100" dirty="0">
              <a:solidFill>
                <a:srgbClr val="7030A0"/>
              </a:solidFill>
            </a:endParaRPr>
          </a:p>
          <a:p>
            <a:pPr lvl="1">
              <a:lnSpc>
                <a:spcPct val="150000"/>
              </a:lnSpc>
              <a:buFont typeface="Wingdings" pitchFamily="2" charset="2"/>
              <a:buNone/>
            </a:pPr>
            <a:r>
              <a:rPr lang="en-US" altLang="zh-CN" sz="2100" dirty="0"/>
              <a:t>2.</a:t>
            </a:r>
            <a:r>
              <a:rPr lang="zh-CN" altLang="en-US" sz="2100" dirty="0"/>
              <a:t>修改多个元组的值</a:t>
            </a:r>
            <a:endParaRPr lang="en-US" altLang="zh-CN" sz="2100" dirty="0"/>
          </a:p>
          <a:p>
            <a:pPr lvl="1">
              <a:lnSpc>
                <a:spcPct val="150000"/>
              </a:lnSpc>
              <a:buNone/>
            </a:pPr>
            <a:r>
              <a:rPr lang="en-US" altLang="zh-CN" sz="2100" dirty="0"/>
              <a:t>3.</a:t>
            </a:r>
            <a:r>
              <a:rPr lang="zh-CN" altLang="en-US" sz="2100" dirty="0"/>
              <a:t>带子查询的修改语句</a:t>
            </a:r>
          </a:p>
          <a:p>
            <a:pPr lvl="1">
              <a:buFont typeface="Wingdings" pitchFamily="2" charset="2"/>
              <a:buNone/>
            </a:pPr>
            <a:endParaRPr lang="en-US" altLang="zh-CN" sz="2100" dirty="0"/>
          </a:p>
        </p:txBody>
      </p:sp>
    </p:spTree>
    <p:extLst>
      <p:ext uri="{BB962C8B-B14F-4D97-AF65-F5344CB8AC3E}">
        <p14:creationId xmlns:p14="http://schemas.microsoft.com/office/powerpoint/2010/main" val="315051289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A5A36C51-D7B9-44B5-64E1-455E210723BB}"/>
              </a:ext>
            </a:extLst>
          </p:cNvPr>
          <p:cNvSpPr>
            <a:spLocks noGrp="1" noChangeArrowheads="1"/>
          </p:cNvSpPr>
          <p:nvPr>
            <p:ph type="title" idx="4294967295"/>
          </p:nvPr>
        </p:nvSpPr>
        <p:spPr>
          <a:xfrm>
            <a:off x="521550" y="511614"/>
            <a:ext cx="8229600" cy="848916"/>
          </a:xfrm>
        </p:spPr>
        <p:txBody>
          <a:bodyPr/>
          <a:lstStyle/>
          <a:p>
            <a:pPr eaLnBrk="1" hangingPunct="1"/>
            <a:r>
              <a:rPr lang="en-US" altLang="zh-CN" sz="2700" dirty="0"/>
              <a:t>1</a:t>
            </a:r>
            <a:r>
              <a:rPr lang="zh-CN" altLang="en-US" sz="2700" dirty="0"/>
              <a:t>. 修改某一个元组的值</a:t>
            </a:r>
          </a:p>
        </p:txBody>
      </p:sp>
      <p:sp>
        <p:nvSpPr>
          <p:cNvPr id="18435" name="Rectangle 3">
            <a:extLst>
              <a:ext uri="{FF2B5EF4-FFF2-40B4-BE49-F238E27FC236}">
                <a16:creationId xmlns:a16="http://schemas.microsoft.com/office/drawing/2014/main" id="{848E5AC1-3966-CCC4-BFA7-0F6B721BAFBD}"/>
              </a:ext>
            </a:extLst>
          </p:cNvPr>
          <p:cNvSpPr>
            <a:spLocks noGrp="1" noChangeArrowheads="1"/>
          </p:cNvSpPr>
          <p:nvPr>
            <p:ph type="body" idx="4294967295"/>
          </p:nvPr>
        </p:nvSpPr>
        <p:spPr>
          <a:xfrm>
            <a:off x="521550" y="1862827"/>
            <a:ext cx="8229600" cy="3640931"/>
          </a:xfrm>
        </p:spPr>
        <p:txBody>
          <a:bodyPr/>
          <a:lstStyle/>
          <a:p>
            <a:pPr marL="0" algn="just">
              <a:lnSpc>
                <a:spcPct val="150000"/>
              </a:lnSpc>
              <a:buSzTx/>
              <a:buNone/>
            </a:pPr>
            <a:r>
              <a:rPr lang="en-US" altLang="zh-CN" sz="1800" dirty="0"/>
              <a:t>[</a:t>
            </a:r>
            <a:r>
              <a:rPr lang="zh-CN" altLang="en-US" sz="1800" dirty="0"/>
              <a:t>例</a:t>
            </a:r>
            <a:r>
              <a:rPr lang="en-US" altLang="zh-CN" sz="1800" dirty="0"/>
              <a:t>3.75]</a:t>
            </a:r>
            <a:r>
              <a:rPr lang="zh-CN" altLang="en-US" sz="1800" dirty="0"/>
              <a:t> 将学生</a:t>
            </a:r>
            <a:r>
              <a:rPr lang="en-US" altLang="zh-CN" sz="1800" dirty="0"/>
              <a:t>20180001</a:t>
            </a:r>
            <a:r>
              <a:rPr lang="zh-CN" altLang="en-US" sz="1800" dirty="0"/>
              <a:t>的出生日期改为</a:t>
            </a:r>
            <a:r>
              <a:rPr lang="en-US" altLang="zh-CN" sz="1800" dirty="0"/>
              <a:t>2001</a:t>
            </a:r>
            <a:r>
              <a:rPr lang="zh-CN" altLang="en-US" sz="1800" dirty="0"/>
              <a:t>年</a:t>
            </a:r>
            <a:r>
              <a:rPr lang="en-US" altLang="zh-CN" sz="1800" dirty="0"/>
              <a:t>3</a:t>
            </a:r>
            <a:r>
              <a:rPr lang="zh-CN" altLang="en-US" sz="1800" dirty="0"/>
              <a:t>月</a:t>
            </a:r>
            <a:r>
              <a:rPr lang="en-US" altLang="zh-CN" sz="1800" dirty="0"/>
              <a:t>18</a:t>
            </a:r>
            <a:r>
              <a:rPr lang="zh-CN" altLang="en-US" sz="1800" dirty="0"/>
              <a:t>日</a:t>
            </a:r>
          </a:p>
          <a:p>
            <a:pPr marL="0" algn="just">
              <a:lnSpc>
                <a:spcPct val="150000"/>
              </a:lnSpc>
              <a:buSzTx/>
              <a:buNone/>
            </a:pPr>
            <a:r>
              <a:rPr lang="en-US" altLang="zh-CN" sz="1800" dirty="0"/>
              <a:t>	UPDATE Student</a:t>
            </a:r>
          </a:p>
          <a:p>
            <a:pPr marL="0" algn="just">
              <a:lnSpc>
                <a:spcPct val="150000"/>
              </a:lnSpc>
              <a:buSzTx/>
              <a:buNone/>
            </a:pPr>
            <a:r>
              <a:rPr lang="en-US" altLang="zh-CN" sz="1800" dirty="0"/>
              <a:t>	SET </a:t>
            </a:r>
            <a:r>
              <a:rPr lang="en-US" altLang="zh-CN" sz="1800" dirty="0" err="1"/>
              <a:t>Sbirthdate</a:t>
            </a:r>
            <a:r>
              <a:rPr lang="en-US" altLang="zh-CN" sz="1800" dirty="0"/>
              <a:t>=‘2001-3-18'</a:t>
            </a:r>
          </a:p>
          <a:p>
            <a:pPr marL="0" algn="just">
              <a:lnSpc>
                <a:spcPct val="150000"/>
              </a:lnSpc>
              <a:buSzTx/>
              <a:buNone/>
            </a:pPr>
            <a:r>
              <a:rPr lang="en-US" altLang="zh-CN" sz="1800" dirty="0"/>
              <a:t>	WHERE </a:t>
            </a:r>
            <a:r>
              <a:rPr lang="en-US" altLang="zh-CN" sz="1800" dirty="0" err="1"/>
              <a:t>Sno</a:t>
            </a:r>
            <a:r>
              <a:rPr lang="en-US" altLang="zh-CN" sz="1800" dirty="0"/>
              <a:t>='20180001';</a:t>
            </a:r>
          </a:p>
          <a:p>
            <a:pPr marL="0">
              <a:lnSpc>
                <a:spcPct val="120000"/>
              </a:lnSpc>
              <a:buSzTx/>
            </a:pPr>
            <a:endParaRPr lang="en-US" altLang="zh-CN" sz="2400"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插入数据（续）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683568" y="1608534"/>
            <a:ext cx="8229600"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修改某一个元组的值</a:t>
            </a:r>
            <a:endParaRPr lang="en-US" altLang="zh-CN" sz="2100" dirty="0"/>
          </a:p>
          <a:p>
            <a:pPr lvl="1">
              <a:lnSpc>
                <a:spcPct val="150000"/>
              </a:lnSpc>
              <a:buFont typeface="Wingdings" pitchFamily="2" charset="2"/>
              <a:buNone/>
            </a:pPr>
            <a:r>
              <a:rPr lang="en-US" altLang="zh-CN" sz="2100" dirty="0">
                <a:solidFill>
                  <a:srgbClr val="7030A0"/>
                </a:solidFill>
              </a:rPr>
              <a:t>2.</a:t>
            </a:r>
            <a:r>
              <a:rPr lang="zh-CN" altLang="en-US" sz="2100" dirty="0">
                <a:solidFill>
                  <a:srgbClr val="7030A0"/>
                </a:solidFill>
              </a:rPr>
              <a:t>修改多个元组的值</a:t>
            </a:r>
            <a:endParaRPr lang="en-US" altLang="zh-CN" sz="2100" dirty="0">
              <a:solidFill>
                <a:srgbClr val="7030A0"/>
              </a:solidFill>
            </a:endParaRPr>
          </a:p>
          <a:p>
            <a:pPr lvl="1">
              <a:lnSpc>
                <a:spcPct val="150000"/>
              </a:lnSpc>
              <a:buNone/>
            </a:pPr>
            <a:r>
              <a:rPr lang="en-US" altLang="zh-CN" sz="2100" dirty="0"/>
              <a:t>3.</a:t>
            </a:r>
            <a:r>
              <a:rPr lang="zh-CN" altLang="en-US" sz="2100" dirty="0"/>
              <a:t>带子查询的修改语句</a:t>
            </a:r>
          </a:p>
          <a:p>
            <a:pPr lvl="1">
              <a:buFont typeface="Wingdings" pitchFamily="2" charset="2"/>
              <a:buNone/>
            </a:pPr>
            <a:endParaRPr lang="en-US" altLang="zh-CN" sz="2100" dirty="0"/>
          </a:p>
        </p:txBody>
      </p:sp>
    </p:spTree>
    <p:extLst>
      <p:ext uri="{BB962C8B-B14F-4D97-AF65-F5344CB8AC3E}">
        <p14:creationId xmlns:p14="http://schemas.microsoft.com/office/powerpoint/2010/main" val="91614773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C9942202-1E3C-A7C8-BC6A-D84CDF5DCBC4}"/>
              </a:ext>
            </a:extLst>
          </p:cNvPr>
          <p:cNvSpPr>
            <a:spLocks noGrp="1" noChangeArrowheads="1"/>
          </p:cNvSpPr>
          <p:nvPr>
            <p:ph type="title" idx="4294967295"/>
          </p:nvPr>
        </p:nvSpPr>
        <p:spPr>
          <a:xfrm>
            <a:off x="457200" y="620688"/>
            <a:ext cx="8229600" cy="848916"/>
          </a:xfrm>
        </p:spPr>
        <p:txBody>
          <a:bodyPr/>
          <a:lstStyle/>
          <a:p>
            <a:pPr eaLnBrk="1" hangingPunct="1"/>
            <a:r>
              <a:rPr lang="en-US" altLang="zh-CN" sz="2700" dirty="0"/>
              <a:t>2. </a:t>
            </a:r>
            <a:r>
              <a:rPr lang="zh-CN" altLang="en-US" sz="2700" dirty="0"/>
              <a:t>修改多个元组的值</a:t>
            </a:r>
          </a:p>
        </p:txBody>
      </p:sp>
      <p:sp>
        <p:nvSpPr>
          <p:cNvPr id="19459" name="Rectangle 3">
            <a:extLst>
              <a:ext uri="{FF2B5EF4-FFF2-40B4-BE49-F238E27FC236}">
                <a16:creationId xmlns:a16="http://schemas.microsoft.com/office/drawing/2014/main" id="{CEB387B0-2746-6183-5107-1954E2D57EE3}"/>
              </a:ext>
            </a:extLst>
          </p:cNvPr>
          <p:cNvSpPr>
            <a:spLocks noGrp="1" noChangeArrowheads="1"/>
          </p:cNvSpPr>
          <p:nvPr>
            <p:ph type="body" idx="4294967295"/>
          </p:nvPr>
        </p:nvSpPr>
        <p:spPr>
          <a:xfrm>
            <a:off x="683568" y="1916833"/>
            <a:ext cx="8229600" cy="3640931"/>
          </a:xfrm>
        </p:spPr>
        <p:txBody>
          <a:bodyPr/>
          <a:lstStyle/>
          <a:p>
            <a:pPr marL="0" algn="just">
              <a:buSzTx/>
              <a:buNone/>
            </a:pPr>
            <a:r>
              <a:rPr lang="en-US" altLang="zh-CN" sz="1800" dirty="0"/>
              <a:t>[</a:t>
            </a:r>
            <a:r>
              <a:rPr lang="zh-CN" altLang="en-US" sz="1800" dirty="0"/>
              <a:t>例</a:t>
            </a:r>
            <a:r>
              <a:rPr lang="en-US" altLang="zh-CN" sz="1800" dirty="0"/>
              <a:t>3.76]</a:t>
            </a:r>
            <a:r>
              <a:rPr lang="zh-CN" altLang="en-US" sz="1800" dirty="0"/>
              <a:t>将</a:t>
            </a:r>
            <a:r>
              <a:rPr lang="en-US" altLang="zh-CN" sz="1800" dirty="0"/>
              <a:t>2020</a:t>
            </a:r>
            <a:r>
              <a:rPr lang="zh-CN" altLang="en-US" sz="1800" dirty="0"/>
              <a:t>年第</a:t>
            </a:r>
            <a:r>
              <a:rPr lang="en-US" altLang="zh-CN" sz="1800" dirty="0"/>
              <a:t>1</a:t>
            </a:r>
            <a:r>
              <a:rPr lang="zh-CN" altLang="en-US" sz="1800" dirty="0"/>
              <a:t>学期选修</a:t>
            </a:r>
            <a:r>
              <a:rPr lang="en-US" altLang="zh-CN" sz="1800" dirty="0"/>
              <a:t>81002</a:t>
            </a:r>
            <a:r>
              <a:rPr lang="zh-CN" altLang="en-US" sz="1800" dirty="0"/>
              <a:t>课程所有学生的成绩减少</a:t>
            </a:r>
            <a:r>
              <a:rPr lang="en-US" altLang="zh-CN" sz="1800" dirty="0"/>
              <a:t>5</a:t>
            </a:r>
            <a:r>
              <a:rPr lang="zh-CN" altLang="en-US" sz="1800" dirty="0"/>
              <a:t>分</a:t>
            </a:r>
          </a:p>
          <a:p>
            <a:pPr marL="0" algn="just">
              <a:lnSpc>
                <a:spcPct val="150000"/>
              </a:lnSpc>
              <a:buSzTx/>
              <a:buNone/>
            </a:pPr>
            <a:r>
              <a:rPr lang="en-US" altLang="zh-CN" sz="1800" dirty="0"/>
              <a:t>	UPDATE SC</a:t>
            </a:r>
          </a:p>
          <a:p>
            <a:pPr marL="0" algn="just">
              <a:lnSpc>
                <a:spcPct val="150000"/>
              </a:lnSpc>
              <a:buSzTx/>
              <a:buNone/>
            </a:pPr>
            <a:r>
              <a:rPr lang="en-US" altLang="zh-CN" sz="1800" dirty="0"/>
              <a:t>	SET Grade= Grade-5</a:t>
            </a:r>
          </a:p>
          <a:p>
            <a:pPr marL="0" algn="just">
              <a:lnSpc>
                <a:spcPct val="150000"/>
              </a:lnSpc>
              <a:buSzTx/>
              <a:buNone/>
            </a:pPr>
            <a:r>
              <a:rPr lang="en-US" altLang="zh-CN" sz="1800" dirty="0"/>
              <a:t>	WHERE Semester='20201' AND </a:t>
            </a:r>
            <a:r>
              <a:rPr lang="en-US" altLang="zh-CN" sz="1800" dirty="0" err="1"/>
              <a:t>Cno</a:t>
            </a:r>
            <a:r>
              <a:rPr lang="en-US" altLang="zh-CN" sz="1800" dirty="0"/>
              <a:t>='81002'</a:t>
            </a:r>
          </a:p>
          <a:p>
            <a:pPr marL="0" algn="just">
              <a:buSzTx/>
              <a:buNone/>
            </a:pPr>
            <a:endParaRPr lang="zh-CN" altLang="en-US" sz="1800" dirty="0"/>
          </a:p>
          <a:p>
            <a:pPr marL="0" algn="just">
              <a:buSzTx/>
              <a:buNone/>
            </a:pPr>
            <a:endParaRPr lang="en-US" altLang="zh-CN" dirty="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a:xfrm>
            <a:off x="457200" y="692696"/>
            <a:ext cx="8229600" cy="1143000"/>
          </a:xfrm>
        </p:spPr>
        <p:txBody>
          <a:bodyPr/>
          <a:lstStyle/>
          <a:p>
            <a:pPr eaLnBrk="1" hangingPunct="1"/>
            <a:r>
              <a:rPr lang="zh-CN" altLang="en-US" sz="2700" dirty="0"/>
              <a:t>插入数据（续）</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575556" y="1754815"/>
            <a:ext cx="8229600"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修改某一个元组的值</a:t>
            </a:r>
            <a:endParaRPr lang="en-US" altLang="zh-CN" sz="2100" dirty="0"/>
          </a:p>
          <a:p>
            <a:pPr lvl="1">
              <a:lnSpc>
                <a:spcPct val="150000"/>
              </a:lnSpc>
              <a:buFont typeface="Wingdings" pitchFamily="2" charset="2"/>
              <a:buNone/>
            </a:pPr>
            <a:r>
              <a:rPr lang="en-US" altLang="zh-CN" sz="2100" dirty="0"/>
              <a:t>2.</a:t>
            </a:r>
            <a:r>
              <a:rPr lang="zh-CN" altLang="en-US" sz="2100" dirty="0"/>
              <a:t>修改多个元组的值</a:t>
            </a:r>
            <a:endParaRPr lang="en-US" altLang="zh-CN" sz="2100" dirty="0"/>
          </a:p>
          <a:p>
            <a:pPr lvl="1">
              <a:lnSpc>
                <a:spcPct val="150000"/>
              </a:lnSpc>
              <a:buNone/>
            </a:pPr>
            <a:r>
              <a:rPr lang="en-US" altLang="zh-CN" sz="2100" dirty="0">
                <a:solidFill>
                  <a:srgbClr val="7030A0"/>
                </a:solidFill>
              </a:rPr>
              <a:t>3.</a:t>
            </a:r>
            <a:r>
              <a:rPr lang="zh-CN" altLang="en-US" sz="2100" dirty="0">
                <a:solidFill>
                  <a:srgbClr val="7030A0"/>
                </a:solidFill>
              </a:rPr>
              <a:t>带子查询的修改语句</a:t>
            </a:r>
          </a:p>
          <a:p>
            <a:pPr lvl="1">
              <a:buFont typeface="Wingdings" pitchFamily="2" charset="2"/>
              <a:buNone/>
            </a:pPr>
            <a:endParaRPr lang="en-US" altLang="zh-CN" sz="2100" dirty="0"/>
          </a:p>
        </p:txBody>
      </p:sp>
    </p:spTree>
    <p:extLst>
      <p:ext uri="{BB962C8B-B14F-4D97-AF65-F5344CB8AC3E}">
        <p14:creationId xmlns:p14="http://schemas.microsoft.com/office/powerpoint/2010/main" val="32825438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B2C6CA8-A2AD-013E-4C0F-CB9A89394A2D}"/>
              </a:ext>
            </a:extLst>
          </p:cNvPr>
          <p:cNvSpPr>
            <a:spLocks noGrp="1" noChangeArrowheads="1"/>
          </p:cNvSpPr>
          <p:nvPr>
            <p:ph type="title" idx="4294967295"/>
          </p:nvPr>
        </p:nvSpPr>
        <p:spPr>
          <a:xfrm>
            <a:off x="457200" y="620688"/>
            <a:ext cx="8229600" cy="848916"/>
          </a:xfrm>
        </p:spPr>
        <p:txBody>
          <a:bodyPr/>
          <a:lstStyle/>
          <a:p>
            <a:pPr eaLnBrk="1" hangingPunct="1"/>
            <a:r>
              <a:rPr lang="en-US" altLang="zh-CN" sz="2700" dirty="0"/>
              <a:t>3. </a:t>
            </a:r>
            <a:r>
              <a:rPr lang="zh-CN" altLang="en-US" sz="2700" dirty="0"/>
              <a:t>带子查询的修改语句</a:t>
            </a:r>
          </a:p>
        </p:txBody>
      </p:sp>
      <p:sp>
        <p:nvSpPr>
          <p:cNvPr id="21507" name="Rectangle 3">
            <a:extLst>
              <a:ext uri="{FF2B5EF4-FFF2-40B4-BE49-F238E27FC236}">
                <a16:creationId xmlns:a16="http://schemas.microsoft.com/office/drawing/2014/main" id="{CEE72338-54BC-1CF1-D9BC-943FD9796AA6}"/>
              </a:ext>
            </a:extLst>
          </p:cNvPr>
          <p:cNvSpPr>
            <a:spLocks noGrp="1" noChangeArrowheads="1"/>
          </p:cNvSpPr>
          <p:nvPr>
            <p:ph type="body" idx="4294967295"/>
          </p:nvPr>
        </p:nvSpPr>
        <p:spPr>
          <a:xfrm>
            <a:off x="737575" y="1916832"/>
            <a:ext cx="7002777" cy="3293269"/>
          </a:xfrm>
        </p:spPr>
        <p:txBody>
          <a:bodyPr>
            <a:normAutofit/>
          </a:bodyPr>
          <a:lstStyle/>
          <a:p>
            <a:pPr marL="0">
              <a:buSzTx/>
              <a:buNone/>
            </a:pPr>
            <a:r>
              <a:rPr lang="zh-CN" altLang="en-US" sz="2000" dirty="0"/>
              <a:t>子查询也可以嵌套在</a:t>
            </a:r>
            <a:r>
              <a:rPr lang="en-US" altLang="zh-CN" sz="2000" dirty="0"/>
              <a:t>UPDATE</a:t>
            </a:r>
            <a:r>
              <a:rPr lang="zh-CN" altLang="en-US" sz="2000" dirty="0"/>
              <a:t>语句中，用以构造修改的条件。</a:t>
            </a:r>
          </a:p>
          <a:p>
            <a:pPr marL="0" algn="just">
              <a:buSzTx/>
              <a:buNone/>
            </a:pPr>
            <a:endParaRPr lang="en-US" altLang="zh-CN" sz="1800" dirty="0"/>
          </a:p>
          <a:p>
            <a:pPr marL="0" algn="just">
              <a:buSzTx/>
              <a:buNone/>
            </a:pPr>
            <a:r>
              <a:rPr lang="en-US" altLang="zh-CN" sz="1800" dirty="0"/>
              <a:t>[</a:t>
            </a:r>
            <a:r>
              <a:rPr lang="zh-CN" altLang="en-US" sz="1800" dirty="0"/>
              <a:t>例</a:t>
            </a:r>
            <a:r>
              <a:rPr lang="en-US" altLang="zh-CN" sz="1800" dirty="0"/>
              <a:t>3.77]</a:t>
            </a:r>
            <a:r>
              <a:rPr lang="zh-CN" altLang="en-US" sz="1800" dirty="0"/>
              <a:t> 将计算机科学与技术专业学生成绩置零</a:t>
            </a:r>
          </a:p>
          <a:p>
            <a:pPr marL="0" algn="just">
              <a:buSzTx/>
              <a:buNone/>
            </a:pPr>
            <a:endParaRPr lang="en-US" altLang="zh-CN" sz="1500" dirty="0"/>
          </a:p>
          <a:p>
            <a:pPr marL="0" algn="just">
              <a:buSzTx/>
              <a:buNone/>
            </a:pPr>
            <a:r>
              <a:rPr lang="en-US" altLang="zh-CN" sz="1500" dirty="0"/>
              <a:t>	</a:t>
            </a:r>
            <a:r>
              <a:rPr lang="en-US" altLang="zh-CN" sz="1650" dirty="0"/>
              <a:t>UPDATE SC</a:t>
            </a:r>
          </a:p>
          <a:p>
            <a:pPr marL="0" algn="just">
              <a:buSzTx/>
              <a:buNone/>
            </a:pPr>
            <a:r>
              <a:rPr lang="en-US" altLang="zh-CN" sz="1650" dirty="0"/>
              <a:t>	SET Grade=0</a:t>
            </a:r>
          </a:p>
          <a:p>
            <a:pPr marL="0" algn="just">
              <a:buSzTx/>
              <a:buNone/>
            </a:pPr>
            <a:r>
              <a:rPr lang="en-US" altLang="zh-CN" sz="1650" dirty="0"/>
              <a:t>	WHERE </a:t>
            </a:r>
            <a:r>
              <a:rPr lang="en-US" altLang="zh-CN" sz="1650" dirty="0" err="1"/>
              <a:t>Sno</a:t>
            </a:r>
            <a:r>
              <a:rPr lang="en-US" altLang="zh-CN" sz="1650" dirty="0"/>
              <a:t> IN</a:t>
            </a:r>
          </a:p>
          <a:p>
            <a:pPr marL="0" algn="just">
              <a:buSzTx/>
              <a:buNone/>
            </a:pPr>
            <a:r>
              <a:rPr lang="en-US" altLang="zh-CN" sz="1650" dirty="0"/>
              <a:t>		( SELECT </a:t>
            </a:r>
            <a:r>
              <a:rPr lang="en-US" altLang="zh-CN" sz="1650" dirty="0" err="1"/>
              <a:t>Sno</a:t>
            </a:r>
            <a:endParaRPr lang="en-US" altLang="zh-CN" sz="1650" dirty="0"/>
          </a:p>
          <a:p>
            <a:pPr marL="0" algn="just">
              <a:buSzTx/>
              <a:buNone/>
            </a:pPr>
            <a:r>
              <a:rPr lang="en-US" altLang="zh-CN" sz="1650" dirty="0"/>
              <a:t>		FROM Student</a:t>
            </a:r>
          </a:p>
          <a:p>
            <a:pPr marL="0" algn="just">
              <a:buSzTx/>
              <a:buNone/>
            </a:pPr>
            <a:r>
              <a:rPr lang="en-US" altLang="zh-CN" sz="1650" dirty="0"/>
              <a:t>		WHERE </a:t>
            </a:r>
            <a:r>
              <a:rPr lang="en-US" altLang="zh-CN" sz="1650" dirty="0" err="1"/>
              <a:t>Smajor</a:t>
            </a:r>
            <a:r>
              <a:rPr lang="en-US" altLang="zh-CN" sz="1650" dirty="0"/>
              <a:t>= '</a:t>
            </a:r>
            <a:r>
              <a:rPr lang="zh-CN" altLang="en-US" sz="1650" dirty="0"/>
              <a:t>计算机科学与技术</a:t>
            </a:r>
            <a:r>
              <a:rPr lang="en-US" altLang="zh-CN" sz="1650" dirty="0"/>
              <a:t>');</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6B20951-9D6E-3A32-1BD6-76F49D269CFB}"/>
              </a:ext>
            </a:extLst>
          </p:cNvPr>
          <p:cNvSpPr>
            <a:spLocks noGrp="1" noChangeArrowheads="1"/>
          </p:cNvSpPr>
          <p:nvPr>
            <p:ph type="title" idx="4294967295"/>
          </p:nvPr>
        </p:nvSpPr>
        <p:spPr>
          <a:xfrm>
            <a:off x="539552" y="520944"/>
            <a:ext cx="8229600" cy="848916"/>
          </a:xfrm>
        </p:spPr>
        <p:txBody>
          <a:bodyPr/>
          <a:lstStyle/>
          <a:p>
            <a:pPr eaLnBrk="1" hangingPunct="1"/>
            <a:r>
              <a:rPr lang="zh-CN" altLang="en-US" sz="2700" dirty="0"/>
              <a:t>修改数据（续）</a:t>
            </a:r>
          </a:p>
        </p:txBody>
      </p:sp>
      <p:sp>
        <p:nvSpPr>
          <p:cNvPr id="22531" name="Rectangle 3">
            <a:extLst>
              <a:ext uri="{FF2B5EF4-FFF2-40B4-BE49-F238E27FC236}">
                <a16:creationId xmlns:a16="http://schemas.microsoft.com/office/drawing/2014/main" id="{D371AF2C-D62D-2F66-449B-979649B89D64}"/>
              </a:ext>
            </a:extLst>
          </p:cNvPr>
          <p:cNvSpPr>
            <a:spLocks noGrp="1" noChangeArrowheads="1"/>
          </p:cNvSpPr>
          <p:nvPr>
            <p:ph type="body" idx="4294967295"/>
          </p:nvPr>
        </p:nvSpPr>
        <p:spPr>
          <a:xfrm>
            <a:off x="845586" y="1862827"/>
            <a:ext cx="7830870" cy="3640931"/>
          </a:xfrm>
        </p:spPr>
        <p:txBody>
          <a:bodyPr>
            <a:normAutofit/>
          </a:bodyPr>
          <a:lstStyle/>
          <a:p>
            <a:pPr eaLnBrk="1" hangingPunct="1">
              <a:lnSpc>
                <a:spcPct val="130000"/>
              </a:lnSpc>
            </a:pPr>
            <a:r>
              <a:rPr lang="zh-CN" altLang="en-US" sz="2400" dirty="0"/>
              <a:t>关系数据库管理系统在执行修改语句时会检查修改操作是否破坏表上已定义的完整性规则</a:t>
            </a:r>
          </a:p>
          <a:p>
            <a:pPr lvl="1">
              <a:lnSpc>
                <a:spcPct val="130000"/>
              </a:lnSpc>
            </a:pPr>
            <a:r>
              <a:rPr lang="zh-CN" altLang="en-US" dirty="0"/>
              <a:t>实体完整性</a:t>
            </a:r>
          </a:p>
          <a:p>
            <a:pPr lvl="1">
              <a:lnSpc>
                <a:spcPct val="130000"/>
              </a:lnSpc>
            </a:pPr>
            <a:r>
              <a:rPr lang="zh-CN" altLang="en-US" dirty="0"/>
              <a:t>主码不允许修改</a:t>
            </a:r>
          </a:p>
          <a:p>
            <a:pPr lvl="1">
              <a:lnSpc>
                <a:spcPct val="130000"/>
              </a:lnSpc>
            </a:pPr>
            <a:r>
              <a:rPr lang="zh-CN" altLang="en-US" dirty="0"/>
              <a:t>用户定义的完整性</a:t>
            </a:r>
          </a:p>
          <a:p>
            <a:pPr lvl="2">
              <a:lnSpc>
                <a:spcPct val="130000"/>
              </a:lnSpc>
              <a:buSzPct val="87000"/>
              <a:buFont typeface="Wingdings" pitchFamily="2" charset="2"/>
              <a:buChar char="l"/>
            </a:pPr>
            <a:r>
              <a:rPr lang="zh-CN" altLang="en-US" sz="1650" dirty="0"/>
              <a:t> </a:t>
            </a:r>
            <a:r>
              <a:rPr lang="en-US" altLang="zh-CN" sz="1650" dirty="0"/>
              <a:t>NOT NULL</a:t>
            </a:r>
            <a:r>
              <a:rPr lang="zh-CN" altLang="en-US" sz="1650" dirty="0"/>
              <a:t>约束</a:t>
            </a:r>
          </a:p>
          <a:p>
            <a:pPr lvl="2">
              <a:lnSpc>
                <a:spcPct val="130000"/>
              </a:lnSpc>
              <a:buSzPct val="87000"/>
              <a:buFont typeface="Wingdings" pitchFamily="2" charset="2"/>
              <a:buChar char="l"/>
            </a:pPr>
            <a:r>
              <a:rPr lang="zh-CN" altLang="en-US" sz="1650" dirty="0"/>
              <a:t> </a:t>
            </a:r>
            <a:r>
              <a:rPr lang="en-US" altLang="zh-CN" sz="1650" dirty="0"/>
              <a:t>UNIQUE</a:t>
            </a:r>
            <a:r>
              <a:rPr lang="zh-CN" altLang="en-US" sz="1650" dirty="0"/>
              <a:t>约束</a:t>
            </a:r>
          </a:p>
          <a:p>
            <a:pPr lvl="2">
              <a:lnSpc>
                <a:spcPct val="130000"/>
              </a:lnSpc>
              <a:buSzPct val="87000"/>
              <a:buFont typeface="Wingdings" pitchFamily="2" charset="2"/>
              <a:buChar char="l"/>
            </a:pPr>
            <a:r>
              <a:rPr lang="zh-CN" altLang="en-US" sz="1650" dirty="0"/>
              <a:t> </a:t>
            </a:r>
            <a:r>
              <a:rPr lang="en-US" altLang="zh-CN" sz="1650" dirty="0"/>
              <a:t>CHECK</a:t>
            </a:r>
            <a:r>
              <a:rPr lang="zh-CN" altLang="en-US" sz="1650" dirty="0"/>
              <a:t>约束</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EA84EF4-DC14-61B0-08A3-D2D6381AC85E}"/>
              </a:ext>
            </a:extLst>
          </p:cNvPr>
          <p:cNvSpPr>
            <a:spLocks noGrp="1" noChangeArrowheads="1"/>
          </p:cNvSpPr>
          <p:nvPr>
            <p:ph type="title" idx="4294967295"/>
          </p:nvPr>
        </p:nvSpPr>
        <p:spPr>
          <a:xfrm>
            <a:off x="457200" y="548680"/>
            <a:ext cx="8229600" cy="848916"/>
          </a:xfrm>
        </p:spPr>
        <p:txBody>
          <a:bodyPr/>
          <a:lstStyle/>
          <a:p>
            <a:pPr eaLnBrk="1" hangingPunct="1"/>
            <a:r>
              <a:rPr lang="en-US" altLang="zh-CN" sz="2700" dirty="0"/>
              <a:t>3.4  </a:t>
            </a:r>
            <a:r>
              <a:rPr lang="zh-CN" altLang="en-US" sz="2700" dirty="0"/>
              <a:t>数据更新 </a:t>
            </a:r>
          </a:p>
        </p:txBody>
      </p:sp>
      <p:sp>
        <p:nvSpPr>
          <p:cNvPr id="23555" name="Rectangle 3">
            <a:extLst>
              <a:ext uri="{FF2B5EF4-FFF2-40B4-BE49-F238E27FC236}">
                <a16:creationId xmlns:a16="http://schemas.microsoft.com/office/drawing/2014/main" id="{EA5B619D-0EA6-1897-F5A0-98B1985D4C9C}"/>
              </a:ext>
            </a:extLst>
          </p:cNvPr>
          <p:cNvSpPr>
            <a:spLocks noGrp="1" noChangeArrowheads="1"/>
          </p:cNvSpPr>
          <p:nvPr>
            <p:ph type="body" idx="4294967295"/>
          </p:nvPr>
        </p:nvSpPr>
        <p:spPr>
          <a:xfrm>
            <a:off x="899592" y="1970839"/>
            <a:ext cx="5678091" cy="3642122"/>
          </a:xfrm>
        </p:spPr>
        <p:txBody>
          <a:bodyPr/>
          <a:lstStyle/>
          <a:p>
            <a:pPr algn="just" eaLnBrk="1" hangingPunct="1">
              <a:lnSpc>
                <a:spcPct val="200000"/>
              </a:lnSpc>
              <a:buFont typeface="Wingdings" pitchFamily="2" charset="2"/>
              <a:buNone/>
            </a:pPr>
            <a:r>
              <a:rPr lang="en-US" altLang="zh-CN"/>
              <a:t>3.4.1  </a:t>
            </a:r>
            <a:r>
              <a:rPr lang="zh-CN" altLang="en-US"/>
              <a:t>插入数据</a:t>
            </a:r>
          </a:p>
          <a:p>
            <a:pPr algn="just" eaLnBrk="1" hangingPunct="1">
              <a:lnSpc>
                <a:spcPct val="200000"/>
              </a:lnSpc>
              <a:buFont typeface="Wingdings" pitchFamily="2" charset="2"/>
              <a:buNone/>
            </a:pPr>
            <a:r>
              <a:rPr lang="en-US" altLang="zh-CN"/>
              <a:t>3.4.2  </a:t>
            </a:r>
            <a:r>
              <a:rPr lang="zh-CN" altLang="en-US"/>
              <a:t>修改数据</a:t>
            </a:r>
          </a:p>
          <a:p>
            <a:pPr eaLnBrk="1" hangingPunct="1">
              <a:lnSpc>
                <a:spcPct val="200000"/>
              </a:lnSpc>
              <a:buFont typeface="Wingdings" pitchFamily="2" charset="2"/>
              <a:buNone/>
            </a:pPr>
            <a:r>
              <a:rPr lang="en-US" altLang="zh-CN">
                <a:solidFill>
                  <a:srgbClr val="00B050"/>
                </a:solidFill>
              </a:rPr>
              <a:t>3.4.3  </a:t>
            </a:r>
            <a:r>
              <a:rPr lang="zh-CN" altLang="en-US">
                <a:solidFill>
                  <a:srgbClr val="00B050"/>
                </a:solidFill>
              </a:rPr>
              <a:t>删除数据 </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E394E6F4-6EAF-EFB8-9215-91C2BD7C88A1}"/>
              </a:ext>
            </a:extLst>
          </p:cNvPr>
          <p:cNvSpPr>
            <a:spLocks noGrp="1" noChangeArrowheads="1"/>
          </p:cNvSpPr>
          <p:nvPr>
            <p:ph type="title" idx="4294967295"/>
          </p:nvPr>
        </p:nvSpPr>
        <p:spPr>
          <a:xfrm>
            <a:off x="376191" y="488704"/>
            <a:ext cx="8229600" cy="848916"/>
          </a:xfrm>
        </p:spPr>
        <p:txBody>
          <a:bodyPr/>
          <a:lstStyle/>
          <a:p>
            <a:pPr eaLnBrk="1" hangingPunct="1"/>
            <a:r>
              <a:rPr lang="en-US" altLang="zh-CN" sz="2700" dirty="0">
                <a:ea typeface="黑体" panose="02010609060101010101" pitchFamily="49" charset="-122"/>
              </a:rPr>
              <a:t>3.4.3  </a:t>
            </a:r>
            <a:r>
              <a:rPr lang="zh-CN" altLang="en-US" sz="2700" dirty="0"/>
              <a:t>删除数据</a:t>
            </a:r>
          </a:p>
        </p:txBody>
      </p:sp>
      <p:sp>
        <p:nvSpPr>
          <p:cNvPr id="24579" name="Rectangle 3">
            <a:extLst>
              <a:ext uri="{FF2B5EF4-FFF2-40B4-BE49-F238E27FC236}">
                <a16:creationId xmlns:a16="http://schemas.microsoft.com/office/drawing/2014/main" id="{78AC4A40-4125-1DE2-F628-C6229DAC73CD}"/>
              </a:ext>
            </a:extLst>
          </p:cNvPr>
          <p:cNvSpPr>
            <a:spLocks noGrp="1" noChangeArrowheads="1"/>
          </p:cNvSpPr>
          <p:nvPr>
            <p:ph type="body" idx="4294967295"/>
          </p:nvPr>
        </p:nvSpPr>
        <p:spPr>
          <a:xfrm>
            <a:off x="1007604" y="1701796"/>
            <a:ext cx="6966774" cy="3852863"/>
          </a:xfrm>
        </p:spPr>
        <p:txBody>
          <a:bodyPr>
            <a:normAutofit/>
          </a:bodyPr>
          <a:lstStyle/>
          <a:p>
            <a:pPr algn="just" eaLnBrk="1" hangingPunct="1">
              <a:lnSpc>
                <a:spcPct val="110000"/>
              </a:lnSpc>
            </a:pPr>
            <a:r>
              <a:rPr lang="zh-CN" altLang="en-US" sz="2400" dirty="0"/>
              <a:t>语句格式</a:t>
            </a:r>
          </a:p>
          <a:p>
            <a:pPr algn="just" eaLnBrk="1" hangingPunct="1">
              <a:lnSpc>
                <a:spcPct val="110000"/>
              </a:lnSpc>
              <a:buFont typeface="Wingdings" pitchFamily="2" charset="2"/>
              <a:buNone/>
            </a:pPr>
            <a:r>
              <a:rPr lang="zh-CN" altLang="en-US" sz="2000" dirty="0"/>
              <a:t>        </a:t>
            </a:r>
            <a:r>
              <a:rPr lang="en-US" altLang="zh-CN" sz="2000" dirty="0"/>
              <a:t>DELETE FROM  &lt;</a:t>
            </a:r>
            <a:r>
              <a:rPr lang="zh-CN" altLang="en-US" sz="2000" dirty="0"/>
              <a:t>表名</a:t>
            </a:r>
            <a:r>
              <a:rPr lang="en-US" altLang="zh-CN" sz="2000" dirty="0"/>
              <a:t>&gt;</a:t>
            </a:r>
          </a:p>
          <a:p>
            <a:pPr algn="just" eaLnBrk="1" hangingPunct="1">
              <a:lnSpc>
                <a:spcPct val="110000"/>
              </a:lnSpc>
              <a:buFont typeface="Wingdings" pitchFamily="2" charset="2"/>
              <a:buNone/>
            </a:pPr>
            <a:r>
              <a:rPr lang="en-US" altLang="zh-CN" sz="2000" dirty="0"/>
              <a:t>       [WHERE &lt;</a:t>
            </a:r>
            <a:r>
              <a:rPr lang="zh-CN" altLang="en-US" sz="2000" dirty="0"/>
              <a:t>条件</a:t>
            </a:r>
            <a:r>
              <a:rPr lang="en-US" altLang="zh-CN" sz="2000" dirty="0"/>
              <a:t>&gt;]</a:t>
            </a:r>
            <a:r>
              <a:rPr lang="zh-CN" altLang="en-US" sz="2000" dirty="0"/>
              <a:t>;</a:t>
            </a:r>
          </a:p>
          <a:p>
            <a:pPr algn="just" eaLnBrk="1" hangingPunct="1">
              <a:lnSpc>
                <a:spcPct val="110000"/>
              </a:lnSpc>
            </a:pPr>
            <a:r>
              <a:rPr lang="zh-CN" altLang="en-US" sz="2400" dirty="0"/>
              <a:t>功能</a:t>
            </a:r>
          </a:p>
          <a:p>
            <a:pPr lvl="1" algn="just">
              <a:lnSpc>
                <a:spcPct val="110000"/>
              </a:lnSpc>
            </a:pPr>
            <a:r>
              <a:rPr lang="zh-CN" altLang="en-US" dirty="0"/>
              <a:t>删除指定表中满足</a:t>
            </a:r>
            <a:r>
              <a:rPr lang="en-US" altLang="zh-CN" dirty="0"/>
              <a:t>WHERE</a:t>
            </a:r>
            <a:r>
              <a:rPr lang="zh-CN" altLang="en-US" dirty="0"/>
              <a:t>子句条件的元组</a:t>
            </a:r>
          </a:p>
          <a:p>
            <a:pPr algn="just" eaLnBrk="1" hangingPunct="1">
              <a:lnSpc>
                <a:spcPct val="110000"/>
              </a:lnSpc>
            </a:pPr>
            <a:r>
              <a:rPr lang="en-US" altLang="zh-CN" sz="2400" dirty="0"/>
              <a:t>WHERE</a:t>
            </a:r>
            <a:r>
              <a:rPr lang="zh-CN" altLang="en-US" sz="2400" dirty="0"/>
              <a:t>子句</a:t>
            </a:r>
          </a:p>
          <a:p>
            <a:pPr lvl="1" algn="just">
              <a:lnSpc>
                <a:spcPct val="110000"/>
              </a:lnSpc>
            </a:pPr>
            <a:r>
              <a:rPr lang="zh-CN" altLang="en-US" dirty="0"/>
              <a:t>指定要删除的元组</a:t>
            </a:r>
          </a:p>
          <a:p>
            <a:pPr lvl="1" algn="just">
              <a:lnSpc>
                <a:spcPct val="110000"/>
              </a:lnSpc>
            </a:pPr>
            <a:r>
              <a:rPr lang="zh-CN" altLang="en-US" dirty="0"/>
              <a:t>缺省表示要删除表中的全部元组，表的定义仍在字典中</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删除数据</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755576" y="1608534"/>
            <a:ext cx="8229600" cy="3640931"/>
          </a:xfrm>
        </p:spPr>
        <p:txBody>
          <a:bodyPr/>
          <a:lstStyle/>
          <a:p>
            <a:pPr lvl="1">
              <a:buFont typeface="Wingdings" pitchFamily="2" charset="2"/>
              <a:buNone/>
            </a:pPr>
            <a:endParaRPr lang="en-US" altLang="zh-CN" dirty="0"/>
          </a:p>
          <a:p>
            <a:pPr lvl="1">
              <a:lnSpc>
                <a:spcPct val="150000"/>
              </a:lnSpc>
              <a:buNone/>
            </a:pPr>
            <a:r>
              <a:rPr lang="en-US" altLang="zh-CN" sz="2100" dirty="0">
                <a:solidFill>
                  <a:srgbClr val="7030A0"/>
                </a:solidFill>
              </a:rPr>
              <a:t>1.</a:t>
            </a:r>
            <a:r>
              <a:rPr lang="zh-CN" altLang="en-US" sz="2100" dirty="0">
                <a:solidFill>
                  <a:srgbClr val="7030A0"/>
                </a:solidFill>
              </a:rPr>
              <a:t>删除某一个元组的值</a:t>
            </a:r>
            <a:endParaRPr lang="en-US" altLang="zh-CN" sz="2100" dirty="0">
              <a:solidFill>
                <a:srgbClr val="7030A0"/>
              </a:solidFill>
            </a:endParaRPr>
          </a:p>
          <a:p>
            <a:pPr lvl="1">
              <a:lnSpc>
                <a:spcPct val="150000"/>
              </a:lnSpc>
              <a:buFont typeface="Wingdings" pitchFamily="2" charset="2"/>
              <a:buNone/>
            </a:pPr>
            <a:r>
              <a:rPr lang="en-US" altLang="zh-CN" sz="2100" dirty="0"/>
              <a:t>2.</a:t>
            </a:r>
            <a:r>
              <a:rPr lang="zh-CN" altLang="en-US" sz="2100" dirty="0"/>
              <a:t>删除多个元组的值</a:t>
            </a:r>
            <a:endParaRPr lang="en-US" altLang="zh-CN" sz="2100" dirty="0"/>
          </a:p>
          <a:p>
            <a:pPr lvl="1">
              <a:lnSpc>
                <a:spcPct val="150000"/>
              </a:lnSpc>
              <a:buNone/>
            </a:pPr>
            <a:r>
              <a:rPr lang="en-US" altLang="zh-CN" sz="2100" dirty="0"/>
              <a:t>3.</a:t>
            </a:r>
            <a:r>
              <a:rPr lang="zh-CN" altLang="en-US" sz="2100" dirty="0"/>
              <a:t>带子查询的删除语句</a:t>
            </a:r>
          </a:p>
          <a:p>
            <a:pPr lvl="1">
              <a:buFont typeface="Wingdings" pitchFamily="2" charset="2"/>
              <a:buNone/>
            </a:pPr>
            <a:endParaRPr lang="en-US" altLang="zh-CN" sz="2100" dirty="0"/>
          </a:p>
        </p:txBody>
      </p:sp>
    </p:spTree>
    <p:extLst>
      <p:ext uri="{BB962C8B-B14F-4D97-AF65-F5344CB8AC3E}">
        <p14:creationId xmlns:p14="http://schemas.microsoft.com/office/powerpoint/2010/main" val="33525643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37041643-08FB-0D96-EC41-357F6D4F0E85}"/>
              </a:ext>
            </a:extLst>
          </p:cNvPr>
          <p:cNvSpPr>
            <a:spLocks noGrp="1" noChangeArrowheads="1"/>
          </p:cNvSpPr>
          <p:nvPr>
            <p:ph type="title" idx="4294967295"/>
          </p:nvPr>
        </p:nvSpPr>
        <p:spPr>
          <a:xfrm>
            <a:off x="611560" y="548680"/>
            <a:ext cx="8229600" cy="848916"/>
          </a:xfrm>
        </p:spPr>
        <p:txBody>
          <a:bodyPr/>
          <a:lstStyle/>
          <a:p>
            <a:pPr eaLnBrk="1" hangingPunct="1"/>
            <a:r>
              <a:rPr lang="en-US" altLang="zh-CN" sz="2700" dirty="0"/>
              <a:t>1. </a:t>
            </a:r>
            <a:r>
              <a:rPr lang="zh-CN" altLang="en-US" sz="2700" dirty="0"/>
              <a:t>删除某一个元组的值</a:t>
            </a:r>
          </a:p>
        </p:txBody>
      </p:sp>
      <p:sp>
        <p:nvSpPr>
          <p:cNvPr id="26627" name="Rectangle 3">
            <a:extLst>
              <a:ext uri="{FF2B5EF4-FFF2-40B4-BE49-F238E27FC236}">
                <a16:creationId xmlns:a16="http://schemas.microsoft.com/office/drawing/2014/main" id="{F49A45EE-DB6C-7A4F-AA5F-377C0686F9DC}"/>
              </a:ext>
            </a:extLst>
          </p:cNvPr>
          <p:cNvSpPr>
            <a:spLocks noGrp="1" noChangeArrowheads="1"/>
          </p:cNvSpPr>
          <p:nvPr>
            <p:ph type="body" idx="4294967295"/>
          </p:nvPr>
        </p:nvSpPr>
        <p:spPr>
          <a:xfrm>
            <a:off x="1115616" y="2078851"/>
            <a:ext cx="6172200" cy="3640931"/>
          </a:xfrm>
        </p:spPr>
        <p:txBody>
          <a:bodyPr/>
          <a:lstStyle/>
          <a:p>
            <a:pPr eaLnBrk="1" hangingPunct="1">
              <a:buSzTx/>
              <a:buFont typeface="Wingdings" pitchFamily="2" charset="2"/>
              <a:buNone/>
            </a:pPr>
            <a:r>
              <a:rPr lang="en-US" altLang="zh-CN" sz="1800" dirty="0"/>
              <a:t>[</a:t>
            </a:r>
            <a:r>
              <a:rPr lang="zh-CN" altLang="en-US" sz="1800" dirty="0"/>
              <a:t>例</a:t>
            </a:r>
            <a:r>
              <a:rPr lang="en-US" altLang="zh-CN" sz="1800" dirty="0"/>
              <a:t>3.78]</a:t>
            </a:r>
            <a:r>
              <a:rPr lang="zh-CN" altLang="en-US" sz="1800" dirty="0"/>
              <a:t> 删除学号为</a:t>
            </a:r>
            <a:r>
              <a:rPr lang="en-US" altLang="zh-CN" sz="1800" dirty="0"/>
              <a:t>20180007</a:t>
            </a:r>
            <a:r>
              <a:rPr lang="zh-CN" altLang="en-US" sz="1800" dirty="0"/>
              <a:t>的学生记录。</a:t>
            </a:r>
          </a:p>
          <a:p>
            <a:pPr eaLnBrk="1" hangingPunct="1">
              <a:buSzTx/>
              <a:buFont typeface="Wingdings" pitchFamily="2" charset="2"/>
              <a:buNone/>
            </a:pPr>
            <a:endParaRPr lang="en-US" altLang="zh-CN" sz="1800" dirty="0"/>
          </a:p>
          <a:p>
            <a:pPr eaLnBrk="1" hangingPunct="1">
              <a:lnSpc>
                <a:spcPct val="150000"/>
              </a:lnSpc>
              <a:spcBef>
                <a:spcPct val="0"/>
              </a:spcBef>
              <a:buSzTx/>
              <a:buFont typeface="Wingdings" pitchFamily="2" charset="2"/>
              <a:buNone/>
            </a:pPr>
            <a:r>
              <a:rPr lang="en-US" altLang="zh-CN" sz="1800" dirty="0"/>
              <a:t>	DELETE FROM Student</a:t>
            </a:r>
          </a:p>
          <a:p>
            <a:pPr eaLnBrk="1" hangingPunct="1">
              <a:lnSpc>
                <a:spcPct val="150000"/>
              </a:lnSpc>
              <a:spcBef>
                <a:spcPct val="0"/>
              </a:spcBef>
              <a:buSzTx/>
              <a:buFont typeface="Wingdings" pitchFamily="2" charset="2"/>
              <a:buNone/>
            </a:pPr>
            <a:r>
              <a:rPr lang="en-US" altLang="zh-CN" sz="1800" dirty="0"/>
              <a:t>	WHERE Sno='20180007';</a:t>
            </a:r>
          </a:p>
          <a:p>
            <a:pPr eaLnBrk="1" hangingPunct="1">
              <a:buSzTx/>
              <a:buFont typeface="Wingdings" pitchFamily="2" charset="2"/>
              <a:buNone/>
            </a:pPr>
            <a:endParaRPr lang="en-US" altLang="zh-CN"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删除数据</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629562" y="1754815"/>
            <a:ext cx="8121588"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删除某一个元组的值</a:t>
            </a:r>
            <a:endParaRPr lang="en-US" altLang="zh-CN" sz="2100" dirty="0"/>
          </a:p>
          <a:p>
            <a:pPr lvl="1">
              <a:lnSpc>
                <a:spcPct val="150000"/>
              </a:lnSpc>
              <a:buNone/>
            </a:pPr>
            <a:r>
              <a:rPr lang="en-US" altLang="zh-CN" sz="2100" dirty="0">
                <a:solidFill>
                  <a:srgbClr val="7030A0"/>
                </a:solidFill>
              </a:rPr>
              <a:t>2.</a:t>
            </a:r>
            <a:r>
              <a:rPr lang="zh-CN" altLang="en-US" sz="2100" dirty="0">
                <a:solidFill>
                  <a:srgbClr val="7030A0"/>
                </a:solidFill>
              </a:rPr>
              <a:t>删除多个元组的值</a:t>
            </a:r>
            <a:endParaRPr lang="en-US" altLang="zh-CN" sz="2100" dirty="0">
              <a:solidFill>
                <a:srgbClr val="7030A0"/>
              </a:solidFill>
            </a:endParaRPr>
          </a:p>
          <a:p>
            <a:pPr lvl="1">
              <a:lnSpc>
                <a:spcPct val="150000"/>
              </a:lnSpc>
              <a:buNone/>
            </a:pPr>
            <a:r>
              <a:rPr lang="en-US" altLang="zh-CN" sz="2100" dirty="0"/>
              <a:t>3.</a:t>
            </a:r>
            <a:r>
              <a:rPr lang="zh-CN" altLang="en-US" sz="2100" dirty="0"/>
              <a:t>带子查询的删除语句</a:t>
            </a:r>
          </a:p>
          <a:p>
            <a:pPr lvl="1">
              <a:buFont typeface="Wingdings" pitchFamily="2" charset="2"/>
              <a:buNone/>
            </a:pPr>
            <a:endParaRPr lang="en-US" altLang="zh-CN" sz="2100" dirty="0"/>
          </a:p>
        </p:txBody>
      </p:sp>
    </p:spTree>
    <p:extLst>
      <p:ext uri="{BB962C8B-B14F-4D97-AF65-F5344CB8AC3E}">
        <p14:creationId xmlns:p14="http://schemas.microsoft.com/office/powerpoint/2010/main" val="91659694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9367A3B1-4707-E714-CF7D-3413026795B1}"/>
              </a:ext>
            </a:extLst>
          </p:cNvPr>
          <p:cNvSpPr>
            <a:spLocks noGrp="1" noChangeArrowheads="1"/>
          </p:cNvSpPr>
          <p:nvPr>
            <p:ph type="title" idx="4294967295"/>
          </p:nvPr>
        </p:nvSpPr>
        <p:spPr>
          <a:xfrm>
            <a:off x="683568" y="620688"/>
            <a:ext cx="8229600" cy="848916"/>
          </a:xfrm>
        </p:spPr>
        <p:txBody>
          <a:bodyPr/>
          <a:lstStyle/>
          <a:p>
            <a:pPr eaLnBrk="1" hangingPunct="1"/>
            <a:r>
              <a:rPr lang="en-US" altLang="zh-CN" sz="2700"/>
              <a:t>2. </a:t>
            </a:r>
            <a:r>
              <a:rPr lang="zh-CN" altLang="en-US" sz="2700"/>
              <a:t>删除多个元组的值</a:t>
            </a:r>
          </a:p>
        </p:txBody>
      </p:sp>
      <p:sp>
        <p:nvSpPr>
          <p:cNvPr id="27651" name="Rectangle 3">
            <a:extLst>
              <a:ext uri="{FF2B5EF4-FFF2-40B4-BE49-F238E27FC236}">
                <a16:creationId xmlns:a16="http://schemas.microsoft.com/office/drawing/2014/main" id="{47CA0714-0A20-EDDE-3933-E8A2986E8DBF}"/>
              </a:ext>
            </a:extLst>
          </p:cNvPr>
          <p:cNvSpPr>
            <a:spLocks noGrp="1" noChangeArrowheads="1"/>
          </p:cNvSpPr>
          <p:nvPr>
            <p:ph type="body" idx="4294967295"/>
          </p:nvPr>
        </p:nvSpPr>
        <p:spPr>
          <a:xfrm>
            <a:off x="899592" y="1916833"/>
            <a:ext cx="7020780" cy="3640931"/>
          </a:xfrm>
        </p:spPr>
        <p:txBody>
          <a:bodyPr/>
          <a:lstStyle/>
          <a:p>
            <a:pPr marL="0">
              <a:buNone/>
            </a:pPr>
            <a:r>
              <a:rPr lang="en-US" altLang="zh-CN" sz="1800" dirty="0"/>
              <a:t>[</a:t>
            </a:r>
            <a:r>
              <a:rPr lang="zh-CN" altLang="en-US" sz="1800" dirty="0"/>
              <a:t>例</a:t>
            </a:r>
            <a:r>
              <a:rPr lang="en-US" altLang="zh-CN" sz="1800" dirty="0"/>
              <a:t>3.79]</a:t>
            </a:r>
            <a:r>
              <a:rPr lang="zh-CN" altLang="en-US" sz="1800" dirty="0"/>
              <a:t> 删除所有的学生选课记录。</a:t>
            </a:r>
            <a:endParaRPr lang="en-US" altLang="zh-CN" sz="1800" dirty="0"/>
          </a:p>
          <a:p>
            <a:pPr marL="0">
              <a:buNone/>
            </a:pPr>
            <a:endParaRPr lang="zh-CN" altLang="en-US" sz="1800" dirty="0"/>
          </a:p>
          <a:p>
            <a:pPr marL="0">
              <a:buNone/>
            </a:pPr>
            <a:r>
              <a:rPr lang="en-US" altLang="zh-CN" sz="1800" dirty="0"/>
              <a:t>	DELETE FROM SC;</a:t>
            </a:r>
          </a:p>
          <a:p>
            <a:pPr marL="0">
              <a:buNone/>
            </a:pPr>
            <a:endParaRPr lang="en-US" altLang="zh-CN" sz="1800" dirty="0"/>
          </a:p>
          <a:p>
            <a:pPr marL="0">
              <a:lnSpc>
                <a:spcPct val="150000"/>
              </a:lnSpc>
              <a:spcBef>
                <a:spcPct val="0"/>
              </a:spcBef>
              <a:buFont typeface="Wingdings" pitchFamily="2" charset="2"/>
              <a:buChar char="n"/>
            </a:pPr>
            <a:r>
              <a:rPr lang="zh-CN" altLang="en-US" sz="1800" dirty="0"/>
              <a:t>这条</a:t>
            </a:r>
            <a:r>
              <a:rPr lang="en-US" altLang="zh-CN" sz="1800" dirty="0"/>
              <a:t>DELETE</a:t>
            </a:r>
            <a:r>
              <a:rPr lang="zh-CN" altLang="en-US" sz="1800" dirty="0"/>
              <a:t>语句将使</a:t>
            </a:r>
            <a:r>
              <a:rPr lang="en-US" altLang="zh-CN" sz="1800" dirty="0"/>
              <a:t>SC</a:t>
            </a:r>
            <a:r>
              <a:rPr lang="zh-CN" altLang="en-US" sz="1800" dirty="0"/>
              <a:t>成为空表，它删除了</a:t>
            </a:r>
            <a:r>
              <a:rPr lang="en-US" altLang="zh-CN" sz="1800" dirty="0"/>
              <a:t>SC</a:t>
            </a:r>
            <a:r>
              <a:rPr lang="zh-CN" altLang="en-US" sz="1800" dirty="0"/>
              <a:t>的所有元组。</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删除数据</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683568" y="1681163"/>
            <a:ext cx="8067582"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删除某一个元组的值</a:t>
            </a:r>
            <a:endParaRPr lang="en-US" altLang="zh-CN" sz="2100" dirty="0"/>
          </a:p>
          <a:p>
            <a:pPr lvl="1">
              <a:lnSpc>
                <a:spcPct val="150000"/>
              </a:lnSpc>
              <a:buFont typeface="Wingdings" pitchFamily="2" charset="2"/>
              <a:buNone/>
            </a:pPr>
            <a:r>
              <a:rPr lang="en-US" altLang="zh-CN" sz="2100" dirty="0"/>
              <a:t>2.</a:t>
            </a:r>
            <a:r>
              <a:rPr lang="zh-CN" altLang="en-US" sz="2100" dirty="0"/>
              <a:t>删除多个元组的值</a:t>
            </a:r>
            <a:endParaRPr lang="en-US" altLang="zh-CN" sz="2100" dirty="0"/>
          </a:p>
          <a:p>
            <a:pPr lvl="1">
              <a:lnSpc>
                <a:spcPct val="150000"/>
              </a:lnSpc>
              <a:buNone/>
            </a:pPr>
            <a:r>
              <a:rPr lang="en-US" altLang="zh-CN" sz="2100" dirty="0">
                <a:solidFill>
                  <a:srgbClr val="7030A0"/>
                </a:solidFill>
              </a:rPr>
              <a:t>3.</a:t>
            </a:r>
            <a:r>
              <a:rPr lang="zh-CN" altLang="en-US" sz="2100" dirty="0">
                <a:solidFill>
                  <a:srgbClr val="7030A0"/>
                </a:solidFill>
              </a:rPr>
              <a:t>带子查询的删除语句</a:t>
            </a:r>
          </a:p>
          <a:p>
            <a:pPr lvl="1">
              <a:buFont typeface="Wingdings" pitchFamily="2" charset="2"/>
              <a:buNone/>
            </a:pPr>
            <a:endParaRPr lang="en-US" altLang="zh-CN" sz="2100" dirty="0"/>
          </a:p>
        </p:txBody>
      </p:sp>
    </p:spTree>
    <p:extLst>
      <p:ext uri="{BB962C8B-B14F-4D97-AF65-F5344CB8AC3E}">
        <p14:creationId xmlns:p14="http://schemas.microsoft.com/office/powerpoint/2010/main" val="217131427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BB5615A-C7A7-8431-94D5-109233FFF46A}"/>
              </a:ext>
            </a:extLst>
          </p:cNvPr>
          <p:cNvSpPr>
            <a:spLocks noGrp="1" noChangeArrowheads="1"/>
          </p:cNvSpPr>
          <p:nvPr>
            <p:ph type="title" idx="4294967295"/>
          </p:nvPr>
        </p:nvSpPr>
        <p:spPr>
          <a:xfrm>
            <a:off x="539552" y="485599"/>
            <a:ext cx="8229600" cy="848916"/>
          </a:xfrm>
        </p:spPr>
        <p:txBody>
          <a:bodyPr/>
          <a:lstStyle/>
          <a:p>
            <a:pPr eaLnBrk="1" hangingPunct="1"/>
            <a:r>
              <a:rPr lang="en-US" altLang="zh-CN" sz="2700" dirty="0"/>
              <a:t>3. </a:t>
            </a:r>
            <a:r>
              <a:rPr lang="zh-CN" altLang="en-US" sz="2700" dirty="0"/>
              <a:t>带子查询的删除语句</a:t>
            </a:r>
          </a:p>
        </p:txBody>
      </p:sp>
      <p:sp>
        <p:nvSpPr>
          <p:cNvPr id="28675" name="Rectangle 3">
            <a:extLst>
              <a:ext uri="{FF2B5EF4-FFF2-40B4-BE49-F238E27FC236}">
                <a16:creationId xmlns:a16="http://schemas.microsoft.com/office/drawing/2014/main" id="{88780D4B-64A0-757E-5140-58C574363BAB}"/>
              </a:ext>
            </a:extLst>
          </p:cNvPr>
          <p:cNvSpPr>
            <a:spLocks noGrp="1" noChangeArrowheads="1"/>
          </p:cNvSpPr>
          <p:nvPr>
            <p:ph type="body" idx="4294967295"/>
          </p:nvPr>
        </p:nvSpPr>
        <p:spPr>
          <a:xfrm>
            <a:off x="1007604" y="1916833"/>
            <a:ext cx="8229600" cy="3640931"/>
          </a:xfrm>
        </p:spPr>
        <p:txBody>
          <a:bodyPr/>
          <a:lstStyle/>
          <a:p>
            <a:pPr eaLnBrk="1" hangingPunct="1">
              <a:buSzTx/>
              <a:buFont typeface="Wingdings" pitchFamily="2" charset="2"/>
              <a:buNone/>
            </a:pPr>
            <a:r>
              <a:rPr lang="en-US" altLang="zh-CN" sz="1800" dirty="0"/>
              <a:t>[</a:t>
            </a:r>
            <a:r>
              <a:rPr lang="zh-CN" altLang="en-US" sz="1800" dirty="0"/>
              <a:t>例</a:t>
            </a:r>
            <a:r>
              <a:rPr lang="en-US" altLang="zh-CN" sz="1800" dirty="0"/>
              <a:t>3.80]</a:t>
            </a:r>
            <a:r>
              <a:rPr lang="zh-CN" altLang="en-US" sz="1800" dirty="0"/>
              <a:t> 删除计算机科学与技术专业所有学生的选课记录   </a:t>
            </a:r>
          </a:p>
          <a:p>
            <a:pPr eaLnBrk="1" hangingPunct="1">
              <a:buSzTx/>
              <a:buFont typeface="Wingdings" pitchFamily="2" charset="2"/>
              <a:buNone/>
            </a:pPr>
            <a:endParaRPr lang="en-US" altLang="zh-CN" sz="1800" dirty="0"/>
          </a:p>
          <a:p>
            <a:pPr eaLnBrk="1" hangingPunct="1">
              <a:buSzTx/>
              <a:buFont typeface="Wingdings" pitchFamily="2" charset="2"/>
              <a:buNone/>
            </a:pPr>
            <a:r>
              <a:rPr lang="en-US" altLang="zh-CN" sz="1800" dirty="0"/>
              <a:t>	DELETE FROM SC</a:t>
            </a:r>
          </a:p>
          <a:p>
            <a:pPr eaLnBrk="1" hangingPunct="1">
              <a:buSzTx/>
              <a:buFont typeface="Wingdings" pitchFamily="2" charset="2"/>
              <a:buNone/>
            </a:pPr>
            <a:r>
              <a:rPr lang="en-US" altLang="zh-CN" sz="1800" dirty="0"/>
              <a:t>	WHERE </a:t>
            </a:r>
            <a:r>
              <a:rPr lang="en-US" altLang="zh-CN" sz="1800" dirty="0" err="1"/>
              <a:t>Sno</a:t>
            </a:r>
            <a:r>
              <a:rPr lang="en-US" altLang="zh-CN" sz="1800" dirty="0"/>
              <a:t> IN</a:t>
            </a:r>
          </a:p>
          <a:p>
            <a:pPr eaLnBrk="1" hangingPunct="1">
              <a:buSzTx/>
              <a:buFont typeface="Wingdings" pitchFamily="2" charset="2"/>
              <a:buNone/>
            </a:pPr>
            <a:r>
              <a:rPr lang="en-US" altLang="zh-CN" sz="1800" dirty="0"/>
              <a:t>		( SELECT </a:t>
            </a:r>
            <a:r>
              <a:rPr lang="en-US" altLang="zh-CN" sz="1800" dirty="0" err="1"/>
              <a:t>Sno</a:t>
            </a:r>
            <a:endParaRPr lang="en-US" altLang="zh-CN" sz="1800" dirty="0"/>
          </a:p>
          <a:p>
            <a:pPr eaLnBrk="1" hangingPunct="1">
              <a:buSzTx/>
              <a:buFont typeface="Wingdings" pitchFamily="2" charset="2"/>
              <a:buNone/>
            </a:pPr>
            <a:r>
              <a:rPr lang="en-US" altLang="zh-CN" sz="1800" dirty="0"/>
              <a:t>		FROM Student</a:t>
            </a:r>
          </a:p>
          <a:p>
            <a:pPr eaLnBrk="1" hangingPunct="1">
              <a:buSzTx/>
              <a:buFont typeface="Wingdings" pitchFamily="2" charset="2"/>
              <a:buNone/>
            </a:pPr>
            <a:r>
              <a:rPr lang="en-US" altLang="zh-CN" sz="1800" dirty="0"/>
              <a:t>		WHERE </a:t>
            </a:r>
            <a:r>
              <a:rPr lang="en-US" altLang="zh-CN" sz="1800" dirty="0" err="1"/>
              <a:t>Smajor</a:t>
            </a:r>
            <a:r>
              <a:rPr lang="en-US" altLang="zh-CN" sz="1800" dirty="0"/>
              <a:t>= '</a:t>
            </a:r>
            <a:r>
              <a:rPr lang="zh-CN" altLang="en-US" sz="1800" dirty="0"/>
              <a:t>计算机科学与技术</a:t>
            </a:r>
            <a:r>
              <a:rPr lang="en-US" altLang="zh-CN" sz="1800" dirty="0"/>
              <a:t>' );</a:t>
            </a:r>
          </a:p>
          <a:p>
            <a:pPr eaLnBrk="1" hangingPunct="1">
              <a:buSzTx/>
              <a:buFont typeface="Wingdings" pitchFamily="2" charset="2"/>
              <a:buNone/>
            </a:pPr>
            <a:endParaRPr lang="zh-CN" altLang="en-US" sz="1800" dirty="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页脚占位符 4">
            <a:extLst>
              <a:ext uri="{FF2B5EF4-FFF2-40B4-BE49-F238E27FC236}">
                <a16:creationId xmlns:a16="http://schemas.microsoft.com/office/drawing/2014/main" id="{14799236-64A9-9499-BF52-B188DE8882AD}"/>
              </a:ext>
            </a:extLst>
          </p:cNvPr>
          <p:cNvSpPr txBox="1">
            <a:spLocks noGrp="1" noChangeArrowheads="1"/>
          </p:cNvSpPr>
          <p:nvPr/>
        </p:nvSpPr>
        <p:spPr bwMode="auto">
          <a:xfrm>
            <a:off x="5057775" y="5643564"/>
            <a:ext cx="2700338"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Tx/>
              <a:buNone/>
            </a:pPr>
            <a:endParaRPr lang="en-US" altLang="zh-CN" sz="1350" b="0"/>
          </a:p>
        </p:txBody>
      </p:sp>
      <p:sp>
        <p:nvSpPr>
          <p:cNvPr id="29699" name="Rectangle 2">
            <a:extLst>
              <a:ext uri="{FF2B5EF4-FFF2-40B4-BE49-F238E27FC236}">
                <a16:creationId xmlns:a16="http://schemas.microsoft.com/office/drawing/2014/main" id="{DD07C8D1-F8DF-C025-BB8E-97FC8EA6CC8D}"/>
              </a:ext>
            </a:extLst>
          </p:cNvPr>
          <p:cNvSpPr>
            <a:spLocks noGrp="1" noChangeArrowheads="1"/>
          </p:cNvSpPr>
          <p:nvPr>
            <p:ph type="title" idx="4294967295"/>
          </p:nvPr>
        </p:nvSpPr>
        <p:spPr>
          <a:xfrm>
            <a:off x="457200" y="326949"/>
            <a:ext cx="8229600" cy="848916"/>
          </a:xfrm>
        </p:spPr>
        <p:txBody>
          <a:bodyPr/>
          <a:lstStyle/>
          <a:p>
            <a:pPr eaLnBrk="1" hangingPunct="1"/>
            <a:r>
              <a:rPr lang="zh-CN" altLang="en-US" sz="2700" dirty="0"/>
              <a:t>第</a:t>
            </a:r>
            <a:r>
              <a:rPr lang="en-US" altLang="zh-CN" sz="2700" dirty="0"/>
              <a:t>3</a:t>
            </a:r>
            <a:r>
              <a:rPr lang="zh-CN" altLang="en-US" sz="2700" dirty="0"/>
              <a:t>章</a:t>
            </a:r>
            <a:r>
              <a:rPr lang="zh-CN" altLang="en-US" sz="2700" dirty="0">
                <a:ea typeface="黑体" panose="02010609060101010101" pitchFamily="49" charset="-122"/>
              </a:rPr>
              <a:t>  </a:t>
            </a:r>
            <a:r>
              <a:rPr lang="zh-CN" altLang="en-US" sz="2700" dirty="0"/>
              <a:t>关系数据库标准语言</a:t>
            </a:r>
            <a:r>
              <a:rPr lang="en-US" altLang="zh-CN" sz="2700" dirty="0">
                <a:ea typeface="黑体" panose="02010609060101010101" pitchFamily="49" charset="-122"/>
              </a:rPr>
              <a:t>SQL</a:t>
            </a:r>
          </a:p>
        </p:txBody>
      </p:sp>
      <p:sp>
        <p:nvSpPr>
          <p:cNvPr id="29700" name="Rectangle 3">
            <a:extLst>
              <a:ext uri="{FF2B5EF4-FFF2-40B4-BE49-F238E27FC236}">
                <a16:creationId xmlns:a16="http://schemas.microsoft.com/office/drawing/2014/main" id="{FF2252C0-F2F3-4E84-3211-B38766368F42}"/>
              </a:ext>
            </a:extLst>
          </p:cNvPr>
          <p:cNvSpPr>
            <a:spLocks noGrp="1" noChangeArrowheads="1"/>
          </p:cNvSpPr>
          <p:nvPr>
            <p:ph type="body" idx="4294967295"/>
          </p:nvPr>
        </p:nvSpPr>
        <p:spPr>
          <a:xfrm>
            <a:off x="1674019" y="1699501"/>
            <a:ext cx="4881563" cy="3745706"/>
          </a:xfrm>
        </p:spPr>
        <p:txBody>
          <a:bodyPr>
            <a:normAutofit fontScale="92500" lnSpcReduction="10000"/>
          </a:bodyPr>
          <a:lstStyle/>
          <a:p>
            <a:pPr algn="just" eaLnBrk="1" hangingPunct="1">
              <a:lnSpc>
                <a:spcPct val="130000"/>
              </a:lnSpc>
              <a:buFont typeface="Wingdings" pitchFamily="2" charset="2"/>
              <a:buNone/>
            </a:pPr>
            <a:r>
              <a:rPr lang="en-US" altLang="zh-CN" dirty="0"/>
              <a:t>3.1 SQL</a:t>
            </a:r>
            <a:r>
              <a:rPr lang="zh-CN" altLang="en-US" dirty="0"/>
              <a:t>概述</a:t>
            </a:r>
            <a:endParaRPr lang="en-US" altLang="zh-CN" dirty="0"/>
          </a:p>
          <a:p>
            <a:pPr algn="just" eaLnBrk="1" hangingPunct="1">
              <a:lnSpc>
                <a:spcPct val="130000"/>
              </a:lnSpc>
              <a:buFont typeface="Wingdings" pitchFamily="2" charset="2"/>
              <a:buNone/>
            </a:pPr>
            <a:r>
              <a:rPr lang="en-US" altLang="zh-CN" dirty="0"/>
              <a:t>3.2 </a:t>
            </a:r>
            <a:r>
              <a:rPr lang="zh-CN" altLang="en-US" dirty="0"/>
              <a:t>数据定义</a:t>
            </a:r>
          </a:p>
          <a:p>
            <a:pPr algn="just" eaLnBrk="1" hangingPunct="1">
              <a:lnSpc>
                <a:spcPct val="130000"/>
              </a:lnSpc>
              <a:buFont typeface="Wingdings" pitchFamily="2" charset="2"/>
              <a:buNone/>
            </a:pPr>
            <a:r>
              <a:rPr lang="en-US" altLang="zh-CN" dirty="0"/>
              <a:t>3.3 </a:t>
            </a:r>
            <a:r>
              <a:rPr lang="zh-CN" altLang="en-US" dirty="0"/>
              <a:t>数据查询</a:t>
            </a:r>
          </a:p>
          <a:p>
            <a:pPr algn="just" eaLnBrk="1" hangingPunct="1">
              <a:lnSpc>
                <a:spcPct val="130000"/>
              </a:lnSpc>
              <a:buFont typeface="Wingdings" pitchFamily="2" charset="2"/>
              <a:buNone/>
            </a:pPr>
            <a:r>
              <a:rPr lang="en-US" altLang="zh-CN" dirty="0"/>
              <a:t>3.4 </a:t>
            </a:r>
            <a:r>
              <a:rPr lang="zh-CN" altLang="en-US" dirty="0"/>
              <a:t>数据更新</a:t>
            </a:r>
            <a:endParaRPr lang="zh-CN" altLang="en-US" sz="2400" dirty="0"/>
          </a:p>
          <a:p>
            <a:pPr algn="just" eaLnBrk="1" hangingPunct="1">
              <a:lnSpc>
                <a:spcPct val="130000"/>
              </a:lnSpc>
              <a:buFont typeface="Wingdings" pitchFamily="2" charset="2"/>
              <a:buNone/>
            </a:pPr>
            <a:r>
              <a:rPr lang="en-US" altLang="zh-CN" dirty="0">
                <a:solidFill>
                  <a:srgbClr val="0066FF"/>
                </a:solidFill>
              </a:rPr>
              <a:t>3.5 </a:t>
            </a:r>
            <a:r>
              <a:rPr lang="zh-CN" altLang="en-US" dirty="0">
                <a:solidFill>
                  <a:srgbClr val="0066FF"/>
                </a:solidFill>
              </a:rPr>
              <a:t>空值的处理</a:t>
            </a:r>
          </a:p>
          <a:p>
            <a:pPr algn="just" eaLnBrk="1" hangingPunct="1">
              <a:lnSpc>
                <a:spcPct val="130000"/>
              </a:lnSpc>
              <a:buFont typeface="Wingdings" pitchFamily="2" charset="2"/>
              <a:buNone/>
            </a:pPr>
            <a:r>
              <a:rPr lang="en-US" altLang="zh-CN" dirty="0"/>
              <a:t>3.6 </a:t>
            </a:r>
            <a:r>
              <a:rPr lang="zh-CN" altLang="en-US" dirty="0"/>
              <a:t>视图</a:t>
            </a:r>
          </a:p>
          <a:p>
            <a:pPr algn="just" eaLnBrk="1" hangingPunct="1">
              <a:lnSpc>
                <a:spcPct val="130000"/>
              </a:lnSpc>
              <a:buFont typeface="Wingdings" pitchFamily="2" charset="2"/>
              <a:buNone/>
            </a:pPr>
            <a:r>
              <a:rPr lang="zh-CN" altLang="en-US" dirty="0"/>
              <a:t>本章小结</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a:extLst>
              <a:ext uri="{FF2B5EF4-FFF2-40B4-BE49-F238E27FC236}">
                <a16:creationId xmlns:a16="http://schemas.microsoft.com/office/drawing/2014/main" id="{E7CB387E-FF11-2714-EA01-44313FC99412}"/>
              </a:ext>
            </a:extLst>
          </p:cNvPr>
          <p:cNvSpPr>
            <a:spLocks noGrp="1" noChangeArrowheads="1"/>
          </p:cNvSpPr>
          <p:nvPr>
            <p:ph type="title" idx="4294967295"/>
          </p:nvPr>
        </p:nvSpPr>
        <p:spPr>
          <a:xfrm>
            <a:off x="129716" y="332656"/>
            <a:ext cx="8229600" cy="848916"/>
          </a:xfrm>
        </p:spPr>
        <p:txBody>
          <a:bodyPr/>
          <a:lstStyle/>
          <a:p>
            <a:pPr eaLnBrk="1" hangingPunct="1"/>
            <a:r>
              <a:rPr lang="en-US" altLang="zh-CN" sz="2700" dirty="0"/>
              <a:t>3.5 </a:t>
            </a:r>
            <a:r>
              <a:rPr lang="zh-CN" altLang="en-US" sz="2700" dirty="0"/>
              <a:t>空值的处理</a:t>
            </a:r>
          </a:p>
        </p:txBody>
      </p:sp>
      <p:sp>
        <p:nvSpPr>
          <p:cNvPr id="30723" name="内容占位符 2">
            <a:extLst>
              <a:ext uri="{FF2B5EF4-FFF2-40B4-BE49-F238E27FC236}">
                <a16:creationId xmlns:a16="http://schemas.microsoft.com/office/drawing/2014/main" id="{6851BFE0-5344-95AD-8BA7-171B78619D56}"/>
              </a:ext>
            </a:extLst>
          </p:cNvPr>
          <p:cNvSpPr>
            <a:spLocks noGrp="1" noChangeArrowheads="1"/>
          </p:cNvSpPr>
          <p:nvPr>
            <p:ph idx="4294967295"/>
          </p:nvPr>
        </p:nvSpPr>
        <p:spPr>
          <a:xfrm>
            <a:off x="611560" y="1754815"/>
            <a:ext cx="7740860" cy="3640931"/>
          </a:xfrm>
        </p:spPr>
        <p:txBody>
          <a:bodyPr>
            <a:normAutofit fontScale="92500" lnSpcReduction="20000"/>
          </a:bodyPr>
          <a:lstStyle/>
          <a:p>
            <a:pPr>
              <a:lnSpc>
                <a:spcPct val="150000"/>
              </a:lnSpc>
            </a:pPr>
            <a:r>
              <a:rPr lang="zh-CN" altLang="en-US" sz="2600" dirty="0"/>
              <a:t>空值就是“不知道</a:t>
            </a:r>
            <a:r>
              <a:rPr lang="en-US" altLang="zh-CN" sz="2600" dirty="0"/>
              <a:t>”</a:t>
            </a:r>
            <a:r>
              <a:rPr lang="zh-CN" altLang="en-US" sz="2600" dirty="0"/>
              <a:t>、“不存在</a:t>
            </a:r>
            <a:r>
              <a:rPr lang="en-US" altLang="zh-CN" sz="2600" dirty="0"/>
              <a:t>”</a:t>
            </a:r>
            <a:r>
              <a:rPr lang="zh-CN" altLang="en-US" sz="2600" dirty="0"/>
              <a:t>或“无意义</a:t>
            </a:r>
            <a:r>
              <a:rPr lang="en-US" altLang="zh-CN" sz="2600" dirty="0"/>
              <a:t>”</a:t>
            </a:r>
            <a:r>
              <a:rPr lang="zh-CN" altLang="en-US" sz="2600" dirty="0"/>
              <a:t>的值。</a:t>
            </a:r>
            <a:endParaRPr lang="en-US" altLang="zh-CN" sz="2600" dirty="0"/>
          </a:p>
          <a:p>
            <a:pPr>
              <a:lnSpc>
                <a:spcPct val="150000"/>
              </a:lnSpc>
            </a:pPr>
            <a:r>
              <a:rPr lang="zh-CN" altLang="en-US" sz="2600" dirty="0"/>
              <a:t>一般有以下几种情况：</a:t>
            </a:r>
            <a:endParaRPr lang="en-US" altLang="zh-CN" sz="2600" dirty="0"/>
          </a:p>
          <a:p>
            <a:pPr lvl="1">
              <a:lnSpc>
                <a:spcPct val="150000"/>
              </a:lnSpc>
            </a:pPr>
            <a:r>
              <a:rPr lang="zh-CN" altLang="en-US" dirty="0">
                <a:latin typeface="宋体" panose="02010600030101010101" pitchFamily="2" charset="-122"/>
                <a:ea typeface="宋体" panose="02010600030101010101" pitchFamily="2" charset="-122"/>
              </a:rPr>
              <a:t>①</a:t>
            </a:r>
            <a:r>
              <a:rPr lang="zh-CN" altLang="en-US" dirty="0"/>
              <a:t>该属性应该有一个值，但目前不知道它的具体值</a:t>
            </a:r>
            <a:endParaRPr lang="en-US" altLang="zh-CN" dirty="0"/>
          </a:p>
          <a:p>
            <a:pPr lvl="1">
              <a:lnSpc>
                <a:spcPct val="150000"/>
              </a:lnSpc>
            </a:pPr>
            <a:r>
              <a:rPr lang="zh-CN" altLang="en-US" dirty="0">
                <a:latin typeface="宋体" panose="02010600030101010101" pitchFamily="2" charset="-122"/>
                <a:ea typeface="宋体" panose="02010600030101010101" pitchFamily="2" charset="-122"/>
              </a:rPr>
              <a:t>②</a:t>
            </a:r>
            <a:r>
              <a:rPr lang="zh-CN" altLang="en-US" dirty="0"/>
              <a:t>该属性不应该有值</a:t>
            </a:r>
            <a:endParaRPr lang="en-US" altLang="zh-CN" dirty="0"/>
          </a:p>
          <a:p>
            <a:pPr lvl="1">
              <a:lnSpc>
                <a:spcPct val="150000"/>
              </a:lnSpc>
            </a:pPr>
            <a:r>
              <a:rPr lang="zh-CN" altLang="en-US" dirty="0">
                <a:latin typeface="宋体" panose="02010600030101010101" pitchFamily="2" charset="-122"/>
                <a:ea typeface="宋体" panose="02010600030101010101" pitchFamily="2" charset="-122"/>
              </a:rPr>
              <a:t>③</a:t>
            </a:r>
            <a:r>
              <a:rPr lang="zh-CN" altLang="en-US" dirty="0"/>
              <a:t>由于某种原因不便于填写</a:t>
            </a:r>
            <a:endParaRPr lang="en-US" altLang="zh-CN" dirty="0"/>
          </a:p>
          <a:p>
            <a:pPr>
              <a:lnSpc>
                <a:spcPct val="150000"/>
              </a:lnSpc>
            </a:pPr>
            <a:r>
              <a:rPr lang="zh-CN" altLang="en-US" sz="2600" dirty="0"/>
              <a:t>空值是一个很</a:t>
            </a:r>
            <a:r>
              <a:rPr lang="zh-CN" altLang="en-US" sz="2600" dirty="0">
                <a:solidFill>
                  <a:srgbClr val="FF00FF"/>
                </a:solidFill>
              </a:rPr>
              <a:t>特殊的值</a:t>
            </a:r>
            <a:r>
              <a:rPr lang="zh-CN" altLang="en-US" sz="2600" dirty="0"/>
              <a:t>，含有不确定性。对关系运算带来特殊的问题，需要做特殊的处理。</a:t>
            </a:r>
          </a:p>
          <a:p>
            <a:pPr lvl="1">
              <a:lnSpc>
                <a:spcPct val="150000"/>
              </a:lnSpc>
            </a:pPr>
            <a:endParaRPr lang="zh-CN" altLang="en-US"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空值的处理</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683568" y="1681163"/>
            <a:ext cx="8229600" cy="3640931"/>
          </a:xfrm>
        </p:spPr>
        <p:txBody>
          <a:bodyPr/>
          <a:lstStyle/>
          <a:p>
            <a:pPr lvl="1">
              <a:buFont typeface="Wingdings" pitchFamily="2" charset="2"/>
              <a:buNone/>
            </a:pPr>
            <a:endParaRPr lang="en-US" altLang="zh-CN" dirty="0"/>
          </a:p>
          <a:p>
            <a:pPr lvl="1">
              <a:lnSpc>
                <a:spcPct val="150000"/>
              </a:lnSpc>
              <a:buNone/>
            </a:pPr>
            <a:r>
              <a:rPr lang="en-US" altLang="zh-CN" sz="2100" dirty="0">
                <a:solidFill>
                  <a:srgbClr val="7030A0"/>
                </a:solidFill>
              </a:rPr>
              <a:t>1.</a:t>
            </a:r>
            <a:r>
              <a:rPr lang="zh-CN" altLang="en-US" sz="2100" dirty="0">
                <a:solidFill>
                  <a:srgbClr val="7030A0"/>
                </a:solidFill>
              </a:rPr>
              <a:t>空值的产生</a:t>
            </a:r>
            <a:endParaRPr lang="en-US" altLang="zh-CN" sz="2100" dirty="0">
              <a:solidFill>
                <a:srgbClr val="7030A0"/>
              </a:solidFill>
            </a:endParaRPr>
          </a:p>
          <a:p>
            <a:pPr lvl="1">
              <a:lnSpc>
                <a:spcPct val="150000"/>
              </a:lnSpc>
              <a:buNone/>
            </a:pPr>
            <a:r>
              <a:rPr lang="en-US" altLang="zh-CN" sz="2100" dirty="0"/>
              <a:t>2.</a:t>
            </a:r>
            <a:r>
              <a:rPr lang="zh-CN" altLang="en-US" sz="2100" dirty="0"/>
              <a:t>空值的判断</a:t>
            </a:r>
            <a:endParaRPr lang="en-US" altLang="zh-CN" sz="2100" dirty="0"/>
          </a:p>
          <a:p>
            <a:pPr lvl="1">
              <a:lnSpc>
                <a:spcPct val="150000"/>
              </a:lnSpc>
              <a:buNone/>
            </a:pPr>
            <a:r>
              <a:rPr lang="en-US" altLang="zh-CN" sz="2100" dirty="0"/>
              <a:t>3.</a:t>
            </a:r>
            <a:r>
              <a:rPr lang="zh-CN" altLang="en-US" sz="2100" dirty="0"/>
              <a:t>空值约束</a:t>
            </a:r>
            <a:endParaRPr lang="en-US" altLang="zh-CN" sz="2100" dirty="0"/>
          </a:p>
          <a:p>
            <a:pPr lvl="1">
              <a:lnSpc>
                <a:spcPct val="150000"/>
              </a:lnSpc>
              <a:buNone/>
            </a:pPr>
            <a:r>
              <a:rPr lang="en-US" altLang="zh-CN" sz="2100" dirty="0"/>
              <a:t>4.</a:t>
            </a:r>
            <a:r>
              <a:rPr lang="zh-CN" altLang="en-US" sz="2100" dirty="0"/>
              <a:t>空值的算术运算、比较运算和逻辑运算</a:t>
            </a:r>
            <a:endParaRPr lang="en-US" altLang="zh-CN" sz="2100" dirty="0"/>
          </a:p>
        </p:txBody>
      </p:sp>
    </p:spTree>
    <p:extLst>
      <p:ext uri="{BB962C8B-B14F-4D97-AF65-F5344CB8AC3E}">
        <p14:creationId xmlns:p14="http://schemas.microsoft.com/office/powerpoint/2010/main" val="215212299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a:extLst>
              <a:ext uri="{FF2B5EF4-FFF2-40B4-BE49-F238E27FC236}">
                <a16:creationId xmlns:a16="http://schemas.microsoft.com/office/drawing/2014/main" id="{D3484FC2-4CBE-A77C-6C6A-B4BC45770B28}"/>
              </a:ext>
            </a:extLst>
          </p:cNvPr>
          <p:cNvSpPr>
            <a:spLocks noGrp="1" noChangeArrowheads="1"/>
          </p:cNvSpPr>
          <p:nvPr>
            <p:ph type="title" idx="4294967295"/>
          </p:nvPr>
        </p:nvSpPr>
        <p:spPr>
          <a:xfrm>
            <a:off x="457200" y="438150"/>
            <a:ext cx="8229600" cy="848916"/>
          </a:xfrm>
        </p:spPr>
        <p:txBody>
          <a:bodyPr/>
          <a:lstStyle/>
          <a:p>
            <a:pPr eaLnBrk="1" hangingPunct="1"/>
            <a:r>
              <a:rPr lang="en-US" altLang="zh-CN" sz="2700" dirty="0"/>
              <a:t>1. </a:t>
            </a:r>
            <a:r>
              <a:rPr lang="zh-CN" altLang="en-US" sz="2700" dirty="0"/>
              <a:t>空值的产生</a:t>
            </a:r>
          </a:p>
        </p:txBody>
      </p:sp>
      <p:sp>
        <p:nvSpPr>
          <p:cNvPr id="31747" name="内容占位符 2">
            <a:extLst>
              <a:ext uri="{FF2B5EF4-FFF2-40B4-BE49-F238E27FC236}">
                <a16:creationId xmlns:a16="http://schemas.microsoft.com/office/drawing/2014/main" id="{FA2CCC89-42D1-F2B7-5704-9BDD900B3345}"/>
              </a:ext>
            </a:extLst>
          </p:cNvPr>
          <p:cNvSpPr>
            <a:spLocks noGrp="1" noChangeArrowheads="1"/>
          </p:cNvSpPr>
          <p:nvPr>
            <p:ph idx="4294967295"/>
          </p:nvPr>
        </p:nvSpPr>
        <p:spPr>
          <a:xfrm>
            <a:off x="629562" y="1681162"/>
            <a:ext cx="7776864" cy="3889772"/>
          </a:xfrm>
        </p:spPr>
        <p:txBody>
          <a:bodyPr/>
          <a:lstStyle/>
          <a:p>
            <a:pPr marL="0">
              <a:lnSpc>
                <a:spcPct val="120000"/>
              </a:lnSpc>
              <a:spcBef>
                <a:spcPct val="0"/>
              </a:spcBef>
              <a:buSzTx/>
              <a:buNone/>
            </a:pPr>
            <a:r>
              <a:rPr lang="en-US" altLang="zh-CN" sz="1800" dirty="0"/>
              <a:t>[</a:t>
            </a:r>
            <a:r>
              <a:rPr lang="zh-CN" altLang="en-US" sz="1800" dirty="0"/>
              <a:t>例</a:t>
            </a:r>
            <a:r>
              <a:rPr lang="en-US" altLang="zh-CN" sz="1800" dirty="0"/>
              <a:t>3.81]</a:t>
            </a:r>
            <a:r>
              <a:rPr lang="zh-CN" altLang="en-US" sz="1800" dirty="0"/>
              <a:t> 向</a:t>
            </a:r>
            <a:r>
              <a:rPr lang="en-US" altLang="zh-CN" sz="1800" dirty="0"/>
              <a:t>SC</a:t>
            </a:r>
            <a:r>
              <a:rPr lang="zh-CN" altLang="en-US" sz="1800" dirty="0"/>
              <a:t>表中插入一个元组，学生号是“</a:t>
            </a:r>
            <a:r>
              <a:rPr lang="en-US" altLang="zh-CN" sz="1800" dirty="0"/>
              <a:t>20180006”</a:t>
            </a:r>
            <a:r>
              <a:rPr lang="zh-CN" altLang="en-US" sz="1800" dirty="0"/>
              <a:t>，课程号是“</a:t>
            </a:r>
            <a:r>
              <a:rPr lang="en-US" altLang="zh-CN" sz="1800" dirty="0"/>
              <a:t>81004”</a:t>
            </a:r>
            <a:r>
              <a:rPr lang="zh-CN" altLang="en-US" sz="1800" dirty="0"/>
              <a:t>，选课学期</a:t>
            </a:r>
            <a:r>
              <a:rPr lang="en-US" altLang="zh-CN" sz="1800" dirty="0"/>
              <a:t>2021</a:t>
            </a:r>
            <a:r>
              <a:rPr lang="zh-CN" altLang="en-US" sz="1800" dirty="0"/>
              <a:t>年第</a:t>
            </a:r>
            <a:r>
              <a:rPr lang="en-US" altLang="zh-CN" sz="1800" dirty="0"/>
              <a:t>1</a:t>
            </a:r>
            <a:r>
              <a:rPr lang="zh-CN" altLang="en-US" sz="1800" dirty="0"/>
              <a:t>学期，选课班没有确定，成绩还没有。</a:t>
            </a:r>
            <a:endParaRPr lang="en-US" altLang="zh-CN" sz="1800" dirty="0"/>
          </a:p>
          <a:p>
            <a:pPr marL="0">
              <a:lnSpc>
                <a:spcPct val="120000"/>
              </a:lnSpc>
              <a:spcBef>
                <a:spcPct val="0"/>
              </a:spcBef>
              <a:buSzTx/>
              <a:buNone/>
            </a:pPr>
            <a:endParaRPr lang="zh-CN" altLang="en-US" sz="1800" dirty="0"/>
          </a:p>
          <a:p>
            <a:pPr marL="0">
              <a:lnSpc>
                <a:spcPct val="120000"/>
              </a:lnSpc>
              <a:spcBef>
                <a:spcPct val="0"/>
              </a:spcBef>
              <a:buSzTx/>
              <a:buNone/>
            </a:pPr>
            <a:r>
              <a:rPr lang="en-US" altLang="zh-CN" sz="1800" dirty="0"/>
              <a:t>      </a:t>
            </a:r>
            <a:r>
              <a:rPr lang="en-US" altLang="zh-CN" sz="1650" dirty="0"/>
              <a:t>INSERT INTO SC(</a:t>
            </a:r>
            <a:r>
              <a:rPr lang="en-US" altLang="zh-CN" sz="1650" dirty="0" err="1"/>
              <a:t>Sno,Cno,Grade,Semester,Teachingclass</a:t>
            </a:r>
            <a:r>
              <a:rPr lang="en-US" altLang="zh-CN" sz="1650" dirty="0"/>
              <a:t>)</a:t>
            </a:r>
          </a:p>
          <a:p>
            <a:pPr marL="0">
              <a:lnSpc>
                <a:spcPct val="120000"/>
              </a:lnSpc>
              <a:spcBef>
                <a:spcPct val="0"/>
              </a:spcBef>
              <a:buSzTx/>
              <a:buNone/>
            </a:pPr>
            <a:r>
              <a:rPr lang="en-US" altLang="zh-CN" sz="1650" dirty="0"/>
              <a:t>                    VALUES('20180006', '81004',NULL, '20211',NULL); </a:t>
            </a:r>
          </a:p>
          <a:p>
            <a:pPr marL="0">
              <a:lnSpc>
                <a:spcPct val="120000"/>
              </a:lnSpc>
              <a:spcBef>
                <a:spcPct val="0"/>
              </a:spcBef>
              <a:buSzTx/>
              <a:buNone/>
            </a:pPr>
            <a:r>
              <a:rPr lang="en-US" altLang="zh-CN" sz="1650" dirty="0"/>
              <a:t>	            </a:t>
            </a:r>
            <a:r>
              <a:rPr lang="en-US" altLang="zh-CN" sz="1200" dirty="0"/>
              <a:t>/*</a:t>
            </a:r>
            <a:r>
              <a:rPr lang="zh-CN" altLang="en-US" sz="1200" dirty="0"/>
              <a:t>在插入时该学生还没有选定教学班，没有考试成绩，都要取空值*</a:t>
            </a:r>
            <a:r>
              <a:rPr lang="en-US" altLang="zh-CN" sz="1200" dirty="0"/>
              <a:t>/</a:t>
            </a:r>
            <a:endParaRPr lang="en-US" altLang="zh-CN" sz="1650" dirty="0"/>
          </a:p>
          <a:p>
            <a:pPr marL="0">
              <a:lnSpc>
                <a:spcPct val="120000"/>
              </a:lnSpc>
              <a:spcBef>
                <a:spcPct val="0"/>
              </a:spcBef>
              <a:buSzTx/>
              <a:buNone/>
            </a:pPr>
            <a:r>
              <a:rPr lang="zh-CN" altLang="en-US" sz="1650" dirty="0"/>
              <a:t>      或</a:t>
            </a:r>
          </a:p>
          <a:p>
            <a:pPr marL="0">
              <a:lnSpc>
                <a:spcPct val="120000"/>
              </a:lnSpc>
              <a:spcBef>
                <a:spcPct val="0"/>
              </a:spcBef>
              <a:buSzTx/>
              <a:buNone/>
            </a:pPr>
            <a:r>
              <a:rPr lang="en-US" altLang="zh-CN" sz="1650" dirty="0"/>
              <a:t>      INSERT INTO SC(</a:t>
            </a:r>
            <a:r>
              <a:rPr lang="en-US" altLang="zh-CN" sz="1650" dirty="0" err="1"/>
              <a:t>Sno,Cno,Semester</a:t>
            </a:r>
            <a:r>
              <a:rPr lang="en-US" altLang="zh-CN" sz="1650" dirty="0"/>
              <a:t>)     </a:t>
            </a:r>
          </a:p>
          <a:p>
            <a:pPr marL="0">
              <a:lnSpc>
                <a:spcPct val="120000"/>
              </a:lnSpc>
              <a:spcBef>
                <a:spcPct val="0"/>
              </a:spcBef>
              <a:buSzTx/>
              <a:buNone/>
            </a:pPr>
            <a:r>
              <a:rPr lang="en-US" altLang="zh-CN" sz="1650" dirty="0"/>
              <a:t>                    VALUES('20180006', '81004','20211');   </a:t>
            </a:r>
          </a:p>
          <a:p>
            <a:pPr marL="0">
              <a:lnSpc>
                <a:spcPct val="120000"/>
              </a:lnSpc>
              <a:spcBef>
                <a:spcPct val="0"/>
              </a:spcBef>
              <a:buSzTx/>
              <a:buNone/>
            </a:pPr>
            <a:r>
              <a:rPr lang="en-US" altLang="zh-CN" sz="1650" dirty="0"/>
              <a:t>                     </a:t>
            </a:r>
            <a:r>
              <a:rPr lang="en-US" altLang="zh-CN" sz="1200" dirty="0"/>
              <a:t>/*</a:t>
            </a:r>
            <a:r>
              <a:rPr lang="zh-CN" altLang="en-US" sz="1200" dirty="0"/>
              <a:t>在插入语句的</a:t>
            </a:r>
            <a:r>
              <a:rPr lang="en-US" altLang="zh-CN" sz="1200" dirty="0"/>
              <a:t>INTO</a:t>
            </a:r>
            <a:r>
              <a:rPr lang="zh-CN" altLang="en-US" sz="1200" dirty="0"/>
              <a:t>字句中没有指定的属性，系统自动置空值*</a:t>
            </a:r>
            <a:r>
              <a:rPr lang="en-US" altLang="zh-CN" sz="1200" dirty="0"/>
              <a:t>/</a:t>
            </a:r>
            <a:endParaRPr lang="en-US" altLang="zh-CN" sz="1650"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a:extLst>
              <a:ext uri="{FF2B5EF4-FFF2-40B4-BE49-F238E27FC236}">
                <a16:creationId xmlns:a16="http://schemas.microsoft.com/office/drawing/2014/main" id="{E672862B-D913-B3A1-4A8F-5EB8E9EA8FE3}"/>
              </a:ext>
            </a:extLst>
          </p:cNvPr>
          <p:cNvSpPr>
            <a:spLocks noGrp="1" noChangeArrowheads="1"/>
          </p:cNvSpPr>
          <p:nvPr>
            <p:ph type="title" idx="4294967295"/>
          </p:nvPr>
        </p:nvSpPr>
        <p:spPr>
          <a:xfrm>
            <a:off x="629766" y="404664"/>
            <a:ext cx="8229600" cy="848916"/>
          </a:xfrm>
        </p:spPr>
        <p:txBody>
          <a:bodyPr/>
          <a:lstStyle/>
          <a:p>
            <a:pPr eaLnBrk="1" hangingPunct="1"/>
            <a:r>
              <a:rPr lang="zh-CN" altLang="en-US" sz="2700" dirty="0">
                <a:latin typeface="宋体" panose="02010600030101010101" pitchFamily="2" charset="-122"/>
              </a:rPr>
              <a:t>空值的产生（续）</a:t>
            </a:r>
          </a:p>
        </p:txBody>
      </p:sp>
      <p:sp>
        <p:nvSpPr>
          <p:cNvPr id="32771" name="内容占位符 2">
            <a:extLst>
              <a:ext uri="{FF2B5EF4-FFF2-40B4-BE49-F238E27FC236}">
                <a16:creationId xmlns:a16="http://schemas.microsoft.com/office/drawing/2014/main" id="{85C0FFC7-A521-FBE9-4F03-78EEC8B4DE50}"/>
              </a:ext>
            </a:extLst>
          </p:cNvPr>
          <p:cNvSpPr>
            <a:spLocks noGrp="1" noChangeArrowheads="1"/>
          </p:cNvSpPr>
          <p:nvPr>
            <p:ph idx="4294967295"/>
          </p:nvPr>
        </p:nvSpPr>
        <p:spPr>
          <a:xfrm>
            <a:off x="1028700" y="1698121"/>
            <a:ext cx="7431732" cy="3768329"/>
          </a:xfrm>
        </p:spPr>
        <p:txBody>
          <a:bodyPr/>
          <a:lstStyle/>
          <a:p>
            <a:pPr marL="0" indent="0">
              <a:lnSpc>
                <a:spcPct val="150000"/>
              </a:lnSpc>
              <a:buNone/>
            </a:pPr>
            <a:r>
              <a:rPr lang="en-US" altLang="zh-CN" sz="1800" dirty="0"/>
              <a:t>[</a:t>
            </a:r>
            <a:r>
              <a:rPr lang="zh-CN" altLang="en-US" sz="1800" dirty="0"/>
              <a:t>例</a:t>
            </a:r>
            <a:r>
              <a:rPr lang="en-US" altLang="zh-CN" sz="1800" dirty="0"/>
              <a:t>3.82]</a:t>
            </a:r>
            <a:r>
              <a:rPr lang="zh-CN" altLang="en-US" sz="1800" dirty="0"/>
              <a:t> 将</a:t>
            </a:r>
            <a:r>
              <a:rPr lang="en-US" altLang="zh-CN" sz="1800" dirty="0"/>
              <a:t>Student</a:t>
            </a:r>
            <a:r>
              <a:rPr lang="zh-CN" altLang="en-US" sz="1800" dirty="0"/>
              <a:t>表中学生号为“</a:t>
            </a:r>
            <a:r>
              <a:rPr lang="en-US" altLang="zh-CN" sz="1800" dirty="0"/>
              <a:t>20180006”</a:t>
            </a:r>
            <a:r>
              <a:rPr lang="zh-CN" altLang="en-US" sz="1800" dirty="0"/>
              <a:t>的学生主修专业改为空值。</a:t>
            </a:r>
          </a:p>
          <a:p>
            <a:pPr marL="0" indent="0">
              <a:lnSpc>
                <a:spcPct val="150000"/>
              </a:lnSpc>
              <a:buNone/>
            </a:pPr>
            <a:r>
              <a:rPr lang="en-US" altLang="zh-CN" sz="1800" dirty="0"/>
              <a:t>	UPDATE Student</a:t>
            </a:r>
          </a:p>
          <a:p>
            <a:pPr marL="0" indent="0">
              <a:lnSpc>
                <a:spcPct val="150000"/>
              </a:lnSpc>
              <a:buNone/>
            </a:pPr>
            <a:r>
              <a:rPr lang="en-US" altLang="zh-CN" sz="1800" dirty="0"/>
              <a:t>	SET </a:t>
            </a:r>
            <a:r>
              <a:rPr lang="en-US" altLang="zh-CN" sz="1800" dirty="0" err="1"/>
              <a:t>Smajor</a:t>
            </a:r>
            <a:r>
              <a:rPr lang="en-US" altLang="zh-CN" sz="1800" dirty="0"/>
              <a:t> = NULL</a:t>
            </a:r>
          </a:p>
          <a:p>
            <a:pPr marL="0" indent="0">
              <a:lnSpc>
                <a:spcPct val="150000"/>
              </a:lnSpc>
              <a:buNone/>
            </a:pPr>
            <a:r>
              <a:rPr lang="en-US" altLang="zh-CN" sz="1800" dirty="0"/>
              <a:t>	WHERE Sno='20180006';</a:t>
            </a:r>
          </a:p>
          <a:p>
            <a:pPr marL="0" indent="0">
              <a:lnSpc>
                <a:spcPct val="150000"/>
              </a:lnSpc>
              <a:buFont typeface="Wingdings" pitchFamily="2" charset="2"/>
              <a:buChar char="n"/>
            </a:pPr>
            <a:r>
              <a:rPr lang="zh-CN" altLang="en-US" sz="1800" dirty="0"/>
              <a:t> 外连接也会产生空值，参见</a:t>
            </a:r>
            <a:r>
              <a:rPr lang="en-US" altLang="zh-CN" sz="1800" dirty="0"/>
              <a:t>3.3.2</a:t>
            </a:r>
            <a:r>
              <a:rPr lang="zh-CN" altLang="en-US" sz="1800" dirty="0"/>
              <a:t>小节 </a:t>
            </a:r>
            <a:r>
              <a:rPr lang="en-US" altLang="zh-CN" sz="1800" dirty="0"/>
              <a:t>[</a:t>
            </a:r>
            <a:r>
              <a:rPr lang="zh-CN" altLang="en-US" sz="1800" dirty="0"/>
              <a:t>例</a:t>
            </a:r>
            <a:r>
              <a:rPr lang="en-US" altLang="zh-CN" sz="1800" dirty="0"/>
              <a:t>3.55] </a:t>
            </a:r>
          </a:p>
          <a:p>
            <a:pPr marL="0" indent="0">
              <a:lnSpc>
                <a:spcPct val="150000"/>
              </a:lnSpc>
              <a:buFont typeface="Wingdings" pitchFamily="2" charset="2"/>
              <a:buChar char="n"/>
            </a:pPr>
            <a:r>
              <a:rPr lang="zh-CN" altLang="en-US" sz="1800" dirty="0"/>
              <a:t> 空值的关系运算也会产生空值</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空值的处理</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1007604" y="1608535"/>
            <a:ext cx="8229600"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空值的产生</a:t>
            </a:r>
            <a:endParaRPr lang="en-US" altLang="zh-CN" sz="2100" dirty="0"/>
          </a:p>
          <a:p>
            <a:pPr lvl="1">
              <a:lnSpc>
                <a:spcPct val="150000"/>
              </a:lnSpc>
              <a:buNone/>
            </a:pPr>
            <a:r>
              <a:rPr lang="en-US" altLang="zh-CN" sz="2100" dirty="0">
                <a:solidFill>
                  <a:srgbClr val="7030A0"/>
                </a:solidFill>
              </a:rPr>
              <a:t>2.</a:t>
            </a:r>
            <a:r>
              <a:rPr lang="zh-CN" altLang="en-US" sz="2100" dirty="0">
                <a:solidFill>
                  <a:srgbClr val="7030A0"/>
                </a:solidFill>
              </a:rPr>
              <a:t>空值的判断</a:t>
            </a:r>
            <a:endParaRPr lang="en-US" altLang="zh-CN" sz="2100" dirty="0">
              <a:solidFill>
                <a:srgbClr val="7030A0"/>
              </a:solidFill>
            </a:endParaRPr>
          </a:p>
          <a:p>
            <a:pPr lvl="1">
              <a:lnSpc>
                <a:spcPct val="150000"/>
              </a:lnSpc>
              <a:buNone/>
            </a:pPr>
            <a:r>
              <a:rPr lang="en-US" altLang="zh-CN" sz="2100" dirty="0"/>
              <a:t>3.</a:t>
            </a:r>
            <a:r>
              <a:rPr lang="zh-CN" altLang="en-US" sz="2100" dirty="0"/>
              <a:t>空值约束</a:t>
            </a:r>
            <a:endParaRPr lang="en-US" altLang="zh-CN" sz="2100" dirty="0"/>
          </a:p>
          <a:p>
            <a:pPr lvl="1">
              <a:lnSpc>
                <a:spcPct val="150000"/>
              </a:lnSpc>
              <a:buNone/>
            </a:pPr>
            <a:r>
              <a:rPr lang="en-US" altLang="zh-CN" sz="2100" dirty="0"/>
              <a:t>4.</a:t>
            </a:r>
            <a:r>
              <a:rPr lang="zh-CN" altLang="en-US" sz="2100" dirty="0"/>
              <a:t>空值的算术运算、比较运算和逻辑运算</a:t>
            </a:r>
            <a:endParaRPr lang="en-US" altLang="zh-CN" sz="2100" dirty="0"/>
          </a:p>
        </p:txBody>
      </p:sp>
    </p:spTree>
    <p:extLst>
      <p:ext uri="{BB962C8B-B14F-4D97-AF65-F5344CB8AC3E}">
        <p14:creationId xmlns:p14="http://schemas.microsoft.com/office/powerpoint/2010/main" val="286647779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a:extLst>
              <a:ext uri="{FF2B5EF4-FFF2-40B4-BE49-F238E27FC236}">
                <a16:creationId xmlns:a16="http://schemas.microsoft.com/office/drawing/2014/main" id="{06695509-39FC-97C0-2F34-BEC4D669272F}"/>
              </a:ext>
            </a:extLst>
          </p:cNvPr>
          <p:cNvSpPr>
            <a:spLocks noGrp="1"/>
          </p:cNvSpPr>
          <p:nvPr>
            <p:ph type="title" idx="4294967295"/>
          </p:nvPr>
        </p:nvSpPr>
        <p:spPr>
          <a:xfrm>
            <a:off x="179512" y="260648"/>
            <a:ext cx="8229600" cy="848916"/>
          </a:xfrm>
        </p:spPr>
        <p:txBody>
          <a:bodyPr/>
          <a:lstStyle/>
          <a:p>
            <a:pPr eaLnBrk="1" hangingPunct="1"/>
            <a:r>
              <a:rPr lang="en-US" altLang="zh-CN" sz="2700" dirty="0"/>
              <a:t>2. </a:t>
            </a:r>
            <a:r>
              <a:rPr lang="zh-CN" altLang="en-US" sz="2700" dirty="0">
                <a:latin typeface="宋体" panose="02010600030101010101" pitchFamily="2" charset="-122"/>
              </a:rPr>
              <a:t>空值的判断</a:t>
            </a:r>
          </a:p>
        </p:txBody>
      </p:sp>
      <p:sp>
        <p:nvSpPr>
          <p:cNvPr id="33795" name="内容占位符 2">
            <a:extLst>
              <a:ext uri="{FF2B5EF4-FFF2-40B4-BE49-F238E27FC236}">
                <a16:creationId xmlns:a16="http://schemas.microsoft.com/office/drawing/2014/main" id="{C54852D5-FDED-7BD8-B699-358B8D95522A}"/>
              </a:ext>
            </a:extLst>
          </p:cNvPr>
          <p:cNvSpPr>
            <a:spLocks noGrp="1" noChangeArrowheads="1"/>
          </p:cNvSpPr>
          <p:nvPr>
            <p:ph idx="4294967295"/>
          </p:nvPr>
        </p:nvSpPr>
        <p:spPr>
          <a:xfrm>
            <a:off x="512549" y="1484784"/>
            <a:ext cx="8118902" cy="3640931"/>
          </a:xfrm>
        </p:spPr>
        <p:txBody>
          <a:bodyPr>
            <a:normAutofit/>
          </a:bodyPr>
          <a:lstStyle/>
          <a:p>
            <a:pPr eaLnBrk="1" hangingPunct="1">
              <a:buSzTx/>
            </a:pPr>
            <a:r>
              <a:rPr lang="zh-CN" altLang="en-US" sz="2400" dirty="0"/>
              <a:t>判断一个属性的值是否为空值，用</a:t>
            </a:r>
            <a:r>
              <a:rPr lang="en-US" altLang="zh-CN" sz="2400" dirty="0"/>
              <a:t>IS NULL</a:t>
            </a:r>
            <a:r>
              <a:rPr lang="zh-CN" altLang="en-US" sz="2400" dirty="0"/>
              <a:t>或</a:t>
            </a:r>
            <a:r>
              <a:rPr lang="en-US" altLang="zh-CN" sz="2400" dirty="0"/>
              <a:t>IS NOT NULL</a:t>
            </a:r>
            <a:r>
              <a:rPr lang="zh-CN" altLang="en-US" sz="2400" dirty="0"/>
              <a:t>来表示</a:t>
            </a:r>
            <a:endParaRPr lang="en-US" altLang="zh-CN" sz="2400" dirty="0"/>
          </a:p>
          <a:p>
            <a:pPr eaLnBrk="1" hangingPunct="1">
              <a:buSzTx/>
            </a:pPr>
            <a:endParaRPr lang="en-US" altLang="zh-CN" sz="2400" dirty="0"/>
          </a:p>
          <a:p>
            <a:pPr eaLnBrk="1" hangingPunct="1">
              <a:buSzTx/>
              <a:buFont typeface="Wingdings" pitchFamily="2" charset="2"/>
              <a:buNone/>
            </a:pPr>
            <a:r>
              <a:rPr lang="en-US" altLang="zh-CN" sz="1800" dirty="0"/>
              <a:t>[</a:t>
            </a:r>
            <a:r>
              <a:rPr lang="zh-CN" altLang="en-US" sz="1800" dirty="0"/>
              <a:t>例</a:t>
            </a:r>
            <a:r>
              <a:rPr lang="en-US" altLang="zh-CN" sz="1800" dirty="0"/>
              <a:t>3.83]</a:t>
            </a:r>
            <a:r>
              <a:rPr lang="zh-CN" altLang="en-US" sz="1800" dirty="0"/>
              <a:t> 从</a:t>
            </a:r>
            <a:r>
              <a:rPr lang="en-US" altLang="zh-CN" sz="1800" dirty="0"/>
              <a:t>Student</a:t>
            </a:r>
            <a:r>
              <a:rPr lang="zh-CN" altLang="en-US" sz="1800" dirty="0"/>
              <a:t>表中找出漏填了数据的学生信息。</a:t>
            </a:r>
          </a:p>
          <a:p>
            <a:pPr eaLnBrk="1" hangingPunct="1">
              <a:buSzTx/>
              <a:buFont typeface="Wingdings" pitchFamily="2" charset="2"/>
              <a:buNone/>
            </a:pPr>
            <a:endParaRPr lang="en-US" altLang="zh-CN" sz="1500" dirty="0"/>
          </a:p>
          <a:p>
            <a:pPr eaLnBrk="1" hangingPunct="1">
              <a:buSzTx/>
              <a:buFont typeface="Wingdings" pitchFamily="2" charset="2"/>
              <a:buNone/>
            </a:pPr>
            <a:r>
              <a:rPr lang="en-US" altLang="zh-CN" sz="1500" dirty="0"/>
              <a:t>	</a:t>
            </a:r>
            <a:r>
              <a:rPr lang="en-US" altLang="zh-CN" sz="1650" dirty="0"/>
              <a:t>SELECT *</a:t>
            </a:r>
          </a:p>
          <a:p>
            <a:pPr eaLnBrk="1" hangingPunct="1">
              <a:buSzTx/>
              <a:buFont typeface="Wingdings" pitchFamily="2" charset="2"/>
              <a:buNone/>
            </a:pPr>
            <a:r>
              <a:rPr lang="en-US" altLang="zh-CN" sz="1650" dirty="0"/>
              <a:t>	FROM Student</a:t>
            </a:r>
          </a:p>
          <a:p>
            <a:pPr eaLnBrk="1" hangingPunct="1">
              <a:buSzTx/>
              <a:buFont typeface="Wingdings" pitchFamily="2" charset="2"/>
              <a:buNone/>
            </a:pPr>
            <a:r>
              <a:rPr lang="en-US" altLang="zh-CN" sz="1650" dirty="0"/>
              <a:t>	WHERE </a:t>
            </a:r>
            <a:r>
              <a:rPr lang="en-US" altLang="zh-CN" sz="1650" dirty="0" err="1"/>
              <a:t>Sname</a:t>
            </a:r>
            <a:r>
              <a:rPr lang="en-US" altLang="zh-CN" sz="1650" dirty="0"/>
              <a:t> IS NULL OR </a:t>
            </a:r>
            <a:r>
              <a:rPr lang="en-US" altLang="zh-CN" sz="1650" dirty="0" err="1"/>
              <a:t>Ssex</a:t>
            </a:r>
            <a:r>
              <a:rPr lang="en-US" altLang="zh-CN" sz="1650" dirty="0"/>
              <a:t> IS NULL OR </a:t>
            </a:r>
            <a:r>
              <a:rPr lang="en-US" altLang="zh-CN" sz="1650" dirty="0" err="1"/>
              <a:t>Sbirthdate</a:t>
            </a:r>
            <a:r>
              <a:rPr lang="en-US" altLang="zh-CN" sz="1650" dirty="0"/>
              <a:t> IS NULL OR </a:t>
            </a:r>
            <a:r>
              <a:rPr lang="en-US" altLang="zh-CN" sz="1650" dirty="0" err="1"/>
              <a:t>Smajor</a:t>
            </a:r>
            <a:r>
              <a:rPr lang="en-US" altLang="zh-CN" sz="1650" dirty="0"/>
              <a:t> IS NULL;</a:t>
            </a:r>
          </a:p>
          <a:p>
            <a:pPr eaLnBrk="1" hangingPunct="1">
              <a:buSzTx/>
              <a:buFont typeface="Wingdings" pitchFamily="2" charset="2"/>
              <a:buNone/>
            </a:pPr>
            <a:endParaRPr lang="en-US" altLang="zh-CN" sz="1500" dirty="0"/>
          </a:p>
          <a:p>
            <a:pPr eaLnBrk="1" hangingPunct="1">
              <a:buSzTx/>
              <a:buFont typeface="Wingdings" pitchFamily="2" charset="2"/>
              <a:buNone/>
            </a:pPr>
            <a:r>
              <a:rPr lang="en-US" altLang="zh-CN" sz="1800" dirty="0"/>
              <a:t>           </a:t>
            </a:r>
            <a:r>
              <a:rPr lang="en-US" altLang="zh-CN" sz="1500" dirty="0" err="1"/>
              <a:t>Sno</a:t>
            </a:r>
            <a:r>
              <a:rPr lang="zh-CN" altLang="en-US" sz="1500" dirty="0"/>
              <a:t>是主码，不允许取空值，不许漏填。</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空值的处理</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611560" y="1608534"/>
            <a:ext cx="8229600"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空值的产生</a:t>
            </a:r>
            <a:endParaRPr lang="en-US" altLang="zh-CN" sz="2100" dirty="0"/>
          </a:p>
          <a:p>
            <a:pPr lvl="1">
              <a:lnSpc>
                <a:spcPct val="150000"/>
              </a:lnSpc>
              <a:buNone/>
            </a:pPr>
            <a:r>
              <a:rPr lang="en-US" altLang="zh-CN" sz="2100" dirty="0"/>
              <a:t>2.</a:t>
            </a:r>
            <a:r>
              <a:rPr lang="zh-CN" altLang="en-US" sz="2100" dirty="0"/>
              <a:t>空值的判断</a:t>
            </a:r>
            <a:endParaRPr lang="en-US" altLang="zh-CN" sz="2100" dirty="0"/>
          </a:p>
          <a:p>
            <a:pPr lvl="1">
              <a:lnSpc>
                <a:spcPct val="150000"/>
              </a:lnSpc>
              <a:buNone/>
            </a:pPr>
            <a:r>
              <a:rPr lang="en-US" altLang="zh-CN" sz="2100" dirty="0">
                <a:solidFill>
                  <a:srgbClr val="7030A0"/>
                </a:solidFill>
              </a:rPr>
              <a:t>3.</a:t>
            </a:r>
            <a:r>
              <a:rPr lang="zh-CN" altLang="en-US" sz="2100" dirty="0">
                <a:solidFill>
                  <a:srgbClr val="7030A0"/>
                </a:solidFill>
              </a:rPr>
              <a:t>空值约束</a:t>
            </a:r>
            <a:endParaRPr lang="en-US" altLang="zh-CN" sz="2100" dirty="0">
              <a:solidFill>
                <a:srgbClr val="7030A0"/>
              </a:solidFill>
            </a:endParaRPr>
          </a:p>
          <a:p>
            <a:pPr lvl="1">
              <a:lnSpc>
                <a:spcPct val="150000"/>
              </a:lnSpc>
              <a:buNone/>
            </a:pPr>
            <a:r>
              <a:rPr lang="en-US" altLang="zh-CN" sz="2100" dirty="0"/>
              <a:t>4.</a:t>
            </a:r>
            <a:r>
              <a:rPr lang="zh-CN" altLang="en-US" sz="2100" dirty="0"/>
              <a:t>空值的算术运算、比较运算和逻辑运算</a:t>
            </a:r>
            <a:endParaRPr lang="en-US" altLang="zh-CN" sz="2100" dirty="0"/>
          </a:p>
        </p:txBody>
      </p:sp>
    </p:spTree>
    <p:extLst>
      <p:ext uri="{BB962C8B-B14F-4D97-AF65-F5344CB8AC3E}">
        <p14:creationId xmlns:p14="http://schemas.microsoft.com/office/powerpoint/2010/main" val="30534705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a:extLst>
              <a:ext uri="{FF2B5EF4-FFF2-40B4-BE49-F238E27FC236}">
                <a16:creationId xmlns:a16="http://schemas.microsoft.com/office/drawing/2014/main" id="{67DE4E58-CBF9-A1D4-F72F-47F85502A582}"/>
              </a:ext>
            </a:extLst>
          </p:cNvPr>
          <p:cNvSpPr>
            <a:spLocks noGrp="1"/>
          </p:cNvSpPr>
          <p:nvPr>
            <p:ph type="title" idx="4294967295"/>
          </p:nvPr>
        </p:nvSpPr>
        <p:spPr>
          <a:xfrm>
            <a:off x="457200" y="476672"/>
            <a:ext cx="8229600" cy="848916"/>
          </a:xfrm>
        </p:spPr>
        <p:txBody>
          <a:bodyPr/>
          <a:lstStyle/>
          <a:p>
            <a:pPr eaLnBrk="1" hangingPunct="1"/>
            <a:r>
              <a:rPr lang="en-US" altLang="zh-CN" sz="2700" dirty="0"/>
              <a:t>3. </a:t>
            </a:r>
            <a:r>
              <a:rPr lang="zh-CN" altLang="en-US" sz="2700" dirty="0">
                <a:latin typeface="宋体" panose="02010600030101010101" pitchFamily="2" charset="-122"/>
              </a:rPr>
              <a:t>空值约束</a:t>
            </a:r>
          </a:p>
        </p:txBody>
      </p:sp>
      <p:sp>
        <p:nvSpPr>
          <p:cNvPr id="33795" name="内容占位符 2">
            <a:extLst>
              <a:ext uri="{FF2B5EF4-FFF2-40B4-BE49-F238E27FC236}">
                <a16:creationId xmlns:a16="http://schemas.microsoft.com/office/drawing/2014/main" id="{2DEFD75A-E443-3066-544D-3A4B2AC75847}"/>
              </a:ext>
            </a:extLst>
          </p:cNvPr>
          <p:cNvSpPr>
            <a:spLocks noGrp="1"/>
          </p:cNvSpPr>
          <p:nvPr>
            <p:ph idx="4294967295"/>
          </p:nvPr>
        </p:nvSpPr>
        <p:spPr>
          <a:xfrm>
            <a:off x="457200" y="1354999"/>
            <a:ext cx="8147248" cy="3640931"/>
          </a:xfrm>
        </p:spPr>
        <p:txBody>
          <a:bodyPr>
            <a:normAutofit/>
          </a:bodyPr>
          <a:lstStyle/>
          <a:p>
            <a:pPr marL="0" indent="200025" algn="just">
              <a:lnSpc>
                <a:spcPct val="150000"/>
              </a:lnSpc>
              <a:buSzTx/>
            </a:pPr>
            <a:r>
              <a:rPr lang="zh-CN" altLang="zh-CN" sz="2400" dirty="0">
                <a:latin typeface="Times New Roman" panose="02020603050405020304" pitchFamily="18" charset="0"/>
              </a:rPr>
              <a:t>在创建基本表时，如果属性定义（或者域定义）为</a:t>
            </a:r>
            <a:r>
              <a:rPr lang="en-US" altLang="zh-CN" sz="2400" dirty="0"/>
              <a:t>NOT NULL</a:t>
            </a:r>
            <a:r>
              <a:rPr lang="zh-CN" altLang="zh-CN" sz="2400" dirty="0">
                <a:latin typeface="Times New Roman" panose="02020603050405020304" pitchFamily="18" charset="0"/>
              </a:rPr>
              <a:t>约束，则该属性不能取空值。</a:t>
            </a:r>
            <a:endParaRPr lang="en-US" altLang="zh-CN" sz="2400" dirty="0">
              <a:latin typeface="Times New Roman" panose="02020603050405020304" pitchFamily="18" charset="0"/>
            </a:endParaRPr>
          </a:p>
          <a:p>
            <a:pPr marL="0" indent="200025" algn="just">
              <a:lnSpc>
                <a:spcPct val="150000"/>
              </a:lnSpc>
              <a:buSzTx/>
            </a:pPr>
            <a:endParaRPr lang="zh-CN" altLang="zh-CN" sz="1800" dirty="0">
              <a:latin typeface="Times New Roman" panose="02020603050405020304" pitchFamily="18" charset="0"/>
            </a:endParaRPr>
          </a:p>
          <a:p>
            <a:pPr marL="0" indent="200025" algn="just">
              <a:lnSpc>
                <a:spcPct val="150000"/>
              </a:lnSpc>
              <a:buSzTx/>
            </a:pPr>
            <a:r>
              <a:rPr lang="zh-CN" altLang="zh-CN" sz="2400" dirty="0">
                <a:latin typeface="Times New Roman" panose="02020603050405020304" pitchFamily="18" charset="0"/>
              </a:rPr>
              <a:t>主码的属性不能取空值</a:t>
            </a:r>
            <a:endParaRPr lang="en-US" altLang="zh-CN" sz="2400" dirty="0">
              <a:latin typeface="Times New Roman" panose="02020603050405020304" pitchFamily="18" charset="0"/>
            </a:endParaRPr>
          </a:p>
          <a:p>
            <a:pPr marL="300038" lvl="1" indent="200025" algn="just">
              <a:lnSpc>
                <a:spcPct val="150000"/>
              </a:lnSpc>
            </a:pPr>
            <a:r>
              <a:rPr lang="en-US" altLang="zh-CN" sz="2400" dirty="0"/>
              <a:t> SC</a:t>
            </a:r>
            <a:r>
              <a:rPr lang="zh-CN" altLang="zh-CN" sz="2400" dirty="0">
                <a:latin typeface="Times New Roman" panose="02020603050405020304" pitchFamily="18" charset="0"/>
              </a:rPr>
              <a:t>表的主码是</a:t>
            </a:r>
            <a:r>
              <a:rPr lang="zh-CN" altLang="zh-CN" sz="2400" dirty="0"/>
              <a:t>（</a:t>
            </a:r>
            <a:r>
              <a:rPr lang="en-US" altLang="zh-CN" sz="2400" dirty="0" err="1"/>
              <a:t>Sno,Cno</a:t>
            </a:r>
            <a:r>
              <a:rPr lang="zh-CN" altLang="zh-CN" sz="2400" dirty="0"/>
              <a:t>）</a:t>
            </a:r>
            <a:r>
              <a:rPr lang="zh-CN" altLang="zh-CN" sz="2400" dirty="0">
                <a:latin typeface="Times New Roman" panose="02020603050405020304" pitchFamily="18" charset="0"/>
              </a:rPr>
              <a:t>，</a:t>
            </a:r>
            <a:r>
              <a:rPr lang="en-US" altLang="zh-CN" sz="2400" dirty="0" err="1"/>
              <a:t>Sno</a:t>
            </a:r>
            <a:r>
              <a:rPr lang="zh-CN" altLang="zh-CN" sz="2400" dirty="0">
                <a:latin typeface="Times New Roman" panose="02020603050405020304" pitchFamily="18" charset="0"/>
              </a:rPr>
              <a:t>和</a:t>
            </a:r>
            <a:r>
              <a:rPr lang="en-US" altLang="zh-CN" sz="2400" dirty="0" err="1"/>
              <a:t>Cno</a:t>
            </a:r>
            <a:r>
              <a:rPr lang="zh-CN" altLang="zh-CN" sz="2400" dirty="0">
                <a:latin typeface="Times New Roman" panose="02020603050405020304" pitchFamily="18" charset="0"/>
              </a:rPr>
              <a:t>都不能取空值。</a:t>
            </a:r>
            <a:endParaRPr lang="en-US" altLang="zh-CN" sz="2400" dirty="0">
              <a:latin typeface="Times New Roman" panose="02020603050405020304" pitchFamily="18" charset="0"/>
            </a:endParaRPr>
          </a:p>
          <a:p>
            <a:pPr marL="300038" lvl="1" indent="200025" algn="just">
              <a:lnSpc>
                <a:spcPct val="150000"/>
              </a:lnSpc>
            </a:pPr>
            <a:r>
              <a:rPr lang="en-US" altLang="zh-CN" sz="2400" dirty="0"/>
              <a:t> Student</a:t>
            </a:r>
            <a:r>
              <a:rPr lang="zh-CN" altLang="zh-CN" sz="2400" dirty="0">
                <a:latin typeface="Times New Roman" panose="02020603050405020304" pitchFamily="18" charset="0"/>
              </a:rPr>
              <a:t>表的主码是</a:t>
            </a:r>
            <a:r>
              <a:rPr lang="en-US" altLang="zh-CN" sz="2400" dirty="0" err="1"/>
              <a:t>Sno</a:t>
            </a:r>
            <a:r>
              <a:rPr lang="zh-CN" altLang="en-US" sz="2400" dirty="0">
                <a:latin typeface="Times New Roman" panose="02020603050405020304" pitchFamily="18" charset="0"/>
              </a:rPr>
              <a:t>，</a:t>
            </a:r>
            <a:r>
              <a:rPr lang="zh-CN" altLang="zh-CN" sz="2400" dirty="0">
                <a:latin typeface="Times New Roman" panose="02020603050405020304" pitchFamily="18" charset="0"/>
              </a:rPr>
              <a:t>不能取空值。</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398AFBE-4E8C-6512-39E7-05DA24AD9BAB}"/>
              </a:ext>
            </a:extLst>
          </p:cNvPr>
          <p:cNvSpPr>
            <a:spLocks noGrp="1" noChangeArrowheads="1"/>
          </p:cNvSpPr>
          <p:nvPr>
            <p:ph type="title" idx="4294967295"/>
          </p:nvPr>
        </p:nvSpPr>
        <p:spPr/>
        <p:txBody>
          <a:bodyPr/>
          <a:lstStyle/>
          <a:p>
            <a:pPr eaLnBrk="1" hangingPunct="1"/>
            <a:r>
              <a:rPr lang="zh-CN" altLang="en-US" sz="2700" dirty="0"/>
              <a:t>空值的处理</a:t>
            </a:r>
          </a:p>
        </p:txBody>
      </p:sp>
      <p:sp>
        <p:nvSpPr>
          <p:cNvPr id="48131" name="Rectangle 3">
            <a:extLst>
              <a:ext uri="{FF2B5EF4-FFF2-40B4-BE49-F238E27FC236}">
                <a16:creationId xmlns:a16="http://schemas.microsoft.com/office/drawing/2014/main" id="{645880E1-AE21-E020-503A-D6188DC88B74}"/>
              </a:ext>
            </a:extLst>
          </p:cNvPr>
          <p:cNvSpPr>
            <a:spLocks noGrp="1" noChangeArrowheads="1"/>
          </p:cNvSpPr>
          <p:nvPr>
            <p:ph type="body" idx="4294967295"/>
          </p:nvPr>
        </p:nvSpPr>
        <p:spPr>
          <a:xfrm>
            <a:off x="683568" y="1608535"/>
            <a:ext cx="8229600" cy="3640931"/>
          </a:xfrm>
        </p:spPr>
        <p:txBody>
          <a:bodyPr/>
          <a:lstStyle/>
          <a:p>
            <a:pPr lvl="1">
              <a:buFont typeface="Wingdings" pitchFamily="2" charset="2"/>
              <a:buNone/>
            </a:pPr>
            <a:endParaRPr lang="en-US" altLang="zh-CN" dirty="0"/>
          </a:p>
          <a:p>
            <a:pPr lvl="1">
              <a:lnSpc>
                <a:spcPct val="150000"/>
              </a:lnSpc>
              <a:buNone/>
            </a:pPr>
            <a:r>
              <a:rPr lang="en-US" altLang="zh-CN" sz="2100" dirty="0"/>
              <a:t>1.</a:t>
            </a:r>
            <a:r>
              <a:rPr lang="zh-CN" altLang="en-US" sz="2100" dirty="0"/>
              <a:t>空值的产生</a:t>
            </a:r>
            <a:endParaRPr lang="en-US" altLang="zh-CN" sz="2100" dirty="0"/>
          </a:p>
          <a:p>
            <a:pPr lvl="1">
              <a:lnSpc>
                <a:spcPct val="150000"/>
              </a:lnSpc>
              <a:buNone/>
            </a:pPr>
            <a:r>
              <a:rPr lang="en-US" altLang="zh-CN" sz="2100" dirty="0"/>
              <a:t>2.</a:t>
            </a:r>
            <a:r>
              <a:rPr lang="zh-CN" altLang="en-US" sz="2100" dirty="0"/>
              <a:t>空值的判断</a:t>
            </a:r>
            <a:endParaRPr lang="en-US" altLang="zh-CN" sz="2100" dirty="0"/>
          </a:p>
          <a:p>
            <a:pPr lvl="1">
              <a:lnSpc>
                <a:spcPct val="150000"/>
              </a:lnSpc>
              <a:buNone/>
            </a:pPr>
            <a:r>
              <a:rPr lang="en-US" altLang="zh-CN" sz="2100" dirty="0"/>
              <a:t>3.</a:t>
            </a:r>
            <a:r>
              <a:rPr lang="zh-CN" altLang="en-US" sz="2100" dirty="0"/>
              <a:t>空值约束</a:t>
            </a:r>
            <a:endParaRPr lang="en-US" altLang="zh-CN" sz="2100" dirty="0"/>
          </a:p>
          <a:p>
            <a:pPr lvl="1">
              <a:lnSpc>
                <a:spcPct val="150000"/>
              </a:lnSpc>
              <a:buNone/>
            </a:pPr>
            <a:r>
              <a:rPr lang="en-US" altLang="zh-CN" sz="2100" dirty="0">
                <a:solidFill>
                  <a:srgbClr val="7030A0"/>
                </a:solidFill>
              </a:rPr>
              <a:t>4.</a:t>
            </a:r>
            <a:r>
              <a:rPr lang="zh-CN" altLang="en-US" sz="2100" dirty="0">
                <a:solidFill>
                  <a:srgbClr val="7030A0"/>
                </a:solidFill>
              </a:rPr>
              <a:t>空值的算术运算、比较运算和逻辑运算</a:t>
            </a:r>
            <a:endParaRPr lang="en-US" altLang="zh-CN" sz="2100" dirty="0">
              <a:solidFill>
                <a:srgbClr val="7030A0"/>
              </a:solidFill>
            </a:endParaRPr>
          </a:p>
        </p:txBody>
      </p:sp>
    </p:spTree>
    <p:extLst>
      <p:ext uri="{BB962C8B-B14F-4D97-AF65-F5344CB8AC3E}">
        <p14:creationId xmlns:p14="http://schemas.microsoft.com/office/powerpoint/2010/main" val="59774904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a:extLst>
              <a:ext uri="{FF2B5EF4-FFF2-40B4-BE49-F238E27FC236}">
                <a16:creationId xmlns:a16="http://schemas.microsoft.com/office/drawing/2014/main" id="{212371C9-5C52-4400-7C94-ABB8C2D383C0}"/>
              </a:ext>
            </a:extLst>
          </p:cNvPr>
          <p:cNvSpPr>
            <a:spLocks noGrp="1"/>
          </p:cNvSpPr>
          <p:nvPr>
            <p:ph type="title" idx="4294967295"/>
          </p:nvPr>
        </p:nvSpPr>
        <p:spPr>
          <a:xfrm>
            <a:off x="251520" y="400210"/>
            <a:ext cx="9144000" cy="848916"/>
          </a:xfrm>
        </p:spPr>
        <p:txBody>
          <a:bodyPr/>
          <a:lstStyle/>
          <a:p>
            <a:pPr eaLnBrk="1" hangingPunct="1"/>
            <a:r>
              <a:rPr lang="en-US" altLang="zh-CN" sz="2700" dirty="0"/>
              <a:t>4. </a:t>
            </a:r>
            <a:r>
              <a:rPr lang="zh-CN" altLang="en-US" sz="2700" dirty="0"/>
              <a:t>空值</a:t>
            </a:r>
            <a:r>
              <a:rPr lang="zh-CN" altLang="en-US" sz="2700" dirty="0">
                <a:latin typeface="宋体" panose="02010600030101010101" pitchFamily="2" charset="-122"/>
              </a:rPr>
              <a:t>的算术运算、比较运算和逻辑运算</a:t>
            </a:r>
          </a:p>
        </p:txBody>
      </p:sp>
      <p:sp>
        <p:nvSpPr>
          <p:cNvPr id="35843" name="内容占位符 2">
            <a:extLst>
              <a:ext uri="{FF2B5EF4-FFF2-40B4-BE49-F238E27FC236}">
                <a16:creationId xmlns:a16="http://schemas.microsoft.com/office/drawing/2014/main" id="{8A8C6A96-A617-7ECC-9FCC-7A4D9288298F}"/>
              </a:ext>
            </a:extLst>
          </p:cNvPr>
          <p:cNvSpPr>
            <a:spLocks noGrp="1" noChangeArrowheads="1"/>
          </p:cNvSpPr>
          <p:nvPr>
            <p:ph idx="4294967295"/>
          </p:nvPr>
        </p:nvSpPr>
        <p:spPr>
          <a:xfrm>
            <a:off x="755576" y="1700808"/>
            <a:ext cx="7128792" cy="3618309"/>
          </a:xfrm>
        </p:spPr>
        <p:txBody>
          <a:bodyPr/>
          <a:lstStyle/>
          <a:p>
            <a:pPr eaLnBrk="1" hangingPunct="1">
              <a:lnSpc>
                <a:spcPct val="150000"/>
              </a:lnSpc>
              <a:buFont typeface="Wingdings" pitchFamily="2" charset="2"/>
              <a:buChar char="n"/>
            </a:pPr>
            <a:r>
              <a:rPr lang="zh-CN" altLang="en-US" sz="1800" dirty="0"/>
              <a:t>空值与另一个值（包括另一个空值）的算术运算的结果为空值</a:t>
            </a:r>
          </a:p>
          <a:p>
            <a:pPr eaLnBrk="1" hangingPunct="1">
              <a:lnSpc>
                <a:spcPct val="150000"/>
              </a:lnSpc>
              <a:buFont typeface="Wingdings" pitchFamily="2" charset="2"/>
              <a:buChar char="n"/>
            </a:pPr>
            <a:r>
              <a:rPr lang="zh-CN" altLang="en-US" sz="1800" dirty="0"/>
              <a:t>空值与另一个值（包括另一个空值）的比较运算的结果为</a:t>
            </a:r>
            <a:r>
              <a:rPr lang="en-US" altLang="zh-CN" sz="1800" dirty="0"/>
              <a:t>UNKNOWN</a:t>
            </a:r>
            <a:r>
              <a:rPr lang="zh-CN" altLang="en-US" sz="1800" dirty="0"/>
              <a:t>。</a:t>
            </a:r>
          </a:p>
          <a:p>
            <a:pPr eaLnBrk="1" hangingPunct="1">
              <a:lnSpc>
                <a:spcPct val="150000"/>
              </a:lnSpc>
              <a:buFont typeface="Wingdings" pitchFamily="2" charset="2"/>
              <a:buChar char="n"/>
            </a:pPr>
            <a:r>
              <a:rPr lang="zh-CN" altLang="en-US" sz="1800" dirty="0"/>
              <a:t>有</a:t>
            </a:r>
            <a:r>
              <a:rPr lang="en-US" altLang="zh-CN" sz="1800" dirty="0"/>
              <a:t>UNKNOWN</a:t>
            </a:r>
            <a:r>
              <a:rPr lang="zh-CN" altLang="en-US" sz="1800" dirty="0"/>
              <a:t>后，传统的逻辑运算中二值（</a:t>
            </a:r>
            <a:r>
              <a:rPr lang="en-US" altLang="zh-CN" sz="1800" dirty="0"/>
              <a:t>TRUE</a:t>
            </a:r>
            <a:r>
              <a:rPr lang="zh-CN" altLang="en-US" sz="1800" dirty="0"/>
              <a:t>，</a:t>
            </a:r>
            <a:r>
              <a:rPr lang="en-US" altLang="zh-CN" sz="1800" dirty="0"/>
              <a:t>FALSE</a:t>
            </a:r>
            <a:r>
              <a:rPr lang="zh-CN" altLang="en-US" sz="1800" dirty="0"/>
              <a:t>）逻辑就扩展成了三值逻辑</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1">
            <a:extLst>
              <a:ext uri="{FF2B5EF4-FFF2-40B4-BE49-F238E27FC236}">
                <a16:creationId xmlns:a16="http://schemas.microsoft.com/office/drawing/2014/main" id="{9898668A-2875-E2C5-E2D1-F3A450BC875B}"/>
              </a:ext>
            </a:extLst>
          </p:cNvPr>
          <p:cNvSpPr>
            <a:spLocks noGrp="1" noChangeArrowheads="1"/>
          </p:cNvSpPr>
          <p:nvPr>
            <p:ph type="title" idx="4294967295"/>
          </p:nvPr>
        </p:nvSpPr>
        <p:spPr>
          <a:xfrm>
            <a:off x="251520" y="327401"/>
            <a:ext cx="9144000" cy="848916"/>
          </a:xfrm>
        </p:spPr>
        <p:txBody>
          <a:bodyPr/>
          <a:lstStyle/>
          <a:p>
            <a:pPr eaLnBrk="1" hangingPunct="1"/>
            <a:r>
              <a:rPr lang="zh-CN" altLang="en-US" sz="2700" dirty="0"/>
              <a:t>空值</a:t>
            </a:r>
            <a:r>
              <a:rPr lang="zh-CN" altLang="en-US" sz="2700" dirty="0">
                <a:latin typeface="宋体" panose="02010600030101010101" pitchFamily="2" charset="-122"/>
              </a:rPr>
              <a:t>的算术运算、比较运算和逻辑运算</a:t>
            </a:r>
            <a:r>
              <a:rPr lang="en-US" altLang="zh-CN" sz="2700" dirty="0">
                <a:latin typeface="宋体" panose="02010600030101010101" pitchFamily="2" charset="-122"/>
              </a:rPr>
              <a:t>(</a:t>
            </a:r>
            <a:r>
              <a:rPr lang="zh-CN" altLang="en-US" sz="2700" dirty="0">
                <a:latin typeface="宋体" panose="02010600030101010101" pitchFamily="2" charset="-122"/>
              </a:rPr>
              <a:t>续</a:t>
            </a:r>
            <a:r>
              <a:rPr lang="en-US" altLang="zh-CN" sz="2700" dirty="0">
                <a:latin typeface="宋体" panose="02010600030101010101" pitchFamily="2" charset="-122"/>
              </a:rPr>
              <a:t>)</a:t>
            </a:r>
            <a:endParaRPr lang="zh-CN" altLang="en-US" sz="2700" dirty="0">
              <a:latin typeface="宋体" panose="02010600030101010101" pitchFamily="2" charset="-122"/>
            </a:endParaRPr>
          </a:p>
        </p:txBody>
      </p:sp>
      <p:sp>
        <p:nvSpPr>
          <p:cNvPr id="36867" name="矩形 8">
            <a:extLst>
              <a:ext uri="{FF2B5EF4-FFF2-40B4-BE49-F238E27FC236}">
                <a16:creationId xmlns:a16="http://schemas.microsoft.com/office/drawing/2014/main" id="{603B0CB9-7D75-5690-6017-C6AC474A3043}"/>
              </a:ext>
            </a:extLst>
          </p:cNvPr>
          <p:cNvSpPr>
            <a:spLocks noChangeArrowheads="1"/>
          </p:cNvSpPr>
          <p:nvPr/>
        </p:nvSpPr>
        <p:spPr bwMode="auto">
          <a:xfrm>
            <a:off x="2181313" y="5174455"/>
            <a:ext cx="425529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Tx/>
              <a:buNone/>
            </a:pPr>
            <a:r>
              <a:rPr lang="en-US" altLang="zh-CN" sz="1350" dirty="0"/>
              <a:t>T</a:t>
            </a:r>
            <a:r>
              <a:rPr lang="zh-CN" altLang="en-US" sz="1350" dirty="0"/>
              <a:t>表示</a:t>
            </a:r>
            <a:r>
              <a:rPr lang="en-US" altLang="zh-CN" sz="1350" dirty="0"/>
              <a:t>TRUE</a:t>
            </a:r>
            <a:r>
              <a:rPr lang="zh-CN" altLang="en-US" sz="1350" dirty="0"/>
              <a:t>，</a:t>
            </a:r>
            <a:r>
              <a:rPr lang="en-US" altLang="zh-CN" sz="1350" dirty="0"/>
              <a:t>F</a:t>
            </a:r>
            <a:r>
              <a:rPr lang="zh-CN" altLang="en-US" sz="1350" dirty="0"/>
              <a:t>表示</a:t>
            </a:r>
            <a:r>
              <a:rPr lang="en-US" altLang="zh-CN" sz="1350" dirty="0"/>
              <a:t>FALSE</a:t>
            </a:r>
            <a:r>
              <a:rPr lang="zh-CN" altLang="en-US" sz="1350" dirty="0"/>
              <a:t>，</a:t>
            </a:r>
            <a:r>
              <a:rPr lang="en-US" altLang="zh-CN" sz="1350" dirty="0"/>
              <a:t>U</a:t>
            </a:r>
            <a:r>
              <a:rPr lang="zh-CN" altLang="en-US" sz="1350" dirty="0"/>
              <a:t>表示</a:t>
            </a:r>
            <a:r>
              <a:rPr lang="en-US" altLang="zh-CN" sz="1350" dirty="0"/>
              <a:t>UNKNOWN</a:t>
            </a:r>
            <a:endParaRPr lang="zh-CN" altLang="en-US" sz="1350" dirty="0"/>
          </a:p>
        </p:txBody>
      </p:sp>
      <p:graphicFrame>
        <p:nvGraphicFramePr>
          <p:cNvPr id="3" name="表格 2">
            <a:extLst>
              <a:ext uri="{FF2B5EF4-FFF2-40B4-BE49-F238E27FC236}">
                <a16:creationId xmlns:a16="http://schemas.microsoft.com/office/drawing/2014/main" id="{1B08B933-33E6-F11D-AFC3-CC34210DAB14}"/>
              </a:ext>
            </a:extLst>
          </p:cNvPr>
          <p:cNvGraphicFramePr>
            <a:graphicFrameLocks noGrp="1"/>
          </p:cNvGraphicFramePr>
          <p:nvPr/>
        </p:nvGraphicFramePr>
        <p:xfrm>
          <a:off x="2412206" y="1681163"/>
          <a:ext cx="3401617" cy="3301280"/>
        </p:xfrm>
        <a:graphic>
          <a:graphicData uri="http://schemas.openxmlformats.org/drawingml/2006/table">
            <a:tbl>
              <a:tblPr/>
              <a:tblGrid>
                <a:gridCol w="1071057">
                  <a:extLst>
                    <a:ext uri="{9D8B030D-6E8A-4147-A177-3AD203B41FA5}">
                      <a16:colId xmlns:a16="http://schemas.microsoft.com/office/drawing/2014/main" val="20000"/>
                    </a:ext>
                  </a:extLst>
                </a:gridCol>
                <a:gridCol w="886458">
                  <a:extLst>
                    <a:ext uri="{9D8B030D-6E8A-4147-A177-3AD203B41FA5}">
                      <a16:colId xmlns:a16="http://schemas.microsoft.com/office/drawing/2014/main" val="20001"/>
                    </a:ext>
                  </a:extLst>
                </a:gridCol>
                <a:gridCol w="722051">
                  <a:extLst>
                    <a:ext uri="{9D8B030D-6E8A-4147-A177-3AD203B41FA5}">
                      <a16:colId xmlns:a16="http://schemas.microsoft.com/office/drawing/2014/main" val="20002"/>
                    </a:ext>
                  </a:extLst>
                </a:gridCol>
                <a:gridCol w="722051">
                  <a:extLst>
                    <a:ext uri="{9D8B030D-6E8A-4147-A177-3AD203B41FA5}">
                      <a16:colId xmlns:a16="http://schemas.microsoft.com/office/drawing/2014/main" val="20003"/>
                    </a:ext>
                  </a:extLst>
                </a:gridCol>
              </a:tblGrid>
              <a:tr h="330128">
                <a:tc>
                  <a:txBody>
                    <a:bodyPr/>
                    <a:lstStyle/>
                    <a:p>
                      <a:pPr algn="ctr"/>
                      <a:r>
                        <a:rPr lang="en-US" sz="1500" b="1" kern="100" dirty="0">
                          <a:effectLst/>
                          <a:latin typeface="+mj-lt"/>
                          <a:ea typeface="宋体" panose="02010600030101010101" pitchFamily="2" charset="-122"/>
                        </a:rPr>
                        <a:t>x    y</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x AND y</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x OR y</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NOT x</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0"/>
                  </a:ext>
                </a:extLst>
              </a:tr>
              <a:tr h="330128">
                <a:tc>
                  <a:txBody>
                    <a:bodyPr/>
                    <a:lstStyle/>
                    <a:p>
                      <a:pPr algn="ctr"/>
                      <a:r>
                        <a:rPr lang="en-US" sz="1500" b="1" kern="100">
                          <a:effectLst/>
                          <a:latin typeface="+mj-lt"/>
                          <a:ea typeface="宋体" panose="02010600030101010101" pitchFamily="2" charset="-122"/>
                        </a:rPr>
                        <a:t>T    T</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T         </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T</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1"/>
                  </a:ext>
                </a:extLst>
              </a:tr>
              <a:tr h="330128">
                <a:tc>
                  <a:txBody>
                    <a:bodyPr/>
                    <a:lstStyle/>
                    <a:p>
                      <a:pPr algn="ctr"/>
                      <a:r>
                        <a:rPr lang="en-US" sz="1500" b="1" kern="100" dirty="0">
                          <a:effectLst/>
                          <a:latin typeface="+mj-lt"/>
                          <a:ea typeface="宋体" panose="02010600030101010101" pitchFamily="2" charset="-122"/>
                        </a:rPr>
                        <a:t>T    U</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U</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T</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2"/>
                  </a:ext>
                </a:extLst>
              </a:tr>
              <a:tr h="330128">
                <a:tc>
                  <a:txBody>
                    <a:bodyPr/>
                    <a:lstStyle/>
                    <a:p>
                      <a:pPr algn="ctr"/>
                      <a:r>
                        <a:rPr lang="en-US" sz="1500" b="1" kern="100">
                          <a:effectLst/>
                          <a:latin typeface="+mj-lt"/>
                          <a:ea typeface="宋体" panose="02010600030101010101" pitchFamily="2" charset="-122"/>
                        </a:rPr>
                        <a:t>T    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T</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3"/>
                  </a:ext>
                </a:extLst>
              </a:tr>
              <a:tr h="330128">
                <a:tc>
                  <a:txBody>
                    <a:bodyPr/>
                    <a:lstStyle/>
                    <a:p>
                      <a:pPr algn="ctr"/>
                      <a:r>
                        <a:rPr lang="en-US" sz="1500" b="1" kern="100">
                          <a:effectLst/>
                          <a:latin typeface="+mj-lt"/>
                          <a:ea typeface="宋体" panose="02010600030101010101" pitchFamily="2" charset="-122"/>
                        </a:rPr>
                        <a:t>U    T</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U</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T</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U</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4"/>
                  </a:ext>
                </a:extLst>
              </a:tr>
              <a:tr h="330128">
                <a:tc>
                  <a:txBody>
                    <a:bodyPr/>
                    <a:lstStyle/>
                    <a:p>
                      <a:pPr algn="ctr"/>
                      <a:r>
                        <a:rPr lang="en-US" sz="1500" b="1" kern="100">
                          <a:effectLst/>
                          <a:latin typeface="+mj-lt"/>
                          <a:ea typeface="宋体" panose="02010600030101010101" pitchFamily="2" charset="-122"/>
                        </a:rPr>
                        <a:t>U    U</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U</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U</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U</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5"/>
                  </a:ext>
                </a:extLst>
              </a:tr>
              <a:tr h="330128">
                <a:tc>
                  <a:txBody>
                    <a:bodyPr/>
                    <a:lstStyle/>
                    <a:p>
                      <a:pPr algn="ctr"/>
                      <a:r>
                        <a:rPr lang="en-US" sz="1500" b="1" kern="100">
                          <a:effectLst/>
                          <a:latin typeface="+mj-lt"/>
                          <a:ea typeface="宋体" panose="02010600030101010101" pitchFamily="2" charset="-122"/>
                        </a:rPr>
                        <a:t>U    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F</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U</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U</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6"/>
                  </a:ext>
                </a:extLst>
              </a:tr>
              <a:tr h="330128">
                <a:tc>
                  <a:txBody>
                    <a:bodyPr/>
                    <a:lstStyle/>
                    <a:p>
                      <a:pPr algn="ctr"/>
                      <a:r>
                        <a:rPr lang="en-US" sz="1500" b="1" kern="100">
                          <a:effectLst/>
                          <a:latin typeface="+mj-lt"/>
                          <a:ea typeface="宋体" panose="02010600030101010101" pitchFamily="2" charset="-122"/>
                        </a:rPr>
                        <a:t>F    T</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T</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T</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7"/>
                  </a:ext>
                </a:extLst>
              </a:tr>
              <a:tr h="330128">
                <a:tc>
                  <a:txBody>
                    <a:bodyPr/>
                    <a:lstStyle/>
                    <a:p>
                      <a:pPr algn="ctr"/>
                      <a:r>
                        <a:rPr lang="en-US" sz="1500" b="1" kern="100">
                          <a:effectLst/>
                          <a:latin typeface="+mj-lt"/>
                          <a:ea typeface="宋体" panose="02010600030101010101" pitchFamily="2" charset="-122"/>
                        </a:rPr>
                        <a:t>F    U</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U</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T</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8"/>
                  </a:ext>
                </a:extLst>
              </a:tr>
              <a:tr h="330128">
                <a:tc>
                  <a:txBody>
                    <a:bodyPr/>
                    <a:lstStyle/>
                    <a:p>
                      <a:pPr algn="ctr"/>
                      <a:r>
                        <a:rPr lang="en-US" sz="1500" b="1" kern="100">
                          <a:effectLst/>
                          <a:latin typeface="+mj-lt"/>
                          <a:ea typeface="宋体" panose="02010600030101010101" pitchFamily="2" charset="-122"/>
                        </a:rPr>
                        <a:t>F    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a:effectLst/>
                          <a:latin typeface="+mj-lt"/>
                          <a:ea typeface="宋体" panose="02010600030101010101" pitchFamily="2" charset="-122"/>
                        </a:rPr>
                        <a:t>F</a:t>
                      </a:r>
                      <a:endParaRPr lang="zh-CN" sz="1500" b="1" kern="10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sz="1500" b="1" kern="100" dirty="0">
                          <a:effectLst/>
                          <a:latin typeface="+mj-lt"/>
                          <a:ea typeface="宋体" panose="02010600030101010101" pitchFamily="2" charset="-122"/>
                        </a:rPr>
                        <a:t>T</a:t>
                      </a:r>
                      <a:endParaRPr lang="zh-CN" sz="1500" b="1" kern="100" dirty="0">
                        <a:effectLst/>
                        <a:latin typeface="+mj-lt"/>
                        <a:ea typeface="宋体" panose="02010600030101010101" pitchFamily="2" charset="-122"/>
                      </a:endParaRPr>
                    </a:p>
                  </a:txBody>
                  <a:tcPr marL="27140" marR="27140" marT="0"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1">
            <a:extLst>
              <a:ext uri="{FF2B5EF4-FFF2-40B4-BE49-F238E27FC236}">
                <a16:creationId xmlns:a16="http://schemas.microsoft.com/office/drawing/2014/main" id="{4E0230F3-036D-E29A-AF1A-DF273F41EA0C}"/>
              </a:ext>
            </a:extLst>
          </p:cNvPr>
          <p:cNvSpPr>
            <a:spLocks noGrp="1" noChangeArrowheads="1"/>
          </p:cNvSpPr>
          <p:nvPr>
            <p:ph type="title" idx="4294967295"/>
          </p:nvPr>
        </p:nvSpPr>
        <p:spPr>
          <a:xfrm>
            <a:off x="243027" y="559332"/>
            <a:ext cx="9144000" cy="848916"/>
          </a:xfrm>
        </p:spPr>
        <p:txBody>
          <a:bodyPr/>
          <a:lstStyle/>
          <a:p>
            <a:pPr eaLnBrk="1" hangingPunct="1"/>
            <a:r>
              <a:rPr lang="zh-CN" altLang="en-US" sz="2700" dirty="0">
                <a:latin typeface="宋体" panose="02010600030101010101" pitchFamily="2" charset="-122"/>
              </a:rPr>
              <a:t>空值的算术运算、比较运算和逻辑运算（续）</a:t>
            </a:r>
          </a:p>
        </p:txBody>
      </p:sp>
      <p:sp>
        <p:nvSpPr>
          <p:cNvPr id="37891" name="内容占位符 2">
            <a:extLst>
              <a:ext uri="{FF2B5EF4-FFF2-40B4-BE49-F238E27FC236}">
                <a16:creationId xmlns:a16="http://schemas.microsoft.com/office/drawing/2014/main" id="{985E4BF8-EC38-F975-528A-82A6EA6F068B}"/>
              </a:ext>
            </a:extLst>
          </p:cNvPr>
          <p:cNvSpPr>
            <a:spLocks noGrp="1" noChangeArrowheads="1"/>
          </p:cNvSpPr>
          <p:nvPr>
            <p:ph idx="4294967295"/>
          </p:nvPr>
        </p:nvSpPr>
        <p:spPr>
          <a:xfrm>
            <a:off x="1007604" y="1808821"/>
            <a:ext cx="7614846" cy="3640931"/>
          </a:xfrm>
        </p:spPr>
        <p:txBody>
          <a:bodyPr/>
          <a:lstStyle/>
          <a:p>
            <a:pPr marL="0" indent="0">
              <a:buNone/>
            </a:pPr>
            <a:r>
              <a:rPr lang="en-US" altLang="zh-CN" sz="1800" dirty="0"/>
              <a:t>[</a:t>
            </a:r>
            <a:r>
              <a:rPr lang="zh-CN" altLang="en-US" sz="1800" dirty="0"/>
              <a:t>例</a:t>
            </a:r>
            <a:r>
              <a:rPr lang="en-US" altLang="zh-CN" sz="1800" dirty="0"/>
              <a:t>3.84]</a:t>
            </a:r>
            <a:r>
              <a:rPr lang="zh-CN" altLang="en-US" sz="1800" dirty="0"/>
              <a:t> 找出选修</a:t>
            </a:r>
            <a:r>
              <a:rPr lang="en-US" altLang="zh-CN" sz="1800" dirty="0"/>
              <a:t>81001</a:t>
            </a:r>
            <a:r>
              <a:rPr lang="zh-CN" altLang="en-US" sz="1800" dirty="0"/>
              <a:t>号课程且成绩不及格的学生。</a:t>
            </a:r>
            <a:endParaRPr lang="en-US" altLang="zh-CN" sz="1800" dirty="0"/>
          </a:p>
          <a:p>
            <a:pPr marL="0" indent="0">
              <a:buNone/>
            </a:pPr>
            <a:endParaRPr lang="zh-CN" altLang="en-US" sz="1800" dirty="0"/>
          </a:p>
          <a:p>
            <a:pPr marL="0" indent="0">
              <a:buNone/>
            </a:pPr>
            <a:r>
              <a:rPr lang="en-US" altLang="zh-CN" sz="1800" dirty="0"/>
              <a:t>	SELECT </a:t>
            </a:r>
            <a:r>
              <a:rPr lang="en-US" altLang="zh-CN" sz="1800" dirty="0" err="1"/>
              <a:t>Sno</a:t>
            </a:r>
            <a:endParaRPr lang="en-US" altLang="zh-CN" sz="1800" dirty="0"/>
          </a:p>
          <a:p>
            <a:pPr marL="0" indent="0">
              <a:buNone/>
            </a:pPr>
            <a:r>
              <a:rPr lang="en-US" altLang="zh-CN" sz="1800" dirty="0"/>
              <a:t>	FROM SC</a:t>
            </a:r>
          </a:p>
          <a:p>
            <a:pPr marL="0" indent="0">
              <a:buNone/>
            </a:pPr>
            <a:r>
              <a:rPr lang="en-US" altLang="zh-CN" sz="1800" dirty="0"/>
              <a:t>	WHERE Grade &lt; 60 AND </a:t>
            </a:r>
            <a:r>
              <a:rPr lang="en-US" altLang="zh-CN" sz="1800" dirty="0" err="1"/>
              <a:t>Cno</a:t>
            </a:r>
            <a:r>
              <a:rPr lang="en-US" altLang="zh-CN" sz="1800" dirty="0"/>
              <a:t>='81001’;</a:t>
            </a:r>
          </a:p>
          <a:p>
            <a:pPr marL="0" indent="0">
              <a:buNone/>
            </a:pPr>
            <a:endParaRPr lang="en-US" altLang="zh-CN" sz="1500" dirty="0"/>
          </a:p>
          <a:p>
            <a:pPr marL="0" indent="0">
              <a:lnSpc>
                <a:spcPct val="120000"/>
              </a:lnSpc>
              <a:spcBef>
                <a:spcPct val="0"/>
              </a:spcBef>
              <a:buFont typeface="Wingdings" pitchFamily="2" charset="2"/>
              <a:buChar char="n"/>
            </a:pPr>
            <a:r>
              <a:rPr lang="zh-CN" altLang="en-US" sz="1650" dirty="0"/>
              <a:t> 选出的学生是那些参加了考试而成绩不及格（</a:t>
            </a:r>
            <a:r>
              <a:rPr lang="en-US" altLang="zh-CN" sz="1650" dirty="0"/>
              <a:t>Grade</a:t>
            </a:r>
            <a:r>
              <a:rPr lang="zh-CN" altLang="en-US" sz="1650" dirty="0"/>
              <a:t>属性为非空值）的学生，</a:t>
            </a:r>
            <a:endParaRPr lang="en-US" altLang="zh-CN" sz="1650" dirty="0"/>
          </a:p>
          <a:p>
            <a:pPr marL="0" indent="0">
              <a:lnSpc>
                <a:spcPct val="120000"/>
              </a:lnSpc>
              <a:spcBef>
                <a:spcPct val="0"/>
              </a:spcBef>
              <a:buNone/>
            </a:pPr>
            <a:r>
              <a:rPr lang="en-US" altLang="zh-CN" sz="1650" dirty="0"/>
              <a:t>   </a:t>
            </a:r>
            <a:r>
              <a:rPr lang="zh-CN" altLang="en-US" sz="1650" dirty="0"/>
              <a:t>不包括缺考（</a:t>
            </a:r>
            <a:r>
              <a:rPr lang="en-US" altLang="zh-CN" sz="1650" dirty="0"/>
              <a:t>Grade</a:t>
            </a:r>
            <a:r>
              <a:rPr lang="zh-CN" altLang="en-US" sz="1650" dirty="0"/>
              <a:t>属性为空值）的学生</a:t>
            </a:r>
            <a:endParaRPr lang="en-US" altLang="zh-CN" sz="1650" dirty="0"/>
          </a:p>
          <a:p>
            <a:pPr marL="0" indent="0">
              <a:lnSpc>
                <a:spcPct val="120000"/>
              </a:lnSpc>
              <a:spcBef>
                <a:spcPct val="0"/>
              </a:spcBef>
              <a:buFont typeface="Wingdings" pitchFamily="2" charset="2"/>
              <a:buChar char="n"/>
            </a:pPr>
            <a:r>
              <a:rPr lang="zh-CN" altLang="en-US" sz="1650" dirty="0"/>
              <a:t> 因为前者使条件</a:t>
            </a:r>
            <a:r>
              <a:rPr lang="en-US" altLang="zh-CN" sz="1650" dirty="0"/>
              <a:t>Grade&lt;60</a:t>
            </a:r>
            <a:r>
              <a:rPr lang="zh-CN" altLang="en-US" sz="1650" dirty="0"/>
              <a:t>的值为</a:t>
            </a:r>
            <a:r>
              <a:rPr lang="en-US" altLang="zh-CN" sz="1650" dirty="0"/>
              <a:t>TRUE</a:t>
            </a:r>
            <a:r>
              <a:rPr lang="zh-CN" altLang="en-US" sz="1650" dirty="0"/>
              <a:t>，后者使条件的值为</a:t>
            </a:r>
            <a:r>
              <a:rPr lang="en-US" altLang="zh-CN" sz="1650" dirty="0"/>
              <a:t>UNKNOWN</a:t>
            </a:r>
            <a:endParaRPr lang="zh-CN" altLang="en-US" sz="1650" dirty="0"/>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1">
            <a:extLst>
              <a:ext uri="{FF2B5EF4-FFF2-40B4-BE49-F238E27FC236}">
                <a16:creationId xmlns:a16="http://schemas.microsoft.com/office/drawing/2014/main" id="{541EAADD-3408-30E1-B1BB-FDF6538E24FA}"/>
              </a:ext>
            </a:extLst>
          </p:cNvPr>
          <p:cNvSpPr>
            <a:spLocks noGrp="1" noChangeArrowheads="1"/>
          </p:cNvSpPr>
          <p:nvPr>
            <p:ph type="title" idx="4294967295"/>
          </p:nvPr>
        </p:nvSpPr>
        <p:spPr>
          <a:xfrm>
            <a:off x="987117" y="489097"/>
            <a:ext cx="6697265" cy="848916"/>
          </a:xfrm>
        </p:spPr>
        <p:txBody>
          <a:bodyPr>
            <a:normAutofit fontScale="90000"/>
          </a:bodyPr>
          <a:lstStyle/>
          <a:p>
            <a:pPr eaLnBrk="1" hangingPunct="1"/>
            <a:r>
              <a:rPr lang="zh-CN" altLang="en-US" sz="2700" dirty="0">
                <a:latin typeface="宋体" panose="02010600030101010101" pitchFamily="2" charset="-122"/>
              </a:rPr>
              <a:t>空值的算术运算、比较运算和逻辑运算（续）</a:t>
            </a:r>
          </a:p>
        </p:txBody>
      </p:sp>
      <p:sp>
        <p:nvSpPr>
          <p:cNvPr id="38915" name="内容占位符 2">
            <a:extLst>
              <a:ext uri="{FF2B5EF4-FFF2-40B4-BE49-F238E27FC236}">
                <a16:creationId xmlns:a16="http://schemas.microsoft.com/office/drawing/2014/main" id="{185E03D4-337E-E302-533E-64503E783372}"/>
              </a:ext>
            </a:extLst>
          </p:cNvPr>
          <p:cNvSpPr>
            <a:spLocks noGrp="1" noChangeArrowheads="1"/>
          </p:cNvSpPr>
          <p:nvPr>
            <p:ph idx="4294967295"/>
          </p:nvPr>
        </p:nvSpPr>
        <p:spPr>
          <a:xfrm>
            <a:off x="827584" y="1492448"/>
            <a:ext cx="7776864" cy="3873103"/>
          </a:xfrm>
        </p:spPr>
        <p:txBody>
          <a:bodyPr>
            <a:normAutofit/>
          </a:bodyPr>
          <a:lstStyle/>
          <a:p>
            <a:pPr marL="0" indent="0">
              <a:buNone/>
            </a:pPr>
            <a:r>
              <a:rPr lang="en-US" altLang="zh-CN" sz="1650" dirty="0"/>
              <a:t>[</a:t>
            </a:r>
            <a:r>
              <a:rPr lang="zh-CN" altLang="en-US" sz="1650" dirty="0"/>
              <a:t>例</a:t>
            </a:r>
            <a:r>
              <a:rPr lang="en-US" altLang="zh-CN" sz="1650" dirty="0"/>
              <a:t>3.85]</a:t>
            </a:r>
            <a:r>
              <a:rPr lang="zh-CN" altLang="en-US" sz="1650" dirty="0"/>
              <a:t> 选出选修</a:t>
            </a:r>
            <a:r>
              <a:rPr lang="en-US" altLang="zh-CN" sz="1650" dirty="0"/>
              <a:t>81001</a:t>
            </a:r>
            <a:r>
              <a:rPr lang="zh-CN" altLang="en-US" sz="1650" dirty="0"/>
              <a:t>号课程且成绩不及格的学生以及缺考的学生。</a:t>
            </a:r>
            <a:endParaRPr lang="en-US" altLang="zh-CN" sz="1650" dirty="0"/>
          </a:p>
          <a:p>
            <a:pPr marL="0" indent="0">
              <a:buNone/>
            </a:pPr>
            <a:endParaRPr lang="zh-CN" altLang="en-US" sz="1650" dirty="0"/>
          </a:p>
          <a:p>
            <a:pPr marL="0" indent="0">
              <a:buNone/>
            </a:pPr>
            <a:r>
              <a:rPr lang="en-US" altLang="zh-CN" sz="1500" dirty="0"/>
              <a:t>	SELECT </a:t>
            </a:r>
            <a:r>
              <a:rPr lang="en-US" altLang="zh-CN" sz="1500" dirty="0" err="1"/>
              <a:t>Sno</a:t>
            </a:r>
            <a:endParaRPr lang="en-US" altLang="zh-CN" sz="1500" dirty="0"/>
          </a:p>
          <a:p>
            <a:pPr marL="0" indent="0">
              <a:buNone/>
            </a:pPr>
            <a:r>
              <a:rPr lang="en-US" altLang="zh-CN" sz="1500" dirty="0"/>
              <a:t>	FROM SC</a:t>
            </a:r>
          </a:p>
          <a:p>
            <a:pPr marL="0" indent="0">
              <a:buNone/>
            </a:pPr>
            <a:r>
              <a:rPr lang="en-US" altLang="zh-CN" sz="1500" dirty="0"/>
              <a:t>	WHERE Grade &lt; 60 AND </a:t>
            </a:r>
            <a:r>
              <a:rPr lang="en-US" altLang="zh-CN" sz="1500" dirty="0" err="1"/>
              <a:t>Cno</a:t>
            </a:r>
            <a:r>
              <a:rPr lang="en-US" altLang="zh-CN" sz="1500" dirty="0"/>
              <a:t>='81001'</a:t>
            </a:r>
          </a:p>
          <a:p>
            <a:pPr marL="0" indent="0">
              <a:buNone/>
            </a:pPr>
            <a:r>
              <a:rPr lang="en-US" altLang="zh-CN" sz="1500" dirty="0"/>
              <a:t>	UNION</a:t>
            </a:r>
          </a:p>
          <a:p>
            <a:pPr marL="0" indent="0">
              <a:buNone/>
            </a:pPr>
            <a:r>
              <a:rPr lang="en-US" altLang="zh-CN" sz="1500" dirty="0"/>
              <a:t>	SELECT </a:t>
            </a:r>
            <a:r>
              <a:rPr lang="en-US" altLang="zh-CN" sz="1500" dirty="0" err="1"/>
              <a:t>Sno</a:t>
            </a:r>
            <a:endParaRPr lang="en-US" altLang="zh-CN" sz="1500" dirty="0"/>
          </a:p>
          <a:p>
            <a:pPr marL="0" indent="0">
              <a:buNone/>
            </a:pPr>
            <a:r>
              <a:rPr lang="en-US" altLang="zh-CN" sz="1500" dirty="0"/>
              <a:t>	FROM SC</a:t>
            </a:r>
          </a:p>
          <a:p>
            <a:pPr marL="0" indent="0">
              <a:buNone/>
            </a:pPr>
            <a:r>
              <a:rPr lang="en-US" altLang="zh-CN" sz="1500" dirty="0"/>
              <a:t>	WHERE Grade IS NULL AND </a:t>
            </a:r>
            <a:r>
              <a:rPr lang="en-US" altLang="zh-CN" sz="1500" dirty="0" err="1"/>
              <a:t>Cno</a:t>
            </a:r>
            <a:r>
              <a:rPr lang="en-US" altLang="zh-CN" sz="1500" dirty="0"/>
              <a:t>='81001';</a:t>
            </a:r>
          </a:p>
          <a:p>
            <a:pPr marL="0" indent="0">
              <a:buNone/>
            </a:pPr>
            <a:r>
              <a:rPr lang="zh-CN" altLang="en-US" sz="1650" dirty="0"/>
              <a:t>或</a:t>
            </a:r>
            <a:endParaRPr lang="zh-CN" altLang="en-US" sz="1500" dirty="0"/>
          </a:p>
          <a:p>
            <a:pPr marL="0" indent="0">
              <a:buNone/>
            </a:pPr>
            <a:r>
              <a:rPr lang="en-US" altLang="zh-CN" sz="1500" dirty="0"/>
              <a:t>	SELECT </a:t>
            </a:r>
            <a:r>
              <a:rPr lang="en-US" altLang="zh-CN" sz="1500" dirty="0" err="1"/>
              <a:t>Sno</a:t>
            </a:r>
            <a:endParaRPr lang="en-US" altLang="zh-CN" sz="1500" dirty="0"/>
          </a:p>
          <a:p>
            <a:pPr marL="0" indent="0">
              <a:buNone/>
            </a:pPr>
            <a:r>
              <a:rPr lang="en-US" altLang="zh-CN" sz="1500" dirty="0"/>
              <a:t>	FROM SC</a:t>
            </a:r>
          </a:p>
          <a:p>
            <a:pPr marL="0" indent="0">
              <a:buNone/>
            </a:pPr>
            <a:r>
              <a:rPr lang="en-US" altLang="zh-CN" sz="1500" dirty="0"/>
              <a:t>	WHERE </a:t>
            </a:r>
            <a:r>
              <a:rPr lang="en-US" altLang="zh-CN" sz="1500" dirty="0" err="1"/>
              <a:t>Cno</a:t>
            </a:r>
            <a:r>
              <a:rPr lang="en-US" altLang="zh-CN" sz="1500" dirty="0"/>
              <a:t>='81001' AND (Grade &lt; 60 OR Grade IS NULL);</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页脚占位符 4">
            <a:extLst>
              <a:ext uri="{FF2B5EF4-FFF2-40B4-BE49-F238E27FC236}">
                <a16:creationId xmlns:a16="http://schemas.microsoft.com/office/drawing/2014/main" id="{BC01E32F-C8F0-764B-7C97-B47486B29C27}"/>
              </a:ext>
            </a:extLst>
          </p:cNvPr>
          <p:cNvSpPr txBox="1">
            <a:spLocks noGrp="1" noChangeArrowheads="1"/>
          </p:cNvSpPr>
          <p:nvPr/>
        </p:nvSpPr>
        <p:spPr bwMode="auto">
          <a:xfrm>
            <a:off x="5057775" y="5643564"/>
            <a:ext cx="2700338"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Tx/>
              <a:buNone/>
            </a:pPr>
            <a:endParaRPr lang="en-US" altLang="zh-CN" sz="1350" b="0"/>
          </a:p>
        </p:txBody>
      </p:sp>
      <p:sp>
        <p:nvSpPr>
          <p:cNvPr id="39939" name="Rectangle 2">
            <a:extLst>
              <a:ext uri="{FF2B5EF4-FFF2-40B4-BE49-F238E27FC236}">
                <a16:creationId xmlns:a16="http://schemas.microsoft.com/office/drawing/2014/main" id="{3B62FA75-2083-F228-C6F1-C8DE2A0A1B80}"/>
              </a:ext>
            </a:extLst>
          </p:cNvPr>
          <p:cNvSpPr>
            <a:spLocks noGrp="1" noChangeArrowheads="1"/>
          </p:cNvSpPr>
          <p:nvPr>
            <p:ph type="title" idx="4294967295"/>
          </p:nvPr>
        </p:nvSpPr>
        <p:spPr>
          <a:xfrm>
            <a:off x="457200" y="549472"/>
            <a:ext cx="8229600" cy="848916"/>
          </a:xfrm>
        </p:spPr>
        <p:txBody>
          <a:bodyPr/>
          <a:lstStyle/>
          <a:p>
            <a:pPr eaLnBrk="1" hangingPunct="1"/>
            <a:r>
              <a:rPr lang="zh-CN" altLang="en-US" sz="2700" dirty="0"/>
              <a:t>第</a:t>
            </a:r>
            <a:r>
              <a:rPr lang="en-US" altLang="zh-CN" sz="2700" dirty="0"/>
              <a:t>3</a:t>
            </a:r>
            <a:r>
              <a:rPr lang="zh-CN" altLang="en-US" sz="2700" dirty="0"/>
              <a:t>章</a:t>
            </a:r>
            <a:r>
              <a:rPr lang="zh-CN" altLang="en-US" sz="2700" dirty="0">
                <a:ea typeface="黑体" panose="02010609060101010101" pitchFamily="49" charset="-122"/>
              </a:rPr>
              <a:t>  </a:t>
            </a:r>
            <a:r>
              <a:rPr lang="zh-CN" altLang="en-US" sz="2700" dirty="0"/>
              <a:t>关系数据库标准语言</a:t>
            </a:r>
            <a:r>
              <a:rPr lang="en-US" altLang="zh-CN" sz="2700" dirty="0">
                <a:ea typeface="黑体" panose="02010609060101010101" pitchFamily="49" charset="-122"/>
              </a:rPr>
              <a:t>SQL</a:t>
            </a:r>
          </a:p>
        </p:txBody>
      </p:sp>
      <p:sp>
        <p:nvSpPr>
          <p:cNvPr id="39940" name="Rectangle 3">
            <a:extLst>
              <a:ext uri="{FF2B5EF4-FFF2-40B4-BE49-F238E27FC236}">
                <a16:creationId xmlns:a16="http://schemas.microsoft.com/office/drawing/2014/main" id="{CE65FC42-EDD9-355F-3850-98C73A9413CC}"/>
              </a:ext>
            </a:extLst>
          </p:cNvPr>
          <p:cNvSpPr>
            <a:spLocks noGrp="1" noChangeArrowheads="1"/>
          </p:cNvSpPr>
          <p:nvPr>
            <p:ph type="body" idx="4294967295"/>
          </p:nvPr>
        </p:nvSpPr>
        <p:spPr>
          <a:xfrm>
            <a:off x="1763688" y="1813584"/>
            <a:ext cx="4881563" cy="3745706"/>
          </a:xfrm>
        </p:spPr>
        <p:txBody>
          <a:bodyPr>
            <a:normAutofit fontScale="92500" lnSpcReduction="10000"/>
          </a:bodyPr>
          <a:lstStyle/>
          <a:p>
            <a:pPr algn="just" eaLnBrk="1" hangingPunct="1">
              <a:lnSpc>
                <a:spcPct val="130000"/>
              </a:lnSpc>
              <a:buFont typeface="Wingdings" pitchFamily="2" charset="2"/>
              <a:buNone/>
            </a:pPr>
            <a:r>
              <a:rPr lang="en-US" altLang="zh-CN" dirty="0"/>
              <a:t>3.1 SQL</a:t>
            </a:r>
            <a:r>
              <a:rPr lang="zh-CN" altLang="en-US" dirty="0"/>
              <a:t>概述</a:t>
            </a:r>
            <a:endParaRPr lang="en-US" altLang="zh-CN" dirty="0"/>
          </a:p>
          <a:p>
            <a:pPr algn="just" eaLnBrk="1" hangingPunct="1">
              <a:lnSpc>
                <a:spcPct val="130000"/>
              </a:lnSpc>
              <a:buFont typeface="Wingdings" pitchFamily="2" charset="2"/>
              <a:buNone/>
            </a:pPr>
            <a:r>
              <a:rPr lang="en-US" altLang="zh-CN" dirty="0"/>
              <a:t>3.2 </a:t>
            </a:r>
            <a:r>
              <a:rPr lang="zh-CN" altLang="en-US" dirty="0"/>
              <a:t>数据定义</a:t>
            </a:r>
          </a:p>
          <a:p>
            <a:pPr algn="just" eaLnBrk="1" hangingPunct="1">
              <a:lnSpc>
                <a:spcPct val="130000"/>
              </a:lnSpc>
              <a:buFont typeface="Wingdings" pitchFamily="2" charset="2"/>
              <a:buNone/>
            </a:pPr>
            <a:r>
              <a:rPr lang="en-US" altLang="zh-CN" dirty="0"/>
              <a:t>3.3 </a:t>
            </a:r>
            <a:r>
              <a:rPr lang="zh-CN" altLang="en-US" dirty="0"/>
              <a:t>数据查询</a:t>
            </a:r>
          </a:p>
          <a:p>
            <a:pPr algn="just" eaLnBrk="1" hangingPunct="1">
              <a:lnSpc>
                <a:spcPct val="130000"/>
              </a:lnSpc>
              <a:buFont typeface="Wingdings" pitchFamily="2" charset="2"/>
              <a:buNone/>
            </a:pPr>
            <a:r>
              <a:rPr lang="en-US" altLang="zh-CN" dirty="0"/>
              <a:t>3.4 </a:t>
            </a:r>
            <a:r>
              <a:rPr lang="zh-CN" altLang="en-US" dirty="0"/>
              <a:t>数据更新</a:t>
            </a:r>
            <a:endParaRPr lang="zh-CN" altLang="en-US" sz="2400" dirty="0"/>
          </a:p>
          <a:p>
            <a:pPr algn="just" eaLnBrk="1" hangingPunct="1">
              <a:lnSpc>
                <a:spcPct val="130000"/>
              </a:lnSpc>
              <a:buFont typeface="Wingdings" pitchFamily="2" charset="2"/>
              <a:buNone/>
            </a:pPr>
            <a:r>
              <a:rPr lang="en-US" altLang="zh-CN" dirty="0"/>
              <a:t>3.5 </a:t>
            </a:r>
            <a:r>
              <a:rPr lang="zh-CN" altLang="en-US" dirty="0"/>
              <a:t>空值的处理</a:t>
            </a:r>
          </a:p>
          <a:p>
            <a:pPr algn="just" eaLnBrk="1" hangingPunct="1">
              <a:lnSpc>
                <a:spcPct val="130000"/>
              </a:lnSpc>
              <a:buFont typeface="Wingdings" pitchFamily="2" charset="2"/>
              <a:buNone/>
            </a:pPr>
            <a:r>
              <a:rPr lang="en-US" altLang="zh-CN" dirty="0">
                <a:solidFill>
                  <a:srgbClr val="0066FF"/>
                </a:solidFill>
              </a:rPr>
              <a:t>3.6 </a:t>
            </a:r>
            <a:r>
              <a:rPr lang="zh-CN" altLang="en-US" dirty="0">
                <a:solidFill>
                  <a:srgbClr val="0066FF"/>
                </a:solidFill>
              </a:rPr>
              <a:t>视图</a:t>
            </a:r>
          </a:p>
          <a:p>
            <a:pPr algn="just" eaLnBrk="1" hangingPunct="1">
              <a:lnSpc>
                <a:spcPct val="130000"/>
              </a:lnSpc>
              <a:buFont typeface="Wingdings" pitchFamily="2" charset="2"/>
              <a:buNone/>
            </a:pPr>
            <a:r>
              <a:rPr lang="zh-CN" altLang="en-US" dirty="0"/>
              <a:t>本章小结</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EBA9F6CE-2728-7403-166D-A38F6611F2A9}"/>
              </a:ext>
            </a:extLst>
          </p:cNvPr>
          <p:cNvSpPr>
            <a:spLocks noGrp="1" noChangeArrowheads="1"/>
          </p:cNvSpPr>
          <p:nvPr>
            <p:ph type="title" idx="4294967295"/>
          </p:nvPr>
        </p:nvSpPr>
        <p:spPr>
          <a:xfrm>
            <a:off x="539552" y="476672"/>
            <a:ext cx="8229600" cy="848916"/>
          </a:xfrm>
        </p:spPr>
        <p:txBody>
          <a:bodyPr/>
          <a:lstStyle/>
          <a:p>
            <a:pPr eaLnBrk="1" hangingPunct="1"/>
            <a:r>
              <a:rPr lang="en-US" altLang="zh-CN" sz="2700" dirty="0"/>
              <a:t>3.6  </a:t>
            </a:r>
            <a:r>
              <a:rPr lang="zh-CN" altLang="en-US" sz="2700" dirty="0"/>
              <a:t>视图</a:t>
            </a:r>
          </a:p>
        </p:txBody>
      </p:sp>
      <p:sp>
        <p:nvSpPr>
          <p:cNvPr id="40963" name="Rectangle 3">
            <a:extLst>
              <a:ext uri="{FF2B5EF4-FFF2-40B4-BE49-F238E27FC236}">
                <a16:creationId xmlns:a16="http://schemas.microsoft.com/office/drawing/2014/main" id="{17952AE9-E809-20B2-4388-44833E2BCAE0}"/>
              </a:ext>
            </a:extLst>
          </p:cNvPr>
          <p:cNvSpPr>
            <a:spLocks noGrp="1" noChangeArrowheads="1"/>
          </p:cNvSpPr>
          <p:nvPr>
            <p:ph type="body" idx="4294967295"/>
          </p:nvPr>
        </p:nvSpPr>
        <p:spPr>
          <a:xfrm>
            <a:off x="899592" y="1772816"/>
            <a:ext cx="7020780" cy="3086100"/>
          </a:xfrm>
        </p:spPr>
        <p:txBody>
          <a:bodyPr>
            <a:normAutofit fontScale="92500"/>
          </a:bodyPr>
          <a:lstStyle/>
          <a:p>
            <a:pPr eaLnBrk="1" hangingPunct="1">
              <a:lnSpc>
                <a:spcPct val="120000"/>
              </a:lnSpc>
            </a:pPr>
            <a:r>
              <a:rPr lang="zh-CN" altLang="en-US" dirty="0"/>
              <a:t>视图的特点</a:t>
            </a:r>
          </a:p>
          <a:p>
            <a:pPr lvl="1" eaLnBrk="1" hangingPunct="1">
              <a:lnSpc>
                <a:spcPct val="170000"/>
              </a:lnSpc>
            </a:pPr>
            <a:r>
              <a:rPr lang="zh-CN" altLang="en-US" dirty="0"/>
              <a:t>虚表，是从一个或几个基本表（或视图）导出的表</a:t>
            </a:r>
          </a:p>
          <a:p>
            <a:pPr lvl="1" eaLnBrk="1" hangingPunct="1">
              <a:lnSpc>
                <a:spcPct val="170000"/>
              </a:lnSpc>
              <a:spcBef>
                <a:spcPct val="40000"/>
              </a:spcBef>
            </a:pPr>
            <a:r>
              <a:rPr lang="zh-CN" altLang="en-US" dirty="0"/>
              <a:t>只存放视图的定义，而不存放视图对应的数据</a:t>
            </a:r>
          </a:p>
          <a:p>
            <a:pPr lvl="1" eaLnBrk="1" hangingPunct="1">
              <a:lnSpc>
                <a:spcPct val="170000"/>
              </a:lnSpc>
              <a:spcBef>
                <a:spcPct val="40000"/>
              </a:spcBef>
            </a:pPr>
            <a:r>
              <a:rPr lang="zh-CN" altLang="en-US" dirty="0"/>
              <a:t>基本表中的数据发生变化，从视图中查询出的数据也随之改变</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E470D0F9-F9CA-59BA-C83F-912F03028593}"/>
              </a:ext>
            </a:extLst>
          </p:cNvPr>
          <p:cNvSpPr>
            <a:spLocks noGrp="1" noChangeArrowheads="1"/>
          </p:cNvSpPr>
          <p:nvPr>
            <p:ph type="title" idx="4294967295"/>
          </p:nvPr>
        </p:nvSpPr>
        <p:spPr>
          <a:xfrm>
            <a:off x="457200" y="476672"/>
            <a:ext cx="8229600" cy="848916"/>
          </a:xfrm>
        </p:spPr>
        <p:txBody>
          <a:bodyPr/>
          <a:lstStyle/>
          <a:p>
            <a:pPr eaLnBrk="1" hangingPunct="1"/>
            <a:r>
              <a:rPr lang="en-US" altLang="zh-CN" sz="2700" dirty="0"/>
              <a:t>3.6  </a:t>
            </a:r>
            <a:r>
              <a:rPr lang="zh-CN" altLang="en-US" sz="2700" dirty="0"/>
              <a:t>视图</a:t>
            </a:r>
          </a:p>
        </p:txBody>
      </p:sp>
      <p:sp>
        <p:nvSpPr>
          <p:cNvPr id="41987" name="Rectangle 3">
            <a:extLst>
              <a:ext uri="{FF2B5EF4-FFF2-40B4-BE49-F238E27FC236}">
                <a16:creationId xmlns:a16="http://schemas.microsoft.com/office/drawing/2014/main" id="{4577E13D-C590-E066-B2D3-F5475C94F565}"/>
              </a:ext>
            </a:extLst>
          </p:cNvPr>
          <p:cNvSpPr>
            <a:spLocks noGrp="1" noChangeArrowheads="1"/>
          </p:cNvSpPr>
          <p:nvPr>
            <p:ph type="body" idx="4294967295"/>
          </p:nvPr>
        </p:nvSpPr>
        <p:spPr>
          <a:xfrm>
            <a:off x="1709682" y="1697417"/>
            <a:ext cx="5894785" cy="3371850"/>
          </a:xfrm>
        </p:spPr>
        <p:txBody>
          <a:bodyPr/>
          <a:lstStyle/>
          <a:p>
            <a:pPr eaLnBrk="1" hangingPunct="1">
              <a:lnSpc>
                <a:spcPct val="160000"/>
              </a:lnSpc>
              <a:buFont typeface="Wingdings" pitchFamily="2" charset="2"/>
              <a:buNone/>
            </a:pPr>
            <a:r>
              <a:rPr lang="en-US" altLang="zh-CN" dirty="0">
                <a:solidFill>
                  <a:srgbClr val="00B050"/>
                </a:solidFill>
              </a:rPr>
              <a:t>3.6.1  </a:t>
            </a:r>
            <a:r>
              <a:rPr lang="zh-CN" altLang="en-US" dirty="0">
                <a:solidFill>
                  <a:srgbClr val="00B050"/>
                </a:solidFill>
              </a:rPr>
              <a:t>定义视图</a:t>
            </a:r>
          </a:p>
          <a:p>
            <a:pPr eaLnBrk="1" hangingPunct="1">
              <a:lnSpc>
                <a:spcPct val="160000"/>
              </a:lnSpc>
              <a:buFont typeface="Wingdings" pitchFamily="2" charset="2"/>
              <a:buNone/>
            </a:pPr>
            <a:r>
              <a:rPr lang="en-US" altLang="zh-CN" dirty="0"/>
              <a:t>3.6.2  </a:t>
            </a:r>
            <a:r>
              <a:rPr lang="zh-CN" altLang="en-US" dirty="0"/>
              <a:t>查询视图</a:t>
            </a:r>
          </a:p>
          <a:p>
            <a:pPr eaLnBrk="1" hangingPunct="1">
              <a:lnSpc>
                <a:spcPct val="160000"/>
              </a:lnSpc>
              <a:buFont typeface="Wingdings" pitchFamily="2" charset="2"/>
              <a:buNone/>
            </a:pPr>
            <a:r>
              <a:rPr lang="en-US" altLang="zh-CN" dirty="0"/>
              <a:t>3.6.3  </a:t>
            </a:r>
            <a:r>
              <a:rPr lang="zh-CN" altLang="en-US" dirty="0"/>
              <a:t>更新视图</a:t>
            </a:r>
          </a:p>
          <a:p>
            <a:pPr eaLnBrk="1" hangingPunct="1">
              <a:lnSpc>
                <a:spcPct val="160000"/>
              </a:lnSpc>
              <a:buFont typeface="Wingdings" pitchFamily="2" charset="2"/>
              <a:buNone/>
            </a:pPr>
            <a:r>
              <a:rPr lang="en-US" altLang="zh-CN" dirty="0"/>
              <a:t>3.6.4  </a:t>
            </a:r>
            <a:r>
              <a:rPr lang="zh-CN" altLang="en-US" dirty="0"/>
              <a:t>视图的作用</a:t>
            </a:r>
          </a:p>
          <a:p>
            <a:pPr eaLnBrk="1" hangingPunct="1">
              <a:lnSpc>
                <a:spcPct val="110000"/>
              </a:lnSpc>
              <a:buFont typeface="Wingdings" pitchFamily="2" charset="2"/>
              <a:buNone/>
            </a:pPr>
            <a:endParaRPr lang="en-US" altLang="zh-CN" dirty="0"/>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9B960976-A020-A2B9-7AC7-EA96195CA8A1}"/>
              </a:ext>
            </a:extLst>
          </p:cNvPr>
          <p:cNvSpPr>
            <a:spLocks noGrp="1" noChangeArrowheads="1"/>
          </p:cNvSpPr>
          <p:nvPr>
            <p:ph type="title" idx="4294967295"/>
          </p:nvPr>
        </p:nvSpPr>
        <p:spPr>
          <a:xfrm>
            <a:off x="596113" y="548680"/>
            <a:ext cx="8229600" cy="848916"/>
          </a:xfrm>
        </p:spPr>
        <p:txBody>
          <a:bodyPr/>
          <a:lstStyle/>
          <a:p>
            <a:pPr eaLnBrk="1" hangingPunct="1"/>
            <a:r>
              <a:rPr lang="en-US" altLang="zh-CN" sz="2700" dirty="0"/>
              <a:t>3.6.1  </a:t>
            </a:r>
            <a:r>
              <a:rPr lang="zh-CN" altLang="en-US" sz="2700" dirty="0"/>
              <a:t>定义视图</a:t>
            </a:r>
          </a:p>
        </p:txBody>
      </p:sp>
      <p:sp>
        <p:nvSpPr>
          <p:cNvPr id="43011" name="Rectangle 3">
            <a:extLst>
              <a:ext uri="{FF2B5EF4-FFF2-40B4-BE49-F238E27FC236}">
                <a16:creationId xmlns:a16="http://schemas.microsoft.com/office/drawing/2014/main" id="{E2863762-946A-03F1-F7F9-292900FE444A}"/>
              </a:ext>
            </a:extLst>
          </p:cNvPr>
          <p:cNvSpPr>
            <a:spLocks noGrp="1" noChangeArrowheads="1"/>
          </p:cNvSpPr>
          <p:nvPr>
            <p:ph type="body" idx="4294967295"/>
          </p:nvPr>
        </p:nvSpPr>
        <p:spPr>
          <a:xfrm>
            <a:off x="1817694" y="1862826"/>
            <a:ext cx="5786438" cy="3748088"/>
          </a:xfrm>
        </p:spPr>
        <p:txBody>
          <a:bodyPr/>
          <a:lstStyle/>
          <a:p>
            <a:pPr eaLnBrk="1" hangingPunct="1"/>
            <a:endParaRPr lang="en-US" altLang="zh-CN" dirty="0"/>
          </a:p>
          <a:p>
            <a:pPr eaLnBrk="1" hangingPunct="1">
              <a:buFont typeface="Wingdings" pitchFamily="2" charset="2"/>
              <a:buNone/>
            </a:pPr>
            <a:r>
              <a:rPr lang="en-US" altLang="zh-CN" dirty="0">
                <a:solidFill>
                  <a:srgbClr val="7030A0"/>
                </a:solidFill>
              </a:rPr>
              <a:t>1.</a:t>
            </a:r>
            <a:r>
              <a:rPr lang="zh-CN" altLang="en-US" dirty="0">
                <a:solidFill>
                  <a:srgbClr val="7030A0"/>
                </a:solidFill>
              </a:rPr>
              <a:t>建立视图</a:t>
            </a:r>
          </a:p>
          <a:p>
            <a:pPr eaLnBrk="1" hangingPunct="1">
              <a:buFont typeface="Wingdings" pitchFamily="2" charset="2"/>
              <a:buNone/>
            </a:pPr>
            <a:endParaRPr lang="zh-CN" altLang="en-US" dirty="0"/>
          </a:p>
          <a:p>
            <a:pPr eaLnBrk="1" hangingPunct="1">
              <a:buFont typeface="Wingdings" pitchFamily="2" charset="2"/>
              <a:buNone/>
            </a:pPr>
            <a:r>
              <a:rPr lang="en-US" altLang="zh-CN" dirty="0"/>
              <a:t>2.</a:t>
            </a:r>
            <a:r>
              <a:rPr lang="zh-CN" altLang="en-US" dirty="0"/>
              <a:t>删除视图</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2E1F15A8-5D1C-80CC-7607-06B43453974C}"/>
              </a:ext>
            </a:extLst>
          </p:cNvPr>
          <p:cNvSpPr>
            <a:spLocks noGrp="1" noChangeArrowheads="1"/>
          </p:cNvSpPr>
          <p:nvPr>
            <p:ph type="title" idx="4294967295"/>
          </p:nvPr>
        </p:nvSpPr>
        <p:spPr>
          <a:xfrm>
            <a:off x="611560" y="476672"/>
            <a:ext cx="8229600" cy="848916"/>
          </a:xfrm>
        </p:spPr>
        <p:txBody>
          <a:bodyPr/>
          <a:lstStyle/>
          <a:p>
            <a:pPr eaLnBrk="1" hangingPunct="1"/>
            <a:r>
              <a:rPr lang="en-US" altLang="zh-CN" sz="2700" dirty="0"/>
              <a:t>1. </a:t>
            </a:r>
            <a:r>
              <a:rPr lang="zh-CN" altLang="en-US" sz="2700" dirty="0"/>
              <a:t>建立视图</a:t>
            </a:r>
          </a:p>
        </p:txBody>
      </p:sp>
      <p:sp>
        <p:nvSpPr>
          <p:cNvPr id="44035" name="Rectangle 3">
            <a:extLst>
              <a:ext uri="{FF2B5EF4-FFF2-40B4-BE49-F238E27FC236}">
                <a16:creationId xmlns:a16="http://schemas.microsoft.com/office/drawing/2014/main" id="{35749627-D686-E371-BF86-CB85F2AFE2FD}"/>
              </a:ext>
            </a:extLst>
          </p:cNvPr>
          <p:cNvSpPr>
            <a:spLocks noGrp="1" noChangeArrowheads="1"/>
          </p:cNvSpPr>
          <p:nvPr>
            <p:ph type="body" idx="4294967295"/>
          </p:nvPr>
        </p:nvSpPr>
        <p:spPr>
          <a:xfrm>
            <a:off x="791580" y="1911278"/>
            <a:ext cx="7074786" cy="4102894"/>
          </a:xfrm>
        </p:spPr>
        <p:txBody>
          <a:bodyPr/>
          <a:lstStyle/>
          <a:p>
            <a:pPr eaLnBrk="1" hangingPunct="1">
              <a:lnSpc>
                <a:spcPct val="150000"/>
              </a:lnSpc>
              <a:spcBef>
                <a:spcPct val="0"/>
              </a:spcBef>
            </a:pPr>
            <a:r>
              <a:rPr lang="zh-CN" altLang="en-US" dirty="0"/>
              <a:t>语句格式</a:t>
            </a:r>
          </a:p>
          <a:p>
            <a:pPr eaLnBrk="1" hangingPunct="1">
              <a:lnSpc>
                <a:spcPct val="150000"/>
              </a:lnSpc>
              <a:spcBef>
                <a:spcPct val="0"/>
              </a:spcBef>
              <a:buFont typeface="Wingdings" pitchFamily="2" charset="2"/>
              <a:buNone/>
            </a:pPr>
            <a:r>
              <a:rPr lang="zh-CN" altLang="en-US" sz="1800" dirty="0"/>
              <a:t>       </a:t>
            </a:r>
            <a:r>
              <a:rPr lang="en-US" altLang="zh-CN" sz="1800" dirty="0">
                <a:solidFill>
                  <a:srgbClr val="FF00FF"/>
                </a:solidFill>
              </a:rPr>
              <a:t>CREATE  VIEW</a:t>
            </a:r>
            <a:r>
              <a:rPr lang="en-US" altLang="zh-CN" sz="1800" dirty="0"/>
              <a:t>  &lt;</a:t>
            </a:r>
            <a:r>
              <a:rPr lang="zh-CN" altLang="en-US" sz="1800" dirty="0"/>
              <a:t>视图名</a:t>
            </a:r>
            <a:r>
              <a:rPr lang="en-US" altLang="zh-CN" sz="1800" dirty="0"/>
              <a:t>&gt;  [</a:t>
            </a:r>
            <a:r>
              <a:rPr lang="zh-CN" altLang="en-US" sz="1800" dirty="0"/>
              <a:t>(</a:t>
            </a:r>
            <a:r>
              <a:rPr lang="en-US" altLang="zh-CN" sz="1800" dirty="0"/>
              <a:t>&lt;</a:t>
            </a:r>
            <a:r>
              <a:rPr lang="zh-CN" altLang="en-US" sz="1800" dirty="0"/>
              <a:t>列名</a:t>
            </a:r>
            <a:r>
              <a:rPr lang="en-US" altLang="zh-CN" sz="1800" dirty="0"/>
              <a:t>&gt;  [</a:t>
            </a:r>
            <a:r>
              <a:rPr lang="zh-CN" altLang="en-US" sz="1800" dirty="0"/>
              <a:t>,</a:t>
            </a:r>
            <a:r>
              <a:rPr lang="en-US" altLang="zh-CN" sz="1800" dirty="0"/>
              <a:t>&lt;</a:t>
            </a:r>
            <a:r>
              <a:rPr lang="zh-CN" altLang="en-US" sz="1800" dirty="0"/>
              <a:t>列名</a:t>
            </a:r>
            <a:r>
              <a:rPr lang="en-US" altLang="zh-CN" sz="1800" dirty="0"/>
              <a:t>&gt;]…</a:t>
            </a:r>
            <a:r>
              <a:rPr lang="zh-CN" altLang="en-US" sz="1800" dirty="0"/>
              <a:t>)</a:t>
            </a:r>
            <a:r>
              <a:rPr lang="en-US" altLang="zh-CN" sz="1800" dirty="0"/>
              <a:t>]</a:t>
            </a:r>
          </a:p>
          <a:p>
            <a:pPr eaLnBrk="1" hangingPunct="1">
              <a:lnSpc>
                <a:spcPct val="150000"/>
              </a:lnSpc>
              <a:spcBef>
                <a:spcPct val="0"/>
              </a:spcBef>
              <a:buFont typeface="Wingdings" pitchFamily="2" charset="2"/>
              <a:buNone/>
            </a:pPr>
            <a:r>
              <a:rPr lang="en-US" altLang="zh-CN" sz="1800" dirty="0">
                <a:solidFill>
                  <a:srgbClr val="FF3399"/>
                </a:solidFill>
              </a:rPr>
              <a:t>       </a:t>
            </a:r>
            <a:r>
              <a:rPr lang="en-US" altLang="zh-CN" sz="1800" dirty="0">
                <a:solidFill>
                  <a:srgbClr val="FF00FF"/>
                </a:solidFill>
              </a:rPr>
              <a:t>AS</a:t>
            </a:r>
            <a:r>
              <a:rPr lang="en-US" altLang="zh-CN" sz="1800" dirty="0"/>
              <a:t>  &lt;</a:t>
            </a:r>
            <a:r>
              <a:rPr lang="zh-CN" altLang="en-US" sz="1800" dirty="0"/>
              <a:t>子查询</a:t>
            </a:r>
            <a:r>
              <a:rPr lang="en-US" altLang="zh-CN" sz="1800" dirty="0"/>
              <a:t>&gt;</a:t>
            </a:r>
          </a:p>
          <a:p>
            <a:pPr eaLnBrk="1" hangingPunct="1">
              <a:lnSpc>
                <a:spcPct val="150000"/>
              </a:lnSpc>
              <a:spcBef>
                <a:spcPct val="0"/>
              </a:spcBef>
              <a:buFont typeface="Wingdings" pitchFamily="2" charset="2"/>
              <a:buNone/>
            </a:pPr>
            <a:r>
              <a:rPr lang="en-US" altLang="zh-CN" sz="1800" dirty="0"/>
              <a:t>       [</a:t>
            </a:r>
            <a:r>
              <a:rPr lang="en-US" altLang="zh-CN" sz="1800" dirty="0">
                <a:solidFill>
                  <a:srgbClr val="FF00FF"/>
                </a:solidFill>
              </a:rPr>
              <a:t>WITH  CHECK  OPTION</a:t>
            </a:r>
            <a:r>
              <a:rPr lang="en-US" altLang="zh-CN" sz="1800" dirty="0"/>
              <a:t>]</a:t>
            </a:r>
            <a:r>
              <a:rPr lang="zh-CN" altLang="en-US" sz="1800" dirty="0"/>
              <a:t>;</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AFB7B106-2D18-BCB5-03AF-3D3A4C33B649}"/>
              </a:ext>
            </a:extLst>
          </p:cNvPr>
          <p:cNvSpPr>
            <a:spLocks noGrp="1" noChangeArrowheads="1"/>
          </p:cNvSpPr>
          <p:nvPr>
            <p:ph type="title" idx="4294967295"/>
          </p:nvPr>
        </p:nvSpPr>
        <p:spPr>
          <a:xfrm>
            <a:off x="539552" y="548680"/>
            <a:ext cx="8229600" cy="848916"/>
          </a:xfrm>
        </p:spPr>
        <p:txBody>
          <a:bodyPr/>
          <a:lstStyle/>
          <a:p>
            <a:pPr eaLnBrk="1" hangingPunct="1"/>
            <a:r>
              <a:rPr lang="zh-CN" altLang="en-US" sz="2700" dirty="0"/>
              <a:t>建立视图（续）</a:t>
            </a:r>
          </a:p>
        </p:txBody>
      </p:sp>
      <p:sp>
        <p:nvSpPr>
          <p:cNvPr id="45059" name="Rectangle 3">
            <a:extLst>
              <a:ext uri="{FF2B5EF4-FFF2-40B4-BE49-F238E27FC236}">
                <a16:creationId xmlns:a16="http://schemas.microsoft.com/office/drawing/2014/main" id="{7E8E327B-EAA4-8446-7B6F-06FA73837833}"/>
              </a:ext>
            </a:extLst>
          </p:cNvPr>
          <p:cNvSpPr>
            <a:spLocks noGrp="1" noChangeArrowheads="1"/>
          </p:cNvSpPr>
          <p:nvPr>
            <p:ph type="body" idx="4294967295"/>
          </p:nvPr>
        </p:nvSpPr>
        <p:spPr>
          <a:xfrm>
            <a:off x="683568" y="1862827"/>
            <a:ext cx="7830870" cy="3936206"/>
          </a:xfrm>
        </p:spPr>
        <p:txBody>
          <a:bodyPr>
            <a:normAutofit fontScale="85000" lnSpcReduction="10000"/>
          </a:bodyPr>
          <a:lstStyle/>
          <a:p>
            <a:pPr eaLnBrk="1" hangingPunct="1">
              <a:lnSpc>
                <a:spcPct val="150000"/>
              </a:lnSpc>
              <a:spcBef>
                <a:spcPct val="0"/>
              </a:spcBef>
            </a:pPr>
            <a:r>
              <a:rPr lang="zh-CN" altLang="en-US" dirty="0"/>
              <a:t>子查询可以是任意的</a:t>
            </a:r>
            <a:r>
              <a:rPr lang="en-US" altLang="zh-CN" dirty="0"/>
              <a:t>SELECT</a:t>
            </a:r>
            <a:r>
              <a:rPr lang="zh-CN" altLang="en-US" dirty="0"/>
              <a:t>语句，是否可以含有</a:t>
            </a:r>
            <a:r>
              <a:rPr lang="en-US" altLang="zh-CN" dirty="0"/>
              <a:t>ORDER BY</a:t>
            </a:r>
            <a:r>
              <a:rPr lang="zh-CN" altLang="en-US" dirty="0"/>
              <a:t>子句和</a:t>
            </a:r>
            <a:r>
              <a:rPr lang="en-US" altLang="zh-CN" dirty="0"/>
              <a:t>DISTINCT</a:t>
            </a:r>
            <a:r>
              <a:rPr lang="zh-CN" altLang="en-US" dirty="0"/>
              <a:t>短语，则取决于具体系统的实现。</a:t>
            </a:r>
          </a:p>
          <a:p>
            <a:pPr eaLnBrk="1" hangingPunct="1">
              <a:lnSpc>
                <a:spcPct val="150000"/>
              </a:lnSpc>
              <a:spcBef>
                <a:spcPct val="0"/>
              </a:spcBef>
            </a:pPr>
            <a:endParaRPr lang="en-US" altLang="zh-CN" dirty="0"/>
          </a:p>
          <a:p>
            <a:pPr eaLnBrk="1" hangingPunct="1">
              <a:lnSpc>
                <a:spcPct val="150000"/>
              </a:lnSpc>
              <a:spcBef>
                <a:spcPct val="0"/>
              </a:spcBef>
            </a:pPr>
            <a:r>
              <a:rPr lang="en-US" altLang="zh-CN" dirty="0"/>
              <a:t>WITH CHECK OPTION</a:t>
            </a:r>
            <a:r>
              <a:rPr lang="zh-CN" altLang="en-US" dirty="0"/>
              <a:t>表示对视图进行</a:t>
            </a:r>
            <a:r>
              <a:rPr lang="en-US" altLang="zh-CN" dirty="0"/>
              <a:t>UPDATE</a:t>
            </a:r>
            <a:r>
              <a:rPr lang="zh-CN" altLang="en-US" dirty="0"/>
              <a:t>，</a:t>
            </a:r>
            <a:r>
              <a:rPr lang="en-US" altLang="zh-CN" dirty="0"/>
              <a:t>INSERT</a:t>
            </a:r>
            <a:r>
              <a:rPr lang="zh-CN" altLang="en-US" dirty="0"/>
              <a:t>和</a:t>
            </a:r>
            <a:r>
              <a:rPr lang="en-US" altLang="zh-CN" dirty="0"/>
              <a:t>DELETE</a:t>
            </a:r>
            <a:r>
              <a:rPr lang="zh-CN" altLang="en-US" dirty="0"/>
              <a:t>操作时要保证更新、插入或删除的行满足视图定义中的谓词条件（即子查询中的条件表达式）。</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a:extLst>
              <a:ext uri="{FF2B5EF4-FFF2-40B4-BE49-F238E27FC236}">
                <a16:creationId xmlns:a16="http://schemas.microsoft.com/office/drawing/2014/main" id="{517892C0-FBE1-5967-EB1C-A8FBC41A035B}"/>
              </a:ext>
            </a:extLst>
          </p:cNvPr>
          <p:cNvSpPr>
            <a:spLocks noGrp="1" noChangeArrowheads="1"/>
          </p:cNvSpPr>
          <p:nvPr>
            <p:ph type="title" idx="4294967295"/>
          </p:nvPr>
        </p:nvSpPr>
        <p:spPr>
          <a:xfrm>
            <a:off x="323528" y="260648"/>
            <a:ext cx="8229600" cy="848916"/>
          </a:xfrm>
        </p:spPr>
        <p:txBody>
          <a:bodyPr/>
          <a:lstStyle/>
          <a:p>
            <a:r>
              <a:rPr lang="zh-CN" altLang="en-US" sz="2700" dirty="0"/>
              <a:t>建立视图（续）</a:t>
            </a:r>
          </a:p>
        </p:txBody>
      </p:sp>
      <p:sp>
        <p:nvSpPr>
          <p:cNvPr id="46083" name="内容占位符 2">
            <a:extLst>
              <a:ext uri="{FF2B5EF4-FFF2-40B4-BE49-F238E27FC236}">
                <a16:creationId xmlns:a16="http://schemas.microsoft.com/office/drawing/2014/main" id="{B11B7F3A-F6E0-7A06-BC1B-C7620D04119C}"/>
              </a:ext>
            </a:extLst>
          </p:cNvPr>
          <p:cNvSpPr>
            <a:spLocks noGrp="1" noChangeArrowheads="1"/>
          </p:cNvSpPr>
          <p:nvPr>
            <p:ph idx="4294967295"/>
          </p:nvPr>
        </p:nvSpPr>
        <p:spPr>
          <a:xfrm>
            <a:off x="539553" y="1681163"/>
            <a:ext cx="7542838" cy="3949564"/>
          </a:xfrm>
        </p:spPr>
        <p:txBody>
          <a:bodyPr>
            <a:normAutofit/>
          </a:bodyPr>
          <a:lstStyle/>
          <a:p>
            <a:pPr defTabSz="666750">
              <a:lnSpc>
                <a:spcPct val="150000"/>
              </a:lnSpc>
            </a:pPr>
            <a:r>
              <a:rPr lang="zh-CN" altLang="en-US" sz="2400" dirty="0"/>
              <a:t>组成视图的属性列名或者全部省略或者全部指定</a:t>
            </a:r>
          </a:p>
          <a:p>
            <a:pPr lvl="1" defTabSz="666750">
              <a:lnSpc>
                <a:spcPct val="150000"/>
              </a:lnSpc>
            </a:pPr>
            <a:r>
              <a:rPr lang="zh-CN" altLang="en-US" dirty="0"/>
              <a:t>全部省略</a:t>
            </a:r>
            <a:r>
              <a:rPr lang="en-US" altLang="zh-CN" dirty="0"/>
              <a:t>: </a:t>
            </a:r>
          </a:p>
          <a:p>
            <a:pPr lvl="2" defTabSz="666750">
              <a:lnSpc>
                <a:spcPct val="150000"/>
              </a:lnSpc>
              <a:buSzPct val="87000"/>
              <a:buFont typeface="Wingdings" pitchFamily="2" charset="2"/>
              <a:buChar char="l"/>
            </a:pPr>
            <a:r>
              <a:rPr lang="zh-CN" altLang="en-US" sz="1650" dirty="0"/>
              <a:t>由子查询中</a:t>
            </a:r>
            <a:r>
              <a:rPr lang="en-US" altLang="zh-CN" sz="1650" dirty="0"/>
              <a:t>SELECT</a:t>
            </a:r>
            <a:r>
              <a:rPr lang="zh-CN" altLang="en-US" sz="1650" dirty="0"/>
              <a:t>子句目标列中的诸字段组成</a:t>
            </a:r>
          </a:p>
          <a:p>
            <a:pPr lvl="1" defTabSz="666750">
              <a:lnSpc>
                <a:spcPct val="150000"/>
              </a:lnSpc>
            </a:pPr>
            <a:r>
              <a:rPr lang="zh-CN" altLang="en-US" dirty="0"/>
              <a:t>下列情况必须明确指定组成视图的所有列名</a:t>
            </a:r>
            <a:r>
              <a:rPr lang="en-US" altLang="zh-CN" dirty="0"/>
              <a:t>:</a:t>
            </a:r>
          </a:p>
          <a:p>
            <a:pPr lvl="2" defTabSz="666750">
              <a:lnSpc>
                <a:spcPct val="150000"/>
              </a:lnSpc>
              <a:buSzPct val="87000"/>
              <a:buFont typeface="Wingdings" pitchFamily="2" charset="2"/>
              <a:buChar char="l"/>
            </a:pPr>
            <a:r>
              <a:rPr lang="zh-CN" altLang="en-US" sz="1650" dirty="0">
                <a:latin typeface="宋体" panose="02010600030101010101" pitchFamily="2" charset="-122"/>
                <a:ea typeface="宋体" panose="02010600030101010101" pitchFamily="2" charset="-122"/>
              </a:rPr>
              <a:t>①</a:t>
            </a:r>
            <a:r>
              <a:rPr lang="zh-CN" altLang="en-US" sz="1650" dirty="0"/>
              <a:t>某个目标列不是单纯的属性名，而是聚集函数或列表达式</a:t>
            </a:r>
          </a:p>
          <a:p>
            <a:pPr lvl="2" defTabSz="666750">
              <a:lnSpc>
                <a:spcPct val="150000"/>
              </a:lnSpc>
              <a:buSzPct val="87000"/>
              <a:buFont typeface="Wingdings" pitchFamily="2" charset="2"/>
              <a:buChar char="l"/>
            </a:pPr>
            <a:r>
              <a:rPr lang="zh-CN" altLang="en-US" sz="1650" dirty="0">
                <a:latin typeface="宋体" panose="02010600030101010101" pitchFamily="2" charset="-122"/>
                <a:ea typeface="宋体" panose="02010600030101010101" pitchFamily="2" charset="-122"/>
              </a:rPr>
              <a:t>②</a:t>
            </a:r>
            <a:r>
              <a:rPr lang="zh-CN" altLang="en-US" sz="1650" dirty="0"/>
              <a:t>多表连接时选出了几个同名列作为视图的字段</a:t>
            </a:r>
          </a:p>
          <a:p>
            <a:pPr lvl="2" defTabSz="666750">
              <a:lnSpc>
                <a:spcPct val="150000"/>
              </a:lnSpc>
              <a:buSzPct val="87000"/>
              <a:buFont typeface="Wingdings" pitchFamily="2" charset="2"/>
              <a:buChar char="l"/>
            </a:pPr>
            <a:r>
              <a:rPr lang="zh-CN" altLang="en-US" sz="1650" dirty="0">
                <a:latin typeface="宋体" panose="02010600030101010101" pitchFamily="2" charset="-122"/>
                <a:ea typeface="宋体" panose="02010600030101010101" pitchFamily="2" charset="-122"/>
              </a:rPr>
              <a:t>③</a:t>
            </a:r>
            <a:r>
              <a:rPr lang="zh-CN" altLang="en-US" sz="1650" dirty="0"/>
              <a:t>需要在视图中为某个列启用新的更合适的名字</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B00A791-3C47-D69D-10A0-BB6F2E05BE39}"/>
              </a:ext>
            </a:extLst>
          </p:cNvPr>
          <p:cNvSpPr>
            <a:spLocks noGrp="1" noChangeArrowheads="1"/>
          </p:cNvSpPr>
          <p:nvPr>
            <p:ph type="title" idx="4294967295"/>
          </p:nvPr>
        </p:nvSpPr>
        <p:spPr>
          <a:xfrm>
            <a:off x="282403" y="349657"/>
            <a:ext cx="8229600" cy="848916"/>
          </a:xfrm>
        </p:spPr>
        <p:txBody>
          <a:bodyPr/>
          <a:lstStyle/>
          <a:p>
            <a:pPr eaLnBrk="1" hangingPunct="1"/>
            <a:r>
              <a:rPr lang="zh-CN" altLang="en-US" sz="2700" dirty="0"/>
              <a:t>建立视图（续）</a:t>
            </a:r>
          </a:p>
        </p:txBody>
      </p:sp>
      <p:sp>
        <p:nvSpPr>
          <p:cNvPr id="47107" name="Rectangle 3">
            <a:extLst>
              <a:ext uri="{FF2B5EF4-FFF2-40B4-BE49-F238E27FC236}">
                <a16:creationId xmlns:a16="http://schemas.microsoft.com/office/drawing/2014/main" id="{460E6207-4823-9664-9BDD-3A88BBEF85B8}"/>
              </a:ext>
            </a:extLst>
          </p:cNvPr>
          <p:cNvSpPr>
            <a:spLocks noGrp="1" noChangeArrowheads="1"/>
          </p:cNvSpPr>
          <p:nvPr>
            <p:ph type="body" idx="4294967295"/>
          </p:nvPr>
        </p:nvSpPr>
        <p:spPr>
          <a:xfrm>
            <a:off x="737574" y="1665020"/>
            <a:ext cx="7776864" cy="4010025"/>
          </a:xfrm>
        </p:spPr>
        <p:txBody>
          <a:bodyPr/>
          <a:lstStyle/>
          <a:p>
            <a:pPr marL="0">
              <a:buNone/>
            </a:pPr>
            <a:r>
              <a:rPr lang="en-US" altLang="zh-CN" sz="1800" dirty="0"/>
              <a:t>[</a:t>
            </a:r>
            <a:r>
              <a:rPr lang="zh-CN" altLang="en-US" sz="1800" dirty="0"/>
              <a:t>例</a:t>
            </a:r>
            <a:r>
              <a:rPr lang="en-US" altLang="zh-CN" sz="1800" dirty="0"/>
              <a:t>3.86]</a:t>
            </a:r>
            <a:r>
              <a:rPr lang="zh-CN" altLang="en-US" sz="1800" dirty="0"/>
              <a:t> 建立信息管理与信息系统专业学生的视图</a:t>
            </a:r>
          </a:p>
          <a:p>
            <a:pPr marL="0">
              <a:buNone/>
            </a:pPr>
            <a:r>
              <a:rPr lang="en-US" altLang="zh-CN" sz="1500" dirty="0"/>
              <a:t>	</a:t>
            </a:r>
            <a:r>
              <a:rPr lang="en-US" altLang="zh-CN" sz="1650" dirty="0"/>
              <a:t>CREATE VIEW </a:t>
            </a:r>
            <a:r>
              <a:rPr lang="en-US" altLang="zh-CN" sz="1650" dirty="0" err="1"/>
              <a:t>IS_Student</a:t>
            </a:r>
            <a:endParaRPr lang="en-US" altLang="zh-CN" sz="1650" dirty="0"/>
          </a:p>
          <a:p>
            <a:pPr marL="0">
              <a:buNone/>
            </a:pPr>
            <a:r>
              <a:rPr lang="en-US" altLang="zh-CN" sz="1650" dirty="0"/>
              <a:t>	AS</a:t>
            </a:r>
          </a:p>
          <a:p>
            <a:pPr marL="0">
              <a:buNone/>
            </a:pPr>
            <a:r>
              <a:rPr lang="en-US" altLang="zh-CN" sz="1650" dirty="0"/>
              <a:t>	SELECT </a:t>
            </a:r>
            <a:r>
              <a:rPr lang="en-US" altLang="zh-CN" sz="1650" dirty="0" err="1"/>
              <a:t>Sno,Sname,Ssex,Sbirthdate</a:t>
            </a:r>
            <a:r>
              <a:rPr lang="en-US" altLang="zh-CN" sz="1650" dirty="0"/>
              <a:t>, </a:t>
            </a:r>
            <a:r>
              <a:rPr lang="en-US" altLang="zh-CN" sz="1650" dirty="0" err="1"/>
              <a:t>Smajor</a:t>
            </a:r>
            <a:endParaRPr lang="en-US" altLang="zh-CN" sz="1650" dirty="0"/>
          </a:p>
          <a:p>
            <a:pPr marL="0">
              <a:buNone/>
            </a:pPr>
            <a:r>
              <a:rPr lang="en-US" altLang="zh-CN" sz="1650" dirty="0"/>
              <a:t>	FROM Student</a:t>
            </a:r>
          </a:p>
          <a:p>
            <a:pPr marL="0">
              <a:buNone/>
            </a:pPr>
            <a:r>
              <a:rPr lang="en-US" altLang="zh-CN" sz="1650" dirty="0"/>
              <a:t>	WHERE </a:t>
            </a:r>
            <a:r>
              <a:rPr lang="en-US" altLang="zh-CN" sz="1650" dirty="0" err="1"/>
              <a:t>Smajor</a:t>
            </a:r>
            <a:r>
              <a:rPr lang="en-US" altLang="zh-CN" sz="1650" dirty="0"/>
              <a:t>='</a:t>
            </a:r>
            <a:r>
              <a:rPr lang="zh-CN" altLang="en-US" sz="1650" dirty="0"/>
              <a:t>信息管理与信息系统</a:t>
            </a:r>
            <a:r>
              <a:rPr lang="en-US" altLang="zh-CN" sz="1650" dirty="0"/>
              <a:t>’;</a:t>
            </a:r>
          </a:p>
          <a:p>
            <a:pPr marL="0">
              <a:buNone/>
            </a:pPr>
            <a:endParaRPr lang="en-US" altLang="zh-CN" sz="1800" dirty="0"/>
          </a:p>
          <a:p>
            <a:pPr marL="0">
              <a:buFont typeface="Wingdings" pitchFamily="2" charset="2"/>
              <a:buChar char="n"/>
            </a:pPr>
            <a:r>
              <a:rPr lang="zh-CN" altLang="en-US" sz="1650" dirty="0"/>
              <a:t>省略视图</a:t>
            </a:r>
            <a:r>
              <a:rPr lang="en-US" altLang="zh-CN" sz="1650" dirty="0" err="1"/>
              <a:t>IS_Student</a:t>
            </a:r>
            <a:r>
              <a:rPr lang="zh-CN" altLang="en-US" sz="1650" dirty="0"/>
              <a:t>的列名，表示隐含由子查询中</a:t>
            </a:r>
            <a:r>
              <a:rPr lang="en-US" altLang="zh-CN" sz="1650" dirty="0"/>
              <a:t>SELECT</a:t>
            </a:r>
            <a:r>
              <a:rPr lang="zh-CN" altLang="en-US" sz="1650" dirty="0"/>
              <a:t>子句中的五个列名</a:t>
            </a:r>
            <a:endParaRPr lang="en-US" altLang="zh-CN" sz="1650" dirty="0"/>
          </a:p>
          <a:p>
            <a:pPr marL="0" indent="0">
              <a:buNone/>
            </a:pPr>
            <a:r>
              <a:rPr lang="en-US" altLang="zh-CN" sz="1650" dirty="0"/>
              <a:t>    </a:t>
            </a:r>
            <a:r>
              <a:rPr lang="zh-CN" altLang="en-US" sz="1650" dirty="0"/>
              <a:t>组成。</a:t>
            </a:r>
          </a:p>
          <a:p>
            <a:pPr marL="0">
              <a:buFont typeface="Wingdings" pitchFamily="2" charset="2"/>
              <a:buChar char="n"/>
            </a:pPr>
            <a:r>
              <a:rPr lang="zh-CN" altLang="en-US" sz="1650" dirty="0"/>
              <a:t>关系数据库管理系统执行</a:t>
            </a:r>
            <a:r>
              <a:rPr lang="en-US" altLang="zh-CN" sz="1650" dirty="0"/>
              <a:t>CREATE VIEW</a:t>
            </a:r>
            <a:r>
              <a:rPr lang="zh-CN" altLang="en-US" sz="1650" dirty="0"/>
              <a:t>语句的结果只是把视图的定义存入数据</a:t>
            </a:r>
            <a:endParaRPr lang="en-US" altLang="zh-CN" sz="1650" dirty="0"/>
          </a:p>
          <a:p>
            <a:pPr marL="0" indent="0">
              <a:buNone/>
            </a:pPr>
            <a:r>
              <a:rPr lang="en-US" altLang="zh-CN" sz="1650" dirty="0"/>
              <a:t>    </a:t>
            </a:r>
            <a:r>
              <a:rPr lang="zh-CN" altLang="en-US" sz="1650" dirty="0"/>
              <a:t>字典，并不执行其中的</a:t>
            </a:r>
            <a:r>
              <a:rPr lang="en-US" altLang="zh-CN" sz="1650" dirty="0"/>
              <a:t>SELECT</a:t>
            </a:r>
            <a:r>
              <a:rPr lang="zh-CN" altLang="en-US" sz="1650" dirty="0"/>
              <a:t>语句。</a:t>
            </a:r>
            <a:endParaRPr lang="en-US" altLang="zh-CN" sz="1650" dirty="0"/>
          </a:p>
          <a:p>
            <a:pPr marL="0">
              <a:buFont typeface="Wingdings" pitchFamily="2" charset="2"/>
              <a:buChar char="n"/>
            </a:pPr>
            <a:r>
              <a:rPr lang="zh-CN" altLang="en-US" sz="1650" dirty="0"/>
              <a:t>只有在对视图查询时，才按视图的定义从基本表中将数据查出。</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5D9B507E-F2E2-0BA7-507A-1A97ACE2D733}"/>
              </a:ext>
            </a:extLst>
          </p:cNvPr>
          <p:cNvSpPr>
            <a:spLocks noGrp="1" noChangeArrowheads="1"/>
          </p:cNvSpPr>
          <p:nvPr>
            <p:ph type="title" idx="4294967295"/>
          </p:nvPr>
        </p:nvSpPr>
        <p:spPr>
          <a:xfrm>
            <a:off x="392850" y="404664"/>
            <a:ext cx="8229600" cy="848916"/>
          </a:xfrm>
        </p:spPr>
        <p:txBody>
          <a:bodyPr/>
          <a:lstStyle/>
          <a:p>
            <a:pPr eaLnBrk="1" hangingPunct="1"/>
            <a:r>
              <a:rPr lang="zh-CN" altLang="en-US" sz="2700" dirty="0"/>
              <a:t>建立视图（续）</a:t>
            </a:r>
          </a:p>
        </p:txBody>
      </p:sp>
      <p:sp>
        <p:nvSpPr>
          <p:cNvPr id="48131" name="Rectangle 3">
            <a:extLst>
              <a:ext uri="{FF2B5EF4-FFF2-40B4-BE49-F238E27FC236}">
                <a16:creationId xmlns:a16="http://schemas.microsoft.com/office/drawing/2014/main" id="{3ABE1C88-1710-BBAC-C505-A11A5D86C77B}"/>
              </a:ext>
            </a:extLst>
          </p:cNvPr>
          <p:cNvSpPr>
            <a:spLocks noGrp="1" noChangeArrowheads="1"/>
          </p:cNvSpPr>
          <p:nvPr>
            <p:ph type="body" idx="4294967295"/>
          </p:nvPr>
        </p:nvSpPr>
        <p:spPr>
          <a:xfrm>
            <a:off x="764577" y="1556792"/>
            <a:ext cx="7614846" cy="3626644"/>
          </a:xfrm>
        </p:spPr>
        <p:txBody>
          <a:bodyPr/>
          <a:lstStyle/>
          <a:p>
            <a:pPr marL="0">
              <a:lnSpc>
                <a:spcPct val="120000"/>
              </a:lnSpc>
              <a:buSzTx/>
              <a:buNone/>
            </a:pPr>
            <a:r>
              <a:rPr lang="en-US" altLang="zh-CN" sz="1800" dirty="0"/>
              <a:t>[</a:t>
            </a:r>
            <a:r>
              <a:rPr lang="zh-CN" altLang="en-US" sz="1800" dirty="0"/>
              <a:t>例</a:t>
            </a:r>
            <a:r>
              <a:rPr lang="en-US" altLang="zh-CN" sz="1800" dirty="0"/>
              <a:t>3.87]</a:t>
            </a:r>
            <a:r>
              <a:rPr lang="zh-CN" altLang="en-US" sz="1800" dirty="0"/>
              <a:t> 建立信息管理与信息系统专业学生的视图，并要求进行插入、修改和删除操作时仍需保证该视图只有信息管理与信息系统专业的学生。</a:t>
            </a:r>
            <a:endParaRPr lang="en-US" altLang="zh-CN" sz="1800" dirty="0"/>
          </a:p>
          <a:p>
            <a:pPr marL="0">
              <a:lnSpc>
                <a:spcPct val="120000"/>
              </a:lnSpc>
              <a:spcBef>
                <a:spcPct val="0"/>
              </a:spcBef>
              <a:buSzTx/>
              <a:buNone/>
            </a:pPr>
            <a:endParaRPr lang="en-US" altLang="zh-CN" sz="1800" dirty="0"/>
          </a:p>
          <a:p>
            <a:pPr marL="0">
              <a:lnSpc>
                <a:spcPct val="120000"/>
              </a:lnSpc>
              <a:spcBef>
                <a:spcPct val="0"/>
              </a:spcBef>
              <a:buSzTx/>
              <a:buNone/>
            </a:pPr>
            <a:r>
              <a:rPr lang="en-US" altLang="zh-CN" sz="1800" dirty="0"/>
              <a:t>	CREATE VIEW </a:t>
            </a:r>
            <a:r>
              <a:rPr lang="en-US" altLang="zh-CN" sz="1800" dirty="0" err="1"/>
              <a:t>IS_Student</a:t>
            </a:r>
            <a:endParaRPr lang="en-US" altLang="zh-CN" sz="1800" dirty="0"/>
          </a:p>
          <a:p>
            <a:pPr marL="0">
              <a:lnSpc>
                <a:spcPct val="120000"/>
              </a:lnSpc>
              <a:spcBef>
                <a:spcPct val="0"/>
              </a:spcBef>
              <a:buSzTx/>
              <a:buNone/>
            </a:pPr>
            <a:r>
              <a:rPr lang="en-US" altLang="zh-CN" sz="1800" dirty="0"/>
              <a:t>	AS</a:t>
            </a:r>
          </a:p>
          <a:p>
            <a:pPr marL="0">
              <a:lnSpc>
                <a:spcPct val="120000"/>
              </a:lnSpc>
              <a:spcBef>
                <a:spcPct val="0"/>
              </a:spcBef>
              <a:buSzTx/>
              <a:buNone/>
            </a:pPr>
            <a:r>
              <a:rPr lang="en-US" altLang="zh-CN" sz="1800" dirty="0"/>
              <a:t>	SELECT </a:t>
            </a:r>
            <a:r>
              <a:rPr lang="en-US" altLang="zh-CN" sz="1800" dirty="0" err="1"/>
              <a:t>Sno,Sname,Ssex,Sbirthdate</a:t>
            </a:r>
            <a:r>
              <a:rPr lang="en-US" altLang="zh-CN" sz="1800" dirty="0"/>
              <a:t>, </a:t>
            </a:r>
            <a:r>
              <a:rPr lang="en-US" altLang="zh-CN" sz="1800" dirty="0" err="1"/>
              <a:t>Smajor</a:t>
            </a:r>
            <a:endParaRPr lang="en-US" altLang="zh-CN" sz="1800" dirty="0"/>
          </a:p>
          <a:p>
            <a:pPr marL="0">
              <a:lnSpc>
                <a:spcPct val="120000"/>
              </a:lnSpc>
              <a:spcBef>
                <a:spcPct val="0"/>
              </a:spcBef>
              <a:buSzTx/>
              <a:buNone/>
            </a:pPr>
            <a:r>
              <a:rPr lang="en-US" altLang="zh-CN" sz="1800" dirty="0"/>
              <a:t>	FROM Student</a:t>
            </a:r>
          </a:p>
          <a:p>
            <a:pPr marL="0">
              <a:lnSpc>
                <a:spcPct val="120000"/>
              </a:lnSpc>
              <a:spcBef>
                <a:spcPct val="0"/>
              </a:spcBef>
              <a:buSzTx/>
              <a:buNone/>
            </a:pPr>
            <a:r>
              <a:rPr lang="en-US" altLang="zh-CN" sz="1800" dirty="0"/>
              <a:t>	WHERE </a:t>
            </a:r>
            <a:r>
              <a:rPr lang="en-US" altLang="zh-CN" sz="1800" dirty="0" err="1"/>
              <a:t>Smajor</a:t>
            </a:r>
            <a:r>
              <a:rPr lang="en-US" altLang="zh-CN" sz="1800" dirty="0"/>
              <a:t>='</a:t>
            </a:r>
            <a:r>
              <a:rPr lang="zh-CN" altLang="en-US" sz="1800" dirty="0"/>
              <a:t>信息管理与信息系统</a:t>
            </a:r>
            <a:r>
              <a:rPr lang="en-US" altLang="zh-CN" sz="1800" dirty="0"/>
              <a:t>'</a:t>
            </a:r>
          </a:p>
          <a:p>
            <a:pPr marL="0">
              <a:lnSpc>
                <a:spcPct val="120000"/>
              </a:lnSpc>
              <a:spcBef>
                <a:spcPct val="0"/>
              </a:spcBef>
              <a:buSzTx/>
              <a:buNone/>
            </a:pPr>
            <a:r>
              <a:rPr lang="en-US" altLang="zh-CN" sz="1800" dirty="0"/>
              <a:t>	WITH CHECK OPTION;</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08D75CC9-4B06-311E-81EA-BA1352077812}"/>
              </a:ext>
            </a:extLst>
          </p:cNvPr>
          <p:cNvSpPr>
            <a:spLocks noGrp="1" noChangeArrowheads="1"/>
          </p:cNvSpPr>
          <p:nvPr>
            <p:ph type="title" idx="4294967295"/>
          </p:nvPr>
        </p:nvSpPr>
        <p:spPr>
          <a:xfrm>
            <a:off x="395536" y="404664"/>
            <a:ext cx="8229600" cy="848916"/>
          </a:xfrm>
        </p:spPr>
        <p:txBody>
          <a:bodyPr/>
          <a:lstStyle/>
          <a:p>
            <a:pPr eaLnBrk="1" hangingPunct="1"/>
            <a:r>
              <a:rPr lang="zh-CN" altLang="en-US" sz="2700" dirty="0"/>
              <a:t>建立视图（续）</a:t>
            </a:r>
          </a:p>
        </p:txBody>
      </p:sp>
      <p:sp>
        <p:nvSpPr>
          <p:cNvPr id="49155" name="Rectangle 3">
            <a:extLst>
              <a:ext uri="{FF2B5EF4-FFF2-40B4-BE49-F238E27FC236}">
                <a16:creationId xmlns:a16="http://schemas.microsoft.com/office/drawing/2014/main" id="{B9100E9E-9EFF-2941-08A5-AC8834A9E158}"/>
              </a:ext>
            </a:extLst>
          </p:cNvPr>
          <p:cNvSpPr>
            <a:spLocks noGrp="1" noChangeArrowheads="1"/>
          </p:cNvSpPr>
          <p:nvPr>
            <p:ph type="body" idx="4294967295"/>
          </p:nvPr>
        </p:nvSpPr>
        <p:spPr>
          <a:xfrm>
            <a:off x="680628" y="1412776"/>
            <a:ext cx="7782744" cy="4340125"/>
          </a:xfrm>
        </p:spPr>
        <p:txBody>
          <a:bodyPr>
            <a:noAutofit/>
          </a:bodyPr>
          <a:lstStyle/>
          <a:p>
            <a:pPr>
              <a:lnSpc>
                <a:spcPct val="150000"/>
              </a:lnSpc>
              <a:spcBef>
                <a:spcPct val="0"/>
              </a:spcBef>
            </a:pPr>
            <a:r>
              <a:rPr lang="zh-CN" altLang="en-US" sz="1800" dirty="0"/>
              <a:t>定义</a:t>
            </a:r>
            <a:r>
              <a:rPr lang="en-US" altLang="zh-CN" sz="1800" dirty="0" err="1"/>
              <a:t>IS_Student</a:t>
            </a:r>
            <a:r>
              <a:rPr lang="zh-CN" altLang="en-US" sz="1800" dirty="0"/>
              <a:t>视图时加了</a:t>
            </a:r>
            <a:r>
              <a:rPr lang="en-US" altLang="zh-CN" sz="1800" dirty="0"/>
              <a:t>WITH CHECK OPTION</a:t>
            </a:r>
            <a:r>
              <a:rPr lang="zh-CN" altLang="en-US" sz="1800" dirty="0"/>
              <a:t>子句，对该视图进行插入、修改和删除操作时，关系数据库管理系统会自动检查</a:t>
            </a:r>
            <a:r>
              <a:rPr lang="en-US" altLang="zh-CN" sz="1800" dirty="0" err="1"/>
              <a:t>Smajor</a:t>
            </a:r>
            <a:r>
              <a:rPr lang="en-US" altLang="zh-CN" sz="1800" dirty="0"/>
              <a:t>='</a:t>
            </a:r>
            <a:r>
              <a:rPr lang="zh-CN" altLang="en-US" sz="1800" dirty="0"/>
              <a:t>信息管理与信息系统</a:t>
            </a:r>
            <a:r>
              <a:rPr lang="en-US" altLang="zh-CN" sz="1800" dirty="0"/>
              <a:t>'</a:t>
            </a:r>
            <a:r>
              <a:rPr lang="zh-CN" altLang="en-US" sz="1800" dirty="0"/>
              <a:t>的条件。</a:t>
            </a:r>
            <a:endParaRPr lang="en-US" altLang="zh-CN" sz="1800" dirty="0"/>
          </a:p>
          <a:p>
            <a:pPr lvl="1" algn="just">
              <a:lnSpc>
                <a:spcPct val="150000"/>
              </a:lnSpc>
              <a:spcBef>
                <a:spcPct val="0"/>
              </a:spcBef>
            </a:pPr>
            <a:r>
              <a:rPr lang="en-US" altLang="zh-CN" sz="1600" dirty="0"/>
              <a:t>INSERT INTO </a:t>
            </a:r>
            <a:r>
              <a:rPr lang="en-US" altLang="zh-CN" sz="1600" dirty="0" err="1"/>
              <a:t>IS_Student</a:t>
            </a:r>
            <a:r>
              <a:rPr lang="en-US" altLang="zh-CN" sz="1600" dirty="0"/>
              <a:t> values ('20180010','</a:t>
            </a:r>
            <a:r>
              <a:rPr lang="zh-CN" altLang="zh-CN" sz="1600" dirty="0"/>
              <a:t>贾明</a:t>
            </a:r>
            <a:r>
              <a:rPr lang="en-US" altLang="zh-CN" sz="1600" dirty="0"/>
              <a:t>','</a:t>
            </a:r>
            <a:r>
              <a:rPr lang="zh-CN" altLang="zh-CN" sz="1600" dirty="0"/>
              <a:t>男</a:t>
            </a:r>
            <a:r>
              <a:rPr lang="en-US" altLang="zh-CN" sz="1600" dirty="0"/>
              <a:t>','2001-11-1','</a:t>
            </a:r>
            <a:r>
              <a:rPr lang="zh-CN" altLang="zh-CN" sz="1600" dirty="0"/>
              <a:t>信息管理与信息系统</a:t>
            </a:r>
            <a:r>
              <a:rPr lang="en-US" altLang="zh-CN" sz="1600" dirty="0"/>
              <a:t>');</a:t>
            </a:r>
            <a:r>
              <a:rPr lang="zh-CN" altLang="zh-CN" sz="1600" dirty="0">
                <a:solidFill>
                  <a:srgbClr val="FF00FF"/>
                </a:solidFill>
              </a:rPr>
              <a:t>插入成功</a:t>
            </a:r>
            <a:r>
              <a:rPr lang="zh-CN" altLang="zh-CN" sz="1600" dirty="0"/>
              <a:t>。</a:t>
            </a:r>
          </a:p>
          <a:p>
            <a:pPr lvl="1" algn="just">
              <a:lnSpc>
                <a:spcPct val="150000"/>
              </a:lnSpc>
              <a:spcBef>
                <a:spcPct val="0"/>
              </a:spcBef>
            </a:pPr>
            <a:r>
              <a:rPr lang="en-US" altLang="zh-CN" sz="1600" dirty="0"/>
              <a:t>INSERT INTO </a:t>
            </a:r>
            <a:r>
              <a:rPr lang="en-US" altLang="zh-CN" sz="1600" dirty="0" err="1"/>
              <a:t>IS_Student</a:t>
            </a:r>
            <a:r>
              <a:rPr lang="en-US" altLang="zh-CN" sz="1600" dirty="0"/>
              <a:t> values (‘20180011’,‘</a:t>
            </a:r>
            <a:r>
              <a:rPr lang="zh-CN" altLang="zh-CN" sz="1600" dirty="0"/>
              <a:t>王伟</a:t>
            </a:r>
            <a:r>
              <a:rPr lang="en-US" altLang="zh-CN" sz="1600" dirty="0"/>
              <a:t>’,‘</a:t>
            </a:r>
            <a:r>
              <a:rPr lang="zh-CN" altLang="zh-CN" sz="1600" dirty="0"/>
              <a:t>男</a:t>
            </a:r>
            <a:r>
              <a:rPr lang="en-US" altLang="zh-CN" sz="1600" dirty="0"/>
              <a:t>’,‘2003-11-1’,‘</a:t>
            </a:r>
            <a:r>
              <a:rPr lang="zh-CN" altLang="zh-CN" sz="1600" dirty="0"/>
              <a:t>计算机科学与技术</a:t>
            </a:r>
            <a:r>
              <a:rPr lang="en-US" altLang="zh-CN" sz="1600" dirty="0"/>
              <a:t>’);</a:t>
            </a:r>
            <a:r>
              <a:rPr lang="zh-CN" altLang="zh-CN" sz="1600" dirty="0">
                <a:solidFill>
                  <a:srgbClr val="FF00FF"/>
                </a:solidFill>
              </a:rPr>
              <a:t>插入失败</a:t>
            </a:r>
            <a:r>
              <a:rPr lang="zh-CN" altLang="en-US" sz="1600" dirty="0">
                <a:solidFill>
                  <a:srgbClr val="FF00FF"/>
                </a:solidFill>
              </a:rPr>
              <a:t>，</a:t>
            </a:r>
            <a:r>
              <a:rPr lang="zh-CN" altLang="zh-CN" sz="1600" dirty="0"/>
              <a:t>不符合</a:t>
            </a:r>
            <a:r>
              <a:rPr lang="en-US" altLang="zh-CN" sz="1600" dirty="0"/>
              <a:t>WITH CHECK OPTION</a:t>
            </a:r>
            <a:r>
              <a:rPr lang="zh-CN" altLang="zh-CN" sz="1600" dirty="0"/>
              <a:t>条件</a:t>
            </a:r>
          </a:p>
          <a:p>
            <a:pPr>
              <a:lnSpc>
                <a:spcPct val="150000"/>
              </a:lnSpc>
              <a:spcBef>
                <a:spcPct val="0"/>
              </a:spcBef>
            </a:pPr>
            <a:r>
              <a:rPr lang="zh-CN" altLang="en-US" sz="1800" dirty="0"/>
              <a:t>若一个视图是从单个基本表导出，并且只是去掉了基本表的某些行和某些列，但保留了主码，则称这类视图为</a:t>
            </a:r>
            <a:r>
              <a:rPr lang="zh-CN" altLang="en-US" sz="1800" dirty="0">
                <a:solidFill>
                  <a:srgbClr val="FF00FF"/>
                </a:solidFill>
              </a:rPr>
              <a:t>行列子集视图</a:t>
            </a:r>
            <a:r>
              <a:rPr lang="zh-CN" altLang="en-US" sz="1800" dirty="0"/>
              <a:t>。</a:t>
            </a:r>
            <a:endParaRPr lang="en-US" altLang="zh-CN" sz="1800" dirty="0"/>
          </a:p>
          <a:p>
            <a:pPr lvl="1">
              <a:lnSpc>
                <a:spcPct val="150000"/>
              </a:lnSpc>
              <a:spcBef>
                <a:spcPct val="0"/>
              </a:spcBef>
            </a:pPr>
            <a:r>
              <a:rPr lang="en-US" altLang="zh-CN" sz="1600" dirty="0" err="1"/>
              <a:t>IS_Student</a:t>
            </a:r>
            <a:r>
              <a:rPr lang="zh-CN" altLang="en-US" sz="1600" dirty="0"/>
              <a:t>视图就是一个行列子集视图。</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E1C8073-096D-CFF4-8321-29097ABDC385}"/>
              </a:ext>
            </a:extLst>
          </p:cNvPr>
          <p:cNvSpPr>
            <a:spLocks noGrp="1" noChangeArrowheads="1"/>
          </p:cNvSpPr>
          <p:nvPr>
            <p:ph type="title" idx="4294967295"/>
          </p:nvPr>
        </p:nvSpPr>
        <p:spPr>
          <a:xfrm>
            <a:off x="179512" y="312794"/>
            <a:ext cx="8229600" cy="848916"/>
          </a:xfrm>
        </p:spPr>
        <p:txBody>
          <a:bodyPr/>
          <a:lstStyle/>
          <a:p>
            <a:pPr eaLnBrk="1" hangingPunct="1"/>
            <a:r>
              <a:rPr lang="zh-CN" altLang="en-US" sz="2700" dirty="0"/>
              <a:t>建立视图（续）</a:t>
            </a:r>
          </a:p>
        </p:txBody>
      </p:sp>
      <p:sp>
        <p:nvSpPr>
          <p:cNvPr id="50179" name="Rectangle 3">
            <a:extLst>
              <a:ext uri="{FF2B5EF4-FFF2-40B4-BE49-F238E27FC236}">
                <a16:creationId xmlns:a16="http://schemas.microsoft.com/office/drawing/2014/main" id="{4DCC9C5D-379A-78EF-76A0-DFA7E689D8A8}"/>
              </a:ext>
            </a:extLst>
          </p:cNvPr>
          <p:cNvSpPr>
            <a:spLocks noGrp="1" noChangeArrowheads="1"/>
          </p:cNvSpPr>
          <p:nvPr>
            <p:ph type="body" idx="4294967295"/>
          </p:nvPr>
        </p:nvSpPr>
        <p:spPr>
          <a:xfrm>
            <a:off x="899592" y="1420415"/>
            <a:ext cx="7074786" cy="4017169"/>
          </a:xfrm>
        </p:spPr>
        <p:txBody>
          <a:bodyPr/>
          <a:lstStyle/>
          <a:p>
            <a:pPr eaLnBrk="1" hangingPunct="1">
              <a:lnSpc>
                <a:spcPct val="110000"/>
              </a:lnSpc>
              <a:buSzTx/>
            </a:pPr>
            <a:r>
              <a:rPr lang="zh-CN" altLang="en-US" sz="2400" dirty="0"/>
              <a:t>视图也可以建立在多个基本表上</a:t>
            </a:r>
          </a:p>
          <a:p>
            <a:pPr eaLnBrk="1" hangingPunct="1">
              <a:lnSpc>
                <a:spcPct val="110000"/>
              </a:lnSpc>
              <a:buSzTx/>
              <a:buFont typeface="Wingdings" pitchFamily="2" charset="2"/>
              <a:buNone/>
            </a:pPr>
            <a:endParaRPr lang="zh-CN" altLang="en-US" sz="900" dirty="0"/>
          </a:p>
          <a:p>
            <a:pPr eaLnBrk="1" hangingPunct="1">
              <a:lnSpc>
                <a:spcPct val="110000"/>
              </a:lnSpc>
              <a:buSzTx/>
              <a:buFont typeface="Wingdings" pitchFamily="2" charset="2"/>
              <a:buNone/>
            </a:pPr>
            <a:r>
              <a:rPr lang="en-US" altLang="zh-CN" sz="1800" dirty="0"/>
              <a:t>[</a:t>
            </a:r>
            <a:r>
              <a:rPr lang="zh-CN" altLang="en-US" sz="1800" dirty="0"/>
              <a:t>例</a:t>
            </a:r>
            <a:r>
              <a:rPr lang="en-US" altLang="zh-CN" sz="1800" dirty="0"/>
              <a:t>3.88]</a:t>
            </a:r>
            <a:r>
              <a:rPr lang="zh-CN" altLang="en-US" sz="1800" dirty="0"/>
              <a:t> 建立信息管理与信息系统专业选修了</a:t>
            </a:r>
            <a:r>
              <a:rPr lang="en-US" altLang="zh-CN" sz="1800" dirty="0"/>
              <a:t>81001</a:t>
            </a:r>
            <a:r>
              <a:rPr lang="zh-CN" altLang="en-US" sz="1800" dirty="0"/>
              <a:t>号课程的学生的视图（包括学号、姓名、成绩属性）。</a:t>
            </a:r>
            <a:endParaRPr lang="en-US" altLang="zh-CN" sz="1800" dirty="0"/>
          </a:p>
          <a:p>
            <a:pPr eaLnBrk="1" hangingPunct="1">
              <a:lnSpc>
                <a:spcPct val="110000"/>
              </a:lnSpc>
              <a:buSzTx/>
              <a:buFont typeface="Wingdings" pitchFamily="2" charset="2"/>
              <a:buNone/>
            </a:pPr>
            <a:endParaRPr lang="en-US" altLang="zh-CN" sz="1500" dirty="0"/>
          </a:p>
          <a:p>
            <a:pPr eaLnBrk="1" hangingPunct="1">
              <a:lnSpc>
                <a:spcPct val="110000"/>
              </a:lnSpc>
              <a:buSzTx/>
              <a:buFont typeface="Wingdings" pitchFamily="2" charset="2"/>
              <a:buNone/>
            </a:pPr>
            <a:r>
              <a:rPr lang="en-US" altLang="zh-CN" sz="1650" dirty="0"/>
              <a:t>	CREATE VIEW IS_C1(</a:t>
            </a:r>
            <a:r>
              <a:rPr lang="en-US" altLang="zh-CN" sz="1650" dirty="0" err="1"/>
              <a:t>Sno,Sname,Grade</a:t>
            </a:r>
            <a:r>
              <a:rPr lang="en-US" altLang="zh-CN" sz="1650" dirty="0"/>
              <a:t>)</a:t>
            </a:r>
          </a:p>
          <a:p>
            <a:pPr eaLnBrk="1" hangingPunct="1">
              <a:lnSpc>
                <a:spcPct val="110000"/>
              </a:lnSpc>
              <a:buSzTx/>
              <a:buFont typeface="Wingdings" pitchFamily="2" charset="2"/>
              <a:buNone/>
            </a:pPr>
            <a:r>
              <a:rPr lang="en-US" altLang="zh-CN" sz="1650" dirty="0"/>
              <a:t>	AS</a:t>
            </a:r>
          </a:p>
          <a:p>
            <a:pPr eaLnBrk="1" hangingPunct="1">
              <a:lnSpc>
                <a:spcPct val="110000"/>
              </a:lnSpc>
              <a:buSzTx/>
              <a:buFont typeface="Wingdings" pitchFamily="2" charset="2"/>
              <a:buNone/>
            </a:pPr>
            <a:r>
              <a:rPr lang="en-US" altLang="zh-CN" sz="1650" dirty="0"/>
              <a:t>	SELECT </a:t>
            </a:r>
            <a:r>
              <a:rPr lang="en-US" altLang="zh-CN" sz="1650" dirty="0" err="1"/>
              <a:t>Student.Sno,Sname,Grade</a:t>
            </a:r>
            <a:endParaRPr lang="en-US" altLang="zh-CN" sz="1650" dirty="0"/>
          </a:p>
          <a:p>
            <a:pPr eaLnBrk="1" hangingPunct="1">
              <a:lnSpc>
                <a:spcPct val="110000"/>
              </a:lnSpc>
              <a:buSzTx/>
              <a:buFont typeface="Wingdings" pitchFamily="2" charset="2"/>
              <a:buNone/>
            </a:pPr>
            <a:r>
              <a:rPr lang="en-US" altLang="zh-CN" sz="1650" dirty="0"/>
              <a:t>	FROM </a:t>
            </a:r>
            <a:r>
              <a:rPr lang="en-US" altLang="zh-CN" sz="1650" dirty="0" err="1"/>
              <a:t>Student,SC</a:t>
            </a:r>
            <a:endParaRPr lang="en-US" altLang="zh-CN" sz="1650" dirty="0"/>
          </a:p>
          <a:p>
            <a:pPr eaLnBrk="1" hangingPunct="1">
              <a:lnSpc>
                <a:spcPct val="110000"/>
              </a:lnSpc>
              <a:buSzTx/>
              <a:buFont typeface="Wingdings" pitchFamily="2" charset="2"/>
              <a:buNone/>
            </a:pPr>
            <a:r>
              <a:rPr lang="en-US" altLang="zh-CN" sz="1650" dirty="0"/>
              <a:t>	WHERE </a:t>
            </a:r>
            <a:r>
              <a:rPr lang="en-US" altLang="zh-CN" sz="1650" dirty="0" err="1"/>
              <a:t>Smajor</a:t>
            </a:r>
            <a:r>
              <a:rPr lang="en-US" altLang="zh-CN" sz="1650" dirty="0"/>
              <a:t>='</a:t>
            </a:r>
            <a:r>
              <a:rPr lang="zh-CN" altLang="en-US" sz="1650" dirty="0"/>
              <a:t>信息管理与信息系统</a:t>
            </a:r>
            <a:r>
              <a:rPr lang="en-US" altLang="zh-CN" sz="1650" dirty="0"/>
              <a:t>' AND</a:t>
            </a:r>
          </a:p>
          <a:p>
            <a:pPr eaLnBrk="1" hangingPunct="1">
              <a:lnSpc>
                <a:spcPct val="110000"/>
              </a:lnSpc>
              <a:buSzTx/>
              <a:buFont typeface="Wingdings" pitchFamily="2" charset="2"/>
              <a:buNone/>
            </a:pPr>
            <a:r>
              <a:rPr lang="en-US" altLang="zh-CN" sz="1650" dirty="0"/>
              <a:t>	</a:t>
            </a:r>
            <a:r>
              <a:rPr lang="en-US" altLang="zh-CN" sz="1650" dirty="0" err="1"/>
              <a:t>Student.Sno</a:t>
            </a:r>
            <a:r>
              <a:rPr lang="en-US" altLang="zh-CN" sz="1650" dirty="0"/>
              <a:t>=</a:t>
            </a:r>
            <a:r>
              <a:rPr lang="en-US" altLang="zh-CN" sz="1650" dirty="0" err="1"/>
              <a:t>SC.Sno</a:t>
            </a:r>
            <a:r>
              <a:rPr lang="en-US" altLang="zh-CN" sz="1650" dirty="0"/>
              <a:t> AND </a:t>
            </a:r>
            <a:r>
              <a:rPr lang="en-US" altLang="zh-CN" sz="1650" dirty="0" err="1"/>
              <a:t>SC.Cno</a:t>
            </a:r>
            <a:r>
              <a:rPr lang="en-US" altLang="zh-CN" sz="1650" dirty="0"/>
              <a:t>='81001';</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D94403E3-C52F-606F-DE8F-236E3A997B95}"/>
              </a:ext>
            </a:extLst>
          </p:cNvPr>
          <p:cNvSpPr>
            <a:spLocks noGrp="1" noChangeArrowheads="1"/>
          </p:cNvSpPr>
          <p:nvPr>
            <p:ph type="title" idx="4294967295"/>
          </p:nvPr>
        </p:nvSpPr>
        <p:spPr>
          <a:xfrm>
            <a:off x="546958" y="346454"/>
            <a:ext cx="8229600" cy="848916"/>
          </a:xfrm>
        </p:spPr>
        <p:txBody>
          <a:bodyPr/>
          <a:lstStyle/>
          <a:p>
            <a:pPr eaLnBrk="1" hangingPunct="1"/>
            <a:r>
              <a:rPr lang="zh-CN" altLang="en-US" sz="2700" dirty="0"/>
              <a:t>建立视图（续）</a:t>
            </a:r>
          </a:p>
        </p:txBody>
      </p:sp>
      <p:sp>
        <p:nvSpPr>
          <p:cNvPr id="51203" name="Rectangle 3">
            <a:extLst>
              <a:ext uri="{FF2B5EF4-FFF2-40B4-BE49-F238E27FC236}">
                <a16:creationId xmlns:a16="http://schemas.microsoft.com/office/drawing/2014/main" id="{37D5B91C-6A18-AA02-1751-911885177796}"/>
              </a:ext>
            </a:extLst>
          </p:cNvPr>
          <p:cNvSpPr>
            <a:spLocks noGrp="1" noChangeArrowheads="1"/>
          </p:cNvSpPr>
          <p:nvPr>
            <p:ph type="body" idx="4294967295"/>
          </p:nvPr>
        </p:nvSpPr>
        <p:spPr>
          <a:xfrm>
            <a:off x="645989" y="1340768"/>
            <a:ext cx="7852022" cy="3962400"/>
          </a:xfrm>
        </p:spPr>
        <p:txBody>
          <a:bodyPr/>
          <a:lstStyle/>
          <a:p>
            <a:pPr eaLnBrk="1" hangingPunct="1">
              <a:lnSpc>
                <a:spcPct val="130000"/>
              </a:lnSpc>
              <a:buSzTx/>
            </a:pPr>
            <a:r>
              <a:rPr lang="zh-CN" altLang="en-US" sz="2400" dirty="0"/>
              <a:t>视图也可以建立在一个或多个已定义好的视图上，或建立在基本表与视图上。</a:t>
            </a:r>
          </a:p>
          <a:p>
            <a:pPr eaLnBrk="1" hangingPunct="1">
              <a:lnSpc>
                <a:spcPct val="130000"/>
              </a:lnSpc>
              <a:buSzTx/>
            </a:pPr>
            <a:endParaRPr lang="zh-CN" altLang="en-US" sz="900" dirty="0"/>
          </a:p>
          <a:p>
            <a:pPr eaLnBrk="1" hangingPunct="1">
              <a:lnSpc>
                <a:spcPct val="130000"/>
              </a:lnSpc>
              <a:buSzTx/>
              <a:buFont typeface="Wingdings" pitchFamily="2" charset="2"/>
              <a:buNone/>
            </a:pPr>
            <a:r>
              <a:rPr lang="en-US" altLang="zh-CN" sz="1800" dirty="0"/>
              <a:t>[</a:t>
            </a:r>
            <a:r>
              <a:rPr lang="zh-CN" altLang="en-US" sz="1800" dirty="0"/>
              <a:t>例</a:t>
            </a:r>
            <a:r>
              <a:rPr lang="en-US" altLang="zh-CN" sz="1800" dirty="0"/>
              <a:t>3.89]</a:t>
            </a:r>
            <a:r>
              <a:rPr lang="zh-CN" altLang="en-US" sz="1800" dirty="0"/>
              <a:t> 建立信息管理与信息系统专业选修了</a:t>
            </a:r>
            <a:r>
              <a:rPr lang="en-US" altLang="zh-CN" sz="1800" dirty="0"/>
              <a:t>81001</a:t>
            </a:r>
            <a:r>
              <a:rPr lang="zh-CN" altLang="en-US" sz="1800" dirty="0"/>
              <a:t>号课程且成绩在</a:t>
            </a:r>
            <a:r>
              <a:rPr lang="en-US" altLang="zh-CN" sz="1800" dirty="0"/>
              <a:t>90</a:t>
            </a:r>
            <a:r>
              <a:rPr lang="zh-CN" altLang="en-US" sz="1800" dirty="0"/>
              <a:t>分以上的学生的视图（包括学号、姓名、成绩属性） 。</a:t>
            </a:r>
            <a:r>
              <a:rPr lang="en-US" altLang="zh-CN" sz="1800" dirty="0"/>
              <a:t>	</a:t>
            </a:r>
          </a:p>
          <a:p>
            <a:pPr eaLnBrk="1" hangingPunct="1">
              <a:lnSpc>
                <a:spcPct val="130000"/>
              </a:lnSpc>
              <a:spcBef>
                <a:spcPct val="0"/>
              </a:spcBef>
              <a:buSzTx/>
              <a:buFont typeface="Wingdings" pitchFamily="2" charset="2"/>
              <a:buNone/>
            </a:pPr>
            <a:r>
              <a:rPr lang="en-US" altLang="zh-CN" sz="1800" dirty="0"/>
              <a:t>	CREATE VIEW IS_C2</a:t>
            </a:r>
          </a:p>
          <a:p>
            <a:pPr eaLnBrk="1" hangingPunct="1">
              <a:lnSpc>
                <a:spcPct val="130000"/>
              </a:lnSpc>
              <a:spcBef>
                <a:spcPct val="0"/>
              </a:spcBef>
              <a:buSzTx/>
              <a:buFont typeface="Wingdings" pitchFamily="2" charset="2"/>
              <a:buNone/>
            </a:pPr>
            <a:r>
              <a:rPr lang="en-US" altLang="zh-CN" sz="1800" dirty="0"/>
              <a:t>	AS</a:t>
            </a:r>
          </a:p>
          <a:p>
            <a:pPr eaLnBrk="1" hangingPunct="1">
              <a:lnSpc>
                <a:spcPct val="130000"/>
              </a:lnSpc>
              <a:spcBef>
                <a:spcPct val="0"/>
              </a:spcBef>
              <a:buSzTx/>
              <a:buFont typeface="Wingdings" pitchFamily="2" charset="2"/>
              <a:buNone/>
            </a:pPr>
            <a:r>
              <a:rPr lang="en-US" altLang="zh-CN" sz="1800" dirty="0"/>
              <a:t>	SELECT </a:t>
            </a:r>
            <a:r>
              <a:rPr lang="en-US" altLang="zh-CN" sz="1800" dirty="0" err="1"/>
              <a:t>Sno,Sname,Grade</a:t>
            </a:r>
            <a:endParaRPr lang="en-US" altLang="zh-CN" sz="1800" dirty="0"/>
          </a:p>
          <a:p>
            <a:pPr eaLnBrk="1" hangingPunct="1">
              <a:lnSpc>
                <a:spcPct val="130000"/>
              </a:lnSpc>
              <a:spcBef>
                <a:spcPct val="0"/>
              </a:spcBef>
              <a:buSzTx/>
              <a:buFont typeface="Wingdings" pitchFamily="2" charset="2"/>
              <a:buNone/>
            </a:pPr>
            <a:r>
              <a:rPr lang="en-US" altLang="zh-CN" sz="1800" dirty="0"/>
              <a:t>	FROM  IS_C1</a:t>
            </a:r>
          </a:p>
          <a:p>
            <a:pPr eaLnBrk="1" hangingPunct="1">
              <a:lnSpc>
                <a:spcPct val="130000"/>
              </a:lnSpc>
              <a:spcBef>
                <a:spcPct val="0"/>
              </a:spcBef>
              <a:buSzTx/>
              <a:buFont typeface="Wingdings" pitchFamily="2" charset="2"/>
              <a:buNone/>
            </a:pPr>
            <a:r>
              <a:rPr lang="en-US" altLang="zh-CN" sz="1800" dirty="0"/>
              <a:t>	WHERE Grade&gt;=90;</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65C0E686-3FEE-0BB7-68A3-5661ACA8A846}"/>
              </a:ext>
            </a:extLst>
          </p:cNvPr>
          <p:cNvSpPr>
            <a:spLocks noGrp="1" noChangeArrowheads="1"/>
          </p:cNvSpPr>
          <p:nvPr>
            <p:ph type="title" idx="4294967295"/>
          </p:nvPr>
        </p:nvSpPr>
        <p:spPr>
          <a:xfrm>
            <a:off x="413538" y="332656"/>
            <a:ext cx="8229600" cy="848916"/>
          </a:xfrm>
        </p:spPr>
        <p:txBody>
          <a:bodyPr/>
          <a:lstStyle/>
          <a:p>
            <a:pPr eaLnBrk="1" hangingPunct="1"/>
            <a:r>
              <a:rPr lang="zh-CN" altLang="en-US" sz="2700" dirty="0"/>
              <a:t>建立视图（续）</a:t>
            </a:r>
          </a:p>
        </p:txBody>
      </p:sp>
      <p:sp>
        <p:nvSpPr>
          <p:cNvPr id="52227" name="Rectangle 3">
            <a:extLst>
              <a:ext uri="{FF2B5EF4-FFF2-40B4-BE49-F238E27FC236}">
                <a16:creationId xmlns:a16="http://schemas.microsoft.com/office/drawing/2014/main" id="{C24010E7-56A6-0A6B-331F-AE2822DCCE5A}"/>
              </a:ext>
            </a:extLst>
          </p:cNvPr>
          <p:cNvSpPr>
            <a:spLocks noGrp="1" noChangeArrowheads="1"/>
          </p:cNvSpPr>
          <p:nvPr>
            <p:ph type="body" idx="4294967295"/>
          </p:nvPr>
        </p:nvSpPr>
        <p:spPr>
          <a:xfrm>
            <a:off x="539552" y="1608534"/>
            <a:ext cx="8424936" cy="3640931"/>
          </a:xfrm>
        </p:spPr>
        <p:txBody>
          <a:bodyPr/>
          <a:lstStyle/>
          <a:p>
            <a:pPr eaLnBrk="1" hangingPunct="1">
              <a:buSzTx/>
            </a:pPr>
            <a:r>
              <a:rPr lang="zh-CN" altLang="en-US" dirty="0"/>
              <a:t>带表达式的视图</a:t>
            </a:r>
          </a:p>
          <a:p>
            <a:pPr eaLnBrk="1" hangingPunct="1">
              <a:buSzTx/>
            </a:pPr>
            <a:endParaRPr lang="zh-CN" altLang="en-US" sz="900" dirty="0"/>
          </a:p>
          <a:p>
            <a:pPr eaLnBrk="1" hangingPunct="1">
              <a:buSzTx/>
              <a:buFont typeface="Wingdings" pitchFamily="2" charset="2"/>
              <a:buNone/>
            </a:pPr>
            <a:r>
              <a:rPr lang="en-US" altLang="zh-CN" sz="1800" dirty="0"/>
              <a:t>[</a:t>
            </a:r>
            <a:r>
              <a:rPr lang="zh-CN" altLang="en-US" sz="1800" dirty="0"/>
              <a:t>例</a:t>
            </a:r>
            <a:r>
              <a:rPr lang="en-US" altLang="zh-CN" sz="1800" dirty="0"/>
              <a:t>3.90]</a:t>
            </a:r>
            <a:r>
              <a:rPr lang="zh-CN" altLang="en-US" sz="1800" dirty="0"/>
              <a:t>将学生的学号、姓名、年龄定义为一个视图。</a:t>
            </a:r>
            <a:endParaRPr lang="en-US" altLang="zh-CN" sz="1800" dirty="0"/>
          </a:p>
          <a:p>
            <a:pPr eaLnBrk="1" hangingPunct="1">
              <a:buSzTx/>
              <a:buFont typeface="Wingdings" pitchFamily="2" charset="2"/>
              <a:buNone/>
            </a:pPr>
            <a:endParaRPr lang="en-US" altLang="zh-CN" sz="1500" dirty="0"/>
          </a:p>
          <a:p>
            <a:pPr eaLnBrk="1" hangingPunct="1">
              <a:buSzTx/>
              <a:buFont typeface="Wingdings" pitchFamily="2" charset="2"/>
              <a:buNone/>
            </a:pPr>
            <a:r>
              <a:rPr lang="en-US" altLang="zh-CN" sz="1500" dirty="0"/>
              <a:t>		</a:t>
            </a:r>
            <a:r>
              <a:rPr lang="en-US" altLang="zh-CN" sz="1650" dirty="0"/>
              <a:t>CREATE VIEW S_AGE(</a:t>
            </a:r>
            <a:r>
              <a:rPr lang="en-US" altLang="zh-CN" sz="1650" dirty="0" err="1"/>
              <a:t>Sno,Sname,Sage</a:t>
            </a:r>
            <a:r>
              <a:rPr lang="en-US" altLang="zh-CN" sz="1650" dirty="0"/>
              <a:t>)</a:t>
            </a:r>
          </a:p>
          <a:p>
            <a:pPr eaLnBrk="1" hangingPunct="1">
              <a:buSzTx/>
              <a:buFont typeface="Wingdings" pitchFamily="2" charset="2"/>
              <a:buNone/>
            </a:pPr>
            <a:r>
              <a:rPr lang="en-US" altLang="zh-CN" sz="1650" dirty="0"/>
              <a:t>		AS</a:t>
            </a:r>
          </a:p>
          <a:p>
            <a:pPr>
              <a:buSzTx/>
              <a:buNone/>
            </a:pPr>
            <a:r>
              <a:rPr lang="en-US" altLang="zh-CN" sz="1650" dirty="0"/>
              <a:t>		</a:t>
            </a:r>
            <a:r>
              <a:rPr lang="en-US" altLang="zh-CN" sz="1500" dirty="0"/>
              <a:t>SELECT </a:t>
            </a:r>
            <a:r>
              <a:rPr lang="en-US" altLang="zh-CN" sz="1500" dirty="0" err="1"/>
              <a:t>Sno,Sname</a:t>
            </a:r>
            <a:r>
              <a:rPr lang="en-US" altLang="zh-CN" sz="1500" dirty="0"/>
              <a:t>,(</a:t>
            </a:r>
            <a:r>
              <a:rPr lang="en-US" altLang="zh-CN" sz="1600" dirty="0"/>
              <a:t>year(</a:t>
            </a:r>
            <a:r>
              <a:rPr lang="en-US" altLang="zh-CN" sz="1600" dirty="0" err="1"/>
              <a:t>getdate</a:t>
            </a:r>
            <a:r>
              <a:rPr lang="en-US" altLang="zh-CN" sz="1600" dirty="0"/>
              <a:t>()) – year(</a:t>
            </a:r>
            <a:r>
              <a:rPr lang="en-US" altLang="zh-CN" sz="1600" dirty="0" err="1"/>
              <a:t>Sbirthdate</a:t>
            </a:r>
            <a:r>
              <a:rPr lang="en-US" altLang="zh-CN" sz="1600" dirty="0"/>
              <a:t>) </a:t>
            </a:r>
            <a:r>
              <a:rPr lang="en-US" altLang="zh-CN" sz="1500" dirty="0"/>
              <a:t>)</a:t>
            </a:r>
          </a:p>
          <a:p>
            <a:pPr eaLnBrk="1" hangingPunct="1">
              <a:buSzTx/>
              <a:buFont typeface="Wingdings" pitchFamily="2" charset="2"/>
              <a:buNone/>
            </a:pPr>
            <a:r>
              <a:rPr lang="en-US" altLang="zh-CN" sz="1650" dirty="0"/>
              <a:t>		FROM Student; </a:t>
            </a:r>
          </a:p>
          <a:p>
            <a:pPr eaLnBrk="1" hangingPunct="1">
              <a:lnSpc>
                <a:spcPct val="150000"/>
              </a:lnSpc>
              <a:buSzTx/>
              <a:buFont typeface="Wingdings" pitchFamily="2" charset="2"/>
              <a:buNone/>
            </a:pPr>
            <a:endParaRPr lang="en-US" altLang="zh-CN" sz="1650" dirty="0"/>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287979C4-BB0D-C69E-0522-F5D9E80ED153}"/>
              </a:ext>
            </a:extLst>
          </p:cNvPr>
          <p:cNvSpPr>
            <a:spLocks noGrp="1" noChangeArrowheads="1"/>
          </p:cNvSpPr>
          <p:nvPr>
            <p:ph type="title" idx="4294967295"/>
          </p:nvPr>
        </p:nvSpPr>
        <p:spPr>
          <a:xfrm>
            <a:off x="395536" y="548680"/>
            <a:ext cx="8229600" cy="848916"/>
          </a:xfrm>
        </p:spPr>
        <p:txBody>
          <a:bodyPr/>
          <a:lstStyle/>
          <a:p>
            <a:pPr eaLnBrk="1" hangingPunct="1"/>
            <a:r>
              <a:rPr lang="zh-CN" altLang="en-US" sz="2700" dirty="0"/>
              <a:t>建立视图（续）</a:t>
            </a:r>
          </a:p>
        </p:txBody>
      </p:sp>
      <p:sp>
        <p:nvSpPr>
          <p:cNvPr id="53251" name="Rectangle 3">
            <a:extLst>
              <a:ext uri="{FF2B5EF4-FFF2-40B4-BE49-F238E27FC236}">
                <a16:creationId xmlns:a16="http://schemas.microsoft.com/office/drawing/2014/main" id="{D5FCF9FC-3043-B27B-9A14-7CE09CF00055}"/>
              </a:ext>
            </a:extLst>
          </p:cNvPr>
          <p:cNvSpPr>
            <a:spLocks noGrp="1" noChangeArrowheads="1"/>
          </p:cNvSpPr>
          <p:nvPr>
            <p:ph type="body" idx="4294967295"/>
          </p:nvPr>
        </p:nvSpPr>
        <p:spPr>
          <a:xfrm>
            <a:off x="611560" y="1608534"/>
            <a:ext cx="8229600" cy="3640931"/>
          </a:xfrm>
        </p:spPr>
        <p:txBody>
          <a:bodyPr/>
          <a:lstStyle/>
          <a:p>
            <a:pPr eaLnBrk="1" hangingPunct="1"/>
            <a:r>
              <a:rPr lang="zh-CN" altLang="en-US" sz="2400" dirty="0"/>
              <a:t>分组视图</a:t>
            </a:r>
          </a:p>
          <a:p>
            <a:pPr eaLnBrk="1" hangingPunct="1"/>
            <a:endParaRPr lang="zh-CN" altLang="en-US" sz="900" dirty="0"/>
          </a:p>
          <a:p>
            <a:pPr eaLnBrk="1" hangingPunct="1">
              <a:buFont typeface="Wingdings" pitchFamily="2" charset="2"/>
              <a:buNone/>
            </a:pPr>
            <a:r>
              <a:rPr lang="en-US" altLang="zh-CN" sz="1800" dirty="0"/>
              <a:t>[</a:t>
            </a:r>
            <a:r>
              <a:rPr lang="zh-CN" altLang="en-US" sz="1800" dirty="0"/>
              <a:t>例</a:t>
            </a:r>
            <a:r>
              <a:rPr lang="en-US" altLang="zh-CN" sz="1800" dirty="0"/>
              <a:t>3.91]</a:t>
            </a:r>
            <a:r>
              <a:rPr lang="zh-CN" altLang="en-US" sz="1800" dirty="0"/>
              <a:t> 将学生的学号及平均成绩定义为一个视图。</a:t>
            </a:r>
            <a:endParaRPr lang="en-US" altLang="zh-CN" sz="1800" dirty="0"/>
          </a:p>
          <a:p>
            <a:pPr eaLnBrk="1" hangingPunct="1">
              <a:buFont typeface="Wingdings" pitchFamily="2" charset="2"/>
              <a:buNone/>
            </a:pPr>
            <a:endParaRPr lang="zh-CN" altLang="en-US" sz="1800" dirty="0"/>
          </a:p>
          <a:p>
            <a:pPr eaLnBrk="1" hangingPunct="1">
              <a:buFont typeface="Wingdings" pitchFamily="2" charset="2"/>
              <a:buNone/>
            </a:pPr>
            <a:r>
              <a:rPr lang="en-US" altLang="zh-CN" sz="1800" dirty="0"/>
              <a:t>		CREATE VIEW </a:t>
            </a:r>
            <a:r>
              <a:rPr lang="en-US" altLang="zh-CN" sz="1800" dirty="0" err="1"/>
              <a:t>S_GradeAVG</a:t>
            </a:r>
            <a:r>
              <a:rPr lang="en-US" altLang="zh-CN" sz="1800" dirty="0"/>
              <a:t>(</a:t>
            </a:r>
            <a:r>
              <a:rPr lang="en-US" altLang="zh-CN" sz="1800" dirty="0" err="1"/>
              <a:t>Sno,Gavg</a:t>
            </a:r>
            <a:r>
              <a:rPr lang="en-US" altLang="zh-CN" sz="1800" dirty="0"/>
              <a:t>)</a:t>
            </a:r>
          </a:p>
          <a:p>
            <a:pPr eaLnBrk="1" hangingPunct="1">
              <a:buFont typeface="Wingdings" pitchFamily="2" charset="2"/>
              <a:buNone/>
            </a:pPr>
            <a:r>
              <a:rPr lang="en-US" altLang="zh-CN" sz="1800" dirty="0"/>
              <a:t>		AS</a:t>
            </a:r>
          </a:p>
          <a:p>
            <a:pPr eaLnBrk="1" hangingPunct="1">
              <a:buFont typeface="Wingdings" pitchFamily="2" charset="2"/>
              <a:buNone/>
            </a:pPr>
            <a:r>
              <a:rPr lang="en-US" altLang="zh-CN" sz="1800" dirty="0"/>
              <a:t>		SELECT </a:t>
            </a:r>
            <a:r>
              <a:rPr lang="en-US" altLang="zh-CN" sz="1800" dirty="0" err="1"/>
              <a:t>Sno,AVG</a:t>
            </a:r>
            <a:r>
              <a:rPr lang="en-US" altLang="zh-CN" sz="1800" dirty="0"/>
              <a:t>(Grade)</a:t>
            </a:r>
          </a:p>
          <a:p>
            <a:pPr eaLnBrk="1" hangingPunct="1">
              <a:buFont typeface="Wingdings" pitchFamily="2" charset="2"/>
              <a:buNone/>
            </a:pPr>
            <a:r>
              <a:rPr lang="en-US" altLang="zh-CN" sz="1800" dirty="0"/>
              <a:t>		FROM SC</a:t>
            </a:r>
          </a:p>
          <a:p>
            <a:pPr eaLnBrk="1" hangingPunct="1">
              <a:buFont typeface="Wingdings" pitchFamily="2" charset="2"/>
              <a:buNone/>
            </a:pPr>
            <a:r>
              <a:rPr lang="en-US" altLang="zh-CN" sz="1800" dirty="0"/>
              <a:t>		GROUP BY </a:t>
            </a:r>
            <a:r>
              <a:rPr lang="en-US" altLang="zh-CN" sz="1800" dirty="0" err="1"/>
              <a:t>Sno</a:t>
            </a:r>
            <a:r>
              <a:rPr lang="en-US" altLang="zh-CN" sz="1800" dirty="0"/>
              <a:t>;</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58D68988-CFCC-C8DF-647B-22996EC35E33}"/>
              </a:ext>
            </a:extLst>
          </p:cNvPr>
          <p:cNvSpPr>
            <a:spLocks noGrp="1" noChangeArrowheads="1"/>
          </p:cNvSpPr>
          <p:nvPr>
            <p:ph type="title" idx="4294967295"/>
          </p:nvPr>
        </p:nvSpPr>
        <p:spPr>
          <a:xfrm>
            <a:off x="457200" y="404664"/>
            <a:ext cx="8229600" cy="848916"/>
          </a:xfrm>
        </p:spPr>
        <p:txBody>
          <a:bodyPr/>
          <a:lstStyle/>
          <a:p>
            <a:pPr eaLnBrk="1" hangingPunct="1"/>
            <a:r>
              <a:rPr lang="en-US" altLang="zh-CN" sz="2700" dirty="0"/>
              <a:t> </a:t>
            </a:r>
            <a:r>
              <a:rPr lang="zh-CN" altLang="en-US" sz="2700" dirty="0"/>
              <a:t>建立视图（续）</a:t>
            </a:r>
          </a:p>
        </p:txBody>
      </p:sp>
      <p:sp>
        <p:nvSpPr>
          <p:cNvPr id="54275" name="Rectangle 3">
            <a:extLst>
              <a:ext uri="{FF2B5EF4-FFF2-40B4-BE49-F238E27FC236}">
                <a16:creationId xmlns:a16="http://schemas.microsoft.com/office/drawing/2014/main" id="{535FB385-AEC0-7A84-9340-28AEC8F1F741}"/>
              </a:ext>
            </a:extLst>
          </p:cNvPr>
          <p:cNvSpPr>
            <a:spLocks noGrp="1" noChangeArrowheads="1"/>
          </p:cNvSpPr>
          <p:nvPr>
            <p:ph type="body" idx="4294967295"/>
          </p:nvPr>
        </p:nvSpPr>
        <p:spPr>
          <a:xfrm>
            <a:off x="827584" y="1700808"/>
            <a:ext cx="7344816" cy="4000500"/>
          </a:xfrm>
        </p:spPr>
        <p:txBody>
          <a:bodyPr/>
          <a:lstStyle/>
          <a:p>
            <a:pPr algn="just" eaLnBrk="1" hangingPunct="1">
              <a:lnSpc>
                <a:spcPct val="120000"/>
              </a:lnSpc>
              <a:buFont typeface="Wingdings" pitchFamily="2" charset="2"/>
              <a:buNone/>
            </a:pPr>
            <a:r>
              <a:rPr lang="en-US" altLang="zh-CN" sz="1800" dirty="0"/>
              <a:t>[</a:t>
            </a:r>
            <a:r>
              <a:rPr lang="zh-CN" altLang="en-US" sz="1800" dirty="0"/>
              <a:t>例</a:t>
            </a:r>
            <a:r>
              <a:rPr lang="en-US" altLang="zh-CN" sz="1800" dirty="0"/>
              <a:t>3.92]</a:t>
            </a:r>
            <a:r>
              <a:rPr lang="zh-CN" altLang="en-US" sz="1800" dirty="0"/>
              <a:t> 将</a:t>
            </a:r>
            <a:r>
              <a:rPr lang="en-US" altLang="zh-CN" sz="1800" dirty="0"/>
              <a:t>Student</a:t>
            </a:r>
            <a:r>
              <a:rPr lang="zh-CN" altLang="en-US" sz="1800" dirty="0"/>
              <a:t>表中所有女生记录定义为一个视图。</a:t>
            </a:r>
          </a:p>
          <a:p>
            <a:pPr algn="just" eaLnBrk="1" hangingPunct="1">
              <a:lnSpc>
                <a:spcPct val="120000"/>
              </a:lnSpc>
              <a:buFont typeface="Wingdings" pitchFamily="2" charset="2"/>
              <a:buNone/>
            </a:pPr>
            <a:r>
              <a:rPr lang="en-US" altLang="zh-CN" sz="1500" dirty="0"/>
              <a:t>	</a:t>
            </a:r>
            <a:r>
              <a:rPr lang="en-US" altLang="zh-CN" sz="1650" dirty="0"/>
              <a:t>CREATE VIEW </a:t>
            </a:r>
            <a:r>
              <a:rPr lang="en-US" altLang="zh-CN" sz="1650" dirty="0" err="1"/>
              <a:t>F_Student</a:t>
            </a:r>
            <a:r>
              <a:rPr lang="en-US" altLang="zh-CN" sz="1650" dirty="0"/>
              <a:t>(</a:t>
            </a:r>
            <a:r>
              <a:rPr lang="en-US" altLang="zh-CN" sz="1650" dirty="0" err="1"/>
              <a:t>Fsno,Fname,Fsex,Fbirthdate,Fmajor</a:t>
            </a:r>
            <a:r>
              <a:rPr lang="en-US" altLang="zh-CN" sz="1650" dirty="0"/>
              <a:t>)</a:t>
            </a:r>
          </a:p>
          <a:p>
            <a:pPr algn="just" eaLnBrk="1" hangingPunct="1">
              <a:lnSpc>
                <a:spcPct val="120000"/>
              </a:lnSpc>
              <a:buFont typeface="Wingdings" pitchFamily="2" charset="2"/>
              <a:buNone/>
            </a:pPr>
            <a:r>
              <a:rPr lang="en-US" altLang="zh-CN" sz="1650" dirty="0"/>
              <a:t>	AS</a:t>
            </a:r>
          </a:p>
          <a:p>
            <a:pPr algn="just" eaLnBrk="1" hangingPunct="1">
              <a:lnSpc>
                <a:spcPct val="120000"/>
              </a:lnSpc>
              <a:buFont typeface="Wingdings" pitchFamily="2" charset="2"/>
              <a:buNone/>
            </a:pPr>
            <a:r>
              <a:rPr lang="en-US" altLang="zh-CN" sz="1650" dirty="0"/>
              <a:t>	SELECT *</a:t>
            </a:r>
          </a:p>
          <a:p>
            <a:pPr algn="just" eaLnBrk="1" hangingPunct="1">
              <a:lnSpc>
                <a:spcPct val="120000"/>
              </a:lnSpc>
              <a:buFont typeface="Wingdings" pitchFamily="2" charset="2"/>
              <a:buNone/>
            </a:pPr>
            <a:r>
              <a:rPr lang="en-US" altLang="zh-CN" sz="1650" dirty="0"/>
              <a:t>	FROM Student</a:t>
            </a:r>
          </a:p>
          <a:p>
            <a:pPr algn="just" eaLnBrk="1" hangingPunct="1">
              <a:lnSpc>
                <a:spcPct val="120000"/>
              </a:lnSpc>
              <a:buFont typeface="Wingdings" pitchFamily="2" charset="2"/>
              <a:buNone/>
            </a:pPr>
            <a:r>
              <a:rPr lang="en-US" altLang="zh-CN" sz="1650" dirty="0"/>
              <a:t>	WHERE </a:t>
            </a:r>
            <a:r>
              <a:rPr lang="en-US" altLang="zh-CN" sz="1650" dirty="0" err="1"/>
              <a:t>Ssex</a:t>
            </a:r>
            <a:r>
              <a:rPr lang="en-US" altLang="zh-CN" sz="1650" dirty="0"/>
              <a:t>='</a:t>
            </a:r>
            <a:r>
              <a:rPr lang="zh-CN" altLang="en-US" sz="1650" dirty="0"/>
              <a:t>女</a:t>
            </a:r>
            <a:r>
              <a:rPr lang="en-US" altLang="zh-CN" sz="1650" dirty="0"/>
              <a:t>';</a:t>
            </a:r>
          </a:p>
          <a:p>
            <a:pPr lvl="1" algn="just" eaLnBrk="1" hangingPunct="1">
              <a:lnSpc>
                <a:spcPct val="150000"/>
              </a:lnSpc>
            </a:pPr>
            <a:r>
              <a:rPr lang="zh-CN" altLang="en-US" sz="1650" dirty="0"/>
              <a:t>缺点：</a:t>
            </a:r>
          </a:p>
          <a:p>
            <a:pPr lvl="2" eaLnBrk="1" hangingPunct="1">
              <a:lnSpc>
                <a:spcPct val="150000"/>
              </a:lnSpc>
              <a:buFont typeface="Wingdings" pitchFamily="2" charset="2"/>
              <a:buChar char="l"/>
            </a:pPr>
            <a:r>
              <a:rPr lang="zh-CN" altLang="en-US" sz="1650" dirty="0"/>
              <a:t>修改基表</a:t>
            </a:r>
            <a:r>
              <a:rPr lang="en-US" altLang="zh-CN" sz="1650" dirty="0"/>
              <a:t>Student</a:t>
            </a:r>
            <a:r>
              <a:rPr lang="zh-CN" altLang="en-US" sz="1650" dirty="0"/>
              <a:t>的结构后，</a:t>
            </a:r>
            <a:r>
              <a:rPr lang="en-US" altLang="zh-CN" sz="1650" dirty="0"/>
              <a:t>Student</a:t>
            </a:r>
            <a:r>
              <a:rPr lang="zh-CN" altLang="en-US" sz="1650" dirty="0"/>
              <a:t>表与</a:t>
            </a:r>
            <a:r>
              <a:rPr lang="en-US" altLang="zh-CN" sz="1650" dirty="0" err="1"/>
              <a:t>F_Student</a:t>
            </a:r>
            <a:r>
              <a:rPr lang="zh-CN" altLang="en-US" sz="1650" dirty="0"/>
              <a:t>视图的映象关系被破坏，导致该视图不能正确工作</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9B960976-A020-A2B9-7AC7-EA96195CA8A1}"/>
              </a:ext>
            </a:extLst>
          </p:cNvPr>
          <p:cNvSpPr>
            <a:spLocks noGrp="1" noChangeArrowheads="1"/>
          </p:cNvSpPr>
          <p:nvPr>
            <p:ph type="title" idx="4294967295"/>
          </p:nvPr>
        </p:nvSpPr>
        <p:spPr>
          <a:xfrm>
            <a:off x="395536" y="620688"/>
            <a:ext cx="8229600" cy="848916"/>
          </a:xfrm>
        </p:spPr>
        <p:txBody>
          <a:bodyPr/>
          <a:lstStyle/>
          <a:p>
            <a:pPr eaLnBrk="1" hangingPunct="1"/>
            <a:r>
              <a:rPr lang="en-US" altLang="zh-CN" sz="2700" dirty="0"/>
              <a:t>3.6.1  </a:t>
            </a:r>
            <a:r>
              <a:rPr lang="zh-CN" altLang="en-US" sz="2700" dirty="0"/>
              <a:t>定义视图</a:t>
            </a:r>
          </a:p>
        </p:txBody>
      </p:sp>
      <p:sp>
        <p:nvSpPr>
          <p:cNvPr id="43011" name="Rectangle 3">
            <a:extLst>
              <a:ext uri="{FF2B5EF4-FFF2-40B4-BE49-F238E27FC236}">
                <a16:creationId xmlns:a16="http://schemas.microsoft.com/office/drawing/2014/main" id="{E2863762-946A-03F1-F7F9-292900FE444A}"/>
              </a:ext>
            </a:extLst>
          </p:cNvPr>
          <p:cNvSpPr>
            <a:spLocks noGrp="1" noChangeArrowheads="1"/>
          </p:cNvSpPr>
          <p:nvPr>
            <p:ph type="body" idx="4294967295"/>
          </p:nvPr>
        </p:nvSpPr>
        <p:spPr>
          <a:xfrm>
            <a:off x="1817694" y="1862826"/>
            <a:ext cx="5786438" cy="3748088"/>
          </a:xfrm>
        </p:spPr>
        <p:txBody>
          <a:bodyPr/>
          <a:lstStyle/>
          <a:p>
            <a:pPr eaLnBrk="1" hangingPunct="1"/>
            <a:endParaRPr lang="en-US" altLang="zh-CN" dirty="0"/>
          </a:p>
          <a:p>
            <a:pPr eaLnBrk="1" hangingPunct="1">
              <a:buFont typeface="Wingdings" pitchFamily="2" charset="2"/>
              <a:buNone/>
            </a:pPr>
            <a:r>
              <a:rPr lang="en-US" altLang="zh-CN" dirty="0"/>
              <a:t>1.</a:t>
            </a:r>
            <a:r>
              <a:rPr lang="zh-CN" altLang="en-US" dirty="0"/>
              <a:t>建立视图</a:t>
            </a:r>
          </a:p>
          <a:p>
            <a:pPr eaLnBrk="1" hangingPunct="1">
              <a:buFont typeface="Wingdings" pitchFamily="2" charset="2"/>
              <a:buNone/>
            </a:pPr>
            <a:endParaRPr lang="zh-CN" altLang="en-US" dirty="0"/>
          </a:p>
          <a:p>
            <a:pPr eaLnBrk="1" hangingPunct="1">
              <a:buNone/>
            </a:pPr>
            <a:r>
              <a:rPr lang="en-US" altLang="zh-CN" dirty="0">
                <a:solidFill>
                  <a:srgbClr val="7030A0"/>
                </a:solidFill>
              </a:rPr>
              <a:t>2.</a:t>
            </a:r>
            <a:r>
              <a:rPr lang="zh-CN" altLang="en-US" dirty="0">
                <a:solidFill>
                  <a:srgbClr val="7030A0"/>
                </a:solidFill>
              </a:rPr>
              <a:t>删除视图</a:t>
            </a:r>
          </a:p>
        </p:txBody>
      </p:sp>
    </p:spTree>
    <p:extLst>
      <p:ext uri="{BB962C8B-B14F-4D97-AF65-F5344CB8AC3E}">
        <p14:creationId xmlns:p14="http://schemas.microsoft.com/office/powerpoint/2010/main" val="765769865"/>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06133EC7-BB02-F77A-A1BD-AE0A6B82EB4B}"/>
              </a:ext>
            </a:extLst>
          </p:cNvPr>
          <p:cNvSpPr>
            <a:spLocks noGrp="1" noChangeArrowheads="1"/>
          </p:cNvSpPr>
          <p:nvPr>
            <p:ph type="title" idx="4294967295"/>
          </p:nvPr>
        </p:nvSpPr>
        <p:spPr>
          <a:xfrm>
            <a:off x="395536" y="404664"/>
            <a:ext cx="8229600" cy="848916"/>
          </a:xfrm>
        </p:spPr>
        <p:txBody>
          <a:bodyPr/>
          <a:lstStyle/>
          <a:p>
            <a:pPr eaLnBrk="1" hangingPunct="1"/>
            <a:r>
              <a:rPr lang="en-US" altLang="zh-CN" sz="2700" dirty="0"/>
              <a:t>2. </a:t>
            </a:r>
            <a:r>
              <a:rPr lang="zh-CN" altLang="en-US" sz="2700" dirty="0"/>
              <a:t>删除视图</a:t>
            </a:r>
          </a:p>
        </p:txBody>
      </p:sp>
      <p:sp>
        <p:nvSpPr>
          <p:cNvPr id="55299" name="Rectangle 3">
            <a:extLst>
              <a:ext uri="{FF2B5EF4-FFF2-40B4-BE49-F238E27FC236}">
                <a16:creationId xmlns:a16="http://schemas.microsoft.com/office/drawing/2014/main" id="{8FCB371F-49A7-AEEE-94B2-66839AB6C2AD}"/>
              </a:ext>
            </a:extLst>
          </p:cNvPr>
          <p:cNvSpPr>
            <a:spLocks noGrp="1" noChangeArrowheads="1"/>
          </p:cNvSpPr>
          <p:nvPr>
            <p:ph type="body" idx="4294967295"/>
          </p:nvPr>
        </p:nvSpPr>
        <p:spPr>
          <a:xfrm>
            <a:off x="827584" y="1518047"/>
            <a:ext cx="7200900" cy="3821906"/>
          </a:xfrm>
        </p:spPr>
        <p:txBody>
          <a:bodyPr/>
          <a:lstStyle/>
          <a:p>
            <a:pPr eaLnBrk="1" hangingPunct="1"/>
            <a:r>
              <a:rPr lang="zh-CN" altLang="en-US" sz="2400" dirty="0"/>
              <a:t>语句的格式：</a:t>
            </a:r>
          </a:p>
          <a:p>
            <a:pPr eaLnBrk="1" hangingPunct="1">
              <a:buFont typeface="Wingdings" pitchFamily="2" charset="2"/>
              <a:buNone/>
            </a:pPr>
            <a:r>
              <a:rPr lang="zh-CN" altLang="en-US" sz="2400" dirty="0"/>
              <a:t>		</a:t>
            </a:r>
            <a:r>
              <a:rPr lang="en-US" altLang="zh-CN" sz="2400" dirty="0"/>
              <a:t>DROP  VIEW  &lt;</a:t>
            </a:r>
            <a:r>
              <a:rPr lang="zh-CN" altLang="en-US" sz="2400" dirty="0"/>
              <a:t>视图名</a:t>
            </a:r>
            <a:r>
              <a:rPr lang="en-US" altLang="zh-CN" sz="2400" dirty="0"/>
              <a:t>&gt;[CASCADE]</a:t>
            </a:r>
            <a:r>
              <a:rPr lang="zh-CN" altLang="en-US" sz="2400" dirty="0"/>
              <a:t>;</a:t>
            </a:r>
          </a:p>
          <a:p>
            <a:pPr lvl="1">
              <a:lnSpc>
                <a:spcPct val="130000"/>
              </a:lnSpc>
            </a:pPr>
            <a:r>
              <a:rPr lang="zh-CN" altLang="en-US" sz="2000" dirty="0"/>
              <a:t>视图定义从数据字典中删除</a:t>
            </a:r>
          </a:p>
          <a:p>
            <a:pPr lvl="1">
              <a:lnSpc>
                <a:spcPct val="130000"/>
              </a:lnSpc>
            </a:pPr>
            <a:r>
              <a:rPr lang="zh-CN" altLang="en-US" sz="2000" dirty="0"/>
              <a:t>如果该视图上还导出了其他视图，使用</a:t>
            </a:r>
            <a:r>
              <a:rPr lang="en-US" altLang="zh-CN" sz="2000" dirty="0"/>
              <a:t>CASCADE</a:t>
            </a:r>
            <a:r>
              <a:rPr lang="zh-CN" altLang="en-US" sz="2000" dirty="0"/>
              <a:t>级联删除语句，把该视图和由它导出的所有视图一起删除 </a:t>
            </a:r>
          </a:p>
          <a:p>
            <a:pPr lvl="1">
              <a:lnSpc>
                <a:spcPct val="130000"/>
              </a:lnSpc>
            </a:pPr>
            <a:r>
              <a:rPr lang="zh-CN" altLang="en-US" sz="2000" dirty="0"/>
              <a:t>删除基表时，由该基表导出的所有视图定义都必须显式地使用</a:t>
            </a:r>
            <a:r>
              <a:rPr lang="en-US" altLang="zh-CN" sz="2000" dirty="0"/>
              <a:t>DROP VIEW</a:t>
            </a:r>
            <a:r>
              <a:rPr lang="zh-CN" altLang="en-US" sz="2000" dirty="0"/>
              <a:t>语句删除 </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C7DBB9C1-EB34-8BF1-B160-E8F96908811D}"/>
              </a:ext>
            </a:extLst>
          </p:cNvPr>
          <p:cNvSpPr>
            <a:spLocks noGrp="1" noChangeArrowheads="1"/>
          </p:cNvSpPr>
          <p:nvPr>
            <p:ph type="title" idx="4294967295"/>
          </p:nvPr>
        </p:nvSpPr>
        <p:spPr>
          <a:xfrm>
            <a:off x="457200" y="472148"/>
            <a:ext cx="8229600" cy="848916"/>
          </a:xfrm>
        </p:spPr>
        <p:txBody>
          <a:bodyPr/>
          <a:lstStyle/>
          <a:p>
            <a:pPr eaLnBrk="1" hangingPunct="1"/>
            <a:r>
              <a:rPr lang="zh-CN" altLang="en-US" sz="2700" dirty="0"/>
              <a:t>删除视图</a:t>
            </a:r>
            <a:r>
              <a:rPr lang="en-US" altLang="zh-CN" sz="2700" dirty="0"/>
              <a:t>（</a:t>
            </a:r>
            <a:r>
              <a:rPr lang="zh-CN" altLang="en-US" sz="2700" dirty="0"/>
              <a:t>续）</a:t>
            </a:r>
          </a:p>
        </p:txBody>
      </p:sp>
      <p:sp>
        <p:nvSpPr>
          <p:cNvPr id="57347" name="Rectangle 3">
            <a:extLst>
              <a:ext uri="{FF2B5EF4-FFF2-40B4-BE49-F238E27FC236}">
                <a16:creationId xmlns:a16="http://schemas.microsoft.com/office/drawing/2014/main" id="{E82B7530-32BB-4140-7B3F-BAA2E85ABA56}"/>
              </a:ext>
            </a:extLst>
          </p:cNvPr>
          <p:cNvSpPr>
            <a:spLocks noGrp="1" noChangeArrowheads="1"/>
          </p:cNvSpPr>
          <p:nvPr>
            <p:ph type="body" idx="4294967295"/>
          </p:nvPr>
        </p:nvSpPr>
        <p:spPr>
          <a:xfrm>
            <a:off x="1028700" y="1706873"/>
            <a:ext cx="7431732" cy="3801665"/>
          </a:xfrm>
        </p:spPr>
        <p:txBody>
          <a:bodyPr/>
          <a:lstStyle/>
          <a:p>
            <a:pPr eaLnBrk="1" hangingPunct="1">
              <a:lnSpc>
                <a:spcPct val="110000"/>
              </a:lnSpc>
              <a:buSzTx/>
              <a:buFont typeface="Wingdings" pitchFamily="2" charset="2"/>
              <a:buNone/>
            </a:pPr>
            <a:r>
              <a:rPr lang="en-US" altLang="zh-CN" sz="1800" dirty="0"/>
              <a:t>[</a:t>
            </a:r>
            <a:r>
              <a:rPr lang="zh-CN" altLang="en-US" sz="1800" dirty="0"/>
              <a:t>例</a:t>
            </a:r>
            <a:r>
              <a:rPr lang="en-US" altLang="zh-CN" sz="1800" dirty="0"/>
              <a:t>3.93]</a:t>
            </a:r>
            <a:r>
              <a:rPr lang="zh-CN" altLang="en-US" sz="1800" dirty="0"/>
              <a:t> 删除视图</a:t>
            </a:r>
            <a:r>
              <a:rPr lang="en-US" altLang="zh-CN" sz="1800" dirty="0"/>
              <a:t>S_AGE</a:t>
            </a:r>
            <a:r>
              <a:rPr lang="zh-CN" altLang="en-US" sz="1800" dirty="0"/>
              <a:t>和视图</a:t>
            </a:r>
            <a:r>
              <a:rPr lang="en-US" altLang="zh-CN" sz="1800" dirty="0"/>
              <a:t>IS_C1</a:t>
            </a:r>
            <a:r>
              <a:rPr lang="zh-CN" altLang="en-US" sz="1800" dirty="0"/>
              <a:t>：</a:t>
            </a:r>
          </a:p>
          <a:p>
            <a:pPr eaLnBrk="1" hangingPunct="1">
              <a:lnSpc>
                <a:spcPct val="110000"/>
              </a:lnSpc>
              <a:buSzTx/>
              <a:buFont typeface="Wingdings" pitchFamily="2" charset="2"/>
              <a:buNone/>
            </a:pPr>
            <a:r>
              <a:rPr lang="en-US" altLang="zh-CN" sz="1800" dirty="0"/>
              <a:t>		DROP VIEW S_AGE;		</a:t>
            </a:r>
            <a:r>
              <a:rPr lang="en-US" altLang="zh-CN" sz="1350" dirty="0"/>
              <a:t>/*</a:t>
            </a:r>
            <a:r>
              <a:rPr lang="zh-CN" altLang="en-US" sz="1350" dirty="0"/>
              <a:t>成功执行*</a:t>
            </a:r>
            <a:r>
              <a:rPr lang="en-US" altLang="zh-CN" sz="1350" dirty="0"/>
              <a:t>/</a:t>
            </a:r>
            <a:endParaRPr lang="en-US" altLang="zh-CN" sz="1800" dirty="0"/>
          </a:p>
          <a:p>
            <a:pPr eaLnBrk="1" hangingPunct="1">
              <a:lnSpc>
                <a:spcPct val="110000"/>
              </a:lnSpc>
              <a:buSzTx/>
              <a:buFont typeface="Wingdings" pitchFamily="2" charset="2"/>
              <a:buNone/>
            </a:pPr>
            <a:r>
              <a:rPr lang="en-US" altLang="zh-CN" sz="1800" dirty="0"/>
              <a:t>		DROP VIEW IS_C1;		</a:t>
            </a:r>
            <a:r>
              <a:rPr lang="en-US" altLang="zh-CN" sz="1350" dirty="0"/>
              <a:t>/*</a:t>
            </a:r>
            <a:r>
              <a:rPr lang="zh-CN" altLang="en-US" sz="1350" dirty="0"/>
              <a:t>报告错误*</a:t>
            </a:r>
            <a:r>
              <a:rPr lang="en-US" altLang="zh-CN" sz="1350" dirty="0"/>
              <a:t>/</a:t>
            </a:r>
            <a:endParaRPr lang="en-US" altLang="zh-CN" sz="1800" dirty="0"/>
          </a:p>
          <a:p>
            <a:pPr eaLnBrk="1" hangingPunct="1">
              <a:lnSpc>
                <a:spcPct val="110000"/>
              </a:lnSpc>
              <a:buSzTx/>
              <a:buFont typeface="Wingdings" pitchFamily="2" charset="2"/>
              <a:buNone/>
            </a:pPr>
            <a:endParaRPr lang="en-US" altLang="zh-CN" sz="1800" dirty="0"/>
          </a:p>
          <a:p>
            <a:pPr eaLnBrk="1" hangingPunct="1">
              <a:lnSpc>
                <a:spcPct val="150000"/>
              </a:lnSpc>
              <a:spcBef>
                <a:spcPct val="0"/>
              </a:spcBef>
              <a:buSzTx/>
              <a:buFont typeface="Wingdings" pitchFamily="2" charset="2"/>
              <a:buChar char="n"/>
            </a:pPr>
            <a:r>
              <a:rPr lang="zh-CN" altLang="en-US" sz="1650" dirty="0"/>
              <a:t>执行</a:t>
            </a:r>
            <a:r>
              <a:rPr lang="en-US" altLang="zh-CN" sz="1650" dirty="0"/>
              <a:t>DROP VIEW IS_C1</a:t>
            </a:r>
            <a:r>
              <a:rPr lang="zh-CN" altLang="en-US" sz="1650" dirty="0"/>
              <a:t>语句时，由于</a:t>
            </a:r>
            <a:r>
              <a:rPr lang="en-US" altLang="zh-CN" sz="1650" dirty="0"/>
              <a:t>IS_C1</a:t>
            </a:r>
            <a:r>
              <a:rPr lang="zh-CN" altLang="en-US" sz="1650" dirty="0"/>
              <a:t>视图上还导出了</a:t>
            </a:r>
            <a:r>
              <a:rPr lang="en-US" altLang="zh-CN" sz="1650" dirty="0"/>
              <a:t>IS_C2</a:t>
            </a:r>
            <a:r>
              <a:rPr lang="zh-CN" altLang="en-US" sz="1650" dirty="0"/>
              <a:t>视图，所以该语句执行时会报告错误：视图 </a:t>
            </a:r>
            <a:r>
              <a:rPr lang="en-US" altLang="zh-CN" sz="1650" dirty="0"/>
              <a:t>IS_C2</a:t>
            </a:r>
            <a:r>
              <a:rPr lang="zh-CN" altLang="en-US" sz="1650" dirty="0"/>
              <a:t>依赖于视图</a:t>
            </a:r>
            <a:r>
              <a:rPr lang="en-US" altLang="zh-CN" sz="1650" dirty="0"/>
              <a:t>IS_C1</a:t>
            </a:r>
            <a:r>
              <a:rPr lang="zh-CN" altLang="en-US" sz="1650" dirty="0"/>
              <a:t>。</a:t>
            </a:r>
          </a:p>
          <a:p>
            <a:pPr eaLnBrk="1" hangingPunct="1">
              <a:lnSpc>
                <a:spcPct val="150000"/>
              </a:lnSpc>
              <a:spcBef>
                <a:spcPct val="0"/>
              </a:spcBef>
              <a:buSzTx/>
              <a:buFont typeface="Wingdings" pitchFamily="2" charset="2"/>
              <a:buChar char="n"/>
            </a:pPr>
            <a:r>
              <a:rPr lang="zh-CN" altLang="en-US" sz="1650" dirty="0"/>
              <a:t>如果导出视图也确定可以删除，则使用级联删除语句：</a:t>
            </a:r>
          </a:p>
          <a:p>
            <a:pPr eaLnBrk="1" hangingPunct="1">
              <a:lnSpc>
                <a:spcPct val="150000"/>
              </a:lnSpc>
              <a:spcBef>
                <a:spcPct val="0"/>
              </a:spcBef>
              <a:buSzTx/>
              <a:buFont typeface="Wingdings" pitchFamily="2" charset="2"/>
              <a:buNone/>
            </a:pPr>
            <a:r>
              <a:rPr lang="en-US" altLang="zh-CN" sz="1650" dirty="0"/>
              <a:t>     DROP VIEW IS_C1 CASCADE;       </a:t>
            </a:r>
          </a:p>
          <a:p>
            <a:pPr lvl="1" eaLnBrk="1" hangingPunct="1">
              <a:lnSpc>
                <a:spcPct val="150000"/>
              </a:lnSpc>
              <a:spcBef>
                <a:spcPct val="0"/>
              </a:spcBef>
              <a:buSzTx/>
              <a:buFont typeface="Wingdings" pitchFamily="2" charset="2"/>
              <a:buChar char="l"/>
            </a:pPr>
            <a:r>
              <a:rPr lang="zh-CN" altLang="en-US" sz="1650" dirty="0"/>
              <a:t>执行此语句不仅删除了</a:t>
            </a:r>
            <a:r>
              <a:rPr lang="en-US" altLang="zh-CN" sz="1650" dirty="0"/>
              <a:t>IS_C1</a:t>
            </a:r>
            <a:r>
              <a:rPr lang="zh-CN" altLang="en-US" sz="1650" dirty="0"/>
              <a:t>视图，还级联删除了由它导出的</a:t>
            </a:r>
            <a:r>
              <a:rPr lang="en-US" altLang="zh-CN" sz="1650" dirty="0"/>
              <a:t>IS_C2</a:t>
            </a:r>
            <a:r>
              <a:rPr lang="zh-CN" altLang="en-US" sz="1650" dirty="0"/>
              <a:t>视图</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28E0DB22-D4F6-BE14-F00E-344DEE8BC894}"/>
              </a:ext>
            </a:extLst>
          </p:cNvPr>
          <p:cNvSpPr>
            <a:spLocks noGrp="1" noChangeArrowheads="1"/>
          </p:cNvSpPr>
          <p:nvPr>
            <p:ph type="title" idx="4294967295"/>
          </p:nvPr>
        </p:nvSpPr>
        <p:spPr>
          <a:xfrm>
            <a:off x="457200" y="404664"/>
            <a:ext cx="8229600" cy="848916"/>
          </a:xfrm>
        </p:spPr>
        <p:txBody>
          <a:bodyPr/>
          <a:lstStyle/>
          <a:p>
            <a:pPr eaLnBrk="1" hangingPunct="1"/>
            <a:r>
              <a:rPr lang="en-US" altLang="zh-CN" sz="2700" dirty="0"/>
              <a:t>3.6  </a:t>
            </a:r>
            <a:r>
              <a:rPr lang="zh-CN" altLang="en-US" sz="2700" dirty="0"/>
              <a:t>视图</a:t>
            </a:r>
          </a:p>
        </p:txBody>
      </p:sp>
      <p:sp>
        <p:nvSpPr>
          <p:cNvPr id="57347" name="Rectangle 3">
            <a:extLst>
              <a:ext uri="{FF2B5EF4-FFF2-40B4-BE49-F238E27FC236}">
                <a16:creationId xmlns:a16="http://schemas.microsoft.com/office/drawing/2014/main" id="{82BE5F87-FD1F-95D3-35E5-03C688736E45}"/>
              </a:ext>
            </a:extLst>
          </p:cNvPr>
          <p:cNvSpPr>
            <a:spLocks noGrp="1" noChangeArrowheads="1"/>
          </p:cNvSpPr>
          <p:nvPr>
            <p:ph type="body" idx="4294967295"/>
          </p:nvPr>
        </p:nvSpPr>
        <p:spPr>
          <a:xfrm>
            <a:off x="1225748" y="1808820"/>
            <a:ext cx="5778104" cy="3371850"/>
          </a:xfrm>
        </p:spPr>
        <p:txBody>
          <a:bodyPr/>
          <a:lstStyle/>
          <a:p>
            <a:pPr eaLnBrk="1" hangingPunct="1">
              <a:lnSpc>
                <a:spcPct val="170000"/>
              </a:lnSpc>
              <a:buFont typeface="Wingdings" pitchFamily="2" charset="2"/>
              <a:buNone/>
            </a:pPr>
            <a:r>
              <a:rPr lang="en-US" altLang="zh-CN" dirty="0"/>
              <a:t>3.6.1  </a:t>
            </a:r>
            <a:r>
              <a:rPr lang="zh-CN" altLang="en-US" dirty="0"/>
              <a:t>定义视图</a:t>
            </a:r>
          </a:p>
          <a:p>
            <a:pPr eaLnBrk="1" hangingPunct="1">
              <a:lnSpc>
                <a:spcPct val="170000"/>
              </a:lnSpc>
              <a:buFont typeface="Wingdings" pitchFamily="2" charset="2"/>
              <a:buNone/>
            </a:pPr>
            <a:r>
              <a:rPr lang="en-US" altLang="zh-CN" dirty="0">
                <a:solidFill>
                  <a:srgbClr val="00B050"/>
                </a:solidFill>
              </a:rPr>
              <a:t>3.6.2  </a:t>
            </a:r>
            <a:r>
              <a:rPr lang="zh-CN" altLang="en-US" dirty="0">
                <a:solidFill>
                  <a:srgbClr val="00B050"/>
                </a:solidFill>
              </a:rPr>
              <a:t>查询视图</a:t>
            </a:r>
          </a:p>
          <a:p>
            <a:pPr eaLnBrk="1" hangingPunct="1">
              <a:lnSpc>
                <a:spcPct val="170000"/>
              </a:lnSpc>
              <a:buFont typeface="Wingdings" pitchFamily="2" charset="2"/>
              <a:buNone/>
            </a:pPr>
            <a:r>
              <a:rPr lang="en-US" altLang="zh-CN" dirty="0"/>
              <a:t>3.6.3  </a:t>
            </a:r>
            <a:r>
              <a:rPr lang="zh-CN" altLang="en-US" dirty="0"/>
              <a:t>更新视图</a:t>
            </a:r>
          </a:p>
          <a:p>
            <a:pPr eaLnBrk="1" hangingPunct="1">
              <a:lnSpc>
                <a:spcPct val="170000"/>
              </a:lnSpc>
              <a:buFont typeface="Wingdings" pitchFamily="2" charset="2"/>
              <a:buNone/>
            </a:pPr>
            <a:r>
              <a:rPr lang="en-US" altLang="zh-CN" dirty="0"/>
              <a:t>3.6.4  </a:t>
            </a:r>
            <a:r>
              <a:rPr lang="zh-CN" altLang="en-US" dirty="0"/>
              <a:t>视图的作用</a:t>
            </a:r>
          </a:p>
          <a:p>
            <a:pPr eaLnBrk="1" hangingPunct="1">
              <a:buFont typeface="Wingdings" pitchFamily="2" charset="2"/>
              <a:buNone/>
            </a:pPr>
            <a:endParaRPr lang="en-US" altLang="zh-CN" dirty="0"/>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F972F4CC-E0B8-FB97-56EF-DB924208458A}"/>
              </a:ext>
            </a:extLst>
          </p:cNvPr>
          <p:cNvSpPr>
            <a:spLocks noGrp="1" noChangeArrowheads="1"/>
          </p:cNvSpPr>
          <p:nvPr>
            <p:ph type="title" idx="4294967295"/>
          </p:nvPr>
        </p:nvSpPr>
        <p:spPr>
          <a:xfrm>
            <a:off x="323528" y="404664"/>
            <a:ext cx="8229600" cy="848916"/>
          </a:xfrm>
        </p:spPr>
        <p:txBody>
          <a:bodyPr/>
          <a:lstStyle/>
          <a:p>
            <a:pPr eaLnBrk="1" hangingPunct="1"/>
            <a:r>
              <a:rPr lang="en-US" altLang="zh-CN" sz="2700" dirty="0"/>
              <a:t>3.6.2  </a:t>
            </a:r>
            <a:r>
              <a:rPr lang="zh-CN" altLang="en-US" sz="2700" dirty="0"/>
              <a:t>查询视图</a:t>
            </a:r>
          </a:p>
        </p:txBody>
      </p:sp>
      <p:sp>
        <p:nvSpPr>
          <p:cNvPr id="58371" name="Rectangle 3">
            <a:extLst>
              <a:ext uri="{FF2B5EF4-FFF2-40B4-BE49-F238E27FC236}">
                <a16:creationId xmlns:a16="http://schemas.microsoft.com/office/drawing/2014/main" id="{DEBAD241-4D7F-526E-7052-F66EE6E0F418}"/>
              </a:ext>
            </a:extLst>
          </p:cNvPr>
          <p:cNvSpPr>
            <a:spLocks noGrp="1" noChangeArrowheads="1"/>
          </p:cNvSpPr>
          <p:nvPr>
            <p:ph type="body" idx="4294967295"/>
          </p:nvPr>
        </p:nvSpPr>
        <p:spPr>
          <a:xfrm>
            <a:off x="755576" y="1608534"/>
            <a:ext cx="7071692" cy="3640931"/>
          </a:xfrm>
        </p:spPr>
        <p:txBody>
          <a:bodyPr>
            <a:normAutofit/>
          </a:bodyPr>
          <a:lstStyle/>
          <a:p>
            <a:pPr eaLnBrk="1" hangingPunct="1">
              <a:lnSpc>
                <a:spcPct val="130000"/>
              </a:lnSpc>
              <a:spcAft>
                <a:spcPct val="30000"/>
              </a:spcAft>
            </a:pPr>
            <a:r>
              <a:rPr lang="zh-CN" altLang="en-US" sz="2400" dirty="0"/>
              <a:t>用户角度：查询视图与查询基本表相同</a:t>
            </a:r>
          </a:p>
          <a:p>
            <a:pPr eaLnBrk="1" hangingPunct="1">
              <a:lnSpc>
                <a:spcPct val="130000"/>
              </a:lnSpc>
            </a:pPr>
            <a:r>
              <a:rPr lang="zh-CN" altLang="en-US" sz="2400" dirty="0"/>
              <a:t>关系数据库管理系统实现视图查询的方法</a:t>
            </a:r>
          </a:p>
          <a:p>
            <a:pPr lvl="1">
              <a:lnSpc>
                <a:spcPct val="170000"/>
              </a:lnSpc>
            </a:pPr>
            <a:r>
              <a:rPr lang="zh-CN" altLang="en-US" dirty="0"/>
              <a:t>视图消解法（</a:t>
            </a:r>
            <a:r>
              <a:rPr lang="en-US" altLang="zh-CN" dirty="0"/>
              <a:t>View Resolution</a:t>
            </a:r>
            <a:r>
              <a:rPr lang="zh-CN" altLang="en-US" dirty="0"/>
              <a:t>）</a:t>
            </a:r>
          </a:p>
          <a:p>
            <a:pPr lvl="2">
              <a:lnSpc>
                <a:spcPct val="170000"/>
              </a:lnSpc>
              <a:buSzPct val="87000"/>
              <a:buFont typeface="Wingdings" pitchFamily="2" charset="2"/>
              <a:buChar char="l"/>
            </a:pPr>
            <a:r>
              <a:rPr lang="zh-CN" altLang="en-US" sz="1650" dirty="0"/>
              <a:t>进行有效性检查</a:t>
            </a:r>
          </a:p>
          <a:p>
            <a:pPr lvl="2">
              <a:lnSpc>
                <a:spcPct val="170000"/>
              </a:lnSpc>
              <a:buSzPct val="87000"/>
              <a:buFont typeface="Wingdings" pitchFamily="2" charset="2"/>
              <a:buChar char="l"/>
            </a:pPr>
            <a:r>
              <a:rPr lang="zh-CN" altLang="en-US" sz="1650" dirty="0"/>
              <a:t>转换成等价的对基本表的查询</a:t>
            </a:r>
          </a:p>
          <a:p>
            <a:pPr lvl="2">
              <a:lnSpc>
                <a:spcPct val="170000"/>
              </a:lnSpc>
              <a:buSzPct val="87000"/>
              <a:buFont typeface="Wingdings" pitchFamily="2" charset="2"/>
              <a:buChar char="l"/>
            </a:pPr>
            <a:r>
              <a:rPr lang="zh-CN" altLang="en-US" sz="1650" dirty="0"/>
              <a:t>执行</a:t>
            </a:r>
            <a:r>
              <a:rPr lang="zh-CN" altLang="en-US" sz="1650" dirty="0">
                <a:solidFill>
                  <a:srgbClr val="FF00FF"/>
                </a:solidFill>
              </a:rPr>
              <a:t>修正</a:t>
            </a:r>
            <a:r>
              <a:rPr lang="zh-CN" altLang="en-US" sz="1650" dirty="0"/>
              <a:t>后的查询</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A8960D79-F377-BB65-EFB6-94B2F16CFBC0}"/>
              </a:ext>
            </a:extLst>
          </p:cNvPr>
          <p:cNvSpPr>
            <a:spLocks noGrp="1" noChangeArrowheads="1"/>
          </p:cNvSpPr>
          <p:nvPr>
            <p:ph type="title" idx="4294967295"/>
          </p:nvPr>
        </p:nvSpPr>
        <p:spPr>
          <a:xfrm>
            <a:off x="457200" y="404664"/>
            <a:ext cx="8229600" cy="848916"/>
          </a:xfrm>
        </p:spPr>
        <p:txBody>
          <a:bodyPr/>
          <a:lstStyle/>
          <a:p>
            <a:pPr eaLnBrk="1" hangingPunct="1"/>
            <a:r>
              <a:rPr lang="zh-CN" altLang="en-US" sz="2700" dirty="0"/>
              <a:t>查询视图（续）</a:t>
            </a:r>
          </a:p>
        </p:txBody>
      </p:sp>
      <p:sp>
        <p:nvSpPr>
          <p:cNvPr id="59395" name="Rectangle 3">
            <a:extLst>
              <a:ext uri="{FF2B5EF4-FFF2-40B4-BE49-F238E27FC236}">
                <a16:creationId xmlns:a16="http://schemas.microsoft.com/office/drawing/2014/main" id="{B7656D81-B821-3E6F-30B6-B74FFE9B0471}"/>
              </a:ext>
            </a:extLst>
          </p:cNvPr>
          <p:cNvSpPr>
            <a:spLocks noGrp="1" noChangeArrowheads="1"/>
          </p:cNvSpPr>
          <p:nvPr>
            <p:ph type="body" idx="4294967295"/>
          </p:nvPr>
        </p:nvSpPr>
        <p:spPr>
          <a:xfrm>
            <a:off x="743658" y="1743075"/>
            <a:ext cx="7938882" cy="3371850"/>
          </a:xfrm>
        </p:spPr>
        <p:txBody>
          <a:bodyPr/>
          <a:lstStyle/>
          <a:p>
            <a:pPr marL="0">
              <a:lnSpc>
                <a:spcPct val="150000"/>
              </a:lnSpc>
              <a:spcBef>
                <a:spcPct val="0"/>
              </a:spcBef>
              <a:buNone/>
            </a:pPr>
            <a:r>
              <a:rPr lang="en-US" altLang="zh-CN" sz="1800" dirty="0"/>
              <a:t>[</a:t>
            </a:r>
            <a:r>
              <a:rPr lang="zh-CN" altLang="en-US" sz="1800" dirty="0"/>
              <a:t>例</a:t>
            </a:r>
            <a:r>
              <a:rPr lang="en-US" altLang="zh-CN" sz="1800" dirty="0"/>
              <a:t>3.94]</a:t>
            </a:r>
            <a:r>
              <a:rPr lang="zh-CN" altLang="en-US" sz="1800" dirty="0"/>
              <a:t>在信息管理与信息系统专业学生的视图中，找出年龄小于等于</a:t>
            </a:r>
            <a:r>
              <a:rPr lang="en-US" altLang="zh-CN" sz="1800" dirty="0"/>
              <a:t>20</a:t>
            </a:r>
            <a:r>
              <a:rPr lang="zh-CN" altLang="en-US" sz="1800" dirty="0"/>
              <a:t>岁的学生（包括学生的学号和出生日期）</a:t>
            </a:r>
            <a:endParaRPr lang="en-US" altLang="zh-CN" sz="1800" dirty="0"/>
          </a:p>
          <a:p>
            <a:pPr marL="0">
              <a:lnSpc>
                <a:spcPct val="150000"/>
              </a:lnSpc>
              <a:spcBef>
                <a:spcPct val="0"/>
              </a:spcBef>
              <a:buNone/>
            </a:pPr>
            <a:endParaRPr lang="zh-CN" altLang="en-US" sz="1800" dirty="0"/>
          </a:p>
          <a:p>
            <a:pPr marL="0">
              <a:lnSpc>
                <a:spcPct val="150000"/>
              </a:lnSpc>
              <a:spcBef>
                <a:spcPct val="0"/>
              </a:spcBef>
              <a:buNone/>
            </a:pPr>
            <a:r>
              <a:rPr lang="en-US" altLang="zh-CN" sz="1800" dirty="0"/>
              <a:t>SELECT </a:t>
            </a:r>
            <a:r>
              <a:rPr lang="en-US" altLang="zh-CN" sz="1800" dirty="0" err="1"/>
              <a:t>Sno</a:t>
            </a:r>
            <a:r>
              <a:rPr lang="en-US" altLang="zh-CN" sz="1800" dirty="0"/>
              <a:t>, </a:t>
            </a:r>
            <a:r>
              <a:rPr lang="en-US" altLang="zh-CN" sz="1800" dirty="0" err="1"/>
              <a:t>Sbirthdate</a:t>
            </a:r>
            <a:endParaRPr lang="en-US" altLang="zh-CN" sz="1800" dirty="0"/>
          </a:p>
          <a:p>
            <a:pPr marL="0">
              <a:lnSpc>
                <a:spcPct val="150000"/>
              </a:lnSpc>
              <a:spcBef>
                <a:spcPct val="0"/>
              </a:spcBef>
              <a:buNone/>
            </a:pPr>
            <a:r>
              <a:rPr lang="en-US" altLang="zh-CN" sz="1800" dirty="0"/>
              <a:t>FROM </a:t>
            </a:r>
            <a:r>
              <a:rPr lang="en-US" altLang="zh-CN" sz="1800" dirty="0" err="1"/>
              <a:t>IS_Student</a:t>
            </a:r>
            <a:endParaRPr lang="en-US" altLang="zh-CN" sz="1800" dirty="0"/>
          </a:p>
          <a:p>
            <a:pPr marL="0">
              <a:lnSpc>
                <a:spcPct val="150000"/>
              </a:lnSpc>
              <a:spcBef>
                <a:spcPct val="0"/>
              </a:spcBef>
              <a:buNone/>
            </a:pPr>
            <a:r>
              <a:rPr lang="en-US" altLang="zh-CN" sz="1650" dirty="0"/>
              <a:t>WHERE (year(</a:t>
            </a:r>
            <a:r>
              <a:rPr lang="en-US" altLang="zh-CN" sz="1650" dirty="0" err="1"/>
              <a:t>getdate</a:t>
            </a:r>
            <a:r>
              <a:rPr lang="en-US" altLang="zh-CN" sz="1650" dirty="0"/>
              <a:t>()) – year(</a:t>
            </a:r>
            <a:r>
              <a:rPr lang="en-US" altLang="zh-CN" sz="1650" dirty="0" err="1"/>
              <a:t>Sbirthdate</a:t>
            </a:r>
            <a:r>
              <a:rPr lang="en-US" altLang="zh-CN" sz="1650" dirty="0"/>
              <a:t>) )&lt;=20;</a:t>
            </a:r>
          </a:p>
          <a:p>
            <a:pPr marL="0">
              <a:buNone/>
            </a:pPr>
            <a:endParaRPr lang="en-US" altLang="zh-CN" sz="1800" dirty="0"/>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09B6C83A-126D-D5A2-1B11-4258B3D55A1C}"/>
              </a:ext>
            </a:extLst>
          </p:cNvPr>
          <p:cNvSpPr>
            <a:spLocks noGrp="1" noChangeArrowheads="1"/>
          </p:cNvSpPr>
          <p:nvPr>
            <p:ph type="title" idx="4294967295"/>
          </p:nvPr>
        </p:nvSpPr>
        <p:spPr>
          <a:xfrm>
            <a:off x="251520" y="404664"/>
            <a:ext cx="8229600" cy="848916"/>
          </a:xfrm>
        </p:spPr>
        <p:txBody>
          <a:bodyPr/>
          <a:lstStyle/>
          <a:p>
            <a:pPr eaLnBrk="1" hangingPunct="1"/>
            <a:r>
              <a:rPr lang="zh-CN" altLang="en-US" sz="2700" dirty="0"/>
              <a:t>查询视图（续）</a:t>
            </a:r>
          </a:p>
        </p:txBody>
      </p:sp>
      <p:sp>
        <p:nvSpPr>
          <p:cNvPr id="60419" name="Rectangle 3">
            <a:extLst>
              <a:ext uri="{FF2B5EF4-FFF2-40B4-BE49-F238E27FC236}">
                <a16:creationId xmlns:a16="http://schemas.microsoft.com/office/drawing/2014/main" id="{85235521-B892-96BD-F747-84FA67BA510A}"/>
              </a:ext>
            </a:extLst>
          </p:cNvPr>
          <p:cNvSpPr>
            <a:spLocks noGrp="1" noChangeArrowheads="1"/>
          </p:cNvSpPr>
          <p:nvPr>
            <p:ph type="body" idx="4294967295"/>
          </p:nvPr>
        </p:nvSpPr>
        <p:spPr>
          <a:xfrm>
            <a:off x="982266" y="1681162"/>
            <a:ext cx="7262142" cy="3433763"/>
          </a:xfrm>
        </p:spPr>
        <p:txBody>
          <a:bodyPr>
            <a:normAutofit lnSpcReduction="10000"/>
          </a:bodyPr>
          <a:lstStyle/>
          <a:p>
            <a:pPr marL="0">
              <a:lnSpc>
                <a:spcPct val="150000"/>
              </a:lnSpc>
              <a:spcBef>
                <a:spcPct val="0"/>
              </a:spcBef>
              <a:buNone/>
            </a:pPr>
            <a:r>
              <a:rPr lang="zh-CN" altLang="en-US" sz="2000" dirty="0">
                <a:solidFill>
                  <a:srgbClr val="FF00FF"/>
                </a:solidFill>
              </a:rPr>
              <a:t>视图消解：</a:t>
            </a:r>
            <a:endParaRPr lang="en-US" altLang="zh-CN" sz="2000" dirty="0">
              <a:solidFill>
                <a:srgbClr val="FF00FF"/>
              </a:solidFill>
            </a:endParaRPr>
          </a:p>
          <a:p>
            <a:pPr marL="0">
              <a:lnSpc>
                <a:spcPct val="150000"/>
              </a:lnSpc>
              <a:spcBef>
                <a:spcPct val="0"/>
              </a:spcBef>
              <a:buNone/>
            </a:pPr>
            <a:r>
              <a:rPr lang="en-US" altLang="zh-CN" sz="2000" dirty="0"/>
              <a:t>1.</a:t>
            </a:r>
            <a:r>
              <a:rPr lang="zh-CN" altLang="en-US" sz="2000" dirty="0"/>
              <a:t>先找到视图</a:t>
            </a:r>
            <a:r>
              <a:rPr lang="en-US" altLang="zh-CN" sz="2000" dirty="0" err="1"/>
              <a:t>IS_Student</a:t>
            </a:r>
            <a:r>
              <a:rPr lang="zh-CN" altLang="en-US" sz="2000" dirty="0"/>
              <a:t>的定义</a:t>
            </a:r>
          </a:p>
          <a:p>
            <a:pPr marL="0">
              <a:lnSpc>
                <a:spcPct val="150000"/>
              </a:lnSpc>
              <a:spcBef>
                <a:spcPct val="0"/>
              </a:spcBef>
              <a:buNone/>
            </a:pPr>
            <a:r>
              <a:rPr lang="en-US" altLang="zh-CN" sz="1800" dirty="0"/>
              <a:t>CREATE VIEW </a:t>
            </a:r>
            <a:r>
              <a:rPr lang="en-US" altLang="zh-CN" sz="1800" dirty="0" err="1"/>
              <a:t>IS_Student</a:t>
            </a:r>
            <a:endParaRPr lang="en-US" altLang="zh-CN" sz="1800" dirty="0"/>
          </a:p>
          <a:p>
            <a:pPr marL="0">
              <a:lnSpc>
                <a:spcPct val="150000"/>
              </a:lnSpc>
              <a:spcBef>
                <a:spcPct val="0"/>
              </a:spcBef>
              <a:buNone/>
            </a:pPr>
            <a:r>
              <a:rPr lang="en-US" altLang="zh-CN" sz="1800" dirty="0"/>
              <a:t>AS</a:t>
            </a:r>
          </a:p>
          <a:p>
            <a:pPr marL="0">
              <a:lnSpc>
                <a:spcPct val="150000"/>
              </a:lnSpc>
              <a:spcBef>
                <a:spcPct val="0"/>
              </a:spcBef>
              <a:buNone/>
            </a:pPr>
            <a:r>
              <a:rPr lang="en-US" altLang="zh-CN" sz="1800" dirty="0"/>
              <a:t>SELECT </a:t>
            </a:r>
            <a:r>
              <a:rPr lang="en-US" altLang="zh-CN" sz="1800" dirty="0" err="1"/>
              <a:t>Sno,Sname,Ssex,Sbirthdate</a:t>
            </a:r>
            <a:endParaRPr lang="en-US" altLang="zh-CN" sz="1800" dirty="0"/>
          </a:p>
          <a:p>
            <a:pPr marL="0">
              <a:lnSpc>
                <a:spcPct val="150000"/>
              </a:lnSpc>
              <a:spcBef>
                <a:spcPct val="0"/>
              </a:spcBef>
              <a:buNone/>
            </a:pPr>
            <a:r>
              <a:rPr lang="en-US" altLang="zh-CN" sz="1800" dirty="0"/>
              <a:t>FROM Student</a:t>
            </a:r>
          </a:p>
          <a:p>
            <a:pPr marL="0">
              <a:lnSpc>
                <a:spcPct val="150000"/>
              </a:lnSpc>
              <a:spcBef>
                <a:spcPct val="0"/>
              </a:spcBef>
              <a:buNone/>
            </a:pPr>
            <a:r>
              <a:rPr lang="en-US" altLang="zh-CN" sz="1800" dirty="0"/>
              <a:t>WHERE </a:t>
            </a:r>
            <a:r>
              <a:rPr lang="en-US" altLang="zh-CN" sz="1800" dirty="0" err="1"/>
              <a:t>Smajor</a:t>
            </a:r>
            <a:r>
              <a:rPr lang="en-US" altLang="zh-CN" sz="1800" dirty="0"/>
              <a:t>='</a:t>
            </a:r>
            <a:r>
              <a:rPr lang="zh-CN" altLang="en-US" sz="1800" dirty="0"/>
              <a:t>信息管理与信息系统</a:t>
            </a:r>
            <a:r>
              <a:rPr lang="en-US" altLang="zh-CN" sz="1800" dirty="0"/>
              <a:t>'</a:t>
            </a:r>
          </a:p>
          <a:p>
            <a:pPr marL="0">
              <a:lnSpc>
                <a:spcPct val="150000"/>
              </a:lnSpc>
              <a:spcBef>
                <a:spcPct val="0"/>
              </a:spcBef>
              <a:buNone/>
            </a:pPr>
            <a:r>
              <a:rPr lang="en-US" altLang="zh-CN" sz="1800" dirty="0"/>
              <a:t>WITH CHECK OPTION;</a:t>
            </a:r>
          </a:p>
          <a:p>
            <a:pPr marL="0">
              <a:buNone/>
            </a:pPr>
            <a:endParaRPr lang="en-US" altLang="zh-CN" sz="1800" dirty="0"/>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5FDAD91F-0586-D24A-FB4D-E22C2169E6F6}"/>
              </a:ext>
            </a:extLst>
          </p:cNvPr>
          <p:cNvSpPr>
            <a:spLocks noGrp="1" noChangeArrowheads="1"/>
          </p:cNvSpPr>
          <p:nvPr>
            <p:ph type="title" idx="4294967295"/>
          </p:nvPr>
        </p:nvSpPr>
        <p:spPr>
          <a:xfrm>
            <a:off x="611560" y="404664"/>
            <a:ext cx="8229600" cy="848916"/>
          </a:xfrm>
        </p:spPr>
        <p:txBody>
          <a:bodyPr/>
          <a:lstStyle/>
          <a:p>
            <a:pPr eaLnBrk="1" hangingPunct="1"/>
            <a:r>
              <a:rPr lang="zh-CN" altLang="en-US" sz="2700" dirty="0"/>
              <a:t>查询视图（续）</a:t>
            </a:r>
          </a:p>
        </p:txBody>
      </p:sp>
      <p:sp>
        <p:nvSpPr>
          <p:cNvPr id="61443" name="Rectangle 3">
            <a:extLst>
              <a:ext uri="{FF2B5EF4-FFF2-40B4-BE49-F238E27FC236}">
                <a16:creationId xmlns:a16="http://schemas.microsoft.com/office/drawing/2014/main" id="{554D4374-DE2B-0910-2A19-B7556E5E8C2E}"/>
              </a:ext>
            </a:extLst>
          </p:cNvPr>
          <p:cNvSpPr>
            <a:spLocks noGrp="1" noChangeArrowheads="1"/>
          </p:cNvSpPr>
          <p:nvPr>
            <p:ph type="body" idx="4294967295"/>
          </p:nvPr>
        </p:nvSpPr>
        <p:spPr>
          <a:xfrm>
            <a:off x="891934" y="1743075"/>
            <a:ext cx="7668852" cy="3371850"/>
          </a:xfrm>
        </p:spPr>
        <p:txBody>
          <a:bodyPr/>
          <a:lstStyle/>
          <a:p>
            <a:pPr marL="0">
              <a:lnSpc>
                <a:spcPct val="150000"/>
              </a:lnSpc>
              <a:spcBef>
                <a:spcPct val="0"/>
              </a:spcBef>
              <a:buNone/>
            </a:pPr>
            <a:r>
              <a:rPr lang="en-US" altLang="zh-CN" sz="2000" dirty="0"/>
              <a:t>2.</a:t>
            </a:r>
            <a:r>
              <a:rPr lang="zh-CN" altLang="en-US" sz="2000" dirty="0"/>
              <a:t>进行视图消解，转换后的查询语句为：</a:t>
            </a:r>
          </a:p>
          <a:p>
            <a:pPr marL="0">
              <a:lnSpc>
                <a:spcPct val="150000"/>
              </a:lnSpc>
              <a:spcBef>
                <a:spcPct val="0"/>
              </a:spcBef>
              <a:buNone/>
            </a:pPr>
            <a:endParaRPr lang="en-US" altLang="zh-CN" sz="1800" dirty="0"/>
          </a:p>
          <a:p>
            <a:pPr marL="0">
              <a:lnSpc>
                <a:spcPct val="150000"/>
              </a:lnSpc>
              <a:spcBef>
                <a:spcPct val="0"/>
              </a:spcBef>
              <a:buNone/>
            </a:pPr>
            <a:r>
              <a:rPr lang="en-US" altLang="zh-CN" sz="1800" dirty="0"/>
              <a:t>SELECT </a:t>
            </a:r>
            <a:r>
              <a:rPr lang="en-US" altLang="zh-CN" sz="1800" dirty="0" err="1"/>
              <a:t>Sno,Sbirthdate</a:t>
            </a:r>
            <a:endParaRPr lang="en-US" altLang="zh-CN" sz="1800" dirty="0"/>
          </a:p>
          <a:p>
            <a:pPr marL="0">
              <a:lnSpc>
                <a:spcPct val="150000"/>
              </a:lnSpc>
              <a:spcBef>
                <a:spcPct val="0"/>
              </a:spcBef>
              <a:buNone/>
            </a:pPr>
            <a:r>
              <a:rPr lang="en-US" altLang="zh-CN" sz="1800" dirty="0"/>
              <a:t>FROM Student</a:t>
            </a:r>
          </a:p>
          <a:p>
            <a:pPr marL="0">
              <a:lnSpc>
                <a:spcPct val="150000"/>
              </a:lnSpc>
              <a:spcBef>
                <a:spcPct val="0"/>
              </a:spcBef>
              <a:buNone/>
            </a:pPr>
            <a:r>
              <a:rPr lang="en-US" altLang="zh-CN" sz="1800" dirty="0"/>
              <a:t>WHERE </a:t>
            </a:r>
            <a:r>
              <a:rPr lang="en-US" altLang="zh-CN" sz="1800" dirty="0" err="1"/>
              <a:t>Smajor</a:t>
            </a:r>
            <a:r>
              <a:rPr lang="en-US" altLang="zh-CN" sz="1800" dirty="0"/>
              <a:t>='</a:t>
            </a:r>
            <a:r>
              <a:rPr lang="zh-CN" altLang="en-US" sz="1800" dirty="0"/>
              <a:t>信息管理与信息系统</a:t>
            </a:r>
            <a:r>
              <a:rPr lang="en-US" altLang="zh-CN" sz="1800" dirty="0"/>
              <a:t>' AND</a:t>
            </a:r>
          </a:p>
          <a:p>
            <a:pPr marL="0">
              <a:lnSpc>
                <a:spcPct val="150000"/>
              </a:lnSpc>
              <a:spcBef>
                <a:spcPct val="0"/>
              </a:spcBef>
              <a:buNone/>
            </a:pPr>
            <a:r>
              <a:rPr lang="en-US" altLang="zh-CN" sz="1800" dirty="0"/>
              <a:t>(year(</a:t>
            </a:r>
            <a:r>
              <a:rPr lang="en-US" altLang="zh-CN" sz="1800" dirty="0" err="1"/>
              <a:t>getdate</a:t>
            </a:r>
            <a:r>
              <a:rPr lang="en-US" altLang="zh-CN" sz="1800" dirty="0"/>
              <a:t>()) – year(</a:t>
            </a:r>
            <a:r>
              <a:rPr lang="en-US" altLang="zh-CN" sz="1800" dirty="0" err="1"/>
              <a:t>Sbirthdate</a:t>
            </a:r>
            <a:r>
              <a:rPr lang="en-US" altLang="zh-CN" sz="1800" dirty="0"/>
              <a:t>) )&lt;=20;</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18F005B9-BC37-AAEF-CD65-877806301F0C}"/>
              </a:ext>
            </a:extLst>
          </p:cNvPr>
          <p:cNvSpPr>
            <a:spLocks noGrp="1" noChangeArrowheads="1"/>
          </p:cNvSpPr>
          <p:nvPr>
            <p:ph type="title" idx="4294967295"/>
          </p:nvPr>
        </p:nvSpPr>
        <p:spPr>
          <a:xfrm>
            <a:off x="457200" y="476672"/>
            <a:ext cx="8229600" cy="848916"/>
          </a:xfrm>
        </p:spPr>
        <p:txBody>
          <a:bodyPr/>
          <a:lstStyle/>
          <a:p>
            <a:pPr eaLnBrk="1" hangingPunct="1"/>
            <a:r>
              <a:rPr lang="zh-CN" altLang="en-US" sz="2700" dirty="0"/>
              <a:t>查询视图（续）</a:t>
            </a:r>
          </a:p>
        </p:txBody>
      </p:sp>
      <p:sp>
        <p:nvSpPr>
          <p:cNvPr id="62467" name="Rectangle 3">
            <a:extLst>
              <a:ext uri="{FF2B5EF4-FFF2-40B4-BE49-F238E27FC236}">
                <a16:creationId xmlns:a16="http://schemas.microsoft.com/office/drawing/2014/main" id="{668CCE6F-6FB3-2429-DA95-2EA1C28EC784}"/>
              </a:ext>
            </a:extLst>
          </p:cNvPr>
          <p:cNvSpPr>
            <a:spLocks noGrp="1" noChangeArrowheads="1"/>
          </p:cNvSpPr>
          <p:nvPr>
            <p:ph type="body" idx="4294967295"/>
          </p:nvPr>
        </p:nvSpPr>
        <p:spPr>
          <a:xfrm>
            <a:off x="827584" y="1556792"/>
            <a:ext cx="7992888" cy="4050506"/>
          </a:xfrm>
        </p:spPr>
        <p:txBody>
          <a:bodyPr/>
          <a:lstStyle/>
          <a:p>
            <a:pPr marL="0" indent="0">
              <a:lnSpc>
                <a:spcPct val="120000"/>
              </a:lnSpc>
              <a:spcBef>
                <a:spcPct val="0"/>
              </a:spcBef>
              <a:buNone/>
            </a:pPr>
            <a:r>
              <a:rPr lang="en-US" altLang="zh-CN" sz="1800" dirty="0"/>
              <a:t>[</a:t>
            </a:r>
            <a:r>
              <a:rPr lang="zh-CN" altLang="en-US" sz="1800" dirty="0"/>
              <a:t>例</a:t>
            </a:r>
            <a:r>
              <a:rPr lang="en-US" altLang="zh-CN" sz="1800" dirty="0"/>
              <a:t>3.95]</a:t>
            </a:r>
            <a:r>
              <a:rPr lang="zh-CN" altLang="en-US" sz="1800" dirty="0"/>
              <a:t>查询选修了</a:t>
            </a:r>
            <a:r>
              <a:rPr lang="en-US" altLang="zh-CN" sz="1800" dirty="0"/>
              <a:t>81001</a:t>
            </a:r>
            <a:r>
              <a:rPr lang="zh-CN" altLang="en-US" sz="1800" dirty="0"/>
              <a:t>号课程的信息管理与信息系统专业学生。</a:t>
            </a:r>
          </a:p>
          <a:p>
            <a:pPr marL="0" indent="0">
              <a:lnSpc>
                <a:spcPct val="120000"/>
              </a:lnSpc>
              <a:spcBef>
                <a:spcPct val="0"/>
              </a:spcBef>
              <a:buNone/>
            </a:pPr>
            <a:r>
              <a:rPr lang="en-US" altLang="zh-CN" sz="1600" dirty="0"/>
              <a:t>SELECT </a:t>
            </a:r>
            <a:r>
              <a:rPr lang="en-US" altLang="zh-CN" sz="1600" dirty="0" err="1"/>
              <a:t>IS_Student.Sno,Sname</a:t>
            </a:r>
            <a:endParaRPr lang="en-US" altLang="zh-CN" sz="1600" dirty="0"/>
          </a:p>
          <a:p>
            <a:pPr marL="0" indent="0">
              <a:lnSpc>
                <a:spcPct val="120000"/>
              </a:lnSpc>
              <a:spcBef>
                <a:spcPct val="0"/>
              </a:spcBef>
              <a:buNone/>
            </a:pPr>
            <a:r>
              <a:rPr lang="en-US" altLang="zh-CN" sz="1600" dirty="0"/>
              <a:t>FROM </a:t>
            </a:r>
            <a:r>
              <a:rPr lang="en-US" altLang="zh-CN" sz="1600" dirty="0" err="1"/>
              <a:t>IS_Student,SC</a:t>
            </a:r>
            <a:endParaRPr lang="en-US" altLang="zh-CN" sz="1600" dirty="0"/>
          </a:p>
          <a:p>
            <a:pPr marL="0" indent="0">
              <a:lnSpc>
                <a:spcPct val="120000"/>
              </a:lnSpc>
              <a:spcBef>
                <a:spcPct val="0"/>
              </a:spcBef>
              <a:buNone/>
            </a:pPr>
            <a:r>
              <a:rPr lang="en-US" altLang="zh-CN" sz="1600" dirty="0"/>
              <a:t>WHERE </a:t>
            </a:r>
            <a:r>
              <a:rPr lang="en-US" altLang="zh-CN" sz="1600" dirty="0" err="1"/>
              <a:t>IS_Student.Sno</a:t>
            </a:r>
            <a:r>
              <a:rPr lang="en-US" altLang="zh-CN" sz="1600" dirty="0"/>
              <a:t>=</a:t>
            </a:r>
            <a:r>
              <a:rPr lang="en-US" altLang="zh-CN" sz="1600" dirty="0" err="1"/>
              <a:t>SC.Sno</a:t>
            </a:r>
            <a:r>
              <a:rPr lang="en-US" altLang="zh-CN" sz="1600" dirty="0"/>
              <a:t> AND </a:t>
            </a:r>
            <a:r>
              <a:rPr lang="en-US" altLang="zh-CN" sz="1600" dirty="0" err="1"/>
              <a:t>SC.Cno</a:t>
            </a:r>
            <a:r>
              <a:rPr lang="en-US" altLang="zh-CN" sz="1600" dirty="0"/>
              <a:t>='81001’;</a:t>
            </a:r>
          </a:p>
          <a:p>
            <a:pPr marL="0" indent="0">
              <a:lnSpc>
                <a:spcPct val="120000"/>
              </a:lnSpc>
              <a:spcBef>
                <a:spcPct val="0"/>
              </a:spcBef>
              <a:buNone/>
            </a:pPr>
            <a:endParaRPr lang="en-US" altLang="zh-CN" sz="1800" dirty="0"/>
          </a:p>
          <a:p>
            <a:pPr marL="0" indent="0">
              <a:lnSpc>
                <a:spcPct val="120000"/>
              </a:lnSpc>
              <a:spcBef>
                <a:spcPct val="0"/>
              </a:spcBef>
              <a:buNone/>
            </a:pPr>
            <a:r>
              <a:rPr lang="zh-CN" altLang="en-US" sz="1800" dirty="0"/>
              <a:t>关系数据库管理系统先从数据字典中取出视图</a:t>
            </a:r>
            <a:r>
              <a:rPr lang="en-US" altLang="zh-CN" sz="1800" dirty="0" err="1"/>
              <a:t>IS_Student</a:t>
            </a:r>
            <a:r>
              <a:rPr lang="zh-CN" altLang="en-US" sz="1800" dirty="0"/>
              <a:t>的定义，然后进行视图消解，把上面查询转换为：</a:t>
            </a:r>
            <a:endParaRPr lang="en-US" altLang="zh-CN" sz="1800" dirty="0"/>
          </a:p>
          <a:p>
            <a:pPr marL="0" indent="0">
              <a:lnSpc>
                <a:spcPct val="120000"/>
              </a:lnSpc>
              <a:spcBef>
                <a:spcPct val="0"/>
              </a:spcBef>
              <a:buNone/>
            </a:pPr>
            <a:endParaRPr lang="zh-CN" altLang="en-US" sz="1800" dirty="0"/>
          </a:p>
          <a:p>
            <a:pPr marL="0" indent="0">
              <a:lnSpc>
                <a:spcPct val="120000"/>
              </a:lnSpc>
              <a:spcBef>
                <a:spcPct val="0"/>
              </a:spcBef>
              <a:buNone/>
            </a:pPr>
            <a:r>
              <a:rPr lang="en-US" altLang="zh-CN" sz="1600" dirty="0"/>
              <a:t>SELECT </a:t>
            </a:r>
            <a:r>
              <a:rPr lang="en-US" altLang="zh-CN" sz="1600" dirty="0" err="1"/>
              <a:t>Student.Sno,Sname</a:t>
            </a:r>
            <a:endParaRPr lang="en-US" altLang="zh-CN" sz="1600" dirty="0"/>
          </a:p>
          <a:p>
            <a:pPr marL="0" indent="0">
              <a:lnSpc>
                <a:spcPct val="120000"/>
              </a:lnSpc>
              <a:spcBef>
                <a:spcPct val="0"/>
              </a:spcBef>
              <a:buNone/>
            </a:pPr>
            <a:r>
              <a:rPr lang="en-US" altLang="zh-CN" sz="1600" dirty="0"/>
              <a:t>FROM  </a:t>
            </a:r>
            <a:r>
              <a:rPr lang="en-US" altLang="zh-CN" sz="1600" dirty="0" err="1"/>
              <a:t>Student,SC</a:t>
            </a:r>
            <a:endParaRPr lang="en-US" altLang="zh-CN" sz="1600" dirty="0"/>
          </a:p>
          <a:p>
            <a:pPr marL="0" indent="0">
              <a:lnSpc>
                <a:spcPct val="120000"/>
              </a:lnSpc>
              <a:spcBef>
                <a:spcPct val="0"/>
              </a:spcBef>
              <a:buNone/>
            </a:pPr>
            <a:r>
              <a:rPr lang="en-US" altLang="zh-CN" sz="1600" dirty="0"/>
              <a:t>WHERE </a:t>
            </a:r>
            <a:r>
              <a:rPr lang="en-US" altLang="zh-CN" sz="1600" dirty="0" err="1"/>
              <a:t>Student.Sno</a:t>
            </a:r>
            <a:r>
              <a:rPr lang="en-US" altLang="zh-CN" sz="1600" dirty="0"/>
              <a:t>=</a:t>
            </a:r>
            <a:r>
              <a:rPr lang="en-US" altLang="zh-CN" sz="1600" dirty="0" err="1"/>
              <a:t>SC.Sno</a:t>
            </a:r>
            <a:r>
              <a:rPr lang="en-US" altLang="zh-CN" sz="1600" dirty="0"/>
              <a:t> AND </a:t>
            </a:r>
            <a:r>
              <a:rPr lang="en-US" altLang="zh-CN" sz="1600" dirty="0" err="1"/>
              <a:t>SC.Cno</a:t>
            </a:r>
            <a:r>
              <a:rPr lang="en-US" altLang="zh-CN" sz="1600" dirty="0"/>
              <a:t>='81001' AND </a:t>
            </a:r>
            <a:r>
              <a:rPr lang="en-US" altLang="zh-CN" sz="1600" dirty="0" err="1"/>
              <a:t>Smajor</a:t>
            </a:r>
            <a:r>
              <a:rPr lang="en-US" altLang="zh-CN" sz="1600" dirty="0"/>
              <a:t>='</a:t>
            </a:r>
            <a:r>
              <a:rPr lang="zh-CN" altLang="en-US" sz="1600" dirty="0"/>
              <a:t>信息管理与信息系统</a:t>
            </a:r>
            <a:r>
              <a:rPr lang="en-US" altLang="zh-CN" sz="1600" dirty="0"/>
              <a:t>';</a:t>
            </a:r>
          </a:p>
          <a:p>
            <a:pPr lvl="1" indent="0">
              <a:lnSpc>
                <a:spcPct val="120000"/>
              </a:lnSpc>
              <a:spcBef>
                <a:spcPct val="0"/>
              </a:spcBef>
              <a:buNone/>
            </a:pPr>
            <a:endParaRPr lang="zh-CN" altLang="en-US" dirty="0"/>
          </a:p>
          <a:p>
            <a:pPr lvl="1" indent="0">
              <a:lnSpc>
                <a:spcPct val="120000"/>
              </a:lnSpc>
              <a:spcBef>
                <a:spcPct val="0"/>
              </a:spcBef>
              <a:buNone/>
            </a:pPr>
            <a:endParaRPr lang="en-US" altLang="zh-CN" sz="2700" dirty="0"/>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D1F1BEF6-5309-7DE5-1C4F-424FF31FB312}"/>
              </a:ext>
            </a:extLst>
          </p:cNvPr>
          <p:cNvSpPr>
            <a:spLocks noGrp="1" noChangeArrowheads="1"/>
          </p:cNvSpPr>
          <p:nvPr>
            <p:ph type="title" idx="4294967295"/>
          </p:nvPr>
        </p:nvSpPr>
        <p:spPr>
          <a:xfrm>
            <a:off x="457200" y="426823"/>
            <a:ext cx="8229600" cy="848916"/>
          </a:xfrm>
        </p:spPr>
        <p:txBody>
          <a:bodyPr/>
          <a:lstStyle/>
          <a:p>
            <a:pPr eaLnBrk="1" hangingPunct="1"/>
            <a:r>
              <a:rPr lang="zh-CN" altLang="en-US" sz="2700" dirty="0"/>
              <a:t>查询视图（续）</a:t>
            </a:r>
          </a:p>
        </p:txBody>
      </p:sp>
      <p:sp>
        <p:nvSpPr>
          <p:cNvPr id="64515" name="Rectangle 3">
            <a:extLst>
              <a:ext uri="{FF2B5EF4-FFF2-40B4-BE49-F238E27FC236}">
                <a16:creationId xmlns:a16="http://schemas.microsoft.com/office/drawing/2014/main" id="{343487BE-2658-8088-553C-9E8126F5BB0B}"/>
              </a:ext>
            </a:extLst>
          </p:cNvPr>
          <p:cNvSpPr>
            <a:spLocks noGrp="1" noChangeArrowheads="1"/>
          </p:cNvSpPr>
          <p:nvPr>
            <p:ph type="body" idx="4294967295"/>
          </p:nvPr>
        </p:nvSpPr>
        <p:spPr>
          <a:xfrm>
            <a:off x="683568" y="1556792"/>
            <a:ext cx="8003232" cy="3908152"/>
          </a:xfrm>
        </p:spPr>
        <p:txBody>
          <a:bodyPr/>
          <a:lstStyle/>
          <a:p>
            <a:pPr eaLnBrk="1" hangingPunct="1">
              <a:lnSpc>
                <a:spcPct val="150000"/>
              </a:lnSpc>
              <a:spcBef>
                <a:spcPct val="0"/>
              </a:spcBef>
            </a:pPr>
            <a:r>
              <a:rPr lang="zh-CN" altLang="en-US" sz="2400" dirty="0"/>
              <a:t>视图消解法的局限</a:t>
            </a:r>
            <a:endParaRPr lang="en-US" altLang="zh-CN" sz="2400" dirty="0"/>
          </a:p>
          <a:p>
            <a:pPr eaLnBrk="1" hangingPunct="1">
              <a:lnSpc>
                <a:spcPct val="150000"/>
              </a:lnSpc>
              <a:spcBef>
                <a:spcPct val="0"/>
              </a:spcBef>
              <a:buFont typeface="Wingdings" pitchFamily="2" charset="2"/>
              <a:buNone/>
            </a:pPr>
            <a:r>
              <a:rPr lang="zh-CN" altLang="en-US" sz="1800" dirty="0"/>
              <a:t>有些情况下，</a:t>
            </a:r>
            <a:r>
              <a:rPr lang="zh-CN" altLang="zh-CN" sz="1800" dirty="0">
                <a:latin typeface="Times New Roman" panose="02020603050405020304" pitchFamily="18" charset="0"/>
                <a:cs typeface="Times New Roman" panose="02020603050405020304" pitchFamily="18" charset="0"/>
              </a:rPr>
              <a:t>视图查询的转换</a:t>
            </a:r>
            <a:r>
              <a:rPr lang="zh-CN" altLang="en-US" sz="1800" dirty="0"/>
              <a:t>不能直接进行，查询会出问题</a:t>
            </a:r>
          </a:p>
          <a:p>
            <a:pPr eaLnBrk="1" hangingPunct="1">
              <a:lnSpc>
                <a:spcPct val="150000"/>
              </a:lnSpc>
              <a:spcBef>
                <a:spcPct val="0"/>
              </a:spcBef>
              <a:buFont typeface="Wingdings" pitchFamily="2" charset="2"/>
              <a:buNone/>
            </a:pPr>
            <a:r>
              <a:rPr lang="en-US" altLang="zh-CN" sz="1800" dirty="0"/>
              <a:t>[</a:t>
            </a:r>
            <a:r>
              <a:rPr lang="zh-CN" altLang="en-US" sz="1800" dirty="0"/>
              <a:t>例</a:t>
            </a:r>
            <a:r>
              <a:rPr lang="en-US" altLang="zh-CN" sz="1800" dirty="0"/>
              <a:t>3.96]</a:t>
            </a:r>
            <a:r>
              <a:rPr lang="zh-CN" altLang="en-US" sz="1800" dirty="0"/>
              <a:t>在</a:t>
            </a:r>
            <a:r>
              <a:rPr lang="en-US" altLang="zh-CN" sz="1800" dirty="0" err="1"/>
              <a:t>S_GradeAVG</a:t>
            </a:r>
            <a:r>
              <a:rPr lang="zh-CN" altLang="en-US" sz="1800" dirty="0"/>
              <a:t>视图（例</a:t>
            </a:r>
            <a:r>
              <a:rPr lang="en-US" altLang="zh-CN" sz="1800" dirty="0"/>
              <a:t>3.91</a:t>
            </a:r>
            <a:r>
              <a:rPr lang="zh-CN" altLang="en-US" sz="1800" dirty="0"/>
              <a:t>中定义的视图）中查询平均成绩在</a:t>
            </a:r>
            <a:r>
              <a:rPr lang="en-US" altLang="zh-CN" sz="1800" dirty="0"/>
              <a:t>90</a:t>
            </a:r>
            <a:r>
              <a:rPr lang="zh-CN" altLang="en-US" sz="1800" dirty="0"/>
              <a:t>分以上的学生学号和平均成绩</a:t>
            </a:r>
            <a:endParaRPr lang="en-US" altLang="zh-CN" sz="1800" dirty="0"/>
          </a:p>
          <a:p>
            <a:pPr eaLnBrk="1" hangingPunct="1">
              <a:lnSpc>
                <a:spcPct val="150000"/>
              </a:lnSpc>
              <a:spcBef>
                <a:spcPct val="0"/>
              </a:spcBef>
              <a:buFont typeface="Wingdings" pitchFamily="2" charset="2"/>
              <a:buNone/>
            </a:pPr>
            <a:r>
              <a:rPr lang="en-US" altLang="zh-CN" sz="1800" dirty="0"/>
              <a:t>  SELECT *</a:t>
            </a:r>
          </a:p>
          <a:p>
            <a:pPr eaLnBrk="1" hangingPunct="1">
              <a:lnSpc>
                <a:spcPct val="150000"/>
              </a:lnSpc>
              <a:spcBef>
                <a:spcPct val="0"/>
              </a:spcBef>
              <a:buFont typeface="Wingdings" pitchFamily="2" charset="2"/>
              <a:buNone/>
            </a:pPr>
            <a:r>
              <a:rPr lang="en-US" altLang="zh-CN" sz="1800" dirty="0"/>
              <a:t>  FROM  </a:t>
            </a:r>
            <a:r>
              <a:rPr lang="en-US" altLang="zh-CN" sz="1800" dirty="0" err="1"/>
              <a:t>S_GradeAVG</a:t>
            </a:r>
            <a:r>
              <a:rPr lang="en-US" altLang="zh-CN" sz="1800" dirty="0"/>
              <a:t>              </a:t>
            </a:r>
            <a:r>
              <a:rPr lang="en-US" altLang="zh-CN" sz="1200" dirty="0"/>
              <a:t>/*FROM </a:t>
            </a:r>
            <a:r>
              <a:rPr lang="zh-CN" altLang="en-US" sz="1200" dirty="0"/>
              <a:t>后面是视图</a:t>
            </a:r>
            <a:r>
              <a:rPr lang="en-US" altLang="zh-CN" sz="1200" dirty="0" err="1"/>
              <a:t>S_GradeAVG</a:t>
            </a:r>
            <a:r>
              <a:rPr lang="en-US" altLang="zh-CN" sz="1200" dirty="0"/>
              <a:t>*/</a:t>
            </a:r>
            <a:endParaRPr lang="en-US" altLang="zh-CN" sz="1800" dirty="0"/>
          </a:p>
          <a:p>
            <a:pPr eaLnBrk="1" hangingPunct="1">
              <a:lnSpc>
                <a:spcPct val="150000"/>
              </a:lnSpc>
              <a:spcBef>
                <a:spcPct val="0"/>
              </a:spcBef>
              <a:buFont typeface="Wingdings" pitchFamily="2" charset="2"/>
              <a:buNone/>
            </a:pPr>
            <a:r>
              <a:rPr lang="en-US" altLang="zh-CN" sz="1800" dirty="0"/>
              <a:t>  WHERE </a:t>
            </a:r>
            <a:r>
              <a:rPr lang="en-US" altLang="zh-CN" sz="1800" dirty="0" err="1"/>
              <a:t>Gavg</a:t>
            </a:r>
            <a:r>
              <a:rPr lang="en-US" altLang="zh-CN" sz="1800" dirty="0"/>
              <a:t>&gt;=90;</a:t>
            </a:r>
            <a:endParaRPr lang="en-US" altLang="zh-CN" sz="1500" dirty="0"/>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2924D132-360B-A700-52CE-9E7A35E1E262}"/>
              </a:ext>
            </a:extLst>
          </p:cNvPr>
          <p:cNvSpPr>
            <a:spLocks noGrp="1" noChangeArrowheads="1"/>
          </p:cNvSpPr>
          <p:nvPr>
            <p:ph type="title" idx="4294967295"/>
          </p:nvPr>
        </p:nvSpPr>
        <p:spPr>
          <a:xfrm>
            <a:off x="457200" y="548680"/>
            <a:ext cx="8229600" cy="848916"/>
          </a:xfrm>
        </p:spPr>
        <p:txBody>
          <a:bodyPr/>
          <a:lstStyle/>
          <a:p>
            <a:pPr eaLnBrk="1" hangingPunct="1"/>
            <a:r>
              <a:rPr lang="zh-CN" altLang="en-US" sz="2700" dirty="0"/>
              <a:t>查询视图（续）</a:t>
            </a:r>
          </a:p>
        </p:txBody>
      </p:sp>
      <p:sp>
        <p:nvSpPr>
          <p:cNvPr id="64515" name="Rectangle 3">
            <a:extLst>
              <a:ext uri="{FF2B5EF4-FFF2-40B4-BE49-F238E27FC236}">
                <a16:creationId xmlns:a16="http://schemas.microsoft.com/office/drawing/2014/main" id="{293696DA-A8E4-603A-0FF7-BC7243FAE53D}"/>
              </a:ext>
            </a:extLst>
          </p:cNvPr>
          <p:cNvSpPr>
            <a:spLocks noGrp="1" noChangeArrowheads="1"/>
          </p:cNvSpPr>
          <p:nvPr>
            <p:ph type="body" idx="4294967295"/>
          </p:nvPr>
        </p:nvSpPr>
        <p:spPr>
          <a:xfrm>
            <a:off x="1007605" y="1754814"/>
            <a:ext cx="6107906" cy="3637025"/>
          </a:xfrm>
        </p:spPr>
        <p:txBody>
          <a:bodyPr/>
          <a:lstStyle/>
          <a:p>
            <a:pPr eaLnBrk="1" hangingPunct="1">
              <a:lnSpc>
                <a:spcPct val="150000"/>
              </a:lnSpc>
              <a:spcBef>
                <a:spcPct val="0"/>
              </a:spcBef>
              <a:buFont typeface="Wingdings" pitchFamily="2" charset="2"/>
              <a:buNone/>
            </a:pPr>
            <a:r>
              <a:rPr lang="zh-CN" altLang="en-US" sz="1800" dirty="0"/>
              <a:t>例</a:t>
            </a:r>
            <a:r>
              <a:rPr lang="en-US" altLang="zh-CN" sz="1800" dirty="0"/>
              <a:t>3.91</a:t>
            </a:r>
            <a:r>
              <a:rPr lang="zh-CN" altLang="en-US" sz="1800" dirty="0"/>
              <a:t>中视图</a:t>
            </a:r>
            <a:r>
              <a:rPr lang="en-US" altLang="zh-CN" sz="1800" dirty="0" err="1"/>
              <a:t>S_GradeAVG</a:t>
            </a:r>
            <a:r>
              <a:rPr lang="zh-CN" altLang="en-US" sz="1800" dirty="0"/>
              <a:t>的定义为：</a:t>
            </a:r>
          </a:p>
          <a:p>
            <a:pPr eaLnBrk="1" hangingPunct="1">
              <a:lnSpc>
                <a:spcPct val="150000"/>
              </a:lnSpc>
              <a:spcBef>
                <a:spcPct val="0"/>
              </a:spcBef>
              <a:buFont typeface="Wingdings" pitchFamily="2" charset="2"/>
              <a:buNone/>
            </a:pPr>
            <a:r>
              <a:rPr lang="en-US" altLang="zh-CN" sz="1800" dirty="0"/>
              <a:t>CREATE VIEW </a:t>
            </a:r>
            <a:r>
              <a:rPr lang="en-US" altLang="zh-CN" sz="1800" dirty="0" err="1"/>
              <a:t>S_GradeAVG</a:t>
            </a:r>
            <a:r>
              <a:rPr lang="en-US" altLang="zh-CN" sz="1800" dirty="0"/>
              <a:t>(</a:t>
            </a:r>
            <a:r>
              <a:rPr lang="en-US" altLang="zh-CN" sz="1800" dirty="0" err="1"/>
              <a:t>Sno,Gavg</a:t>
            </a:r>
            <a:r>
              <a:rPr lang="en-US" altLang="zh-CN" sz="1800" dirty="0"/>
              <a:t>)</a:t>
            </a:r>
          </a:p>
          <a:p>
            <a:pPr eaLnBrk="1" hangingPunct="1">
              <a:lnSpc>
                <a:spcPct val="150000"/>
              </a:lnSpc>
              <a:spcBef>
                <a:spcPct val="0"/>
              </a:spcBef>
              <a:buFont typeface="Wingdings" pitchFamily="2" charset="2"/>
              <a:buNone/>
            </a:pPr>
            <a:r>
              <a:rPr lang="en-US" altLang="zh-CN" sz="1800" dirty="0"/>
              <a:t>AS</a:t>
            </a:r>
          </a:p>
          <a:p>
            <a:pPr eaLnBrk="1" hangingPunct="1">
              <a:lnSpc>
                <a:spcPct val="150000"/>
              </a:lnSpc>
              <a:spcBef>
                <a:spcPct val="0"/>
              </a:spcBef>
              <a:buFont typeface="Wingdings" pitchFamily="2" charset="2"/>
              <a:buNone/>
            </a:pPr>
            <a:r>
              <a:rPr lang="en-US" altLang="zh-CN" sz="1800" dirty="0"/>
              <a:t>SELECT </a:t>
            </a:r>
            <a:r>
              <a:rPr lang="en-US" altLang="zh-CN" sz="1800" dirty="0" err="1"/>
              <a:t>Sno,AVG</a:t>
            </a:r>
            <a:r>
              <a:rPr lang="en-US" altLang="zh-CN" sz="1800" dirty="0"/>
              <a:t>(Grade)</a:t>
            </a:r>
          </a:p>
          <a:p>
            <a:pPr eaLnBrk="1" hangingPunct="1">
              <a:lnSpc>
                <a:spcPct val="150000"/>
              </a:lnSpc>
              <a:spcBef>
                <a:spcPct val="0"/>
              </a:spcBef>
              <a:buFont typeface="Wingdings" pitchFamily="2" charset="2"/>
              <a:buNone/>
            </a:pPr>
            <a:r>
              <a:rPr lang="en-US" altLang="zh-CN" sz="1800" dirty="0"/>
              <a:t>FROM SC</a:t>
            </a:r>
          </a:p>
          <a:p>
            <a:pPr eaLnBrk="1" hangingPunct="1">
              <a:lnSpc>
                <a:spcPct val="150000"/>
              </a:lnSpc>
              <a:spcBef>
                <a:spcPct val="0"/>
              </a:spcBef>
              <a:buFont typeface="Wingdings" pitchFamily="2" charset="2"/>
              <a:buNone/>
            </a:pPr>
            <a:r>
              <a:rPr lang="en-US" altLang="zh-CN" sz="1800" dirty="0"/>
              <a:t>GROUP BY </a:t>
            </a:r>
            <a:r>
              <a:rPr lang="en-US" altLang="zh-CN" sz="1800" dirty="0" err="1"/>
              <a:t>Sno</a:t>
            </a:r>
            <a:r>
              <a:rPr lang="en-US" altLang="zh-CN" sz="1800" dirty="0"/>
              <a:t>;</a:t>
            </a:r>
            <a:endParaRPr lang="en-US" altLang="zh-CN" sz="1500" dirty="0"/>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903AA873-3AAA-AA44-842C-8088FE99FA12}"/>
              </a:ext>
            </a:extLst>
          </p:cNvPr>
          <p:cNvSpPr>
            <a:spLocks noGrp="1" noChangeArrowheads="1"/>
          </p:cNvSpPr>
          <p:nvPr>
            <p:ph type="title" idx="4294967295"/>
          </p:nvPr>
        </p:nvSpPr>
        <p:spPr>
          <a:xfrm>
            <a:off x="323528" y="404664"/>
            <a:ext cx="8229600" cy="848916"/>
          </a:xfrm>
        </p:spPr>
        <p:txBody>
          <a:bodyPr/>
          <a:lstStyle/>
          <a:p>
            <a:pPr eaLnBrk="1" hangingPunct="1"/>
            <a:r>
              <a:rPr lang="zh-CN" altLang="en-US" sz="2700" dirty="0"/>
              <a:t>查询视图（续）</a:t>
            </a:r>
          </a:p>
        </p:txBody>
      </p:sp>
      <p:sp>
        <p:nvSpPr>
          <p:cNvPr id="65539" name="Rectangle 3">
            <a:extLst>
              <a:ext uri="{FF2B5EF4-FFF2-40B4-BE49-F238E27FC236}">
                <a16:creationId xmlns:a16="http://schemas.microsoft.com/office/drawing/2014/main" id="{6175EAFC-25AE-AACE-9304-73A6C05A8A97}"/>
              </a:ext>
            </a:extLst>
          </p:cNvPr>
          <p:cNvSpPr>
            <a:spLocks noGrp="1" noChangeArrowheads="1"/>
          </p:cNvSpPr>
          <p:nvPr>
            <p:ph type="body" idx="4294967295"/>
          </p:nvPr>
        </p:nvSpPr>
        <p:spPr>
          <a:xfrm>
            <a:off x="1169622" y="1681163"/>
            <a:ext cx="6045324" cy="3583707"/>
          </a:xfrm>
        </p:spPr>
        <p:txBody>
          <a:bodyPr>
            <a:normAutofit/>
          </a:bodyPr>
          <a:lstStyle/>
          <a:p>
            <a:pPr eaLnBrk="1" hangingPunct="1">
              <a:lnSpc>
                <a:spcPct val="90000"/>
              </a:lnSpc>
              <a:buFont typeface="Wingdings" pitchFamily="2" charset="2"/>
              <a:buNone/>
            </a:pPr>
            <a:r>
              <a:rPr lang="zh-CN" altLang="en-US" sz="2000" dirty="0"/>
              <a:t>错误：</a:t>
            </a:r>
          </a:p>
          <a:p>
            <a:pPr lvl="1">
              <a:lnSpc>
                <a:spcPct val="90000"/>
              </a:lnSpc>
              <a:buFont typeface="Wingdings" pitchFamily="2" charset="2"/>
              <a:buNone/>
            </a:pPr>
            <a:r>
              <a:rPr lang="en-US" altLang="zh-CN" sz="2000" dirty="0"/>
              <a:t>SELECT </a:t>
            </a:r>
            <a:r>
              <a:rPr lang="en-US" altLang="zh-CN" sz="2000" dirty="0" err="1"/>
              <a:t>Sno</a:t>
            </a:r>
            <a:r>
              <a:rPr lang="en-US" altLang="zh-CN" sz="2000" dirty="0"/>
              <a:t>,</a:t>
            </a:r>
            <a:r>
              <a:rPr lang="zh-CN" altLang="en-US" sz="2000" dirty="0"/>
              <a:t> </a:t>
            </a:r>
            <a:r>
              <a:rPr lang="en-US" altLang="zh-CN" sz="2000" dirty="0"/>
              <a:t>AVG</a:t>
            </a:r>
            <a:r>
              <a:rPr lang="zh-CN" altLang="en-US" sz="2000" dirty="0"/>
              <a:t>(</a:t>
            </a:r>
            <a:r>
              <a:rPr lang="en-US" altLang="zh-CN" sz="2000" dirty="0"/>
              <a:t>Grade</a:t>
            </a:r>
            <a:r>
              <a:rPr lang="zh-CN" altLang="en-US" sz="2000" dirty="0"/>
              <a:t>)</a:t>
            </a:r>
          </a:p>
          <a:p>
            <a:pPr lvl="1">
              <a:lnSpc>
                <a:spcPct val="90000"/>
              </a:lnSpc>
              <a:buFont typeface="Wingdings" pitchFamily="2" charset="2"/>
              <a:buNone/>
            </a:pPr>
            <a:r>
              <a:rPr lang="en-US" altLang="zh-CN" sz="2000" dirty="0"/>
              <a:t>FROM     SC</a:t>
            </a:r>
          </a:p>
          <a:p>
            <a:pPr lvl="1">
              <a:lnSpc>
                <a:spcPct val="90000"/>
              </a:lnSpc>
              <a:buFont typeface="Wingdings" pitchFamily="2" charset="2"/>
              <a:buNone/>
            </a:pPr>
            <a:r>
              <a:rPr lang="en-US" altLang="zh-CN" sz="2000" dirty="0"/>
              <a:t>WHERE  </a:t>
            </a:r>
            <a:r>
              <a:rPr lang="en-US" altLang="zh-CN" sz="2000" dirty="0">
                <a:solidFill>
                  <a:srgbClr val="FF00FF"/>
                </a:solidFill>
              </a:rPr>
              <a:t>AVG</a:t>
            </a:r>
            <a:r>
              <a:rPr lang="zh-CN" altLang="en-US" sz="2000" dirty="0">
                <a:solidFill>
                  <a:srgbClr val="FF00FF"/>
                </a:solidFill>
              </a:rPr>
              <a:t>(</a:t>
            </a:r>
            <a:r>
              <a:rPr lang="en-US" altLang="zh-CN" sz="2000" dirty="0">
                <a:solidFill>
                  <a:srgbClr val="FF00FF"/>
                </a:solidFill>
              </a:rPr>
              <a:t>Grade</a:t>
            </a:r>
            <a:r>
              <a:rPr lang="zh-CN" altLang="en-US" sz="2000" dirty="0">
                <a:solidFill>
                  <a:srgbClr val="FF00FF"/>
                </a:solidFill>
              </a:rPr>
              <a:t>)</a:t>
            </a:r>
            <a:r>
              <a:rPr lang="en-US" altLang="zh-CN" sz="2000" dirty="0">
                <a:solidFill>
                  <a:srgbClr val="FF00FF"/>
                </a:solidFill>
              </a:rPr>
              <a:t>&gt;=90</a:t>
            </a:r>
          </a:p>
          <a:p>
            <a:pPr lvl="1">
              <a:lnSpc>
                <a:spcPct val="90000"/>
              </a:lnSpc>
              <a:buFont typeface="Wingdings" pitchFamily="2" charset="2"/>
              <a:buNone/>
            </a:pPr>
            <a:r>
              <a:rPr lang="en-US" altLang="zh-CN" sz="2000" dirty="0"/>
              <a:t>GROUP BY </a:t>
            </a:r>
            <a:r>
              <a:rPr lang="en-US" altLang="zh-CN" sz="2000" dirty="0" err="1"/>
              <a:t>Sno</a:t>
            </a:r>
            <a:r>
              <a:rPr lang="zh-CN" altLang="en-US" sz="2000" dirty="0"/>
              <a:t>;</a:t>
            </a:r>
          </a:p>
          <a:p>
            <a:pPr lvl="1">
              <a:lnSpc>
                <a:spcPct val="90000"/>
              </a:lnSpc>
              <a:buFont typeface="Wingdings" pitchFamily="2" charset="2"/>
              <a:buNone/>
            </a:pPr>
            <a:endParaRPr lang="zh-CN" altLang="en-US" sz="2000" dirty="0"/>
          </a:p>
          <a:p>
            <a:pPr eaLnBrk="1" hangingPunct="1">
              <a:lnSpc>
                <a:spcPct val="90000"/>
              </a:lnSpc>
              <a:buFont typeface="Wingdings" pitchFamily="2" charset="2"/>
              <a:buNone/>
            </a:pPr>
            <a:r>
              <a:rPr lang="zh-CN" altLang="en-US" sz="2000" dirty="0"/>
              <a:t>正确：</a:t>
            </a:r>
          </a:p>
          <a:p>
            <a:pPr lvl="1">
              <a:lnSpc>
                <a:spcPct val="90000"/>
              </a:lnSpc>
              <a:buFont typeface="Wingdings" pitchFamily="2" charset="2"/>
              <a:buNone/>
            </a:pPr>
            <a:r>
              <a:rPr lang="en-US" altLang="zh-CN" sz="2000" dirty="0"/>
              <a:t>SELECT  </a:t>
            </a:r>
            <a:r>
              <a:rPr lang="en-US" altLang="zh-CN" sz="2000" dirty="0" err="1"/>
              <a:t>Sno</a:t>
            </a:r>
            <a:r>
              <a:rPr lang="zh-CN" altLang="en-US" sz="2000" dirty="0"/>
              <a:t>,</a:t>
            </a:r>
            <a:r>
              <a:rPr lang="en-US" altLang="zh-CN" sz="2000" dirty="0"/>
              <a:t>AVG</a:t>
            </a:r>
            <a:r>
              <a:rPr lang="zh-CN" altLang="en-US" sz="2000" dirty="0"/>
              <a:t>(</a:t>
            </a:r>
            <a:r>
              <a:rPr lang="en-US" altLang="zh-CN" sz="2000" dirty="0"/>
              <a:t>Grade</a:t>
            </a:r>
            <a:r>
              <a:rPr lang="zh-CN" altLang="en-US" sz="2000" dirty="0"/>
              <a:t>)</a:t>
            </a:r>
          </a:p>
          <a:p>
            <a:pPr lvl="1">
              <a:lnSpc>
                <a:spcPct val="90000"/>
              </a:lnSpc>
              <a:buFont typeface="Wingdings" pitchFamily="2" charset="2"/>
              <a:buNone/>
            </a:pPr>
            <a:r>
              <a:rPr lang="en-US" altLang="zh-CN" sz="2000" dirty="0"/>
              <a:t>FROM  SC</a:t>
            </a:r>
          </a:p>
          <a:p>
            <a:pPr lvl="1">
              <a:lnSpc>
                <a:spcPct val="90000"/>
              </a:lnSpc>
              <a:buFont typeface="Wingdings" pitchFamily="2" charset="2"/>
              <a:buNone/>
            </a:pPr>
            <a:r>
              <a:rPr lang="en-US" altLang="zh-CN" sz="2000" dirty="0"/>
              <a:t>GROUP BY </a:t>
            </a:r>
            <a:r>
              <a:rPr lang="en-US" altLang="zh-CN" sz="2000" dirty="0" err="1"/>
              <a:t>Sno</a:t>
            </a:r>
            <a:endParaRPr lang="en-US" altLang="zh-CN" sz="2000" dirty="0"/>
          </a:p>
          <a:p>
            <a:pPr lvl="1">
              <a:lnSpc>
                <a:spcPct val="90000"/>
              </a:lnSpc>
              <a:buFont typeface="Wingdings" pitchFamily="2" charset="2"/>
              <a:buNone/>
            </a:pPr>
            <a:r>
              <a:rPr lang="en-US" altLang="zh-CN" sz="2000" dirty="0">
                <a:solidFill>
                  <a:srgbClr val="FF00FF"/>
                </a:solidFill>
              </a:rPr>
              <a:t>HAVING AVG</a:t>
            </a:r>
            <a:r>
              <a:rPr lang="zh-CN" altLang="en-US" sz="2000" dirty="0">
                <a:solidFill>
                  <a:srgbClr val="FF00FF"/>
                </a:solidFill>
              </a:rPr>
              <a:t>(</a:t>
            </a:r>
            <a:r>
              <a:rPr lang="en-US" altLang="zh-CN" sz="2000" dirty="0">
                <a:solidFill>
                  <a:srgbClr val="FF00FF"/>
                </a:solidFill>
              </a:rPr>
              <a:t>Grade</a:t>
            </a:r>
            <a:r>
              <a:rPr lang="zh-CN" altLang="en-US" sz="2000" dirty="0">
                <a:solidFill>
                  <a:srgbClr val="FF00FF"/>
                </a:solidFill>
              </a:rPr>
              <a:t>)</a:t>
            </a:r>
            <a:r>
              <a:rPr lang="en-US" altLang="zh-CN" sz="2000" dirty="0">
                <a:solidFill>
                  <a:srgbClr val="FF00FF"/>
                </a:solidFill>
              </a:rPr>
              <a:t>&gt;=90</a:t>
            </a:r>
            <a:r>
              <a:rPr lang="zh-CN" altLang="en-US" sz="2000" dirty="0">
                <a:solidFill>
                  <a:srgbClr val="FF00FF"/>
                </a:solidFill>
              </a:rPr>
              <a:t>;</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标题 1">
            <a:extLst>
              <a:ext uri="{FF2B5EF4-FFF2-40B4-BE49-F238E27FC236}">
                <a16:creationId xmlns:a16="http://schemas.microsoft.com/office/drawing/2014/main" id="{67F3545A-DC0B-0B53-8305-F49802946FD3}"/>
              </a:ext>
            </a:extLst>
          </p:cNvPr>
          <p:cNvSpPr>
            <a:spLocks noGrp="1" noChangeArrowheads="1"/>
          </p:cNvSpPr>
          <p:nvPr>
            <p:ph type="title" idx="4294967295"/>
          </p:nvPr>
        </p:nvSpPr>
        <p:spPr>
          <a:xfrm>
            <a:off x="457200" y="476672"/>
            <a:ext cx="8229600" cy="848916"/>
          </a:xfrm>
        </p:spPr>
        <p:txBody>
          <a:bodyPr/>
          <a:lstStyle/>
          <a:p>
            <a:r>
              <a:rPr lang="zh-CN" altLang="en-US" sz="2700" dirty="0"/>
              <a:t>查询视图（续）</a:t>
            </a:r>
          </a:p>
        </p:txBody>
      </p:sp>
      <p:sp>
        <p:nvSpPr>
          <p:cNvPr id="66563" name="内容占位符 2">
            <a:extLst>
              <a:ext uri="{FF2B5EF4-FFF2-40B4-BE49-F238E27FC236}">
                <a16:creationId xmlns:a16="http://schemas.microsoft.com/office/drawing/2014/main" id="{1DE5F365-FC19-4812-4411-EE25F14B9F6F}"/>
              </a:ext>
            </a:extLst>
          </p:cNvPr>
          <p:cNvSpPr>
            <a:spLocks noGrp="1" noChangeArrowheads="1"/>
          </p:cNvSpPr>
          <p:nvPr>
            <p:ph idx="4294967295"/>
          </p:nvPr>
        </p:nvSpPr>
        <p:spPr>
          <a:xfrm>
            <a:off x="914400" y="1681163"/>
            <a:ext cx="7492026" cy="4105275"/>
          </a:xfrm>
        </p:spPr>
        <p:txBody>
          <a:bodyPr>
            <a:normAutofit/>
          </a:bodyPr>
          <a:lstStyle/>
          <a:p>
            <a:pPr>
              <a:lnSpc>
                <a:spcPct val="150000"/>
              </a:lnSpc>
              <a:spcBef>
                <a:spcPct val="0"/>
              </a:spcBef>
              <a:buFont typeface="Wingdings" pitchFamily="2" charset="2"/>
              <a:buNone/>
            </a:pPr>
            <a:r>
              <a:rPr lang="zh-CN" altLang="en-US" sz="1800" dirty="0"/>
              <a:t>例</a:t>
            </a:r>
            <a:r>
              <a:rPr lang="en-US" altLang="zh-CN" sz="1800" dirty="0"/>
              <a:t>3.96</a:t>
            </a:r>
            <a:r>
              <a:rPr lang="zh-CN" altLang="en-US" sz="1800" dirty="0"/>
              <a:t>也可以用如下</a:t>
            </a:r>
            <a:r>
              <a:rPr lang="en-US" altLang="zh-CN" sz="1800" dirty="0"/>
              <a:t>SQL</a:t>
            </a:r>
            <a:r>
              <a:rPr lang="zh-CN" altLang="en-US" sz="1800" dirty="0"/>
              <a:t>语句完成：</a:t>
            </a:r>
            <a:endParaRPr lang="en-US" altLang="zh-CN" sz="1800" dirty="0"/>
          </a:p>
          <a:p>
            <a:pPr>
              <a:lnSpc>
                <a:spcPct val="150000"/>
              </a:lnSpc>
              <a:spcBef>
                <a:spcPct val="0"/>
              </a:spcBef>
              <a:buFont typeface="Wingdings" pitchFamily="2" charset="2"/>
              <a:buNone/>
            </a:pPr>
            <a:r>
              <a:rPr lang="en-US" altLang="zh-CN" sz="1650" dirty="0"/>
              <a:t>SELECT *</a:t>
            </a:r>
          </a:p>
          <a:p>
            <a:pPr>
              <a:lnSpc>
                <a:spcPct val="150000"/>
              </a:lnSpc>
              <a:spcBef>
                <a:spcPct val="0"/>
              </a:spcBef>
              <a:buFont typeface="Wingdings" pitchFamily="2" charset="2"/>
              <a:buNone/>
            </a:pPr>
            <a:r>
              <a:rPr lang="en-US" altLang="zh-CN" sz="1650" dirty="0"/>
              <a:t>FROM (SELECT </a:t>
            </a:r>
            <a:r>
              <a:rPr lang="en-US" altLang="zh-CN" sz="1650" dirty="0" err="1"/>
              <a:t>Sno,AVG</a:t>
            </a:r>
            <a:r>
              <a:rPr lang="en-US" altLang="zh-CN" sz="1650" dirty="0"/>
              <a:t>(Grade) 		</a:t>
            </a:r>
            <a:r>
              <a:rPr lang="en-US" altLang="zh-CN" sz="1200" dirty="0"/>
              <a:t>/*</a:t>
            </a:r>
            <a:r>
              <a:rPr lang="zh-CN" altLang="en-US" sz="1200" dirty="0"/>
              <a:t>子查询生成一个派生表</a:t>
            </a:r>
            <a:r>
              <a:rPr lang="en-US" altLang="zh-CN" sz="1200" dirty="0" err="1"/>
              <a:t>S_GradeAVG</a:t>
            </a:r>
            <a:r>
              <a:rPr lang="en-US" altLang="zh-CN" sz="1200" dirty="0"/>
              <a:t>*/</a:t>
            </a:r>
            <a:endParaRPr lang="en-US" altLang="zh-CN" sz="1650" dirty="0"/>
          </a:p>
          <a:p>
            <a:pPr>
              <a:lnSpc>
                <a:spcPct val="150000"/>
              </a:lnSpc>
              <a:spcBef>
                <a:spcPct val="0"/>
              </a:spcBef>
              <a:buFont typeface="Wingdings" pitchFamily="2" charset="2"/>
              <a:buNone/>
            </a:pPr>
            <a:r>
              <a:rPr lang="en-US" altLang="zh-CN" sz="1650" dirty="0"/>
              <a:t>	   	FROM SC </a:t>
            </a:r>
          </a:p>
          <a:p>
            <a:pPr>
              <a:lnSpc>
                <a:spcPct val="150000"/>
              </a:lnSpc>
              <a:spcBef>
                <a:spcPct val="0"/>
              </a:spcBef>
              <a:buFont typeface="Wingdings" pitchFamily="2" charset="2"/>
              <a:buNone/>
            </a:pPr>
            <a:r>
              <a:rPr lang="en-US" altLang="zh-CN" sz="1650" dirty="0"/>
              <a:t> 	   	GROUP BY Sno ) AS </a:t>
            </a:r>
            <a:r>
              <a:rPr lang="en-US" altLang="zh-CN" sz="1650" dirty="0" err="1"/>
              <a:t>S_GradeAVG</a:t>
            </a:r>
            <a:r>
              <a:rPr lang="en-US" altLang="zh-CN" sz="1650" dirty="0"/>
              <a:t>(Sno, </a:t>
            </a:r>
            <a:r>
              <a:rPr lang="en-US" altLang="zh-CN" sz="1650" dirty="0" err="1"/>
              <a:t>Gavg</a:t>
            </a:r>
            <a:r>
              <a:rPr lang="en-US" altLang="zh-CN" sz="1650" dirty="0"/>
              <a:t>) </a:t>
            </a:r>
          </a:p>
          <a:p>
            <a:pPr>
              <a:lnSpc>
                <a:spcPct val="150000"/>
              </a:lnSpc>
              <a:spcBef>
                <a:spcPct val="0"/>
              </a:spcBef>
              <a:buFont typeface="Wingdings" pitchFamily="2" charset="2"/>
              <a:buNone/>
            </a:pPr>
            <a:r>
              <a:rPr lang="en-US" altLang="zh-CN" sz="1650" dirty="0"/>
              <a:t>WHERE </a:t>
            </a:r>
            <a:r>
              <a:rPr lang="en-US" altLang="zh-CN" sz="1650" dirty="0" err="1"/>
              <a:t>Gavg</a:t>
            </a:r>
            <a:r>
              <a:rPr lang="en-US" altLang="zh-CN" sz="1650" dirty="0"/>
              <a:t>&gt;=90;</a:t>
            </a:r>
          </a:p>
          <a:p>
            <a:pPr>
              <a:lnSpc>
                <a:spcPct val="150000"/>
              </a:lnSpc>
              <a:spcBef>
                <a:spcPct val="0"/>
              </a:spcBef>
              <a:buFont typeface="Wingdings" pitchFamily="2" charset="2"/>
              <a:buChar char="n"/>
            </a:pPr>
            <a:r>
              <a:rPr lang="zh-CN" altLang="zh-CN" sz="1650" dirty="0">
                <a:solidFill>
                  <a:srgbClr val="000000"/>
                </a:solidFill>
                <a:latin typeface="Times New Roman" panose="02020603050405020304" pitchFamily="18" charset="0"/>
                <a:cs typeface="Times New Roman" panose="02020603050405020304" pitchFamily="18" charset="0"/>
              </a:rPr>
              <a:t>对视图查询与基于派生表查询</a:t>
            </a:r>
            <a:r>
              <a:rPr lang="zh-CN" altLang="en-US" sz="1650" dirty="0">
                <a:solidFill>
                  <a:srgbClr val="000000"/>
                </a:solidFill>
                <a:latin typeface="Times New Roman" panose="02020603050405020304" pitchFamily="18" charset="0"/>
                <a:cs typeface="Times New Roman" panose="02020603050405020304" pitchFamily="18" charset="0"/>
              </a:rPr>
              <a:t>的</a:t>
            </a:r>
            <a:r>
              <a:rPr lang="zh-CN" altLang="zh-CN" sz="1650" dirty="0">
                <a:solidFill>
                  <a:srgbClr val="000000"/>
                </a:solidFill>
                <a:latin typeface="Times New Roman" panose="02020603050405020304" pitchFamily="18" charset="0"/>
                <a:cs typeface="Times New Roman" panose="02020603050405020304" pitchFamily="18" charset="0"/>
              </a:rPr>
              <a:t>区别</a:t>
            </a:r>
            <a:endParaRPr lang="en-US" altLang="zh-CN" sz="1650" dirty="0">
              <a:solidFill>
                <a:srgbClr val="000000"/>
              </a:solidFill>
              <a:latin typeface="Times New Roman" panose="02020603050405020304" pitchFamily="18" charset="0"/>
              <a:cs typeface="Times New Roman" panose="02020603050405020304" pitchFamily="18" charset="0"/>
            </a:endParaRPr>
          </a:p>
          <a:p>
            <a:pPr lvl="1">
              <a:lnSpc>
                <a:spcPct val="150000"/>
              </a:lnSpc>
              <a:spcBef>
                <a:spcPct val="0"/>
              </a:spcBef>
              <a:buFont typeface="Wingdings" pitchFamily="2" charset="2"/>
              <a:buChar char="l"/>
            </a:pPr>
            <a:r>
              <a:rPr lang="zh-CN" altLang="zh-CN" sz="1500" dirty="0">
                <a:latin typeface="Times New Roman" panose="02020603050405020304" pitchFamily="18" charset="0"/>
                <a:cs typeface="Times New Roman" panose="02020603050405020304" pitchFamily="18" charset="0"/>
              </a:rPr>
              <a:t>视图一旦定义，将保存在数据字典，之后的所有查询都可以直接引用该视图</a:t>
            </a:r>
            <a:endParaRPr lang="en-US" altLang="zh-CN" sz="1500" dirty="0">
              <a:latin typeface="Times New Roman" panose="02020603050405020304" pitchFamily="18" charset="0"/>
              <a:cs typeface="Times New Roman" panose="02020603050405020304" pitchFamily="18" charset="0"/>
            </a:endParaRPr>
          </a:p>
          <a:p>
            <a:pPr lvl="1">
              <a:lnSpc>
                <a:spcPct val="150000"/>
              </a:lnSpc>
              <a:spcBef>
                <a:spcPct val="0"/>
              </a:spcBef>
              <a:buFont typeface="Wingdings" pitchFamily="2" charset="2"/>
              <a:buChar char="l"/>
            </a:pPr>
            <a:r>
              <a:rPr lang="zh-CN" altLang="zh-CN" sz="1500" dirty="0">
                <a:solidFill>
                  <a:srgbClr val="000000"/>
                </a:solidFill>
                <a:latin typeface="Times New Roman" panose="02020603050405020304" pitchFamily="18" charset="0"/>
                <a:cs typeface="Times New Roman" panose="02020603050405020304" pitchFamily="18" charset="0"/>
              </a:rPr>
              <a:t>派生表只是在语句执行时临时定义，语句执行后该派生表定义即被删除</a:t>
            </a:r>
            <a:endParaRPr lang="en-US" altLang="zh-CN" sz="1500" dirty="0"/>
          </a:p>
          <a:p>
            <a:pPr>
              <a:lnSpc>
                <a:spcPct val="150000"/>
              </a:lnSpc>
              <a:spcBef>
                <a:spcPct val="0"/>
              </a:spcBef>
            </a:pPr>
            <a:endParaRPr lang="zh-CN" altLang="en-US" dirty="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372FEE82-744C-F1A0-35B5-951E438744D8}"/>
              </a:ext>
            </a:extLst>
          </p:cNvPr>
          <p:cNvSpPr>
            <a:spLocks noGrp="1" noChangeArrowheads="1"/>
          </p:cNvSpPr>
          <p:nvPr>
            <p:ph type="title" idx="4294967295"/>
          </p:nvPr>
        </p:nvSpPr>
        <p:spPr>
          <a:xfrm>
            <a:off x="457200" y="404664"/>
            <a:ext cx="8229600" cy="848916"/>
          </a:xfrm>
        </p:spPr>
        <p:txBody>
          <a:bodyPr/>
          <a:lstStyle/>
          <a:p>
            <a:pPr eaLnBrk="1" hangingPunct="1"/>
            <a:r>
              <a:rPr lang="en-US" altLang="zh-CN" sz="2700" dirty="0"/>
              <a:t>3.6 </a:t>
            </a:r>
            <a:r>
              <a:rPr lang="zh-CN" altLang="en-US" sz="2700" dirty="0"/>
              <a:t>视图</a:t>
            </a:r>
          </a:p>
        </p:txBody>
      </p:sp>
      <p:sp>
        <p:nvSpPr>
          <p:cNvPr id="67587" name="Rectangle 3">
            <a:extLst>
              <a:ext uri="{FF2B5EF4-FFF2-40B4-BE49-F238E27FC236}">
                <a16:creationId xmlns:a16="http://schemas.microsoft.com/office/drawing/2014/main" id="{A7AA3BC8-B8B9-59B3-D683-27F95B2E52F0}"/>
              </a:ext>
            </a:extLst>
          </p:cNvPr>
          <p:cNvSpPr>
            <a:spLocks noGrp="1" noChangeArrowheads="1"/>
          </p:cNvSpPr>
          <p:nvPr>
            <p:ph type="body" idx="4294967295"/>
          </p:nvPr>
        </p:nvSpPr>
        <p:spPr>
          <a:xfrm>
            <a:off x="1277635" y="1862826"/>
            <a:ext cx="5840015" cy="3371850"/>
          </a:xfrm>
        </p:spPr>
        <p:txBody>
          <a:bodyPr/>
          <a:lstStyle/>
          <a:p>
            <a:pPr eaLnBrk="1" hangingPunct="1">
              <a:lnSpc>
                <a:spcPct val="170000"/>
              </a:lnSpc>
              <a:buFont typeface="Wingdings" pitchFamily="2" charset="2"/>
              <a:buNone/>
            </a:pPr>
            <a:r>
              <a:rPr lang="en-US" altLang="zh-CN" dirty="0"/>
              <a:t>3.6.1  </a:t>
            </a:r>
            <a:r>
              <a:rPr lang="zh-CN" altLang="en-US" dirty="0"/>
              <a:t>定义视图</a:t>
            </a:r>
          </a:p>
          <a:p>
            <a:pPr eaLnBrk="1" hangingPunct="1">
              <a:lnSpc>
                <a:spcPct val="170000"/>
              </a:lnSpc>
              <a:buFont typeface="Wingdings" pitchFamily="2" charset="2"/>
              <a:buNone/>
            </a:pPr>
            <a:r>
              <a:rPr lang="en-US" altLang="zh-CN" dirty="0"/>
              <a:t>3.6.2  </a:t>
            </a:r>
            <a:r>
              <a:rPr lang="zh-CN" altLang="en-US" dirty="0"/>
              <a:t>查询视图</a:t>
            </a:r>
          </a:p>
          <a:p>
            <a:pPr eaLnBrk="1" hangingPunct="1">
              <a:lnSpc>
                <a:spcPct val="170000"/>
              </a:lnSpc>
              <a:buFont typeface="Wingdings" pitchFamily="2" charset="2"/>
              <a:buNone/>
            </a:pPr>
            <a:r>
              <a:rPr lang="en-US" altLang="zh-CN" dirty="0">
                <a:solidFill>
                  <a:srgbClr val="00B050"/>
                </a:solidFill>
              </a:rPr>
              <a:t>3.6.3  </a:t>
            </a:r>
            <a:r>
              <a:rPr lang="zh-CN" altLang="en-US" dirty="0">
                <a:solidFill>
                  <a:srgbClr val="00B050"/>
                </a:solidFill>
              </a:rPr>
              <a:t>更新视图</a:t>
            </a:r>
          </a:p>
          <a:p>
            <a:pPr eaLnBrk="1" hangingPunct="1">
              <a:lnSpc>
                <a:spcPct val="170000"/>
              </a:lnSpc>
              <a:buFont typeface="Wingdings" pitchFamily="2" charset="2"/>
              <a:buNone/>
            </a:pPr>
            <a:r>
              <a:rPr lang="en-US" altLang="zh-CN" dirty="0"/>
              <a:t>3.6.4  </a:t>
            </a:r>
            <a:r>
              <a:rPr lang="zh-CN" altLang="en-US" dirty="0"/>
              <a:t>视图的作用</a:t>
            </a:r>
          </a:p>
          <a:p>
            <a:pPr eaLnBrk="1" hangingPunct="1">
              <a:buFont typeface="Wingdings" pitchFamily="2" charset="2"/>
              <a:buNone/>
            </a:pPr>
            <a:endParaRPr lang="en-US" altLang="zh-CN" dirty="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9C1C115C-55B8-2134-9A54-07D36BBB20DF}"/>
              </a:ext>
            </a:extLst>
          </p:cNvPr>
          <p:cNvSpPr>
            <a:spLocks noGrp="1" noChangeArrowheads="1"/>
          </p:cNvSpPr>
          <p:nvPr>
            <p:ph type="title" idx="4294967295"/>
          </p:nvPr>
        </p:nvSpPr>
        <p:spPr>
          <a:xfrm>
            <a:off x="457200" y="476672"/>
            <a:ext cx="8229600" cy="848916"/>
          </a:xfrm>
        </p:spPr>
        <p:txBody>
          <a:bodyPr/>
          <a:lstStyle/>
          <a:p>
            <a:pPr eaLnBrk="1" hangingPunct="1"/>
            <a:r>
              <a:rPr lang="en-US" altLang="zh-CN" sz="2700" dirty="0"/>
              <a:t>3.6.3 </a:t>
            </a:r>
            <a:r>
              <a:rPr lang="zh-CN" altLang="en-US" sz="2700" dirty="0"/>
              <a:t>更新视图</a:t>
            </a:r>
          </a:p>
        </p:txBody>
      </p:sp>
      <p:sp>
        <p:nvSpPr>
          <p:cNvPr id="68611" name="Rectangle 3">
            <a:extLst>
              <a:ext uri="{FF2B5EF4-FFF2-40B4-BE49-F238E27FC236}">
                <a16:creationId xmlns:a16="http://schemas.microsoft.com/office/drawing/2014/main" id="{49A54C36-2700-F3C2-47AC-0C7A5DE88CA9}"/>
              </a:ext>
            </a:extLst>
          </p:cNvPr>
          <p:cNvSpPr>
            <a:spLocks noGrp="1" noChangeArrowheads="1"/>
          </p:cNvSpPr>
          <p:nvPr>
            <p:ph type="body" idx="4294967295"/>
          </p:nvPr>
        </p:nvSpPr>
        <p:spPr>
          <a:xfrm>
            <a:off x="611560" y="1628800"/>
            <a:ext cx="7076907" cy="3845719"/>
          </a:xfrm>
        </p:spPr>
        <p:txBody>
          <a:bodyPr/>
          <a:lstStyle/>
          <a:p>
            <a:pPr eaLnBrk="1" hangingPunct="1">
              <a:lnSpc>
                <a:spcPct val="150000"/>
              </a:lnSpc>
              <a:buFont typeface="Wingdings" pitchFamily="2" charset="2"/>
              <a:buChar char="n"/>
            </a:pPr>
            <a:r>
              <a:rPr lang="zh-CN" altLang="en-US" sz="1800" dirty="0"/>
              <a:t>更新视图：通过视图来插入（</a:t>
            </a:r>
            <a:r>
              <a:rPr lang="en-US" altLang="zh-CN" sz="1800" dirty="0"/>
              <a:t>INSERT</a:t>
            </a:r>
            <a:r>
              <a:rPr lang="zh-CN" altLang="en-US" sz="1800" dirty="0"/>
              <a:t>）、删除（</a:t>
            </a:r>
            <a:r>
              <a:rPr lang="en-US" altLang="zh-CN" sz="1800" dirty="0"/>
              <a:t>DELETE</a:t>
            </a:r>
            <a:r>
              <a:rPr lang="zh-CN" altLang="en-US" sz="1800" dirty="0"/>
              <a:t>）和修改（</a:t>
            </a:r>
            <a:r>
              <a:rPr lang="en-US" altLang="zh-CN" sz="1800" dirty="0"/>
              <a:t>UPDATE</a:t>
            </a:r>
            <a:r>
              <a:rPr lang="zh-CN" altLang="en-US" sz="1800" dirty="0"/>
              <a:t>）数据。</a:t>
            </a:r>
          </a:p>
          <a:p>
            <a:pPr eaLnBrk="1" hangingPunct="1">
              <a:lnSpc>
                <a:spcPct val="150000"/>
              </a:lnSpc>
              <a:buFont typeface="Wingdings" pitchFamily="2" charset="2"/>
              <a:buChar char="n"/>
            </a:pPr>
            <a:r>
              <a:rPr lang="zh-CN" altLang="en-US" sz="1800" dirty="0"/>
              <a:t>视图的更新操作通过视图消解，转换为对</a:t>
            </a:r>
            <a:r>
              <a:rPr lang="zh-CN" altLang="en-US" sz="1800" dirty="0">
                <a:solidFill>
                  <a:srgbClr val="FF00FF"/>
                </a:solidFill>
              </a:rPr>
              <a:t>基本表的更新</a:t>
            </a:r>
            <a:r>
              <a:rPr lang="zh-CN" altLang="en-US" sz="1800" dirty="0"/>
              <a:t>操作</a:t>
            </a:r>
          </a:p>
          <a:p>
            <a:pPr eaLnBrk="1" hangingPunct="1">
              <a:lnSpc>
                <a:spcPct val="150000"/>
              </a:lnSpc>
              <a:buFont typeface="Wingdings" pitchFamily="2" charset="2"/>
              <a:buChar char="n"/>
            </a:pPr>
            <a:r>
              <a:rPr lang="zh-CN" altLang="en-US" sz="1800" dirty="0"/>
              <a:t>为防止用户有意无意地对不属于视图范围内的基本表数据进行操作，可在定义视图时加上</a:t>
            </a:r>
            <a:r>
              <a:rPr lang="en-US" altLang="zh-CN" sz="1800" dirty="0">
                <a:solidFill>
                  <a:srgbClr val="FF00FF"/>
                </a:solidFill>
              </a:rPr>
              <a:t>WITH CHECK OPTION</a:t>
            </a:r>
            <a:r>
              <a:rPr lang="zh-CN" altLang="en-US" sz="1800" dirty="0"/>
              <a:t>子句</a:t>
            </a:r>
            <a:endParaRPr lang="en-US" altLang="zh-CN" sz="1800" dirty="0"/>
          </a:p>
          <a:p>
            <a:pPr lvl="1" eaLnBrk="1" hangingPunct="1">
              <a:lnSpc>
                <a:spcPct val="150000"/>
              </a:lnSpc>
              <a:buFont typeface="Wingdings" pitchFamily="2" charset="2"/>
              <a:buChar char="l"/>
            </a:pPr>
            <a:r>
              <a:rPr lang="zh-CN" altLang="en-US" sz="1800" dirty="0"/>
              <a:t>在视图上增、删、改数据时，关系数据库管理系统会检查视图定义中的条件，若不满足条件则拒绝执行该操作</a:t>
            </a:r>
          </a:p>
          <a:p>
            <a:pPr eaLnBrk="1" hangingPunct="1">
              <a:lnSpc>
                <a:spcPct val="130000"/>
              </a:lnSpc>
              <a:buFont typeface="Wingdings" pitchFamily="2" charset="2"/>
              <a:buNone/>
            </a:pPr>
            <a:endParaRPr lang="en-US" altLang="zh-CN" sz="1650" dirty="0"/>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A6907DF2-99F6-AD5B-2B43-249462FF3978}"/>
              </a:ext>
            </a:extLst>
          </p:cNvPr>
          <p:cNvSpPr>
            <a:spLocks noGrp="1" noChangeArrowheads="1"/>
          </p:cNvSpPr>
          <p:nvPr>
            <p:ph type="title" idx="4294967295"/>
          </p:nvPr>
        </p:nvSpPr>
        <p:spPr>
          <a:xfrm>
            <a:off x="457200" y="486596"/>
            <a:ext cx="8229600" cy="848916"/>
          </a:xfrm>
        </p:spPr>
        <p:txBody>
          <a:bodyPr/>
          <a:lstStyle/>
          <a:p>
            <a:pPr eaLnBrk="1" hangingPunct="1"/>
            <a:r>
              <a:rPr lang="zh-CN" altLang="en-US" sz="2700" dirty="0"/>
              <a:t>更新视图（续）</a:t>
            </a:r>
          </a:p>
        </p:txBody>
      </p:sp>
      <p:sp>
        <p:nvSpPr>
          <p:cNvPr id="69635" name="Rectangle 3">
            <a:extLst>
              <a:ext uri="{FF2B5EF4-FFF2-40B4-BE49-F238E27FC236}">
                <a16:creationId xmlns:a16="http://schemas.microsoft.com/office/drawing/2014/main" id="{364AE6E5-B2D6-02E9-9727-06BA1BB83671}"/>
              </a:ext>
            </a:extLst>
          </p:cNvPr>
          <p:cNvSpPr>
            <a:spLocks noGrp="1" noChangeArrowheads="1"/>
          </p:cNvSpPr>
          <p:nvPr>
            <p:ph type="body" idx="4294967295"/>
          </p:nvPr>
        </p:nvSpPr>
        <p:spPr>
          <a:xfrm>
            <a:off x="981132" y="1676769"/>
            <a:ext cx="7533306" cy="3845719"/>
          </a:xfrm>
        </p:spPr>
        <p:txBody>
          <a:bodyPr>
            <a:normAutofit/>
          </a:bodyPr>
          <a:lstStyle/>
          <a:p>
            <a:pPr marL="0" indent="0">
              <a:lnSpc>
                <a:spcPct val="130000"/>
              </a:lnSpc>
              <a:buNone/>
            </a:pPr>
            <a:r>
              <a:rPr lang="en-US" altLang="zh-CN" sz="1800" dirty="0"/>
              <a:t>[</a:t>
            </a:r>
            <a:r>
              <a:rPr lang="zh-CN" altLang="en-US" sz="1800" dirty="0"/>
              <a:t>例</a:t>
            </a:r>
            <a:r>
              <a:rPr lang="en-US" altLang="zh-CN" sz="1800" dirty="0"/>
              <a:t>3.97]</a:t>
            </a:r>
            <a:r>
              <a:rPr lang="zh-CN" altLang="en-US" sz="1800" dirty="0"/>
              <a:t>将信息管理与信息系统专业学生视图</a:t>
            </a:r>
            <a:r>
              <a:rPr lang="en-US" altLang="zh-CN" sz="1800" dirty="0" err="1"/>
              <a:t>IS_Student</a:t>
            </a:r>
            <a:r>
              <a:rPr lang="zh-CN" altLang="en-US" sz="1800" dirty="0"/>
              <a:t>中学号为“</a:t>
            </a:r>
            <a:r>
              <a:rPr lang="en-US" altLang="zh-CN" sz="1800" dirty="0"/>
              <a:t>20180005”</a:t>
            </a:r>
            <a:r>
              <a:rPr lang="zh-CN" altLang="en-US" sz="1800" dirty="0"/>
              <a:t>的学生姓名改为“刘新奇”。</a:t>
            </a:r>
            <a:endParaRPr lang="zh-CN" altLang="en-US" sz="1500" dirty="0"/>
          </a:p>
          <a:p>
            <a:pPr marL="0" indent="0">
              <a:lnSpc>
                <a:spcPct val="130000"/>
              </a:lnSpc>
              <a:buNone/>
            </a:pPr>
            <a:r>
              <a:rPr lang="en-US" altLang="zh-CN" sz="1650" dirty="0"/>
              <a:t>UPDATE </a:t>
            </a:r>
            <a:r>
              <a:rPr lang="en-US" altLang="zh-CN" sz="1650" dirty="0" err="1"/>
              <a:t>IS_Student</a:t>
            </a:r>
            <a:endParaRPr lang="en-US" altLang="zh-CN" sz="1650" dirty="0"/>
          </a:p>
          <a:p>
            <a:pPr marL="0" indent="0">
              <a:lnSpc>
                <a:spcPct val="130000"/>
              </a:lnSpc>
              <a:buNone/>
            </a:pPr>
            <a:r>
              <a:rPr lang="en-US" altLang="zh-CN" sz="1650" dirty="0"/>
              <a:t>SET </a:t>
            </a:r>
            <a:r>
              <a:rPr lang="en-US" altLang="zh-CN" sz="1650" dirty="0" err="1"/>
              <a:t>Sname</a:t>
            </a:r>
            <a:r>
              <a:rPr lang="en-US" altLang="zh-CN" sz="1650" dirty="0"/>
              <a:t>=‘</a:t>
            </a:r>
            <a:r>
              <a:rPr lang="zh-CN" altLang="en-US" sz="1650" dirty="0"/>
              <a:t>刘新奇</a:t>
            </a:r>
            <a:r>
              <a:rPr lang="en-US" altLang="zh-CN" sz="1650" dirty="0"/>
              <a:t>'</a:t>
            </a:r>
          </a:p>
          <a:p>
            <a:pPr marL="0" indent="0">
              <a:lnSpc>
                <a:spcPct val="130000"/>
              </a:lnSpc>
              <a:buNone/>
            </a:pPr>
            <a:r>
              <a:rPr lang="en-US" altLang="zh-CN" sz="1650" dirty="0"/>
              <a:t>WHERE </a:t>
            </a:r>
            <a:r>
              <a:rPr lang="en-US" altLang="zh-CN" sz="1650" dirty="0" err="1"/>
              <a:t>Sno</a:t>
            </a:r>
            <a:r>
              <a:rPr lang="en-US" altLang="zh-CN" sz="1650" dirty="0"/>
              <a:t>='20180005';</a:t>
            </a:r>
          </a:p>
          <a:p>
            <a:pPr marL="0" indent="0">
              <a:lnSpc>
                <a:spcPct val="130000"/>
              </a:lnSpc>
              <a:buNone/>
            </a:pPr>
            <a:r>
              <a:rPr lang="zh-CN" altLang="en-US" sz="1650" dirty="0"/>
              <a:t>视图消解后，对视图</a:t>
            </a:r>
            <a:r>
              <a:rPr lang="en-US" altLang="zh-CN" sz="1650" dirty="0" err="1"/>
              <a:t>IS_Student</a:t>
            </a:r>
            <a:r>
              <a:rPr lang="zh-CN" altLang="en-US" sz="1650" dirty="0"/>
              <a:t>的更新语句就转换为对基本表</a:t>
            </a:r>
            <a:r>
              <a:rPr lang="en-US" altLang="zh-CN" sz="1650" dirty="0"/>
              <a:t>Student</a:t>
            </a:r>
            <a:r>
              <a:rPr lang="zh-CN" altLang="en-US" sz="1650" dirty="0"/>
              <a:t>的更新：</a:t>
            </a:r>
          </a:p>
          <a:p>
            <a:pPr marL="0" indent="0">
              <a:lnSpc>
                <a:spcPct val="130000"/>
              </a:lnSpc>
              <a:buNone/>
            </a:pPr>
            <a:r>
              <a:rPr lang="en-US" altLang="zh-CN" sz="1650" dirty="0"/>
              <a:t>UPDATE Student</a:t>
            </a:r>
          </a:p>
          <a:p>
            <a:pPr marL="0" indent="0">
              <a:lnSpc>
                <a:spcPct val="130000"/>
              </a:lnSpc>
              <a:buNone/>
            </a:pPr>
            <a:r>
              <a:rPr lang="en-US" altLang="zh-CN" sz="1650" dirty="0"/>
              <a:t>SET </a:t>
            </a:r>
            <a:r>
              <a:rPr lang="en-US" altLang="zh-CN" sz="1650" dirty="0" err="1"/>
              <a:t>Sname</a:t>
            </a:r>
            <a:r>
              <a:rPr lang="en-US" altLang="zh-CN" sz="1650" dirty="0"/>
              <a:t>=‘</a:t>
            </a:r>
            <a:r>
              <a:rPr lang="zh-CN" altLang="en-US" sz="1650" dirty="0"/>
              <a:t>刘新奇</a:t>
            </a:r>
            <a:r>
              <a:rPr lang="en-US" altLang="zh-CN" sz="1650" dirty="0"/>
              <a:t>'</a:t>
            </a:r>
          </a:p>
          <a:p>
            <a:pPr marL="0" indent="0">
              <a:lnSpc>
                <a:spcPct val="130000"/>
              </a:lnSpc>
              <a:buNone/>
            </a:pPr>
            <a:r>
              <a:rPr lang="en-US" altLang="zh-CN" sz="1650" dirty="0"/>
              <a:t>WHERE </a:t>
            </a:r>
            <a:r>
              <a:rPr lang="en-US" altLang="zh-CN" sz="1650" dirty="0" err="1"/>
              <a:t>Sno</a:t>
            </a:r>
            <a:r>
              <a:rPr lang="en-US" altLang="zh-CN" sz="1650" dirty="0"/>
              <a:t>='20180005' AND </a:t>
            </a:r>
            <a:r>
              <a:rPr lang="en-US" altLang="zh-CN" sz="1650" dirty="0" err="1"/>
              <a:t>Smajor</a:t>
            </a:r>
            <a:r>
              <a:rPr lang="en-US" altLang="zh-CN" sz="1650" dirty="0"/>
              <a:t>='</a:t>
            </a:r>
            <a:r>
              <a:rPr lang="zh-CN" altLang="en-US" sz="1650" dirty="0"/>
              <a:t>信息管理与信息系统</a:t>
            </a:r>
            <a:r>
              <a:rPr lang="en-US" altLang="zh-CN" sz="1650" dirty="0"/>
              <a:t>';</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5DE5E4DF-346E-7468-5A62-32D7D0EB2F0F}"/>
              </a:ext>
            </a:extLst>
          </p:cNvPr>
          <p:cNvSpPr>
            <a:spLocks noGrp="1" noChangeArrowheads="1"/>
          </p:cNvSpPr>
          <p:nvPr>
            <p:ph type="title" idx="4294967295"/>
          </p:nvPr>
        </p:nvSpPr>
        <p:spPr>
          <a:xfrm>
            <a:off x="457200" y="393975"/>
            <a:ext cx="8229600" cy="848916"/>
          </a:xfrm>
        </p:spPr>
        <p:txBody>
          <a:bodyPr/>
          <a:lstStyle/>
          <a:p>
            <a:pPr eaLnBrk="1" hangingPunct="1"/>
            <a:r>
              <a:rPr lang="zh-CN" altLang="en-US" sz="2700" dirty="0"/>
              <a:t>更新视图（续）</a:t>
            </a:r>
          </a:p>
        </p:txBody>
      </p:sp>
      <p:sp>
        <p:nvSpPr>
          <p:cNvPr id="70659" name="Rectangle 3">
            <a:extLst>
              <a:ext uri="{FF2B5EF4-FFF2-40B4-BE49-F238E27FC236}">
                <a16:creationId xmlns:a16="http://schemas.microsoft.com/office/drawing/2014/main" id="{04C61626-516E-65BA-CD4A-EE41A0D906D7}"/>
              </a:ext>
            </a:extLst>
          </p:cNvPr>
          <p:cNvSpPr>
            <a:spLocks noGrp="1" noChangeArrowheads="1"/>
          </p:cNvSpPr>
          <p:nvPr>
            <p:ph type="body" idx="4294967295"/>
          </p:nvPr>
        </p:nvSpPr>
        <p:spPr>
          <a:xfrm>
            <a:off x="683568" y="1808821"/>
            <a:ext cx="7546032" cy="3821906"/>
          </a:xfrm>
        </p:spPr>
        <p:txBody>
          <a:bodyPr/>
          <a:lstStyle/>
          <a:p>
            <a:pPr eaLnBrk="1" hangingPunct="1">
              <a:buFont typeface="Wingdings" pitchFamily="2" charset="2"/>
              <a:buNone/>
            </a:pPr>
            <a:r>
              <a:rPr lang="en-US" altLang="zh-CN" sz="1800" dirty="0"/>
              <a:t>[</a:t>
            </a:r>
            <a:r>
              <a:rPr lang="zh-CN" altLang="en-US" sz="1800" dirty="0"/>
              <a:t>例</a:t>
            </a:r>
            <a:r>
              <a:rPr lang="en-US" altLang="zh-CN" sz="1800" dirty="0"/>
              <a:t>3.98]</a:t>
            </a:r>
            <a:r>
              <a:rPr lang="zh-CN" altLang="en-US" sz="1800" dirty="0"/>
              <a:t>向信息管理与信息系统专业学生视图</a:t>
            </a:r>
            <a:r>
              <a:rPr lang="en-US" altLang="zh-CN" sz="1800" dirty="0" err="1"/>
              <a:t>IS_Student</a:t>
            </a:r>
            <a:r>
              <a:rPr lang="zh-CN" altLang="en-US" sz="1800" dirty="0"/>
              <a:t>中插入一个新的学生记录</a:t>
            </a:r>
            <a:r>
              <a:rPr lang="en-US" altLang="zh-CN" sz="1800" dirty="0"/>
              <a:t>(20180207</a:t>
            </a:r>
            <a:r>
              <a:rPr lang="zh-CN" altLang="en-US" sz="1800" dirty="0"/>
              <a:t>，赵新，男，</a:t>
            </a:r>
            <a:r>
              <a:rPr lang="en-US" altLang="zh-CN" sz="1800" dirty="0"/>
              <a:t>2001-7-19)</a:t>
            </a:r>
          </a:p>
          <a:p>
            <a:pPr eaLnBrk="1" hangingPunct="1">
              <a:buFont typeface="Wingdings" pitchFamily="2" charset="2"/>
              <a:buNone/>
            </a:pPr>
            <a:endParaRPr lang="zh-CN" altLang="en-US" sz="1800" dirty="0"/>
          </a:p>
          <a:p>
            <a:pPr eaLnBrk="1" hangingPunct="1">
              <a:buFont typeface="Wingdings" pitchFamily="2" charset="2"/>
              <a:buNone/>
            </a:pPr>
            <a:r>
              <a:rPr lang="en-US" altLang="zh-CN" sz="1650" dirty="0"/>
              <a:t>INSERT INTO </a:t>
            </a:r>
            <a:r>
              <a:rPr lang="en-US" altLang="zh-CN" sz="1650" dirty="0" err="1"/>
              <a:t>IS_Student</a:t>
            </a:r>
            <a:endParaRPr lang="en-US" altLang="zh-CN" sz="1650" dirty="0"/>
          </a:p>
          <a:p>
            <a:pPr eaLnBrk="1" hangingPunct="1">
              <a:buFont typeface="Wingdings" pitchFamily="2" charset="2"/>
              <a:buNone/>
            </a:pPr>
            <a:r>
              <a:rPr lang="en-US" altLang="zh-CN" sz="1650" dirty="0"/>
              <a:t>VALUES('20180207','</a:t>
            </a:r>
            <a:r>
              <a:rPr lang="zh-CN" altLang="en-US" sz="1650" dirty="0"/>
              <a:t>赵新</a:t>
            </a:r>
            <a:r>
              <a:rPr lang="en-US" altLang="zh-CN" sz="1650" dirty="0"/>
              <a:t>','</a:t>
            </a:r>
            <a:r>
              <a:rPr lang="zh-CN" altLang="en-US" sz="1650" dirty="0"/>
              <a:t>男</a:t>
            </a:r>
            <a:r>
              <a:rPr lang="en-US" altLang="zh-CN" sz="1650" dirty="0"/>
              <a:t>','2001-7-19','</a:t>
            </a:r>
            <a:r>
              <a:rPr lang="zh-CN" altLang="en-US" sz="1650" dirty="0"/>
              <a:t>信息管理与信息系统</a:t>
            </a:r>
            <a:r>
              <a:rPr lang="en-US" altLang="zh-CN" sz="1650" dirty="0"/>
              <a:t>’);</a:t>
            </a:r>
          </a:p>
          <a:p>
            <a:pPr eaLnBrk="1" hangingPunct="1">
              <a:buFont typeface="Wingdings" pitchFamily="2" charset="2"/>
              <a:buNone/>
            </a:pPr>
            <a:endParaRPr lang="en-US" altLang="zh-CN" sz="1650" dirty="0"/>
          </a:p>
          <a:p>
            <a:pPr eaLnBrk="1" hangingPunct="1">
              <a:buFont typeface="Wingdings" pitchFamily="2" charset="2"/>
              <a:buNone/>
            </a:pPr>
            <a:r>
              <a:rPr lang="zh-CN" altLang="en-US" sz="1650" dirty="0"/>
              <a:t>转换为对基本表的更新：</a:t>
            </a:r>
          </a:p>
          <a:p>
            <a:pPr eaLnBrk="1" hangingPunct="1">
              <a:buFont typeface="Wingdings" pitchFamily="2" charset="2"/>
              <a:buNone/>
            </a:pPr>
            <a:r>
              <a:rPr lang="en-US" altLang="zh-CN" sz="1650" dirty="0"/>
              <a:t>INSERT INTO Student(</a:t>
            </a:r>
            <a:r>
              <a:rPr lang="en-US" altLang="zh-CN" sz="1650" dirty="0" err="1"/>
              <a:t>Sno,Sname,Ssex,Sbirthdate,Smajor</a:t>
            </a:r>
            <a:r>
              <a:rPr lang="en-US" altLang="zh-CN" sz="1650" dirty="0"/>
              <a:t>)</a:t>
            </a:r>
          </a:p>
          <a:p>
            <a:pPr eaLnBrk="1" hangingPunct="1">
              <a:buFont typeface="Wingdings" pitchFamily="2" charset="2"/>
              <a:buNone/>
            </a:pPr>
            <a:r>
              <a:rPr lang="en-US" altLang="zh-CN" sz="1650" dirty="0"/>
              <a:t>VALUES('20180207','</a:t>
            </a:r>
            <a:r>
              <a:rPr lang="zh-CN" altLang="en-US" sz="1650" dirty="0"/>
              <a:t>赵新</a:t>
            </a:r>
            <a:r>
              <a:rPr lang="en-US" altLang="zh-CN" sz="1650" dirty="0"/>
              <a:t>','</a:t>
            </a:r>
            <a:r>
              <a:rPr lang="zh-CN" altLang="en-US" sz="1650" dirty="0"/>
              <a:t>男</a:t>
            </a:r>
            <a:r>
              <a:rPr lang="en-US" altLang="zh-CN" sz="1650" dirty="0"/>
              <a:t>','2001-7-19,'</a:t>
            </a:r>
            <a:r>
              <a:rPr lang="zh-CN" altLang="en-US" sz="1650" dirty="0"/>
              <a:t>信息管理与信息系统</a:t>
            </a:r>
            <a:r>
              <a:rPr lang="en-US" altLang="zh-CN" sz="1650" dirty="0"/>
              <a:t>’ );</a:t>
            </a:r>
          </a:p>
          <a:p>
            <a:pPr eaLnBrk="1" hangingPunct="1">
              <a:buFont typeface="Wingdings" pitchFamily="2" charset="2"/>
              <a:buNone/>
            </a:pPr>
            <a:endParaRPr lang="en-US" altLang="zh-CN" sz="1650" dirty="0"/>
          </a:p>
          <a:p>
            <a:pPr eaLnBrk="1" hangingPunct="1">
              <a:buFont typeface="Wingdings" pitchFamily="2" charset="2"/>
              <a:buNone/>
            </a:pPr>
            <a:r>
              <a:rPr lang="zh-CN" altLang="en-US" sz="1650" dirty="0"/>
              <a:t>系统自动将</a:t>
            </a:r>
            <a:r>
              <a:rPr lang="en-US" altLang="zh-CN" sz="1650" dirty="0"/>
              <a:t>'</a:t>
            </a:r>
            <a:r>
              <a:rPr lang="zh-CN" altLang="en-US" sz="1650" dirty="0"/>
              <a:t>信息管理与信息系统</a:t>
            </a:r>
            <a:r>
              <a:rPr lang="en-US" altLang="zh-CN" sz="1650" dirty="0"/>
              <a:t>'</a:t>
            </a:r>
            <a:r>
              <a:rPr lang="zh-CN" altLang="en-US" sz="1650" dirty="0"/>
              <a:t>放入</a:t>
            </a:r>
            <a:r>
              <a:rPr lang="en-US" altLang="zh-CN" sz="1650" dirty="0"/>
              <a:t>VALUES</a:t>
            </a:r>
            <a:r>
              <a:rPr lang="zh-CN" altLang="en-US" sz="1650" dirty="0"/>
              <a:t>子句中</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8740558-5889-6126-6748-BE6B278CF7D1}"/>
              </a:ext>
            </a:extLst>
          </p:cNvPr>
          <p:cNvSpPr>
            <a:spLocks noGrp="1" noChangeArrowheads="1"/>
          </p:cNvSpPr>
          <p:nvPr>
            <p:ph type="title" idx="4294967295"/>
          </p:nvPr>
        </p:nvSpPr>
        <p:spPr>
          <a:xfrm>
            <a:off x="500862" y="381306"/>
            <a:ext cx="8229600" cy="848916"/>
          </a:xfrm>
        </p:spPr>
        <p:txBody>
          <a:bodyPr/>
          <a:lstStyle/>
          <a:p>
            <a:pPr eaLnBrk="1" hangingPunct="1"/>
            <a:r>
              <a:rPr lang="zh-CN" altLang="en-US" sz="2700" dirty="0"/>
              <a:t>更新视图（续）</a:t>
            </a:r>
          </a:p>
        </p:txBody>
      </p:sp>
      <p:sp>
        <p:nvSpPr>
          <p:cNvPr id="70659" name="Rectangle 3">
            <a:extLst>
              <a:ext uri="{FF2B5EF4-FFF2-40B4-BE49-F238E27FC236}">
                <a16:creationId xmlns:a16="http://schemas.microsoft.com/office/drawing/2014/main" id="{703A5904-5AEE-3373-A88F-2BE0AFBF4FB3}"/>
              </a:ext>
            </a:extLst>
          </p:cNvPr>
          <p:cNvSpPr>
            <a:spLocks noGrp="1" noChangeArrowheads="1"/>
          </p:cNvSpPr>
          <p:nvPr>
            <p:ph type="body" idx="4294967295"/>
          </p:nvPr>
        </p:nvSpPr>
        <p:spPr>
          <a:xfrm>
            <a:off x="1007604" y="1754815"/>
            <a:ext cx="7722858" cy="3888581"/>
          </a:xfrm>
        </p:spPr>
        <p:txBody>
          <a:bodyPr/>
          <a:lstStyle/>
          <a:p>
            <a:pPr marL="0" indent="0">
              <a:lnSpc>
                <a:spcPct val="120000"/>
              </a:lnSpc>
              <a:buNone/>
            </a:pPr>
            <a:r>
              <a:rPr lang="en-US" altLang="zh-CN" sz="1800" dirty="0"/>
              <a:t>[</a:t>
            </a:r>
            <a:r>
              <a:rPr lang="zh-CN" altLang="en-US" sz="1800" dirty="0"/>
              <a:t>例</a:t>
            </a:r>
            <a:r>
              <a:rPr lang="en-US" altLang="zh-CN" sz="1800" dirty="0"/>
              <a:t>3.99]</a:t>
            </a:r>
            <a:r>
              <a:rPr lang="zh-CN" altLang="en-US" sz="1800" dirty="0"/>
              <a:t>删除信息管理与信息系统专业学生视图</a:t>
            </a:r>
            <a:r>
              <a:rPr lang="en-US" altLang="zh-CN" sz="1800" dirty="0" err="1"/>
              <a:t>IS_Student</a:t>
            </a:r>
            <a:r>
              <a:rPr lang="zh-CN" altLang="en-US" sz="1800" dirty="0"/>
              <a:t>中学号为“</a:t>
            </a:r>
            <a:r>
              <a:rPr lang="en-US" altLang="zh-CN" sz="1800" dirty="0"/>
              <a:t>20180207”</a:t>
            </a:r>
            <a:r>
              <a:rPr lang="zh-CN" altLang="en-US" sz="1800" dirty="0"/>
              <a:t>的记录。</a:t>
            </a:r>
            <a:endParaRPr lang="en-US" altLang="zh-CN" sz="1800" dirty="0"/>
          </a:p>
          <a:p>
            <a:pPr marL="0" indent="0">
              <a:lnSpc>
                <a:spcPct val="120000"/>
              </a:lnSpc>
              <a:buNone/>
            </a:pPr>
            <a:endParaRPr lang="zh-CN" altLang="en-US" sz="1800" dirty="0"/>
          </a:p>
          <a:p>
            <a:pPr marL="0" indent="0">
              <a:lnSpc>
                <a:spcPct val="120000"/>
              </a:lnSpc>
              <a:buNone/>
            </a:pPr>
            <a:r>
              <a:rPr lang="en-US" altLang="zh-CN" sz="1800" dirty="0"/>
              <a:t>DELETE FROM </a:t>
            </a:r>
            <a:r>
              <a:rPr lang="en-US" altLang="zh-CN" sz="1800" dirty="0" err="1"/>
              <a:t>IS_Student</a:t>
            </a:r>
            <a:endParaRPr lang="en-US" altLang="zh-CN" sz="1800" dirty="0"/>
          </a:p>
          <a:p>
            <a:pPr marL="0" indent="0">
              <a:lnSpc>
                <a:spcPct val="120000"/>
              </a:lnSpc>
              <a:buNone/>
            </a:pPr>
            <a:r>
              <a:rPr lang="en-US" altLang="zh-CN" sz="1800" dirty="0"/>
              <a:t>WHERE </a:t>
            </a:r>
            <a:r>
              <a:rPr lang="en-US" altLang="zh-CN" sz="1800" dirty="0" err="1"/>
              <a:t>Sno</a:t>
            </a:r>
            <a:r>
              <a:rPr lang="en-US" altLang="zh-CN" sz="1800" dirty="0"/>
              <a:t>='20180207’;</a:t>
            </a:r>
          </a:p>
          <a:p>
            <a:pPr marL="0" indent="0">
              <a:lnSpc>
                <a:spcPct val="120000"/>
              </a:lnSpc>
              <a:buNone/>
            </a:pPr>
            <a:endParaRPr lang="en-US" altLang="zh-CN" sz="825" dirty="0"/>
          </a:p>
          <a:p>
            <a:pPr marL="0" indent="0">
              <a:lnSpc>
                <a:spcPct val="120000"/>
              </a:lnSpc>
              <a:buNone/>
            </a:pPr>
            <a:r>
              <a:rPr lang="zh-CN" altLang="en-US" sz="1800" dirty="0"/>
              <a:t>转换为对基本表的更新：</a:t>
            </a:r>
            <a:endParaRPr lang="en-US" altLang="zh-CN" sz="1800" dirty="0"/>
          </a:p>
          <a:p>
            <a:pPr marL="0" indent="0">
              <a:lnSpc>
                <a:spcPct val="120000"/>
              </a:lnSpc>
              <a:buNone/>
            </a:pPr>
            <a:endParaRPr lang="zh-CN" altLang="en-US" sz="1050" dirty="0"/>
          </a:p>
          <a:p>
            <a:pPr marL="0" indent="0">
              <a:lnSpc>
                <a:spcPct val="120000"/>
              </a:lnSpc>
              <a:buNone/>
            </a:pPr>
            <a:r>
              <a:rPr lang="en-US" altLang="zh-CN" sz="1800" dirty="0"/>
              <a:t>DELETE FROM Student</a:t>
            </a:r>
          </a:p>
          <a:p>
            <a:pPr marL="0" indent="0">
              <a:lnSpc>
                <a:spcPct val="120000"/>
              </a:lnSpc>
              <a:buNone/>
            </a:pPr>
            <a:r>
              <a:rPr lang="en-US" altLang="zh-CN" sz="1800" dirty="0"/>
              <a:t>WHERE </a:t>
            </a:r>
            <a:r>
              <a:rPr lang="en-US" altLang="zh-CN" sz="1800" dirty="0" err="1"/>
              <a:t>Sno</a:t>
            </a:r>
            <a:r>
              <a:rPr lang="en-US" altLang="zh-CN" sz="1800" dirty="0"/>
              <a:t>='20180207' AND </a:t>
            </a:r>
            <a:r>
              <a:rPr lang="en-US" altLang="zh-CN" sz="1800" dirty="0" err="1"/>
              <a:t>Smajor</a:t>
            </a:r>
            <a:r>
              <a:rPr lang="en-US" altLang="zh-CN" sz="1800" dirty="0"/>
              <a:t>='</a:t>
            </a:r>
            <a:r>
              <a:rPr lang="zh-CN" altLang="en-US" sz="1800" dirty="0"/>
              <a:t>信息管理与信息系统</a:t>
            </a:r>
            <a:r>
              <a:rPr lang="en-US" altLang="zh-CN" sz="1800" dirty="0"/>
              <a:t>';</a:t>
            </a:r>
          </a:p>
          <a:p>
            <a:pPr marL="0" indent="0">
              <a:buNone/>
            </a:pPr>
            <a:endParaRPr lang="en-US" altLang="zh-CN" sz="2400" dirty="0"/>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E331F4A2-989E-3891-B0B4-632CE899881F}"/>
              </a:ext>
            </a:extLst>
          </p:cNvPr>
          <p:cNvSpPr>
            <a:spLocks noGrp="1" noChangeArrowheads="1"/>
          </p:cNvSpPr>
          <p:nvPr>
            <p:ph type="title" idx="4294967295"/>
          </p:nvPr>
        </p:nvSpPr>
        <p:spPr>
          <a:xfrm>
            <a:off x="251520" y="332656"/>
            <a:ext cx="8229600" cy="848916"/>
          </a:xfrm>
        </p:spPr>
        <p:txBody>
          <a:bodyPr/>
          <a:lstStyle/>
          <a:p>
            <a:pPr eaLnBrk="1" hangingPunct="1"/>
            <a:r>
              <a:rPr lang="zh-CN" altLang="en-US" sz="2700" dirty="0"/>
              <a:t>更新视图（续）</a:t>
            </a:r>
          </a:p>
        </p:txBody>
      </p:sp>
      <p:sp>
        <p:nvSpPr>
          <p:cNvPr id="72707" name="Rectangle 3">
            <a:extLst>
              <a:ext uri="{FF2B5EF4-FFF2-40B4-BE49-F238E27FC236}">
                <a16:creationId xmlns:a16="http://schemas.microsoft.com/office/drawing/2014/main" id="{485C2FEF-A865-D847-C604-2AED0AD41277}"/>
              </a:ext>
            </a:extLst>
          </p:cNvPr>
          <p:cNvSpPr>
            <a:spLocks noGrp="1" noChangeArrowheads="1"/>
          </p:cNvSpPr>
          <p:nvPr>
            <p:ph type="body" idx="4294967295"/>
          </p:nvPr>
        </p:nvSpPr>
        <p:spPr>
          <a:xfrm>
            <a:off x="683568" y="1412776"/>
            <a:ext cx="7647756" cy="3821906"/>
          </a:xfrm>
        </p:spPr>
        <p:txBody>
          <a:bodyPr>
            <a:normAutofit lnSpcReduction="10000"/>
          </a:bodyPr>
          <a:lstStyle/>
          <a:p>
            <a:pPr eaLnBrk="1" hangingPunct="1"/>
            <a:r>
              <a:rPr lang="zh-CN" altLang="en-US" sz="2400" dirty="0"/>
              <a:t>并不是所有的视图都是可更新的</a:t>
            </a:r>
          </a:p>
          <a:p>
            <a:pPr marL="0" lvl="1" indent="0">
              <a:lnSpc>
                <a:spcPct val="150000"/>
              </a:lnSpc>
              <a:spcBef>
                <a:spcPct val="0"/>
              </a:spcBef>
              <a:buNone/>
            </a:pPr>
            <a:r>
              <a:rPr lang="zh-CN" altLang="en-US" dirty="0"/>
              <a:t>例</a:t>
            </a:r>
            <a:r>
              <a:rPr lang="en-US" altLang="zh-CN" dirty="0"/>
              <a:t>3.91</a:t>
            </a:r>
            <a:r>
              <a:rPr lang="zh-CN" altLang="en-US" dirty="0"/>
              <a:t>定义的视图</a:t>
            </a:r>
            <a:r>
              <a:rPr lang="en-US" altLang="zh-CN" dirty="0" err="1"/>
              <a:t>S_GradeAVG</a:t>
            </a:r>
            <a:r>
              <a:rPr lang="zh-CN" altLang="en-US" dirty="0"/>
              <a:t>是由学号和平均成绩两个属性列组成的，平均成绩是由</a:t>
            </a:r>
            <a:r>
              <a:rPr lang="en-US" altLang="zh-CN" dirty="0"/>
              <a:t>Student</a:t>
            </a:r>
            <a:r>
              <a:rPr lang="zh-CN" altLang="en-US" dirty="0"/>
              <a:t>表中对元组分组后计算平均值得来</a:t>
            </a:r>
            <a:endParaRPr lang="en-US" altLang="zh-CN" dirty="0"/>
          </a:p>
          <a:p>
            <a:pPr marL="0" lvl="1" indent="0">
              <a:lnSpc>
                <a:spcPct val="150000"/>
              </a:lnSpc>
              <a:spcBef>
                <a:spcPct val="0"/>
              </a:spcBef>
              <a:buNone/>
            </a:pPr>
            <a:r>
              <a:rPr lang="en-US" altLang="zh-CN" sz="1650" dirty="0"/>
              <a:t>CREATE VIEW </a:t>
            </a:r>
            <a:r>
              <a:rPr lang="en-US" altLang="zh-CN" sz="1650" dirty="0" err="1"/>
              <a:t>S_GradeAVG</a:t>
            </a:r>
            <a:r>
              <a:rPr lang="en-US" altLang="zh-CN" sz="1650" dirty="0"/>
              <a:t>(</a:t>
            </a:r>
            <a:r>
              <a:rPr lang="en-US" altLang="zh-CN" sz="1650" dirty="0" err="1"/>
              <a:t>Sno,Gavg</a:t>
            </a:r>
            <a:r>
              <a:rPr lang="en-US" altLang="zh-CN" sz="1650" dirty="0"/>
              <a:t>)</a:t>
            </a:r>
          </a:p>
          <a:p>
            <a:pPr marL="0" lvl="1" indent="0">
              <a:lnSpc>
                <a:spcPct val="150000"/>
              </a:lnSpc>
              <a:spcBef>
                <a:spcPct val="0"/>
              </a:spcBef>
              <a:buNone/>
            </a:pPr>
            <a:r>
              <a:rPr lang="en-US" altLang="zh-CN" sz="1650" dirty="0"/>
              <a:t>AS</a:t>
            </a:r>
          </a:p>
          <a:p>
            <a:pPr marL="0" lvl="1" indent="0">
              <a:lnSpc>
                <a:spcPct val="150000"/>
              </a:lnSpc>
              <a:spcBef>
                <a:spcPct val="0"/>
              </a:spcBef>
              <a:buNone/>
            </a:pPr>
            <a:r>
              <a:rPr lang="en-US" altLang="zh-CN" sz="1650" dirty="0"/>
              <a:t>SELECT </a:t>
            </a:r>
            <a:r>
              <a:rPr lang="en-US" altLang="zh-CN" sz="1650" dirty="0" err="1"/>
              <a:t>Sno,AVG</a:t>
            </a:r>
            <a:r>
              <a:rPr lang="en-US" altLang="zh-CN" sz="1650" dirty="0"/>
              <a:t>(Grade)</a:t>
            </a:r>
          </a:p>
          <a:p>
            <a:pPr marL="0" lvl="1" indent="0">
              <a:lnSpc>
                <a:spcPct val="150000"/>
              </a:lnSpc>
              <a:spcBef>
                <a:spcPct val="0"/>
              </a:spcBef>
              <a:buNone/>
            </a:pPr>
            <a:r>
              <a:rPr lang="en-US" altLang="zh-CN" sz="1650" dirty="0"/>
              <a:t>FROM SC</a:t>
            </a:r>
          </a:p>
          <a:p>
            <a:pPr marL="0" lvl="1" indent="0">
              <a:lnSpc>
                <a:spcPct val="150000"/>
              </a:lnSpc>
              <a:spcBef>
                <a:spcPct val="0"/>
              </a:spcBef>
              <a:buNone/>
            </a:pPr>
            <a:r>
              <a:rPr lang="en-US" altLang="zh-CN" sz="1650" dirty="0"/>
              <a:t>GROUP BY </a:t>
            </a:r>
            <a:r>
              <a:rPr lang="en-US" altLang="zh-CN" sz="1650" dirty="0" err="1"/>
              <a:t>Sno</a:t>
            </a:r>
            <a:r>
              <a:rPr lang="en-US" altLang="zh-CN" sz="1650" dirty="0"/>
              <a:t>;</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E221E4E8-0C13-59C8-1211-9BE24E9D513A}"/>
              </a:ext>
            </a:extLst>
          </p:cNvPr>
          <p:cNvSpPr>
            <a:spLocks noGrp="1" noChangeArrowheads="1"/>
          </p:cNvSpPr>
          <p:nvPr>
            <p:ph type="title" idx="4294967295"/>
          </p:nvPr>
        </p:nvSpPr>
        <p:spPr>
          <a:xfrm>
            <a:off x="511206" y="476672"/>
            <a:ext cx="8229600" cy="848916"/>
          </a:xfrm>
        </p:spPr>
        <p:txBody>
          <a:bodyPr/>
          <a:lstStyle/>
          <a:p>
            <a:pPr eaLnBrk="1" hangingPunct="1"/>
            <a:r>
              <a:rPr lang="zh-CN" altLang="en-US" sz="2700" dirty="0"/>
              <a:t>更新视图（续）</a:t>
            </a:r>
          </a:p>
        </p:txBody>
      </p:sp>
      <p:sp>
        <p:nvSpPr>
          <p:cNvPr id="71683" name="Rectangle 3">
            <a:extLst>
              <a:ext uri="{FF2B5EF4-FFF2-40B4-BE49-F238E27FC236}">
                <a16:creationId xmlns:a16="http://schemas.microsoft.com/office/drawing/2014/main" id="{65F22B11-0E59-491F-E77D-37B9FD9F749C}"/>
              </a:ext>
            </a:extLst>
          </p:cNvPr>
          <p:cNvSpPr>
            <a:spLocks noGrp="1" noChangeArrowheads="1"/>
          </p:cNvSpPr>
          <p:nvPr>
            <p:ph type="body" idx="4294967295"/>
          </p:nvPr>
        </p:nvSpPr>
        <p:spPr>
          <a:xfrm>
            <a:off x="629562" y="1666532"/>
            <a:ext cx="7992888" cy="4050506"/>
          </a:xfrm>
        </p:spPr>
        <p:txBody>
          <a:bodyPr/>
          <a:lstStyle/>
          <a:p>
            <a:pPr marL="0" indent="0">
              <a:lnSpc>
                <a:spcPct val="150000"/>
              </a:lnSpc>
              <a:spcBef>
                <a:spcPct val="0"/>
              </a:spcBef>
              <a:buNone/>
            </a:pPr>
            <a:r>
              <a:rPr lang="zh-CN" altLang="en-US" sz="1800" dirty="0"/>
              <a:t>如果想把视图</a:t>
            </a:r>
            <a:r>
              <a:rPr lang="en-US" altLang="zh-CN" sz="1800" dirty="0" err="1"/>
              <a:t>S_GradeAVG</a:t>
            </a:r>
            <a:r>
              <a:rPr lang="zh-CN" altLang="en-US" sz="1800" dirty="0"/>
              <a:t>中学号为“</a:t>
            </a:r>
            <a:r>
              <a:rPr lang="en-US" altLang="zh-CN" sz="1800" dirty="0"/>
              <a:t>20180001”</a:t>
            </a:r>
            <a:r>
              <a:rPr lang="zh-CN" altLang="en-US" sz="1800" dirty="0"/>
              <a:t>学生的平均成绩改成</a:t>
            </a:r>
            <a:r>
              <a:rPr lang="en-US" altLang="zh-CN" sz="1800" dirty="0"/>
              <a:t>90</a:t>
            </a:r>
            <a:r>
              <a:rPr lang="zh-CN" altLang="en-US" sz="1800" dirty="0"/>
              <a:t>分</a:t>
            </a:r>
          </a:p>
          <a:p>
            <a:pPr marL="0" indent="0">
              <a:lnSpc>
                <a:spcPct val="150000"/>
              </a:lnSpc>
              <a:spcBef>
                <a:spcPct val="0"/>
              </a:spcBef>
              <a:buNone/>
            </a:pPr>
            <a:r>
              <a:rPr lang="en-US" altLang="zh-CN" sz="1800" dirty="0"/>
              <a:t>  UPDATE </a:t>
            </a:r>
            <a:r>
              <a:rPr lang="en-US" altLang="zh-CN" sz="1800" dirty="0" err="1"/>
              <a:t>S_GradeAVG</a:t>
            </a:r>
            <a:endParaRPr lang="en-US" altLang="zh-CN" sz="1800" dirty="0"/>
          </a:p>
          <a:p>
            <a:pPr marL="0" indent="0">
              <a:lnSpc>
                <a:spcPct val="150000"/>
              </a:lnSpc>
              <a:spcBef>
                <a:spcPct val="0"/>
              </a:spcBef>
              <a:buNone/>
            </a:pPr>
            <a:r>
              <a:rPr lang="en-US" altLang="zh-CN" sz="1800" dirty="0"/>
              <a:t>  SET </a:t>
            </a:r>
            <a:r>
              <a:rPr lang="en-US" altLang="zh-CN" sz="1800" dirty="0" err="1"/>
              <a:t>Gavg</a:t>
            </a:r>
            <a:r>
              <a:rPr lang="en-US" altLang="zh-CN" sz="1800" dirty="0"/>
              <a:t>=90</a:t>
            </a:r>
          </a:p>
          <a:p>
            <a:pPr marL="0" indent="0">
              <a:lnSpc>
                <a:spcPct val="150000"/>
              </a:lnSpc>
              <a:spcBef>
                <a:spcPct val="0"/>
              </a:spcBef>
              <a:buNone/>
            </a:pPr>
            <a:r>
              <a:rPr lang="en-US" altLang="zh-CN" sz="1800" dirty="0"/>
              <a:t>  WHERE </a:t>
            </a:r>
            <a:r>
              <a:rPr lang="en-US" altLang="zh-CN" sz="1800" dirty="0" err="1"/>
              <a:t>Sno</a:t>
            </a:r>
            <a:r>
              <a:rPr lang="en-US" altLang="zh-CN" sz="1800" dirty="0"/>
              <a:t>='20180001';</a:t>
            </a:r>
          </a:p>
          <a:p>
            <a:pPr marL="0" indent="0">
              <a:lnSpc>
                <a:spcPct val="150000"/>
              </a:lnSpc>
              <a:spcBef>
                <a:spcPct val="0"/>
              </a:spcBef>
              <a:buFont typeface="Wingdings" pitchFamily="2" charset="2"/>
              <a:buChar char="n"/>
            </a:pPr>
            <a:r>
              <a:rPr lang="zh-CN" altLang="en-US" sz="1800" dirty="0"/>
              <a:t> 对视图的更新是无法转换成对基本表</a:t>
            </a:r>
            <a:r>
              <a:rPr lang="en-US" altLang="zh-CN" sz="1800" dirty="0"/>
              <a:t>SC</a:t>
            </a:r>
            <a:r>
              <a:rPr lang="zh-CN" altLang="en-US" sz="1800" dirty="0"/>
              <a:t>的更新，因为系统无法修改各科成</a:t>
            </a:r>
            <a:endParaRPr lang="en-US" altLang="zh-CN" sz="1800" dirty="0"/>
          </a:p>
          <a:p>
            <a:pPr marL="0" indent="0">
              <a:lnSpc>
                <a:spcPct val="150000"/>
              </a:lnSpc>
              <a:spcBef>
                <a:spcPct val="0"/>
              </a:spcBef>
              <a:buNone/>
            </a:pPr>
            <a:r>
              <a:rPr lang="en-US" altLang="zh-CN" sz="1800" dirty="0"/>
              <a:t>    </a:t>
            </a:r>
            <a:r>
              <a:rPr lang="zh-CN" altLang="en-US" sz="1800" dirty="0"/>
              <a:t>绩，以使</a:t>
            </a:r>
            <a:r>
              <a:rPr lang="en-US" altLang="zh-CN" sz="1800" dirty="0"/>
              <a:t>20180001</a:t>
            </a:r>
            <a:r>
              <a:rPr lang="zh-CN" altLang="en-US" sz="1800" dirty="0"/>
              <a:t>学生平均成绩成为</a:t>
            </a:r>
            <a:r>
              <a:rPr lang="en-US" altLang="zh-CN" sz="1800" dirty="0"/>
              <a:t>90</a:t>
            </a:r>
          </a:p>
          <a:p>
            <a:pPr marL="0" indent="0">
              <a:lnSpc>
                <a:spcPct val="150000"/>
              </a:lnSpc>
              <a:spcBef>
                <a:spcPct val="0"/>
              </a:spcBef>
              <a:buFont typeface="Wingdings" pitchFamily="2" charset="2"/>
              <a:buChar char="n"/>
            </a:pPr>
            <a:r>
              <a:rPr lang="zh-CN" altLang="en-US" sz="1800" dirty="0"/>
              <a:t> 所以</a:t>
            </a:r>
            <a:r>
              <a:rPr lang="en-US" altLang="zh-CN" sz="1800" dirty="0" err="1"/>
              <a:t>S_GradeAVG</a:t>
            </a:r>
            <a:r>
              <a:rPr lang="zh-CN" altLang="en-US" sz="1800" dirty="0"/>
              <a:t>视图是不可更新的</a:t>
            </a:r>
          </a:p>
          <a:p>
            <a:pPr marL="0" indent="0"/>
            <a:endParaRPr lang="zh-CN" altLang="en-US" dirty="0"/>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6F514557-F0C0-966D-2C8B-71E7E0307E41}"/>
              </a:ext>
            </a:extLst>
          </p:cNvPr>
          <p:cNvSpPr>
            <a:spLocks noGrp="1" noChangeArrowheads="1"/>
          </p:cNvSpPr>
          <p:nvPr>
            <p:ph type="title" idx="4294967295"/>
          </p:nvPr>
        </p:nvSpPr>
        <p:spPr>
          <a:xfrm>
            <a:off x="251520" y="374395"/>
            <a:ext cx="8229600" cy="848916"/>
          </a:xfrm>
        </p:spPr>
        <p:txBody>
          <a:bodyPr/>
          <a:lstStyle/>
          <a:p>
            <a:pPr eaLnBrk="1" hangingPunct="1"/>
            <a:r>
              <a:rPr lang="zh-CN" altLang="en-US" sz="2700" dirty="0"/>
              <a:t>更新视图（续）</a:t>
            </a:r>
            <a:endParaRPr lang="zh-CN" altLang="en-US" sz="2700" dirty="0">
              <a:latin typeface="宋体" panose="02010600030101010101" pitchFamily="2" charset="-122"/>
            </a:endParaRPr>
          </a:p>
        </p:txBody>
      </p:sp>
      <p:sp>
        <p:nvSpPr>
          <p:cNvPr id="74755" name="Rectangle 3">
            <a:extLst>
              <a:ext uri="{FF2B5EF4-FFF2-40B4-BE49-F238E27FC236}">
                <a16:creationId xmlns:a16="http://schemas.microsoft.com/office/drawing/2014/main" id="{A7CF2634-4C38-1C42-B6ED-88C11EBAFF9F}"/>
              </a:ext>
            </a:extLst>
          </p:cNvPr>
          <p:cNvSpPr>
            <a:spLocks noGrp="1" noChangeArrowheads="1"/>
          </p:cNvSpPr>
          <p:nvPr>
            <p:ph type="body" idx="4294967295"/>
          </p:nvPr>
        </p:nvSpPr>
        <p:spPr>
          <a:xfrm>
            <a:off x="457200" y="1340768"/>
            <a:ext cx="8229600" cy="3962400"/>
          </a:xfrm>
        </p:spPr>
        <p:txBody>
          <a:bodyPr>
            <a:normAutofit fontScale="92500"/>
          </a:bodyPr>
          <a:lstStyle/>
          <a:p>
            <a:pPr>
              <a:lnSpc>
                <a:spcPct val="150000"/>
              </a:lnSpc>
            </a:pPr>
            <a:r>
              <a:rPr lang="zh-CN" altLang="zh-CN" dirty="0">
                <a:latin typeface="宋体" panose="02010600030101010101" pitchFamily="2" charset="-122"/>
              </a:rPr>
              <a:t>一般地，</a:t>
            </a:r>
            <a:r>
              <a:rPr lang="zh-CN" altLang="zh-CN" dirty="0">
                <a:solidFill>
                  <a:srgbClr val="FF00FF"/>
                </a:solidFill>
                <a:latin typeface="宋体" panose="02010600030101010101" pitchFamily="2" charset="-122"/>
              </a:rPr>
              <a:t>行列子集视图</a:t>
            </a:r>
            <a:r>
              <a:rPr lang="zh-CN" altLang="zh-CN" dirty="0">
                <a:latin typeface="宋体" panose="02010600030101010101" pitchFamily="2" charset="-122"/>
              </a:rPr>
              <a:t>是可更新的</a:t>
            </a:r>
            <a:endParaRPr lang="en-US" altLang="zh-CN" dirty="0">
              <a:latin typeface="宋体" panose="02010600030101010101" pitchFamily="2" charset="-122"/>
            </a:endParaRPr>
          </a:p>
          <a:p>
            <a:pPr>
              <a:lnSpc>
                <a:spcPct val="150000"/>
              </a:lnSpc>
            </a:pPr>
            <a:r>
              <a:rPr lang="zh-CN" altLang="en-US" dirty="0">
                <a:latin typeface="宋体" panose="02010600030101010101" pitchFamily="2" charset="-122"/>
              </a:rPr>
              <a:t>除行列子集视图外，有些视图理论上是可更新的，还有些视图从理论上就是不可更新的</a:t>
            </a:r>
            <a:endParaRPr lang="en-US" altLang="zh-CN" dirty="0">
              <a:latin typeface="宋体" panose="02010600030101010101" pitchFamily="2" charset="-122"/>
            </a:endParaRPr>
          </a:p>
          <a:p>
            <a:pPr>
              <a:lnSpc>
                <a:spcPct val="150000"/>
              </a:lnSpc>
            </a:pPr>
            <a:r>
              <a:rPr lang="zh-CN" altLang="en-US" dirty="0">
                <a:solidFill>
                  <a:srgbClr val="FF00FF"/>
                </a:solidFill>
                <a:latin typeface="宋体" panose="02010600030101010101" pitchFamily="2" charset="-122"/>
              </a:rPr>
              <a:t>不可更新</a:t>
            </a:r>
            <a:r>
              <a:rPr lang="zh-CN" altLang="en-US" dirty="0">
                <a:latin typeface="宋体" panose="02010600030101010101" pitchFamily="2" charset="-122"/>
              </a:rPr>
              <a:t>的视图与</a:t>
            </a:r>
            <a:r>
              <a:rPr lang="zh-CN" altLang="en-US" dirty="0">
                <a:solidFill>
                  <a:srgbClr val="FF00FF"/>
                </a:solidFill>
                <a:latin typeface="宋体" panose="02010600030101010101" pitchFamily="2" charset="-122"/>
              </a:rPr>
              <a:t>不允许更新</a:t>
            </a:r>
            <a:r>
              <a:rPr lang="zh-CN" altLang="en-US" dirty="0">
                <a:latin typeface="宋体" panose="02010600030101010101" pitchFamily="2" charset="-122"/>
              </a:rPr>
              <a:t>的视图不同</a:t>
            </a:r>
            <a:endParaRPr lang="en-US" altLang="zh-CN" dirty="0">
              <a:latin typeface="宋体" panose="02010600030101010101" pitchFamily="2" charset="-122"/>
            </a:endParaRPr>
          </a:p>
          <a:p>
            <a:pPr lvl="1">
              <a:lnSpc>
                <a:spcPct val="150000"/>
              </a:lnSpc>
            </a:pPr>
            <a:r>
              <a:rPr lang="zh-CN" altLang="en-US" dirty="0">
                <a:latin typeface="宋体" panose="02010600030101010101" pitchFamily="2" charset="-122"/>
              </a:rPr>
              <a:t>前者指理论上已证明是不可更新视图</a:t>
            </a:r>
            <a:endParaRPr lang="en-US" altLang="zh-CN" dirty="0">
              <a:latin typeface="宋体" panose="02010600030101010101" pitchFamily="2" charset="-122"/>
            </a:endParaRPr>
          </a:p>
          <a:p>
            <a:pPr lvl="1">
              <a:lnSpc>
                <a:spcPct val="150000"/>
              </a:lnSpc>
            </a:pPr>
            <a:r>
              <a:rPr lang="zh-CN" altLang="en-US" dirty="0">
                <a:latin typeface="宋体" panose="02010600030101010101" pitchFamily="2" charset="-122"/>
              </a:rPr>
              <a:t>后者指实际系统中不支持其更新，但它本身有可能是可更新的视图</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F4A28BB8-D0CA-AC5A-95CC-2F4C9421CCB6}"/>
              </a:ext>
            </a:extLst>
          </p:cNvPr>
          <p:cNvSpPr>
            <a:spLocks noGrp="1" noChangeArrowheads="1"/>
          </p:cNvSpPr>
          <p:nvPr>
            <p:ph type="title" idx="4294967295"/>
          </p:nvPr>
        </p:nvSpPr>
        <p:spPr>
          <a:xfrm>
            <a:off x="611560" y="548680"/>
            <a:ext cx="8229600" cy="848916"/>
          </a:xfrm>
        </p:spPr>
        <p:txBody>
          <a:bodyPr/>
          <a:lstStyle/>
          <a:p>
            <a:pPr eaLnBrk="1" hangingPunct="1"/>
            <a:r>
              <a:rPr lang="en-US" altLang="zh-CN" sz="2700" dirty="0"/>
              <a:t>3.6  </a:t>
            </a:r>
            <a:r>
              <a:rPr lang="zh-CN" altLang="en-US" sz="2700" dirty="0"/>
              <a:t>视图</a:t>
            </a:r>
          </a:p>
        </p:txBody>
      </p:sp>
      <p:sp>
        <p:nvSpPr>
          <p:cNvPr id="75779" name="Rectangle 3">
            <a:extLst>
              <a:ext uri="{FF2B5EF4-FFF2-40B4-BE49-F238E27FC236}">
                <a16:creationId xmlns:a16="http://schemas.microsoft.com/office/drawing/2014/main" id="{21B2D3D3-858B-F98E-2EEA-BB8069D9C073}"/>
              </a:ext>
            </a:extLst>
          </p:cNvPr>
          <p:cNvSpPr>
            <a:spLocks noGrp="1" noChangeArrowheads="1"/>
          </p:cNvSpPr>
          <p:nvPr>
            <p:ph type="body" idx="4294967295"/>
          </p:nvPr>
        </p:nvSpPr>
        <p:spPr>
          <a:xfrm>
            <a:off x="1439652" y="1808820"/>
            <a:ext cx="5894784" cy="3371850"/>
          </a:xfrm>
        </p:spPr>
        <p:txBody>
          <a:bodyPr/>
          <a:lstStyle/>
          <a:p>
            <a:pPr eaLnBrk="1" hangingPunct="1">
              <a:lnSpc>
                <a:spcPct val="180000"/>
              </a:lnSpc>
              <a:buFont typeface="Wingdings" pitchFamily="2" charset="2"/>
              <a:buNone/>
            </a:pPr>
            <a:r>
              <a:rPr lang="en-US" altLang="zh-CN" dirty="0"/>
              <a:t>3.6.1  </a:t>
            </a:r>
            <a:r>
              <a:rPr lang="zh-CN" altLang="en-US" dirty="0"/>
              <a:t>定义视图</a:t>
            </a:r>
          </a:p>
          <a:p>
            <a:pPr eaLnBrk="1" hangingPunct="1">
              <a:lnSpc>
                <a:spcPct val="180000"/>
              </a:lnSpc>
              <a:buFont typeface="Wingdings" pitchFamily="2" charset="2"/>
              <a:buNone/>
            </a:pPr>
            <a:r>
              <a:rPr lang="en-US" altLang="zh-CN" dirty="0"/>
              <a:t>3.6.2  </a:t>
            </a:r>
            <a:r>
              <a:rPr lang="zh-CN" altLang="en-US" dirty="0"/>
              <a:t>查询视图</a:t>
            </a:r>
          </a:p>
          <a:p>
            <a:pPr eaLnBrk="1" hangingPunct="1">
              <a:lnSpc>
                <a:spcPct val="180000"/>
              </a:lnSpc>
              <a:buFont typeface="Wingdings" pitchFamily="2" charset="2"/>
              <a:buNone/>
            </a:pPr>
            <a:r>
              <a:rPr lang="en-US" altLang="zh-CN" dirty="0"/>
              <a:t>3.6.3  </a:t>
            </a:r>
            <a:r>
              <a:rPr lang="zh-CN" altLang="en-US" dirty="0"/>
              <a:t>更新视图</a:t>
            </a:r>
          </a:p>
          <a:p>
            <a:pPr eaLnBrk="1" hangingPunct="1">
              <a:lnSpc>
                <a:spcPct val="180000"/>
              </a:lnSpc>
              <a:buFont typeface="Wingdings" pitchFamily="2" charset="2"/>
              <a:buNone/>
            </a:pPr>
            <a:r>
              <a:rPr lang="en-US" altLang="zh-CN" dirty="0">
                <a:solidFill>
                  <a:srgbClr val="00B050"/>
                </a:solidFill>
              </a:rPr>
              <a:t>3.6.4  </a:t>
            </a:r>
            <a:r>
              <a:rPr lang="zh-CN" altLang="en-US" dirty="0">
                <a:solidFill>
                  <a:srgbClr val="00B050"/>
                </a:solidFill>
              </a:rPr>
              <a:t>视图的作用</a:t>
            </a:r>
          </a:p>
          <a:p>
            <a:pPr eaLnBrk="1" hangingPunct="1">
              <a:buFont typeface="Wingdings" pitchFamily="2" charset="2"/>
              <a:buNone/>
            </a:pPr>
            <a:endParaRPr lang="en-US" altLang="zh-CN" dirty="0">
              <a:solidFill>
                <a:srgbClr val="0033CC"/>
              </a:solidFill>
            </a:endParaRP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08AD16CA-937F-055D-C693-9738625ED945}"/>
              </a:ext>
            </a:extLst>
          </p:cNvPr>
          <p:cNvSpPr>
            <a:spLocks noGrp="1" noChangeArrowheads="1"/>
          </p:cNvSpPr>
          <p:nvPr>
            <p:ph type="title" idx="4294967295"/>
          </p:nvPr>
        </p:nvSpPr>
        <p:spPr>
          <a:xfrm>
            <a:off x="323528" y="404664"/>
            <a:ext cx="8229600" cy="848916"/>
          </a:xfrm>
        </p:spPr>
        <p:txBody>
          <a:bodyPr/>
          <a:lstStyle/>
          <a:p>
            <a:pPr eaLnBrk="1" hangingPunct="1"/>
            <a:r>
              <a:rPr lang="en-US" altLang="zh-CN" sz="2700" dirty="0"/>
              <a:t>3.6.4  </a:t>
            </a:r>
            <a:r>
              <a:rPr lang="zh-CN" altLang="en-US" sz="2700" dirty="0"/>
              <a:t>视图的作用</a:t>
            </a:r>
          </a:p>
        </p:txBody>
      </p:sp>
      <p:sp>
        <p:nvSpPr>
          <p:cNvPr id="76803" name="Rectangle 3">
            <a:extLst>
              <a:ext uri="{FF2B5EF4-FFF2-40B4-BE49-F238E27FC236}">
                <a16:creationId xmlns:a16="http://schemas.microsoft.com/office/drawing/2014/main" id="{A2355871-3330-8AEE-1801-BEED3DA6AE63}"/>
              </a:ext>
            </a:extLst>
          </p:cNvPr>
          <p:cNvSpPr>
            <a:spLocks noGrp="1" noChangeArrowheads="1"/>
          </p:cNvSpPr>
          <p:nvPr>
            <p:ph type="body" idx="4294967295"/>
          </p:nvPr>
        </p:nvSpPr>
        <p:spPr>
          <a:xfrm>
            <a:off x="884276" y="1556792"/>
            <a:ext cx="7668852" cy="4072979"/>
          </a:xfrm>
        </p:spPr>
        <p:txBody>
          <a:bodyPr/>
          <a:lstStyle/>
          <a:p>
            <a:pPr marL="0" indent="0">
              <a:lnSpc>
                <a:spcPct val="150000"/>
              </a:lnSpc>
              <a:buNone/>
            </a:pPr>
            <a:r>
              <a:rPr lang="en-US" altLang="zh-CN" sz="2400" dirty="0"/>
              <a:t>1.</a:t>
            </a:r>
            <a:r>
              <a:rPr lang="zh-CN" altLang="en-US" sz="2400" dirty="0"/>
              <a:t>视图能够对机密数据提供安全保护</a:t>
            </a:r>
          </a:p>
          <a:p>
            <a:pPr marL="0" indent="0">
              <a:lnSpc>
                <a:spcPct val="150000"/>
              </a:lnSpc>
              <a:buNone/>
            </a:pPr>
            <a:r>
              <a:rPr lang="en-US" altLang="zh-CN" sz="2400" dirty="0"/>
              <a:t>2.</a:t>
            </a:r>
            <a:r>
              <a:rPr lang="zh-CN" altLang="en-US" sz="2400" dirty="0"/>
              <a:t>视图对重构数据库提供了一定程度的逻辑独立性 </a:t>
            </a:r>
            <a:endParaRPr lang="en-US" altLang="zh-CN" sz="2400" dirty="0"/>
          </a:p>
          <a:p>
            <a:pPr marL="0" indent="0">
              <a:lnSpc>
                <a:spcPct val="150000"/>
              </a:lnSpc>
              <a:buNone/>
            </a:pPr>
            <a:r>
              <a:rPr lang="en-US" altLang="zh-CN" sz="2400" dirty="0"/>
              <a:t>3.</a:t>
            </a:r>
            <a:r>
              <a:rPr lang="zh-CN" altLang="en-US" sz="2400" dirty="0"/>
              <a:t>视图能够简化用户的操作</a:t>
            </a:r>
          </a:p>
          <a:p>
            <a:pPr marL="0" indent="0">
              <a:lnSpc>
                <a:spcPct val="150000"/>
              </a:lnSpc>
              <a:buNone/>
            </a:pPr>
            <a:r>
              <a:rPr lang="en-US" altLang="zh-CN" sz="2400" dirty="0"/>
              <a:t>4.</a:t>
            </a:r>
            <a:r>
              <a:rPr lang="zh-CN" altLang="en-US" sz="2400" dirty="0"/>
              <a:t>视图使用户能以多种角度看待同一数据 </a:t>
            </a:r>
          </a:p>
          <a:p>
            <a:pPr eaLnBrk="1" hangingPunct="1"/>
            <a:endParaRPr lang="en-US" altLang="zh-CN" dirty="0"/>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B3C3CF70-A4C1-00AC-B002-C628C983411F}"/>
              </a:ext>
            </a:extLst>
          </p:cNvPr>
          <p:cNvSpPr>
            <a:spLocks noGrp="1" noChangeArrowheads="1"/>
          </p:cNvSpPr>
          <p:nvPr>
            <p:ph type="title" idx="4294967295"/>
          </p:nvPr>
        </p:nvSpPr>
        <p:spPr>
          <a:xfrm>
            <a:off x="457200" y="404664"/>
            <a:ext cx="8229600" cy="848916"/>
          </a:xfrm>
        </p:spPr>
        <p:txBody>
          <a:bodyPr/>
          <a:lstStyle/>
          <a:p>
            <a:r>
              <a:rPr lang="zh-CN" altLang="en-US" sz="2700" dirty="0"/>
              <a:t>视图的作用（续）</a:t>
            </a:r>
          </a:p>
        </p:txBody>
      </p:sp>
      <p:sp>
        <p:nvSpPr>
          <p:cNvPr id="77827" name="Rectangle 3">
            <a:extLst>
              <a:ext uri="{FF2B5EF4-FFF2-40B4-BE49-F238E27FC236}">
                <a16:creationId xmlns:a16="http://schemas.microsoft.com/office/drawing/2014/main" id="{3D485DFB-1841-9E5D-0394-9A564DED61F1}"/>
              </a:ext>
            </a:extLst>
          </p:cNvPr>
          <p:cNvSpPr>
            <a:spLocks noGrp="1" noChangeArrowheads="1"/>
          </p:cNvSpPr>
          <p:nvPr>
            <p:ph type="body" idx="4294967295"/>
          </p:nvPr>
        </p:nvSpPr>
        <p:spPr>
          <a:xfrm>
            <a:off x="359532" y="1484784"/>
            <a:ext cx="8424936" cy="4200358"/>
          </a:xfrm>
        </p:spPr>
        <p:txBody>
          <a:bodyPr>
            <a:normAutofit lnSpcReduction="10000"/>
          </a:bodyPr>
          <a:lstStyle/>
          <a:p>
            <a:pPr>
              <a:lnSpc>
                <a:spcPct val="150000"/>
              </a:lnSpc>
            </a:pPr>
            <a:r>
              <a:rPr lang="en-US" altLang="zh-CN" dirty="0"/>
              <a:t>1.</a:t>
            </a:r>
            <a:r>
              <a:rPr lang="zh-CN" altLang="en-US" dirty="0"/>
              <a:t>视图能够对机密数据提供安全保护</a:t>
            </a:r>
          </a:p>
          <a:p>
            <a:pPr lvl="1">
              <a:lnSpc>
                <a:spcPct val="150000"/>
              </a:lnSpc>
            </a:pPr>
            <a:r>
              <a:rPr lang="zh-CN" altLang="zh-CN" dirty="0">
                <a:latin typeface="Times New Roman" panose="02020603050405020304" pitchFamily="18" charset="0"/>
                <a:cs typeface="Times New Roman" panose="02020603050405020304" pitchFamily="18" charset="0"/>
              </a:rPr>
              <a:t>对不同的用户定义不同的视图，使机密数据不出现在不应看到这些数据的用户视图上</a:t>
            </a:r>
            <a:endParaRPr lang="en-US" altLang="zh-CN" dirty="0">
              <a:latin typeface="Times New Roman" panose="02020603050405020304" pitchFamily="18" charset="0"/>
              <a:cs typeface="Times New Roman" panose="02020603050405020304" pitchFamily="18" charset="0"/>
            </a:endParaRPr>
          </a:p>
          <a:p>
            <a:pPr lvl="1">
              <a:lnSpc>
                <a:spcPct val="150000"/>
              </a:lnSpc>
            </a:pPr>
            <a:r>
              <a:rPr lang="zh-CN" altLang="zh-CN" dirty="0">
                <a:latin typeface="Times New Roman" panose="02020603050405020304" pitchFamily="18" charset="0"/>
                <a:cs typeface="Times New Roman" panose="02020603050405020304" pitchFamily="18" charset="0"/>
              </a:rPr>
              <a:t>自动提供了对机密数据的安全保护功能</a:t>
            </a:r>
            <a:endParaRPr lang="en-US" altLang="zh-CN" dirty="0">
              <a:latin typeface="Times New Roman" panose="02020603050405020304" pitchFamily="18" charset="0"/>
              <a:cs typeface="Times New Roman" panose="02020603050405020304" pitchFamily="18" charset="0"/>
            </a:endParaRPr>
          </a:p>
          <a:p>
            <a:pPr lvl="1">
              <a:lnSpc>
                <a:spcPct val="150000"/>
              </a:lnSpc>
            </a:pPr>
            <a:r>
              <a:rPr lang="zh-CN" altLang="zh-CN" dirty="0">
                <a:latin typeface="Times New Roman" panose="02020603050405020304" pitchFamily="18" charset="0"/>
                <a:cs typeface="Times New Roman" panose="02020603050405020304" pitchFamily="18" charset="0"/>
              </a:rPr>
              <a:t>例如，</a:t>
            </a:r>
            <a:r>
              <a:rPr lang="en-US" altLang="zh-CN" dirty="0">
                <a:latin typeface="Arial" panose="020B0604020202020204" pitchFamily="34" charset="0"/>
                <a:ea typeface="宋体" panose="02010600030101010101" pitchFamily="2" charset="-122"/>
              </a:rPr>
              <a:t>Student</a:t>
            </a:r>
            <a:r>
              <a:rPr lang="zh-CN" altLang="zh-CN" dirty="0">
                <a:latin typeface="Arial" panose="020B0604020202020204" pitchFamily="34" charset="0"/>
                <a:ea typeface="宋体" panose="02010600030101010101" pitchFamily="2" charset="-122"/>
                <a:cs typeface="Times New Roman" panose="02020603050405020304" pitchFamily="18" charset="0"/>
              </a:rPr>
              <a:t>表涉及全校</a:t>
            </a:r>
            <a:r>
              <a:rPr lang="en-US" altLang="zh-CN" dirty="0">
                <a:latin typeface="Arial" panose="020B0604020202020204" pitchFamily="34" charset="0"/>
                <a:ea typeface="宋体" panose="02010600030101010101" pitchFamily="2" charset="-122"/>
              </a:rPr>
              <a:t>30</a:t>
            </a:r>
            <a:r>
              <a:rPr lang="zh-CN" altLang="zh-CN" dirty="0">
                <a:latin typeface="Arial" panose="020B0604020202020204" pitchFamily="34" charset="0"/>
                <a:ea typeface="宋体" panose="02010600030101010101" pitchFamily="2" charset="-122"/>
                <a:cs typeface="Times New Roman" panose="02020603050405020304" pitchFamily="18" charset="0"/>
              </a:rPr>
              <a:t>个院系的学生数据</a:t>
            </a:r>
            <a:endParaRPr lang="en-US" altLang="zh-CN" dirty="0">
              <a:latin typeface="Arial" panose="020B0604020202020204" pitchFamily="34" charset="0"/>
              <a:ea typeface="宋体" panose="02010600030101010101" pitchFamily="2" charset="-122"/>
              <a:cs typeface="Times New Roman" panose="02020603050405020304" pitchFamily="18" charset="0"/>
            </a:endParaRPr>
          </a:p>
          <a:p>
            <a:pPr lvl="2">
              <a:lnSpc>
                <a:spcPct val="160000"/>
              </a:lnSpc>
              <a:buFont typeface="Wingdings" pitchFamily="2" charset="2"/>
              <a:buChar char="l"/>
            </a:pPr>
            <a:r>
              <a:rPr lang="zh-CN" altLang="zh-CN" sz="1800" dirty="0">
                <a:latin typeface="Times New Roman" panose="02020603050405020304" pitchFamily="18" charset="0"/>
                <a:cs typeface="Times New Roman" panose="02020603050405020304" pitchFamily="18" charset="0"/>
              </a:rPr>
              <a:t>可以在其上定义</a:t>
            </a:r>
            <a:r>
              <a:rPr lang="en-US" altLang="zh-CN" sz="1800" dirty="0">
                <a:latin typeface="Times New Roman" panose="02020603050405020304" pitchFamily="18" charset="0"/>
                <a:cs typeface="Times New Roman" panose="02020603050405020304" pitchFamily="18" charset="0"/>
              </a:rPr>
              <a:t>30</a:t>
            </a:r>
            <a:r>
              <a:rPr lang="zh-CN" altLang="zh-CN" sz="1800" dirty="0">
                <a:latin typeface="Times New Roman" panose="02020603050405020304" pitchFamily="18" charset="0"/>
                <a:cs typeface="Times New Roman" panose="02020603050405020304" pitchFamily="18" charset="0"/>
              </a:rPr>
              <a:t>个视图</a:t>
            </a:r>
            <a:endParaRPr lang="en-US" altLang="zh-CN" sz="1800" dirty="0">
              <a:latin typeface="Times New Roman" panose="02020603050405020304" pitchFamily="18" charset="0"/>
              <a:cs typeface="Times New Roman" panose="02020603050405020304" pitchFamily="18" charset="0"/>
            </a:endParaRPr>
          </a:p>
          <a:p>
            <a:pPr lvl="2">
              <a:lnSpc>
                <a:spcPct val="150000"/>
              </a:lnSpc>
              <a:buFont typeface="Wingdings" pitchFamily="2" charset="2"/>
              <a:buChar char="l"/>
            </a:pPr>
            <a:r>
              <a:rPr lang="zh-CN" altLang="zh-CN" sz="1800" dirty="0">
                <a:latin typeface="Times New Roman" panose="02020603050405020304" pitchFamily="18" charset="0"/>
                <a:cs typeface="Times New Roman" panose="02020603050405020304" pitchFamily="18" charset="0"/>
              </a:rPr>
              <a:t>每个视图只包含一个院系的学生数据</a:t>
            </a:r>
            <a:endParaRPr lang="en-US" altLang="zh-CN" sz="1800" dirty="0">
              <a:latin typeface="Times New Roman" panose="02020603050405020304" pitchFamily="18" charset="0"/>
              <a:cs typeface="Times New Roman" panose="02020603050405020304" pitchFamily="18" charset="0"/>
            </a:endParaRPr>
          </a:p>
          <a:p>
            <a:pPr lvl="2">
              <a:lnSpc>
                <a:spcPct val="150000"/>
              </a:lnSpc>
              <a:buFont typeface="Wingdings" pitchFamily="2" charset="2"/>
              <a:buChar char="l"/>
            </a:pPr>
            <a:r>
              <a:rPr lang="zh-CN" altLang="zh-CN" sz="1800" dirty="0">
                <a:latin typeface="Times New Roman" panose="02020603050405020304" pitchFamily="18" charset="0"/>
                <a:cs typeface="Times New Roman" panose="02020603050405020304" pitchFamily="18" charset="0"/>
              </a:rPr>
              <a:t>只允许每个院系的主任查询和修改本院系的学生视图</a:t>
            </a:r>
            <a:endParaRPr lang="en-US" altLang="zh-CN" sz="1800" dirty="0"/>
          </a:p>
          <a:p>
            <a:pPr>
              <a:buFont typeface="Wingdings" pitchFamily="2" charset="2"/>
              <a:buNone/>
            </a:pPr>
            <a:endParaRPr lang="en-US" altLang="zh-CN" dirty="0"/>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F3A7C843-DAFE-D1F5-E671-617AF749D984}"/>
              </a:ext>
            </a:extLst>
          </p:cNvPr>
          <p:cNvSpPr>
            <a:spLocks noGrp="1" noChangeArrowheads="1"/>
          </p:cNvSpPr>
          <p:nvPr>
            <p:ph type="title" idx="4294967295"/>
          </p:nvPr>
        </p:nvSpPr>
        <p:spPr>
          <a:xfrm>
            <a:off x="611560" y="476672"/>
            <a:ext cx="8229600" cy="848916"/>
          </a:xfrm>
        </p:spPr>
        <p:txBody>
          <a:bodyPr/>
          <a:lstStyle/>
          <a:p>
            <a:r>
              <a:rPr lang="zh-CN" altLang="en-US" sz="2700" dirty="0"/>
              <a:t>视图的作用（续）</a:t>
            </a:r>
          </a:p>
        </p:txBody>
      </p:sp>
      <p:sp>
        <p:nvSpPr>
          <p:cNvPr id="78851" name="Rectangle 3">
            <a:extLst>
              <a:ext uri="{FF2B5EF4-FFF2-40B4-BE49-F238E27FC236}">
                <a16:creationId xmlns:a16="http://schemas.microsoft.com/office/drawing/2014/main" id="{FC4A1375-5F58-C9F3-B685-C3BC7B690C1C}"/>
              </a:ext>
            </a:extLst>
          </p:cNvPr>
          <p:cNvSpPr>
            <a:spLocks noGrp="1" noChangeArrowheads="1"/>
          </p:cNvSpPr>
          <p:nvPr>
            <p:ph type="body" idx="4294967295"/>
          </p:nvPr>
        </p:nvSpPr>
        <p:spPr>
          <a:xfrm>
            <a:off x="905272" y="1681163"/>
            <a:ext cx="7411144" cy="4126706"/>
          </a:xfrm>
        </p:spPr>
        <p:txBody>
          <a:bodyPr>
            <a:normAutofit fontScale="85000" lnSpcReduction="10000"/>
          </a:bodyPr>
          <a:lstStyle/>
          <a:p>
            <a:pPr>
              <a:lnSpc>
                <a:spcPct val="150000"/>
              </a:lnSpc>
            </a:pPr>
            <a:r>
              <a:rPr lang="en-US" altLang="zh-CN" dirty="0"/>
              <a:t>2.</a:t>
            </a:r>
            <a:r>
              <a:rPr lang="zh-CN" altLang="en-US" dirty="0"/>
              <a:t>视图对重构数据库提供了一定程度的逻辑独立性</a:t>
            </a:r>
          </a:p>
          <a:p>
            <a:pPr lvl="1">
              <a:lnSpc>
                <a:spcPct val="150000"/>
              </a:lnSpc>
            </a:pPr>
            <a:r>
              <a:rPr lang="zh-CN" altLang="zh-CN" dirty="0">
                <a:latin typeface="Times New Roman" panose="02020603050405020304" pitchFamily="18" charset="0"/>
                <a:cs typeface="Times New Roman" panose="02020603050405020304" pitchFamily="18" charset="0"/>
              </a:rPr>
              <a:t>数据的逻辑独立性是指当数据库重构造时，如增加新的关系或对原有关系增加新的字段等，用户的应用程序不会受影响</a:t>
            </a:r>
            <a:endParaRPr lang="en-US" altLang="zh-CN" dirty="0"/>
          </a:p>
          <a:p>
            <a:pPr lvl="1">
              <a:lnSpc>
                <a:spcPct val="150000"/>
              </a:lnSpc>
            </a:pPr>
            <a:r>
              <a:rPr lang="zh-CN" altLang="en-US" dirty="0"/>
              <a:t>数据库重构 ：</a:t>
            </a:r>
          </a:p>
          <a:p>
            <a:pPr>
              <a:lnSpc>
                <a:spcPct val="150000"/>
              </a:lnSpc>
              <a:buFont typeface="Wingdings" pitchFamily="2" charset="2"/>
              <a:buNone/>
            </a:pPr>
            <a:r>
              <a:rPr lang="zh-CN" altLang="en-US" sz="1800" dirty="0"/>
              <a:t>例：</a:t>
            </a:r>
            <a:r>
              <a:rPr lang="zh-CN" altLang="en-US" sz="2100" dirty="0"/>
              <a:t>学生关系</a:t>
            </a:r>
            <a:r>
              <a:rPr lang="en-US" altLang="zh-CN" sz="2100" dirty="0"/>
              <a:t>Student</a:t>
            </a:r>
            <a:r>
              <a:rPr lang="zh-CN" altLang="en-US" sz="2100" dirty="0"/>
              <a:t>(</a:t>
            </a:r>
            <a:r>
              <a:rPr lang="en-US" altLang="zh-CN" sz="2100" dirty="0" err="1"/>
              <a:t>Sno</a:t>
            </a:r>
            <a:r>
              <a:rPr lang="zh-CN" altLang="en-US" sz="2100" dirty="0"/>
              <a:t>,</a:t>
            </a:r>
            <a:r>
              <a:rPr lang="en-US" altLang="zh-CN" sz="2100" dirty="0" err="1"/>
              <a:t>Sname</a:t>
            </a:r>
            <a:r>
              <a:rPr lang="zh-CN" altLang="en-US" sz="2100" dirty="0"/>
              <a:t>,</a:t>
            </a:r>
            <a:r>
              <a:rPr lang="en-US" altLang="zh-CN" sz="2100" dirty="0" err="1"/>
              <a:t>Ssex</a:t>
            </a:r>
            <a:r>
              <a:rPr lang="zh-CN" altLang="en-US" sz="2100" dirty="0"/>
              <a:t>,</a:t>
            </a:r>
            <a:r>
              <a:rPr lang="en-US" altLang="zh-CN" sz="2100" dirty="0" err="1"/>
              <a:t>Sbirthdate</a:t>
            </a:r>
            <a:r>
              <a:rPr lang="zh-CN" altLang="en-US" sz="2100" dirty="0"/>
              <a:t>,</a:t>
            </a:r>
            <a:r>
              <a:rPr lang="en-US" altLang="zh-CN" sz="2100" dirty="0" err="1"/>
              <a:t>Smajor</a:t>
            </a:r>
            <a:r>
              <a:rPr lang="zh-CN" altLang="en-US" sz="2100" dirty="0"/>
              <a:t>)</a:t>
            </a:r>
            <a:r>
              <a:rPr lang="en-US" altLang="zh-CN" sz="2100" dirty="0"/>
              <a:t> </a:t>
            </a:r>
          </a:p>
          <a:p>
            <a:pPr>
              <a:lnSpc>
                <a:spcPct val="150000"/>
              </a:lnSpc>
              <a:buFont typeface="Wingdings" pitchFamily="2" charset="2"/>
              <a:buNone/>
            </a:pPr>
            <a:r>
              <a:rPr lang="en-US" altLang="zh-CN" sz="2100" dirty="0"/>
              <a:t>	   “</a:t>
            </a:r>
            <a:r>
              <a:rPr lang="zh-CN" altLang="en-US" sz="2100" dirty="0"/>
              <a:t>垂直”地分成两个基本表：</a:t>
            </a:r>
          </a:p>
          <a:p>
            <a:pPr>
              <a:lnSpc>
                <a:spcPct val="150000"/>
              </a:lnSpc>
              <a:buFont typeface="Wingdings" pitchFamily="2" charset="2"/>
              <a:buNone/>
            </a:pPr>
            <a:r>
              <a:rPr lang="zh-CN" altLang="en-US" sz="2100" dirty="0"/>
              <a:t>        </a:t>
            </a:r>
            <a:r>
              <a:rPr lang="en-US" altLang="zh-CN" sz="2100" dirty="0"/>
              <a:t>SX</a:t>
            </a:r>
            <a:r>
              <a:rPr lang="zh-CN" altLang="en-US" sz="2100" dirty="0"/>
              <a:t>(</a:t>
            </a:r>
            <a:r>
              <a:rPr lang="en-US" altLang="zh-CN" sz="2100" dirty="0" err="1"/>
              <a:t>Sno</a:t>
            </a:r>
            <a:r>
              <a:rPr lang="zh-CN" altLang="en-US" sz="2100" dirty="0"/>
              <a:t>,</a:t>
            </a:r>
            <a:r>
              <a:rPr lang="en-US" altLang="zh-CN" sz="2100" dirty="0" err="1"/>
              <a:t>Sname</a:t>
            </a:r>
            <a:r>
              <a:rPr lang="zh-CN" altLang="en-US" sz="2100" dirty="0"/>
              <a:t>,</a:t>
            </a:r>
            <a:r>
              <a:rPr lang="en-US" altLang="zh-CN" sz="2100" dirty="0" err="1"/>
              <a:t>Sbirthdate</a:t>
            </a:r>
            <a:r>
              <a:rPr lang="zh-CN" altLang="en-US" sz="2100" dirty="0"/>
              <a:t>)</a:t>
            </a:r>
            <a:r>
              <a:rPr lang="en-US" altLang="zh-CN" sz="2100" dirty="0"/>
              <a:t>        </a:t>
            </a:r>
          </a:p>
          <a:p>
            <a:pPr>
              <a:lnSpc>
                <a:spcPct val="150000"/>
              </a:lnSpc>
              <a:buFont typeface="Wingdings" pitchFamily="2" charset="2"/>
              <a:buNone/>
            </a:pPr>
            <a:r>
              <a:rPr lang="zh-CN" altLang="en-US" sz="2100" dirty="0"/>
              <a:t>	    </a:t>
            </a:r>
            <a:r>
              <a:rPr lang="en-US" altLang="zh-CN" sz="2100" dirty="0"/>
              <a:t>SY</a:t>
            </a:r>
            <a:r>
              <a:rPr lang="zh-CN" altLang="en-US" sz="2100" dirty="0"/>
              <a:t>(</a:t>
            </a:r>
            <a:r>
              <a:rPr lang="en-US" altLang="zh-CN" sz="2100" dirty="0" err="1"/>
              <a:t>Sno</a:t>
            </a:r>
            <a:r>
              <a:rPr lang="zh-CN" altLang="en-US" sz="2100" dirty="0"/>
              <a:t>,</a:t>
            </a:r>
            <a:r>
              <a:rPr lang="en-US" altLang="zh-CN" sz="2100" dirty="0" err="1"/>
              <a:t>Ssex</a:t>
            </a:r>
            <a:r>
              <a:rPr lang="zh-CN" altLang="en-US" sz="2100" dirty="0"/>
              <a:t>,</a:t>
            </a:r>
            <a:r>
              <a:rPr lang="en-US" altLang="zh-CN" sz="2100" dirty="0" err="1"/>
              <a:t>Smajor</a:t>
            </a:r>
            <a:r>
              <a:rPr lang="zh-CN" altLang="en-US" sz="2100" dirty="0"/>
              <a:t>)</a:t>
            </a:r>
          </a:p>
          <a:p>
            <a:pPr>
              <a:buFont typeface="Wingdings" pitchFamily="2" charset="2"/>
              <a:buNone/>
            </a:pPr>
            <a:endParaRPr lang="en-US" altLang="zh-CN" sz="1500" dirty="0"/>
          </a:p>
          <a:p>
            <a:pPr>
              <a:buFont typeface="Wingdings" pitchFamily="2" charset="2"/>
              <a:buNone/>
            </a:pPr>
            <a:endParaRPr lang="en-US" altLang="zh-CN" dirty="0"/>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标题 1">
            <a:extLst>
              <a:ext uri="{FF2B5EF4-FFF2-40B4-BE49-F238E27FC236}">
                <a16:creationId xmlns:a16="http://schemas.microsoft.com/office/drawing/2014/main" id="{43557E79-3634-514F-8A8F-01C616994535}"/>
              </a:ext>
            </a:extLst>
          </p:cNvPr>
          <p:cNvSpPr>
            <a:spLocks noGrp="1" noChangeArrowheads="1"/>
          </p:cNvSpPr>
          <p:nvPr>
            <p:ph type="title" idx="4294967295"/>
          </p:nvPr>
        </p:nvSpPr>
        <p:spPr>
          <a:xfrm>
            <a:off x="755576" y="435908"/>
            <a:ext cx="8229600" cy="848916"/>
          </a:xfrm>
        </p:spPr>
        <p:txBody>
          <a:bodyPr/>
          <a:lstStyle/>
          <a:p>
            <a:r>
              <a:rPr lang="zh-CN" altLang="en-US" sz="2700" dirty="0"/>
              <a:t>视图的作用（续）</a:t>
            </a:r>
          </a:p>
        </p:txBody>
      </p:sp>
      <p:sp>
        <p:nvSpPr>
          <p:cNvPr id="79875" name="内容占位符 2">
            <a:extLst>
              <a:ext uri="{FF2B5EF4-FFF2-40B4-BE49-F238E27FC236}">
                <a16:creationId xmlns:a16="http://schemas.microsoft.com/office/drawing/2014/main" id="{53079FD9-A356-9736-B407-0D095879CB92}"/>
              </a:ext>
            </a:extLst>
          </p:cNvPr>
          <p:cNvSpPr>
            <a:spLocks noGrp="1" noChangeArrowheads="1"/>
          </p:cNvSpPr>
          <p:nvPr>
            <p:ph idx="4294967295"/>
          </p:nvPr>
        </p:nvSpPr>
        <p:spPr>
          <a:xfrm>
            <a:off x="755576" y="1628800"/>
            <a:ext cx="6858000" cy="3907631"/>
          </a:xfrm>
        </p:spPr>
        <p:txBody>
          <a:bodyPr>
            <a:normAutofit fontScale="92500" lnSpcReduction="10000"/>
          </a:bodyPr>
          <a:lstStyle/>
          <a:p>
            <a:pPr>
              <a:lnSpc>
                <a:spcPct val="150000"/>
              </a:lnSpc>
              <a:spcBef>
                <a:spcPct val="0"/>
              </a:spcBef>
              <a:buFont typeface="Wingdings" pitchFamily="2" charset="2"/>
              <a:buNone/>
            </a:pPr>
            <a:r>
              <a:rPr lang="zh-CN" altLang="en-US" sz="1800" dirty="0"/>
              <a:t>通过建立一个视图</a:t>
            </a:r>
            <a:r>
              <a:rPr lang="en-US" altLang="zh-CN" sz="1800" dirty="0"/>
              <a:t>Student</a:t>
            </a:r>
            <a:r>
              <a:rPr lang="zh-CN" altLang="en-US" sz="1800" dirty="0"/>
              <a:t>：</a:t>
            </a:r>
          </a:p>
          <a:p>
            <a:pPr lvl="1">
              <a:lnSpc>
                <a:spcPct val="150000"/>
              </a:lnSpc>
              <a:spcBef>
                <a:spcPct val="0"/>
              </a:spcBef>
              <a:buFont typeface="Wingdings" pitchFamily="2" charset="2"/>
              <a:buNone/>
            </a:pPr>
            <a:r>
              <a:rPr lang="en-US" altLang="zh-CN" sz="1650" dirty="0"/>
              <a:t>CREATE VIEW  Student</a:t>
            </a:r>
            <a:r>
              <a:rPr lang="zh-CN" altLang="en-US" sz="1650" dirty="0"/>
              <a:t>(</a:t>
            </a:r>
            <a:r>
              <a:rPr lang="en-US" altLang="zh-CN" sz="1650" dirty="0" err="1"/>
              <a:t>Sno,Sname,Ssex,Sbirthdate</a:t>
            </a:r>
            <a:r>
              <a:rPr lang="zh-CN" altLang="en-US" sz="1650" dirty="0"/>
              <a:t>,</a:t>
            </a:r>
            <a:r>
              <a:rPr lang="en-US" altLang="zh-CN" sz="1650" dirty="0" err="1"/>
              <a:t>Smajor</a:t>
            </a:r>
            <a:r>
              <a:rPr lang="zh-CN" altLang="en-US" sz="1650" dirty="0"/>
              <a:t>)</a:t>
            </a:r>
          </a:p>
          <a:p>
            <a:pPr lvl="1">
              <a:lnSpc>
                <a:spcPct val="150000"/>
              </a:lnSpc>
              <a:spcBef>
                <a:spcPct val="0"/>
              </a:spcBef>
              <a:buFont typeface="Wingdings" pitchFamily="2" charset="2"/>
              <a:buNone/>
            </a:pPr>
            <a:r>
              <a:rPr lang="en-US" altLang="zh-CN" sz="1650" dirty="0"/>
              <a:t>AS  </a:t>
            </a:r>
          </a:p>
          <a:p>
            <a:pPr lvl="1">
              <a:lnSpc>
                <a:spcPct val="150000"/>
              </a:lnSpc>
              <a:spcBef>
                <a:spcPct val="0"/>
              </a:spcBef>
              <a:buFont typeface="Wingdings" pitchFamily="2" charset="2"/>
              <a:buNone/>
            </a:pPr>
            <a:r>
              <a:rPr lang="en-US" altLang="zh-CN" sz="1650" dirty="0"/>
              <a:t>SELECT  </a:t>
            </a:r>
            <a:r>
              <a:rPr lang="en-US" altLang="zh-CN" sz="1650" dirty="0" err="1"/>
              <a:t>SX.Sno</a:t>
            </a:r>
            <a:r>
              <a:rPr lang="zh-CN" altLang="en-US" sz="1650" dirty="0"/>
              <a:t>,</a:t>
            </a:r>
            <a:r>
              <a:rPr lang="en-US" altLang="zh-CN" sz="1650" dirty="0" err="1"/>
              <a:t>SX.Sname</a:t>
            </a:r>
            <a:r>
              <a:rPr lang="zh-CN" altLang="en-US" sz="1650" dirty="0"/>
              <a:t>,</a:t>
            </a:r>
            <a:r>
              <a:rPr lang="en-US" altLang="zh-CN" sz="1650" dirty="0" err="1"/>
              <a:t>SY.Ssex</a:t>
            </a:r>
            <a:r>
              <a:rPr lang="zh-CN" altLang="en-US" sz="1650" dirty="0"/>
              <a:t>,</a:t>
            </a:r>
            <a:r>
              <a:rPr lang="en-US" altLang="zh-CN" sz="1650" dirty="0" err="1"/>
              <a:t>SX.Sbirthdate</a:t>
            </a:r>
            <a:r>
              <a:rPr lang="zh-CN" altLang="en-US" sz="1650" dirty="0"/>
              <a:t>,</a:t>
            </a:r>
            <a:r>
              <a:rPr lang="en-US" altLang="zh-CN" sz="1650" dirty="0" err="1"/>
              <a:t>SY.Smajor</a:t>
            </a:r>
            <a:endParaRPr lang="en-US" altLang="zh-CN" sz="1650" dirty="0"/>
          </a:p>
          <a:p>
            <a:pPr lvl="1">
              <a:lnSpc>
                <a:spcPct val="150000"/>
              </a:lnSpc>
              <a:spcBef>
                <a:spcPct val="0"/>
              </a:spcBef>
              <a:buFont typeface="Wingdings" pitchFamily="2" charset="2"/>
              <a:buNone/>
            </a:pPr>
            <a:r>
              <a:rPr lang="en-US" altLang="zh-CN" sz="1650" dirty="0"/>
              <a:t>FROM  SX</a:t>
            </a:r>
            <a:r>
              <a:rPr lang="zh-CN" altLang="en-US" sz="1650" dirty="0"/>
              <a:t>,</a:t>
            </a:r>
            <a:r>
              <a:rPr lang="en-US" altLang="zh-CN" sz="1650" dirty="0"/>
              <a:t>SY</a:t>
            </a:r>
          </a:p>
          <a:p>
            <a:pPr lvl="1">
              <a:lnSpc>
                <a:spcPct val="150000"/>
              </a:lnSpc>
              <a:spcBef>
                <a:spcPct val="0"/>
              </a:spcBef>
              <a:buFont typeface="Wingdings" pitchFamily="2" charset="2"/>
              <a:buNone/>
            </a:pPr>
            <a:r>
              <a:rPr lang="en-US" altLang="zh-CN" sz="1650" dirty="0"/>
              <a:t>WHERE  </a:t>
            </a:r>
            <a:r>
              <a:rPr lang="en-US" altLang="zh-CN" sz="1650" dirty="0" err="1"/>
              <a:t>SX.Sno</a:t>
            </a:r>
            <a:r>
              <a:rPr lang="en-US" altLang="zh-CN" sz="1650" dirty="0"/>
              <a:t>=</a:t>
            </a:r>
            <a:r>
              <a:rPr lang="en-US" altLang="zh-CN" sz="1650" dirty="0" err="1"/>
              <a:t>SY.Sno</a:t>
            </a:r>
            <a:r>
              <a:rPr lang="zh-CN" altLang="en-US" sz="1650" dirty="0"/>
              <a:t>;</a:t>
            </a:r>
          </a:p>
          <a:p>
            <a:pPr lvl="1">
              <a:lnSpc>
                <a:spcPct val="150000"/>
              </a:lnSpc>
              <a:spcBef>
                <a:spcPct val="0"/>
              </a:spcBef>
            </a:pPr>
            <a:r>
              <a:rPr lang="zh-CN" altLang="en-US" sz="1800" dirty="0"/>
              <a:t>使用户的外模式保持不变，用户的应用程序通过视图仍然能够查找数据</a:t>
            </a:r>
            <a:endParaRPr lang="en-US" altLang="zh-CN" sz="1800" dirty="0"/>
          </a:p>
          <a:p>
            <a:pPr lvl="1">
              <a:lnSpc>
                <a:spcPct val="150000"/>
              </a:lnSpc>
              <a:spcBef>
                <a:spcPct val="0"/>
              </a:spcBef>
            </a:pPr>
            <a:r>
              <a:rPr lang="zh-CN" altLang="en-US" sz="1800" dirty="0"/>
              <a:t>视图只能在一定程度上提供数据的逻辑独立性</a:t>
            </a:r>
          </a:p>
          <a:p>
            <a:pPr lvl="2">
              <a:lnSpc>
                <a:spcPct val="150000"/>
              </a:lnSpc>
              <a:buSzPct val="87000"/>
              <a:buFont typeface="Wingdings" pitchFamily="2" charset="2"/>
              <a:buChar char="l"/>
            </a:pPr>
            <a:r>
              <a:rPr lang="zh-CN" altLang="en-US" sz="1650" dirty="0"/>
              <a:t>对视图的更新是有条件的，因此应用程序中修改数据的语句可能仍会因基本表结构的改变而相应修改</a:t>
            </a:r>
          </a:p>
          <a:p>
            <a:pPr lvl="1">
              <a:lnSpc>
                <a:spcPct val="150000"/>
              </a:lnSpc>
              <a:spcBef>
                <a:spcPct val="0"/>
              </a:spcBef>
            </a:pPr>
            <a:endParaRPr lang="zh-CN" altLang="en-US" sz="1500" dirty="0"/>
          </a:p>
          <a:p>
            <a:endParaRPr lang="zh-CN" altLang="en-US" dirty="0"/>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6FE1038F-707C-F488-C0AD-2057726EFF02}"/>
              </a:ext>
            </a:extLst>
          </p:cNvPr>
          <p:cNvSpPr>
            <a:spLocks noGrp="1" noChangeArrowheads="1"/>
          </p:cNvSpPr>
          <p:nvPr>
            <p:ph type="title" idx="4294967295"/>
          </p:nvPr>
        </p:nvSpPr>
        <p:spPr>
          <a:xfrm>
            <a:off x="539552" y="548680"/>
            <a:ext cx="8229600" cy="848916"/>
          </a:xfrm>
        </p:spPr>
        <p:txBody>
          <a:bodyPr/>
          <a:lstStyle/>
          <a:p>
            <a:r>
              <a:rPr lang="zh-CN" altLang="en-US" sz="2700" dirty="0"/>
              <a:t>视图的作用（续）</a:t>
            </a:r>
          </a:p>
        </p:txBody>
      </p:sp>
      <p:sp>
        <p:nvSpPr>
          <p:cNvPr id="80899" name="Rectangle 3">
            <a:extLst>
              <a:ext uri="{FF2B5EF4-FFF2-40B4-BE49-F238E27FC236}">
                <a16:creationId xmlns:a16="http://schemas.microsoft.com/office/drawing/2014/main" id="{83207337-C2EB-1349-7231-8E5E1AC989B3}"/>
              </a:ext>
            </a:extLst>
          </p:cNvPr>
          <p:cNvSpPr>
            <a:spLocks noGrp="1" noChangeArrowheads="1"/>
          </p:cNvSpPr>
          <p:nvPr>
            <p:ph type="body" idx="4294967295"/>
          </p:nvPr>
        </p:nvSpPr>
        <p:spPr>
          <a:xfrm>
            <a:off x="1007604" y="1808821"/>
            <a:ext cx="7614846" cy="3745706"/>
          </a:xfrm>
        </p:spPr>
        <p:txBody>
          <a:bodyPr/>
          <a:lstStyle/>
          <a:p>
            <a:pPr>
              <a:lnSpc>
                <a:spcPct val="150000"/>
              </a:lnSpc>
            </a:pPr>
            <a:r>
              <a:rPr lang="en-US" altLang="zh-CN" sz="2400" dirty="0"/>
              <a:t>3.</a:t>
            </a:r>
            <a:r>
              <a:rPr lang="zh-CN" altLang="en-US" sz="2400" dirty="0"/>
              <a:t>视图能够</a:t>
            </a:r>
            <a:r>
              <a:rPr lang="zh-CN" altLang="en-US" sz="2400" dirty="0">
                <a:solidFill>
                  <a:srgbClr val="FF00FF"/>
                </a:solidFill>
              </a:rPr>
              <a:t>简化</a:t>
            </a:r>
            <a:r>
              <a:rPr lang="zh-CN" altLang="en-US" sz="2400" dirty="0"/>
              <a:t>用户的操作</a:t>
            </a:r>
          </a:p>
          <a:p>
            <a:pPr>
              <a:lnSpc>
                <a:spcPct val="150000"/>
              </a:lnSpc>
              <a:buFont typeface="Wingdings" pitchFamily="2" charset="2"/>
              <a:buNone/>
            </a:pPr>
            <a:r>
              <a:rPr lang="zh-CN" altLang="en-US" sz="2000" dirty="0"/>
              <a:t>    当视图中数据不是直接来自基本表时，定义视图能够简化用户的操作</a:t>
            </a:r>
          </a:p>
          <a:p>
            <a:pPr lvl="1">
              <a:lnSpc>
                <a:spcPct val="150000"/>
              </a:lnSpc>
            </a:pPr>
            <a:r>
              <a:rPr lang="zh-CN" altLang="en-US" sz="2000" dirty="0"/>
              <a:t>基于多张表连接形成的视图</a:t>
            </a:r>
          </a:p>
          <a:p>
            <a:pPr lvl="1">
              <a:lnSpc>
                <a:spcPct val="150000"/>
              </a:lnSpc>
            </a:pPr>
            <a:r>
              <a:rPr lang="zh-CN" altLang="en-US" sz="2000" dirty="0"/>
              <a:t>基于复杂嵌套查询的视图</a:t>
            </a:r>
          </a:p>
          <a:p>
            <a:pPr lvl="1">
              <a:lnSpc>
                <a:spcPct val="150000"/>
              </a:lnSpc>
            </a:pPr>
            <a:r>
              <a:rPr lang="zh-CN" altLang="en-US" sz="2000" dirty="0"/>
              <a:t>含导出属性的视图</a:t>
            </a:r>
            <a:endParaRPr lang="en-US" altLang="zh-CN" sz="2000" dirty="0"/>
          </a:p>
          <a:p>
            <a:pPr lvl="1">
              <a:lnSpc>
                <a:spcPct val="180000"/>
              </a:lnSpc>
            </a:pPr>
            <a:endParaRPr lang="zh-CN" altLang="en-US" sz="1500" dirty="0"/>
          </a:p>
          <a:p>
            <a:pPr>
              <a:lnSpc>
                <a:spcPct val="180000"/>
              </a:lnSpc>
            </a:pPr>
            <a:endParaRPr lang="en-US" altLang="zh-CN" sz="1500" dirty="0"/>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57F5BB17-F225-8B4F-E440-F1BD90648DD3}"/>
              </a:ext>
            </a:extLst>
          </p:cNvPr>
          <p:cNvSpPr>
            <a:spLocks noGrp="1" noChangeArrowheads="1"/>
          </p:cNvSpPr>
          <p:nvPr>
            <p:ph type="title" idx="4294967295"/>
          </p:nvPr>
        </p:nvSpPr>
        <p:spPr>
          <a:xfrm>
            <a:off x="611560" y="542803"/>
            <a:ext cx="8229600" cy="848916"/>
          </a:xfrm>
        </p:spPr>
        <p:txBody>
          <a:bodyPr/>
          <a:lstStyle/>
          <a:p>
            <a:r>
              <a:rPr lang="zh-CN" altLang="en-US" sz="2700" dirty="0"/>
              <a:t>视图的作用（续）</a:t>
            </a:r>
          </a:p>
        </p:txBody>
      </p:sp>
      <p:sp>
        <p:nvSpPr>
          <p:cNvPr id="81923" name="Rectangle 3">
            <a:extLst>
              <a:ext uri="{FF2B5EF4-FFF2-40B4-BE49-F238E27FC236}">
                <a16:creationId xmlns:a16="http://schemas.microsoft.com/office/drawing/2014/main" id="{3D0DB62D-D083-4133-439D-70A6F4C2E603}"/>
              </a:ext>
            </a:extLst>
          </p:cNvPr>
          <p:cNvSpPr>
            <a:spLocks noGrp="1" noChangeArrowheads="1"/>
          </p:cNvSpPr>
          <p:nvPr>
            <p:ph type="body" idx="4294967295"/>
          </p:nvPr>
        </p:nvSpPr>
        <p:spPr>
          <a:xfrm>
            <a:off x="755576" y="1592460"/>
            <a:ext cx="7380819" cy="3673079"/>
          </a:xfrm>
        </p:spPr>
        <p:txBody>
          <a:bodyPr>
            <a:normAutofit fontScale="92500"/>
          </a:bodyPr>
          <a:lstStyle/>
          <a:p>
            <a:pPr>
              <a:lnSpc>
                <a:spcPct val="110000"/>
              </a:lnSpc>
            </a:pPr>
            <a:r>
              <a:rPr lang="en-US" altLang="zh-CN" dirty="0"/>
              <a:t> </a:t>
            </a:r>
            <a:r>
              <a:rPr lang="zh-CN" altLang="en-US" dirty="0"/>
              <a:t>适当的利用视图可以更清晰的表达查询</a:t>
            </a:r>
          </a:p>
          <a:p>
            <a:pPr lvl="1">
              <a:lnSpc>
                <a:spcPct val="110000"/>
              </a:lnSpc>
            </a:pPr>
            <a:r>
              <a:rPr lang="zh-CN" altLang="en-US" dirty="0"/>
              <a:t>经常查询“对每个同学找出他获得最高成绩的课程号”</a:t>
            </a:r>
            <a:endParaRPr lang="en-US" altLang="zh-CN" dirty="0"/>
          </a:p>
          <a:p>
            <a:pPr lvl="1">
              <a:lnSpc>
                <a:spcPct val="110000"/>
              </a:lnSpc>
            </a:pPr>
            <a:r>
              <a:rPr lang="zh-CN" altLang="en-US" dirty="0"/>
              <a:t>可以先定义一个视图，求出每个同学获得的最高成绩 </a:t>
            </a:r>
            <a:endParaRPr lang="en-US" altLang="zh-CN" dirty="0"/>
          </a:p>
          <a:p>
            <a:pPr lvl="1">
              <a:lnSpc>
                <a:spcPct val="110000"/>
              </a:lnSpc>
              <a:buFont typeface="Wingdings" pitchFamily="2" charset="2"/>
              <a:buNone/>
            </a:pPr>
            <a:endParaRPr lang="zh-CN" altLang="en-US" dirty="0"/>
          </a:p>
          <a:p>
            <a:pPr>
              <a:lnSpc>
                <a:spcPct val="110000"/>
              </a:lnSpc>
              <a:buFont typeface="Wingdings" pitchFamily="2" charset="2"/>
              <a:buNone/>
            </a:pPr>
            <a:r>
              <a:rPr lang="zh-CN" altLang="en-US" sz="1800" dirty="0"/>
              <a:t>	 </a:t>
            </a:r>
            <a:r>
              <a:rPr lang="en-US" altLang="zh-CN" sz="1800" dirty="0"/>
              <a:t>CREATE VIEW </a:t>
            </a:r>
            <a:r>
              <a:rPr lang="en-US" altLang="zh-CN" sz="1800" dirty="0" err="1"/>
              <a:t>VMGrade</a:t>
            </a:r>
            <a:endParaRPr lang="en-US" altLang="zh-CN" sz="1800" dirty="0"/>
          </a:p>
          <a:p>
            <a:pPr>
              <a:lnSpc>
                <a:spcPct val="110000"/>
              </a:lnSpc>
              <a:buFont typeface="Wingdings" pitchFamily="2" charset="2"/>
              <a:buNone/>
            </a:pPr>
            <a:r>
              <a:rPr lang="en-US" altLang="zh-CN" sz="1800" dirty="0"/>
              <a:t>     AS</a:t>
            </a:r>
          </a:p>
          <a:p>
            <a:pPr>
              <a:lnSpc>
                <a:spcPct val="110000"/>
              </a:lnSpc>
              <a:buFont typeface="Wingdings" pitchFamily="2" charset="2"/>
              <a:buNone/>
            </a:pPr>
            <a:r>
              <a:rPr lang="en-US" altLang="zh-CN" sz="1800" dirty="0"/>
              <a:t>     SELECT </a:t>
            </a:r>
            <a:r>
              <a:rPr lang="en-US" altLang="zh-CN" sz="1800" dirty="0" err="1"/>
              <a:t>Sno</a:t>
            </a:r>
            <a:r>
              <a:rPr lang="en-US" altLang="zh-CN" sz="1800" dirty="0"/>
              <a:t>,</a:t>
            </a:r>
            <a:r>
              <a:rPr lang="zh-CN" altLang="en-US" sz="1800" dirty="0"/>
              <a:t> </a:t>
            </a:r>
            <a:r>
              <a:rPr lang="en-US" altLang="zh-CN" sz="1800" dirty="0"/>
              <a:t>MAX</a:t>
            </a:r>
            <a:r>
              <a:rPr lang="zh-CN" altLang="en-US" sz="1800" dirty="0"/>
              <a:t>(</a:t>
            </a:r>
            <a:r>
              <a:rPr lang="en-US" altLang="zh-CN" sz="1800" dirty="0"/>
              <a:t>Grade</a:t>
            </a:r>
            <a:r>
              <a:rPr lang="zh-CN" altLang="en-US" sz="1800" dirty="0"/>
              <a:t>)</a:t>
            </a:r>
            <a:r>
              <a:rPr lang="en-US" altLang="zh-CN" sz="1800" dirty="0"/>
              <a:t>  </a:t>
            </a:r>
            <a:r>
              <a:rPr lang="en-US" altLang="zh-CN" sz="1800" dirty="0" err="1"/>
              <a:t>Mgrade</a:t>
            </a:r>
            <a:endParaRPr lang="en-US" altLang="zh-CN" sz="1800" dirty="0"/>
          </a:p>
          <a:p>
            <a:pPr>
              <a:lnSpc>
                <a:spcPct val="110000"/>
              </a:lnSpc>
              <a:buFont typeface="Wingdings" pitchFamily="2" charset="2"/>
              <a:buNone/>
            </a:pPr>
            <a:r>
              <a:rPr lang="en-US" altLang="zh-CN" sz="1800" dirty="0"/>
              <a:t>     FROM  SC</a:t>
            </a:r>
          </a:p>
          <a:p>
            <a:pPr>
              <a:lnSpc>
                <a:spcPct val="110000"/>
              </a:lnSpc>
              <a:buFont typeface="Wingdings" pitchFamily="2" charset="2"/>
              <a:buNone/>
            </a:pPr>
            <a:r>
              <a:rPr lang="en-US" altLang="zh-CN" sz="1800" dirty="0"/>
              <a:t>     GROUP BY </a:t>
            </a:r>
            <a:r>
              <a:rPr lang="en-US" altLang="zh-CN" sz="1800" dirty="0" err="1"/>
              <a:t>Sno</a:t>
            </a:r>
            <a:r>
              <a:rPr lang="en-US" altLang="zh-CN" sz="1800" dirty="0"/>
              <a:t>;</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标题 1">
            <a:extLst>
              <a:ext uri="{FF2B5EF4-FFF2-40B4-BE49-F238E27FC236}">
                <a16:creationId xmlns:a16="http://schemas.microsoft.com/office/drawing/2014/main" id="{F7553599-2B8F-71B3-C9F5-A0A12F8C2102}"/>
              </a:ext>
            </a:extLst>
          </p:cNvPr>
          <p:cNvSpPr>
            <a:spLocks noGrp="1" noChangeArrowheads="1"/>
          </p:cNvSpPr>
          <p:nvPr>
            <p:ph type="title" idx="4294967295"/>
          </p:nvPr>
        </p:nvSpPr>
        <p:spPr>
          <a:xfrm>
            <a:off x="827584" y="553547"/>
            <a:ext cx="8229600" cy="848916"/>
          </a:xfrm>
        </p:spPr>
        <p:txBody>
          <a:bodyPr/>
          <a:lstStyle/>
          <a:p>
            <a:r>
              <a:rPr lang="zh-CN" altLang="en-US" sz="2700" dirty="0"/>
              <a:t>视图的作用（续）</a:t>
            </a:r>
          </a:p>
        </p:txBody>
      </p:sp>
      <p:sp>
        <p:nvSpPr>
          <p:cNvPr id="82947" name="内容占位符 2">
            <a:extLst>
              <a:ext uri="{FF2B5EF4-FFF2-40B4-BE49-F238E27FC236}">
                <a16:creationId xmlns:a16="http://schemas.microsoft.com/office/drawing/2014/main" id="{E6B37CB8-AE31-0B1D-9A78-6146E1AED7F8}"/>
              </a:ext>
            </a:extLst>
          </p:cNvPr>
          <p:cNvSpPr>
            <a:spLocks noGrp="1" noChangeArrowheads="1"/>
          </p:cNvSpPr>
          <p:nvPr>
            <p:ph idx="4294967295"/>
          </p:nvPr>
        </p:nvSpPr>
        <p:spPr>
          <a:xfrm>
            <a:off x="1028700" y="1862826"/>
            <a:ext cx="6172200" cy="4017169"/>
          </a:xfrm>
        </p:spPr>
        <p:txBody>
          <a:bodyPr/>
          <a:lstStyle/>
          <a:p>
            <a:pPr>
              <a:lnSpc>
                <a:spcPct val="150000"/>
              </a:lnSpc>
              <a:spcBef>
                <a:spcPct val="0"/>
              </a:spcBef>
              <a:buFont typeface="Wingdings" pitchFamily="2" charset="2"/>
              <a:buNone/>
            </a:pPr>
            <a:r>
              <a:rPr lang="zh-CN" altLang="en-US" dirty="0"/>
              <a:t>然后用如下的查询语句完成查询：</a:t>
            </a:r>
          </a:p>
          <a:p>
            <a:pPr>
              <a:lnSpc>
                <a:spcPct val="150000"/>
              </a:lnSpc>
              <a:spcBef>
                <a:spcPct val="0"/>
              </a:spcBef>
              <a:buFont typeface="Wingdings" pitchFamily="2" charset="2"/>
              <a:buNone/>
            </a:pPr>
            <a:r>
              <a:rPr lang="zh-CN" altLang="en-US" sz="1800" dirty="0"/>
              <a:t>     </a:t>
            </a:r>
            <a:r>
              <a:rPr lang="en-US" altLang="zh-CN" sz="1800" dirty="0"/>
              <a:t>SELECT </a:t>
            </a:r>
            <a:r>
              <a:rPr lang="en-US" altLang="zh-CN" sz="1800" dirty="0" err="1"/>
              <a:t>SC.Sno</a:t>
            </a:r>
            <a:r>
              <a:rPr lang="zh-CN" altLang="en-US" sz="1800" dirty="0"/>
              <a:t>,</a:t>
            </a:r>
            <a:r>
              <a:rPr lang="en-US" altLang="zh-CN" sz="1800" dirty="0" err="1"/>
              <a:t>Cno</a:t>
            </a:r>
            <a:endParaRPr lang="en-US" altLang="zh-CN" sz="1800" dirty="0"/>
          </a:p>
          <a:p>
            <a:pPr>
              <a:lnSpc>
                <a:spcPct val="150000"/>
              </a:lnSpc>
              <a:spcBef>
                <a:spcPct val="0"/>
              </a:spcBef>
              <a:buFont typeface="Wingdings" pitchFamily="2" charset="2"/>
              <a:buNone/>
            </a:pPr>
            <a:r>
              <a:rPr lang="en-US" altLang="zh-CN" sz="1800" dirty="0"/>
              <a:t>     FROM SC</a:t>
            </a:r>
            <a:r>
              <a:rPr lang="zh-CN" altLang="en-US" sz="1800" dirty="0"/>
              <a:t>,</a:t>
            </a:r>
            <a:r>
              <a:rPr lang="en-US" altLang="zh-CN" sz="1800" dirty="0" err="1"/>
              <a:t>VMGrade</a:t>
            </a:r>
            <a:r>
              <a:rPr lang="en-US" altLang="zh-CN" sz="1800" dirty="0"/>
              <a:t> </a:t>
            </a:r>
          </a:p>
          <a:p>
            <a:pPr>
              <a:lnSpc>
                <a:spcPct val="150000"/>
              </a:lnSpc>
              <a:spcBef>
                <a:spcPct val="0"/>
              </a:spcBef>
              <a:buFont typeface="Wingdings" pitchFamily="2" charset="2"/>
              <a:buNone/>
            </a:pPr>
            <a:r>
              <a:rPr lang="en-US" altLang="zh-CN" sz="1800" dirty="0"/>
              <a:t>     WHERE </a:t>
            </a:r>
            <a:r>
              <a:rPr lang="en-US" altLang="zh-CN" sz="1800" dirty="0" err="1"/>
              <a:t>SC.Sno</a:t>
            </a:r>
            <a:r>
              <a:rPr lang="en-US" altLang="zh-CN" sz="1800" dirty="0"/>
              <a:t>=</a:t>
            </a:r>
            <a:r>
              <a:rPr lang="en-US" altLang="zh-CN" sz="1800" dirty="0" err="1"/>
              <a:t>VMGrade.Sno</a:t>
            </a:r>
            <a:r>
              <a:rPr lang="en-US" altLang="zh-CN" sz="1800" dirty="0"/>
              <a:t> AND       </a:t>
            </a:r>
          </a:p>
          <a:p>
            <a:pPr>
              <a:lnSpc>
                <a:spcPct val="150000"/>
              </a:lnSpc>
              <a:spcBef>
                <a:spcPct val="0"/>
              </a:spcBef>
              <a:buFont typeface="Wingdings" pitchFamily="2" charset="2"/>
              <a:buNone/>
            </a:pPr>
            <a:r>
              <a:rPr lang="en-US" altLang="zh-CN" sz="1800" dirty="0"/>
              <a:t>                    </a:t>
            </a:r>
            <a:r>
              <a:rPr lang="en-US" altLang="zh-CN" sz="1800" dirty="0" err="1"/>
              <a:t>SC.Grade</a:t>
            </a:r>
            <a:r>
              <a:rPr lang="en-US" altLang="zh-CN" sz="1800" dirty="0"/>
              <a:t>=</a:t>
            </a:r>
            <a:r>
              <a:rPr lang="en-US" altLang="zh-CN" sz="1800" dirty="0" err="1"/>
              <a:t>VMGrade</a:t>
            </a:r>
            <a:r>
              <a:rPr lang="en-US" altLang="zh-CN" sz="1800" dirty="0"/>
              <a:t> .</a:t>
            </a:r>
            <a:r>
              <a:rPr lang="en-US" altLang="zh-CN" sz="1800" dirty="0" err="1"/>
              <a:t>Mgrade</a:t>
            </a:r>
            <a:r>
              <a:rPr lang="en-US" altLang="zh-CN" sz="1800" dirty="0"/>
              <a:t>; </a:t>
            </a:r>
          </a:p>
          <a:p>
            <a:endParaRPr lang="zh-CN" altLang="en-US" dirty="0"/>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标题 1">
            <a:extLst>
              <a:ext uri="{FF2B5EF4-FFF2-40B4-BE49-F238E27FC236}">
                <a16:creationId xmlns:a16="http://schemas.microsoft.com/office/drawing/2014/main" id="{C593D0B7-7F55-B636-F4C4-E7F1A5D1E292}"/>
              </a:ext>
            </a:extLst>
          </p:cNvPr>
          <p:cNvSpPr>
            <a:spLocks noGrp="1" noChangeArrowheads="1"/>
          </p:cNvSpPr>
          <p:nvPr>
            <p:ph type="title" idx="4294967295"/>
          </p:nvPr>
        </p:nvSpPr>
        <p:spPr>
          <a:xfrm>
            <a:off x="611560" y="505326"/>
            <a:ext cx="8229600" cy="848916"/>
          </a:xfrm>
        </p:spPr>
        <p:txBody>
          <a:bodyPr/>
          <a:lstStyle/>
          <a:p>
            <a:r>
              <a:rPr lang="zh-CN" altLang="en-US" sz="2700" dirty="0"/>
              <a:t>视图的作用（续）</a:t>
            </a:r>
          </a:p>
        </p:txBody>
      </p:sp>
      <p:sp>
        <p:nvSpPr>
          <p:cNvPr id="83971" name="内容占位符 2">
            <a:extLst>
              <a:ext uri="{FF2B5EF4-FFF2-40B4-BE49-F238E27FC236}">
                <a16:creationId xmlns:a16="http://schemas.microsoft.com/office/drawing/2014/main" id="{5A4A4DDA-08E1-BB16-B682-FF74A1CBCF0C}"/>
              </a:ext>
            </a:extLst>
          </p:cNvPr>
          <p:cNvSpPr>
            <a:spLocks noGrp="1" noChangeArrowheads="1"/>
          </p:cNvSpPr>
          <p:nvPr>
            <p:ph idx="4294967295"/>
          </p:nvPr>
        </p:nvSpPr>
        <p:spPr>
          <a:xfrm>
            <a:off x="539552" y="1608534"/>
            <a:ext cx="8136904" cy="3640931"/>
          </a:xfrm>
        </p:spPr>
        <p:txBody>
          <a:bodyPr/>
          <a:lstStyle/>
          <a:p>
            <a:pPr>
              <a:lnSpc>
                <a:spcPct val="150000"/>
              </a:lnSpc>
            </a:pPr>
            <a:r>
              <a:rPr lang="en-US" altLang="zh-CN" dirty="0"/>
              <a:t>4.</a:t>
            </a:r>
            <a:r>
              <a:rPr lang="zh-CN" altLang="en-US" dirty="0"/>
              <a:t>视图使用户能以</a:t>
            </a:r>
            <a:r>
              <a:rPr lang="zh-CN" altLang="en-US" dirty="0">
                <a:solidFill>
                  <a:srgbClr val="FF00FF"/>
                </a:solidFill>
              </a:rPr>
              <a:t>多种角度</a:t>
            </a:r>
            <a:r>
              <a:rPr lang="zh-CN" altLang="en-US" dirty="0"/>
              <a:t>看待同一数据</a:t>
            </a:r>
          </a:p>
          <a:p>
            <a:pPr lvl="1">
              <a:lnSpc>
                <a:spcPct val="150000"/>
              </a:lnSpc>
            </a:pPr>
            <a:r>
              <a:rPr lang="zh-CN" altLang="en-US" dirty="0"/>
              <a:t>视图机制能使不同用户以不同方式看待同一数据，</a:t>
            </a:r>
            <a:endParaRPr lang="en-US" altLang="zh-CN" dirty="0"/>
          </a:p>
          <a:p>
            <a:pPr lvl="1">
              <a:lnSpc>
                <a:spcPct val="150000"/>
              </a:lnSpc>
              <a:buFont typeface="Wingdings" pitchFamily="2" charset="2"/>
              <a:buNone/>
            </a:pPr>
            <a:r>
              <a:rPr lang="en-US" altLang="zh-CN" dirty="0"/>
              <a:t>   </a:t>
            </a:r>
            <a:r>
              <a:rPr lang="zh-CN" altLang="en-US" dirty="0"/>
              <a:t>适应数据库共享的需要</a:t>
            </a:r>
            <a:endParaRPr lang="en-US" altLang="zh-CN" dirty="0"/>
          </a:p>
          <a:p>
            <a:pPr lvl="1">
              <a:lnSpc>
                <a:spcPct val="150000"/>
              </a:lnSpc>
            </a:pPr>
            <a:r>
              <a:rPr lang="zh-CN" altLang="zh-CN" dirty="0"/>
              <a:t>希望了解学生的平均成绩</a:t>
            </a:r>
            <a:r>
              <a:rPr lang="zh-CN" altLang="en-US" dirty="0"/>
              <a:t>，</a:t>
            </a:r>
            <a:r>
              <a:rPr lang="zh-CN" altLang="zh-CN" dirty="0"/>
              <a:t>学生的最高成绩和最低成绩，都可以在基本表</a:t>
            </a:r>
            <a:r>
              <a:rPr lang="en-US" altLang="zh-CN" dirty="0"/>
              <a:t>SC</a:t>
            </a:r>
            <a:r>
              <a:rPr lang="zh-CN" altLang="zh-CN" dirty="0"/>
              <a:t>上定义自己感兴趣的视图，直接对这些视图查询</a:t>
            </a:r>
          </a:p>
          <a:p>
            <a:pPr lvl="1">
              <a:lnSpc>
                <a:spcPct val="150000"/>
              </a:lnSpc>
              <a:buFont typeface="Wingdings" pitchFamily="2" charset="2"/>
              <a:buNone/>
            </a:pPr>
            <a:endParaRPr lang="zh-CN" altLang="en-US" dirty="0"/>
          </a:p>
          <a:p>
            <a:endParaRPr lang="zh-CN" altLang="en-US" dirty="0"/>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页脚占位符 4">
            <a:extLst>
              <a:ext uri="{FF2B5EF4-FFF2-40B4-BE49-F238E27FC236}">
                <a16:creationId xmlns:a16="http://schemas.microsoft.com/office/drawing/2014/main" id="{303BE49E-0C63-F2F6-028D-0A6A6FBAEFCF}"/>
              </a:ext>
            </a:extLst>
          </p:cNvPr>
          <p:cNvSpPr txBox="1">
            <a:spLocks noGrp="1" noChangeArrowheads="1"/>
          </p:cNvSpPr>
          <p:nvPr/>
        </p:nvSpPr>
        <p:spPr bwMode="auto">
          <a:xfrm>
            <a:off x="5057775" y="5643564"/>
            <a:ext cx="2700338"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100000"/>
              <a:buFont typeface="Wingdings" pitchFamily="2" charset="2"/>
              <a:buChar char="v"/>
              <a:defRPr sz="2800" b="1">
                <a:solidFill>
                  <a:schemeClr val="tx1"/>
                </a:solidFill>
                <a:latin typeface="Arial" panose="020B0604020202020204" pitchFamily="34" charset="0"/>
                <a:ea typeface="宋体" panose="02010600030101010101" pitchFamily="2" charset="-122"/>
              </a:defRPr>
            </a:lvl1pPr>
            <a:lvl2pPr marL="742950" indent="-285750">
              <a:spcBef>
                <a:spcPct val="20000"/>
              </a:spcBef>
              <a:buSzPct val="100000"/>
              <a:buFont typeface="Wingdings" pitchFamily="2" charset="2"/>
              <a:buChar char="n"/>
              <a:defRPr sz="2400" b="1">
                <a:solidFill>
                  <a:schemeClr val="tx1"/>
                </a:solidFill>
                <a:latin typeface="Arial" panose="020B0604020202020204" pitchFamily="34" charset="0"/>
                <a:ea typeface="宋体" panose="02010600030101010101" pitchFamily="2" charset="-122"/>
              </a:defRPr>
            </a:lvl2pPr>
            <a:lvl3pPr marL="11430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b="1">
                <a:solidFill>
                  <a:schemeClr val="tx1"/>
                </a:solidFill>
                <a:latin typeface="Arial" panose="020B0604020202020204" pitchFamily="34" charset="0"/>
                <a:ea typeface="宋体" panose="02010600030101010101" pitchFamily="2" charset="-122"/>
              </a:defRPr>
            </a:lvl9pPr>
          </a:lstStyle>
          <a:p>
            <a:pPr eaLnBrk="1" hangingPunct="1">
              <a:spcBef>
                <a:spcPct val="0"/>
              </a:spcBef>
              <a:buSzTx/>
              <a:buFont typeface="Arial" panose="020B0604020202020204" pitchFamily="34" charset="0"/>
              <a:buNone/>
            </a:pPr>
            <a:endParaRPr lang="en-US" altLang="zh-CN" sz="1350" b="0"/>
          </a:p>
        </p:txBody>
      </p:sp>
      <p:sp>
        <p:nvSpPr>
          <p:cNvPr id="84995" name="Rectangle 2">
            <a:extLst>
              <a:ext uri="{FF2B5EF4-FFF2-40B4-BE49-F238E27FC236}">
                <a16:creationId xmlns:a16="http://schemas.microsoft.com/office/drawing/2014/main" id="{16C48E51-825F-DDE8-BC94-A2DA14D54B7D}"/>
              </a:ext>
            </a:extLst>
          </p:cNvPr>
          <p:cNvSpPr>
            <a:spLocks noGrp="1" noChangeArrowheads="1"/>
          </p:cNvSpPr>
          <p:nvPr>
            <p:ph type="title" idx="4294967295"/>
          </p:nvPr>
        </p:nvSpPr>
        <p:spPr>
          <a:xfrm>
            <a:off x="0" y="832247"/>
            <a:ext cx="8229600" cy="848916"/>
          </a:xfrm>
        </p:spPr>
        <p:txBody>
          <a:bodyPr/>
          <a:lstStyle/>
          <a:p>
            <a:pPr eaLnBrk="1" hangingPunct="1"/>
            <a:r>
              <a:rPr lang="zh-CN" altLang="en-US" sz="2700" dirty="0"/>
              <a:t>第</a:t>
            </a:r>
            <a:r>
              <a:rPr lang="en-US" altLang="zh-CN" sz="2700" dirty="0"/>
              <a:t>3</a:t>
            </a:r>
            <a:r>
              <a:rPr lang="zh-CN" altLang="en-US" sz="2700" dirty="0"/>
              <a:t>章</a:t>
            </a:r>
            <a:r>
              <a:rPr lang="zh-CN" altLang="en-US" sz="2700" dirty="0">
                <a:ea typeface="黑体" panose="02010609060101010101" pitchFamily="49" charset="-122"/>
              </a:rPr>
              <a:t>  </a:t>
            </a:r>
            <a:r>
              <a:rPr lang="zh-CN" altLang="en-US" sz="2700" dirty="0"/>
              <a:t>关系数据库标准语言</a:t>
            </a:r>
            <a:r>
              <a:rPr lang="en-US" altLang="zh-CN" sz="2700" dirty="0">
                <a:ea typeface="黑体" panose="02010609060101010101" pitchFamily="49" charset="-122"/>
              </a:rPr>
              <a:t>SQL</a:t>
            </a:r>
          </a:p>
        </p:txBody>
      </p:sp>
      <p:sp>
        <p:nvSpPr>
          <p:cNvPr id="84996" name="Rectangle 3">
            <a:extLst>
              <a:ext uri="{FF2B5EF4-FFF2-40B4-BE49-F238E27FC236}">
                <a16:creationId xmlns:a16="http://schemas.microsoft.com/office/drawing/2014/main" id="{0F0AF4E3-A4F8-06A9-7053-4C5346DFED09}"/>
              </a:ext>
            </a:extLst>
          </p:cNvPr>
          <p:cNvSpPr>
            <a:spLocks noGrp="1" noChangeArrowheads="1"/>
          </p:cNvSpPr>
          <p:nvPr>
            <p:ph type="body" idx="4294967295"/>
          </p:nvPr>
        </p:nvSpPr>
        <p:spPr>
          <a:xfrm>
            <a:off x="1439652" y="1787440"/>
            <a:ext cx="4881563" cy="3745706"/>
          </a:xfrm>
        </p:spPr>
        <p:txBody>
          <a:bodyPr>
            <a:normAutofit fontScale="92500" lnSpcReduction="10000"/>
          </a:bodyPr>
          <a:lstStyle/>
          <a:p>
            <a:pPr algn="just" eaLnBrk="1" hangingPunct="1">
              <a:lnSpc>
                <a:spcPct val="130000"/>
              </a:lnSpc>
              <a:buFont typeface="Wingdings" pitchFamily="2" charset="2"/>
              <a:buNone/>
            </a:pPr>
            <a:r>
              <a:rPr lang="en-US" altLang="zh-CN" dirty="0"/>
              <a:t>3.1 SQL</a:t>
            </a:r>
            <a:r>
              <a:rPr lang="zh-CN" altLang="en-US" dirty="0"/>
              <a:t>概述</a:t>
            </a:r>
            <a:endParaRPr lang="en-US" altLang="zh-CN" dirty="0"/>
          </a:p>
          <a:p>
            <a:pPr algn="just" eaLnBrk="1" hangingPunct="1">
              <a:lnSpc>
                <a:spcPct val="130000"/>
              </a:lnSpc>
              <a:buFont typeface="Wingdings" pitchFamily="2" charset="2"/>
              <a:buNone/>
            </a:pPr>
            <a:r>
              <a:rPr lang="en-US" altLang="zh-CN" dirty="0"/>
              <a:t>3.2 </a:t>
            </a:r>
            <a:r>
              <a:rPr lang="zh-CN" altLang="en-US" dirty="0"/>
              <a:t>数据定义</a:t>
            </a:r>
          </a:p>
          <a:p>
            <a:pPr algn="just" eaLnBrk="1" hangingPunct="1">
              <a:lnSpc>
                <a:spcPct val="130000"/>
              </a:lnSpc>
              <a:buFont typeface="Wingdings" pitchFamily="2" charset="2"/>
              <a:buNone/>
            </a:pPr>
            <a:r>
              <a:rPr lang="en-US" altLang="zh-CN" dirty="0"/>
              <a:t>3.3 </a:t>
            </a:r>
            <a:r>
              <a:rPr lang="zh-CN" altLang="en-US" dirty="0"/>
              <a:t>数据查询</a:t>
            </a:r>
          </a:p>
          <a:p>
            <a:pPr algn="just" eaLnBrk="1" hangingPunct="1">
              <a:lnSpc>
                <a:spcPct val="130000"/>
              </a:lnSpc>
              <a:buFont typeface="Wingdings" pitchFamily="2" charset="2"/>
              <a:buNone/>
            </a:pPr>
            <a:r>
              <a:rPr lang="en-US" altLang="zh-CN" dirty="0"/>
              <a:t>3.4 </a:t>
            </a:r>
            <a:r>
              <a:rPr lang="zh-CN" altLang="en-US" dirty="0"/>
              <a:t>数据更新</a:t>
            </a:r>
            <a:endParaRPr lang="zh-CN" altLang="en-US" sz="2400" dirty="0"/>
          </a:p>
          <a:p>
            <a:pPr algn="just" eaLnBrk="1" hangingPunct="1">
              <a:lnSpc>
                <a:spcPct val="130000"/>
              </a:lnSpc>
              <a:buFont typeface="Wingdings" pitchFamily="2" charset="2"/>
              <a:buNone/>
            </a:pPr>
            <a:r>
              <a:rPr lang="en-US" altLang="zh-CN" dirty="0"/>
              <a:t>3.5 </a:t>
            </a:r>
            <a:r>
              <a:rPr lang="zh-CN" altLang="en-US" dirty="0"/>
              <a:t>空值的处理</a:t>
            </a:r>
          </a:p>
          <a:p>
            <a:pPr algn="just" eaLnBrk="1" hangingPunct="1">
              <a:lnSpc>
                <a:spcPct val="130000"/>
              </a:lnSpc>
              <a:buFont typeface="Wingdings" pitchFamily="2" charset="2"/>
              <a:buNone/>
            </a:pPr>
            <a:r>
              <a:rPr lang="en-US" altLang="zh-CN" dirty="0"/>
              <a:t>3.6 </a:t>
            </a:r>
            <a:r>
              <a:rPr lang="zh-CN" altLang="en-US" dirty="0"/>
              <a:t>视图</a:t>
            </a:r>
          </a:p>
          <a:p>
            <a:pPr algn="just" eaLnBrk="1" hangingPunct="1">
              <a:lnSpc>
                <a:spcPct val="130000"/>
              </a:lnSpc>
              <a:buFont typeface="Wingdings" pitchFamily="2" charset="2"/>
              <a:buNone/>
            </a:pPr>
            <a:r>
              <a:rPr lang="zh-CN" altLang="en-US" dirty="0">
                <a:solidFill>
                  <a:srgbClr val="0066FF"/>
                </a:solidFill>
              </a:rPr>
              <a:t>本章小结</a:t>
            </a: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标题 1">
            <a:extLst>
              <a:ext uri="{FF2B5EF4-FFF2-40B4-BE49-F238E27FC236}">
                <a16:creationId xmlns:a16="http://schemas.microsoft.com/office/drawing/2014/main" id="{E7420C6B-DBE5-11F6-5CE3-58C9AB9C2A36}"/>
              </a:ext>
            </a:extLst>
          </p:cNvPr>
          <p:cNvSpPr>
            <a:spLocks noGrp="1" noChangeArrowheads="1"/>
          </p:cNvSpPr>
          <p:nvPr>
            <p:ph type="title" idx="4294967295"/>
          </p:nvPr>
        </p:nvSpPr>
        <p:spPr>
          <a:xfrm>
            <a:off x="554868" y="548680"/>
            <a:ext cx="8229600" cy="848916"/>
          </a:xfrm>
        </p:spPr>
        <p:txBody>
          <a:bodyPr/>
          <a:lstStyle/>
          <a:p>
            <a:pPr eaLnBrk="1" hangingPunct="1"/>
            <a:r>
              <a:rPr lang="zh-CN" altLang="en-US" sz="2700" dirty="0"/>
              <a:t>本章小结</a:t>
            </a:r>
          </a:p>
        </p:txBody>
      </p:sp>
      <p:sp>
        <p:nvSpPr>
          <p:cNvPr id="86019" name="内容占位符 2">
            <a:extLst>
              <a:ext uri="{FF2B5EF4-FFF2-40B4-BE49-F238E27FC236}">
                <a16:creationId xmlns:a16="http://schemas.microsoft.com/office/drawing/2014/main" id="{7F147133-D252-DFF4-3772-E8AB29B12916}"/>
              </a:ext>
            </a:extLst>
          </p:cNvPr>
          <p:cNvSpPr>
            <a:spLocks noGrp="1" noChangeArrowheads="1"/>
          </p:cNvSpPr>
          <p:nvPr>
            <p:ph idx="4294967295"/>
          </p:nvPr>
        </p:nvSpPr>
        <p:spPr>
          <a:xfrm>
            <a:off x="521550" y="1679575"/>
            <a:ext cx="8262918" cy="4252913"/>
          </a:xfrm>
        </p:spPr>
        <p:txBody>
          <a:bodyPr>
            <a:normAutofit/>
          </a:bodyPr>
          <a:lstStyle/>
          <a:p>
            <a:pPr eaLnBrk="1" hangingPunct="1">
              <a:lnSpc>
                <a:spcPct val="150000"/>
              </a:lnSpc>
            </a:pPr>
            <a:r>
              <a:rPr lang="en-US" altLang="zh-CN" sz="2400" dirty="0"/>
              <a:t>SQL</a:t>
            </a:r>
            <a:r>
              <a:rPr lang="zh-CN" altLang="en-US" sz="2400" dirty="0"/>
              <a:t>可以分为数据定义、数据查询、数据更新、数据控制四大部分。</a:t>
            </a:r>
            <a:endParaRPr lang="en-US" altLang="zh-CN" sz="2400" dirty="0"/>
          </a:p>
          <a:p>
            <a:pPr eaLnBrk="1" hangingPunct="1">
              <a:lnSpc>
                <a:spcPct val="150000"/>
              </a:lnSpc>
            </a:pPr>
            <a:r>
              <a:rPr lang="zh-CN" altLang="zh-CN" sz="2400" dirty="0"/>
              <a:t>数据控制中的数据安全性和完整性控制</a:t>
            </a:r>
            <a:r>
              <a:rPr lang="zh-CN" altLang="en-US" sz="2400" dirty="0"/>
              <a:t>将在</a:t>
            </a:r>
            <a:r>
              <a:rPr lang="zh-CN" altLang="zh-CN" sz="2400" dirty="0"/>
              <a:t>第</a:t>
            </a:r>
            <a:r>
              <a:rPr lang="en-US" altLang="zh-CN" sz="2400" dirty="0"/>
              <a:t>4</a:t>
            </a:r>
            <a:r>
              <a:rPr lang="zh-CN" altLang="zh-CN" sz="2400" dirty="0"/>
              <a:t>章和第</a:t>
            </a:r>
            <a:r>
              <a:rPr lang="en-US" altLang="zh-CN" sz="2400" dirty="0"/>
              <a:t>5</a:t>
            </a:r>
            <a:r>
              <a:rPr lang="zh-CN" altLang="zh-CN" sz="2400" dirty="0"/>
              <a:t>章中讲解</a:t>
            </a:r>
            <a:r>
              <a:rPr lang="zh-CN" altLang="en-US" sz="2400" dirty="0"/>
              <a:t>。</a:t>
            </a:r>
            <a:endParaRPr lang="en-US" altLang="zh-CN" sz="2400" dirty="0"/>
          </a:p>
          <a:p>
            <a:pPr eaLnBrk="1" hangingPunct="1">
              <a:lnSpc>
                <a:spcPct val="150000"/>
              </a:lnSpc>
            </a:pPr>
            <a:r>
              <a:rPr lang="en-US" altLang="zh-CN" sz="2400" dirty="0"/>
              <a:t>SQL</a:t>
            </a:r>
            <a:r>
              <a:rPr lang="zh-CN" altLang="zh-CN" sz="2400" dirty="0"/>
              <a:t>是关系数据库的标准语言</a:t>
            </a:r>
            <a:endParaRPr lang="en-US" altLang="zh-CN" sz="2400" dirty="0"/>
          </a:p>
          <a:p>
            <a:pPr eaLnBrk="1" hangingPunct="1">
              <a:lnSpc>
                <a:spcPct val="150000"/>
              </a:lnSpc>
            </a:pPr>
            <a:r>
              <a:rPr lang="en-US" altLang="zh-CN" sz="2400" dirty="0"/>
              <a:t>SQL</a:t>
            </a:r>
            <a:r>
              <a:rPr lang="zh-CN" altLang="zh-CN" sz="2400" dirty="0"/>
              <a:t>的数据查询功能非常丰富，也比较复杂</a:t>
            </a:r>
            <a:r>
              <a:rPr lang="zh-CN" altLang="en-US" sz="2400" dirty="0"/>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1882</TotalTime>
  <Words>18995</Words>
  <Application>Microsoft Office PowerPoint</Application>
  <PresentationFormat>全屏显示(4:3)</PresentationFormat>
  <Paragraphs>2830</Paragraphs>
  <Slides>276</Slides>
  <Notes>3</Notes>
  <HiddenSlides>7</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276</vt:i4>
      </vt:variant>
    </vt:vector>
  </HeadingPairs>
  <TitlesOfParts>
    <vt:vector size="292" baseType="lpstr">
      <vt:lpstr>-apple-system</vt:lpstr>
      <vt:lpstr>Arila</vt:lpstr>
      <vt:lpstr>黑体</vt:lpstr>
      <vt:lpstr>宋体</vt:lpstr>
      <vt:lpstr>微软雅黑</vt:lpstr>
      <vt:lpstr>Arial</vt:lpstr>
      <vt:lpstr>Calibri</vt:lpstr>
      <vt:lpstr>Courier New</vt:lpstr>
      <vt:lpstr>Lucida Sans Unicode</vt:lpstr>
      <vt:lpstr>Symbol</vt:lpstr>
      <vt:lpstr>Times New Roman</vt:lpstr>
      <vt:lpstr>Verdana</vt:lpstr>
      <vt:lpstr>Wingdings</vt:lpstr>
      <vt:lpstr>Wingdings 2</vt:lpstr>
      <vt:lpstr>Wingdings 3</vt:lpstr>
      <vt:lpstr>聚合</vt:lpstr>
      <vt:lpstr>第三章  关系数据库标准语言SQL</vt:lpstr>
      <vt:lpstr>第三章  关系数据库标准语言SQL</vt:lpstr>
      <vt:lpstr>3.1 SQL概述</vt:lpstr>
      <vt:lpstr>SQL概述（续）</vt:lpstr>
      <vt:lpstr>3.1.1 SQL的产生与发展</vt:lpstr>
      <vt:lpstr>SQL的产生与发展（续）</vt:lpstr>
      <vt:lpstr>3.1 SQL概述</vt:lpstr>
      <vt:lpstr>3.1.2 SQL的特点</vt:lpstr>
      <vt:lpstr>SQL的特点（续）</vt:lpstr>
      <vt:lpstr>SQL的特点（续）</vt:lpstr>
      <vt:lpstr>SQL的特点（续）</vt:lpstr>
      <vt:lpstr>SQL的特点（续）</vt:lpstr>
      <vt:lpstr>3.1 SQL概述</vt:lpstr>
      <vt:lpstr>3.1.3 SQL的基本概念</vt:lpstr>
      <vt:lpstr>SQL的基本概念（续）</vt:lpstr>
      <vt:lpstr>SQL的基本概念（续）</vt:lpstr>
      <vt:lpstr>SQL的基本概念（续）</vt:lpstr>
      <vt:lpstr>第三章  关系数据库标准语言SQL</vt:lpstr>
      <vt:lpstr>3.2  数据定义 </vt:lpstr>
      <vt:lpstr>模式</vt:lpstr>
      <vt:lpstr>3.2 数据定义</vt:lpstr>
      <vt:lpstr>定义数据库</vt:lpstr>
      <vt:lpstr>PowerPoint 演示文稿</vt:lpstr>
      <vt:lpstr>修改数据库</vt:lpstr>
      <vt:lpstr>删除数据库</vt:lpstr>
      <vt:lpstr>3.2 数据定义</vt:lpstr>
      <vt:lpstr>定义基本表</vt:lpstr>
      <vt:lpstr>定义基本表（续）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 完整性约束</vt:lpstr>
      <vt:lpstr>（1）实体完整性定义</vt:lpstr>
      <vt:lpstr>实体完整性定义（续）</vt:lpstr>
      <vt:lpstr>实体完整性定义（续）</vt:lpstr>
      <vt:lpstr>实体完整性定义（续）</vt:lpstr>
      <vt:lpstr>（2）参照完整性定义</vt:lpstr>
      <vt:lpstr>参照完整性定义（续）</vt:lpstr>
      <vt:lpstr>参照完整性定义（续）</vt:lpstr>
      <vt:lpstr>（3）用户定义的完整性</vt:lpstr>
      <vt:lpstr>属性上约束条件的定义</vt:lpstr>
      <vt:lpstr>属性上约束条件的定义（续）</vt:lpstr>
      <vt:lpstr>属性上约束条件的定义（续）</vt:lpstr>
      <vt:lpstr>属性上约束条件的定义（续）</vt:lpstr>
      <vt:lpstr>PowerPoint 演示文稿</vt:lpstr>
      <vt:lpstr>元组上约束条件的定义</vt:lpstr>
      <vt:lpstr>元组上约束条件的定义（续）</vt:lpstr>
      <vt:lpstr>DEFAULT约束</vt:lpstr>
      <vt:lpstr>PowerPoint 演示文稿</vt:lpstr>
      <vt:lpstr>PowerPoint 演示文稿</vt:lpstr>
      <vt:lpstr>PowerPoint 演示文稿</vt:lpstr>
      <vt:lpstr>PowerPoint 演示文稿</vt:lpstr>
      <vt:lpstr>PowerPoint 演示文稿</vt:lpstr>
      <vt:lpstr>PowerPoint 演示文稿</vt:lpstr>
      <vt:lpstr>3.2 数据定义</vt:lpstr>
      <vt:lpstr>3.2.3 索引的建立与删除</vt:lpstr>
      <vt:lpstr>PowerPoint 演示文稿</vt:lpstr>
      <vt:lpstr>索 引</vt:lpstr>
      <vt:lpstr>PowerPoint 演示文稿</vt:lpstr>
      <vt:lpstr>PowerPoint 演示文稿</vt:lpstr>
      <vt:lpstr>PowerPoint 演示文稿</vt:lpstr>
      <vt:lpstr>PowerPoint 演示文稿</vt:lpstr>
      <vt:lpstr>3.2 数据定义</vt:lpstr>
      <vt:lpstr>3.2.4 数据字典</vt:lpstr>
      <vt:lpstr>第3章  关系数据库标准语言SQL</vt:lpstr>
      <vt:lpstr>3.3 数据查询</vt:lpstr>
      <vt:lpstr>数据查询（续）</vt:lpstr>
      <vt:lpstr>3.3  数据查询 </vt:lpstr>
      <vt:lpstr>3.3.1  单表查询 </vt:lpstr>
      <vt:lpstr>1.选择表中的若干列</vt:lpstr>
      <vt:lpstr>选择表中的若干列（续）</vt:lpstr>
      <vt:lpstr>查询经过计算的值（续）</vt:lpstr>
      <vt:lpstr>查询经过计算的值（续）</vt:lpstr>
      <vt:lpstr>PowerPoint 演示文稿</vt:lpstr>
      <vt:lpstr>3.3.1  单表查询 </vt:lpstr>
      <vt:lpstr>2. 选择表中的若干元组</vt:lpstr>
      <vt:lpstr>消除取值重复的行（续）</vt:lpstr>
      <vt:lpstr>（2）查询满足条件的元组</vt:lpstr>
      <vt:lpstr>① 比较大小</vt:lpstr>
      <vt:lpstr>② 确定范围</vt:lpstr>
      <vt:lpstr>③ 确定集合</vt:lpstr>
      <vt:lpstr>④ 字符匹配</vt:lpstr>
      <vt:lpstr>字符匹配（续）</vt:lpstr>
      <vt:lpstr>字符匹配（续）</vt:lpstr>
      <vt:lpstr>字符匹配（续）</vt:lpstr>
      <vt:lpstr>字符匹配（续）</vt:lpstr>
      <vt:lpstr>⑤ 涉及空值的查询</vt:lpstr>
      <vt:lpstr>⑥多重条件查询</vt:lpstr>
      <vt:lpstr>3.3.1  单表查询 </vt:lpstr>
      <vt:lpstr>3.ORDER BY子句 </vt:lpstr>
      <vt:lpstr>ORDER BY子句 （续） </vt:lpstr>
      <vt:lpstr>3.3.1  单表查询 </vt:lpstr>
      <vt:lpstr>4. 聚集函数 </vt:lpstr>
      <vt:lpstr>聚集函数（续）</vt:lpstr>
      <vt:lpstr>聚集函数（续）</vt:lpstr>
      <vt:lpstr>3.3.1  单表查询 </vt:lpstr>
      <vt:lpstr>5. GROUP BY子句 </vt:lpstr>
      <vt:lpstr>GROUP BY子句（续）</vt:lpstr>
      <vt:lpstr>PowerPoint 演示文稿</vt:lpstr>
      <vt:lpstr>GROUP BY子句（续）</vt:lpstr>
      <vt:lpstr>GROUP BY子句（续）</vt:lpstr>
      <vt:lpstr>GROUP BY子句（续）</vt:lpstr>
      <vt:lpstr>6. LIMIT子句</vt:lpstr>
      <vt:lpstr>LIMIT子句（续）</vt:lpstr>
      <vt:lpstr>LIMIT子句（续）</vt:lpstr>
      <vt:lpstr>3.3  数据查询 </vt:lpstr>
      <vt:lpstr>3.3.2 连接查询 </vt:lpstr>
      <vt:lpstr>连接查询（续）</vt:lpstr>
      <vt:lpstr>1. 等值与非等值连接查询 </vt:lpstr>
      <vt:lpstr>等值与非等值连接查询（续）</vt:lpstr>
      <vt:lpstr>连接操作的执行过程</vt:lpstr>
      <vt:lpstr>连接查询（续）</vt:lpstr>
      <vt:lpstr>2. 自然连接查询 </vt:lpstr>
      <vt:lpstr>自然连接查询 （续）</vt:lpstr>
      <vt:lpstr>连接查询（续）</vt:lpstr>
      <vt:lpstr>3.复合条件连接查询</vt:lpstr>
      <vt:lpstr>连接查询（续）</vt:lpstr>
      <vt:lpstr>4. 自身连接 </vt:lpstr>
      <vt:lpstr>自身连接（续）</vt:lpstr>
      <vt:lpstr>自身连接（续）</vt:lpstr>
      <vt:lpstr>自身连接（续）</vt:lpstr>
      <vt:lpstr>连接查询（续）</vt:lpstr>
      <vt:lpstr>5. 外连接查询</vt:lpstr>
      <vt:lpstr>外连接查询（续）</vt:lpstr>
      <vt:lpstr>外连接查询（续）</vt:lpstr>
      <vt:lpstr>连接查询（续）</vt:lpstr>
      <vt:lpstr>6. 多表连接查询</vt:lpstr>
      <vt:lpstr>3.3  数据查询 </vt:lpstr>
      <vt:lpstr>嵌套查询（续）</vt:lpstr>
      <vt:lpstr>嵌套查询（续）</vt:lpstr>
      <vt:lpstr>嵌套查询求解方法</vt:lpstr>
      <vt:lpstr>嵌套查询求解方法（续）</vt:lpstr>
      <vt:lpstr>3.3.3  嵌套查询</vt:lpstr>
      <vt:lpstr>1. 带有IN谓词的子查询</vt:lpstr>
      <vt:lpstr>带有IN谓词的子查询（续）</vt:lpstr>
      <vt:lpstr>带有IN谓词的子查询（续）</vt:lpstr>
      <vt:lpstr>带有IN谓词的子查询（续）</vt:lpstr>
      <vt:lpstr>带有IN谓词的子查询（续）</vt:lpstr>
      <vt:lpstr>带有IN谓词的子查询（续）</vt:lpstr>
      <vt:lpstr>3.3.3  嵌套查询</vt:lpstr>
      <vt:lpstr>2. 带有比较运算符的子查询</vt:lpstr>
      <vt:lpstr>带有比较运算符的子查询（续）</vt:lpstr>
      <vt:lpstr>带有比较运算符的子查询（续）</vt:lpstr>
      <vt:lpstr>带有比较运算符的子查询（续）</vt:lpstr>
      <vt:lpstr>带有比较运算符的子查询（续）</vt:lpstr>
      <vt:lpstr>3.3.3  嵌套查询</vt:lpstr>
      <vt:lpstr>带有ANY（SOME）或ALL谓词的子查询 </vt:lpstr>
      <vt:lpstr>带有ANY（SOME）或ALL谓词的子查询 （续）</vt:lpstr>
      <vt:lpstr>带有ANY（SOME）或ALL谓词的子查询 （续）</vt:lpstr>
      <vt:lpstr>带有ANY（SOME）或ALL谓词的子查询 （续）</vt:lpstr>
      <vt:lpstr>带有ANY（SOME）或ALL谓词的子查询 （续）</vt:lpstr>
      <vt:lpstr>带有ANY（SOME）或ALL谓词的子查询 （续）</vt:lpstr>
      <vt:lpstr>带有ANY（SOME）或ALL谓词的子查询 （续）</vt:lpstr>
      <vt:lpstr>带有ANY（SOME）或ALL谓词的子查询 （续）</vt:lpstr>
      <vt:lpstr>带有ANY（SOME）或ALL谓词的子查询 （续）</vt:lpstr>
      <vt:lpstr>3.3.3  嵌套查询</vt:lpstr>
      <vt:lpstr>带有EXISTS谓词的子查询</vt:lpstr>
      <vt:lpstr>PowerPoint 演示文稿</vt:lpstr>
      <vt:lpstr>带有EXISTS谓词的子查询（续）</vt:lpstr>
      <vt:lpstr>带有EXISTS谓词的子查询（续）</vt:lpstr>
      <vt:lpstr>带有EXISTS谓词的子查询（续）</vt:lpstr>
      <vt:lpstr>带有EXISTS谓词的子查询（续）</vt:lpstr>
      <vt:lpstr>带有EXISTS谓词的子查询（续）</vt:lpstr>
      <vt:lpstr>带有EXISTS谓词的子查询（续）</vt:lpstr>
      <vt:lpstr>带有EXISTS谓词的子查询（续）</vt:lpstr>
      <vt:lpstr>带有EXISTS谓词的子查询（续） </vt:lpstr>
      <vt:lpstr>3.3  数据查询 </vt:lpstr>
      <vt:lpstr>3.3.4 集合查询</vt:lpstr>
      <vt:lpstr>集合查询（续）</vt:lpstr>
      <vt:lpstr>集合查询（续）</vt:lpstr>
      <vt:lpstr>集合查询（续）</vt:lpstr>
      <vt:lpstr>集合查询（续）</vt:lpstr>
      <vt:lpstr>集合查询（续）</vt:lpstr>
      <vt:lpstr>集合查询（续）</vt:lpstr>
      <vt:lpstr>集合查询（续）</vt:lpstr>
      <vt:lpstr>集合查询（续）</vt:lpstr>
      <vt:lpstr>3.3  数据查询 </vt:lpstr>
      <vt:lpstr>3.3.5 基于派生表的查询</vt:lpstr>
      <vt:lpstr>基于派生表的查询（续）</vt:lpstr>
      <vt:lpstr>第3章  关系数据库标准语言SQL</vt:lpstr>
      <vt:lpstr>3.4  数据更新 </vt:lpstr>
      <vt:lpstr>插入数据</vt:lpstr>
      <vt:lpstr>1. 插入一个元组</vt:lpstr>
      <vt:lpstr>插入一个元组（续）</vt:lpstr>
      <vt:lpstr>插入一个元组（续）</vt:lpstr>
      <vt:lpstr>插入一个元组（续）</vt:lpstr>
      <vt:lpstr>插入一个元组（续）</vt:lpstr>
      <vt:lpstr>插入一个元组（续）</vt:lpstr>
      <vt:lpstr>插入数据（续）</vt:lpstr>
      <vt:lpstr>2. 插入子查询结果</vt:lpstr>
      <vt:lpstr>插入子查询结果（续）</vt:lpstr>
      <vt:lpstr>插入子查询结果（续）</vt:lpstr>
      <vt:lpstr>3.4  数据更新 </vt:lpstr>
      <vt:lpstr>3.4.2  修改数据</vt:lpstr>
      <vt:lpstr>插入数据（续）</vt:lpstr>
      <vt:lpstr>1. 修改某一个元组的值</vt:lpstr>
      <vt:lpstr>插入数据（续）</vt:lpstr>
      <vt:lpstr>2. 修改多个元组的值</vt:lpstr>
      <vt:lpstr>插入数据（续）</vt:lpstr>
      <vt:lpstr>3. 带子查询的修改语句</vt:lpstr>
      <vt:lpstr>修改数据（续）</vt:lpstr>
      <vt:lpstr>3.4  数据更新 </vt:lpstr>
      <vt:lpstr>3.4.3  删除数据</vt:lpstr>
      <vt:lpstr>删除数据</vt:lpstr>
      <vt:lpstr>1. 删除某一个元组的值</vt:lpstr>
      <vt:lpstr>删除数据</vt:lpstr>
      <vt:lpstr>2. 删除多个元组的值</vt:lpstr>
      <vt:lpstr>删除数据</vt:lpstr>
      <vt:lpstr>3. 带子查询的删除语句</vt:lpstr>
      <vt:lpstr>第3章  关系数据库标准语言SQL</vt:lpstr>
      <vt:lpstr>3.5 空值的处理</vt:lpstr>
      <vt:lpstr>空值的处理</vt:lpstr>
      <vt:lpstr>1. 空值的产生</vt:lpstr>
      <vt:lpstr>空值的产生（续）</vt:lpstr>
      <vt:lpstr>空值的处理</vt:lpstr>
      <vt:lpstr>2. 空值的判断</vt:lpstr>
      <vt:lpstr>空值的处理</vt:lpstr>
      <vt:lpstr>3. 空值约束</vt:lpstr>
      <vt:lpstr>空值的处理</vt:lpstr>
      <vt:lpstr>4. 空值的算术运算、比较运算和逻辑运算</vt:lpstr>
      <vt:lpstr>空值的算术运算、比较运算和逻辑运算(续)</vt:lpstr>
      <vt:lpstr>空值的算术运算、比较运算和逻辑运算（续）</vt:lpstr>
      <vt:lpstr>空值的算术运算、比较运算和逻辑运算（续）</vt:lpstr>
      <vt:lpstr>第3章  关系数据库标准语言SQL</vt:lpstr>
      <vt:lpstr>3.6  视图</vt:lpstr>
      <vt:lpstr>3.6  视图</vt:lpstr>
      <vt:lpstr>3.6.1  定义视图</vt:lpstr>
      <vt:lpstr>1. 建立视图</vt:lpstr>
      <vt:lpstr>建立视图（续）</vt:lpstr>
      <vt:lpstr>建立视图（续）</vt:lpstr>
      <vt:lpstr>建立视图（续）</vt:lpstr>
      <vt:lpstr>建立视图（续）</vt:lpstr>
      <vt:lpstr>建立视图（续）</vt:lpstr>
      <vt:lpstr>建立视图（续）</vt:lpstr>
      <vt:lpstr>建立视图（续）</vt:lpstr>
      <vt:lpstr>建立视图（续）</vt:lpstr>
      <vt:lpstr>建立视图（续）</vt:lpstr>
      <vt:lpstr> 建立视图（续）</vt:lpstr>
      <vt:lpstr>3.6.1  定义视图</vt:lpstr>
      <vt:lpstr>2. 删除视图</vt:lpstr>
      <vt:lpstr>删除视图（续）</vt:lpstr>
      <vt:lpstr>3.6  视图</vt:lpstr>
      <vt:lpstr>3.6.2  查询视图</vt:lpstr>
      <vt:lpstr>查询视图（续）</vt:lpstr>
      <vt:lpstr>查询视图（续）</vt:lpstr>
      <vt:lpstr>查询视图（续）</vt:lpstr>
      <vt:lpstr>查询视图（续）</vt:lpstr>
      <vt:lpstr>查询视图（续）</vt:lpstr>
      <vt:lpstr>查询视图（续）</vt:lpstr>
      <vt:lpstr>查询视图（续）</vt:lpstr>
      <vt:lpstr>查询视图（续）</vt:lpstr>
      <vt:lpstr>3.6 视图</vt:lpstr>
      <vt:lpstr>3.6.3 更新视图</vt:lpstr>
      <vt:lpstr>更新视图（续）</vt:lpstr>
      <vt:lpstr>更新视图（续）</vt:lpstr>
      <vt:lpstr>更新视图（续）</vt:lpstr>
      <vt:lpstr>更新视图（续）</vt:lpstr>
      <vt:lpstr>更新视图（续）</vt:lpstr>
      <vt:lpstr>更新视图（续）</vt:lpstr>
      <vt:lpstr>3.6  视图</vt:lpstr>
      <vt:lpstr>3.6.4  视图的作用</vt:lpstr>
      <vt:lpstr>视图的作用（续）</vt:lpstr>
      <vt:lpstr>视图的作用（续）</vt:lpstr>
      <vt:lpstr>视图的作用（续）</vt:lpstr>
      <vt:lpstr>视图的作用（续）</vt:lpstr>
      <vt:lpstr>视图的作用（续）</vt:lpstr>
      <vt:lpstr>视图的作用（续）</vt:lpstr>
      <vt:lpstr>视图的作用（续）</vt:lpstr>
      <vt:lpstr>第3章  关系数据库标准语言SQL</vt:lpstr>
      <vt:lpstr>本章小结</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第三章  关系数据库标准语言SQL</dc:title>
  <dc:creator>rui miao</dc:creator>
  <cp:lastModifiedBy>rui miao</cp:lastModifiedBy>
  <cp:revision>185</cp:revision>
  <dcterms:created xsi:type="dcterms:W3CDTF">2017-03-19T23:47:50Z</dcterms:created>
  <dcterms:modified xsi:type="dcterms:W3CDTF">2025-10-09T01:05:50Z</dcterms:modified>
</cp:coreProperties>
</file>