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1"/>
  </p:notesMasterIdLst>
  <p:sldIdLst>
    <p:sldId id="256" r:id="rId2"/>
    <p:sldId id="958" r:id="rId3"/>
    <p:sldId id="959" r:id="rId4"/>
    <p:sldId id="960" r:id="rId5"/>
    <p:sldId id="961" r:id="rId6"/>
    <p:sldId id="962" r:id="rId7"/>
    <p:sldId id="963" r:id="rId8"/>
    <p:sldId id="964" r:id="rId9"/>
    <p:sldId id="967" r:id="rId10"/>
    <p:sldId id="968" r:id="rId11"/>
    <p:sldId id="965" r:id="rId12"/>
    <p:sldId id="966" r:id="rId13"/>
    <p:sldId id="969" r:id="rId14"/>
    <p:sldId id="970" r:id="rId15"/>
    <p:sldId id="971" r:id="rId16"/>
    <p:sldId id="972" r:id="rId17"/>
    <p:sldId id="973" r:id="rId18"/>
    <p:sldId id="974" r:id="rId19"/>
    <p:sldId id="975" r:id="rId20"/>
    <p:sldId id="976" r:id="rId21"/>
    <p:sldId id="977" r:id="rId22"/>
    <p:sldId id="978" r:id="rId23"/>
    <p:sldId id="979" r:id="rId24"/>
    <p:sldId id="980" r:id="rId25"/>
    <p:sldId id="981" r:id="rId26"/>
    <p:sldId id="983" r:id="rId27"/>
    <p:sldId id="984" r:id="rId28"/>
    <p:sldId id="985" r:id="rId29"/>
    <p:sldId id="986" r:id="rId30"/>
    <p:sldId id="987" r:id="rId31"/>
    <p:sldId id="988" r:id="rId32"/>
    <p:sldId id="1129" r:id="rId33"/>
    <p:sldId id="1130" r:id="rId34"/>
    <p:sldId id="1131" r:id="rId35"/>
    <p:sldId id="992" r:id="rId36"/>
    <p:sldId id="993" r:id="rId37"/>
    <p:sldId id="994" r:id="rId38"/>
    <p:sldId id="995" r:id="rId39"/>
    <p:sldId id="996" r:id="rId40"/>
    <p:sldId id="997" r:id="rId41"/>
    <p:sldId id="998" r:id="rId42"/>
    <p:sldId id="999" r:id="rId43"/>
    <p:sldId id="1000" r:id="rId44"/>
    <p:sldId id="1001" r:id="rId45"/>
    <p:sldId id="1002" r:id="rId46"/>
    <p:sldId id="1003" r:id="rId47"/>
    <p:sldId id="1004" r:id="rId48"/>
    <p:sldId id="1005" r:id="rId49"/>
    <p:sldId id="1006" r:id="rId50"/>
    <p:sldId id="1007" r:id="rId51"/>
    <p:sldId id="1008" r:id="rId52"/>
    <p:sldId id="1009" r:id="rId53"/>
    <p:sldId id="1010" r:id="rId54"/>
    <p:sldId id="1011" r:id="rId55"/>
    <p:sldId id="1012" r:id="rId56"/>
    <p:sldId id="1013" r:id="rId57"/>
    <p:sldId id="1014" r:id="rId58"/>
    <p:sldId id="1015" r:id="rId59"/>
    <p:sldId id="1016" r:id="rId60"/>
    <p:sldId id="1017" r:id="rId61"/>
    <p:sldId id="1018" r:id="rId62"/>
    <p:sldId id="1019" r:id="rId63"/>
    <p:sldId id="1020" r:id="rId64"/>
    <p:sldId id="1021" r:id="rId65"/>
    <p:sldId id="1022" r:id="rId66"/>
    <p:sldId id="1023" r:id="rId67"/>
    <p:sldId id="1024" r:id="rId68"/>
    <p:sldId id="1025" r:id="rId69"/>
    <p:sldId id="1026" r:id="rId70"/>
    <p:sldId id="1027" r:id="rId71"/>
    <p:sldId id="1028" r:id="rId72"/>
    <p:sldId id="1029" r:id="rId73"/>
    <p:sldId id="1030" r:id="rId74"/>
    <p:sldId id="1031" r:id="rId75"/>
    <p:sldId id="1032" r:id="rId76"/>
    <p:sldId id="1033" r:id="rId77"/>
    <p:sldId id="1034" r:id="rId78"/>
    <p:sldId id="1035" r:id="rId79"/>
    <p:sldId id="1036" r:id="rId80"/>
    <p:sldId id="1037" r:id="rId81"/>
    <p:sldId id="1038" r:id="rId82"/>
    <p:sldId id="1132" r:id="rId83"/>
    <p:sldId id="1133" r:id="rId84"/>
    <p:sldId id="1134" r:id="rId85"/>
    <p:sldId id="1042" r:id="rId86"/>
    <p:sldId id="1043" r:id="rId87"/>
    <p:sldId id="1044" r:id="rId88"/>
    <p:sldId id="1045" r:id="rId89"/>
    <p:sldId id="1046" r:id="rId90"/>
    <p:sldId id="1047" r:id="rId91"/>
    <p:sldId id="1048" r:id="rId92"/>
    <p:sldId id="1049" r:id="rId93"/>
    <p:sldId id="1050" r:id="rId94"/>
    <p:sldId id="1051" r:id="rId95"/>
    <p:sldId id="1052" r:id="rId96"/>
    <p:sldId id="1053" r:id="rId97"/>
    <p:sldId id="1135" r:id="rId98"/>
    <p:sldId id="1054" r:id="rId99"/>
    <p:sldId id="1055" r:id="rId100"/>
    <p:sldId id="1056" r:id="rId101"/>
    <p:sldId id="1057" r:id="rId102"/>
    <p:sldId id="1058" r:id="rId103"/>
    <p:sldId id="1059" r:id="rId104"/>
    <p:sldId id="1060" r:id="rId105"/>
    <p:sldId id="1061" r:id="rId106"/>
    <p:sldId id="1062" r:id="rId107"/>
    <p:sldId id="1063" r:id="rId108"/>
    <p:sldId id="1064" r:id="rId109"/>
    <p:sldId id="1065" r:id="rId110"/>
    <p:sldId id="1066" r:id="rId111"/>
    <p:sldId id="1067" r:id="rId112"/>
    <p:sldId id="364" r:id="rId113"/>
    <p:sldId id="1068" r:id="rId114"/>
    <p:sldId id="1123" r:id="rId115"/>
    <p:sldId id="1124" r:id="rId116"/>
    <p:sldId id="1125" r:id="rId117"/>
    <p:sldId id="1126" r:id="rId118"/>
    <p:sldId id="1127" r:id="rId119"/>
    <p:sldId id="1128" r:id="rId1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NOVO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10" y="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92413-4EA2-494D-A77A-0EDD598D6CCE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835DD-2DEA-49B4-8AC3-4287F30F85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89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2338" y="747713"/>
            <a:ext cx="4987925" cy="3741737"/>
          </a:xfrm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 anchorCtr="0"/>
          <a:lstStyle/>
          <a:p>
            <a:pPr lvl="0"/>
            <a:endParaRPr lang="zh-CN" altLang="en-US" dirty="0"/>
          </a:p>
        </p:txBody>
      </p:sp>
      <p:sp>
        <p:nvSpPr>
          <p:cNvPr id="225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70325" y="9477375"/>
            <a:ext cx="2962275" cy="5000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zh-CN" altLang="en-US" dirty="0">
                <a:latin typeface="Arial" panose="02080604020202020204" pitchFamily="34" charset="0"/>
              </a:rPr>
              <a:t>13</a:t>
            </a:fld>
            <a:endParaRPr lang="zh-CN" altLang="en-US" dirty="0">
              <a:latin typeface="Arial" panose="0208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71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70325" y="9477375"/>
            <a:ext cx="2962275" cy="5000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 dirty="0">
                <a:latin typeface="Arial" panose="02080604020202020204" pitchFamily="34" charset="0"/>
              </a:rPr>
              <a:t>27</a:t>
            </a:fld>
            <a:endParaRPr lang="en-US" altLang="zh-CN" dirty="0">
              <a:latin typeface="Arial" panose="02080604020202020204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2338" y="747713"/>
            <a:ext cx="4987925" cy="3741737"/>
          </a:xfrm>
        </p:spPr>
      </p:sp>
      <p:sp>
        <p:nvSpPr>
          <p:cNvPr id="3891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 anchorCtr="0"/>
          <a:lstStyle/>
          <a:p>
            <a:pPr lvl="0" eaLnBrk="1" hangingPunct="1"/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048508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70325" y="9477375"/>
            <a:ext cx="2962275" cy="50006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spcBef>
                <a:spcPct val="0"/>
              </a:spcBef>
            </a:pPr>
            <a:fld id="{9A0DB2DC-4C9A-4742-B13C-FB6460FD3503}" type="slidenum">
              <a:rPr lang="en-US" altLang="zh-CN" dirty="0">
                <a:latin typeface="Arial" panose="02080604020202020204" pitchFamily="34" charset="0"/>
              </a:rPr>
              <a:t>28</a:t>
            </a:fld>
            <a:endParaRPr lang="en-US" altLang="zh-CN" dirty="0">
              <a:latin typeface="Arial" panose="02080604020202020204" pitchFamily="34" charset="0"/>
            </a:endParaRPr>
          </a:p>
        </p:txBody>
      </p:sp>
      <p:sp>
        <p:nvSpPr>
          <p:cNvPr id="4096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2338" y="747713"/>
            <a:ext cx="4987925" cy="3741737"/>
          </a:xfrm>
        </p:spPr>
      </p:sp>
      <p:sp>
        <p:nvSpPr>
          <p:cNvPr id="4096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ctr" anchorCtr="0"/>
          <a:lstStyle/>
          <a:p>
            <a:pPr lvl="0" eaLnBrk="1" hangingPunct="1"/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349238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grpSp>
        <p:nvGrpSpPr>
          <p:cNvPr id="2" name="组合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任意多边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19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燕尾形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任意多边形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任意多边形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燕尾形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燕尾形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ftr" sz="quarter" idx="11"/>
          </p:nvPr>
        </p:nvSpPr>
        <p:spPr>
          <a:xfrm>
            <a:off x="5219700" y="6381750"/>
            <a:ext cx="3600450" cy="3206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An Introduction to Database System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47233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标题和图示或组织结构图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36525"/>
            <a:ext cx="9324528" cy="563563"/>
          </a:xfrm>
        </p:spPr>
        <p:txBody>
          <a:bodyPr>
            <a:noAutofit/>
          </a:bodyPr>
          <a:lstStyle>
            <a:lvl1pPr algn="ctr">
              <a:defRPr sz="2700" b="1" baseline="0">
                <a:solidFill>
                  <a:schemeClr val="bg1"/>
                </a:solidFill>
                <a:latin typeface="Arial" panose="02080604020202020204" pitchFamily="34" charset="0"/>
                <a:ea typeface="SimSun" pitchFamily="2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433704" y="1181100"/>
            <a:ext cx="8229600" cy="4495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kumimoji="0" lang="zh-CN" altLang="en-US" sz="21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0802"/>
            <a:ext cx="2133600" cy="320675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anose="02080604020202020204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Rectangle 16"/>
          <p:cNvSpPr>
            <a:spLocks noGrp="1" noChangeArrowheads="1"/>
          </p:cNvSpPr>
          <p:nvPr>
            <p:ph type="ftr" sz="quarter" idx="3"/>
          </p:nvPr>
        </p:nvSpPr>
        <p:spPr>
          <a:xfrm>
            <a:off x="5219700" y="6381752"/>
            <a:ext cx="3600450" cy="320675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anose="02080604020202020204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03655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685801"/>
            <a:ext cx="7391400" cy="563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1717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52900"/>
            <a:ext cx="4038600" cy="21717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400801"/>
            <a:ext cx="2133600" cy="320675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anose="02080604020202020204" pitchFamily="34" charset="0"/>
              <a:buNone/>
              <a:defRPr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350">
              <a:latin typeface="Arial" panose="02080604020202020204" pitchFamily="34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8484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22239"/>
            <a:ext cx="9324528" cy="563563"/>
          </a:xfrm>
        </p:spPr>
        <p:txBody>
          <a:bodyPr>
            <a:noAutofit/>
          </a:bodyPr>
          <a:lstStyle>
            <a:lvl1pPr algn="ctr">
              <a:defRPr sz="2700" b="1" baseline="0">
                <a:solidFill>
                  <a:schemeClr val="bg1"/>
                </a:solidFill>
                <a:latin typeface="Arial" panose="02080604020202020204" pitchFamily="34" charset="0"/>
                <a:ea typeface="SimSun" pitchFamily="2" charset="-122"/>
              </a:defRPr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78774" y="1052736"/>
            <a:ext cx="8229600" cy="4495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257175" marR="0" lvl="0" indent="-257175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kumimoji="0" lang="zh-CN" altLang="en-US" sz="21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1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0802"/>
            <a:ext cx="2133600" cy="320675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anose="02080604020202020204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Rectangle 16"/>
          <p:cNvSpPr>
            <a:spLocks noGrp="1" noChangeArrowheads="1"/>
          </p:cNvSpPr>
          <p:nvPr>
            <p:ph type="ftr" sz="quarter" idx="3"/>
          </p:nvPr>
        </p:nvSpPr>
        <p:spPr>
          <a:xfrm>
            <a:off x="5219700" y="6381752"/>
            <a:ext cx="3600450" cy="320675"/>
          </a:xfrm>
          <a:prstGeom prst="rect">
            <a:avLst/>
          </a:prstGeom>
        </p:spPr>
        <p:txBody>
          <a:bodyPr/>
          <a:lstStyle>
            <a:lvl1pPr eaLnBrk="1" hangingPunct="1">
              <a:buFont typeface="Arial" panose="02080604020202020204" pitchFamily="34" charset="0"/>
              <a:buNone/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9508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任意多边形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7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文本占位符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30820CF-B880-4189-942D-D702A7CBA730}" type="datetimeFigureOut">
              <a:rPr lang="zh-CN" altLang="en-US" smtClean="0"/>
              <a:t>2024/3/12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第二章 关系数据库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188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关系模型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>
          <a:xfrm>
            <a:off x="611560" y="1417638"/>
            <a:ext cx="7488118" cy="4099594"/>
          </a:xfrm>
        </p:spPr>
        <p:txBody>
          <a:bodyPr vert="horz" wrap="square" lIns="68580" tIns="34290" rIns="68580" bIns="34290" anchor="t" anchorCtr="0">
            <a:normAutofit fontScale="55000" lnSpcReduction="20000"/>
          </a:bodyPr>
          <a:lstStyle/>
          <a:p>
            <a:pPr algn="just" eaLnBrk="1" hangingPunct="1">
              <a:lnSpc>
                <a:spcPct val="140000"/>
              </a:lnSpc>
            </a:pPr>
            <a:r>
              <a:rPr lang="zh-CN" altLang="en-US" sz="3200" dirty="0"/>
              <a:t>提出关系模型的是美国</a:t>
            </a:r>
            <a:r>
              <a:rPr lang="en-US" altLang="zh-CN" sz="3200" dirty="0">
                <a:latin typeface="Times New Roman" panose="02020603050405020304" pitchFamily="18" charset="0"/>
              </a:rPr>
              <a:t>IBM</a:t>
            </a:r>
            <a:r>
              <a:rPr lang="zh-CN" altLang="en-US" sz="3200" dirty="0"/>
              <a:t>公司的</a:t>
            </a:r>
            <a:r>
              <a:rPr lang="en-US" altLang="zh-CN" sz="3200" dirty="0">
                <a:latin typeface="Times New Roman" panose="02020603050405020304" pitchFamily="18" charset="0"/>
              </a:rPr>
              <a:t>E.F.Codd</a:t>
            </a:r>
          </a:p>
          <a:p>
            <a:pPr lvl="1" algn="just" eaLnBrk="1" hangingPunct="1">
              <a:lnSpc>
                <a:spcPct val="140000"/>
              </a:lnSpc>
            </a:pPr>
            <a:r>
              <a:rPr lang="en-US" altLang="zh-CN" sz="3200" dirty="0"/>
              <a:t>1970</a:t>
            </a:r>
            <a:r>
              <a:rPr lang="zh-CN" altLang="en-US" sz="3200" dirty="0"/>
              <a:t>年提出关系数据模型</a:t>
            </a:r>
            <a:endParaRPr lang="en-US" altLang="zh-CN" sz="3200" dirty="0"/>
          </a:p>
          <a:p>
            <a:pPr lvl="2" algn="just" eaLnBrk="1" hangingPunct="1">
              <a:lnSpc>
                <a:spcPct val="140000"/>
              </a:lnSpc>
              <a:buFont typeface="Wingdings" panose="05000000000000000000" pitchFamily="2" charset="2"/>
              <a:buNone/>
            </a:pPr>
            <a:r>
              <a:rPr lang="en-US" altLang="zh-CN" sz="3200" dirty="0">
                <a:solidFill>
                  <a:srgbClr val="000000"/>
                </a:solidFill>
              </a:rPr>
              <a:t>E.F.Codd, “A relational Model of Data for Large Shared Data Banks”, 《Communications of the ACM》,1970</a:t>
            </a:r>
            <a:endParaRPr lang="en-US" altLang="zh-CN" sz="3200" dirty="0"/>
          </a:p>
          <a:p>
            <a:pPr lvl="1" algn="just" eaLnBrk="1" hangingPunct="1">
              <a:lnSpc>
                <a:spcPct val="140000"/>
              </a:lnSpc>
            </a:pPr>
            <a:r>
              <a:rPr lang="en-US" altLang="zh-CN" sz="3200" dirty="0"/>
              <a:t>20</a:t>
            </a:r>
            <a:r>
              <a:rPr lang="zh-CN" altLang="en-US" sz="3200" dirty="0"/>
              <a:t>世纪</a:t>
            </a:r>
            <a:r>
              <a:rPr lang="en-US" altLang="zh-CN" sz="3200" dirty="0"/>
              <a:t>70</a:t>
            </a:r>
            <a:r>
              <a:rPr lang="zh-CN" altLang="en-US" sz="3200" dirty="0"/>
              <a:t>年代末，关系方法理论和软件系统研制紧密结合，取得丰硕成果</a:t>
            </a:r>
            <a:endParaRPr lang="en-US" altLang="zh-CN" sz="3200" dirty="0"/>
          </a:p>
          <a:p>
            <a:pPr lvl="2" algn="just" eaLnBrk="1" hangingPunct="1">
              <a:lnSpc>
                <a:spcPct val="140000"/>
              </a:lnSpc>
            </a:pPr>
            <a:r>
              <a:rPr lang="en-US" altLang="zh-CN" sz="3200" dirty="0"/>
              <a:t>IBM</a:t>
            </a:r>
            <a:r>
              <a:rPr lang="zh-CN" altLang="en-US" sz="3200" dirty="0"/>
              <a:t>公司的</a:t>
            </a:r>
            <a:r>
              <a:rPr lang="en-US" altLang="zh-CN" sz="3200" dirty="0"/>
              <a:t>San Jose</a:t>
            </a:r>
            <a:r>
              <a:rPr lang="zh-CN" altLang="en-US" sz="3200" dirty="0"/>
              <a:t>实验室研制的</a:t>
            </a:r>
            <a:r>
              <a:rPr lang="en-US" altLang="zh-CN" sz="3200" dirty="0"/>
              <a:t>System R</a:t>
            </a:r>
            <a:r>
              <a:rPr lang="zh-CN" altLang="en-US" sz="3200" dirty="0"/>
              <a:t>获得成功</a:t>
            </a:r>
            <a:endParaRPr lang="en-US" altLang="zh-CN" sz="3200" dirty="0"/>
          </a:p>
          <a:p>
            <a:pPr lvl="2" algn="just" eaLnBrk="1" hangingPunct="1">
              <a:lnSpc>
                <a:spcPct val="140000"/>
              </a:lnSpc>
            </a:pPr>
            <a:r>
              <a:rPr lang="en-US" altLang="zh-CN" sz="3200" dirty="0"/>
              <a:t>UCBerkley </a:t>
            </a:r>
            <a:r>
              <a:rPr lang="zh-CN" altLang="en-US" sz="3200" dirty="0"/>
              <a:t>研制了</a:t>
            </a:r>
            <a:r>
              <a:rPr lang="en-US" altLang="zh-CN" sz="3200" dirty="0"/>
              <a:t>INGRES</a:t>
            </a:r>
            <a:r>
              <a:rPr lang="zh-CN" altLang="en-US" sz="3200" dirty="0"/>
              <a:t>关系数据库实验系统，</a:t>
            </a:r>
            <a:r>
              <a:rPr lang="en-US" altLang="zh-CN" sz="3200" dirty="0"/>
              <a:t>1980</a:t>
            </a:r>
            <a:r>
              <a:rPr lang="zh-CN" altLang="en-US" sz="3200" dirty="0"/>
              <a:t>年代中期又研发了</a:t>
            </a:r>
            <a:r>
              <a:rPr lang="en-US" altLang="zh-CN" sz="3200" dirty="0"/>
              <a:t>PostgresSQL</a:t>
            </a:r>
            <a:r>
              <a:rPr lang="zh-CN" altLang="en-US" sz="3200" dirty="0"/>
              <a:t>系统，并成功开放源代码</a:t>
            </a:r>
            <a:endParaRPr lang="en-US" altLang="zh-CN" sz="3200" dirty="0"/>
          </a:p>
          <a:p>
            <a:pPr lvl="2" algn="just" eaLnBrk="1" hangingPunct="1">
              <a:lnSpc>
                <a:spcPct val="140000"/>
              </a:lnSpc>
            </a:pPr>
            <a:r>
              <a:rPr lang="en-US" altLang="zh-CN" sz="3200" dirty="0"/>
              <a:t>1978</a:t>
            </a:r>
            <a:r>
              <a:rPr lang="zh-CN" altLang="en-US" sz="3200" dirty="0"/>
              <a:t>年</a:t>
            </a:r>
            <a:r>
              <a:rPr lang="en-US" altLang="zh-CN" sz="3200" dirty="0"/>
              <a:t>Oracle</a:t>
            </a:r>
            <a:r>
              <a:rPr lang="zh-CN" altLang="en-US" sz="3200" dirty="0"/>
              <a:t>公司成立发布了</a:t>
            </a:r>
            <a:r>
              <a:rPr lang="en-US" altLang="zh-CN" sz="3200" dirty="0"/>
              <a:t>Oracle1.0</a:t>
            </a:r>
            <a:r>
              <a:rPr lang="zh-CN" altLang="en-US" sz="3200" dirty="0"/>
              <a:t>，并不断发展成熟</a:t>
            </a:r>
            <a:endParaRPr lang="en-US" altLang="zh-CN" sz="3200" dirty="0"/>
          </a:p>
          <a:p>
            <a:pPr lvl="1" algn="just" eaLnBrk="1" hangingPunct="1">
              <a:lnSpc>
                <a:spcPct val="140000"/>
              </a:lnSpc>
            </a:pP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第</a:t>
            </a:r>
            <a:r>
              <a:rPr lang="en-US" altLang="zh-CN" sz="3600" dirty="0"/>
              <a:t>2</a:t>
            </a:r>
            <a:r>
              <a:rPr lang="zh-CN" altLang="en-US" sz="3600" dirty="0"/>
              <a:t>章 关系数据库</a:t>
            </a:r>
          </a:p>
        </p:txBody>
      </p:sp>
      <p:sp>
        <p:nvSpPr>
          <p:cNvPr id="11267" name="Rectangle 3"/>
          <p:cNvSpPr>
            <a:spLocks noGrp="1"/>
          </p:cNvSpPr>
          <p:nvPr>
            <p:ph idx="1"/>
          </p:nvPr>
        </p:nvSpPr>
        <p:spPr>
          <a:xfrm>
            <a:off x="629562" y="1692266"/>
            <a:ext cx="7719752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>
                <a:solidFill>
                  <a:srgbClr val="0066FF"/>
                </a:solidFill>
              </a:rPr>
              <a:t>2.1  </a:t>
            </a:r>
            <a:r>
              <a:rPr lang="zh-CN" altLang="en-US" sz="2400" dirty="0">
                <a:solidFill>
                  <a:srgbClr val="0066FF"/>
                </a:solidFill>
              </a:rPr>
              <a:t>关系模型的数据结构及形式化定义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2.2  </a:t>
            </a:r>
            <a:r>
              <a:rPr lang="zh-CN" altLang="en-US" sz="2400" dirty="0"/>
              <a:t>关系操作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2.3  </a:t>
            </a:r>
            <a:r>
              <a:rPr lang="zh-CN" altLang="en-US" sz="2400" dirty="0"/>
              <a:t>关系的完整性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2.4  </a:t>
            </a:r>
            <a:r>
              <a:rPr lang="zh-CN" altLang="en-US" sz="2400" dirty="0"/>
              <a:t>关系代数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sz="2400" dirty="0"/>
              <a:t>本章小结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  </a:t>
            </a:r>
            <a:r>
              <a:rPr lang="zh-CN" altLang="en-US" sz="3600" dirty="0"/>
              <a:t>关系模型的数据结构及形式化定义</a:t>
            </a:r>
          </a:p>
        </p:txBody>
      </p:sp>
      <p:sp>
        <p:nvSpPr>
          <p:cNvPr id="12291" name="Rectangle 3"/>
          <p:cNvSpPr>
            <a:spLocks noGrp="1"/>
          </p:cNvSpPr>
          <p:nvPr>
            <p:ph idx="1"/>
          </p:nvPr>
        </p:nvSpPr>
        <p:spPr>
          <a:xfrm>
            <a:off x="1007605" y="1646873"/>
            <a:ext cx="6102677" cy="3877866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0" indent="0">
              <a:lnSpc>
                <a:spcPct val="22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2.1.1  </a:t>
            </a:r>
            <a:r>
              <a:rPr lang="zh-CN" altLang="en-US" dirty="0">
                <a:solidFill>
                  <a:srgbClr val="00B050"/>
                </a:solidFill>
                <a:latin typeface="SimSun" pitchFamily="2" charset="-122"/>
              </a:rPr>
              <a:t>关系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en-US" altLang="zh-CN" dirty="0"/>
              <a:t>2.1.2  </a:t>
            </a:r>
            <a:r>
              <a:rPr lang="zh-CN" altLang="en-US" dirty="0"/>
              <a:t>关系模式</a:t>
            </a:r>
            <a:endParaRPr lang="zh-CN" altLang="en-US" dirty="0">
              <a:ea typeface="黑体" panose="02010609060101010101" pitchFamily="49" charset="-122"/>
            </a:endParaRPr>
          </a:p>
          <a:p>
            <a:pPr marL="0" indent="0">
              <a:lnSpc>
                <a:spcPct val="220000"/>
              </a:lnSpc>
              <a:buNone/>
            </a:pPr>
            <a:r>
              <a:rPr lang="en-US" altLang="zh-CN" dirty="0"/>
              <a:t>2.1.3  </a:t>
            </a:r>
            <a:r>
              <a:rPr lang="zh-CN" altLang="en-US" dirty="0"/>
              <a:t>关系数据库</a:t>
            </a:r>
            <a:endParaRPr lang="en-US" altLang="zh-CN" dirty="0"/>
          </a:p>
          <a:p>
            <a:pPr marL="0" indent="0">
              <a:lnSpc>
                <a:spcPct val="220000"/>
              </a:lnSpc>
              <a:buNone/>
            </a:pPr>
            <a:r>
              <a:rPr lang="en-US" altLang="zh-CN" dirty="0"/>
              <a:t>2.1.4   </a:t>
            </a:r>
            <a:r>
              <a:rPr lang="zh-CN" altLang="en-US" dirty="0"/>
              <a:t>关系模型的存储结构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2.1.1 </a:t>
            </a:r>
            <a:r>
              <a:rPr lang="zh-CN" altLang="en-US" sz="3600" dirty="0"/>
              <a:t>关系</a:t>
            </a:r>
          </a:p>
        </p:txBody>
      </p:sp>
      <p:sp>
        <p:nvSpPr>
          <p:cNvPr id="13315" name="Rectangle 3"/>
          <p:cNvSpPr>
            <a:spLocks noGrp="1"/>
          </p:cNvSpPr>
          <p:nvPr>
            <p:ph idx="1"/>
          </p:nvPr>
        </p:nvSpPr>
        <p:spPr>
          <a:xfrm>
            <a:off x="899592" y="1970396"/>
            <a:ext cx="7454485" cy="3263504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dirty="0"/>
              <a:t>单一的数据结构</a:t>
            </a:r>
            <a:r>
              <a:rPr lang="en-US" altLang="zh-CN" dirty="0"/>
              <a:t>——</a:t>
            </a:r>
            <a:r>
              <a:rPr lang="zh-CN" altLang="en-US" dirty="0"/>
              <a:t>关系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dirty="0"/>
              <a:t>现实世界的实体以及实体间的各种联系均用关系来表示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dirty="0"/>
              <a:t>逻辑结构</a:t>
            </a:r>
            <a:r>
              <a:rPr lang="en-US" altLang="zh-CN" dirty="0"/>
              <a:t>——</a:t>
            </a:r>
            <a:r>
              <a:rPr lang="zh-CN" altLang="en-US" dirty="0"/>
              <a:t>二维表 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dirty="0"/>
              <a:t>从用户角度，关系模型中数据的逻辑结构是一张二维表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dirty="0"/>
              <a:t>建立在集合代数的基础上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关系（续）</a:t>
            </a:r>
            <a:endParaRPr lang="en-US" altLang="zh-CN" sz="3600" dirty="0"/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>
          <a:xfrm>
            <a:off x="521550" y="1797248"/>
            <a:ext cx="7886700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1" algn="just" eaLnBrk="1" hangingPunct="1">
              <a:lnSpc>
                <a:spcPct val="150000"/>
              </a:lnSpc>
              <a:buNone/>
            </a:pPr>
            <a:r>
              <a:rPr lang="en-US" altLang="zh-CN" sz="2400" dirty="0"/>
              <a:t> 1. </a:t>
            </a:r>
            <a:r>
              <a:rPr lang="zh-CN" altLang="en-US" sz="2400" dirty="0"/>
              <a:t>域（</a:t>
            </a:r>
            <a:r>
              <a:rPr lang="en-US" altLang="zh-CN" sz="2400" dirty="0"/>
              <a:t>domain</a:t>
            </a:r>
            <a:r>
              <a:rPr lang="zh-CN" altLang="en-US" sz="2400" dirty="0"/>
              <a:t>）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sz="2400" dirty="0"/>
              <a:t> </a:t>
            </a:r>
            <a:r>
              <a:rPr lang="en-US" altLang="zh-CN" sz="2400" dirty="0"/>
              <a:t>2. </a:t>
            </a:r>
            <a:r>
              <a:rPr lang="zh-CN" altLang="en-US" sz="2400" dirty="0"/>
              <a:t>笛卡儿积（</a:t>
            </a:r>
            <a:r>
              <a:rPr lang="en-US" altLang="zh-CN" sz="2400" dirty="0"/>
              <a:t>Cartesian product</a:t>
            </a:r>
            <a:r>
              <a:rPr lang="zh-CN" altLang="en-US" sz="2400" dirty="0"/>
              <a:t>）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sz="2400" dirty="0"/>
              <a:t> </a:t>
            </a:r>
            <a:r>
              <a:rPr lang="en-US" altLang="zh-CN" sz="2400" dirty="0"/>
              <a:t>3. </a:t>
            </a:r>
            <a:r>
              <a:rPr lang="zh-CN" altLang="en-US" sz="2400" dirty="0"/>
              <a:t>关系（</a:t>
            </a:r>
            <a:r>
              <a:rPr lang="en-US" altLang="zh-CN" sz="2400" dirty="0"/>
              <a:t>relation</a:t>
            </a:r>
            <a:r>
              <a:rPr lang="zh-CN" altLang="en-US" sz="2400" dirty="0"/>
              <a:t>）</a:t>
            </a:r>
          </a:p>
          <a:p>
            <a:pPr eaLnBrk="1" hangingPunct="1"/>
            <a:endParaRPr lang="en-US" altLang="zh-CN" dirty="0">
              <a:latin typeface="SimSun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485900" y="827485"/>
            <a:ext cx="6172200" cy="853679"/>
          </a:xfrm>
        </p:spPr>
        <p:txBody>
          <a:bodyPr vert="horz" wrap="square" lIns="68580" tIns="34290" rIns="68580" bIns="34290" numCol="1" rtlCol="0" anchor="ctr" anchorCtr="0" compatLnSpc="1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defTabSz="685800" fontAlgn="base">
              <a:spcAft>
                <a:spcPct val="0"/>
              </a:spcAft>
              <a:defRPr/>
            </a:pPr>
            <a:r>
              <a:rPr lang="en-US" altLang="zh-CN" dirty="0"/>
              <a:t>1. </a:t>
            </a:r>
            <a:r>
              <a:rPr lang="zh-CN" altLang="en-US" dirty="0"/>
              <a:t>域</a:t>
            </a:r>
            <a:r>
              <a:rPr lang="zh-CN" altLang="en-US" sz="2700" kern="0" dirty="0">
                <a:solidFill>
                  <a:schemeClr val="tx1"/>
                </a:solidFill>
                <a:effectLst/>
              </a:rPr>
              <a:t>（</a:t>
            </a:r>
            <a:r>
              <a:rPr lang="en-US" altLang="zh-CN" sz="2700" kern="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domain</a:t>
            </a:r>
            <a:r>
              <a:rPr lang="zh-CN" altLang="en-US" sz="2700" kern="0" dirty="0">
                <a:solidFill>
                  <a:schemeClr val="tx1"/>
                </a:solidFill>
                <a:effectLst/>
              </a:rPr>
              <a:t>）</a:t>
            </a:r>
          </a:p>
        </p:txBody>
      </p:sp>
      <p:sp>
        <p:nvSpPr>
          <p:cNvPr id="15363" name="Rectangle 3"/>
          <p:cNvSpPr>
            <a:spLocks noGrp="1"/>
          </p:cNvSpPr>
          <p:nvPr>
            <p:ph idx="1"/>
          </p:nvPr>
        </p:nvSpPr>
        <p:spPr>
          <a:xfrm>
            <a:off x="737574" y="1692266"/>
            <a:ext cx="7611740" cy="3608942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pPr algn="just" eaLnBrk="1" hangingPunct="1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域</a:t>
            </a:r>
            <a:r>
              <a:rPr lang="zh-CN" altLang="en-US" dirty="0"/>
              <a:t>是一组具有相同数据类型的值的集合。</a:t>
            </a:r>
            <a:endParaRPr lang="en-US" altLang="zh-CN" dirty="0"/>
          </a:p>
          <a:p>
            <a:pPr algn="just" eaLnBrk="1" hangingPunct="1"/>
            <a:r>
              <a:rPr lang="zh-CN" altLang="en-US" dirty="0"/>
              <a:t>例</a:t>
            </a:r>
            <a:r>
              <a:rPr lang="en-US" altLang="zh-CN" dirty="0"/>
              <a:t>: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85000"/>
              <a:buFont typeface="Wingdings" panose="05000000000000000000" pitchFamily="2" charset="2"/>
              <a:buChar char="n"/>
            </a:pPr>
            <a:r>
              <a:rPr lang="zh-CN" altLang="en-US" sz="2400" dirty="0"/>
              <a:t>整数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85000"/>
              <a:buFont typeface="Wingdings" panose="05000000000000000000" pitchFamily="2" charset="2"/>
              <a:buChar char="n"/>
            </a:pPr>
            <a:r>
              <a:rPr lang="zh-CN" altLang="en-US" sz="2400" dirty="0"/>
              <a:t>实数</a:t>
            </a:r>
          </a:p>
          <a:p>
            <a:pPr lvl="2" eaLnBrk="1" hangingPunct="1">
              <a:lnSpc>
                <a:spcPct val="150000"/>
              </a:lnSpc>
              <a:spcBef>
                <a:spcPct val="0"/>
              </a:spcBef>
              <a:buSzPct val="85000"/>
              <a:buFont typeface="Wingdings" panose="05000000000000000000" pitchFamily="2" charset="2"/>
              <a:buChar char="n"/>
            </a:pPr>
            <a:r>
              <a:rPr lang="zh-CN" altLang="en-US" sz="2400" dirty="0"/>
              <a:t>介于某个取值范围的整数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85000"/>
              <a:buFont typeface="Wingdings" panose="05000000000000000000" pitchFamily="2" charset="2"/>
              <a:buChar char="n"/>
            </a:pPr>
            <a:r>
              <a:rPr lang="zh-CN" altLang="en-US" sz="2400" dirty="0"/>
              <a:t>长度小于</a:t>
            </a:r>
            <a:r>
              <a:rPr lang="en-US" altLang="zh-CN" sz="2400" dirty="0"/>
              <a:t>25B</a:t>
            </a:r>
            <a:r>
              <a:rPr lang="zh-CN" altLang="en-US" sz="2400" dirty="0"/>
              <a:t>的</a:t>
            </a:r>
            <a:r>
              <a:rPr lang="zh-CN" altLang="en-US" sz="2400" dirty="0">
                <a:solidFill>
                  <a:srgbClr val="FF00FF"/>
                </a:solidFill>
              </a:rPr>
              <a:t>变长字符串</a:t>
            </a:r>
            <a:r>
              <a:rPr lang="zh-CN" altLang="en-US" sz="2400" dirty="0"/>
              <a:t>集合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85000"/>
              <a:buFont typeface="Wingdings" panose="05000000000000000000" pitchFamily="2" charset="2"/>
              <a:buChar char="n"/>
            </a:pPr>
            <a:r>
              <a:rPr lang="en-US" altLang="zh-CN" sz="2400" dirty="0"/>
              <a:t>{</a:t>
            </a:r>
            <a:r>
              <a:rPr lang="zh-CN" altLang="en-US" sz="2400" dirty="0"/>
              <a:t>男，女</a:t>
            </a:r>
            <a:r>
              <a:rPr lang="en-US" altLang="zh-CN" sz="2400" dirty="0"/>
              <a:t>}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85000"/>
              <a:buFont typeface="Wingdings" panose="05000000000000000000" pitchFamily="2" charset="2"/>
              <a:buChar char="n"/>
            </a:pPr>
            <a:r>
              <a:rPr lang="en-US" altLang="zh-CN" sz="2400" dirty="0"/>
              <a:t>……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1115616" y="639373"/>
            <a:ext cx="7128792" cy="422672"/>
          </a:xfrm>
        </p:spPr>
        <p:txBody>
          <a:bodyPr vert="horz" wrap="square" lIns="68580" tIns="34290" rIns="68580" bIns="34290" rtlCol="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 </a:t>
            </a:r>
            <a:r>
              <a:rPr lang="zh-CN" altLang="en-US" sz="3600" dirty="0"/>
              <a:t>笛卡儿积（</a:t>
            </a:r>
            <a:r>
              <a:rPr lang="en-US" altLang="zh-CN" sz="3600" dirty="0"/>
              <a:t>Cartesian product</a:t>
            </a:r>
            <a:r>
              <a:rPr lang="zh-CN" altLang="en-US" sz="3600" dirty="0"/>
              <a:t>）</a:t>
            </a:r>
          </a:p>
        </p:txBody>
      </p:sp>
      <p:sp>
        <p:nvSpPr>
          <p:cNvPr id="16387" name="Rectangle 3"/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zh-CN" altLang="en-US" dirty="0"/>
              <a:t>笛卡儿积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dirty="0"/>
              <a:t>给定一组域</a:t>
            </a:r>
            <a:r>
              <a:rPr lang="en-US" altLang="zh-CN" i="1" dirty="0"/>
              <a:t>D</a:t>
            </a:r>
            <a:r>
              <a:rPr lang="en-US" altLang="zh-CN" baseline="-25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baseline="-25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n</a:t>
            </a:r>
            <a:r>
              <a:rPr lang="zh-CN" altLang="en-US" dirty="0"/>
              <a:t>，</a:t>
            </a:r>
            <a:r>
              <a:rPr lang="zh-CN" altLang="en-US" u="sng" dirty="0"/>
              <a:t>允许其中某些域是相同</a:t>
            </a:r>
            <a:r>
              <a:rPr lang="zh-CN" altLang="en-US" dirty="0"/>
              <a:t>的。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dirty="0"/>
              <a:t>    </a:t>
            </a:r>
            <a:r>
              <a:rPr lang="en-US" altLang="zh-CN" i="1" dirty="0"/>
              <a:t>D</a:t>
            </a:r>
            <a:r>
              <a:rPr lang="en-US" altLang="zh-CN" baseline="-25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baseline="-25000" dirty="0"/>
              <a:t>2</a:t>
            </a:r>
            <a:r>
              <a:rPr lang="zh-CN" altLang="en-US" dirty="0"/>
              <a:t>，</a:t>
            </a:r>
            <a:r>
              <a:rPr lang="en-US" altLang="zh-CN" i="1" dirty="0"/>
              <a:t>…</a:t>
            </a:r>
            <a:r>
              <a:rPr lang="zh-CN" altLang="en-US" dirty="0"/>
              <a:t>，</a:t>
            </a:r>
            <a:r>
              <a:rPr lang="en-US" altLang="zh-CN" i="1" dirty="0" err="1"/>
              <a:t>D</a:t>
            </a:r>
            <a:r>
              <a:rPr lang="en-US" altLang="zh-CN" i="1" baseline="-25000" dirty="0" err="1"/>
              <a:t>n</a:t>
            </a:r>
            <a:r>
              <a:rPr lang="zh-CN" altLang="en-US" dirty="0"/>
              <a:t>的</a:t>
            </a:r>
            <a:r>
              <a:rPr lang="zh-CN" altLang="en-US" dirty="0">
                <a:ea typeface="黑体" panose="02010609060101010101" pitchFamily="49" charset="-122"/>
              </a:rPr>
              <a:t>笛卡儿积</a:t>
            </a:r>
            <a:r>
              <a:rPr lang="zh-CN" altLang="en-US" dirty="0"/>
              <a:t>为：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i="1" dirty="0"/>
              <a:t>    </a:t>
            </a:r>
            <a:r>
              <a:rPr lang="en-US" altLang="zh-CN" i="1" dirty="0"/>
              <a:t>D</a:t>
            </a:r>
            <a:r>
              <a:rPr lang="en-US" altLang="zh-CN" baseline="-25000" dirty="0"/>
              <a:t>1</a:t>
            </a:r>
            <a:r>
              <a:rPr lang="en-US" altLang="zh-CN" dirty="0"/>
              <a:t>×</a:t>
            </a:r>
            <a:r>
              <a:rPr lang="en-US" altLang="zh-CN" i="1" dirty="0"/>
              <a:t>D</a:t>
            </a:r>
            <a:r>
              <a:rPr lang="en-US" altLang="zh-CN" baseline="-25000" dirty="0"/>
              <a:t>2</a:t>
            </a:r>
            <a:r>
              <a:rPr lang="en-US" altLang="zh-CN" dirty="0"/>
              <a:t>×…×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n </a:t>
            </a:r>
            <a:r>
              <a:rPr lang="zh-CN" altLang="en-US" dirty="0"/>
              <a:t>＝         </a:t>
            </a:r>
            <a:endParaRPr lang="en-US" altLang="zh-CN" dirty="0"/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dirty="0"/>
              <a:t>｛（</a:t>
            </a:r>
            <a:r>
              <a:rPr lang="en-US" altLang="zh-CN" i="1" dirty="0"/>
              <a:t>d</a:t>
            </a:r>
            <a:r>
              <a:rPr lang="en-US" altLang="zh-CN" baseline="-25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baseline="-25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n</a:t>
            </a:r>
            <a:r>
              <a:rPr lang="zh-CN" altLang="en-US" dirty="0"/>
              <a:t>）｜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i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i</a:t>
            </a:r>
            <a:r>
              <a:rPr lang="zh-CN" altLang="en-US" dirty="0"/>
              <a:t>，</a:t>
            </a:r>
            <a:r>
              <a:rPr lang="en-US" altLang="zh-CN" i="1" dirty="0"/>
              <a:t>i</a:t>
            </a:r>
            <a:r>
              <a:rPr lang="zh-CN" altLang="en-US" dirty="0"/>
              <a:t>＝</a:t>
            </a:r>
            <a:r>
              <a:rPr lang="en-US" altLang="zh-CN" dirty="0"/>
              <a:t>1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n</a:t>
            </a:r>
            <a:r>
              <a:rPr lang="zh-CN" altLang="en-US" dirty="0"/>
              <a:t>｝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dirty="0"/>
              <a:t>所有域的所有取值的一个组合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dirty="0"/>
              <a:t>不能重复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1828800" y="998935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>
                <a:solidFill>
                  <a:schemeClr val="tx1"/>
                </a:solidFill>
              </a:rPr>
              <a:t>笛卡儿积（续）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67544" y="1628800"/>
            <a:ext cx="7992888" cy="36837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defTabSz="685800">
              <a:defRPr/>
            </a:pPr>
            <a:r>
              <a:rPr lang="zh-CN" altLang="zh-CN" sz="2400" b="1" dirty="0">
                <a:latin typeface="Arial" panose="02080604020202020204" pitchFamily="34" charset="0"/>
                <a:ea typeface="SimSun" pitchFamily="2" charset="-122"/>
              </a:rPr>
              <a:t>例如</a:t>
            </a:r>
            <a:r>
              <a:rPr lang="zh-CN" altLang="en-US" sz="24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zh-CN" altLang="zh-CN" sz="2400" b="1" dirty="0">
                <a:latin typeface="Arial" panose="02080604020202020204" pitchFamily="34" charset="0"/>
                <a:ea typeface="SimSun" pitchFamily="2" charset="-122"/>
              </a:rPr>
              <a:t>给出</a:t>
            </a:r>
            <a:r>
              <a:rPr lang="en-US" altLang="zh-CN" sz="2400" b="1" dirty="0">
                <a:latin typeface="Arial" panose="02080604020202020204" pitchFamily="34" charset="0"/>
                <a:ea typeface="SimSun" pitchFamily="2" charset="-122"/>
              </a:rPr>
              <a:t>3</a:t>
            </a:r>
            <a:r>
              <a:rPr lang="zh-CN" altLang="zh-CN" sz="2400" b="1" dirty="0">
                <a:latin typeface="Arial" panose="02080604020202020204" pitchFamily="34" charset="0"/>
                <a:ea typeface="SimSun" pitchFamily="2" charset="-122"/>
              </a:rPr>
              <a:t>个域：</a:t>
            </a:r>
          </a:p>
          <a:p>
            <a:pPr marL="257175" indent="-257175" algn="just" defTabSz="685800">
              <a:lnSpc>
                <a:spcPct val="14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2400" b="1" dirty="0">
                <a:ea typeface="SimSun" pitchFamily="2" charset="-122"/>
              </a:rPr>
              <a:t>D</a:t>
            </a:r>
            <a:r>
              <a:rPr lang="en-US" altLang="zh-CN" sz="2400" b="1" baseline="-25000" dirty="0">
                <a:ea typeface="SimSun" pitchFamily="2" charset="-122"/>
              </a:rPr>
              <a:t>1</a:t>
            </a:r>
            <a:r>
              <a:rPr lang="en-US" altLang="zh-CN" sz="2400" b="1" dirty="0">
                <a:ea typeface="SimSun" pitchFamily="2" charset="-122"/>
              </a:rPr>
              <a:t>=</a:t>
            </a:r>
            <a:r>
              <a:rPr lang="zh-CN" altLang="zh-CN" sz="2400" b="1" dirty="0">
                <a:ea typeface="SimSun" pitchFamily="2" charset="-122"/>
              </a:rPr>
              <a:t>导师集合</a:t>
            </a:r>
            <a:r>
              <a:rPr lang="en-US" altLang="zh-CN" sz="2400" b="1" dirty="0">
                <a:ea typeface="SimSun" pitchFamily="2" charset="-122"/>
              </a:rPr>
              <a:t>SUPERVISOR=</a:t>
            </a:r>
            <a:r>
              <a:rPr lang="zh-CN" altLang="zh-CN" sz="2400" b="1" dirty="0">
                <a:ea typeface="SimSun" pitchFamily="2" charset="-122"/>
              </a:rPr>
              <a:t>｛张清玫，刘逸｝</a:t>
            </a:r>
          </a:p>
          <a:p>
            <a:pPr marL="257175" indent="-257175" algn="just" defTabSz="685800">
              <a:lnSpc>
                <a:spcPct val="14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2400" b="1" dirty="0">
                <a:ea typeface="SimSun" pitchFamily="2" charset="-122"/>
              </a:rPr>
              <a:t>D</a:t>
            </a:r>
            <a:r>
              <a:rPr lang="en-US" altLang="zh-CN" sz="2400" b="1" baseline="-25000" dirty="0">
                <a:ea typeface="SimSun" pitchFamily="2" charset="-122"/>
              </a:rPr>
              <a:t>2</a:t>
            </a:r>
            <a:r>
              <a:rPr lang="en-US" altLang="zh-CN" sz="2400" b="1" dirty="0">
                <a:ea typeface="SimSun" pitchFamily="2" charset="-122"/>
              </a:rPr>
              <a:t>=</a:t>
            </a:r>
            <a:r>
              <a:rPr lang="zh-CN" altLang="zh-CN" sz="2400" b="1" dirty="0">
                <a:ea typeface="SimSun" pitchFamily="2" charset="-122"/>
              </a:rPr>
              <a:t>专业集合</a:t>
            </a:r>
            <a:r>
              <a:rPr lang="en-US" altLang="zh-CN" sz="2400" b="1" dirty="0">
                <a:ea typeface="SimSun" pitchFamily="2" charset="-122"/>
              </a:rPr>
              <a:t>MAJOR=</a:t>
            </a:r>
            <a:r>
              <a:rPr lang="zh-CN" altLang="zh-CN" sz="2400" b="1" dirty="0">
                <a:ea typeface="SimSun" pitchFamily="2" charset="-122"/>
              </a:rPr>
              <a:t>｛计算机</a:t>
            </a:r>
            <a:r>
              <a:rPr lang="zh-CN" altLang="en-US" sz="2400" b="1" dirty="0">
                <a:ea typeface="SimSun" pitchFamily="2" charset="-122"/>
              </a:rPr>
              <a:t>科学与技术</a:t>
            </a:r>
            <a:r>
              <a:rPr lang="zh-CN" altLang="zh-CN" sz="2400" b="1" dirty="0">
                <a:ea typeface="SimSun" pitchFamily="2" charset="-122"/>
              </a:rPr>
              <a:t>，信息</a:t>
            </a:r>
            <a:r>
              <a:rPr lang="zh-CN" altLang="en-US" sz="2400" b="1" dirty="0">
                <a:ea typeface="SimSun" pitchFamily="2" charset="-122"/>
              </a:rPr>
              <a:t>管理与信息系统</a:t>
            </a:r>
            <a:r>
              <a:rPr lang="zh-CN" altLang="zh-CN" sz="2400" b="1" dirty="0">
                <a:ea typeface="SimSun" pitchFamily="2" charset="-122"/>
              </a:rPr>
              <a:t>｝</a:t>
            </a:r>
          </a:p>
          <a:p>
            <a:pPr marL="257175" indent="-257175" algn="just" defTabSz="685800">
              <a:lnSpc>
                <a:spcPct val="14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2400" b="1" dirty="0">
                <a:ea typeface="SimSun" pitchFamily="2" charset="-122"/>
              </a:rPr>
              <a:t>D</a:t>
            </a:r>
            <a:r>
              <a:rPr lang="en-US" altLang="zh-CN" sz="2400" b="1" baseline="-25000" dirty="0">
                <a:ea typeface="SimSun" pitchFamily="2" charset="-122"/>
              </a:rPr>
              <a:t>3</a:t>
            </a:r>
            <a:r>
              <a:rPr lang="en-US" altLang="zh-CN" sz="2400" b="1" dirty="0">
                <a:ea typeface="SimSun" pitchFamily="2" charset="-122"/>
              </a:rPr>
              <a:t>=</a:t>
            </a:r>
            <a:r>
              <a:rPr lang="zh-CN" altLang="zh-CN" sz="2400" b="1" dirty="0">
                <a:ea typeface="SimSun" pitchFamily="2" charset="-122"/>
              </a:rPr>
              <a:t>研究生集合</a:t>
            </a:r>
            <a:r>
              <a:rPr lang="en-US" altLang="zh-CN" sz="2400" b="1" dirty="0">
                <a:ea typeface="SimSun" pitchFamily="2" charset="-122"/>
              </a:rPr>
              <a:t>POSTGRADUATE=</a:t>
            </a:r>
            <a:r>
              <a:rPr lang="zh-CN" altLang="zh-CN" sz="2400" b="1" dirty="0">
                <a:ea typeface="SimSun" pitchFamily="2" charset="-122"/>
              </a:rPr>
              <a:t>｛李勇，刘晨，王敏｝</a:t>
            </a:r>
          </a:p>
          <a:p>
            <a:pPr marL="257175" indent="-257175" algn="just" defTabSz="685800">
              <a:lnSpc>
                <a:spcPct val="14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2400" b="1" dirty="0">
                <a:ea typeface="SimSun" pitchFamily="2" charset="-122"/>
              </a:rPr>
              <a:t>D</a:t>
            </a:r>
            <a:r>
              <a:rPr lang="en-US" altLang="zh-CN" sz="2400" b="1" baseline="-25000" dirty="0">
                <a:ea typeface="SimSun" pitchFamily="2" charset="-122"/>
              </a:rPr>
              <a:t>1</a:t>
            </a:r>
            <a:r>
              <a:rPr lang="zh-CN" altLang="zh-CN" sz="2400" b="1" dirty="0">
                <a:ea typeface="SimSun" pitchFamily="2" charset="-122"/>
              </a:rPr>
              <a:t>，</a:t>
            </a:r>
            <a:r>
              <a:rPr lang="en-US" altLang="zh-CN" sz="2400" b="1" dirty="0">
                <a:ea typeface="SimSun" pitchFamily="2" charset="-122"/>
              </a:rPr>
              <a:t>D</a:t>
            </a:r>
            <a:r>
              <a:rPr lang="en-US" altLang="zh-CN" sz="2400" b="1" baseline="-25000" dirty="0">
                <a:ea typeface="SimSun" pitchFamily="2" charset="-122"/>
              </a:rPr>
              <a:t>2</a:t>
            </a:r>
            <a:r>
              <a:rPr lang="zh-CN" altLang="zh-CN" sz="2400" b="1" dirty="0">
                <a:ea typeface="SimSun" pitchFamily="2" charset="-122"/>
              </a:rPr>
              <a:t>，</a:t>
            </a:r>
            <a:r>
              <a:rPr lang="en-US" altLang="zh-CN" sz="2400" b="1" dirty="0">
                <a:ea typeface="SimSun" pitchFamily="2" charset="-122"/>
              </a:rPr>
              <a:t>D</a:t>
            </a:r>
            <a:r>
              <a:rPr lang="en-US" altLang="zh-CN" sz="2400" b="1" baseline="-25000" dirty="0">
                <a:ea typeface="SimSun" pitchFamily="2" charset="-122"/>
              </a:rPr>
              <a:t>3</a:t>
            </a:r>
            <a:r>
              <a:rPr lang="zh-CN" altLang="zh-CN" sz="2400" b="1" dirty="0">
                <a:ea typeface="SimSun" pitchFamily="2" charset="-122"/>
              </a:rPr>
              <a:t>的</a:t>
            </a:r>
            <a:r>
              <a:rPr lang="zh-CN" altLang="en-US" sz="2400" b="1" dirty="0">
                <a:ea typeface="SimSun" pitchFamily="2" charset="-122"/>
              </a:rPr>
              <a:t>笛卡儿积</a:t>
            </a:r>
            <a:r>
              <a:rPr lang="zh-CN" altLang="zh-CN" sz="2400" b="1" dirty="0">
                <a:ea typeface="SimSun" pitchFamily="2" charset="-122"/>
              </a:rPr>
              <a:t>为</a:t>
            </a:r>
          </a:p>
          <a:p>
            <a:pPr marL="557213" lvl="1" indent="-214313" defTabSz="68580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defRPr/>
            </a:pPr>
            <a:endParaRPr lang="zh-CN" altLang="en-US" sz="1500" b="1" kern="0" dirty="0">
              <a:ea typeface="SimSun" pitchFamily="2" charset="-122"/>
            </a:endParaRPr>
          </a:p>
          <a:p>
            <a:pPr marL="257175" indent="-257175" defTabSz="685800"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v"/>
              <a:defRPr/>
            </a:pPr>
            <a:endParaRPr lang="en-US" altLang="zh-CN" b="1" kern="0" dirty="0"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83568" y="908720"/>
            <a:ext cx="7776864" cy="5309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/>
            </a:pPr>
            <a:r>
              <a:rPr lang="en-US" altLang="zh-CN" sz="2000" b="1" dirty="0">
                <a:ea typeface="SimSun" pitchFamily="2" charset="-122"/>
              </a:rPr>
              <a:t> D1</a:t>
            </a:r>
            <a:r>
              <a:rPr lang="zh-CN" altLang="zh-CN" sz="2000" b="1" dirty="0">
                <a:ea typeface="SimSun" pitchFamily="2" charset="-122"/>
              </a:rPr>
              <a:t>×</a:t>
            </a:r>
            <a:r>
              <a:rPr lang="en-US" altLang="zh-CN" sz="2000" b="1" dirty="0">
                <a:ea typeface="SimSun" pitchFamily="2" charset="-122"/>
              </a:rPr>
              <a:t>D2</a:t>
            </a:r>
            <a:r>
              <a:rPr lang="zh-CN" altLang="zh-CN" sz="2000" b="1" dirty="0">
                <a:ea typeface="SimSun" pitchFamily="2" charset="-122"/>
              </a:rPr>
              <a:t>×</a:t>
            </a:r>
            <a:r>
              <a:rPr lang="en-US" altLang="zh-CN" sz="2000" b="1" dirty="0">
                <a:ea typeface="SimSun" pitchFamily="2" charset="-122"/>
              </a:rPr>
              <a:t>D3</a:t>
            </a:r>
            <a:r>
              <a:rPr lang="zh-CN" altLang="zh-CN" sz="2000" b="1" dirty="0">
                <a:ea typeface="SimSun" pitchFamily="2" charset="-122"/>
              </a:rPr>
              <a:t>＝｛</a:t>
            </a:r>
          </a:p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     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张清玫，计算机科学与技术，李勇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张清玫，计算机科学与技术，刘晨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</a:p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     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张清玫，计算机科学与技术，王敏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张清玫，信息管理与信息系统，李勇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</a:p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     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张清玫，信息管理与信息系统，刘晨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张清玫，信息管理与信息系统，王敏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                  </a:t>
            </a:r>
          </a:p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    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刘逸，计算机科学与技术，李勇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刘逸，计算机科学与技术，刘晨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</a:p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    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刘逸，计算机科学与技术，王敏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刘逸，信息管理与信息系统，李勇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</a:p>
          <a:p>
            <a:pPr defTabSz="6858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    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刘逸，信息管理与信息系统，刘晨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，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(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刘逸，信息管理与信息系统，王敏</a:t>
            </a:r>
            <a:r>
              <a:rPr lang="en-US" altLang="zh-CN" sz="2000" b="1" dirty="0">
                <a:latin typeface="Arial" panose="02080604020202020204" pitchFamily="34" charset="0"/>
                <a:ea typeface="SimSun" pitchFamily="2" charset="-122"/>
              </a:rPr>
              <a:t>) </a:t>
            </a:r>
            <a:r>
              <a:rPr lang="zh-CN" altLang="zh-CN" sz="2000" b="1" dirty="0">
                <a:latin typeface="Arial" panose="02080604020202020204" pitchFamily="34" charset="0"/>
                <a:ea typeface="SimSun" pitchFamily="2" charset="-122"/>
              </a:rPr>
              <a:t>｝</a:t>
            </a:r>
            <a:endParaRPr lang="en-US" altLang="zh-CN" sz="2000" b="1" dirty="0">
              <a:latin typeface="Arial" panose="02080604020202020204" pitchFamily="34" charset="0"/>
              <a:ea typeface="SimSun" pitchFamily="2" charset="-122"/>
            </a:endParaRPr>
          </a:p>
          <a:p>
            <a:pPr marL="257175" indent="-257175" algn="just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/>
            </a:pPr>
            <a:r>
              <a:rPr lang="zh-CN" altLang="zh-CN" sz="2000" b="1" dirty="0">
                <a:ea typeface="SimSun" pitchFamily="2" charset="-122"/>
              </a:rPr>
              <a:t>基数为</a:t>
            </a:r>
            <a:r>
              <a:rPr lang="en-US" altLang="zh-CN" sz="2000" b="1" dirty="0">
                <a:ea typeface="SimSun" pitchFamily="2" charset="-122"/>
                <a:cs typeface="Arial" panose="020B0604020202020204" pitchFamily="34" charset="0"/>
              </a:rPr>
              <a:t>2</a:t>
            </a:r>
            <a:r>
              <a:rPr lang="zh-CN" altLang="zh-CN" sz="2000" b="1" dirty="0">
                <a:ea typeface="SimSun" pitchFamily="2" charset="-122"/>
                <a:cs typeface="Arial" panose="020B0604020202020204" pitchFamily="34" charset="0"/>
              </a:rPr>
              <a:t>×</a:t>
            </a:r>
            <a:r>
              <a:rPr lang="en-US" altLang="zh-CN" sz="2000" b="1" dirty="0">
                <a:ea typeface="SimSun" pitchFamily="2" charset="-122"/>
                <a:cs typeface="Arial" panose="020B0604020202020204" pitchFamily="34" charset="0"/>
              </a:rPr>
              <a:t>2</a:t>
            </a:r>
            <a:r>
              <a:rPr lang="zh-CN" altLang="zh-CN" sz="2000" b="1" dirty="0">
                <a:ea typeface="SimSun" pitchFamily="2" charset="-122"/>
                <a:cs typeface="Arial" panose="020B0604020202020204" pitchFamily="34" charset="0"/>
              </a:rPr>
              <a:t>×</a:t>
            </a:r>
            <a:r>
              <a:rPr lang="en-US" altLang="zh-CN" sz="2000" b="1" dirty="0">
                <a:ea typeface="SimSun" pitchFamily="2" charset="-122"/>
                <a:cs typeface="Arial" panose="020B0604020202020204" pitchFamily="34" charset="0"/>
              </a:rPr>
              <a:t>3</a:t>
            </a:r>
            <a:r>
              <a:rPr lang="zh-CN" altLang="zh-CN" sz="2000" b="1" dirty="0">
                <a:ea typeface="SimSun" pitchFamily="2" charset="-122"/>
                <a:cs typeface="Arial" panose="020B0604020202020204" pitchFamily="34" charset="0"/>
              </a:rPr>
              <a:t>＝</a:t>
            </a:r>
            <a:r>
              <a:rPr lang="en-US" altLang="zh-CN" sz="2000" b="1" dirty="0">
                <a:ea typeface="SimSun" pitchFamily="2" charset="-122"/>
                <a:cs typeface="Arial" panose="020B0604020202020204" pitchFamily="34" charset="0"/>
              </a:rPr>
              <a:t>12</a:t>
            </a:r>
            <a:endParaRPr lang="zh-CN" altLang="en-US" sz="2000" b="1" dirty="0">
              <a:ea typeface="SimSun" pitchFamily="2" charset="-122"/>
              <a:cs typeface="Arial" panose="020B0604020202020204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ADB46F2C-3B1C-45BA-105F-8AF818548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笛卡儿积（续）</a:t>
            </a:r>
            <a:endParaRPr lang="en-US" altLang="zh-CN" sz="3600" dirty="0"/>
          </a:p>
        </p:txBody>
      </p:sp>
      <p:sp>
        <p:nvSpPr>
          <p:cNvPr id="17411" name="Rectangle 3"/>
          <p:cNvSpPr>
            <a:spLocks noGrp="1"/>
          </p:cNvSpPr>
          <p:nvPr>
            <p:ph idx="1"/>
          </p:nvPr>
        </p:nvSpPr>
        <p:spPr>
          <a:xfrm>
            <a:off x="521550" y="1692266"/>
            <a:ext cx="7827764" cy="3608942"/>
          </a:xfrm>
        </p:spPr>
        <p:txBody>
          <a:bodyPr vert="horz" wrap="square" lIns="68580" tIns="34290" rIns="68580" bIns="34290" anchor="t" anchorCtr="0">
            <a:normAutofit fontScale="92500" lnSpcReduction="20000"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US" altLang="zh-CN" dirty="0"/>
              <a:t> </a:t>
            </a:r>
            <a:r>
              <a:rPr lang="zh-CN" altLang="en-US" dirty="0">
                <a:latin typeface="宋体" panose="02010600030101010101" pitchFamily="2" charset="-122"/>
              </a:rPr>
              <a:t>元组（</a:t>
            </a:r>
            <a:r>
              <a:rPr lang="en-US" altLang="zh-CN" dirty="0">
                <a:cs typeface="Arial" panose="020B0604020202020204" pitchFamily="34" charset="0"/>
              </a:rPr>
              <a:t>tuple</a:t>
            </a:r>
            <a:r>
              <a:rPr lang="zh-CN" altLang="en-US" dirty="0">
                <a:latin typeface="宋体" panose="02010600030101010101" pitchFamily="2" charset="-122"/>
              </a:rPr>
              <a:t>）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200" dirty="0"/>
              <a:t>笛卡儿积中每一个元素（</a:t>
            </a:r>
            <a:r>
              <a:rPr lang="en-US" altLang="zh-CN" sz="2200" dirty="0"/>
              <a:t>d</a:t>
            </a:r>
            <a:r>
              <a:rPr lang="en-US" altLang="zh-CN" sz="2200" baseline="-25000" dirty="0"/>
              <a:t>1</a:t>
            </a:r>
            <a:r>
              <a:rPr lang="zh-CN" altLang="en-US" sz="2200" dirty="0"/>
              <a:t>，</a:t>
            </a:r>
            <a:r>
              <a:rPr lang="en-US" altLang="zh-CN" sz="2200" dirty="0"/>
              <a:t>d</a:t>
            </a:r>
            <a:r>
              <a:rPr lang="en-US" altLang="zh-CN" sz="2200" baseline="-25000" dirty="0"/>
              <a:t>2</a:t>
            </a:r>
            <a:r>
              <a:rPr lang="zh-CN" altLang="en-US" sz="2200" dirty="0"/>
              <a:t>，</a:t>
            </a:r>
            <a:r>
              <a:rPr lang="en-US" altLang="zh-CN" sz="2200" dirty="0"/>
              <a:t>…</a:t>
            </a:r>
            <a:r>
              <a:rPr lang="zh-CN" altLang="en-US" sz="2200" dirty="0"/>
              <a:t>，</a:t>
            </a:r>
            <a:r>
              <a:rPr lang="en-US" altLang="zh-CN" sz="2200" dirty="0"/>
              <a:t>d</a:t>
            </a:r>
            <a:r>
              <a:rPr lang="en-US" altLang="zh-CN" sz="2200" baseline="-25000" dirty="0"/>
              <a:t>n</a:t>
            </a:r>
            <a:r>
              <a:rPr lang="zh-CN" altLang="en-US" sz="2200" dirty="0"/>
              <a:t>）叫作一个</a:t>
            </a:r>
            <a:r>
              <a:rPr lang="en-US" altLang="zh-CN" sz="2200" dirty="0"/>
              <a:t>n</a:t>
            </a:r>
            <a:r>
              <a:rPr lang="zh-CN" altLang="en-US" sz="2200" dirty="0"/>
              <a:t>元组（</a:t>
            </a:r>
            <a:r>
              <a:rPr lang="en-US" altLang="zh-CN" sz="2200" dirty="0"/>
              <a:t>n-tuple</a:t>
            </a:r>
            <a:r>
              <a:rPr lang="zh-CN" altLang="en-US" sz="2200" dirty="0"/>
              <a:t>）或简称元组</a:t>
            </a:r>
            <a:endParaRPr lang="en-US" altLang="zh-CN" sz="2200" dirty="0"/>
          </a:p>
          <a:p>
            <a:pPr lvl="1" eaLnBrk="1" hangingPunct="1">
              <a:lnSpc>
                <a:spcPct val="120000"/>
              </a:lnSpc>
            </a:pPr>
            <a:r>
              <a:rPr lang="en-US" altLang="zh-CN" sz="2200" dirty="0"/>
              <a:t>(</a:t>
            </a:r>
            <a:r>
              <a:rPr lang="zh-CN" altLang="en-US" sz="2200" dirty="0"/>
              <a:t>张清玫，计算机科学与技术，李勇</a:t>
            </a:r>
            <a:r>
              <a:rPr lang="en-US" altLang="zh-CN" sz="2200" dirty="0"/>
              <a:t>)</a:t>
            </a:r>
            <a:r>
              <a:rPr lang="zh-CN" altLang="en-US" sz="2200" dirty="0"/>
              <a:t>、</a:t>
            </a:r>
            <a:endParaRPr lang="en-US" altLang="zh-CN" sz="2200" dirty="0"/>
          </a:p>
          <a:p>
            <a:pPr lvl="1" eaLnBrk="1" hangingPunct="1">
              <a:lnSpc>
                <a:spcPct val="120000"/>
              </a:lnSpc>
            </a:pPr>
            <a:r>
              <a:rPr lang="en-US" altLang="zh-CN" sz="2200" dirty="0"/>
              <a:t>(</a:t>
            </a:r>
            <a:r>
              <a:rPr lang="zh-CN" altLang="en-US" sz="2200" dirty="0"/>
              <a:t>张清玫，计算机科学与技术，刘晨</a:t>
            </a:r>
            <a:r>
              <a:rPr lang="en-US" altLang="zh-CN" sz="2200" dirty="0"/>
              <a:t>)  </a:t>
            </a:r>
            <a:r>
              <a:rPr lang="zh-CN" altLang="en-US" sz="2200" dirty="0"/>
              <a:t>等都是元组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zh-CN" altLang="en-US" dirty="0"/>
              <a:t>   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dirty="0">
                <a:latin typeface="宋体" panose="02010600030101010101" pitchFamily="2" charset="-122"/>
              </a:rPr>
              <a:t>分量（</a:t>
            </a:r>
            <a:r>
              <a:rPr lang="en-US" altLang="zh-CN" dirty="0">
                <a:cs typeface="Arial" panose="020B0604020202020204" pitchFamily="34" charset="0"/>
              </a:rPr>
              <a:t>Component</a:t>
            </a:r>
            <a:r>
              <a:rPr lang="zh-CN" altLang="en-US" dirty="0">
                <a:latin typeface="宋体" panose="02010600030101010101" pitchFamily="2" charset="-122"/>
              </a:rPr>
              <a:t>）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sz="2200" dirty="0"/>
              <a:t>笛卡儿积元素（</a:t>
            </a:r>
            <a:r>
              <a:rPr lang="en-US" altLang="zh-CN" sz="2200" i="1" dirty="0"/>
              <a:t>d</a:t>
            </a:r>
            <a:r>
              <a:rPr lang="en-US" altLang="zh-CN" sz="2200" baseline="-25000" dirty="0"/>
              <a:t>1</a:t>
            </a:r>
            <a:r>
              <a:rPr lang="zh-CN" altLang="en-US" sz="2200" dirty="0"/>
              <a:t>，</a:t>
            </a:r>
            <a:r>
              <a:rPr lang="en-US" altLang="zh-CN" sz="2200" i="1" dirty="0"/>
              <a:t>d</a:t>
            </a:r>
            <a:r>
              <a:rPr lang="en-US" altLang="zh-CN" sz="2200" baseline="-25000" dirty="0"/>
              <a:t>2</a:t>
            </a:r>
            <a:r>
              <a:rPr lang="zh-CN" altLang="en-US" sz="2200" dirty="0"/>
              <a:t>，</a:t>
            </a:r>
            <a:r>
              <a:rPr lang="en-US" altLang="zh-CN" sz="2200" dirty="0"/>
              <a:t>…</a:t>
            </a:r>
            <a:r>
              <a:rPr lang="zh-CN" altLang="en-US" sz="2200" dirty="0"/>
              <a:t>，</a:t>
            </a:r>
            <a:r>
              <a:rPr lang="en-US" altLang="zh-CN" sz="2200" i="1" dirty="0"/>
              <a:t>d</a:t>
            </a:r>
            <a:r>
              <a:rPr lang="en-US" altLang="zh-CN" sz="2200" i="1" baseline="-25000" dirty="0"/>
              <a:t>n</a:t>
            </a:r>
            <a:r>
              <a:rPr lang="zh-CN" altLang="en-US" sz="2200" dirty="0"/>
              <a:t>）中的每一个值</a:t>
            </a:r>
            <a:r>
              <a:rPr lang="en-US" altLang="zh-CN" sz="2200" i="1" dirty="0"/>
              <a:t>d</a:t>
            </a:r>
            <a:r>
              <a:rPr lang="en-US" altLang="zh-CN" sz="2200" i="1" baseline="-25000" dirty="0"/>
              <a:t>i </a:t>
            </a:r>
            <a:r>
              <a:rPr lang="zh-CN" altLang="en-US" sz="2200" dirty="0"/>
              <a:t>叫做一个</a:t>
            </a:r>
            <a:r>
              <a:rPr lang="zh-CN" altLang="en-US" sz="2200" dirty="0">
                <a:ea typeface="黑体" panose="02010609060101010101" pitchFamily="49" charset="-122"/>
              </a:rPr>
              <a:t>分量</a:t>
            </a:r>
            <a:endParaRPr lang="zh-CN" altLang="en-US" sz="2200" dirty="0"/>
          </a:p>
          <a:p>
            <a:pPr lvl="1" eaLnBrk="1" hangingPunct="1">
              <a:lnSpc>
                <a:spcPct val="120000"/>
              </a:lnSpc>
            </a:pPr>
            <a:r>
              <a:rPr lang="zh-CN" altLang="en-US" sz="2200" dirty="0"/>
              <a:t>张清玫、计算机科学与技术、李勇、刘晨等都是分量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zh-CN" altLang="en-US" dirty="0"/>
              <a:t> 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笛卡儿积（续）</a:t>
            </a:r>
            <a:endParaRPr lang="en-US" altLang="zh-CN" sz="3600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608534"/>
            <a:ext cx="7722858" cy="4340746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400" kern="0" dirty="0"/>
              <a:t>基数（</a:t>
            </a:r>
            <a:r>
              <a:rPr lang="en-US" altLang="zh-CN" sz="2400" kern="0" dirty="0"/>
              <a:t>cardinal number</a:t>
            </a:r>
            <a:r>
              <a:rPr lang="zh-CN" altLang="en-US" sz="2400" kern="0" dirty="0"/>
              <a:t>）</a:t>
            </a:r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zh-CN" sz="2000" kern="1050" dirty="0">
                <a:solidFill>
                  <a:srgbClr val="000000"/>
                </a:solidFill>
                <a:cs typeface="Times New Roman" panose="02020603050405020304" pitchFamily="18" charset="0"/>
              </a:rPr>
              <a:t>一个域允许的不同取值个数</a:t>
            </a:r>
            <a:endParaRPr lang="en-US" altLang="zh-CN" sz="2000" kern="0" dirty="0"/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000" kern="0" dirty="0"/>
              <a:t>若</a:t>
            </a:r>
            <a:r>
              <a:rPr lang="en-US" altLang="zh-CN" sz="2000" i="1" kern="0" dirty="0"/>
              <a:t>D</a:t>
            </a:r>
            <a:r>
              <a:rPr lang="en-US" altLang="zh-CN" sz="2000" i="1" kern="0" baseline="-25000" dirty="0"/>
              <a:t>i</a:t>
            </a:r>
            <a:r>
              <a:rPr lang="zh-CN" altLang="en-US" sz="2000" kern="0" dirty="0"/>
              <a:t>（</a:t>
            </a:r>
            <a:r>
              <a:rPr lang="en-US" altLang="zh-CN" sz="2000" i="1" kern="0" dirty="0" err="1"/>
              <a:t>i</a:t>
            </a:r>
            <a:r>
              <a:rPr lang="zh-CN" altLang="en-US" sz="2000" kern="0" dirty="0"/>
              <a:t>＝</a:t>
            </a:r>
            <a:r>
              <a:rPr lang="en-US" altLang="zh-CN" sz="2000" kern="0" dirty="0"/>
              <a:t>1</a:t>
            </a:r>
            <a:r>
              <a:rPr lang="zh-CN" altLang="en-US" sz="2000" kern="0" dirty="0"/>
              <a:t>，</a:t>
            </a:r>
            <a:r>
              <a:rPr lang="en-US" altLang="zh-CN" sz="2000" kern="0" dirty="0"/>
              <a:t>2</a:t>
            </a:r>
            <a:r>
              <a:rPr lang="zh-CN" altLang="en-US" sz="2000" kern="0" dirty="0"/>
              <a:t>，</a:t>
            </a:r>
            <a:r>
              <a:rPr lang="en-US" altLang="zh-CN" sz="2000" kern="0" dirty="0"/>
              <a:t>…</a:t>
            </a:r>
            <a:r>
              <a:rPr lang="zh-CN" altLang="en-US" sz="2000" kern="0" dirty="0"/>
              <a:t>，</a:t>
            </a:r>
            <a:r>
              <a:rPr lang="en-US" altLang="zh-CN" sz="2000" i="1" kern="0" dirty="0"/>
              <a:t>n</a:t>
            </a:r>
            <a:r>
              <a:rPr lang="zh-CN" altLang="en-US" sz="2000" kern="0" dirty="0"/>
              <a:t>）为有限集，其基数为</a:t>
            </a:r>
            <a:r>
              <a:rPr lang="en-US" altLang="zh-CN" sz="2000" i="1" kern="0" dirty="0"/>
              <a:t>m</a:t>
            </a:r>
            <a:r>
              <a:rPr lang="en-US" altLang="zh-CN" sz="2000" i="1" kern="0" baseline="-25000" dirty="0"/>
              <a:t>i</a:t>
            </a:r>
            <a:r>
              <a:rPr lang="zh-CN" altLang="en-US" sz="2000" kern="0" dirty="0"/>
              <a:t>（</a:t>
            </a:r>
            <a:r>
              <a:rPr lang="en-US" altLang="zh-CN" sz="2000" i="1" kern="0" dirty="0" err="1"/>
              <a:t>i</a:t>
            </a:r>
            <a:r>
              <a:rPr lang="zh-CN" altLang="en-US" sz="2000" kern="0" dirty="0"/>
              <a:t>＝</a:t>
            </a:r>
            <a:r>
              <a:rPr lang="en-US" altLang="zh-CN" sz="2000" kern="0" dirty="0"/>
              <a:t>1</a:t>
            </a:r>
            <a:r>
              <a:rPr lang="zh-CN" altLang="en-US" sz="2000" kern="0" dirty="0"/>
              <a:t>，</a:t>
            </a:r>
            <a:r>
              <a:rPr lang="en-US" altLang="zh-CN" sz="2000" kern="0" dirty="0"/>
              <a:t>2</a:t>
            </a:r>
            <a:r>
              <a:rPr lang="zh-CN" altLang="en-US" sz="2000" kern="0" dirty="0"/>
              <a:t>，</a:t>
            </a:r>
            <a:r>
              <a:rPr lang="en-US" altLang="zh-CN" sz="2000" kern="0" dirty="0"/>
              <a:t>…</a:t>
            </a:r>
            <a:r>
              <a:rPr lang="zh-CN" altLang="en-US" sz="2000" kern="0" dirty="0"/>
              <a:t>，</a:t>
            </a:r>
            <a:r>
              <a:rPr lang="en-US" altLang="zh-CN" sz="2000" i="1" kern="0" dirty="0"/>
              <a:t>n</a:t>
            </a:r>
            <a:r>
              <a:rPr lang="zh-CN" altLang="en-US" sz="2000" kern="0" dirty="0"/>
              <a:t>），则</a:t>
            </a:r>
            <a:r>
              <a:rPr lang="en-US" altLang="zh-CN" sz="2000" i="1" kern="0" dirty="0"/>
              <a:t>D</a:t>
            </a:r>
            <a:r>
              <a:rPr lang="en-US" altLang="zh-CN" sz="2000" kern="0" baseline="-25000" dirty="0"/>
              <a:t>1</a:t>
            </a:r>
            <a:r>
              <a:rPr lang="en-US" altLang="zh-CN" sz="2000" kern="0" dirty="0"/>
              <a:t>×</a:t>
            </a:r>
            <a:r>
              <a:rPr lang="en-US" altLang="zh-CN" sz="2000" i="1" kern="0" dirty="0"/>
              <a:t>D</a:t>
            </a:r>
            <a:r>
              <a:rPr lang="en-US" altLang="zh-CN" sz="2000" kern="0" baseline="-25000" dirty="0"/>
              <a:t>2</a:t>
            </a:r>
            <a:r>
              <a:rPr lang="en-US" altLang="zh-CN" sz="2000" kern="0" dirty="0"/>
              <a:t>×…×</a:t>
            </a:r>
            <a:r>
              <a:rPr lang="en-US" altLang="zh-CN" sz="2000" i="1" kern="0" dirty="0" err="1"/>
              <a:t>D</a:t>
            </a:r>
            <a:r>
              <a:rPr lang="en-US" altLang="zh-CN" sz="2000" i="1" kern="0" baseline="-25000" dirty="0" err="1"/>
              <a:t>n</a:t>
            </a:r>
            <a:r>
              <a:rPr lang="zh-CN" altLang="en-US" sz="2000" kern="0" dirty="0"/>
              <a:t>的基数</a:t>
            </a:r>
            <a:r>
              <a:rPr lang="en-US" altLang="zh-CN" sz="2000" i="1" kern="0" dirty="0"/>
              <a:t>M</a:t>
            </a:r>
            <a:r>
              <a:rPr lang="zh-CN" altLang="en-US" sz="2000" kern="0" dirty="0"/>
              <a:t>为：</a:t>
            </a:r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endParaRPr lang="zh-CN" altLang="en-US" sz="1500" kern="0" dirty="0"/>
          </a:p>
          <a:p>
            <a:pPr marL="257175" indent="-257175" algn="just" defTabSz="685800" fontAlgn="base">
              <a:lnSpc>
                <a:spcPct val="140000"/>
              </a:lnSpc>
              <a:spcBef>
                <a:spcPts val="225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400" kern="0" dirty="0"/>
              <a:t>笛卡儿积的表示方法</a:t>
            </a:r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000" kern="0" dirty="0"/>
              <a:t>可表示为一张二维表</a:t>
            </a:r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000" kern="0" dirty="0"/>
              <a:t>表中的每行对应一个元组，表中的每列来自一个域</a:t>
            </a:r>
          </a:p>
          <a:p>
            <a:pPr marL="557213" lvl="1" indent="-214313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endParaRPr lang="zh-CN" altLang="en-US" sz="1500" b="1" kern="0" dirty="0"/>
          </a:p>
          <a:p>
            <a:pPr marL="257175" indent="-257175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lang="en-US" altLang="zh-CN" sz="1800" b="1" kern="0" dirty="0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3275410" y="3482578"/>
          <a:ext cx="143232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73100" imgH="342900" progId="Equation.3">
                  <p:embed/>
                </p:oleObj>
              </mc:Choice>
              <mc:Fallback>
                <p:oleObj r:id="rId2" imgW="673100" imgH="342900" progId="Equation.3">
                  <p:embed/>
                  <p:pic>
                    <p:nvPicPr>
                      <p:cNvPr id="18436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275410" y="3482578"/>
                        <a:ext cx="1432322" cy="633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 bwMode="auto">
          <a:xfrm>
            <a:off x="1828800" y="944167"/>
            <a:ext cx="5543550" cy="42267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defTabSz="685800">
              <a:defRPr/>
            </a:pPr>
            <a:r>
              <a:rPr lang="zh-CN" altLang="en-US" sz="27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笛卡儿积（续）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175947"/>
              </p:ext>
            </p:extLst>
          </p:nvPr>
        </p:nvGraphicFramePr>
        <p:xfrm>
          <a:off x="1614488" y="1353946"/>
          <a:ext cx="5909839" cy="4451321"/>
        </p:xfrm>
        <a:graphic>
          <a:graphicData uri="http://schemas.openxmlformats.org/drawingml/2006/table">
            <a:tbl>
              <a:tblPr/>
              <a:tblGrid>
                <a:gridCol w="162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4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135"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SUPERVISOR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SimSun" pitchFamily="2" charset="-122"/>
                      </a:endParaRPr>
                    </a:p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导师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MAJOR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SimSun" pitchFamily="2" charset="-122"/>
                      </a:endParaRPr>
                    </a:p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专业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POSTGRADUATE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SimSun" pitchFamily="2" charset="-122"/>
                      </a:endParaRPr>
                    </a:p>
                    <a:p>
                      <a:pPr algn="ctr"/>
                      <a:r>
                        <a:rPr lang="zh-CN" sz="1200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研究生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877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李勇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432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刘晨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王敏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432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李勇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432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刘晨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王敏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2877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刘逸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李勇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2877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刘逸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刘晨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877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刘逸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王敏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3987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刘逸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李勇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2321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刘逸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刘晨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3432"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刘逸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2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王敏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1565" name="文本框 1"/>
          <p:cNvSpPr txBox="1"/>
          <p:nvPr/>
        </p:nvSpPr>
        <p:spPr>
          <a:xfrm>
            <a:off x="3491880" y="964390"/>
            <a:ext cx="2250937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>
              <a:spcBef>
                <a:spcPct val="0"/>
              </a:spcBef>
              <a:buSzTx/>
              <a:buNone/>
            </a:pPr>
            <a:r>
              <a:rPr lang="zh-CN" altLang="en-US" sz="1800" dirty="0"/>
              <a:t>表</a:t>
            </a:r>
            <a:r>
              <a:rPr lang="en-US" altLang="zh-CN" sz="1800" dirty="0"/>
              <a:t>2.1 </a:t>
            </a:r>
            <a:r>
              <a:rPr lang="zh-CN" altLang="en-US" sz="1800" dirty="0"/>
              <a:t>笛卡儿积示例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3. </a:t>
            </a:r>
            <a:r>
              <a:rPr lang="zh-CN" altLang="en-US" sz="3600" dirty="0"/>
              <a:t>关系（</a:t>
            </a:r>
            <a:r>
              <a:rPr lang="en-US" altLang="zh-CN" sz="3600" dirty="0"/>
              <a:t>relation</a:t>
            </a:r>
            <a:r>
              <a:rPr lang="zh-CN" altLang="en-US" sz="3600" dirty="0"/>
              <a:t>）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6535" y="1417638"/>
            <a:ext cx="8370930" cy="4243610"/>
          </a:xfrm>
        </p:spPr>
        <p:txBody>
          <a:bodyPr vert="horz" wrap="square" lIns="68580" tIns="34290" rIns="68580" bIns="34290" numCol="1" anchor="t" anchorCtr="0" compatLnSpc="1">
            <a:normAutofit fontScale="92500" lnSpcReduction="10000"/>
          </a:bodyPr>
          <a:lstStyle/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zh-CN" sz="2200" dirty="0"/>
              <a:t>关系模型中</a:t>
            </a:r>
            <a:r>
              <a:rPr lang="en-US" altLang="zh-CN" sz="2200" dirty="0"/>
              <a:t>D</a:t>
            </a:r>
            <a:r>
              <a:rPr lang="en-US" altLang="zh-CN" sz="2200" baseline="-25000" dirty="0"/>
              <a:t>1</a:t>
            </a:r>
            <a:r>
              <a:rPr lang="zh-CN" altLang="zh-CN" sz="2200" dirty="0"/>
              <a:t>，</a:t>
            </a:r>
            <a:r>
              <a:rPr lang="en-US" altLang="zh-CN" sz="2200" dirty="0"/>
              <a:t>D</a:t>
            </a:r>
            <a:r>
              <a:rPr lang="en-US" altLang="zh-CN" sz="2200" baseline="-25000" dirty="0"/>
              <a:t>2</a:t>
            </a:r>
            <a:r>
              <a:rPr lang="zh-CN" altLang="zh-CN" sz="2200" dirty="0"/>
              <a:t>，…，</a:t>
            </a:r>
            <a:r>
              <a:rPr lang="en-US" altLang="zh-CN" sz="2200" dirty="0" err="1"/>
              <a:t>D</a:t>
            </a:r>
            <a:r>
              <a:rPr lang="en-US" altLang="zh-CN" sz="2200" baseline="-25000" dirty="0" err="1"/>
              <a:t>n</a:t>
            </a:r>
            <a:r>
              <a:rPr lang="zh-CN" altLang="zh-CN" sz="2200" dirty="0"/>
              <a:t>的笛卡儿积一般没有实际语义，只有某个真子集才有实际含义</a:t>
            </a:r>
            <a:endParaRPr lang="en-US" altLang="zh-CN" sz="2200" dirty="0"/>
          </a:p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200" dirty="0"/>
              <a:t>表</a:t>
            </a:r>
            <a:r>
              <a:rPr lang="en-US" altLang="zh-CN" sz="2200" dirty="0"/>
              <a:t>2.1</a:t>
            </a:r>
            <a:r>
              <a:rPr lang="zh-CN" altLang="en-US" sz="2200" dirty="0"/>
              <a:t>的笛卡儿积中许多元组是没有意义的</a:t>
            </a:r>
            <a:endParaRPr lang="en-US" altLang="zh-CN" sz="2200" dirty="0"/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dirty="0"/>
              <a:t>在学校中一个专业方向有多个导师，而一个导师只在一个专业方向带研究生；</a:t>
            </a:r>
            <a:endParaRPr lang="en-US" altLang="zh-CN" dirty="0"/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dirty="0"/>
              <a:t>一个导师可以带多名研究生，而一名研究生只有一个导师，学习某一个专业。</a:t>
            </a:r>
            <a:endParaRPr lang="en-US" altLang="zh-CN" dirty="0"/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dirty="0"/>
              <a:t>表</a:t>
            </a:r>
            <a:r>
              <a:rPr lang="en-US" altLang="zh-CN" dirty="0"/>
              <a:t>2.1</a:t>
            </a:r>
            <a:r>
              <a:rPr lang="zh-CN" altLang="en-US" dirty="0"/>
              <a:t>中的一个子集才是有意义的，才可以表示导师与研究生的关系，把该关系取名为</a:t>
            </a:r>
            <a:r>
              <a:rPr lang="en-US" altLang="zh-CN" dirty="0"/>
              <a:t>SMP</a:t>
            </a:r>
            <a:r>
              <a:rPr lang="zh-CN" altLang="en-US" dirty="0"/>
              <a:t>。</a:t>
            </a:r>
          </a:p>
          <a:p>
            <a:pPr marL="257175" indent="-257175" algn="just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endParaRPr lang="zh-CN" altLang="en-US" sz="1800" b="1" kern="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关系（续）</a:t>
            </a:r>
          </a:p>
        </p:txBody>
      </p:sp>
      <p:sp>
        <p:nvSpPr>
          <p:cNvPr id="3" name="Rectangle 1"/>
          <p:cNvSpPr>
            <a:spLocks noGrp="1" noChangeArrowheads="1"/>
          </p:cNvSpPr>
          <p:nvPr>
            <p:ph idx="1"/>
          </p:nvPr>
        </p:nvSpPr>
        <p:spPr>
          <a:xfrm>
            <a:off x="467544" y="1431554"/>
            <a:ext cx="8424936" cy="2062103"/>
          </a:xfrm>
        </p:spPr>
        <p:txBody>
          <a:bodyPr vert="horz" wrap="square" lIns="68580" tIns="34290" rIns="68580" bIns="34290" numCol="1" anchor="ctr" anchorCtr="0" compatLnSpc="1">
            <a:spAutoFit/>
          </a:bodyPr>
          <a:lstStyle>
            <a:lvl1pPr indent="228600"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80604020202020204" pitchFamily="34" charset="0"/>
                <a:ea typeface="SimSun" pitchFamily="2" charset="-122"/>
              </a:defRPr>
            </a:lvl9pPr>
          </a:lstStyle>
          <a:p>
            <a:pPr marL="557213" lvl="1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000" b="1" dirty="0">
                <a:latin typeface="Arial" panose="020B0604020202020204" pitchFamily="34" charset="0"/>
              </a:rPr>
              <a:t>把关系</a:t>
            </a:r>
            <a:r>
              <a:rPr lang="en-US" altLang="zh-CN" sz="2000" b="1" dirty="0">
                <a:latin typeface="Arial" panose="020B0604020202020204" pitchFamily="34" charset="0"/>
              </a:rPr>
              <a:t>SMP</a:t>
            </a:r>
            <a:r>
              <a:rPr lang="zh-CN" altLang="en-US" sz="2000" b="1" dirty="0">
                <a:latin typeface="Arial" panose="020B0604020202020204" pitchFamily="34" charset="0"/>
              </a:rPr>
              <a:t>属性名取为</a:t>
            </a:r>
            <a:r>
              <a:rPr lang="en-US" altLang="zh-CN" sz="2000" b="1" dirty="0">
                <a:latin typeface="Arial" panose="020B0604020202020204" pitchFamily="34" charset="0"/>
              </a:rPr>
              <a:t>SUPERVISOR</a:t>
            </a:r>
            <a:r>
              <a:rPr lang="zh-CN" altLang="en-US" sz="2000" b="1" dirty="0">
                <a:latin typeface="Arial" panose="020B0604020202020204" pitchFamily="34" charset="0"/>
              </a:rPr>
              <a:t>，</a:t>
            </a:r>
            <a:r>
              <a:rPr lang="en-US" altLang="zh-CN" sz="2000" b="1" dirty="0">
                <a:latin typeface="Arial" panose="020B0604020202020204" pitchFamily="34" charset="0"/>
              </a:rPr>
              <a:t>MAJOR</a:t>
            </a:r>
            <a:r>
              <a:rPr lang="zh-CN" altLang="en-US" sz="2000" b="1" dirty="0">
                <a:latin typeface="Arial" panose="020B0604020202020204" pitchFamily="34" charset="0"/>
              </a:rPr>
              <a:t>和</a:t>
            </a:r>
            <a:r>
              <a:rPr lang="en-US" altLang="zh-CN" sz="2000" b="1" dirty="0">
                <a:latin typeface="Arial" panose="020B0604020202020204" pitchFamily="34" charset="0"/>
              </a:rPr>
              <a:t>POSTGRADUATE</a:t>
            </a:r>
            <a:r>
              <a:rPr lang="zh-CN" altLang="en-US" sz="2000" b="1" dirty="0">
                <a:latin typeface="Arial" panose="020B0604020202020204" pitchFamily="34" charset="0"/>
              </a:rPr>
              <a:t>。</a:t>
            </a:r>
            <a:endParaRPr lang="en-US" altLang="zh-CN" sz="2000" b="1" dirty="0">
              <a:latin typeface="Arial" panose="020B0604020202020204" pitchFamily="34" charset="0"/>
            </a:endParaRPr>
          </a:p>
          <a:p>
            <a:pPr marL="557213" lvl="1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000" b="1" dirty="0">
                <a:latin typeface="Arial" panose="020B0604020202020204" pitchFamily="34" charset="0"/>
              </a:rPr>
              <a:t>导师</a:t>
            </a:r>
            <a:r>
              <a:rPr lang="en-US" altLang="zh-CN" sz="2000" b="1" dirty="0">
                <a:latin typeface="Arial" panose="020B0604020202020204" pitchFamily="34" charset="0"/>
              </a:rPr>
              <a:t>-</a:t>
            </a:r>
            <a:r>
              <a:rPr lang="zh-CN" altLang="en-US" sz="2000" b="1" dirty="0">
                <a:latin typeface="Arial" panose="020B0604020202020204" pitchFamily="34" charset="0"/>
              </a:rPr>
              <a:t>研究生关系模式可以表示为</a:t>
            </a:r>
            <a:r>
              <a:rPr lang="en-US" altLang="zh-CN" sz="2000" b="1" dirty="0">
                <a:latin typeface="Arial" panose="020B0604020202020204" pitchFamily="34" charset="0"/>
              </a:rPr>
              <a:t>SMP</a:t>
            </a:r>
            <a:r>
              <a:rPr lang="zh-CN" altLang="en-US" sz="2000" b="1" dirty="0">
                <a:latin typeface="Arial" panose="020B0604020202020204" pitchFamily="34" charset="0"/>
              </a:rPr>
              <a:t>（</a:t>
            </a:r>
            <a:r>
              <a:rPr lang="en-US" altLang="zh-CN" sz="2000" b="1" dirty="0">
                <a:latin typeface="Arial" panose="020B0604020202020204" pitchFamily="34" charset="0"/>
              </a:rPr>
              <a:t>SUPERVISOR</a:t>
            </a:r>
            <a:r>
              <a:rPr lang="zh-CN" altLang="en-US" sz="2000" b="1" dirty="0">
                <a:latin typeface="Arial" panose="020B0604020202020204" pitchFamily="34" charset="0"/>
              </a:rPr>
              <a:t>，</a:t>
            </a:r>
            <a:r>
              <a:rPr lang="en-US" altLang="zh-CN" sz="2000" b="1" dirty="0">
                <a:latin typeface="Arial" panose="020B0604020202020204" pitchFamily="34" charset="0"/>
              </a:rPr>
              <a:t>MAJOR</a:t>
            </a:r>
            <a:r>
              <a:rPr lang="zh-CN" altLang="en-US" sz="2000" b="1" dirty="0">
                <a:latin typeface="Arial" panose="020B0604020202020204" pitchFamily="34" charset="0"/>
              </a:rPr>
              <a:t>，</a:t>
            </a:r>
            <a:r>
              <a:rPr lang="en-US" altLang="zh-CN" sz="2000" b="1" dirty="0">
                <a:latin typeface="Arial" panose="020B0604020202020204" pitchFamily="34" charset="0"/>
              </a:rPr>
              <a:t>POSTGRADUATE</a:t>
            </a:r>
            <a:r>
              <a:rPr lang="zh-CN" altLang="en-US" sz="2000" b="1" dirty="0">
                <a:latin typeface="Arial" panose="020B0604020202020204" pitchFamily="34" charset="0"/>
              </a:rPr>
              <a:t>）。</a:t>
            </a:r>
          </a:p>
          <a:p>
            <a:pPr marL="0" indent="171450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endParaRPr lang="zh-CN" altLang="en-US" sz="1350" kern="0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032385"/>
              </p:ext>
            </p:extLst>
          </p:nvPr>
        </p:nvGraphicFramePr>
        <p:xfrm>
          <a:off x="1619672" y="4077072"/>
          <a:ext cx="5562618" cy="1673852"/>
        </p:xfrm>
        <a:graphic>
          <a:graphicData uri="http://schemas.openxmlformats.org/drawingml/2006/table">
            <a:tbl>
              <a:tblPr/>
              <a:tblGrid>
                <a:gridCol w="1528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1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1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3796">
                <a:tc>
                  <a:txBody>
                    <a:bodyPr/>
                    <a:lstStyle/>
                    <a:p>
                      <a:pPr algn="ctr"/>
                      <a:r>
                        <a:rPr lang="en-US" sz="1500" kern="100" baseline="0" dirty="0">
                          <a:effectLst/>
                          <a:latin typeface="Arial" panose="020B0604020202020204" pitchFamily="34" charset="0"/>
                          <a:ea typeface="SimSun" pitchFamily="2" charset="-122"/>
                        </a:rPr>
                        <a:t>SUPERVISOR</a:t>
                      </a:r>
                      <a:endParaRPr lang="zh-CN" sz="1500" kern="100" baseline="0" dirty="0">
                        <a:effectLst/>
                        <a:latin typeface="Arial" panose="020B0604020202020204" pitchFamily="34" charset="0"/>
                        <a:ea typeface="SimSun" pitchFamily="2" charset="-122"/>
                      </a:endParaRP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kern="100" baseline="0" dirty="0">
                          <a:effectLst/>
                          <a:latin typeface="Arial" panose="020B0604020202020204" pitchFamily="34" charset="0"/>
                          <a:ea typeface="SimSun" pitchFamily="2" charset="-122"/>
                        </a:rPr>
                        <a:t>MAJOR</a:t>
                      </a:r>
                      <a:endParaRPr lang="zh-CN" sz="1500" kern="100" baseline="0" dirty="0">
                        <a:effectLst/>
                        <a:latin typeface="Arial" panose="020B0604020202020204" pitchFamily="34" charset="0"/>
                        <a:ea typeface="SimSun" pitchFamily="2" charset="-122"/>
                      </a:endParaRP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kern="100" baseline="0" dirty="0">
                          <a:effectLst/>
                          <a:latin typeface="Arial" panose="020B0604020202020204" pitchFamily="34" charset="0"/>
                          <a:ea typeface="SimSun" pitchFamily="2" charset="-122"/>
                        </a:rPr>
                        <a:t>POSTGRADUATE</a:t>
                      </a:r>
                      <a:endParaRPr lang="zh-CN" sz="1500" kern="100" baseline="0" dirty="0">
                        <a:effectLst/>
                        <a:latin typeface="Arial" panose="020B0604020202020204" pitchFamily="34" charset="0"/>
                        <a:ea typeface="SimSun" pitchFamily="2" charset="-122"/>
                      </a:endParaRP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352"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李勇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352"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张清玫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刘晨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352"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刘逸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王敏</a:t>
                      </a:r>
                    </a:p>
                  </a:txBody>
                  <a:tcPr marL="51434" marR="51434" marT="0" marB="0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2987824" y="3573322"/>
            <a:ext cx="3612356" cy="4524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-257175" algn="just" defTabSz="685800">
              <a:lnSpc>
                <a:spcPct val="140000"/>
              </a:lnSpc>
              <a:buClr>
                <a:schemeClr val="hlink"/>
              </a:buClr>
              <a:defRPr/>
            </a:pPr>
            <a:r>
              <a:rPr lang="zh-CN" altLang="zh-CN" b="1" dirty="0">
                <a:ea typeface="SimSun" pitchFamily="2" charset="-122"/>
              </a:rPr>
              <a:t>表</a:t>
            </a:r>
            <a:r>
              <a:rPr lang="en-US" altLang="zh-CN" b="1" dirty="0">
                <a:ea typeface="SimSun" pitchFamily="2" charset="-122"/>
              </a:rPr>
              <a:t>2.2  </a:t>
            </a:r>
            <a:r>
              <a:rPr lang="zh-CN" altLang="en-US" b="1" dirty="0">
                <a:ea typeface="SimSun" pitchFamily="2" charset="-122"/>
              </a:rPr>
              <a:t>导师</a:t>
            </a:r>
            <a:r>
              <a:rPr lang="en-US" altLang="zh-CN" b="1" dirty="0">
                <a:ea typeface="SimSun" pitchFamily="2" charset="-122"/>
              </a:rPr>
              <a:t>-</a:t>
            </a:r>
            <a:r>
              <a:rPr lang="zh-CN" altLang="en-US" b="1" dirty="0">
                <a:ea typeface="SimSun" pitchFamily="2" charset="-122"/>
              </a:rPr>
              <a:t>研究生关系</a:t>
            </a:r>
            <a:r>
              <a:rPr lang="en-US" altLang="zh-CN" b="1" dirty="0">
                <a:ea typeface="SimSun" pitchFamily="2" charset="-122"/>
              </a:rPr>
              <a:t>SMP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关系（续）</a:t>
            </a:r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xfrm>
            <a:off x="462614" y="1692266"/>
            <a:ext cx="8321854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buNone/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</a:t>
            </a:r>
            <a:r>
              <a:rPr lang="en-US" altLang="zh-CN" dirty="0"/>
              <a:t> </a:t>
            </a:r>
            <a:r>
              <a:rPr lang="zh-CN" altLang="en-US" dirty="0"/>
              <a:t>关系</a:t>
            </a:r>
          </a:p>
          <a:p>
            <a:pPr lvl="1" algn="just" eaLnBrk="1" hangingPunct="1">
              <a:lnSpc>
                <a:spcPct val="110000"/>
              </a:lnSpc>
              <a:buNone/>
            </a:pPr>
            <a:r>
              <a:rPr lang="en-US" altLang="zh-CN" i="1" dirty="0"/>
              <a:t>D</a:t>
            </a:r>
            <a:r>
              <a:rPr lang="en-US" altLang="zh-CN" baseline="-25000" dirty="0"/>
              <a:t>1</a:t>
            </a:r>
            <a:r>
              <a:rPr lang="en-US" altLang="zh-CN" dirty="0"/>
              <a:t>×</a:t>
            </a:r>
            <a:r>
              <a:rPr lang="en-US" altLang="zh-CN" i="1" dirty="0"/>
              <a:t>D</a:t>
            </a:r>
            <a:r>
              <a:rPr lang="en-US" altLang="zh-CN" baseline="-25000" dirty="0"/>
              <a:t>2</a:t>
            </a:r>
            <a:r>
              <a:rPr lang="en-US" altLang="zh-CN" dirty="0"/>
              <a:t>×…×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n</a:t>
            </a:r>
            <a:r>
              <a:rPr lang="zh-CN" altLang="en-US" dirty="0"/>
              <a:t>的</a:t>
            </a:r>
            <a:r>
              <a:rPr lang="zh-CN" altLang="en-US" u="sng" dirty="0"/>
              <a:t>子集</a:t>
            </a:r>
            <a:r>
              <a:rPr lang="zh-CN" altLang="en-US" dirty="0"/>
              <a:t>叫作在域</a:t>
            </a:r>
            <a:r>
              <a:rPr lang="en-US" altLang="zh-CN" i="1" dirty="0"/>
              <a:t>D</a:t>
            </a:r>
            <a:r>
              <a:rPr lang="en-US" altLang="zh-CN" baseline="-25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baseline="-25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n</a:t>
            </a:r>
            <a:r>
              <a:rPr lang="zh-CN" altLang="en-US" dirty="0"/>
              <a:t>上的关系，表示为</a:t>
            </a:r>
          </a:p>
          <a:p>
            <a:pPr lvl="1" algn="just" eaLnBrk="1" hangingPunct="1">
              <a:buNone/>
            </a:pPr>
            <a:endParaRPr lang="zh-CN" altLang="en-US" dirty="0"/>
          </a:p>
          <a:p>
            <a:pPr lvl="1" algn="just" eaLnBrk="1" hangingPunct="1">
              <a:buNone/>
            </a:pPr>
            <a:r>
              <a:rPr lang="zh-CN" altLang="en-US" dirty="0"/>
              <a:t>         </a:t>
            </a:r>
            <a:r>
              <a:rPr lang="en-US" altLang="zh-CN" i="1" dirty="0"/>
              <a:t>R</a:t>
            </a:r>
            <a:r>
              <a:rPr lang="zh-CN" altLang="en-US" dirty="0"/>
              <a:t>（</a:t>
            </a:r>
            <a:r>
              <a:rPr lang="en-US" altLang="zh-CN" i="1" dirty="0"/>
              <a:t>D</a:t>
            </a:r>
            <a:r>
              <a:rPr lang="en-US" altLang="zh-CN" baseline="-25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baseline="-25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D</a:t>
            </a:r>
            <a:r>
              <a:rPr lang="en-US" altLang="zh-CN" i="1" baseline="-25000" dirty="0"/>
              <a:t>n</a:t>
            </a:r>
            <a:r>
              <a:rPr lang="zh-CN" altLang="en-US" dirty="0"/>
              <a:t>）</a:t>
            </a:r>
          </a:p>
          <a:p>
            <a:pPr lvl="1" algn="just" eaLnBrk="1" hangingPunct="1">
              <a:buNone/>
            </a:pPr>
            <a:r>
              <a:rPr lang="zh-CN" altLang="en-US" dirty="0"/>
              <a:t>         </a:t>
            </a:r>
          </a:p>
          <a:p>
            <a:pPr lvl="2" algn="just" eaLnBrk="1" hangingPunct="1">
              <a:buSzPct val="75000"/>
              <a:buFont typeface="Wingdings" panose="05000000000000000000" pitchFamily="2" charset="2"/>
              <a:buChar char="n"/>
            </a:pPr>
            <a:r>
              <a:rPr lang="en-US" altLang="zh-CN" sz="2000" i="1" dirty="0"/>
              <a:t>R</a:t>
            </a:r>
            <a:r>
              <a:rPr lang="zh-CN" altLang="en-US" sz="2000" i="1" dirty="0"/>
              <a:t>：</a:t>
            </a:r>
            <a:r>
              <a:rPr lang="zh-CN" altLang="en-US" sz="2000" dirty="0"/>
              <a:t>关系名</a:t>
            </a:r>
          </a:p>
          <a:p>
            <a:pPr lvl="2" algn="just" eaLnBrk="1" hangingPunct="1">
              <a:buSzPct val="75000"/>
              <a:buFont typeface="Wingdings" panose="05000000000000000000" pitchFamily="2" charset="2"/>
              <a:buChar char="n"/>
            </a:pPr>
            <a:r>
              <a:rPr lang="en-US" altLang="zh-CN" sz="2000" i="1" dirty="0"/>
              <a:t>n</a:t>
            </a:r>
            <a:r>
              <a:rPr lang="zh-CN" altLang="en-US" sz="2000" i="1" dirty="0"/>
              <a:t>：</a:t>
            </a:r>
            <a:r>
              <a:rPr lang="zh-CN" altLang="en-US" sz="2000" dirty="0"/>
              <a:t>关系的目或度（</a:t>
            </a:r>
            <a:r>
              <a:rPr lang="en-US" altLang="zh-CN" sz="2000" dirty="0"/>
              <a:t>degree</a:t>
            </a:r>
            <a:r>
              <a:rPr lang="zh-CN" altLang="en-US" sz="2000" dirty="0"/>
              <a:t>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664005" y="692696"/>
            <a:ext cx="6172200" cy="765572"/>
          </a:xfrm>
        </p:spPr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关系（续）</a:t>
            </a:r>
          </a:p>
        </p:txBody>
      </p:sp>
      <p:sp>
        <p:nvSpPr>
          <p:cNvPr id="26627" name="Rectangle 3"/>
          <p:cNvSpPr>
            <a:spLocks noGrp="1"/>
          </p:cNvSpPr>
          <p:nvPr>
            <p:ph idx="1"/>
          </p:nvPr>
        </p:nvSpPr>
        <p:spPr>
          <a:xfrm>
            <a:off x="683568" y="1632942"/>
            <a:ext cx="7704856" cy="3592116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50000"/>
              </a:lnSpc>
              <a:buNone/>
            </a:pPr>
            <a:r>
              <a:rPr lang="zh-CN" altLang="en-US" dirty="0">
                <a:ea typeface="黑体" panose="02010609060101010101" pitchFamily="49" charset="-122"/>
              </a:rPr>
              <a:t>（</a:t>
            </a:r>
            <a:r>
              <a:rPr lang="en-US" altLang="zh-CN" dirty="0">
                <a:ea typeface="黑体" panose="02010609060101010101" pitchFamily="49" charset="-122"/>
              </a:rPr>
              <a:t>2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r>
              <a:rPr lang="zh-CN" altLang="en-US" dirty="0"/>
              <a:t>元组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dirty="0"/>
              <a:t>关系中的每个元素是关系中的元组，通常用</a:t>
            </a:r>
            <a:r>
              <a:rPr lang="en-US" altLang="zh-CN" i="1" dirty="0"/>
              <a:t>t</a:t>
            </a:r>
            <a:r>
              <a:rPr lang="zh-CN" altLang="en-US" dirty="0"/>
              <a:t>表示</a:t>
            </a:r>
          </a:p>
          <a:p>
            <a:pPr algn="just" eaLnBrk="1" hangingPunct="1">
              <a:lnSpc>
                <a:spcPct val="150000"/>
              </a:lnSpc>
              <a:buNone/>
            </a:pPr>
            <a:r>
              <a:rPr lang="zh-CN" altLang="en-US" dirty="0">
                <a:ea typeface="黑体" panose="02010609060101010101" pitchFamily="49" charset="-122"/>
              </a:rPr>
              <a:t>（</a:t>
            </a:r>
            <a:r>
              <a:rPr lang="en-US" altLang="zh-CN" dirty="0">
                <a:ea typeface="黑体" panose="02010609060101010101" pitchFamily="49" charset="-122"/>
              </a:rPr>
              <a:t>3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r>
              <a:rPr lang="zh-CN" altLang="en-US" dirty="0"/>
              <a:t>单元关系与二元关系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zh-CN" altLang="en-US" dirty="0"/>
              <a:t>当</a:t>
            </a:r>
            <a:r>
              <a:rPr lang="en-US" altLang="zh-CN" i="1" dirty="0"/>
              <a:t>n</a:t>
            </a:r>
            <a:r>
              <a:rPr lang="en-US" altLang="zh-CN" dirty="0"/>
              <a:t>=1</a:t>
            </a:r>
            <a:r>
              <a:rPr lang="zh-CN" altLang="en-US" dirty="0"/>
              <a:t>时，称该关系为</a:t>
            </a:r>
            <a:r>
              <a:rPr lang="zh-CN" altLang="en-US" dirty="0">
                <a:ea typeface="黑体" panose="02010609060101010101" pitchFamily="49" charset="-122"/>
              </a:rPr>
              <a:t>单元</a:t>
            </a:r>
            <a:r>
              <a:rPr lang="zh-CN" altLang="en-US" dirty="0"/>
              <a:t>关系（</a:t>
            </a:r>
            <a:r>
              <a:rPr lang="en-US" altLang="zh-CN" dirty="0"/>
              <a:t>unary relation</a:t>
            </a:r>
            <a:r>
              <a:rPr lang="zh-CN" altLang="en-US" dirty="0"/>
              <a:t>）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zh-CN" altLang="en-US" dirty="0"/>
              <a:t>                               或</a:t>
            </a:r>
            <a:r>
              <a:rPr lang="zh-CN" altLang="en-US" dirty="0">
                <a:ea typeface="黑体" panose="02010609060101010101" pitchFamily="49" charset="-122"/>
              </a:rPr>
              <a:t>一元</a:t>
            </a:r>
            <a:r>
              <a:rPr lang="zh-CN" altLang="en-US" dirty="0"/>
              <a:t>关系                             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dirty="0"/>
              <a:t>当</a:t>
            </a:r>
            <a:r>
              <a:rPr lang="en-US" altLang="zh-CN" i="1" dirty="0"/>
              <a:t>n</a:t>
            </a:r>
            <a:r>
              <a:rPr lang="en-US" altLang="zh-CN" dirty="0"/>
              <a:t>=2</a:t>
            </a:r>
            <a:r>
              <a:rPr lang="zh-CN" altLang="en-US" dirty="0"/>
              <a:t>时，称该关系为</a:t>
            </a:r>
            <a:r>
              <a:rPr lang="zh-CN" altLang="en-US" dirty="0">
                <a:ea typeface="黑体" panose="02010609060101010101" pitchFamily="49" charset="-122"/>
              </a:rPr>
              <a:t>二元</a:t>
            </a:r>
            <a:r>
              <a:rPr lang="zh-CN" altLang="en-US" dirty="0"/>
              <a:t>关系（</a:t>
            </a:r>
            <a:r>
              <a:rPr lang="en-US" altLang="zh-CN" dirty="0"/>
              <a:t>binary relation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关系（续）</a:t>
            </a:r>
          </a:p>
        </p:txBody>
      </p:sp>
      <p:sp>
        <p:nvSpPr>
          <p:cNvPr id="27651" name="Rectangle 3"/>
          <p:cNvSpPr>
            <a:spLocks noGrp="1"/>
          </p:cNvSpPr>
          <p:nvPr>
            <p:ph idx="1"/>
          </p:nvPr>
        </p:nvSpPr>
        <p:spPr>
          <a:xfrm>
            <a:off x="186544" y="1484784"/>
            <a:ext cx="8514438" cy="4124325"/>
          </a:xfrm>
        </p:spPr>
        <p:txBody>
          <a:bodyPr vert="horz" wrap="square" lIns="68580" tIns="34290" rIns="68580" bIns="34290" anchor="t" anchorCtr="0">
            <a:normAutofit fontScale="87500" lnSpcReduction="10000"/>
          </a:bodyPr>
          <a:lstStyle/>
          <a:p>
            <a:pPr algn="just" eaLnBrk="1" hangingPunct="1">
              <a:spcBef>
                <a:spcPct val="0"/>
              </a:spcBef>
              <a:buNone/>
            </a:pPr>
            <a:r>
              <a:rPr lang="zh-CN" altLang="en-US" dirty="0">
                <a:ea typeface="黑体" panose="02010609060101010101" pitchFamily="49" charset="-122"/>
              </a:rPr>
              <a:t>（</a:t>
            </a:r>
            <a:r>
              <a:rPr lang="en-US" altLang="zh-CN" dirty="0">
                <a:ea typeface="黑体" panose="02010609060101010101" pitchFamily="49" charset="-122"/>
              </a:rPr>
              <a:t>4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r>
              <a:rPr lang="zh-CN" altLang="en-US" dirty="0"/>
              <a:t>关系的表示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dirty="0"/>
              <a:t>关系也是一个二维表，表的每行对应一个元组，表的每列对应一个域</a:t>
            </a:r>
            <a:endParaRPr lang="en-US" altLang="zh-CN" dirty="0"/>
          </a:p>
          <a:p>
            <a:pPr algn="just" eaLnBrk="1" hangingPunct="1">
              <a:spcBef>
                <a:spcPct val="0"/>
              </a:spcBef>
              <a:buNone/>
            </a:pPr>
            <a:r>
              <a:rPr lang="zh-CN" altLang="en-US" dirty="0">
                <a:ea typeface="黑体" panose="02010609060101010101" pitchFamily="49" charset="-122"/>
              </a:rPr>
              <a:t>（</a:t>
            </a:r>
            <a:r>
              <a:rPr lang="en-US" altLang="zh-CN" dirty="0">
                <a:ea typeface="黑体" panose="02010609060101010101" pitchFamily="49" charset="-122"/>
              </a:rPr>
              <a:t>5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r>
              <a:rPr lang="zh-CN" altLang="en-US" dirty="0"/>
              <a:t>属性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SzPct val="75000"/>
            </a:pPr>
            <a:r>
              <a:rPr lang="zh-CN" altLang="en-US" dirty="0"/>
              <a:t>关系中不同列可以对应相同的域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SzPct val="75000"/>
            </a:pPr>
            <a:r>
              <a:rPr lang="zh-CN" altLang="en-US" dirty="0"/>
              <a:t>为了加以区分，必须对每列起一个名字，称为属性（</a:t>
            </a:r>
            <a:r>
              <a:rPr lang="en-US" altLang="zh-CN" dirty="0"/>
              <a:t>attribute</a:t>
            </a:r>
            <a:r>
              <a:rPr lang="zh-CN" altLang="en-US" dirty="0"/>
              <a:t>）</a:t>
            </a:r>
          </a:p>
          <a:p>
            <a:pPr lvl="1" algn="just" eaLnBrk="1" hangingPunct="1">
              <a:lnSpc>
                <a:spcPct val="150000"/>
              </a:lnSpc>
              <a:spcBef>
                <a:spcPct val="0"/>
              </a:spcBef>
              <a:buSzPct val="75000"/>
            </a:pPr>
            <a:r>
              <a:rPr lang="en-US" altLang="zh-CN" i="1" dirty="0"/>
              <a:t>n</a:t>
            </a:r>
            <a:r>
              <a:rPr lang="zh-CN" altLang="en-US" dirty="0"/>
              <a:t>目关系必有</a:t>
            </a:r>
            <a:r>
              <a:rPr lang="en-US" altLang="zh-CN" i="1" dirty="0"/>
              <a:t>n</a:t>
            </a:r>
            <a:r>
              <a:rPr lang="zh-CN" altLang="en-US" dirty="0"/>
              <a:t>个属性</a:t>
            </a:r>
            <a:endParaRPr lang="en-US" altLang="zh-CN" dirty="0"/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75000"/>
              <a:buFont typeface="Wingdings" panose="05000000000000000000" pitchFamily="2" charset="2"/>
              <a:buChar char="ü"/>
            </a:pPr>
            <a:r>
              <a:rPr lang="en-US" altLang="zh-CN" dirty="0"/>
              <a:t>SMP</a:t>
            </a:r>
            <a:r>
              <a:rPr lang="zh-CN" altLang="zh-CN" dirty="0"/>
              <a:t>（</a:t>
            </a:r>
            <a:r>
              <a:rPr lang="en-US" altLang="zh-CN" dirty="0"/>
              <a:t>SUPERVISOR</a:t>
            </a:r>
            <a:r>
              <a:rPr lang="zh-CN" altLang="zh-CN" dirty="0"/>
              <a:t>，</a:t>
            </a:r>
            <a:r>
              <a:rPr lang="en-US" altLang="zh-CN" dirty="0"/>
              <a:t>MAJOR</a:t>
            </a:r>
            <a:r>
              <a:rPr lang="zh-CN" altLang="zh-CN" dirty="0"/>
              <a:t>，</a:t>
            </a:r>
            <a:r>
              <a:rPr lang="en-US" altLang="zh-CN" dirty="0"/>
              <a:t>POSTGRADUATE</a:t>
            </a:r>
            <a:r>
              <a:rPr lang="zh-CN" altLang="zh-CN" dirty="0"/>
              <a:t>）有</a:t>
            </a:r>
            <a:r>
              <a:rPr lang="en-US" altLang="zh-CN" dirty="0"/>
              <a:t>3</a:t>
            </a:r>
            <a:r>
              <a:rPr lang="zh-CN" altLang="zh-CN" dirty="0"/>
              <a:t>个属性，是一个</a:t>
            </a:r>
            <a:r>
              <a:rPr lang="en-US" altLang="zh-CN" dirty="0"/>
              <a:t>3</a:t>
            </a:r>
            <a:r>
              <a:rPr lang="zh-CN" altLang="zh-CN" dirty="0"/>
              <a:t>目关系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75000"/>
              <a:buFont typeface="Wingdings" panose="05000000000000000000" pitchFamily="2" charset="2"/>
              <a:buChar char="ü"/>
            </a:pPr>
            <a:r>
              <a:rPr lang="zh-CN" altLang="zh-CN" dirty="0"/>
              <a:t>（张清玫，计算机科学与技术，李勇），（张清玫，信息管理与信息系统，刘晨），</a:t>
            </a:r>
            <a:r>
              <a:rPr lang="en-US" altLang="zh-CN" dirty="0"/>
              <a:t>(</a:t>
            </a:r>
            <a:r>
              <a:rPr lang="zh-CN" altLang="zh-CN" dirty="0"/>
              <a:t>刘逸，信息管理与信息系统，王敏</a:t>
            </a:r>
            <a:r>
              <a:rPr lang="en-US" altLang="zh-CN" dirty="0"/>
              <a:t>) </a:t>
            </a:r>
            <a:r>
              <a:rPr lang="zh-CN" altLang="zh-CN" dirty="0"/>
              <a:t>是</a:t>
            </a:r>
            <a:r>
              <a:rPr lang="en-US" altLang="zh-CN" dirty="0"/>
              <a:t>SMP</a:t>
            </a:r>
            <a:r>
              <a:rPr lang="zh-CN" altLang="zh-CN" dirty="0"/>
              <a:t>关系的</a:t>
            </a:r>
            <a:r>
              <a:rPr lang="en-US" altLang="zh-CN" dirty="0"/>
              <a:t>3</a:t>
            </a:r>
            <a:r>
              <a:rPr lang="zh-CN" altLang="zh-CN" dirty="0"/>
              <a:t>个元组</a:t>
            </a:r>
            <a:endParaRPr lang="zh-CN" altLang="en-US" dirty="0"/>
          </a:p>
          <a:p>
            <a:pPr lvl="1" algn="just" eaLnBrk="1" hangingPunct="1">
              <a:spcBef>
                <a:spcPct val="0"/>
              </a:spcBef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关系（续）</a:t>
            </a:r>
          </a:p>
        </p:txBody>
      </p:sp>
      <p:sp>
        <p:nvSpPr>
          <p:cNvPr id="28675" name="Rectangle 3"/>
          <p:cNvSpPr>
            <a:spLocks noGrp="1"/>
          </p:cNvSpPr>
          <p:nvPr>
            <p:ph idx="1"/>
          </p:nvPr>
        </p:nvSpPr>
        <p:spPr>
          <a:xfrm>
            <a:off x="791580" y="1518047"/>
            <a:ext cx="7560840" cy="3821906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dirty="0">
                <a:ea typeface="黑体" panose="02010609060101010101" pitchFamily="49" charset="-122"/>
              </a:rPr>
              <a:t>（</a:t>
            </a:r>
            <a:r>
              <a:rPr lang="en-US" altLang="zh-CN" dirty="0">
                <a:ea typeface="黑体" panose="02010609060101010101" pitchFamily="49" charset="-122"/>
              </a:rPr>
              <a:t>6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r>
              <a:rPr lang="zh-CN" altLang="en-US" dirty="0"/>
              <a:t>三类关系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u="sng" dirty="0"/>
              <a:t>基本关系</a:t>
            </a:r>
            <a:r>
              <a:rPr lang="zh-CN" altLang="en-US" dirty="0"/>
              <a:t>（基本表或基表）</a:t>
            </a:r>
          </a:p>
          <a:p>
            <a:pPr lvl="2" eaLnBrk="1" hangingPunct="1">
              <a:lnSpc>
                <a:spcPct val="120000"/>
              </a:lnSpc>
              <a:buFontTx/>
              <a:buNone/>
            </a:pPr>
            <a:r>
              <a:rPr lang="zh-CN" altLang="en-US" sz="1800" dirty="0"/>
              <a:t>实际存在的表，是实际存储数据的逻辑表示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u="sng" dirty="0"/>
              <a:t>查询结果</a:t>
            </a:r>
          </a:p>
          <a:p>
            <a:pPr lvl="2" algn="just" eaLnBrk="1" hangingPunct="1">
              <a:lnSpc>
                <a:spcPct val="120000"/>
              </a:lnSpc>
              <a:buFontTx/>
              <a:buNone/>
            </a:pPr>
            <a:r>
              <a:rPr lang="zh-CN" altLang="zh-CN" sz="1800" dirty="0"/>
              <a:t>查询执行产生的结果对应的临时表</a:t>
            </a:r>
            <a:endParaRPr lang="zh-CN" altLang="en-US" sz="1800" dirty="0"/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u="sng" dirty="0"/>
              <a:t>视图表</a:t>
            </a:r>
          </a:p>
          <a:p>
            <a:pPr lvl="2" algn="just" eaLnBrk="1" hangingPunct="1">
              <a:lnSpc>
                <a:spcPct val="120000"/>
              </a:lnSpc>
              <a:buFontTx/>
              <a:buNone/>
            </a:pPr>
            <a:r>
              <a:rPr lang="zh-CN" altLang="en-US" sz="1800" dirty="0"/>
              <a:t>由基本表或其他视图表导出的</a:t>
            </a:r>
            <a:r>
              <a:rPr lang="zh-CN" altLang="en-US" sz="1800" dirty="0">
                <a:solidFill>
                  <a:srgbClr val="FF00FF"/>
                </a:solidFill>
              </a:rPr>
              <a:t>虚表</a:t>
            </a:r>
            <a:r>
              <a:rPr lang="zh-CN" altLang="en-US" sz="1800" dirty="0"/>
              <a:t>，不存储实际数据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关系（续）</a:t>
            </a:r>
          </a:p>
        </p:txBody>
      </p:sp>
      <p:sp>
        <p:nvSpPr>
          <p:cNvPr id="29699" name="Rectangle 3"/>
          <p:cNvSpPr>
            <a:spLocks noGrp="1"/>
          </p:cNvSpPr>
          <p:nvPr>
            <p:ph idx="1"/>
          </p:nvPr>
        </p:nvSpPr>
        <p:spPr>
          <a:xfrm>
            <a:off x="971600" y="1628800"/>
            <a:ext cx="6535247" cy="3748088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eaLnBrk="1" hangingPunct="1">
              <a:lnSpc>
                <a:spcPct val="130000"/>
              </a:lnSpc>
              <a:buNone/>
            </a:pPr>
            <a:r>
              <a:rPr lang="zh-CN" altLang="en-US" dirty="0">
                <a:ea typeface="黑体" panose="02010609060101010101" pitchFamily="49" charset="-122"/>
              </a:rPr>
              <a:t>（</a:t>
            </a:r>
            <a:r>
              <a:rPr lang="en-US" altLang="zh-CN" dirty="0">
                <a:ea typeface="黑体" panose="02010609060101010101" pitchFamily="49" charset="-122"/>
              </a:rPr>
              <a:t>7</a:t>
            </a:r>
            <a:r>
              <a:rPr lang="zh-CN" altLang="en-US" dirty="0">
                <a:ea typeface="黑体" panose="02010609060101010101" pitchFamily="49" charset="-122"/>
              </a:rPr>
              <a:t>）</a:t>
            </a:r>
            <a:r>
              <a:rPr lang="zh-CN" altLang="en-US" dirty="0"/>
              <a:t>基本关系的性质</a:t>
            </a:r>
          </a:p>
          <a:p>
            <a:pPr lvl="1" eaLnBrk="1" hangingPunct="1">
              <a:lnSpc>
                <a:spcPct val="130000"/>
              </a:lnSpc>
              <a:buNone/>
            </a:pPr>
            <a:r>
              <a:rPr lang="zh-CN" altLang="en-US" dirty="0"/>
              <a:t>① 列是同质的（</a:t>
            </a:r>
            <a:r>
              <a:rPr lang="en-US" altLang="zh-CN" dirty="0"/>
              <a:t>homogeneous</a:t>
            </a:r>
            <a:r>
              <a:rPr lang="zh-CN" altLang="en-US" dirty="0"/>
              <a:t>）</a:t>
            </a:r>
          </a:p>
          <a:p>
            <a:pPr lvl="1" eaLnBrk="1" hangingPunct="1">
              <a:lnSpc>
                <a:spcPct val="130000"/>
              </a:lnSpc>
              <a:buNone/>
            </a:pPr>
            <a:r>
              <a:rPr lang="zh-CN" altLang="en-US" dirty="0"/>
              <a:t>② 不同的列可出自同一个域</a:t>
            </a:r>
          </a:p>
          <a:p>
            <a:pPr lvl="2" algn="just" eaLnBrk="1" hangingPunct="1">
              <a:lnSpc>
                <a:spcPct val="130000"/>
              </a:lnSpc>
              <a:buSzPct val="75000"/>
              <a:buFont typeface="Wingdings" panose="05000000000000000000" pitchFamily="2" charset="2"/>
              <a:buChar char="l"/>
            </a:pPr>
            <a:r>
              <a:rPr lang="zh-CN" altLang="en-US" sz="2000" dirty="0"/>
              <a:t>其中的每一列称为一个属性</a:t>
            </a:r>
          </a:p>
          <a:p>
            <a:pPr lvl="2" algn="just" eaLnBrk="1" hangingPunct="1">
              <a:lnSpc>
                <a:spcPct val="130000"/>
              </a:lnSpc>
              <a:buSzPct val="75000"/>
              <a:buFont typeface="Wingdings" panose="05000000000000000000" pitchFamily="2" charset="2"/>
              <a:buChar char="l"/>
            </a:pPr>
            <a:r>
              <a:rPr lang="zh-CN" altLang="en-US" sz="2000" dirty="0"/>
              <a:t>不同的属性要给予不同的属性名</a:t>
            </a:r>
          </a:p>
          <a:p>
            <a:pPr lvl="1" algn="just" eaLnBrk="1" hangingPunct="1">
              <a:lnSpc>
                <a:spcPct val="130000"/>
              </a:lnSpc>
              <a:buSzPct val="75000"/>
              <a:buNone/>
            </a:pPr>
            <a:r>
              <a:rPr lang="zh-CN" altLang="en-US" dirty="0"/>
              <a:t>③ 列的顺序无所谓</a:t>
            </a:r>
            <a:r>
              <a:rPr lang="en-US" altLang="zh-CN" dirty="0"/>
              <a:t>,</a:t>
            </a:r>
            <a:r>
              <a:rPr lang="zh-CN" altLang="en-US" dirty="0"/>
              <a:t>列的次序可以任意交换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dirty="0"/>
              <a:t>④ 任意两个元组的码不能相同</a:t>
            </a:r>
          </a:p>
          <a:p>
            <a:pPr lvl="1" algn="just" eaLnBrk="1" hangingPunct="1">
              <a:lnSpc>
                <a:spcPct val="140000"/>
              </a:lnSpc>
              <a:buNone/>
            </a:pPr>
            <a:r>
              <a:rPr lang="zh-CN" altLang="en-US" dirty="0"/>
              <a:t>⑤ 行的顺序无所谓，行的次序可以任意交换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基本关系的性质（续）</a:t>
            </a:r>
            <a:endParaRPr lang="en-US" altLang="zh-CN" sz="3600" dirty="0"/>
          </a:p>
        </p:txBody>
      </p:sp>
      <p:sp>
        <p:nvSpPr>
          <p:cNvPr id="30723" name="Rectangle 3"/>
          <p:cNvSpPr>
            <a:spLocks noGrp="1"/>
          </p:cNvSpPr>
          <p:nvPr>
            <p:ph idx="1"/>
          </p:nvPr>
        </p:nvSpPr>
        <p:spPr>
          <a:xfrm>
            <a:off x="1061610" y="1863329"/>
            <a:ext cx="7506834" cy="3749278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buNone/>
            </a:pPr>
            <a:r>
              <a:rPr lang="en-US" altLang="zh-CN" sz="2400" dirty="0"/>
              <a:t>⑥ </a:t>
            </a:r>
            <a:r>
              <a:rPr lang="zh-CN" altLang="en-US" sz="2400" dirty="0"/>
              <a:t>分量必须取原子值</a:t>
            </a:r>
            <a:r>
              <a:rPr lang="zh-CN" altLang="zh-CN" sz="2400" dirty="0"/>
              <a:t>，即每一个分量都必须是不可分的数据项</a:t>
            </a:r>
            <a:r>
              <a:rPr lang="zh-CN" altLang="en-US" sz="2400" dirty="0"/>
              <a:t>，这是规范条件中最基本的一条</a:t>
            </a:r>
          </a:p>
          <a:p>
            <a:pPr lvl="2" algn="just" eaLnBrk="1" hangingPunct="1"/>
            <a:endParaRPr lang="zh-CN" altLang="en-US" dirty="0"/>
          </a:p>
          <a:p>
            <a:pPr lvl="2" algn="just" eaLnBrk="1" hangingPunct="1">
              <a:buFontTx/>
              <a:buNone/>
            </a:pPr>
            <a:r>
              <a:rPr lang="zh-CN" altLang="en-US" dirty="0"/>
              <a:t>                     </a:t>
            </a:r>
            <a:r>
              <a:rPr lang="en-US" altLang="zh-CN" dirty="0"/>
              <a:t> </a:t>
            </a:r>
          </a:p>
          <a:p>
            <a:pPr lvl="2" algn="just" eaLnBrk="1" hangingPunct="1">
              <a:buFontTx/>
              <a:buNone/>
            </a:pPr>
            <a:r>
              <a:rPr lang="en-US" altLang="zh-CN" sz="1350" dirty="0"/>
              <a:t>                        </a:t>
            </a:r>
            <a:r>
              <a:rPr lang="zh-CN" altLang="en-US" sz="1800" dirty="0"/>
              <a:t>表</a:t>
            </a:r>
            <a:r>
              <a:rPr lang="en-US" altLang="zh-CN" sz="1800" dirty="0"/>
              <a:t>2.3  </a:t>
            </a:r>
            <a:r>
              <a:rPr lang="zh-CN" altLang="en-US" sz="1800" dirty="0"/>
              <a:t>非规范化关系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152067"/>
              </p:ext>
            </p:extLst>
          </p:nvPr>
        </p:nvGraphicFramePr>
        <p:xfrm>
          <a:off x="2195513" y="3698080"/>
          <a:ext cx="4739640" cy="1272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9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8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7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8206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SUPERVISOR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73" marR="68573" marT="34238" marB="34238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SPECIALITY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73" marR="68573" marT="34238" marB="3423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POSTGRADUATE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73" marR="68573" marT="34238" marB="34238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20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PG1</a:t>
                      </a:r>
                      <a:endParaRPr lang="zh-CN" altLang="en-US" sz="1400" b="1" dirty="0"/>
                    </a:p>
                  </a:txBody>
                  <a:tcPr marL="68573" marR="68573" marT="34238" marB="34238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PG2</a:t>
                      </a:r>
                      <a:endParaRPr lang="zh-CN" altLang="en-US" sz="1400" b="1" dirty="0"/>
                    </a:p>
                  </a:txBody>
                  <a:tcPr marL="68573" marR="68573" marT="34238" marB="34238"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2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张清玫</a:t>
                      </a:r>
                      <a:endParaRPr lang="zh-CN" altLang="en-US" sz="1400" b="1" dirty="0"/>
                    </a:p>
                  </a:txBody>
                  <a:tcPr marL="68573" marR="68573" marT="34238" marB="342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/>
                        <a:t>计算机科学与技术</a:t>
                      </a:r>
                    </a:p>
                  </a:txBody>
                  <a:tcPr marL="68573" marR="68573" marT="34238" marB="342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/>
                        <a:t>李勇</a:t>
                      </a:r>
                    </a:p>
                  </a:txBody>
                  <a:tcPr marL="68573" marR="68573" marT="34238" marB="34238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/>
                        <a:t>刘晨</a:t>
                      </a:r>
                    </a:p>
                  </a:txBody>
                  <a:tcPr marL="68573" marR="68573" marT="34238" marB="34238"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206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刘逸</a:t>
                      </a:r>
                      <a:endParaRPr lang="zh-CN" altLang="en-US" sz="1400" b="1" dirty="0"/>
                    </a:p>
                  </a:txBody>
                  <a:tcPr marL="68573" marR="68573" marT="34238" marB="342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/>
                        <a:t>信息管理与信息系统</a:t>
                      </a:r>
                    </a:p>
                  </a:txBody>
                  <a:tcPr marL="68573" marR="68573" marT="34238" marB="342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/>
                        <a:t>王敏</a:t>
                      </a:r>
                    </a:p>
                  </a:txBody>
                  <a:tcPr marL="68573" marR="68573" marT="34238" marB="34238"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1" dirty="0"/>
                    </a:p>
                  </a:txBody>
                  <a:tcPr marL="68573" marR="68573" marT="34238" marB="34238">
                    <a:solidFill>
                      <a:srgbClr val="FF9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30751" name="直接箭头连接符 8"/>
          <p:cNvCxnSpPr/>
          <p:nvPr/>
        </p:nvCxnSpPr>
        <p:spPr>
          <a:xfrm flipH="1" flipV="1">
            <a:off x="6948487" y="4400550"/>
            <a:ext cx="539354" cy="325041"/>
          </a:xfrm>
          <a:prstGeom prst="straightConnector1">
            <a:avLst/>
          </a:prstGeom>
          <a:ln w="25400" cap="flat" cmpd="sng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</p:cxnSp>
      <p:sp>
        <p:nvSpPr>
          <p:cNvPr id="30752" name="TextBox 9"/>
          <p:cNvSpPr txBox="1"/>
          <p:nvPr/>
        </p:nvSpPr>
        <p:spPr>
          <a:xfrm>
            <a:off x="7110413" y="4670822"/>
            <a:ext cx="702469" cy="30008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zh-CN" altLang="en-US" sz="1350" dirty="0"/>
              <a:t>小表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  </a:t>
            </a:r>
            <a:r>
              <a:rPr lang="zh-CN" altLang="en-US" sz="3600" dirty="0"/>
              <a:t>关系数据结构</a:t>
            </a:r>
          </a:p>
        </p:txBody>
      </p:sp>
      <p:sp>
        <p:nvSpPr>
          <p:cNvPr id="31747" name="Rectangle 3"/>
          <p:cNvSpPr>
            <a:spLocks noGrp="1"/>
          </p:cNvSpPr>
          <p:nvPr>
            <p:ph idx="1"/>
          </p:nvPr>
        </p:nvSpPr>
        <p:spPr>
          <a:xfrm>
            <a:off x="2057400" y="1863328"/>
            <a:ext cx="4891088" cy="3394472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eaLnBrk="1" hangingPunct="1">
              <a:lnSpc>
                <a:spcPct val="200000"/>
              </a:lnSpc>
              <a:buNone/>
            </a:pPr>
            <a:r>
              <a:rPr lang="en-US" altLang="zh-CN" dirty="0"/>
              <a:t>2.1.1  </a:t>
            </a:r>
            <a:r>
              <a:rPr lang="zh-CN" altLang="en-US" dirty="0">
                <a:latin typeface="SimSun" pitchFamily="2" charset="-122"/>
              </a:rPr>
              <a:t>关系</a:t>
            </a:r>
          </a:p>
          <a:p>
            <a:pPr eaLnBrk="1" hangingPunct="1">
              <a:lnSpc>
                <a:spcPct val="20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2.1.2  </a:t>
            </a:r>
            <a:r>
              <a:rPr lang="zh-CN" altLang="en-US" dirty="0">
                <a:solidFill>
                  <a:srgbClr val="00B050"/>
                </a:solidFill>
              </a:rPr>
              <a:t>关系模式</a:t>
            </a:r>
          </a:p>
          <a:p>
            <a:pPr eaLnBrk="1" hangingPunct="1">
              <a:lnSpc>
                <a:spcPct val="200000"/>
              </a:lnSpc>
              <a:buNone/>
            </a:pPr>
            <a:r>
              <a:rPr lang="en-US" altLang="zh-CN" dirty="0"/>
              <a:t>2.1.3  </a:t>
            </a:r>
            <a:r>
              <a:rPr lang="zh-CN" altLang="en-US" dirty="0"/>
              <a:t>关系数据库</a:t>
            </a:r>
            <a:endParaRPr lang="en-US" altLang="zh-CN" dirty="0"/>
          </a:p>
          <a:p>
            <a:pPr eaLnBrk="1" hangingPunct="1">
              <a:lnSpc>
                <a:spcPct val="200000"/>
              </a:lnSpc>
              <a:buNone/>
            </a:pPr>
            <a:r>
              <a:rPr lang="en-US" altLang="zh-CN" dirty="0"/>
              <a:t>2.1.4   </a:t>
            </a:r>
            <a:r>
              <a:rPr lang="zh-CN" altLang="en-US" dirty="0"/>
              <a:t>关系模型的存储结构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2.1.2  </a:t>
            </a:r>
            <a:r>
              <a:rPr lang="zh-CN" altLang="en-US" sz="3600" dirty="0"/>
              <a:t>关系模式</a:t>
            </a:r>
            <a:endParaRPr lang="zh-CN" altLang="en-US" sz="3600" dirty="0">
              <a:ea typeface="黑体" panose="02010609060101010101" pitchFamily="49" charset="-122"/>
            </a:endParaRPr>
          </a:p>
        </p:txBody>
      </p:sp>
      <p:sp>
        <p:nvSpPr>
          <p:cNvPr id="32771" name="Rectangle 3"/>
          <p:cNvSpPr>
            <a:spLocks noGrp="1"/>
          </p:cNvSpPr>
          <p:nvPr>
            <p:ph idx="1"/>
          </p:nvPr>
        </p:nvSpPr>
        <p:spPr>
          <a:xfrm>
            <a:off x="1657350" y="1970838"/>
            <a:ext cx="5829300" cy="308610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50000"/>
              </a:lnSpc>
              <a:buNone/>
            </a:pPr>
            <a:r>
              <a:rPr lang="en-US" altLang="zh-CN" dirty="0"/>
              <a:t>1</a:t>
            </a:r>
            <a:r>
              <a:rPr lang="zh-CN" altLang="en-US" dirty="0"/>
              <a:t>．什么是关系模式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dirty="0"/>
              <a:t>2</a:t>
            </a:r>
            <a:r>
              <a:rPr lang="zh-CN" altLang="en-US" dirty="0"/>
              <a:t>．定义关系模式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dirty="0"/>
              <a:t>3.  </a:t>
            </a:r>
            <a:r>
              <a:rPr lang="zh-CN" altLang="en-US" dirty="0"/>
              <a:t>关系模式与关系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1</a:t>
            </a:r>
            <a:r>
              <a:rPr lang="zh-CN" altLang="en-US" sz="3600" dirty="0"/>
              <a:t>．什么是关系模式</a:t>
            </a:r>
          </a:p>
        </p:txBody>
      </p:sp>
      <p:sp>
        <p:nvSpPr>
          <p:cNvPr id="33795" name="Rectangle 3"/>
          <p:cNvSpPr>
            <a:spLocks noGrp="1"/>
          </p:cNvSpPr>
          <p:nvPr>
            <p:ph idx="1"/>
          </p:nvPr>
        </p:nvSpPr>
        <p:spPr>
          <a:xfrm>
            <a:off x="899592" y="1417638"/>
            <a:ext cx="7110790" cy="3518297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30000"/>
              </a:lnSpc>
            </a:pPr>
            <a:r>
              <a:rPr lang="zh-CN" altLang="en-US" dirty="0"/>
              <a:t>关系模式是型，关系是值</a:t>
            </a:r>
          </a:p>
          <a:p>
            <a:pPr algn="just" eaLnBrk="1" hangingPunct="1">
              <a:lnSpc>
                <a:spcPct val="130000"/>
              </a:lnSpc>
            </a:pPr>
            <a:r>
              <a:rPr lang="zh-CN" altLang="en-US" dirty="0"/>
              <a:t>关系模式是对关系的描述</a:t>
            </a:r>
          </a:p>
          <a:p>
            <a:pPr lvl="1" algn="just" eaLnBrk="1" hangingPunct="1">
              <a:lnSpc>
                <a:spcPct val="130000"/>
              </a:lnSpc>
            </a:pPr>
            <a:r>
              <a:rPr lang="zh-CN" altLang="en-US" dirty="0"/>
              <a:t> 描述关系元组集合的结构</a:t>
            </a:r>
          </a:p>
          <a:p>
            <a:pPr lvl="3" algn="just" eaLnBrk="1" hangingPunct="1">
              <a:lnSpc>
                <a:spcPct val="13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 </a:t>
            </a:r>
            <a:r>
              <a:rPr lang="zh-CN" altLang="en-US" sz="2000" dirty="0"/>
              <a:t>属性构成</a:t>
            </a:r>
          </a:p>
          <a:p>
            <a:pPr lvl="3" algn="just" eaLnBrk="1" hangingPunct="1">
              <a:lnSpc>
                <a:spcPct val="13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 属性来自的域           </a:t>
            </a:r>
          </a:p>
          <a:p>
            <a:pPr lvl="3" algn="just" eaLnBrk="1" hangingPunct="1">
              <a:lnSpc>
                <a:spcPct val="13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 属性与域之间的映象关系</a:t>
            </a:r>
          </a:p>
          <a:p>
            <a:pPr lvl="1" algn="just" eaLnBrk="1" hangingPunct="1">
              <a:lnSpc>
                <a:spcPct val="130000"/>
              </a:lnSpc>
            </a:pPr>
            <a:r>
              <a:rPr lang="zh-CN" altLang="en-US" dirty="0"/>
              <a:t> 描述关系的完整性约束</a:t>
            </a:r>
          </a:p>
          <a:p>
            <a:pPr eaLnBrk="1" hangingPunct="1"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</a:t>
            </a:r>
            <a:r>
              <a:rPr lang="zh-CN" altLang="en-US" sz="3600" dirty="0"/>
              <a:t>．定义关系模式</a:t>
            </a:r>
          </a:p>
        </p:txBody>
      </p:sp>
      <p:sp>
        <p:nvSpPr>
          <p:cNvPr id="34819" name="Rectangle 3"/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buNone/>
            </a:pPr>
            <a:r>
              <a:rPr lang="zh-CN" altLang="en-US" dirty="0"/>
              <a:t>关系模式可以形式化地表示为：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sz="2100" dirty="0">
                <a:solidFill>
                  <a:srgbClr val="79710F"/>
                </a:solidFill>
              </a:rPr>
              <a:t>    </a:t>
            </a:r>
            <a:r>
              <a:rPr lang="zh-CN" altLang="en-US" sz="2100" i="1" dirty="0">
                <a:solidFill>
                  <a:srgbClr val="79710F"/>
                </a:solidFill>
              </a:rPr>
              <a:t>	</a:t>
            </a:r>
            <a:r>
              <a:rPr lang="en-US" altLang="zh-CN" sz="2100" i="1" dirty="0">
                <a:solidFill>
                  <a:srgbClr val="79710F"/>
                </a:solidFill>
              </a:rPr>
              <a:t>R</a:t>
            </a:r>
            <a:r>
              <a:rPr lang="zh-CN" altLang="en-US" sz="2100" i="1" dirty="0">
                <a:solidFill>
                  <a:srgbClr val="79710F"/>
                </a:solidFill>
              </a:rPr>
              <a:t>（</a:t>
            </a:r>
            <a:r>
              <a:rPr lang="en-US" altLang="zh-CN" sz="2100" i="1" dirty="0">
                <a:solidFill>
                  <a:srgbClr val="79710F"/>
                </a:solidFill>
              </a:rPr>
              <a:t>U</a:t>
            </a:r>
            <a:r>
              <a:rPr lang="zh-CN" altLang="en-US" sz="2100" i="1" dirty="0">
                <a:solidFill>
                  <a:srgbClr val="79710F"/>
                </a:solidFill>
              </a:rPr>
              <a:t>，</a:t>
            </a:r>
            <a:r>
              <a:rPr lang="en-US" altLang="zh-CN" sz="2100" i="1" dirty="0">
                <a:solidFill>
                  <a:srgbClr val="79710F"/>
                </a:solidFill>
              </a:rPr>
              <a:t>D</a:t>
            </a:r>
            <a:r>
              <a:rPr lang="zh-CN" altLang="en-US" sz="2100" i="1" dirty="0">
                <a:solidFill>
                  <a:srgbClr val="79710F"/>
                </a:solidFill>
              </a:rPr>
              <a:t>，</a:t>
            </a:r>
            <a:r>
              <a:rPr lang="en-US" altLang="zh-CN" sz="2100" i="1" dirty="0">
                <a:solidFill>
                  <a:srgbClr val="79710F"/>
                </a:solidFill>
              </a:rPr>
              <a:t>DOM</a:t>
            </a:r>
            <a:r>
              <a:rPr lang="zh-CN" altLang="en-US" sz="2100" i="1" dirty="0">
                <a:solidFill>
                  <a:srgbClr val="79710F"/>
                </a:solidFill>
              </a:rPr>
              <a:t>，</a:t>
            </a:r>
            <a:r>
              <a:rPr lang="en-US" altLang="zh-CN" sz="2100" i="1" dirty="0">
                <a:solidFill>
                  <a:srgbClr val="79710F"/>
                </a:solidFill>
              </a:rPr>
              <a:t>F</a:t>
            </a:r>
            <a:r>
              <a:rPr lang="zh-CN" altLang="en-US" sz="2100" i="1" dirty="0">
                <a:solidFill>
                  <a:srgbClr val="79710F"/>
                </a:solidFill>
              </a:rPr>
              <a:t>）</a:t>
            </a:r>
            <a:endParaRPr lang="zh-CN" altLang="en-US" i="1" dirty="0">
              <a:solidFill>
                <a:srgbClr val="79710F"/>
              </a:solidFill>
            </a:endParaRP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i="1" dirty="0"/>
              <a:t>		</a:t>
            </a:r>
            <a:r>
              <a:rPr lang="en-US" altLang="zh-CN" i="1" dirty="0"/>
              <a:t>R       	     </a:t>
            </a:r>
            <a:r>
              <a:rPr lang="zh-CN" altLang="en-US" dirty="0"/>
              <a:t>关系名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i="1" dirty="0"/>
              <a:t>		</a:t>
            </a:r>
            <a:r>
              <a:rPr lang="en-US" altLang="zh-CN" i="1" dirty="0"/>
              <a:t>U</a:t>
            </a:r>
            <a:r>
              <a:rPr lang="en-US" altLang="zh-CN" dirty="0"/>
              <a:t>       	     </a:t>
            </a:r>
            <a:r>
              <a:rPr lang="zh-CN" altLang="en-US" dirty="0"/>
              <a:t>组成该关系的属性名集合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i="1" dirty="0"/>
              <a:t>		</a:t>
            </a:r>
            <a:r>
              <a:rPr lang="en-US" altLang="zh-CN" i="1" dirty="0"/>
              <a:t>D</a:t>
            </a:r>
            <a:r>
              <a:rPr lang="en-US" altLang="zh-CN" dirty="0"/>
              <a:t>       	     </a:t>
            </a:r>
            <a:r>
              <a:rPr lang="en-US" altLang="zh-CN" i="1" dirty="0"/>
              <a:t>U</a:t>
            </a:r>
            <a:r>
              <a:rPr lang="zh-CN" altLang="en-US" dirty="0"/>
              <a:t>中属性所来自的域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dirty="0"/>
              <a:t>		</a:t>
            </a:r>
            <a:r>
              <a:rPr lang="en-US" altLang="zh-CN" dirty="0"/>
              <a:t>DOM  	     </a:t>
            </a:r>
            <a:r>
              <a:rPr lang="zh-CN" altLang="en-US" dirty="0"/>
              <a:t>属性向域的映象集合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i="1" dirty="0"/>
              <a:t>		</a:t>
            </a:r>
            <a:r>
              <a:rPr lang="en-US" altLang="zh-CN" i="1" dirty="0"/>
              <a:t>F</a:t>
            </a:r>
            <a:r>
              <a:rPr lang="en-US" altLang="zh-CN" dirty="0"/>
              <a:t>        	     </a:t>
            </a:r>
            <a:r>
              <a:rPr lang="zh-CN" altLang="en-US" dirty="0"/>
              <a:t>属性间数据的依赖关系集合</a:t>
            </a:r>
          </a:p>
          <a:p>
            <a:pPr eaLnBrk="1" hangingPunct="1"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定义关系模式 （续）</a:t>
            </a:r>
            <a:endParaRPr lang="en-US" altLang="zh-CN" sz="3600" dirty="0"/>
          </a:p>
        </p:txBody>
      </p:sp>
      <p:sp>
        <p:nvSpPr>
          <p:cNvPr id="36867" name="Rectangle 3"/>
          <p:cNvSpPr>
            <a:spLocks noGrp="1"/>
          </p:cNvSpPr>
          <p:nvPr>
            <p:ph idx="1"/>
          </p:nvPr>
        </p:nvSpPr>
        <p:spPr>
          <a:xfrm>
            <a:off x="737574" y="1692266"/>
            <a:ext cx="7611740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buNone/>
            </a:pPr>
            <a:r>
              <a:rPr lang="zh-CN" altLang="en-US" dirty="0"/>
              <a:t>关系模式通常可以简记为</a:t>
            </a:r>
          </a:p>
          <a:p>
            <a:pPr eaLnBrk="1" hangingPunct="1">
              <a:buNone/>
            </a:pPr>
            <a:r>
              <a:rPr lang="zh-CN" altLang="en-US" dirty="0"/>
              <a:t> 	</a:t>
            </a:r>
            <a:r>
              <a:rPr lang="en-US" altLang="zh-CN" i="1" dirty="0"/>
              <a:t>R (U)    </a:t>
            </a:r>
            <a:r>
              <a:rPr lang="zh-CN" altLang="en-US" i="1" dirty="0"/>
              <a:t>或    </a:t>
            </a:r>
            <a:r>
              <a:rPr lang="en-US" altLang="zh-CN" i="1" dirty="0"/>
              <a:t>R (A</a:t>
            </a:r>
            <a:r>
              <a:rPr lang="en-US" altLang="zh-CN" i="1" baseline="-25000" dirty="0"/>
              <a:t>1</a:t>
            </a:r>
            <a:r>
              <a:rPr lang="zh-CN" altLang="en-US" i="1" dirty="0"/>
              <a:t>，</a:t>
            </a:r>
            <a:r>
              <a:rPr lang="en-US" altLang="zh-CN" i="1" dirty="0"/>
              <a:t>A</a:t>
            </a:r>
            <a:r>
              <a:rPr lang="en-US" altLang="zh-CN" i="1" baseline="-25000" dirty="0"/>
              <a:t>2</a:t>
            </a:r>
            <a:r>
              <a:rPr lang="zh-CN" altLang="en-US" i="1" dirty="0"/>
              <a:t>，</a:t>
            </a:r>
            <a:r>
              <a:rPr lang="en-US" altLang="zh-CN" i="1" dirty="0"/>
              <a:t>…</a:t>
            </a:r>
            <a:r>
              <a:rPr lang="zh-CN" altLang="en-US" i="1" dirty="0"/>
              <a:t>，</a:t>
            </a:r>
            <a:r>
              <a:rPr lang="en-US" altLang="zh-CN" i="1" dirty="0"/>
              <a:t>A</a:t>
            </a:r>
            <a:r>
              <a:rPr lang="en-US" altLang="zh-CN" i="1" baseline="-25000" dirty="0"/>
              <a:t>n</a:t>
            </a:r>
            <a:r>
              <a:rPr lang="en-US" altLang="zh-CN" i="1" dirty="0"/>
              <a:t>)</a:t>
            </a:r>
          </a:p>
          <a:p>
            <a:pPr lvl="1" eaLnBrk="1" hangingPunct="1">
              <a:lnSpc>
                <a:spcPct val="130000"/>
              </a:lnSpc>
              <a:buSzPct val="85000"/>
            </a:pPr>
            <a:r>
              <a:rPr lang="en-US" altLang="zh-CN" i="1" dirty="0"/>
              <a:t> R: </a:t>
            </a:r>
            <a:r>
              <a:rPr lang="zh-CN" altLang="en-US" dirty="0"/>
              <a:t>关系名</a:t>
            </a:r>
          </a:p>
          <a:p>
            <a:pPr lvl="1" eaLnBrk="1" hangingPunct="1">
              <a:lnSpc>
                <a:spcPct val="130000"/>
              </a:lnSpc>
              <a:buSzPct val="75000"/>
            </a:pPr>
            <a:r>
              <a:rPr lang="en-US" altLang="zh-CN" i="1" dirty="0"/>
              <a:t> A</a:t>
            </a:r>
            <a:r>
              <a:rPr lang="en-US" altLang="zh-CN" baseline="-25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baseline="-25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25000" dirty="0"/>
              <a:t>n  </a:t>
            </a:r>
            <a:r>
              <a:rPr lang="en-US" altLang="zh-CN" dirty="0"/>
              <a:t>: </a:t>
            </a:r>
            <a:r>
              <a:rPr lang="zh-CN" altLang="en-US" dirty="0"/>
              <a:t>属性名</a:t>
            </a:r>
            <a:endParaRPr lang="en-US" altLang="zh-CN" dirty="0"/>
          </a:p>
          <a:p>
            <a:pPr lvl="1" eaLnBrk="1" hangingPunct="1">
              <a:lnSpc>
                <a:spcPct val="130000"/>
              </a:lnSpc>
              <a:buSzPct val="75000"/>
            </a:pPr>
            <a:r>
              <a:rPr lang="zh-CN" altLang="en-US" dirty="0"/>
              <a:t> 域名及属性向域的映象常常直接说明为属性的类型、长度</a:t>
            </a:r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定义关系模式 （续）</a:t>
            </a:r>
          </a:p>
        </p:txBody>
      </p:sp>
      <p:sp>
        <p:nvSpPr>
          <p:cNvPr id="37891" name="Rectangle 3"/>
          <p:cNvSpPr>
            <a:spLocks noGrp="1"/>
          </p:cNvSpPr>
          <p:nvPr>
            <p:ph idx="1"/>
          </p:nvPr>
        </p:nvSpPr>
        <p:spPr>
          <a:xfrm>
            <a:off x="228380" y="1628800"/>
            <a:ext cx="8478942" cy="3821906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557213" lvl="1" indent="-214313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n"/>
              <a:defRPr/>
            </a:pPr>
            <a:r>
              <a:rPr lang="zh-CN" altLang="en-US" sz="2400" kern="0" dirty="0"/>
              <a:t>候选码（</a:t>
            </a:r>
            <a:r>
              <a:rPr lang="en-US" altLang="zh-CN" sz="2400" kern="0" dirty="0"/>
              <a:t>candidate key</a:t>
            </a:r>
            <a:r>
              <a:rPr lang="zh-CN" altLang="en-US" sz="2400" kern="0" dirty="0"/>
              <a:t>）</a:t>
            </a:r>
          </a:p>
          <a:p>
            <a:pPr lvl="1" eaLnBrk="1" hangingPunct="1">
              <a:lnSpc>
                <a:spcPct val="130000"/>
              </a:lnSpc>
              <a:buNone/>
            </a:pPr>
            <a:r>
              <a:rPr lang="en-US" altLang="zh-CN" sz="1650" dirty="0"/>
              <a:t>   </a:t>
            </a:r>
            <a:r>
              <a:rPr lang="zh-CN" altLang="zh-CN" sz="2000" dirty="0"/>
              <a:t>关系模式中的某一个属性或一组属性的值能唯一地标识一个元组，而它的真子集不能唯一地标识一个元组，则称该属性或属性组为候选码</a:t>
            </a:r>
            <a:r>
              <a:rPr lang="zh-CN" altLang="en-US" sz="2000" dirty="0"/>
              <a:t>    简单的情况：候选码只包含一个属性</a:t>
            </a:r>
          </a:p>
          <a:p>
            <a:pPr lvl="1" algn="just" eaLnBrk="1" hangingPunct="1">
              <a:lnSpc>
                <a:spcPct val="150000"/>
              </a:lnSpc>
              <a:buSzPct val="75000"/>
            </a:pPr>
            <a:r>
              <a:rPr lang="zh-CN" altLang="en-US" sz="2000" dirty="0"/>
              <a:t>最极端的情况：关系模式的所有属性是这个关系模式的候选码，称为</a:t>
            </a:r>
            <a:r>
              <a:rPr lang="zh-CN" altLang="en-US" sz="2000" b="1" dirty="0"/>
              <a:t>全码（</a:t>
            </a:r>
            <a:r>
              <a:rPr lang="en-US" altLang="zh-CN" sz="2000" b="1" dirty="0"/>
              <a:t>all-key</a:t>
            </a:r>
            <a:r>
              <a:rPr lang="zh-CN" altLang="en-US" sz="2000" b="1" dirty="0"/>
              <a:t>）</a:t>
            </a:r>
          </a:p>
          <a:p>
            <a:pPr lvl="1" algn="just">
              <a:spcBef>
                <a:spcPts val="300"/>
              </a:spcBef>
              <a:buNone/>
            </a:pPr>
            <a:endParaRPr lang="en-US" altLang="zh-CN" sz="16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定义关系模式 （续）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791580" y="1340768"/>
            <a:ext cx="8100900" cy="4259932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557213" lvl="1" indent="-214313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n"/>
              <a:defRPr/>
            </a:pPr>
            <a:r>
              <a:rPr lang="zh-CN" altLang="en-US" sz="2400" kern="0" dirty="0"/>
              <a:t>主码</a:t>
            </a:r>
          </a:p>
          <a:p>
            <a:pPr marL="557213" lvl="1" indent="-214313" defTabSz="6858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若一个关系有多个候选码，则选定其中一个为主码（</a:t>
            </a:r>
            <a:r>
              <a:rPr lang="en-US" altLang="zh-CN" sz="2000" kern="0" dirty="0"/>
              <a:t>primary key</a:t>
            </a:r>
            <a:r>
              <a:rPr lang="zh-CN" altLang="en-US" sz="2000" kern="0" dirty="0"/>
              <a:t>）</a:t>
            </a:r>
            <a:endParaRPr lang="en-US" altLang="zh-CN" sz="2000" kern="0" dirty="0"/>
          </a:p>
          <a:p>
            <a:pPr marL="557213" lvl="1" indent="-214313" defTabSz="6858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1050" dirty="0">
                <a:cs typeface="Times New Roman" panose="02020603050405020304" pitchFamily="18" charset="0"/>
              </a:rPr>
              <a:t>例如：</a:t>
            </a:r>
            <a:r>
              <a:rPr lang="zh-CN" altLang="zh-CN" sz="2000" kern="1050" dirty="0">
                <a:cs typeface="Times New Roman" panose="02020603050405020304" pitchFamily="18" charset="0"/>
              </a:rPr>
              <a:t>在导师</a:t>
            </a:r>
            <a:r>
              <a:rPr lang="en-US" altLang="zh-CN" sz="2000" kern="1050" dirty="0"/>
              <a:t>-</a:t>
            </a:r>
            <a:r>
              <a:rPr lang="zh-CN" altLang="zh-CN" sz="2000" kern="1050" dirty="0">
                <a:cs typeface="Times New Roman" panose="02020603050405020304" pitchFamily="18" charset="0"/>
              </a:rPr>
              <a:t>研究生关系</a:t>
            </a:r>
            <a:r>
              <a:rPr lang="en-US" altLang="zh-CN" sz="2000" kern="1050" dirty="0"/>
              <a:t>SMP</a:t>
            </a:r>
            <a:r>
              <a:rPr lang="zh-CN" altLang="zh-CN" sz="2000" kern="1050" dirty="0">
                <a:cs typeface="Times New Roman" panose="02020603050405020304" pitchFamily="18" charset="0"/>
              </a:rPr>
              <a:t>（</a:t>
            </a:r>
            <a:r>
              <a:rPr lang="en-US" altLang="zh-CN" sz="2000" kern="1050" dirty="0"/>
              <a:t>SUPERVISOR</a:t>
            </a:r>
            <a:r>
              <a:rPr lang="zh-CN" altLang="zh-CN" sz="2000" kern="1050" dirty="0">
                <a:cs typeface="Times New Roman" panose="02020603050405020304" pitchFamily="18" charset="0"/>
              </a:rPr>
              <a:t>，</a:t>
            </a:r>
            <a:r>
              <a:rPr lang="en-US" altLang="zh-CN" sz="2000" kern="1050" dirty="0"/>
              <a:t>MAJOR</a:t>
            </a:r>
            <a:r>
              <a:rPr lang="zh-CN" altLang="zh-CN" sz="2000" kern="1050" dirty="0">
                <a:cs typeface="Times New Roman" panose="02020603050405020304" pitchFamily="18" charset="0"/>
              </a:rPr>
              <a:t>，</a:t>
            </a:r>
            <a:r>
              <a:rPr lang="en-US" altLang="zh-CN" sz="2000" u="sng" kern="1050" dirty="0"/>
              <a:t>POSTGRADUAT</a:t>
            </a:r>
            <a:r>
              <a:rPr lang="en-US" altLang="zh-CN" sz="2000" kern="1050" dirty="0"/>
              <a:t>E</a:t>
            </a:r>
            <a:r>
              <a:rPr lang="zh-CN" altLang="zh-CN" sz="2000" kern="1050" dirty="0">
                <a:cs typeface="Times New Roman" panose="02020603050405020304" pitchFamily="18" charset="0"/>
              </a:rPr>
              <a:t>）中，假设研究生</a:t>
            </a:r>
            <a:r>
              <a:rPr lang="zh-CN" altLang="zh-CN" sz="2000" kern="1050" spc="-23" dirty="0">
                <a:cs typeface="Times New Roman" panose="02020603050405020304" pitchFamily="18" charset="0"/>
              </a:rPr>
              <a:t>不会重名，则</a:t>
            </a:r>
            <a:r>
              <a:rPr lang="en-US" altLang="zh-CN" sz="2000" kern="1050" spc="-23" dirty="0"/>
              <a:t>POSTGRADUATE</a:t>
            </a:r>
            <a:r>
              <a:rPr lang="zh-CN" altLang="zh-CN" sz="2000" kern="1050" spc="-23" dirty="0">
                <a:cs typeface="Times New Roman" panose="02020603050405020304" pitchFamily="18" charset="0"/>
              </a:rPr>
              <a:t>可以作为</a:t>
            </a:r>
            <a:r>
              <a:rPr lang="en-US" altLang="zh-CN" sz="2000" kern="1050" spc="-23" dirty="0"/>
              <a:t>SMP</a:t>
            </a:r>
            <a:r>
              <a:rPr lang="zh-CN" altLang="zh-CN" sz="2000" kern="1050" spc="-23" dirty="0">
                <a:cs typeface="Times New Roman" panose="02020603050405020304" pitchFamily="18" charset="0"/>
              </a:rPr>
              <a:t>关系的</a:t>
            </a:r>
            <a:r>
              <a:rPr lang="zh-CN" altLang="zh-CN" sz="2000" kern="1050" dirty="0">
                <a:cs typeface="Times New Roman" panose="02020603050405020304" pitchFamily="18" charset="0"/>
              </a:rPr>
              <a:t>主码，</a:t>
            </a:r>
            <a:r>
              <a:rPr lang="zh-CN" altLang="en-US" sz="2000" kern="1050" dirty="0">
                <a:cs typeface="Times New Roman" panose="02020603050405020304" pitchFamily="18" charset="0"/>
              </a:rPr>
              <a:t>用</a:t>
            </a:r>
            <a:r>
              <a:rPr lang="zh-CN" altLang="zh-CN" sz="2000" kern="1050" dirty="0">
                <a:cs typeface="Times New Roman" panose="02020603050405020304" pitchFamily="18" charset="0"/>
              </a:rPr>
              <a:t>下划线表示</a:t>
            </a:r>
            <a:endParaRPr lang="zh-CN" altLang="en-US" sz="2000" kern="0" dirty="0"/>
          </a:p>
          <a:p>
            <a:pPr marL="557213" lvl="1" indent="-214313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75000"/>
              <a:buFont typeface="Wingdings" panose="05000000000000000000" pitchFamily="2" charset="2"/>
              <a:buChar char="n"/>
              <a:defRPr/>
            </a:pPr>
            <a:r>
              <a:rPr lang="zh-CN" altLang="en-US" sz="2400" kern="0" dirty="0"/>
              <a:t>主属性</a:t>
            </a:r>
          </a:p>
          <a:p>
            <a:pPr marL="557213" lvl="1" indent="-214313" algn="just" defTabSz="6858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候选码的诸属性称为主属性（</a:t>
            </a:r>
            <a:r>
              <a:rPr lang="en-US" altLang="zh-CN" sz="2000" kern="0" dirty="0"/>
              <a:t>prime attribute</a:t>
            </a:r>
            <a:r>
              <a:rPr lang="zh-CN" altLang="en-US" sz="2000" kern="0" dirty="0"/>
              <a:t>）</a:t>
            </a:r>
          </a:p>
          <a:p>
            <a:pPr marL="557213" lvl="1" indent="-214313" defTabSz="6858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不包含在任何侯选码中的属性称为非主属性（</a:t>
            </a:r>
            <a:r>
              <a:rPr lang="en-US" altLang="zh-CN" sz="2000" kern="0" dirty="0"/>
              <a:t>non-prime attribute</a:t>
            </a:r>
            <a:r>
              <a:rPr lang="zh-CN" altLang="en-US" sz="2000" kern="0" dirty="0"/>
              <a:t>）或非码属性（</a:t>
            </a:r>
            <a:r>
              <a:rPr lang="en-US" altLang="zh-CN" sz="2000" kern="0" dirty="0"/>
              <a:t>non-key attribute</a:t>
            </a:r>
            <a:r>
              <a:rPr lang="zh-CN" altLang="en-US" sz="2000" kern="0" dirty="0"/>
              <a:t>）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3.  </a:t>
            </a:r>
            <a:r>
              <a:rPr lang="zh-CN" altLang="en-US" sz="3600" dirty="0"/>
              <a:t>关系模式与关系</a:t>
            </a:r>
          </a:p>
        </p:txBody>
      </p:sp>
      <p:sp>
        <p:nvSpPr>
          <p:cNvPr id="41987" name="Rectangle 3"/>
          <p:cNvSpPr>
            <a:spLocks noGrp="1"/>
          </p:cNvSpPr>
          <p:nvPr>
            <p:ph idx="1"/>
          </p:nvPr>
        </p:nvSpPr>
        <p:spPr>
          <a:xfrm>
            <a:off x="1043608" y="1606153"/>
            <a:ext cx="6624736" cy="364569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zh-CN" altLang="en-US" dirty="0"/>
              <a:t>关系模式</a:t>
            </a:r>
          </a:p>
          <a:p>
            <a:pPr lvl="1" algn="just" eaLnBrk="1" hangingPunct="1">
              <a:buSzPct val="75000"/>
            </a:pPr>
            <a:r>
              <a:rPr lang="zh-CN" altLang="en-US" dirty="0"/>
              <a:t> 对关系的描述</a:t>
            </a:r>
          </a:p>
          <a:p>
            <a:pPr lvl="1" algn="just" eaLnBrk="1" hangingPunct="1">
              <a:buSzPct val="75000"/>
            </a:pPr>
            <a:r>
              <a:rPr lang="zh-CN" altLang="en-US" dirty="0"/>
              <a:t> 静态的、稳定的</a:t>
            </a:r>
          </a:p>
          <a:p>
            <a:pPr algn="just" eaLnBrk="1" hangingPunct="1"/>
            <a:r>
              <a:rPr lang="zh-CN" altLang="en-US" dirty="0"/>
              <a:t>关系</a:t>
            </a:r>
          </a:p>
          <a:p>
            <a:pPr lvl="1" algn="just" eaLnBrk="1" hangingPunct="1">
              <a:buSzPct val="75000"/>
            </a:pPr>
            <a:r>
              <a:rPr lang="zh-CN" altLang="en-US" dirty="0"/>
              <a:t> 关系模式在某一时刻的状态或内容</a:t>
            </a:r>
          </a:p>
          <a:p>
            <a:pPr lvl="1" algn="just" eaLnBrk="1" hangingPunct="1">
              <a:buSzPct val="75000"/>
            </a:pPr>
            <a:r>
              <a:rPr lang="zh-CN" altLang="en-US" dirty="0"/>
              <a:t> 动态的、随时间不断变化的</a:t>
            </a:r>
          </a:p>
          <a:p>
            <a:pPr algn="just" eaLnBrk="1" hangingPunct="1">
              <a:lnSpc>
                <a:spcPct val="140000"/>
              </a:lnSpc>
            </a:pPr>
            <a:r>
              <a:rPr lang="zh-CN" altLang="en-US" sz="2300" dirty="0"/>
              <a:t>关系模式和关系往往笼统称为关系</a:t>
            </a:r>
          </a:p>
          <a:p>
            <a:pPr algn="just" eaLnBrk="1" hangingPunct="1">
              <a:lnSpc>
                <a:spcPct val="140000"/>
              </a:lnSpc>
              <a:buNone/>
            </a:pPr>
            <a:r>
              <a:rPr lang="zh-CN" altLang="en-US" sz="2300" dirty="0"/>
              <a:t>     通过上下文加以区别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  </a:t>
            </a:r>
            <a:r>
              <a:rPr lang="zh-CN" altLang="en-US" sz="3600" dirty="0"/>
              <a:t>关系数据结构</a:t>
            </a:r>
          </a:p>
        </p:txBody>
      </p:sp>
      <p:sp>
        <p:nvSpPr>
          <p:cNvPr id="43011" name="Rectangle 3"/>
          <p:cNvSpPr>
            <a:spLocks noGrp="1"/>
          </p:cNvSpPr>
          <p:nvPr>
            <p:ph idx="1"/>
          </p:nvPr>
        </p:nvSpPr>
        <p:spPr>
          <a:xfrm>
            <a:off x="1980010" y="1681163"/>
            <a:ext cx="5047059" cy="364569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/>
              <a:t>2.1.1  </a:t>
            </a:r>
            <a:r>
              <a:rPr lang="zh-CN" altLang="en-US" dirty="0">
                <a:latin typeface="SimSun" pitchFamily="2" charset="-122"/>
              </a:rPr>
              <a:t>关系</a:t>
            </a:r>
          </a:p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/>
              <a:t>2.1.2  </a:t>
            </a:r>
            <a:r>
              <a:rPr lang="zh-CN" altLang="en-US" dirty="0"/>
              <a:t>关系模式</a:t>
            </a:r>
            <a:endParaRPr lang="zh-CN" altLang="en-US" dirty="0">
              <a:ea typeface="黑体" panose="02010609060101010101" pitchFamily="49" charset="-122"/>
            </a:endParaRPr>
          </a:p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2.1.3  </a:t>
            </a:r>
            <a:r>
              <a:rPr lang="zh-CN" altLang="en-US" dirty="0">
                <a:solidFill>
                  <a:srgbClr val="00B050"/>
                </a:solidFill>
              </a:rPr>
              <a:t>关系数据库</a:t>
            </a:r>
            <a:endParaRPr lang="en-US" altLang="zh-CN" dirty="0">
              <a:solidFill>
                <a:srgbClr val="00B050"/>
              </a:solidFill>
            </a:endParaRPr>
          </a:p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/>
              <a:t>2.1.4   </a:t>
            </a:r>
            <a:r>
              <a:rPr lang="zh-CN" altLang="en-US" dirty="0"/>
              <a:t>关系模型的存储结构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143000"/>
          </a:xfrm>
        </p:spPr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2.1.3  </a:t>
            </a:r>
            <a:r>
              <a:rPr lang="zh-CN" altLang="en-US" sz="3600" dirty="0"/>
              <a:t>关系数据库</a:t>
            </a:r>
          </a:p>
        </p:txBody>
      </p:sp>
      <p:sp>
        <p:nvSpPr>
          <p:cNvPr id="44035" name="Rectangle 3"/>
          <p:cNvSpPr>
            <a:spLocks noGrp="1"/>
          </p:cNvSpPr>
          <p:nvPr>
            <p:ph idx="1"/>
          </p:nvPr>
        </p:nvSpPr>
        <p:spPr>
          <a:xfrm>
            <a:off x="539552" y="1731764"/>
            <a:ext cx="8064896" cy="3394472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dirty="0"/>
              <a:t>关系数据库系统</a:t>
            </a:r>
          </a:p>
          <a:p>
            <a:pPr lvl="1" algn="just" eaLnBrk="1" hangingPunct="1">
              <a:lnSpc>
                <a:spcPct val="120000"/>
              </a:lnSpc>
            </a:pPr>
            <a:r>
              <a:rPr lang="zh-CN" altLang="en-US" dirty="0"/>
              <a:t> 支持关系模型的数据库系统</a:t>
            </a:r>
            <a:endParaRPr lang="en-US" altLang="zh-CN" dirty="0"/>
          </a:p>
          <a:p>
            <a:pPr lvl="1" algn="just" eaLnBrk="1" hangingPunct="1">
              <a:lnSpc>
                <a:spcPct val="120000"/>
              </a:lnSpc>
            </a:pPr>
            <a:r>
              <a:rPr lang="zh-CN" altLang="en-US" dirty="0"/>
              <a:t> 关系模型中，实体以及实体间的联系都用关系表示例如学生实体、 课程实体、学生与课程之间选修课程的多对多联系</a:t>
            </a:r>
            <a:endParaRPr lang="en-US" altLang="zh-CN" dirty="0"/>
          </a:p>
          <a:p>
            <a:pPr lvl="1" algn="just" eaLnBrk="1" hangingPunct="1">
              <a:lnSpc>
                <a:spcPct val="120000"/>
              </a:lnSpc>
            </a:pPr>
            <a:r>
              <a:rPr lang="en-US" altLang="zh-CN" dirty="0"/>
              <a:t> </a:t>
            </a:r>
            <a:r>
              <a:rPr lang="zh-CN" altLang="zh-CN" dirty="0"/>
              <a:t>在一个关系数据库中，某一时刻所有关系模式对应的关系的集合构成一个关系数据库</a:t>
            </a:r>
            <a:endParaRPr lang="en-US" altLang="zh-CN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关系数据库（续）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340768"/>
            <a:ext cx="7398822" cy="3611166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lvl="1" algn="just" fontAlgn="base">
              <a:lnSpc>
                <a:spcPct val="120000"/>
              </a:lnSpc>
              <a:spcAft>
                <a:spcPct val="0"/>
              </a:spcAft>
              <a:buClrTx/>
              <a:buSzPct val="100000"/>
              <a:tabLst>
                <a:tab pos="2827020" algn="l"/>
              </a:tabLst>
              <a:defRPr/>
            </a:pPr>
            <a:r>
              <a:rPr lang="zh-CN" altLang="zh-CN" dirty="0"/>
              <a:t>学生关系模式：</a:t>
            </a:r>
            <a:r>
              <a:rPr lang="en-US" altLang="zh-CN" dirty="0"/>
              <a:t>Student(</a:t>
            </a:r>
            <a:r>
              <a:rPr lang="en-US" altLang="zh-CN" dirty="0" err="1"/>
              <a:t>Sno</a:t>
            </a:r>
            <a:r>
              <a:rPr lang="en-US" altLang="zh-CN" dirty="0"/>
              <a:t>, </a:t>
            </a:r>
            <a:r>
              <a:rPr lang="en-US" altLang="zh-CN" dirty="0" err="1"/>
              <a:t>Sname</a:t>
            </a:r>
            <a:r>
              <a:rPr lang="en-US" altLang="zh-CN" dirty="0"/>
              <a:t>, </a:t>
            </a:r>
            <a:r>
              <a:rPr lang="en-US" altLang="zh-CN" dirty="0" err="1"/>
              <a:t>Ssex</a:t>
            </a:r>
            <a:r>
              <a:rPr lang="en-US" altLang="zh-CN" dirty="0"/>
              <a:t>, </a:t>
            </a:r>
            <a:r>
              <a:rPr lang="en-US" altLang="zh-CN" dirty="0" err="1"/>
              <a:t>Sbirthdate</a:t>
            </a:r>
            <a:r>
              <a:rPr lang="en-US" altLang="zh-CN" dirty="0"/>
              <a:t>, </a:t>
            </a:r>
            <a:r>
              <a:rPr lang="en-US" altLang="zh-CN" dirty="0" err="1"/>
              <a:t>Smajor</a:t>
            </a:r>
            <a:r>
              <a:rPr lang="en-US" altLang="zh-CN" dirty="0"/>
              <a:t>)</a:t>
            </a:r>
            <a:endParaRPr lang="zh-CN" altLang="zh-CN" dirty="0"/>
          </a:p>
          <a:p>
            <a:pPr marL="342900" lvl="1" indent="0" algn="just" fontAlgn="base">
              <a:lnSpc>
                <a:spcPct val="120000"/>
              </a:lnSpc>
              <a:spcAft>
                <a:spcPct val="0"/>
              </a:spcAft>
              <a:buClrTx/>
              <a:buSzPct val="100000"/>
              <a:buNone/>
              <a:tabLst>
                <a:tab pos="2827020" algn="l"/>
              </a:tabLst>
              <a:defRPr/>
            </a:pPr>
            <a:r>
              <a:rPr lang="en-US" altLang="zh-CN" dirty="0"/>
              <a:t>   </a:t>
            </a:r>
            <a:r>
              <a:rPr lang="zh-CN" altLang="zh-CN" dirty="0"/>
              <a:t>包括学号、姓名、性别、出生日期和主修专业等属性</a:t>
            </a:r>
            <a:r>
              <a:rPr lang="en-US" altLang="zh-CN" dirty="0"/>
              <a:t> </a:t>
            </a:r>
          </a:p>
          <a:p>
            <a:pPr marL="257175" indent="0" algn="just" defTabSz="68580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tabLst>
                <a:tab pos="2827020" algn="l"/>
              </a:tabLst>
              <a:defRPr/>
            </a:pPr>
            <a:endParaRPr lang="zh-CN" altLang="zh-CN" sz="1350" b="1" kern="105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497681"/>
              </p:ext>
            </p:extLst>
          </p:nvPr>
        </p:nvGraphicFramePr>
        <p:xfrm>
          <a:off x="1322621" y="3104655"/>
          <a:ext cx="6614251" cy="28979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4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72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6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78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5771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学号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姓名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Sname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性别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Ssex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出生日期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Sbirthdate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主修专业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Smajor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65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李勇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2000-3-8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信息安全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34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刘晨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1999-9-1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181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20180003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王敏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2001-8-1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20180004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张立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2000-1-8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65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20180005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陈新奇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2001-11-1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信息管理与信息系统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65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20180006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赵明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2000-6-12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数据科学与大数据技术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134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20180007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王佳佳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2001-12-7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数据科学与大数据技术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关系数据库（续）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29476" y="1640681"/>
            <a:ext cx="7506833" cy="3576638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lvl="1" indent="-257175" algn="just" fontAlgn="base">
              <a:lnSpc>
                <a:spcPct val="120000"/>
              </a:lnSpc>
              <a:spcAft>
                <a:spcPct val="0"/>
              </a:spcAft>
              <a:buSzPct val="100000"/>
              <a:tabLst>
                <a:tab pos="2827020" algn="l"/>
              </a:tabLst>
              <a:defRPr/>
            </a:pPr>
            <a:r>
              <a:rPr lang="zh-CN" altLang="zh-CN" dirty="0"/>
              <a:t>课程关系模式：</a:t>
            </a:r>
            <a:r>
              <a:rPr lang="en-US" altLang="zh-CN" dirty="0"/>
              <a:t>Course(</a:t>
            </a:r>
            <a:r>
              <a:rPr lang="en-US" altLang="zh-CN" dirty="0" err="1"/>
              <a:t>Cno,Cname,Ccredit,Cpno</a:t>
            </a:r>
            <a:r>
              <a:rPr lang="en-US" altLang="zh-CN" dirty="0"/>
              <a:t>)</a:t>
            </a:r>
            <a:endParaRPr lang="zh-CN" altLang="zh-CN" dirty="0"/>
          </a:p>
          <a:p>
            <a:pPr marL="257175" lvl="1" indent="0" algn="just" fontAlgn="base">
              <a:lnSpc>
                <a:spcPct val="120000"/>
              </a:lnSpc>
              <a:spcAft>
                <a:spcPct val="0"/>
              </a:spcAft>
              <a:buSzPct val="100000"/>
              <a:buNone/>
              <a:tabLst>
                <a:tab pos="2827020" algn="l"/>
              </a:tabLst>
              <a:defRPr/>
            </a:pPr>
            <a:r>
              <a:rPr lang="en-US" altLang="zh-CN" dirty="0"/>
              <a:t>     </a:t>
            </a:r>
            <a:r>
              <a:rPr lang="zh-CN" altLang="zh-CN" dirty="0"/>
              <a:t>包括课程号，课程名，学分，先修课（直接先修课）等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020491" y="2564607"/>
          <a:ext cx="5143501" cy="318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1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课程号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课程名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Cname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学分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Ccredit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先修课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Cpno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程序设计基础与</a:t>
                      </a:r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</a:t>
                      </a: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语言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 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数据结构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数据库系统概论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信息系统概论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81005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操作系统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81006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Python</a:t>
                      </a: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语言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81007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离散数学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 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81008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大数据技术概论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关系数据库（续）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31061" y="1288261"/>
            <a:ext cx="7614846" cy="3576638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lvl="1" indent="-257175" fontAlgn="base">
              <a:lnSpc>
                <a:spcPct val="120000"/>
              </a:lnSpc>
              <a:spcAft>
                <a:spcPct val="0"/>
              </a:spcAft>
              <a:buClrTx/>
              <a:buSzPct val="100000"/>
              <a:tabLst>
                <a:tab pos="2827020" algn="l"/>
              </a:tabLst>
              <a:defRPr/>
            </a:pPr>
            <a:r>
              <a:rPr lang="zh-CN" altLang="zh-CN" dirty="0"/>
              <a:t>学生选课关系模式：</a:t>
            </a:r>
            <a:r>
              <a:rPr lang="en-US" altLang="zh-CN" dirty="0"/>
              <a:t>SC(</a:t>
            </a:r>
            <a:r>
              <a:rPr lang="en-US" altLang="zh-CN" dirty="0" err="1"/>
              <a:t>Sno,Cno</a:t>
            </a:r>
            <a:r>
              <a:rPr lang="en-US" altLang="zh-CN" dirty="0"/>
              <a:t>, </a:t>
            </a:r>
            <a:r>
              <a:rPr lang="en-US" altLang="zh-CN" dirty="0" err="1"/>
              <a:t>Grade,Semester,Teachingclass</a:t>
            </a:r>
            <a:r>
              <a:rPr lang="en-US" altLang="zh-CN" dirty="0"/>
              <a:t>)</a:t>
            </a:r>
            <a:endParaRPr lang="zh-CN" altLang="zh-CN" dirty="0"/>
          </a:p>
          <a:p>
            <a:pPr marL="257175" lvl="1" indent="0" algn="just" fontAlgn="base">
              <a:lnSpc>
                <a:spcPct val="120000"/>
              </a:lnSpc>
              <a:spcAft>
                <a:spcPct val="0"/>
              </a:spcAft>
              <a:buClrTx/>
              <a:buSzPct val="100000"/>
              <a:buNone/>
              <a:tabLst>
                <a:tab pos="2827020" algn="l"/>
              </a:tabLst>
              <a:defRPr/>
            </a:pPr>
            <a:r>
              <a:rPr lang="en-US" altLang="zh-CN" dirty="0"/>
              <a:t>    </a:t>
            </a:r>
            <a:r>
              <a:rPr lang="zh-CN" altLang="zh-CN" dirty="0"/>
              <a:t>包括学号，课程号，成绩，选课学期，教学班等</a:t>
            </a:r>
            <a:endParaRPr lang="en-US" altLang="zh-CN" dirty="0"/>
          </a:p>
          <a:p>
            <a:pPr marL="257175" indent="800100" algn="just" defTabSz="68580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tabLst>
                <a:tab pos="2827020" algn="l"/>
              </a:tabLst>
              <a:defRPr/>
            </a:pPr>
            <a:endParaRPr lang="zh-CN" altLang="zh-CN" sz="1350" b="1" kern="105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301124"/>
              </p:ext>
            </p:extLst>
          </p:nvPr>
        </p:nvGraphicFramePr>
        <p:xfrm>
          <a:off x="1475656" y="2737098"/>
          <a:ext cx="6408712" cy="3576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2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1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77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81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2873">
                <a:tc>
                  <a:txBody>
                    <a:bodyPr/>
                    <a:lstStyle/>
                    <a:p>
                      <a:pPr indent="269875" algn="l"/>
                      <a:r>
                        <a:rPr lang="zh-CN" alt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学号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2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Sno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/>
                </a:tc>
                <a:tc>
                  <a:txBody>
                    <a:bodyPr/>
                    <a:lstStyle/>
                    <a:p>
                      <a:pPr indent="269875" algn="l"/>
                      <a:r>
                        <a:rPr lang="zh-CN" alt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课程号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2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Cno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/>
                </a:tc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alt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成绩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Grade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/>
                </a:tc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alt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选课学期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Semester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/>
                </a:tc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alt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教学班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2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Teachingclass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85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96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81002-01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87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81003-01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80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81001-02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98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71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81003-02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20180003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81001-01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20180003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76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20180004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56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20180004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97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81002-02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216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20180005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68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20202</a:t>
                      </a:r>
                      <a:endParaRPr lang="zh-CN" altLang="en-US" sz="12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81003-01</a:t>
                      </a:r>
                      <a:endParaRPr lang="zh-CN" altLang="en-US" sz="12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关系数据库（续）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1043608" y="1556792"/>
            <a:ext cx="6984776" cy="3576638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257175" indent="-257175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zh-CN" sz="2400" b="1" kern="1050" dirty="0">
                <a:cs typeface="Times New Roman" panose="02020603050405020304" pitchFamily="18" charset="0"/>
              </a:rPr>
              <a:t>关系数据库也有型和值之分</a:t>
            </a:r>
          </a:p>
          <a:p>
            <a:pPr marL="257175" indent="-257175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zh-CN" sz="2400" b="1" kern="1050" dirty="0">
                <a:cs typeface="Times New Roman" panose="02020603050405020304" pitchFamily="18" charset="0"/>
              </a:rPr>
              <a:t>关系数据库的型</a:t>
            </a:r>
            <a:endParaRPr lang="en-US" altLang="zh-CN" sz="2400" b="1" kern="1050" dirty="0">
              <a:cs typeface="Times New Roman" panose="02020603050405020304" pitchFamily="18" charset="0"/>
            </a:endParaRPr>
          </a:p>
          <a:p>
            <a:pPr marL="557213" lvl="1" indent="-214313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zh-CN" sz="2000" b="1" kern="1050" dirty="0">
                <a:cs typeface="Times New Roman" panose="02020603050405020304" pitchFamily="18" charset="0"/>
              </a:rPr>
              <a:t>关系数据库中所有关系模式的集合</a:t>
            </a:r>
            <a:endParaRPr lang="en-US" altLang="zh-CN" sz="2000" b="1" kern="1050" dirty="0">
              <a:cs typeface="Times New Roman" panose="02020603050405020304" pitchFamily="18" charset="0"/>
            </a:endParaRPr>
          </a:p>
          <a:p>
            <a:pPr marL="557213" lvl="1" indent="-214313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zh-CN" sz="2000" b="1" kern="1050" dirty="0">
                <a:cs typeface="Times New Roman" panose="02020603050405020304" pitchFamily="18" charset="0"/>
              </a:rPr>
              <a:t>是对关系数据库的描述</a:t>
            </a:r>
            <a:endParaRPr lang="en-US" altLang="zh-CN" sz="2000" b="1" kern="1050" dirty="0">
              <a:cs typeface="Times New Roman" panose="02020603050405020304" pitchFamily="18" charset="0"/>
            </a:endParaRPr>
          </a:p>
          <a:p>
            <a:pPr marL="557213" lvl="1" indent="-214313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zh-CN" sz="2000" b="1" kern="1050" dirty="0">
                <a:cs typeface="Times New Roman" panose="02020603050405020304" pitchFamily="18" charset="0"/>
              </a:rPr>
              <a:t>通常称为关系数据库模式</a:t>
            </a:r>
            <a:endParaRPr lang="en-US" altLang="zh-CN" sz="2000" b="1" kern="1050" dirty="0">
              <a:cs typeface="Times New Roman" panose="02020603050405020304" pitchFamily="18" charset="0"/>
            </a:endParaRPr>
          </a:p>
          <a:p>
            <a:pPr marL="257175" indent="-257175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zh-CN" sz="2400" b="1" kern="1050" dirty="0">
                <a:cs typeface="Times New Roman" panose="02020603050405020304" pitchFamily="18" charset="0"/>
              </a:rPr>
              <a:t>关系数据库的值</a:t>
            </a:r>
            <a:endParaRPr lang="en-US" altLang="zh-CN" sz="2400" b="1" kern="1050" dirty="0">
              <a:cs typeface="Times New Roman" panose="02020603050405020304" pitchFamily="18" charset="0"/>
            </a:endParaRPr>
          </a:p>
          <a:p>
            <a:pPr marL="557213" lvl="1" indent="-214313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zh-CN" sz="2000" b="1" kern="1050" dirty="0">
                <a:cs typeface="Times New Roman" panose="02020603050405020304" pitchFamily="18" charset="0"/>
              </a:rPr>
              <a:t>这些关系模式在某一时刻对应的关系的集合</a:t>
            </a:r>
            <a:endParaRPr lang="en-US" altLang="zh-CN" sz="2000" b="1" kern="1050" dirty="0">
              <a:cs typeface="Times New Roman" panose="02020603050405020304" pitchFamily="18" charset="0"/>
            </a:endParaRPr>
          </a:p>
          <a:p>
            <a:pPr marL="557213" lvl="1" indent="-214313" defTabSz="685800" eaLnBrk="0" fontAlgn="base" hangingPunct="0">
              <a:lnSpc>
                <a:spcPts val="252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zh-CN" sz="2000" b="1" kern="1050" dirty="0">
                <a:cs typeface="Times New Roman" panose="02020603050405020304" pitchFamily="18" charset="0"/>
              </a:rPr>
              <a:t>通常称为关系数据库</a:t>
            </a:r>
            <a:endParaRPr lang="zh-CN" altLang="zh-CN" sz="2000" b="1" kern="10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  </a:t>
            </a:r>
            <a:r>
              <a:rPr lang="zh-CN" altLang="en-US" sz="3600" dirty="0"/>
              <a:t>关系数据结构</a:t>
            </a:r>
          </a:p>
        </p:txBody>
      </p:sp>
      <p:sp>
        <p:nvSpPr>
          <p:cNvPr id="49155" name="Rectangle 3"/>
          <p:cNvSpPr>
            <a:spLocks noGrp="1"/>
          </p:cNvSpPr>
          <p:nvPr>
            <p:ph idx="1"/>
          </p:nvPr>
        </p:nvSpPr>
        <p:spPr>
          <a:xfrm>
            <a:off x="1907704" y="1628800"/>
            <a:ext cx="5047059" cy="3463528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/>
              <a:t>2.1.1  </a:t>
            </a:r>
            <a:r>
              <a:rPr lang="zh-CN" altLang="en-US" dirty="0">
                <a:latin typeface="SimSun" pitchFamily="2" charset="-122"/>
              </a:rPr>
              <a:t>关系</a:t>
            </a:r>
          </a:p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/>
              <a:t>2.1.2  </a:t>
            </a:r>
            <a:r>
              <a:rPr lang="zh-CN" altLang="en-US" dirty="0"/>
              <a:t>关系模式</a:t>
            </a:r>
            <a:endParaRPr lang="zh-CN" altLang="en-US" dirty="0">
              <a:ea typeface="黑体" panose="02010609060101010101" pitchFamily="49" charset="-122"/>
            </a:endParaRPr>
          </a:p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/>
              <a:t>2.1.3  </a:t>
            </a:r>
            <a:r>
              <a:rPr lang="zh-CN" altLang="en-US" dirty="0"/>
              <a:t>关系数据库</a:t>
            </a:r>
            <a:endParaRPr lang="en-US" altLang="zh-CN" dirty="0"/>
          </a:p>
          <a:p>
            <a:pPr eaLnBrk="1" hangingPunct="1">
              <a:lnSpc>
                <a:spcPct val="21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2.1.4   </a:t>
            </a:r>
            <a:r>
              <a:rPr lang="zh-CN" altLang="en-US" dirty="0">
                <a:solidFill>
                  <a:srgbClr val="00B050"/>
                </a:solidFill>
              </a:rPr>
              <a:t>关系模型的存储结构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2.1.4   </a:t>
            </a:r>
            <a:r>
              <a:rPr lang="zh-CN" altLang="en-US" sz="3600" dirty="0"/>
              <a:t>关系模型的存储结构</a:t>
            </a:r>
          </a:p>
        </p:txBody>
      </p:sp>
      <p:sp>
        <p:nvSpPr>
          <p:cNvPr id="50179" name="内容占位符 2"/>
          <p:cNvSpPr>
            <a:spLocks noGrp="1"/>
          </p:cNvSpPr>
          <p:nvPr>
            <p:ph idx="1"/>
          </p:nvPr>
        </p:nvSpPr>
        <p:spPr>
          <a:xfrm>
            <a:off x="457200" y="1608534"/>
            <a:ext cx="7290810" cy="3640931"/>
          </a:xfrm>
        </p:spPr>
        <p:txBody>
          <a:bodyPr vert="horz" wrap="square" lIns="68580" tIns="34290" rIns="68580" bIns="34290" anchor="t" anchorCtr="0">
            <a:normAutofit lnSpcReduction="10000"/>
          </a:bodyPr>
          <a:lstStyle/>
          <a:p>
            <a:pPr lvl="1" eaLnBrk="1" hangingPunct="1">
              <a:lnSpc>
                <a:spcPct val="150000"/>
              </a:lnSpc>
            </a:pPr>
            <a:r>
              <a:rPr lang="zh-CN" altLang="en-US" dirty="0"/>
              <a:t> 关系数据库管理系统以一定的组织方式来存储和管理数据，即设计和实现关系模型的存储结构。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zh-CN" altLang="zh-CN" dirty="0"/>
              <a:t>有的</a:t>
            </a:r>
            <a:r>
              <a:rPr lang="zh-CN" altLang="en-US" dirty="0"/>
              <a:t>关系数据库管理系统中</a:t>
            </a:r>
            <a:r>
              <a:rPr lang="zh-CN" altLang="zh-CN" dirty="0"/>
              <a:t>一个表对应一个操作系统文件，将物理数据组织</a:t>
            </a:r>
            <a:r>
              <a:rPr lang="zh-CN" altLang="en-US" dirty="0"/>
              <a:t>的任务</a:t>
            </a:r>
            <a:r>
              <a:rPr lang="zh-CN" altLang="zh-CN" dirty="0"/>
              <a:t>交给操作系统完成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zh-CN" altLang="zh-CN" dirty="0"/>
              <a:t>有的</a:t>
            </a:r>
            <a:r>
              <a:rPr lang="zh-CN" altLang="en-US" dirty="0"/>
              <a:t>关系数据库管理系统</a:t>
            </a:r>
            <a:r>
              <a:rPr lang="zh-CN" altLang="zh-CN" dirty="0"/>
              <a:t>从操作系统那里申请若干个大的文件，自己划分文件空间，组织表、索引等存储结构，并进行存储管理</a:t>
            </a:r>
            <a:endParaRPr lang="zh-CN" alt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第</a:t>
            </a:r>
            <a:r>
              <a:rPr lang="en-US" altLang="zh-CN" sz="3600" dirty="0"/>
              <a:t>2</a:t>
            </a:r>
            <a:r>
              <a:rPr lang="zh-CN" altLang="en-US" sz="3600" dirty="0"/>
              <a:t>章 关系数据库</a:t>
            </a:r>
          </a:p>
        </p:txBody>
      </p:sp>
      <p:sp>
        <p:nvSpPr>
          <p:cNvPr id="51203" name="Rectangle 3"/>
          <p:cNvSpPr>
            <a:spLocks noGrp="1"/>
          </p:cNvSpPr>
          <p:nvPr>
            <p:ph idx="1"/>
          </p:nvPr>
        </p:nvSpPr>
        <p:spPr>
          <a:xfrm>
            <a:off x="1061610" y="1692266"/>
            <a:ext cx="7287704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2.1  </a:t>
            </a:r>
            <a:r>
              <a:rPr lang="zh-CN" altLang="en-US" sz="2400" dirty="0"/>
              <a:t>关系模型概述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>
                <a:solidFill>
                  <a:srgbClr val="3333FF"/>
                </a:solidFill>
              </a:rPr>
              <a:t>2.2  </a:t>
            </a:r>
            <a:r>
              <a:rPr lang="zh-CN" altLang="en-US" sz="2400" dirty="0">
                <a:solidFill>
                  <a:srgbClr val="3333FF"/>
                </a:solidFill>
              </a:rPr>
              <a:t>关系操作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2.3  </a:t>
            </a:r>
            <a:r>
              <a:rPr lang="zh-CN" altLang="en-US" sz="2400" dirty="0"/>
              <a:t>关系的完整性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2.4  </a:t>
            </a:r>
            <a:r>
              <a:rPr lang="zh-CN" altLang="en-US" sz="2400" dirty="0"/>
              <a:t>关系代数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sz="2400" dirty="0"/>
              <a:t>本章小结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2.2.1 </a:t>
            </a:r>
            <a:r>
              <a:rPr lang="zh-CN" altLang="en-US" sz="3600" dirty="0"/>
              <a:t>基本的关系操作</a:t>
            </a:r>
          </a:p>
        </p:txBody>
      </p:sp>
      <p:sp>
        <p:nvSpPr>
          <p:cNvPr id="52227" name="Rectangle 3"/>
          <p:cNvSpPr>
            <a:spLocks noGrp="1"/>
          </p:cNvSpPr>
          <p:nvPr>
            <p:ph idx="1"/>
          </p:nvPr>
        </p:nvSpPr>
        <p:spPr>
          <a:xfrm>
            <a:off x="460134" y="1437861"/>
            <a:ext cx="7614846" cy="4105275"/>
          </a:xfrm>
        </p:spPr>
        <p:txBody>
          <a:bodyPr vert="horz" wrap="square" lIns="68580" tIns="34290" rIns="68580" bIns="34290" anchor="t" anchorCtr="0">
            <a:normAutofit fontScale="85000" lnSpcReduction="10000"/>
          </a:bodyPr>
          <a:lstStyle/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en-US" altLang="zh-CN" sz="1800" dirty="0"/>
              <a:t> </a:t>
            </a:r>
            <a:r>
              <a:rPr lang="zh-CN" altLang="en-US" dirty="0"/>
              <a:t>常用的关系操作</a:t>
            </a:r>
          </a:p>
          <a:p>
            <a:pPr lvl="1" algn="just">
              <a:lnSpc>
                <a:spcPts val="3000"/>
              </a:lnSpc>
              <a:spcBef>
                <a:spcPct val="0"/>
              </a:spcBef>
            </a:pPr>
            <a:r>
              <a:rPr lang="zh-CN" altLang="en-US" dirty="0"/>
              <a:t> 查询操作：选择、投影、连接、除、并、差、交、笛卡儿积</a:t>
            </a:r>
            <a:endParaRPr lang="en-US" altLang="zh-CN" dirty="0"/>
          </a:p>
          <a:p>
            <a:pPr lvl="2" algn="just">
              <a:lnSpc>
                <a:spcPts val="3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accent2"/>
                </a:solidFill>
              </a:rPr>
              <a:t>选择、投影、并、差、笛卡儿积是</a:t>
            </a:r>
            <a:r>
              <a:rPr lang="en-US" altLang="zh-CN" sz="2000" dirty="0">
                <a:solidFill>
                  <a:schemeClr val="accent2"/>
                </a:solidFill>
              </a:rPr>
              <a:t>5</a:t>
            </a:r>
            <a:r>
              <a:rPr lang="zh-CN" altLang="en-US" sz="2000" dirty="0">
                <a:solidFill>
                  <a:schemeClr val="accent2"/>
                </a:solidFill>
              </a:rPr>
              <a:t>种基本操作</a:t>
            </a:r>
          </a:p>
          <a:p>
            <a:pPr lvl="1" algn="just">
              <a:lnSpc>
                <a:spcPts val="3000"/>
              </a:lnSpc>
              <a:spcBef>
                <a:spcPct val="0"/>
              </a:spcBef>
            </a:pPr>
            <a:r>
              <a:rPr lang="zh-CN" altLang="en-US" dirty="0"/>
              <a:t> 更新操作：插入、删除、修改</a:t>
            </a:r>
            <a:endParaRPr lang="en-US" altLang="zh-CN" dirty="0"/>
          </a:p>
          <a:p>
            <a:pPr lvl="1" algn="just">
              <a:lnSpc>
                <a:spcPts val="3000"/>
              </a:lnSpc>
              <a:spcBef>
                <a:spcPct val="0"/>
              </a:spcBef>
            </a:pPr>
            <a:endParaRPr lang="zh-CN" altLang="en-US" dirty="0"/>
          </a:p>
          <a:p>
            <a:pPr algn="just">
              <a:lnSpc>
                <a:spcPts val="3000"/>
              </a:lnSpc>
              <a:spcBef>
                <a:spcPct val="0"/>
              </a:spcBef>
            </a:pPr>
            <a:r>
              <a:rPr lang="zh-CN" altLang="en-US" dirty="0"/>
              <a:t>关系操作的特点</a:t>
            </a:r>
          </a:p>
          <a:p>
            <a:pPr lvl="1" algn="just">
              <a:lnSpc>
                <a:spcPts val="3000"/>
              </a:lnSpc>
              <a:spcBef>
                <a:spcPct val="0"/>
              </a:spcBef>
            </a:pPr>
            <a:r>
              <a:rPr lang="zh-CN" altLang="en-US" dirty="0"/>
              <a:t> 集合操作方式：操作的对象和结果都是集合，</a:t>
            </a:r>
            <a:r>
              <a:rPr lang="zh-CN" altLang="en-US" dirty="0">
                <a:solidFill>
                  <a:srgbClr val="FF00FF"/>
                </a:solidFill>
              </a:rPr>
              <a:t>一次一个集合</a:t>
            </a:r>
            <a:r>
              <a:rPr lang="zh-CN" altLang="en-US" dirty="0"/>
              <a:t>的方式</a:t>
            </a:r>
            <a:endParaRPr lang="en-US" altLang="zh-CN" dirty="0"/>
          </a:p>
          <a:p>
            <a:pPr lvl="1" algn="just">
              <a:lnSpc>
                <a:spcPts val="3000"/>
              </a:lnSpc>
              <a:spcBef>
                <a:spcPct val="0"/>
              </a:spcBef>
            </a:pPr>
            <a:r>
              <a:rPr lang="en-US" altLang="zh-CN" dirty="0"/>
              <a:t> </a:t>
            </a:r>
            <a:r>
              <a:rPr lang="zh-CN" altLang="zh-CN" dirty="0"/>
              <a:t>关系操作的所有输入和输出均是关系，包括关系操作的中间结果也是关系</a:t>
            </a:r>
            <a:endParaRPr lang="zh-CN" alt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2.2.2 </a:t>
            </a:r>
            <a:r>
              <a:rPr lang="zh-CN" altLang="en-US" sz="3600" dirty="0"/>
              <a:t>关系数据语言的分类</a:t>
            </a:r>
          </a:p>
        </p:txBody>
      </p:sp>
      <p:sp>
        <p:nvSpPr>
          <p:cNvPr id="53251" name="Rectangle 3"/>
          <p:cNvSpPr>
            <a:spLocks noGrp="1"/>
          </p:cNvSpPr>
          <p:nvPr>
            <p:ph idx="1"/>
          </p:nvPr>
        </p:nvSpPr>
        <p:spPr>
          <a:xfrm>
            <a:off x="971600" y="1403746"/>
            <a:ext cx="7344816" cy="468954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altLang="zh-CN" sz="2000" dirty="0"/>
              <a:t> </a:t>
            </a:r>
            <a:r>
              <a:rPr lang="zh-CN" altLang="en-US" sz="2000" dirty="0"/>
              <a:t>关系代数语言</a:t>
            </a:r>
          </a:p>
          <a:p>
            <a:pPr lvl="1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/>
              <a:t> 用对关系的运算来表达查询要求</a:t>
            </a:r>
          </a:p>
          <a:p>
            <a:pPr lvl="1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/>
              <a:t> 代表：</a:t>
            </a:r>
            <a:r>
              <a:rPr lang="en-US" altLang="zh-CN" sz="2000" dirty="0"/>
              <a:t>ISBL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/>
              <a:t>关系演算语言：用谓词来表达查询要求</a:t>
            </a:r>
          </a:p>
          <a:p>
            <a:pPr lvl="1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/>
              <a:t> 元组关系演算语言</a:t>
            </a:r>
          </a:p>
          <a:p>
            <a:pPr lvl="2" algn="just" eaLnBrk="1" hangingPunct="1">
              <a:lnSpc>
                <a:spcPct val="120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谓词变元的基本对象是元组变量</a:t>
            </a:r>
          </a:p>
          <a:p>
            <a:pPr lvl="2" algn="just" eaLnBrk="1" hangingPunct="1">
              <a:lnSpc>
                <a:spcPct val="120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代表：</a:t>
            </a:r>
            <a:r>
              <a:rPr lang="en-US" altLang="zh-CN" sz="2000" dirty="0"/>
              <a:t>APLHA, QUEL</a:t>
            </a:r>
          </a:p>
          <a:p>
            <a:pPr lvl="1"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sz="2000" dirty="0"/>
              <a:t> 域关系演算语言    </a:t>
            </a:r>
          </a:p>
          <a:p>
            <a:pPr lvl="2" algn="just" eaLnBrk="1" hangingPunct="1">
              <a:lnSpc>
                <a:spcPct val="120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谓词变元的基本对象是域变量</a:t>
            </a:r>
          </a:p>
          <a:p>
            <a:pPr lvl="2" algn="just" eaLnBrk="1" hangingPunct="1">
              <a:lnSpc>
                <a:spcPct val="120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代表：</a:t>
            </a:r>
            <a:r>
              <a:rPr lang="en-US" altLang="zh-CN" sz="2000" dirty="0"/>
              <a:t>QBE</a:t>
            </a:r>
          </a:p>
          <a:p>
            <a:pPr marL="365760" lvl="1" indent="-256032" algn="just">
              <a:lnSpc>
                <a:spcPct val="120000"/>
              </a:lnSpc>
              <a:spcBef>
                <a:spcPct val="0"/>
              </a:spcBef>
              <a:buSzPct val="68000"/>
              <a:buFont typeface="Wingdings 3"/>
              <a:buChar char=""/>
            </a:pPr>
            <a:r>
              <a:rPr lang="zh-CN" altLang="en-US" sz="2000" dirty="0"/>
              <a:t>结构化查询语言（</a:t>
            </a:r>
            <a:r>
              <a:rPr lang="en-US" altLang="zh-CN" sz="2000" dirty="0"/>
              <a:t>Structured Query Language</a:t>
            </a:r>
            <a:r>
              <a:rPr lang="zh-CN" altLang="en-US" sz="2000" dirty="0"/>
              <a:t>，</a:t>
            </a:r>
            <a:r>
              <a:rPr lang="en-US" altLang="zh-CN" sz="2000" dirty="0"/>
              <a:t>SQL </a:t>
            </a:r>
            <a:r>
              <a:rPr lang="zh-CN" altLang="en-US" sz="2000" dirty="0"/>
              <a:t>） </a:t>
            </a:r>
            <a:endParaRPr lang="en-US" altLang="zh-CN" sz="2000" dirty="0"/>
          </a:p>
          <a:p>
            <a:pPr lvl="2" algn="just" eaLnBrk="1" hangingPunct="1">
              <a:lnSpc>
                <a:spcPct val="120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具有关系代数和关系演算双重特点</a:t>
            </a:r>
          </a:p>
          <a:p>
            <a:pPr lvl="1" algn="just" eaLnBrk="1" hangingPunct="1">
              <a:lnSpc>
                <a:spcPct val="120000"/>
              </a:lnSpc>
              <a:spcBef>
                <a:spcPct val="0"/>
              </a:spcBef>
            </a:pPr>
            <a:endParaRPr lang="zh-CN" altLang="en-US" sz="165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第</a:t>
            </a:r>
            <a:r>
              <a:rPr lang="en-US" altLang="zh-CN" sz="3600" dirty="0"/>
              <a:t>2</a:t>
            </a:r>
            <a:r>
              <a:rPr lang="zh-CN" altLang="en-US" sz="3600" dirty="0"/>
              <a:t>章 关系数据库</a:t>
            </a:r>
          </a:p>
        </p:txBody>
      </p:sp>
      <p:sp>
        <p:nvSpPr>
          <p:cNvPr id="54275" name="Rectangle 3"/>
          <p:cNvSpPr>
            <a:spLocks noGrp="1"/>
          </p:cNvSpPr>
          <p:nvPr>
            <p:ph idx="1"/>
          </p:nvPr>
        </p:nvSpPr>
        <p:spPr>
          <a:xfrm>
            <a:off x="791580" y="1692266"/>
            <a:ext cx="7557734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2.1  </a:t>
            </a:r>
            <a:r>
              <a:rPr lang="zh-CN" altLang="en-US" sz="2400" dirty="0"/>
              <a:t>关系模型的数据结构及形式化定义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2.2  </a:t>
            </a:r>
            <a:r>
              <a:rPr lang="zh-CN" altLang="en-US" sz="2400" dirty="0"/>
              <a:t>关系操作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>
                <a:solidFill>
                  <a:srgbClr val="0066FF"/>
                </a:solidFill>
              </a:rPr>
              <a:t>2.3  </a:t>
            </a:r>
            <a:r>
              <a:rPr lang="zh-CN" altLang="en-US" sz="2400" dirty="0">
                <a:solidFill>
                  <a:srgbClr val="0066FF"/>
                </a:solidFill>
              </a:rPr>
              <a:t>关系的完整性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2.4  </a:t>
            </a:r>
            <a:r>
              <a:rPr lang="zh-CN" altLang="en-US" sz="2400" dirty="0"/>
              <a:t>关系代数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sz="2400" dirty="0"/>
              <a:t>本章小结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关系的完整性</a:t>
            </a:r>
          </a:p>
        </p:txBody>
      </p:sp>
      <p:sp>
        <p:nvSpPr>
          <p:cNvPr id="55299" name="Rectangle 3"/>
          <p:cNvSpPr>
            <a:spLocks noGrp="1"/>
          </p:cNvSpPr>
          <p:nvPr>
            <p:ph idx="1"/>
          </p:nvPr>
        </p:nvSpPr>
        <p:spPr>
          <a:xfrm>
            <a:off x="539552" y="1579364"/>
            <a:ext cx="7848872" cy="3699272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zh-CN" altLang="en-US" dirty="0"/>
              <a:t>关系的三类完整性约束</a:t>
            </a:r>
            <a:endParaRPr lang="en-US" altLang="zh-CN" dirty="0"/>
          </a:p>
          <a:p>
            <a:pPr lvl="1" algn="just" eaLnBrk="1" hangingPunct="1">
              <a:lnSpc>
                <a:spcPct val="150000"/>
              </a:lnSpc>
            </a:pPr>
            <a:r>
              <a:rPr lang="zh-CN" altLang="en-US" dirty="0"/>
              <a:t> 实体完整性和参照完整性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关系模型必须满足的完整性约束条件称为关系的</a:t>
            </a:r>
            <a:r>
              <a:rPr lang="zh-CN" altLang="en-US" sz="2000" dirty="0">
                <a:solidFill>
                  <a:srgbClr val="FF00FF"/>
                </a:solidFill>
              </a:rPr>
              <a:t>两个不变性</a:t>
            </a:r>
            <a:r>
              <a:rPr lang="zh-CN" altLang="en-US" sz="2000" dirty="0"/>
              <a:t>，应该由关系系统自动支持</a:t>
            </a:r>
          </a:p>
          <a:p>
            <a:pPr lvl="1" algn="just" eaLnBrk="1" hangingPunct="1">
              <a:lnSpc>
                <a:spcPct val="150000"/>
              </a:lnSpc>
            </a:pPr>
            <a:r>
              <a:rPr lang="zh-CN" altLang="en-US" dirty="0"/>
              <a:t> 用户定义的完整性</a:t>
            </a:r>
          </a:p>
          <a:p>
            <a:pPr lvl="2" algn="just" eaLnBrk="1" hangingPunct="1">
              <a:lnSpc>
                <a:spcPct val="150000"/>
              </a:lnSpc>
              <a:spcBef>
                <a:spcPct val="0"/>
              </a:spcBef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应用领域需要遵循的约束条件，体现了具体领域中的语义约束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2.3 </a:t>
            </a:r>
            <a:r>
              <a:rPr lang="zh-CN" altLang="en-US" sz="3600" dirty="0"/>
              <a:t>关系的完整性</a:t>
            </a:r>
          </a:p>
        </p:txBody>
      </p:sp>
      <p:sp>
        <p:nvSpPr>
          <p:cNvPr id="56323" name="Rectangle 3"/>
          <p:cNvSpPr>
            <a:spLocks noGrp="1"/>
          </p:cNvSpPr>
          <p:nvPr>
            <p:ph idx="1"/>
          </p:nvPr>
        </p:nvSpPr>
        <p:spPr>
          <a:xfrm>
            <a:off x="1835696" y="1761530"/>
            <a:ext cx="5086350" cy="333494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8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2.3.1 </a:t>
            </a:r>
            <a:r>
              <a:rPr lang="zh-CN" altLang="en-US" dirty="0">
                <a:solidFill>
                  <a:srgbClr val="00B050"/>
                </a:solidFill>
              </a:rPr>
              <a:t>实体完整性</a:t>
            </a:r>
          </a:p>
          <a:p>
            <a:pPr eaLnBrk="1" hangingPunct="1">
              <a:lnSpc>
                <a:spcPct val="180000"/>
              </a:lnSpc>
              <a:buNone/>
            </a:pPr>
            <a:r>
              <a:rPr lang="en-US" altLang="zh-CN" dirty="0"/>
              <a:t>2.3.2 </a:t>
            </a:r>
            <a:r>
              <a:rPr lang="zh-CN" altLang="en-US" dirty="0"/>
              <a:t>参照完整性</a:t>
            </a:r>
          </a:p>
          <a:p>
            <a:pPr eaLnBrk="1" hangingPunct="1">
              <a:lnSpc>
                <a:spcPct val="180000"/>
              </a:lnSpc>
              <a:buNone/>
            </a:pPr>
            <a:r>
              <a:rPr lang="en-US" altLang="zh-CN" dirty="0"/>
              <a:t>2.3.3 </a:t>
            </a:r>
            <a:r>
              <a:rPr lang="zh-CN" altLang="en-US" dirty="0"/>
              <a:t>用户定义的完整性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2.3.1 </a:t>
            </a:r>
            <a:r>
              <a:rPr lang="zh-CN" altLang="en-US" sz="3600" dirty="0"/>
              <a:t>实体完整性</a:t>
            </a:r>
          </a:p>
        </p:txBody>
      </p:sp>
      <p:sp>
        <p:nvSpPr>
          <p:cNvPr id="57347" name="Rectangle 3"/>
          <p:cNvSpPr>
            <a:spLocks noGrp="1"/>
          </p:cNvSpPr>
          <p:nvPr>
            <p:ph idx="1"/>
          </p:nvPr>
        </p:nvSpPr>
        <p:spPr>
          <a:xfrm>
            <a:off x="457200" y="1700808"/>
            <a:ext cx="7884877" cy="3263504"/>
          </a:xfrm>
        </p:spPr>
        <p:txBody>
          <a:bodyPr vert="horz" wrap="square" lIns="68580" tIns="34290" rIns="68580" bIns="34290" anchor="t" anchorCtr="0">
            <a:normAutofit fontScale="85000" lnSpcReduction="20000"/>
          </a:bodyPr>
          <a:lstStyle/>
          <a:p>
            <a:pPr algn="just" eaLnBrk="1" hangingPunct="1">
              <a:lnSpc>
                <a:spcPct val="140000"/>
              </a:lnSpc>
            </a:pPr>
            <a:r>
              <a:rPr lang="zh-CN" altLang="en-US" sz="2600" dirty="0"/>
              <a:t>规则</a:t>
            </a:r>
            <a:r>
              <a:rPr lang="en-US" altLang="zh-CN" sz="2600" dirty="0"/>
              <a:t>2.1  </a:t>
            </a:r>
            <a:r>
              <a:rPr lang="zh-CN" altLang="en-US" sz="2600" dirty="0"/>
              <a:t>实体完整性规则（</a:t>
            </a:r>
            <a:r>
              <a:rPr lang="en-US" altLang="zh-CN" sz="2600" dirty="0"/>
              <a:t>entity integrity</a:t>
            </a:r>
            <a:r>
              <a:rPr lang="zh-CN" altLang="en-US" sz="2600" dirty="0"/>
              <a:t>）</a:t>
            </a:r>
            <a:endParaRPr lang="en-US" altLang="zh-CN" sz="2600" dirty="0"/>
          </a:p>
          <a:p>
            <a:pPr lvl="1" algn="just" eaLnBrk="1" hangingPunct="1">
              <a:lnSpc>
                <a:spcPct val="140000"/>
              </a:lnSpc>
            </a:pPr>
            <a:r>
              <a:rPr lang="zh-CN" altLang="en-US" dirty="0"/>
              <a:t> 若属性</a:t>
            </a:r>
            <a:r>
              <a:rPr lang="zh-CN" altLang="zh-CN" dirty="0"/>
              <a:t>（指一个或一组属性）</a:t>
            </a:r>
            <a:r>
              <a:rPr lang="en-US" altLang="zh-CN" i="1" dirty="0"/>
              <a:t>A</a:t>
            </a:r>
            <a:r>
              <a:rPr lang="zh-CN" altLang="en-US" dirty="0"/>
              <a:t>是基本关系</a:t>
            </a:r>
            <a:r>
              <a:rPr lang="en-US" altLang="zh-CN" i="1" dirty="0"/>
              <a:t>R</a:t>
            </a:r>
            <a:r>
              <a:rPr lang="zh-CN" altLang="en-US" dirty="0"/>
              <a:t>的主属性，则</a:t>
            </a:r>
            <a:r>
              <a:rPr lang="en-US" altLang="zh-CN" i="1" dirty="0"/>
              <a:t>A</a:t>
            </a:r>
            <a:r>
              <a:rPr lang="zh-CN" altLang="en-US" dirty="0"/>
              <a:t>不能取空值</a:t>
            </a:r>
            <a:endParaRPr lang="en-US" altLang="zh-CN" dirty="0"/>
          </a:p>
          <a:p>
            <a:pPr lvl="1" algn="just" eaLnBrk="1" hangingPunct="1">
              <a:lnSpc>
                <a:spcPct val="140000"/>
              </a:lnSpc>
            </a:pPr>
            <a:r>
              <a:rPr lang="en-US" altLang="zh-CN" dirty="0"/>
              <a:t> </a:t>
            </a:r>
            <a:r>
              <a:rPr lang="zh-CN" altLang="zh-CN" dirty="0"/>
              <a:t>空值就是“不知道”或“不存在”或“无意义”的值</a:t>
            </a:r>
            <a:endParaRPr lang="zh-CN" altLang="en-US" dirty="0"/>
          </a:p>
          <a:p>
            <a:pPr algn="just" eaLnBrk="1" hangingPunct="1">
              <a:lnSpc>
                <a:spcPct val="130000"/>
              </a:lnSpc>
              <a:buNone/>
            </a:pPr>
            <a:r>
              <a:rPr lang="zh-CN" altLang="en-US" sz="2400" dirty="0"/>
              <a:t>     例：</a:t>
            </a:r>
          </a:p>
          <a:p>
            <a:pPr lvl="1" algn="just" eaLnBrk="1" hangingPunct="1">
              <a:lnSpc>
                <a:spcPct val="130000"/>
              </a:lnSpc>
              <a:buNone/>
            </a:pPr>
            <a:r>
              <a:rPr lang="zh-CN" altLang="en-US" dirty="0"/>
              <a:t>学生选课</a:t>
            </a:r>
            <a:r>
              <a:rPr lang="zh-CN" altLang="zh-CN" dirty="0"/>
              <a:t>（</a:t>
            </a:r>
            <a:r>
              <a:rPr lang="zh-CN" altLang="zh-CN" u="sng" dirty="0"/>
              <a:t>学号，课程号</a:t>
            </a:r>
            <a:r>
              <a:rPr lang="zh-CN" altLang="zh-CN" dirty="0"/>
              <a:t>，成绩，选课学期，教学班）</a:t>
            </a:r>
            <a:endParaRPr lang="en-US" altLang="zh-CN" dirty="0"/>
          </a:p>
          <a:p>
            <a:pPr lvl="1" algn="just" eaLnBrk="1" hangingPunct="1">
              <a:lnSpc>
                <a:spcPct val="140000"/>
              </a:lnSpc>
              <a:buNone/>
            </a:pPr>
            <a:r>
              <a:rPr lang="zh-CN" altLang="en-US" dirty="0"/>
              <a:t>（</a:t>
            </a:r>
            <a:r>
              <a:rPr lang="zh-CN" altLang="zh-CN" dirty="0"/>
              <a:t>学号、课程号</a:t>
            </a:r>
            <a:r>
              <a:rPr lang="zh-CN" altLang="en-US" dirty="0"/>
              <a:t>）</a:t>
            </a:r>
            <a:r>
              <a:rPr lang="zh-CN" altLang="zh-CN" dirty="0"/>
              <a:t>为主码</a:t>
            </a:r>
            <a:endParaRPr lang="en-US" altLang="zh-CN" dirty="0"/>
          </a:p>
          <a:p>
            <a:pPr lvl="1" algn="just" eaLnBrk="1" hangingPunct="1">
              <a:lnSpc>
                <a:spcPct val="140000"/>
              </a:lnSpc>
              <a:buNone/>
            </a:pPr>
            <a:r>
              <a:rPr lang="zh-CN" altLang="zh-CN" dirty="0"/>
              <a:t>“学号”和“课程号”两个属性都不能取空值</a:t>
            </a:r>
            <a:endParaRPr lang="zh-CN" alt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实体完整性（续）</a:t>
            </a:r>
            <a:endParaRPr lang="en-US" altLang="zh-CN" sz="3600" dirty="0"/>
          </a:p>
        </p:txBody>
      </p:sp>
      <p:sp>
        <p:nvSpPr>
          <p:cNvPr id="47108" name="Rectangle 3"/>
          <p:cNvSpPr>
            <a:spLocks noGrp="1" noChangeArrowheads="1"/>
          </p:cNvSpPr>
          <p:nvPr>
            <p:ph idx="1"/>
          </p:nvPr>
        </p:nvSpPr>
        <p:spPr>
          <a:xfrm>
            <a:off x="473759" y="1268760"/>
            <a:ext cx="7722858" cy="4069556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257175" indent="-257175" algn="just" defTabSz="685800" fontAlgn="base">
              <a:lnSpc>
                <a:spcPts val="3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400" b="1" kern="0" dirty="0"/>
              <a:t>实体完整性规则的说明</a:t>
            </a:r>
          </a:p>
          <a:p>
            <a:pPr marL="342900" indent="-342900" algn="just" defTabSz="68580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1800" b="1" kern="0" dirty="0"/>
              <a:t>（</a:t>
            </a:r>
            <a:r>
              <a:rPr lang="en-US" altLang="zh-CN" sz="1800" b="1" kern="0" dirty="0"/>
              <a:t>1</a:t>
            </a:r>
            <a:r>
              <a:rPr lang="zh-CN" altLang="en-US" sz="1800" b="1" kern="0" dirty="0"/>
              <a:t>）</a:t>
            </a:r>
            <a:r>
              <a:rPr lang="zh-CN" altLang="en-US" sz="2000" kern="0" dirty="0"/>
              <a:t>实体完整性规则是针对基本关系而言的</a:t>
            </a:r>
            <a:endParaRPr lang="en-US" altLang="zh-CN" sz="2000" kern="0" dirty="0"/>
          </a:p>
          <a:p>
            <a:pPr marL="342900" indent="-342900" algn="just" defTabSz="68580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         一个基本表通常对应现实世界的一个实体集</a:t>
            </a:r>
          </a:p>
          <a:p>
            <a:pPr marL="257175" indent="-257175" algn="just" defTabSz="68580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（</a:t>
            </a:r>
            <a:r>
              <a:rPr lang="en-US" altLang="zh-CN" sz="2000" kern="0" dirty="0"/>
              <a:t>2</a:t>
            </a:r>
            <a:r>
              <a:rPr lang="zh-CN" altLang="en-US" sz="2000" kern="0" dirty="0"/>
              <a:t>）现实世界中的实体是可区分的，即它们具有某种唯   </a:t>
            </a:r>
            <a:endParaRPr lang="en-US" altLang="zh-CN" sz="2000" kern="0" dirty="0"/>
          </a:p>
          <a:p>
            <a:pPr marL="257175" indent="-257175" algn="just" defTabSz="68580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2000" kern="0" dirty="0"/>
              <a:t>          </a:t>
            </a:r>
            <a:r>
              <a:rPr lang="zh-CN" altLang="en-US" sz="2000" kern="0" dirty="0"/>
              <a:t>一性标识</a:t>
            </a:r>
          </a:p>
          <a:p>
            <a:pPr marL="257175" indent="-257175" algn="just" defTabSz="68580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（</a:t>
            </a:r>
            <a:r>
              <a:rPr lang="en-US" altLang="zh-CN" sz="2000" kern="0" dirty="0"/>
              <a:t>3</a:t>
            </a:r>
            <a:r>
              <a:rPr lang="zh-CN" altLang="en-US" sz="2000" kern="0" dirty="0"/>
              <a:t>）关系模型中以主码作为唯一性标识</a:t>
            </a:r>
          </a:p>
          <a:p>
            <a:pPr marL="257175" indent="-257175" algn="just" defTabSz="68580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（</a:t>
            </a:r>
            <a:r>
              <a:rPr lang="en-US" altLang="zh-CN" sz="2000" kern="0" dirty="0"/>
              <a:t>4</a:t>
            </a:r>
            <a:r>
              <a:rPr lang="zh-CN" altLang="en-US" sz="2000" kern="0" dirty="0"/>
              <a:t>）主码中的属性不能取空值</a:t>
            </a:r>
          </a:p>
          <a:p>
            <a:pPr marL="557213" lvl="1" indent="-214313" algn="just" defTabSz="685800" fontAlgn="base">
              <a:lnSpc>
                <a:spcPts val="3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   如果取了空值，就说明存在某个不可标识的实体，即存在不可区分的实体，这与第（</a:t>
            </a:r>
            <a:r>
              <a:rPr lang="en-US" altLang="zh-CN" sz="2000" kern="0" dirty="0"/>
              <a:t>2</a:t>
            </a:r>
            <a:r>
              <a:rPr lang="zh-CN" altLang="en-US" sz="2000" kern="0" dirty="0"/>
              <a:t>）点相矛盾，因此这个规则称为实体完整性</a:t>
            </a:r>
          </a:p>
          <a:p>
            <a:pPr marL="257175" indent="-257175" algn="just" defTabSz="6858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lang="en-US" altLang="zh-CN" sz="1500" b="1" kern="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2.3  </a:t>
            </a:r>
            <a:r>
              <a:rPr lang="zh-CN" altLang="en-US" sz="3600" dirty="0"/>
              <a:t>关系的完整性</a:t>
            </a:r>
          </a:p>
        </p:txBody>
      </p:sp>
      <p:sp>
        <p:nvSpPr>
          <p:cNvPr id="59395" name="Rectangle 3"/>
          <p:cNvSpPr>
            <a:spLocks noGrp="1"/>
          </p:cNvSpPr>
          <p:nvPr>
            <p:ph idx="1"/>
          </p:nvPr>
        </p:nvSpPr>
        <p:spPr>
          <a:xfrm>
            <a:off x="1980010" y="1916906"/>
            <a:ext cx="4830365" cy="308610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70000"/>
              </a:lnSpc>
              <a:buNone/>
            </a:pPr>
            <a:r>
              <a:rPr lang="en-US" altLang="zh-CN" dirty="0"/>
              <a:t>2.3.1 </a:t>
            </a:r>
            <a:r>
              <a:rPr lang="zh-CN" altLang="en-US" dirty="0"/>
              <a:t>实体完整性</a:t>
            </a:r>
          </a:p>
          <a:p>
            <a:pPr eaLnBrk="1" hangingPunct="1">
              <a:lnSpc>
                <a:spcPct val="17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2.3.2 </a:t>
            </a:r>
            <a:r>
              <a:rPr lang="zh-CN" altLang="en-US" dirty="0">
                <a:solidFill>
                  <a:srgbClr val="00B050"/>
                </a:solidFill>
              </a:rPr>
              <a:t>参照完整性</a:t>
            </a:r>
          </a:p>
          <a:p>
            <a:pPr eaLnBrk="1" hangingPunct="1">
              <a:lnSpc>
                <a:spcPct val="170000"/>
              </a:lnSpc>
              <a:buNone/>
            </a:pPr>
            <a:r>
              <a:rPr lang="en-US" altLang="zh-CN" dirty="0"/>
              <a:t>2.3.3 </a:t>
            </a:r>
            <a:r>
              <a:rPr lang="zh-CN" altLang="en-US" dirty="0"/>
              <a:t>用户定义的完整性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2.3.2 </a:t>
            </a:r>
            <a:r>
              <a:rPr lang="zh-CN" altLang="en-US" sz="3600" dirty="0"/>
              <a:t>参照完整性</a:t>
            </a:r>
          </a:p>
        </p:txBody>
      </p:sp>
      <p:sp>
        <p:nvSpPr>
          <p:cNvPr id="60419" name="Rectangle 3"/>
          <p:cNvSpPr>
            <a:spLocks noGrp="1"/>
          </p:cNvSpPr>
          <p:nvPr>
            <p:ph idx="1"/>
          </p:nvPr>
        </p:nvSpPr>
        <p:spPr>
          <a:xfrm>
            <a:off x="1980010" y="2132410"/>
            <a:ext cx="4629150" cy="320040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40000"/>
              </a:lnSpc>
              <a:buNone/>
            </a:pPr>
            <a:r>
              <a:rPr lang="en-US" altLang="zh-CN" dirty="0"/>
              <a:t>1. </a:t>
            </a:r>
            <a:r>
              <a:rPr lang="zh-CN" altLang="en-US" dirty="0"/>
              <a:t>关系间的引用</a:t>
            </a:r>
          </a:p>
          <a:p>
            <a:pPr algn="just" eaLnBrk="1" hangingPunct="1">
              <a:lnSpc>
                <a:spcPct val="140000"/>
              </a:lnSpc>
              <a:buNone/>
            </a:pPr>
            <a:r>
              <a:rPr lang="en-US" altLang="zh-CN" dirty="0"/>
              <a:t>2. </a:t>
            </a:r>
            <a:r>
              <a:rPr lang="zh-CN" altLang="en-US" dirty="0"/>
              <a:t>外码</a:t>
            </a:r>
          </a:p>
          <a:p>
            <a:pPr algn="just" eaLnBrk="1" hangingPunct="1">
              <a:lnSpc>
                <a:spcPct val="140000"/>
              </a:lnSpc>
              <a:buNone/>
            </a:pPr>
            <a:r>
              <a:rPr lang="en-US" altLang="zh-CN" dirty="0"/>
              <a:t>3. </a:t>
            </a:r>
            <a:r>
              <a:rPr lang="zh-CN" altLang="en-US" dirty="0"/>
              <a:t>参照完整性约束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1. </a:t>
            </a:r>
            <a:r>
              <a:rPr lang="zh-CN" altLang="en-US" sz="3600" dirty="0"/>
              <a:t>关系间的引用</a:t>
            </a:r>
          </a:p>
        </p:txBody>
      </p:sp>
      <p:sp>
        <p:nvSpPr>
          <p:cNvPr id="61443" name="Rectangle 3"/>
          <p:cNvSpPr>
            <a:spLocks noGrp="1"/>
          </p:cNvSpPr>
          <p:nvPr>
            <p:ph idx="1"/>
          </p:nvPr>
        </p:nvSpPr>
        <p:spPr>
          <a:xfrm>
            <a:off x="687112" y="1257101"/>
            <a:ext cx="6805035" cy="2575322"/>
          </a:xfrm>
        </p:spPr>
        <p:txBody>
          <a:bodyPr vert="horz" wrap="square" lIns="68580" tIns="34290" rIns="68580" bIns="34290" anchor="t" anchorCtr="0">
            <a:normAutofit fontScale="85000" lnSpcReduction="10000"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en-US" dirty="0"/>
              <a:t>在关系模型中实体及实体间的联系都是用关系来描述的，自然存在着关系与关系间的引用</a:t>
            </a:r>
          </a:p>
          <a:p>
            <a:pPr algn="just" eaLnBrk="1" hangingPunct="1">
              <a:lnSpc>
                <a:spcPct val="160000"/>
              </a:lnSpc>
              <a:buNone/>
            </a:pPr>
            <a:r>
              <a:rPr lang="en-US" altLang="zh-CN" dirty="0">
                <a:ea typeface="黑体" panose="02010609060101010101" pitchFamily="49" charset="-122"/>
              </a:rPr>
              <a:t>[</a:t>
            </a:r>
            <a:r>
              <a:rPr lang="zh-CN" altLang="en-US" dirty="0">
                <a:ea typeface="黑体" panose="02010609060101010101" pitchFamily="49" charset="-122"/>
              </a:rPr>
              <a:t>例</a:t>
            </a:r>
            <a:r>
              <a:rPr lang="en-US" altLang="zh-CN" dirty="0">
                <a:ea typeface="黑体" panose="02010609060101010101" pitchFamily="49" charset="-122"/>
              </a:rPr>
              <a:t>2.</a:t>
            </a:r>
            <a:r>
              <a:rPr lang="en-US" altLang="zh-CN" dirty="0"/>
              <a:t>1]  </a:t>
            </a:r>
            <a:r>
              <a:rPr lang="zh-CN" altLang="en-US" dirty="0"/>
              <a:t>“学生”实体、“专业”实体</a:t>
            </a:r>
          </a:p>
          <a:p>
            <a:pPr algn="just" eaLnBrk="1" hangingPunct="1">
              <a:lnSpc>
                <a:spcPct val="160000"/>
              </a:lnSpc>
              <a:buNone/>
            </a:pPr>
            <a:r>
              <a:rPr lang="zh-CN" altLang="en-US" dirty="0"/>
              <a:t>　</a:t>
            </a:r>
            <a:r>
              <a:rPr lang="zh-CN" altLang="en-US" sz="1800" dirty="0"/>
              <a:t>学生（</a:t>
            </a:r>
            <a:r>
              <a:rPr lang="zh-CN" altLang="en-US" sz="1800" u="sng" dirty="0"/>
              <a:t>学号</a:t>
            </a:r>
            <a:r>
              <a:rPr lang="zh-CN" altLang="en-US" sz="1800" dirty="0"/>
              <a:t>，姓名，性别，出生日期，</a:t>
            </a:r>
            <a:r>
              <a:rPr lang="zh-CN" altLang="en-US" sz="1800" dirty="0">
                <a:solidFill>
                  <a:schemeClr val="hlink"/>
                </a:solidFill>
              </a:rPr>
              <a:t>主修专业</a:t>
            </a:r>
            <a:r>
              <a:rPr lang="zh-CN" altLang="en-US" sz="1800" dirty="0"/>
              <a:t>）</a:t>
            </a:r>
            <a:endParaRPr lang="en-US" altLang="zh-CN" sz="1800" dirty="0"/>
          </a:p>
          <a:p>
            <a:pPr algn="just" eaLnBrk="1" hangingPunct="1">
              <a:lnSpc>
                <a:spcPct val="160000"/>
              </a:lnSpc>
              <a:buNone/>
            </a:pPr>
            <a:r>
              <a:rPr lang="en-US" altLang="zh-CN" sz="1800" dirty="0"/>
              <a:t>    </a:t>
            </a:r>
            <a:r>
              <a:rPr lang="zh-CN" altLang="en-US" sz="1800" dirty="0"/>
              <a:t>专业（</a:t>
            </a:r>
            <a:r>
              <a:rPr lang="zh-CN" altLang="en-US" sz="1800" u="sng" dirty="0">
                <a:solidFill>
                  <a:schemeClr val="hlink"/>
                </a:solidFill>
              </a:rPr>
              <a:t>专业名</a:t>
            </a:r>
            <a:r>
              <a:rPr lang="zh-CN" altLang="en-US" sz="1800" dirty="0"/>
              <a:t>，专业编号）</a:t>
            </a:r>
            <a:endParaRPr lang="zh-CN" altLang="en-US" dirty="0"/>
          </a:p>
        </p:txBody>
      </p:sp>
      <p:sp>
        <p:nvSpPr>
          <p:cNvPr id="50183" name="Rectangle 6"/>
          <p:cNvSpPr/>
          <p:nvPr/>
        </p:nvSpPr>
        <p:spPr>
          <a:xfrm>
            <a:off x="1601391" y="4531519"/>
            <a:ext cx="6805035" cy="955903"/>
          </a:xfrm>
          <a:prstGeom prst="rect">
            <a:avLst/>
          </a:prstGeom>
          <a:noFill/>
          <a:ln w="25400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学生关系引用了专业关系的主码“专业名”。</a:t>
            </a: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SzTx/>
              <a:buFont typeface="Wingdings" panose="05000000000000000000" pitchFamily="2" charset="2"/>
              <a:buChar char="n"/>
            </a:pP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学生关系中的“主修专业”值必须是确实存在的专业名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2843808" y="3722389"/>
            <a:ext cx="539353" cy="459581"/>
          </a:xfrm>
          <a:prstGeom prst="wedgeEllipseCallout">
            <a:avLst>
              <a:gd name="adj1" fmla="val -209505"/>
              <a:gd name="adj2" fmla="val -48333"/>
            </a:avLst>
          </a:prstGeom>
          <a:gradFill rotWithShape="0">
            <a:gsLst>
              <a:gs pos="0">
                <a:srgbClr val="FFFFFF"/>
              </a:gs>
              <a:gs pos="100000">
                <a:srgbClr val="BBBBBB"/>
              </a:gs>
            </a:gsLst>
            <a:lin ang="5400000" scaled="1"/>
            <a:tileRect/>
          </a:gradFill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257175" indent="-257175" eaLnBrk="1" hangingPunct="1">
              <a:spcBef>
                <a:spcPct val="0"/>
              </a:spcBef>
              <a:buSzTx/>
              <a:buNone/>
            </a:pPr>
            <a:r>
              <a:rPr lang="zh-CN" altLang="en-US" sz="1350" dirty="0">
                <a:solidFill>
                  <a:srgbClr val="FF00FF"/>
                </a:solidFill>
              </a:rPr>
              <a:t>主码</a:t>
            </a:r>
          </a:p>
        </p:txBody>
      </p:sp>
      <p:sp>
        <p:nvSpPr>
          <p:cNvPr id="8" name="椭圆形标注 7"/>
          <p:cNvSpPr/>
          <p:nvPr/>
        </p:nvSpPr>
        <p:spPr>
          <a:xfrm>
            <a:off x="416436" y="2514997"/>
            <a:ext cx="685800" cy="459581"/>
          </a:xfrm>
          <a:prstGeom prst="wedgeEllipseCallout">
            <a:avLst>
              <a:gd name="adj1" fmla="val 174755"/>
              <a:gd name="adj2" fmla="val 60306"/>
            </a:avLst>
          </a:prstGeom>
          <a:solidFill>
            <a:schemeClr val="accent1"/>
          </a:solidFill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257175" indent="-257175" eaLnBrk="1" hangingPunct="1">
              <a:spcBef>
                <a:spcPct val="0"/>
              </a:spcBef>
              <a:buSzTx/>
              <a:buNone/>
            </a:pPr>
            <a:r>
              <a:rPr lang="zh-CN" altLang="en-US" sz="1350" dirty="0">
                <a:solidFill>
                  <a:srgbClr val="FF00FF"/>
                </a:solidFill>
              </a:rPr>
              <a:t>主码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3" grpId="0"/>
      <p:bldP spid="9" grpId="0" bldLvl="0" animBg="1"/>
      <p:bldP spid="8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关系间的引用（续）</a:t>
            </a:r>
            <a:endParaRPr lang="en-US" altLang="zh-CN" sz="3600" dirty="0"/>
          </a:p>
        </p:txBody>
      </p:sp>
      <p:sp>
        <p:nvSpPr>
          <p:cNvPr id="62467" name="Rectangle 3"/>
          <p:cNvSpPr>
            <a:spLocks noGrp="1"/>
          </p:cNvSpPr>
          <p:nvPr>
            <p:ph idx="1"/>
          </p:nvPr>
        </p:nvSpPr>
        <p:spPr>
          <a:xfrm>
            <a:off x="683568" y="1608534"/>
            <a:ext cx="7452828" cy="4052714"/>
          </a:xfrm>
        </p:spPr>
        <p:txBody>
          <a:bodyPr vert="horz" wrap="square" lIns="68580" tIns="34290" rIns="68580" bIns="34290" anchor="t" anchorCtr="0">
            <a:normAutofit fontScale="92500" lnSpcReduction="20000"/>
          </a:bodyPr>
          <a:lstStyle/>
          <a:p>
            <a:pPr algn="just" eaLnBrk="1" hangingPunct="1">
              <a:lnSpc>
                <a:spcPct val="150000"/>
              </a:lnSpc>
              <a:buNone/>
            </a:pPr>
            <a:r>
              <a:rPr lang="zh-CN" altLang="en-US" sz="2400" dirty="0">
                <a:ea typeface="黑体" panose="02010609060101010101" pitchFamily="49" charset="-122"/>
              </a:rPr>
              <a:t>例</a:t>
            </a:r>
            <a:r>
              <a:rPr lang="en-US" altLang="zh-CN" sz="2400" dirty="0">
                <a:ea typeface="黑体" panose="02010609060101010101" pitchFamily="49" charset="-122"/>
              </a:rPr>
              <a:t>[</a:t>
            </a:r>
            <a:r>
              <a:rPr lang="en-US" altLang="zh-CN" sz="2400" dirty="0"/>
              <a:t>2.2] </a:t>
            </a:r>
            <a:r>
              <a:rPr lang="zh-CN" altLang="en-US" sz="2400" dirty="0"/>
              <a:t>学生、课程、学生与课程之间的多对多联系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dirty="0"/>
              <a:t>     学生（</a:t>
            </a:r>
            <a:r>
              <a:rPr lang="zh-CN" altLang="en-US" u="sng" dirty="0">
                <a:solidFill>
                  <a:srgbClr val="FF00FF"/>
                </a:solidFill>
              </a:rPr>
              <a:t>学号</a:t>
            </a:r>
            <a:r>
              <a:rPr lang="zh-CN" altLang="en-US" dirty="0">
                <a:solidFill>
                  <a:schemeClr val="accent2"/>
                </a:solidFill>
              </a:rPr>
              <a:t>，</a:t>
            </a:r>
            <a:r>
              <a:rPr lang="zh-CN" altLang="en-US" dirty="0"/>
              <a:t>姓名，性别，出生日期，主修专业）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dirty="0"/>
              <a:t>     课程（</a:t>
            </a:r>
            <a:r>
              <a:rPr lang="zh-CN" altLang="en-US" u="sng" dirty="0">
                <a:solidFill>
                  <a:srgbClr val="3333FF"/>
                </a:solidFill>
              </a:rPr>
              <a:t>课程号</a:t>
            </a:r>
            <a:r>
              <a:rPr lang="zh-CN" altLang="en-US" dirty="0"/>
              <a:t>，课程名，学分，先修课）</a:t>
            </a:r>
          </a:p>
          <a:p>
            <a:pPr lvl="1" algn="just" eaLnBrk="1" hangingPunct="1">
              <a:lnSpc>
                <a:spcPct val="150000"/>
              </a:lnSpc>
              <a:buNone/>
            </a:pPr>
            <a:r>
              <a:rPr lang="zh-CN" altLang="en-US" dirty="0"/>
              <a:t>     学生选课（</a:t>
            </a:r>
            <a:r>
              <a:rPr lang="zh-CN" altLang="en-US" u="sng" dirty="0">
                <a:solidFill>
                  <a:srgbClr val="FF00FF"/>
                </a:solidFill>
              </a:rPr>
              <a:t>学号</a:t>
            </a:r>
            <a:r>
              <a:rPr lang="zh-CN" altLang="en-US" dirty="0"/>
              <a:t>，</a:t>
            </a:r>
            <a:r>
              <a:rPr lang="zh-CN" altLang="en-US" u="sng" dirty="0">
                <a:solidFill>
                  <a:srgbClr val="3333FF"/>
                </a:solidFill>
              </a:rPr>
              <a:t>课程号</a:t>
            </a:r>
            <a:r>
              <a:rPr lang="zh-CN" altLang="en-US" dirty="0"/>
              <a:t>，成绩，选课学期，教学班）</a:t>
            </a:r>
            <a:endParaRPr lang="en-US" altLang="zh-CN" dirty="0"/>
          </a:p>
          <a:p>
            <a:pPr lvl="1" algn="just" eaLnBrk="1" hangingPunct="1">
              <a:lnSpc>
                <a:spcPct val="140000"/>
              </a:lnSpc>
            </a:pPr>
            <a:r>
              <a:rPr lang="zh-CN" altLang="zh-CN" sz="2200" dirty="0"/>
              <a:t>学生选课关系引用学生关系的主码“学号”和课程关系的主码“课程号”</a:t>
            </a:r>
            <a:endParaRPr lang="en-US" altLang="zh-CN" sz="2200" dirty="0"/>
          </a:p>
          <a:p>
            <a:pPr lvl="1" algn="just" eaLnBrk="1" hangingPunct="1">
              <a:lnSpc>
                <a:spcPct val="140000"/>
              </a:lnSpc>
            </a:pPr>
            <a:r>
              <a:rPr lang="zh-CN" altLang="zh-CN" sz="2200" dirty="0"/>
              <a:t>学生选课关系中的“学号”值必须是确实存在的学生的学号</a:t>
            </a:r>
            <a:endParaRPr lang="en-US" altLang="zh-CN" sz="2200" dirty="0"/>
          </a:p>
          <a:p>
            <a:pPr lvl="1" algn="just" eaLnBrk="1" hangingPunct="1">
              <a:lnSpc>
                <a:spcPct val="140000"/>
              </a:lnSpc>
            </a:pPr>
            <a:r>
              <a:rPr lang="zh-CN" altLang="zh-CN" sz="2200" dirty="0"/>
              <a:t>学生选课关系中的“课程号”值也必须是确实存在的课程的课程号</a:t>
            </a:r>
            <a:endParaRPr lang="zh-CN" altLang="en-US" sz="2200" dirty="0"/>
          </a:p>
          <a:p>
            <a:pPr lvl="1" algn="just" eaLnBrk="1" hangingPunct="1">
              <a:lnSpc>
                <a:spcPct val="140000"/>
              </a:lnSpc>
              <a:buNone/>
            </a:pPr>
            <a:endParaRPr lang="zh-CN" altLang="en-US" dirty="0"/>
          </a:p>
          <a:p>
            <a:pPr algn="just" eaLnBrk="1" hangingPunct="1">
              <a:buNone/>
            </a:pPr>
            <a:endParaRPr lang="en-US" altLang="zh-CN" sz="1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关系间的引用（续）</a:t>
            </a:r>
            <a:endParaRPr lang="en-US" altLang="zh-CN" sz="3600" dirty="0"/>
          </a:p>
        </p:txBody>
      </p:sp>
      <p:sp>
        <p:nvSpPr>
          <p:cNvPr id="63491" name="Rectangle 3"/>
          <p:cNvSpPr>
            <a:spLocks noGrp="1"/>
          </p:cNvSpPr>
          <p:nvPr>
            <p:ph idx="1"/>
          </p:nvPr>
        </p:nvSpPr>
        <p:spPr>
          <a:xfrm>
            <a:off x="683568" y="1700808"/>
            <a:ext cx="7236804" cy="377904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20000"/>
              </a:lnSpc>
              <a:spcBef>
                <a:spcPct val="0"/>
              </a:spcBef>
            </a:pPr>
            <a:r>
              <a:rPr lang="zh-CN" altLang="zh-CN" sz="2400" dirty="0"/>
              <a:t>同一关系内部属性间也可能存在引用关系</a:t>
            </a:r>
            <a:endParaRPr lang="en-US" altLang="zh-CN" sz="2400" dirty="0"/>
          </a:p>
          <a:p>
            <a:pPr algn="just" eaLnBrk="1" hangingPunct="1">
              <a:buNone/>
            </a:pPr>
            <a:endParaRPr lang="en-US" altLang="zh-CN" sz="1800" dirty="0">
              <a:ea typeface="黑体" panose="02010609060101010101" pitchFamily="49" charset="-122"/>
            </a:endParaRPr>
          </a:p>
          <a:p>
            <a:pPr algn="just" eaLnBrk="1" hangingPunct="1">
              <a:buNone/>
            </a:pPr>
            <a:r>
              <a:rPr lang="en-US" altLang="zh-CN" sz="1800" dirty="0">
                <a:ea typeface="黑体" panose="02010609060101010101" pitchFamily="49" charset="-122"/>
              </a:rPr>
              <a:t>   </a:t>
            </a:r>
            <a:r>
              <a:rPr lang="zh-CN" altLang="en-US" sz="2000" dirty="0">
                <a:ea typeface="黑体" panose="02010609060101010101" pitchFamily="49" charset="-122"/>
              </a:rPr>
              <a:t>例</a:t>
            </a:r>
            <a:r>
              <a:rPr lang="en-US" altLang="zh-CN" sz="2000" dirty="0">
                <a:ea typeface="黑体" panose="02010609060101010101" pitchFamily="49" charset="-122"/>
              </a:rPr>
              <a:t>[2.</a:t>
            </a:r>
            <a:r>
              <a:rPr lang="en-US" altLang="zh-CN" sz="2000" dirty="0"/>
              <a:t>3]</a:t>
            </a:r>
            <a:r>
              <a:rPr lang="zh-CN" altLang="en-US" sz="2000" dirty="0"/>
              <a:t>在课程（</a:t>
            </a:r>
            <a:r>
              <a:rPr lang="zh-CN" altLang="en-US" sz="2000" u="sng" dirty="0">
                <a:solidFill>
                  <a:srgbClr val="3333FF"/>
                </a:solidFill>
              </a:rPr>
              <a:t>课程号</a:t>
            </a:r>
            <a:r>
              <a:rPr lang="zh-CN" altLang="en-US" sz="2000" dirty="0"/>
              <a:t>，课程名，学分，先修课）中</a:t>
            </a:r>
            <a:endParaRPr lang="en-US" altLang="zh-CN" sz="2000" dirty="0"/>
          </a:p>
          <a:p>
            <a:pPr lvl="1" algn="just" eaLnBrk="1" hangingPunct="1">
              <a:lnSpc>
                <a:spcPct val="140000"/>
              </a:lnSpc>
            </a:pPr>
            <a:r>
              <a:rPr lang="zh-CN" altLang="en-US" sz="2000" dirty="0"/>
              <a:t>“课程号”属性是主码</a:t>
            </a:r>
            <a:endParaRPr lang="en-US" altLang="zh-CN" sz="2000" dirty="0"/>
          </a:p>
          <a:p>
            <a:pPr lvl="1" algn="just" eaLnBrk="1" hangingPunct="1">
              <a:lnSpc>
                <a:spcPct val="140000"/>
              </a:lnSpc>
            </a:pPr>
            <a:r>
              <a:rPr lang="zh-CN" altLang="en-US" sz="2000" dirty="0"/>
              <a:t>“先修课”属性表示选修该门课程之前需要完成先修课程的课程号，它引用了本关系“课程号”属性，</a:t>
            </a:r>
            <a:r>
              <a:rPr lang="zh-CN" altLang="zh-CN" sz="2000" dirty="0"/>
              <a:t>即“课程号”必须是确实存在的课程的课程号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</a:t>
            </a:r>
            <a:r>
              <a:rPr lang="zh-CN" altLang="en-US" sz="3600" dirty="0"/>
              <a:t>．外码（</a:t>
            </a:r>
            <a:r>
              <a:rPr lang="en-US" altLang="zh-CN" sz="3600" dirty="0"/>
              <a:t>foreign key</a:t>
            </a:r>
            <a:r>
              <a:rPr lang="zh-CN" altLang="en-US" sz="3600" dirty="0"/>
              <a:t>）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808560"/>
            <a:ext cx="8010890" cy="3518297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marL="257175" indent="-257175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400" kern="0" dirty="0"/>
              <a:t>设</a:t>
            </a:r>
            <a:r>
              <a:rPr lang="en-US" altLang="zh-CN" sz="2400" i="1" kern="0" dirty="0"/>
              <a:t>F</a:t>
            </a:r>
            <a:r>
              <a:rPr lang="zh-CN" altLang="en-US" sz="2400" kern="0" dirty="0"/>
              <a:t>是基本关系</a:t>
            </a:r>
            <a:r>
              <a:rPr lang="en-US" altLang="zh-CN" sz="2400" i="1" kern="0" dirty="0"/>
              <a:t>R</a:t>
            </a:r>
            <a:r>
              <a:rPr lang="zh-CN" altLang="en-US" sz="2400" kern="0" dirty="0"/>
              <a:t>的一个或一组属性，但不是关系</a:t>
            </a:r>
            <a:r>
              <a:rPr lang="en-US" altLang="zh-CN" sz="2400" i="1" kern="0" dirty="0"/>
              <a:t>R</a:t>
            </a:r>
            <a:r>
              <a:rPr lang="zh-CN" altLang="en-US" sz="2400" kern="0" dirty="0"/>
              <a:t>的码</a:t>
            </a:r>
            <a:r>
              <a:rPr lang="zh-CN" altLang="zh-CN" sz="2400" kern="1050" dirty="0">
                <a:cs typeface="Times New Roman" panose="02020603050405020304" pitchFamily="18" charset="0"/>
              </a:rPr>
              <a:t>，</a:t>
            </a:r>
            <a:r>
              <a:rPr lang="en-US" altLang="zh-CN" sz="2400" kern="1050" dirty="0"/>
              <a:t>Ks</a:t>
            </a:r>
            <a:r>
              <a:rPr lang="zh-CN" altLang="zh-CN" sz="2400" kern="1050" dirty="0">
                <a:cs typeface="Times New Roman" panose="02020603050405020304" pitchFamily="18" charset="0"/>
              </a:rPr>
              <a:t>是基本关系</a:t>
            </a:r>
            <a:r>
              <a:rPr lang="en-US" altLang="zh-CN" sz="2400" kern="1050" dirty="0"/>
              <a:t>S</a:t>
            </a:r>
            <a:r>
              <a:rPr lang="zh-CN" altLang="zh-CN" sz="2400" kern="1050" dirty="0">
                <a:cs typeface="Times New Roman" panose="02020603050405020304" pitchFamily="18" charset="0"/>
              </a:rPr>
              <a:t>的主码</a:t>
            </a:r>
            <a:r>
              <a:rPr lang="zh-CN" altLang="en-US" sz="2400" kern="0" dirty="0"/>
              <a:t>。如果</a:t>
            </a:r>
            <a:r>
              <a:rPr lang="en-US" altLang="zh-CN" sz="2400" kern="0" dirty="0"/>
              <a:t>F</a:t>
            </a:r>
            <a:r>
              <a:rPr lang="zh-CN" altLang="en-US" sz="2400" kern="0" dirty="0"/>
              <a:t>与</a:t>
            </a:r>
            <a:r>
              <a:rPr lang="en-US" altLang="zh-CN" sz="2400" kern="0" dirty="0"/>
              <a:t>Ks</a:t>
            </a:r>
            <a:r>
              <a:rPr lang="zh-CN" altLang="en-US" sz="2400" kern="0" dirty="0"/>
              <a:t>相对应，则称</a:t>
            </a:r>
            <a:r>
              <a:rPr lang="en-US" altLang="zh-CN" sz="2400" kern="0" dirty="0"/>
              <a:t>F</a:t>
            </a:r>
            <a:r>
              <a:rPr lang="zh-CN" altLang="en-US" sz="2400" kern="0" dirty="0"/>
              <a:t>是</a:t>
            </a:r>
            <a:r>
              <a:rPr lang="en-US" altLang="zh-CN" sz="2400" i="1" kern="0" dirty="0"/>
              <a:t>R</a:t>
            </a:r>
            <a:r>
              <a:rPr lang="zh-CN" altLang="en-US" sz="2400" kern="0" dirty="0"/>
              <a:t>的</a:t>
            </a:r>
            <a:r>
              <a:rPr lang="zh-CN" altLang="en-US" sz="2400" kern="0" dirty="0">
                <a:solidFill>
                  <a:schemeClr val="hlink"/>
                </a:solidFill>
              </a:rPr>
              <a:t>外码</a:t>
            </a:r>
          </a:p>
          <a:p>
            <a:pPr marL="257175" indent="-257175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400" kern="0" dirty="0"/>
              <a:t>基本关系</a:t>
            </a:r>
            <a:r>
              <a:rPr lang="en-US" altLang="zh-CN" sz="2400" i="1" kern="0" dirty="0"/>
              <a:t>R</a:t>
            </a:r>
            <a:r>
              <a:rPr lang="zh-CN" altLang="en-US" sz="2400" kern="0" dirty="0"/>
              <a:t>称为</a:t>
            </a:r>
            <a:r>
              <a:rPr lang="zh-CN" altLang="en-US" sz="2400" kern="0" dirty="0">
                <a:solidFill>
                  <a:schemeClr val="hlink"/>
                </a:solidFill>
              </a:rPr>
              <a:t>参照关系</a:t>
            </a:r>
            <a:r>
              <a:rPr lang="zh-CN" altLang="en-US" sz="2400" kern="0" dirty="0"/>
              <a:t>（</a:t>
            </a:r>
            <a:r>
              <a:rPr lang="en-US" altLang="zh-CN" sz="2400" kern="0" dirty="0"/>
              <a:t>referencing  relation</a:t>
            </a:r>
            <a:r>
              <a:rPr lang="zh-CN" altLang="en-US" sz="2400" kern="0" dirty="0"/>
              <a:t>）</a:t>
            </a:r>
          </a:p>
          <a:p>
            <a:pPr marL="257175" indent="-257175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400" kern="0" dirty="0"/>
              <a:t>基本关系</a:t>
            </a:r>
            <a:r>
              <a:rPr lang="en-US" altLang="zh-CN" sz="2400" i="1" kern="0" dirty="0"/>
              <a:t>S</a:t>
            </a:r>
            <a:r>
              <a:rPr lang="zh-CN" altLang="en-US" sz="2400" kern="0" dirty="0"/>
              <a:t>称为</a:t>
            </a:r>
            <a:r>
              <a:rPr lang="zh-CN" altLang="en-US" sz="2400" kern="0" dirty="0">
                <a:solidFill>
                  <a:schemeClr val="hlink"/>
                </a:solidFill>
              </a:rPr>
              <a:t>被参照关系</a:t>
            </a:r>
            <a:r>
              <a:rPr lang="zh-CN" altLang="en-US" sz="2400" kern="0" dirty="0"/>
              <a:t>（</a:t>
            </a:r>
            <a:r>
              <a:rPr lang="en-US" altLang="zh-CN" sz="2400" kern="0" dirty="0"/>
              <a:t>referenced relation</a:t>
            </a:r>
            <a:r>
              <a:rPr lang="zh-CN" altLang="en-US" sz="2400" kern="0" dirty="0"/>
              <a:t>）</a:t>
            </a:r>
          </a:p>
          <a:p>
            <a:pPr marL="257175" indent="-257175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400" kern="0" dirty="0"/>
              <a:t>    或</a:t>
            </a:r>
            <a:r>
              <a:rPr lang="zh-CN" altLang="en-US" sz="2400" kern="0" dirty="0">
                <a:solidFill>
                  <a:schemeClr val="hlink"/>
                </a:solidFill>
              </a:rPr>
              <a:t>目标关系</a:t>
            </a:r>
            <a:r>
              <a:rPr lang="zh-CN" altLang="en-US" sz="2400" kern="0" dirty="0"/>
              <a:t>（</a:t>
            </a:r>
            <a:r>
              <a:rPr lang="en-US" altLang="zh-CN" sz="2400" kern="0" dirty="0"/>
              <a:t>target relation</a:t>
            </a:r>
            <a:r>
              <a:rPr lang="zh-CN" altLang="en-US" sz="2400" kern="0" dirty="0"/>
              <a:t>）</a:t>
            </a:r>
          </a:p>
          <a:p>
            <a:pPr marL="257175" indent="-257175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lang="en-US" altLang="zh-CN" sz="1800" b="1" kern="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45586" y="1701404"/>
            <a:ext cx="7992888" cy="2321719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257175" indent="-257175" defTabSz="6858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zh-CN" altLang="en-US" sz="2400" b="1" kern="0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sz="2400" b="1" kern="0" dirty="0">
                <a:latin typeface="Arial" panose="020B0604020202020204" pitchFamily="34" charset="0"/>
                <a:ea typeface="宋体" panose="02010600030101010101" pitchFamily="2" charset="-122"/>
              </a:rPr>
              <a:t>2.1</a:t>
            </a:r>
            <a:r>
              <a:rPr lang="zh-CN" altLang="zh-CN" sz="2400" b="1" kern="1050" dirty="0"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“学生”关系的“主修专业”属性与“专业”关系的主码“专业名”相对应</a:t>
            </a:r>
            <a:endParaRPr lang="zh-CN" altLang="en-US" sz="2400" b="1" kern="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557213" lvl="1" indent="-214313" defTabSz="6858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000" b="1" kern="0" dirty="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zh-CN" sz="2000" b="1" kern="1050" dirty="0"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主修专业</a:t>
            </a:r>
            <a:r>
              <a:rPr lang="zh-CN" altLang="en-US" sz="2000" b="1" kern="0" dirty="0">
                <a:latin typeface="Arial" panose="020B0604020202020204" pitchFamily="34" charset="0"/>
                <a:ea typeface="宋体" panose="02010600030101010101" pitchFamily="2" charset="-122"/>
              </a:rPr>
              <a:t>”属性是学生关系的外码</a:t>
            </a:r>
          </a:p>
          <a:p>
            <a:pPr marL="557213" lvl="1" indent="-214313" defTabSz="685800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000" b="1" kern="0" dirty="0">
                <a:latin typeface="Arial" panose="020B0604020202020204" pitchFamily="34" charset="0"/>
                <a:ea typeface="宋体" panose="02010600030101010101" pitchFamily="2" charset="-122"/>
              </a:rPr>
              <a:t>“专业”关系是被参照关系，“学生”关系为参照关系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C5A09A-FA57-05B2-C472-3D8A13E43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067689"/>
            <a:ext cx="3848768" cy="948448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79630799-7E42-FB69-1D76-9714B8423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/>
          </p:cNvSpPr>
          <p:nvPr>
            <p:ph type="body" sz="half" idx="1"/>
          </p:nvPr>
        </p:nvSpPr>
        <p:spPr>
          <a:xfrm>
            <a:off x="539552" y="1556792"/>
            <a:ext cx="8370930" cy="2591693"/>
          </a:xfrm>
        </p:spPr>
        <p:txBody>
          <a:bodyPr vert="horz" wrap="square" lIns="68580" tIns="34290" rIns="68580" bIns="34290" anchor="t" anchorCtr="0">
            <a:noAutofit/>
          </a:bodyPr>
          <a:lstStyle/>
          <a:p>
            <a:pPr marL="257175" indent="-257175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/>
            </a:pPr>
            <a:r>
              <a:rPr lang="en-US" altLang="zh-CN" sz="2000" b="1" kern="0" dirty="0">
                <a:latin typeface="Arial" panose="020B0604020202020204" pitchFamily="34" charset="0"/>
                <a:ea typeface="宋体" panose="02010600030101010101" pitchFamily="2" charset="-122"/>
              </a:rPr>
              <a:t>[</a:t>
            </a:r>
            <a:r>
              <a:rPr lang="zh-CN" altLang="en-US" sz="2000" b="1" kern="0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sz="2000" b="1" kern="0" dirty="0">
                <a:latin typeface="Arial" panose="020B0604020202020204" pitchFamily="34" charset="0"/>
                <a:ea typeface="宋体" panose="02010600030101010101" pitchFamily="2" charset="-122"/>
              </a:rPr>
              <a:t>2.2]</a:t>
            </a:r>
            <a:r>
              <a:rPr lang="zh-CN" altLang="en-US" sz="2000" b="1" kern="0" dirty="0">
                <a:latin typeface="Arial" panose="020B0604020202020204" pitchFamily="34" charset="0"/>
                <a:ea typeface="宋体" panose="02010600030101010101" pitchFamily="2" charset="-122"/>
              </a:rPr>
              <a:t>中</a:t>
            </a:r>
          </a:p>
          <a:p>
            <a:pPr lvl="1">
              <a:lnSpc>
                <a:spcPct val="120000"/>
              </a:lnSpc>
              <a:buClrTx/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dirty="0"/>
              <a:t> 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“学生选课”关系的“学号” 与“学生”关系的主码“学号”相对应</a:t>
            </a:r>
          </a:p>
          <a:p>
            <a:pPr lvl="1">
              <a:lnSpc>
                <a:spcPct val="120000"/>
              </a:lnSpc>
              <a:buClrTx/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 学生选课”关系的“课程号”与“课程”关系的主码“课程号”相对应</a:t>
            </a:r>
          </a:p>
          <a:p>
            <a:pPr lvl="1" eaLnBrk="1" hangingPunct="1">
              <a:lnSpc>
                <a:spcPct val="120000"/>
              </a:lnSpc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“学号”和“课程号”是“学生选课”关系的外码</a:t>
            </a:r>
          </a:p>
          <a:p>
            <a:pPr lvl="1">
              <a:lnSpc>
                <a:spcPct val="120000"/>
              </a:lnSpc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“学生”关系和“课程”关系均为被参照关系</a:t>
            </a:r>
          </a:p>
          <a:p>
            <a:pPr lvl="1" eaLnBrk="1" hangingPunct="1">
              <a:lnSpc>
                <a:spcPct val="120000"/>
              </a:lnSpc>
              <a:buSzPct val="100000"/>
              <a:buFont typeface="Wingdings" panose="05000000000000000000" pitchFamily="2" charset="2"/>
              <a:buChar char="n"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“学生选课”关系为参照关系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6E2385-5653-0C50-C6B4-A6B939EDF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5136889"/>
            <a:ext cx="5987292" cy="968685"/>
          </a:xfrm>
          <a:prstGeom prst="rect">
            <a:avLst/>
          </a:prstGeom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F8D52F30-8951-3D3B-A8F1-3F11B8C88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/>
          </p:cNvSpPr>
          <p:nvPr>
            <p:ph type="body" sz="half" idx="1"/>
          </p:nvPr>
        </p:nvSpPr>
        <p:spPr>
          <a:xfrm>
            <a:off x="575556" y="1808560"/>
            <a:ext cx="8100900" cy="1728788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pPr marL="257175" indent="-257175" fontAlgn="base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r>
              <a:rPr lang="en-US" altLang="zh-CN" b="1" kern="0" dirty="0">
                <a:latin typeface="Arial" panose="020B0604020202020204" pitchFamily="34" charset="0"/>
                <a:ea typeface="宋体" panose="02010600030101010101" pitchFamily="2" charset="-122"/>
              </a:rPr>
              <a:t>[</a:t>
            </a:r>
            <a:r>
              <a:rPr lang="zh-CN" altLang="en-US" b="1" kern="0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b="1" kern="0" dirty="0">
                <a:latin typeface="Arial" panose="020B0604020202020204" pitchFamily="34" charset="0"/>
                <a:ea typeface="宋体" panose="02010600030101010101" pitchFamily="2" charset="-122"/>
              </a:rPr>
              <a:t>2.3]</a:t>
            </a:r>
            <a:r>
              <a:rPr lang="zh-CN" altLang="en-US" b="1" kern="0" dirty="0">
                <a:latin typeface="Arial" panose="020B0604020202020204" pitchFamily="34" charset="0"/>
                <a:ea typeface="宋体" panose="02010600030101010101" pitchFamily="2" charset="-122"/>
              </a:rPr>
              <a:t> “课程”关系中“先修课”属性与本身的主码“课程号”属性相对应</a:t>
            </a:r>
          </a:p>
          <a:p>
            <a:pPr lvl="1">
              <a:lnSpc>
                <a:spcPct val="120000"/>
              </a:lnSpc>
              <a:buSzPct val="100000"/>
              <a:buFont typeface="Wingdings" panose="05000000000000000000" pitchFamily="2" charset="2"/>
              <a:buChar char="n"/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“先修课”是外码</a:t>
            </a:r>
          </a:p>
          <a:p>
            <a:pPr lvl="1">
              <a:lnSpc>
                <a:spcPct val="120000"/>
              </a:lnSpc>
              <a:buSzPct val="100000"/>
              <a:buFont typeface="Wingdings" panose="05000000000000000000" pitchFamily="2" charset="2"/>
              <a:buChar char="n"/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“课程</a:t>
            </a:r>
            <a:r>
              <a:rPr lang="zh-CN" altLang="en-US" b="1" kern="0" dirty="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关系既是参照关系也是被参照关系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435E927-20AC-2F79-6E3D-A3A201F0AE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3803358"/>
            <a:ext cx="2368921" cy="1616180"/>
          </a:xfrm>
          <a:prstGeom prst="rect">
            <a:avLst/>
          </a:prstGeom>
        </p:spPr>
      </p:pic>
      <p:sp>
        <p:nvSpPr>
          <p:cNvPr id="4" name="标题 3">
            <a:extLst>
              <a:ext uri="{FF2B5EF4-FFF2-40B4-BE49-F238E27FC236}">
                <a16:creationId xmlns:a16="http://schemas.microsoft.com/office/drawing/2014/main" id="{CC16B3BA-1A79-6BF4-3D52-43373168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dirty="0"/>
              <a:t>外码（续）</a:t>
            </a:r>
            <a:endParaRPr lang="en-US" altLang="zh-CN" dirty="0"/>
          </a:p>
        </p:txBody>
      </p:sp>
      <p:sp>
        <p:nvSpPr>
          <p:cNvPr id="6861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dirty="0"/>
              <a:t>关系</a:t>
            </a:r>
            <a:r>
              <a:rPr lang="en-US" altLang="zh-CN" i="1" dirty="0"/>
              <a:t>R</a:t>
            </a:r>
            <a:r>
              <a:rPr lang="zh-CN" altLang="en-US" dirty="0"/>
              <a:t>和</a:t>
            </a:r>
            <a:r>
              <a:rPr lang="en-US" altLang="zh-CN" i="1" dirty="0"/>
              <a:t>S</a:t>
            </a:r>
            <a:r>
              <a:rPr lang="zh-CN" altLang="en-US" dirty="0"/>
              <a:t>不一定是不同的关系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dirty="0"/>
              <a:t>目标关系</a:t>
            </a:r>
            <a:r>
              <a:rPr lang="en-US" altLang="zh-CN" i="1" dirty="0"/>
              <a:t>S</a:t>
            </a:r>
            <a:r>
              <a:rPr lang="zh-CN" altLang="en-US" dirty="0"/>
              <a:t>的主码</a:t>
            </a:r>
            <a:r>
              <a:rPr lang="en-US" altLang="zh-CN" dirty="0"/>
              <a:t>Ks</a:t>
            </a:r>
            <a:r>
              <a:rPr lang="en-US" altLang="zh-CN" baseline="-25000" dirty="0"/>
              <a:t> </a:t>
            </a:r>
            <a:r>
              <a:rPr lang="zh-CN" altLang="en-US" dirty="0"/>
              <a:t>和参照关系的外码</a:t>
            </a:r>
            <a:r>
              <a:rPr lang="en-US" altLang="zh-CN" dirty="0"/>
              <a:t>F</a:t>
            </a:r>
            <a:r>
              <a:rPr lang="zh-CN" altLang="en-US" dirty="0"/>
              <a:t>必须定义在同一个（或一组）域上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dirty="0"/>
              <a:t>外码并不一定要与相应的主码同名</a:t>
            </a:r>
          </a:p>
          <a:p>
            <a:pPr lvl="1" eaLnBrk="1" hangingPunct="1">
              <a:lnSpc>
                <a:spcPct val="120000"/>
              </a:lnSpc>
            </a:pPr>
            <a:r>
              <a:rPr lang="zh-CN" altLang="en-US" dirty="0"/>
              <a:t>当外码与相应的主码属于不同关系时，往往取相同的名字</a:t>
            </a:r>
            <a:endParaRPr lang="en-US" altLang="zh-CN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3. </a:t>
            </a:r>
            <a:r>
              <a:rPr lang="zh-CN" altLang="en-US" sz="3600" dirty="0"/>
              <a:t>参照完整性约束</a:t>
            </a:r>
          </a:p>
        </p:txBody>
      </p:sp>
      <p:sp>
        <p:nvSpPr>
          <p:cNvPr id="69635" name="Rectangle 3"/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2400" dirty="0"/>
              <a:t>规则</a:t>
            </a:r>
            <a:r>
              <a:rPr lang="en-US" altLang="zh-CN" sz="2400" dirty="0"/>
              <a:t>2.2  </a:t>
            </a:r>
            <a:r>
              <a:rPr lang="zh-CN" altLang="en-US" sz="2400" dirty="0"/>
              <a:t>参照完整性约束</a:t>
            </a:r>
          </a:p>
          <a:p>
            <a:pPr algn="just" eaLnBrk="1" hangingPunct="1">
              <a:lnSpc>
                <a:spcPct val="170000"/>
              </a:lnSpc>
              <a:buClr>
                <a:schemeClr val="accent1"/>
              </a:buClr>
              <a:buSzPct val="75000"/>
              <a:buNone/>
            </a:pPr>
            <a:r>
              <a:rPr lang="zh-CN" altLang="en-US" sz="2400" dirty="0"/>
              <a:t>   若属性（或属性组）</a:t>
            </a:r>
            <a:r>
              <a:rPr lang="en-US" altLang="zh-CN" sz="2400" i="1" dirty="0"/>
              <a:t>F</a:t>
            </a:r>
            <a:r>
              <a:rPr lang="zh-CN" altLang="en-US" sz="2400" dirty="0"/>
              <a:t>是基本关系</a:t>
            </a:r>
            <a:r>
              <a:rPr lang="en-US" altLang="zh-CN" sz="2400" i="1" dirty="0"/>
              <a:t>R</a:t>
            </a:r>
            <a:r>
              <a:rPr lang="zh-CN" altLang="en-US" sz="2400" dirty="0"/>
              <a:t>的外码，它与基本关系</a:t>
            </a:r>
            <a:r>
              <a:rPr lang="en-US" altLang="zh-CN" sz="2400" i="1" dirty="0"/>
              <a:t>S</a:t>
            </a:r>
            <a:r>
              <a:rPr lang="zh-CN" altLang="en-US" sz="2400" dirty="0"/>
              <a:t>的主码</a:t>
            </a:r>
            <a:r>
              <a:rPr lang="en-US" altLang="zh-CN" sz="2400" dirty="0"/>
              <a:t>Ks</a:t>
            </a:r>
            <a:r>
              <a:rPr lang="zh-CN" altLang="en-US" sz="2400" dirty="0"/>
              <a:t>相对应（基本关系</a:t>
            </a:r>
            <a:r>
              <a:rPr lang="en-US" altLang="zh-CN" sz="2400" i="1" dirty="0"/>
              <a:t>R</a:t>
            </a:r>
            <a:r>
              <a:rPr lang="zh-CN" altLang="en-US" sz="2400" dirty="0"/>
              <a:t>和</a:t>
            </a:r>
            <a:r>
              <a:rPr lang="en-US" altLang="zh-CN" sz="2400" i="1" dirty="0"/>
              <a:t>S</a:t>
            </a:r>
            <a:r>
              <a:rPr lang="zh-CN" altLang="en-US" sz="2400" dirty="0"/>
              <a:t>不一定是不同的关系），则对于</a:t>
            </a:r>
            <a:r>
              <a:rPr lang="en-US" altLang="zh-CN" sz="2400" i="1" dirty="0"/>
              <a:t>R</a:t>
            </a:r>
            <a:r>
              <a:rPr lang="zh-CN" altLang="en-US" sz="2400" dirty="0"/>
              <a:t>中每个元组在</a:t>
            </a:r>
            <a:r>
              <a:rPr lang="en-US" altLang="zh-CN" sz="2400" i="1" dirty="0"/>
              <a:t>F</a:t>
            </a:r>
            <a:r>
              <a:rPr lang="zh-CN" altLang="en-US" sz="2400" dirty="0"/>
              <a:t>上的值必须为：</a:t>
            </a:r>
          </a:p>
          <a:p>
            <a:pPr lvl="1" algn="just" eaLnBrk="1" hangingPunct="1">
              <a:lnSpc>
                <a:spcPct val="170000"/>
              </a:lnSpc>
              <a:buSzPct val="75000"/>
            </a:pPr>
            <a:r>
              <a:rPr lang="zh-CN" altLang="en-US" dirty="0"/>
              <a:t>或者取空值（</a:t>
            </a:r>
            <a:r>
              <a:rPr lang="en-US" altLang="zh-CN" i="1" dirty="0"/>
              <a:t>F</a:t>
            </a:r>
            <a:r>
              <a:rPr lang="zh-CN" altLang="en-US" dirty="0"/>
              <a:t>的每个属性值均为空值）</a:t>
            </a:r>
          </a:p>
          <a:p>
            <a:pPr lvl="1" algn="just" eaLnBrk="1" hangingPunct="1">
              <a:lnSpc>
                <a:spcPct val="170000"/>
              </a:lnSpc>
              <a:buSzPct val="75000"/>
            </a:pPr>
            <a:r>
              <a:rPr lang="zh-CN" altLang="en-US" dirty="0"/>
              <a:t>或者等于</a:t>
            </a:r>
            <a:r>
              <a:rPr lang="en-US" altLang="zh-CN" i="1" dirty="0"/>
              <a:t>S</a:t>
            </a:r>
            <a:r>
              <a:rPr lang="zh-CN" altLang="en-US" dirty="0"/>
              <a:t>中某个元组的主码值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参照完整性约束（续）</a:t>
            </a:r>
            <a:endParaRPr lang="en-US" altLang="zh-CN" sz="3600" dirty="0"/>
          </a:p>
        </p:txBody>
      </p:sp>
      <p:sp>
        <p:nvSpPr>
          <p:cNvPr id="70659" name="Rectangle 3"/>
          <p:cNvSpPr>
            <a:spLocks noGrp="1"/>
          </p:cNvSpPr>
          <p:nvPr>
            <p:ph idx="1"/>
          </p:nvPr>
        </p:nvSpPr>
        <p:spPr>
          <a:xfrm>
            <a:off x="611560" y="1628800"/>
            <a:ext cx="7182798" cy="3462338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4" algn="just" eaLnBrk="1" hangingPunct="1">
              <a:buFontTx/>
              <a:buNone/>
            </a:pPr>
            <a:endParaRPr lang="en-US" altLang="zh-CN" sz="1350" dirty="0"/>
          </a:p>
          <a:p>
            <a:pPr algn="just" eaLnBrk="1" hangingPunct="1">
              <a:buNone/>
            </a:pPr>
            <a:r>
              <a:rPr lang="en-US" altLang="zh-CN" sz="2000" dirty="0"/>
              <a:t>[</a:t>
            </a:r>
            <a:r>
              <a:rPr lang="zh-CN" altLang="en-US" sz="2000" dirty="0"/>
              <a:t>例</a:t>
            </a:r>
            <a:r>
              <a:rPr lang="en-US" altLang="zh-CN" sz="2000" dirty="0"/>
              <a:t>2.1]</a:t>
            </a:r>
            <a:r>
              <a:rPr lang="zh-CN" altLang="en-US" sz="2000" dirty="0"/>
              <a:t>中</a:t>
            </a:r>
          </a:p>
          <a:p>
            <a:pPr algn="just" eaLnBrk="1" hangingPunct="1">
              <a:lnSpc>
                <a:spcPct val="160000"/>
              </a:lnSpc>
              <a:buNone/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“学生”关系</a:t>
            </a:r>
            <a:r>
              <a:rPr lang="zh-CN" altLang="en-US" sz="2000" dirty="0"/>
              <a:t>中每个元组的</a:t>
            </a:r>
            <a:r>
              <a:rPr lang="zh-CN" altLang="en-US" sz="2000" dirty="0">
                <a:solidFill>
                  <a:srgbClr val="FF00FF"/>
                </a:solidFill>
              </a:rPr>
              <a:t>“主修专业”</a:t>
            </a:r>
            <a:r>
              <a:rPr lang="zh-CN" altLang="en-US" sz="2000" dirty="0"/>
              <a:t>属性只取两类值：</a:t>
            </a:r>
          </a:p>
          <a:p>
            <a:pPr algn="just" eaLnBrk="1" hangingPunct="1">
              <a:lnSpc>
                <a:spcPct val="160000"/>
              </a:lnSpc>
              <a:buNone/>
            </a:pPr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</a:t>
            </a:r>
            <a:r>
              <a:rPr lang="zh-CN" altLang="en-US" sz="2000" dirty="0">
                <a:solidFill>
                  <a:srgbClr val="FF00FF"/>
                </a:solidFill>
              </a:rPr>
              <a:t>空值</a:t>
            </a:r>
            <a:r>
              <a:rPr lang="zh-CN" altLang="en-US" sz="2000" dirty="0"/>
              <a:t>，表示该学生尚未选择主修专业</a:t>
            </a:r>
          </a:p>
          <a:p>
            <a:pPr algn="just" eaLnBrk="1" hangingPunct="1">
              <a:lnSpc>
                <a:spcPct val="160000"/>
              </a:lnSpc>
              <a:buNone/>
            </a:pPr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）非空值，这时该值必须</a:t>
            </a:r>
            <a:r>
              <a:rPr lang="zh-CN" altLang="en-US" sz="2000" dirty="0">
                <a:solidFill>
                  <a:srgbClr val="FF00FF"/>
                </a:solidFill>
              </a:rPr>
              <a:t>是专业关系中</a:t>
            </a:r>
            <a:r>
              <a:rPr lang="zh-CN" altLang="en-US" sz="2000" dirty="0"/>
              <a:t>某个元组的</a:t>
            </a:r>
            <a:r>
              <a:rPr lang="zh-CN" altLang="en-US" sz="2000" dirty="0">
                <a:solidFill>
                  <a:srgbClr val="FF00FF"/>
                </a:solidFill>
              </a:rPr>
              <a:t>“专业名”值</a:t>
            </a:r>
            <a:r>
              <a:rPr lang="zh-CN" altLang="en-US" sz="2000" dirty="0"/>
              <a:t>，表示该学生不可能选一个不存在的专业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参照完整性约束（续）</a:t>
            </a:r>
            <a:endParaRPr lang="en-US" altLang="zh-CN" sz="3600" dirty="0"/>
          </a:p>
        </p:txBody>
      </p:sp>
      <p:sp>
        <p:nvSpPr>
          <p:cNvPr id="71683" name="Rectangle 3"/>
          <p:cNvSpPr>
            <a:spLocks noGrp="1"/>
          </p:cNvSpPr>
          <p:nvPr>
            <p:ph idx="1"/>
          </p:nvPr>
        </p:nvSpPr>
        <p:spPr>
          <a:xfrm>
            <a:off x="1115616" y="1916907"/>
            <a:ext cx="6103144" cy="368379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60000"/>
              </a:lnSpc>
              <a:buNone/>
            </a:pPr>
            <a:r>
              <a:rPr lang="en-US" altLang="zh-CN" sz="2000" dirty="0"/>
              <a:t>[</a:t>
            </a:r>
            <a:r>
              <a:rPr lang="zh-CN" altLang="en-US" sz="2000" dirty="0"/>
              <a:t>例</a:t>
            </a:r>
            <a:r>
              <a:rPr lang="en-US" altLang="zh-CN" sz="2000" dirty="0"/>
              <a:t>2.2] </a:t>
            </a:r>
            <a:r>
              <a:rPr lang="zh-CN" altLang="en-US" sz="2000" dirty="0"/>
              <a:t>中</a:t>
            </a:r>
          </a:p>
          <a:p>
            <a:pPr eaLnBrk="1" hangingPunct="1">
              <a:lnSpc>
                <a:spcPct val="160000"/>
              </a:lnSpc>
              <a:buNone/>
            </a:pPr>
            <a:r>
              <a:rPr lang="zh-CN" altLang="en-US" sz="2000" dirty="0"/>
              <a:t>   学生选课（</a:t>
            </a:r>
            <a:r>
              <a:rPr lang="zh-CN" altLang="en-US" sz="2000" u="sng" dirty="0">
                <a:solidFill>
                  <a:srgbClr val="FF00FF"/>
                </a:solidFill>
              </a:rPr>
              <a:t>学号</a:t>
            </a:r>
            <a:r>
              <a:rPr lang="zh-CN" altLang="en-US" sz="2000" dirty="0"/>
              <a:t>，</a:t>
            </a:r>
            <a:r>
              <a:rPr lang="zh-CN" altLang="en-US" sz="2000" u="sng" dirty="0">
                <a:solidFill>
                  <a:srgbClr val="3333FF"/>
                </a:solidFill>
              </a:rPr>
              <a:t>课程号</a:t>
            </a:r>
            <a:r>
              <a:rPr lang="zh-CN" altLang="en-US" sz="2000" dirty="0"/>
              <a:t>，成绩，选课学期，教学班）“学号”和“课程号”可能的取值 ：</a:t>
            </a:r>
          </a:p>
          <a:p>
            <a:pPr eaLnBrk="1" hangingPunct="1">
              <a:lnSpc>
                <a:spcPct val="160000"/>
              </a:lnSpc>
              <a:buNone/>
            </a:pPr>
            <a:r>
              <a:rPr lang="zh-CN" altLang="en-US" sz="2000" dirty="0"/>
              <a:t> （</a:t>
            </a:r>
            <a:r>
              <a:rPr lang="en-US" altLang="zh-CN" sz="2000" dirty="0"/>
              <a:t>1</a:t>
            </a:r>
            <a:r>
              <a:rPr lang="zh-CN" altLang="en-US" sz="2000" dirty="0"/>
              <a:t>）学生选课关系中的主属性，不能取空值</a:t>
            </a:r>
          </a:p>
          <a:p>
            <a:pPr eaLnBrk="1" hangingPunct="1">
              <a:lnSpc>
                <a:spcPct val="160000"/>
              </a:lnSpc>
              <a:buNone/>
            </a:pPr>
            <a:r>
              <a:rPr lang="zh-CN" altLang="en-US" sz="2000" dirty="0"/>
              <a:t> （</a:t>
            </a:r>
            <a:r>
              <a:rPr lang="en-US" altLang="zh-CN" sz="2000" dirty="0"/>
              <a:t>2</a:t>
            </a:r>
            <a:r>
              <a:rPr lang="zh-CN" altLang="en-US" sz="2000" dirty="0"/>
              <a:t>）只能取相应被参照关系中已经存在的主码值</a:t>
            </a:r>
          </a:p>
          <a:p>
            <a:pPr algn="just" eaLnBrk="1" hangingPunct="1"/>
            <a:endParaRPr lang="zh-CN" altLang="en-US" sz="1800" dirty="0"/>
          </a:p>
          <a:p>
            <a:pPr lvl="1" algn="just" eaLnBrk="1" hangingPunct="1"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参照完整性约束（续）</a:t>
            </a:r>
            <a:endParaRPr lang="en-US" altLang="zh-CN" sz="3600" dirty="0"/>
          </a:p>
        </p:txBody>
      </p:sp>
      <p:sp>
        <p:nvSpPr>
          <p:cNvPr id="72707" name="Rectangle 3"/>
          <p:cNvSpPr>
            <a:spLocks noGrp="1"/>
          </p:cNvSpPr>
          <p:nvPr>
            <p:ph idx="1"/>
          </p:nvPr>
        </p:nvSpPr>
        <p:spPr>
          <a:xfrm>
            <a:off x="1187624" y="1862138"/>
            <a:ext cx="6570489" cy="3640931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60000"/>
              </a:lnSpc>
              <a:buNone/>
            </a:pPr>
            <a:r>
              <a:rPr lang="en-US" altLang="zh-CN" sz="2000" dirty="0"/>
              <a:t>[</a:t>
            </a:r>
            <a:r>
              <a:rPr lang="zh-CN" altLang="en-US" sz="2000" dirty="0"/>
              <a:t>例</a:t>
            </a:r>
            <a:r>
              <a:rPr lang="en-US" altLang="zh-CN" sz="2000" dirty="0"/>
              <a:t>2.3] </a:t>
            </a:r>
            <a:r>
              <a:rPr lang="zh-CN" altLang="en-US" sz="2000" dirty="0"/>
              <a:t>中</a:t>
            </a:r>
          </a:p>
          <a:p>
            <a:pPr eaLnBrk="1" hangingPunct="1">
              <a:buNone/>
            </a:pPr>
            <a:r>
              <a:rPr lang="zh-CN" altLang="en-US" sz="2000" dirty="0"/>
              <a:t>课程（</a:t>
            </a:r>
            <a:r>
              <a:rPr lang="zh-CN" altLang="en-US" sz="2000" u="sng" dirty="0">
                <a:solidFill>
                  <a:srgbClr val="3333FF"/>
                </a:solidFill>
              </a:rPr>
              <a:t>课程号</a:t>
            </a:r>
            <a:r>
              <a:rPr lang="zh-CN" altLang="en-US" sz="2000" dirty="0"/>
              <a:t>，课程名，学分，先修课）</a:t>
            </a:r>
            <a:endParaRPr lang="en-US" altLang="zh-CN" sz="2000" dirty="0"/>
          </a:p>
          <a:p>
            <a:pPr eaLnBrk="1" hangingPunct="1">
              <a:buNone/>
            </a:pPr>
            <a:r>
              <a:rPr lang="zh-CN" altLang="en-US" sz="2000" dirty="0"/>
              <a:t>“先修课”属性值可以取两类值：</a:t>
            </a:r>
          </a:p>
          <a:p>
            <a:pPr eaLnBrk="1" hangingPunct="1">
              <a:lnSpc>
                <a:spcPct val="140000"/>
              </a:lnSpc>
              <a:buNone/>
            </a:pPr>
            <a:r>
              <a:rPr lang="zh-CN" altLang="en-US" sz="2000" dirty="0"/>
              <a:t>（</a:t>
            </a:r>
            <a:r>
              <a:rPr lang="en-US" altLang="zh-CN" sz="2000" dirty="0"/>
              <a:t>1</a:t>
            </a:r>
            <a:r>
              <a:rPr lang="zh-CN" altLang="en-US" sz="2000" dirty="0"/>
              <a:t>）空值，表示该门课程不存在先修课</a:t>
            </a:r>
            <a:endParaRPr lang="en-US" altLang="zh-CN" sz="2000" dirty="0"/>
          </a:p>
          <a:p>
            <a:pPr eaLnBrk="1" hangingPunct="1">
              <a:lnSpc>
                <a:spcPct val="140000"/>
              </a:lnSpc>
              <a:buNone/>
            </a:pPr>
            <a:r>
              <a:rPr lang="zh-CN" altLang="en-US" sz="2000" dirty="0"/>
              <a:t>（</a:t>
            </a:r>
            <a:r>
              <a:rPr lang="en-US" altLang="zh-CN" sz="2000" dirty="0"/>
              <a:t>2</a:t>
            </a:r>
            <a:r>
              <a:rPr lang="zh-CN" altLang="en-US" sz="2000" dirty="0"/>
              <a:t>）非空值，该值必须是本关系中某个元组的课程号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2.3 </a:t>
            </a:r>
            <a:r>
              <a:rPr lang="zh-CN" altLang="en-US" sz="3600" dirty="0"/>
              <a:t>关系的完整性</a:t>
            </a:r>
            <a:endParaRPr lang="en-US" altLang="zh-CN" sz="3600" dirty="0"/>
          </a:p>
        </p:txBody>
      </p:sp>
      <p:sp>
        <p:nvSpPr>
          <p:cNvPr id="73731" name="Rectangle 3"/>
          <p:cNvSpPr>
            <a:spLocks noGrp="1"/>
          </p:cNvSpPr>
          <p:nvPr>
            <p:ph idx="1"/>
          </p:nvPr>
        </p:nvSpPr>
        <p:spPr>
          <a:xfrm>
            <a:off x="1828800" y="2240756"/>
            <a:ext cx="5767388" cy="337185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80000"/>
              </a:lnSpc>
              <a:buNone/>
            </a:pPr>
            <a:r>
              <a:rPr lang="en-US" altLang="zh-CN" dirty="0"/>
              <a:t>2.3.1 </a:t>
            </a:r>
            <a:r>
              <a:rPr lang="zh-CN" altLang="en-US" dirty="0"/>
              <a:t>实体完整性</a:t>
            </a:r>
          </a:p>
          <a:p>
            <a:pPr eaLnBrk="1" hangingPunct="1">
              <a:lnSpc>
                <a:spcPct val="180000"/>
              </a:lnSpc>
              <a:buNone/>
            </a:pPr>
            <a:r>
              <a:rPr lang="en-US" altLang="zh-CN" dirty="0"/>
              <a:t>2.3.2 </a:t>
            </a:r>
            <a:r>
              <a:rPr lang="zh-CN" altLang="en-US" dirty="0"/>
              <a:t>参照完整性</a:t>
            </a:r>
          </a:p>
          <a:p>
            <a:pPr eaLnBrk="1" hangingPunct="1">
              <a:lnSpc>
                <a:spcPct val="18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2.3.3 </a:t>
            </a:r>
            <a:r>
              <a:rPr lang="zh-CN" altLang="en-US" dirty="0">
                <a:solidFill>
                  <a:srgbClr val="00B050"/>
                </a:solidFill>
              </a:rPr>
              <a:t>用户定义的完整性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2.3.3 </a:t>
            </a:r>
            <a:r>
              <a:rPr lang="zh-CN" altLang="en-US" sz="3600" dirty="0"/>
              <a:t>用户定义的完整性</a:t>
            </a:r>
          </a:p>
        </p:txBody>
      </p:sp>
      <p:sp>
        <p:nvSpPr>
          <p:cNvPr id="74755" name="Rectangle 3"/>
          <p:cNvSpPr>
            <a:spLocks noGrp="1"/>
          </p:cNvSpPr>
          <p:nvPr>
            <p:ph idx="1"/>
          </p:nvPr>
        </p:nvSpPr>
        <p:spPr>
          <a:xfrm>
            <a:off x="575556" y="1681163"/>
            <a:ext cx="7992888" cy="3775472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60000"/>
              </a:lnSpc>
            </a:pPr>
            <a:r>
              <a:rPr lang="zh-CN" altLang="en-US" dirty="0"/>
              <a:t>针对某一具体关系数据库的约束条件，反映某一具体应用所涉及的数据必须满足的语义要求</a:t>
            </a:r>
          </a:p>
          <a:p>
            <a:pPr algn="just" eaLnBrk="1" hangingPunct="1">
              <a:lnSpc>
                <a:spcPct val="160000"/>
              </a:lnSpc>
            </a:pPr>
            <a:r>
              <a:rPr lang="zh-CN" altLang="en-US" dirty="0"/>
              <a:t>关系模型应提供定义和检验这类完整性的机制，以便用统一的系统的方法处理它们，而不需由应用程序承担这一功能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用户定义的完整性（续）</a:t>
            </a:r>
            <a:endParaRPr lang="en-US" altLang="zh-CN" sz="3600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257175" indent="-257175" algn="just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2000" kern="0" dirty="0"/>
              <a:t>例</a:t>
            </a:r>
            <a:r>
              <a:rPr lang="en-US" altLang="zh-CN" sz="2000" kern="0" dirty="0"/>
              <a:t>2.1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000" dirty="0">
                <a:latin typeface="+mn-ea"/>
              </a:rPr>
              <a:t>“学生”关系</a:t>
            </a:r>
            <a:r>
              <a:rPr lang="zh-CN" altLang="en-US" sz="2000" kern="0" dirty="0">
                <a:latin typeface="+mn-ea"/>
              </a:rPr>
              <a:t>中</a:t>
            </a:r>
            <a:endParaRPr lang="en-US" altLang="zh-CN" sz="2000" kern="0" dirty="0">
              <a:latin typeface="+mn-ea"/>
            </a:endParaRPr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en-US" altLang="zh-CN" sz="2000" kern="1050" spc="8" dirty="0">
                <a:latin typeface="+mn-ea"/>
                <a:cs typeface="Times New Roman" panose="02020603050405020304" pitchFamily="18" charset="0"/>
              </a:rPr>
              <a:t> 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若要求学生</a:t>
            </a:r>
            <a:r>
              <a:rPr lang="zh-CN" altLang="en-US" sz="2000" kern="1050" spc="8" dirty="0">
                <a:latin typeface="+mn-ea"/>
                <a:cs typeface="Times New Roman" panose="02020603050405020304" pitchFamily="18" charset="0"/>
              </a:rPr>
              <a:t>不能没有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姓名，则</a:t>
            </a:r>
            <a:r>
              <a:rPr lang="zh-CN" altLang="en-US" sz="2000" kern="1050" spc="8" dirty="0">
                <a:latin typeface="+mn-ea"/>
                <a:cs typeface="Times New Roman" panose="02020603050405020304" pitchFamily="18" charset="0"/>
              </a:rPr>
              <a:t>可以定义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学生“姓名”不能取空值</a:t>
            </a:r>
            <a:endParaRPr lang="en-US" altLang="zh-CN" sz="2000" kern="1050" spc="8" dirty="0">
              <a:latin typeface="+mn-ea"/>
              <a:cs typeface="Times New Roman" panose="02020603050405020304" pitchFamily="18" charset="0"/>
            </a:endParaRPr>
          </a:p>
          <a:p>
            <a:pPr marL="557213" lvl="1" indent="-214313" algn="just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SzPct val="100000"/>
              <a:defRPr/>
            </a:pPr>
            <a:r>
              <a:rPr lang="zh-CN" altLang="en-US" sz="2000" dirty="0">
                <a:latin typeface="+mn-ea"/>
              </a:rPr>
              <a:t>“学生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选课</a:t>
            </a:r>
            <a:r>
              <a:rPr lang="zh-CN" altLang="en-US" sz="2000" dirty="0">
                <a:latin typeface="+mn-ea"/>
              </a:rPr>
              <a:t>”关系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中“成绩”的取值范围</a:t>
            </a:r>
            <a:r>
              <a:rPr lang="zh-CN" altLang="en-US" sz="2000" kern="1050" spc="8" dirty="0">
                <a:latin typeface="+mn-ea"/>
                <a:cs typeface="Times New Roman" panose="02020603050405020304" pitchFamily="18" charset="0"/>
              </a:rPr>
              <a:t>可以定义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在</a:t>
            </a:r>
            <a:r>
              <a:rPr lang="en-US" altLang="zh-CN" sz="2000" kern="1050" spc="8" dirty="0">
                <a:latin typeface="+mn-ea"/>
              </a:rPr>
              <a:t>0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～</a:t>
            </a:r>
            <a:r>
              <a:rPr lang="en-US" altLang="zh-CN" sz="2000" kern="1050" spc="8" dirty="0">
                <a:latin typeface="+mn-ea"/>
              </a:rPr>
              <a:t>100</a:t>
            </a:r>
            <a:r>
              <a:rPr lang="zh-CN" altLang="zh-CN" sz="2000" kern="1050" spc="8" dirty="0">
                <a:latin typeface="+mn-ea"/>
                <a:cs typeface="Times New Roman" panose="02020603050405020304" pitchFamily="18" charset="0"/>
              </a:rPr>
              <a:t>之间</a:t>
            </a:r>
            <a:endParaRPr lang="en-US" altLang="zh-CN" sz="2000" kern="0" dirty="0">
              <a:latin typeface="+mn-e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第</a:t>
            </a:r>
            <a:r>
              <a:rPr lang="en-US" altLang="zh-CN" sz="3600" dirty="0"/>
              <a:t>2</a:t>
            </a:r>
            <a:r>
              <a:rPr lang="zh-CN" altLang="en-US" sz="3600" dirty="0"/>
              <a:t>章 关系数据库</a:t>
            </a:r>
          </a:p>
        </p:txBody>
      </p:sp>
      <p:sp>
        <p:nvSpPr>
          <p:cNvPr id="76803" name="Rectangle 3"/>
          <p:cNvSpPr>
            <a:spLocks noGrp="1"/>
          </p:cNvSpPr>
          <p:nvPr>
            <p:ph idx="1"/>
          </p:nvPr>
        </p:nvSpPr>
        <p:spPr>
          <a:xfrm>
            <a:off x="899592" y="1692266"/>
            <a:ext cx="7449722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2.1  </a:t>
            </a:r>
            <a:r>
              <a:rPr lang="zh-CN" altLang="en-US" sz="2400" dirty="0"/>
              <a:t>关系模型概述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2.2  </a:t>
            </a:r>
            <a:r>
              <a:rPr lang="zh-CN" altLang="en-US" sz="2400" dirty="0"/>
              <a:t>关系数据结构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2.3  </a:t>
            </a:r>
            <a:r>
              <a:rPr lang="zh-CN" altLang="en-US" sz="2400" dirty="0"/>
              <a:t>关系的完整性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>
                <a:solidFill>
                  <a:srgbClr val="0066FF"/>
                </a:solidFill>
              </a:rPr>
              <a:t>2.4  </a:t>
            </a:r>
            <a:r>
              <a:rPr lang="zh-CN" altLang="en-US" sz="2400" dirty="0">
                <a:solidFill>
                  <a:srgbClr val="0066FF"/>
                </a:solidFill>
              </a:rPr>
              <a:t>关系代数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sz="2400" dirty="0"/>
              <a:t>本章小结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标题 1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2.4 </a:t>
            </a:r>
            <a:r>
              <a:rPr lang="zh-CN" altLang="en-US" sz="3600" dirty="0"/>
              <a:t>关系代数</a:t>
            </a:r>
          </a:p>
        </p:txBody>
      </p:sp>
      <p:sp>
        <p:nvSpPr>
          <p:cNvPr id="77827" name="内容占位符 2"/>
          <p:cNvSpPr>
            <a:spLocks noGrp="1"/>
          </p:cNvSpPr>
          <p:nvPr>
            <p:ph idx="1"/>
          </p:nvPr>
        </p:nvSpPr>
        <p:spPr>
          <a:xfrm>
            <a:off x="489999" y="1518047"/>
            <a:ext cx="8046894" cy="3821906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zh-CN" sz="2400" dirty="0"/>
              <a:t>关系代数是一种抽象的查询语言，它用对关系的运算来表达查询</a:t>
            </a:r>
          </a:p>
          <a:p>
            <a:pPr eaLnBrk="1" hangingPunct="1">
              <a:spcBef>
                <a:spcPct val="0"/>
              </a:spcBef>
            </a:pPr>
            <a:r>
              <a:rPr lang="zh-CN" altLang="zh-CN" sz="2400" dirty="0"/>
              <a:t>关系代数</a:t>
            </a:r>
            <a:endParaRPr lang="en-US" altLang="zh-CN" sz="2400" dirty="0"/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altLang="zh-CN" dirty="0"/>
              <a:t> </a:t>
            </a:r>
            <a:r>
              <a:rPr lang="zh-CN" altLang="zh-CN" dirty="0"/>
              <a:t>运算对象是关系</a:t>
            </a:r>
            <a:endParaRPr lang="en-US" altLang="zh-CN" dirty="0"/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altLang="zh-CN" dirty="0"/>
              <a:t> </a:t>
            </a:r>
            <a:r>
              <a:rPr lang="zh-CN" altLang="zh-CN" dirty="0"/>
              <a:t>运算结果亦为关系</a:t>
            </a:r>
            <a:endParaRPr lang="en-US" altLang="zh-CN" dirty="0"/>
          </a:p>
          <a:p>
            <a:pPr lvl="1">
              <a:lnSpc>
                <a:spcPct val="150000"/>
              </a:lnSpc>
              <a:spcBef>
                <a:spcPct val="0"/>
              </a:spcBef>
            </a:pPr>
            <a:r>
              <a:rPr lang="en-US" altLang="zh-CN" dirty="0"/>
              <a:t> </a:t>
            </a:r>
            <a:r>
              <a:rPr lang="zh-CN" altLang="zh-CN" dirty="0"/>
              <a:t>关系代数的运算符：集合运算符和专门的关系运算符</a:t>
            </a:r>
            <a:endParaRPr lang="en-US" altLang="zh-CN" dirty="0"/>
          </a:p>
          <a:p>
            <a:pPr eaLnBrk="1" hangingPunct="1">
              <a:spcBef>
                <a:spcPct val="0"/>
              </a:spcBef>
            </a:pPr>
            <a:endParaRPr lang="en-US" altLang="zh-CN" sz="2400" dirty="0"/>
          </a:p>
          <a:p>
            <a:pPr eaLnBrk="1" hangingPunct="1">
              <a:spcBef>
                <a:spcPct val="0"/>
              </a:spcBef>
            </a:pPr>
            <a:r>
              <a:rPr lang="zh-CN" altLang="en-US" sz="2400" dirty="0"/>
              <a:t>传统的</a:t>
            </a:r>
            <a:r>
              <a:rPr lang="zh-CN" altLang="zh-CN" sz="2400" dirty="0"/>
              <a:t>集合运算是从关系的“水平”方向即行的角度进行</a:t>
            </a:r>
            <a:endParaRPr lang="en-US" altLang="zh-CN" sz="2400" dirty="0"/>
          </a:p>
          <a:p>
            <a:pPr eaLnBrk="1" hangingPunct="1">
              <a:spcBef>
                <a:spcPct val="0"/>
              </a:spcBef>
            </a:pPr>
            <a:r>
              <a:rPr lang="zh-CN" altLang="zh-CN" sz="2400" dirty="0"/>
              <a:t>专门的关系运算不仅涉及行而且涉及列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49"/>
          <p:cNvSpPr/>
          <p:nvPr/>
        </p:nvSpPr>
        <p:spPr>
          <a:xfrm>
            <a:off x="2672954" y="1718073"/>
            <a:ext cx="3302794" cy="39647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SzTx/>
              <a:buNone/>
            </a:pPr>
            <a:r>
              <a:rPr lang="zh-CN" altLang="en-US" sz="1650" dirty="0">
                <a:latin typeface="Arial" panose="020B0604020202020204" pitchFamily="34" charset="0"/>
                <a:ea typeface="宋体" panose="02010600030101010101" pitchFamily="2" charset="-122"/>
              </a:rPr>
              <a:t>表</a:t>
            </a:r>
            <a:r>
              <a:rPr lang="en-US" altLang="zh-CN" sz="1650" dirty="0">
                <a:latin typeface="Arial" panose="020B0604020202020204" pitchFamily="34" charset="0"/>
                <a:ea typeface="宋体" panose="02010600030101010101" pitchFamily="2" charset="-122"/>
              </a:rPr>
              <a:t>2.4  </a:t>
            </a:r>
            <a:r>
              <a:rPr lang="zh-CN" altLang="en-US" sz="1650" dirty="0">
                <a:latin typeface="Arial" panose="020B0604020202020204" pitchFamily="34" charset="0"/>
                <a:ea typeface="宋体" panose="02010600030101010101" pitchFamily="2" charset="-122"/>
              </a:rPr>
              <a:t>关系代数运算符</a:t>
            </a:r>
          </a:p>
        </p:txBody>
      </p:sp>
      <p:sp>
        <p:nvSpPr>
          <p:cNvPr id="78851" name="Rectangle 5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2.4 </a:t>
            </a:r>
            <a:r>
              <a:rPr lang="zh-CN" altLang="en-US" sz="3600" dirty="0"/>
              <a:t>关系代数</a:t>
            </a:r>
            <a:endParaRPr lang="en-US" altLang="zh-CN" sz="36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2195513" y="2402681"/>
          <a:ext cx="4536282" cy="2738439"/>
        </p:xfrm>
        <a:graphic>
          <a:graphicData uri="http://schemas.openxmlformats.org/drawingml/2006/table">
            <a:tbl>
              <a:tblPr/>
              <a:tblGrid>
                <a:gridCol w="1511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27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运　算　符</a:t>
                      </a: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含　义</a:t>
                      </a: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27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集合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运算符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∪</a:t>
                      </a: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并</a:t>
                      </a: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-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差</a:t>
                      </a: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∩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交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×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笛卡儿积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7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专门的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关系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运算符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i="1" kern="100" baseline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σ</a:t>
                      </a:r>
                      <a:endParaRPr lang="zh-CN" sz="1800" b="1" kern="100" baseline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选择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2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π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投影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2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endParaRPr lang="en-US" sz="1800" b="1" kern="1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连接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271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÷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1" kern="100" baseline="0" dirty="0"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/>
                        </a:rPr>
                        <a:t>除</a:t>
                      </a:r>
                      <a:endParaRPr lang="zh-CN" sz="1800" b="1" kern="100" baseline="0" dirty="0">
                        <a:latin typeface="Arial" panose="020B0604020202020204" pitchFamily="34" charset="0"/>
                        <a:ea typeface="宋体" panose="02010600030101010101" pitchFamily="2" charset="-122"/>
                        <a:cs typeface="Courier New"/>
                      </a:endParaRPr>
                    </a:p>
                  </a:txBody>
                  <a:tcPr marL="51429" marR="514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78888" name="Group 4"/>
          <p:cNvGrpSpPr/>
          <p:nvPr/>
        </p:nvGrpSpPr>
        <p:grpSpPr>
          <a:xfrm>
            <a:off x="3924300" y="4670822"/>
            <a:ext cx="1200150" cy="457200"/>
            <a:chOff x="2325" y="6446"/>
            <a:chExt cx="705" cy="367"/>
          </a:xfrm>
        </p:grpSpPr>
        <p:sp>
          <p:nvSpPr>
            <p:cNvPr id="78889" name="AutoShape 5"/>
            <p:cNvSpPr/>
            <p:nvPr/>
          </p:nvSpPr>
          <p:spPr>
            <a:xfrm rot="5400000" flipV="1">
              <a:off x="2612" y="6414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dirty="0"/>
            </a:p>
          </p:txBody>
        </p:sp>
        <p:sp>
          <p:nvSpPr>
            <p:cNvPr id="78890" name="Text Box 6"/>
            <p:cNvSpPr txBox="1"/>
            <p:nvPr/>
          </p:nvSpPr>
          <p:spPr>
            <a:xfrm flipV="1">
              <a:off x="2325" y="6450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lnSpc>
                  <a:spcPct val="80000"/>
                </a:lnSpc>
                <a:spcBef>
                  <a:spcPct val="0"/>
                </a:spcBef>
                <a:buSzTx/>
                <a:buNone/>
              </a:pPr>
              <a:r>
                <a:rPr lang="en-US" altLang="zh-CN" sz="450" i="1" dirty="0"/>
                <a:t> </a:t>
              </a:r>
              <a:endParaRPr lang="en-US" altLang="zh-CN" sz="450" dirty="0"/>
            </a:p>
          </p:txBody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2.4 </a:t>
            </a:r>
            <a:r>
              <a:rPr lang="zh-CN" altLang="en-US" sz="3600" dirty="0"/>
              <a:t>关系代数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971675" y="1808560"/>
            <a:ext cx="3734991" cy="3024188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0" indent="0" defTabSz="685800" fontAlgn="base">
              <a:lnSpc>
                <a:spcPct val="17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2400" b="1" kern="0" dirty="0">
                <a:solidFill>
                  <a:srgbClr val="00B050"/>
                </a:solidFill>
                <a:cs typeface="Times New Roman" panose="02020603050405020304" pitchFamily="18" charset="0"/>
              </a:rPr>
              <a:t>2.4.1</a:t>
            </a:r>
            <a:r>
              <a:rPr lang="zh-CN" altLang="en-US" sz="2400" b="1" kern="0" dirty="0">
                <a:solidFill>
                  <a:srgbClr val="00B050"/>
                </a:solidFill>
                <a:cs typeface="Times New Roman" panose="02020603050405020304" pitchFamily="18" charset="0"/>
              </a:rPr>
              <a:t> 传统的集合运算</a:t>
            </a:r>
          </a:p>
          <a:p>
            <a:pPr marL="0" indent="0" defTabSz="685800" fontAlgn="base">
              <a:lnSpc>
                <a:spcPct val="17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2400" b="1" kern="0" dirty="0">
                <a:cs typeface="Times New Roman" panose="02020603050405020304" pitchFamily="18" charset="0"/>
              </a:rPr>
              <a:t>2.4.2</a:t>
            </a:r>
            <a:r>
              <a:rPr lang="zh-CN" altLang="en-US" sz="2400" b="1" kern="0" dirty="0">
                <a:cs typeface="Times New Roman" panose="02020603050405020304" pitchFamily="18" charset="0"/>
              </a:rPr>
              <a:t> 专门的关系运算</a:t>
            </a:r>
          </a:p>
          <a:p>
            <a:pPr marL="257175" indent="-257175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lang="en-US" altLang="zh-CN" sz="2100" b="1" kern="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（</a:t>
            </a:r>
            <a:r>
              <a:rPr lang="en-US" altLang="zh-CN" sz="2700" dirty="0"/>
              <a:t>1</a:t>
            </a:r>
            <a:r>
              <a:rPr lang="zh-CN" altLang="en-US" sz="2700" dirty="0"/>
              <a:t>）</a:t>
            </a:r>
            <a:r>
              <a:rPr lang="en-US" altLang="zh-CN" sz="2700" dirty="0"/>
              <a:t> </a:t>
            </a:r>
            <a:r>
              <a:rPr lang="zh-CN" altLang="en-US" sz="2700" dirty="0"/>
              <a:t>并（</a:t>
            </a:r>
            <a:r>
              <a:rPr lang="en-US" altLang="zh-CN" sz="2700" dirty="0"/>
              <a:t>union</a:t>
            </a:r>
            <a:r>
              <a:rPr lang="zh-CN" altLang="en-US" sz="2700" dirty="0"/>
              <a:t>）</a:t>
            </a:r>
          </a:p>
        </p:txBody>
      </p:sp>
      <p:sp>
        <p:nvSpPr>
          <p:cNvPr id="80899" name="Rectangle 3"/>
          <p:cNvSpPr>
            <a:spLocks noGrp="1"/>
          </p:cNvSpPr>
          <p:nvPr>
            <p:ph idx="1"/>
          </p:nvPr>
        </p:nvSpPr>
        <p:spPr>
          <a:xfrm>
            <a:off x="953598" y="1692266"/>
            <a:ext cx="7395716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en-US" altLang="zh-CN" i="1" dirty="0"/>
              <a:t>R</a:t>
            </a:r>
            <a:r>
              <a:rPr lang="zh-CN" altLang="en-US" dirty="0"/>
              <a:t>和</a:t>
            </a:r>
            <a:r>
              <a:rPr lang="en-US" altLang="zh-CN" i="1" dirty="0"/>
              <a:t>S</a:t>
            </a:r>
          </a:p>
          <a:p>
            <a:pPr lvl="1" algn="just" eaLnBrk="1" hangingPunct="1"/>
            <a:r>
              <a:rPr lang="zh-CN" altLang="en-US" dirty="0"/>
              <a:t>具有相同的目</a:t>
            </a:r>
            <a:r>
              <a:rPr lang="en-US" altLang="zh-CN" i="1" dirty="0"/>
              <a:t>n</a:t>
            </a:r>
            <a:r>
              <a:rPr lang="zh-CN" altLang="en-US" dirty="0"/>
              <a:t>（即两个关系都有</a:t>
            </a:r>
            <a:r>
              <a:rPr lang="en-US" altLang="zh-CN" i="1" dirty="0"/>
              <a:t>n</a:t>
            </a:r>
            <a:r>
              <a:rPr lang="zh-CN" altLang="en-US" dirty="0"/>
              <a:t>个属性）</a:t>
            </a:r>
          </a:p>
          <a:p>
            <a:pPr lvl="1" algn="just" eaLnBrk="1" hangingPunct="1"/>
            <a:r>
              <a:rPr lang="zh-CN" altLang="en-US" dirty="0"/>
              <a:t>相应的属性取自同一个域</a:t>
            </a:r>
          </a:p>
          <a:p>
            <a:pPr algn="just" eaLnBrk="1" hangingPunct="1">
              <a:buNone/>
            </a:pPr>
            <a:endParaRPr lang="zh-CN" altLang="en-US" dirty="0"/>
          </a:p>
          <a:p>
            <a:pPr algn="just" eaLnBrk="1" hangingPunct="1"/>
            <a:r>
              <a:rPr lang="en-US" altLang="zh-CN" i="1" dirty="0"/>
              <a:t>R </a:t>
            </a:r>
            <a:r>
              <a:rPr lang="en-US" altLang="zh-CN" dirty="0"/>
              <a:t>∪</a:t>
            </a:r>
            <a:r>
              <a:rPr lang="en-US" altLang="zh-CN" i="1" dirty="0"/>
              <a:t>S</a:t>
            </a:r>
            <a:r>
              <a:rPr lang="en-US" altLang="zh-CN" dirty="0"/>
              <a:t> </a:t>
            </a:r>
          </a:p>
          <a:p>
            <a:pPr lvl="1" algn="just" eaLnBrk="1" hangingPunct="1"/>
            <a:r>
              <a:rPr lang="zh-CN" altLang="en-US" dirty="0"/>
              <a:t>仍为</a:t>
            </a:r>
            <a:r>
              <a:rPr lang="en-US" altLang="zh-CN" i="1" dirty="0"/>
              <a:t>n</a:t>
            </a:r>
            <a:r>
              <a:rPr lang="zh-CN" altLang="en-US" dirty="0"/>
              <a:t>目关系，由属于</a:t>
            </a:r>
            <a:r>
              <a:rPr lang="en-US" altLang="zh-CN" i="1" dirty="0"/>
              <a:t>R</a:t>
            </a:r>
            <a:r>
              <a:rPr lang="zh-CN" altLang="en-US" dirty="0"/>
              <a:t>或属于</a:t>
            </a:r>
            <a:r>
              <a:rPr lang="en-US" altLang="zh-CN" i="1" dirty="0"/>
              <a:t>S</a:t>
            </a:r>
            <a:r>
              <a:rPr lang="zh-CN" altLang="en-US" dirty="0"/>
              <a:t>的元组组成</a:t>
            </a:r>
          </a:p>
          <a:p>
            <a:pPr lvl="1" algn="just" eaLnBrk="1" hangingPunct="1">
              <a:buNone/>
            </a:pPr>
            <a:r>
              <a:rPr lang="zh-CN" altLang="en-US" i="1" dirty="0"/>
              <a:t>             </a:t>
            </a:r>
            <a:r>
              <a:rPr lang="en-US" altLang="zh-CN" i="1" dirty="0"/>
              <a:t>R</a:t>
            </a:r>
            <a:r>
              <a:rPr lang="en-US" altLang="zh-CN" dirty="0"/>
              <a:t>∪</a:t>
            </a:r>
            <a:r>
              <a:rPr lang="en-US" altLang="zh-CN" i="1" dirty="0"/>
              <a:t>S</a:t>
            </a:r>
            <a:r>
              <a:rPr lang="en-US" altLang="zh-CN" dirty="0"/>
              <a:t> = { </a:t>
            </a:r>
            <a:r>
              <a:rPr lang="en-US" altLang="zh-CN" i="1" dirty="0"/>
              <a:t>t</a:t>
            </a:r>
            <a:r>
              <a:rPr lang="en-US" altLang="zh-CN" dirty="0"/>
              <a:t>|</a:t>
            </a:r>
            <a:r>
              <a:rPr lang="en-US" altLang="zh-CN" i="1" dirty="0"/>
              <a:t>t 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dirty="0"/>
              <a:t> </a:t>
            </a:r>
            <a:r>
              <a:rPr lang="en-US" altLang="zh-CN" i="1" dirty="0"/>
              <a:t>R</a:t>
            </a:r>
            <a:r>
              <a:rPr lang="en-US" altLang="zh-CN" dirty="0"/>
              <a:t>∨</a:t>
            </a:r>
            <a:r>
              <a:rPr lang="en-US" altLang="zh-CN" i="1" dirty="0"/>
              <a:t>t 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S </a:t>
            </a:r>
            <a:r>
              <a:rPr lang="en-US" altLang="zh-CN" dirty="0"/>
              <a:t>}</a:t>
            </a:r>
          </a:p>
          <a:p>
            <a:pPr eaLnBrk="1" hangingPunct="1"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标题 1"/>
          <p:cNvSpPr>
            <a:spLocks noGrp="1"/>
          </p:cNvSpPr>
          <p:nvPr>
            <p:ph type="title"/>
          </p:nvPr>
        </p:nvSpPr>
        <p:spPr>
          <a:xfrm>
            <a:off x="1828800" y="944167"/>
            <a:ext cx="5543550" cy="486965"/>
          </a:xfrm>
        </p:spPr>
        <p:txBody>
          <a:bodyPr vert="horz" wrap="square" lIns="68580" tIns="34290" rIns="68580" bIns="3429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zh-CN" altLang="en-US" sz="27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并（续）</a:t>
            </a:r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half" idx="1"/>
          </p:nvPr>
        </p:nvGraphicFramePr>
        <p:xfrm>
          <a:off x="1535906" y="2068116"/>
          <a:ext cx="3028950" cy="131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4675585" y="2424113"/>
          <a:ext cx="3028950" cy="1838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307" marB="343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07" marB="3430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内容占位符 8"/>
          <p:cNvGraphicFramePr>
            <a:graphicFrameLocks noGrp="1"/>
          </p:cNvGraphicFramePr>
          <p:nvPr>
            <p:ph sz="quarter" idx="1"/>
          </p:nvPr>
        </p:nvGraphicFramePr>
        <p:xfrm>
          <a:off x="1547575" y="3591401"/>
          <a:ext cx="3028950" cy="131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1993" name="TextBox 7"/>
          <p:cNvSpPr txBox="1"/>
          <p:nvPr/>
        </p:nvSpPr>
        <p:spPr>
          <a:xfrm>
            <a:off x="1651397" y="1646635"/>
            <a:ext cx="319318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</a:t>
            </a:r>
            <a:endParaRPr lang="zh-CN" altLang="en-US" sz="1650" dirty="0"/>
          </a:p>
        </p:txBody>
      </p:sp>
      <p:sp>
        <p:nvSpPr>
          <p:cNvPr id="81994" name="TextBox 10"/>
          <p:cNvSpPr txBox="1"/>
          <p:nvPr/>
        </p:nvSpPr>
        <p:spPr>
          <a:xfrm>
            <a:off x="1651397" y="3343275"/>
            <a:ext cx="298480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S</a:t>
            </a:r>
            <a:endParaRPr lang="zh-CN" altLang="en-US" sz="1650" dirty="0"/>
          </a:p>
        </p:txBody>
      </p:sp>
      <p:sp>
        <p:nvSpPr>
          <p:cNvPr id="81995" name="TextBox 11"/>
          <p:cNvSpPr txBox="1"/>
          <p:nvPr/>
        </p:nvSpPr>
        <p:spPr>
          <a:xfrm>
            <a:off x="4892279" y="1933575"/>
            <a:ext cx="580608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RUS</a:t>
            </a:r>
            <a:endParaRPr lang="zh-CN" altLang="en-US" sz="165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（</a:t>
            </a:r>
            <a:r>
              <a:rPr lang="en-US" altLang="zh-CN" sz="2700" dirty="0"/>
              <a:t>2</a:t>
            </a:r>
            <a:r>
              <a:rPr lang="zh-CN" altLang="en-US" sz="2700" dirty="0"/>
              <a:t>）差（</a:t>
            </a:r>
            <a:r>
              <a:rPr lang="en-US" altLang="zh-CN" sz="2700" dirty="0"/>
              <a:t>difference</a:t>
            </a:r>
            <a:r>
              <a:rPr lang="zh-CN" altLang="en-US" sz="2700" dirty="0"/>
              <a:t>）</a:t>
            </a:r>
          </a:p>
        </p:txBody>
      </p:sp>
      <p:sp>
        <p:nvSpPr>
          <p:cNvPr id="82947" name="Rectangle 3"/>
          <p:cNvSpPr>
            <a:spLocks noGrp="1"/>
          </p:cNvSpPr>
          <p:nvPr>
            <p:ph idx="1"/>
          </p:nvPr>
        </p:nvSpPr>
        <p:spPr>
          <a:xfrm>
            <a:off x="953598" y="1692266"/>
            <a:ext cx="7395716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en-US" altLang="zh-CN" i="1" dirty="0"/>
              <a:t>R</a:t>
            </a:r>
            <a:r>
              <a:rPr lang="zh-CN" altLang="en-US" dirty="0"/>
              <a:t>和</a:t>
            </a:r>
            <a:r>
              <a:rPr lang="en-US" altLang="zh-CN" i="1" dirty="0"/>
              <a:t>S</a:t>
            </a:r>
          </a:p>
          <a:p>
            <a:pPr lvl="1" algn="just" eaLnBrk="1" hangingPunct="1"/>
            <a:r>
              <a:rPr lang="zh-CN" altLang="en-US" dirty="0"/>
              <a:t> 具有相同的目</a:t>
            </a:r>
            <a:r>
              <a:rPr lang="en-US" altLang="zh-CN" i="1" dirty="0"/>
              <a:t>n</a:t>
            </a:r>
          </a:p>
          <a:p>
            <a:pPr lvl="1" algn="just" eaLnBrk="1" hangingPunct="1"/>
            <a:r>
              <a:rPr lang="zh-CN" altLang="en-US" dirty="0"/>
              <a:t> 相应的属性取自同一个域</a:t>
            </a:r>
          </a:p>
          <a:p>
            <a:pPr algn="just" eaLnBrk="1" hangingPunct="1">
              <a:buNone/>
            </a:pPr>
            <a:endParaRPr lang="zh-CN" altLang="en-US" dirty="0"/>
          </a:p>
          <a:p>
            <a:pPr algn="just" eaLnBrk="1" hangingPunct="1"/>
            <a:r>
              <a:rPr lang="en-US" altLang="zh-CN" i="1" dirty="0"/>
              <a:t>R - S</a:t>
            </a:r>
            <a:r>
              <a:rPr lang="en-US" altLang="zh-CN" dirty="0"/>
              <a:t> </a:t>
            </a:r>
          </a:p>
          <a:p>
            <a:pPr lvl="1" algn="just" eaLnBrk="1" hangingPunct="1"/>
            <a:r>
              <a:rPr lang="zh-CN" altLang="en-US" dirty="0"/>
              <a:t> 仍为</a:t>
            </a:r>
            <a:r>
              <a:rPr lang="en-US" altLang="zh-CN" i="1" dirty="0"/>
              <a:t>n</a:t>
            </a:r>
            <a:r>
              <a:rPr lang="zh-CN" altLang="en-US" dirty="0"/>
              <a:t>目关系，由属于</a:t>
            </a:r>
            <a:r>
              <a:rPr lang="en-US" altLang="zh-CN" i="1" dirty="0"/>
              <a:t>R</a:t>
            </a:r>
            <a:r>
              <a:rPr lang="zh-CN" altLang="en-US" dirty="0"/>
              <a:t>而不属于</a:t>
            </a:r>
            <a:r>
              <a:rPr lang="en-US" altLang="zh-CN" i="1" dirty="0"/>
              <a:t>S</a:t>
            </a:r>
            <a:r>
              <a:rPr lang="zh-CN" altLang="en-US" dirty="0"/>
              <a:t>的所有元组组成</a:t>
            </a:r>
          </a:p>
          <a:p>
            <a:pPr algn="just" eaLnBrk="1" hangingPunct="1">
              <a:buNone/>
            </a:pPr>
            <a:r>
              <a:rPr lang="zh-CN" altLang="en-US" dirty="0"/>
              <a:t>                </a:t>
            </a:r>
            <a:r>
              <a:rPr lang="en-US" altLang="zh-CN" sz="1800" i="1" dirty="0"/>
              <a:t>R </a:t>
            </a:r>
            <a:r>
              <a:rPr lang="en-US" altLang="zh-CN" sz="1800" dirty="0"/>
              <a:t>-</a:t>
            </a:r>
            <a:r>
              <a:rPr lang="en-US" altLang="zh-CN" sz="1800" i="1" dirty="0"/>
              <a:t>S</a:t>
            </a:r>
            <a:r>
              <a:rPr lang="en-US" altLang="zh-CN" sz="1800" dirty="0"/>
              <a:t> = { </a:t>
            </a:r>
            <a:r>
              <a:rPr lang="en-US" altLang="zh-CN" sz="1800" i="1" dirty="0"/>
              <a:t>t</a:t>
            </a:r>
            <a:r>
              <a:rPr lang="en-US" altLang="zh-CN" sz="1800" dirty="0"/>
              <a:t>|</a:t>
            </a:r>
            <a:r>
              <a:rPr lang="en-US" altLang="zh-CN" sz="1800" i="1" dirty="0"/>
              <a:t>t</a:t>
            </a:r>
            <a:r>
              <a:rPr lang="en-US" altLang="zh-CN" sz="1800" dirty="0">
                <a:sym typeface="Symbol" pitchFamily="18" charset="2"/>
              </a:rPr>
              <a:t></a:t>
            </a:r>
            <a:r>
              <a:rPr lang="en-US" altLang="zh-CN" sz="1800" i="1" dirty="0"/>
              <a:t>R</a:t>
            </a:r>
            <a:r>
              <a:rPr lang="en-US" altLang="zh-CN" sz="1800" dirty="0"/>
              <a:t>∧</a:t>
            </a:r>
            <a:r>
              <a:rPr lang="en-US" altLang="zh-CN" sz="1800" i="1" dirty="0"/>
              <a:t>t</a:t>
            </a:r>
            <a:r>
              <a:rPr lang="en-US" altLang="zh-CN" sz="1800" dirty="0">
                <a:sym typeface="Symbol" pitchFamily="18" charset="2"/>
              </a:rPr>
              <a:t></a:t>
            </a:r>
            <a:r>
              <a:rPr lang="en-US" altLang="zh-CN" sz="1800" i="1" dirty="0"/>
              <a:t>S</a:t>
            </a:r>
            <a:r>
              <a:rPr lang="en-US" altLang="zh-CN" sz="1800" dirty="0"/>
              <a:t> }</a:t>
            </a:r>
            <a:endParaRPr lang="en-US" altLang="zh-CN" dirty="0"/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>
          <a:xfrm>
            <a:off x="1828800" y="944167"/>
            <a:ext cx="5543550" cy="486965"/>
          </a:xfrm>
        </p:spPr>
        <p:txBody>
          <a:bodyPr vert="horz" wrap="square" lIns="68580" tIns="34290" rIns="68580" bIns="3429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hangingPunct="1"/>
            <a:r>
              <a:rPr lang="zh-CN" altLang="en-US" sz="27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差（续）</a:t>
            </a:r>
          </a:p>
        </p:txBody>
      </p:sp>
      <p:graphicFrame>
        <p:nvGraphicFramePr>
          <p:cNvPr id="10" name="内容占位符 6"/>
          <p:cNvGraphicFramePr>
            <a:graphicFrameLocks noGrp="1"/>
          </p:cNvGraphicFramePr>
          <p:nvPr>
            <p:ph sz="half" idx="1"/>
          </p:nvPr>
        </p:nvGraphicFramePr>
        <p:xfrm>
          <a:off x="1589485" y="2176463"/>
          <a:ext cx="3028950" cy="131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1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4729163" y="2532460"/>
          <a:ext cx="3028950" cy="734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1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6" marB="342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1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96" marB="3429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内容占位符 8"/>
          <p:cNvGraphicFramePr>
            <a:graphicFrameLocks noGrp="1"/>
          </p:cNvGraphicFramePr>
          <p:nvPr>
            <p:ph sz="quarter" idx="1"/>
          </p:nvPr>
        </p:nvGraphicFramePr>
        <p:xfrm>
          <a:off x="1589723" y="3698796"/>
          <a:ext cx="3028950" cy="131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4029" name="TextBox 12"/>
          <p:cNvSpPr txBox="1"/>
          <p:nvPr/>
        </p:nvSpPr>
        <p:spPr>
          <a:xfrm>
            <a:off x="1704975" y="1754982"/>
            <a:ext cx="319318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</a:t>
            </a:r>
            <a:endParaRPr lang="zh-CN" altLang="en-US" sz="1650" dirty="0"/>
          </a:p>
        </p:txBody>
      </p:sp>
      <p:sp>
        <p:nvSpPr>
          <p:cNvPr id="84030" name="TextBox 13"/>
          <p:cNvSpPr txBox="1"/>
          <p:nvPr/>
        </p:nvSpPr>
        <p:spPr>
          <a:xfrm>
            <a:off x="1704975" y="3429000"/>
            <a:ext cx="298480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S</a:t>
            </a:r>
            <a:endParaRPr lang="zh-CN" altLang="en-US" sz="1650" dirty="0"/>
          </a:p>
        </p:txBody>
      </p:sp>
      <p:sp>
        <p:nvSpPr>
          <p:cNvPr id="84031" name="TextBox 14"/>
          <p:cNvSpPr txBox="1"/>
          <p:nvPr/>
        </p:nvSpPr>
        <p:spPr>
          <a:xfrm>
            <a:off x="4945856" y="2041923"/>
            <a:ext cx="554960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R-S</a:t>
            </a:r>
            <a:endParaRPr lang="zh-CN" altLang="en-US" sz="165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（</a:t>
            </a:r>
            <a:r>
              <a:rPr lang="en-US" altLang="zh-CN" sz="2700" dirty="0"/>
              <a:t>3</a:t>
            </a:r>
            <a:r>
              <a:rPr lang="zh-CN" altLang="en-US" sz="2700" dirty="0"/>
              <a:t>）</a:t>
            </a:r>
            <a:r>
              <a:rPr lang="en-US" altLang="zh-CN" sz="2700" dirty="0"/>
              <a:t> </a:t>
            </a:r>
            <a:r>
              <a:rPr lang="zh-CN" altLang="en-US" sz="2700" dirty="0"/>
              <a:t>交（</a:t>
            </a:r>
            <a:r>
              <a:rPr lang="en-US" altLang="zh-CN" sz="2700" dirty="0"/>
              <a:t>intersection</a:t>
            </a:r>
            <a:r>
              <a:rPr lang="zh-CN" altLang="en-US" sz="2700" dirty="0"/>
              <a:t>）</a:t>
            </a:r>
          </a:p>
        </p:txBody>
      </p:sp>
      <p:sp>
        <p:nvSpPr>
          <p:cNvPr id="84995" name="Rectangle 3"/>
          <p:cNvSpPr>
            <a:spLocks noGrp="1"/>
          </p:cNvSpPr>
          <p:nvPr>
            <p:ph idx="1"/>
          </p:nvPr>
        </p:nvSpPr>
        <p:spPr>
          <a:xfrm>
            <a:off x="1655676" y="1863329"/>
            <a:ext cx="6318702" cy="3355181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/>
            <a:r>
              <a:rPr lang="en-US" altLang="zh-CN" i="1" dirty="0"/>
              <a:t>R</a:t>
            </a:r>
            <a:r>
              <a:rPr lang="zh-CN" altLang="en-US" dirty="0"/>
              <a:t>和</a:t>
            </a:r>
            <a:r>
              <a:rPr lang="en-US" altLang="zh-CN" i="1" dirty="0"/>
              <a:t>S</a:t>
            </a:r>
          </a:p>
          <a:p>
            <a:pPr lvl="1" eaLnBrk="1" hangingPunct="1"/>
            <a:r>
              <a:rPr lang="zh-CN" altLang="en-US" dirty="0"/>
              <a:t> 具有相同的目</a:t>
            </a:r>
            <a:r>
              <a:rPr lang="en-US" altLang="zh-CN" i="1" dirty="0"/>
              <a:t>n</a:t>
            </a:r>
          </a:p>
          <a:p>
            <a:pPr lvl="1" eaLnBrk="1" hangingPunct="1"/>
            <a:r>
              <a:rPr lang="zh-CN" altLang="en-US" dirty="0"/>
              <a:t> 相应的属性取自同一个域</a:t>
            </a:r>
          </a:p>
          <a:p>
            <a:pPr algn="just" eaLnBrk="1" hangingPunct="1"/>
            <a:r>
              <a:rPr lang="en-US" altLang="zh-CN" i="1" dirty="0"/>
              <a:t>R</a:t>
            </a:r>
            <a:r>
              <a:rPr lang="en-US" altLang="zh-CN" dirty="0"/>
              <a:t>∩</a:t>
            </a:r>
            <a:r>
              <a:rPr lang="en-US" altLang="zh-CN" i="1" dirty="0"/>
              <a:t>S</a:t>
            </a:r>
          </a:p>
          <a:p>
            <a:pPr lvl="1" algn="just" eaLnBrk="1" hangingPunct="1"/>
            <a:r>
              <a:rPr lang="zh-CN" altLang="en-US" dirty="0"/>
              <a:t> 仍为</a:t>
            </a:r>
            <a:r>
              <a:rPr lang="en-US" altLang="zh-CN" i="1" dirty="0"/>
              <a:t>n</a:t>
            </a:r>
            <a:r>
              <a:rPr lang="zh-CN" altLang="en-US" dirty="0"/>
              <a:t>目关系，由既属于</a:t>
            </a:r>
            <a:r>
              <a:rPr lang="en-US" altLang="zh-CN" i="1" dirty="0"/>
              <a:t>R</a:t>
            </a:r>
            <a:r>
              <a:rPr lang="zh-CN" altLang="en-US" dirty="0"/>
              <a:t>又属于</a:t>
            </a:r>
            <a:r>
              <a:rPr lang="en-US" altLang="zh-CN" i="1" dirty="0"/>
              <a:t>S</a:t>
            </a:r>
            <a:r>
              <a:rPr lang="zh-CN" altLang="en-US" dirty="0"/>
              <a:t>的元组组成</a:t>
            </a:r>
          </a:p>
          <a:p>
            <a:pPr lvl="1" algn="just" eaLnBrk="1" hangingPunct="1">
              <a:buNone/>
            </a:pPr>
            <a:r>
              <a:rPr lang="zh-CN" altLang="en-US" i="1" dirty="0"/>
              <a:t>		            </a:t>
            </a:r>
            <a:r>
              <a:rPr lang="en-US" altLang="zh-CN" i="1" dirty="0"/>
              <a:t>R</a:t>
            </a:r>
            <a:r>
              <a:rPr lang="en-US" altLang="zh-CN" dirty="0"/>
              <a:t>∩</a:t>
            </a:r>
            <a:r>
              <a:rPr lang="en-US" altLang="zh-CN" i="1" dirty="0"/>
              <a:t>S</a:t>
            </a:r>
            <a:r>
              <a:rPr lang="en-US" altLang="zh-CN" dirty="0"/>
              <a:t> = { </a:t>
            </a:r>
            <a:r>
              <a:rPr lang="en-US" altLang="zh-CN" i="1" dirty="0"/>
              <a:t>t</a:t>
            </a:r>
            <a:r>
              <a:rPr lang="en-US" altLang="zh-CN" dirty="0"/>
              <a:t>|</a:t>
            </a:r>
            <a:r>
              <a:rPr lang="en-US" altLang="zh-CN" i="1" dirty="0"/>
              <a:t>t 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dirty="0"/>
              <a:t> </a:t>
            </a:r>
            <a:r>
              <a:rPr lang="en-US" altLang="zh-CN" i="1" dirty="0"/>
              <a:t>R</a:t>
            </a:r>
            <a:r>
              <a:rPr lang="en-US" altLang="zh-CN" dirty="0"/>
              <a:t>∧</a:t>
            </a:r>
            <a:r>
              <a:rPr lang="en-US" altLang="zh-CN" i="1" dirty="0"/>
              <a:t>t 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S </a:t>
            </a:r>
            <a:r>
              <a:rPr lang="en-US" altLang="zh-CN" dirty="0"/>
              <a:t>}</a:t>
            </a:r>
          </a:p>
          <a:p>
            <a:pPr lvl="1" algn="just" eaLnBrk="1" hangingPunct="1">
              <a:buNone/>
            </a:pPr>
            <a:r>
              <a:rPr lang="en-US" altLang="zh-CN" i="1" dirty="0"/>
              <a:t>        	  R</a:t>
            </a:r>
            <a:r>
              <a:rPr lang="en-US" altLang="zh-CN" dirty="0"/>
              <a:t>∩</a:t>
            </a:r>
            <a:r>
              <a:rPr lang="en-US" altLang="zh-CN" i="1" dirty="0"/>
              <a:t>S</a:t>
            </a:r>
            <a:r>
              <a:rPr lang="en-US" altLang="zh-CN" dirty="0"/>
              <a:t> = </a:t>
            </a:r>
            <a:r>
              <a:rPr lang="en-US" altLang="zh-CN" i="1" dirty="0"/>
              <a:t>R</a:t>
            </a:r>
            <a:r>
              <a:rPr lang="en-US" altLang="zh-CN" dirty="0"/>
              <a:t> –(</a:t>
            </a:r>
            <a:r>
              <a:rPr lang="en-US" altLang="zh-CN" i="1" dirty="0"/>
              <a:t>R</a:t>
            </a:r>
            <a:r>
              <a:rPr lang="en-US" altLang="zh-CN" dirty="0"/>
              <a:t>-</a:t>
            </a:r>
            <a:r>
              <a:rPr lang="en-US" altLang="zh-CN" i="1" dirty="0"/>
              <a:t>S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标题 1"/>
          <p:cNvSpPr>
            <a:spLocks noGrp="1"/>
          </p:cNvSpPr>
          <p:nvPr>
            <p:ph type="title"/>
          </p:nvPr>
        </p:nvSpPr>
        <p:spPr>
          <a:xfrm>
            <a:off x="1828800" y="944167"/>
            <a:ext cx="5543550" cy="486965"/>
          </a:xfrm>
        </p:spPr>
        <p:txBody>
          <a:bodyPr vert="horz" wrap="square" lIns="68580" tIns="34290" rIns="68580" bIns="3429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hangingPunct="1"/>
            <a:r>
              <a:rPr lang="zh-CN" altLang="en-US" sz="27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交 （续）</a:t>
            </a:r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half" idx="1"/>
          </p:nvPr>
        </p:nvGraphicFramePr>
        <p:xfrm>
          <a:off x="1594247" y="2176463"/>
          <a:ext cx="3028950" cy="131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4733925" y="2532460"/>
          <a:ext cx="3028950" cy="110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50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315" marB="343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315" marB="343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315" marB="3431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50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15" marB="343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15" marB="343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15" marB="3431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50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15" marB="343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315" marB="3431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315" marB="3431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内容占位符 8"/>
          <p:cNvGraphicFramePr>
            <a:graphicFrameLocks noGrp="1"/>
          </p:cNvGraphicFramePr>
          <p:nvPr>
            <p:ph sz="quarter" idx="1"/>
          </p:nvPr>
        </p:nvGraphicFramePr>
        <p:xfrm>
          <a:off x="1601629" y="3634979"/>
          <a:ext cx="3028950" cy="131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80" marR="68580" marT="34262" marB="3426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6081" name="TextBox 7"/>
          <p:cNvSpPr txBox="1"/>
          <p:nvPr/>
        </p:nvSpPr>
        <p:spPr>
          <a:xfrm>
            <a:off x="1709737" y="1754982"/>
            <a:ext cx="319318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</a:t>
            </a:r>
            <a:endParaRPr lang="zh-CN" altLang="en-US" sz="1650" dirty="0"/>
          </a:p>
        </p:txBody>
      </p:sp>
      <p:sp>
        <p:nvSpPr>
          <p:cNvPr id="86082" name="TextBox 10"/>
          <p:cNvSpPr txBox="1"/>
          <p:nvPr/>
        </p:nvSpPr>
        <p:spPr>
          <a:xfrm>
            <a:off x="1709738" y="3429000"/>
            <a:ext cx="298480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S</a:t>
            </a:r>
            <a:endParaRPr lang="zh-CN" altLang="en-US" sz="1650" dirty="0"/>
          </a:p>
        </p:txBody>
      </p:sp>
      <p:sp>
        <p:nvSpPr>
          <p:cNvPr id="86083" name="TextBox 11"/>
          <p:cNvSpPr txBox="1"/>
          <p:nvPr/>
        </p:nvSpPr>
        <p:spPr>
          <a:xfrm>
            <a:off x="4904185" y="2041923"/>
            <a:ext cx="736099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 ∩ S</a:t>
            </a:r>
            <a:endParaRPr lang="zh-CN" altLang="en-US" sz="16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（</a:t>
            </a:r>
            <a:r>
              <a:rPr lang="en-US" altLang="zh-CN" sz="2700" dirty="0"/>
              <a:t>4</a:t>
            </a:r>
            <a:r>
              <a:rPr lang="zh-CN" altLang="en-US" sz="2700" dirty="0"/>
              <a:t>）</a:t>
            </a:r>
            <a:r>
              <a:rPr lang="en-US" altLang="zh-CN" sz="2700" dirty="0"/>
              <a:t> </a:t>
            </a:r>
            <a:r>
              <a:rPr lang="zh-CN" altLang="en-US" sz="2700" dirty="0"/>
              <a:t>笛卡儿积（</a:t>
            </a:r>
            <a:r>
              <a:rPr lang="en-US" altLang="zh-CN" sz="2700" dirty="0"/>
              <a:t>Cartesian product</a:t>
            </a:r>
            <a:r>
              <a:rPr lang="zh-CN" altLang="en-US" sz="2700" dirty="0"/>
              <a:t>）</a:t>
            </a:r>
          </a:p>
        </p:txBody>
      </p:sp>
      <p:sp>
        <p:nvSpPr>
          <p:cNvPr id="87043" name="Rectangle 3"/>
          <p:cNvSpPr>
            <a:spLocks noGrp="1"/>
          </p:cNvSpPr>
          <p:nvPr>
            <p:ph idx="1"/>
          </p:nvPr>
        </p:nvSpPr>
        <p:spPr>
          <a:xfrm>
            <a:off x="1116807" y="1417638"/>
            <a:ext cx="6937534" cy="481967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000" dirty="0"/>
              <a:t>严格地讲应该是广义的笛卡儿积（</a:t>
            </a:r>
            <a:r>
              <a:rPr lang="en-US" altLang="zh-CN" sz="2000" dirty="0"/>
              <a:t>extended Cartesian product</a:t>
            </a:r>
            <a:r>
              <a:rPr lang="zh-CN" altLang="en-US" sz="2000" dirty="0"/>
              <a:t>） </a:t>
            </a:r>
          </a:p>
          <a:p>
            <a:pPr algn="just" eaLnBrk="1" hangingPunct="1">
              <a:lnSpc>
                <a:spcPct val="120000"/>
              </a:lnSpc>
            </a:pPr>
            <a:r>
              <a:rPr lang="en-US" altLang="zh-CN" sz="2000" dirty="0"/>
              <a:t>R: </a:t>
            </a:r>
            <a:r>
              <a:rPr lang="en-US" altLang="zh-CN" sz="2000" i="1" dirty="0"/>
              <a:t>n</a:t>
            </a:r>
            <a:r>
              <a:rPr lang="zh-CN" altLang="en-US" sz="2000" dirty="0"/>
              <a:t>目关系，</a:t>
            </a:r>
            <a:r>
              <a:rPr lang="en-US" altLang="zh-CN" sz="2000" i="1" dirty="0"/>
              <a:t>k</a:t>
            </a:r>
            <a:r>
              <a:rPr lang="en-US" altLang="zh-CN" sz="2000" baseline="-30000" dirty="0"/>
              <a:t>1</a:t>
            </a:r>
            <a:r>
              <a:rPr lang="zh-CN" altLang="en-US" sz="2000" dirty="0"/>
              <a:t>个元组</a:t>
            </a:r>
          </a:p>
          <a:p>
            <a:pPr algn="just" eaLnBrk="1" hangingPunct="1">
              <a:lnSpc>
                <a:spcPct val="120000"/>
              </a:lnSpc>
            </a:pPr>
            <a:r>
              <a:rPr lang="en-US" altLang="zh-CN" sz="2000" dirty="0"/>
              <a:t>S: </a:t>
            </a:r>
            <a:r>
              <a:rPr lang="en-US" altLang="zh-CN" sz="2000" i="1" dirty="0"/>
              <a:t>m</a:t>
            </a:r>
            <a:r>
              <a:rPr lang="zh-CN" altLang="en-US" sz="2000" dirty="0"/>
              <a:t>目关系，</a:t>
            </a:r>
            <a:r>
              <a:rPr lang="en-US" altLang="zh-CN" sz="2000" i="1" dirty="0"/>
              <a:t>k</a:t>
            </a:r>
            <a:r>
              <a:rPr lang="en-US" altLang="zh-CN" sz="2000" baseline="-30000" dirty="0"/>
              <a:t>2</a:t>
            </a:r>
            <a:r>
              <a:rPr lang="zh-CN" altLang="en-US" sz="2000" dirty="0"/>
              <a:t>个元组</a:t>
            </a:r>
          </a:p>
          <a:p>
            <a:pPr algn="just" eaLnBrk="1" hangingPunct="1">
              <a:lnSpc>
                <a:spcPct val="120000"/>
              </a:lnSpc>
            </a:pPr>
            <a:r>
              <a:rPr lang="en-US" altLang="zh-CN" sz="2000" i="1" dirty="0"/>
              <a:t>R</a:t>
            </a:r>
            <a:r>
              <a:rPr lang="en-US" altLang="zh-CN" sz="2000" dirty="0"/>
              <a:t>×</a:t>
            </a:r>
            <a:r>
              <a:rPr lang="en-US" altLang="zh-CN" sz="2000" i="1" dirty="0"/>
              <a:t>S</a:t>
            </a:r>
            <a:r>
              <a:rPr lang="en-US" altLang="zh-CN" sz="2000" dirty="0"/>
              <a:t> </a:t>
            </a:r>
          </a:p>
          <a:p>
            <a:pPr lvl="1" algn="just" eaLnBrk="1" hangingPunct="1">
              <a:lnSpc>
                <a:spcPct val="120000"/>
              </a:lnSpc>
            </a:pPr>
            <a:r>
              <a:rPr lang="zh-CN" altLang="en-US" sz="2000" dirty="0"/>
              <a:t>（</a:t>
            </a:r>
            <a:r>
              <a:rPr lang="en-US" altLang="zh-CN" sz="2000" i="1" dirty="0"/>
              <a:t>n</a:t>
            </a:r>
            <a:r>
              <a:rPr lang="en-US" altLang="zh-CN" sz="2000" dirty="0"/>
              <a:t>+</a:t>
            </a:r>
            <a:r>
              <a:rPr lang="en-US" altLang="zh-CN" sz="2000" i="1" dirty="0"/>
              <a:t>m</a:t>
            </a:r>
            <a:r>
              <a:rPr lang="zh-CN" altLang="en-US" sz="2000" dirty="0"/>
              <a:t>）列元组的集合</a:t>
            </a:r>
          </a:p>
          <a:p>
            <a:pPr lvl="2" algn="just" eaLnBrk="1" hangingPunct="1">
              <a:lnSpc>
                <a:spcPct val="12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元组的前</a:t>
            </a:r>
            <a:r>
              <a:rPr lang="en-US" altLang="zh-CN" sz="2000" i="1" dirty="0"/>
              <a:t>n</a:t>
            </a:r>
            <a:r>
              <a:rPr lang="zh-CN" altLang="en-US" sz="2000" dirty="0"/>
              <a:t>列是关系</a:t>
            </a:r>
            <a:r>
              <a:rPr lang="en-US" altLang="zh-CN" sz="2000" i="1" dirty="0"/>
              <a:t>R</a:t>
            </a:r>
            <a:r>
              <a:rPr lang="zh-CN" altLang="en-US" sz="2000" dirty="0"/>
              <a:t>的一个元组</a:t>
            </a:r>
          </a:p>
          <a:p>
            <a:pPr lvl="2" algn="just" eaLnBrk="1" hangingPunct="1">
              <a:lnSpc>
                <a:spcPct val="12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2000" dirty="0"/>
              <a:t>后</a:t>
            </a:r>
            <a:r>
              <a:rPr lang="en-US" altLang="zh-CN" sz="2000" i="1" dirty="0"/>
              <a:t>m</a:t>
            </a:r>
            <a:r>
              <a:rPr lang="zh-CN" altLang="en-US" sz="2000" dirty="0"/>
              <a:t>列是关系</a:t>
            </a:r>
            <a:r>
              <a:rPr lang="en-US" altLang="zh-CN" sz="2000" i="1" dirty="0"/>
              <a:t>S</a:t>
            </a:r>
            <a:r>
              <a:rPr lang="zh-CN" altLang="en-US" sz="2000" dirty="0"/>
              <a:t>的一个元组</a:t>
            </a:r>
          </a:p>
          <a:p>
            <a:pPr lvl="1" algn="just" eaLnBrk="1" hangingPunct="1">
              <a:lnSpc>
                <a:spcPct val="120000"/>
              </a:lnSpc>
            </a:pPr>
            <a:r>
              <a:rPr lang="zh-CN" altLang="en-US" dirty="0"/>
              <a:t> 行：</a:t>
            </a:r>
            <a:r>
              <a:rPr lang="en-US" altLang="zh-CN" i="1" dirty="0"/>
              <a:t>k</a:t>
            </a:r>
            <a:r>
              <a:rPr lang="en-US" altLang="zh-CN" baseline="-30000" dirty="0"/>
              <a:t>1</a:t>
            </a:r>
            <a:r>
              <a:rPr lang="en-US" altLang="zh-CN" dirty="0"/>
              <a:t>×</a:t>
            </a:r>
            <a:r>
              <a:rPr lang="en-US" altLang="zh-CN" i="1" dirty="0"/>
              <a:t>k</a:t>
            </a:r>
            <a:r>
              <a:rPr lang="en-US" altLang="zh-CN" baseline="-30000" dirty="0"/>
              <a:t>2</a:t>
            </a:r>
            <a:r>
              <a:rPr lang="zh-CN" altLang="en-US" dirty="0"/>
              <a:t>个元组</a:t>
            </a:r>
          </a:p>
          <a:p>
            <a:pPr lvl="2" algn="just" eaLnBrk="1" hangingPunct="1">
              <a:lnSpc>
                <a:spcPct val="120000"/>
              </a:lnSpc>
              <a:buSzPct val="87000"/>
              <a:buFont typeface="Wingdings" panose="05000000000000000000" pitchFamily="2" charset="2"/>
              <a:buChar char="l"/>
            </a:pPr>
            <a:r>
              <a:rPr lang="en-US" altLang="zh-CN" sz="1800" i="1" dirty="0"/>
              <a:t>R</a:t>
            </a:r>
            <a:r>
              <a:rPr lang="en-US" altLang="zh-CN" sz="1800" dirty="0"/>
              <a:t>×</a:t>
            </a:r>
            <a:r>
              <a:rPr lang="en-US" altLang="zh-CN" sz="1800" i="1" dirty="0"/>
              <a:t>S</a:t>
            </a:r>
            <a:r>
              <a:rPr lang="en-US" altLang="zh-CN" sz="1800" dirty="0"/>
              <a:t> = {</a:t>
            </a:r>
            <a:r>
              <a:rPr lang="en-US" altLang="zh-CN" sz="1800" i="1" dirty="0"/>
              <a:t>t</a:t>
            </a:r>
            <a:r>
              <a:rPr lang="en-US" altLang="zh-CN" sz="1800" baseline="-30000" dirty="0"/>
              <a:t>r</a:t>
            </a:r>
            <a:r>
              <a:rPr lang="en-US" altLang="zh-CN" sz="1800" dirty="0"/>
              <a:t> </a:t>
            </a:r>
            <a:r>
              <a:rPr lang="en-US" altLang="zh-CN" sz="1800" i="1" dirty="0"/>
              <a:t>t</a:t>
            </a:r>
            <a:r>
              <a:rPr lang="en-US" altLang="zh-CN" sz="1800" baseline="-30000" dirty="0"/>
              <a:t>s</a:t>
            </a:r>
            <a:r>
              <a:rPr lang="en-US" altLang="zh-CN" sz="1800" dirty="0"/>
              <a:t> |</a:t>
            </a:r>
            <a:r>
              <a:rPr lang="en-US" altLang="zh-CN" sz="1800" i="1" dirty="0"/>
              <a:t>t</a:t>
            </a:r>
            <a:r>
              <a:rPr lang="en-US" altLang="zh-CN" sz="1800" baseline="-30000" dirty="0"/>
              <a:t>r</a:t>
            </a:r>
            <a:r>
              <a:rPr lang="en-US" altLang="zh-CN" sz="1800" dirty="0"/>
              <a:t> </a:t>
            </a:r>
            <a:r>
              <a:rPr lang="en-US" altLang="zh-CN" sz="1800" dirty="0">
                <a:sym typeface="Symbol" pitchFamily="18" charset="2"/>
              </a:rPr>
              <a:t></a:t>
            </a:r>
            <a:r>
              <a:rPr lang="en-US" altLang="zh-CN" sz="1800" i="1" dirty="0"/>
              <a:t>R</a:t>
            </a:r>
            <a:r>
              <a:rPr lang="en-US" altLang="zh-CN" sz="1800" dirty="0"/>
              <a:t> ∧ </a:t>
            </a:r>
            <a:r>
              <a:rPr lang="en-US" altLang="zh-CN" sz="1800" i="1" dirty="0"/>
              <a:t>t</a:t>
            </a:r>
            <a:r>
              <a:rPr lang="en-US" altLang="zh-CN" sz="1800" baseline="-30000" dirty="0"/>
              <a:t>s</a:t>
            </a:r>
            <a:r>
              <a:rPr lang="en-US" altLang="zh-CN" sz="1800" dirty="0">
                <a:sym typeface="Symbol" pitchFamily="18" charset="2"/>
              </a:rPr>
              <a:t></a:t>
            </a:r>
            <a:r>
              <a:rPr lang="en-US" altLang="zh-CN" sz="1800" i="1" dirty="0"/>
              <a:t>S</a:t>
            </a:r>
            <a:r>
              <a:rPr lang="en-US" altLang="zh-CN" sz="1800" dirty="0"/>
              <a:t> }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endParaRPr lang="en-US" altLang="zh-CN" dirty="0"/>
          </a:p>
        </p:txBody>
      </p:sp>
      <p:sp>
        <p:nvSpPr>
          <p:cNvPr id="87044" name="Freeform 4"/>
          <p:cNvSpPr/>
          <p:nvPr/>
        </p:nvSpPr>
        <p:spPr>
          <a:xfrm>
            <a:off x="2951821" y="4671139"/>
            <a:ext cx="270272" cy="97631"/>
          </a:xfrm>
          <a:custGeom>
            <a:avLst/>
            <a:gdLst>
              <a:gd name="txL" fmla="*/ 0 w 196"/>
              <a:gd name="txT" fmla="*/ 0 h 82"/>
              <a:gd name="txR" fmla="*/ 196 w 196"/>
              <a:gd name="txB" fmla="*/ 82 h 82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96" h="82">
                <a:moveTo>
                  <a:pt x="0" y="43"/>
                </a:moveTo>
                <a:cubicBezTo>
                  <a:pt x="64" y="0"/>
                  <a:pt x="75" y="4"/>
                  <a:pt x="156" y="17"/>
                </a:cubicBezTo>
                <a:cubicBezTo>
                  <a:pt x="165" y="26"/>
                  <a:pt x="176" y="32"/>
                  <a:pt x="183" y="43"/>
                </a:cubicBezTo>
                <a:cubicBezTo>
                  <a:pt x="190" y="55"/>
                  <a:pt x="196" y="82"/>
                  <a:pt x="196" y="82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135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标题 1"/>
          <p:cNvSpPr>
            <a:spLocks noGrp="1"/>
          </p:cNvSpPr>
          <p:nvPr>
            <p:ph type="title"/>
          </p:nvPr>
        </p:nvSpPr>
        <p:spPr>
          <a:xfrm>
            <a:off x="1818085" y="944166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hangingPunct="1"/>
            <a:r>
              <a:rPr lang="zh-CN" altLang="en-US" sz="27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笛卡儿积 （续）</a:t>
            </a:r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half" idx="1"/>
          </p:nvPr>
        </p:nvGraphicFramePr>
        <p:xfrm>
          <a:off x="1485900" y="2532460"/>
          <a:ext cx="2276475" cy="112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75" marB="342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b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c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b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c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1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b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c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94" marR="68594" marT="34275" marB="342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4031456" y="1916906"/>
          <a:ext cx="3674748" cy="3676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4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2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2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24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24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R.A       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R.B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R.C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S.A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S.B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S.C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c</a:t>
                      </a:r>
                      <a:r>
                        <a:rPr lang="en-US" altLang="zh-CN" sz="1800" b="1" baseline="-25000" dirty="0"/>
                        <a:t>1</a:t>
                      </a:r>
                      <a:endParaRPr lang="zh-CN" altLang="en-US" sz="18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c</a:t>
                      </a:r>
                      <a:r>
                        <a:rPr lang="en-US" altLang="zh-CN" sz="1800" b="1" baseline="-25000" dirty="0"/>
                        <a:t>1</a:t>
                      </a:r>
                      <a:endParaRPr lang="zh-CN" altLang="en-US" sz="18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c</a:t>
                      </a:r>
                      <a:r>
                        <a:rPr lang="en-US" altLang="zh-CN" sz="1800" b="1" baseline="-25000" dirty="0"/>
                        <a:t>1</a:t>
                      </a:r>
                      <a:endParaRPr lang="zh-CN" altLang="en-US" sz="18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a</a:t>
                      </a:r>
                      <a:r>
                        <a:rPr lang="en-US" altLang="zh-CN" sz="1800" b="1" baseline="-25000" dirty="0"/>
                        <a:t>2</a:t>
                      </a:r>
                      <a:endParaRPr lang="zh-CN" altLang="en-US" sz="18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a</a:t>
                      </a:r>
                      <a:r>
                        <a:rPr lang="en-US" altLang="zh-CN" sz="1800" b="1" baseline="-25000" dirty="0"/>
                        <a:t>2</a:t>
                      </a:r>
                      <a:endParaRPr lang="zh-CN" altLang="en-US" sz="18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6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/>
                        <a:t>a</a:t>
                      </a:r>
                      <a:r>
                        <a:rPr lang="en-US" altLang="zh-CN" sz="1800" b="1" baseline="-25000" dirty="0"/>
                        <a:t>2</a:t>
                      </a:r>
                      <a:endParaRPr lang="zh-CN" altLang="en-US" sz="18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3" marR="68593" marT="34296" marB="34296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9" name="内容占位符 8"/>
          <p:cNvGraphicFramePr>
            <a:graphicFrameLocks noGrp="1"/>
          </p:cNvGraphicFramePr>
          <p:nvPr>
            <p:ph sz="quarter" idx="1"/>
          </p:nvPr>
        </p:nvGraphicFramePr>
        <p:xfrm>
          <a:off x="1439466" y="4076700"/>
          <a:ext cx="2376488" cy="1127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7" marR="68587" marT="34312" marB="343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b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c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b</a:t>
                      </a:r>
                      <a:r>
                        <a:rPr lang="en-US" altLang="zh-CN" sz="1400" b="1" baseline="-25000" dirty="0"/>
                        <a:t>3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c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30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a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b</a:t>
                      </a:r>
                      <a:r>
                        <a:rPr lang="en-US" altLang="zh-CN" sz="1400" b="1" baseline="-25000" dirty="0"/>
                        <a:t>2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/>
                        <a:t>c</a:t>
                      </a:r>
                      <a:r>
                        <a:rPr lang="en-US" altLang="zh-CN" sz="1400" b="1" baseline="-25000" dirty="0"/>
                        <a:t>1</a:t>
                      </a:r>
                      <a:endParaRPr lang="zh-CN" altLang="en-US" sz="1400" b="1" baseline="-25000" dirty="0"/>
                    </a:p>
                  </a:txBody>
                  <a:tcPr marL="68587" marR="68587" marT="34312" marB="343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8190" name="TextBox 7"/>
          <p:cNvSpPr txBox="1"/>
          <p:nvPr/>
        </p:nvSpPr>
        <p:spPr>
          <a:xfrm>
            <a:off x="1601391" y="2110979"/>
            <a:ext cx="319318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</a:t>
            </a:r>
            <a:endParaRPr lang="zh-CN" altLang="en-US" sz="1650" dirty="0"/>
          </a:p>
        </p:txBody>
      </p:sp>
      <p:sp>
        <p:nvSpPr>
          <p:cNvPr id="88191" name="TextBox 10"/>
          <p:cNvSpPr txBox="1"/>
          <p:nvPr/>
        </p:nvSpPr>
        <p:spPr>
          <a:xfrm>
            <a:off x="1601391" y="3700463"/>
            <a:ext cx="298480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S</a:t>
            </a:r>
            <a:endParaRPr lang="zh-CN" altLang="en-US" sz="1650" dirty="0"/>
          </a:p>
        </p:txBody>
      </p:sp>
      <p:sp>
        <p:nvSpPr>
          <p:cNvPr id="88192" name="TextBox 11"/>
          <p:cNvSpPr txBox="1"/>
          <p:nvPr/>
        </p:nvSpPr>
        <p:spPr>
          <a:xfrm>
            <a:off x="4139804" y="1593057"/>
            <a:ext cx="848309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 × S </a:t>
            </a:r>
            <a:endParaRPr lang="zh-CN" altLang="en-US" sz="165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2.4 </a:t>
            </a:r>
            <a:r>
              <a:rPr lang="zh-CN" altLang="en-US" sz="3600" dirty="0"/>
              <a:t>关系代数</a:t>
            </a:r>
          </a:p>
        </p:txBody>
      </p:sp>
      <p:sp>
        <p:nvSpPr>
          <p:cNvPr id="89091" name="Rectangle 3"/>
          <p:cNvSpPr>
            <a:spLocks noGrp="1"/>
          </p:cNvSpPr>
          <p:nvPr>
            <p:ph idx="1"/>
          </p:nvPr>
        </p:nvSpPr>
        <p:spPr>
          <a:xfrm>
            <a:off x="1818085" y="1862138"/>
            <a:ext cx="5840015" cy="3640931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139541" indent="0">
              <a:lnSpc>
                <a:spcPct val="180000"/>
              </a:lnSpc>
              <a:buNone/>
            </a:pPr>
            <a:r>
              <a:rPr lang="en-US" altLang="zh-CN" dirty="0"/>
              <a:t>2.4.1 </a:t>
            </a:r>
            <a:r>
              <a:rPr lang="zh-CN" altLang="en-US" dirty="0"/>
              <a:t>传统的集合运算</a:t>
            </a:r>
            <a:endParaRPr lang="zh-CN" altLang="en-US" dirty="0">
              <a:cs typeface="Times New Roman" panose="02020603050405020304" pitchFamily="18" charset="0"/>
            </a:endParaRPr>
          </a:p>
          <a:p>
            <a:pPr marL="139541" indent="0">
              <a:lnSpc>
                <a:spcPct val="180000"/>
              </a:lnSpc>
              <a:buNone/>
            </a:pPr>
            <a:r>
              <a:rPr lang="en-US" altLang="zh-CN" dirty="0">
                <a:solidFill>
                  <a:srgbClr val="00B050"/>
                </a:solidFill>
              </a:rPr>
              <a:t>2.4.2 </a:t>
            </a:r>
            <a:r>
              <a:rPr lang="zh-CN" altLang="en-US" dirty="0">
                <a:solidFill>
                  <a:srgbClr val="00B050"/>
                </a:solidFill>
              </a:rPr>
              <a:t>专门的关系运算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2700" dirty="0"/>
              <a:t>2.4.2 </a:t>
            </a:r>
            <a:r>
              <a:rPr lang="zh-CN" altLang="en-US" sz="2700" dirty="0"/>
              <a:t>专门的关系运算</a:t>
            </a:r>
          </a:p>
        </p:txBody>
      </p:sp>
      <p:sp>
        <p:nvSpPr>
          <p:cNvPr id="90115" name="Rectangle 3"/>
          <p:cNvSpPr>
            <a:spLocks noGrp="1"/>
          </p:cNvSpPr>
          <p:nvPr>
            <p:ph idx="1"/>
          </p:nvPr>
        </p:nvSpPr>
        <p:spPr>
          <a:xfrm>
            <a:off x="683568" y="1692266"/>
            <a:ext cx="7665746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50000"/>
              </a:lnSpc>
              <a:buNone/>
            </a:pPr>
            <a:r>
              <a:rPr lang="zh-CN" altLang="en-US" dirty="0"/>
              <a:t>先引入几个记号 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1</a:t>
            </a:r>
            <a:r>
              <a:rPr lang="zh-CN" altLang="en-US" sz="1800" dirty="0"/>
              <a:t>） </a:t>
            </a:r>
            <a:r>
              <a:rPr lang="en-US" altLang="zh-CN" sz="1800" dirty="0"/>
              <a:t>R</a:t>
            </a:r>
            <a:r>
              <a:rPr lang="zh-CN" altLang="en-US" sz="1800" dirty="0"/>
              <a:t>，</a:t>
            </a:r>
            <a:r>
              <a:rPr lang="en-US" altLang="zh-CN" sz="1800" dirty="0"/>
              <a:t>t</a:t>
            </a:r>
            <a:r>
              <a:rPr lang="en-US" altLang="zh-CN" sz="1800" dirty="0">
                <a:sym typeface="Symbol" pitchFamily="18" charset="2"/>
              </a:rPr>
              <a:t></a:t>
            </a:r>
            <a:r>
              <a:rPr lang="en-US" altLang="zh-CN" sz="1800" dirty="0"/>
              <a:t>R</a:t>
            </a:r>
            <a:r>
              <a:rPr lang="zh-CN" altLang="en-US" sz="1800" dirty="0"/>
              <a:t>，</a:t>
            </a:r>
            <a:r>
              <a:rPr lang="en-US" altLang="zh-CN" sz="1800" dirty="0"/>
              <a:t>t[A</a:t>
            </a:r>
            <a:r>
              <a:rPr lang="en-US" altLang="zh-CN" sz="1800" baseline="-25000" dirty="0"/>
              <a:t>i</a:t>
            </a:r>
            <a:r>
              <a:rPr lang="en-US" altLang="zh-CN" sz="1800" dirty="0"/>
              <a:t>]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1800" dirty="0"/>
              <a:t>         </a:t>
            </a:r>
            <a:r>
              <a:rPr lang="zh-CN" altLang="en-US" sz="1800" dirty="0"/>
              <a:t>设关系模式为</a:t>
            </a:r>
            <a:r>
              <a:rPr lang="en-US" altLang="zh-CN" sz="1800" i="1" dirty="0"/>
              <a:t>R(A</a:t>
            </a:r>
            <a:r>
              <a:rPr lang="en-US" altLang="zh-CN" sz="1800" i="1" baseline="-30000" dirty="0"/>
              <a:t>1</a:t>
            </a:r>
            <a:r>
              <a:rPr lang="zh-CN" altLang="en-US" sz="1800" i="1" dirty="0"/>
              <a:t>，</a:t>
            </a:r>
            <a:r>
              <a:rPr lang="en-US" altLang="zh-CN" sz="1800" i="1" dirty="0"/>
              <a:t>A</a:t>
            </a:r>
            <a:r>
              <a:rPr lang="en-US" altLang="zh-CN" sz="1800" i="1" baseline="-30000" dirty="0"/>
              <a:t>2</a:t>
            </a:r>
            <a:r>
              <a:rPr lang="zh-CN" altLang="en-US" sz="1800" i="1" dirty="0"/>
              <a:t>，</a:t>
            </a:r>
            <a:r>
              <a:rPr lang="en-US" altLang="zh-CN" sz="1800" i="1" dirty="0"/>
              <a:t>…</a:t>
            </a:r>
            <a:r>
              <a:rPr lang="zh-CN" altLang="en-US" sz="1800" i="1" dirty="0"/>
              <a:t>，</a:t>
            </a:r>
            <a:r>
              <a:rPr lang="en-US" altLang="zh-CN" sz="1800" i="1" dirty="0"/>
              <a:t>A</a:t>
            </a:r>
            <a:r>
              <a:rPr lang="en-US" altLang="zh-CN" sz="1800" i="1" baseline="-30000" dirty="0"/>
              <a:t>n</a:t>
            </a:r>
            <a:r>
              <a:rPr lang="en-US" altLang="zh-CN" sz="1800" i="1" dirty="0"/>
              <a:t>)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1800" dirty="0"/>
              <a:t>         </a:t>
            </a:r>
            <a:r>
              <a:rPr lang="zh-CN" altLang="en-US" sz="1800" dirty="0"/>
              <a:t>它的一个关系设为</a:t>
            </a:r>
            <a:r>
              <a:rPr lang="en-US" altLang="zh-CN" sz="1800" i="1" dirty="0">
                <a:solidFill>
                  <a:srgbClr val="FF0000"/>
                </a:solidFill>
              </a:rPr>
              <a:t>R</a:t>
            </a:r>
            <a:endParaRPr lang="en-US" altLang="zh-CN" sz="1800" dirty="0"/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1800" dirty="0"/>
              <a:t>          </a:t>
            </a:r>
            <a:r>
              <a:rPr lang="en-US" altLang="zh-CN" sz="1800" i="1" dirty="0">
                <a:solidFill>
                  <a:srgbClr val="FF0000"/>
                </a:solidFill>
              </a:rPr>
              <a:t>t</a:t>
            </a:r>
            <a:r>
              <a:rPr lang="en-US" altLang="zh-CN" sz="1800" dirty="0">
                <a:solidFill>
                  <a:srgbClr val="FF0000"/>
                </a:solidFill>
                <a:sym typeface="Symbol" pitchFamily="18" charset="2"/>
              </a:rPr>
              <a:t></a:t>
            </a:r>
            <a:r>
              <a:rPr lang="en-US" altLang="zh-CN" sz="1800" i="1" dirty="0">
                <a:solidFill>
                  <a:srgbClr val="FF0000"/>
                </a:solidFill>
              </a:rPr>
              <a:t>R</a:t>
            </a:r>
            <a:r>
              <a:rPr lang="zh-CN" altLang="en-US" sz="1800" dirty="0"/>
              <a:t>表示</a:t>
            </a:r>
            <a:r>
              <a:rPr lang="en-US" altLang="zh-CN" sz="1800" i="1" dirty="0"/>
              <a:t>t</a:t>
            </a:r>
            <a:r>
              <a:rPr lang="zh-CN" altLang="en-US" sz="1800" dirty="0"/>
              <a:t>是</a:t>
            </a:r>
            <a:r>
              <a:rPr lang="en-US" altLang="zh-CN" sz="1800" i="1" dirty="0"/>
              <a:t>R</a:t>
            </a:r>
            <a:r>
              <a:rPr lang="zh-CN" altLang="en-US" sz="1800" dirty="0"/>
              <a:t>的一个元组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800" i="1" dirty="0">
                <a:solidFill>
                  <a:srgbClr val="FF0000"/>
                </a:solidFill>
              </a:rPr>
              <a:t>          </a:t>
            </a:r>
            <a:r>
              <a:rPr lang="en-US" altLang="zh-CN" sz="1800" i="1" dirty="0">
                <a:solidFill>
                  <a:srgbClr val="FF0000"/>
                </a:solidFill>
              </a:rPr>
              <a:t>t</a:t>
            </a:r>
            <a:r>
              <a:rPr lang="en-US" altLang="zh-CN" sz="1800" dirty="0">
                <a:solidFill>
                  <a:srgbClr val="FF0000"/>
                </a:solidFill>
              </a:rPr>
              <a:t>[</a:t>
            </a:r>
            <a:r>
              <a:rPr lang="en-US" altLang="zh-CN" sz="1800" i="1" dirty="0">
                <a:solidFill>
                  <a:srgbClr val="FF0000"/>
                </a:solidFill>
              </a:rPr>
              <a:t>A</a:t>
            </a:r>
            <a:r>
              <a:rPr lang="en-US" altLang="zh-CN" sz="1800" i="1" baseline="-30000" dirty="0">
                <a:solidFill>
                  <a:srgbClr val="FF0000"/>
                </a:solidFill>
              </a:rPr>
              <a:t>i</a:t>
            </a:r>
            <a:r>
              <a:rPr lang="en-US" altLang="zh-CN" sz="1800" dirty="0">
                <a:solidFill>
                  <a:srgbClr val="FF0000"/>
                </a:solidFill>
              </a:rPr>
              <a:t>]</a:t>
            </a:r>
            <a:r>
              <a:rPr lang="zh-CN" altLang="en-US" sz="1800" dirty="0"/>
              <a:t>则表示元组</a:t>
            </a:r>
            <a:r>
              <a:rPr lang="en-US" altLang="zh-CN" sz="1800" i="1" dirty="0"/>
              <a:t>t</a:t>
            </a:r>
            <a:r>
              <a:rPr lang="zh-CN" altLang="en-US" sz="1800" dirty="0"/>
              <a:t>中相应于属性</a:t>
            </a:r>
            <a:r>
              <a:rPr lang="en-US" altLang="zh-CN" sz="1800" i="1" dirty="0"/>
              <a:t>A</a:t>
            </a:r>
            <a:r>
              <a:rPr lang="en-US" altLang="zh-CN" sz="1800" i="1" baseline="-30000" dirty="0"/>
              <a:t>i</a:t>
            </a:r>
            <a:r>
              <a:rPr lang="zh-CN" altLang="en-US" sz="1800" dirty="0"/>
              <a:t>的一个分量</a:t>
            </a:r>
            <a:r>
              <a:rPr lang="zh-CN" altLang="en-US" dirty="0"/>
              <a:t> </a:t>
            </a:r>
          </a:p>
          <a:p>
            <a:pPr eaLnBrk="1" hangingPunct="1">
              <a:buNone/>
            </a:pPr>
            <a:endParaRPr lang="en-US" altLang="zh-CN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专门的关系运算（续）</a:t>
            </a:r>
            <a:endParaRPr lang="en-US" altLang="zh-CN" sz="3600" dirty="0"/>
          </a:p>
        </p:txBody>
      </p:sp>
      <p:sp>
        <p:nvSpPr>
          <p:cNvPr id="91139" name="Rectangle 3"/>
          <p:cNvSpPr>
            <a:spLocks noGrp="1"/>
          </p:cNvSpPr>
          <p:nvPr>
            <p:ph idx="1"/>
          </p:nvPr>
        </p:nvSpPr>
        <p:spPr>
          <a:xfrm>
            <a:off x="953598" y="1808560"/>
            <a:ext cx="7722858" cy="3564731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eaLnBrk="1" hangingPunct="1">
              <a:buNone/>
            </a:pPr>
            <a:r>
              <a:rPr lang="zh-CN" altLang="en-US" sz="1800" dirty="0"/>
              <a:t>（</a:t>
            </a:r>
            <a:r>
              <a:rPr lang="en-US" altLang="zh-CN" sz="1800" dirty="0"/>
              <a:t>2</a:t>
            </a:r>
            <a:r>
              <a:rPr lang="zh-CN" altLang="en-US" sz="1800" dirty="0"/>
              <a:t>） </a:t>
            </a:r>
            <a:r>
              <a:rPr lang="en-US" altLang="zh-CN" sz="1800" dirty="0"/>
              <a:t>A</a:t>
            </a:r>
            <a:r>
              <a:rPr lang="zh-CN" altLang="en-US" sz="1800" dirty="0"/>
              <a:t>，</a:t>
            </a:r>
            <a:r>
              <a:rPr lang="en-US" altLang="zh-CN" sz="1800" dirty="0"/>
              <a:t>t[A]</a:t>
            </a:r>
            <a:r>
              <a:rPr lang="zh-CN" altLang="en-US" sz="1800" dirty="0"/>
              <a:t>， </a:t>
            </a:r>
            <a:r>
              <a:rPr lang="en-US" altLang="zh-CN" sz="1800" dirty="0"/>
              <a:t>A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en-US" altLang="zh-CN" dirty="0"/>
              <a:t>   </a:t>
            </a:r>
            <a:r>
              <a:rPr lang="zh-CN" altLang="en-US" dirty="0"/>
              <a:t>若</a:t>
            </a:r>
            <a:r>
              <a:rPr lang="en-US" altLang="zh-CN" i="1" dirty="0">
                <a:solidFill>
                  <a:srgbClr val="FF0000"/>
                </a:solidFill>
              </a:rPr>
              <a:t>A</a:t>
            </a:r>
            <a:r>
              <a:rPr lang="en-US" altLang="zh-CN" dirty="0"/>
              <a:t>={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i1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ik</a:t>
            </a:r>
            <a:r>
              <a:rPr lang="en-US" altLang="zh-CN" dirty="0"/>
              <a:t>}</a:t>
            </a:r>
            <a:r>
              <a:rPr lang="zh-CN" altLang="en-US" dirty="0"/>
              <a:t>，其中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i1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ik</a:t>
            </a:r>
            <a:r>
              <a:rPr lang="zh-CN" altLang="en-US" dirty="0"/>
              <a:t>是</a:t>
            </a:r>
            <a:r>
              <a:rPr lang="en-US" altLang="zh-CN" i="1" dirty="0"/>
              <a:t>A</a:t>
            </a:r>
            <a:r>
              <a:rPr lang="en-US" altLang="zh-CN" baseline="-30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baseline="-30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n</a:t>
            </a:r>
            <a:r>
              <a:rPr lang="zh-CN" altLang="en-US" dirty="0"/>
              <a:t>中的一部分，则</a:t>
            </a:r>
            <a:r>
              <a:rPr lang="en-US" altLang="zh-CN" i="1" dirty="0"/>
              <a:t>A</a:t>
            </a:r>
            <a:r>
              <a:rPr lang="zh-CN" altLang="en-US" dirty="0"/>
              <a:t>称为属性列或属性组。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zh-CN" altLang="en-US" dirty="0"/>
              <a:t>   </a:t>
            </a:r>
            <a:r>
              <a:rPr lang="en-US" altLang="zh-CN" i="1" dirty="0">
                <a:solidFill>
                  <a:srgbClr val="FF0000"/>
                </a:solidFill>
              </a:rPr>
              <a:t>t[A]</a:t>
            </a:r>
            <a:r>
              <a:rPr lang="en-US" altLang="zh-CN" dirty="0"/>
              <a:t>=(</a:t>
            </a:r>
            <a:r>
              <a:rPr lang="en-US" altLang="zh-CN" i="1" dirty="0"/>
              <a:t>t</a:t>
            </a:r>
            <a:r>
              <a:rPr lang="en-US" altLang="zh-CN" dirty="0"/>
              <a:t>[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</a:t>
            </a:r>
            <a:r>
              <a:rPr lang="en-US" altLang="zh-CN" baseline="-30000" dirty="0"/>
              <a:t>1</a:t>
            </a:r>
            <a:r>
              <a:rPr lang="en-US" altLang="zh-CN" dirty="0"/>
              <a:t>]</a:t>
            </a:r>
            <a:r>
              <a:rPr lang="zh-CN" altLang="en-US" dirty="0"/>
              <a:t>，</a:t>
            </a:r>
            <a:r>
              <a:rPr lang="en-US" altLang="zh-CN" i="1" dirty="0"/>
              <a:t>t</a:t>
            </a:r>
            <a:r>
              <a:rPr lang="en-US" altLang="zh-CN" dirty="0"/>
              <a:t>[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</a:t>
            </a:r>
            <a:r>
              <a:rPr lang="en-US" altLang="zh-CN" baseline="-30000" dirty="0"/>
              <a:t>2</a:t>
            </a:r>
            <a:r>
              <a:rPr lang="en-US" altLang="zh-CN" dirty="0"/>
              <a:t>]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t</a:t>
            </a:r>
            <a:r>
              <a:rPr lang="en-US" altLang="zh-CN" dirty="0"/>
              <a:t>[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ik</a:t>
            </a:r>
            <a:r>
              <a:rPr lang="en-US" altLang="zh-CN" dirty="0"/>
              <a:t>])</a:t>
            </a:r>
            <a:r>
              <a:rPr lang="zh-CN" altLang="en-US" dirty="0"/>
              <a:t>表示元组</a:t>
            </a:r>
            <a:r>
              <a:rPr lang="en-US" altLang="zh-CN" i="1" dirty="0"/>
              <a:t>t</a:t>
            </a:r>
            <a:r>
              <a:rPr lang="zh-CN" altLang="en-US" dirty="0"/>
              <a:t>在属性列</a:t>
            </a:r>
            <a:r>
              <a:rPr lang="en-US" altLang="zh-CN" i="1" dirty="0"/>
              <a:t>A</a:t>
            </a:r>
            <a:r>
              <a:rPr lang="zh-CN" altLang="en-US" dirty="0"/>
              <a:t>上诸分量的集合。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zh-CN" altLang="en-US" i="1" dirty="0">
                <a:solidFill>
                  <a:srgbClr val="E02920"/>
                </a:solidFill>
              </a:rPr>
              <a:t>   </a:t>
            </a:r>
            <a:r>
              <a:rPr lang="en-US" altLang="zh-CN" i="1" dirty="0">
                <a:solidFill>
                  <a:srgbClr val="E02920"/>
                </a:solidFill>
              </a:rPr>
              <a:t>A</a:t>
            </a:r>
            <a:r>
              <a:rPr lang="zh-CN" altLang="en-US" dirty="0"/>
              <a:t>则表示</a:t>
            </a:r>
            <a:r>
              <a:rPr lang="en-US" altLang="zh-CN" dirty="0"/>
              <a:t>{</a:t>
            </a:r>
            <a:r>
              <a:rPr lang="en-US" altLang="zh-CN" i="1" dirty="0"/>
              <a:t>A</a:t>
            </a:r>
            <a:r>
              <a:rPr lang="en-US" altLang="zh-CN" baseline="-30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baseline="-30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n</a:t>
            </a:r>
            <a:r>
              <a:rPr lang="en-US" altLang="zh-CN" dirty="0"/>
              <a:t>}</a:t>
            </a:r>
            <a:r>
              <a:rPr lang="zh-CN" altLang="en-US" dirty="0"/>
              <a:t>中去掉</a:t>
            </a:r>
            <a:r>
              <a:rPr lang="en-US" altLang="zh-CN" dirty="0"/>
              <a:t>{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</a:t>
            </a:r>
            <a:r>
              <a:rPr lang="en-US" altLang="zh-CN" baseline="-30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</a:t>
            </a:r>
            <a:r>
              <a:rPr lang="en-US" altLang="zh-CN" baseline="-30000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…</a:t>
            </a:r>
            <a:r>
              <a:rPr lang="zh-CN" altLang="en-US" dirty="0"/>
              <a:t>，</a:t>
            </a:r>
            <a:r>
              <a:rPr lang="en-US" altLang="zh-CN" i="1" dirty="0"/>
              <a:t>A</a:t>
            </a:r>
            <a:r>
              <a:rPr lang="en-US" altLang="zh-CN" i="1" baseline="-30000" dirty="0"/>
              <a:t>ik</a:t>
            </a:r>
            <a:r>
              <a:rPr lang="en-US" altLang="zh-CN" dirty="0"/>
              <a:t>}</a:t>
            </a:r>
            <a:r>
              <a:rPr lang="zh-CN" altLang="en-US" dirty="0"/>
              <a:t>后剩余的属性组。 </a:t>
            </a:r>
          </a:p>
        </p:txBody>
      </p:sp>
      <p:sp>
        <p:nvSpPr>
          <p:cNvPr id="91140" name="Line 4"/>
          <p:cNvSpPr/>
          <p:nvPr/>
        </p:nvSpPr>
        <p:spPr>
          <a:xfrm>
            <a:off x="2771800" y="1808561"/>
            <a:ext cx="144016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1141" name="Line 5"/>
          <p:cNvSpPr/>
          <p:nvPr/>
        </p:nvSpPr>
        <p:spPr>
          <a:xfrm>
            <a:off x="1691680" y="4221088"/>
            <a:ext cx="243458" cy="0"/>
          </a:xfrm>
          <a:prstGeom prst="line">
            <a:avLst/>
          </a:prstGeom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专门的关系运算（续）</a:t>
            </a:r>
            <a:endParaRPr lang="en-US" altLang="zh-CN" sz="3600" dirty="0"/>
          </a:p>
        </p:txBody>
      </p:sp>
      <p:sp>
        <p:nvSpPr>
          <p:cNvPr id="92163" name="Rectangle 3"/>
          <p:cNvSpPr>
            <a:spLocks noGrp="1"/>
          </p:cNvSpPr>
          <p:nvPr>
            <p:ph idx="1"/>
          </p:nvPr>
        </p:nvSpPr>
        <p:spPr>
          <a:xfrm>
            <a:off x="1223628" y="1885950"/>
            <a:ext cx="6207063" cy="3086100"/>
          </a:xfrm>
        </p:spPr>
        <p:txBody>
          <a:bodyPr vert="horz" wrap="square" lIns="68580" tIns="34290" rIns="68580" bIns="34290" anchor="t" anchorCtr="0">
            <a:normAutofit fontScale="85000" lnSpcReduction="10000"/>
          </a:bodyPr>
          <a:lstStyle/>
          <a:p>
            <a:pPr lvl="1" eaLnBrk="1" hangingPunct="1">
              <a:lnSpc>
                <a:spcPct val="150000"/>
              </a:lnSpc>
              <a:buNone/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 </a:t>
            </a:r>
            <a:r>
              <a:rPr lang="en-US" altLang="zh-CN" i="1" dirty="0"/>
              <a:t>t</a:t>
            </a:r>
            <a:r>
              <a:rPr lang="en-US" altLang="zh-CN" baseline="-30000" dirty="0"/>
              <a:t>r </a:t>
            </a:r>
            <a:r>
              <a:rPr lang="en-US" altLang="zh-CN" i="1" dirty="0"/>
              <a:t>t</a:t>
            </a:r>
            <a:r>
              <a:rPr lang="en-US" altLang="zh-CN" baseline="-30000" dirty="0"/>
              <a:t>s</a:t>
            </a:r>
            <a:endParaRPr lang="en-US" altLang="zh-CN" dirty="0"/>
          </a:p>
          <a:p>
            <a:pPr lvl="1" eaLnBrk="1" hangingPunct="1">
              <a:lnSpc>
                <a:spcPct val="150000"/>
              </a:lnSpc>
              <a:buNone/>
            </a:pPr>
            <a:r>
              <a:rPr lang="en-US" altLang="zh-CN" i="1" dirty="0"/>
              <a:t>    R</a:t>
            </a:r>
            <a:r>
              <a:rPr lang="zh-CN" altLang="en-US" dirty="0"/>
              <a:t>为</a:t>
            </a:r>
            <a:r>
              <a:rPr lang="en-US" altLang="zh-CN" i="1" dirty="0"/>
              <a:t>n</a:t>
            </a:r>
            <a:r>
              <a:rPr lang="zh-CN" altLang="en-US" dirty="0"/>
              <a:t>目关系，</a:t>
            </a:r>
            <a:r>
              <a:rPr lang="en-US" altLang="zh-CN" i="1" dirty="0"/>
              <a:t>S</a:t>
            </a:r>
            <a:r>
              <a:rPr lang="zh-CN" altLang="en-US" dirty="0"/>
              <a:t>为</a:t>
            </a:r>
            <a:r>
              <a:rPr lang="en-US" altLang="zh-CN" i="1" dirty="0"/>
              <a:t>m</a:t>
            </a:r>
            <a:r>
              <a:rPr lang="zh-CN" altLang="en-US" dirty="0"/>
              <a:t>目关系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zh-CN" altLang="en-US" dirty="0"/>
              <a:t>    </a:t>
            </a:r>
            <a:r>
              <a:rPr lang="en-US" altLang="zh-CN" i="1" dirty="0"/>
              <a:t>t</a:t>
            </a:r>
            <a:r>
              <a:rPr lang="en-US" altLang="zh-CN" baseline="-30000" dirty="0"/>
              <a:t>r 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R</a:t>
            </a:r>
            <a:r>
              <a:rPr lang="zh-CN" altLang="en-US" dirty="0"/>
              <a:t>，</a:t>
            </a:r>
            <a:r>
              <a:rPr lang="en-US" altLang="zh-CN" i="1" dirty="0"/>
              <a:t>t</a:t>
            </a:r>
            <a:r>
              <a:rPr lang="en-US" altLang="zh-CN" baseline="-30000" dirty="0"/>
              <a:t>s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S</a:t>
            </a:r>
            <a:r>
              <a:rPr lang="zh-CN" altLang="en-US" dirty="0"/>
              <a:t>， </a:t>
            </a:r>
            <a:r>
              <a:rPr lang="en-US" altLang="zh-CN" i="1" dirty="0">
                <a:solidFill>
                  <a:srgbClr val="E02920"/>
                </a:solidFill>
              </a:rPr>
              <a:t>t</a:t>
            </a:r>
            <a:r>
              <a:rPr lang="en-US" altLang="zh-CN" baseline="-30000" dirty="0">
                <a:solidFill>
                  <a:srgbClr val="E02920"/>
                </a:solidFill>
              </a:rPr>
              <a:t>r </a:t>
            </a:r>
            <a:r>
              <a:rPr lang="en-US" altLang="zh-CN" i="1" dirty="0">
                <a:solidFill>
                  <a:srgbClr val="E02920"/>
                </a:solidFill>
              </a:rPr>
              <a:t>t</a:t>
            </a:r>
            <a:r>
              <a:rPr lang="en-US" altLang="zh-CN" baseline="-30000" dirty="0">
                <a:solidFill>
                  <a:srgbClr val="E02920"/>
                </a:solidFill>
              </a:rPr>
              <a:t>s</a:t>
            </a:r>
            <a:r>
              <a:rPr lang="zh-CN" altLang="en-US" dirty="0"/>
              <a:t>称为元组的连接或元组的串接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zh-CN" altLang="en-US" dirty="0"/>
              <a:t>    </a:t>
            </a:r>
            <a:r>
              <a:rPr lang="en-US" altLang="zh-CN" i="1" dirty="0">
                <a:solidFill>
                  <a:srgbClr val="E02920"/>
                </a:solidFill>
              </a:rPr>
              <a:t>t</a:t>
            </a:r>
            <a:r>
              <a:rPr lang="en-US" altLang="zh-CN" baseline="-30000" dirty="0">
                <a:solidFill>
                  <a:srgbClr val="E02920"/>
                </a:solidFill>
              </a:rPr>
              <a:t>r </a:t>
            </a:r>
            <a:r>
              <a:rPr lang="en-US" altLang="zh-CN" i="1" dirty="0">
                <a:solidFill>
                  <a:srgbClr val="E02920"/>
                </a:solidFill>
              </a:rPr>
              <a:t>t</a:t>
            </a:r>
            <a:r>
              <a:rPr lang="en-US" altLang="zh-CN" baseline="-30000" dirty="0">
                <a:solidFill>
                  <a:srgbClr val="E02920"/>
                </a:solidFill>
              </a:rPr>
              <a:t>s</a:t>
            </a:r>
            <a:r>
              <a:rPr lang="zh-CN" altLang="en-US" dirty="0"/>
              <a:t>是一个</a:t>
            </a:r>
            <a:r>
              <a:rPr lang="en-US" altLang="zh-CN" i="1" dirty="0"/>
              <a:t>n</a:t>
            </a:r>
            <a:r>
              <a:rPr lang="en-US" altLang="zh-CN" dirty="0"/>
              <a:t> + </a:t>
            </a:r>
            <a:r>
              <a:rPr lang="en-US" altLang="zh-CN" i="1" dirty="0"/>
              <a:t>m</a:t>
            </a:r>
            <a:r>
              <a:rPr lang="zh-CN" altLang="en-US" dirty="0"/>
              <a:t>列的元组</a:t>
            </a:r>
            <a:endParaRPr lang="en-US" altLang="zh-CN" dirty="0"/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前</a:t>
            </a:r>
            <a:r>
              <a:rPr lang="en-US" altLang="zh-CN" i="1" dirty="0"/>
              <a:t>n</a:t>
            </a:r>
            <a:r>
              <a:rPr lang="zh-CN" altLang="en-US" dirty="0"/>
              <a:t>个分量为</a:t>
            </a:r>
            <a:r>
              <a:rPr lang="en-US" altLang="zh-CN" i="1" dirty="0"/>
              <a:t>R</a:t>
            </a:r>
            <a:r>
              <a:rPr lang="zh-CN" altLang="en-US" dirty="0"/>
              <a:t>中的一个</a:t>
            </a:r>
            <a:r>
              <a:rPr lang="en-US" altLang="zh-CN" i="1" dirty="0"/>
              <a:t>n</a:t>
            </a:r>
            <a:r>
              <a:rPr lang="zh-CN" altLang="en-US" dirty="0"/>
              <a:t>元组</a:t>
            </a:r>
            <a:endParaRPr lang="en-US" altLang="zh-CN" dirty="0"/>
          </a:p>
          <a:p>
            <a:pPr lvl="2" eaLnBrk="1" hangingPunct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后</a:t>
            </a:r>
            <a:r>
              <a:rPr lang="en-US" altLang="zh-CN" i="1" dirty="0"/>
              <a:t>m</a:t>
            </a:r>
            <a:r>
              <a:rPr lang="zh-CN" altLang="en-US" dirty="0"/>
              <a:t>个分量为</a:t>
            </a:r>
            <a:r>
              <a:rPr lang="en-US" altLang="zh-CN" i="1" dirty="0"/>
              <a:t>S</a:t>
            </a:r>
            <a:r>
              <a:rPr lang="zh-CN" altLang="en-US" dirty="0"/>
              <a:t>中的一个</a:t>
            </a:r>
            <a:r>
              <a:rPr lang="en-US" altLang="zh-CN" i="1" dirty="0"/>
              <a:t>m</a:t>
            </a:r>
            <a:r>
              <a:rPr lang="zh-CN" altLang="en-US" dirty="0"/>
              <a:t>元组 </a:t>
            </a:r>
          </a:p>
        </p:txBody>
      </p:sp>
      <p:sp>
        <p:nvSpPr>
          <p:cNvPr id="92164" name="Freeform 4"/>
          <p:cNvSpPr/>
          <p:nvPr/>
        </p:nvSpPr>
        <p:spPr>
          <a:xfrm>
            <a:off x="2300852" y="1970485"/>
            <a:ext cx="233363" cy="110728"/>
          </a:xfrm>
          <a:custGeom>
            <a:avLst/>
            <a:gdLst>
              <a:gd name="txL" fmla="*/ 0 w 196"/>
              <a:gd name="txT" fmla="*/ 0 h 82"/>
              <a:gd name="txR" fmla="*/ 196 w 196"/>
              <a:gd name="txB" fmla="*/ 82 h 82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96" h="82">
                <a:moveTo>
                  <a:pt x="0" y="43"/>
                </a:moveTo>
                <a:cubicBezTo>
                  <a:pt x="64" y="0"/>
                  <a:pt x="75" y="4"/>
                  <a:pt x="156" y="17"/>
                </a:cubicBezTo>
                <a:cubicBezTo>
                  <a:pt x="165" y="26"/>
                  <a:pt x="176" y="32"/>
                  <a:pt x="183" y="43"/>
                </a:cubicBezTo>
                <a:cubicBezTo>
                  <a:pt x="190" y="55"/>
                  <a:pt x="196" y="82"/>
                  <a:pt x="196" y="82"/>
                </a:cubicBezTo>
              </a:path>
            </a:pathLst>
          </a:custGeom>
          <a:noFill/>
          <a:ln w="9525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1350"/>
          </a:p>
        </p:txBody>
      </p:sp>
      <p:sp>
        <p:nvSpPr>
          <p:cNvPr id="92165" name="Freeform 5"/>
          <p:cNvSpPr/>
          <p:nvPr/>
        </p:nvSpPr>
        <p:spPr>
          <a:xfrm>
            <a:off x="3437874" y="2903935"/>
            <a:ext cx="233363" cy="97631"/>
          </a:xfrm>
          <a:custGeom>
            <a:avLst/>
            <a:gdLst>
              <a:gd name="txL" fmla="*/ 0 w 196"/>
              <a:gd name="txT" fmla="*/ 0 h 82"/>
              <a:gd name="txR" fmla="*/ 196 w 196"/>
              <a:gd name="txB" fmla="*/ 82 h 82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96" h="82">
                <a:moveTo>
                  <a:pt x="0" y="43"/>
                </a:moveTo>
                <a:cubicBezTo>
                  <a:pt x="64" y="0"/>
                  <a:pt x="75" y="4"/>
                  <a:pt x="156" y="17"/>
                </a:cubicBezTo>
                <a:cubicBezTo>
                  <a:pt x="165" y="26"/>
                  <a:pt x="176" y="32"/>
                  <a:pt x="183" y="43"/>
                </a:cubicBezTo>
                <a:cubicBezTo>
                  <a:pt x="190" y="55"/>
                  <a:pt x="196" y="82"/>
                  <a:pt x="196" y="82"/>
                </a:cubicBezTo>
              </a:path>
            </a:pathLst>
          </a:custGeom>
          <a:noFill/>
          <a:ln w="9525" cap="flat" cmpd="sng">
            <a:solidFill>
              <a:srgbClr val="E0292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1350"/>
          </a:p>
        </p:txBody>
      </p:sp>
      <p:sp>
        <p:nvSpPr>
          <p:cNvPr id="92166" name="Freeform 6"/>
          <p:cNvSpPr/>
          <p:nvPr/>
        </p:nvSpPr>
        <p:spPr>
          <a:xfrm>
            <a:off x="1925706" y="3380185"/>
            <a:ext cx="233363" cy="97631"/>
          </a:xfrm>
          <a:custGeom>
            <a:avLst/>
            <a:gdLst>
              <a:gd name="txL" fmla="*/ 0 w 196"/>
              <a:gd name="txT" fmla="*/ 0 h 82"/>
              <a:gd name="txR" fmla="*/ 196 w 196"/>
              <a:gd name="txB" fmla="*/ 82 h 82"/>
            </a:gdLst>
            <a:ahLst/>
            <a:cxnLst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196" h="82">
                <a:moveTo>
                  <a:pt x="0" y="43"/>
                </a:moveTo>
                <a:cubicBezTo>
                  <a:pt x="64" y="0"/>
                  <a:pt x="75" y="4"/>
                  <a:pt x="156" y="17"/>
                </a:cubicBezTo>
                <a:cubicBezTo>
                  <a:pt x="165" y="26"/>
                  <a:pt x="176" y="32"/>
                  <a:pt x="183" y="43"/>
                </a:cubicBezTo>
                <a:cubicBezTo>
                  <a:pt x="190" y="55"/>
                  <a:pt x="196" y="82"/>
                  <a:pt x="196" y="82"/>
                </a:cubicBezTo>
              </a:path>
            </a:pathLst>
          </a:custGeom>
          <a:noFill/>
          <a:ln w="9525" cap="flat" cmpd="sng">
            <a:solidFill>
              <a:srgbClr val="E0292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135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专门的关系运算（续）</a:t>
            </a:r>
            <a:endParaRPr lang="en-US" altLang="zh-CN" sz="3600" dirty="0"/>
          </a:p>
        </p:txBody>
      </p:sp>
      <p:sp>
        <p:nvSpPr>
          <p:cNvPr id="93187" name="Rectangle 3"/>
          <p:cNvSpPr>
            <a:spLocks noGrp="1"/>
          </p:cNvSpPr>
          <p:nvPr>
            <p:ph idx="1"/>
          </p:nvPr>
        </p:nvSpPr>
        <p:spPr>
          <a:xfrm>
            <a:off x="737574" y="1692266"/>
            <a:ext cx="7611740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1" algn="just" eaLnBrk="1" hangingPunct="1">
              <a:lnSpc>
                <a:spcPct val="140000"/>
              </a:lnSpc>
              <a:buNone/>
            </a:pPr>
            <a:r>
              <a:rPr lang="zh-CN" altLang="en-US" dirty="0"/>
              <a:t>（</a:t>
            </a:r>
            <a:r>
              <a:rPr lang="en-US" altLang="zh-CN" dirty="0"/>
              <a:t>4</a:t>
            </a:r>
            <a:r>
              <a:rPr lang="zh-CN" altLang="en-US" dirty="0"/>
              <a:t>）象集</a:t>
            </a:r>
            <a:r>
              <a:rPr lang="en-US" altLang="zh-CN" i="1" dirty="0"/>
              <a:t>Z</a:t>
            </a:r>
            <a:r>
              <a:rPr lang="en-US" altLang="zh-CN" baseline="-30000" dirty="0"/>
              <a:t>x</a:t>
            </a:r>
            <a:endParaRPr lang="en-US" altLang="zh-CN" dirty="0"/>
          </a:p>
          <a:p>
            <a:pPr lvl="1" algn="just" eaLnBrk="1" hangingPunct="1">
              <a:lnSpc>
                <a:spcPct val="140000"/>
              </a:lnSpc>
              <a:buNone/>
            </a:pPr>
            <a:r>
              <a:rPr lang="en-US" altLang="zh-CN" dirty="0"/>
              <a:t>  </a:t>
            </a:r>
            <a:r>
              <a:rPr lang="zh-CN" altLang="en-US" dirty="0"/>
              <a:t>给定一个关系</a:t>
            </a:r>
            <a:r>
              <a:rPr lang="en-US" altLang="zh-CN" i="1" dirty="0"/>
              <a:t>R</a:t>
            </a:r>
            <a:r>
              <a:rPr lang="zh-CN" altLang="en-US" dirty="0"/>
              <a:t>（</a:t>
            </a:r>
            <a:r>
              <a:rPr lang="en-US" altLang="zh-CN" i="1" dirty="0"/>
              <a:t>X</a:t>
            </a:r>
            <a:r>
              <a:rPr lang="zh-CN" altLang="en-US" dirty="0"/>
              <a:t>，</a:t>
            </a:r>
            <a:r>
              <a:rPr lang="en-US" altLang="zh-CN" i="1" dirty="0"/>
              <a:t>Z</a:t>
            </a:r>
            <a:r>
              <a:rPr lang="zh-CN" altLang="en-US" dirty="0"/>
              <a:t>），</a:t>
            </a:r>
            <a:r>
              <a:rPr lang="en-US" altLang="zh-CN" i="1" dirty="0"/>
              <a:t>X</a:t>
            </a:r>
            <a:r>
              <a:rPr lang="zh-CN" altLang="en-US" dirty="0"/>
              <a:t>和</a:t>
            </a:r>
            <a:r>
              <a:rPr lang="en-US" altLang="zh-CN" i="1" dirty="0"/>
              <a:t>Z</a:t>
            </a:r>
            <a:r>
              <a:rPr lang="zh-CN" altLang="en-US" dirty="0"/>
              <a:t>为属性组</a:t>
            </a:r>
          </a:p>
          <a:p>
            <a:pPr lvl="1" algn="just" eaLnBrk="1" hangingPunct="1">
              <a:lnSpc>
                <a:spcPct val="140000"/>
              </a:lnSpc>
              <a:buNone/>
            </a:pPr>
            <a:r>
              <a:rPr lang="zh-CN" altLang="en-US" dirty="0"/>
              <a:t>  当</a:t>
            </a:r>
            <a:r>
              <a:rPr lang="en-US" altLang="zh-CN" i="1" dirty="0"/>
              <a:t>t</a:t>
            </a:r>
            <a:r>
              <a:rPr lang="en-US" altLang="zh-CN" dirty="0"/>
              <a:t>[</a:t>
            </a:r>
            <a:r>
              <a:rPr lang="en-US" altLang="zh-CN" i="1" dirty="0"/>
              <a:t>X</a:t>
            </a:r>
            <a:r>
              <a:rPr lang="en-US" altLang="zh-CN" dirty="0"/>
              <a:t>]=</a:t>
            </a:r>
            <a:r>
              <a:rPr lang="en-US" altLang="zh-CN" i="1" dirty="0"/>
              <a:t>x</a:t>
            </a:r>
            <a:r>
              <a:rPr lang="zh-CN" altLang="en-US" dirty="0"/>
              <a:t>时，</a:t>
            </a:r>
            <a:r>
              <a:rPr lang="en-US" altLang="zh-CN" i="1" dirty="0"/>
              <a:t>x</a:t>
            </a:r>
            <a:r>
              <a:rPr lang="zh-CN" altLang="en-US" dirty="0"/>
              <a:t>在</a:t>
            </a:r>
            <a:r>
              <a:rPr lang="en-US" altLang="zh-CN" i="1" dirty="0"/>
              <a:t>R</a:t>
            </a:r>
            <a:r>
              <a:rPr lang="zh-CN" altLang="en-US" dirty="0"/>
              <a:t>中的</a:t>
            </a:r>
            <a:r>
              <a:rPr lang="zh-CN" altLang="en-US" dirty="0">
                <a:solidFill>
                  <a:schemeClr val="hlink"/>
                </a:solidFill>
              </a:rPr>
              <a:t>象集</a:t>
            </a:r>
            <a:r>
              <a:rPr lang="zh-CN" altLang="en-US" dirty="0"/>
              <a:t>（</a:t>
            </a:r>
            <a:r>
              <a:rPr lang="en-US" altLang="zh-CN" dirty="0"/>
              <a:t>images set</a:t>
            </a:r>
            <a:r>
              <a:rPr lang="zh-CN" altLang="en-US" dirty="0"/>
              <a:t>）定义为：</a:t>
            </a:r>
          </a:p>
          <a:p>
            <a:pPr lvl="1" algn="just" eaLnBrk="1" hangingPunct="1">
              <a:lnSpc>
                <a:spcPct val="130000"/>
              </a:lnSpc>
              <a:buNone/>
            </a:pPr>
            <a:r>
              <a:rPr lang="zh-CN" altLang="en-US" dirty="0"/>
              <a:t>	           </a:t>
            </a:r>
            <a:r>
              <a:rPr lang="en-US" altLang="zh-CN" i="1" dirty="0">
                <a:solidFill>
                  <a:srgbClr val="E02920"/>
                </a:solidFill>
              </a:rPr>
              <a:t>Z</a:t>
            </a:r>
            <a:r>
              <a:rPr lang="en-US" altLang="zh-CN" baseline="-30000" dirty="0">
                <a:solidFill>
                  <a:srgbClr val="E02920"/>
                </a:solidFill>
              </a:rPr>
              <a:t>x</a:t>
            </a:r>
            <a:r>
              <a:rPr lang="en-US" altLang="zh-CN" dirty="0"/>
              <a:t>={</a:t>
            </a:r>
            <a:r>
              <a:rPr lang="en-US" altLang="zh-CN" i="1" dirty="0"/>
              <a:t>t</a:t>
            </a:r>
            <a:r>
              <a:rPr lang="en-US" altLang="zh-CN" dirty="0"/>
              <a:t>[</a:t>
            </a:r>
            <a:r>
              <a:rPr lang="en-US" altLang="zh-CN" i="1" dirty="0"/>
              <a:t>Z</a:t>
            </a:r>
            <a:r>
              <a:rPr lang="en-US" altLang="zh-CN" dirty="0"/>
              <a:t>]|</a:t>
            </a:r>
            <a:r>
              <a:rPr lang="en-US" altLang="zh-CN" i="1" dirty="0"/>
              <a:t>t 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R</a:t>
            </a:r>
            <a:r>
              <a:rPr lang="zh-CN" altLang="en-US" dirty="0"/>
              <a:t>，</a:t>
            </a:r>
            <a:r>
              <a:rPr lang="en-US" altLang="zh-CN" i="1" dirty="0"/>
              <a:t>t</a:t>
            </a:r>
            <a:r>
              <a:rPr lang="en-US" altLang="zh-CN" dirty="0"/>
              <a:t>[</a:t>
            </a:r>
            <a:r>
              <a:rPr lang="en-US" altLang="zh-CN" i="1" dirty="0"/>
              <a:t>X</a:t>
            </a:r>
            <a:r>
              <a:rPr lang="en-US" altLang="zh-CN" dirty="0"/>
              <a:t>]=</a:t>
            </a:r>
            <a:r>
              <a:rPr lang="en-US" altLang="zh-CN" i="1" dirty="0"/>
              <a:t>x</a:t>
            </a:r>
            <a:r>
              <a:rPr lang="en-US" altLang="zh-CN" dirty="0"/>
              <a:t>}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dirty="0"/>
              <a:t> 	</a:t>
            </a:r>
            <a:r>
              <a:rPr lang="zh-CN" altLang="en-US" dirty="0"/>
              <a:t>它表示</a:t>
            </a:r>
            <a:r>
              <a:rPr lang="en-US" altLang="zh-CN" i="1" dirty="0"/>
              <a:t>R</a:t>
            </a:r>
            <a:r>
              <a:rPr lang="zh-CN" altLang="en-US" dirty="0"/>
              <a:t>中属性组</a:t>
            </a:r>
            <a:r>
              <a:rPr lang="en-US" altLang="zh-CN" i="1" dirty="0"/>
              <a:t>X</a:t>
            </a:r>
            <a:r>
              <a:rPr lang="zh-CN" altLang="en-US" dirty="0"/>
              <a:t>上值为</a:t>
            </a:r>
            <a:r>
              <a:rPr lang="en-US" altLang="zh-CN" i="1" dirty="0"/>
              <a:t>x</a:t>
            </a:r>
            <a:r>
              <a:rPr lang="zh-CN" altLang="en-US" dirty="0"/>
              <a:t>的诸元组在</a:t>
            </a:r>
            <a:r>
              <a:rPr lang="en-US" altLang="zh-CN" i="1" dirty="0"/>
              <a:t>Z</a:t>
            </a:r>
            <a:r>
              <a:rPr lang="zh-CN" altLang="en-US" dirty="0"/>
              <a:t>上分量的集合 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专门的关系运算（续）</a:t>
            </a:r>
            <a:endParaRPr lang="en-US" altLang="zh-CN" sz="3600" dirty="0"/>
          </a:p>
        </p:txBody>
      </p:sp>
      <p:sp>
        <p:nvSpPr>
          <p:cNvPr id="94211" name="Rectangle 3"/>
          <p:cNvSpPr>
            <a:spLocks noGrp="1"/>
          </p:cNvSpPr>
          <p:nvPr>
            <p:ph idx="1"/>
          </p:nvPr>
        </p:nvSpPr>
        <p:spPr>
          <a:xfrm>
            <a:off x="4343400" y="2057400"/>
            <a:ext cx="3139679" cy="337185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1800" i="1" dirty="0"/>
              <a:t>x</a:t>
            </a:r>
            <a:r>
              <a:rPr lang="en-US" altLang="zh-CN" sz="1800" baseline="-30000" dirty="0"/>
              <a:t>1</a:t>
            </a:r>
            <a:r>
              <a:rPr lang="zh-CN" altLang="en-US" sz="1800" dirty="0"/>
              <a:t>在</a:t>
            </a:r>
            <a:r>
              <a:rPr lang="en-US" altLang="zh-CN" sz="1800" i="1" dirty="0"/>
              <a:t>R</a:t>
            </a:r>
            <a:r>
              <a:rPr lang="zh-CN" altLang="en-US" sz="1800" dirty="0"/>
              <a:t>中的象集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800" i="1" dirty="0"/>
              <a:t>    </a:t>
            </a:r>
            <a:r>
              <a:rPr lang="en-US" altLang="zh-CN" sz="1800" i="1" dirty="0">
                <a:solidFill>
                  <a:srgbClr val="E02920"/>
                </a:solidFill>
              </a:rPr>
              <a:t>Z</a:t>
            </a:r>
            <a:r>
              <a:rPr lang="en-US" altLang="zh-CN" sz="1800" baseline="-30000" dirty="0">
                <a:solidFill>
                  <a:srgbClr val="E02920"/>
                </a:solidFill>
              </a:rPr>
              <a:t>x1</a:t>
            </a:r>
            <a:r>
              <a:rPr lang="en-US" altLang="zh-CN" sz="1800" i="1" dirty="0"/>
              <a:t> </a:t>
            </a:r>
            <a:r>
              <a:rPr lang="en-US" altLang="zh-CN" sz="1800" dirty="0"/>
              <a:t>={</a:t>
            </a:r>
            <a:r>
              <a:rPr lang="en-US" altLang="zh-CN" sz="1800" i="1" dirty="0"/>
              <a:t>Z</a:t>
            </a:r>
            <a:r>
              <a:rPr lang="en-US" altLang="zh-CN" sz="1800" baseline="-25000" dirty="0"/>
              <a:t>1</a:t>
            </a:r>
            <a:r>
              <a:rPr lang="zh-CN" altLang="en-US" sz="1800" dirty="0"/>
              <a:t>，</a:t>
            </a:r>
            <a:r>
              <a:rPr lang="en-US" altLang="zh-CN" sz="1800" i="1" dirty="0"/>
              <a:t>Z</a:t>
            </a:r>
            <a:r>
              <a:rPr lang="en-US" altLang="zh-CN" sz="1800" baseline="-25000" dirty="0"/>
              <a:t>2</a:t>
            </a:r>
            <a:r>
              <a:rPr lang="zh-CN" altLang="en-US" sz="1800" dirty="0"/>
              <a:t>，</a:t>
            </a:r>
            <a:r>
              <a:rPr lang="en-US" altLang="zh-CN" sz="1800" i="1" dirty="0"/>
              <a:t>Z</a:t>
            </a:r>
            <a:r>
              <a:rPr lang="en-US" altLang="zh-CN" sz="1800" baseline="-25000" dirty="0"/>
              <a:t>3</a:t>
            </a:r>
            <a:r>
              <a:rPr lang="en-US" altLang="zh-CN" sz="1800" dirty="0"/>
              <a:t>}</a:t>
            </a:r>
            <a:r>
              <a:rPr lang="zh-CN" altLang="en-US" sz="1800" dirty="0"/>
              <a:t>，</a:t>
            </a:r>
            <a:endParaRPr lang="zh-CN" altLang="en-US" sz="1800" i="1" dirty="0"/>
          </a:p>
          <a:p>
            <a:pPr eaLnBrk="1" hangingPunct="1">
              <a:lnSpc>
                <a:spcPct val="150000"/>
              </a:lnSpc>
            </a:pPr>
            <a:r>
              <a:rPr lang="en-US" altLang="zh-CN" sz="1800" i="1" dirty="0"/>
              <a:t>x</a:t>
            </a:r>
            <a:r>
              <a:rPr lang="en-US" altLang="zh-CN" sz="1800" baseline="-30000" dirty="0"/>
              <a:t>2</a:t>
            </a:r>
            <a:r>
              <a:rPr lang="zh-CN" altLang="en-US" sz="1800" dirty="0"/>
              <a:t>在</a:t>
            </a:r>
            <a:r>
              <a:rPr lang="en-US" altLang="zh-CN" sz="1800" i="1" dirty="0"/>
              <a:t>R</a:t>
            </a:r>
            <a:r>
              <a:rPr lang="zh-CN" altLang="en-US" sz="1800" dirty="0"/>
              <a:t>中的象集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800" i="1" dirty="0"/>
              <a:t>    </a:t>
            </a:r>
            <a:r>
              <a:rPr lang="en-US" altLang="zh-CN" sz="1800" i="1" dirty="0">
                <a:solidFill>
                  <a:srgbClr val="E02920"/>
                </a:solidFill>
              </a:rPr>
              <a:t>Z</a:t>
            </a:r>
            <a:r>
              <a:rPr lang="en-US" altLang="zh-CN" sz="1800" baseline="-30000" dirty="0">
                <a:solidFill>
                  <a:srgbClr val="E02920"/>
                </a:solidFill>
              </a:rPr>
              <a:t>x2</a:t>
            </a:r>
            <a:r>
              <a:rPr lang="en-US" altLang="zh-CN" sz="1800" i="1" dirty="0"/>
              <a:t> </a:t>
            </a:r>
            <a:r>
              <a:rPr lang="en-US" altLang="zh-CN" sz="1800" dirty="0"/>
              <a:t>={</a:t>
            </a:r>
            <a:r>
              <a:rPr lang="en-US" altLang="zh-CN" sz="1800" i="1" dirty="0"/>
              <a:t>Z</a:t>
            </a:r>
            <a:r>
              <a:rPr lang="en-US" altLang="zh-CN" sz="1800" baseline="-25000" dirty="0"/>
              <a:t>2</a:t>
            </a:r>
            <a:r>
              <a:rPr lang="zh-CN" altLang="en-US" sz="1800" dirty="0"/>
              <a:t>，</a:t>
            </a:r>
            <a:r>
              <a:rPr lang="en-US" altLang="zh-CN" sz="1800" i="1" dirty="0"/>
              <a:t>Z</a:t>
            </a:r>
            <a:r>
              <a:rPr lang="en-US" altLang="zh-CN" sz="1800" baseline="-25000" dirty="0"/>
              <a:t>3</a:t>
            </a:r>
            <a:r>
              <a:rPr lang="en-US" altLang="zh-CN" sz="1800" dirty="0"/>
              <a:t>}</a:t>
            </a:r>
            <a:r>
              <a:rPr lang="zh-CN" altLang="en-US" sz="1800" dirty="0"/>
              <a:t>，</a:t>
            </a:r>
            <a:endParaRPr lang="zh-CN" altLang="en-US" sz="1800" i="1" dirty="0"/>
          </a:p>
          <a:p>
            <a:pPr eaLnBrk="1" hangingPunct="1">
              <a:lnSpc>
                <a:spcPct val="150000"/>
              </a:lnSpc>
            </a:pPr>
            <a:r>
              <a:rPr lang="en-US" altLang="zh-CN" sz="1800" i="1" dirty="0"/>
              <a:t>x</a:t>
            </a:r>
            <a:r>
              <a:rPr lang="en-US" altLang="zh-CN" sz="1800" baseline="-30000" dirty="0"/>
              <a:t>3</a:t>
            </a:r>
            <a:r>
              <a:rPr lang="zh-CN" altLang="en-US" sz="1800" dirty="0"/>
              <a:t>在</a:t>
            </a:r>
            <a:r>
              <a:rPr lang="en-US" altLang="zh-CN" sz="1800" i="1" dirty="0"/>
              <a:t>R</a:t>
            </a:r>
            <a:r>
              <a:rPr lang="zh-CN" altLang="en-US" sz="1800" dirty="0"/>
              <a:t>中的象集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800" i="1" dirty="0"/>
              <a:t>    </a:t>
            </a:r>
            <a:r>
              <a:rPr lang="en-US" altLang="zh-CN" sz="1800" i="1" dirty="0">
                <a:solidFill>
                  <a:srgbClr val="E02920"/>
                </a:solidFill>
              </a:rPr>
              <a:t>Z</a:t>
            </a:r>
            <a:r>
              <a:rPr lang="en-US" altLang="zh-CN" sz="1800" baseline="-30000" dirty="0">
                <a:solidFill>
                  <a:srgbClr val="E02920"/>
                </a:solidFill>
              </a:rPr>
              <a:t>x3</a:t>
            </a:r>
            <a:r>
              <a:rPr lang="en-US" altLang="zh-CN" sz="1800" dirty="0"/>
              <a:t>={</a:t>
            </a:r>
            <a:r>
              <a:rPr lang="en-US" altLang="zh-CN" sz="1800" i="1" dirty="0"/>
              <a:t>Z</a:t>
            </a:r>
            <a:r>
              <a:rPr lang="en-US" altLang="zh-CN" sz="1800" baseline="-25000" dirty="0"/>
              <a:t>1</a:t>
            </a:r>
            <a:r>
              <a:rPr lang="zh-CN" altLang="en-US" sz="1800" dirty="0"/>
              <a:t>，</a:t>
            </a:r>
            <a:r>
              <a:rPr lang="en-US" altLang="zh-CN" sz="1800" i="1" dirty="0"/>
              <a:t>Z</a:t>
            </a:r>
            <a:r>
              <a:rPr lang="en-US" altLang="zh-CN" sz="1800" baseline="-25000" dirty="0"/>
              <a:t>3</a:t>
            </a:r>
            <a:r>
              <a:rPr lang="en-US" altLang="zh-CN" sz="1800" dirty="0"/>
              <a:t>}</a:t>
            </a:r>
          </a:p>
        </p:txBody>
      </p:sp>
      <p:pic>
        <p:nvPicPr>
          <p:cNvPr id="94212" name="Picture 4" descr="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010" y="2025254"/>
            <a:ext cx="1806178" cy="29694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4213" name="Rectangle 5"/>
          <p:cNvSpPr/>
          <p:nvPr/>
        </p:nvSpPr>
        <p:spPr>
          <a:xfrm>
            <a:off x="2355057" y="5036917"/>
            <a:ext cx="963725" cy="30008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zh-CN" altLang="en-US" sz="1350" dirty="0">
                <a:latin typeface="宋体" panose="02010600030101010101" pitchFamily="2" charset="-122"/>
                <a:ea typeface="宋体" panose="02010600030101010101" pitchFamily="2" charset="-122"/>
              </a:rPr>
              <a:t>象集举例 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专门的关系运算（续）</a:t>
            </a:r>
            <a:endParaRPr lang="en-US" altLang="zh-CN" sz="3600" dirty="0"/>
          </a:p>
        </p:txBody>
      </p:sp>
      <p:sp>
        <p:nvSpPr>
          <p:cNvPr id="95235" name="Rectangle 3"/>
          <p:cNvSpPr>
            <a:spLocks noGrp="1"/>
          </p:cNvSpPr>
          <p:nvPr>
            <p:ph idx="1"/>
          </p:nvPr>
        </p:nvSpPr>
        <p:spPr>
          <a:xfrm>
            <a:off x="1818085" y="1808560"/>
            <a:ext cx="5840015" cy="369450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marL="637223" indent="-357188">
              <a:lnSpc>
                <a:spcPct val="150000"/>
              </a:lnSpc>
              <a:buNone/>
            </a:pPr>
            <a:r>
              <a:rPr lang="en-US" altLang="zh-CN" dirty="0"/>
              <a:t>1. </a:t>
            </a:r>
            <a:r>
              <a:rPr lang="zh-CN" altLang="en-US" dirty="0"/>
              <a:t>选择</a:t>
            </a:r>
          </a:p>
          <a:p>
            <a:pPr marL="637223" indent="-357188">
              <a:lnSpc>
                <a:spcPct val="150000"/>
              </a:lnSpc>
              <a:buNone/>
            </a:pPr>
            <a:r>
              <a:rPr lang="en-US" altLang="zh-CN" dirty="0"/>
              <a:t>2. </a:t>
            </a:r>
            <a:r>
              <a:rPr lang="zh-CN" altLang="en-US" dirty="0"/>
              <a:t>投影</a:t>
            </a:r>
          </a:p>
          <a:p>
            <a:pPr marL="637223" indent="-357188">
              <a:lnSpc>
                <a:spcPct val="150000"/>
              </a:lnSpc>
              <a:buNone/>
            </a:pPr>
            <a:r>
              <a:rPr lang="en-US" altLang="zh-CN" dirty="0"/>
              <a:t>3. </a:t>
            </a:r>
            <a:r>
              <a:rPr lang="zh-CN" altLang="en-US" dirty="0"/>
              <a:t>连接</a:t>
            </a:r>
          </a:p>
          <a:p>
            <a:pPr marL="637223" indent="-357188">
              <a:lnSpc>
                <a:spcPct val="150000"/>
              </a:lnSpc>
              <a:buNone/>
            </a:pPr>
            <a:r>
              <a:rPr lang="en-US" altLang="zh-CN" dirty="0"/>
              <a:t>4. </a:t>
            </a:r>
            <a:r>
              <a:rPr lang="zh-CN" altLang="en-US" dirty="0"/>
              <a:t>除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/>
          </p:nvPr>
        </p:nvSpPr>
        <p:spPr>
          <a:xfrm>
            <a:off x="1718906" y="449580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dirty="0">
                <a:solidFill>
                  <a:schemeClr val="tx1"/>
                </a:solidFill>
              </a:rPr>
              <a:t>专门的关系运算（续）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6259" name="Rectangle 83"/>
          <p:cNvSpPr/>
          <p:nvPr/>
        </p:nvSpPr>
        <p:spPr>
          <a:xfrm>
            <a:off x="1501430" y="2177468"/>
            <a:ext cx="6858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SzTx/>
              <a:buNone/>
            </a:pPr>
            <a:r>
              <a:rPr lang="en-US" altLang="zh-CN" sz="1650" b="0" dirty="0"/>
              <a:t> </a:t>
            </a:r>
            <a:r>
              <a:rPr lang="en-US" altLang="zh-CN" sz="1800" dirty="0"/>
              <a:t>Student</a:t>
            </a:r>
          </a:p>
        </p:txBody>
      </p:sp>
      <p:sp>
        <p:nvSpPr>
          <p:cNvPr id="96260" name="Rectangle 91"/>
          <p:cNvSpPr/>
          <p:nvPr/>
        </p:nvSpPr>
        <p:spPr>
          <a:xfrm>
            <a:off x="899592" y="1236517"/>
            <a:ext cx="7056784" cy="794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lvl="0" eaLnBrk="1" hangingPunct="1">
              <a:lnSpc>
                <a:spcPct val="120000"/>
              </a:lnSpc>
              <a:spcBef>
                <a:spcPct val="0"/>
              </a:spcBef>
              <a:buSzTx/>
              <a:buNone/>
            </a:pP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学生选课数据库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</a:p>
          <a:p>
            <a:pPr lvl="0" eaLnBrk="1" hangingPunct="1">
              <a:lnSpc>
                <a:spcPct val="120000"/>
              </a:lnSpc>
              <a:spcBef>
                <a:spcPct val="0"/>
              </a:spcBef>
              <a:buSzTx/>
              <a:buNone/>
            </a:pP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学生关系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Student</a:t>
            </a: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、课程关系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Course</a:t>
            </a: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和学生选课关系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SC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11620"/>
              </p:ext>
            </p:extLst>
          </p:nvPr>
        </p:nvGraphicFramePr>
        <p:xfrm>
          <a:off x="1259632" y="2634668"/>
          <a:ext cx="6874051" cy="2713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7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67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5771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学号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姓名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Sname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性别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Ssex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出生日期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Sbirthdate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主修专业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Smajor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65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李勇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2000-3-8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信息安全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134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刘晨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1999-9-1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181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20180003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王敏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2001-8-1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20180004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张立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2000-1-8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65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20180005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陈新奇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2001-11-1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信息管理与信息系统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65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20180006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赵明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男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2000-6-12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数据科学与大数据技术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134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20180007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王佳佳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女</a:t>
                      </a: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2001-12-7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0" marR="51440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数据科学与大数据技术</a:t>
                      </a:r>
                    </a:p>
                  </a:txBody>
                  <a:tcPr marL="51440" marR="5144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dirty="0">
                <a:solidFill>
                  <a:schemeClr val="tx1"/>
                </a:solidFill>
              </a:rPr>
              <a:t>专门的关系运算（续）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7283" name="Text Box 502"/>
          <p:cNvSpPr txBox="1"/>
          <p:nvPr/>
        </p:nvSpPr>
        <p:spPr>
          <a:xfrm>
            <a:off x="1925242" y="1646635"/>
            <a:ext cx="856067" cy="324801"/>
          </a:xfrm>
          <a:prstGeom prst="rect">
            <a:avLst/>
          </a:prstGeom>
          <a:noFill/>
          <a:ln w="9525">
            <a:noFill/>
          </a:ln>
        </p:spPr>
        <p:txBody>
          <a:bodyPr wrap="none" lIns="67500" tIns="35100" rIns="67500" bIns="351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Course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854994" y="2182417"/>
          <a:ext cx="5143501" cy="318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34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10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课程号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课程名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Cname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学分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Ccredit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先修课</a:t>
                      </a:r>
                    </a:p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Cpno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程序设计基础与</a:t>
                      </a:r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</a:t>
                      </a: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语言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 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数据结构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数据库系统概论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信息系统概论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81005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操作系统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81006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Python</a:t>
                      </a: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语言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81007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离散数学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 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502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81008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大数据技术概论</a:t>
                      </a: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4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1" marR="5144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dirty="0">
                <a:solidFill>
                  <a:schemeClr val="tx1"/>
                </a:solidFill>
              </a:rPr>
              <a:t>专门的关系运算（续）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8307" name="Rectangle 115"/>
          <p:cNvSpPr/>
          <p:nvPr/>
        </p:nvSpPr>
        <p:spPr>
          <a:xfrm>
            <a:off x="1145381" y="1112044"/>
            <a:ext cx="6858000" cy="40395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just" eaLnBrk="1" hangingPunct="1">
              <a:spcBef>
                <a:spcPct val="0"/>
              </a:spcBef>
              <a:buSzTx/>
              <a:buNone/>
            </a:pPr>
            <a:r>
              <a:rPr lang="en-US" altLang="zh-CN" sz="675" dirty="0"/>
              <a:t> </a:t>
            </a:r>
            <a:endParaRPr lang="en-US" altLang="zh-CN" sz="750" b="0" dirty="0"/>
          </a:p>
          <a:p>
            <a:pPr marL="0" indent="0">
              <a:spcBef>
                <a:spcPct val="0"/>
              </a:spcBef>
              <a:buSzTx/>
              <a:buNone/>
            </a:pPr>
            <a:endParaRPr lang="en-US" altLang="zh-CN" sz="1350" b="0" dirty="0"/>
          </a:p>
        </p:txBody>
      </p:sp>
      <p:sp>
        <p:nvSpPr>
          <p:cNvPr id="98308" name="Rectangle 182"/>
          <p:cNvSpPr/>
          <p:nvPr/>
        </p:nvSpPr>
        <p:spPr>
          <a:xfrm>
            <a:off x="4213622" y="4887517"/>
            <a:ext cx="628650" cy="5309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SzTx/>
              <a:buNone/>
            </a:pPr>
            <a:r>
              <a:rPr lang="en-US" altLang="zh-CN" sz="1500" dirty="0"/>
              <a:t>(c)</a:t>
            </a:r>
            <a:endParaRPr lang="en-US" altLang="zh-CN" sz="1500" b="0" dirty="0"/>
          </a:p>
          <a:p>
            <a:pPr marL="0" indent="0">
              <a:spcBef>
                <a:spcPct val="0"/>
              </a:spcBef>
              <a:buSzTx/>
              <a:buNone/>
            </a:pPr>
            <a:endParaRPr lang="en-US" altLang="zh-CN" sz="1350" b="0" dirty="0"/>
          </a:p>
        </p:txBody>
      </p:sp>
      <p:sp>
        <p:nvSpPr>
          <p:cNvPr id="98309" name="Rectangle 184"/>
          <p:cNvSpPr/>
          <p:nvPr/>
        </p:nvSpPr>
        <p:spPr>
          <a:xfrm>
            <a:off x="6172200" y="3257550"/>
            <a:ext cx="857250" cy="571500"/>
          </a:xfrm>
          <a:prstGeom prst="rect">
            <a:avLst/>
          </a:prstGeom>
          <a:noFill/>
          <a:ln w="9525">
            <a:noFill/>
          </a:ln>
        </p:spPr>
        <p:txBody>
          <a:bodyPr wrap="none" lIns="67500" tIns="35100" rIns="67500" bIns="35100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endParaRPr lang="zh-CN" altLang="en-US" sz="1350" b="0" dirty="0"/>
          </a:p>
        </p:txBody>
      </p:sp>
      <p:sp>
        <p:nvSpPr>
          <p:cNvPr id="98310" name="Rectangle 186"/>
          <p:cNvSpPr/>
          <p:nvPr/>
        </p:nvSpPr>
        <p:spPr>
          <a:xfrm>
            <a:off x="6000750" y="3714750"/>
            <a:ext cx="742950" cy="742950"/>
          </a:xfrm>
          <a:prstGeom prst="rect">
            <a:avLst/>
          </a:prstGeom>
          <a:noFill/>
          <a:ln w="9525">
            <a:noFill/>
          </a:ln>
        </p:spPr>
        <p:txBody>
          <a:bodyPr wrap="none" lIns="67500" tIns="35100" rIns="67500" bIns="35100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SzTx/>
              <a:buNone/>
            </a:pPr>
            <a:endParaRPr lang="zh-CN" altLang="zh-CN" sz="1350" b="0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654969" y="2050256"/>
          <a:ext cx="5834063" cy="3340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2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53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1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3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1">
                <a:tc>
                  <a:txBody>
                    <a:bodyPr/>
                    <a:lstStyle/>
                    <a:p>
                      <a:pPr indent="269875" algn="l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学号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/>
                </a:tc>
                <a:tc>
                  <a:txBody>
                    <a:bodyPr/>
                    <a:lstStyle/>
                    <a:p>
                      <a:pPr indent="269875" algn="l"/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课程号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Cno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/>
                </a:tc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成绩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Grade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/>
                </a:tc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选课学期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Semester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/>
                </a:tc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alt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教学班</a:t>
                      </a:r>
                    </a:p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en-US" sz="1400" b="1" kern="1200" baseline="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Teachingclass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85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96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87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81003-01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80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98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71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81003-02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20180003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20180003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76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20180004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56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20192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81001-02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20180004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97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20201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81002-02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528"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20180005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68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20202</a:t>
                      </a:r>
                      <a:endParaRPr lang="zh-CN" altLang="en-US" sz="1400" b="1" kern="1200" baseline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/>
                      <a:r>
                        <a:rPr lang="en-US" sz="1400" b="1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81003-01</a:t>
                      </a:r>
                      <a:endParaRPr lang="zh-CN" altLang="en-US" sz="1400" b="1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8" marR="51448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8391" name="Text Box 502"/>
          <p:cNvSpPr txBox="1"/>
          <p:nvPr/>
        </p:nvSpPr>
        <p:spPr>
          <a:xfrm>
            <a:off x="1763688" y="1646635"/>
            <a:ext cx="547792" cy="347884"/>
          </a:xfrm>
          <a:prstGeom prst="rect">
            <a:avLst/>
          </a:prstGeom>
          <a:noFill/>
          <a:ln w="9525">
            <a:noFill/>
          </a:ln>
        </p:spPr>
        <p:txBody>
          <a:bodyPr wrap="square" lIns="67500" tIns="35100" rIns="67500" bIns="351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800" dirty="0"/>
              <a:t>SC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200" dirty="0"/>
              <a:t>1. </a:t>
            </a:r>
            <a:r>
              <a:rPr lang="zh-CN" altLang="en-US" sz="3200" dirty="0"/>
              <a:t>选择（</a:t>
            </a:r>
            <a:r>
              <a:rPr lang="en-US" altLang="zh-CN" sz="3200" dirty="0"/>
              <a:t>selection</a:t>
            </a:r>
            <a:r>
              <a:rPr lang="zh-CN" altLang="en-US" sz="3200" dirty="0"/>
              <a:t>） </a:t>
            </a:r>
          </a:p>
        </p:txBody>
      </p:sp>
      <p:sp>
        <p:nvSpPr>
          <p:cNvPr id="99331" name="Rectangle 3"/>
          <p:cNvSpPr>
            <a:spLocks noGrp="1"/>
          </p:cNvSpPr>
          <p:nvPr>
            <p:ph idx="1"/>
          </p:nvPr>
        </p:nvSpPr>
        <p:spPr>
          <a:xfrm>
            <a:off x="845344" y="1556792"/>
            <a:ext cx="8259128" cy="3716248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zh-CN" altLang="en-US" sz="2000" dirty="0"/>
              <a:t>选择又称为限制（</a:t>
            </a:r>
            <a:r>
              <a:rPr lang="en-US" altLang="zh-CN" sz="2000" dirty="0"/>
              <a:t>restriction</a:t>
            </a:r>
            <a:r>
              <a:rPr lang="zh-CN" altLang="en-US" sz="2000" dirty="0"/>
              <a:t>）</a:t>
            </a:r>
          </a:p>
          <a:p>
            <a:pPr algn="just" eaLnBrk="1" hangingPunct="1"/>
            <a:r>
              <a:rPr lang="zh-CN" altLang="en-US" sz="2000" dirty="0"/>
              <a:t>选择运算符的含义</a:t>
            </a:r>
          </a:p>
          <a:p>
            <a:pPr lvl="1" algn="just" eaLnBrk="1" hangingPunct="1">
              <a:lnSpc>
                <a:spcPct val="110000"/>
              </a:lnSpc>
            </a:pPr>
            <a:r>
              <a:rPr lang="zh-CN" altLang="en-US" dirty="0"/>
              <a:t>在关系</a:t>
            </a:r>
            <a:r>
              <a:rPr lang="en-US" altLang="zh-CN" i="1" dirty="0"/>
              <a:t>R</a:t>
            </a:r>
            <a:r>
              <a:rPr lang="zh-CN" altLang="en-US" dirty="0"/>
              <a:t>中选择满足给定条件的诸元组</a:t>
            </a:r>
          </a:p>
          <a:p>
            <a:pPr lvl="1" algn="just" eaLnBrk="1" hangingPunct="1">
              <a:lnSpc>
                <a:spcPct val="110000"/>
              </a:lnSpc>
              <a:buNone/>
            </a:pPr>
            <a:r>
              <a:rPr lang="zh-CN" altLang="en-US" dirty="0"/>
              <a:t>         </a:t>
            </a:r>
            <a:r>
              <a:rPr lang="en-US" altLang="zh-CN" dirty="0"/>
              <a:t>σ</a:t>
            </a:r>
            <a:r>
              <a:rPr lang="en-US" altLang="zh-CN" baseline="-30000" dirty="0"/>
              <a:t>F</a:t>
            </a:r>
            <a:r>
              <a:rPr lang="en-US" altLang="zh-CN" dirty="0"/>
              <a:t>(</a:t>
            </a:r>
            <a:r>
              <a:rPr lang="en-US" altLang="zh-CN" i="1" dirty="0"/>
              <a:t>R</a:t>
            </a:r>
            <a:r>
              <a:rPr lang="en-US" altLang="zh-CN" dirty="0"/>
              <a:t>) = {</a:t>
            </a:r>
            <a:r>
              <a:rPr lang="en-US" altLang="zh-CN" i="1" dirty="0"/>
              <a:t>t</a:t>
            </a:r>
            <a:r>
              <a:rPr lang="en-US" altLang="zh-CN" dirty="0"/>
              <a:t>|</a:t>
            </a:r>
            <a:r>
              <a:rPr lang="en-US" altLang="zh-CN" i="1" dirty="0"/>
              <a:t>t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R</a:t>
            </a:r>
            <a:r>
              <a:rPr lang="en-US" altLang="zh-CN" dirty="0"/>
              <a:t>∧</a:t>
            </a:r>
            <a:r>
              <a:rPr lang="en-US" altLang="zh-CN" i="1" dirty="0"/>
              <a:t>F</a:t>
            </a:r>
            <a:r>
              <a:rPr lang="en-US" altLang="zh-CN" dirty="0"/>
              <a:t>(</a:t>
            </a:r>
            <a:r>
              <a:rPr lang="en-US" altLang="zh-CN" i="1" dirty="0"/>
              <a:t>t</a:t>
            </a:r>
            <a:r>
              <a:rPr lang="en-US" altLang="zh-CN" dirty="0"/>
              <a:t>)= '</a:t>
            </a:r>
            <a:r>
              <a:rPr lang="zh-CN" altLang="en-US" dirty="0"/>
              <a:t>真</a:t>
            </a:r>
            <a:r>
              <a:rPr lang="en-US" altLang="zh-CN" dirty="0"/>
              <a:t>'}</a:t>
            </a:r>
          </a:p>
          <a:p>
            <a:pPr lvl="1" algn="just" eaLnBrk="1" hangingPunct="1">
              <a:lnSpc>
                <a:spcPct val="110000"/>
              </a:lnSpc>
            </a:pPr>
            <a:r>
              <a:rPr lang="en-US" altLang="zh-CN" dirty="0"/>
              <a:t>F</a:t>
            </a:r>
            <a:r>
              <a:rPr lang="zh-CN" altLang="en-US" dirty="0"/>
              <a:t>：选择条件，是一个逻辑表达式，取值为“真”或“假”</a:t>
            </a:r>
            <a:endParaRPr lang="en-US" altLang="zh-CN" dirty="0"/>
          </a:p>
          <a:p>
            <a:pPr lvl="2" algn="just" eaLnBrk="1" hangingPunct="1">
              <a:lnSpc>
                <a:spcPct val="11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基本形式为：</a:t>
            </a:r>
            <a:r>
              <a:rPr lang="en-US" altLang="zh-CN" sz="1650" i="1" dirty="0"/>
              <a:t>X</a:t>
            </a:r>
            <a:r>
              <a:rPr lang="en-US" altLang="zh-CN" sz="1650" baseline="-25000" dirty="0"/>
              <a:t>1</a:t>
            </a:r>
            <a:r>
              <a:rPr lang="en-US" altLang="zh-CN" sz="1650" dirty="0"/>
              <a:t>θ</a:t>
            </a:r>
            <a:r>
              <a:rPr lang="en-US" altLang="zh-CN" sz="1650" i="1" dirty="0"/>
              <a:t>Y</a:t>
            </a:r>
            <a:r>
              <a:rPr lang="en-US" altLang="zh-CN" sz="1650" baseline="-25000" dirty="0"/>
              <a:t>1</a:t>
            </a:r>
          </a:p>
          <a:p>
            <a:pPr lvl="2" algn="just" eaLnBrk="1" hangingPunct="1">
              <a:lnSpc>
                <a:spcPct val="11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zh-CN" sz="1650" dirty="0"/>
              <a:t>θ表示比较运算符，它可以是＞，≥，＜，≤，＝或</a:t>
            </a:r>
            <a:r>
              <a:rPr lang="en-US" altLang="zh-CN" sz="1650" dirty="0"/>
              <a:t>&lt;&gt;</a:t>
            </a:r>
          </a:p>
          <a:p>
            <a:pPr lvl="2" algn="just" eaLnBrk="1" hangingPunct="1">
              <a:lnSpc>
                <a:spcPct val="110000"/>
              </a:lnSpc>
              <a:buSzPct val="87000"/>
              <a:buFont typeface="Wingdings" panose="05000000000000000000" pitchFamily="2" charset="2"/>
              <a:buChar char="l"/>
            </a:pPr>
            <a:r>
              <a:rPr lang="en-US" altLang="zh-CN" sz="1650" dirty="0"/>
              <a:t>X</a:t>
            </a:r>
            <a:r>
              <a:rPr lang="en-US" altLang="zh-CN" sz="1650" baseline="-25000" dirty="0"/>
              <a:t>1</a:t>
            </a:r>
            <a:r>
              <a:rPr lang="zh-CN" altLang="zh-CN" sz="1650" dirty="0"/>
              <a:t>，</a:t>
            </a:r>
            <a:r>
              <a:rPr lang="en-US" altLang="zh-CN" sz="1650" dirty="0"/>
              <a:t>Y</a:t>
            </a:r>
            <a:r>
              <a:rPr lang="en-US" altLang="zh-CN" sz="1650" baseline="-25000" dirty="0"/>
              <a:t>1</a:t>
            </a:r>
            <a:r>
              <a:rPr lang="zh-CN" altLang="zh-CN" sz="1650" dirty="0"/>
              <a:t>是属性名，或为常量，或为简单函数；也可以用它的序号来代替</a:t>
            </a:r>
            <a:endParaRPr lang="en-US" altLang="zh-CN" sz="165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选择（续）</a:t>
            </a:r>
          </a:p>
        </p:txBody>
      </p:sp>
      <p:sp>
        <p:nvSpPr>
          <p:cNvPr id="100355" name="Rectangle 3"/>
          <p:cNvSpPr>
            <a:spLocks noGrp="1"/>
          </p:cNvSpPr>
          <p:nvPr>
            <p:ph idx="1"/>
          </p:nvPr>
        </p:nvSpPr>
        <p:spPr>
          <a:xfrm>
            <a:off x="845586" y="1862826"/>
            <a:ext cx="7503728" cy="309294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40000"/>
              </a:lnSpc>
            </a:pPr>
            <a:r>
              <a:rPr lang="zh-CN" altLang="en-US" dirty="0"/>
              <a:t>选择运算是从关系</a:t>
            </a:r>
            <a:r>
              <a:rPr lang="en-US" altLang="zh-CN" i="1" dirty="0"/>
              <a:t>R</a:t>
            </a:r>
            <a:r>
              <a:rPr lang="zh-CN" altLang="en-US" dirty="0"/>
              <a:t>中选取使逻辑表达式</a:t>
            </a:r>
            <a:r>
              <a:rPr lang="en-US" altLang="zh-CN" i="1" dirty="0"/>
              <a:t>F</a:t>
            </a:r>
            <a:r>
              <a:rPr lang="zh-CN" altLang="en-US" dirty="0"/>
              <a:t>为真的元组，是从行的角度进行的运算</a:t>
            </a:r>
          </a:p>
          <a:p>
            <a:pPr algn="just" eaLnBrk="1" hangingPunct="1"/>
            <a:endParaRPr lang="zh-CN" altLang="en-US" dirty="0"/>
          </a:p>
          <a:p>
            <a:pPr algn="just" eaLnBrk="1" hangingPunct="1"/>
            <a:endParaRPr lang="zh-CN" altLang="en-US" dirty="0"/>
          </a:p>
          <a:p>
            <a:pPr algn="just" eaLnBrk="1" hangingPunct="1"/>
            <a:endParaRPr lang="en-US" altLang="zh-CN" dirty="0"/>
          </a:p>
        </p:txBody>
      </p:sp>
      <p:grpSp>
        <p:nvGrpSpPr>
          <p:cNvPr id="100356" name="Group 4"/>
          <p:cNvGrpSpPr/>
          <p:nvPr/>
        </p:nvGrpSpPr>
        <p:grpSpPr>
          <a:xfrm>
            <a:off x="2736056" y="3644504"/>
            <a:ext cx="3143250" cy="914400"/>
            <a:chOff x="2448" y="1728"/>
            <a:chExt cx="2640" cy="768"/>
          </a:xfrm>
        </p:grpSpPr>
        <p:sp>
          <p:nvSpPr>
            <p:cNvPr id="100357" name="Rectangle 5"/>
            <p:cNvSpPr/>
            <p:nvPr/>
          </p:nvSpPr>
          <p:spPr>
            <a:xfrm>
              <a:off x="2448" y="1728"/>
              <a:ext cx="912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58" name="Rectangle 6" descr="浅色下对角线"/>
            <p:cNvSpPr/>
            <p:nvPr/>
          </p:nvSpPr>
          <p:spPr>
            <a:xfrm>
              <a:off x="2448" y="1824"/>
              <a:ext cx="912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59" name="Rectangle 7"/>
            <p:cNvSpPr/>
            <p:nvPr/>
          </p:nvSpPr>
          <p:spPr>
            <a:xfrm>
              <a:off x="2448" y="1920"/>
              <a:ext cx="912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0" name="Rectangle 8"/>
            <p:cNvSpPr/>
            <p:nvPr/>
          </p:nvSpPr>
          <p:spPr>
            <a:xfrm>
              <a:off x="2448" y="2400"/>
              <a:ext cx="912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1" name="Rectangle 9"/>
            <p:cNvSpPr/>
            <p:nvPr/>
          </p:nvSpPr>
          <p:spPr>
            <a:xfrm>
              <a:off x="2448" y="2016"/>
              <a:ext cx="912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2" name="Rectangle 10" descr="浅色下对角线"/>
            <p:cNvSpPr/>
            <p:nvPr/>
          </p:nvSpPr>
          <p:spPr>
            <a:xfrm>
              <a:off x="2448" y="2112"/>
              <a:ext cx="912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3" name="Rectangle 11"/>
            <p:cNvSpPr/>
            <p:nvPr/>
          </p:nvSpPr>
          <p:spPr>
            <a:xfrm>
              <a:off x="2448" y="2208"/>
              <a:ext cx="912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4" name="Rectangle 12" descr="浅色下对角线"/>
            <p:cNvSpPr/>
            <p:nvPr/>
          </p:nvSpPr>
          <p:spPr>
            <a:xfrm>
              <a:off x="2448" y="2304"/>
              <a:ext cx="912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5" name="Rectangle 13" descr="浅色下对角线"/>
            <p:cNvSpPr/>
            <p:nvPr/>
          </p:nvSpPr>
          <p:spPr>
            <a:xfrm>
              <a:off x="4176" y="2112"/>
              <a:ext cx="912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6" name="Rectangle 14" descr="浅色下对角线"/>
            <p:cNvSpPr/>
            <p:nvPr/>
          </p:nvSpPr>
          <p:spPr>
            <a:xfrm>
              <a:off x="4176" y="2016"/>
              <a:ext cx="912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7" name="Rectangle 15" descr="浅色下对角线"/>
            <p:cNvSpPr/>
            <p:nvPr/>
          </p:nvSpPr>
          <p:spPr>
            <a:xfrm>
              <a:off x="4176" y="1920"/>
              <a:ext cx="912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8" name="AutoShape 16"/>
            <p:cNvSpPr/>
            <p:nvPr/>
          </p:nvSpPr>
          <p:spPr>
            <a:xfrm>
              <a:off x="3552" y="2016"/>
              <a:ext cx="528" cy="144"/>
            </a:xfrm>
            <a:prstGeom prst="rightArrow">
              <a:avLst>
                <a:gd name="adj1" fmla="val 50000"/>
                <a:gd name="adj2" fmla="val 9166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0369" name="Text Box 17"/>
            <p:cNvSpPr txBox="1"/>
            <p:nvPr/>
          </p:nvSpPr>
          <p:spPr>
            <a:xfrm>
              <a:off x="3552" y="1728"/>
              <a:ext cx="43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dirty="0"/>
                <a:t>σ</a:t>
              </a:r>
              <a:endParaRPr lang="en-US" altLang="zh-CN" sz="1500" b="0" dirty="0"/>
            </a:p>
          </p:txBody>
        </p:sp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zh-CN" altLang="en-US" sz="27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选择（续）</a:t>
            </a:r>
          </a:p>
        </p:txBody>
      </p:sp>
      <p:sp>
        <p:nvSpPr>
          <p:cNvPr id="101379" name="Rectangle 3"/>
          <p:cNvSpPr>
            <a:spLocks noGrp="1"/>
          </p:cNvSpPr>
          <p:nvPr>
            <p:ph type="body" sz="half" idx="1"/>
          </p:nvPr>
        </p:nvSpPr>
        <p:spPr>
          <a:xfrm>
            <a:off x="1694497" y="2025492"/>
            <a:ext cx="5515928" cy="1025467"/>
          </a:xfrm>
        </p:spPr>
        <p:txBody>
          <a:bodyPr vert="horz" wrap="square" lIns="68580" tIns="34290" rIns="68580" bIns="34290" anchor="t" anchorCtr="0">
            <a:noAutofit/>
          </a:bodyPr>
          <a:lstStyle/>
          <a:p>
            <a:pPr algn="just" eaLnBrk="1" hangingPunct="1">
              <a:lnSpc>
                <a:spcPct val="90000"/>
              </a:lnSpc>
              <a:buClrTx/>
              <a:buSzPct val="100000"/>
              <a:buFont typeface="Wingdings" panose="05000000000000000000" pitchFamily="2" charset="2"/>
              <a:buNone/>
            </a:pPr>
            <a:r>
              <a:rPr lang="en-US" altLang="zh-CN" b="1" baseline="-25000" dirty="0">
                <a:latin typeface="Arial" panose="020B0604020202020204" pitchFamily="34" charset="0"/>
                <a:ea typeface="宋体" panose="02010600030101010101" pitchFamily="2" charset="-122"/>
              </a:rPr>
              <a:t>[</a:t>
            </a:r>
            <a:r>
              <a:rPr lang="zh-CN" altLang="en-US" b="1" baseline="-25000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b="1" baseline="-25000" dirty="0">
                <a:latin typeface="Arial" panose="020B0604020202020204" pitchFamily="34" charset="0"/>
                <a:ea typeface="宋体" panose="02010600030101010101" pitchFamily="2" charset="-122"/>
              </a:rPr>
              <a:t>2.4]  </a:t>
            </a:r>
            <a:r>
              <a:rPr lang="zh-CN" altLang="en-US" b="1" baseline="-25000" dirty="0">
                <a:latin typeface="Arial" panose="020B0604020202020204" pitchFamily="34" charset="0"/>
                <a:ea typeface="宋体" panose="02010600030101010101" pitchFamily="2" charset="-122"/>
              </a:rPr>
              <a:t>查询信息安全专业全体学生。</a:t>
            </a:r>
          </a:p>
          <a:p>
            <a:pPr algn="just" eaLnBrk="1" hangingPunct="1">
              <a:lnSpc>
                <a:spcPct val="90000"/>
              </a:lnSpc>
              <a:buClrTx/>
              <a:buSzPct val="100000"/>
              <a:buFont typeface="Wingdings" panose="05000000000000000000" pitchFamily="2" charset="2"/>
              <a:buNone/>
            </a:pPr>
            <a:r>
              <a:rPr lang="zh-CN" altLang="en-US" b="1" baseline="-25000" dirty="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	σ</a:t>
            </a:r>
            <a:r>
              <a:rPr lang="en-US" altLang="zh-CN" sz="2400" b="1" baseline="-300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Smajor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</a:t>
            </a:r>
            <a:r>
              <a:rPr lang="en-US" altLang="zh-CN" sz="2400" b="1" baseline="-300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= ‘</a:t>
            </a:r>
            <a:r>
              <a:rPr lang="zh-CN" altLang="en-US" sz="2400" b="1" baseline="-300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信息安全</a:t>
            </a:r>
            <a:r>
              <a:rPr lang="en-US" altLang="zh-CN" sz="2400" b="1" baseline="-30000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' </a:t>
            </a:r>
            <a:r>
              <a:rPr lang="en-US" altLang="zh-CN" sz="18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(Student)</a:t>
            </a:r>
            <a:endParaRPr lang="en-US" altLang="zh-CN" b="1" baseline="-25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just" eaLnBrk="1" hangingPunct="1">
              <a:lnSpc>
                <a:spcPct val="90000"/>
              </a:lnSpc>
              <a:buClrTx/>
              <a:buSzPct val="100000"/>
              <a:buFont typeface="Wingdings" panose="05000000000000000000" pitchFamily="2" charset="2"/>
              <a:buNone/>
            </a:pPr>
            <a:endParaRPr lang="zh-CN" altLang="en-US" b="1" baseline="-250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257175" indent="-257175" algn="just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</a:pPr>
            <a:endParaRPr lang="en-US" altLang="zh-CN" b="1" baseline="-25000" dirty="0"/>
          </a:p>
          <a:p>
            <a:pPr marL="257175" indent="-257175" algn="just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</a:pPr>
            <a:r>
              <a:rPr lang="en-US" altLang="zh-CN" b="1" baseline="-25000" dirty="0"/>
              <a:t>	</a:t>
            </a:r>
            <a:r>
              <a:rPr lang="zh-CN" altLang="en-US" sz="1800" b="1" dirty="0">
                <a:latin typeface="宋体" panose="02010600030101010101" pitchFamily="2" charset="-122"/>
                <a:ea typeface="宋体" panose="02010600030101010101" pitchFamily="2" charset="-122"/>
              </a:rPr>
              <a:t>结果：</a:t>
            </a:r>
            <a:r>
              <a:rPr lang="zh-CN" altLang="en-US" sz="1800" b="1" dirty="0"/>
              <a:t> </a:t>
            </a:r>
          </a:p>
          <a:p>
            <a:pPr eaLnBrk="1" hangingPunct="1">
              <a:lnSpc>
                <a:spcPct val="90000"/>
              </a:lnSpc>
              <a:buClrTx/>
              <a:buSzPct val="100000"/>
              <a:buFont typeface="Wingdings" panose="05000000000000000000" pitchFamily="2" charset="2"/>
            </a:pPr>
            <a:endParaRPr lang="zh-CN" altLang="en-US" b="1" baseline="-25000" dirty="0"/>
          </a:p>
        </p:txBody>
      </p:sp>
      <p:graphicFrame>
        <p:nvGraphicFramePr>
          <p:cNvPr id="510068" name="Group 11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1875772"/>
              </p:ext>
            </p:extLst>
          </p:nvPr>
        </p:nvGraphicFramePr>
        <p:xfrm>
          <a:off x="1378695" y="3807042"/>
          <a:ext cx="5993655" cy="10796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7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56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98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91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1486">
                <a:tc>
                  <a:txBody>
                    <a:bodyPr/>
                    <a:lstStyle/>
                    <a:p>
                      <a:pPr indent="269875" algn="ctr"/>
                      <a:r>
                        <a:rPr lang="en-US" sz="1400" b="1" kern="105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Sno</a:t>
                      </a:r>
                      <a:endParaRPr lang="zh-CN" sz="1400" b="1" kern="105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/>
                      <a:r>
                        <a:rPr lang="en-US" sz="1400" b="1" kern="105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Sname</a:t>
                      </a:r>
                      <a:endParaRPr lang="zh-CN" sz="1400" b="1" kern="105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/>
                      <a:r>
                        <a:rPr lang="en-US" sz="1400" b="1" kern="105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Ssex</a:t>
                      </a:r>
                      <a:endParaRPr lang="zh-CN" sz="1400" b="1" kern="105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/>
                      <a:r>
                        <a:rPr lang="en-US" sz="1400" b="1" kern="105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Sbirthdate</a:t>
                      </a:r>
                      <a:endParaRPr lang="zh-CN" sz="1400" b="1" kern="105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269875" algn="ctr"/>
                      <a:r>
                        <a:rPr lang="en-US" sz="1400" b="1" kern="105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Smajor</a:t>
                      </a:r>
                      <a:endParaRPr lang="zh-CN" sz="1400" b="1" kern="105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8173">
                <a:tc>
                  <a:txBody>
                    <a:bodyPr/>
                    <a:lstStyle/>
                    <a:p>
                      <a:pPr indent="127000" algn="ctr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20180001</a:t>
                      </a:r>
                      <a:endParaRPr lang="zh-CN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indent="127000" algn="ctr"/>
                      <a:r>
                        <a:rPr lang="zh-CN" sz="1400" b="1" kern="100" baseline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李勇</a:t>
                      </a:r>
                      <a:endParaRPr lang="zh-CN" sz="1400" b="1" kern="100" baseline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indent="269875" algn="ctr"/>
                      <a:r>
                        <a:rPr lang="zh-CN" sz="1400" b="1" kern="105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男</a:t>
                      </a:r>
                      <a:endParaRPr lang="zh-CN" sz="1400" b="1" kern="105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indent="127000" algn="ctr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2000-3-8</a:t>
                      </a:r>
                      <a:endParaRPr lang="zh-CN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tabLst>
                          <a:tab pos="3769360" algn="l"/>
                        </a:tabLst>
                      </a:pPr>
                      <a:r>
                        <a:rPr lang="zh-CN" sz="1400" b="1" kern="105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信息安全</a:t>
                      </a:r>
                      <a:endParaRPr lang="zh-CN" sz="1400" b="1" kern="105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zh-CN" altLang="en-US" sz="27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选择（续）</a:t>
            </a:r>
          </a:p>
        </p:txBody>
      </p:sp>
      <p:sp>
        <p:nvSpPr>
          <p:cNvPr id="102403" name="Rectangle 3"/>
          <p:cNvSpPr>
            <a:spLocks noGrp="1"/>
          </p:cNvSpPr>
          <p:nvPr>
            <p:ph type="body" sz="half" idx="1"/>
          </p:nvPr>
        </p:nvSpPr>
        <p:spPr>
          <a:xfrm>
            <a:off x="899593" y="1754982"/>
            <a:ext cx="7101408" cy="1146572"/>
          </a:xfrm>
        </p:spPr>
        <p:txBody>
          <a:bodyPr vert="horz" wrap="square" lIns="68580" tIns="34290" rIns="68580" bIns="34290" anchor="t" anchorCtr="0">
            <a:normAutofit fontScale="85000" lnSpcReduction="10000"/>
          </a:bodyPr>
          <a:lstStyle/>
          <a:p>
            <a:pPr algn="just" eaLnBrk="1" hangingPunct="1">
              <a:buClrTx/>
              <a:buSzPct val="100000"/>
              <a:buFont typeface="Wingdings" panose="05000000000000000000" pitchFamily="2" charset="2"/>
              <a:buNone/>
            </a:pP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[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2.5]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查询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2001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年之后（包括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2001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年）出生的学生</a:t>
            </a:r>
          </a:p>
          <a:p>
            <a:pPr algn="just" eaLnBrk="1" hangingPunct="1">
              <a:buClrTx/>
              <a:buSzPct val="100000"/>
              <a:buFont typeface="Wingdings" panose="05000000000000000000" pitchFamily="2" charset="2"/>
              <a:buNone/>
            </a:pPr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    	          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σ</a:t>
            </a:r>
            <a:r>
              <a:rPr lang="en-US" altLang="zh-CN" sz="2400" b="1" baseline="-30000" dirty="0">
                <a:latin typeface="Arial" panose="020B0604020202020204" pitchFamily="34" charset="0"/>
                <a:ea typeface="宋体" panose="02010600030101010101" pitchFamily="2" charset="-122"/>
              </a:rPr>
              <a:t>Sbirthdate &gt;= 2001-1-1</a:t>
            </a:r>
            <a:r>
              <a:rPr lang="en-US" altLang="zh-CN" sz="2400" b="1" dirty="0">
                <a:latin typeface="Arial" panose="020B0604020202020204" pitchFamily="34" charset="0"/>
                <a:ea typeface="宋体" panose="02010600030101010101" pitchFamily="2" charset="-122"/>
              </a:rPr>
              <a:t>(Student) </a:t>
            </a:r>
          </a:p>
          <a:p>
            <a:pPr algn="just" eaLnBrk="1" hangingPunct="1">
              <a:buClrTx/>
              <a:buSzPct val="100000"/>
              <a:buFont typeface="Wingdings" panose="05000000000000000000" pitchFamily="2" charset="2"/>
              <a:buNone/>
            </a:pPr>
            <a:r>
              <a:rPr lang="en-US" altLang="zh-CN" sz="1800" b="1" dirty="0">
                <a:latin typeface="Arial" panose="020B0604020202020204" pitchFamily="34" charset="0"/>
                <a:ea typeface="宋体" panose="02010600030101010101" pitchFamily="2" charset="-122"/>
              </a:rPr>
              <a:t>	</a:t>
            </a:r>
            <a:r>
              <a:rPr lang="zh-CN" altLang="en-US" sz="2400" b="1" dirty="0">
                <a:latin typeface="Arial" panose="020B0604020202020204" pitchFamily="34" charset="0"/>
                <a:ea typeface="宋体" panose="02010600030101010101" pitchFamily="2" charset="-122"/>
              </a:rPr>
              <a:t>结果：</a:t>
            </a:r>
            <a:r>
              <a:rPr lang="zh-CN" altLang="en-US" sz="1800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102404" name="Rectangle 131"/>
          <p:cNvSpPr/>
          <p:nvPr/>
        </p:nvSpPr>
        <p:spPr>
          <a:xfrm>
            <a:off x="1143000" y="4951810"/>
            <a:ext cx="6858000" cy="532550"/>
          </a:xfrm>
          <a:prstGeom prst="rect">
            <a:avLst/>
          </a:prstGeom>
          <a:noFill/>
          <a:ln w="28575">
            <a:noFill/>
          </a:ln>
        </p:spPr>
        <p:txBody>
          <a:bodyPr lIns="67500" tIns="35100" rIns="67500" bIns="351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just" eaLnBrk="1" hangingPunct="1">
              <a:spcBef>
                <a:spcPct val="0"/>
              </a:spcBef>
              <a:buSzTx/>
              <a:buNone/>
            </a:pPr>
            <a:r>
              <a:rPr lang="en-US" altLang="zh-CN" sz="1650" b="0" dirty="0"/>
              <a:t> </a:t>
            </a:r>
            <a:endParaRPr lang="en-US" altLang="zh-CN" sz="750" b="0" dirty="0"/>
          </a:p>
          <a:p>
            <a:pPr marL="0" indent="0">
              <a:spcBef>
                <a:spcPct val="0"/>
              </a:spcBef>
              <a:buSzTx/>
              <a:buNone/>
            </a:pPr>
            <a:endParaRPr lang="en-US" altLang="zh-CN" sz="1350" b="0" dirty="0"/>
          </a:p>
        </p:txBody>
      </p:sp>
      <p:graphicFrame>
        <p:nvGraphicFramePr>
          <p:cNvPr id="346390" name="Group 278"/>
          <p:cNvGraphicFramePr>
            <a:graphicFrameLocks noGrp="1"/>
          </p:cNvGraphicFramePr>
          <p:nvPr>
            <p:ph sz="half" idx="1"/>
          </p:nvPr>
        </p:nvGraphicFramePr>
        <p:xfrm>
          <a:off x="1655445" y="2997041"/>
          <a:ext cx="5994897" cy="2052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1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6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61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76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3035"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Sno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Sname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Ssex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Sbirthdate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Smajor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549"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20180003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王敏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2001-8-1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计算机科学与技术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521"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20180005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陈新奇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男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2001-11-1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信息管理与信息系统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20180007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王佳佳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女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/>
                      <a:r>
                        <a:rPr 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2001-12-7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tc>
                  <a:txBody>
                    <a:bodyPr/>
                    <a:lstStyle/>
                    <a:p>
                      <a:pPr marL="0" indent="127000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数据科学与大数据技术</a:t>
                      </a:r>
                      <a:endParaRPr lang="zh-CN" altLang="en-US" sz="1400" b="1" kern="100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437" marR="51437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altLang="zh-CN" sz="3600" dirty="0"/>
              <a:t>2. </a:t>
            </a:r>
            <a:r>
              <a:rPr lang="zh-CN" altLang="en-US" sz="3600" dirty="0"/>
              <a:t>投影（</a:t>
            </a:r>
            <a:r>
              <a:rPr lang="en-US" altLang="zh-CN" sz="3600" dirty="0"/>
              <a:t>projection</a:t>
            </a:r>
            <a:r>
              <a:rPr lang="zh-CN" altLang="en-US" sz="3600" dirty="0"/>
              <a:t>） </a:t>
            </a:r>
          </a:p>
        </p:txBody>
      </p:sp>
      <p:sp>
        <p:nvSpPr>
          <p:cNvPr id="103427" name="Rectangle 3"/>
          <p:cNvSpPr>
            <a:spLocks noGrp="1"/>
          </p:cNvSpPr>
          <p:nvPr>
            <p:ph idx="1"/>
          </p:nvPr>
        </p:nvSpPr>
        <p:spPr>
          <a:xfrm>
            <a:off x="462439" y="1692117"/>
            <a:ext cx="8380095" cy="4113147"/>
          </a:xfrm>
        </p:spPr>
        <p:txBody>
          <a:bodyPr vert="horz" wrap="square" lIns="68580" tIns="34290" rIns="68580" bIns="34290" anchor="t" anchorCtr="0">
            <a:normAutofit fontScale="90000" lnSpcReduction="10000"/>
          </a:bodyPr>
          <a:lstStyle/>
          <a:p>
            <a:pPr lvl="1" algn="just" eaLnBrk="1" hangingPunct="1">
              <a:lnSpc>
                <a:spcPct val="120000"/>
              </a:lnSpc>
            </a:pPr>
            <a:r>
              <a:rPr lang="zh-CN" altLang="en-US" sz="1650" dirty="0"/>
              <a:t> </a:t>
            </a:r>
            <a:r>
              <a:rPr lang="zh-CN" altLang="en-US" sz="2400" dirty="0"/>
              <a:t>从</a:t>
            </a:r>
            <a:r>
              <a:rPr lang="en-US" altLang="zh-CN" sz="2400" i="1" dirty="0"/>
              <a:t>R</a:t>
            </a:r>
            <a:r>
              <a:rPr lang="zh-CN" altLang="en-US" sz="2400" dirty="0"/>
              <a:t>中选择出若干属性列组成新的关系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dirty="0"/>
              <a:t>              </a:t>
            </a:r>
            <a:r>
              <a:rPr lang="en-US" altLang="zh-CN" dirty="0"/>
              <a:t>π</a:t>
            </a:r>
            <a:r>
              <a:rPr lang="en-US" altLang="zh-CN" i="1" baseline="-30000" dirty="0"/>
              <a:t>A</a:t>
            </a:r>
            <a:r>
              <a:rPr lang="en-US" altLang="zh-CN" dirty="0"/>
              <a:t>(</a:t>
            </a:r>
            <a:r>
              <a:rPr lang="en-US" altLang="zh-CN" i="1" dirty="0"/>
              <a:t>R</a:t>
            </a:r>
            <a:r>
              <a:rPr lang="en-US" altLang="zh-CN" dirty="0"/>
              <a:t>) = { </a:t>
            </a:r>
            <a:r>
              <a:rPr lang="en-US" altLang="zh-CN" i="1" dirty="0"/>
              <a:t>t</a:t>
            </a:r>
            <a:r>
              <a:rPr lang="en-US" altLang="zh-CN" dirty="0"/>
              <a:t>[</a:t>
            </a:r>
            <a:r>
              <a:rPr lang="en-US" altLang="zh-CN" i="1" dirty="0"/>
              <a:t>A</a:t>
            </a:r>
            <a:r>
              <a:rPr lang="en-US" altLang="zh-CN" dirty="0"/>
              <a:t>] | </a:t>
            </a:r>
            <a:r>
              <a:rPr lang="en-US" altLang="zh-CN" i="1" dirty="0"/>
              <a:t>t </a:t>
            </a:r>
            <a:r>
              <a:rPr lang="en-US" altLang="zh-CN" dirty="0">
                <a:sym typeface="Symbol" pitchFamily="18" charset="2"/>
              </a:rPr>
              <a:t></a:t>
            </a:r>
            <a:r>
              <a:rPr lang="en-US" altLang="zh-CN" i="1" dirty="0"/>
              <a:t>R</a:t>
            </a:r>
            <a:r>
              <a:rPr lang="en-US" altLang="zh-CN" dirty="0"/>
              <a:t> }</a:t>
            </a:r>
          </a:p>
          <a:p>
            <a:pPr marL="871538" lvl="2" algn="just">
              <a:lnSpc>
                <a:spcPct val="120000"/>
              </a:lnSpc>
              <a:buNone/>
            </a:pPr>
            <a:r>
              <a:rPr lang="en-US" altLang="zh-CN" sz="1800" i="1" dirty="0"/>
              <a:t>	</a:t>
            </a:r>
            <a:r>
              <a:rPr lang="en-US" altLang="zh-CN" sz="2200" i="1" dirty="0"/>
              <a:t>	A</a:t>
            </a:r>
            <a:r>
              <a:rPr lang="zh-CN" altLang="en-US" sz="2200" i="1" dirty="0"/>
              <a:t>：</a:t>
            </a:r>
            <a:r>
              <a:rPr lang="en-US" altLang="zh-CN" sz="2200" i="1" dirty="0"/>
              <a:t>R</a:t>
            </a:r>
            <a:r>
              <a:rPr lang="zh-CN" altLang="en-US" sz="2200" dirty="0"/>
              <a:t>中的属性列 </a:t>
            </a:r>
          </a:p>
          <a:p>
            <a:pPr lvl="1" algn="just" eaLnBrk="1" hangingPunct="1">
              <a:lnSpc>
                <a:spcPct val="120000"/>
              </a:lnSpc>
            </a:pPr>
            <a:r>
              <a:rPr lang="zh-CN" altLang="en-US" sz="2400" dirty="0"/>
              <a:t> 投影操作主要是从列的角度进行运算</a:t>
            </a:r>
          </a:p>
          <a:p>
            <a:pPr lvl="1" algn="just" eaLnBrk="1" hangingPunct="1">
              <a:lnSpc>
                <a:spcPct val="120000"/>
              </a:lnSpc>
            </a:pPr>
            <a:endParaRPr lang="zh-CN" altLang="en-US" dirty="0"/>
          </a:p>
          <a:p>
            <a:pPr lvl="1" algn="just" eaLnBrk="1" hangingPunct="1">
              <a:lnSpc>
                <a:spcPct val="120000"/>
              </a:lnSpc>
            </a:pPr>
            <a:endParaRPr lang="zh-CN" altLang="en-US" dirty="0"/>
          </a:p>
          <a:p>
            <a:pPr lvl="1" algn="just" eaLnBrk="1" hangingPunct="1">
              <a:lnSpc>
                <a:spcPct val="120000"/>
              </a:lnSpc>
            </a:pPr>
            <a:endParaRPr lang="zh-CN" altLang="en-US" dirty="0"/>
          </a:p>
          <a:p>
            <a:pPr lvl="1" algn="just" eaLnBrk="1" hangingPunct="1">
              <a:lnSpc>
                <a:spcPct val="120000"/>
              </a:lnSpc>
            </a:pPr>
            <a:endParaRPr lang="zh-CN" altLang="en-US" dirty="0"/>
          </a:p>
          <a:p>
            <a:pPr lvl="1" algn="just" eaLnBrk="1" hangingPunct="1">
              <a:lnSpc>
                <a:spcPct val="120000"/>
              </a:lnSpc>
            </a:pPr>
            <a:r>
              <a:rPr lang="zh-CN" altLang="en-US" dirty="0"/>
              <a:t> 投影之后不仅取消了原关系中的某些列，而且还可能取消某些元组（避免重复行）</a:t>
            </a:r>
          </a:p>
          <a:p>
            <a:pPr eaLnBrk="1" hangingPunct="1">
              <a:lnSpc>
                <a:spcPct val="90000"/>
              </a:lnSpc>
            </a:pPr>
            <a:endParaRPr lang="en-US" altLang="zh-CN" dirty="0"/>
          </a:p>
        </p:txBody>
      </p:sp>
      <p:grpSp>
        <p:nvGrpSpPr>
          <p:cNvPr id="103428" name="Group 27"/>
          <p:cNvGrpSpPr/>
          <p:nvPr/>
        </p:nvGrpSpPr>
        <p:grpSpPr>
          <a:xfrm>
            <a:off x="2915816" y="3501008"/>
            <a:ext cx="2057400" cy="1200150"/>
            <a:chOff x="1536" y="1584"/>
            <a:chExt cx="1728" cy="1008"/>
          </a:xfrm>
        </p:grpSpPr>
        <p:sp>
          <p:nvSpPr>
            <p:cNvPr id="103429" name="AutoShape 16"/>
            <p:cNvSpPr/>
            <p:nvPr/>
          </p:nvSpPr>
          <p:spPr>
            <a:xfrm>
              <a:off x="2352" y="2016"/>
              <a:ext cx="528" cy="144"/>
            </a:xfrm>
            <a:prstGeom prst="rightArrow">
              <a:avLst>
                <a:gd name="adj1" fmla="val 50000"/>
                <a:gd name="adj2" fmla="val 9166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0" name="Text Box 17"/>
            <p:cNvSpPr txBox="1"/>
            <p:nvPr/>
          </p:nvSpPr>
          <p:spPr>
            <a:xfrm>
              <a:off x="2352" y="1728"/>
              <a:ext cx="432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dirty="0"/>
                <a:t>π</a:t>
              </a:r>
              <a:endParaRPr lang="en-US" altLang="zh-CN" sz="1350" b="0" dirty="0"/>
            </a:p>
          </p:txBody>
        </p:sp>
        <p:sp>
          <p:nvSpPr>
            <p:cNvPr id="103431" name="Rectangle 19"/>
            <p:cNvSpPr/>
            <p:nvPr/>
          </p:nvSpPr>
          <p:spPr>
            <a:xfrm>
              <a:off x="1536" y="1584"/>
              <a:ext cx="96" cy="1008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2" name="Rectangle 20" descr="浅色下对角线"/>
            <p:cNvSpPr/>
            <p:nvPr/>
          </p:nvSpPr>
          <p:spPr>
            <a:xfrm>
              <a:off x="1632" y="1584"/>
              <a:ext cx="96" cy="1008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3" name="Rectangle 21"/>
            <p:cNvSpPr/>
            <p:nvPr/>
          </p:nvSpPr>
          <p:spPr>
            <a:xfrm>
              <a:off x="1728" y="1584"/>
              <a:ext cx="96" cy="1008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4" name="Rectangle 22"/>
            <p:cNvSpPr/>
            <p:nvPr/>
          </p:nvSpPr>
          <p:spPr>
            <a:xfrm>
              <a:off x="1824" y="1584"/>
              <a:ext cx="96" cy="1008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5" name="Rectangle 23" descr="浅色下对角线"/>
            <p:cNvSpPr/>
            <p:nvPr/>
          </p:nvSpPr>
          <p:spPr>
            <a:xfrm>
              <a:off x="1920" y="1584"/>
              <a:ext cx="96" cy="1008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6" name="Rectangle 24"/>
            <p:cNvSpPr/>
            <p:nvPr/>
          </p:nvSpPr>
          <p:spPr>
            <a:xfrm>
              <a:off x="2016" y="1584"/>
              <a:ext cx="96" cy="1008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7" name="Rectangle 25" descr="浅色下对角线"/>
            <p:cNvSpPr/>
            <p:nvPr/>
          </p:nvSpPr>
          <p:spPr>
            <a:xfrm>
              <a:off x="3072" y="1584"/>
              <a:ext cx="96" cy="1008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3438" name="Rectangle 26" descr="浅色下对角线"/>
            <p:cNvSpPr/>
            <p:nvPr/>
          </p:nvSpPr>
          <p:spPr>
            <a:xfrm>
              <a:off x="3168" y="1584"/>
              <a:ext cx="96" cy="1008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/>
          </p:cNvSpPr>
          <p:nvPr>
            <p:ph type="title"/>
          </p:nvPr>
        </p:nvSpPr>
        <p:spPr>
          <a:xfrm>
            <a:off x="611560" y="238720"/>
            <a:ext cx="8229600" cy="1143000"/>
          </a:xfrm>
        </p:spPr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投影（续）</a:t>
            </a:r>
          </a:p>
        </p:txBody>
      </p:sp>
      <p:sp>
        <p:nvSpPr>
          <p:cNvPr id="104451" name="Rectangle 3"/>
          <p:cNvSpPr>
            <a:spLocks noGrp="1"/>
          </p:cNvSpPr>
          <p:nvPr>
            <p:ph idx="1"/>
          </p:nvPr>
        </p:nvSpPr>
        <p:spPr>
          <a:xfrm>
            <a:off x="755576" y="1593056"/>
            <a:ext cx="7488832" cy="1739504"/>
          </a:xfrm>
        </p:spPr>
        <p:txBody>
          <a:bodyPr vert="horz" wrap="square" lIns="68580" tIns="34290" rIns="68580" bIns="34290" anchor="t" anchorCtr="0">
            <a:normAutofit fontScale="77500" lnSpcReduction="20000"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en-US" altLang="zh-CN" dirty="0"/>
              <a:t>[</a:t>
            </a:r>
            <a:r>
              <a:rPr lang="zh-CN" altLang="en-US" dirty="0"/>
              <a:t>例</a:t>
            </a:r>
            <a:r>
              <a:rPr lang="en-US" altLang="zh-CN" dirty="0"/>
              <a:t>2.6]  </a:t>
            </a:r>
            <a:r>
              <a:rPr lang="zh-CN" altLang="en-US" dirty="0"/>
              <a:t>查询学生的姓名和主修专业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sz="2600" dirty="0"/>
              <a:t>即求</a:t>
            </a:r>
            <a:r>
              <a:rPr lang="en-US" altLang="zh-CN" sz="2600" dirty="0"/>
              <a:t>Student</a:t>
            </a:r>
            <a:r>
              <a:rPr lang="zh-CN" altLang="en-US" sz="2600" dirty="0"/>
              <a:t>关系上学生姓名和主修专业两个属性上的投影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sz="2600" dirty="0"/>
              <a:t>    </a:t>
            </a:r>
            <a:r>
              <a:rPr lang="en-US" altLang="zh-CN" sz="2600" dirty="0"/>
              <a:t>π</a:t>
            </a:r>
            <a:r>
              <a:rPr lang="en-US" altLang="zh-CN" sz="2600" baseline="-30000" dirty="0"/>
              <a:t>Sname,Smajor</a:t>
            </a:r>
            <a:r>
              <a:rPr lang="en-US" altLang="zh-CN" sz="2600" dirty="0"/>
              <a:t>(Student)</a:t>
            </a:r>
          </a:p>
          <a:p>
            <a:pPr lvl="1" algn="just" eaLnBrk="1" hangingPunct="1">
              <a:lnSpc>
                <a:spcPct val="120000"/>
              </a:lnSpc>
              <a:buNone/>
            </a:pPr>
            <a:r>
              <a:rPr lang="zh-CN" altLang="en-US" sz="2600" dirty="0"/>
              <a:t>结果：</a:t>
            </a:r>
          </a:p>
          <a:p>
            <a:pPr eaLnBrk="1" hangingPunct="1"/>
            <a:endParaRPr lang="en-US" altLang="zh-CN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653795"/>
              </p:ext>
            </p:extLst>
          </p:nvPr>
        </p:nvGraphicFramePr>
        <p:xfrm>
          <a:off x="2420535" y="3212976"/>
          <a:ext cx="4302929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2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9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Sno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Smajor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20180001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b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信息安全</a:t>
                      </a:r>
                    </a:p>
                  </a:txBody>
                  <a:tcPr marL="51445" marR="5144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20180002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b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5" marR="5144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20180003</a:t>
                      </a:r>
                      <a:endParaRPr lang="zh-CN" altLang="en-US" sz="1400" b="1" kern="1050" baseline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b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5" marR="5144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20180004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b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计算机科学与技术</a:t>
                      </a:r>
                    </a:p>
                  </a:txBody>
                  <a:tcPr marL="51445" marR="5144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20180005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b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信息管理与信息系统</a:t>
                      </a:r>
                    </a:p>
                  </a:txBody>
                  <a:tcPr marL="51445" marR="5144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20180006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b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数据科学与大数据技术</a:t>
                      </a:r>
                    </a:p>
                  </a:txBody>
                  <a:tcPr marL="51445" marR="5144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035"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20180007</a:t>
                      </a:r>
                      <a:endParaRPr lang="zh-CN" altLang="en-US" sz="1400" b="1" kern="1050" baseline="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51445" marR="51445" marT="0" marB="0" anchor="b"/>
                </a:tc>
                <a:tc>
                  <a:txBody>
                    <a:bodyPr/>
                    <a:lstStyle/>
                    <a:p>
                      <a:pPr marL="0" indent="269875" algn="l" defTabSz="914400" rtl="0" eaLnBrk="1" latinLnBrk="0" hangingPunct="1">
                        <a:tabLst>
                          <a:tab pos="3769360" algn="l"/>
                        </a:tabLst>
                      </a:pPr>
                      <a:r>
                        <a:rPr lang="zh-CN" altLang="en-US" sz="1400" b="1" kern="1050" baseline="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+mn-cs"/>
                        </a:rPr>
                        <a:t>数据科学与大数据技术</a:t>
                      </a:r>
                    </a:p>
                  </a:txBody>
                  <a:tcPr marL="51445" marR="51445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/>
            <a:r>
              <a:rPr lang="zh-CN" altLang="en-US" sz="27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投影（续）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sz="half" idx="1"/>
          </p:nvPr>
        </p:nvSpPr>
        <p:spPr>
          <a:xfrm>
            <a:off x="1169622" y="1646803"/>
            <a:ext cx="6695647" cy="1772673"/>
          </a:xfrm>
        </p:spPr>
        <p:txBody>
          <a:bodyPr vert="horz" wrap="square" lIns="68580" tIns="34290" rIns="68580" bIns="34290" anchor="t" anchorCtr="0">
            <a:normAutofit fontScale="25000" lnSpcReduction="20000"/>
          </a:bodyPr>
          <a:lstStyle/>
          <a:p>
            <a:pPr algn="just" eaLnBrk="1" hangingPunct="1">
              <a:lnSpc>
                <a:spcPct val="140000"/>
              </a:lnSpc>
              <a:buClrTx/>
              <a:buSzPct val="100000"/>
              <a:buFont typeface="Wingdings" panose="05000000000000000000" pitchFamily="2" charset="2"/>
              <a:buNone/>
            </a:pPr>
            <a:r>
              <a:rPr lang="en-US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[</a:t>
            </a:r>
            <a:r>
              <a:rPr lang="zh-CN" altLang="en-US" sz="8400" b="1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2.7]  </a:t>
            </a:r>
            <a:r>
              <a:rPr lang="zh-CN" altLang="en-US" sz="8400" b="1" dirty="0">
                <a:latin typeface="Arial" panose="020B0604020202020204" pitchFamily="34" charset="0"/>
                <a:ea typeface="宋体" panose="02010600030101010101" pitchFamily="2" charset="-122"/>
              </a:rPr>
              <a:t>查询学生关系</a:t>
            </a:r>
            <a:r>
              <a:rPr lang="en-US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Student</a:t>
            </a:r>
            <a:r>
              <a:rPr lang="zh-CN" altLang="en-US" sz="8400" b="1" dirty="0">
                <a:latin typeface="Arial" panose="020B0604020202020204" pitchFamily="34" charset="0"/>
                <a:ea typeface="宋体" panose="02010600030101010101" pitchFamily="2" charset="-122"/>
              </a:rPr>
              <a:t>中都主修了哪些专业</a:t>
            </a:r>
            <a:endParaRPr lang="en-US" altLang="zh-CN" sz="8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just" eaLnBrk="1" hangingPunct="1">
              <a:lnSpc>
                <a:spcPct val="140000"/>
              </a:lnSpc>
              <a:buClrTx/>
              <a:buSzPct val="100000"/>
              <a:buFont typeface="Wingdings" panose="05000000000000000000" pitchFamily="2" charset="2"/>
              <a:buNone/>
            </a:pPr>
            <a:r>
              <a:rPr lang="zh-CN" altLang="en-US" sz="8400" b="1" dirty="0">
                <a:latin typeface="Arial" panose="020B0604020202020204" pitchFamily="34" charset="0"/>
                <a:ea typeface="宋体" panose="02010600030101010101" pitchFamily="2" charset="-122"/>
              </a:rPr>
              <a:t>即查询</a:t>
            </a:r>
            <a:r>
              <a:rPr lang="zh-CN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关系</a:t>
            </a:r>
            <a:r>
              <a:rPr lang="en-US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Student</a:t>
            </a:r>
            <a:r>
              <a:rPr lang="zh-CN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在主修专业属性上的投影</a:t>
            </a:r>
            <a:endParaRPr lang="zh-CN" altLang="en-US" sz="8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just" eaLnBrk="1" hangingPunct="1">
              <a:lnSpc>
                <a:spcPct val="140000"/>
              </a:lnSpc>
              <a:buClrTx/>
              <a:buSzPct val="100000"/>
              <a:buFont typeface="Wingdings" panose="05000000000000000000" pitchFamily="2" charset="2"/>
              <a:buNone/>
            </a:pPr>
            <a:r>
              <a:rPr lang="zh-CN" altLang="en-US" sz="8400" b="1" dirty="0">
                <a:latin typeface="Arial" panose="020B0604020202020204" pitchFamily="34" charset="0"/>
                <a:ea typeface="宋体" panose="02010600030101010101" pitchFamily="2" charset="-122"/>
              </a:rPr>
              <a:t>             </a:t>
            </a:r>
            <a:r>
              <a:rPr lang="en-US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π</a:t>
            </a:r>
            <a:r>
              <a:rPr lang="en-US" altLang="zh-CN" sz="8400" b="1" baseline="-30000" dirty="0">
                <a:latin typeface="Arial" panose="020B0604020202020204" pitchFamily="34" charset="0"/>
                <a:ea typeface="宋体" panose="02010600030101010101" pitchFamily="2" charset="-122"/>
              </a:rPr>
              <a:t>Smajor</a:t>
            </a:r>
            <a:r>
              <a:rPr lang="en-US" altLang="zh-CN" sz="8400" b="1" dirty="0">
                <a:latin typeface="Arial" panose="020B0604020202020204" pitchFamily="34" charset="0"/>
                <a:ea typeface="宋体" panose="02010600030101010101" pitchFamily="2" charset="-122"/>
              </a:rPr>
              <a:t>(Student)</a:t>
            </a:r>
          </a:p>
          <a:p>
            <a:pPr eaLnBrk="1" hangingPunct="1">
              <a:buClrTx/>
              <a:buSzPct val="100000"/>
              <a:buFont typeface="Wingdings" panose="05000000000000000000" pitchFamily="2" charset="2"/>
              <a:buNone/>
            </a:pPr>
            <a:endParaRPr lang="en-US" altLang="zh-CN" sz="8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eaLnBrk="1" hangingPunct="1">
              <a:buClrTx/>
              <a:buSzPct val="100000"/>
              <a:buFont typeface="Wingdings" panose="05000000000000000000" pitchFamily="2" charset="2"/>
              <a:buNone/>
            </a:pPr>
            <a:r>
              <a:rPr lang="zh-CN" altLang="en-US" sz="8400" b="1" dirty="0">
                <a:latin typeface="Arial" panose="020B0604020202020204" pitchFamily="34" charset="0"/>
                <a:ea typeface="宋体" panose="02010600030101010101" pitchFamily="2" charset="-122"/>
              </a:rPr>
              <a:t>结果：</a:t>
            </a:r>
          </a:p>
        </p:txBody>
      </p:sp>
      <p:graphicFrame>
        <p:nvGraphicFramePr>
          <p:cNvPr id="6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39817"/>
              </p:ext>
            </p:extLst>
          </p:nvPr>
        </p:nvGraphicFramePr>
        <p:xfrm>
          <a:off x="2627784" y="3699441"/>
          <a:ext cx="2862318" cy="1511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2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491">
                <a:tc>
                  <a:txBody>
                    <a:bodyPr/>
                    <a:lstStyle/>
                    <a:p>
                      <a:pPr indent="269875" algn="l"/>
                      <a:r>
                        <a:rPr lang="en-US" sz="1500" b="1" kern="105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Smajor</a:t>
                      </a:r>
                      <a:endParaRPr lang="zh-CN" sz="1500" b="1" kern="105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L="51442" marR="5144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566"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sz="1500" b="1" kern="105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信息安全</a:t>
                      </a:r>
                    </a:p>
                  </a:txBody>
                  <a:tcPr marL="51442" marR="5144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566"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sz="1500" b="1" kern="105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计算机科学与技术</a:t>
                      </a:r>
                    </a:p>
                  </a:txBody>
                  <a:tcPr marL="51442" marR="5144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566"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sz="1500" b="1" kern="105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信息管理与信息系统</a:t>
                      </a:r>
                    </a:p>
                  </a:txBody>
                  <a:tcPr marL="51442" marR="5144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566">
                <a:tc>
                  <a:txBody>
                    <a:bodyPr/>
                    <a:lstStyle/>
                    <a:p>
                      <a:pPr indent="269875" algn="l">
                        <a:tabLst>
                          <a:tab pos="3769360" algn="l"/>
                        </a:tabLst>
                      </a:pPr>
                      <a:r>
                        <a:rPr lang="zh-CN" sz="1500" b="1" kern="1050" dirty="0">
                          <a:effectLst/>
                          <a:latin typeface="Times New Roman" panose="02020603050405020304" pitchFamily="18" charset="0"/>
                          <a:ea typeface="SimSun" pitchFamily="2" charset="-122"/>
                        </a:rPr>
                        <a:t>数据科学与大数据技术</a:t>
                      </a:r>
                    </a:p>
                  </a:txBody>
                  <a:tcPr marL="51442" marR="5144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/>
          </p:cNvSpPr>
          <p:nvPr>
            <p:ph type="title"/>
          </p:nvPr>
        </p:nvSpPr>
        <p:spPr>
          <a:xfrm>
            <a:off x="683568" y="281329"/>
            <a:ext cx="8229600" cy="1143000"/>
          </a:xfrm>
        </p:spPr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3. </a:t>
            </a:r>
            <a:r>
              <a:rPr lang="zh-CN" altLang="en-US" sz="3600" dirty="0"/>
              <a:t>连接（</a:t>
            </a:r>
            <a:r>
              <a:rPr lang="en-US" altLang="zh-CN" sz="3600" dirty="0"/>
              <a:t>join</a:t>
            </a:r>
            <a:r>
              <a:rPr lang="zh-CN" altLang="en-US" sz="3600" dirty="0"/>
              <a:t>） </a:t>
            </a:r>
          </a:p>
        </p:txBody>
      </p:sp>
      <p:sp>
        <p:nvSpPr>
          <p:cNvPr id="106499" name="Rectangle 3"/>
          <p:cNvSpPr>
            <a:spLocks noGrp="1"/>
          </p:cNvSpPr>
          <p:nvPr>
            <p:ph idx="1"/>
          </p:nvPr>
        </p:nvSpPr>
        <p:spPr>
          <a:xfrm>
            <a:off x="1331595" y="1754982"/>
            <a:ext cx="7344861" cy="364569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1800" dirty="0"/>
              <a:t>连接也称为</a:t>
            </a:r>
            <a:r>
              <a:rPr lang="en-US" altLang="zh-CN" sz="1800" dirty="0"/>
              <a:t>θ</a:t>
            </a:r>
            <a:r>
              <a:rPr lang="zh-CN" altLang="en-US" sz="1800" dirty="0"/>
              <a:t>连接</a:t>
            </a: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1800" dirty="0"/>
              <a:t>连接运算的含义</a:t>
            </a:r>
          </a:p>
          <a:p>
            <a:pPr marL="614363" lvl="1" algn="just">
              <a:lnSpc>
                <a:spcPct val="120000"/>
              </a:lnSpc>
              <a:buNone/>
            </a:pPr>
            <a:r>
              <a:rPr lang="zh-CN" altLang="en-US" sz="1650" dirty="0"/>
              <a:t>从两个关系的笛卡儿积中选取属性间满足一定条件的元组</a:t>
            </a:r>
          </a:p>
          <a:p>
            <a:pPr marL="614363" lvl="1" algn="just">
              <a:lnSpc>
                <a:spcPct val="120000"/>
              </a:lnSpc>
              <a:buNone/>
            </a:pPr>
            <a:r>
              <a:rPr lang="zh-CN" altLang="en-US" sz="1500" i="1" dirty="0"/>
              <a:t>	</a:t>
            </a:r>
            <a:r>
              <a:rPr lang="zh-CN" altLang="en-US" sz="1500" dirty="0"/>
              <a:t> </a:t>
            </a:r>
            <a:r>
              <a:rPr lang="en-US" altLang="zh-CN" sz="1500" i="1" dirty="0"/>
              <a:t>R         S</a:t>
            </a:r>
            <a:r>
              <a:rPr lang="en-US" altLang="zh-CN" sz="1500" dirty="0"/>
              <a:t> = {          | </a:t>
            </a:r>
            <a:r>
              <a:rPr lang="en-US" altLang="zh-CN" sz="1500" i="1" dirty="0"/>
              <a:t>t</a:t>
            </a:r>
            <a:r>
              <a:rPr lang="en-US" altLang="zh-CN" sz="1500" baseline="-30000" dirty="0"/>
              <a:t>r</a:t>
            </a:r>
            <a:r>
              <a:rPr lang="en-US" altLang="zh-CN" sz="1500" i="1" baseline="-30000" dirty="0"/>
              <a:t> </a:t>
            </a:r>
            <a:r>
              <a:rPr lang="en-US" altLang="zh-CN" sz="1500" dirty="0">
                <a:sym typeface="Symbol" pitchFamily="18" charset="2"/>
              </a:rPr>
              <a:t></a:t>
            </a:r>
            <a:r>
              <a:rPr lang="en-US" altLang="zh-CN" sz="1500" dirty="0"/>
              <a:t> </a:t>
            </a:r>
            <a:r>
              <a:rPr lang="en-US" altLang="zh-CN" sz="1500" i="1" dirty="0"/>
              <a:t>R</a:t>
            </a:r>
            <a:r>
              <a:rPr lang="en-US" altLang="zh-CN" sz="1500" dirty="0"/>
              <a:t>∧</a:t>
            </a:r>
            <a:r>
              <a:rPr lang="en-US" altLang="zh-CN" sz="1500" i="1" dirty="0"/>
              <a:t>t</a:t>
            </a:r>
            <a:r>
              <a:rPr lang="en-US" altLang="zh-CN" sz="1500" baseline="-30000" dirty="0"/>
              <a:t>s</a:t>
            </a:r>
            <a:r>
              <a:rPr lang="en-US" altLang="zh-CN" sz="1500" i="1" baseline="-30000" dirty="0"/>
              <a:t> </a:t>
            </a:r>
            <a:r>
              <a:rPr lang="en-US" altLang="zh-CN" sz="1500" dirty="0">
                <a:sym typeface="Symbol" pitchFamily="18" charset="2"/>
              </a:rPr>
              <a:t></a:t>
            </a:r>
            <a:r>
              <a:rPr lang="en-US" altLang="zh-CN" sz="1500" i="1" dirty="0"/>
              <a:t>S</a:t>
            </a:r>
            <a:r>
              <a:rPr lang="en-US" altLang="zh-CN" sz="1500" dirty="0"/>
              <a:t>∧</a:t>
            </a:r>
            <a:r>
              <a:rPr lang="en-US" altLang="zh-CN" sz="1500" i="1" dirty="0"/>
              <a:t>t</a:t>
            </a:r>
            <a:r>
              <a:rPr lang="en-US" altLang="zh-CN" sz="1500" baseline="-30000" dirty="0"/>
              <a:t>r</a:t>
            </a:r>
            <a:r>
              <a:rPr lang="en-US" altLang="zh-CN" sz="1500" dirty="0"/>
              <a:t>[</a:t>
            </a:r>
            <a:r>
              <a:rPr lang="en-US" altLang="zh-CN" sz="1500" i="1" dirty="0"/>
              <a:t>A</a:t>
            </a:r>
            <a:r>
              <a:rPr lang="en-US" altLang="zh-CN" sz="1500" dirty="0"/>
              <a:t>]θ</a:t>
            </a:r>
            <a:r>
              <a:rPr lang="en-US" altLang="zh-CN" sz="1500" i="1" dirty="0"/>
              <a:t>t</a:t>
            </a:r>
            <a:r>
              <a:rPr lang="en-US" altLang="zh-CN" sz="1500" baseline="-30000" dirty="0"/>
              <a:t>s</a:t>
            </a:r>
            <a:r>
              <a:rPr lang="en-US" altLang="zh-CN" sz="1500" dirty="0"/>
              <a:t>[</a:t>
            </a:r>
            <a:r>
              <a:rPr lang="en-US" altLang="zh-CN" sz="1500" i="1" dirty="0"/>
              <a:t>B</a:t>
            </a:r>
            <a:r>
              <a:rPr lang="en-US" altLang="zh-CN" sz="1500" dirty="0"/>
              <a:t>] }</a:t>
            </a:r>
          </a:p>
          <a:p>
            <a:pPr marL="614363" lvl="1" algn="just">
              <a:lnSpc>
                <a:spcPct val="120000"/>
              </a:lnSpc>
              <a:buNone/>
            </a:pPr>
            <a:endParaRPr lang="en-US" altLang="zh-CN" sz="900" dirty="0"/>
          </a:p>
          <a:p>
            <a:pPr marL="928688" lvl="2" algn="just">
              <a:lnSpc>
                <a:spcPct val="120000"/>
              </a:lnSpc>
              <a:buSzPct val="87000"/>
              <a:buFont typeface="Wingdings" panose="05000000000000000000" pitchFamily="2" charset="2"/>
              <a:buChar char="l"/>
            </a:pPr>
            <a:r>
              <a:rPr lang="en-US" altLang="zh-CN" sz="1650" i="1" dirty="0"/>
              <a:t>A</a:t>
            </a:r>
            <a:r>
              <a:rPr lang="zh-CN" altLang="en-US" sz="1650" dirty="0"/>
              <a:t>和</a:t>
            </a:r>
            <a:r>
              <a:rPr lang="en-US" altLang="zh-CN" sz="1650" i="1" dirty="0"/>
              <a:t>B</a:t>
            </a:r>
            <a:r>
              <a:rPr lang="zh-CN" altLang="en-US" sz="1650" i="1" dirty="0"/>
              <a:t>：</a:t>
            </a:r>
            <a:r>
              <a:rPr lang="zh-CN" altLang="en-US" sz="1650" dirty="0"/>
              <a:t>分别为</a:t>
            </a:r>
            <a:r>
              <a:rPr lang="en-US" altLang="zh-CN" sz="1650" i="1" dirty="0"/>
              <a:t>R</a:t>
            </a:r>
            <a:r>
              <a:rPr lang="zh-CN" altLang="en-US" sz="1650" dirty="0"/>
              <a:t>和</a:t>
            </a:r>
            <a:r>
              <a:rPr lang="en-US" altLang="zh-CN" sz="1650" i="1" dirty="0"/>
              <a:t>S</a:t>
            </a:r>
            <a:r>
              <a:rPr lang="zh-CN" altLang="en-US" sz="1650" dirty="0"/>
              <a:t>上度数相等且可比的属性组</a:t>
            </a:r>
          </a:p>
          <a:p>
            <a:pPr marL="928688" lvl="2" algn="just">
              <a:lnSpc>
                <a:spcPct val="120000"/>
              </a:lnSpc>
              <a:buSzPct val="87000"/>
              <a:buFont typeface="Wingdings" panose="05000000000000000000" pitchFamily="2" charset="2"/>
              <a:buChar char="l"/>
            </a:pPr>
            <a:r>
              <a:rPr lang="en-US" altLang="zh-CN" sz="1650" dirty="0"/>
              <a:t>θ</a:t>
            </a:r>
            <a:r>
              <a:rPr lang="zh-CN" altLang="en-US" sz="1650" dirty="0"/>
              <a:t>：比较运算符 </a:t>
            </a:r>
          </a:p>
          <a:p>
            <a:pPr marL="614363" lvl="1">
              <a:lnSpc>
                <a:spcPct val="120000"/>
              </a:lnSpc>
            </a:pPr>
            <a:r>
              <a:rPr lang="zh-CN" altLang="en-US" sz="1650" dirty="0"/>
              <a:t>连接运算从</a:t>
            </a:r>
            <a:r>
              <a:rPr lang="en-US" altLang="zh-CN" sz="1650" i="1" dirty="0"/>
              <a:t>R</a:t>
            </a:r>
            <a:r>
              <a:rPr lang="zh-CN" altLang="en-US" sz="1650" dirty="0"/>
              <a:t>和</a:t>
            </a:r>
            <a:r>
              <a:rPr lang="en-US" altLang="zh-CN" sz="1650" i="1" dirty="0"/>
              <a:t>S</a:t>
            </a:r>
            <a:r>
              <a:rPr lang="zh-CN" altLang="en-US" sz="1650" dirty="0"/>
              <a:t>的广义笛卡儿积</a:t>
            </a:r>
            <a:r>
              <a:rPr lang="en-US" altLang="zh-CN" sz="1650" i="1" dirty="0"/>
              <a:t>R</a:t>
            </a:r>
            <a:r>
              <a:rPr lang="en-US" altLang="zh-CN" sz="1650" dirty="0"/>
              <a:t>×</a:t>
            </a:r>
            <a:r>
              <a:rPr lang="en-US" altLang="zh-CN" sz="1650" i="1" dirty="0"/>
              <a:t>S</a:t>
            </a:r>
            <a:r>
              <a:rPr lang="zh-CN" altLang="en-US" sz="1650" dirty="0"/>
              <a:t>中选取</a:t>
            </a:r>
            <a:r>
              <a:rPr lang="en-US" altLang="zh-CN" sz="1650" i="1" dirty="0"/>
              <a:t>R</a:t>
            </a:r>
            <a:r>
              <a:rPr lang="zh-CN" altLang="en-US" sz="1650" dirty="0"/>
              <a:t>关系在</a:t>
            </a:r>
            <a:r>
              <a:rPr lang="en-US" altLang="zh-CN" sz="1650" i="1" dirty="0"/>
              <a:t>A</a:t>
            </a:r>
            <a:r>
              <a:rPr lang="zh-CN" altLang="en-US" sz="1650" dirty="0"/>
              <a:t>属性组上的值与</a:t>
            </a:r>
            <a:r>
              <a:rPr lang="en-US" altLang="zh-CN" sz="1650" i="1" dirty="0"/>
              <a:t>S</a:t>
            </a:r>
            <a:r>
              <a:rPr lang="zh-CN" altLang="en-US" sz="1650" dirty="0"/>
              <a:t>关系在</a:t>
            </a:r>
            <a:r>
              <a:rPr lang="en-US" altLang="zh-CN" sz="1650" i="1" dirty="0"/>
              <a:t>B</a:t>
            </a:r>
            <a:r>
              <a:rPr lang="zh-CN" altLang="en-US" sz="1650" dirty="0"/>
              <a:t>属性组上的值满足比较关系</a:t>
            </a:r>
            <a:r>
              <a:rPr lang="en-US" altLang="zh-CN" sz="1650" dirty="0"/>
              <a:t>θ</a:t>
            </a:r>
            <a:r>
              <a:rPr lang="zh-CN" altLang="en-US" sz="1650" dirty="0"/>
              <a:t>的元组</a:t>
            </a:r>
            <a:r>
              <a:rPr lang="zh-CN" altLang="en-US" dirty="0"/>
              <a:t> </a:t>
            </a:r>
          </a:p>
        </p:txBody>
      </p:sp>
      <p:grpSp>
        <p:nvGrpSpPr>
          <p:cNvPr id="106500" name="Group 16"/>
          <p:cNvGrpSpPr/>
          <p:nvPr/>
        </p:nvGrpSpPr>
        <p:grpSpPr>
          <a:xfrm>
            <a:off x="2061567" y="2834876"/>
            <a:ext cx="685800" cy="514350"/>
            <a:chOff x="1283" y="2299"/>
            <a:chExt cx="576" cy="432"/>
          </a:xfrm>
        </p:grpSpPr>
        <p:sp>
          <p:nvSpPr>
            <p:cNvPr id="106506" name="AutoShape 5"/>
            <p:cNvSpPr/>
            <p:nvPr/>
          </p:nvSpPr>
          <p:spPr>
            <a:xfrm rot="5400000" flipV="1">
              <a:off x="1578" y="2294"/>
              <a:ext cx="82" cy="203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6505" name="Rectangle 10"/>
            <p:cNvSpPr/>
            <p:nvPr/>
          </p:nvSpPr>
          <p:spPr>
            <a:xfrm>
              <a:off x="1283" y="2299"/>
              <a:ext cx="576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CN" sz="2100" i="1" dirty="0"/>
                <a:t> </a:t>
              </a:r>
              <a:r>
                <a:rPr lang="en-US" altLang="zh-CN" sz="1200" i="1" dirty="0"/>
                <a:t>A</a:t>
              </a:r>
              <a:r>
                <a:rPr lang="en-US" altLang="zh-CN" sz="1200" dirty="0"/>
                <a:t>θ</a:t>
              </a:r>
              <a:r>
                <a:rPr lang="en-US" altLang="zh-CN" sz="1200" i="1" dirty="0"/>
                <a:t>B</a:t>
              </a:r>
            </a:p>
          </p:txBody>
        </p:sp>
      </p:grpSp>
      <p:grpSp>
        <p:nvGrpSpPr>
          <p:cNvPr id="106501" name="Group 12"/>
          <p:cNvGrpSpPr/>
          <p:nvPr/>
        </p:nvGrpSpPr>
        <p:grpSpPr>
          <a:xfrm>
            <a:off x="3143250" y="2850357"/>
            <a:ext cx="457200" cy="280988"/>
            <a:chOff x="2016" y="3187"/>
            <a:chExt cx="384" cy="236"/>
          </a:xfrm>
        </p:grpSpPr>
        <p:sp>
          <p:nvSpPr>
            <p:cNvPr id="106502" name="Text Box 13"/>
            <p:cNvSpPr txBox="1"/>
            <p:nvPr/>
          </p:nvSpPr>
          <p:spPr>
            <a:xfrm>
              <a:off x="2016" y="3249"/>
              <a:ext cx="384" cy="17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i="1" dirty="0"/>
                <a:t>t</a:t>
              </a:r>
              <a:r>
                <a:rPr lang="en-US" altLang="zh-CN" sz="1350" baseline="-30000" dirty="0"/>
                <a:t>r </a:t>
              </a:r>
              <a:r>
                <a:rPr lang="en-US" altLang="zh-CN" sz="1350" i="1" dirty="0"/>
                <a:t>t</a:t>
              </a:r>
              <a:r>
                <a:rPr lang="en-US" altLang="zh-CN" sz="1350" baseline="-30000" dirty="0"/>
                <a:t>s</a:t>
              </a:r>
            </a:p>
          </p:txBody>
        </p:sp>
        <p:sp>
          <p:nvSpPr>
            <p:cNvPr id="106503" name="Freeform 14"/>
            <p:cNvSpPr/>
            <p:nvPr/>
          </p:nvSpPr>
          <p:spPr>
            <a:xfrm>
              <a:off x="2130" y="3187"/>
              <a:ext cx="156" cy="62"/>
            </a:xfrm>
            <a:custGeom>
              <a:avLst/>
              <a:gdLst>
                <a:gd name="txL" fmla="*/ 0 w 156"/>
                <a:gd name="txT" fmla="*/ 0 h 62"/>
                <a:gd name="txR" fmla="*/ 156 w 156"/>
                <a:gd name="txB" fmla="*/ 62 h 62"/>
              </a:gdLst>
              <a:ahLst/>
              <a:cxnLst>
                <a:cxn ang="0">
                  <a:pos x="0" y="62"/>
                </a:cxn>
                <a:cxn ang="0">
                  <a:pos x="117" y="23"/>
                </a:cxn>
                <a:cxn ang="0">
                  <a:pos x="156" y="62"/>
                </a:cxn>
              </a:cxnLst>
              <a:rect l="txL" t="txT" r="txR" b="txB"/>
              <a:pathLst>
                <a:path w="156" h="62">
                  <a:moveTo>
                    <a:pt x="0" y="62"/>
                  </a:moveTo>
                  <a:cubicBezTo>
                    <a:pt x="89" y="2"/>
                    <a:pt x="48" y="0"/>
                    <a:pt x="117" y="23"/>
                  </a:cubicBezTo>
                  <a:cubicBezTo>
                    <a:pt x="130" y="36"/>
                    <a:pt x="156" y="62"/>
                    <a:pt x="156" y="62"/>
                  </a:cubicBez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1350"/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2700" dirty="0"/>
              <a:t> </a:t>
            </a:r>
            <a:r>
              <a:rPr lang="zh-CN" altLang="en-US" sz="3600" dirty="0"/>
              <a:t>连接（续）</a:t>
            </a:r>
            <a:r>
              <a:rPr lang="en-US" altLang="zh-CN" sz="3600" dirty="0"/>
              <a:t> </a:t>
            </a:r>
          </a:p>
        </p:txBody>
      </p:sp>
      <p:sp>
        <p:nvSpPr>
          <p:cNvPr id="107523" name="Rectangle 8"/>
          <p:cNvSpPr>
            <a:spLocks noGrp="1"/>
          </p:cNvSpPr>
          <p:nvPr>
            <p:ph idx="1"/>
          </p:nvPr>
        </p:nvSpPr>
        <p:spPr>
          <a:xfrm>
            <a:off x="1331595" y="1808798"/>
            <a:ext cx="6274118" cy="3699510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/>
            <a:r>
              <a:rPr lang="zh-CN" altLang="en-US" dirty="0"/>
              <a:t>两类常用连接运算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dirty="0"/>
              <a:t>等值连接（</a:t>
            </a:r>
            <a:r>
              <a:rPr lang="en-US" altLang="zh-CN" dirty="0"/>
              <a:t>equijoin</a:t>
            </a:r>
            <a:r>
              <a:rPr lang="zh-CN" altLang="en-US" dirty="0"/>
              <a:t>） </a:t>
            </a:r>
          </a:p>
          <a:p>
            <a:pPr marL="871538" lvl="2" algn="just">
              <a:lnSpc>
                <a:spcPct val="150000"/>
              </a:lnSpc>
              <a:buSzPct val="87000"/>
              <a:buFont typeface="Wingdings" panose="05000000000000000000" pitchFamily="2" charset="2"/>
              <a:buChar char="l"/>
            </a:pPr>
            <a:r>
              <a:rPr lang="en-US" altLang="zh-CN" sz="1650" dirty="0"/>
              <a:t>θ</a:t>
            </a:r>
            <a:r>
              <a:rPr lang="zh-CN" altLang="en-US" sz="1650" dirty="0"/>
              <a:t>为“＝”的连接运算称为等值连接</a:t>
            </a:r>
            <a:endParaRPr lang="en-US" altLang="zh-CN" sz="1650" dirty="0"/>
          </a:p>
          <a:p>
            <a:pPr marL="871538" lvl="2" algn="just">
              <a:lnSpc>
                <a:spcPct val="15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从关系</a:t>
            </a:r>
            <a:r>
              <a:rPr lang="en-US" altLang="zh-CN" sz="1650" i="1" dirty="0"/>
              <a:t>R</a:t>
            </a:r>
            <a:r>
              <a:rPr lang="zh-CN" altLang="en-US" sz="1650" dirty="0"/>
              <a:t>与</a:t>
            </a:r>
            <a:r>
              <a:rPr lang="en-US" altLang="zh-CN" sz="1650" i="1" dirty="0"/>
              <a:t>S</a:t>
            </a:r>
            <a:r>
              <a:rPr lang="zh-CN" altLang="en-US" sz="1650" dirty="0"/>
              <a:t>的广义笛卡儿积中选取</a:t>
            </a:r>
            <a:r>
              <a:rPr lang="en-US" altLang="zh-CN" sz="1650" i="1" dirty="0"/>
              <a:t>A</a:t>
            </a:r>
            <a:r>
              <a:rPr lang="zh-CN" altLang="en-US" sz="1650" dirty="0"/>
              <a:t>、</a:t>
            </a:r>
            <a:r>
              <a:rPr lang="en-US" altLang="zh-CN" sz="1650" i="1" dirty="0"/>
              <a:t>B</a:t>
            </a:r>
            <a:r>
              <a:rPr lang="zh-CN" altLang="en-US" sz="1650" dirty="0"/>
              <a:t>属性值相等的那些元组，即等值连接为：</a:t>
            </a:r>
            <a:endParaRPr lang="en-US" altLang="zh-CN" sz="1650" dirty="0"/>
          </a:p>
          <a:p>
            <a:pPr marL="871538" lvl="2">
              <a:buNone/>
            </a:pPr>
            <a:r>
              <a:rPr lang="zh-CN" altLang="en-US" sz="1650" dirty="0"/>
              <a:t>      </a:t>
            </a:r>
            <a:r>
              <a:rPr lang="en-US" altLang="zh-CN" sz="1650" i="1" dirty="0"/>
              <a:t>R    S</a:t>
            </a:r>
            <a:r>
              <a:rPr lang="en-US" altLang="zh-CN" sz="1650" dirty="0"/>
              <a:t> = {       | </a:t>
            </a:r>
            <a:r>
              <a:rPr lang="en-US" altLang="zh-CN" sz="1650" i="1" dirty="0"/>
              <a:t>t</a:t>
            </a:r>
            <a:r>
              <a:rPr lang="en-US" altLang="zh-CN" sz="1650" baseline="-30000" dirty="0"/>
              <a:t>r</a:t>
            </a:r>
            <a:r>
              <a:rPr lang="en-US" altLang="zh-CN" sz="1650" i="1" baseline="-30000" dirty="0"/>
              <a:t> </a:t>
            </a:r>
            <a:r>
              <a:rPr lang="en-US" altLang="zh-CN" sz="1650" dirty="0">
                <a:sym typeface="Symbol" pitchFamily="18" charset="2"/>
              </a:rPr>
              <a:t></a:t>
            </a:r>
            <a:r>
              <a:rPr lang="en-US" altLang="zh-CN" sz="1650" i="1" dirty="0"/>
              <a:t>R</a:t>
            </a:r>
            <a:r>
              <a:rPr lang="en-US" altLang="zh-CN" sz="1650" dirty="0"/>
              <a:t>∧</a:t>
            </a:r>
            <a:r>
              <a:rPr lang="en-US" altLang="zh-CN" sz="1650" i="1" dirty="0"/>
              <a:t>t</a:t>
            </a:r>
            <a:r>
              <a:rPr lang="en-US" altLang="zh-CN" sz="1650" baseline="-30000" dirty="0"/>
              <a:t>s </a:t>
            </a:r>
            <a:r>
              <a:rPr lang="en-US" altLang="zh-CN" sz="1650" dirty="0">
                <a:sym typeface="Symbol" pitchFamily="18" charset="2"/>
              </a:rPr>
              <a:t></a:t>
            </a:r>
            <a:r>
              <a:rPr lang="en-US" altLang="zh-CN" sz="1650" i="1" dirty="0"/>
              <a:t>S</a:t>
            </a:r>
            <a:r>
              <a:rPr lang="en-US" altLang="zh-CN" sz="1650" dirty="0"/>
              <a:t>∧</a:t>
            </a:r>
            <a:r>
              <a:rPr lang="en-US" altLang="zh-CN" sz="1650" i="1" dirty="0"/>
              <a:t>t</a:t>
            </a:r>
            <a:r>
              <a:rPr lang="en-US" altLang="zh-CN" sz="1650" baseline="-30000" dirty="0"/>
              <a:t>r</a:t>
            </a:r>
            <a:r>
              <a:rPr lang="en-US" altLang="zh-CN" sz="1650" dirty="0"/>
              <a:t>[</a:t>
            </a:r>
            <a:r>
              <a:rPr lang="en-US" altLang="zh-CN" sz="1650" i="1" dirty="0"/>
              <a:t>A</a:t>
            </a:r>
            <a:r>
              <a:rPr lang="en-US" altLang="zh-CN" sz="1650" dirty="0"/>
              <a:t>] = </a:t>
            </a:r>
            <a:r>
              <a:rPr lang="en-US" altLang="zh-CN" sz="1650" i="1" dirty="0"/>
              <a:t>t</a:t>
            </a:r>
            <a:r>
              <a:rPr lang="en-US" altLang="zh-CN" sz="1650" baseline="-30000" dirty="0"/>
              <a:t>s</a:t>
            </a:r>
            <a:r>
              <a:rPr lang="en-US" altLang="zh-CN" sz="1650" dirty="0"/>
              <a:t>[</a:t>
            </a:r>
            <a:r>
              <a:rPr lang="en-US" altLang="zh-CN" sz="1650" i="1" dirty="0"/>
              <a:t>B</a:t>
            </a:r>
            <a:r>
              <a:rPr lang="en-US" altLang="zh-CN" sz="1650" dirty="0"/>
              <a:t>] }  </a:t>
            </a:r>
          </a:p>
        </p:txBody>
      </p:sp>
      <p:grpSp>
        <p:nvGrpSpPr>
          <p:cNvPr id="107524" name="Group 9"/>
          <p:cNvGrpSpPr/>
          <p:nvPr/>
        </p:nvGrpSpPr>
        <p:grpSpPr>
          <a:xfrm>
            <a:off x="2281649" y="4011419"/>
            <a:ext cx="971550" cy="508397"/>
            <a:chOff x="2355" y="9420"/>
            <a:chExt cx="705" cy="363"/>
          </a:xfrm>
        </p:grpSpPr>
        <p:sp>
          <p:nvSpPr>
            <p:cNvPr id="107529" name="AutoShape 10"/>
            <p:cNvSpPr/>
            <p:nvPr/>
          </p:nvSpPr>
          <p:spPr>
            <a:xfrm rot="5400000" flipV="1">
              <a:off x="2642" y="9423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07530" name="Text Box 11"/>
            <p:cNvSpPr txBox="1"/>
            <p:nvPr/>
          </p:nvSpPr>
          <p:spPr>
            <a:xfrm flipV="1">
              <a:off x="2355" y="9420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 rot="10800000" vert="eaVert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lnSpc>
                  <a:spcPct val="80000"/>
                </a:lnSpc>
                <a:spcBef>
                  <a:spcPct val="0"/>
                </a:spcBef>
                <a:buSzTx/>
                <a:buNone/>
              </a:pPr>
              <a:endParaRPr lang="zh-CN" altLang="zh-CN" sz="1500" b="0" dirty="0"/>
            </a:p>
          </p:txBody>
        </p:sp>
      </p:grpSp>
      <p:sp>
        <p:nvSpPr>
          <p:cNvPr id="107525" name="Rectangle 12"/>
          <p:cNvSpPr/>
          <p:nvPr/>
        </p:nvSpPr>
        <p:spPr>
          <a:xfrm>
            <a:off x="2281649" y="3962400"/>
            <a:ext cx="857250" cy="65473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SzTx/>
              <a:buNone/>
            </a:pPr>
            <a:r>
              <a:rPr lang="en-US" altLang="zh-CN" sz="1200" b="0" i="1" dirty="0"/>
              <a:t>A=B</a:t>
            </a:r>
          </a:p>
        </p:txBody>
      </p:sp>
      <p:grpSp>
        <p:nvGrpSpPr>
          <p:cNvPr id="107526" name="Group 16"/>
          <p:cNvGrpSpPr/>
          <p:nvPr/>
        </p:nvGrpSpPr>
        <p:grpSpPr>
          <a:xfrm>
            <a:off x="3306081" y="4005254"/>
            <a:ext cx="431006" cy="272716"/>
            <a:chOff x="2390" y="3199"/>
            <a:chExt cx="384" cy="208"/>
          </a:xfrm>
        </p:grpSpPr>
        <p:sp>
          <p:nvSpPr>
            <p:cNvPr id="107527" name="Text Box 14"/>
            <p:cNvSpPr txBox="1"/>
            <p:nvPr/>
          </p:nvSpPr>
          <p:spPr>
            <a:xfrm>
              <a:off x="2390" y="3249"/>
              <a:ext cx="384" cy="15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i="1" dirty="0"/>
                <a:t>t</a:t>
              </a:r>
              <a:r>
                <a:rPr lang="en-US" altLang="zh-CN" sz="1350" baseline="-30000" dirty="0"/>
                <a:t>r </a:t>
              </a:r>
              <a:r>
                <a:rPr lang="en-US" altLang="zh-CN" sz="1350" i="1" dirty="0"/>
                <a:t>t</a:t>
              </a:r>
              <a:r>
                <a:rPr lang="en-US" altLang="zh-CN" sz="1350" baseline="-30000" dirty="0"/>
                <a:t>s</a:t>
              </a:r>
            </a:p>
          </p:txBody>
        </p:sp>
        <p:sp>
          <p:nvSpPr>
            <p:cNvPr id="107528" name="Freeform 15"/>
            <p:cNvSpPr/>
            <p:nvPr/>
          </p:nvSpPr>
          <p:spPr>
            <a:xfrm>
              <a:off x="2504" y="3199"/>
              <a:ext cx="156" cy="62"/>
            </a:xfrm>
            <a:custGeom>
              <a:avLst/>
              <a:gdLst>
                <a:gd name="txL" fmla="*/ 0 w 156"/>
                <a:gd name="txT" fmla="*/ 0 h 62"/>
                <a:gd name="txR" fmla="*/ 156 w 156"/>
                <a:gd name="txB" fmla="*/ 62 h 62"/>
              </a:gdLst>
              <a:ahLst/>
              <a:cxnLst>
                <a:cxn ang="0">
                  <a:pos x="0" y="62"/>
                </a:cxn>
                <a:cxn ang="0">
                  <a:pos x="117" y="23"/>
                </a:cxn>
                <a:cxn ang="0">
                  <a:pos x="156" y="62"/>
                </a:cxn>
              </a:cxnLst>
              <a:rect l="txL" t="txT" r="txR" b="txB"/>
              <a:pathLst>
                <a:path w="156" h="62">
                  <a:moveTo>
                    <a:pt x="0" y="62"/>
                  </a:moveTo>
                  <a:cubicBezTo>
                    <a:pt x="89" y="2"/>
                    <a:pt x="48" y="0"/>
                    <a:pt x="117" y="23"/>
                  </a:cubicBezTo>
                  <a:cubicBezTo>
                    <a:pt x="130" y="36"/>
                    <a:pt x="156" y="62"/>
                    <a:pt x="156" y="62"/>
                  </a:cubicBez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1350"/>
            </a:p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2700" dirty="0"/>
              <a:t> </a:t>
            </a:r>
            <a:r>
              <a:rPr lang="zh-CN" altLang="en-US" sz="3600" dirty="0"/>
              <a:t>连接（续）</a:t>
            </a:r>
            <a:r>
              <a:rPr lang="en-US" altLang="zh-CN" sz="3600" dirty="0"/>
              <a:t> 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1709738" y="1863329"/>
            <a:ext cx="6172200" cy="3631406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557213" lvl="1" indent="-214313" algn="just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100" kern="0" dirty="0"/>
              <a:t> 自然连接（</a:t>
            </a:r>
            <a:r>
              <a:rPr lang="en-US" altLang="zh-CN" sz="2100" kern="1050" dirty="0"/>
              <a:t>natural join</a:t>
            </a:r>
            <a:r>
              <a:rPr lang="zh-CN" altLang="en-US" sz="2100" kern="1050" dirty="0"/>
              <a:t>）</a:t>
            </a:r>
            <a:endParaRPr lang="zh-CN" altLang="en-US" sz="2100" kern="0" dirty="0">
              <a:cs typeface="Times New Roman" panose="02020603050405020304" pitchFamily="18" charset="0"/>
            </a:endParaRPr>
          </a:p>
          <a:p>
            <a:pPr marL="857250" lvl="2" indent="-171450" algn="just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87000"/>
              <a:buFont typeface="Wingdings" panose="05000000000000000000" pitchFamily="2" charset="2"/>
              <a:buChar char="l"/>
              <a:defRPr/>
            </a:pPr>
            <a:r>
              <a:rPr lang="zh-CN" altLang="en-US" sz="1800" kern="0" dirty="0"/>
              <a:t>自然连接是一种特殊的等值连接</a:t>
            </a:r>
          </a:p>
          <a:p>
            <a:pPr marL="1261110" lvl="3" indent="-171450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85000"/>
              <a:buFont typeface="Wingdings" panose="05000000000000000000" pitchFamily="2" charset="2"/>
              <a:buChar char="Ø"/>
              <a:defRPr/>
            </a:pPr>
            <a:r>
              <a:rPr lang="zh-CN" altLang="en-US" sz="1650" kern="0" dirty="0"/>
              <a:t>两个关系中进行比较的分量必须是同名的属性组</a:t>
            </a:r>
          </a:p>
          <a:p>
            <a:pPr marL="1261110" lvl="3" indent="-171450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85000"/>
              <a:buFont typeface="Wingdings" panose="05000000000000000000" pitchFamily="2" charset="2"/>
              <a:buChar char="Ø"/>
              <a:defRPr/>
            </a:pPr>
            <a:r>
              <a:rPr lang="zh-CN" altLang="en-US" sz="1650" kern="0" dirty="0"/>
              <a:t>在结果中把重复的属性列去掉</a:t>
            </a:r>
          </a:p>
          <a:p>
            <a:pPr marL="857250" lvl="2" indent="-171450" algn="just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87000"/>
              <a:buFont typeface="Wingdings" panose="05000000000000000000" pitchFamily="2" charset="2"/>
              <a:buChar char="l"/>
              <a:defRPr/>
            </a:pPr>
            <a:r>
              <a:rPr lang="zh-CN" altLang="en-US" sz="1800" kern="0" dirty="0"/>
              <a:t>自然连接的含义</a:t>
            </a:r>
          </a:p>
          <a:p>
            <a:pPr marL="857250" lvl="2" indent="-171450" algn="just" defTabSz="685800" fontAlgn="base">
              <a:spcBef>
                <a:spcPct val="2000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zh-CN" altLang="en-US" sz="1500" i="1" kern="0" dirty="0"/>
              <a:t>	</a:t>
            </a:r>
            <a:r>
              <a:rPr lang="en-US" altLang="zh-CN" sz="1650" i="1" kern="0" dirty="0"/>
              <a:t>R</a:t>
            </a:r>
            <a:r>
              <a:rPr lang="zh-CN" altLang="en-US" sz="1650" kern="0" dirty="0"/>
              <a:t>和</a:t>
            </a:r>
            <a:r>
              <a:rPr lang="en-US" altLang="zh-CN" sz="1650" i="1" kern="0" dirty="0"/>
              <a:t>S</a:t>
            </a:r>
            <a:r>
              <a:rPr lang="zh-CN" altLang="en-US" sz="1650" kern="0" dirty="0"/>
              <a:t>具有相同的属性组</a:t>
            </a:r>
            <a:r>
              <a:rPr lang="en-US" altLang="zh-CN" sz="1650" i="1" kern="0" dirty="0"/>
              <a:t>B</a:t>
            </a:r>
            <a:r>
              <a:rPr lang="zh-CN" altLang="en-US" sz="1650" kern="0" dirty="0"/>
              <a:t>，</a:t>
            </a:r>
            <a:r>
              <a:rPr lang="en-US" altLang="zh-CN" sz="1650" kern="0" dirty="0"/>
              <a:t>U</a:t>
            </a:r>
            <a:r>
              <a:rPr lang="zh-CN" altLang="zh-CN" sz="1650" kern="0" dirty="0"/>
              <a:t>为</a:t>
            </a:r>
            <a:r>
              <a:rPr lang="en-US" altLang="zh-CN" sz="1650" kern="0" dirty="0"/>
              <a:t>R</a:t>
            </a:r>
            <a:r>
              <a:rPr lang="zh-CN" altLang="zh-CN" sz="1650" kern="0" dirty="0"/>
              <a:t>和</a:t>
            </a:r>
            <a:r>
              <a:rPr lang="en-US" altLang="zh-CN" sz="1650" kern="0" dirty="0"/>
              <a:t>S</a:t>
            </a:r>
            <a:r>
              <a:rPr lang="zh-CN" altLang="zh-CN" sz="1650" kern="0" dirty="0"/>
              <a:t>的全体属性集合</a:t>
            </a:r>
            <a:endParaRPr lang="en-US" altLang="zh-CN" sz="1650" kern="0" dirty="0"/>
          </a:p>
          <a:p>
            <a:pPr marL="557213" lvl="1" indent="-214313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1800" kern="0" dirty="0"/>
              <a:t>        </a:t>
            </a:r>
            <a:r>
              <a:rPr lang="en-US" altLang="zh-CN" sz="1800" i="1" kern="0" dirty="0"/>
              <a:t>R</a:t>
            </a:r>
            <a:r>
              <a:rPr lang="en-US" altLang="zh-CN" sz="1800" kern="0" dirty="0"/>
              <a:t>   </a:t>
            </a:r>
            <a:r>
              <a:rPr lang="en-US" altLang="zh-CN" sz="1800" i="1" kern="0" dirty="0"/>
              <a:t>S</a:t>
            </a:r>
            <a:r>
              <a:rPr lang="en-US" altLang="zh-CN" sz="1800" kern="0" dirty="0"/>
              <a:t> = {       [U-B] | t</a:t>
            </a:r>
            <a:r>
              <a:rPr lang="en-US" altLang="zh-CN" sz="1800" kern="0" baseline="-30000" dirty="0"/>
              <a:t>r </a:t>
            </a:r>
            <a:r>
              <a:rPr lang="en-US" altLang="zh-CN" sz="1800" kern="0" dirty="0">
                <a:sym typeface="Symbol" pitchFamily="18" charset="2"/>
              </a:rPr>
              <a:t></a:t>
            </a:r>
            <a:r>
              <a:rPr lang="en-US" altLang="zh-CN" sz="1800" i="1" kern="0" dirty="0" err="1"/>
              <a:t>R</a:t>
            </a:r>
            <a:r>
              <a:rPr lang="en-US" altLang="zh-CN" sz="1800" kern="0" dirty="0" err="1"/>
              <a:t>∧</a:t>
            </a:r>
            <a:r>
              <a:rPr lang="en-US" altLang="zh-CN" sz="1800" i="1" kern="0" dirty="0" err="1"/>
              <a:t>t</a:t>
            </a:r>
            <a:r>
              <a:rPr lang="en-US" altLang="zh-CN" sz="1800" kern="0" baseline="-30000" dirty="0" err="1"/>
              <a:t>s</a:t>
            </a:r>
            <a:r>
              <a:rPr lang="en-US" altLang="zh-CN" sz="1800" kern="0" baseline="-30000" dirty="0"/>
              <a:t> </a:t>
            </a:r>
            <a:r>
              <a:rPr lang="en-US" altLang="zh-CN" sz="1800" kern="0" dirty="0">
                <a:sym typeface="Symbol" pitchFamily="18" charset="2"/>
              </a:rPr>
              <a:t></a:t>
            </a:r>
            <a:r>
              <a:rPr lang="en-US" altLang="zh-CN" sz="1800" i="1" kern="0" dirty="0" err="1"/>
              <a:t>S</a:t>
            </a:r>
            <a:r>
              <a:rPr lang="en-US" altLang="zh-CN" sz="1800" kern="0" dirty="0" err="1"/>
              <a:t>∧</a:t>
            </a:r>
            <a:r>
              <a:rPr lang="en-US" altLang="zh-CN" sz="1800" i="1" kern="0" dirty="0" err="1"/>
              <a:t>t</a:t>
            </a:r>
            <a:r>
              <a:rPr lang="en-US" altLang="zh-CN" sz="1800" kern="0" baseline="-30000" dirty="0" err="1"/>
              <a:t>r</a:t>
            </a:r>
            <a:r>
              <a:rPr lang="en-US" altLang="zh-CN" sz="1800" kern="0" dirty="0"/>
              <a:t>[</a:t>
            </a:r>
            <a:r>
              <a:rPr lang="en-US" altLang="zh-CN" sz="1800" i="1" kern="0" dirty="0"/>
              <a:t>B</a:t>
            </a:r>
            <a:r>
              <a:rPr lang="en-US" altLang="zh-CN" sz="1800" kern="0" dirty="0"/>
              <a:t>] = </a:t>
            </a:r>
            <a:r>
              <a:rPr lang="en-US" altLang="zh-CN" sz="1800" i="1" kern="0" dirty="0" err="1"/>
              <a:t>t</a:t>
            </a:r>
            <a:r>
              <a:rPr lang="en-US" altLang="zh-CN" sz="1800" kern="0" baseline="-30000" dirty="0" err="1"/>
              <a:t>s</a:t>
            </a:r>
            <a:r>
              <a:rPr lang="en-US" altLang="zh-CN" sz="1800" kern="0" dirty="0"/>
              <a:t>[</a:t>
            </a:r>
            <a:r>
              <a:rPr lang="en-US" altLang="zh-CN" sz="1800" i="1" kern="0" dirty="0"/>
              <a:t>B</a:t>
            </a:r>
            <a:r>
              <a:rPr lang="en-US" altLang="zh-CN" sz="1800" kern="0" dirty="0"/>
              <a:t>] }  </a:t>
            </a:r>
          </a:p>
        </p:txBody>
      </p:sp>
      <p:sp>
        <p:nvSpPr>
          <p:cNvPr id="108548" name="AutoShape 5"/>
          <p:cNvSpPr/>
          <p:nvPr/>
        </p:nvSpPr>
        <p:spPr>
          <a:xfrm rot="5400000" flipV="1">
            <a:off x="2814308" y="4106365"/>
            <a:ext cx="171450" cy="171450"/>
          </a:xfrm>
          <a:prstGeom prst="flowChartCollate">
            <a:avLst/>
          </a:prstGeom>
          <a:solidFill>
            <a:srgbClr val="FFFFFF"/>
          </a:solidFill>
          <a:ln w="63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endParaRPr lang="zh-CN" altLang="en-US" sz="1350" b="0" dirty="0"/>
          </a:p>
        </p:txBody>
      </p:sp>
      <p:grpSp>
        <p:nvGrpSpPr>
          <p:cNvPr id="108549" name="Group 6"/>
          <p:cNvGrpSpPr/>
          <p:nvPr/>
        </p:nvGrpSpPr>
        <p:grpSpPr>
          <a:xfrm>
            <a:off x="3492104" y="4024306"/>
            <a:ext cx="457200" cy="287338"/>
            <a:chOff x="2400" y="3199"/>
            <a:chExt cx="384" cy="188"/>
          </a:xfrm>
        </p:grpSpPr>
        <p:sp>
          <p:nvSpPr>
            <p:cNvPr id="108550" name="Text Box 7"/>
            <p:cNvSpPr txBox="1"/>
            <p:nvPr/>
          </p:nvSpPr>
          <p:spPr>
            <a:xfrm>
              <a:off x="2400" y="3251"/>
              <a:ext cx="384" cy="13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i="1" dirty="0"/>
                <a:t>t</a:t>
              </a:r>
              <a:r>
                <a:rPr lang="en-US" altLang="zh-CN" sz="1350" baseline="-30000" dirty="0"/>
                <a:t>r </a:t>
              </a:r>
              <a:r>
                <a:rPr lang="en-US" altLang="zh-CN" sz="1350" i="1" dirty="0"/>
                <a:t>t</a:t>
              </a:r>
              <a:r>
                <a:rPr lang="en-US" altLang="zh-CN" sz="1350" baseline="-30000" dirty="0"/>
                <a:t>s</a:t>
              </a:r>
            </a:p>
          </p:txBody>
        </p:sp>
        <p:sp>
          <p:nvSpPr>
            <p:cNvPr id="108551" name="Freeform 8"/>
            <p:cNvSpPr/>
            <p:nvPr/>
          </p:nvSpPr>
          <p:spPr>
            <a:xfrm>
              <a:off x="2504" y="3199"/>
              <a:ext cx="156" cy="62"/>
            </a:xfrm>
            <a:custGeom>
              <a:avLst/>
              <a:gdLst>
                <a:gd name="txL" fmla="*/ 0 w 156"/>
                <a:gd name="txT" fmla="*/ 0 h 62"/>
                <a:gd name="txR" fmla="*/ 156 w 156"/>
                <a:gd name="txB" fmla="*/ 62 h 62"/>
              </a:gdLst>
              <a:ahLst/>
              <a:cxnLst>
                <a:cxn ang="0">
                  <a:pos x="0" y="62"/>
                </a:cxn>
                <a:cxn ang="0">
                  <a:pos x="117" y="23"/>
                </a:cxn>
                <a:cxn ang="0">
                  <a:pos x="156" y="62"/>
                </a:cxn>
              </a:cxnLst>
              <a:rect l="txL" t="txT" r="txR" b="txB"/>
              <a:pathLst>
                <a:path w="156" h="62">
                  <a:moveTo>
                    <a:pt x="0" y="62"/>
                  </a:moveTo>
                  <a:cubicBezTo>
                    <a:pt x="89" y="2"/>
                    <a:pt x="48" y="0"/>
                    <a:pt x="117" y="23"/>
                  </a:cubicBezTo>
                  <a:cubicBezTo>
                    <a:pt x="130" y="36"/>
                    <a:pt x="156" y="62"/>
                    <a:pt x="156" y="62"/>
                  </a:cubicBez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sz="1350"/>
            </a:p>
          </p:txBody>
        </p:sp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连接（续）</a:t>
            </a:r>
            <a:endParaRPr lang="en-US" altLang="zh-CN" sz="3600" dirty="0"/>
          </a:p>
        </p:txBody>
      </p:sp>
      <p:sp>
        <p:nvSpPr>
          <p:cNvPr id="10957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zh-CN" altLang="en-US" sz="2475" dirty="0"/>
              <a:t>一般的连接操作是从行的角度进行运算。</a:t>
            </a:r>
          </a:p>
          <a:p>
            <a:pPr algn="just" eaLnBrk="1" hangingPunct="1"/>
            <a:endParaRPr lang="zh-CN" altLang="en-US" dirty="0"/>
          </a:p>
          <a:p>
            <a:pPr algn="just" eaLnBrk="1" hangingPunct="1"/>
            <a:endParaRPr lang="zh-CN" altLang="en-US" dirty="0"/>
          </a:p>
          <a:p>
            <a:pPr algn="just" eaLnBrk="1" hangingPunct="1"/>
            <a:endParaRPr lang="zh-CN" altLang="en-US" dirty="0"/>
          </a:p>
          <a:p>
            <a:pPr algn="just" eaLnBrk="1" hangingPunct="1"/>
            <a:endParaRPr lang="zh-CN" altLang="en-US" dirty="0"/>
          </a:p>
          <a:p>
            <a:pPr eaLnBrk="1" hangingPunct="1">
              <a:buNone/>
            </a:pPr>
            <a:r>
              <a:rPr lang="zh-CN" altLang="en-US" dirty="0"/>
              <a:t>   		</a:t>
            </a:r>
          </a:p>
          <a:p>
            <a:pPr eaLnBrk="1" hangingPunct="1">
              <a:buNone/>
            </a:pPr>
            <a:r>
              <a:rPr lang="zh-CN" altLang="en-US" sz="1800" dirty="0"/>
              <a:t>    </a:t>
            </a:r>
            <a:endParaRPr lang="en-US" altLang="zh-CN" sz="1800" dirty="0"/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sz="1800" dirty="0"/>
              <a:t>    </a:t>
            </a:r>
            <a:r>
              <a:rPr lang="zh-CN" altLang="en-US" sz="1950" dirty="0"/>
              <a:t>自然连接还需要取消重复列，所以是同时从行和列的角度进行运算 </a:t>
            </a:r>
          </a:p>
        </p:txBody>
      </p:sp>
      <p:grpSp>
        <p:nvGrpSpPr>
          <p:cNvPr id="109572" name="Group 44"/>
          <p:cNvGrpSpPr/>
          <p:nvPr/>
        </p:nvGrpSpPr>
        <p:grpSpPr>
          <a:xfrm>
            <a:off x="2239566" y="2402681"/>
            <a:ext cx="4114800" cy="1714500"/>
            <a:chOff x="1728" y="1632"/>
            <a:chExt cx="3456" cy="1440"/>
          </a:xfrm>
        </p:grpSpPr>
        <p:grpSp>
          <p:nvGrpSpPr>
            <p:cNvPr id="109573" name="Group 18"/>
            <p:cNvGrpSpPr/>
            <p:nvPr/>
          </p:nvGrpSpPr>
          <p:grpSpPr>
            <a:xfrm>
              <a:off x="2064" y="1680"/>
              <a:ext cx="912" cy="768"/>
              <a:chOff x="1536" y="1632"/>
              <a:chExt cx="912" cy="768"/>
            </a:xfrm>
          </p:grpSpPr>
          <p:sp>
            <p:nvSpPr>
              <p:cNvPr id="109595" name="Rectangle 5"/>
              <p:cNvSpPr/>
              <p:nvPr/>
            </p:nvSpPr>
            <p:spPr>
              <a:xfrm>
                <a:off x="1536" y="1632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96" name="Rectangle 6" descr="浅色下对角线"/>
              <p:cNvSpPr/>
              <p:nvPr/>
            </p:nvSpPr>
            <p:spPr>
              <a:xfrm>
                <a:off x="1536" y="1728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97" name="Rectangle 7"/>
              <p:cNvSpPr/>
              <p:nvPr/>
            </p:nvSpPr>
            <p:spPr>
              <a:xfrm>
                <a:off x="1536" y="1824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98" name="Rectangle 8"/>
              <p:cNvSpPr/>
              <p:nvPr/>
            </p:nvSpPr>
            <p:spPr>
              <a:xfrm>
                <a:off x="1536" y="2304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99" name="Rectangle 9"/>
              <p:cNvSpPr/>
              <p:nvPr/>
            </p:nvSpPr>
            <p:spPr>
              <a:xfrm>
                <a:off x="1536" y="1920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600" name="Rectangle 10" descr="浅色下对角线"/>
              <p:cNvSpPr/>
              <p:nvPr/>
            </p:nvSpPr>
            <p:spPr>
              <a:xfrm>
                <a:off x="1536" y="2016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601" name="Rectangle 11"/>
              <p:cNvSpPr/>
              <p:nvPr/>
            </p:nvSpPr>
            <p:spPr>
              <a:xfrm>
                <a:off x="1536" y="2112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602" name="Rectangle 12" descr="浅色下对角线"/>
              <p:cNvSpPr/>
              <p:nvPr/>
            </p:nvSpPr>
            <p:spPr>
              <a:xfrm>
                <a:off x="1536" y="2208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</p:grpSp>
        <p:sp>
          <p:nvSpPr>
            <p:cNvPr id="109574" name="AutoShape 16"/>
            <p:cNvSpPr/>
            <p:nvPr/>
          </p:nvSpPr>
          <p:spPr>
            <a:xfrm rot="2235391">
              <a:off x="3072" y="2352"/>
              <a:ext cx="480" cy="144"/>
            </a:xfrm>
            <a:prstGeom prst="rightArrow">
              <a:avLst>
                <a:gd name="adj1" fmla="val 50000"/>
                <a:gd name="adj2" fmla="val 83333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grpSp>
          <p:nvGrpSpPr>
            <p:cNvPr id="109575" name="Group 27"/>
            <p:cNvGrpSpPr/>
            <p:nvPr/>
          </p:nvGrpSpPr>
          <p:grpSpPr>
            <a:xfrm>
              <a:off x="2304" y="2688"/>
              <a:ext cx="528" cy="384"/>
              <a:chOff x="1536" y="2544"/>
              <a:chExt cx="912" cy="384"/>
            </a:xfrm>
          </p:grpSpPr>
          <p:sp>
            <p:nvSpPr>
              <p:cNvPr id="109591" name="Rectangle 19"/>
              <p:cNvSpPr/>
              <p:nvPr/>
            </p:nvSpPr>
            <p:spPr>
              <a:xfrm>
                <a:off x="1536" y="2544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92" name="Rectangle 20" descr="浅色下对角线"/>
              <p:cNvSpPr/>
              <p:nvPr/>
            </p:nvSpPr>
            <p:spPr>
              <a:xfrm>
                <a:off x="1536" y="2640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93" name="Rectangle 21"/>
              <p:cNvSpPr/>
              <p:nvPr/>
            </p:nvSpPr>
            <p:spPr>
              <a:xfrm>
                <a:off x="1536" y="2736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94" name="Rectangle 23"/>
              <p:cNvSpPr/>
              <p:nvPr/>
            </p:nvSpPr>
            <p:spPr>
              <a:xfrm>
                <a:off x="1536" y="2832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</p:grpSp>
        <p:grpSp>
          <p:nvGrpSpPr>
            <p:cNvPr id="109576" name="Group 43"/>
            <p:cNvGrpSpPr/>
            <p:nvPr/>
          </p:nvGrpSpPr>
          <p:grpSpPr>
            <a:xfrm>
              <a:off x="2688" y="2448"/>
              <a:ext cx="1008" cy="432"/>
              <a:chOff x="2688" y="2448"/>
              <a:chExt cx="1008" cy="432"/>
            </a:xfrm>
          </p:grpSpPr>
          <p:grpSp>
            <p:nvGrpSpPr>
              <p:cNvPr id="109587" name="Group 29"/>
              <p:cNvGrpSpPr/>
              <p:nvPr/>
            </p:nvGrpSpPr>
            <p:grpSpPr>
              <a:xfrm>
                <a:off x="2688" y="2496"/>
                <a:ext cx="1008" cy="384"/>
                <a:chOff x="2325" y="6446"/>
                <a:chExt cx="705" cy="367"/>
              </a:xfrm>
            </p:grpSpPr>
            <p:sp>
              <p:nvSpPr>
                <p:cNvPr id="109589" name="AutoShape 30"/>
                <p:cNvSpPr/>
                <p:nvPr/>
              </p:nvSpPr>
              <p:spPr>
                <a:xfrm rot="5400000" flipV="1">
                  <a:off x="2612" y="6414"/>
                  <a:ext cx="78" cy="142"/>
                </a:xfrm>
                <a:prstGeom prst="flowChartCollate">
                  <a:avLst/>
                </a:prstGeom>
                <a:solidFill>
                  <a:srgbClr val="FFFFFF"/>
                </a:solidFill>
                <a:ln w="6350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Wingdings" panose="05000000000000000000" pitchFamily="2" charset="2"/>
                    <a:buChar char="v"/>
                    <a:defRPr sz="28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80604020202020204" pitchFamily="34" charset="0"/>
                    <a:buChar char="•"/>
                    <a:defRPr sz="20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80604020202020204" pitchFamily="34" charset="0"/>
                    <a:buChar char="–"/>
                    <a:defRPr sz="20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80604020202020204" pitchFamily="34" charset="0"/>
                    <a:buChar char="»"/>
                    <a:defRPr sz="20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5pPr>
                </a:lstStyle>
                <a:p>
                  <a:pPr marL="0" indent="0" eaLnBrk="1" hangingPunct="1">
                    <a:spcBef>
                      <a:spcPct val="0"/>
                    </a:spcBef>
                    <a:buSzTx/>
                    <a:buNone/>
                  </a:pPr>
                  <a:endParaRPr lang="zh-CN" altLang="en-US" sz="1350" b="0" dirty="0"/>
                </a:p>
              </p:txBody>
            </p:sp>
            <p:sp>
              <p:nvSpPr>
                <p:cNvPr id="109590" name="Text Box 31"/>
                <p:cNvSpPr txBox="1"/>
                <p:nvPr/>
              </p:nvSpPr>
              <p:spPr>
                <a:xfrm flipV="1">
                  <a:off x="2325" y="6450"/>
                  <a:ext cx="705" cy="36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Wingdings" panose="05000000000000000000" pitchFamily="2" charset="2"/>
                    <a:buChar char="v"/>
                    <a:defRPr sz="2800" b="1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Wingdings" panose="05000000000000000000" pitchFamily="2" charset="2"/>
                    <a:buChar char="n"/>
                    <a:defRPr sz="24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80604020202020204" pitchFamily="34" charset="0"/>
                    <a:buChar char="•"/>
                    <a:defRPr sz="20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80604020202020204" pitchFamily="34" charset="0"/>
                    <a:buChar char="–"/>
                    <a:defRPr sz="20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80604020202020204" pitchFamily="34" charset="0"/>
                    <a:buChar char="»"/>
                    <a:defRPr sz="2000" b="1">
                      <a:solidFill>
                        <a:schemeClr val="tx1"/>
                      </a:solidFill>
                      <a:latin typeface="+mn-lt"/>
                      <a:ea typeface="+mn-ea"/>
                    </a:defRPr>
                  </a:lvl5pPr>
                </a:lstStyle>
                <a:p>
                  <a:pPr marL="0" indent="0" algn="just">
                    <a:lnSpc>
                      <a:spcPct val="80000"/>
                    </a:lnSpc>
                    <a:spcBef>
                      <a:spcPct val="0"/>
                    </a:spcBef>
                    <a:buSzTx/>
                    <a:buNone/>
                  </a:pPr>
                  <a:endParaRPr lang="zh-CN" altLang="zh-CN" sz="450" b="0" dirty="0"/>
                </a:p>
              </p:txBody>
            </p:sp>
          </p:grpSp>
          <p:sp>
            <p:nvSpPr>
              <p:cNvPr id="109588" name="Rectangle 32"/>
              <p:cNvSpPr/>
              <p:nvPr/>
            </p:nvSpPr>
            <p:spPr>
              <a:xfrm>
                <a:off x="2832" y="2448"/>
                <a:ext cx="576" cy="43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algn="ctr" eaLnBrk="1" hangingPunct="1">
                  <a:spcBef>
                    <a:spcPct val="0"/>
                  </a:spcBef>
                  <a:buSzTx/>
                  <a:buNone/>
                </a:pPr>
                <a:r>
                  <a:rPr lang="en-US" altLang="zh-CN" sz="2100" i="1" dirty="0"/>
                  <a:t> </a:t>
                </a:r>
                <a:r>
                  <a:rPr lang="en-US" altLang="zh-CN" sz="1200" i="1" dirty="0"/>
                  <a:t>A</a:t>
                </a:r>
                <a:r>
                  <a:rPr lang="en-US" altLang="zh-CN" sz="1200" dirty="0"/>
                  <a:t>θ</a:t>
                </a:r>
                <a:r>
                  <a:rPr lang="en-US" altLang="zh-CN" sz="1200" i="1" dirty="0"/>
                  <a:t>B</a:t>
                </a:r>
              </a:p>
            </p:txBody>
          </p:sp>
        </p:grpSp>
        <p:sp>
          <p:nvSpPr>
            <p:cNvPr id="109577" name="AutoShape 33"/>
            <p:cNvSpPr/>
            <p:nvPr/>
          </p:nvSpPr>
          <p:spPr>
            <a:xfrm rot="-1832436">
              <a:off x="3120" y="2736"/>
              <a:ext cx="384" cy="96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grpSp>
          <p:nvGrpSpPr>
            <p:cNvPr id="109578" name="Group 39"/>
            <p:cNvGrpSpPr/>
            <p:nvPr/>
          </p:nvGrpSpPr>
          <p:grpSpPr>
            <a:xfrm>
              <a:off x="3744" y="2400"/>
              <a:ext cx="1440" cy="288"/>
              <a:chOff x="3216" y="2352"/>
              <a:chExt cx="1440" cy="288"/>
            </a:xfrm>
          </p:grpSpPr>
          <p:sp>
            <p:nvSpPr>
              <p:cNvPr id="109581" name="Rectangle 13" descr="浅色下对角线"/>
              <p:cNvSpPr/>
              <p:nvPr/>
            </p:nvSpPr>
            <p:spPr>
              <a:xfrm>
                <a:off x="3216" y="2544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82" name="Rectangle 14" descr="浅色下对角线"/>
              <p:cNvSpPr/>
              <p:nvPr/>
            </p:nvSpPr>
            <p:spPr>
              <a:xfrm>
                <a:off x="3216" y="2448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83" name="Rectangle 15" descr="浅色下对角线"/>
              <p:cNvSpPr/>
              <p:nvPr/>
            </p:nvSpPr>
            <p:spPr>
              <a:xfrm>
                <a:off x="3216" y="2352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84" name="Rectangle 35" descr="浅色下对角线"/>
              <p:cNvSpPr/>
              <p:nvPr/>
            </p:nvSpPr>
            <p:spPr>
              <a:xfrm>
                <a:off x="4128" y="2352"/>
                <a:ext cx="528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85" name="Rectangle 36" descr="浅色下对角线"/>
              <p:cNvSpPr/>
              <p:nvPr/>
            </p:nvSpPr>
            <p:spPr>
              <a:xfrm>
                <a:off x="4128" y="2448"/>
                <a:ext cx="528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09586" name="Rectangle 37" descr="浅色下对角线"/>
              <p:cNvSpPr/>
              <p:nvPr/>
            </p:nvSpPr>
            <p:spPr>
              <a:xfrm>
                <a:off x="4128" y="2544"/>
                <a:ext cx="528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</p:grpSp>
        <p:sp>
          <p:nvSpPr>
            <p:cNvPr id="109579" name="Text Box 40"/>
            <p:cNvSpPr txBox="1"/>
            <p:nvPr/>
          </p:nvSpPr>
          <p:spPr>
            <a:xfrm>
              <a:off x="1728" y="1632"/>
              <a:ext cx="28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dirty="0"/>
                <a:t>R</a:t>
              </a:r>
              <a:endParaRPr lang="en-US" altLang="zh-CN" sz="1350" b="0" dirty="0"/>
            </a:p>
          </p:txBody>
        </p:sp>
        <p:sp>
          <p:nvSpPr>
            <p:cNvPr id="109580" name="Text Box 41"/>
            <p:cNvSpPr txBox="1"/>
            <p:nvPr/>
          </p:nvSpPr>
          <p:spPr>
            <a:xfrm>
              <a:off x="1920" y="2688"/>
              <a:ext cx="28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dirty="0"/>
                <a:t>S</a:t>
              </a:r>
              <a:endParaRPr lang="en-US" altLang="zh-CN" sz="1350" b="0" dirty="0"/>
            </a:p>
          </p:txBody>
        </p:sp>
      </p:grp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标题 1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hangingPunct="1"/>
            <a:r>
              <a:rPr lang="zh-CN" altLang="en-US" sz="3000" dirty="0">
                <a:solidFill>
                  <a:schemeClr val="tx1"/>
                </a:solidFill>
              </a:rPr>
              <a:t>连接（续）</a:t>
            </a:r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half" idx="1"/>
          </p:nvPr>
        </p:nvGraphicFramePr>
        <p:xfrm>
          <a:off x="1918097" y="2983706"/>
          <a:ext cx="2276475" cy="1638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78" marB="3427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94" marR="68594" marT="34278" marB="3427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94" marR="68594" marT="34278" marB="3427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4" marR="68594" marT="34278" marB="3427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4</a:t>
                      </a:r>
                      <a:endParaRPr lang="zh-CN" altLang="en-US" sz="1700" b="1" baseline="-25000" dirty="0"/>
                    </a:p>
                  </a:txBody>
                  <a:tcPr marL="68594" marR="68594" marT="34278" marB="3427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12</a:t>
                      </a:r>
                      <a:endParaRPr lang="zh-CN" altLang="en-US" sz="1700" b="1" dirty="0"/>
                    </a:p>
                  </a:txBody>
                  <a:tcPr marL="68594" marR="68594" marT="34278" marB="3427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内容占位符 8"/>
          <p:cNvGraphicFramePr>
            <a:graphicFrameLocks noGrp="1"/>
          </p:cNvGraphicFramePr>
          <p:nvPr>
            <p:ph sz="quarter" idx="1"/>
          </p:nvPr>
        </p:nvGraphicFramePr>
        <p:xfrm>
          <a:off x="5104210" y="2877741"/>
          <a:ext cx="1584484" cy="1966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5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604" marR="68604" marT="34311" marB="343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604" marR="68604" marT="34311" marB="3431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5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604" marR="68604" marT="34311" marB="343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3</a:t>
                      </a:r>
                      <a:endParaRPr lang="zh-CN" altLang="en-US" sz="1700" b="1" dirty="0"/>
                    </a:p>
                  </a:txBody>
                  <a:tcPr marL="68604" marR="68604" marT="34311" marB="3431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5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604" marR="68604" marT="34311" marB="343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604" marR="68604" marT="34311" marB="3431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51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604" marR="68604" marT="34311" marB="343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604" marR="68604" marT="34311" marB="3431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5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604" marR="68604" marT="34311" marB="343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604" marR="68604" marT="34311" marB="3431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5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604" marR="68604" marT="34311" marB="3431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604" marR="68604" marT="34311" marB="3431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0644" name="TextBox 7"/>
          <p:cNvSpPr txBox="1"/>
          <p:nvPr/>
        </p:nvSpPr>
        <p:spPr>
          <a:xfrm>
            <a:off x="2033587" y="2562225"/>
            <a:ext cx="319318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</a:t>
            </a:r>
            <a:endParaRPr lang="zh-CN" altLang="en-US" sz="1650" dirty="0"/>
          </a:p>
        </p:txBody>
      </p:sp>
      <p:sp>
        <p:nvSpPr>
          <p:cNvPr id="110645" name="TextBox 10"/>
          <p:cNvSpPr txBox="1"/>
          <p:nvPr/>
        </p:nvSpPr>
        <p:spPr>
          <a:xfrm>
            <a:off x="5266135" y="2445544"/>
            <a:ext cx="298480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S</a:t>
            </a:r>
            <a:endParaRPr lang="zh-CN" altLang="en-US" sz="1650" dirty="0"/>
          </a:p>
        </p:txBody>
      </p:sp>
      <p:sp>
        <p:nvSpPr>
          <p:cNvPr id="110646" name="Rectangle 3"/>
          <p:cNvSpPr txBox="1"/>
          <p:nvPr/>
        </p:nvSpPr>
        <p:spPr>
          <a:xfrm>
            <a:off x="1918098" y="1808560"/>
            <a:ext cx="5678090" cy="81081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257175" indent="-257175" eaLnBrk="1" hangingPunct="1">
              <a:buClr>
                <a:schemeClr val="hlink"/>
              </a:buClr>
              <a:buSzTx/>
            </a:pPr>
            <a:r>
              <a:rPr lang="en-US" altLang="zh-CN" sz="2100" dirty="0">
                <a:latin typeface="Arial" panose="020B0604020202020204" pitchFamily="34" charset="0"/>
                <a:ea typeface="宋体" panose="02010600030101010101" pitchFamily="2" charset="-122"/>
              </a:rPr>
              <a:t>[</a:t>
            </a:r>
            <a:r>
              <a:rPr lang="zh-CN" altLang="en-US" sz="2100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sz="2100" dirty="0">
                <a:latin typeface="Arial" panose="020B0604020202020204" pitchFamily="34" charset="0"/>
                <a:ea typeface="宋体" panose="02010600030101010101" pitchFamily="2" charset="-122"/>
              </a:rPr>
              <a:t>2.8]</a:t>
            </a:r>
            <a:r>
              <a:rPr lang="zh-CN" altLang="en-US" sz="2100" dirty="0">
                <a:latin typeface="Arial" panose="020B0604020202020204" pitchFamily="34" charset="0"/>
                <a:ea typeface="宋体" panose="02010600030101010101" pitchFamily="2" charset="-122"/>
              </a:rPr>
              <a:t>关系</a:t>
            </a:r>
            <a:r>
              <a:rPr lang="en-US" altLang="zh-CN" sz="2100" i="1" dirty="0">
                <a:latin typeface="Arial" panose="020B0604020202020204" pitchFamily="34" charset="0"/>
                <a:ea typeface="宋体" panose="02010600030101010101" pitchFamily="2" charset="-122"/>
              </a:rPr>
              <a:t>R</a:t>
            </a:r>
            <a:r>
              <a:rPr lang="zh-CN" altLang="en-US" sz="2100" dirty="0">
                <a:latin typeface="Arial" panose="020B0604020202020204" pitchFamily="34" charset="0"/>
                <a:ea typeface="宋体" panose="02010600030101010101" pitchFamily="2" charset="-122"/>
              </a:rPr>
              <a:t>和关系</a:t>
            </a:r>
            <a:r>
              <a:rPr lang="en-US" altLang="zh-CN" sz="2100" i="1" dirty="0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en-US" altLang="zh-CN" sz="21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2100" dirty="0">
                <a:latin typeface="Arial" panose="020B0604020202020204" pitchFamily="34" charset="0"/>
                <a:ea typeface="宋体" panose="02010600030101010101" pitchFamily="2" charset="-122"/>
              </a:rPr>
              <a:t>如下所示：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内容占位符 7">
            <a:extLst>
              <a:ext uri="{FF2B5EF4-FFF2-40B4-BE49-F238E27FC236}">
                <a16:creationId xmlns:a16="http://schemas.microsoft.com/office/drawing/2014/main" id="{386C8D5A-D0D2-11FD-2E79-02599622D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962065"/>
              </p:ext>
            </p:extLst>
          </p:nvPr>
        </p:nvGraphicFramePr>
        <p:xfrm>
          <a:off x="1403648" y="-21364"/>
          <a:ext cx="5328591" cy="7705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931">
                  <a:extLst>
                    <a:ext uri="{9D8B030D-6E8A-4147-A177-3AD203B41FA5}">
                      <a16:colId xmlns:a16="http://schemas.microsoft.com/office/drawing/2014/main" val="2204045406"/>
                    </a:ext>
                  </a:extLst>
                </a:gridCol>
                <a:gridCol w="1036915">
                  <a:extLst>
                    <a:ext uri="{9D8B030D-6E8A-4147-A177-3AD203B41FA5}">
                      <a16:colId xmlns:a16="http://schemas.microsoft.com/office/drawing/2014/main" val="3128154299"/>
                    </a:ext>
                  </a:extLst>
                </a:gridCol>
                <a:gridCol w="1036915">
                  <a:extLst>
                    <a:ext uri="{9D8B030D-6E8A-4147-A177-3AD203B41FA5}">
                      <a16:colId xmlns:a16="http://schemas.microsoft.com/office/drawing/2014/main" val="1885772953"/>
                    </a:ext>
                  </a:extLst>
                </a:gridCol>
                <a:gridCol w="1036915">
                  <a:extLst>
                    <a:ext uri="{9D8B030D-6E8A-4147-A177-3AD203B41FA5}">
                      <a16:colId xmlns:a16="http://schemas.microsoft.com/office/drawing/2014/main" val="2714472255"/>
                    </a:ext>
                  </a:extLst>
                </a:gridCol>
                <a:gridCol w="1036915">
                  <a:extLst>
                    <a:ext uri="{9D8B030D-6E8A-4147-A177-3AD203B41FA5}">
                      <a16:colId xmlns:a16="http://schemas.microsoft.com/office/drawing/2014/main" val="149891665"/>
                    </a:ext>
                  </a:extLst>
                </a:gridCol>
              </a:tblGrid>
              <a:tr h="390762">
                <a:tc>
                  <a:txBody>
                    <a:bodyPr/>
                    <a:lstStyle/>
                    <a:p>
                      <a:r>
                        <a:rPr lang="en-US" altLang="zh-CN" dirty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R.B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S.B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583736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46402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7943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44928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084809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89946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44999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425310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088829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702190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80112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51139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954650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031799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574841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54412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216622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3403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231043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623307"/>
                  </a:ext>
                </a:extLst>
              </a:tr>
              <a:tr h="339818">
                <a:tc>
                  <a:txBody>
                    <a:bodyPr/>
                    <a:lstStyle/>
                    <a:p>
                      <a:r>
                        <a:rPr lang="en-US" altLang="zh-CN" dirty="0"/>
                        <a:t>a2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27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718911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hangingPunct="1"/>
            <a:r>
              <a:rPr lang="zh-CN" altLang="en-US" sz="3000" dirty="0">
                <a:solidFill>
                  <a:schemeClr val="tx1"/>
                </a:solidFill>
              </a:rPr>
              <a:t>连接（续）</a:t>
            </a:r>
          </a:p>
        </p:txBody>
      </p:sp>
      <p:sp>
        <p:nvSpPr>
          <p:cNvPr id="111619" name="Rectangle 3"/>
          <p:cNvSpPr>
            <a:spLocks noGrp="1"/>
          </p:cNvSpPr>
          <p:nvPr>
            <p:ph type="body" sz="half" idx="1"/>
          </p:nvPr>
        </p:nvSpPr>
        <p:spPr>
          <a:xfrm>
            <a:off x="1485900" y="1863329"/>
            <a:ext cx="6110288" cy="606028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buClrTx/>
              <a:buSzPct val="100000"/>
              <a:buFont typeface="Wingdings" panose="05000000000000000000" pitchFamily="2" charset="2"/>
              <a:buNone/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一般连接  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R      S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的结果如下： </a:t>
            </a:r>
          </a:p>
        </p:txBody>
      </p:sp>
      <p:grpSp>
        <p:nvGrpSpPr>
          <p:cNvPr id="111620" name="Group 97"/>
          <p:cNvGrpSpPr/>
          <p:nvPr/>
        </p:nvGrpSpPr>
        <p:grpSpPr>
          <a:xfrm rot="10800000">
            <a:off x="3419872" y="1451967"/>
            <a:ext cx="919163" cy="702469"/>
            <a:chOff x="6431" y="11824"/>
            <a:chExt cx="705" cy="367"/>
          </a:xfrm>
        </p:grpSpPr>
        <p:sp>
          <p:nvSpPr>
            <p:cNvPr id="111666" name="AutoShape 98"/>
            <p:cNvSpPr/>
            <p:nvPr/>
          </p:nvSpPr>
          <p:spPr>
            <a:xfrm rot="5400000" flipV="1">
              <a:off x="6793" y="11792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1667" name="Text Box 99"/>
            <p:cNvSpPr txBox="1"/>
            <p:nvPr/>
          </p:nvSpPr>
          <p:spPr>
            <a:xfrm flipV="1">
              <a:off x="6431" y="11828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lnSpc>
                  <a:spcPct val="80000"/>
                </a:lnSpc>
                <a:spcBef>
                  <a:spcPct val="0"/>
                </a:spcBef>
                <a:buSzTx/>
                <a:buNone/>
              </a:pPr>
              <a:r>
                <a:rPr lang="en-US" altLang="zh-CN" sz="450" b="0" i="1" dirty="0"/>
                <a:t> </a:t>
              </a:r>
              <a:endParaRPr lang="en-US" altLang="zh-CN" sz="1350" b="0" dirty="0"/>
            </a:p>
          </p:txBody>
        </p:sp>
      </p:grpSp>
      <p:sp>
        <p:nvSpPr>
          <p:cNvPr id="111621" name="Rectangle 100"/>
          <p:cNvSpPr/>
          <p:nvPr/>
        </p:nvSpPr>
        <p:spPr>
          <a:xfrm>
            <a:off x="3444745" y="2100942"/>
            <a:ext cx="742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67500" tIns="35100" rIns="67500" bIns="35100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>
              <a:lnSpc>
                <a:spcPct val="80000"/>
              </a:lnSpc>
              <a:spcBef>
                <a:spcPct val="0"/>
              </a:spcBef>
              <a:buSzTx/>
              <a:buNone/>
            </a:pPr>
            <a:r>
              <a:rPr lang="en-US" altLang="zh-CN" sz="1200" b="0" i="1" dirty="0"/>
              <a:t>C</a:t>
            </a:r>
            <a:r>
              <a:rPr lang="zh-CN" altLang="en-US" sz="1200" b="0" dirty="0"/>
              <a:t>＜</a:t>
            </a:r>
            <a:r>
              <a:rPr lang="en-US" altLang="zh-CN" sz="1200" b="0" i="1" dirty="0"/>
              <a:t>E</a:t>
            </a:r>
            <a:endParaRPr lang="en-US" altLang="zh-CN" sz="1350" b="0" dirty="0"/>
          </a:p>
        </p:txBody>
      </p:sp>
      <p:graphicFrame>
        <p:nvGraphicFramePr>
          <p:cNvPr id="12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1980010" y="2402682"/>
          <a:ext cx="5130167" cy="24245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5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R.B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S.B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304" marB="343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91" marR="68591" marT="34304" marB="343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/>
          </p:cNvSpPr>
          <p:nvPr>
            <p:ph type="title"/>
          </p:nvPr>
        </p:nvSpPr>
        <p:spPr>
          <a:xfrm>
            <a:off x="1828800" y="998935"/>
            <a:ext cx="5543550" cy="422672"/>
          </a:xfrm>
        </p:spPr>
        <p:txBody>
          <a:bodyPr vert="horz" wrap="square" lIns="68580" tIns="34290" rIns="68580" bIns="34290" anchor="ctr" anchorCtr="0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hangingPunct="1"/>
            <a:r>
              <a:rPr lang="zh-CN" altLang="en-US" sz="3000" dirty="0">
                <a:solidFill>
                  <a:schemeClr val="tx1"/>
                </a:solidFill>
              </a:rPr>
              <a:t>连接（续）</a:t>
            </a:r>
          </a:p>
        </p:txBody>
      </p:sp>
      <p:sp>
        <p:nvSpPr>
          <p:cNvPr id="112643" name="Rectangle 3"/>
          <p:cNvSpPr>
            <a:spLocks noGrp="1"/>
          </p:cNvSpPr>
          <p:nvPr>
            <p:ph type="body" sz="half" idx="1"/>
          </p:nvPr>
        </p:nvSpPr>
        <p:spPr>
          <a:xfrm>
            <a:off x="1485900" y="1916906"/>
            <a:ext cx="6110288" cy="60602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buClrTx/>
              <a:buSzPct val="100000"/>
              <a:buFont typeface="Wingdings" panose="05000000000000000000" pitchFamily="2" charset="2"/>
              <a:buNone/>
            </a:pP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等值连接 </a:t>
            </a:r>
            <a:r>
              <a:rPr lang="en-US" altLang="zh-CN" b="1" i="1" dirty="0">
                <a:latin typeface="Arial" panose="020B0604020202020204" pitchFamily="34" charset="0"/>
                <a:ea typeface="宋体" panose="02010600030101010101" pitchFamily="2" charset="-122"/>
              </a:rPr>
              <a:t>R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b="1" i="1" dirty="0">
                <a:latin typeface="Arial" panose="020B0604020202020204" pitchFamily="34" charset="0"/>
                <a:ea typeface="宋体" panose="02010600030101010101" pitchFamily="2" charset="-122"/>
              </a:rPr>
              <a:t>     S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的结果如下：</a:t>
            </a:r>
          </a:p>
        </p:txBody>
      </p:sp>
      <p:grpSp>
        <p:nvGrpSpPr>
          <p:cNvPr id="112644" name="Group 87"/>
          <p:cNvGrpSpPr/>
          <p:nvPr/>
        </p:nvGrpSpPr>
        <p:grpSpPr>
          <a:xfrm>
            <a:off x="3563888" y="1556792"/>
            <a:ext cx="800100" cy="1085850"/>
            <a:chOff x="3360" y="816"/>
            <a:chExt cx="672" cy="912"/>
          </a:xfrm>
        </p:grpSpPr>
        <p:sp>
          <p:nvSpPr>
            <p:cNvPr id="112683" name="Rectangle 4"/>
            <p:cNvSpPr/>
            <p:nvPr/>
          </p:nvSpPr>
          <p:spPr>
            <a:xfrm>
              <a:off x="3408" y="1344"/>
              <a:ext cx="624" cy="38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67500" tIns="35100" rIns="67500" bIns="35100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lnSpc>
                  <a:spcPct val="80000"/>
                </a:lnSpc>
                <a:spcBef>
                  <a:spcPct val="0"/>
                </a:spcBef>
                <a:buSzTx/>
                <a:buNone/>
              </a:pPr>
              <a:r>
                <a:rPr lang="en-US" altLang="zh-CN" sz="1200" i="1" dirty="0"/>
                <a:t>R.B=S.B</a:t>
              </a:r>
              <a:endParaRPr lang="en-US" altLang="zh-CN" sz="1350" dirty="0"/>
            </a:p>
          </p:txBody>
        </p:sp>
        <p:grpSp>
          <p:nvGrpSpPr>
            <p:cNvPr id="112684" name="Group 6"/>
            <p:cNvGrpSpPr/>
            <p:nvPr/>
          </p:nvGrpSpPr>
          <p:grpSpPr>
            <a:xfrm rot="10800000">
              <a:off x="3360" y="816"/>
              <a:ext cx="624" cy="576"/>
              <a:chOff x="6431" y="11824"/>
              <a:chExt cx="705" cy="367"/>
            </a:xfrm>
          </p:grpSpPr>
          <p:sp>
            <p:nvSpPr>
              <p:cNvPr id="112685" name="AutoShape 7"/>
              <p:cNvSpPr/>
              <p:nvPr/>
            </p:nvSpPr>
            <p:spPr>
              <a:xfrm rot="5400000" flipV="1">
                <a:off x="6793" y="11792"/>
                <a:ext cx="78" cy="142"/>
              </a:xfrm>
              <a:prstGeom prst="flowChartCollate">
                <a:avLst/>
              </a:prstGeom>
              <a:solidFill>
                <a:srgbClr val="FFFFFF"/>
              </a:solidFill>
              <a:ln w="63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2686" name="Text Box 8"/>
              <p:cNvSpPr txBox="1"/>
              <p:nvPr/>
            </p:nvSpPr>
            <p:spPr>
              <a:xfrm flipV="1">
                <a:off x="6431" y="11828"/>
                <a:ext cx="705" cy="36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algn="just">
                  <a:spcBef>
                    <a:spcPct val="0"/>
                  </a:spcBef>
                  <a:buSzTx/>
                  <a:buNone/>
                </a:pPr>
                <a:r>
                  <a:rPr lang="en-US" altLang="zh-CN" sz="450" b="0" i="1" dirty="0"/>
                  <a:t> </a:t>
                </a:r>
                <a:endParaRPr lang="en-US" altLang="zh-CN" sz="1350" b="0" dirty="0"/>
              </a:p>
            </p:txBody>
          </p:sp>
        </p:grpSp>
      </p:grpSp>
      <p:graphicFrame>
        <p:nvGraphicFramePr>
          <p:cNvPr id="12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1925241" y="2494360"/>
          <a:ext cx="5130167" cy="2004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5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58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58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00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R.B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S.B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87" marB="3428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3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6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1" marR="68591" marT="34287" marB="342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591" marR="68591" marT="34287" marB="3428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/>
          </p:cNvSpPr>
          <p:nvPr>
            <p:ph type="title"/>
          </p:nvPr>
        </p:nvSpPr>
        <p:spPr>
          <a:xfrm>
            <a:off x="1828800" y="944166"/>
            <a:ext cx="5543550" cy="422672"/>
          </a:xfrm>
        </p:spPr>
        <p:txBody>
          <a:bodyPr vert="horz" wrap="square" lIns="68580" tIns="34290" rIns="68580" bIns="34290" anchor="ctr" anchorCtr="0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1" hangingPunct="1"/>
            <a:r>
              <a:rPr lang="zh-CN" altLang="en-US" sz="3000" dirty="0">
                <a:solidFill>
                  <a:schemeClr val="tx1"/>
                </a:solidFill>
              </a:rPr>
              <a:t>连接（续）</a:t>
            </a:r>
          </a:p>
        </p:txBody>
      </p:sp>
      <p:sp>
        <p:nvSpPr>
          <p:cNvPr id="113667" name="Rectangle 3"/>
          <p:cNvSpPr>
            <a:spLocks noGrp="1"/>
          </p:cNvSpPr>
          <p:nvPr>
            <p:ph type="body" sz="half" idx="1"/>
          </p:nvPr>
        </p:nvSpPr>
        <p:spPr>
          <a:xfrm>
            <a:off x="1485900" y="1916907"/>
            <a:ext cx="6218635" cy="659606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>
              <a:buClrTx/>
              <a:buSzPct val="100000"/>
              <a:buFont typeface="Wingdings" panose="05000000000000000000" pitchFamily="2" charset="2"/>
              <a:buNone/>
            </a:pPr>
            <a:r>
              <a:rPr lang="en-US" altLang="zh-CN" sz="1800" b="1" dirty="0"/>
              <a:t>   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自然连接 </a:t>
            </a:r>
            <a:r>
              <a:rPr lang="en-US" altLang="zh-CN" b="1" i="1" dirty="0">
                <a:latin typeface="Arial" panose="020B0604020202020204" pitchFamily="34" charset="0"/>
                <a:ea typeface="宋体" panose="02010600030101010101" pitchFamily="2" charset="-122"/>
              </a:rPr>
              <a:t>R</a:t>
            </a:r>
            <a:r>
              <a:rPr lang="en-US" altLang="zh-CN" b="1" dirty="0">
                <a:latin typeface="Arial" panose="020B0604020202020204" pitchFamily="34" charset="0"/>
                <a:ea typeface="宋体" panose="02010600030101010101" pitchFamily="2" charset="-122"/>
              </a:rPr>
              <a:t>  </a:t>
            </a:r>
            <a:r>
              <a:rPr lang="en-US" altLang="zh-CN" b="1" i="1" dirty="0">
                <a:latin typeface="Arial" panose="020B0604020202020204" pitchFamily="34" charset="0"/>
                <a:ea typeface="宋体" panose="02010600030101010101" pitchFamily="2" charset="-122"/>
              </a:rPr>
              <a:t>      S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的结果如下</a:t>
            </a:r>
            <a:r>
              <a:rPr lang="zh-CN" altLang="en-US" b="1" dirty="0"/>
              <a:t>：</a:t>
            </a:r>
            <a:r>
              <a:rPr lang="zh-CN" altLang="en-US" b="1" i="1" dirty="0"/>
              <a:t> </a:t>
            </a:r>
            <a:endParaRPr lang="zh-CN" altLang="en-US" b="1" dirty="0"/>
          </a:p>
        </p:txBody>
      </p:sp>
      <p:grpSp>
        <p:nvGrpSpPr>
          <p:cNvPr id="113668" name="Group 5"/>
          <p:cNvGrpSpPr/>
          <p:nvPr/>
        </p:nvGrpSpPr>
        <p:grpSpPr>
          <a:xfrm rot="10800000">
            <a:off x="3645950" y="1517650"/>
            <a:ext cx="917972" cy="702469"/>
            <a:chOff x="6431" y="11824"/>
            <a:chExt cx="705" cy="367"/>
          </a:xfrm>
        </p:grpSpPr>
        <p:sp>
          <p:nvSpPr>
            <p:cNvPr id="113701" name="AutoShape 6"/>
            <p:cNvSpPr/>
            <p:nvPr/>
          </p:nvSpPr>
          <p:spPr>
            <a:xfrm rot="5400000" flipV="1">
              <a:off x="6793" y="11792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3702" name="Text Box 7"/>
            <p:cNvSpPr txBox="1"/>
            <p:nvPr/>
          </p:nvSpPr>
          <p:spPr>
            <a:xfrm flipV="1">
              <a:off x="6431" y="11828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spcBef>
                  <a:spcPct val="0"/>
                </a:spcBef>
                <a:buSzTx/>
                <a:buNone/>
              </a:pPr>
              <a:r>
                <a:rPr lang="en-US" altLang="zh-CN" sz="450" b="0" i="1" dirty="0"/>
                <a:t> </a:t>
              </a:r>
              <a:endParaRPr lang="en-US" altLang="zh-CN" sz="1350" b="0" dirty="0"/>
            </a:p>
          </p:txBody>
        </p:sp>
      </p:grpSp>
      <p:graphicFrame>
        <p:nvGraphicFramePr>
          <p:cNvPr id="10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1980010" y="2428875"/>
          <a:ext cx="5130164" cy="2296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2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47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1" marR="68591" marT="34294" marB="3429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8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3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3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8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8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连接（续）</a:t>
            </a:r>
            <a:endParaRPr lang="en-US" altLang="zh-CN" sz="3600" dirty="0"/>
          </a:p>
        </p:txBody>
      </p:sp>
      <p:sp>
        <p:nvSpPr>
          <p:cNvPr id="114691" name="Rectangle 3"/>
          <p:cNvSpPr>
            <a:spLocks noGrp="1"/>
          </p:cNvSpPr>
          <p:nvPr>
            <p:ph idx="1"/>
          </p:nvPr>
        </p:nvSpPr>
        <p:spPr>
          <a:xfrm>
            <a:off x="1223628" y="1681163"/>
            <a:ext cx="7128792" cy="4104085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zh-CN" dirty="0"/>
              <a:t>悬浮元组（</a:t>
            </a:r>
            <a:r>
              <a:rPr lang="en-US" altLang="zh-CN" dirty="0"/>
              <a:t>dangling tuple</a:t>
            </a:r>
            <a:r>
              <a:rPr lang="zh-CN" altLang="zh-CN" dirty="0"/>
              <a:t>）</a:t>
            </a:r>
            <a:endParaRPr lang="en-US" altLang="zh-CN" dirty="0"/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zh-CN" altLang="zh-CN" dirty="0"/>
              <a:t>两个关系</a:t>
            </a:r>
            <a:r>
              <a:rPr lang="en-US" altLang="zh-CN" i="1" dirty="0"/>
              <a:t>R</a:t>
            </a:r>
            <a:r>
              <a:rPr lang="zh-CN" altLang="zh-CN" dirty="0"/>
              <a:t>和</a:t>
            </a:r>
            <a:r>
              <a:rPr lang="en-US" altLang="zh-CN" i="1" dirty="0"/>
              <a:t>S</a:t>
            </a:r>
            <a:r>
              <a:rPr lang="zh-CN" altLang="zh-CN" dirty="0"/>
              <a:t>在做自然连接时，关系</a:t>
            </a:r>
            <a:r>
              <a:rPr lang="en-US" altLang="zh-CN" i="1" dirty="0"/>
              <a:t>R</a:t>
            </a:r>
            <a:r>
              <a:rPr lang="zh-CN" altLang="zh-CN" dirty="0"/>
              <a:t>中某些元组有可能在</a:t>
            </a:r>
            <a:r>
              <a:rPr lang="en-US" altLang="zh-CN" i="1" dirty="0"/>
              <a:t>S</a:t>
            </a:r>
            <a:r>
              <a:rPr lang="zh-CN" altLang="zh-CN" dirty="0"/>
              <a:t>中</a:t>
            </a:r>
            <a:r>
              <a:rPr lang="en-US" altLang="zh-CN" dirty="0"/>
              <a:t> </a:t>
            </a:r>
            <a:r>
              <a:rPr lang="zh-CN" altLang="zh-CN" dirty="0"/>
              <a:t>不存在公共属性上值相等的元组，从而造成</a:t>
            </a:r>
            <a:r>
              <a:rPr lang="en-US" altLang="zh-CN" i="1" dirty="0"/>
              <a:t>R</a:t>
            </a:r>
            <a:r>
              <a:rPr lang="zh-CN" altLang="zh-CN" dirty="0"/>
              <a:t>中这些元组在操作时被舍弃了</a:t>
            </a:r>
            <a:r>
              <a:rPr lang="zh-CN" altLang="en-US" dirty="0"/>
              <a:t>，</a:t>
            </a:r>
            <a:r>
              <a:rPr lang="zh-CN" altLang="zh-CN" dirty="0"/>
              <a:t>这些被舍弃的元组称为</a:t>
            </a:r>
            <a:r>
              <a:rPr lang="zh-CN" altLang="en-US" dirty="0">
                <a:solidFill>
                  <a:srgbClr val="FF00FF"/>
                </a:solidFill>
              </a:rPr>
              <a:t>悬浮元组</a:t>
            </a:r>
            <a:r>
              <a:rPr lang="zh-CN" altLang="en-US" sz="1650" dirty="0"/>
              <a:t>。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连接（续）</a:t>
            </a:r>
            <a:endParaRPr lang="en-US" altLang="zh-CN" sz="3600" dirty="0"/>
          </a:p>
        </p:txBody>
      </p:sp>
      <p:sp>
        <p:nvSpPr>
          <p:cNvPr id="115715" name="Rectangle 3"/>
          <p:cNvSpPr>
            <a:spLocks noGrp="1"/>
          </p:cNvSpPr>
          <p:nvPr>
            <p:ph idx="1"/>
          </p:nvPr>
        </p:nvSpPr>
        <p:spPr>
          <a:xfrm>
            <a:off x="953598" y="1700808"/>
            <a:ext cx="7722858" cy="4104085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/>
            <a:r>
              <a:rPr lang="zh-CN" altLang="en-US" dirty="0"/>
              <a:t>外连接（</a:t>
            </a:r>
            <a:r>
              <a:rPr lang="en-US" altLang="zh-CN" dirty="0"/>
              <a:t>outer join</a:t>
            </a:r>
            <a:r>
              <a:rPr lang="zh-CN" altLang="en-US" dirty="0"/>
              <a:t>）</a:t>
            </a:r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zh-CN" altLang="zh-CN" dirty="0"/>
              <a:t>如果把悬浮元组也保存在结果关系中，而在其他属性上填空值</a:t>
            </a:r>
            <a:r>
              <a:rPr lang="en-US" altLang="zh-CN" dirty="0"/>
              <a:t>(NULL)</a:t>
            </a:r>
            <a:r>
              <a:rPr lang="zh-CN" altLang="en-US" dirty="0"/>
              <a:t>，就叫做外连接</a:t>
            </a:r>
            <a:endParaRPr lang="en-US" altLang="zh-CN" dirty="0"/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zh-CN" altLang="zh-CN" dirty="0"/>
              <a:t>左外连接</a:t>
            </a:r>
            <a:r>
              <a:rPr lang="en-US" altLang="zh-CN" dirty="0"/>
              <a:t>(left outer join</a:t>
            </a:r>
            <a:r>
              <a:rPr lang="zh-CN" altLang="zh-CN" dirty="0"/>
              <a:t>或</a:t>
            </a:r>
            <a:r>
              <a:rPr lang="en-US" altLang="zh-CN" dirty="0"/>
              <a:t>left join)</a:t>
            </a:r>
          </a:p>
          <a:p>
            <a:pPr lvl="2" eaLnBrk="1" hangingPunct="1">
              <a:lnSpc>
                <a:spcPct val="15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zh-CN" sz="1650" dirty="0"/>
              <a:t>只保留左边关系</a:t>
            </a:r>
            <a:r>
              <a:rPr lang="en-US" altLang="zh-CN" sz="1650" i="1" dirty="0"/>
              <a:t>R</a:t>
            </a:r>
            <a:r>
              <a:rPr lang="zh-CN" altLang="zh-CN" sz="1650" dirty="0"/>
              <a:t>中的悬浮元组</a:t>
            </a:r>
            <a:endParaRPr lang="en-US" altLang="zh-CN" sz="1650" dirty="0"/>
          </a:p>
          <a:p>
            <a:pPr lvl="1" eaLnBrk="1" hangingPunct="1">
              <a:lnSpc>
                <a:spcPct val="150000"/>
              </a:lnSpc>
            </a:pPr>
            <a:r>
              <a:rPr lang="en-US" altLang="zh-CN" dirty="0"/>
              <a:t> </a:t>
            </a:r>
            <a:r>
              <a:rPr lang="zh-CN" altLang="zh-CN" dirty="0"/>
              <a:t>右外连接</a:t>
            </a:r>
            <a:r>
              <a:rPr lang="en-US" altLang="zh-CN" dirty="0"/>
              <a:t>(right outer join</a:t>
            </a:r>
            <a:r>
              <a:rPr lang="zh-CN" altLang="zh-CN" dirty="0"/>
              <a:t>或</a:t>
            </a:r>
            <a:r>
              <a:rPr lang="en-US" altLang="zh-CN" dirty="0"/>
              <a:t>right join)</a:t>
            </a:r>
          </a:p>
          <a:p>
            <a:pPr lvl="2" eaLnBrk="1" hangingPunct="1">
              <a:lnSpc>
                <a:spcPct val="15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zh-CN" sz="1650" dirty="0"/>
              <a:t>只保留右边关系</a:t>
            </a:r>
            <a:r>
              <a:rPr lang="en-US" altLang="zh-CN" sz="1650" i="1" dirty="0"/>
              <a:t>S</a:t>
            </a:r>
            <a:r>
              <a:rPr lang="zh-CN" altLang="zh-CN" sz="1650" dirty="0"/>
              <a:t>中的悬浮元组</a:t>
            </a:r>
            <a:endParaRPr lang="zh-CN" altLang="en-US" sz="165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连接（续）</a:t>
            </a:r>
            <a:endParaRPr lang="en-US" altLang="zh-CN" sz="3600" dirty="0"/>
          </a:p>
        </p:txBody>
      </p:sp>
      <p:sp>
        <p:nvSpPr>
          <p:cNvPr id="116739" name="Rectangle 6"/>
          <p:cNvSpPr/>
          <p:nvPr/>
        </p:nvSpPr>
        <p:spPr>
          <a:xfrm>
            <a:off x="1709738" y="1673989"/>
            <a:ext cx="4581703" cy="40011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下图是例</a:t>
            </a:r>
            <a:r>
              <a:rPr lang="en-US" altLang="zh-CN" sz="2000" dirty="0">
                <a:latin typeface="Arial" panose="020B0604020202020204" pitchFamily="34" charset="0"/>
                <a:ea typeface="宋体" panose="02010600030101010101" pitchFamily="2" charset="-122"/>
              </a:rPr>
              <a:t>2.8</a:t>
            </a: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中关系</a:t>
            </a:r>
            <a:r>
              <a:rPr lang="en-US" altLang="zh-CN" sz="2000" i="1" dirty="0">
                <a:latin typeface="Arial" panose="020B0604020202020204" pitchFamily="34" charset="0"/>
                <a:ea typeface="宋体" panose="02010600030101010101" pitchFamily="2" charset="-122"/>
              </a:rPr>
              <a:t>R</a:t>
            </a: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和关系</a:t>
            </a:r>
            <a:r>
              <a:rPr lang="en-US" altLang="zh-CN" sz="2000" i="1" dirty="0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2000" dirty="0">
                <a:latin typeface="Arial" panose="020B0604020202020204" pitchFamily="34" charset="0"/>
                <a:ea typeface="宋体" panose="02010600030101010101" pitchFamily="2" charset="-122"/>
              </a:rPr>
              <a:t>的外连接 </a:t>
            </a:r>
          </a:p>
        </p:txBody>
      </p:sp>
      <p:graphicFrame>
        <p:nvGraphicFramePr>
          <p:cNvPr id="9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1816894" y="2241947"/>
          <a:ext cx="5455920" cy="2868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3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3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3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8" marR="68588" marT="34289" marB="3428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3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5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4</a:t>
                      </a:r>
                      <a:endParaRPr lang="zh-CN" altLang="en-US" sz="1700" b="1" baseline="-25000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12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NULL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0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NULL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5</a:t>
                      </a:r>
                      <a:endParaRPr lang="zh-CN" altLang="en-US" sz="1700" b="1" baseline="-25000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NULL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588" marR="68588" marT="34289" marB="3428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连接（续）</a:t>
            </a:r>
            <a:endParaRPr lang="en-US" altLang="zh-CN" sz="3600" dirty="0"/>
          </a:p>
        </p:txBody>
      </p:sp>
      <p:sp>
        <p:nvSpPr>
          <p:cNvPr id="117763" name="Rectangle 6"/>
          <p:cNvSpPr/>
          <p:nvPr/>
        </p:nvSpPr>
        <p:spPr>
          <a:xfrm>
            <a:off x="1656160" y="1742956"/>
            <a:ext cx="6179897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图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(b)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是例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2.8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中关系</a:t>
            </a:r>
            <a:r>
              <a:rPr lang="en-US" altLang="zh-CN" sz="1800" i="1" dirty="0">
                <a:latin typeface="Arial" panose="020B0604020202020204" pitchFamily="34" charset="0"/>
                <a:ea typeface="宋体" panose="02010600030101010101" pitchFamily="2" charset="-122"/>
              </a:rPr>
              <a:t>R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和关系</a:t>
            </a:r>
            <a:r>
              <a:rPr lang="en-US" altLang="zh-CN" sz="1800" i="1" dirty="0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的左外连接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图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(c)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是右外连接 </a:t>
            </a:r>
          </a:p>
        </p:txBody>
      </p:sp>
      <p:graphicFrame>
        <p:nvGraphicFramePr>
          <p:cNvPr id="8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1656160" y="2296716"/>
          <a:ext cx="2861312" cy="2329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5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1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3" marR="68583" marT="34304" marB="343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3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0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4</a:t>
                      </a:r>
                      <a:endParaRPr lang="zh-CN" altLang="en-US" sz="1700" b="1" baseline="-25000" dirty="0"/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12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NULL</a:t>
                      </a:r>
                      <a:endParaRPr lang="zh-CN" altLang="en-US" sz="1700" b="1" dirty="0"/>
                    </a:p>
                  </a:txBody>
                  <a:tcPr marL="68583" marR="68583" marT="34304" marB="3430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内容占位符 9"/>
          <p:cNvGraphicFramePr>
            <a:graphicFrameLocks noGrp="1"/>
          </p:cNvGraphicFramePr>
          <p:nvPr>
            <p:ph sz="quarter" idx="1"/>
          </p:nvPr>
        </p:nvGraphicFramePr>
        <p:xfrm>
          <a:off x="4733925" y="2350294"/>
          <a:ext cx="2924176" cy="2266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0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09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3" marR="68593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5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3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dirty="0"/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6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7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1" marR="68591" marT="34294" marB="3429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10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34289" marB="342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8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0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NULL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5</a:t>
                      </a:r>
                      <a:endParaRPr lang="zh-CN" altLang="en-US" sz="1700" b="1" baseline="-25000" dirty="0"/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NULL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2</a:t>
                      </a:r>
                      <a:endParaRPr lang="zh-CN" altLang="en-US" sz="1700" b="1" dirty="0"/>
                    </a:p>
                  </a:txBody>
                  <a:tcPr marL="68593" marR="68593" marT="34300" marB="343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7838" name="Rectangle 6"/>
          <p:cNvSpPr/>
          <p:nvPr/>
        </p:nvSpPr>
        <p:spPr>
          <a:xfrm>
            <a:off x="2649141" y="4703542"/>
            <a:ext cx="4931158" cy="30008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zh-CN" altLang="en-US" sz="1350" dirty="0"/>
              <a:t>图</a:t>
            </a:r>
            <a:r>
              <a:rPr lang="en-US" altLang="zh-CN" sz="1350" dirty="0"/>
              <a:t>(b)                                                                         </a:t>
            </a:r>
            <a:r>
              <a:rPr lang="zh-CN" altLang="en-US" sz="1350" dirty="0"/>
              <a:t>图</a:t>
            </a:r>
            <a:r>
              <a:rPr lang="en-US" altLang="zh-CN" sz="1350" dirty="0"/>
              <a:t>(c)</a:t>
            </a:r>
            <a:endParaRPr lang="zh-CN" altLang="en-US" sz="135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en-US" altLang="zh-CN" sz="3600" dirty="0"/>
              <a:t>4. </a:t>
            </a:r>
            <a:r>
              <a:rPr lang="zh-CN" altLang="en-US" sz="3600" dirty="0"/>
              <a:t>除（</a:t>
            </a:r>
            <a:r>
              <a:rPr lang="en-US" altLang="zh-CN" sz="3600" dirty="0"/>
              <a:t>division</a:t>
            </a:r>
            <a:r>
              <a:rPr lang="zh-CN" altLang="en-US" sz="3600" dirty="0"/>
              <a:t>）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007604" y="1808560"/>
            <a:ext cx="7506834" cy="3464719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1800" b="1" dirty="0"/>
              <a:t>给定关系</a:t>
            </a:r>
            <a:r>
              <a:rPr lang="en-US" altLang="zh-CN" sz="1800" b="1" dirty="0"/>
              <a:t>R (X</a:t>
            </a:r>
            <a:r>
              <a:rPr lang="zh-CN" altLang="en-US" sz="1800" b="1" dirty="0"/>
              <a:t>，</a:t>
            </a:r>
            <a:r>
              <a:rPr lang="en-US" altLang="zh-CN" sz="1800" b="1" dirty="0"/>
              <a:t>Y) </a:t>
            </a:r>
            <a:r>
              <a:rPr lang="zh-CN" altLang="en-US" sz="1800" b="1" kern="0" dirty="0"/>
              <a:t>和</a:t>
            </a:r>
            <a:r>
              <a:rPr lang="en-US" altLang="zh-CN" sz="1800" b="1" dirty="0"/>
              <a:t>S (Y</a:t>
            </a:r>
            <a:r>
              <a:rPr lang="zh-CN" altLang="en-US" sz="1800" b="1" dirty="0"/>
              <a:t>，</a:t>
            </a:r>
            <a:r>
              <a:rPr lang="en-US" altLang="zh-CN" sz="1800" b="1" dirty="0"/>
              <a:t>Z)</a:t>
            </a:r>
            <a:r>
              <a:rPr lang="zh-CN" altLang="en-US" sz="1800" b="1" kern="0" dirty="0"/>
              <a:t>，其中</a:t>
            </a:r>
            <a:r>
              <a:rPr lang="en-US" altLang="zh-CN" sz="1800" b="1" i="1" kern="0" dirty="0"/>
              <a:t>X</a:t>
            </a:r>
            <a:r>
              <a:rPr lang="zh-CN" altLang="en-US" sz="1800" b="1" dirty="0"/>
              <a:t>，</a:t>
            </a:r>
            <a:r>
              <a:rPr lang="en-US" altLang="zh-CN" sz="1800" b="1" i="1" dirty="0"/>
              <a:t>Y</a:t>
            </a:r>
            <a:r>
              <a:rPr lang="zh-CN" altLang="en-US" sz="1800" b="1" dirty="0"/>
              <a:t>，</a:t>
            </a:r>
            <a:r>
              <a:rPr lang="en-US" altLang="zh-CN" sz="1800" b="1" i="1" dirty="0"/>
              <a:t>Z</a:t>
            </a:r>
            <a:r>
              <a:rPr lang="zh-CN" altLang="en-US" sz="1800" b="1" kern="0" dirty="0"/>
              <a:t>为属性组。</a:t>
            </a:r>
          </a:p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1650" b="1" dirty="0"/>
              <a:t>R</a:t>
            </a:r>
            <a:r>
              <a:rPr lang="zh-CN" altLang="en-US" sz="1650" b="1" kern="0" dirty="0"/>
              <a:t>中的</a:t>
            </a:r>
            <a:r>
              <a:rPr lang="en-US" altLang="zh-CN" sz="1650" b="1" dirty="0"/>
              <a:t>Y</a:t>
            </a:r>
            <a:r>
              <a:rPr lang="zh-CN" altLang="en-US" sz="1650" b="1" kern="0" dirty="0"/>
              <a:t>与</a:t>
            </a:r>
            <a:r>
              <a:rPr lang="en-US" altLang="zh-CN" sz="1650" b="1" dirty="0"/>
              <a:t>S</a:t>
            </a:r>
            <a:r>
              <a:rPr lang="zh-CN" altLang="en-US" sz="1650" b="1" kern="0" dirty="0"/>
              <a:t>中的</a:t>
            </a:r>
            <a:r>
              <a:rPr lang="en-US" altLang="zh-CN" sz="1650" b="1" dirty="0"/>
              <a:t>Y</a:t>
            </a:r>
            <a:r>
              <a:rPr lang="zh-CN" altLang="en-US" sz="1650" b="1" kern="0" dirty="0"/>
              <a:t>可以有不同的属性名，但必须出自相同的域集</a:t>
            </a:r>
          </a:p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1800" b="1" dirty="0"/>
              <a:t>R</a:t>
            </a:r>
            <a:r>
              <a:rPr lang="zh-CN" altLang="en-US" sz="1800" b="1" kern="0" dirty="0"/>
              <a:t>与</a:t>
            </a:r>
            <a:r>
              <a:rPr lang="en-US" altLang="zh-CN" sz="1800" b="1" dirty="0"/>
              <a:t>S</a:t>
            </a:r>
            <a:r>
              <a:rPr lang="zh-CN" altLang="en-US" sz="1800" b="1" kern="0" dirty="0"/>
              <a:t>的除运算得到一个新的关系</a:t>
            </a:r>
            <a:r>
              <a:rPr lang="en-US" altLang="zh-CN" sz="1800" b="1" dirty="0"/>
              <a:t>P(X)</a:t>
            </a:r>
            <a:r>
              <a:rPr lang="zh-CN" altLang="en-US" sz="1800" b="1" i="1" kern="0" dirty="0">
                <a:solidFill>
                  <a:schemeClr val="hlink"/>
                </a:solidFill>
              </a:rPr>
              <a:t>，</a:t>
            </a:r>
          </a:p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1800" b="1" dirty="0"/>
              <a:t>P</a:t>
            </a:r>
            <a:r>
              <a:rPr lang="zh-CN" altLang="en-US" sz="1800" b="1" kern="0" dirty="0"/>
              <a:t>是</a:t>
            </a:r>
            <a:r>
              <a:rPr lang="en-US" altLang="zh-CN" sz="1800" b="1" dirty="0"/>
              <a:t>R</a:t>
            </a:r>
            <a:r>
              <a:rPr lang="zh-CN" altLang="en-US" sz="1800" b="1" kern="0" dirty="0"/>
              <a:t>中满足下列条件的元组在 </a:t>
            </a:r>
            <a:r>
              <a:rPr lang="en-US" altLang="zh-CN" sz="1800" b="1" i="1" kern="0" dirty="0"/>
              <a:t>X </a:t>
            </a:r>
            <a:r>
              <a:rPr lang="zh-CN" altLang="en-US" sz="1800" b="1" kern="0" dirty="0"/>
              <a:t>属性列上的投影：</a:t>
            </a:r>
          </a:p>
          <a:p>
            <a:pPr marL="257175" indent="-257175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1800" b="1" kern="0" dirty="0"/>
              <a:t>元组在</a:t>
            </a:r>
            <a:r>
              <a:rPr lang="en-US" altLang="zh-CN" sz="1800" b="1" i="1" kern="0" dirty="0"/>
              <a:t>X</a:t>
            </a:r>
            <a:r>
              <a:rPr lang="zh-CN" altLang="en-US" sz="1800" b="1" kern="0" dirty="0"/>
              <a:t>上分量值</a:t>
            </a:r>
            <a:r>
              <a:rPr lang="en-US" altLang="zh-CN" sz="1800" b="1" i="1" kern="0" dirty="0"/>
              <a:t>x</a:t>
            </a:r>
            <a:r>
              <a:rPr lang="zh-CN" altLang="en-US" sz="1800" b="1" kern="0" dirty="0"/>
              <a:t>的象集</a:t>
            </a:r>
            <a:r>
              <a:rPr lang="en-US" altLang="zh-CN" sz="1800" b="1" i="1" kern="0" dirty="0" err="1"/>
              <a:t>Y</a:t>
            </a:r>
            <a:r>
              <a:rPr lang="en-US" altLang="zh-CN" sz="1800" b="1" i="1" kern="0" baseline="-30000" dirty="0" err="1"/>
              <a:t>x</a:t>
            </a:r>
            <a:r>
              <a:rPr lang="zh-CN" altLang="en-US" sz="1800" b="1" kern="0" dirty="0"/>
              <a:t>包含</a:t>
            </a:r>
            <a:r>
              <a:rPr lang="en-US" altLang="zh-CN" sz="1800" b="1" i="1" kern="0" dirty="0"/>
              <a:t>S</a:t>
            </a:r>
            <a:r>
              <a:rPr lang="zh-CN" altLang="en-US" sz="1800" b="1" kern="0" dirty="0"/>
              <a:t>在</a:t>
            </a:r>
            <a:r>
              <a:rPr lang="en-US" altLang="zh-CN" sz="1800" b="1" i="1" kern="0" dirty="0"/>
              <a:t>Y</a:t>
            </a:r>
            <a:r>
              <a:rPr lang="zh-CN" altLang="en-US" sz="1800" b="1" kern="0" dirty="0"/>
              <a:t>上投影的集合，记作：</a:t>
            </a:r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zh-CN" altLang="en-US" sz="1800" b="1" kern="0" dirty="0"/>
              <a:t>       </a:t>
            </a:r>
            <a:r>
              <a:rPr lang="en-US" altLang="zh-CN" sz="1800" b="1" i="1" kern="0" dirty="0"/>
              <a:t>R</a:t>
            </a:r>
            <a:r>
              <a:rPr lang="en-US" altLang="zh-CN" sz="1800" b="1" kern="0" dirty="0"/>
              <a:t>÷</a:t>
            </a:r>
            <a:r>
              <a:rPr lang="en-US" altLang="zh-CN" sz="1800" b="1" i="1" kern="0" dirty="0"/>
              <a:t>S</a:t>
            </a:r>
            <a:r>
              <a:rPr lang="en-US" altLang="zh-CN" sz="1800" b="1" kern="0" dirty="0"/>
              <a:t>={</a:t>
            </a:r>
            <a:r>
              <a:rPr lang="en-US" altLang="zh-CN" sz="1800" b="1" i="1" kern="0" dirty="0" err="1"/>
              <a:t>t</a:t>
            </a:r>
            <a:r>
              <a:rPr lang="en-US" altLang="zh-CN" sz="1800" b="1" kern="0" baseline="-30000" dirty="0" err="1"/>
              <a:t>r</a:t>
            </a:r>
            <a:r>
              <a:rPr lang="en-US" altLang="zh-CN" sz="1800" b="1" kern="0" dirty="0"/>
              <a:t>[</a:t>
            </a:r>
            <a:r>
              <a:rPr lang="en-US" altLang="zh-CN" sz="1800" b="1" i="1" kern="0" dirty="0"/>
              <a:t>X</a:t>
            </a:r>
            <a:r>
              <a:rPr lang="en-US" altLang="zh-CN" sz="1800" b="1" kern="0" dirty="0"/>
              <a:t>]|</a:t>
            </a:r>
            <a:r>
              <a:rPr lang="en-US" altLang="zh-CN" sz="1800" b="1" i="1" kern="0" dirty="0" err="1"/>
              <a:t>t</a:t>
            </a:r>
            <a:r>
              <a:rPr lang="en-US" altLang="zh-CN" sz="1800" b="1" kern="0" baseline="-30000" dirty="0" err="1"/>
              <a:t>r</a:t>
            </a:r>
            <a:r>
              <a:rPr lang="en-US" altLang="zh-CN" sz="1800" b="1" kern="0" dirty="0" err="1">
                <a:sym typeface="Symbol" pitchFamily="18" charset="2"/>
              </a:rPr>
              <a:t></a:t>
            </a:r>
            <a:r>
              <a:rPr lang="en-US" altLang="zh-CN" sz="1800" b="1" i="1" kern="0" dirty="0" err="1"/>
              <a:t>R</a:t>
            </a:r>
            <a:r>
              <a:rPr lang="en-US" altLang="zh-CN" sz="1800" b="1" kern="0" dirty="0" err="1"/>
              <a:t>∧π</a:t>
            </a:r>
            <a:r>
              <a:rPr lang="en-US" altLang="zh-CN" sz="1800" b="1" kern="0" baseline="-30000" dirty="0" err="1"/>
              <a:t>Y</a:t>
            </a:r>
            <a:r>
              <a:rPr lang="en-US" altLang="zh-CN" sz="1800" b="1" kern="0" dirty="0"/>
              <a:t>(</a:t>
            </a:r>
            <a:r>
              <a:rPr lang="en-US" altLang="zh-CN" sz="1800" b="1" i="1" kern="0" dirty="0"/>
              <a:t>S</a:t>
            </a:r>
            <a:r>
              <a:rPr lang="en-US" altLang="zh-CN" sz="1800" b="1" kern="0" dirty="0"/>
              <a:t>)</a:t>
            </a:r>
            <a:r>
              <a:rPr lang="en-US" altLang="zh-CN" sz="1800" b="1" kern="0" dirty="0">
                <a:sym typeface="Symbol" pitchFamily="18" charset="2"/>
              </a:rPr>
              <a:t></a:t>
            </a:r>
            <a:r>
              <a:rPr lang="en-US" altLang="zh-CN" sz="1800" b="1" i="1" kern="0" dirty="0" err="1"/>
              <a:t>Y</a:t>
            </a:r>
            <a:r>
              <a:rPr lang="en-US" altLang="zh-CN" sz="1800" b="1" i="1" kern="0" baseline="-30000" dirty="0" err="1"/>
              <a:t>x</a:t>
            </a:r>
            <a:r>
              <a:rPr lang="en-US" altLang="zh-CN" sz="1800" b="1" kern="0" dirty="0"/>
              <a:t>}</a:t>
            </a:r>
          </a:p>
          <a:p>
            <a:pPr marL="557213" lvl="1" indent="-214313" algn="just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r>
              <a:rPr lang="en-US" altLang="zh-CN" sz="1800" b="1" i="1" kern="0" dirty="0"/>
              <a:t>       </a:t>
            </a:r>
            <a:r>
              <a:rPr lang="en-US" altLang="zh-CN" sz="1800" b="1" i="1" kern="0" dirty="0" err="1"/>
              <a:t>Y</a:t>
            </a:r>
            <a:r>
              <a:rPr lang="en-US" altLang="zh-CN" sz="1800" b="1" i="1" kern="0" baseline="-30000" dirty="0" err="1"/>
              <a:t>x</a:t>
            </a:r>
            <a:r>
              <a:rPr lang="zh-CN" altLang="en-US" sz="1800" b="1" kern="0" dirty="0"/>
              <a:t>：</a:t>
            </a:r>
            <a:r>
              <a:rPr lang="en-US" altLang="zh-CN" sz="1800" b="1" i="1" kern="0" dirty="0"/>
              <a:t>x</a:t>
            </a:r>
            <a:r>
              <a:rPr lang="zh-CN" altLang="en-US" sz="1800" b="1" kern="0" dirty="0"/>
              <a:t>在</a:t>
            </a:r>
            <a:r>
              <a:rPr lang="en-US" altLang="zh-CN" sz="1800" b="1" i="1" kern="0" dirty="0"/>
              <a:t>R</a:t>
            </a:r>
            <a:r>
              <a:rPr lang="zh-CN" altLang="en-US" sz="1800" b="1" kern="0" dirty="0"/>
              <a:t>中的象集，</a:t>
            </a:r>
            <a:r>
              <a:rPr lang="en-US" altLang="zh-CN" sz="1800" b="1" i="1" kern="0" dirty="0"/>
              <a:t>x</a:t>
            </a:r>
            <a:r>
              <a:rPr lang="en-US" altLang="zh-CN" sz="1800" b="1" kern="0" dirty="0"/>
              <a:t> = </a:t>
            </a:r>
            <a:r>
              <a:rPr lang="en-US" altLang="zh-CN" sz="1800" b="1" i="1" kern="0" dirty="0" err="1"/>
              <a:t>t</a:t>
            </a:r>
            <a:r>
              <a:rPr lang="en-US" altLang="zh-CN" sz="1800" b="1" kern="0" baseline="-30000" dirty="0" err="1"/>
              <a:t>r</a:t>
            </a:r>
            <a:r>
              <a:rPr lang="en-US" altLang="zh-CN" sz="1800" b="1" kern="0" dirty="0"/>
              <a:t>[</a:t>
            </a:r>
            <a:r>
              <a:rPr lang="en-US" altLang="zh-CN" sz="1800" b="1" i="1" kern="0" dirty="0"/>
              <a:t>X</a:t>
            </a:r>
            <a:r>
              <a:rPr lang="en-US" altLang="zh-CN" sz="1800" b="1" kern="0" dirty="0"/>
              <a:t>]</a:t>
            </a:r>
          </a:p>
          <a:p>
            <a:pPr marL="257175" indent="-257175" defTabSz="685800" fontAlgn="base">
              <a:lnSpc>
                <a:spcPct val="14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lang="en-US" altLang="zh-CN" sz="1650" b="1" kern="0" dirty="0">
              <a:latin typeface="+mn-ea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除运算（续）</a:t>
            </a:r>
            <a:endParaRPr lang="en-US" altLang="zh-CN" sz="3600" dirty="0"/>
          </a:p>
        </p:txBody>
      </p:sp>
      <p:sp>
        <p:nvSpPr>
          <p:cNvPr id="119811" name="Rectangle 3"/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anchor="t" anchorCtr="0">
            <a:normAutofit/>
          </a:bodyPr>
          <a:lstStyle/>
          <a:p>
            <a:pPr algn="just" eaLnBrk="1" hangingPunct="1"/>
            <a:r>
              <a:rPr lang="zh-CN" altLang="en-US" dirty="0"/>
              <a:t>除操作是同时从行和列角度进行运算</a:t>
            </a:r>
          </a:p>
          <a:p>
            <a:pPr algn="just" eaLnBrk="1" hangingPunct="1">
              <a:buNone/>
            </a:pPr>
            <a:r>
              <a:rPr lang="zh-CN" altLang="en-US" dirty="0"/>
              <a:t> </a:t>
            </a:r>
          </a:p>
          <a:p>
            <a:pPr algn="just" eaLnBrk="1" hangingPunct="1"/>
            <a:endParaRPr lang="zh-CN" altLang="en-US" dirty="0"/>
          </a:p>
          <a:p>
            <a:pPr algn="just" eaLnBrk="1" hangingPunct="1"/>
            <a:endParaRPr lang="zh-CN" altLang="en-US" dirty="0"/>
          </a:p>
          <a:p>
            <a:pPr algn="just" eaLnBrk="1" hangingPunct="1"/>
            <a:endParaRPr lang="zh-CN" altLang="en-US" dirty="0"/>
          </a:p>
          <a:p>
            <a:pPr lvl="2" algn="just" eaLnBrk="1" hangingPunct="1"/>
            <a:endParaRPr lang="zh-CN" altLang="en-US" dirty="0"/>
          </a:p>
          <a:p>
            <a:pPr eaLnBrk="1" hangingPunct="1"/>
            <a:endParaRPr lang="en-US" altLang="zh-CN" dirty="0"/>
          </a:p>
        </p:txBody>
      </p:sp>
      <p:grpSp>
        <p:nvGrpSpPr>
          <p:cNvPr id="119812" name="Group 43"/>
          <p:cNvGrpSpPr/>
          <p:nvPr/>
        </p:nvGrpSpPr>
        <p:grpSpPr>
          <a:xfrm>
            <a:off x="1996282" y="2546985"/>
            <a:ext cx="2857500" cy="1657350"/>
            <a:chOff x="1728" y="1536"/>
            <a:chExt cx="2400" cy="1392"/>
          </a:xfrm>
        </p:grpSpPr>
        <p:grpSp>
          <p:nvGrpSpPr>
            <p:cNvPr id="119813" name="Group 20"/>
            <p:cNvGrpSpPr/>
            <p:nvPr/>
          </p:nvGrpSpPr>
          <p:grpSpPr>
            <a:xfrm>
              <a:off x="2064" y="1632"/>
              <a:ext cx="912" cy="768"/>
              <a:chOff x="1536" y="1632"/>
              <a:chExt cx="912" cy="768"/>
            </a:xfrm>
          </p:grpSpPr>
          <p:sp>
            <p:nvSpPr>
              <p:cNvPr id="119828" name="Rectangle 21"/>
              <p:cNvSpPr/>
              <p:nvPr/>
            </p:nvSpPr>
            <p:spPr>
              <a:xfrm>
                <a:off x="1536" y="1632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9829" name="Rectangle 22" descr="浅色下对角线"/>
              <p:cNvSpPr/>
              <p:nvPr/>
            </p:nvSpPr>
            <p:spPr>
              <a:xfrm>
                <a:off x="1536" y="1728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9830" name="Rectangle 23"/>
              <p:cNvSpPr/>
              <p:nvPr/>
            </p:nvSpPr>
            <p:spPr>
              <a:xfrm>
                <a:off x="1536" y="1824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9831" name="Rectangle 24"/>
              <p:cNvSpPr/>
              <p:nvPr/>
            </p:nvSpPr>
            <p:spPr>
              <a:xfrm>
                <a:off x="1536" y="2304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9832" name="Rectangle 25"/>
              <p:cNvSpPr/>
              <p:nvPr/>
            </p:nvSpPr>
            <p:spPr>
              <a:xfrm>
                <a:off x="1536" y="1920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9833" name="Rectangle 26" descr="浅色下对角线"/>
              <p:cNvSpPr/>
              <p:nvPr/>
            </p:nvSpPr>
            <p:spPr>
              <a:xfrm>
                <a:off x="1536" y="2016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9834" name="Rectangle 27"/>
              <p:cNvSpPr/>
              <p:nvPr/>
            </p:nvSpPr>
            <p:spPr>
              <a:xfrm>
                <a:off x="1536" y="2112"/>
                <a:ext cx="912" cy="96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  <p:sp>
            <p:nvSpPr>
              <p:cNvPr id="119835" name="Rectangle 28" descr="浅色下对角线"/>
              <p:cNvSpPr/>
              <p:nvPr/>
            </p:nvSpPr>
            <p:spPr>
              <a:xfrm>
                <a:off x="1536" y="2208"/>
                <a:ext cx="912" cy="96"/>
              </a:xfrm>
              <a:prstGeom prst="rect">
                <a:avLst/>
              </a:prstGeom>
              <a:blipFill rotWithShape="0">
                <a:blip r:embed="rId2"/>
              </a:blip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v"/>
                  <a:defRPr sz="28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•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–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80604020202020204" pitchFamily="34" charset="0"/>
                  <a:buChar char="»"/>
                  <a:defRPr sz="2000" b="1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indent="0" eaLnBrk="1" hangingPunct="1">
                  <a:spcBef>
                    <a:spcPct val="0"/>
                  </a:spcBef>
                  <a:buSzTx/>
                  <a:buNone/>
                </a:pPr>
                <a:endParaRPr lang="zh-CN" altLang="en-US" sz="1350" b="0" dirty="0"/>
              </a:p>
            </p:txBody>
          </p:sp>
        </p:grpSp>
        <p:sp>
          <p:nvSpPr>
            <p:cNvPr id="119814" name="AutoShape 29"/>
            <p:cNvSpPr/>
            <p:nvPr/>
          </p:nvSpPr>
          <p:spPr>
            <a:xfrm rot="2235391">
              <a:off x="3072" y="2304"/>
              <a:ext cx="480" cy="144"/>
            </a:xfrm>
            <a:prstGeom prst="rightArrow">
              <a:avLst>
                <a:gd name="adj1" fmla="val 50000"/>
                <a:gd name="adj2" fmla="val 83333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15" name="Rectangle 30"/>
            <p:cNvSpPr/>
            <p:nvPr/>
          </p:nvSpPr>
          <p:spPr>
            <a:xfrm>
              <a:off x="2448" y="2640"/>
              <a:ext cx="528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16" name="Rectangle 31"/>
            <p:cNvSpPr/>
            <p:nvPr/>
          </p:nvSpPr>
          <p:spPr>
            <a:xfrm>
              <a:off x="2448" y="2832"/>
              <a:ext cx="528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17" name="Rectangle 32"/>
            <p:cNvSpPr/>
            <p:nvPr/>
          </p:nvSpPr>
          <p:spPr>
            <a:xfrm>
              <a:off x="2448" y="2736"/>
              <a:ext cx="528" cy="96"/>
            </a:xfrm>
            <a:prstGeom prst="rect">
              <a:avLst/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18" name="Rectangle 33"/>
            <p:cNvSpPr/>
            <p:nvPr/>
          </p:nvSpPr>
          <p:spPr>
            <a:xfrm>
              <a:off x="2928" y="2304"/>
              <a:ext cx="576" cy="4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CN" sz="1500" dirty="0"/>
                <a:t>÷</a:t>
              </a:r>
            </a:p>
          </p:txBody>
        </p:sp>
        <p:sp>
          <p:nvSpPr>
            <p:cNvPr id="119819" name="AutoShape 34"/>
            <p:cNvSpPr/>
            <p:nvPr/>
          </p:nvSpPr>
          <p:spPr>
            <a:xfrm rot="-1832436">
              <a:off x="3132" y="2684"/>
              <a:ext cx="384" cy="144"/>
            </a:xfrm>
            <a:prstGeom prst="rightArrow">
              <a:avLst>
                <a:gd name="adj1" fmla="val 50000"/>
                <a:gd name="adj2" fmla="val 66666"/>
              </a:avLst>
            </a:pr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20" name="Rectangle 35" descr="浅色下对角线"/>
            <p:cNvSpPr/>
            <p:nvPr/>
          </p:nvSpPr>
          <p:spPr>
            <a:xfrm>
              <a:off x="3744" y="2544"/>
              <a:ext cx="384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21" name="Rectangle 36" descr="浅色下对角线"/>
            <p:cNvSpPr/>
            <p:nvPr/>
          </p:nvSpPr>
          <p:spPr>
            <a:xfrm>
              <a:off x="3744" y="2448"/>
              <a:ext cx="384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22" name="Rectangle 37" descr="浅色下对角线"/>
            <p:cNvSpPr/>
            <p:nvPr/>
          </p:nvSpPr>
          <p:spPr>
            <a:xfrm>
              <a:off x="2064" y="1536"/>
              <a:ext cx="912" cy="96"/>
            </a:xfrm>
            <a:prstGeom prst="rect">
              <a:avLst/>
            </a:prstGeom>
            <a:blipFill rotWithShape="0">
              <a:blip r:embed="rId2"/>
            </a:blipFill>
            <a:ln w="9525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19823" name="Text Box 38"/>
            <p:cNvSpPr txBox="1"/>
            <p:nvPr/>
          </p:nvSpPr>
          <p:spPr>
            <a:xfrm>
              <a:off x="1728" y="1584"/>
              <a:ext cx="28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dirty="0"/>
                <a:t>R</a:t>
              </a:r>
              <a:endParaRPr lang="en-US" altLang="zh-CN" sz="1350" b="0" dirty="0"/>
            </a:p>
          </p:txBody>
        </p:sp>
        <p:sp>
          <p:nvSpPr>
            <p:cNvPr id="119824" name="Text Box 39"/>
            <p:cNvSpPr txBox="1"/>
            <p:nvPr/>
          </p:nvSpPr>
          <p:spPr>
            <a:xfrm>
              <a:off x="2064" y="2640"/>
              <a:ext cx="288" cy="25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>
                <a:spcBef>
                  <a:spcPct val="50000"/>
                </a:spcBef>
                <a:buSzTx/>
                <a:buNone/>
              </a:pPr>
              <a:r>
                <a:rPr lang="en-US" altLang="zh-CN" sz="1350" dirty="0"/>
                <a:t>S</a:t>
              </a:r>
              <a:endParaRPr lang="en-US" altLang="zh-CN" sz="1350" b="0" dirty="0"/>
            </a:p>
          </p:txBody>
        </p:sp>
        <p:sp>
          <p:nvSpPr>
            <p:cNvPr id="119825" name="Line 40"/>
            <p:cNvSpPr/>
            <p:nvPr/>
          </p:nvSpPr>
          <p:spPr>
            <a:xfrm>
              <a:off x="2448" y="1536"/>
              <a:ext cx="0" cy="86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9826" name="Line 41"/>
            <p:cNvSpPr/>
            <p:nvPr/>
          </p:nvSpPr>
          <p:spPr>
            <a:xfrm>
              <a:off x="2784" y="2640"/>
              <a:ext cx="0" cy="28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9827" name="Line 42"/>
            <p:cNvSpPr/>
            <p:nvPr/>
          </p:nvSpPr>
          <p:spPr>
            <a:xfrm>
              <a:off x="2784" y="1536"/>
              <a:ext cx="0" cy="86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除运算（续）</a:t>
            </a:r>
            <a:endParaRPr lang="en-US" altLang="zh-CN" sz="3600" dirty="0"/>
          </a:p>
        </p:txBody>
      </p:sp>
      <p:sp>
        <p:nvSpPr>
          <p:cNvPr id="120835" name="Rectangle 132"/>
          <p:cNvSpPr/>
          <p:nvPr/>
        </p:nvSpPr>
        <p:spPr>
          <a:xfrm>
            <a:off x="1331119" y="1704975"/>
            <a:ext cx="6588919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257175" indent="-257175" eaLnBrk="1" hangingPunct="1">
              <a:spcBef>
                <a:spcPct val="0"/>
              </a:spcBef>
              <a:buSzTx/>
              <a:buNone/>
            </a:pP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[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例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2.9]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设关系</a:t>
            </a:r>
            <a:r>
              <a:rPr lang="en-US" altLang="zh-CN" sz="1800" i="1" dirty="0">
                <a:latin typeface="Arial" panose="020B0604020202020204" pitchFamily="34" charset="0"/>
                <a:ea typeface="宋体" panose="02010600030101010101" pitchFamily="2" charset="-122"/>
              </a:rPr>
              <a:t>R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、</a:t>
            </a:r>
            <a:r>
              <a:rPr lang="en-US" altLang="zh-CN" sz="1800" i="1" dirty="0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，</a:t>
            </a:r>
            <a:r>
              <a:rPr lang="en-US" altLang="zh-CN" sz="1800" i="1" dirty="0">
                <a:latin typeface="Arial" panose="020B0604020202020204" pitchFamily="34" charset="0"/>
                <a:ea typeface="宋体" panose="02010600030101010101" pitchFamily="2" charset="-122"/>
              </a:rPr>
              <a:t>R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÷ </a:t>
            </a:r>
            <a:r>
              <a:rPr lang="en-US" altLang="zh-CN" sz="1800" i="1" dirty="0">
                <a:latin typeface="Arial" panose="020B0604020202020204" pitchFamily="34" charset="0"/>
                <a:ea typeface="宋体" panose="02010600030101010101" pitchFamily="2" charset="-122"/>
              </a:rPr>
              <a:t>S</a:t>
            </a:r>
            <a:r>
              <a:rPr lang="zh-CN" altLang="en-US" sz="1800" dirty="0">
                <a:latin typeface="Arial" panose="020B0604020202020204" pitchFamily="34" charset="0"/>
                <a:ea typeface="宋体" panose="02010600030101010101" pitchFamily="2" charset="-122"/>
              </a:rPr>
              <a:t>如下图</a:t>
            </a:r>
            <a:r>
              <a:rPr lang="en-US" altLang="zh-CN" sz="1800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half" idx="1"/>
          </p:nvPr>
        </p:nvGraphicFramePr>
        <p:xfrm>
          <a:off x="1949054" y="2797969"/>
          <a:ext cx="2276475" cy="2620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8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86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6" marB="342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altLang="en-US" sz="1700" b="1" dirty="0"/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88" marR="68588" marT="34286" marB="34286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7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4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6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kern="1200" baseline="-250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altLang="en-US" sz="1700" b="1" kern="1200" baseline="-250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4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6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6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594" marR="68594" marT="34259" marB="3425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594" marR="68594" marT="34259" marB="34259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8" name="内容占位符 8"/>
          <p:cNvGraphicFramePr/>
          <p:nvPr/>
        </p:nvGraphicFramePr>
        <p:xfrm>
          <a:off x="4787503" y="2877741"/>
          <a:ext cx="1585914" cy="131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6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604" marR="68604" marT="34262" marB="342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b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zh-CN" altLang="en-US" sz="1700" b="1" dirty="0"/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d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604" marR="68604" marT="34262" marB="342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d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604" marR="68604" marT="34262" marB="342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7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b</a:t>
                      </a:r>
                      <a:r>
                        <a:rPr kumimoji="0" lang="en-US" altLang="zh-CN" sz="17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SimSun"/>
                          <a:cs typeface="+mn-cs"/>
                        </a:rPr>
                        <a:t>2</a:t>
                      </a:r>
                      <a:endParaRPr kumimoji="0" lang="zh-CN" altLang="en-US" sz="1700" b="1" i="0" u="none" strike="noStrike" kern="1200" cap="none" spc="0" normalizeH="0" baseline="-25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SimSun"/>
                        <a:cs typeface="+mn-cs"/>
                      </a:endParaRPr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c</a:t>
                      </a:r>
                      <a:r>
                        <a:rPr lang="en-US" altLang="zh-CN" sz="1700" b="1" baseline="-25000" dirty="0"/>
                        <a:t>3</a:t>
                      </a:r>
                      <a:endParaRPr lang="zh-CN" altLang="en-US" sz="1700" b="1" baseline="-25000" dirty="0"/>
                    </a:p>
                  </a:txBody>
                  <a:tcPr marL="68604" marR="68604" marT="34262" marB="342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d</a:t>
                      </a:r>
                      <a:r>
                        <a:rPr lang="en-US" altLang="zh-CN" sz="1700" b="1" baseline="-25000" dirty="0"/>
                        <a:t>2</a:t>
                      </a:r>
                      <a:endParaRPr lang="zh-CN" altLang="en-US" sz="1700" b="1" baseline="-25000" dirty="0"/>
                    </a:p>
                  </a:txBody>
                  <a:tcPr marL="68604" marR="68604" marT="34262" marB="3426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0896" name="TextBox 7"/>
          <p:cNvSpPr txBox="1"/>
          <p:nvPr/>
        </p:nvSpPr>
        <p:spPr>
          <a:xfrm>
            <a:off x="1849041" y="2457450"/>
            <a:ext cx="319318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</a:t>
            </a:r>
            <a:endParaRPr lang="zh-CN" altLang="en-US" sz="1650" dirty="0"/>
          </a:p>
        </p:txBody>
      </p:sp>
      <p:sp>
        <p:nvSpPr>
          <p:cNvPr id="120897" name="TextBox 10"/>
          <p:cNvSpPr txBox="1"/>
          <p:nvPr/>
        </p:nvSpPr>
        <p:spPr>
          <a:xfrm>
            <a:off x="4920854" y="4185048"/>
            <a:ext cx="646331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R÷S</a:t>
            </a:r>
            <a:endParaRPr lang="zh-CN" altLang="en-US" sz="1650" dirty="0"/>
          </a:p>
        </p:txBody>
      </p:sp>
      <p:sp>
        <p:nvSpPr>
          <p:cNvPr id="120898" name="TextBox 10"/>
          <p:cNvSpPr txBox="1"/>
          <p:nvPr/>
        </p:nvSpPr>
        <p:spPr>
          <a:xfrm>
            <a:off x="5063729" y="2559844"/>
            <a:ext cx="298480" cy="34624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•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–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80604020202020204" pitchFamily="34" charset="0"/>
              <a:buChar char="»"/>
              <a:defRPr sz="2000" b="1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SzTx/>
              <a:buNone/>
            </a:pPr>
            <a:r>
              <a:rPr lang="en-US" altLang="zh-CN" sz="1650" dirty="0"/>
              <a:t>S</a:t>
            </a:r>
            <a:endParaRPr lang="zh-CN" altLang="en-US" sz="1650" dirty="0"/>
          </a:p>
        </p:txBody>
      </p:sp>
      <p:graphicFrame>
        <p:nvGraphicFramePr>
          <p:cNvPr id="13" name="内容占位符 8"/>
          <p:cNvGraphicFramePr/>
          <p:nvPr/>
        </p:nvGraphicFramePr>
        <p:xfrm>
          <a:off x="4907756" y="4535091"/>
          <a:ext cx="528638" cy="655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02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sz="1700" b="1" dirty="0">
                        <a:solidFill>
                          <a:schemeClr val="tx1"/>
                        </a:solidFill>
                      </a:endParaRPr>
                    </a:p>
                  </a:txBody>
                  <a:tcPr marL="68656" marR="68656" marT="34333" marB="343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27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700" b="1" dirty="0"/>
                        <a:t>a</a:t>
                      </a:r>
                      <a:r>
                        <a:rPr lang="en-US" altLang="zh-CN" sz="1700" b="1" baseline="-25000" dirty="0"/>
                        <a:t>1</a:t>
                      </a:r>
                      <a:endParaRPr lang="zh-CN" altLang="en-US" sz="1700" b="1" baseline="-25000" dirty="0"/>
                    </a:p>
                  </a:txBody>
                  <a:tcPr marL="68656" marR="68656" marT="34333" marB="343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除运算（续）</a:t>
            </a:r>
          </a:p>
        </p:txBody>
      </p:sp>
      <p:sp>
        <p:nvSpPr>
          <p:cNvPr id="121859" name="Rectangle 3"/>
          <p:cNvSpPr>
            <a:spLocks noGrp="1"/>
          </p:cNvSpPr>
          <p:nvPr>
            <p:ph idx="1"/>
          </p:nvPr>
        </p:nvSpPr>
        <p:spPr>
          <a:xfrm>
            <a:off x="1331640" y="1681163"/>
            <a:ext cx="6369323" cy="3763566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algn="just" eaLnBrk="1" hangingPunct="1">
              <a:lnSpc>
                <a:spcPct val="120000"/>
              </a:lnSpc>
            </a:pPr>
            <a:r>
              <a:rPr lang="zh-CN" altLang="en-US" sz="2200" dirty="0"/>
              <a:t>在关系</a:t>
            </a:r>
            <a:r>
              <a:rPr lang="en-US" altLang="zh-CN" sz="2200" dirty="0"/>
              <a:t>R</a:t>
            </a:r>
            <a:r>
              <a:rPr lang="zh-CN" altLang="en-US" sz="2200" dirty="0"/>
              <a:t>中，</a:t>
            </a:r>
            <a:r>
              <a:rPr lang="en-US" altLang="zh-CN" sz="2200" dirty="0"/>
              <a:t>A</a:t>
            </a:r>
            <a:r>
              <a:rPr lang="zh-CN" altLang="en-US" sz="2200" dirty="0"/>
              <a:t>可以取四个值</a:t>
            </a:r>
            <a:r>
              <a:rPr lang="en-US" altLang="zh-CN" sz="2200" dirty="0"/>
              <a:t>{</a:t>
            </a:r>
            <a:r>
              <a:rPr lang="en-US" altLang="zh-CN" sz="2200" i="1" dirty="0"/>
              <a:t>a</a:t>
            </a:r>
            <a:r>
              <a:rPr lang="en-US" altLang="zh-CN" sz="2200" baseline="-30000" dirty="0"/>
              <a:t>1 </a:t>
            </a:r>
            <a:r>
              <a:rPr lang="zh-CN" altLang="en-US" sz="2200" dirty="0"/>
              <a:t>，</a:t>
            </a:r>
            <a:r>
              <a:rPr lang="en-US" altLang="zh-CN" sz="2200" dirty="0"/>
              <a:t>a</a:t>
            </a:r>
            <a:r>
              <a:rPr lang="en-US" altLang="zh-CN" sz="2200" baseline="-25000" dirty="0"/>
              <a:t>2</a:t>
            </a:r>
            <a:r>
              <a:rPr lang="zh-CN" altLang="en-US" sz="2200" dirty="0"/>
              <a:t>，</a:t>
            </a:r>
            <a:r>
              <a:rPr lang="en-US" altLang="zh-CN" sz="2200" dirty="0"/>
              <a:t>a</a:t>
            </a:r>
            <a:r>
              <a:rPr lang="en-US" altLang="zh-CN" sz="2200" baseline="-25000" dirty="0"/>
              <a:t>3</a:t>
            </a:r>
            <a:r>
              <a:rPr lang="zh-CN" altLang="en-US" sz="2200" dirty="0"/>
              <a:t>，</a:t>
            </a:r>
            <a:r>
              <a:rPr lang="en-US" altLang="zh-CN" sz="2200" dirty="0"/>
              <a:t>a</a:t>
            </a:r>
            <a:r>
              <a:rPr lang="en-US" altLang="zh-CN" sz="2200" baseline="-25000" dirty="0"/>
              <a:t>4</a:t>
            </a:r>
            <a:r>
              <a:rPr lang="en-US" altLang="zh-CN" sz="2200" dirty="0"/>
              <a:t>}</a:t>
            </a:r>
          </a:p>
          <a:p>
            <a:pPr lvl="1" indent="-157163" algn="just">
              <a:lnSpc>
                <a:spcPct val="120000"/>
              </a:lnSpc>
              <a:buNone/>
            </a:pPr>
            <a:r>
              <a:rPr lang="en-US" altLang="zh-CN" i="1" dirty="0"/>
              <a:t>    a</a:t>
            </a:r>
            <a:r>
              <a:rPr lang="en-US" altLang="zh-CN" baseline="-30000" dirty="0"/>
              <a:t>1</a:t>
            </a:r>
            <a:r>
              <a:rPr lang="zh-CN" altLang="en-US" dirty="0"/>
              <a:t>的象集为 </a:t>
            </a:r>
            <a:r>
              <a:rPr lang="en-US" altLang="zh-CN" dirty="0"/>
              <a:t>{(</a:t>
            </a:r>
            <a:r>
              <a:rPr lang="en-US" altLang="zh-CN" i="1" dirty="0"/>
              <a:t>b</a:t>
            </a:r>
            <a:r>
              <a:rPr lang="en-US" altLang="zh-CN" baseline="-30000" dirty="0"/>
              <a:t>1</a:t>
            </a:r>
            <a:r>
              <a:rPr lang="zh-CN" altLang="en-US" dirty="0"/>
              <a:t>，</a:t>
            </a:r>
            <a:r>
              <a:rPr lang="en-US" altLang="zh-CN" i="1" dirty="0"/>
              <a:t>c</a:t>
            </a:r>
            <a:r>
              <a:rPr lang="en-US" altLang="zh-CN" baseline="-30000" dirty="0"/>
              <a:t>2</a:t>
            </a:r>
            <a:r>
              <a:rPr lang="en-US" altLang="zh-CN" dirty="0"/>
              <a:t>)</a:t>
            </a:r>
            <a:r>
              <a:rPr lang="zh-CN" altLang="en-US" dirty="0"/>
              <a:t>，</a:t>
            </a:r>
            <a:r>
              <a:rPr lang="en-US" altLang="zh-CN" dirty="0"/>
              <a:t>(</a:t>
            </a:r>
            <a:r>
              <a:rPr lang="en-US" altLang="zh-CN" i="1" dirty="0"/>
              <a:t>b</a:t>
            </a:r>
            <a:r>
              <a:rPr lang="en-US" altLang="zh-CN" baseline="-30000" dirty="0"/>
              <a:t>2</a:t>
            </a:r>
            <a:r>
              <a:rPr lang="zh-CN" altLang="en-US" dirty="0"/>
              <a:t>，</a:t>
            </a:r>
            <a:r>
              <a:rPr lang="en-US" altLang="zh-CN" i="1" dirty="0"/>
              <a:t>c</a:t>
            </a:r>
            <a:r>
              <a:rPr lang="en-US" altLang="zh-CN" baseline="-30000" dirty="0"/>
              <a:t>3</a:t>
            </a:r>
            <a:r>
              <a:rPr lang="en-US" altLang="zh-CN" dirty="0"/>
              <a:t>)</a:t>
            </a:r>
            <a:r>
              <a:rPr lang="zh-CN" altLang="en-US" dirty="0"/>
              <a:t>，</a:t>
            </a:r>
            <a:r>
              <a:rPr lang="en-US" altLang="zh-CN" dirty="0"/>
              <a:t>(</a:t>
            </a:r>
            <a:r>
              <a:rPr lang="en-US" altLang="zh-CN" i="1" dirty="0"/>
              <a:t>b</a:t>
            </a:r>
            <a:r>
              <a:rPr lang="en-US" altLang="zh-CN" baseline="-30000" dirty="0"/>
              <a:t>2</a:t>
            </a:r>
            <a:r>
              <a:rPr lang="zh-CN" altLang="en-US" dirty="0"/>
              <a:t>，</a:t>
            </a:r>
            <a:r>
              <a:rPr lang="en-US" altLang="zh-CN" i="1" dirty="0"/>
              <a:t>c</a:t>
            </a:r>
            <a:r>
              <a:rPr lang="en-US" altLang="zh-CN" baseline="-30000" dirty="0"/>
              <a:t>1</a:t>
            </a:r>
            <a:r>
              <a:rPr lang="en-US" altLang="zh-CN" dirty="0"/>
              <a:t>)}</a:t>
            </a:r>
          </a:p>
          <a:p>
            <a:pPr lvl="1" indent="-157163" algn="just">
              <a:lnSpc>
                <a:spcPct val="120000"/>
              </a:lnSpc>
              <a:buNone/>
            </a:pPr>
            <a:r>
              <a:rPr lang="en-US" altLang="zh-CN" i="1" dirty="0"/>
              <a:t>    a</a:t>
            </a:r>
            <a:r>
              <a:rPr lang="en-US" altLang="zh-CN" baseline="-30000" dirty="0"/>
              <a:t>2</a:t>
            </a:r>
            <a:r>
              <a:rPr lang="zh-CN" altLang="en-US" dirty="0"/>
              <a:t>的象集为 </a:t>
            </a:r>
            <a:r>
              <a:rPr lang="en-US" altLang="zh-CN" dirty="0"/>
              <a:t>{(</a:t>
            </a:r>
            <a:r>
              <a:rPr lang="en-US" altLang="zh-CN" i="1" dirty="0"/>
              <a:t>b</a:t>
            </a:r>
            <a:r>
              <a:rPr lang="en-US" altLang="zh-CN" baseline="-30000" dirty="0"/>
              <a:t>3</a:t>
            </a:r>
            <a:r>
              <a:rPr lang="zh-CN" altLang="en-US" dirty="0"/>
              <a:t>，</a:t>
            </a:r>
            <a:r>
              <a:rPr lang="en-US" altLang="zh-CN" i="1" dirty="0"/>
              <a:t>c</a:t>
            </a:r>
            <a:r>
              <a:rPr lang="en-US" altLang="zh-CN" baseline="-30000" dirty="0"/>
              <a:t>7</a:t>
            </a:r>
            <a:r>
              <a:rPr lang="en-US" altLang="zh-CN" dirty="0"/>
              <a:t>)</a:t>
            </a:r>
            <a:r>
              <a:rPr lang="zh-CN" altLang="en-US" dirty="0"/>
              <a:t>，</a:t>
            </a:r>
            <a:r>
              <a:rPr lang="en-US" altLang="zh-CN" dirty="0"/>
              <a:t>(</a:t>
            </a:r>
            <a:r>
              <a:rPr lang="en-US" altLang="zh-CN" i="1" dirty="0"/>
              <a:t>b</a:t>
            </a:r>
            <a:r>
              <a:rPr lang="en-US" altLang="zh-CN" baseline="-30000" dirty="0"/>
              <a:t>2</a:t>
            </a:r>
            <a:r>
              <a:rPr lang="zh-CN" altLang="en-US" dirty="0"/>
              <a:t>，</a:t>
            </a:r>
            <a:r>
              <a:rPr lang="en-US" altLang="zh-CN" i="1" dirty="0"/>
              <a:t>c</a:t>
            </a:r>
            <a:r>
              <a:rPr lang="en-US" altLang="zh-CN" baseline="-30000" dirty="0"/>
              <a:t>3</a:t>
            </a:r>
            <a:r>
              <a:rPr lang="en-US" altLang="zh-CN" dirty="0"/>
              <a:t>)}</a:t>
            </a:r>
          </a:p>
          <a:p>
            <a:pPr lvl="1" indent="-157163" algn="just">
              <a:lnSpc>
                <a:spcPct val="120000"/>
              </a:lnSpc>
              <a:buNone/>
            </a:pPr>
            <a:r>
              <a:rPr lang="en-US" altLang="zh-CN" i="1" dirty="0"/>
              <a:t>    a</a:t>
            </a:r>
            <a:r>
              <a:rPr lang="en-US" altLang="zh-CN" baseline="-30000" dirty="0"/>
              <a:t>3</a:t>
            </a:r>
            <a:r>
              <a:rPr lang="zh-CN" altLang="en-US" dirty="0"/>
              <a:t>的象集为 </a:t>
            </a:r>
            <a:r>
              <a:rPr lang="en-US" altLang="zh-CN" dirty="0"/>
              <a:t>{</a:t>
            </a:r>
            <a:r>
              <a:rPr lang="en-US" altLang="zh-CN" i="1" dirty="0"/>
              <a:t>(b</a:t>
            </a:r>
            <a:r>
              <a:rPr lang="en-US" altLang="zh-CN" baseline="-30000" dirty="0"/>
              <a:t>4</a:t>
            </a:r>
            <a:r>
              <a:rPr lang="zh-CN" altLang="en-US" dirty="0"/>
              <a:t>，</a:t>
            </a:r>
            <a:r>
              <a:rPr lang="en-US" altLang="zh-CN" i="1" dirty="0"/>
              <a:t>c</a:t>
            </a:r>
            <a:r>
              <a:rPr lang="en-US" altLang="zh-CN" baseline="-30000" dirty="0"/>
              <a:t>6</a:t>
            </a:r>
            <a:r>
              <a:rPr lang="en-US" altLang="zh-CN" dirty="0"/>
              <a:t>)}</a:t>
            </a:r>
          </a:p>
          <a:p>
            <a:pPr lvl="1" indent="-157163" algn="just">
              <a:lnSpc>
                <a:spcPct val="120000"/>
              </a:lnSpc>
              <a:buNone/>
            </a:pPr>
            <a:r>
              <a:rPr lang="en-US" altLang="zh-CN" i="1" dirty="0"/>
              <a:t>    a</a:t>
            </a:r>
            <a:r>
              <a:rPr lang="en-US" altLang="zh-CN" baseline="-30000" dirty="0"/>
              <a:t>4</a:t>
            </a:r>
            <a:r>
              <a:rPr lang="zh-CN" altLang="en-US" dirty="0"/>
              <a:t>的象集为 </a:t>
            </a:r>
            <a:r>
              <a:rPr lang="en-US" altLang="zh-CN" dirty="0"/>
              <a:t>{(</a:t>
            </a:r>
            <a:r>
              <a:rPr lang="en-US" altLang="zh-CN" i="1" dirty="0"/>
              <a:t>b</a:t>
            </a:r>
            <a:r>
              <a:rPr lang="en-US" altLang="zh-CN" baseline="-30000" dirty="0"/>
              <a:t>6</a:t>
            </a:r>
            <a:r>
              <a:rPr lang="zh-CN" altLang="en-US" dirty="0"/>
              <a:t>，</a:t>
            </a:r>
            <a:r>
              <a:rPr lang="en-US" altLang="zh-CN" i="1" dirty="0"/>
              <a:t>c</a:t>
            </a:r>
            <a:r>
              <a:rPr lang="en-US" altLang="zh-CN" baseline="-30000" dirty="0"/>
              <a:t>6</a:t>
            </a:r>
            <a:r>
              <a:rPr lang="en-US" altLang="zh-CN" dirty="0"/>
              <a:t>)}</a:t>
            </a:r>
          </a:p>
          <a:p>
            <a:pPr algn="just" eaLnBrk="1" hangingPunct="1">
              <a:lnSpc>
                <a:spcPct val="120000"/>
              </a:lnSpc>
            </a:pPr>
            <a:r>
              <a:rPr lang="en-US" altLang="zh-CN" sz="1800" i="1" dirty="0"/>
              <a:t>S</a:t>
            </a:r>
            <a:r>
              <a:rPr lang="zh-CN" altLang="en-US" sz="1800" dirty="0"/>
              <a:t>在</a:t>
            </a:r>
            <a:r>
              <a:rPr lang="en-US" altLang="zh-CN" sz="1800" dirty="0"/>
              <a:t>(</a:t>
            </a:r>
            <a:r>
              <a:rPr lang="en-US" altLang="zh-CN" sz="1800" i="1" dirty="0"/>
              <a:t>B</a:t>
            </a:r>
            <a:r>
              <a:rPr lang="zh-CN" altLang="en-US" sz="1800" dirty="0"/>
              <a:t>，</a:t>
            </a:r>
            <a:r>
              <a:rPr lang="en-US" altLang="zh-CN" sz="1800" i="1" dirty="0"/>
              <a:t>C</a:t>
            </a:r>
            <a:r>
              <a:rPr lang="en-US" altLang="zh-CN" sz="1800" dirty="0"/>
              <a:t>)</a:t>
            </a:r>
            <a:r>
              <a:rPr lang="zh-CN" altLang="en-US" sz="1800" dirty="0"/>
              <a:t>上的投影为</a:t>
            </a: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1800" i="1" dirty="0"/>
              <a:t>           </a:t>
            </a:r>
            <a:r>
              <a:rPr lang="en-US" altLang="zh-CN" sz="1800" i="1" dirty="0"/>
              <a:t>{(b</a:t>
            </a:r>
            <a:r>
              <a:rPr lang="en-US" altLang="zh-CN" sz="1800" baseline="-30000" dirty="0"/>
              <a:t>1</a:t>
            </a:r>
            <a:r>
              <a:rPr lang="zh-CN" altLang="en-US" sz="1800" dirty="0"/>
              <a:t>，</a:t>
            </a:r>
            <a:r>
              <a:rPr lang="en-US" altLang="zh-CN" sz="1800" i="1" dirty="0"/>
              <a:t>c</a:t>
            </a:r>
            <a:r>
              <a:rPr lang="en-US" altLang="zh-CN" sz="1800" baseline="-30000" dirty="0"/>
              <a:t>2</a:t>
            </a:r>
            <a:r>
              <a:rPr lang="en-US" altLang="zh-CN" sz="1800" i="1" dirty="0"/>
              <a:t>)</a:t>
            </a:r>
            <a:r>
              <a:rPr lang="zh-CN" altLang="en-US" sz="1800" i="1" dirty="0"/>
              <a:t>，</a:t>
            </a:r>
            <a:r>
              <a:rPr lang="en-US" altLang="zh-CN" sz="1800" i="1" dirty="0"/>
              <a:t>(b</a:t>
            </a:r>
            <a:r>
              <a:rPr lang="en-US" altLang="zh-CN" sz="1800" baseline="-30000" dirty="0"/>
              <a:t>2</a:t>
            </a:r>
            <a:r>
              <a:rPr lang="zh-CN" altLang="en-US" sz="1800" dirty="0"/>
              <a:t>，</a:t>
            </a:r>
            <a:r>
              <a:rPr lang="en-US" altLang="zh-CN" sz="1800" i="1" dirty="0"/>
              <a:t>c</a:t>
            </a:r>
            <a:r>
              <a:rPr lang="en-US" altLang="zh-CN" sz="1800" baseline="-30000" dirty="0"/>
              <a:t>1</a:t>
            </a:r>
            <a:r>
              <a:rPr lang="en-US" altLang="zh-CN" sz="1800" i="1" dirty="0"/>
              <a:t>)</a:t>
            </a:r>
            <a:r>
              <a:rPr lang="zh-CN" altLang="en-US" sz="1800" i="1" dirty="0"/>
              <a:t>，</a:t>
            </a:r>
            <a:r>
              <a:rPr lang="en-US" altLang="zh-CN" sz="1800" i="1" dirty="0"/>
              <a:t>(b</a:t>
            </a:r>
            <a:r>
              <a:rPr lang="en-US" altLang="zh-CN" sz="1800" baseline="-30000" dirty="0"/>
              <a:t>2</a:t>
            </a:r>
            <a:r>
              <a:rPr lang="zh-CN" altLang="en-US" sz="1800" dirty="0"/>
              <a:t>，</a:t>
            </a:r>
            <a:r>
              <a:rPr lang="en-US" altLang="zh-CN" sz="1800" i="1" dirty="0"/>
              <a:t>c</a:t>
            </a:r>
            <a:r>
              <a:rPr lang="en-US" altLang="zh-CN" sz="1800" baseline="-30000" dirty="0"/>
              <a:t>3</a:t>
            </a:r>
            <a:r>
              <a:rPr lang="en-US" altLang="zh-CN" sz="1800" i="1" dirty="0"/>
              <a:t>) }</a:t>
            </a:r>
            <a:endParaRPr lang="en-US" altLang="zh-CN" sz="1800" dirty="0"/>
          </a:p>
          <a:p>
            <a:pPr eaLnBrk="1" hangingPunct="1">
              <a:lnSpc>
                <a:spcPct val="120000"/>
              </a:lnSpc>
            </a:pPr>
            <a:r>
              <a:rPr lang="zh-CN" altLang="en-US" sz="1800" dirty="0"/>
              <a:t>只有</a:t>
            </a:r>
            <a:r>
              <a:rPr lang="en-US" altLang="zh-CN" sz="1800" i="1" dirty="0"/>
              <a:t>a</a:t>
            </a:r>
            <a:r>
              <a:rPr lang="en-US" altLang="zh-CN" sz="1800" baseline="-30000" dirty="0"/>
              <a:t>1</a:t>
            </a:r>
            <a:r>
              <a:rPr lang="zh-CN" altLang="en-US" sz="1800" dirty="0"/>
              <a:t>的象集包含了</a:t>
            </a:r>
            <a:r>
              <a:rPr lang="en-US" altLang="zh-CN" sz="1800" i="1" dirty="0"/>
              <a:t>S</a:t>
            </a:r>
            <a:r>
              <a:rPr lang="zh-CN" altLang="en-US" sz="1800" dirty="0"/>
              <a:t>在</a:t>
            </a:r>
            <a:r>
              <a:rPr lang="en-US" altLang="zh-CN" sz="1800" dirty="0"/>
              <a:t>(</a:t>
            </a:r>
            <a:r>
              <a:rPr lang="en-US" altLang="zh-CN" sz="1800" i="1" dirty="0"/>
              <a:t>B</a:t>
            </a:r>
            <a:r>
              <a:rPr lang="zh-CN" altLang="en-US" sz="1800" dirty="0"/>
              <a:t>，</a:t>
            </a:r>
            <a:r>
              <a:rPr lang="en-US" altLang="zh-CN" sz="1800" i="1" dirty="0"/>
              <a:t>C</a:t>
            </a:r>
            <a:r>
              <a:rPr lang="en-US" altLang="zh-CN" sz="1800" dirty="0"/>
              <a:t>)</a:t>
            </a:r>
            <a:r>
              <a:rPr lang="zh-CN" altLang="en-US" sz="1800" dirty="0"/>
              <a:t>属性组上的投影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1800" dirty="0"/>
              <a:t>     所以     </a:t>
            </a:r>
            <a:r>
              <a:rPr lang="en-US" altLang="zh-CN" sz="1800" i="1" dirty="0"/>
              <a:t>R</a:t>
            </a:r>
            <a:r>
              <a:rPr lang="en-US" altLang="zh-CN" sz="1800" dirty="0"/>
              <a:t>÷</a:t>
            </a:r>
            <a:r>
              <a:rPr lang="en-US" altLang="zh-CN" sz="1800" i="1" dirty="0"/>
              <a:t>S</a:t>
            </a:r>
            <a:r>
              <a:rPr lang="en-US" altLang="zh-CN" sz="1800" dirty="0"/>
              <a:t> ={</a:t>
            </a:r>
            <a:r>
              <a:rPr lang="en-US" altLang="zh-CN" sz="1800" i="1" dirty="0"/>
              <a:t>a</a:t>
            </a:r>
            <a:r>
              <a:rPr lang="en-US" altLang="zh-CN" sz="1800" baseline="-30000" dirty="0"/>
              <a:t>1</a:t>
            </a:r>
            <a:r>
              <a:rPr lang="en-US" altLang="zh-CN" sz="1800" dirty="0"/>
              <a:t>} 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除运算（续）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75B9692-9DED-0516-C369-3AE1CE3CDD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5" y="1916832"/>
            <a:ext cx="5601596" cy="3024336"/>
          </a:xfr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综合举例</a:t>
            </a:r>
          </a:p>
        </p:txBody>
      </p:sp>
      <p:sp>
        <p:nvSpPr>
          <p:cNvPr id="123907" name="Rectangle 3"/>
          <p:cNvSpPr>
            <a:spLocks noGrp="1"/>
          </p:cNvSpPr>
          <p:nvPr>
            <p:ph idx="1"/>
          </p:nvPr>
        </p:nvSpPr>
        <p:spPr>
          <a:xfrm>
            <a:off x="683568" y="1681163"/>
            <a:ext cx="7236470" cy="3821906"/>
          </a:xfrm>
        </p:spPr>
        <p:txBody>
          <a:bodyPr vert="horz" wrap="square" lIns="68580" tIns="34290" rIns="68580" bIns="34290" anchor="t" anchorCtr="0">
            <a:normAutofit fontScale="92500" lnSpcReduction="10000"/>
          </a:bodyPr>
          <a:lstStyle/>
          <a:p>
            <a:pPr algn="just" eaLnBrk="1" hangingPunct="1">
              <a:buNone/>
            </a:pPr>
            <a:r>
              <a:rPr lang="zh-CN" altLang="en-US" sz="2200" dirty="0"/>
              <a:t>以学生</a:t>
            </a:r>
            <a:r>
              <a:rPr lang="en-US" altLang="zh-CN" sz="2200" dirty="0"/>
              <a:t>-</a:t>
            </a:r>
            <a:r>
              <a:rPr lang="zh-CN" altLang="en-US" sz="2200" dirty="0"/>
              <a:t>课程数据库为例 </a:t>
            </a:r>
            <a:endParaRPr lang="en-US" altLang="zh-CN" sz="2200" dirty="0"/>
          </a:p>
          <a:p>
            <a:pPr algn="just" eaLnBrk="1" hangingPunct="1">
              <a:buNone/>
            </a:pPr>
            <a:r>
              <a:rPr lang="en-US" altLang="zh-CN" sz="2200" dirty="0"/>
              <a:t>[</a:t>
            </a:r>
            <a:r>
              <a:rPr lang="zh-CN" altLang="en-US" sz="2200" dirty="0">
                <a:ea typeface="黑体" panose="02010609060101010101" pitchFamily="49" charset="-122"/>
              </a:rPr>
              <a:t>例</a:t>
            </a:r>
            <a:r>
              <a:rPr lang="en-US" altLang="zh-CN" sz="2200" dirty="0">
                <a:ea typeface="黑体" panose="02010609060101010101" pitchFamily="49" charset="-122"/>
              </a:rPr>
              <a:t>2.10</a:t>
            </a:r>
            <a:r>
              <a:rPr lang="en-US" altLang="zh-CN" sz="2200" dirty="0"/>
              <a:t>]</a:t>
            </a:r>
            <a:r>
              <a:rPr lang="zh-CN" altLang="en-US" sz="2200" dirty="0"/>
              <a:t>查询至少选修</a:t>
            </a:r>
            <a:r>
              <a:rPr lang="en-US" altLang="zh-CN" sz="2200" dirty="0"/>
              <a:t>81001</a:t>
            </a:r>
            <a:r>
              <a:rPr lang="zh-CN" altLang="en-US" sz="2200" dirty="0"/>
              <a:t>号课程和</a:t>
            </a:r>
            <a:r>
              <a:rPr lang="en-US" altLang="zh-CN" sz="2200" dirty="0"/>
              <a:t>81003</a:t>
            </a:r>
            <a:r>
              <a:rPr lang="zh-CN" altLang="en-US" sz="2200" dirty="0"/>
              <a:t>号课程的学生号码</a:t>
            </a:r>
          </a:p>
          <a:p>
            <a:pPr marL="614363" lvl="1">
              <a:buNone/>
            </a:pPr>
            <a:endParaRPr lang="zh-CN" altLang="en-US" dirty="0"/>
          </a:p>
          <a:p>
            <a:pPr marL="614363" lvl="1">
              <a:buNone/>
            </a:pPr>
            <a:r>
              <a:rPr lang="zh-CN" altLang="en-US" dirty="0"/>
              <a:t>首先建立一个临时关系</a:t>
            </a:r>
            <a:r>
              <a:rPr lang="en-US" altLang="zh-CN" i="1" dirty="0"/>
              <a:t>K</a:t>
            </a:r>
            <a:r>
              <a:rPr lang="zh-CN" altLang="en-US" dirty="0"/>
              <a:t>： </a:t>
            </a:r>
          </a:p>
          <a:p>
            <a:pPr marL="614363" lvl="1">
              <a:buNone/>
            </a:pPr>
            <a:r>
              <a:rPr lang="zh-CN" altLang="en-US" dirty="0"/>
              <a:t> </a:t>
            </a:r>
          </a:p>
          <a:p>
            <a:pPr marL="614363" lvl="1" algn="just">
              <a:buNone/>
            </a:pPr>
            <a:endParaRPr lang="zh-CN" altLang="en-US" dirty="0"/>
          </a:p>
          <a:p>
            <a:pPr marL="614363" lvl="1" algn="just">
              <a:buNone/>
            </a:pPr>
            <a:endParaRPr lang="zh-CN" altLang="en-US" dirty="0"/>
          </a:p>
          <a:p>
            <a:pPr marL="614363" lvl="1" algn="just">
              <a:buNone/>
            </a:pPr>
            <a:endParaRPr lang="en-US" altLang="zh-CN" dirty="0"/>
          </a:p>
          <a:p>
            <a:pPr marL="614363" lvl="1" algn="just">
              <a:buNone/>
            </a:pPr>
            <a:r>
              <a:rPr lang="zh-CN" altLang="en-US" dirty="0"/>
              <a:t>然后求：</a:t>
            </a:r>
            <a:r>
              <a:rPr lang="en-US" altLang="zh-CN" dirty="0"/>
              <a:t>π</a:t>
            </a:r>
            <a:r>
              <a:rPr lang="en-US" altLang="zh-CN" baseline="-30000" dirty="0"/>
              <a:t>Sno,Cno</a:t>
            </a:r>
            <a:r>
              <a:rPr lang="en-US" altLang="zh-CN" dirty="0"/>
              <a:t>(SC)÷</a:t>
            </a:r>
            <a:r>
              <a:rPr lang="en-US" altLang="zh-CN" i="1" dirty="0"/>
              <a:t>K</a:t>
            </a:r>
            <a:r>
              <a:rPr lang="en-US" altLang="zh-CN" dirty="0"/>
              <a:t>={20180001,20180002}</a:t>
            </a:r>
          </a:p>
          <a:p>
            <a:pPr marL="614363" lvl="1" algn="just">
              <a:buNone/>
            </a:pPr>
            <a:endParaRPr lang="en-US" altLang="zh-CN" sz="1500" dirty="0"/>
          </a:p>
          <a:p>
            <a:pPr marL="614363" lvl="1">
              <a:buNone/>
            </a:pPr>
            <a:r>
              <a:rPr lang="en-US" altLang="zh-CN" sz="1500" dirty="0"/>
              <a:t>	</a:t>
            </a:r>
          </a:p>
        </p:txBody>
      </p:sp>
      <p:graphicFrame>
        <p:nvGraphicFramePr>
          <p:cNvPr id="359450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563047"/>
              </p:ext>
            </p:extLst>
          </p:nvPr>
        </p:nvGraphicFramePr>
        <p:xfrm>
          <a:off x="4874418" y="2732485"/>
          <a:ext cx="1209749" cy="1043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9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8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7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kumimoji="0" lang="en-US" altLang="zh-CN" sz="17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Cno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80604020202020204" pitchFamily="34" charset="0"/>
                        <a:ea typeface="SimSun" pitchFamily="2" charset="-122"/>
                      </a:endParaRPr>
                    </a:p>
                  </a:txBody>
                  <a:tcPr marL="68580" marR="68580" marT="34306" marB="34306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7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81001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80604020202020204" pitchFamily="34" charset="0"/>
                        <a:ea typeface="SimSun" pitchFamily="2" charset="-122"/>
                      </a:endParaRPr>
                    </a:p>
                  </a:txBody>
                  <a:tcPr marL="68580" marR="68580" marT="34306" marB="34306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17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81003</a:t>
                      </a:r>
                      <a:endParaRPr kumimoji="0" lang="en-US" altLang="zh-CN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80604020202020204" pitchFamily="34" charset="0"/>
                        <a:ea typeface="SimSun" pitchFamily="2" charset="-122"/>
                      </a:endParaRPr>
                    </a:p>
                  </a:txBody>
                  <a:tcPr marL="68580" marR="68580" marT="34306" marB="34306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综合举例（续）</a:t>
            </a:r>
            <a:endParaRPr lang="en-US" altLang="zh-CN" sz="3600" dirty="0"/>
          </a:p>
        </p:txBody>
      </p:sp>
      <p:sp>
        <p:nvSpPr>
          <p:cNvPr id="124931" name="Rectangle 3"/>
          <p:cNvSpPr>
            <a:spLocks noGrp="1"/>
          </p:cNvSpPr>
          <p:nvPr>
            <p:ph idx="1"/>
          </p:nvPr>
        </p:nvSpPr>
        <p:spPr>
          <a:xfrm>
            <a:off x="1277541" y="1754981"/>
            <a:ext cx="6588919" cy="3552825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algn="just" eaLnBrk="1" hangingPunct="1">
              <a:lnSpc>
                <a:spcPct val="150000"/>
              </a:lnSpc>
              <a:buNone/>
            </a:pPr>
            <a:r>
              <a:rPr lang="en-US" altLang="zh-CN" sz="1650" dirty="0"/>
              <a:t>[</a:t>
            </a:r>
            <a:r>
              <a:rPr lang="zh-CN" altLang="en-US" sz="1650" dirty="0">
                <a:ea typeface="黑体" panose="02010609060101010101" pitchFamily="49" charset="-122"/>
              </a:rPr>
              <a:t>例</a:t>
            </a:r>
            <a:r>
              <a:rPr lang="en-US" altLang="zh-CN" sz="1650" dirty="0">
                <a:ea typeface="黑体" panose="02010609060101010101" pitchFamily="49" charset="-122"/>
              </a:rPr>
              <a:t>2.11</a:t>
            </a:r>
            <a:r>
              <a:rPr lang="en-US" altLang="zh-CN" sz="1650" dirty="0"/>
              <a:t>]  </a:t>
            </a:r>
            <a:r>
              <a:rPr lang="zh-CN" altLang="en-US" sz="1650" dirty="0"/>
              <a:t>查询选修了</a:t>
            </a:r>
            <a:r>
              <a:rPr lang="en-US" altLang="zh-CN" sz="1650" dirty="0"/>
              <a:t>81002</a:t>
            </a:r>
            <a:r>
              <a:rPr lang="zh-CN" altLang="en-US" sz="1650" dirty="0"/>
              <a:t>号课程的学生的学号</a:t>
            </a:r>
          </a:p>
          <a:p>
            <a:pPr algn="just" eaLnBrk="1" hangingPunct="1">
              <a:lnSpc>
                <a:spcPct val="150000"/>
              </a:lnSpc>
              <a:buNone/>
            </a:pPr>
            <a:r>
              <a:rPr lang="zh-CN" altLang="en-US" sz="1650" dirty="0"/>
              <a:t>    </a:t>
            </a:r>
            <a:r>
              <a:rPr lang="en-US" altLang="zh-CN" sz="1650" dirty="0"/>
              <a:t>π</a:t>
            </a:r>
            <a:r>
              <a:rPr lang="en-US" altLang="zh-CN" sz="1650" baseline="-30000" dirty="0"/>
              <a:t>Sno</a:t>
            </a:r>
            <a:r>
              <a:rPr lang="en-US" altLang="zh-CN" sz="1650" dirty="0"/>
              <a:t>(σ</a:t>
            </a:r>
            <a:r>
              <a:rPr lang="en-US" altLang="zh-CN" sz="1650" baseline="-30000" dirty="0"/>
              <a:t>Cno=‘81002’</a:t>
            </a:r>
            <a:r>
              <a:rPr lang="en-US" altLang="zh-CN" sz="1650" dirty="0"/>
              <a:t>(SC))={20180001,20180002,20180003}</a:t>
            </a:r>
          </a:p>
          <a:p>
            <a:pPr algn="just" eaLnBrk="1" hangingPunct="1">
              <a:lnSpc>
                <a:spcPct val="150000"/>
              </a:lnSpc>
              <a:buNone/>
            </a:pPr>
            <a:r>
              <a:rPr lang="en-US" altLang="zh-CN" sz="1650" dirty="0"/>
              <a:t>[</a:t>
            </a:r>
            <a:r>
              <a:rPr lang="zh-CN" altLang="en-US" sz="1650" dirty="0">
                <a:ea typeface="黑体" panose="02010609060101010101" pitchFamily="49" charset="-122"/>
              </a:rPr>
              <a:t>例</a:t>
            </a:r>
            <a:r>
              <a:rPr lang="en-US" altLang="zh-CN" sz="1650" dirty="0">
                <a:ea typeface="黑体" panose="02010609060101010101" pitchFamily="49" charset="-122"/>
              </a:rPr>
              <a:t>2.12</a:t>
            </a:r>
            <a:r>
              <a:rPr lang="en-US" altLang="zh-CN" sz="1650" dirty="0"/>
              <a:t>]</a:t>
            </a:r>
            <a:r>
              <a:rPr lang="zh-CN" altLang="en-US" sz="1650" dirty="0"/>
              <a:t>查询至少选修了一门其直接先修课为</a:t>
            </a:r>
            <a:r>
              <a:rPr lang="en-US" altLang="zh-CN" sz="1650" dirty="0"/>
              <a:t>81003</a:t>
            </a:r>
            <a:r>
              <a:rPr lang="zh-CN" altLang="en-US" sz="1650" dirty="0"/>
              <a:t>号课程的学生姓名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650" dirty="0"/>
              <a:t>  </a:t>
            </a:r>
            <a:r>
              <a:rPr lang="en-US" altLang="zh-CN" sz="1650" dirty="0"/>
              <a:t>π</a:t>
            </a:r>
            <a:r>
              <a:rPr lang="en-US" altLang="zh-CN" sz="1650" baseline="-30000" dirty="0"/>
              <a:t>Sname</a:t>
            </a:r>
            <a:r>
              <a:rPr lang="en-US" altLang="zh-CN" sz="1650" dirty="0"/>
              <a:t>(σ</a:t>
            </a:r>
            <a:r>
              <a:rPr lang="en-US" altLang="zh-CN" sz="1650" baseline="-30000" dirty="0"/>
              <a:t>Cpno=‘81003’</a:t>
            </a:r>
            <a:r>
              <a:rPr lang="en-US" altLang="zh-CN" sz="1650" dirty="0">
                <a:solidFill>
                  <a:srgbClr val="E02920"/>
                </a:solidFill>
              </a:rPr>
              <a:t>(Course)   SC   </a:t>
            </a:r>
            <a:r>
              <a:rPr lang="en-US" altLang="zh-CN" sz="1650" dirty="0"/>
              <a:t>π</a:t>
            </a:r>
            <a:r>
              <a:rPr lang="en-US" altLang="zh-CN" sz="1650" baseline="-30000" dirty="0"/>
              <a:t>Sno,Sname </a:t>
            </a:r>
            <a:r>
              <a:rPr lang="en-US" altLang="zh-CN" sz="1650" dirty="0"/>
              <a:t>(Student))</a:t>
            </a:r>
            <a:r>
              <a:rPr lang="en-US" altLang="zh-CN" sz="1650" dirty="0">
                <a:ea typeface="黑体" panose="02010609060101010101" pitchFamily="49" charset="-122"/>
              </a:rPr>
              <a:t> </a:t>
            </a:r>
            <a:r>
              <a:rPr lang="zh-CN" altLang="en-US" sz="1650" dirty="0"/>
              <a:t> </a:t>
            </a:r>
            <a:endParaRPr lang="en-US" altLang="zh-CN" sz="1650" dirty="0"/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1650" dirty="0"/>
              <a:t>或    </a:t>
            </a:r>
          </a:p>
          <a:p>
            <a:pPr algn="just" eaLnBrk="1" hangingPunct="1">
              <a:lnSpc>
                <a:spcPct val="150000"/>
              </a:lnSpc>
              <a:buNone/>
            </a:pPr>
            <a:r>
              <a:rPr lang="en-US" altLang="zh-CN" sz="1650" dirty="0"/>
              <a:t>   π</a:t>
            </a:r>
            <a:r>
              <a:rPr lang="en-US" altLang="zh-CN" sz="1650" baseline="-30000" dirty="0"/>
              <a:t>Sname </a:t>
            </a:r>
            <a:r>
              <a:rPr lang="en-US" altLang="zh-CN" sz="1650" dirty="0"/>
              <a:t>(π</a:t>
            </a:r>
            <a:r>
              <a:rPr lang="en-US" altLang="zh-CN" sz="1650" baseline="-30000" dirty="0"/>
              <a:t>Sno </a:t>
            </a:r>
            <a:r>
              <a:rPr lang="en-US" altLang="zh-CN" sz="1650" dirty="0">
                <a:solidFill>
                  <a:srgbClr val="E02920"/>
                </a:solidFill>
              </a:rPr>
              <a:t>(σ</a:t>
            </a:r>
            <a:r>
              <a:rPr lang="en-US" altLang="zh-CN" sz="1650" baseline="-30000" dirty="0">
                <a:solidFill>
                  <a:srgbClr val="E02920"/>
                </a:solidFill>
              </a:rPr>
              <a:t>Cpno=‘81003' </a:t>
            </a:r>
            <a:r>
              <a:rPr lang="en-US" altLang="zh-CN" sz="1650" dirty="0">
                <a:solidFill>
                  <a:srgbClr val="E02920"/>
                </a:solidFill>
              </a:rPr>
              <a:t>(Course)   SC)   </a:t>
            </a:r>
            <a:r>
              <a:rPr lang="en-US" altLang="zh-CN" sz="1650" dirty="0"/>
              <a:t>π</a:t>
            </a:r>
            <a:r>
              <a:rPr lang="en-US" altLang="zh-CN" sz="1650" baseline="-30000" dirty="0"/>
              <a:t>Sno,Sname </a:t>
            </a:r>
            <a:r>
              <a:rPr lang="en-US" altLang="zh-CN" sz="1650" dirty="0"/>
              <a:t>(Student))</a:t>
            </a:r>
            <a:r>
              <a:rPr lang="en-US" altLang="zh-CN" sz="1650" dirty="0">
                <a:ea typeface="黑体" panose="02010609060101010101" pitchFamily="49" charset="-122"/>
              </a:rPr>
              <a:t> </a:t>
            </a:r>
            <a:r>
              <a:rPr lang="zh-CN" altLang="en-US" sz="1650" dirty="0"/>
              <a:t> </a:t>
            </a:r>
            <a:endParaRPr lang="en-US" altLang="zh-CN" sz="1650" dirty="0"/>
          </a:p>
          <a:p>
            <a:pPr algn="just">
              <a:lnSpc>
                <a:spcPct val="150000"/>
              </a:lnSpc>
              <a:buClr>
                <a:schemeClr val="hlink"/>
              </a:buClr>
              <a:buNone/>
            </a:pPr>
            <a:r>
              <a:rPr lang="en-US" altLang="zh-CN" sz="1650" dirty="0">
                <a:ea typeface="黑体" panose="02010609060101010101" pitchFamily="49" charset="-122"/>
              </a:rPr>
              <a:t>[</a:t>
            </a:r>
            <a:r>
              <a:rPr lang="zh-CN" altLang="en-US" sz="1650" dirty="0">
                <a:ea typeface="黑体" panose="02010609060101010101" pitchFamily="49" charset="-122"/>
              </a:rPr>
              <a:t>例</a:t>
            </a:r>
            <a:r>
              <a:rPr lang="en-US" altLang="zh-CN" sz="1650" dirty="0">
                <a:ea typeface="黑体" panose="02010609060101010101" pitchFamily="49" charset="-122"/>
              </a:rPr>
              <a:t>2.13</a:t>
            </a:r>
            <a:r>
              <a:rPr lang="en-US" altLang="zh-CN" sz="1650" dirty="0"/>
              <a:t>]  </a:t>
            </a:r>
            <a:r>
              <a:rPr lang="zh-CN" altLang="en-US" sz="1650" dirty="0"/>
              <a:t>查询选修了全部课程的学生学号和姓名</a:t>
            </a:r>
          </a:p>
          <a:p>
            <a:pPr>
              <a:lnSpc>
                <a:spcPct val="150000"/>
              </a:lnSpc>
              <a:buClr>
                <a:schemeClr val="hlink"/>
              </a:buClr>
              <a:buNone/>
            </a:pPr>
            <a:r>
              <a:rPr lang="zh-CN" altLang="en-US" sz="1650" dirty="0"/>
              <a:t> </a:t>
            </a:r>
            <a:r>
              <a:rPr lang="en-US" altLang="zh-CN" sz="1650" dirty="0"/>
              <a:t>π</a:t>
            </a:r>
            <a:r>
              <a:rPr lang="en-US" altLang="zh-CN" sz="1650" baseline="-30000" dirty="0"/>
              <a:t>Sno,Cno</a:t>
            </a:r>
            <a:r>
              <a:rPr lang="en-US" altLang="zh-CN" sz="1650" dirty="0"/>
              <a:t>(SC)÷π</a:t>
            </a:r>
            <a:r>
              <a:rPr lang="en-US" altLang="zh-CN" sz="1650" baseline="-30000" dirty="0"/>
              <a:t>Cno</a:t>
            </a:r>
            <a:r>
              <a:rPr lang="en-US" altLang="zh-CN" sz="1650" dirty="0"/>
              <a:t>(Course)</a:t>
            </a:r>
            <a:r>
              <a:rPr lang="zh-CN" altLang="en-US" sz="1650" dirty="0"/>
              <a:t>   </a:t>
            </a:r>
            <a:r>
              <a:rPr lang="en-US" altLang="zh-CN" sz="1650" dirty="0"/>
              <a:t>π</a:t>
            </a:r>
            <a:r>
              <a:rPr lang="en-US" altLang="zh-CN" sz="1650" baseline="-30000" dirty="0"/>
              <a:t>Sno,Sname</a:t>
            </a:r>
            <a:r>
              <a:rPr lang="en-US" altLang="zh-CN" sz="1650" dirty="0"/>
              <a:t>(Student)</a:t>
            </a:r>
            <a:r>
              <a:rPr lang="zh-CN" altLang="en-US" sz="1650" dirty="0"/>
              <a:t> </a:t>
            </a:r>
          </a:p>
          <a:p>
            <a:pPr algn="just" eaLnBrk="1" hangingPunct="1">
              <a:lnSpc>
                <a:spcPct val="150000"/>
              </a:lnSpc>
              <a:buNone/>
            </a:pPr>
            <a:endParaRPr lang="zh-CN" altLang="en-US" sz="1650" dirty="0"/>
          </a:p>
        </p:txBody>
      </p:sp>
      <p:grpSp>
        <p:nvGrpSpPr>
          <p:cNvPr id="124932" name="Group 4"/>
          <p:cNvGrpSpPr/>
          <p:nvPr/>
        </p:nvGrpSpPr>
        <p:grpSpPr>
          <a:xfrm rot="10800000">
            <a:off x="3811817" y="2537975"/>
            <a:ext cx="742950" cy="685800"/>
            <a:chOff x="6431" y="11824"/>
            <a:chExt cx="705" cy="367"/>
          </a:xfrm>
        </p:grpSpPr>
        <p:sp>
          <p:nvSpPr>
            <p:cNvPr id="124945" name="AutoShape 5"/>
            <p:cNvSpPr/>
            <p:nvPr/>
          </p:nvSpPr>
          <p:spPr>
            <a:xfrm rot="5400000" flipV="1">
              <a:off x="6793" y="11792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24946" name="Text Box 6"/>
            <p:cNvSpPr txBox="1"/>
            <p:nvPr/>
          </p:nvSpPr>
          <p:spPr>
            <a:xfrm flipV="1">
              <a:off x="6431" y="11828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spcBef>
                  <a:spcPct val="0"/>
                </a:spcBef>
                <a:buSzTx/>
                <a:buNone/>
              </a:pPr>
              <a:r>
                <a:rPr lang="en-US" altLang="zh-CN" sz="450" b="0" i="1" dirty="0"/>
                <a:t> </a:t>
              </a:r>
              <a:endParaRPr lang="en-US" altLang="zh-CN" sz="1350" b="0" dirty="0"/>
            </a:p>
          </p:txBody>
        </p:sp>
      </p:grpSp>
      <p:grpSp>
        <p:nvGrpSpPr>
          <p:cNvPr id="124933" name="Group 7"/>
          <p:cNvGrpSpPr/>
          <p:nvPr/>
        </p:nvGrpSpPr>
        <p:grpSpPr>
          <a:xfrm rot="10800000">
            <a:off x="4132181" y="2454631"/>
            <a:ext cx="742950" cy="769144"/>
            <a:chOff x="6402" y="11853"/>
            <a:chExt cx="705" cy="411"/>
          </a:xfrm>
        </p:grpSpPr>
        <p:sp>
          <p:nvSpPr>
            <p:cNvPr id="124943" name="AutoShape 8"/>
            <p:cNvSpPr/>
            <p:nvPr/>
          </p:nvSpPr>
          <p:spPr>
            <a:xfrm rot="5400000" flipV="1">
              <a:off x="6707" y="11821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24944" name="Text Box 9"/>
            <p:cNvSpPr txBox="1"/>
            <p:nvPr/>
          </p:nvSpPr>
          <p:spPr>
            <a:xfrm flipV="1">
              <a:off x="6402" y="11901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spcBef>
                  <a:spcPct val="0"/>
                </a:spcBef>
                <a:buSzTx/>
                <a:buNone/>
              </a:pPr>
              <a:r>
                <a:rPr lang="en-US" altLang="zh-CN" sz="450" b="0" i="1" dirty="0"/>
                <a:t> </a:t>
              </a:r>
              <a:endParaRPr lang="en-US" altLang="zh-CN" sz="1350" b="0" dirty="0"/>
            </a:p>
          </p:txBody>
        </p:sp>
      </p:grpSp>
      <p:grpSp>
        <p:nvGrpSpPr>
          <p:cNvPr id="124934" name="Group 7"/>
          <p:cNvGrpSpPr/>
          <p:nvPr/>
        </p:nvGrpSpPr>
        <p:grpSpPr>
          <a:xfrm rot="10800000">
            <a:off x="4262496" y="3382803"/>
            <a:ext cx="742950" cy="677466"/>
            <a:chOff x="6431" y="11828"/>
            <a:chExt cx="705" cy="363"/>
          </a:xfrm>
        </p:grpSpPr>
        <p:sp>
          <p:nvSpPr>
            <p:cNvPr id="124941" name="AutoShape 8"/>
            <p:cNvSpPr/>
            <p:nvPr/>
          </p:nvSpPr>
          <p:spPr>
            <a:xfrm rot="5400000" flipV="1">
              <a:off x="6707" y="11821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24942" name="Text Box 9"/>
            <p:cNvSpPr txBox="1"/>
            <p:nvPr/>
          </p:nvSpPr>
          <p:spPr>
            <a:xfrm flipV="1">
              <a:off x="6431" y="11828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spcBef>
                  <a:spcPct val="0"/>
                </a:spcBef>
                <a:buSzTx/>
                <a:buNone/>
              </a:pPr>
              <a:r>
                <a:rPr lang="en-US" altLang="zh-CN" sz="450" b="0" i="1" dirty="0"/>
                <a:t> </a:t>
              </a:r>
              <a:endParaRPr lang="en-US" altLang="zh-CN" sz="1350" b="0" dirty="0"/>
            </a:p>
          </p:txBody>
        </p:sp>
      </p:grpSp>
      <p:grpSp>
        <p:nvGrpSpPr>
          <p:cNvPr id="124935" name="Group 7"/>
          <p:cNvGrpSpPr/>
          <p:nvPr/>
        </p:nvGrpSpPr>
        <p:grpSpPr>
          <a:xfrm rot="10800000">
            <a:off x="4762538" y="3403128"/>
            <a:ext cx="742950" cy="678656"/>
            <a:chOff x="6431" y="11828"/>
            <a:chExt cx="705" cy="363"/>
          </a:xfrm>
        </p:grpSpPr>
        <p:sp>
          <p:nvSpPr>
            <p:cNvPr id="124939" name="AutoShape 8"/>
            <p:cNvSpPr/>
            <p:nvPr/>
          </p:nvSpPr>
          <p:spPr>
            <a:xfrm rot="5400000" flipV="1">
              <a:off x="6707" y="11821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24940" name="Text Box 9"/>
            <p:cNvSpPr txBox="1"/>
            <p:nvPr/>
          </p:nvSpPr>
          <p:spPr>
            <a:xfrm flipV="1">
              <a:off x="6431" y="11828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spcBef>
                  <a:spcPct val="0"/>
                </a:spcBef>
                <a:buSzTx/>
                <a:buNone/>
              </a:pPr>
              <a:r>
                <a:rPr lang="en-US" altLang="zh-CN" sz="450" b="0" i="1" dirty="0"/>
                <a:t> </a:t>
              </a:r>
              <a:endParaRPr lang="en-US" altLang="zh-CN" sz="1350" b="0" dirty="0"/>
            </a:p>
          </p:txBody>
        </p:sp>
      </p:grpSp>
      <p:grpSp>
        <p:nvGrpSpPr>
          <p:cNvPr id="124936" name="Group 7"/>
          <p:cNvGrpSpPr/>
          <p:nvPr/>
        </p:nvGrpSpPr>
        <p:grpSpPr>
          <a:xfrm rot="10800000">
            <a:off x="3557796" y="4205062"/>
            <a:ext cx="742950" cy="678656"/>
            <a:chOff x="6431" y="11828"/>
            <a:chExt cx="705" cy="363"/>
          </a:xfrm>
        </p:grpSpPr>
        <p:sp>
          <p:nvSpPr>
            <p:cNvPr id="124937" name="AutoShape 8"/>
            <p:cNvSpPr/>
            <p:nvPr/>
          </p:nvSpPr>
          <p:spPr>
            <a:xfrm rot="5400000" flipV="1">
              <a:off x="6707" y="11821"/>
              <a:ext cx="78" cy="142"/>
            </a:xfrm>
            <a:prstGeom prst="flowChartCollate">
              <a:avLst/>
            </a:prstGeom>
            <a:solidFill>
              <a:srgbClr val="FFFFFF"/>
            </a:solidFill>
            <a:ln w="6350" cap="flat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SzTx/>
                <a:buNone/>
              </a:pPr>
              <a:endParaRPr lang="zh-CN" altLang="en-US" sz="1350" b="0" dirty="0"/>
            </a:p>
          </p:txBody>
        </p:sp>
        <p:sp>
          <p:nvSpPr>
            <p:cNvPr id="124938" name="Text Box 9"/>
            <p:cNvSpPr txBox="1"/>
            <p:nvPr/>
          </p:nvSpPr>
          <p:spPr>
            <a:xfrm flipV="1">
              <a:off x="6431" y="11828"/>
              <a:ext cx="70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v"/>
                <a:defRPr sz="28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•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–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80604020202020204" pitchFamily="34" charset="0"/>
                <a:buChar char="»"/>
                <a:defRPr sz="2000" b="1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just">
                <a:spcBef>
                  <a:spcPct val="0"/>
                </a:spcBef>
                <a:buSzTx/>
                <a:buNone/>
              </a:pPr>
              <a:r>
                <a:rPr lang="en-US" altLang="zh-CN" sz="450" b="0" i="1" dirty="0"/>
                <a:t> </a:t>
              </a:r>
              <a:endParaRPr lang="en-US" altLang="zh-CN" sz="1350" b="0" dirty="0"/>
            </a:p>
          </p:txBody>
        </p:sp>
      </p:grp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fld id="{FA43B035-4686-461B-9998-E43213ABDC4C}" type="datetime3">
              <a:rPr lang="zh-CN" altLang="en-US" smtClean="0">
                <a:solidFill>
                  <a:srgbClr val="009900"/>
                </a:solidFill>
              </a:rPr>
              <a:pPr eaLnBrk="1" hangingPunct="1"/>
              <a:t>2024年3月12日星期二</a:t>
            </a:fld>
            <a:endParaRPr lang="en-US" altLang="zh-CN">
              <a:solidFill>
                <a:srgbClr val="009900"/>
              </a:solidFill>
            </a:endParaRPr>
          </a:p>
        </p:txBody>
      </p:sp>
      <p:sp>
        <p:nvSpPr>
          <p:cNvPr id="78851" name="页脚占位符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9900"/>
                </a:solidFill>
              </a:rPr>
              <a:t>《数据库原理与应用》——第2章 关系数据库 </a:t>
            </a:r>
          </a:p>
        </p:txBody>
      </p:sp>
      <p:sp>
        <p:nvSpPr>
          <p:cNvPr id="788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92175" y="765175"/>
            <a:ext cx="7323138" cy="51562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endParaRPr lang="en-US" altLang="zh-CN" sz="1800" b="0" dirty="0"/>
          </a:p>
          <a:p>
            <a:pPr>
              <a:spcBef>
                <a:spcPct val="50000"/>
              </a:spcBef>
            </a:pPr>
            <a:r>
              <a:rPr lang="en-US" altLang="zh-CN" sz="2000" dirty="0"/>
              <a:t>[</a:t>
            </a:r>
            <a:r>
              <a:rPr lang="zh-CN" altLang="en-US" sz="2000" dirty="0">
                <a:ea typeface="黑体" pitchFamily="49" charset="-122"/>
              </a:rPr>
              <a:t>例</a:t>
            </a:r>
            <a:r>
              <a:rPr lang="en-US" altLang="zh-CN" sz="2000" dirty="0">
                <a:ea typeface="黑体" pitchFamily="49" charset="-122"/>
              </a:rPr>
              <a:t>2.14</a:t>
            </a:r>
            <a:r>
              <a:rPr lang="en-US" altLang="zh-CN" sz="2000" dirty="0"/>
              <a:t>]</a:t>
            </a:r>
            <a:r>
              <a:rPr lang="zh-CN" altLang="en-US" sz="2000" dirty="0"/>
              <a:t>求没有选修课程号为“</a:t>
            </a:r>
            <a:r>
              <a:rPr lang="en-US" altLang="zh-CN" sz="2000" dirty="0"/>
              <a:t>81002”</a:t>
            </a:r>
            <a:r>
              <a:rPr lang="zh-CN" altLang="en-US" sz="2000" dirty="0"/>
              <a:t>号课程的学生的学号。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800" dirty="0">
                <a:solidFill>
                  <a:srgbClr val="FF3300"/>
                </a:solidFill>
              </a:rPr>
              <a:t>π</a:t>
            </a:r>
            <a:r>
              <a:rPr lang="en-US" altLang="zh-CN" sz="2400" baseline="-30000" dirty="0">
                <a:solidFill>
                  <a:srgbClr val="FF3300"/>
                </a:solidFill>
              </a:rPr>
              <a:t>SNO</a:t>
            </a:r>
            <a:r>
              <a:rPr lang="en-US" altLang="zh-CN" sz="2400" dirty="0">
                <a:solidFill>
                  <a:srgbClr val="FF3300"/>
                </a:solidFill>
              </a:rPr>
              <a:t>(</a:t>
            </a:r>
            <a:r>
              <a:rPr lang="en-US" altLang="zh-CN" sz="2400" dirty="0" err="1">
                <a:solidFill>
                  <a:srgbClr val="FF3300"/>
                </a:solidFill>
              </a:rPr>
              <a:t>σ</a:t>
            </a:r>
            <a:r>
              <a:rPr lang="en-US" altLang="en-US" sz="2300" baseline="-30000" dirty="0" err="1">
                <a:solidFill>
                  <a:srgbClr val="FF3300"/>
                </a:solidFill>
              </a:rPr>
              <a:t>CNO</a:t>
            </a:r>
            <a:r>
              <a:rPr lang="zh-CN" altLang="en-US" sz="1800" dirty="0">
                <a:solidFill>
                  <a:srgbClr val="FF3300"/>
                </a:solidFill>
              </a:rPr>
              <a:t>≠ </a:t>
            </a:r>
            <a:r>
              <a:rPr lang="en-US" altLang="en-US" sz="2300" baseline="-30000" dirty="0">
                <a:solidFill>
                  <a:srgbClr val="FF3300"/>
                </a:solidFill>
                <a:latin typeface="Arial" pitchFamily="34" charset="0"/>
              </a:rPr>
              <a:t>“8100</a:t>
            </a:r>
            <a:r>
              <a:rPr lang="en-US" altLang="en-US" sz="2300" baseline="-30000" dirty="0">
                <a:solidFill>
                  <a:srgbClr val="FF3300"/>
                </a:solidFill>
              </a:rPr>
              <a:t>2</a:t>
            </a:r>
            <a:r>
              <a:rPr lang="en-US" altLang="en-US" sz="2300" baseline="-30000" dirty="0">
                <a:solidFill>
                  <a:srgbClr val="FF3300"/>
                </a:solidFill>
                <a:latin typeface="Arial" pitchFamily="34" charset="0"/>
              </a:rPr>
              <a:t>”</a:t>
            </a:r>
            <a:r>
              <a:rPr lang="en-US" altLang="zh-CN" sz="2300" baseline="-30000" dirty="0">
                <a:solidFill>
                  <a:srgbClr val="FF3300"/>
                </a:solidFill>
              </a:rPr>
              <a:t> </a:t>
            </a:r>
            <a:r>
              <a:rPr lang="en-US" altLang="zh-CN" sz="2300" dirty="0">
                <a:solidFill>
                  <a:srgbClr val="FF3300"/>
                </a:solidFill>
              </a:rPr>
              <a:t>(</a:t>
            </a:r>
            <a:r>
              <a:rPr lang="en-US" altLang="zh-CN" sz="2100" dirty="0">
                <a:solidFill>
                  <a:srgbClr val="FF3300"/>
                </a:solidFill>
              </a:rPr>
              <a:t>SC</a:t>
            </a:r>
            <a:r>
              <a:rPr lang="en-US" altLang="zh-CN" sz="2300" dirty="0">
                <a:solidFill>
                  <a:srgbClr val="FF3300"/>
                </a:solidFill>
              </a:rPr>
              <a:t>))</a:t>
            </a:r>
            <a:r>
              <a:rPr lang="zh-CN" altLang="en-US" sz="2300" dirty="0">
                <a:solidFill>
                  <a:srgbClr val="FF3300"/>
                </a:solidFill>
              </a:rPr>
              <a:t>（错误的）</a:t>
            </a:r>
            <a:endParaRPr lang="en-US" altLang="zh-CN" sz="1800" dirty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1800" dirty="0"/>
              <a:t> π</a:t>
            </a:r>
            <a:r>
              <a:rPr lang="en-US" altLang="zh-CN" sz="2400" baseline="-30000" dirty="0"/>
              <a:t>SNO</a:t>
            </a:r>
            <a:r>
              <a:rPr lang="en-US" altLang="zh-CN" sz="2400" dirty="0"/>
              <a:t>(</a:t>
            </a:r>
            <a:r>
              <a:rPr lang="en-US" altLang="zh-CN" sz="2100" dirty="0"/>
              <a:t>STUDENT</a:t>
            </a:r>
            <a:r>
              <a:rPr lang="en-US" altLang="zh-CN" sz="2300" dirty="0"/>
              <a:t>)</a:t>
            </a:r>
            <a:r>
              <a:rPr lang="en-US" altLang="zh-CN" sz="1800" dirty="0"/>
              <a:t> -π</a:t>
            </a:r>
            <a:r>
              <a:rPr lang="en-US" altLang="zh-CN" sz="2400" baseline="-30000" dirty="0"/>
              <a:t>SNO</a:t>
            </a:r>
            <a:r>
              <a:rPr lang="en-US" altLang="zh-CN" sz="2400" dirty="0"/>
              <a:t>(</a:t>
            </a:r>
            <a:r>
              <a:rPr lang="en-US" altLang="zh-CN" sz="2400" dirty="0" err="1"/>
              <a:t>σ</a:t>
            </a:r>
            <a:r>
              <a:rPr lang="en-US" altLang="en-US" sz="2300" baseline="-30000" dirty="0" err="1"/>
              <a:t>CNO</a:t>
            </a:r>
            <a:r>
              <a:rPr lang="en-US" altLang="zh-CN" sz="1800" dirty="0"/>
              <a:t>= </a:t>
            </a:r>
            <a:r>
              <a:rPr lang="en-US" altLang="en-US" sz="2300" baseline="-30000" dirty="0">
                <a:latin typeface="Arial" pitchFamily="34" charset="0"/>
              </a:rPr>
              <a:t>“8100</a:t>
            </a:r>
            <a:r>
              <a:rPr lang="en-US" altLang="en-US" sz="2300" baseline="-30000" dirty="0"/>
              <a:t>2</a:t>
            </a:r>
            <a:r>
              <a:rPr lang="en-US" altLang="en-US" sz="2300" baseline="-30000" dirty="0">
                <a:latin typeface="Arial" pitchFamily="34" charset="0"/>
              </a:rPr>
              <a:t>”</a:t>
            </a:r>
            <a:r>
              <a:rPr lang="en-US" altLang="zh-CN" sz="2300" baseline="-30000" dirty="0"/>
              <a:t> </a:t>
            </a:r>
            <a:r>
              <a:rPr lang="en-US" altLang="zh-CN" sz="2300" dirty="0"/>
              <a:t>(</a:t>
            </a:r>
            <a:r>
              <a:rPr lang="en-US" altLang="zh-CN" sz="2100" dirty="0"/>
              <a:t>SC</a:t>
            </a:r>
            <a:r>
              <a:rPr lang="en-US" altLang="zh-CN" sz="2300" dirty="0"/>
              <a:t>))</a:t>
            </a:r>
          </a:p>
          <a:p>
            <a:pPr eaLnBrk="1" hangingPunct="1">
              <a:lnSpc>
                <a:spcPct val="90000"/>
              </a:lnSpc>
            </a:pPr>
            <a:endParaRPr lang="en-US" altLang="zh-CN" sz="2300" dirty="0"/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/>
              <a:t>[</a:t>
            </a:r>
            <a:r>
              <a:rPr lang="zh-CN" altLang="en-US" sz="2000" dirty="0">
                <a:ea typeface="黑体" pitchFamily="49" charset="-122"/>
              </a:rPr>
              <a:t>例</a:t>
            </a:r>
            <a:r>
              <a:rPr lang="en-US" altLang="zh-CN" sz="2000" dirty="0">
                <a:ea typeface="黑体" pitchFamily="49" charset="-122"/>
              </a:rPr>
              <a:t>2.15</a:t>
            </a:r>
            <a:r>
              <a:rPr lang="en-US" altLang="zh-CN" sz="2000" dirty="0"/>
              <a:t>]</a:t>
            </a:r>
            <a:r>
              <a:rPr lang="zh-CN" altLang="en-US" sz="2000" dirty="0"/>
              <a:t>求既选修“</a:t>
            </a:r>
            <a:r>
              <a:rPr lang="en-US" altLang="zh-CN" sz="2000" dirty="0"/>
              <a:t>81002”</a:t>
            </a:r>
            <a:r>
              <a:rPr lang="zh-CN" altLang="en-US" sz="2000" dirty="0"/>
              <a:t>课程，又选修“</a:t>
            </a:r>
            <a:r>
              <a:rPr lang="en-US" altLang="zh-CN" sz="2000" dirty="0"/>
              <a:t>81003”</a:t>
            </a:r>
            <a:r>
              <a:rPr lang="zh-CN" altLang="en-US" sz="2000" dirty="0"/>
              <a:t>课程的学生的学号。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800" dirty="0">
                <a:solidFill>
                  <a:srgbClr val="FF3300"/>
                </a:solidFill>
              </a:rPr>
              <a:t>π</a:t>
            </a:r>
            <a:r>
              <a:rPr lang="en-US" altLang="zh-CN" sz="2400" baseline="-30000" dirty="0">
                <a:solidFill>
                  <a:srgbClr val="FF3300"/>
                </a:solidFill>
              </a:rPr>
              <a:t>SNO</a:t>
            </a:r>
            <a:r>
              <a:rPr lang="en-US" altLang="zh-CN" sz="2400" dirty="0">
                <a:solidFill>
                  <a:srgbClr val="FF3300"/>
                </a:solidFill>
              </a:rPr>
              <a:t>(</a:t>
            </a:r>
            <a:r>
              <a:rPr lang="en-US" altLang="zh-CN" sz="2400" dirty="0" err="1">
                <a:solidFill>
                  <a:srgbClr val="FF3300"/>
                </a:solidFill>
              </a:rPr>
              <a:t>σ</a:t>
            </a:r>
            <a:r>
              <a:rPr lang="en-US" altLang="en-US" sz="2300" baseline="-30000" dirty="0" err="1">
                <a:solidFill>
                  <a:srgbClr val="FF3300"/>
                </a:solidFill>
              </a:rPr>
              <a:t>CNO</a:t>
            </a:r>
            <a:r>
              <a:rPr lang="en-US" altLang="zh-CN" sz="1800" dirty="0">
                <a:solidFill>
                  <a:srgbClr val="FF3300"/>
                </a:solidFill>
              </a:rPr>
              <a:t>= </a:t>
            </a:r>
            <a:r>
              <a:rPr lang="en-US" altLang="en-US" sz="2300" baseline="-30000" dirty="0">
                <a:solidFill>
                  <a:srgbClr val="FF3300"/>
                </a:solidFill>
                <a:latin typeface="Arial" pitchFamily="34" charset="0"/>
              </a:rPr>
              <a:t>“8100</a:t>
            </a:r>
            <a:r>
              <a:rPr lang="en-US" altLang="en-US" sz="2300" baseline="-30000" dirty="0">
                <a:solidFill>
                  <a:srgbClr val="FF3300"/>
                </a:solidFill>
              </a:rPr>
              <a:t>2</a:t>
            </a:r>
            <a:r>
              <a:rPr lang="en-US" altLang="en-US" sz="2300" baseline="-30000" dirty="0">
                <a:solidFill>
                  <a:srgbClr val="FF3300"/>
                </a:solidFill>
                <a:latin typeface="Arial" pitchFamily="34" charset="0"/>
              </a:rPr>
              <a:t>”</a:t>
            </a:r>
            <a:r>
              <a:rPr lang="en-US" altLang="zh-CN" sz="2300" baseline="-30000" dirty="0">
                <a:solidFill>
                  <a:srgbClr val="FF3300"/>
                </a:solidFill>
              </a:rPr>
              <a:t> </a:t>
            </a:r>
            <a:r>
              <a:rPr lang="en-US" altLang="en-US" sz="2300" baseline="-30000" dirty="0">
                <a:solidFill>
                  <a:srgbClr val="FF3300"/>
                </a:solidFill>
              </a:rPr>
              <a:t>∧ CNO</a:t>
            </a:r>
            <a:r>
              <a:rPr lang="en-US" altLang="zh-CN" sz="1800" dirty="0">
                <a:solidFill>
                  <a:srgbClr val="FF3300"/>
                </a:solidFill>
              </a:rPr>
              <a:t>= </a:t>
            </a:r>
            <a:r>
              <a:rPr lang="en-US" altLang="en-US" sz="2300" baseline="-30000" dirty="0">
                <a:solidFill>
                  <a:srgbClr val="FF3300"/>
                </a:solidFill>
                <a:latin typeface="Arial" pitchFamily="34" charset="0"/>
              </a:rPr>
              <a:t>“8100</a:t>
            </a:r>
            <a:r>
              <a:rPr lang="en-US" altLang="zh-CN" sz="2300" baseline="-30000" dirty="0">
                <a:solidFill>
                  <a:srgbClr val="FF3300"/>
                </a:solidFill>
              </a:rPr>
              <a:t>3</a:t>
            </a:r>
            <a:r>
              <a:rPr lang="en-US" altLang="en-US" sz="2300" baseline="-30000" dirty="0">
                <a:solidFill>
                  <a:srgbClr val="FF3300"/>
                </a:solidFill>
                <a:latin typeface="Arial" pitchFamily="34" charset="0"/>
              </a:rPr>
              <a:t>”</a:t>
            </a:r>
            <a:r>
              <a:rPr lang="en-US" altLang="zh-CN" sz="2300" baseline="-30000" dirty="0">
                <a:solidFill>
                  <a:srgbClr val="FF3300"/>
                </a:solidFill>
              </a:rPr>
              <a:t> </a:t>
            </a:r>
            <a:r>
              <a:rPr lang="en-US" altLang="zh-CN" sz="2300" dirty="0">
                <a:solidFill>
                  <a:srgbClr val="FF3300"/>
                </a:solidFill>
              </a:rPr>
              <a:t>(</a:t>
            </a:r>
            <a:r>
              <a:rPr lang="en-US" altLang="zh-CN" sz="2100" dirty="0">
                <a:solidFill>
                  <a:srgbClr val="FF3300"/>
                </a:solidFill>
              </a:rPr>
              <a:t>SC</a:t>
            </a:r>
            <a:r>
              <a:rPr lang="en-US" altLang="zh-CN" sz="2300" dirty="0">
                <a:solidFill>
                  <a:srgbClr val="FF3300"/>
                </a:solidFill>
              </a:rPr>
              <a:t>))</a:t>
            </a:r>
            <a:r>
              <a:rPr lang="zh-CN" altLang="en-US" sz="2400" dirty="0">
                <a:solidFill>
                  <a:srgbClr val="FF3300"/>
                </a:solidFill>
              </a:rPr>
              <a:t> （错误的）</a:t>
            </a:r>
            <a:endParaRPr lang="en-US" altLang="zh-CN" sz="2400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1600" dirty="0"/>
              <a:t>π</a:t>
            </a:r>
            <a:r>
              <a:rPr lang="en-US" altLang="zh-CN" sz="2000" baseline="-30000" dirty="0"/>
              <a:t>SNO</a:t>
            </a:r>
            <a:r>
              <a:rPr lang="en-US" altLang="zh-CN" sz="2000" dirty="0"/>
              <a:t>(</a:t>
            </a:r>
            <a:r>
              <a:rPr lang="en-US" altLang="zh-CN" sz="2000" dirty="0" err="1"/>
              <a:t>σ</a:t>
            </a:r>
            <a:r>
              <a:rPr lang="en-US" altLang="en-US" sz="2000" baseline="-30000" dirty="0" err="1"/>
              <a:t>CNO</a:t>
            </a:r>
            <a:r>
              <a:rPr lang="en-US" altLang="zh-CN" sz="1600" dirty="0"/>
              <a:t>= </a:t>
            </a:r>
            <a:r>
              <a:rPr lang="en-US" altLang="en-US" sz="2000" baseline="-30000" dirty="0">
                <a:latin typeface="Arial" pitchFamily="34" charset="0"/>
              </a:rPr>
              <a:t>“8100</a:t>
            </a:r>
            <a:r>
              <a:rPr lang="en-US" altLang="en-US" sz="2000" baseline="-30000" dirty="0"/>
              <a:t>2</a:t>
            </a:r>
            <a:r>
              <a:rPr lang="en-US" altLang="en-US" sz="2000" baseline="-30000" dirty="0">
                <a:latin typeface="Arial" pitchFamily="34" charset="0"/>
              </a:rPr>
              <a:t>”</a:t>
            </a:r>
            <a:r>
              <a:rPr lang="en-US" altLang="zh-CN" sz="2000" baseline="-30000" dirty="0"/>
              <a:t> </a:t>
            </a:r>
            <a:r>
              <a:rPr lang="en-US" altLang="zh-CN" sz="2000" dirty="0"/>
              <a:t>(SC)) </a:t>
            </a:r>
            <a:r>
              <a:rPr lang="en-US" altLang="zh-CN" sz="1600" dirty="0"/>
              <a:t>∩π</a:t>
            </a:r>
            <a:r>
              <a:rPr lang="en-US" altLang="zh-CN" sz="2000" baseline="-30000" dirty="0"/>
              <a:t>SNO</a:t>
            </a:r>
            <a:r>
              <a:rPr lang="en-US" altLang="zh-CN" sz="2000" dirty="0"/>
              <a:t>(</a:t>
            </a:r>
            <a:r>
              <a:rPr lang="en-US" altLang="zh-CN" sz="2000" dirty="0" err="1"/>
              <a:t>σ</a:t>
            </a:r>
            <a:r>
              <a:rPr lang="en-US" altLang="en-US" sz="2000" baseline="-30000" dirty="0" err="1"/>
              <a:t>CNO</a:t>
            </a:r>
            <a:r>
              <a:rPr lang="en-US" altLang="zh-CN" sz="1600" dirty="0"/>
              <a:t>= </a:t>
            </a:r>
            <a:r>
              <a:rPr lang="en-US" altLang="en-US" sz="2000" baseline="-30000" dirty="0">
                <a:latin typeface="Arial" pitchFamily="34" charset="0"/>
              </a:rPr>
              <a:t>“8100</a:t>
            </a:r>
            <a:r>
              <a:rPr lang="en-US" altLang="zh-CN" sz="2000" baseline="-30000" dirty="0"/>
              <a:t>3</a:t>
            </a:r>
            <a:r>
              <a:rPr lang="en-US" altLang="en-US" sz="2000" baseline="-30000" dirty="0">
                <a:latin typeface="Arial" pitchFamily="34" charset="0"/>
              </a:rPr>
              <a:t>”</a:t>
            </a:r>
            <a:r>
              <a:rPr lang="en-US" altLang="zh-CN" sz="2000" baseline="-30000" dirty="0"/>
              <a:t> </a:t>
            </a:r>
            <a:r>
              <a:rPr lang="en-US" altLang="zh-CN" sz="2000" dirty="0"/>
              <a:t>(SC))</a:t>
            </a:r>
          </a:p>
          <a:p>
            <a:pPr>
              <a:lnSpc>
                <a:spcPct val="90000"/>
              </a:lnSpc>
            </a:pPr>
            <a:endParaRPr lang="en-US" altLang="zh-CN" sz="2100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zh-CN" sz="2000" dirty="0"/>
              <a:t>[</a:t>
            </a:r>
            <a:r>
              <a:rPr lang="zh-CN" altLang="en-US" sz="2000" dirty="0">
                <a:ea typeface="黑体" pitchFamily="49" charset="-122"/>
              </a:rPr>
              <a:t>例</a:t>
            </a:r>
            <a:r>
              <a:rPr lang="en-US" altLang="zh-CN" sz="2000" dirty="0">
                <a:ea typeface="黑体" pitchFamily="49" charset="-122"/>
              </a:rPr>
              <a:t>2.16</a:t>
            </a:r>
            <a:r>
              <a:rPr lang="en-US" altLang="zh-CN" sz="2000" dirty="0"/>
              <a:t>]</a:t>
            </a:r>
            <a:r>
              <a:rPr lang="zh-CN" altLang="en-US" sz="2000" dirty="0"/>
              <a:t>求选修课程为“</a:t>
            </a:r>
            <a:r>
              <a:rPr lang="en-US" altLang="zh-CN" sz="2000" dirty="0"/>
              <a:t>81002”</a:t>
            </a:r>
            <a:r>
              <a:rPr lang="zh-CN" altLang="en-US" sz="2000" dirty="0"/>
              <a:t>或“</a:t>
            </a:r>
            <a:r>
              <a:rPr lang="en-US" altLang="zh-CN" sz="2000" dirty="0"/>
              <a:t>81003”</a:t>
            </a:r>
            <a:r>
              <a:rPr lang="zh-CN" altLang="en-US" sz="2000" dirty="0"/>
              <a:t>课程的学生学号。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800" dirty="0"/>
              <a:t>π</a:t>
            </a:r>
            <a:r>
              <a:rPr lang="en-US" altLang="zh-CN" sz="2400" baseline="-30000" dirty="0"/>
              <a:t>SNO</a:t>
            </a:r>
            <a:r>
              <a:rPr lang="en-US" altLang="zh-CN" sz="2400" dirty="0"/>
              <a:t>(</a:t>
            </a:r>
            <a:r>
              <a:rPr lang="en-US" altLang="zh-CN" sz="2400" dirty="0" err="1"/>
              <a:t>σ</a:t>
            </a:r>
            <a:r>
              <a:rPr lang="en-US" altLang="en-US" sz="2300" baseline="-30000" dirty="0" err="1"/>
              <a:t>CNO</a:t>
            </a:r>
            <a:r>
              <a:rPr lang="en-US" altLang="zh-CN" sz="1800" dirty="0"/>
              <a:t>= </a:t>
            </a:r>
            <a:r>
              <a:rPr lang="en-US" altLang="en-US" sz="2300" baseline="-30000" dirty="0">
                <a:latin typeface="Arial" pitchFamily="34" charset="0"/>
              </a:rPr>
              <a:t>“8100</a:t>
            </a:r>
            <a:r>
              <a:rPr lang="en-US" altLang="en-US" sz="2300" baseline="-30000" dirty="0"/>
              <a:t>2</a:t>
            </a:r>
            <a:r>
              <a:rPr lang="en-US" altLang="en-US" sz="2300" baseline="-30000" dirty="0">
                <a:latin typeface="Arial" pitchFamily="34" charset="0"/>
              </a:rPr>
              <a:t>”</a:t>
            </a:r>
            <a:r>
              <a:rPr lang="en-US" altLang="zh-CN" sz="2300" baseline="-30000" dirty="0"/>
              <a:t> </a:t>
            </a:r>
            <a:r>
              <a:rPr lang="en-US" altLang="zh-CN" sz="2300" dirty="0"/>
              <a:t>(</a:t>
            </a:r>
            <a:r>
              <a:rPr lang="en-US" altLang="zh-CN" sz="2100" dirty="0"/>
              <a:t>SC</a:t>
            </a:r>
            <a:r>
              <a:rPr lang="en-US" altLang="zh-CN" sz="2300" dirty="0"/>
              <a:t>)) </a:t>
            </a:r>
            <a:r>
              <a:rPr lang="en-US" altLang="zh-CN" sz="1800" dirty="0"/>
              <a:t>∪π</a:t>
            </a:r>
            <a:r>
              <a:rPr lang="en-US" altLang="zh-CN" sz="2400" baseline="-30000" dirty="0"/>
              <a:t>SNO</a:t>
            </a:r>
            <a:r>
              <a:rPr lang="en-US" altLang="zh-CN" sz="2400" dirty="0"/>
              <a:t>(</a:t>
            </a:r>
            <a:r>
              <a:rPr lang="en-US" altLang="zh-CN" sz="2400" dirty="0" err="1"/>
              <a:t>σ</a:t>
            </a:r>
            <a:r>
              <a:rPr lang="en-US" altLang="en-US" sz="2300" baseline="-30000" dirty="0" err="1"/>
              <a:t>CNO</a:t>
            </a:r>
            <a:r>
              <a:rPr lang="en-US" altLang="zh-CN" sz="1800" dirty="0"/>
              <a:t>= </a:t>
            </a:r>
            <a:r>
              <a:rPr lang="en-US" altLang="en-US" sz="2300" baseline="-30000" dirty="0">
                <a:latin typeface="Arial" pitchFamily="34" charset="0"/>
              </a:rPr>
              <a:t>“8100</a:t>
            </a:r>
            <a:r>
              <a:rPr lang="en-US" altLang="zh-CN" sz="2300" baseline="-30000" dirty="0"/>
              <a:t>3</a:t>
            </a:r>
            <a:r>
              <a:rPr lang="en-US" altLang="en-US" sz="2300" baseline="-30000" dirty="0">
                <a:latin typeface="Arial" pitchFamily="34" charset="0"/>
              </a:rPr>
              <a:t>”</a:t>
            </a:r>
            <a:r>
              <a:rPr lang="en-US" altLang="zh-CN" sz="2300" baseline="-30000" dirty="0"/>
              <a:t> </a:t>
            </a:r>
            <a:r>
              <a:rPr lang="en-US" altLang="zh-CN" sz="2300" dirty="0"/>
              <a:t>(</a:t>
            </a:r>
            <a:r>
              <a:rPr lang="en-US" altLang="zh-CN" sz="2100" dirty="0"/>
              <a:t>SC</a:t>
            </a:r>
            <a:r>
              <a:rPr lang="en-US" altLang="zh-CN" sz="2300" dirty="0"/>
              <a:t>))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1800" dirty="0"/>
              <a:t>π</a:t>
            </a:r>
            <a:r>
              <a:rPr lang="en-US" altLang="zh-CN" sz="2400" baseline="-30000" dirty="0"/>
              <a:t>SNO</a:t>
            </a:r>
            <a:r>
              <a:rPr lang="en-US" altLang="zh-CN" sz="2400" dirty="0"/>
              <a:t>(</a:t>
            </a:r>
            <a:r>
              <a:rPr lang="en-US" altLang="zh-CN" sz="2400" dirty="0" err="1"/>
              <a:t>σ</a:t>
            </a:r>
            <a:r>
              <a:rPr lang="en-US" altLang="en-US" sz="2300" baseline="-30000" dirty="0" err="1"/>
              <a:t>CNO</a:t>
            </a:r>
            <a:r>
              <a:rPr lang="en-US" altLang="zh-CN" sz="1800" dirty="0"/>
              <a:t>= </a:t>
            </a:r>
            <a:r>
              <a:rPr lang="en-US" altLang="en-US" sz="2300" baseline="-30000" dirty="0">
                <a:latin typeface="Arial" pitchFamily="34" charset="0"/>
              </a:rPr>
              <a:t>“8100</a:t>
            </a:r>
            <a:r>
              <a:rPr lang="en-US" altLang="en-US" sz="2300" baseline="-30000" dirty="0"/>
              <a:t>2</a:t>
            </a:r>
            <a:r>
              <a:rPr lang="en-US" altLang="en-US" sz="2300" baseline="-30000" dirty="0">
                <a:latin typeface="Arial" pitchFamily="34" charset="0"/>
              </a:rPr>
              <a:t>”</a:t>
            </a:r>
            <a:r>
              <a:rPr lang="en-US" altLang="zh-CN" sz="2300" baseline="-30000" dirty="0"/>
              <a:t> </a:t>
            </a:r>
            <a:r>
              <a:rPr lang="en-US" altLang="en-US" sz="1800" dirty="0"/>
              <a:t>∨</a:t>
            </a:r>
            <a:r>
              <a:rPr lang="en-US" altLang="en-US" sz="2300" baseline="-30000" dirty="0"/>
              <a:t> CNO</a:t>
            </a:r>
            <a:r>
              <a:rPr lang="en-US" altLang="zh-CN" sz="1800" dirty="0"/>
              <a:t>= </a:t>
            </a:r>
            <a:r>
              <a:rPr lang="en-US" altLang="en-US" sz="2300" baseline="-30000" dirty="0">
                <a:latin typeface="Arial" pitchFamily="34" charset="0"/>
              </a:rPr>
              <a:t>“8100</a:t>
            </a:r>
            <a:r>
              <a:rPr lang="en-US" altLang="zh-CN" sz="2300" baseline="-30000" dirty="0"/>
              <a:t>3</a:t>
            </a:r>
            <a:r>
              <a:rPr lang="en-US" altLang="en-US" sz="2300" baseline="-30000" dirty="0">
                <a:latin typeface="Arial" pitchFamily="34" charset="0"/>
              </a:rPr>
              <a:t>”</a:t>
            </a:r>
            <a:r>
              <a:rPr lang="en-US" altLang="zh-CN" sz="2300" baseline="-30000" dirty="0"/>
              <a:t> </a:t>
            </a:r>
            <a:r>
              <a:rPr lang="en-US" altLang="zh-CN" sz="2300" dirty="0"/>
              <a:t>(</a:t>
            </a:r>
            <a:r>
              <a:rPr lang="en-US" altLang="zh-CN" sz="2100" dirty="0"/>
              <a:t>SC</a:t>
            </a:r>
            <a:r>
              <a:rPr lang="en-US" altLang="zh-CN" sz="2300" dirty="0"/>
              <a:t>))</a:t>
            </a:r>
            <a:endParaRPr lang="en-US" altLang="zh-CN" sz="2100" dirty="0">
              <a:solidFill>
                <a:srgbClr val="FF00FF"/>
              </a:solidFill>
            </a:endParaRPr>
          </a:p>
          <a:p>
            <a:pPr eaLnBrk="1" hangingPunct="1">
              <a:lnSpc>
                <a:spcPct val="100000"/>
              </a:lnSpc>
            </a:pPr>
            <a:endParaRPr lang="en-US" altLang="zh-CN" sz="2100" dirty="0"/>
          </a:p>
          <a:p>
            <a:pPr eaLnBrk="1" hangingPunct="1">
              <a:lnSpc>
                <a:spcPct val="100000"/>
              </a:lnSpc>
              <a:buFontTx/>
              <a:buNone/>
            </a:pPr>
            <a:endParaRPr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4653238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8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8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8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8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8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88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8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小结 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84784"/>
            <a:ext cx="8483872" cy="3767560"/>
          </a:xfrm>
        </p:spPr>
        <p:txBody>
          <a:bodyPr vert="horz" wrap="square" lIns="68580" tIns="34290" rIns="68580" bIns="34290" numCol="1" anchor="t" anchorCtr="0" compatLnSpc="1">
            <a:normAutofit lnSpcReduction="10000"/>
          </a:bodyPr>
          <a:lstStyle/>
          <a:p>
            <a:pPr algn="just" defTabSz="685800">
              <a:lnSpc>
                <a:spcPct val="120000"/>
              </a:lnSpc>
              <a:buClrTx/>
              <a:defRPr/>
            </a:pPr>
            <a:r>
              <a:rPr lang="en-US" altLang="zh-CN" sz="2200" dirty="0">
                <a:cs typeface="Times New Roman" panose="02020603050405020304" pitchFamily="18" charset="0"/>
              </a:rPr>
              <a:t> </a:t>
            </a:r>
            <a:r>
              <a:rPr lang="zh-CN" altLang="en-US" sz="2200" dirty="0">
                <a:cs typeface="Times New Roman" panose="02020603050405020304" pitchFamily="18" charset="0"/>
              </a:rPr>
              <a:t>关系代数运算</a:t>
            </a:r>
          </a:p>
          <a:p>
            <a:pPr marL="557213" lvl="1" indent="-214313" algn="just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200" b="1" kern="0" dirty="0">
                <a:cs typeface="Times New Roman" panose="02020603050405020304" pitchFamily="18" charset="0"/>
              </a:rPr>
              <a:t>并、差、笛卡儿积、投影、选择</a:t>
            </a:r>
            <a:r>
              <a:rPr lang="en-US" altLang="zh-CN" sz="2200" b="1" kern="0" dirty="0">
                <a:cs typeface="Times New Roman" panose="02020603050405020304" pitchFamily="18" charset="0"/>
              </a:rPr>
              <a:t>5</a:t>
            </a:r>
            <a:r>
              <a:rPr lang="zh-CN" altLang="en-US" sz="2200" b="1" kern="0" dirty="0">
                <a:cs typeface="Times New Roman" panose="02020603050405020304" pitchFamily="18" charset="0"/>
              </a:rPr>
              <a:t>种基本运算</a:t>
            </a:r>
          </a:p>
          <a:p>
            <a:pPr marL="557213" lvl="1" indent="-214313" algn="just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200" b="1" kern="0" dirty="0">
                <a:cs typeface="Times New Roman" panose="02020603050405020304" pitchFamily="18" charset="0"/>
              </a:rPr>
              <a:t>交、连接、除均可以用这</a:t>
            </a:r>
            <a:r>
              <a:rPr lang="en-US" altLang="zh-CN" sz="2200" b="1" kern="0" dirty="0">
                <a:cs typeface="Times New Roman" panose="02020603050405020304" pitchFamily="18" charset="0"/>
              </a:rPr>
              <a:t>5</a:t>
            </a:r>
            <a:r>
              <a:rPr lang="zh-CN" altLang="en-US" sz="2200" b="1" kern="0" dirty="0">
                <a:cs typeface="Times New Roman" panose="02020603050405020304" pitchFamily="18" charset="0"/>
              </a:rPr>
              <a:t>中基本运算来表达</a:t>
            </a:r>
            <a:endParaRPr lang="en-US" altLang="zh-CN" sz="2200" b="1" kern="0" dirty="0"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200" dirty="0">
                <a:cs typeface="Times New Roman" panose="02020603050405020304" pitchFamily="18" charset="0"/>
              </a:rPr>
              <a:t>关系代数表达式</a:t>
            </a:r>
          </a:p>
          <a:p>
            <a:pPr marL="557213" lvl="1" indent="-214313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en-US" sz="2200" b="1" kern="0" dirty="0"/>
              <a:t>关系代数运算经有限次复合后形成的表达式</a:t>
            </a:r>
            <a:endParaRPr lang="en-US" altLang="zh-CN" sz="2200" b="1" kern="0" dirty="0"/>
          </a:p>
          <a:p>
            <a:pPr algn="just">
              <a:lnSpc>
                <a:spcPct val="120000"/>
              </a:lnSpc>
              <a:buClrTx/>
              <a:defRPr/>
            </a:pPr>
            <a:r>
              <a:rPr lang="zh-CN" altLang="zh-CN" sz="2200" dirty="0">
                <a:cs typeface="Times New Roman" panose="02020603050405020304" pitchFamily="18" charset="0"/>
              </a:rPr>
              <a:t>扩展的关系代数</a:t>
            </a:r>
            <a:endParaRPr lang="en-US" altLang="zh-CN" sz="2200" dirty="0">
              <a:cs typeface="Times New Roman" panose="02020603050405020304" pitchFamily="18" charset="0"/>
            </a:endParaRPr>
          </a:p>
          <a:p>
            <a:pPr marL="557213" lvl="1" indent="-214313" algn="just" defTabSz="68580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r>
              <a:rPr lang="zh-CN" altLang="zh-CN" sz="2200" b="1" kern="0" dirty="0"/>
              <a:t>关系的重新命名、查询结果的去重操作、分组操作、排序操作和聚集函数等</a:t>
            </a:r>
            <a:endParaRPr lang="zh-CN" altLang="en-US" sz="2200" b="1" kern="0" dirty="0"/>
          </a:p>
          <a:p>
            <a:pPr marL="342900" lvl="1" indent="0" algn="just" defTabSz="68580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endParaRPr lang="zh-CN" altLang="en-US" sz="1800" b="1" kern="0" dirty="0">
              <a:cs typeface="Times New Roman" panose="02020603050405020304" pitchFamily="18" charset="0"/>
            </a:endParaRPr>
          </a:p>
          <a:p>
            <a:pPr marL="257175" indent="-257175" defTabSz="6858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None/>
              <a:defRPr/>
            </a:pPr>
            <a:endParaRPr lang="en-US" altLang="zh-CN" sz="2100" b="1" kern="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3600" dirty="0"/>
              <a:t>第</a:t>
            </a:r>
            <a:r>
              <a:rPr lang="en-US" altLang="zh-CN" sz="3600" dirty="0"/>
              <a:t>2</a:t>
            </a:r>
            <a:r>
              <a:rPr lang="zh-CN" altLang="en-US" sz="3600" dirty="0"/>
              <a:t>章 关系数据库</a:t>
            </a:r>
          </a:p>
        </p:txBody>
      </p:sp>
      <p:sp>
        <p:nvSpPr>
          <p:cNvPr id="183299" name="Rectangle 3"/>
          <p:cNvSpPr>
            <a:spLocks noGrp="1"/>
          </p:cNvSpPr>
          <p:nvPr>
            <p:ph idx="1"/>
          </p:nvPr>
        </p:nvSpPr>
        <p:spPr>
          <a:xfrm>
            <a:off x="737574" y="1692266"/>
            <a:ext cx="7611740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2.1  </a:t>
            </a:r>
            <a:r>
              <a:rPr lang="zh-CN" altLang="en-US" sz="2400" dirty="0"/>
              <a:t>关系模型概述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2.2  </a:t>
            </a:r>
            <a:r>
              <a:rPr lang="zh-CN" altLang="en-US" sz="2400" dirty="0"/>
              <a:t>关系数据结构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2.3  </a:t>
            </a:r>
            <a:r>
              <a:rPr lang="zh-CN" altLang="en-US" sz="2400" dirty="0"/>
              <a:t>关系的完整性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en-US" altLang="zh-CN" sz="2400" dirty="0"/>
              <a:t>2.4  </a:t>
            </a:r>
            <a:r>
              <a:rPr lang="zh-CN" altLang="en-US" sz="2400" dirty="0"/>
              <a:t>关系代数</a:t>
            </a:r>
          </a:p>
          <a:p>
            <a:pPr lvl="1" eaLnBrk="1" hangingPunct="1">
              <a:lnSpc>
                <a:spcPct val="140000"/>
              </a:lnSpc>
              <a:buNone/>
            </a:pPr>
            <a:r>
              <a:rPr lang="zh-CN" altLang="en-US" sz="2400" dirty="0">
                <a:solidFill>
                  <a:srgbClr val="0066FF"/>
                </a:solidFill>
              </a:rPr>
              <a:t>本章小结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本章小结</a:t>
            </a:r>
          </a:p>
        </p:txBody>
      </p:sp>
      <p:sp>
        <p:nvSpPr>
          <p:cNvPr id="184323" name="Rectangle 3"/>
          <p:cNvSpPr>
            <a:spLocks noGrp="1"/>
          </p:cNvSpPr>
          <p:nvPr>
            <p:ph idx="1"/>
          </p:nvPr>
        </p:nvSpPr>
        <p:spPr>
          <a:xfrm>
            <a:off x="683568" y="1692266"/>
            <a:ext cx="7665746" cy="3263504"/>
          </a:xfrm>
        </p:spPr>
        <p:txBody>
          <a:bodyPr vert="horz" wrap="square" lIns="68580" tIns="34290" rIns="68580" bIns="34290" anchor="t" anchorCtr="0">
            <a:normAutofit fontScale="92500"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/>
              <a:t>关系数据库系统是目前使用最广泛的数据库系统 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dirty="0"/>
              <a:t>关系模型与层次、网状模型最重要的区别：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dirty="0"/>
              <a:t> 关系模型只有“表”这一种数据结构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dirty="0"/>
              <a:t> 层次、网状模型还有其他数据结构，以及对这些数据结构的操作 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本章小结（续）</a:t>
            </a:r>
          </a:p>
        </p:txBody>
      </p:sp>
      <p:sp>
        <p:nvSpPr>
          <p:cNvPr id="185347" name="Rectangle 3"/>
          <p:cNvSpPr>
            <a:spLocks noGrp="1"/>
          </p:cNvSpPr>
          <p:nvPr>
            <p:ph idx="1"/>
          </p:nvPr>
        </p:nvSpPr>
        <p:spPr>
          <a:xfrm>
            <a:off x="1485900" y="1681162"/>
            <a:ext cx="5829300" cy="3692129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/>
            <a:r>
              <a:rPr lang="zh-CN" altLang="en-US" dirty="0"/>
              <a:t>关系数据结构</a:t>
            </a:r>
          </a:p>
          <a:p>
            <a:pPr lvl="1" eaLnBrk="1" hangingPunct="1"/>
            <a:r>
              <a:rPr lang="zh-CN" altLang="en-US" dirty="0"/>
              <a:t> </a:t>
            </a:r>
            <a:r>
              <a:rPr lang="zh-CN" altLang="en-US" dirty="0">
                <a:latin typeface="SimSun" pitchFamily="2" charset="-122"/>
              </a:rPr>
              <a:t>关系</a:t>
            </a:r>
          </a:p>
          <a:p>
            <a:pPr lvl="2" eaLnBrk="1" hangingPunct="1"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域</a:t>
            </a:r>
          </a:p>
          <a:p>
            <a:pPr lvl="2" eaLnBrk="1" hangingPunct="1"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笛卡儿积</a:t>
            </a:r>
          </a:p>
          <a:p>
            <a:pPr lvl="2" eaLnBrk="1" hangingPunct="1"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关系</a:t>
            </a:r>
          </a:p>
          <a:p>
            <a:pPr lvl="3" eaLnBrk="1" hangingPunct="1">
              <a:buSzPct val="85000"/>
              <a:buFont typeface="Wingdings" panose="05000000000000000000" pitchFamily="2" charset="2"/>
              <a:buChar char="Ø"/>
            </a:pPr>
            <a:r>
              <a:rPr lang="zh-CN" altLang="en-US" sz="1650" dirty="0"/>
              <a:t>关系，属性，元组</a:t>
            </a:r>
          </a:p>
          <a:p>
            <a:pPr lvl="3" eaLnBrk="1" hangingPunct="1">
              <a:buSzPct val="85000"/>
              <a:buFont typeface="Wingdings" panose="05000000000000000000" pitchFamily="2" charset="2"/>
              <a:buChar char="Ø"/>
            </a:pPr>
            <a:r>
              <a:rPr lang="zh-CN" altLang="en-US" sz="1650" dirty="0"/>
              <a:t>候选码，主码，主属性</a:t>
            </a:r>
          </a:p>
          <a:p>
            <a:pPr lvl="3" eaLnBrk="1" hangingPunct="1">
              <a:buSzPct val="85000"/>
              <a:buFont typeface="Wingdings" panose="05000000000000000000" pitchFamily="2" charset="2"/>
              <a:buChar char="Ø"/>
            </a:pPr>
            <a:r>
              <a:rPr lang="zh-CN" altLang="en-US" sz="1650" dirty="0"/>
              <a:t>基本关系的性质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本章小结（续）</a:t>
            </a:r>
          </a:p>
        </p:txBody>
      </p:sp>
      <p:sp>
        <p:nvSpPr>
          <p:cNvPr id="186371" name="Rectangle 3"/>
          <p:cNvSpPr>
            <a:spLocks noGrp="1"/>
          </p:cNvSpPr>
          <p:nvPr>
            <p:ph idx="1"/>
          </p:nvPr>
        </p:nvSpPr>
        <p:spPr>
          <a:xfrm>
            <a:off x="1439652" y="1692266"/>
            <a:ext cx="6909662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dirty="0"/>
              <a:t>关系操作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dirty="0"/>
              <a:t> 查询</a:t>
            </a:r>
          </a:p>
          <a:p>
            <a:pPr lvl="2" eaLnBrk="1" hangingPunct="1">
              <a:lnSpc>
                <a:spcPct val="15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选择、投影、连接、除、并、交、差、笛卡儿积等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dirty="0"/>
              <a:t> 数据更新</a:t>
            </a:r>
          </a:p>
          <a:p>
            <a:pPr lvl="2" eaLnBrk="1" hangingPunct="1">
              <a:lnSpc>
                <a:spcPct val="15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插入、删除、修改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 dirty="0"/>
              <a:t>本章小结（续）</a:t>
            </a:r>
          </a:p>
        </p:txBody>
      </p:sp>
      <p:sp>
        <p:nvSpPr>
          <p:cNvPr id="525315" name="Rectangle 3"/>
          <p:cNvSpPr>
            <a:spLocks noGrp="1" noChangeArrowheads="1"/>
          </p:cNvSpPr>
          <p:nvPr>
            <p:ph idx="1"/>
          </p:nvPr>
        </p:nvSpPr>
        <p:spPr>
          <a:xfrm>
            <a:off x="1007604" y="1692266"/>
            <a:ext cx="7341710" cy="3263504"/>
          </a:xfrm>
        </p:spPr>
        <p:txBody>
          <a:bodyPr vert="horz" wrap="square" lIns="68580" tIns="34290" rIns="68580" bIns="34290" numCol="1" anchor="t" anchorCtr="0" compatLnSpc="1">
            <a:normAutofit/>
          </a:bodyPr>
          <a:lstStyle/>
          <a:p>
            <a:pPr>
              <a:lnSpc>
                <a:spcPct val="160000"/>
              </a:lnSpc>
              <a:buClrTx/>
              <a:defRPr/>
            </a:pPr>
            <a:r>
              <a:rPr lang="zh-CN" altLang="en-US" dirty="0"/>
              <a:t>关系的完整性</a:t>
            </a:r>
          </a:p>
          <a:p>
            <a:pPr lvl="1" fontAlgn="base">
              <a:lnSpc>
                <a:spcPct val="160000"/>
              </a:lnSpc>
              <a:spcAft>
                <a:spcPct val="0"/>
              </a:spcAft>
              <a:buClrTx/>
              <a:buSzPct val="100000"/>
              <a:defRPr/>
            </a:pPr>
            <a:r>
              <a:rPr lang="zh-CN" altLang="en-US" dirty="0"/>
              <a:t> 实体完整性</a:t>
            </a:r>
          </a:p>
          <a:p>
            <a:pPr lvl="1" fontAlgn="base">
              <a:lnSpc>
                <a:spcPct val="160000"/>
              </a:lnSpc>
              <a:spcAft>
                <a:spcPct val="0"/>
              </a:spcAft>
              <a:buClrTx/>
              <a:buSzPct val="100000"/>
              <a:defRPr/>
            </a:pPr>
            <a:r>
              <a:rPr lang="zh-CN" altLang="en-US" dirty="0"/>
              <a:t> 参照完整性</a:t>
            </a:r>
          </a:p>
          <a:p>
            <a:pPr lvl="2" fontAlgn="base">
              <a:lnSpc>
                <a:spcPct val="160000"/>
              </a:lnSpc>
              <a:spcAft>
                <a:spcPct val="0"/>
              </a:spcAft>
              <a:buClrTx/>
              <a:buSzPct val="87000"/>
              <a:defRPr/>
            </a:pPr>
            <a:r>
              <a:rPr lang="zh-CN" altLang="en-US" dirty="0"/>
              <a:t>外码</a:t>
            </a:r>
          </a:p>
          <a:p>
            <a:pPr lvl="1" fontAlgn="base">
              <a:lnSpc>
                <a:spcPct val="160000"/>
              </a:lnSpc>
              <a:spcAft>
                <a:spcPct val="0"/>
              </a:spcAft>
              <a:buSzPct val="100000"/>
              <a:defRPr/>
            </a:pPr>
            <a:r>
              <a:rPr lang="zh-CN" altLang="en-US" dirty="0"/>
              <a:t> 用户定义的完整性</a:t>
            </a:r>
          </a:p>
          <a:p>
            <a:pPr marL="557213" lvl="1" indent="-214313" defTabSz="685800" fontAlgn="base">
              <a:lnSpc>
                <a:spcPct val="160000"/>
              </a:lnSpc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n"/>
              <a:defRPr/>
            </a:pPr>
            <a:endParaRPr lang="zh-CN" altLang="en-US" sz="1800" b="1" kern="0" dirty="0"/>
          </a:p>
          <a:p>
            <a:pPr marL="257175" indent="-257175" defTabSz="685800" fontAlgn="base">
              <a:spcBef>
                <a:spcPct val="2000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v"/>
              <a:defRPr/>
            </a:pPr>
            <a:endParaRPr lang="en-US" altLang="zh-CN" sz="2100" b="1" kern="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68580" tIns="34290" rIns="68580" bIns="34290" rtlCol="0" anchor="ctr" anchorCtr="0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eaLnBrk="1" hangingPunct="1"/>
            <a:r>
              <a:rPr lang="zh-CN" altLang="en-US" sz="2700"/>
              <a:t>本章小结</a:t>
            </a:r>
            <a:r>
              <a:rPr lang="zh-CN" altLang="en-US" sz="2700" dirty="0"/>
              <a:t>（续）</a:t>
            </a:r>
          </a:p>
        </p:txBody>
      </p:sp>
      <p:sp>
        <p:nvSpPr>
          <p:cNvPr id="188419" name="Rectangle 3"/>
          <p:cNvSpPr>
            <a:spLocks noGrp="1"/>
          </p:cNvSpPr>
          <p:nvPr>
            <p:ph idx="1"/>
          </p:nvPr>
        </p:nvSpPr>
        <p:spPr>
          <a:xfrm>
            <a:off x="1115616" y="1692266"/>
            <a:ext cx="7233698" cy="3263504"/>
          </a:xfrm>
        </p:spPr>
        <p:txBody>
          <a:bodyPr vert="horz" wrap="square" lIns="68580" tIns="34290" rIns="68580" bIns="34290" anchor="t" anchorCtr="0">
            <a:normAutofit/>
          </a:bodyPr>
          <a:lstStyle/>
          <a:p>
            <a:pPr eaLnBrk="1" hangingPunct="1">
              <a:lnSpc>
                <a:spcPct val="160000"/>
              </a:lnSpc>
            </a:pPr>
            <a:r>
              <a:rPr lang="zh-CN" altLang="en-US" dirty="0"/>
              <a:t>关系数据语言</a:t>
            </a:r>
          </a:p>
          <a:p>
            <a:pPr lvl="1" eaLnBrk="1" hangingPunct="1">
              <a:lnSpc>
                <a:spcPct val="160000"/>
              </a:lnSpc>
            </a:pPr>
            <a:r>
              <a:rPr lang="zh-CN" altLang="en-US" dirty="0"/>
              <a:t> 关系代数语言</a:t>
            </a:r>
          </a:p>
          <a:p>
            <a:pPr lvl="1" eaLnBrk="1" hangingPunct="1">
              <a:lnSpc>
                <a:spcPct val="160000"/>
              </a:lnSpc>
            </a:pPr>
            <a:r>
              <a:rPr lang="zh-CN" altLang="en-US"/>
              <a:t> 关系</a:t>
            </a:r>
            <a:r>
              <a:rPr lang="zh-CN" altLang="en-US" dirty="0"/>
              <a:t>演算语言</a:t>
            </a:r>
          </a:p>
          <a:p>
            <a:pPr lvl="2" eaLnBrk="1" hangingPunct="1">
              <a:lnSpc>
                <a:spcPct val="16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元组关系演算语言  </a:t>
            </a:r>
            <a:r>
              <a:rPr lang="en-US" altLang="zh-CN" sz="1650" dirty="0"/>
              <a:t>ALPHA</a:t>
            </a:r>
          </a:p>
          <a:p>
            <a:pPr lvl="2" eaLnBrk="1" hangingPunct="1">
              <a:lnSpc>
                <a:spcPct val="160000"/>
              </a:lnSpc>
              <a:buSzPct val="87000"/>
              <a:buFont typeface="Wingdings" panose="05000000000000000000" pitchFamily="2" charset="2"/>
              <a:buChar char="l"/>
            </a:pPr>
            <a:r>
              <a:rPr lang="zh-CN" altLang="en-US" sz="1650" dirty="0"/>
              <a:t>域关系演算语言      </a:t>
            </a:r>
            <a:r>
              <a:rPr lang="en-US" altLang="zh-CN" sz="1650" dirty="0"/>
              <a:t>QBE</a:t>
            </a:r>
          </a:p>
          <a:p>
            <a:pPr eaLnBrk="1" hangingPunct="1">
              <a:buNone/>
            </a:pPr>
            <a:endParaRPr lang="en-US" altLang="zh-CN" dirty="0"/>
          </a:p>
          <a:p>
            <a:pPr eaLnBrk="1" hangingPunct="1"/>
            <a:endParaRPr lang="en-US" altLang="zh-CN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2160</TotalTime>
  <Words>7627</Words>
  <Application>Microsoft Office PowerPoint</Application>
  <PresentationFormat>全屏显示(4:3)</PresentationFormat>
  <Paragraphs>1682</Paragraphs>
  <Slides>119</Slides>
  <Notes>3</Notes>
  <HiddenSlides>1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119</vt:i4>
      </vt:variant>
    </vt:vector>
  </HeadingPairs>
  <TitlesOfParts>
    <vt:vector size="133" baseType="lpstr">
      <vt:lpstr>黑体</vt:lpstr>
      <vt:lpstr>SimSun</vt:lpstr>
      <vt:lpstr>SimSun</vt:lpstr>
      <vt:lpstr>Arial</vt:lpstr>
      <vt:lpstr>Calibri</vt:lpstr>
      <vt:lpstr>Lucida Sans Unicode</vt:lpstr>
      <vt:lpstr>Symbol</vt:lpstr>
      <vt:lpstr>Times New Roman</vt:lpstr>
      <vt:lpstr>Verdana</vt:lpstr>
      <vt:lpstr>Wingdings</vt:lpstr>
      <vt:lpstr>Wingdings 2</vt:lpstr>
      <vt:lpstr>Wingdings 3</vt:lpstr>
      <vt:lpstr>聚合</vt:lpstr>
      <vt:lpstr>Microsoft Equation 3.0</vt:lpstr>
      <vt:lpstr>第二章 关系数据库</vt:lpstr>
      <vt:lpstr>关系模型</vt:lpstr>
      <vt:lpstr>第2章 关系数据库</vt:lpstr>
      <vt:lpstr>2.1  关系模型的数据结构及形式化定义</vt:lpstr>
      <vt:lpstr>2.1.1 关系</vt:lpstr>
      <vt:lpstr>关系（续）</vt:lpstr>
      <vt:lpstr>1. 域（domain）</vt:lpstr>
      <vt:lpstr>2. 笛卡儿积（Cartesian product）</vt:lpstr>
      <vt:lpstr>笛卡儿积（续）</vt:lpstr>
      <vt:lpstr>PowerPoint 演示文稿</vt:lpstr>
      <vt:lpstr>笛卡儿积（续）</vt:lpstr>
      <vt:lpstr>笛卡儿积（续）</vt:lpstr>
      <vt:lpstr>PowerPoint 演示文稿</vt:lpstr>
      <vt:lpstr>3. 关系（relation）</vt:lpstr>
      <vt:lpstr>关系（续）</vt:lpstr>
      <vt:lpstr>关系（续）</vt:lpstr>
      <vt:lpstr>关系（续）</vt:lpstr>
      <vt:lpstr>关系（续）</vt:lpstr>
      <vt:lpstr>关系（续）</vt:lpstr>
      <vt:lpstr>关系（续）</vt:lpstr>
      <vt:lpstr>基本关系的性质（续）</vt:lpstr>
      <vt:lpstr>2.1  关系数据结构</vt:lpstr>
      <vt:lpstr>2.1.2  关系模式</vt:lpstr>
      <vt:lpstr>1．什么是关系模式</vt:lpstr>
      <vt:lpstr>2．定义关系模式</vt:lpstr>
      <vt:lpstr>定义关系模式 （续）</vt:lpstr>
      <vt:lpstr>定义关系模式 （续）</vt:lpstr>
      <vt:lpstr>定义关系模式 （续）</vt:lpstr>
      <vt:lpstr>3.  关系模式与关系</vt:lpstr>
      <vt:lpstr>2.1  关系数据结构</vt:lpstr>
      <vt:lpstr>2.1.3  关系数据库</vt:lpstr>
      <vt:lpstr>关系数据库（续）</vt:lpstr>
      <vt:lpstr>关系数据库（续）</vt:lpstr>
      <vt:lpstr>关系数据库（续）</vt:lpstr>
      <vt:lpstr>关系数据库（续）</vt:lpstr>
      <vt:lpstr>2.1  关系数据结构</vt:lpstr>
      <vt:lpstr>2.1.4   关系模型的存储结构</vt:lpstr>
      <vt:lpstr>第2章 关系数据库</vt:lpstr>
      <vt:lpstr>2.2.1 基本的关系操作</vt:lpstr>
      <vt:lpstr>2.2.2 关系数据语言的分类</vt:lpstr>
      <vt:lpstr>第2章 关系数据库</vt:lpstr>
      <vt:lpstr>关系的完整性</vt:lpstr>
      <vt:lpstr>2.3 关系的完整性</vt:lpstr>
      <vt:lpstr>2.3.1 实体完整性</vt:lpstr>
      <vt:lpstr>实体完整性（续）</vt:lpstr>
      <vt:lpstr>2.3  关系的完整性</vt:lpstr>
      <vt:lpstr>2.3.2 参照完整性</vt:lpstr>
      <vt:lpstr>1. 关系间的引用</vt:lpstr>
      <vt:lpstr>关系间的引用（续）</vt:lpstr>
      <vt:lpstr>关系间的引用（续）</vt:lpstr>
      <vt:lpstr>2．外码（foreign key）</vt:lpstr>
      <vt:lpstr>PowerPoint 演示文稿</vt:lpstr>
      <vt:lpstr>PowerPoint 演示文稿</vt:lpstr>
      <vt:lpstr>PowerPoint 演示文稿</vt:lpstr>
      <vt:lpstr>外码（续）</vt:lpstr>
      <vt:lpstr>3. 参照完整性约束</vt:lpstr>
      <vt:lpstr>参照完整性约束（续）</vt:lpstr>
      <vt:lpstr>参照完整性约束（续）</vt:lpstr>
      <vt:lpstr>参照完整性约束（续）</vt:lpstr>
      <vt:lpstr>2.3 关系的完整性</vt:lpstr>
      <vt:lpstr>2.3.3 用户定义的完整性</vt:lpstr>
      <vt:lpstr>用户定义的完整性（续）</vt:lpstr>
      <vt:lpstr>第2章 关系数据库</vt:lpstr>
      <vt:lpstr>2.4 关系代数</vt:lpstr>
      <vt:lpstr>2.4 关系代数</vt:lpstr>
      <vt:lpstr>2.4 关系代数</vt:lpstr>
      <vt:lpstr>（1） 并（union）</vt:lpstr>
      <vt:lpstr>并（续）</vt:lpstr>
      <vt:lpstr>（2）差（difference）</vt:lpstr>
      <vt:lpstr>差（续）</vt:lpstr>
      <vt:lpstr>（3） 交（intersection）</vt:lpstr>
      <vt:lpstr>交 （续）</vt:lpstr>
      <vt:lpstr>（4） 笛卡儿积（Cartesian product）</vt:lpstr>
      <vt:lpstr>笛卡儿积 （续）</vt:lpstr>
      <vt:lpstr>2.4 关系代数</vt:lpstr>
      <vt:lpstr>2.4.2 专门的关系运算</vt:lpstr>
      <vt:lpstr>专门的关系运算（续）</vt:lpstr>
      <vt:lpstr>专门的关系运算（续）</vt:lpstr>
      <vt:lpstr>专门的关系运算（续）</vt:lpstr>
      <vt:lpstr>专门的关系运算（续）</vt:lpstr>
      <vt:lpstr>专门的关系运算（续）</vt:lpstr>
      <vt:lpstr>专门的关系运算（续）</vt:lpstr>
      <vt:lpstr>专门的关系运算（续）</vt:lpstr>
      <vt:lpstr>专门的关系运算（续）</vt:lpstr>
      <vt:lpstr>1. 选择（selection） </vt:lpstr>
      <vt:lpstr>选择（续）</vt:lpstr>
      <vt:lpstr>选择（续）</vt:lpstr>
      <vt:lpstr>选择（续）</vt:lpstr>
      <vt:lpstr>2. 投影（projection） </vt:lpstr>
      <vt:lpstr>投影（续）</vt:lpstr>
      <vt:lpstr>投影（续）</vt:lpstr>
      <vt:lpstr>3. 连接（join） </vt:lpstr>
      <vt:lpstr> 连接（续） </vt:lpstr>
      <vt:lpstr> 连接（续） </vt:lpstr>
      <vt:lpstr>连接（续）</vt:lpstr>
      <vt:lpstr>连接（续）</vt:lpstr>
      <vt:lpstr>PowerPoint 演示文稿</vt:lpstr>
      <vt:lpstr>连接（续）</vt:lpstr>
      <vt:lpstr>连接（续）</vt:lpstr>
      <vt:lpstr>连接（续）</vt:lpstr>
      <vt:lpstr>连接（续）</vt:lpstr>
      <vt:lpstr>连接（续）</vt:lpstr>
      <vt:lpstr>连接（续）</vt:lpstr>
      <vt:lpstr>连接（续）</vt:lpstr>
      <vt:lpstr>4. 除（division） </vt:lpstr>
      <vt:lpstr>除运算（续）</vt:lpstr>
      <vt:lpstr>除运算（续）</vt:lpstr>
      <vt:lpstr>除运算（续）</vt:lpstr>
      <vt:lpstr>除运算（续）</vt:lpstr>
      <vt:lpstr>综合举例</vt:lpstr>
      <vt:lpstr>综合举例（续）</vt:lpstr>
      <vt:lpstr>PowerPoint 演示文稿</vt:lpstr>
      <vt:lpstr>小结 </vt:lpstr>
      <vt:lpstr>第2章 关系数据库</vt:lpstr>
      <vt:lpstr>本章小结</vt:lpstr>
      <vt:lpstr>本章小结（续）</vt:lpstr>
      <vt:lpstr>本章小结（续）</vt:lpstr>
      <vt:lpstr>本章小结（续）</vt:lpstr>
      <vt:lpstr>本章小结（续）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第二章 关系数据库</dc:title>
  <dc:creator>rui miao</dc:creator>
  <cp:lastModifiedBy>rui miao</cp:lastModifiedBy>
  <cp:revision>58</cp:revision>
  <dcterms:created xsi:type="dcterms:W3CDTF">2017-03-01T02:31:54Z</dcterms:created>
  <dcterms:modified xsi:type="dcterms:W3CDTF">2024-03-12T02:19:54Z</dcterms:modified>
</cp:coreProperties>
</file>