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620" r:id="rId6"/>
    <p:sldId id="258" r:id="rId7"/>
    <p:sldId id="622" r:id="rId8"/>
    <p:sldId id="623" r:id="rId9"/>
    <p:sldId id="624" r:id="rId10"/>
    <p:sldId id="625" r:id="rId11"/>
    <p:sldId id="626" r:id="rId12"/>
    <p:sldId id="627" r:id="rId13"/>
    <p:sldId id="628" r:id="rId14"/>
    <p:sldId id="629" r:id="rId15"/>
    <p:sldId id="630" r:id="rId16"/>
    <p:sldId id="631" r:id="rId17"/>
    <p:sldId id="632" r:id="rId18"/>
    <p:sldId id="492" r:id="rId19"/>
    <p:sldId id="633" r:id="rId20"/>
    <p:sldId id="634" r:id="rId21"/>
    <p:sldId id="635" r:id="rId22"/>
    <p:sldId id="491" r:id="rId23"/>
    <p:sldId id="621" r:id="rId24"/>
    <p:sldId id="616" r:id="rId25"/>
    <p:sldId id="617" r:id="rId26"/>
    <p:sldId id="263" r:id="rId27"/>
    <p:sldId id="365" r:id="rId28"/>
    <p:sldId id="638" r:id="rId29"/>
    <p:sldId id="639" r:id="rId30"/>
    <p:sldId id="260" r:id="rId31"/>
    <p:sldId id="379" r:id="rId32"/>
    <p:sldId id="337" r:id="rId33"/>
    <p:sldId id="338" r:id="rId34"/>
    <p:sldId id="339" r:id="rId35"/>
    <p:sldId id="340" r:id="rId36"/>
    <p:sldId id="341" r:id="rId37"/>
    <p:sldId id="314" r:id="rId38"/>
    <p:sldId id="261" r:id="rId39"/>
    <p:sldId id="619" r:id="rId40"/>
    <p:sldId id="640" r:id="rId41"/>
    <p:sldId id="262" r:id="rId42"/>
    <p:sldId id="268" r:id="rId43"/>
    <p:sldId id="636" r:id="rId44"/>
    <p:sldId id="637" r:id="rId45"/>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99"/>
    <a:srgbClr val="336600"/>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96" autoAdjust="0"/>
    <p:restoredTop sz="86320" autoAdjust="0"/>
  </p:normalViewPr>
  <p:slideViewPr>
    <p:cSldViewPr showGuides="1">
      <p:cViewPr>
        <p:scale>
          <a:sx n="66" d="100"/>
          <a:sy n="66" d="100"/>
        </p:scale>
        <p:origin x="-1040" y="-116"/>
      </p:cViewPr>
      <p:guideLst>
        <p:guide orient="horz" pos="2160"/>
        <p:guide pos="3840"/>
      </p:guideLst>
    </p:cSldViewPr>
  </p:slideViewPr>
  <p:outlineViewPr>
    <p:cViewPr>
      <p:scale>
        <a:sx n="33" d="100"/>
        <a:sy n="33" d="100"/>
      </p:scale>
      <p:origin x="0" y="9832"/>
    </p:cViewPr>
  </p:outlineViewPr>
  <p:notesTextViewPr>
    <p:cViewPr>
      <p:scale>
        <a:sx n="100" d="100"/>
        <a:sy n="100" d="100"/>
      </p:scale>
      <p:origin x="0" y="0"/>
    </p:cViewPr>
  </p:notesTextViewPr>
  <p:sorterViewPr>
    <p:cViewPr>
      <p:scale>
        <a:sx n="66" d="100"/>
        <a:sy n="66" d="100"/>
      </p:scale>
      <p:origin x="0" y="947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9CD113-60FA-49F0-A61E-3AA90320F6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17A147-8AFC-4343-A9B6-F0DBDD978E5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117A147-8AFC-4343-A9B6-F0DBDD978E5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117A147-8AFC-4343-A9B6-F0DBDD978E5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914400" y="3196686"/>
            <a:ext cx="103632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914400" y="1676401"/>
            <a:ext cx="10363200" cy="1538286"/>
          </a:xfrm>
        </p:spPr>
        <p:txBody>
          <a:bodyPr anchor="b"/>
          <a:lstStyle/>
          <a:p>
            <a:r>
              <a:rPr kumimoji="0" lang="zh-CN" altLang="en-US" dirty="0" smtClean="0"/>
              <a:t>单击此处编辑母版标题样式</a:t>
            </a:r>
            <a:endParaRPr kumimoji="0" lang="en-US" dirty="0"/>
          </a:p>
        </p:txBody>
      </p:sp>
      <p:sp>
        <p:nvSpPr>
          <p:cNvPr id="3" name="副标题 2"/>
          <p:cNvSpPr>
            <a:spLocks noGrp="1"/>
          </p:cNvSpPr>
          <p:nvPr>
            <p:ph type="subTitle" idx="1"/>
          </p:nvPr>
        </p:nvSpPr>
        <p:spPr>
          <a:xfrm>
            <a:off x="1828800" y="3214686"/>
            <a:ext cx="8534400" cy="1752600"/>
          </a:xfrm>
        </p:spPr>
        <p:txBody>
          <a:bodyPr/>
          <a:lstStyle>
            <a:lvl1pPr marL="0" indent="0" algn="ctr">
              <a:buNone/>
              <a:defRPr>
                <a:solidFill>
                  <a:srgbClr val="00339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dirty="0" smtClean="0"/>
              <a:t>单击此处编辑母版副标题样式</a:t>
            </a:r>
            <a:endParaRPr kumimoji="0" lang="en-US" dirty="0"/>
          </a:p>
        </p:txBody>
      </p:sp>
      <p:sp>
        <p:nvSpPr>
          <p:cNvPr id="4" name="日期占位符 3"/>
          <p:cNvSpPr>
            <a:spLocks noGrp="1"/>
          </p:cNvSpPr>
          <p:nvPr>
            <p:ph type="dt" sz="half" idx="10"/>
          </p:nvPr>
        </p:nvSpPr>
        <p:spPr/>
        <p:txBody>
          <a:bodyPr/>
          <a:lstStyle>
            <a:lvl1pPr>
              <a:defRPr sz="1400" b="0">
                <a:solidFill>
                  <a:schemeClr val="tx1"/>
                </a:solidFill>
              </a:defRPr>
            </a:lvl1pPr>
          </a:lstStyle>
          <a:p>
            <a:fld id="{BEB22B00-983D-47BC-93D3-23092505CE44}" type="datetime1">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1400" b="1">
                <a:solidFill>
                  <a:schemeClr val="tx1"/>
                </a:solidFill>
              </a:defRPr>
            </a:lvl1pPr>
          </a:lstStyle>
          <a:p>
            <a:fld id="{0C913308-F349-4B6D-A68A-DD1791B4A57B}"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lvl1pPr>
              <a:defRPr>
                <a:solidFill>
                  <a:srgbClr val="003399"/>
                </a:solidFill>
              </a:defRPr>
            </a:lvl1pPr>
            <a:lvl3pPr>
              <a:defRPr>
                <a:solidFill>
                  <a:srgbClr val="336600"/>
                </a:solidFill>
              </a:defRPr>
            </a:lvl3pPr>
          </a:lstStyle>
          <a:p>
            <a:pPr lvl="0" eaLnBrk="1" latinLnBrk="0" hangingPunct="1"/>
            <a:r>
              <a:rPr lang="zh-CN" altLang="en-US" dirty="0" smtClean="0"/>
              <a:t>单击此处编辑母版文本样式</a:t>
            </a:r>
            <a:endParaRPr lang="zh-CN" altLang="en-US" dirty="0" smtClean="0"/>
          </a:p>
          <a:p>
            <a:pPr lvl="1" eaLnBrk="1" latinLnBrk="0" hangingPunct="1"/>
            <a:r>
              <a:rPr lang="zh-CN" altLang="en-US" dirty="0" smtClean="0"/>
              <a:t>第二级</a:t>
            </a:r>
            <a:endParaRPr lang="zh-CN" altLang="en-US" dirty="0" smtClean="0"/>
          </a:p>
          <a:p>
            <a:pPr lvl="2" eaLnBrk="1" latinLnBrk="0" hangingPunct="1"/>
            <a:r>
              <a:rPr lang="zh-CN" altLang="en-US" dirty="0" smtClean="0"/>
              <a:t>第三级</a:t>
            </a:r>
            <a:endParaRPr lang="zh-CN" altLang="en-US" dirty="0" smtClean="0"/>
          </a:p>
          <a:p>
            <a:pPr lvl="3" eaLnBrk="1" latinLnBrk="0" hangingPunct="1"/>
            <a:r>
              <a:rPr lang="zh-CN" altLang="en-US" dirty="0" smtClean="0"/>
              <a:t>第四级</a:t>
            </a:r>
            <a:endParaRPr lang="zh-CN" altLang="en-US" dirty="0" smtClean="0"/>
          </a:p>
          <a:p>
            <a:pPr lvl="4" eaLnBrk="1" latinLnBrk="0" hangingPunct="1"/>
            <a:r>
              <a:rPr lang="zh-CN" altLang="en-US" dirty="0" smtClean="0"/>
              <a:t>第五级</a:t>
            </a:r>
            <a:endParaRPr kumimoji="0" lang="en-US" dirty="0"/>
          </a:p>
        </p:txBody>
      </p:sp>
      <p:sp>
        <p:nvSpPr>
          <p:cNvPr id="4" name="日期占位符 3"/>
          <p:cNvSpPr>
            <a:spLocks noGrp="1"/>
          </p:cNvSpPr>
          <p:nvPr>
            <p:ph type="dt" sz="half" idx="10"/>
          </p:nvPr>
        </p:nvSpPr>
        <p:spPr>
          <a:xfrm>
            <a:off x="97536" y="6400800"/>
            <a:ext cx="4267200" cy="283800"/>
          </a:xfrm>
        </p:spPr>
        <p:txBody>
          <a:bodyPr/>
          <a:lstStyle>
            <a:lvl1pPr>
              <a:defRPr sz="1400" b="0">
                <a:solidFill>
                  <a:schemeClr val="tx1"/>
                </a:solidFill>
              </a:defRPr>
            </a:lvl1pPr>
          </a:lstStyle>
          <a:p>
            <a:fld id="{99442DE7-C181-48F1-A0FB-FF931151AB84}" type="datetime1">
              <a:rPr lang="zh-CN" altLang="en-US" smtClean="0"/>
            </a:fld>
            <a:endParaRPr lang="zh-CN" altLang="en-US" dirty="0"/>
          </a:p>
        </p:txBody>
      </p:sp>
      <p:sp>
        <p:nvSpPr>
          <p:cNvPr id="5" name="页脚占位符 4"/>
          <p:cNvSpPr>
            <a:spLocks noGrp="1"/>
          </p:cNvSpPr>
          <p:nvPr>
            <p:ph type="ftr" sz="quarter" idx="11"/>
          </p:nvPr>
        </p:nvSpPr>
        <p:spPr>
          <a:xfrm>
            <a:off x="7107936" y="6400800"/>
            <a:ext cx="4978400" cy="283800"/>
          </a:xfrm>
        </p:spPr>
        <p:txBody>
          <a:bodyPr/>
          <a:lstStyle/>
          <a:p>
            <a:endParaRPr lang="zh-CN" altLang="en-US"/>
          </a:p>
        </p:txBody>
      </p:sp>
      <p:sp>
        <p:nvSpPr>
          <p:cNvPr id="6" name="灯片编号占位符 5"/>
          <p:cNvSpPr>
            <a:spLocks noGrp="1"/>
          </p:cNvSpPr>
          <p:nvPr>
            <p:ph type="sldNum" sz="quarter" idx="12"/>
          </p:nvPr>
        </p:nvSpPr>
        <p:spPr/>
        <p:txBody>
          <a:bodyPr/>
          <a:lstStyle>
            <a:lvl1pPr>
              <a:defRPr sz="1400" b="1">
                <a:solidFill>
                  <a:schemeClr val="tx1"/>
                </a:solidFill>
              </a:defRPr>
            </a:lvl1pPr>
          </a:lstStyle>
          <a:p>
            <a:fld id="{0C913308-F349-4B6D-A68A-DD1791B4A57B}"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914400" y="3143248"/>
            <a:ext cx="103632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963084" y="3143248"/>
            <a:ext cx="103632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963084" y="1643061"/>
            <a:ext cx="103632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EA99AB6B-7688-4FB1-8288-26E081A16296}"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809C9A96-0401-42C3-8F06-05B6521BAC55}"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0312D330-1239-4A9C-89AA-02C8717660AD}" type="datetime1">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1BF615C1-66C2-4D68-8C0E-42D281029920}"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91E0C8-92AE-4B4B-80AA-232DBC8EF51C}"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3714733" y="1053546"/>
            <a:ext cx="7872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3714733" y="228600"/>
            <a:ext cx="7867669"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3714733" y="1142984"/>
            <a:ext cx="7867667"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609607" y="1142984"/>
            <a:ext cx="3009877"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6118AC65-BD18-4BA2-8B68-F6BCBAE8F7A3}"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11200" y="304800"/>
            <a:ext cx="85344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935403" y="1143000"/>
            <a:ext cx="9630997"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3149600" y="5410200"/>
            <a:ext cx="7543851"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A7000AD-6304-47DE-9491-12CF57B0F482}"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95231E1A-2927-4CA8-844D-649286D4C322}"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7" name="矩形 6"/>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20275" y="274638"/>
            <a:ext cx="1962125"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609600" y="274638"/>
            <a:ext cx="8915424" cy="6011882"/>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B7970C91-669E-4BE3-B0E1-082CDF8E4801}"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3A0706-9BC5-4EE1-8852-D366AD503AD8}"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12192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609600" y="274638"/>
            <a:ext cx="109728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09600" y="1600200"/>
            <a:ext cx="10972800" cy="4686320"/>
          </a:xfrm>
          <a:prstGeom prst="rect">
            <a:avLst/>
          </a:prstGeom>
        </p:spPr>
        <p:txBody>
          <a:bodyPr vert="horz" rtlCol="0">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101600" y="6400800"/>
            <a:ext cx="42672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0CD70436-0D26-4DD8-9D4D-6310F22E4F0A}" type="datetime1">
              <a:rPr lang="zh-CN" altLang="en-US" smtClean="0"/>
            </a:fld>
            <a:endParaRPr lang="zh-CN" altLang="en-US"/>
          </a:p>
        </p:txBody>
      </p:sp>
      <p:sp>
        <p:nvSpPr>
          <p:cNvPr id="5" name="页脚占位符 4"/>
          <p:cNvSpPr>
            <a:spLocks noGrp="1"/>
          </p:cNvSpPr>
          <p:nvPr>
            <p:ph type="ftr" sz="quarter" idx="3"/>
          </p:nvPr>
        </p:nvSpPr>
        <p:spPr>
          <a:xfrm>
            <a:off x="7112000" y="6400800"/>
            <a:ext cx="49784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5486400" y="6400800"/>
            <a:ext cx="12192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0C913308-F349-4B6D-A68A-DD1791B4A57B}" type="slidenum">
              <a:rPr lang="zh-CN" altLang="en-US" smtClean="0"/>
            </a:fld>
            <a:endParaRPr lang="zh-CN" altLang="en-US"/>
          </a:p>
        </p:txBody>
      </p:sp>
      <p:sp>
        <p:nvSpPr>
          <p:cNvPr id="8" name="矩形 7"/>
          <p:cNvSpPr/>
          <p:nvPr/>
        </p:nvSpPr>
        <p:spPr>
          <a:xfrm>
            <a:off x="0" y="0"/>
            <a:ext cx="12192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panose="05020102010507070707"/>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panose="05020102010507070707"/>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panose="05020102010507070707"/>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25163;&#24037;&#20250;&#35745;.ppt"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25163;&#24037;&#20250;&#35745;.ppt" TargetMode="Externa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25163;&#24037;&#20250;&#35745;.pp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智能会计信息系统</a:t>
            </a:r>
            <a:endParaRPr lang="zh-CN" altLang="en-US" dirty="0"/>
          </a:p>
        </p:txBody>
      </p:sp>
      <p:sp>
        <p:nvSpPr>
          <p:cNvPr id="3" name="副标题 2"/>
          <p:cNvSpPr>
            <a:spLocks noGrp="1"/>
          </p:cNvSpPr>
          <p:nvPr>
            <p:ph type="subTitle" idx="1"/>
          </p:nvPr>
        </p:nvSpPr>
        <p:spPr/>
        <p:txBody>
          <a:bodyPr/>
          <a:lstStyle/>
          <a:p>
            <a:endParaRPr lang="zh-CN" altLang="en-US" dirty="0" smtClean="0"/>
          </a:p>
          <a:p>
            <a:endParaRPr lang="zh-CN" altLang="en-US" dirty="0" smtClean="0"/>
          </a:p>
          <a:p>
            <a:r>
              <a:rPr lang="zh-CN" altLang="en-US" dirty="0" smtClean="0"/>
              <a:t>程砚秋</a:t>
            </a:r>
            <a:endParaRPr lang="zh-CN" altLang="en-US" dirty="0"/>
          </a:p>
        </p:txBody>
      </p:sp>
      <p:sp>
        <p:nvSpPr>
          <p:cNvPr id="4" name="日期占位符 3"/>
          <p:cNvSpPr>
            <a:spLocks noGrp="1"/>
          </p:cNvSpPr>
          <p:nvPr>
            <p:ph type="dt" sz="half" idx="10"/>
          </p:nvPr>
        </p:nvSpPr>
        <p:spPr/>
        <p:txBody>
          <a:bodyPr/>
          <a:lstStyle/>
          <a:p>
            <a:fld id="{7DC0A76D-723A-4A9B-B200-C8758ECA80A9}"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课程导论</a:t>
            </a:r>
            <a:endParaRPr lang="zh-CN" altLang="en-US" dirty="0"/>
          </a:p>
        </p:txBody>
      </p:sp>
      <p:sp>
        <p:nvSpPr>
          <p:cNvPr id="3" name="内容占位符 2"/>
          <p:cNvSpPr>
            <a:spLocks noGrp="1"/>
          </p:cNvSpPr>
          <p:nvPr>
            <p:ph idx="1"/>
          </p:nvPr>
        </p:nvSpPr>
        <p:spPr/>
        <p:txBody>
          <a:bodyPr/>
          <a:lstStyle/>
          <a:p>
            <a:r>
              <a:rPr lang="zh-CN" altLang="en-US" dirty="0" smtClean="0">
                <a:solidFill>
                  <a:srgbClr val="FF0000"/>
                </a:solidFill>
                <a:highlight>
                  <a:srgbClr val="FFFF00"/>
                </a:highlight>
              </a:rPr>
              <a:t>智能会计信息系统的性质</a:t>
            </a:r>
            <a:endParaRPr lang="en-US" altLang="zh-CN" dirty="0" smtClean="0"/>
          </a:p>
          <a:p>
            <a:r>
              <a:rPr lang="zh-CN" altLang="en-US" dirty="0" smtClean="0"/>
              <a:t>课程基本情况</a:t>
            </a:r>
            <a:endParaRPr lang="en-US" altLang="zh-CN" dirty="0" smtClean="0"/>
          </a:p>
          <a:p>
            <a:r>
              <a:rPr lang="zh-CN" altLang="en-US" dirty="0" smtClean="0"/>
              <a:t>为什么要学</a:t>
            </a:r>
            <a:endParaRPr lang="en-US" altLang="zh-CN" dirty="0" smtClean="0"/>
          </a:p>
          <a:p>
            <a:r>
              <a:rPr lang="zh-CN" altLang="en-US" dirty="0" smtClean="0"/>
              <a:t>课程培养目标</a:t>
            </a:r>
            <a:endParaRPr lang="en-US" altLang="zh-CN" dirty="0" smtClean="0"/>
          </a:p>
          <a:p>
            <a:r>
              <a:rPr lang="zh-CN" altLang="en-US" dirty="0" smtClean="0"/>
              <a:t>课程教学目标</a:t>
            </a:r>
            <a:endParaRPr lang="en-US" altLang="zh-CN" dirty="0" smtClean="0"/>
          </a:p>
          <a:p>
            <a:r>
              <a:rPr lang="zh-CN" altLang="en-US" dirty="0" smtClean="0"/>
              <a:t>课程考核方式</a:t>
            </a:r>
            <a:endParaRPr lang="zh-CN" altLang="en-US" dirty="0"/>
          </a:p>
        </p:txBody>
      </p:sp>
      <p:sp>
        <p:nvSpPr>
          <p:cNvPr id="4" name="日期占位符 3"/>
          <p:cNvSpPr>
            <a:spLocks noGrp="1"/>
          </p:cNvSpPr>
          <p:nvPr>
            <p:ph type="dt" sz="half" idx="10"/>
          </p:nvPr>
        </p:nvSpPr>
        <p:spPr/>
        <p:txBody>
          <a:bodyPr/>
          <a:lstStyle/>
          <a:p>
            <a:fld id="{9A963E02-453A-46C8-BEC7-4C6077FD363C}"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智能会计信息系统的性质</a:t>
            </a:r>
            <a:endParaRPr lang="zh-CN" altLang="en-US"/>
          </a:p>
        </p:txBody>
      </p:sp>
      <p:sp>
        <p:nvSpPr>
          <p:cNvPr id="3" name="内容占位符 2"/>
          <p:cNvSpPr>
            <a:spLocks noGrp="1"/>
          </p:cNvSpPr>
          <p:nvPr>
            <p:ph idx="1"/>
          </p:nvPr>
        </p:nvSpPr>
        <p:spPr/>
        <p:txBody>
          <a:bodyPr/>
          <a:p>
            <a:r>
              <a:rPr lang="zh-CN" altLang="en-US" dirty="0" smtClean="0">
                <a:highlight>
                  <a:srgbClr val="FFFF00"/>
                </a:highlight>
                <a:sym typeface="+mn-ea"/>
              </a:rPr>
              <a:t>智能会计信息系统是</a:t>
            </a:r>
            <a:r>
              <a:rPr lang="zh-CN" altLang="en-US" dirty="0" smtClean="0">
                <a:solidFill>
                  <a:srgbClr val="FF0000"/>
                </a:solidFill>
                <a:highlight>
                  <a:srgbClr val="FFFF00"/>
                </a:highlight>
                <a:sym typeface="+mn-ea"/>
              </a:rPr>
              <a:t>会计信息系统</a:t>
            </a:r>
            <a:r>
              <a:rPr lang="zh-CN" altLang="en-US" dirty="0" smtClean="0">
                <a:highlight>
                  <a:srgbClr val="FFFF00"/>
                </a:highlight>
                <a:sym typeface="+mn-ea"/>
              </a:rPr>
              <a:t>的一个发展阶段。</a:t>
            </a:r>
            <a:endParaRPr lang="zh-CN" altLang="en-US" dirty="0" smtClean="0">
              <a:highlight>
                <a:srgbClr val="FFFF00"/>
              </a:highlight>
              <a:sym typeface="+mn-ea"/>
            </a:endParaRPr>
          </a:p>
          <a:p>
            <a:r>
              <a:rPr lang="zh-CN" altLang="en-US" dirty="0" smtClean="0">
                <a:sym typeface="+mn-ea"/>
              </a:rPr>
              <a:t>智能会计信息系统（</a:t>
            </a:r>
            <a:r>
              <a:rPr lang="en-US" altLang="zh-CN" dirty="0" smtClean="0">
                <a:sym typeface="+mn-ea"/>
              </a:rPr>
              <a:t>Intelligent Accounting Information System</a:t>
            </a:r>
            <a:r>
              <a:rPr lang="zh-CN" altLang="en-US" dirty="0" smtClean="0">
                <a:sym typeface="+mn-ea"/>
              </a:rPr>
              <a:t>，</a:t>
            </a:r>
            <a:r>
              <a:rPr lang="en-US" altLang="zh-CN" dirty="0" smtClean="0">
                <a:sym typeface="+mn-ea"/>
              </a:rPr>
              <a:t>IAIS</a:t>
            </a:r>
            <a:r>
              <a:rPr lang="zh-CN" altLang="en-US" dirty="0" smtClean="0">
                <a:sym typeface="+mn-ea"/>
              </a:rPr>
              <a:t>）是一个融现代信息技术与会计理念于一体的综合性平台，该系统以企业价值创造为核心，依托大数据、人工智能、机器人流程自动化等信息技术，对业财数据进行实时采集、自动核算、智能分析、风险预警和决策支持，实现会计信息的自动化、智能化和实时共享。</a:t>
            </a:r>
            <a:endParaRPr lang="zh-CN" altLang="en-US" dirty="0" smtClean="0">
              <a:sym typeface="+mn-ea"/>
            </a:endParaRPr>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ym typeface="+mn-ea"/>
              </a:rPr>
              <a:t>智能</a:t>
            </a:r>
            <a:r>
              <a:rPr lang="zh-CN" altLang="en-US" dirty="0" smtClean="0"/>
              <a:t>会计信息系统的性质</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会计信息系统是融</a:t>
            </a:r>
            <a:r>
              <a:rPr lang="zh-CN" altLang="en-US" dirty="0" smtClean="0">
                <a:solidFill>
                  <a:srgbClr val="00B050"/>
                </a:solidFill>
              </a:rPr>
              <a:t>会计学</a:t>
            </a:r>
            <a:r>
              <a:rPr lang="zh-CN" altLang="en-US" dirty="0" smtClean="0"/>
              <a:t>、</a:t>
            </a:r>
            <a:r>
              <a:rPr lang="zh-CN" altLang="en-US" dirty="0" smtClean="0">
                <a:solidFill>
                  <a:srgbClr val="FFC000"/>
                </a:solidFill>
              </a:rPr>
              <a:t>计算机技术</a:t>
            </a:r>
            <a:r>
              <a:rPr lang="zh-CN" altLang="en-US" dirty="0" smtClean="0"/>
              <a:t>和</a:t>
            </a:r>
            <a:r>
              <a:rPr lang="zh-CN" altLang="en-US" dirty="0" smtClean="0">
                <a:solidFill>
                  <a:srgbClr val="FF0000"/>
                </a:solidFill>
              </a:rPr>
              <a:t>管理信息系统</a:t>
            </a:r>
            <a:r>
              <a:rPr lang="zh-CN" altLang="en-US" dirty="0" smtClean="0"/>
              <a:t>为一体的边缘学科。</a:t>
            </a:r>
            <a:endParaRPr lang="en-US" altLang="zh-CN" dirty="0" smtClean="0"/>
          </a:p>
          <a:p>
            <a:pPr lvl="1"/>
            <a:r>
              <a:rPr lang="en-US" altLang="zh-CN" dirty="0" smtClean="0"/>
              <a:t>1954</a:t>
            </a:r>
            <a:r>
              <a:rPr lang="zh-CN" altLang="en-US" dirty="0" smtClean="0"/>
              <a:t>年，美国通用电气公司的工资核算系统应用开创了会计数据处理的新纪元，引起了会计数据处理的革命性变革。</a:t>
            </a:r>
            <a:endParaRPr lang="en-US" altLang="zh-CN" dirty="0" smtClean="0"/>
          </a:p>
          <a:p>
            <a:pPr lvl="1"/>
            <a:r>
              <a:rPr lang="zh-CN" altLang="en-US" dirty="0" smtClean="0"/>
              <a:t>会计电算化，</a:t>
            </a:r>
            <a:r>
              <a:rPr lang="en-US" altLang="zh-CN" dirty="0" smtClean="0"/>
              <a:t>1981.08</a:t>
            </a:r>
            <a:r>
              <a:rPr lang="zh-CN" altLang="en-US" dirty="0" smtClean="0"/>
              <a:t>，</a:t>
            </a:r>
            <a:r>
              <a:rPr lang="zh-CN" altLang="en-US" dirty="0" smtClean="0">
                <a:highlight>
                  <a:srgbClr val="FFFF00"/>
                </a:highlight>
              </a:rPr>
              <a:t>财务、会计、成本应用计算机问题讨论会（长春一</a:t>
            </a:r>
            <a:r>
              <a:rPr lang="zh-CN" altLang="en-US" dirty="0" smtClean="0">
                <a:highlight>
                  <a:srgbClr val="FFFF00"/>
                </a:highlight>
              </a:rPr>
              <a:t>汽）</a:t>
            </a:r>
            <a:endParaRPr lang="en-US" altLang="zh-CN" dirty="0" smtClean="0"/>
          </a:p>
          <a:p>
            <a:pPr lvl="2"/>
            <a:r>
              <a:rPr lang="zh-CN" altLang="en-US" b="1" dirty="0" smtClean="0">
                <a:solidFill>
                  <a:srgbClr val="0000FF"/>
                </a:solidFill>
                <a:latin typeface="华文琥珀" panose="02010800040101010101" pitchFamily="2" charset="-122"/>
                <a:ea typeface="华文琥珀" panose="02010800040101010101" pitchFamily="2" charset="-122"/>
                <a:hlinkClick r:id="rId1" action="ppaction://hlinkpres?slideindex=1&amp;slidetitle="/>
              </a:rPr>
              <a:t>手工会计</a:t>
            </a:r>
            <a:r>
              <a:rPr lang="zh-CN" altLang="en-US" b="1" dirty="0" smtClean="0">
                <a:solidFill>
                  <a:srgbClr val="0000FF"/>
                </a:solidFill>
                <a:hlinkClick r:id="rId1" action="ppaction://hlinkpres?slideindex=1&amp;slidetitle="/>
              </a:rPr>
              <a:t>、</a:t>
            </a:r>
            <a:r>
              <a:rPr lang="zh-CN" altLang="en-US" dirty="0" smtClean="0">
                <a:hlinkClick r:id="rId1" action="ppaction://hlinkpres?slideindex=1&amp;slidetitle="/>
              </a:rPr>
              <a:t>会计电算化举例（会计循环）</a:t>
            </a:r>
            <a:endParaRPr lang="zh-CN" altLang="en-US" dirty="0" smtClean="0"/>
          </a:p>
          <a:p>
            <a:pPr lvl="1"/>
            <a:r>
              <a:rPr lang="zh-CN" altLang="en-US" dirty="0" smtClean="0"/>
              <a:t>会计信息化，</a:t>
            </a:r>
            <a:r>
              <a:rPr lang="en-US" altLang="zh-CN" dirty="0" smtClean="0"/>
              <a:t>1999.04</a:t>
            </a:r>
            <a:endParaRPr lang="en-US" altLang="zh-CN" dirty="0" smtClean="0"/>
          </a:p>
          <a:p>
            <a:pPr lvl="1"/>
            <a:r>
              <a:rPr lang="zh-CN" altLang="en-US" dirty="0" smtClean="0"/>
              <a:t>会计信息系统</a:t>
            </a:r>
            <a:endParaRPr lang="zh-CN" altLang="en-US" dirty="0" smtClean="0"/>
          </a:p>
          <a:p>
            <a:pPr lvl="1"/>
            <a:r>
              <a:rPr lang="zh-CN" altLang="en-US" dirty="0"/>
              <a:t>智能会计信息系统、智能财务、智能会</a:t>
            </a:r>
            <a:r>
              <a:rPr lang="zh-CN" altLang="en-US" dirty="0"/>
              <a:t>计</a:t>
            </a:r>
            <a:endParaRPr lang="zh-CN" altLang="en-US" dirty="0"/>
          </a:p>
        </p:txBody>
      </p:sp>
      <p:sp>
        <p:nvSpPr>
          <p:cNvPr id="4" name="日期占位符 3"/>
          <p:cNvSpPr>
            <a:spLocks noGrp="1"/>
          </p:cNvSpPr>
          <p:nvPr>
            <p:ph type="dt" sz="half" idx="10"/>
          </p:nvPr>
        </p:nvSpPr>
        <p:spPr/>
        <p:txBody>
          <a:bodyPr/>
          <a:lstStyle/>
          <a:p>
            <a:fld id="{7D843A68-6708-43EF-A97E-D4AA8554B6D8}"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4" descr="capt4-1"/>
          <p:cNvPicPr>
            <a:picLocks noChangeAspect="1" noChangeArrowheads="1"/>
          </p:cNvPicPr>
          <p:nvPr/>
        </p:nvPicPr>
        <p:blipFill>
          <a:blip r:embed="rId1" cstate="print"/>
          <a:srcRect/>
          <a:stretch>
            <a:fillRect/>
          </a:stretch>
        </p:blipFill>
        <p:spPr bwMode="auto">
          <a:xfrm>
            <a:off x="1809720" y="1500174"/>
            <a:ext cx="8606281" cy="342107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88067" name="Picture 3"/>
          <p:cNvPicPr>
            <a:picLocks noChangeAspect="1" noChangeArrowheads="1"/>
          </p:cNvPicPr>
          <p:nvPr/>
        </p:nvPicPr>
        <p:blipFill>
          <a:blip r:embed="rId1" cstate="print"/>
          <a:srcRect/>
          <a:stretch>
            <a:fillRect/>
          </a:stretch>
        </p:blipFill>
        <p:spPr bwMode="auto">
          <a:xfrm>
            <a:off x="1952596" y="857232"/>
            <a:ext cx="8339196" cy="485778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2" descr="capt4-14"/>
          <p:cNvPicPr>
            <a:picLocks noChangeAspect="1" noChangeArrowheads="1"/>
          </p:cNvPicPr>
          <p:nvPr/>
        </p:nvPicPr>
        <p:blipFill>
          <a:blip r:embed="rId1" cstate="print"/>
          <a:srcRect/>
          <a:stretch>
            <a:fillRect/>
          </a:stretch>
        </p:blipFill>
        <p:spPr bwMode="auto">
          <a:xfrm>
            <a:off x="1952595" y="1142984"/>
            <a:ext cx="8308563" cy="3929090"/>
          </a:xfrm>
          <a:prstGeom prst="rect">
            <a:avLst/>
          </a:prstGeom>
          <a:noFill/>
          <a:ln w="9525">
            <a:noFill/>
            <a:miter lim="800000"/>
            <a:headEnd/>
            <a:tailEnd/>
          </a:ln>
        </p:spPr>
      </p:pic>
      <p:sp>
        <p:nvSpPr>
          <p:cNvPr id="7" name="AutoShape 4"/>
          <p:cNvSpPr>
            <a:spLocks noChangeArrowheads="1"/>
          </p:cNvSpPr>
          <p:nvPr/>
        </p:nvSpPr>
        <p:spPr bwMode="auto">
          <a:xfrm>
            <a:off x="4024313" y="3143250"/>
            <a:ext cx="1152525" cy="576263"/>
          </a:xfrm>
          <a:prstGeom prst="wedgeRectCallout">
            <a:avLst>
              <a:gd name="adj1" fmla="val 5648"/>
              <a:gd name="adj2" fmla="val 20801"/>
            </a:avLst>
          </a:prstGeom>
          <a:solidFill>
            <a:srgbClr val="FFFF99"/>
          </a:solidFill>
          <a:ln w="9525">
            <a:noFill/>
            <a:miter lim="800000"/>
          </a:ln>
        </p:spPr>
        <p:txBody>
          <a:bodyPr/>
          <a:lstStyle/>
          <a:p>
            <a:r>
              <a:rPr lang="zh-CN" altLang="en-US" sz="1400"/>
              <a:t>材料采购</a:t>
            </a:r>
            <a:endParaRPr lang="zh-CN" altLang="en-US" sz="1400"/>
          </a:p>
          <a:p>
            <a:r>
              <a:rPr lang="zh-CN" altLang="en-US" sz="1400"/>
              <a:t>应交税费</a:t>
            </a:r>
            <a:endParaRPr lang="zh-CN" altLang="en-US" sz="1400"/>
          </a:p>
        </p:txBody>
      </p:sp>
      <p:sp>
        <p:nvSpPr>
          <p:cNvPr id="8" name="Rectangle 5"/>
          <p:cNvSpPr>
            <a:spLocks noChangeArrowheads="1"/>
          </p:cNvSpPr>
          <p:nvPr/>
        </p:nvSpPr>
        <p:spPr bwMode="auto">
          <a:xfrm>
            <a:off x="2666976" y="428604"/>
            <a:ext cx="2517775" cy="583565"/>
          </a:xfrm>
          <a:prstGeom prst="rect">
            <a:avLst/>
          </a:prstGeom>
          <a:noFill/>
          <a:ln w="9525">
            <a:noFill/>
            <a:miter lim="800000"/>
          </a:ln>
        </p:spPr>
        <p:txBody>
          <a:bodyPr>
            <a:spAutoFit/>
          </a:bodyPr>
          <a:lstStyle/>
          <a:p>
            <a:r>
              <a:rPr lang="zh-CN" altLang="en-US" sz="3200" b="1" dirty="0"/>
              <a:t>付款凭证</a:t>
            </a:r>
            <a:endParaRPr lang="zh-CN" altLang="en-US" sz="32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89091" name="Picture 3"/>
          <p:cNvPicPr>
            <a:picLocks noChangeAspect="1" noChangeArrowheads="1"/>
          </p:cNvPicPr>
          <p:nvPr/>
        </p:nvPicPr>
        <p:blipFill>
          <a:blip r:embed="rId1" cstate="print"/>
          <a:srcRect/>
          <a:stretch>
            <a:fillRect/>
          </a:stretch>
        </p:blipFill>
        <p:spPr bwMode="auto">
          <a:xfrm>
            <a:off x="2024034" y="857231"/>
            <a:ext cx="8215370" cy="550667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3" descr="capt4-24"/>
          <p:cNvPicPr>
            <a:picLocks noChangeAspect="1" noChangeArrowheads="1"/>
          </p:cNvPicPr>
          <p:nvPr/>
        </p:nvPicPr>
        <p:blipFill>
          <a:blip r:embed="rId1" cstate="print"/>
          <a:srcRect/>
          <a:stretch>
            <a:fillRect/>
          </a:stretch>
        </p:blipFill>
        <p:spPr bwMode="auto">
          <a:xfrm>
            <a:off x="1952595" y="785794"/>
            <a:ext cx="8333727" cy="492922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
        <p:nvSpPr>
          <p:cNvPr id="6" name="Rectangle 2"/>
          <p:cNvSpPr txBox="1">
            <a:spLocks noChangeArrowheads="1"/>
          </p:cNvSpPr>
          <p:nvPr/>
        </p:nvSpPr>
        <p:spPr>
          <a:xfrm>
            <a:off x="2024034" y="214290"/>
            <a:ext cx="6850062" cy="785818"/>
          </a:xfrm>
          <a:prstGeom prst="rect">
            <a:avLst/>
          </a:prstGeom>
        </p:spPr>
        <p:txBody>
          <a:bodyPr vert="horz" rtlCol="0">
            <a:normAutofit/>
          </a:bodyPr>
          <a:lstStyle/>
          <a:p>
            <a:pPr marL="342900" marR="0" lvl="0" indent="-342900" algn="l" defTabSz="914400" rtl="0" eaLnBrk="1" fontAlgn="auto" latinLnBrk="0" hangingPunct="1">
              <a:lnSpc>
                <a:spcPct val="100000"/>
              </a:lnSpc>
              <a:spcBef>
                <a:spcPct val="0"/>
              </a:spcBef>
              <a:spcAft>
                <a:spcPts val="0"/>
              </a:spcAft>
              <a:buClr>
                <a:schemeClr val="tx2"/>
              </a:buClr>
              <a:buSzPct val="50000"/>
              <a:buFont typeface="Wingdings 2" panose="05020102010507070707"/>
              <a:buChar char="ß"/>
              <a:defRPr/>
            </a:pPr>
            <a:r>
              <a:rPr kumimoji="0" lang="zh-CN" altLang="en-US" sz="2800" b="0" i="0" u="none" strike="noStrike" kern="1200" cap="none" spc="0" normalizeH="0" baseline="0" noProof="0" dirty="0" smtClean="0">
                <a:ln>
                  <a:noFill/>
                </a:ln>
                <a:solidFill>
                  <a:srgbClr val="FF0000"/>
                </a:solidFill>
                <a:effectLst/>
                <a:uLnTx/>
                <a:uFillTx/>
                <a:latin typeface="+mn-lt"/>
                <a:ea typeface="+mn-ea"/>
                <a:cs typeface="+mn-cs"/>
              </a:rPr>
              <a:t>    ●</a:t>
            </a:r>
            <a:r>
              <a:rPr kumimoji="0" lang="zh-CN" altLang="en-US" sz="2800" b="1" i="0" u="none" strike="noStrike" kern="1200" cap="none" spc="0" normalizeH="0" baseline="0" noProof="0" dirty="0" smtClean="0">
                <a:ln>
                  <a:noFill/>
                </a:ln>
                <a:solidFill>
                  <a:srgbClr val="003399"/>
                </a:solidFill>
                <a:effectLst/>
                <a:uLnTx/>
                <a:uFillTx/>
                <a:latin typeface="+mn-lt"/>
                <a:ea typeface="+mn-ea"/>
                <a:cs typeface="+mn-cs"/>
              </a:rPr>
              <a:t>科目汇总</a:t>
            </a:r>
            <a:r>
              <a:rPr kumimoji="0" lang="zh-CN" altLang="en-US" sz="2800" b="1" i="0" u="none" strike="noStrike" kern="1200" cap="none" spc="0" normalizeH="0" baseline="0" noProof="0" dirty="0" smtClean="0">
                <a:ln>
                  <a:noFill/>
                </a:ln>
                <a:solidFill>
                  <a:srgbClr val="003399"/>
                </a:solidFill>
                <a:effectLst/>
                <a:uLnTx/>
                <a:uFillTx/>
                <a:latin typeface="宋体" panose="02010600030101010101" pitchFamily="2" charset="-122"/>
                <a:ea typeface="+mn-ea"/>
                <a:cs typeface="+mn-cs"/>
              </a:rPr>
              <a:t>表</a:t>
            </a:r>
            <a:endParaRPr kumimoji="0" lang="zh-CN" altLang="en-US" sz="2800" b="1" i="0" u="none" strike="noStrike" kern="1200" cap="none" spc="0" normalizeH="0" baseline="0" noProof="0" dirty="0" smtClean="0">
              <a:ln>
                <a:noFill/>
              </a:ln>
              <a:solidFill>
                <a:srgbClr val="003399"/>
              </a:solidFill>
              <a:effectLst/>
              <a:uLnTx/>
              <a:uFillTx/>
              <a:latin typeface="宋体" panose="02010600030101010101" pitchFamily="2" charset="-122"/>
              <a:ea typeface="+mn-ea"/>
              <a:cs typeface="+mn-cs"/>
            </a:endParaRPr>
          </a:p>
        </p:txBody>
      </p:sp>
      <p:graphicFrame>
        <p:nvGraphicFramePr>
          <p:cNvPr id="7" name="Object 21"/>
          <p:cNvGraphicFramePr>
            <a:graphicFrameLocks noChangeAspect="1"/>
          </p:cNvGraphicFramePr>
          <p:nvPr/>
        </p:nvGraphicFramePr>
        <p:xfrm>
          <a:off x="3238480" y="857232"/>
          <a:ext cx="5857916" cy="5425546"/>
        </p:xfrm>
        <a:graphic>
          <a:graphicData uri="http://schemas.openxmlformats.org/presentationml/2006/ole">
            <mc:AlternateContent xmlns:mc="http://schemas.openxmlformats.org/markup-compatibility/2006">
              <mc:Choice xmlns:v="urn:schemas-microsoft-com:vml" Requires="v">
                <p:oleObj spid="_x0000_s1025" name="BMP 图象" r:id="rId1" imgW="3667125" imgH="2590800" progId="PBrush">
                  <p:embed/>
                </p:oleObj>
              </mc:Choice>
              <mc:Fallback>
                <p:oleObj name="BMP 图象" r:id="rId1" imgW="3667125" imgH="2590800" progId="PBrush">
                  <p:embed/>
                  <p:pic>
                    <p:nvPicPr>
                      <p:cNvPr id="0" name="Object 21"/>
                      <p:cNvPicPr>
                        <a:picLocks noChangeAspect="1"/>
                      </p:cNvPicPr>
                      <p:nvPr/>
                    </p:nvPicPr>
                    <p:blipFill>
                      <a:blip r:embed="rId2"/>
                      <a:stretch>
                        <a:fillRect/>
                      </a:stretch>
                    </p:blipFill>
                    <p:spPr>
                      <a:xfrm>
                        <a:off x="3238480" y="857232"/>
                        <a:ext cx="5857916" cy="5425546"/>
                      </a:xfrm>
                      <a:prstGeom prst="rect">
                        <a:avLst/>
                      </a:prstGeom>
                      <a:noFill/>
                      <a:ln w="9525">
                        <a:noFill/>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grpSp>
        <p:nvGrpSpPr>
          <p:cNvPr id="6" name="Group 8"/>
          <p:cNvGrpSpPr/>
          <p:nvPr/>
        </p:nvGrpSpPr>
        <p:grpSpPr bwMode="auto">
          <a:xfrm>
            <a:off x="2881290" y="285728"/>
            <a:ext cx="6064273" cy="6267472"/>
            <a:chOff x="1056" y="576"/>
            <a:chExt cx="3619" cy="3552"/>
          </a:xfrm>
        </p:grpSpPr>
        <p:pic>
          <p:nvPicPr>
            <p:cNvPr id="7" name="Picture 3" descr="capt4-27"/>
            <p:cNvPicPr>
              <a:picLocks noChangeAspect="1" noChangeArrowheads="1"/>
            </p:cNvPicPr>
            <p:nvPr/>
          </p:nvPicPr>
          <p:blipFill>
            <a:blip r:embed="rId1" cstate="print"/>
            <a:srcRect/>
            <a:stretch>
              <a:fillRect/>
            </a:stretch>
          </p:blipFill>
          <p:spPr bwMode="auto">
            <a:xfrm>
              <a:off x="1056" y="576"/>
              <a:ext cx="3619" cy="3552"/>
            </a:xfrm>
            <a:prstGeom prst="rect">
              <a:avLst/>
            </a:prstGeom>
            <a:noFill/>
            <a:ln w="9525">
              <a:noFill/>
              <a:miter lim="800000"/>
              <a:headEnd/>
              <a:tailEnd/>
            </a:ln>
          </p:spPr>
        </p:pic>
        <p:sp>
          <p:nvSpPr>
            <p:cNvPr id="8" name="AutoShape 4"/>
            <p:cNvSpPr>
              <a:spLocks noChangeArrowheads="1"/>
            </p:cNvSpPr>
            <p:nvPr/>
          </p:nvSpPr>
          <p:spPr bwMode="auto">
            <a:xfrm>
              <a:off x="1314" y="1207"/>
              <a:ext cx="544" cy="182"/>
            </a:xfrm>
            <a:prstGeom prst="wedgeRectCallout">
              <a:avLst>
                <a:gd name="adj1" fmla="val -6986"/>
                <a:gd name="adj2" fmla="val -2745"/>
              </a:avLst>
            </a:prstGeom>
            <a:solidFill>
              <a:srgbClr val="FFFF99"/>
            </a:solidFill>
            <a:ln w="9525">
              <a:noFill/>
              <a:miter lim="800000"/>
            </a:ln>
          </p:spPr>
          <p:txBody>
            <a:bodyPr/>
            <a:lstStyle/>
            <a:p>
              <a:pPr algn="ctr"/>
              <a:r>
                <a:rPr lang="zh-CN" altLang="en-US" sz="1200"/>
                <a:t>库存现金</a:t>
              </a:r>
              <a:endParaRPr lang="zh-CN" altLang="en-US" sz="1200"/>
            </a:p>
          </p:txBody>
        </p:sp>
        <p:sp>
          <p:nvSpPr>
            <p:cNvPr id="9" name="AutoShape 5"/>
            <p:cNvSpPr>
              <a:spLocks noChangeArrowheads="1"/>
            </p:cNvSpPr>
            <p:nvPr/>
          </p:nvSpPr>
          <p:spPr bwMode="auto">
            <a:xfrm>
              <a:off x="1292" y="1809"/>
              <a:ext cx="544" cy="182"/>
            </a:xfrm>
            <a:prstGeom prst="wedgeRectCallout">
              <a:avLst>
                <a:gd name="adj1" fmla="val -6986"/>
                <a:gd name="adj2" fmla="val -2745"/>
              </a:avLst>
            </a:prstGeom>
            <a:solidFill>
              <a:srgbClr val="FFFF99"/>
            </a:solidFill>
            <a:ln w="9525">
              <a:noFill/>
              <a:miter lim="800000"/>
            </a:ln>
          </p:spPr>
          <p:txBody>
            <a:bodyPr/>
            <a:lstStyle/>
            <a:p>
              <a:pPr algn="ctr"/>
              <a:r>
                <a:rPr lang="zh-CN" altLang="en-US" sz="1200"/>
                <a:t>材料采购</a:t>
              </a:r>
              <a:endParaRPr lang="zh-CN" altLang="en-US" sz="1200"/>
            </a:p>
          </p:txBody>
        </p:sp>
        <p:sp>
          <p:nvSpPr>
            <p:cNvPr id="10" name="AutoShape 6"/>
            <p:cNvSpPr>
              <a:spLocks noChangeArrowheads="1"/>
            </p:cNvSpPr>
            <p:nvPr/>
          </p:nvSpPr>
          <p:spPr bwMode="auto">
            <a:xfrm>
              <a:off x="1292" y="3158"/>
              <a:ext cx="544" cy="182"/>
            </a:xfrm>
            <a:prstGeom prst="wedgeRectCallout">
              <a:avLst>
                <a:gd name="adj1" fmla="val -6986"/>
                <a:gd name="adj2" fmla="val -2745"/>
              </a:avLst>
            </a:prstGeom>
            <a:solidFill>
              <a:srgbClr val="FFFF99"/>
            </a:solidFill>
            <a:ln w="9525">
              <a:noFill/>
              <a:miter lim="800000"/>
            </a:ln>
          </p:spPr>
          <p:txBody>
            <a:bodyPr/>
            <a:lstStyle/>
            <a:p>
              <a:pPr algn="ctr"/>
              <a:r>
                <a:rPr lang="zh-CN" altLang="en-US" sz="1200"/>
                <a:t>应交税费</a:t>
              </a:r>
              <a:endParaRPr lang="zh-CN" altLang="en-US" sz="1200"/>
            </a:p>
          </p:txBody>
        </p:sp>
        <p:sp>
          <p:nvSpPr>
            <p:cNvPr id="11" name="Line 7"/>
            <p:cNvSpPr>
              <a:spLocks noChangeShapeType="1"/>
            </p:cNvSpPr>
            <p:nvPr/>
          </p:nvSpPr>
          <p:spPr bwMode="auto">
            <a:xfrm>
              <a:off x="1319" y="935"/>
              <a:ext cx="0" cy="2994"/>
            </a:xfrm>
            <a:prstGeom prst="line">
              <a:avLst/>
            </a:prstGeom>
            <a:noFill/>
            <a:ln w="19050">
              <a:solidFill>
                <a:schemeClr val="tx1"/>
              </a:solidFill>
              <a:round/>
            </a:ln>
          </p:spPr>
          <p:txBody>
            <a:bodyPr/>
            <a:lstStyle/>
            <a:p>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grpSp>
        <p:nvGrpSpPr>
          <p:cNvPr id="6" name="Group 7"/>
          <p:cNvGrpSpPr/>
          <p:nvPr/>
        </p:nvGrpSpPr>
        <p:grpSpPr bwMode="auto">
          <a:xfrm>
            <a:off x="2381250" y="1643063"/>
            <a:ext cx="7761288" cy="3819525"/>
            <a:chOff x="528" y="1680"/>
            <a:chExt cx="4889" cy="2406"/>
          </a:xfrm>
        </p:grpSpPr>
        <p:pic>
          <p:nvPicPr>
            <p:cNvPr id="7" name="Picture 3" descr="capt5-9"/>
            <p:cNvPicPr>
              <a:picLocks noChangeAspect="1" noChangeArrowheads="1"/>
            </p:cNvPicPr>
            <p:nvPr/>
          </p:nvPicPr>
          <p:blipFill>
            <a:blip r:embed="rId1" cstate="print"/>
            <a:srcRect/>
            <a:stretch>
              <a:fillRect/>
            </a:stretch>
          </p:blipFill>
          <p:spPr bwMode="auto">
            <a:xfrm>
              <a:off x="528" y="1680"/>
              <a:ext cx="4889" cy="2406"/>
            </a:xfrm>
            <a:prstGeom prst="rect">
              <a:avLst/>
            </a:prstGeom>
            <a:noFill/>
            <a:ln w="9525">
              <a:noFill/>
              <a:miter lim="800000"/>
              <a:headEnd/>
              <a:tailEnd/>
            </a:ln>
          </p:spPr>
        </p:pic>
        <p:sp>
          <p:nvSpPr>
            <p:cNvPr id="8" name="AutoShape 4"/>
            <p:cNvSpPr>
              <a:spLocks noChangeArrowheads="1"/>
            </p:cNvSpPr>
            <p:nvPr/>
          </p:nvSpPr>
          <p:spPr bwMode="auto">
            <a:xfrm>
              <a:off x="2934" y="2463"/>
              <a:ext cx="750" cy="423"/>
            </a:xfrm>
            <a:prstGeom prst="wedgeRectCallout">
              <a:avLst>
                <a:gd name="adj1" fmla="val 27199"/>
                <a:gd name="adj2" fmla="val 19741"/>
              </a:avLst>
            </a:prstGeom>
            <a:solidFill>
              <a:srgbClr val="FFCCFF"/>
            </a:solidFill>
            <a:ln w="9525">
              <a:noFill/>
              <a:miter lim="800000"/>
            </a:ln>
          </p:spPr>
          <p:txBody>
            <a:bodyPr/>
            <a:lstStyle/>
            <a:p>
              <a:pPr>
                <a:lnSpc>
                  <a:spcPct val="150000"/>
                </a:lnSpc>
              </a:pPr>
              <a:r>
                <a:rPr lang="zh-CN" altLang="en-US" sz="1400"/>
                <a:t>  材料采购</a:t>
              </a:r>
              <a:endParaRPr lang="zh-CN" altLang="en-US" sz="1400"/>
            </a:p>
            <a:p>
              <a:pPr>
                <a:lnSpc>
                  <a:spcPct val="150000"/>
                </a:lnSpc>
              </a:pPr>
              <a:r>
                <a:rPr lang="zh-CN" altLang="en-US" sz="1400"/>
                <a:t>  应交税费</a:t>
              </a:r>
              <a:endParaRPr lang="zh-CN" altLang="en-US"/>
            </a:p>
          </p:txBody>
        </p:sp>
        <p:sp>
          <p:nvSpPr>
            <p:cNvPr id="9" name="Line 5"/>
            <p:cNvSpPr>
              <a:spLocks noChangeShapeType="1"/>
            </p:cNvSpPr>
            <p:nvPr/>
          </p:nvSpPr>
          <p:spPr bwMode="auto">
            <a:xfrm>
              <a:off x="2744" y="2523"/>
              <a:ext cx="1134" cy="0"/>
            </a:xfrm>
            <a:prstGeom prst="line">
              <a:avLst/>
            </a:prstGeom>
            <a:noFill/>
            <a:ln w="9525">
              <a:solidFill>
                <a:schemeClr val="tx1"/>
              </a:solidFill>
              <a:round/>
            </a:ln>
          </p:spPr>
          <p:txBody>
            <a:bodyPr/>
            <a:lstStyle/>
            <a:p>
              <a:endParaRPr lang="zh-CN" altLang="en-US"/>
            </a:p>
          </p:txBody>
        </p:sp>
        <p:sp>
          <p:nvSpPr>
            <p:cNvPr id="10" name="Line 6"/>
            <p:cNvSpPr>
              <a:spLocks noChangeShapeType="1"/>
            </p:cNvSpPr>
            <p:nvPr/>
          </p:nvSpPr>
          <p:spPr bwMode="auto">
            <a:xfrm>
              <a:off x="2744" y="2726"/>
              <a:ext cx="1134" cy="0"/>
            </a:xfrm>
            <a:prstGeom prst="line">
              <a:avLst/>
            </a:prstGeom>
            <a:noFill/>
            <a:ln w="9525">
              <a:solidFill>
                <a:schemeClr val="tx1"/>
              </a:solidFill>
              <a:round/>
            </a:ln>
          </p:spPr>
          <p:txBody>
            <a:bodyPr/>
            <a:lstStyle/>
            <a:p>
              <a:endParaRPr lang="zh-CN"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3" descr="capt5-10"/>
          <p:cNvPicPr>
            <a:picLocks noChangeAspect="1" noChangeArrowheads="1"/>
          </p:cNvPicPr>
          <p:nvPr/>
        </p:nvPicPr>
        <p:blipFill>
          <a:blip r:embed="rId1" cstate="print"/>
          <a:srcRect/>
          <a:stretch>
            <a:fillRect/>
          </a:stretch>
        </p:blipFill>
        <p:spPr bwMode="auto">
          <a:xfrm>
            <a:off x="1952596" y="857232"/>
            <a:ext cx="8310979" cy="400052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grpSp>
        <p:nvGrpSpPr>
          <p:cNvPr id="6" name="Group 8"/>
          <p:cNvGrpSpPr/>
          <p:nvPr/>
        </p:nvGrpSpPr>
        <p:grpSpPr bwMode="auto">
          <a:xfrm>
            <a:off x="1952596" y="785794"/>
            <a:ext cx="8286808" cy="4572032"/>
            <a:chOff x="624" y="1824"/>
            <a:chExt cx="4368" cy="2256"/>
          </a:xfrm>
        </p:grpSpPr>
        <p:grpSp>
          <p:nvGrpSpPr>
            <p:cNvPr id="7" name="Group 4"/>
            <p:cNvGrpSpPr/>
            <p:nvPr/>
          </p:nvGrpSpPr>
          <p:grpSpPr bwMode="auto">
            <a:xfrm>
              <a:off x="624" y="1824"/>
              <a:ext cx="4368" cy="2256"/>
              <a:chOff x="864" y="912"/>
              <a:chExt cx="4368" cy="2505"/>
            </a:xfrm>
          </p:grpSpPr>
          <p:pic>
            <p:nvPicPr>
              <p:cNvPr id="9" name="Picture 5" descr="capt5-11"/>
              <p:cNvPicPr>
                <a:picLocks noChangeAspect="1" noChangeArrowheads="1"/>
              </p:cNvPicPr>
              <p:nvPr/>
            </p:nvPicPr>
            <p:blipFill>
              <a:blip r:embed="rId1" cstate="print"/>
              <a:srcRect/>
              <a:stretch>
                <a:fillRect/>
              </a:stretch>
            </p:blipFill>
            <p:spPr bwMode="auto">
              <a:xfrm>
                <a:off x="864" y="912"/>
                <a:ext cx="4368" cy="2505"/>
              </a:xfrm>
              <a:prstGeom prst="rect">
                <a:avLst/>
              </a:prstGeom>
              <a:noFill/>
              <a:ln w="9525">
                <a:noFill/>
                <a:miter lim="800000"/>
                <a:headEnd/>
                <a:tailEnd/>
              </a:ln>
            </p:spPr>
          </p:pic>
          <p:sp>
            <p:nvSpPr>
              <p:cNvPr id="10" name="Text Box 6"/>
              <p:cNvSpPr txBox="1">
                <a:spLocks noChangeArrowheads="1"/>
              </p:cNvSpPr>
              <p:nvPr/>
            </p:nvSpPr>
            <p:spPr bwMode="auto">
              <a:xfrm>
                <a:off x="2037" y="1275"/>
                <a:ext cx="576" cy="168"/>
              </a:xfrm>
              <a:prstGeom prst="rect">
                <a:avLst/>
              </a:prstGeom>
              <a:solidFill>
                <a:srgbClr val="FFCCFF"/>
              </a:solidFill>
              <a:ln w="9525">
                <a:noFill/>
                <a:miter lim="800000"/>
              </a:ln>
            </p:spPr>
            <p:txBody>
              <a:bodyPr>
                <a:spAutoFit/>
              </a:bodyPr>
              <a:lstStyle/>
              <a:p>
                <a:pPr>
                  <a:spcBef>
                    <a:spcPct val="50000"/>
                  </a:spcBef>
                </a:pPr>
                <a:r>
                  <a:rPr kumimoji="0" lang="zh-CN" altLang="en-US" sz="1400" b="1">
                    <a:latin typeface="Arial" panose="020B0604020202020204" pitchFamily="34" charset="0"/>
                  </a:rPr>
                  <a:t>：</a:t>
                </a:r>
                <a:r>
                  <a:rPr kumimoji="0" lang="zh-CN" altLang="en-US" sz="1400" b="1">
                    <a:solidFill>
                      <a:srgbClr val="0000FF"/>
                    </a:solidFill>
                    <a:latin typeface="Arial" panose="020B0604020202020204" pitchFamily="34" charset="0"/>
                  </a:rPr>
                  <a:t>原材料</a:t>
                </a:r>
                <a:endParaRPr kumimoji="0" lang="zh-CN" altLang="en-US" sz="1400" b="1">
                  <a:solidFill>
                    <a:srgbClr val="0000FF"/>
                  </a:solidFill>
                  <a:latin typeface="Arial" panose="020B0604020202020204" pitchFamily="34" charset="0"/>
                </a:endParaRPr>
              </a:p>
            </p:txBody>
          </p:sp>
        </p:grpSp>
        <p:sp>
          <p:nvSpPr>
            <p:cNvPr id="8" name="Line 7"/>
            <p:cNvSpPr>
              <a:spLocks noChangeShapeType="1"/>
            </p:cNvSpPr>
            <p:nvPr/>
          </p:nvSpPr>
          <p:spPr bwMode="auto">
            <a:xfrm>
              <a:off x="1752" y="2328"/>
              <a:ext cx="624" cy="0"/>
            </a:xfrm>
            <a:prstGeom prst="line">
              <a:avLst/>
            </a:prstGeom>
            <a:noFill/>
            <a:ln w="38100">
              <a:solidFill>
                <a:schemeClr val="tx1"/>
              </a:solidFill>
              <a:round/>
            </a:ln>
          </p:spPr>
          <p:txBody>
            <a:bodyPr/>
            <a:lstStyle/>
            <a:p>
              <a:endParaRPr lang="zh-CN" alt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
        <p:nvSpPr>
          <p:cNvPr id="6" name="Rectangle 3"/>
          <p:cNvSpPr txBox="1">
            <a:spLocks noChangeArrowheads="1"/>
          </p:cNvSpPr>
          <p:nvPr/>
        </p:nvSpPr>
        <p:spPr>
          <a:xfrm>
            <a:off x="2797175" y="692150"/>
            <a:ext cx="6259513" cy="566738"/>
          </a:xfrm>
          <a:prstGeom prst="rect">
            <a:avLst/>
          </a:prstGeom>
        </p:spPr>
        <p:txBody>
          <a:bodyPr vert="horz" rtlCol="0">
            <a:normAutofit/>
          </a:bodyPr>
          <a:lstStyle/>
          <a:p>
            <a:pPr marL="342900" marR="0" lvl="0" indent="-342900" algn="l" defTabSz="914400" rtl="0" eaLnBrk="1" fontAlgn="auto" latinLnBrk="0" hangingPunct="1">
              <a:lnSpc>
                <a:spcPct val="100000"/>
              </a:lnSpc>
              <a:spcBef>
                <a:spcPct val="20000"/>
              </a:spcBef>
              <a:spcAft>
                <a:spcPts val="0"/>
              </a:spcAft>
              <a:buClr>
                <a:schemeClr val="tx2"/>
              </a:buClr>
              <a:buSzPct val="50000"/>
              <a:buFontTx/>
              <a:buNone/>
              <a:defRPr/>
            </a:pPr>
            <a:r>
              <a:rPr kumimoji="0" lang="zh-CN" altLang="en-US" sz="2800" b="0" i="0" u="none" strike="noStrike" kern="1200" cap="none" spc="0" normalizeH="0" baseline="0" noProof="0" smtClean="0">
                <a:ln>
                  <a:noFill/>
                </a:ln>
                <a:solidFill>
                  <a:srgbClr val="0000FF"/>
                </a:solidFill>
                <a:effectLst/>
                <a:uLnTx/>
                <a:uFillTx/>
                <a:latin typeface="黑体" panose="02010609060101010101" charset="-122"/>
                <a:ea typeface="黑体" panose="02010609060101010101" charset="-122"/>
                <a:cs typeface="+mn-cs"/>
              </a:rPr>
              <a:t>财务会计报告</a:t>
            </a:r>
            <a:endParaRPr kumimoji="0" lang="zh-CN" altLang="en-US" sz="3200" b="0" i="0" u="none" strike="noStrike" kern="1200" cap="none" spc="0" normalizeH="0" baseline="0" noProof="0" smtClean="0">
              <a:ln>
                <a:noFill/>
              </a:ln>
              <a:solidFill>
                <a:srgbClr val="0000FF"/>
              </a:solidFill>
              <a:effectLst/>
              <a:uLnTx/>
              <a:uFillTx/>
              <a:latin typeface="黑体" panose="02010609060101010101" charset="-122"/>
              <a:ea typeface="黑体" panose="02010609060101010101" charset="-122"/>
              <a:cs typeface="+mn-cs"/>
            </a:endParaRPr>
          </a:p>
        </p:txBody>
      </p:sp>
      <p:sp>
        <p:nvSpPr>
          <p:cNvPr id="7" name="Text Box 17"/>
          <p:cNvSpPr txBox="1">
            <a:spLocks noChangeArrowheads="1"/>
          </p:cNvSpPr>
          <p:nvPr/>
        </p:nvSpPr>
        <p:spPr bwMode="auto">
          <a:xfrm>
            <a:off x="7788275" y="1700213"/>
            <a:ext cx="990600" cy="1208087"/>
          </a:xfrm>
          <a:prstGeom prst="rect">
            <a:avLst/>
          </a:prstGeom>
          <a:solidFill>
            <a:srgbClr val="CCFFFF"/>
          </a:solidFill>
          <a:ln w="9525">
            <a:solidFill>
              <a:srgbClr val="000000"/>
            </a:solidFill>
            <a:miter lim="800000"/>
          </a:ln>
        </p:spPr>
        <p:txBody>
          <a:bodyPr/>
          <a:lstStyle/>
          <a:p>
            <a:pPr algn="ctr" eaLnBrk="0" hangingPunct="0"/>
            <a:r>
              <a:rPr lang="en-US" altLang="zh-CN" sz="1400" b="1">
                <a:solidFill>
                  <a:srgbClr val="FF3300"/>
                </a:solidFill>
              </a:rPr>
              <a:t>②</a:t>
            </a:r>
            <a:endParaRPr lang="en-US" altLang="zh-CN" sz="1400" b="1">
              <a:solidFill>
                <a:srgbClr val="FF3300"/>
              </a:solidFill>
            </a:endParaRPr>
          </a:p>
          <a:p>
            <a:pPr algn="ctr" eaLnBrk="0" hangingPunct="0"/>
            <a:r>
              <a:rPr lang="zh-CN" altLang="en-US" sz="1400" b="1">
                <a:solidFill>
                  <a:srgbClr val="0000FF"/>
                </a:solidFill>
              </a:rPr>
              <a:t>会计报表附注</a:t>
            </a:r>
            <a:endParaRPr lang="zh-CN" altLang="en-US" sz="1400" b="1">
              <a:solidFill>
                <a:srgbClr val="0000FF"/>
              </a:solidFill>
            </a:endParaRPr>
          </a:p>
          <a:p>
            <a:pPr algn="ctr" eaLnBrk="0" hangingPunct="0"/>
            <a:endParaRPr lang="zh-CN" altLang="en-US" sz="1400" b="1">
              <a:solidFill>
                <a:srgbClr val="0000FF"/>
              </a:solidFill>
            </a:endParaRPr>
          </a:p>
          <a:p>
            <a:pPr algn="ctr" eaLnBrk="0" hangingPunct="0"/>
            <a:endParaRPr lang="en-US" altLang="zh-CN" sz="1400" b="1">
              <a:solidFill>
                <a:srgbClr val="0000FF"/>
              </a:solidFill>
            </a:endParaRPr>
          </a:p>
        </p:txBody>
      </p:sp>
      <p:sp>
        <p:nvSpPr>
          <p:cNvPr id="8" name="Text Box 18"/>
          <p:cNvSpPr txBox="1">
            <a:spLocks noChangeArrowheads="1"/>
          </p:cNvSpPr>
          <p:nvPr/>
        </p:nvSpPr>
        <p:spPr bwMode="auto">
          <a:xfrm>
            <a:off x="8489950" y="3284538"/>
            <a:ext cx="990600" cy="1152525"/>
          </a:xfrm>
          <a:prstGeom prst="rect">
            <a:avLst/>
          </a:prstGeom>
          <a:solidFill>
            <a:schemeClr val="bg1"/>
          </a:solidFill>
          <a:ln w="9525">
            <a:solidFill>
              <a:srgbClr val="000000"/>
            </a:solidFill>
            <a:prstDash val="lgDash"/>
            <a:miter lim="800000"/>
          </a:ln>
        </p:spPr>
        <p:txBody>
          <a:bodyPr/>
          <a:lstStyle/>
          <a:p>
            <a:pPr algn="ctr" eaLnBrk="0" hangingPunct="0"/>
            <a:r>
              <a:rPr lang="en-US" altLang="zh-CN" sz="1400" b="1">
                <a:solidFill>
                  <a:srgbClr val="FF3300"/>
                </a:solidFill>
              </a:rPr>
              <a:t>③</a:t>
            </a:r>
            <a:endParaRPr lang="en-US" altLang="zh-CN" sz="1400" b="1">
              <a:solidFill>
                <a:srgbClr val="FF3300"/>
              </a:solidFill>
            </a:endParaRPr>
          </a:p>
          <a:p>
            <a:pPr algn="ctr" eaLnBrk="0" hangingPunct="0"/>
            <a:r>
              <a:rPr lang="zh-CN" altLang="en-US" sz="1400" b="1">
                <a:solidFill>
                  <a:srgbClr val="0000FF"/>
                </a:solidFill>
              </a:rPr>
              <a:t>相关信息或资料</a:t>
            </a:r>
            <a:endParaRPr lang="zh-CN" altLang="en-US" sz="1400" b="1">
              <a:solidFill>
                <a:srgbClr val="0000FF"/>
              </a:solidFill>
            </a:endParaRPr>
          </a:p>
        </p:txBody>
      </p:sp>
      <p:sp>
        <p:nvSpPr>
          <p:cNvPr id="9" name="Text Box 19"/>
          <p:cNvSpPr txBox="1">
            <a:spLocks noChangeArrowheads="1"/>
          </p:cNvSpPr>
          <p:nvPr/>
        </p:nvSpPr>
        <p:spPr bwMode="auto">
          <a:xfrm>
            <a:off x="3216275" y="1771650"/>
            <a:ext cx="1368425" cy="1655763"/>
          </a:xfrm>
          <a:prstGeom prst="rect">
            <a:avLst/>
          </a:prstGeom>
          <a:solidFill>
            <a:srgbClr val="FFFF99"/>
          </a:solidFill>
          <a:ln w="9525">
            <a:solidFill>
              <a:srgbClr val="000000"/>
            </a:solidFill>
            <a:miter lim="800000"/>
          </a:ln>
        </p:spPr>
        <p:txBody>
          <a:bodyPr/>
          <a:lstStyle/>
          <a:p>
            <a:pPr algn="ctr" eaLnBrk="0" hangingPunct="0"/>
            <a:r>
              <a:rPr lang="zh-CN" altLang="en-US" sz="1600" b="1">
                <a:solidFill>
                  <a:srgbClr val="FF0000"/>
                </a:solidFill>
              </a:rPr>
              <a:t>资产负债表</a:t>
            </a:r>
            <a:endParaRPr lang="zh-CN" altLang="en-US" sz="1600" b="1">
              <a:solidFill>
                <a:srgbClr val="FF0000"/>
              </a:solidFill>
            </a:endParaRPr>
          </a:p>
          <a:p>
            <a:pPr algn="ctr" eaLnBrk="0" hangingPunct="0"/>
            <a:endParaRPr lang="zh-CN" altLang="en-US" sz="1600" b="1"/>
          </a:p>
          <a:p>
            <a:pPr algn="ctr" eaLnBrk="0" hangingPunct="0"/>
            <a:r>
              <a:rPr lang="zh-CN" altLang="en-US" sz="1400" b="1"/>
              <a:t>（财务状况）</a:t>
            </a:r>
            <a:endParaRPr lang="zh-CN" altLang="en-US" sz="1400" b="1"/>
          </a:p>
          <a:p>
            <a:pPr algn="just" eaLnBrk="0" hangingPunct="0"/>
            <a:r>
              <a:rPr lang="zh-CN" altLang="en-US" sz="1600">
                <a:solidFill>
                  <a:srgbClr val="0000FF"/>
                </a:solidFill>
              </a:rPr>
              <a:t>资产</a:t>
            </a:r>
            <a:endParaRPr lang="zh-CN" altLang="en-US" sz="1600">
              <a:solidFill>
                <a:srgbClr val="0000FF"/>
              </a:solidFill>
            </a:endParaRPr>
          </a:p>
          <a:p>
            <a:pPr algn="just" eaLnBrk="0" hangingPunct="0"/>
            <a:r>
              <a:rPr lang="zh-CN" altLang="en-US" sz="1600">
                <a:solidFill>
                  <a:srgbClr val="0000FF"/>
                </a:solidFill>
              </a:rPr>
              <a:t>负债</a:t>
            </a:r>
            <a:endParaRPr lang="zh-CN" altLang="en-US" sz="1600">
              <a:solidFill>
                <a:srgbClr val="0000FF"/>
              </a:solidFill>
            </a:endParaRPr>
          </a:p>
          <a:p>
            <a:pPr algn="just" eaLnBrk="0" hangingPunct="0"/>
            <a:r>
              <a:rPr lang="zh-CN" altLang="en-US" sz="1600">
                <a:solidFill>
                  <a:srgbClr val="0000FF"/>
                </a:solidFill>
              </a:rPr>
              <a:t>所有者权益</a:t>
            </a:r>
            <a:endParaRPr lang="zh-CN" altLang="en-US" sz="1600">
              <a:solidFill>
                <a:srgbClr val="0000FF"/>
              </a:solidFill>
            </a:endParaRPr>
          </a:p>
        </p:txBody>
      </p:sp>
      <p:sp>
        <p:nvSpPr>
          <p:cNvPr id="10" name="Text Box 20"/>
          <p:cNvSpPr txBox="1">
            <a:spLocks noChangeArrowheads="1"/>
          </p:cNvSpPr>
          <p:nvPr/>
        </p:nvSpPr>
        <p:spPr bwMode="auto">
          <a:xfrm>
            <a:off x="4403725" y="2132013"/>
            <a:ext cx="1366838" cy="1655762"/>
          </a:xfrm>
          <a:prstGeom prst="rect">
            <a:avLst/>
          </a:prstGeom>
          <a:solidFill>
            <a:srgbClr val="FFFF99"/>
          </a:solidFill>
          <a:ln w="9525">
            <a:solidFill>
              <a:srgbClr val="000000"/>
            </a:solidFill>
            <a:miter lim="800000"/>
          </a:ln>
        </p:spPr>
        <p:txBody>
          <a:bodyPr/>
          <a:lstStyle/>
          <a:p>
            <a:pPr algn="ctr" eaLnBrk="0" hangingPunct="0"/>
            <a:r>
              <a:rPr lang="zh-CN" altLang="en-US" sz="1600" b="1">
                <a:solidFill>
                  <a:srgbClr val="FF0000"/>
                </a:solidFill>
              </a:rPr>
              <a:t>利润表</a:t>
            </a:r>
            <a:endParaRPr lang="zh-CN" altLang="en-US" sz="1600" b="1">
              <a:solidFill>
                <a:srgbClr val="FF0000"/>
              </a:solidFill>
            </a:endParaRPr>
          </a:p>
          <a:p>
            <a:pPr algn="ctr" eaLnBrk="0" hangingPunct="0"/>
            <a:endParaRPr lang="zh-CN" altLang="en-US" sz="1600" b="1"/>
          </a:p>
          <a:p>
            <a:pPr algn="ctr" eaLnBrk="0" hangingPunct="0"/>
            <a:r>
              <a:rPr lang="zh-CN" altLang="en-US" sz="1400" b="1"/>
              <a:t>（经营成果）</a:t>
            </a:r>
            <a:endParaRPr lang="zh-CN" altLang="en-US" sz="1400" b="1"/>
          </a:p>
          <a:p>
            <a:pPr algn="just" eaLnBrk="0" hangingPunct="0"/>
            <a:r>
              <a:rPr lang="zh-CN" altLang="en-US" sz="1600">
                <a:solidFill>
                  <a:srgbClr val="0000FF"/>
                </a:solidFill>
              </a:rPr>
              <a:t>收入</a:t>
            </a:r>
            <a:endParaRPr lang="zh-CN" altLang="en-US" sz="1600">
              <a:solidFill>
                <a:srgbClr val="0000FF"/>
              </a:solidFill>
            </a:endParaRPr>
          </a:p>
          <a:p>
            <a:pPr algn="just" eaLnBrk="0" hangingPunct="0"/>
            <a:r>
              <a:rPr lang="zh-CN" altLang="en-US" sz="1600">
                <a:solidFill>
                  <a:srgbClr val="0000FF"/>
                </a:solidFill>
              </a:rPr>
              <a:t>费用</a:t>
            </a:r>
            <a:endParaRPr lang="zh-CN" altLang="en-US" sz="1600">
              <a:solidFill>
                <a:srgbClr val="0000FF"/>
              </a:solidFill>
            </a:endParaRPr>
          </a:p>
          <a:p>
            <a:pPr algn="just" eaLnBrk="0" hangingPunct="0"/>
            <a:r>
              <a:rPr lang="zh-CN" altLang="en-US" sz="1600">
                <a:solidFill>
                  <a:srgbClr val="0000FF"/>
                </a:solidFill>
              </a:rPr>
              <a:t>利润</a:t>
            </a:r>
            <a:endParaRPr lang="zh-CN" altLang="en-US" sz="1600">
              <a:solidFill>
                <a:srgbClr val="0000FF"/>
              </a:solidFill>
            </a:endParaRPr>
          </a:p>
        </p:txBody>
      </p:sp>
      <p:sp>
        <p:nvSpPr>
          <p:cNvPr id="11" name="Text Box 21"/>
          <p:cNvSpPr txBox="1">
            <a:spLocks noChangeArrowheads="1"/>
          </p:cNvSpPr>
          <p:nvPr/>
        </p:nvSpPr>
        <p:spPr bwMode="auto">
          <a:xfrm>
            <a:off x="5202238" y="2419350"/>
            <a:ext cx="1325562" cy="1655763"/>
          </a:xfrm>
          <a:prstGeom prst="rect">
            <a:avLst/>
          </a:prstGeom>
          <a:solidFill>
            <a:srgbClr val="FFFF99"/>
          </a:solidFill>
          <a:ln w="9525">
            <a:solidFill>
              <a:srgbClr val="000000"/>
            </a:solidFill>
            <a:miter lim="800000"/>
          </a:ln>
        </p:spPr>
        <p:txBody>
          <a:bodyPr/>
          <a:lstStyle/>
          <a:p>
            <a:pPr algn="ctr" eaLnBrk="0" hangingPunct="0"/>
            <a:r>
              <a:rPr lang="zh-CN" altLang="en-US" sz="1600" b="1">
                <a:solidFill>
                  <a:srgbClr val="FF0000"/>
                </a:solidFill>
              </a:rPr>
              <a:t>现金流量表</a:t>
            </a:r>
            <a:endParaRPr lang="zh-CN" altLang="en-US" sz="1600" b="1">
              <a:solidFill>
                <a:srgbClr val="FF0000"/>
              </a:solidFill>
            </a:endParaRPr>
          </a:p>
          <a:p>
            <a:pPr algn="ctr" eaLnBrk="0" hangingPunct="0"/>
            <a:endParaRPr lang="zh-CN" altLang="en-US" sz="1600" b="1">
              <a:solidFill>
                <a:srgbClr val="FF0000"/>
              </a:solidFill>
            </a:endParaRPr>
          </a:p>
          <a:p>
            <a:pPr algn="ctr" eaLnBrk="0" hangingPunct="0"/>
            <a:r>
              <a:rPr lang="zh-CN" altLang="en-US" sz="1400" b="1"/>
              <a:t>（现金流量）</a:t>
            </a:r>
            <a:endParaRPr lang="zh-CN" altLang="en-US" sz="1400" b="1"/>
          </a:p>
          <a:p>
            <a:pPr algn="ctr" eaLnBrk="0" hangingPunct="0"/>
            <a:r>
              <a:rPr lang="zh-CN" altLang="en-US" sz="1600">
                <a:solidFill>
                  <a:srgbClr val="0000FF"/>
                </a:solidFill>
              </a:rPr>
              <a:t>现金流入</a:t>
            </a:r>
            <a:endParaRPr lang="zh-CN" altLang="en-US" sz="1600">
              <a:solidFill>
                <a:srgbClr val="0000FF"/>
              </a:solidFill>
            </a:endParaRPr>
          </a:p>
          <a:p>
            <a:pPr algn="ctr" eaLnBrk="0" hangingPunct="0"/>
            <a:r>
              <a:rPr lang="zh-CN" altLang="en-US" sz="1600">
                <a:solidFill>
                  <a:srgbClr val="0000FF"/>
                </a:solidFill>
              </a:rPr>
              <a:t>现金流出</a:t>
            </a:r>
            <a:endParaRPr lang="zh-CN" altLang="en-US" sz="1600" b="1">
              <a:solidFill>
                <a:srgbClr val="FF0000"/>
              </a:solidFill>
            </a:endParaRPr>
          </a:p>
        </p:txBody>
      </p:sp>
      <p:sp>
        <p:nvSpPr>
          <p:cNvPr id="12" name="AutoShape 22"/>
          <p:cNvSpPr>
            <a:spLocks noChangeArrowheads="1"/>
          </p:cNvSpPr>
          <p:nvPr/>
        </p:nvSpPr>
        <p:spPr bwMode="auto">
          <a:xfrm>
            <a:off x="5970588" y="1700213"/>
            <a:ext cx="1152525" cy="647700"/>
          </a:xfrm>
          <a:prstGeom prst="wedgeRectCallout">
            <a:avLst>
              <a:gd name="adj1" fmla="val 50267"/>
              <a:gd name="adj2" fmla="val -21671"/>
            </a:avLst>
          </a:prstGeom>
          <a:solidFill>
            <a:srgbClr val="CCFFFF"/>
          </a:solidFill>
          <a:ln w="9525">
            <a:solidFill>
              <a:schemeClr val="tx1"/>
            </a:solidFill>
            <a:miter lim="800000"/>
          </a:ln>
        </p:spPr>
        <p:txBody>
          <a:bodyPr/>
          <a:lstStyle/>
          <a:p>
            <a:pPr algn="ctr"/>
            <a:r>
              <a:rPr lang="en-US" altLang="zh-CN" sz="1400" b="1" dirty="0">
                <a:solidFill>
                  <a:srgbClr val="FF3300"/>
                </a:solidFill>
              </a:rPr>
              <a:t>①</a:t>
            </a:r>
            <a:endParaRPr lang="en-US" altLang="zh-CN" sz="1400" b="1" dirty="0">
              <a:solidFill>
                <a:srgbClr val="FF3300"/>
              </a:solidFill>
            </a:endParaRPr>
          </a:p>
          <a:p>
            <a:pPr algn="ctr"/>
            <a:r>
              <a:rPr lang="zh-CN" altLang="en-US" sz="1400" b="1" dirty="0">
                <a:solidFill>
                  <a:srgbClr val="0000FF"/>
                </a:solidFill>
              </a:rPr>
              <a:t>会计报表</a:t>
            </a:r>
            <a:endParaRPr lang="zh-CN" altLang="en-US" sz="1400" b="1" dirty="0">
              <a:solidFill>
                <a:srgbClr val="0000FF"/>
              </a:solidFill>
            </a:endParaRPr>
          </a:p>
        </p:txBody>
      </p:sp>
      <p:sp>
        <p:nvSpPr>
          <p:cNvPr id="13" name="Text Box 23"/>
          <p:cNvSpPr txBox="1">
            <a:spLocks noChangeArrowheads="1"/>
          </p:cNvSpPr>
          <p:nvPr/>
        </p:nvSpPr>
        <p:spPr bwMode="auto">
          <a:xfrm>
            <a:off x="6329363" y="2852738"/>
            <a:ext cx="1325562" cy="1655762"/>
          </a:xfrm>
          <a:prstGeom prst="rect">
            <a:avLst/>
          </a:prstGeom>
          <a:solidFill>
            <a:srgbClr val="FFFF99"/>
          </a:solidFill>
          <a:ln w="9525">
            <a:solidFill>
              <a:srgbClr val="000000"/>
            </a:solidFill>
            <a:miter lim="800000"/>
          </a:ln>
        </p:spPr>
        <p:txBody>
          <a:bodyPr/>
          <a:lstStyle/>
          <a:p>
            <a:pPr algn="ctr" eaLnBrk="0" hangingPunct="0"/>
            <a:r>
              <a:rPr lang="zh-CN" altLang="en-US" sz="1600" b="1">
                <a:solidFill>
                  <a:srgbClr val="FF0000"/>
                </a:solidFill>
              </a:rPr>
              <a:t>所有者权益变动表</a:t>
            </a:r>
            <a:endParaRPr lang="zh-CN" altLang="en-US" sz="1600" b="1">
              <a:solidFill>
                <a:srgbClr val="FF0000"/>
              </a:solidFill>
            </a:endParaRPr>
          </a:p>
          <a:p>
            <a:pPr algn="ctr" eaLnBrk="0" hangingPunct="0"/>
            <a:r>
              <a:rPr lang="zh-CN" altLang="en-US" sz="1400" b="1"/>
              <a:t>（</a:t>
            </a:r>
            <a:r>
              <a:rPr lang="zh-CN" altLang="en-US" sz="1200" b="1"/>
              <a:t>所有者权益</a:t>
            </a:r>
            <a:r>
              <a:rPr lang="zh-CN" altLang="en-US" sz="1400" b="1"/>
              <a:t>）</a:t>
            </a:r>
            <a:endParaRPr lang="zh-CN" altLang="en-US" sz="1400" b="1"/>
          </a:p>
          <a:p>
            <a:pPr algn="ctr" eaLnBrk="0" hangingPunct="0"/>
            <a:r>
              <a:rPr lang="zh-CN" altLang="en-US" sz="1600">
                <a:solidFill>
                  <a:srgbClr val="0000FF"/>
                </a:solidFill>
              </a:rPr>
              <a:t>权益增加</a:t>
            </a:r>
            <a:endParaRPr lang="zh-CN" altLang="en-US" sz="1600">
              <a:solidFill>
                <a:srgbClr val="0000FF"/>
              </a:solidFill>
            </a:endParaRPr>
          </a:p>
          <a:p>
            <a:pPr algn="ctr" eaLnBrk="0" hangingPunct="0"/>
            <a:r>
              <a:rPr lang="zh-CN" altLang="en-US" sz="1600">
                <a:solidFill>
                  <a:srgbClr val="0000FF"/>
                </a:solidFill>
              </a:rPr>
              <a:t>权益减少</a:t>
            </a:r>
            <a:endParaRPr lang="zh-CN" altLang="en-US" sz="1600" b="1">
              <a:solidFill>
                <a:srgbClr val="FF0000"/>
              </a:solidFill>
            </a:endParaRPr>
          </a:p>
        </p:txBody>
      </p:sp>
      <p:sp>
        <p:nvSpPr>
          <p:cNvPr id="14" name="AutoShape 24"/>
          <p:cNvSpPr>
            <a:spLocks noChangeArrowheads="1"/>
          </p:cNvSpPr>
          <p:nvPr/>
        </p:nvSpPr>
        <p:spPr bwMode="auto">
          <a:xfrm>
            <a:off x="2640013" y="3716338"/>
            <a:ext cx="1152525" cy="1800225"/>
          </a:xfrm>
          <a:prstGeom prst="wedgeRoundRectCallout">
            <a:avLst>
              <a:gd name="adj1" fmla="val 41046"/>
              <a:gd name="adj2" fmla="val -69667"/>
              <a:gd name="adj3" fmla="val 16667"/>
            </a:avLst>
          </a:prstGeom>
          <a:solidFill>
            <a:srgbClr val="F2ACF2"/>
          </a:solidFill>
          <a:ln w="9525">
            <a:noFill/>
            <a:miter lim="800000"/>
          </a:ln>
        </p:spPr>
        <p:txBody>
          <a:bodyPr/>
          <a:lstStyle/>
          <a:p>
            <a:pPr algn="ctr"/>
            <a:r>
              <a:rPr lang="zh-CN" altLang="en-US" sz="2000"/>
              <a:t>反映企业某一特定日期财务状况</a:t>
            </a:r>
            <a:endParaRPr lang="zh-CN" altLang="en-US" sz="2000"/>
          </a:p>
        </p:txBody>
      </p:sp>
      <p:sp>
        <p:nvSpPr>
          <p:cNvPr id="15" name="AutoShape 25"/>
          <p:cNvSpPr>
            <a:spLocks noChangeArrowheads="1"/>
          </p:cNvSpPr>
          <p:nvPr/>
        </p:nvSpPr>
        <p:spPr bwMode="auto">
          <a:xfrm>
            <a:off x="3863975" y="4076700"/>
            <a:ext cx="1152525" cy="1800225"/>
          </a:xfrm>
          <a:prstGeom prst="wedgeRoundRectCallout">
            <a:avLst>
              <a:gd name="adj1" fmla="val 41046"/>
              <a:gd name="adj2" fmla="val -69667"/>
              <a:gd name="adj3" fmla="val 16667"/>
            </a:avLst>
          </a:prstGeom>
          <a:solidFill>
            <a:srgbClr val="F2ACF2"/>
          </a:solidFill>
          <a:ln w="9525">
            <a:noFill/>
            <a:miter lim="800000"/>
          </a:ln>
        </p:spPr>
        <p:txBody>
          <a:bodyPr/>
          <a:lstStyle/>
          <a:p>
            <a:pPr algn="ctr"/>
            <a:r>
              <a:rPr lang="zh-CN" altLang="en-US" sz="2000"/>
              <a:t>反映企业某一会计期间的经营成果</a:t>
            </a:r>
            <a:endParaRPr lang="zh-CN" altLang="en-US" sz="2000"/>
          </a:p>
        </p:txBody>
      </p:sp>
      <p:sp>
        <p:nvSpPr>
          <p:cNvPr id="16" name="AutoShape 26"/>
          <p:cNvSpPr>
            <a:spLocks noChangeArrowheads="1"/>
          </p:cNvSpPr>
          <p:nvPr/>
        </p:nvSpPr>
        <p:spPr bwMode="auto">
          <a:xfrm>
            <a:off x="5087938" y="4364038"/>
            <a:ext cx="1152525" cy="1800225"/>
          </a:xfrm>
          <a:prstGeom prst="wedgeRoundRectCallout">
            <a:avLst>
              <a:gd name="adj1" fmla="val 41046"/>
              <a:gd name="adj2" fmla="val -69667"/>
              <a:gd name="adj3" fmla="val 16667"/>
            </a:avLst>
          </a:prstGeom>
          <a:solidFill>
            <a:srgbClr val="F2ACF2"/>
          </a:solidFill>
          <a:ln w="9525">
            <a:noFill/>
            <a:miter lim="800000"/>
          </a:ln>
        </p:spPr>
        <p:txBody>
          <a:bodyPr/>
          <a:lstStyle/>
          <a:p>
            <a:pPr algn="ctr"/>
            <a:r>
              <a:rPr lang="zh-CN" altLang="en-US" sz="2000"/>
              <a:t>反映企业某一会计期间的现金流量</a:t>
            </a:r>
            <a:endParaRPr lang="zh-CN" altLang="en-US" sz="2000"/>
          </a:p>
        </p:txBody>
      </p:sp>
      <p:sp>
        <p:nvSpPr>
          <p:cNvPr id="17" name="Rectangle 27"/>
          <p:cNvSpPr>
            <a:spLocks noChangeArrowheads="1"/>
          </p:cNvSpPr>
          <p:nvPr/>
        </p:nvSpPr>
        <p:spPr bwMode="auto">
          <a:xfrm>
            <a:off x="6527800" y="4724400"/>
            <a:ext cx="3168650" cy="1582738"/>
          </a:xfrm>
          <a:prstGeom prst="rect">
            <a:avLst/>
          </a:prstGeom>
          <a:noFill/>
          <a:ln w="9525">
            <a:noFill/>
            <a:miter lim="800000"/>
          </a:ln>
        </p:spPr>
        <p:txBody>
          <a:bodyPr/>
          <a:lstStyle/>
          <a:p>
            <a:pPr marL="342900" indent="-342900">
              <a:spcBef>
                <a:spcPct val="20000"/>
              </a:spcBef>
            </a:pPr>
            <a:r>
              <a:rPr lang="en-US" altLang="zh-CN">
                <a:solidFill>
                  <a:srgbClr val="0000FF"/>
                </a:solidFill>
                <a:latin typeface="黑体" panose="02010609060101010101" charset="-122"/>
                <a:ea typeface="黑体" panose="02010609060101010101" charset="-122"/>
              </a:rPr>
              <a:t>  </a:t>
            </a:r>
            <a:r>
              <a:rPr lang="en-US" altLang="zh-CN">
                <a:solidFill>
                  <a:srgbClr val="FF0000"/>
                </a:solidFill>
                <a:latin typeface="黑体" panose="02010609060101010101" charset="-122"/>
                <a:ea typeface="黑体" panose="02010609060101010101" charset="-122"/>
              </a:rPr>
              <a:t>★</a:t>
            </a:r>
            <a:r>
              <a:rPr lang="zh-CN" altLang="en-US">
                <a:solidFill>
                  <a:srgbClr val="0000FF"/>
                </a:solidFill>
                <a:latin typeface="黑体" panose="02010609060101010101" charset="-122"/>
                <a:ea typeface="黑体" panose="02010609060101010101" charset="-122"/>
              </a:rPr>
              <a:t>财务会计报告的定义是根据财务报告文件所反映的主要内容所给出的</a:t>
            </a:r>
            <a:endParaRPr lang="zh-CN" altLang="en-US">
              <a:solidFill>
                <a:srgbClr val="0000FF"/>
              </a:solidFill>
              <a:latin typeface="黑体" panose="02010609060101010101" charset="-122"/>
              <a:ea typeface="黑体" panose="0201060906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ym typeface="+mn-ea"/>
              </a:rPr>
              <a:t>智能</a:t>
            </a:r>
            <a:r>
              <a:rPr lang="zh-CN" altLang="en-US" dirty="0" smtClean="0"/>
              <a:t>会计信息系统的性质</a:t>
            </a:r>
            <a:endParaRPr lang="zh-CN" altLang="en-US" dirty="0"/>
          </a:p>
        </p:txBody>
      </p:sp>
      <p:sp>
        <p:nvSpPr>
          <p:cNvPr id="3" name="内容占位符 2"/>
          <p:cNvSpPr>
            <a:spLocks noGrp="1"/>
          </p:cNvSpPr>
          <p:nvPr>
            <p:ph idx="1"/>
          </p:nvPr>
        </p:nvSpPr>
        <p:spPr/>
        <p:txBody>
          <a:bodyPr/>
          <a:lstStyle/>
          <a:p>
            <a:r>
              <a:rPr lang="zh-CN" altLang="en-US" dirty="0" smtClean="0"/>
              <a:t>会计信息系统是融会计学、计算机技术和管理信息系统为一体的边缘学科。</a:t>
            </a:r>
            <a:endParaRPr lang="en-US" altLang="zh-CN" dirty="0" smtClean="0"/>
          </a:p>
          <a:p>
            <a:pPr lvl="1"/>
            <a:r>
              <a:rPr lang="en-US" altLang="zh-CN" dirty="0" smtClean="0"/>
              <a:t>1954</a:t>
            </a:r>
            <a:r>
              <a:rPr lang="zh-CN" altLang="en-US" dirty="0" smtClean="0"/>
              <a:t>年，美国通用电气公司的工资核算系统应用开创了会计数据处理的新纪元，引起了会计数据处理的革命性变革。</a:t>
            </a:r>
            <a:endParaRPr lang="en-US" altLang="zh-CN" dirty="0" smtClean="0"/>
          </a:p>
          <a:p>
            <a:pPr lvl="1"/>
            <a:r>
              <a:rPr lang="zh-CN" altLang="en-US" dirty="0" smtClean="0"/>
              <a:t>会计电算化，</a:t>
            </a:r>
            <a:r>
              <a:rPr lang="en-US" altLang="zh-CN" dirty="0" smtClean="0"/>
              <a:t>1981.08</a:t>
            </a:r>
            <a:endParaRPr lang="en-US" altLang="zh-CN" dirty="0" smtClean="0"/>
          </a:p>
          <a:p>
            <a:pPr lvl="2"/>
            <a:r>
              <a:rPr lang="zh-CN" altLang="en-US" dirty="0" smtClean="0">
                <a:hlinkClick r:id="rId1" action="ppaction://hlinkpres?slideindex=1&amp;slidetitle="/>
              </a:rPr>
              <a:t>手工会计、</a:t>
            </a:r>
            <a:r>
              <a:rPr lang="zh-CN" altLang="en-US" dirty="0" smtClean="0">
                <a:solidFill>
                  <a:srgbClr val="FF0000"/>
                </a:solidFill>
                <a:highlight>
                  <a:srgbClr val="FFFF00"/>
                </a:highlight>
                <a:hlinkClick r:id="rId1" action="ppaction://hlinkpres?slideindex=1&amp;slidetitle="/>
              </a:rPr>
              <a:t>会计电算化举例（会计循环）</a:t>
            </a:r>
            <a:endParaRPr lang="zh-CN" altLang="en-US" dirty="0" smtClean="0"/>
          </a:p>
          <a:p>
            <a:pPr lvl="1"/>
            <a:r>
              <a:rPr lang="zh-CN" altLang="en-US" dirty="0" smtClean="0"/>
              <a:t>会计信息化，</a:t>
            </a:r>
            <a:r>
              <a:rPr lang="en-US" altLang="zh-CN" dirty="0" smtClean="0"/>
              <a:t>1999.04</a:t>
            </a:r>
            <a:endParaRPr lang="en-US" altLang="zh-CN" dirty="0" smtClean="0"/>
          </a:p>
          <a:p>
            <a:pPr lvl="1"/>
            <a:r>
              <a:rPr lang="zh-CN" altLang="en-US" dirty="0" smtClean="0"/>
              <a:t>会计信息系统</a:t>
            </a:r>
            <a:endParaRPr lang="zh-CN" altLang="en-US" dirty="0" smtClean="0"/>
          </a:p>
          <a:p>
            <a:pPr lvl="1"/>
            <a:r>
              <a:rPr lang="zh-CN" altLang="en-US" dirty="0"/>
              <a:t>智能会计信息系统、智能财务、智能会计</a:t>
            </a:r>
            <a:endParaRPr lang="zh-CN" altLang="en-US" dirty="0"/>
          </a:p>
        </p:txBody>
      </p:sp>
      <p:sp>
        <p:nvSpPr>
          <p:cNvPr id="4" name="日期占位符 3"/>
          <p:cNvSpPr>
            <a:spLocks noGrp="1"/>
          </p:cNvSpPr>
          <p:nvPr>
            <p:ph type="dt" sz="half" idx="10"/>
          </p:nvPr>
        </p:nvSpPr>
        <p:spPr/>
        <p:txBody>
          <a:bodyPr/>
          <a:lstStyle/>
          <a:p>
            <a:fld id="{7D843A68-6708-43EF-A97E-D4AA8554B6D8}"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
        <p:nvSpPr>
          <p:cNvPr id="6" name="Rectangle 2"/>
          <p:cNvSpPr txBox="1">
            <a:spLocks noChangeArrowheads="1"/>
          </p:cNvSpPr>
          <p:nvPr/>
        </p:nvSpPr>
        <p:spPr>
          <a:xfrm>
            <a:off x="2209800" y="142875"/>
            <a:ext cx="7772400" cy="714375"/>
          </a:xfrm>
          <a:prstGeom prst="rect">
            <a:avLst/>
          </a:prstGeom>
        </p:spPr>
        <p:txBody>
          <a:bodyPr vert="horz"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smtClean="0">
                <a:ln>
                  <a:noFill/>
                </a:ln>
                <a:solidFill>
                  <a:schemeClr val="tx1"/>
                </a:solidFill>
                <a:effectLst/>
                <a:uLnTx/>
                <a:uFillTx/>
                <a:latin typeface="+mj-lt"/>
                <a:ea typeface="+mj-ea"/>
                <a:cs typeface="+mj-cs"/>
              </a:rPr>
              <a:t>日常业务</a:t>
            </a:r>
            <a:r>
              <a:rPr kumimoji="0" lang="en-US" altLang="zh-CN" sz="2800" b="1" i="0" u="none" strike="noStrike" kern="1200" cap="none" spc="0" normalizeH="0" baseline="0" noProof="0" smtClean="0">
                <a:ln>
                  <a:noFill/>
                </a:ln>
                <a:solidFill>
                  <a:schemeClr val="tx1"/>
                </a:solidFill>
                <a:effectLst/>
                <a:uLnTx/>
                <a:uFillTx/>
                <a:latin typeface="+mj-lt"/>
                <a:ea typeface="+mj-ea"/>
                <a:cs typeface="+mj-cs"/>
              </a:rPr>
              <a:t>—</a:t>
            </a:r>
            <a:r>
              <a:rPr kumimoji="0" lang="zh-CN" altLang="en-US" sz="2800" b="1" i="0" u="none" strike="noStrike" kern="1200" cap="none" spc="0" normalizeH="0" baseline="0" noProof="0" smtClean="0">
                <a:ln>
                  <a:noFill/>
                </a:ln>
                <a:solidFill>
                  <a:schemeClr val="tx1"/>
                </a:solidFill>
                <a:effectLst/>
                <a:uLnTx/>
                <a:uFillTx/>
                <a:latin typeface="+mj-lt"/>
                <a:ea typeface="+mj-ea"/>
                <a:cs typeface="+mj-cs"/>
              </a:rPr>
              <a:t>财务处理流程</a:t>
            </a:r>
            <a:endParaRPr kumimoji="0" lang="zh-CN" altLang="en-US" sz="2800" b="1" i="0" u="none" strike="noStrike" kern="1200" cap="none" spc="0" normalizeH="0" baseline="0" noProof="0" smtClean="0">
              <a:ln>
                <a:noFill/>
              </a:ln>
              <a:solidFill>
                <a:schemeClr val="tx1"/>
              </a:solidFill>
              <a:effectLst/>
              <a:uLnTx/>
              <a:uFillTx/>
              <a:latin typeface="+mj-lt"/>
              <a:ea typeface="+mj-ea"/>
              <a:cs typeface="+mj-cs"/>
            </a:endParaRPr>
          </a:p>
        </p:txBody>
      </p:sp>
      <p:sp>
        <p:nvSpPr>
          <p:cNvPr id="7" name="Rectangle 3"/>
          <p:cNvSpPr txBox="1">
            <a:spLocks noChangeArrowheads="1"/>
          </p:cNvSpPr>
          <p:nvPr/>
        </p:nvSpPr>
        <p:spPr>
          <a:xfrm>
            <a:off x="1595438" y="785813"/>
            <a:ext cx="9072562" cy="1071551"/>
          </a:xfrm>
          <a:prstGeom prst="rect">
            <a:avLst/>
          </a:prstGeom>
        </p:spPr>
        <p:txBody>
          <a:bodyPr vert="horz" rtlCol="0">
            <a:noAutofit/>
          </a:bodyPr>
          <a:lstStyle/>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sz="3200" b="1" i="0" u="none" strike="noStrike" kern="1200" cap="none" spc="0" normalizeH="0" baseline="0" noProof="0" dirty="0" smtClean="0">
                <a:ln>
                  <a:noFill/>
                </a:ln>
                <a:solidFill>
                  <a:schemeClr val="tx1"/>
                </a:solidFill>
                <a:effectLst/>
                <a:uLnTx/>
                <a:uFillTx/>
                <a:latin typeface="+mn-lt"/>
                <a:ea typeface="+mn-ea"/>
                <a:cs typeface="+mn-cs"/>
              </a:rPr>
              <a:t>凭证录入                凭证管理            凭证审核</a:t>
            </a:r>
            <a:endParaRPr kumimoji="0" 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sz="3200" b="1" i="0" u="none" strike="noStrike" kern="1200" cap="none" spc="0" normalizeH="0" baseline="0" noProof="0" dirty="0" smtClean="0">
                <a:ln>
                  <a:noFill/>
                </a:ln>
                <a:solidFill>
                  <a:schemeClr val="tx1"/>
                </a:solidFill>
                <a:effectLst/>
                <a:uLnTx/>
                <a:uFillTx/>
                <a:latin typeface="+mn-lt"/>
                <a:ea typeface="+mn-ea"/>
                <a:cs typeface="+mn-cs"/>
              </a:rPr>
              <a:t>凭证过帐                结转损益             期末结帐</a:t>
            </a:r>
            <a:endParaRPr kumimoji="0" 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zh-CN" sz="3200" b="1" i="0" u="none" strike="noStrike" kern="1200" cap="none" spc="0" normalizeH="0" baseline="0" noProof="0" dirty="0" smtClean="0">
                <a:ln>
                  <a:noFill/>
                </a:ln>
                <a:solidFill>
                  <a:schemeClr val="tx1"/>
                </a:solidFill>
                <a:effectLst/>
                <a:uLnTx/>
                <a:uFillTx/>
                <a:latin typeface="+mn-lt"/>
                <a:ea typeface="+mn-ea"/>
                <a:cs typeface="+mn-cs"/>
              </a:rPr>
              <a:t>              </a:t>
            </a:r>
            <a:endParaRPr kumimoji="0" lang="zh-CN" altLang="zh-CN" sz="32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AutoShape 4"/>
          <p:cNvSpPr>
            <a:spLocks noChangeArrowheads="1"/>
          </p:cNvSpPr>
          <p:nvPr/>
        </p:nvSpPr>
        <p:spPr bwMode="auto">
          <a:xfrm>
            <a:off x="3667125" y="857250"/>
            <a:ext cx="976313"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9" name="AutoShape 5"/>
          <p:cNvSpPr>
            <a:spLocks noChangeArrowheads="1"/>
          </p:cNvSpPr>
          <p:nvPr/>
        </p:nvSpPr>
        <p:spPr bwMode="auto">
          <a:xfrm>
            <a:off x="3667125" y="1428750"/>
            <a:ext cx="976313"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0" name="AutoShape 7"/>
          <p:cNvSpPr>
            <a:spLocks noChangeArrowheads="1"/>
          </p:cNvSpPr>
          <p:nvPr/>
        </p:nvSpPr>
        <p:spPr bwMode="auto">
          <a:xfrm>
            <a:off x="6738938" y="8572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1" name="AutoShape 8"/>
          <p:cNvSpPr>
            <a:spLocks noChangeArrowheads="1"/>
          </p:cNvSpPr>
          <p:nvPr/>
        </p:nvSpPr>
        <p:spPr bwMode="auto">
          <a:xfrm>
            <a:off x="6738938" y="14287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2" name="AutoShape 13"/>
          <p:cNvSpPr>
            <a:spLocks noChangeArrowheads="1"/>
          </p:cNvSpPr>
          <p:nvPr/>
        </p:nvSpPr>
        <p:spPr bwMode="auto">
          <a:xfrm>
            <a:off x="9691688" y="8572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pic>
        <p:nvPicPr>
          <p:cNvPr id="13" name="Picture 9"/>
          <p:cNvPicPr>
            <a:picLocks noChangeAspect="1" noChangeArrowheads="1"/>
          </p:cNvPicPr>
          <p:nvPr/>
        </p:nvPicPr>
        <p:blipFill>
          <a:blip r:embed="rId1" cstate="print"/>
          <a:srcRect/>
          <a:stretch>
            <a:fillRect/>
          </a:stretch>
        </p:blipFill>
        <p:spPr bwMode="auto">
          <a:xfrm>
            <a:off x="2024063" y="1928812"/>
            <a:ext cx="8072437" cy="450058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3"/>
          <p:cNvPicPr>
            <a:picLocks noChangeAspect="1" noChangeArrowheads="1"/>
          </p:cNvPicPr>
          <p:nvPr/>
        </p:nvPicPr>
        <p:blipFill>
          <a:blip r:embed="rId1" cstate="print"/>
          <a:srcRect/>
          <a:stretch>
            <a:fillRect/>
          </a:stretch>
        </p:blipFill>
        <p:spPr>
          <a:xfrm>
            <a:off x="2095472" y="1000108"/>
            <a:ext cx="7772400" cy="4667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6" name="Picture 4"/>
          <p:cNvPicPr>
            <a:picLocks noChangeAspect="1" noChangeArrowheads="1"/>
          </p:cNvPicPr>
          <p:nvPr/>
        </p:nvPicPr>
        <p:blipFill>
          <a:blip r:embed="rId1" cstate="print"/>
          <a:srcRect/>
          <a:stretch>
            <a:fillRect/>
          </a:stretch>
        </p:blipFill>
        <p:spPr bwMode="auto">
          <a:xfrm>
            <a:off x="1738313" y="714375"/>
            <a:ext cx="8653462" cy="55006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ym typeface="+mn-ea"/>
              </a:rPr>
              <a:t>智能</a:t>
            </a:r>
            <a:r>
              <a:rPr lang="zh-CN" altLang="en-US" dirty="0" smtClean="0"/>
              <a:t>会计信息系统的性质</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smtClean="0"/>
              <a:t>会计信息系统是融会计学、计算机技术和管理信息系统为一体的边缘学科。</a:t>
            </a:r>
            <a:endParaRPr lang="en-US" altLang="zh-CN" dirty="0" smtClean="0"/>
          </a:p>
          <a:p>
            <a:pPr lvl="1"/>
            <a:r>
              <a:rPr lang="en-US" altLang="zh-CN" dirty="0" smtClean="0"/>
              <a:t>1954</a:t>
            </a:r>
            <a:r>
              <a:rPr lang="zh-CN" altLang="en-US" dirty="0" smtClean="0"/>
              <a:t>年，美国通用电气公司的工资核算系统应用开创了会计数据处理的新纪元，引起了会计数据处理的革命性变革。</a:t>
            </a:r>
            <a:endParaRPr lang="en-US" altLang="zh-CN" dirty="0" smtClean="0"/>
          </a:p>
          <a:p>
            <a:pPr lvl="1"/>
            <a:r>
              <a:rPr lang="zh-CN" altLang="en-US" dirty="0" smtClean="0"/>
              <a:t>会计电算化，</a:t>
            </a:r>
            <a:r>
              <a:rPr lang="en-US" altLang="zh-CN" dirty="0" smtClean="0"/>
              <a:t>1981</a:t>
            </a:r>
            <a:endParaRPr lang="en-US" altLang="zh-CN" dirty="0" smtClean="0"/>
          </a:p>
          <a:p>
            <a:pPr lvl="2"/>
            <a:r>
              <a:rPr lang="zh-CN" altLang="en-US" dirty="0" smtClean="0">
                <a:hlinkClick r:id="rId1" action="ppaction://hlinkpres?slideindex=1&amp;slidetitle="/>
              </a:rPr>
              <a:t>手工会计、</a:t>
            </a:r>
            <a:r>
              <a:rPr lang="zh-CN" altLang="en-US" b="1" dirty="0" smtClean="0">
                <a:solidFill>
                  <a:srgbClr val="0000FF"/>
                </a:solidFill>
                <a:latin typeface="华文琥珀" panose="02010800040101010101" pitchFamily="2" charset="-122"/>
                <a:ea typeface="华文琥珀" panose="02010800040101010101" pitchFamily="2" charset="-122"/>
                <a:hlinkClick r:id="rId1" action="ppaction://hlinkpres?slideindex=1&amp;slidetitle="/>
              </a:rPr>
              <a:t>会计电算化举例</a:t>
            </a:r>
            <a:r>
              <a:rPr lang="zh-CN" altLang="en-US" dirty="0" smtClean="0">
                <a:hlinkClick r:id="rId1" action="ppaction://hlinkpres?slideindex=1&amp;slidetitle="/>
              </a:rPr>
              <a:t>（会计循环）</a:t>
            </a:r>
            <a:endParaRPr lang="zh-CN" altLang="en-US" dirty="0" smtClean="0"/>
          </a:p>
          <a:p>
            <a:pPr lvl="1"/>
            <a:r>
              <a:rPr lang="zh-CN" altLang="en-US" dirty="0" smtClean="0"/>
              <a:t>会计信息化，</a:t>
            </a:r>
            <a:r>
              <a:rPr lang="en-US" altLang="zh-CN" dirty="0" smtClean="0"/>
              <a:t>1999</a:t>
            </a:r>
            <a:r>
              <a:rPr lang="zh-CN" altLang="en-US" dirty="0" smtClean="0"/>
              <a:t>，</a:t>
            </a:r>
            <a:r>
              <a:rPr lang="zh-CN" altLang="en-US" dirty="0" smtClean="0">
                <a:highlight>
                  <a:srgbClr val="FFFF00"/>
                </a:highlight>
              </a:rPr>
              <a:t>新形势下会计软件市场管理研讨会暨会计信息化理论专家座谈会（金蝶）</a:t>
            </a:r>
            <a:endParaRPr lang="en-US" altLang="zh-CN" dirty="0" smtClean="0"/>
          </a:p>
          <a:p>
            <a:pPr lvl="1"/>
            <a:r>
              <a:rPr lang="zh-CN" altLang="en-US" dirty="0" smtClean="0"/>
              <a:t>会计信息系统</a:t>
            </a:r>
            <a:endParaRPr lang="zh-CN" altLang="en-US" dirty="0" smtClean="0"/>
          </a:p>
          <a:p>
            <a:pPr lvl="1"/>
            <a:r>
              <a:rPr lang="zh-CN" altLang="en-US" dirty="0"/>
              <a:t>智能会计信息系统、智能财务、智能会计</a:t>
            </a:r>
            <a:endParaRPr lang="zh-CN" altLang="en-US" dirty="0"/>
          </a:p>
        </p:txBody>
      </p:sp>
      <p:sp>
        <p:nvSpPr>
          <p:cNvPr id="4" name="日期占位符 3"/>
          <p:cNvSpPr>
            <a:spLocks noGrp="1"/>
          </p:cNvSpPr>
          <p:nvPr>
            <p:ph type="dt" sz="half" idx="10"/>
          </p:nvPr>
        </p:nvSpPr>
        <p:spPr/>
        <p:txBody>
          <a:bodyPr/>
          <a:lstStyle/>
          <a:p>
            <a:fld id="{7D843A68-6708-43EF-A97E-D4AA8554B6D8}"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智能会计信息系统的性质</a:t>
            </a:r>
            <a:endParaRPr lang="zh-CN" altLang="en-US"/>
          </a:p>
        </p:txBody>
      </p:sp>
      <p:sp>
        <p:nvSpPr>
          <p:cNvPr id="3" name="内容占位符 2"/>
          <p:cNvSpPr>
            <a:spLocks noGrp="1"/>
          </p:cNvSpPr>
          <p:nvPr>
            <p:ph idx="1"/>
          </p:nvPr>
        </p:nvSpPr>
        <p:spPr/>
        <p:txBody>
          <a:bodyPr/>
          <a:p>
            <a:pPr algn="l"/>
            <a:r>
              <a:rPr lang="zh-CN" altLang="en-US" dirty="0" smtClean="0">
                <a:sym typeface="+mn-ea"/>
              </a:rPr>
              <a:t>智能会计信息系统是会计信息系统的一个发展阶段。</a:t>
            </a:r>
            <a:endParaRPr lang="zh-CN" altLang="en-US" dirty="0" smtClean="0">
              <a:sym typeface="+mn-ea"/>
            </a:endParaRPr>
          </a:p>
          <a:p>
            <a:r>
              <a:rPr lang="zh-CN" altLang="en-US" dirty="0" smtClean="0">
                <a:sym typeface="+mn-ea"/>
              </a:rPr>
              <a:t>智能会计信息系统（</a:t>
            </a:r>
            <a:r>
              <a:rPr lang="en-US" altLang="zh-CN" dirty="0" smtClean="0">
                <a:sym typeface="+mn-ea"/>
              </a:rPr>
              <a:t>Intelligent Accounting Information System</a:t>
            </a:r>
            <a:r>
              <a:rPr lang="zh-CN" altLang="en-US" dirty="0" smtClean="0">
                <a:sym typeface="+mn-ea"/>
              </a:rPr>
              <a:t>，</a:t>
            </a:r>
            <a:r>
              <a:rPr lang="en-US" altLang="zh-CN" dirty="0" smtClean="0">
                <a:sym typeface="+mn-ea"/>
              </a:rPr>
              <a:t>IAIS</a:t>
            </a:r>
            <a:r>
              <a:rPr lang="zh-CN" altLang="en-US" dirty="0" smtClean="0">
                <a:sym typeface="+mn-ea"/>
              </a:rPr>
              <a:t>）是一个融现代信息技术与会计理念于一体的综合性平台，该系统以企业价值创造为核心，依托</a:t>
            </a:r>
            <a:r>
              <a:rPr lang="zh-CN" altLang="en-US" dirty="0" smtClean="0">
                <a:solidFill>
                  <a:srgbClr val="FF0000"/>
                </a:solidFill>
                <a:highlight>
                  <a:srgbClr val="FFFF00"/>
                </a:highlight>
                <a:sym typeface="+mn-ea"/>
              </a:rPr>
              <a:t>大数据、人工智能、机器人流程自动化等信息技术</a:t>
            </a:r>
            <a:r>
              <a:rPr lang="zh-CN" altLang="en-US" dirty="0" smtClean="0">
                <a:sym typeface="+mn-ea"/>
              </a:rPr>
              <a:t>，对业财数据进行实时采集、自动核算、智能分析、风险预警和决策支持，实现会计信息的自动化、智能化和实时共享。</a:t>
            </a:r>
            <a:endParaRPr lang="zh-CN" altLang="en-US" dirty="0" smtClean="0">
              <a:sym typeface="+mn-ea"/>
            </a:endParaRPr>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课程基本情况</a:t>
            </a:r>
            <a:endParaRPr lang="zh-CN" altLang="en-US"/>
          </a:p>
        </p:txBody>
      </p:sp>
      <p:sp>
        <p:nvSpPr>
          <p:cNvPr id="3" name="内容占位符 2"/>
          <p:cNvSpPr>
            <a:spLocks noGrp="1"/>
          </p:cNvSpPr>
          <p:nvPr>
            <p:ph idx="1"/>
          </p:nvPr>
        </p:nvSpPr>
        <p:spPr/>
        <p:txBody>
          <a:bodyPr>
            <a:normAutofit/>
          </a:bodyPr>
          <a:p>
            <a:r>
              <a:rPr lang="zh-CN" altLang="en-US"/>
              <a:t>随着机器人流程自动化、人工智能、大数据等新技术对会计行业产生颠覆性的影响，会计呈现从传统核算向价值创造和管理决策支持转型的趋势。</a:t>
            </a:r>
            <a:endParaRPr lang="zh-CN" altLang="en-US"/>
          </a:p>
          <a:p>
            <a:r>
              <a:rPr lang="zh-CN" altLang="en-US"/>
              <a:t>本课程旨在帮助学生理解信息技术如何重塑现代会计工作流程与模式。课程内容由浅入深，分为三大模块：</a:t>
            </a:r>
            <a:endParaRPr lang="zh-CN" altLang="en-US"/>
          </a:p>
          <a:p>
            <a:pPr lvl="1"/>
            <a:r>
              <a:rPr lang="zh-CN" altLang="en-US"/>
              <a:t>会计信息系统基础</a:t>
            </a:r>
            <a:endParaRPr lang="zh-CN" altLang="en-US"/>
          </a:p>
          <a:p>
            <a:pPr lvl="1"/>
            <a:r>
              <a:rPr lang="zh-CN" altLang="en-US"/>
              <a:t>智能会计前沿应用</a:t>
            </a:r>
            <a:endParaRPr lang="zh-CN" altLang="en-US"/>
          </a:p>
          <a:p>
            <a:pPr lvl="1"/>
            <a:r>
              <a:rPr lang="zh-CN" altLang="en-US"/>
              <a:t>系统安全与审计</a:t>
            </a:r>
            <a:endParaRPr lang="zh-CN" altLang="en-US"/>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课程基本情况</a:t>
            </a:r>
            <a:endParaRPr lang="zh-CN" altLang="en-US"/>
          </a:p>
        </p:txBody>
      </p:sp>
      <p:sp>
        <p:nvSpPr>
          <p:cNvPr id="3" name="内容占位符 2"/>
          <p:cNvSpPr>
            <a:spLocks noGrp="1"/>
          </p:cNvSpPr>
          <p:nvPr>
            <p:ph idx="1"/>
          </p:nvPr>
        </p:nvSpPr>
        <p:spPr/>
        <p:txBody>
          <a:bodyPr>
            <a:normAutofit fontScale="70000"/>
          </a:bodyPr>
          <a:p>
            <a:r>
              <a:rPr lang="zh-CN" altLang="en-US" sz="3200" dirty="0" smtClean="0">
                <a:sym typeface="+mn-ea"/>
              </a:rPr>
              <a:t>课程学时</a:t>
            </a:r>
            <a:endParaRPr lang="zh-CN" altLang="en-US" sz="3200" dirty="0" smtClean="0"/>
          </a:p>
          <a:p>
            <a:pPr lvl="1"/>
            <a:r>
              <a:rPr lang="en-US" altLang="zh-CN" sz="3200" dirty="0" smtClean="0">
                <a:sym typeface="+mn-ea"/>
              </a:rPr>
              <a:t>36</a:t>
            </a:r>
            <a:r>
              <a:rPr lang="zh-CN" altLang="en-US" sz="3200" dirty="0" smtClean="0">
                <a:sym typeface="+mn-ea"/>
              </a:rPr>
              <a:t>学时</a:t>
            </a:r>
            <a:endParaRPr lang="zh-CN" altLang="en-US" sz="3200" dirty="0" smtClean="0"/>
          </a:p>
          <a:p>
            <a:r>
              <a:rPr lang="zh-CN" altLang="en-US" sz="3200" dirty="0" smtClean="0">
                <a:sym typeface="+mn-ea"/>
              </a:rPr>
              <a:t>参考资料</a:t>
            </a:r>
            <a:endParaRPr lang="zh-CN" altLang="en-US" sz="3200" dirty="0" smtClean="0"/>
          </a:p>
          <a:p>
            <a:pPr lvl="1"/>
            <a:r>
              <a:rPr lang="zh-CN" altLang="en-US" sz="3200" dirty="0" smtClean="0">
                <a:sym typeface="+mn-ea"/>
              </a:rPr>
              <a:t>甄阜铭、刘媛媛主编，</a:t>
            </a:r>
            <a:r>
              <a:rPr lang="en-US" altLang="zh-CN" sz="3200" dirty="0" smtClean="0">
                <a:sym typeface="+mn-ea"/>
              </a:rPr>
              <a:t>《</a:t>
            </a:r>
            <a:r>
              <a:rPr lang="zh-CN" altLang="en-US" sz="3200" dirty="0" smtClean="0">
                <a:sym typeface="+mn-ea"/>
              </a:rPr>
              <a:t>会计信息系统</a:t>
            </a:r>
            <a:r>
              <a:rPr lang="en-US" altLang="zh-CN" sz="3200" dirty="0" smtClean="0">
                <a:sym typeface="+mn-ea"/>
              </a:rPr>
              <a:t>——ERP</a:t>
            </a:r>
            <a:r>
              <a:rPr lang="zh-CN" altLang="en-US" sz="3200" dirty="0" smtClean="0">
                <a:sym typeface="+mn-ea"/>
              </a:rPr>
              <a:t>基础</a:t>
            </a:r>
            <a:r>
              <a:rPr lang="en-US" altLang="zh-CN" sz="3200" dirty="0" smtClean="0">
                <a:sym typeface="+mn-ea"/>
              </a:rPr>
              <a:t>》</a:t>
            </a:r>
            <a:r>
              <a:rPr lang="zh-CN" altLang="en-US" sz="3200" dirty="0" smtClean="0">
                <a:sym typeface="+mn-ea"/>
              </a:rPr>
              <a:t>，东北财经大学出版社，第</a:t>
            </a:r>
            <a:r>
              <a:rPr lang="en-US" altLang="zh-CN" sz="3200" dirty="0" smtClean="0">
                <a:sym typeface="+mn-ea"/>
              </a:rPr>
              <a:t>2</a:t>
            </a:r>
            <a:r>
              <a:rPr lang="zh-CN" altLang="en-US" sz="3200" dirty="0" smtClean="0">
                <a:sym typeface="+mn-ea"/>
              </a:rPr>
              <a:t>版，</a:t>
            </a:r>
            <a:r>
              <a:rPr lang="en-US" altLang="zh-CN" sz="3200" dirty="0" smtClean="0">
                <a:sym typeface="+mn-ea"/>
              </a:rPr>
              <a:t>2021</a:t>
            </a:r>
            <a:r>
              <a:rPr lang="zh-CN" altLang="en-US" sz="3200" dirty="0" smtClean="0">
                <a:sym typeface="+mn-ea"/>
              </a:rPr>
              <a:t>。</a:t>
            </a:r>
            <a:endParaRPr lang="zh-CN" altLang="en-US" sz="3200" dirty="0" smtClean="0">
              <a:sym typeface="+mn-ea"/>
            </a:endParaRPr>
          </a:p>
          <a:p>
            <a:pPr lvl="1"/>
            <a:r>
              <a:rPr lang="zh-CN" altLang="en-US" sz="3200" dirty="0" smtClean="0"/>
              <a:t>文峰、唐丰收编著，智能会计理论与实务，经济科学出版社，第</a:t>
            </a:r>
            <a:r>
              <a:rPr lang="en-US" altLang="zh-CN" sz="3200" dirty="0" smtClean="0"/>
              <a:t>1</a:t>
            </a:r>
            <a:r>
              <a:rPr lang="zh-CN" altLang="en-US" sz="3200" dirty="0" smtClean="0"/>
              <a:t>版，</a:t>
            </a:r>
            <a:r>
              <a:rPr lang="en-US" altLang="zh-CN" sz="3200" dirty="0" smtClean="0"/>
              <a:t>2022.</a:t>
            </a:r>
            <a:endParaRPr lang="en-US" altLang="zh-CN" sz="3200" dirty="0" smtClean="0"/>
          </a:p>
          <a:p>
            <a:r>
              <a:rPr lang="zh-CN" altLang="en-US" sz="3200" dirty="0" smtClean="0">
                <a:sym typeface="+mn-ea"/>
              </a:rPr>
              <a:t>预修课程</a:t>
            </a:r>
            <a:endParaRPr lang="zh-CN" altLang="en-US" sz="3200" dirty="0" smtClean="0"/>
          </a:p>
          <a:p>
            <a:pPr lvl="1"/>
            <a:r>
              <a:rPr lang="zh-CN" altLang="en-US" sz="3200" dirty="0" smtClean="0">
                <a:sym typeface="+mn-ea"/>
              </a:rPr>
              <a:t>计算机基础，数据库，会计学</a:t>
            </a:r>
            <a:endParaRPr lang="zh-CN" altLang="en-US" sz="3200" dirty="0" smtClean="0"/>
          </a:p>
          <a:p>
            <a:r>
              <a:rPr lang="zh-CN" altLang="en-US" sz="3200" dirty="0" smtClean="0">
                <a:sym typeface="+mn-ea"/>
              </a:rPr>
              <a:t>后续课程</a:t>
            </a:r>
            <a:endParaRPr lang="zh-CN" altLang="en-US" sz="3200" dirty="0" smtClean="0"/>
          </a:p>
          <a:p>
            <a:pPr lvl="1"/>
            <a:r>
              <a:rPr lang="zh-CN" altLang="en-US" sz="3200" dirty="0" smtClean="0">
                <a:sym typeface="+mn-ea"/>
              </a:rPr>
              <a:t>大数据与智能会计、</a:t>
            </a:r>
            <a:r>
              <a:rPr lang="zh-CN" altLang="en-US" sz="3200" dirty="0" smtClean="0">
                <a:sym typeface="+mn-ea"/>
              </a:rPr>
              <a:t>大数据与</a:t>
            </a:r>
            <a:r>
              <a:rPr lang="zh-CN" altLang="en-US" sz="3200" dirty="0" smtClean="0">
                <a:sym typeface="+mn-ea"/>
              </a:rPr>
              <a:t>智能财务、财务共享</a:t>
            </a:r>
            <a:endParaRPr lang="zh-CN" altLang="en-US" sz="3200" dirty="0"/>
          </a:p>
          <a:p>
            <a:endParaRPr lang="zh-CN" altLang="en-US"/>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课程基本情况</a:t>
            </a:r>
            <a:endParaRPr lang="zh-CN" altLang="en-US" dirty="0"/>
          </a:p>
        </p:txBody>
      </p:sp>
      <p:sp>
        <p:nvSpPr>
          <p:cNvPr id="3" name="内容占位符 2"/>
          <p:cNvSpPr>
            <a:spLocks noGrp="1"/>
          </p:cNvSpPr>
          <p:nvPr>
            <p:ph idx="1"/>
          </p:nvPr>
        </p:nvSpPr>
        <p:spPr/>
        <p:txBody>
          <a:bodyPr/>
          <a:lstStyle/>
          <a:p>
            <a:r>
              <a:rPr lang="zh-CN" altLang="en-US" dirty="0" smtClean="0"/>
              <a:t>其</a:t>
            </a:r>
            <a:r>
              <a:rPr lang="zh-CN" altLang="en-US" dirty="0" smtClean="0"/>
              <a:t>他参考</a:t>
            </a:r>
            <a:r>
              <a:rPr lang="zh-CN" altLang="en-US" dirty="0" smtClean="0"/>
              <a:t>资料：</a:t>
            </a:r>
            <a:endParaRPr lang="zh-CN" altLang="en-US" dirty="0" smtClean="0"/>
          </a:p>
          <a:p>
            <a:pPr lvl="1"/>
            <a:r>
              <a:rPr lang="zh-CN" altLang="en-US" dirty="0" smtClean="0"/>
              <a:t>张敏、付建华、周钢战，智能财务基础，中国人民大学出版社，第</a:t>
            </a:r>
            <a:r>
              <a:rPr lang="en-US" altLang="zh-CN" dirty="0" smtClean="0"/>
              <a:t>1</a:t>
            </a:r>
            <a:r>
              <a:rPr lang="zh-CN" altLang="en-US" dirty="0" smtClean="0"/>
              <a:t>版，</a:t>
            </a:r>
            <a:r>
              <a:rPr lang="en-US" altLang="zh-CN" dirty="0" smtClean="0"/>
              <a:t>2021</a:t>
            </a:r>
            <a:endParaRPr lang="en-US" altLang="zh-CN" dirty="0" smtClean="0"/>
          </a:p>
          <a:p>
            <a:pPr lvl="1"/>
            <a:r>
              <a:rPr lang="zh-CN" altLang="en-US" dirty="0" smtClean="0"/>
              <a:t>金蝶</a:t>
            </a:r>
            <a:r>
              <a:rPr lang="en-US" altLang="zh-CN" dirty="0" smtClean="0"/>
              <a:t>K3</a:t>
            </a:r>
            <a:r>
              <a:rPr lang="zh-CN" altLang="en-US" dirty="0" smtClean="0"/>
              <a:t>技术手册</a:t>
            </a:r>
            <a:endParaRPr lang="zh-CN" altLang="en-US" dirty="0" smtClean="0"/>
          </a:p>
          <a:p>
            <a:pPr lvl="1"/>
            <a:r>
              <a:rPr lang="zh-CN" altLang="en-US" dirty="0" smtClean="0"/>
              <a:t>罗鸿，</a:t>
            </a:r>
            <a:r>
              <a:rPr lang="en-US" altLang="zh-CN" dirty="0" smtClean="0"/>
              <a:t>ERP</a:t>
            </a:r>
            <a:r>
              <a:rPr lang="zh-CN" altLang="en-US" dirty="0" smtClean="0"/>
              <a:t>原理</a:t>
            </a:r>
            <a:r>
              <a:rPr lang="en-US" altLang="zh-CN" dirty="0" smtClean="0"/>
              <a:t>•</a:t>
            </a:r>
            <a:r>
              <a:rPr lang="zh-CN" altLang="en-US" dirty="0" smtClean="0"/>
              <a:t>设计</a:t>
            </a:r>
            <a:r>
              <a:rPr lang="en-US" altLang="zh-CN" dirty="0" smtClean="0"/>
              <a:t>•</a:t>
            </a:r>
            <a:r>
              <a:rPr lang="zh-CN" altLang="en-US" dirty="0" smtClean="0"/>
              <a:t>实施，电子工业出版社，</a:t>
            </a:r>
            <a:r>
              <a:rPr lang="en-US" altLang="zh-CN" dirty="0" smtClean="0"/>
              <a:t>2016</a:t>
            </a:r>
            <a:endParaRPr lang="en-US" altLang="zh-CN" dirty="0" smtClean="0"/>
          </a:p>
          <a:p>
            <a:pPr lvl="1"/>
            <a:r>
              <a:rPr lang="zh-CN" altLang="en-US" dirty="0" smtClean="0"/>
              <a:t>陈启申，</a:t>
            </a:r>
            <a:r>
              <a:rPr lang="en-US" altLang="zh-CN" dirty="0" smtClean="0"/>
              <a:t>ERP——</a:t>
            </a:r>
            <a:r>
              <a:rPr lang="zh-CN" altLang="en-US" dirty="0" smtClean="0"/>
              <a:t>从内部集成起步，电子工业出版社，</a:t>
            </a:r>
            <a:r>
              <a:rPr lang="en-US" altLang="zh-CN" dirty="0" smtClean="0"/>
              <a:t>2012</a:t>
            </a:r>
            <a:endParaRPr lang="en-US" altLang="zh-CN" dirty="0" smtClean="0"/>
          </a:p>
          <a:p>
            <a:endParaRPr lang="zh-CN" altLang="en-US" dirty="0"/>
          </a:p>
        </p:txBody>
      </p:sp>
      <p:sp>
        <p:nvSpPr>
          <p:cNvPr id="4" name="日期占位符 3"/>
          <p:cNvSpPr>
            <a:spLocks noGrp="1"/>
          </p:cNvSpPr>
          <p:nvPr>
            <p:ph type="dt" sz="half" idx="10"/>
          </p:nvPr>
        </p:nvSpPr>
        <p:spPr/>
        <p:txBody>
          <a:bodyPr/>
          <a:lstStyle/>
          <a:p>
            <a:fld id="{4DA4F49B-DF6D-4760-A8DC-E31607E4D545}"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为什么要学</a:t>
            </a:r>
            <a:endParaRPr lang="zh-CN" altLang="en-US" dirty="0"/>
          </a:p>
        </p:txBody>
      </p:sp>
      <p:sp>
        <p:nvSpPr>
          <p:cNvPr id="3" name="内容占位符 2"/>
          <p:cNvSpPr>
            <a:spLocks noGrp="1"/>
          </p:cNvSpPr>
          <p:nvPr>
            <p:ph idx="1"/>
          </p:nvPr>
        </p:nvSpPr>
        <p:spPr/>
        <p:txBody>
          <a:bodyPr>
            <a:normAutofit fontScale="90000" lnSpcReduction="10000"/>
          </a:bodyPr>
          <a:lstStyle/>
          <a:p>
            <a:r>
              <a:rPr lang="en-US" altLang="zh-CN" dirty="0" smtClean="0"/>
              <a:t>2021</a:t>
            </a:r>
            <a:r>
              <a:rPr lang="zh-CN" altLang="en-US" dirty="0" smtClean="0"/>
              <a:t>年</a:t>
            </a:r>
            <a:r>
              <a:rPr lang="en-US" altLang="zh-CN" dirty="0" smtClean="0"/>
              <a:t>12</a:t>
            </a:r>
            <a:r>
              <a:rPr lang="zh-CN" altLang="en-US" dirty="0" smtClean="0"/>
              <a:t>月</a:t>
            </a:r>
            <a:r>
              <a:rPr lang="en-US" altLang="zh-CN" dirty="0" smtClean="0"/>
              <a:t>30</a:t>
            </a:r>
            <a:r>
              <a:rPr lang="zh-CN" altLang="en-US" dirty="0" smtClean="0"/>
              <a:t>日，财政部，</a:t>
            </a:r>
            <a:r>
              <a:rPr lang="zh-CN" altLang="en-US" dirty="0" smtClean="0"/>
              <a:t>会计信息化发展规划（</a:t>
            </a:r>
            <a:r>
              <a:rPr lang="en-US" altLang="zh-CN" dirty="0" smtClean="0"/>
              <a:t>2021-2025 </a:t>
            </a:r>
            <a:r>
              <a:rPr lang="zh-CN" altLang="en-US" dirty="0" smtClean="0"/>
              <a:t>年）</a:t>
            </a:r>
            <a:endParaRPr lang="en-US" altLang="zh-CN" dirty="0" smtClean="0"/>
          </a:p>
          <a:p>
            <a:pPr lvl="1"/>
            <a:r>
              <a:rPr lang="zh-CN" altLang="en-US" dirty="0" smtClean="0"/>
              <a:t>业财融合程度逐步加强，提升了单位经营管理水平。</a:t>
            </a:r>
            <a:endParaRPr lang="en-US" altLang="zh-CN" dirty="0" smtClean="0"/>
          </a:p>
          <a:p>
            <a:pPr lvl="1"/>
            <a:r>
              <a:rPr lang="zh-CN" altLang="en-US" dirty="0" smtClean="0"/>
              <a:t>单位业财融合需求更加迫切。</a:t>
            </a:r>
            <a:endParaRPr lang="en-US" altLang="zh-CN" dirty="0" smtClean="0"/>
          </a:p>
          <a:p>
            <a:pPr lvl="2"/>
            <a:r>
              <a:rPr lang="zh-CN" altLang="en-US" dirty="0" smtClean="0"/>
              <a:t>一方面，业务创新发展和新技术创新迭代不断提出新的业财融合需求；</a:t>
            </a:r>
            <a:endParaRPr lang="en-US" altLang="zh-CN" dirty="0" smtClean="0"/>
          </a:p>
          <a:p>
            <a:pPr lvl="2"/>
            <a:r>
              <a:rPr lang="zh-CN" altLang="en-US" dirty="0" smtClean="0"/>
              <a:t>另一方面，多数单位业财融合仍处于起步或局部应用阶段，推动业财深度融合的需求较为迫切。</a:t>
            </a:r>
            <a:endParaRPr lang="en-US" altLang="zh-CN" dirty="0" smtClean="0"/>
          </a:p>
          <a:p>
            <a:pPr lvl="1"/>
            <a:r>
              <a:rPr lang="zh-CN" altLang="en-US" dirty="0" smtClean="0"/>
              <a:t>会计数据要素日益重要</a:t>
            </a:r>
            <a:endParaRPr lang="zh-CN" altLang="en-US" dirty="0" smtClean="0"/>
          </a:p>
          <a:p>
            <a:pPr lvl="2"/>
            <a:r>
              <a:rPr lang="en-US" altLang="zh-CN" sz="2400" dirty="0" smtClean="0"/>
              <a:t>2020</a:t>
            </a:r>
            <a:r>
              <a:rPr lang="zh-CN" altLang="en-US" sz="2400" dirty="0" smtClean="0"/>
              <a:t>年</a:t>
            </a:r>
            <a:r>
              <a:rPr lang="en-US" altLang="zh-CN" sz="2400" dirty="0" smtClean="0"/>
              <a:t>04</a:t>
            </a:r>
            <a:r>
              <a:rPr lang="zh-CN" altLang="en-US" sz="2400" dirty="0" smtClean="0"/>
              <a:t>月，中共中央国务院关于构建更加完善的要素市场化配置体制机制的意见，土地、劳动力、资本、技术、数据</a:t>
            </a:r>
            <a:endParaRPr lang="en-US" altLang="zh-CN" dirty="0" smtClean="0"/>
          </a:p>
          <a:p>
            <a:pPr lvl="1"/>
            <a:r>
              <a:rPr lang="zh-CN" altLang="en-US" dirty="0" smtClean="0"/>
              <a:t>会计数据安全风险不容忽视</a:t>
            </a:r>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为什么要学</a:t>
            </a:r>
            <a:endParaRPr lang="zh-CN" altLang="en-US"/>
          </a:p>
        </p:txBody>
      </p:sp>
      <p:sp>
        <p:nvSpPr>
          <p:cNvPr id="3" name="内容占位符 2"/>
          <p:cNvSpPr>
            <a:spLocks noGrp="1"/>
          </p:cNvSpPr>
          <p:nvPr>
            <p:ph idx="1"/>
          </p:nvPr>
        </p:nvSpPr>
        <p:spPr/>
        <p:txBody>
          <a:bodyPr>
            <a:normAutofit fontScale="90000" lnSpcReduction="20000"/>
          </a:bodyPr>
          <a:p>
            <a:r>
              <a:rPr lang="en-US" altLang="zh-CN"/>
              <a:t>2021</a:t>
            </a:r>
            <a:r>
              <a:rPr lang="zh-CN" altLang="en-US"/>
              <a:t>年</a:t>
            </a:r>
            <a:r>
              <a:rPr lang="en-US" altLang="zh-CN"/>
              <a:t>12</a:t>
            </a:r>
            <a:r>
              <a:rPr lang="zh-CN" altLang="en-US"/>
              <a:t>月</a:t>
            </a:r>
            <a:r>
              <a:rPr lang="en-US" altLang="zh-CN"/>
              <a:t>23</a:t>
            </a:r>
            <a:r>
              <a:rPr lang="zh-CN" altLang="en-US"/>
              <a:t>日，财政部，会计行业人才发展规划（</a:t>
            </a:r>
            <a:r>
              <a:rPr lang="en-US" altLang="zh-CN"/>
              <a:t>2021—2025</a:t>
            </a:r>
            <a:r>
              <a:rPr lang="zh-CN" altLang="en-US"/>
              <a:t>年）</a:t>
            </a:r>
            <a:endParaRPr lang="zh-CN" altLang="en-US"/>
          </a:p>
          <a:p>
            <a:pPr lvl="1">
              <a:lnSpc>
                <a:spcPct val="120000"/>
              </a:lnSpc>
            </a:pPr>
            <a:r>
              <a:rPr lang="zh-CN" altLang="en-US" dirty="0">
                <a:sym typeface="+mn-ea"/>
              </a:rPr>
              <a:t>主要任务：会计人才能力框架是从事会计工作或履行会计相关岗位职责应具备的能力和要求的组合，包括知识、技能、价值观等。以经济发展需求和行业发展趋势为导向，遵循人才成长规律，把握会计职业特点，针对不同层次、不同类别的会计人才分别构建能力框架，</a:t>
            </a:r>
            <a:r>
              <a:rPr lang="zh-CN" altLang="en-US" dirty="0">
                <a:solidFill>
                  <a:srgbClr val="FF0000"/>
                </a:solidFill>
                <a:sym typeface="+mn-ea"/>
              </a:rPr>
              <a:t>强化对会计信息化能力的要求，推动各级各类会计人才适应会计工作数字化转型</a:t>
            </a:r>
            <a:r>
              <a:rPr lang="zh-CN" altLang="en-US" dirty="0">
                <a:sym typeface="+mn-ea"/>
              </a:rPr>
              <a:t>。以能力框架为指引，制定会计人员继续教育科目指南，修订中国注册会计师胜任能力指南，构建高端会计人才培养核心课程体 系，积极引导广大会计人员根据职业发展要求，</a:t>
            </a:r>
            <a:r>
              <a:rPr lang="zh-CN" altLang="en-US" dirty="0">
                <a:solidFill>
                  <a:srgbClr val="FF0000"/>
                </a:solidFill>
                <a:sym typeface="+mn-ea"/>
              </a:rPr>
              <a:t>持续加强能力建设</a:t>
            </a:r>
            <a:r>
              <a:rPr lang="zh-CN" altLang="en-US" dirty="0">
                <a:sym typeface="+mn-ea"/>
              </a:rPr>
              <a:t>，推动会计工作更好地服务高质量发展。</a:t>
            </a:r>
            <a:endParaRPr lang="zh-CN" altLang="en-US"/>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为什么要学</a:t>
            </a:r>
            <a:endParaRPr lang="zh-CN" altLang="en-US"/>
          </a:p>
        </p:txBody>
      </p:sp>
      <p:sp>
        <p:nvSpPr>
          <p:cNvPr id="3" name="内容占位符 2"/>
          <p:cNvSpPr>
            <a:spLocks noGrp="1"/>
          </p:cNvSpPr>
          <p:nvPr>
            <p:ph idx="1"/>
          </p:nvPr>
        </p:nvSpPr>
        <p:spPr/>
        <p:txBody>
          <a:bodyPr>
            <a:normAutofit lnSpcReduction="10000"/>
          </a:bodyPr>
          <a:p>
            <a:pPr>
              <a:buSzPct val="68000"/>
            </a:pPr>
            <a:r>
              <a:rPr lang="en-US" altLang="zh-CN" sz="3200" dirty="0">
                <a:sym typeface="+mn-ea"/>
              </a:rPr>
              <a:t>2021</a:t>
            </a:r>
            <a:r>
              <a:rPr lang="zh-CN" altLang="en-US" sz="3200" dirty="0">
                <a:sym typeface="+mn-ea"/>
              </a:rPr>
              <a:t>年</a:t>
            </a:r>
            <a:r>
              <a:rPr lang="en-US" altLang="zh-CN" sz="3200" dirty="0">
                <a:sym typeface="+mn-ea"/>
              </a:rPr>
              <a:t>12</a:t>
            </a:r>
            <a:r>
              <a:rPr lang="zh-CN" altLang="en-US" sz="3200" dirty="0">
                <a:sym typeface="+mn-ea"/>
              </a:rPr>
              <a:t>月</a:t>
            </a:r>
            <a:r>
              <a:rPr lang="en-US" altLang="zh-CN" sz="3200" dirty="0">
                <a:sym typeface="+mn-ea"/>
              </a:rPr>
              <a:t>23</a:t>
            </a:r>
            <a:r>
              <a:rPr lang="zh-CN" altLang="en-US" sz="3200" dirty="0">
                <a:sym typeface="+mn-ea"/>
              </a:rPr>
              <a:t>日，</a:t>
            </a:r>
            <a:r>
              <a:rPr lang="zh-CN" altLang="en-US" sz="3200" dirty="0">
                <a:solidFill>
                  <a:srgbClr val="003378"/>
                </a:solidFill>
                <a:sym typeface="+mn-ea"/>
              </a:rPr>
              <a:t>财政部，会计行业人才发展规划（</a:t>
            </a:r>
            <a:r>
              <a:rPr lang="en-US" altLang="zh-CN" sz="3200" dirty="0">
                <a:solidFill>
                  <a:srgbClr val="003378"/>
                </a:solidFill>
                <a:sym typeface="+mn-ea"/>
              </a:rPr>
              <a:t>2021—2025</a:t>
            </a:r>
            <a:r>
              <a:rPr lang="zh-CN" altLang="en-US" sz="3200" dirty="0">
                <a:solidFill>
                  <a:srgbClr val="003378"/>
                </a:solidFill>
                <a:sym typeface="+mn-ea"/>
              </a:rPr>
              <a:t>年）</a:t>
            </a:r>
            <a:endParaRPr lang="en-US" altLang="zh-CN" sz="3200" kern="1200" dirty="0">
              <a:solidFill>
                <a:srgbClr val="003378"/>
              </a:solidFill>
              <a:latin typeface="+mn-lt"/>
              <a:ea typeface="+mn-ea"/>
              <a:cs typeface="+mn-cs"/>
            </a:endParaRPr>
          </a:p>
          <a:p>
            <a:pPr lvl="1"/>
            <a:r>
              <a:rPr lang="zh-CN" altLang="en-US" sz="3200" dirty="0">
                <a:sym typeface="+mn-ea"/>
              </a:rPr>
              <a:t>挑战：以信息技术、数字技术、人工智能为代表的新一轮技术革命催生了新产业、新业态、新模式，对会计理论、会计职能、会计组织方式、会计工具手段等产生了重大而深远的影响，需要会计理论工作者加强会计基础理论研究，推动我国会计理论创新发展；</a:t>
            </a:r>
            <a:r>
              <a:rPr lang="zh-CN" altLang="en-US" sz="3200" dirty="0">
                <a:solidFill>
                  <a:srgbClr val="FF0000"/>
                </a:solidFill>
                <a:sym typeface="+mn-ea"/>
              </a:rPr>
              <a:t>需要会计实务工作者深入应用新技术，推动会计审计工作数字化转型</a:t>
            </a:r>
            <a:r>
              <a:rPr lang="zh-CN" altLang="en-US" sz="3200" dirty="0">
                <a:sym typeface="+mn-ea"/>
              </a:rPr>
              <a:t>；需要会计管理工作者加强会计数据相关标准建设，推动会计数据资源开发利用。</a:t>
            </a:r>
            <a:endParaRPr lang="zh-CN" altLang="en-US"/>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课程培养目标</a:t>
            </a:r>
            <a:endParaRPr lang="zh-CN" altLang="en-US" dirty="0"/>
          </a:p>
        </p:txBody>
      </p:sp>
      <p:sp>
        <p:nvSpPr>
          <p:cNvPr id="3" name="内容占位符 2"/>
          <p:cNvSpPr>
            <a:spLocks noGrp="1"/>
          </p:cNvSpPr>
          <p:nvPr>
            <p:ph idx="1"/>
          </p:nvPr>
        </p:nvSpPr>
        <p:spPr/>
        <p:txBody>
          <a:bodyPr>
            <a:normAutofit lnSpcReduction="20000"/>
          </a:bodyPr>
          <a:lstStyle/>
          <a:p>
            <a:pPr>
              <a:lnSpc>
                <a:spcPct val="120000"/>
              </a:lnSpc>
            </a:pPr>
            <a:r>
              <a:rPr lang="zh-CN" altLang="en-US" dirty="0" smtClean="0"/>
              <a:t>通过本课程的学习，学生将构建起</a:t>
            </a:r>
            <a:r>
              <a:rPr lang="en-US" altLang="zh-CN" dirty="0" smtClean="0"/>
              <a:t>“</a:t>
            </a:r>
            <a:r>
              <a:rPr lang="zh-CN" altLang="en-US" dirty="0" smtClean="0"/>
              <a:t>技术</a:t>
            </a:r>
            <a:r>
              <a:rPr lang="en-US" altLang="zh-CN" dirty="0" smtClean="0"/>
              <a:t>+</a:t>
            </a:r>
            <a:r>
              <a:rPr lang="zh-CN" altLang="en-US" dirty="0" smtClean="0"/>
              <a:t>业务</a:t>
            </a:r>
            <a:r>
              <a:rPr lang="en-US" altLang="zh-CN" dirty="0" smtClean="0"/>
              <a:t>+</a:t>
            </a:r>
            <a:r>
              <a:rPr lang="zh-CN" altLang="en-US" dirty="0" smtClean="0"/>
              <a:t>财务</a:t>
            </a:r>
            <a:r>
              <a:rPr lang="en-US" altLang="zh-CN" dirty="0" smtClean="0"/>
              <a:t>”</a:t>
            </a:r>
            <a:r>
              <a:rPr lang="zh-CN" altLang="en-US" dirty="0" smtClean="0"/>
              <a:t>的复合型知识体系，为成为适应数字化时代的新型会计人才打下坚实基础。</a:t>
            </a:r>
            <a:endParaRPr lang="zh-CN" altLang="en-US" dirty="0" smtClean="0"/>
          </a:p>
          <a:p>
            <a:pPr lvl="1"/>
            <a:r>
              <a:rPr lang="zh-CN" altLang="en-US" dirty="0" smtClean="0"/>
              <a:t>参与企业信息化（包括会计信息化）进程</a:t>
            </a:r>
            <a:endParaRPr lang="zh-CN" altLang="en-US" dirty="0" smtClean="0"/>
          </a:p>
          <a:p>
            <a:pPr lvl="2"/>
            <a:r>
              <a:rPr lang="zh-CN" altLang="en-US" dirty="0" smtClean="0">
                <a:solidFill>
                  <a:srgbClr val="FF0000"/>
                </a:solidFill>
                <a:highlight>
                  <a:srgbClr val="FFFF00"/>
                </a:highlight>
              </a:rPr>
              <a:t>业务流程是怎么样的、如何进行流程重组</a:t>
            </a:r>
            <a:r>
              <a:rPr lang="en-US" altLang="zh-CN" dirty="0" smtClean="0">
                <a:solidFill>
                  <a:srgbClr val="FF0000"/>
                </a:solidFill>
                <a:highlight>
                  <a:srgbClr val="FFFF00"/>
                </a:highlight>
              </a:rPr>
              <a:t>/</a:t>
            </a:r>
            <a:r>
              <a:rPr lang="zh-CN" altLang="en-US" dirty="0" smtClean="0">
                <a:solidFill>
                  <a:srgbClr val="FF0000"/>
                </a:solidFill>
                <a:highlight>
                  <a:srgbClr val="FFFF00"/>
                </a:highlight>
              </a:rPr>
              <a:t>再造</a:t>
            </a:r>
            <a:r>
              <a:rPr lang="en-US" altLang="zh-CN" dirty="0" smtClean="0">
                <a:solidFill>
                  <a:srgbClr val="FF0000"/>
                </a:solidFill>
                <a:highlight>
                  <a:srgbClr val="FFFF00"/>
                </a:highlight>
              </a:rPr>
              <a:t>(</a:t>
            </a:r>
            <a:r>
              <a:rPr lang="zh-CN" altLang="en-US" dirty="0" smtClean="0">
                <a:solidFill>
                  <a:srgbClr val="FF0000"/>
                </a:solidFill>
                <a:highlight>
                  <a:srgbClr val="FFFF00"/>
                </a:highlight>
              </a:rPr>
              <a:t>举例</a:t>
            </a:r>
            <a:r>
              <a:rPr lang="en-US" altLang="zh-CN" dirty="0" smtClean="0">
                <a:solidFill>
                  <a:srgbClr val="FF0000"/>
                </a:solidFill>
                <a:highlight>
                  <a:srgbClr val="FFFF00"/>
                </a:highlight>
              </a:rPr>
              <a:t>)</a:t>
            </a:r>
            <a:endParaRPr lang="en-US" altLang="zh-CN" dirty="0" smtClean="0">
              <a:solidFill>
                <a:srgbClr val="FF0000"/>
              </a:solidFill>
              <a:highlight>
                <a:srgbClr val="FFFF00"/>
              </a:highlight>
            </a:endParaRPr>
          </a:p>
          <a:p>
            <a:pPr lvl="2"/>
            <a:r>
              <a:rPr lang="zh-CN" altLang="en-US" dirty="0" smtClean="0"/>
              <a:t>提出系统开发和实施的需求</a:t>
            </a:r>
            <a:endParaRPr lang="en-US" altLang="zh-CN" dirty="0" smtClean="0"/>
          </a:p>
          <a:p>
            <a:pPr lvl="1"/>
            <a:r>
              <a:rPr lang="zh-CN" altLang="en-US" dirty="0" smtClean="0"/>
              <a:t>利用技术工具进行财务数据分析和辅助</a:t>
            </a:r>
            <a:r>
              <a:rPr lang="zh-CN" altLang="en-US" dirty="0" smtClean="0"/>
              <a:t>决策的初步能力</a:t>
            </a:r>
            <a:endParaRPr lang="zh-CN" altLang="en-US" dirty="0" smtClean="0"/>
          </a:p>
          <a:p>
            <a:pPr lvl="2"/>
            <a:r>
              <a:rPr lang="en-US" altLang="zh-CN" dirty="0" smtClean="0"/>
              <a:t>RPA</a:t>
            </a:r>
            <a:r>
              <a:rPr lang="zh-CN" altLang="en-US" dirty="0" smtClean="0"/>
              <a:t>、人工智能、大</a:t>
            </a:r>
            <a:r>
              <a:rPr lang="zh-CN" altLang="en-US" dirty="0" smtClean="0"/>
              <a:t>数据</a:t>
            </a:r>
            <a:endParaRPr lang="zh-CN" altLang="en-US" dirty="0" smtClean="0"/>
          </a:p>
          <a:p>
            <a:pPr lvl="1"/>
            <a:r>
              <a:rPr lang="zh-CN" altLang="en-US" dirty="0" smtClean="0"/>
              <a:t>参与企业信息系统内部控制建设和审计等</a:t>
            </a:r>
            <a:endParaRPr lang="en-US" altLang="zh-CN" dirty="0" smtClean="0"/>
          </a:p>
          <a:p>
            <a:pPr lvl="2"/>
            <a:r>
              <a:rPr lang="zh-CN" altLang="en-US" dirty="0" smtClean="0"/>
              <a:t>如何实现管理与控制</a:t>
            </a:r>
            <a:endParaRPr lang="zh-CN" altLang="en-US" dirty="0" smtClean="0"/>
          </a:p>
        </p:txBody>
      </p:sp>
      <p:sp>
        <p:nvSpPr>
          <p:cNvPr id="4" name="日期占位符 3"/>
          <p:cNvSpPr>
            <a:spLocks noGrp="1"/>
          </p:cNvSpPr>
          <p:nvPr>
            <p:ph type="dt" sz="half" idx="10"/>
          </p:nvPr>
        </p:nvSpPr>
        <p:spPr/>
        <p:txBody>
          <a:bodyPr/>
          <a:lstStyle/>
          <a:p>
            <a:fld id="{7DC4B503-0EAF-4ECC-BA0B-2FC2760ED66C}"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福特北美公司应付账款流程重组</a:t>
            </a:r>
            <a:endParaRPr lang="zh-CN" altLang="en-US" dirty="0"/>
          </a:p>
        </p:txBody>
      </p:sp>
      <p:pic>
        <p:nvPicPr>
          <p:cNvPr id="205826" name="Picture 2"/>
          <p:cNvPicPr>
            <a:picLocks noChangeAspect="1" noChangeArrowheads="1"/>
          </p:cNvPicPr>
          <p:nvPr/>
        </p:nvPicPr>
        <p:blipFill>
          <a:blip r:embed="rId1" cstate="print"/>
          <a:srcRect/>
          <a:stretch>
            <a:fillRect/>
          </a:stretch>
        </p:blipFill>
        <p:spPr bwMode="auto">
          <a:xfrm>
            <a:off x="1698868" y="1928802"/>
            <a:ext cx="8794264" cy="3000396"/>
          </a:xfrm>
          <a:prstGeom prst="rect">
            <a:avLst/>
          </a:prstGeom>
          <a:noFill/>
          <a:ln w="9525">
            <a:noFill/>
            <a:miter lim="800000"/>
            <a:headEnd/>
            <a:tailEnd/>
          </a:ln>
          <a:effectLst/>
        </p:spPr>
      </p:pic>
      <p:sp>
        <p:nvSpPr>
          <p:cNvPr id="7" name="灯片编号占位符 4"/>
          <p:cNvSpPr>
            <a:spLocks noGrp="1"/>
          </p:cNvSpPr>
          <p:nvPr>
            <p:ph type="sldNum" sz="quarter" idx="12"/>
          </p:nvPr>
        </p:nvSpPr>
        <p:spPr>
          <a:xfrm>
            <a:off x="5638800" y="6400800"/>
            <a:ext cx="914400" cy="283464"/>
          </a:xfrm>
        </p:spPr>
        <p:txBody>
          <a:bodyPr/>
          <a:lstStyle/>
          <a:p>
            <a:fld id="{0C913308-F349-4B6D-A68A-DD1791B4A57B}" type="slidenum">
              <a:rPr lang="zh-CN" altLang="en-US" smtClean="0"/>
            </a:fld>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业务流程重组案例</a:t>
            </a:r>
            <a:r>
              <a:rPr lang="en-US" altLang="zh-CN" dirty="0" smtClean="0"/>
              <a:t>——FORT</a:t>
            </a:r>
            <a:r>
              <a:rPr lang="zh-CN" altLang="en-US" dirty="0" smtClean="0"/>
              <a:t>汽车</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p:nvPr/>
        </p:nvPicPr>
        <p:blipFill>
          <a:blip r:embed="rId1" cstate="print"/>
          <a:srcRect/>
          <a:stretch>
            <a:fillRect/>
          </a:stretch>
        </p:blipFill>
        <p:spPr bwMode="auto">
          <a:xfrm>
            <a:off x="2095472" y="285728"/>
            <a:ext cx="8143900" cy="5929354"/>
          </a:xfrm>
          <a:prstGeom prst="rect">
            <a:avLst/>
          </a:prstGeom>
          <a:noFill/>
          <a:ln w="9525">
            <a:noFill/>
            <a:miter lim="800000"/>
            <a:headEnd/>
            <a:tailEnd/>
          </a:ln>
        </p:spPr>
      </p:pic>
      <p:sp>
        <p:nvSpPr>
          <p:cNvPr id="5" name="灯片编号占位符 4"/>
          <p:cNvSpPr>
            <a:spLocks noGrp="1"/>
          </p:cNvSpPr>
          <p:nvPr>
            <p:ph type="sldNum" sz="quarter" idx="12"/>
          </p:nvPr>
        </p:nvSpPr>
        <p:spPr>
          <a:xfrm>
            <a:off x="5638800" y="6400800"/>
            <a:ext cx="914400" cy="283464"/>
          </a:xfrm>
        </p:spPr>
        <p:txBody>
          <a:bodyPr/>
          <a:lstStyle/>
          <a:p>
            <a:fld id="{0C913308-F349-4B6D-A68A-DD1791B4A57B}" type="slidenum">
              <a:rPr lang="zh-CN" altLang="en-US" smtClean="0"/>
            </a:fld>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p:nvPr/>
        </p:nvPicPr>
        <p:blipFill>
          <a:blip r:embed="rId1" cstate="print"/>
          <a:srcRect/>
          <a:stretch>
            <a:fillRect/>
          </a:stretch>
        </p:blipFill>
        <p:spPr bwMode="auto">
          <a:xfrm>
            <a:off x="2166910" y="285728"/>
            <a:ext cx="7929586" cy="6072230"/>
          </a:xfrm>
          <a:prstGeom prst="rect">
            <a:avLst/>
          </a:prstGeom>
          <a:noFill/>
          <a:ln w="9525">
            <a:noFill/>
            <a:miter lim="800000"/>
            <a:headEnd/>
            <a:tailEnd/>
          </a:ln>
        </p:spPr>
      </p:pic>
      <p:sp>
        <p:nvSpPr>
          <p:cNvPr id="5" name="灯片编号占位符 4"/>
          <p:cNvSpPr>
            <a:spLocks noGrp="1"/>
          </p:cNvSpPr>
          <p:nvPr>
            <p:ph type="sldNum" sz="quarter" idx="12"/>
          </p:nvPr>
        </p:nvSpPr>
        <p:spPr>
          <a:xfrm>
            <a:off x="5638800" y="6400800"/>
            <a:ext cx="914400" cy="283464"/>
          </a:xfrm>
        </p:spPr>
        <p:txBody>
          <a:bodyPr/>
          <a:lstStyle/>
          <a:p>
            <a:fld id="{0C913308-F349-4B6D-A68A-DD1791B4A57B}" type="slidenum">
              <a:rPr lang="zh-CN" altLang="en-US" smtClean="0"/>
            </a:fld>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图片 3"/>
          <p:cNvPicPr/>
          <p:nvPr/>
        </p:nvPicPr>
        <p:blipFill>
          <a:blip r:embed="rId1" cstate="print"/>
          <a:srcRect/>
          <a:stretch>
            <a:fillRect/>
          </a:stretch>
        </p:blipFill>
        <p:spPr bwMode="auto">
          <a:xfrm>
            <a:off x="1524000" y="0"/>
            <a:ext cx="9144000" cy="3500438"/>
          </a:xfrm>
          <a:prstGeom prst="rect">
            <a:avLst/>
          </a:prstGeom>
          <a:noFill/>
          <a:ln w="9525">
            <a:noFill/>
            <a:miter lim="800000"/>
            <a:headEnd/>
            <a:tailEnd/>
          </a:ln>
        </p:spPr>
      </p:pic>
      <p:pic>
        <p:nvPicPr>
          <p:cNvPr id="5" name="内容占位符 4"/>
          <p:cNvPicPr>
            <a:picLocks noGrp="1"/>
          </p:cNvPicPr>
          <p:nvPr>
            <p:ph idx="1"/>
          </p:nvPr>
        </p:nvPicPr>
        <p:blipFill>
          <a:blip r:embed="rId2" cstate="print"/>
          <a:srcRect/>
          <a:stretch>
            <a:fillRect/>
          </a:stretch>
        </p:blipFill>
        <p:spPr bwMode="auto">
          <a:xfrm>
            <a:off x="1524000" y="3429000"/>
            <a:ext cx="8892480" cy="3096344"/>
          </a:xfrm>
          <a:prstGeom prst="rect">
            <a:avLst/>
          </a:prstGeom>
          <a:noFill/>
          <a:ln w="9525">
            <a:noFill/>
            <a:miter lim="800000"/>
            <a:headEnd/>
            <a:tailEnd/>
          </a:ln>
        </p:spPr>
      </p:pic>
      <p:sp>
        <p:nvSpPr>
          <p:cNvPr id="6" name="灯片编号占位符 4"/>
          <p:cNvSpPr>
            <a:spLocks noGrp="1"/>
          </p:cNvSpPr>
          <p:nvPr>
            <p:ph type="sldNum" sz="quarter" idx="12"/>
          </p:nvPr>
        </p:nvSpPr>
        <p:spPr>
          <a:xfrm>
            <a:off x="5638800" y="6400800"/>
            <a:ext cx="914400" cy="283464"/>
          </a:xfrm>
        </p:spPr>
        <p:txBody>
          <a:bodyPr/>
          <a:lstStyle/>
          <a:p>
            <a:fld id="{0C913308-F349-4B6D-A68A-DD1791B4A57B}" type="slidenum">
              <a:rPr lang="zh-CN" altLang="en-US" smtClean="0"/>
            </a:fld>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5" name="灯片编号占位符 4"/>
          <p:cNvSpPr>
            <a:spLocks noGrp="1"/>
          </p:cNvSpPr>
          <p:nvPr>
            <p:ph type="sldNum" sz="quarter" idx="12"/>
          </p:nvPr>
        </p:nvSpPr>
        <p:spPr>
          <a:xfrm>
            <a:off x="5638800" y="6400800"/>
            <a:ext cx="914400" cy="283464"/>
          </a:xfrm>
        </p:spPr>
        <p:txBody>
          <a:bodyPr/>
          <a:lstStyle/>
          <a:p>
            <a:fld id="{0C913308-F349-4B6D-A68A-DD1791B4A57B}" type="slidenum">
              <a:rPr lang="zh-CN" altLang="en-US" smtClean="0"/>
            </a:fld>
            <a:endParaRPr lang="zh-CN" altLang="en-US" dirty="0"/>
          </a:p>
        </p:txBody>
      </p:sp>
      <p:pic>
        <p:nvPicPr>
          <p:cNvPr id="6" name="Picture 2"/>
          <p:cNvPicPr>
            <a:picLocks noChangeAspect="1" noChangeArrowheads="1"/>
          </p:cNvPicPr>
          <p:nvPr/>
        </p:nvPicPr>
        <p:blipFill>
          <a:blip r:embed="rId1" cstate="print"/>
          <a:srcRect/>
          <a:stretch>
            <a:fillRect/>
          </a:stretch>
        </p:blipFill>
        <p:spPr bwMode="auto">
          <a:xfrm>
            <a:off x="1666844" y="142852"/>
            <a:ext cx="8786842" cy="628654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课程培养目标</a:t>
            </a:r>
            <a:endParaRPr lang="zh-CN" altLang="en-US" dirty="0"/>
          </a:p>
        </p:txBody>
      </p:sp>
      <p:sp>
        <p:nvSpPr>
          <p:cNvPr id="3" name="内容占位符 2"/>
          <p:cNvSpPr>
            <a:spLocks noGrp="1"/>
          </p:cNvSpPr>
          <p:nvPr>
            <p:ph idx="1"/>
          </p:nvPr>
        </p:nvSpPr>
        <p:spPr/>
        <p:txBody>
          <a:bodyPr>
            <a:normAutofit fontScale="90000" lnSpcReduction="10000"/>
          </a:bodyPr>
          <a:lstStyle/>
          <a:p>
            <a:pPr>
              <a:lnSpc>
                <a:spcPct val="120000"/>
              </a:lnSpc>
            </a:pPr>
            <a:r>
              <a:rPr lang="zh-CN" altLang="en-US" sz="3200" dirty="0" smtClean="0">
                <a:sym typeface="+mn-ea"/>
              </a:rPr>
              <a:t>通过本课程的学习，学生将构建起</a:t>
            </a:r>
            <a:r>
              <a:rPr lang="en-US" altLang="zh-CN" sz="3200" dirty="0" smtClean="0">
                <a:sym typeface="+mn-ea"/>
              </a:rPr>
              <a:t>“</a:t>
            </a:r>
            <a:r>
              <a:rPr lang="zh-CN" altLang="en-US" sz="3200" dirty="0" smtClean="0">
                <a:sym typeface="+mn-ea"/>
              </a:rPr>
              <a:t>技术</a:t>
            </a:r>
            <a:r>
              <a:rPr lang="en-US" altLang="zh-CN" sz="3200" dirty="0" smtClean="0">
                <a:sym typeface="+mn-ea"/>
              </a:rPr>
              <a:t>+</a:t>
            </a:r>
            <a:r>
              <a:rPr lang="zh-CN" altLang="en-US" sz="3200" dirty="0" smtClean="0">
                <a:sym typeface="+mn-ea"/>
              </a:rPr>
              <a:t>业务</a:t>
            </a:r>
            <a:r>
              <a:rPr lang="en-US" altLang="zh-CN" sz="3200" dirty="0" smtClean="0">
                <a:sym typeface="+mn-ea"/>
              </a:rPr>
              <a:t>+</a:t>
            </a:r>
            <a:r>
              <a:rPr lang="zh-CN" altLang="en-US" sz="3200" dirty="0" smtClean="0">
                <a:sym typeface="+mn-ea"/>
              </a:rPr>
              <a:t>财务</a:t>
            </a:r>
            <a:r>
              <a:rPr lang="en-US" altLang="zh-CN" sz="3200" dirty="0" smtClean="0">
                <a:sym typeface="+mn-ea"/>
              </a:rPr>
              <a:t>”</a:t>
            </a:r>
            <a:r>
              <a:rPr lang="zh-CN" altLang="en-US" sz="3200" dirty="0" smtClean="0">
                <a:sym typeface="+mn-ea"/>
              </a:rPr>
              <a:t>的复合型知识体系，为成为适应数字化时代的新型会计人才打下坚实基础。</a:t>
            </a:r>
            <a:endParaRPr lang="zh-CN" altLang="en-US" sz="3200" dirty="0" smtClean="0"/>
          </a:p>
          <a:p>
            <a:pPr lvl="1"/>
            <a:r>
              <a:rPr lang="zh-CN" altLang="en-US" sz="3200" dirty="0" smtClean="0">
                <a:sym typeface="+mn-ea"/>
              </a:rPr>
              <a:t>参与企业信息化（包括会计信息化）进程</a:t>
            </a:r>
            <a:endParaRPr lang="zh-CN" altLang="en-US" sz="3200" dirty="0" smtClean="0"/>
          </a:p>
          <a:p>
            <a:pPr lvl="2" algn="l"/>
            <a:r>
              <a:rPr lang="zh-CN" altLang="en-US" sz="3200" dirty="0" smtClean="0">
                <a:sym typeface="+mn-ea"/>
              </a:rPr>
              <a:t>业务流程是怎么样的、如何进行流程重组/再造(举例)</a:t>
            </a:r>
            <a:endParaRPr lang="zh-CN" altLang="en-US" sz="3200" dirty="0" smtClean="0"/>
          </a:p>
          <a:p>
            <a:pPr lvl="2"/>
            <a:r>
              <a:rPr lang="zh-CN" altLang="en-US" sz="3200" dirty="0" smtClean="0">
                <a:solidFill>
                  <a:srgbClr val="FF0000"/>
                </a:solidFill>
                <a:highlight>
                  <a:srgbClr val="FFFF00"/>
                </a:highlight>
                <a:sym typeface="+mn-ea"/>
              </a:rPr>
              <a:t>提出系统开发和实施的需求</a:t>
            </a:r>
            <a:endParaRPr lang="en-US" altLang="zh-CN" sz="3200" dirty="0" smtClean="0">
              <a:solidFill>
                <a:srgbClr val="FF0000"/>
              </a:solidFill>
              <a:highlight>
                <a:srgbClr val="FFFF00"/>
              </a:highlight>
            </a:endParaRPr>
          </a:p>
          <a:p>
            <a:pPr lvl="1"/>
            <a:r>
              <a:rPr lang="zh-CN" altLang="en-US" sz="3200" dirty="0" smtClean="0">
                <a:sym typeface="+mn-ea"/>
              </a:rPr>
              <a:t>利用技术工具进行财务数据分析和辅助决策的初步能力</a:t>
            </a:r>
            <a:endParaRPr lang="zh-CN" altLang="en-US" sz="3200" dirty="0" smtClean="0"/>
          </a:p>
          <a:p>
            <a:pPr lvl="2"/>
            <a:r>
              <a:rPr lang="en-US" altLang="zh-CN" sz="3200" dirty="0" smtClean="0">
                <a:solidFill>
                  <a:srgbClr val="FF0000"/>
                </a:solidFill>
                <a:highlight>
                  <a:srgbClr val="FFFF00"/>
                </a:highlight>
                <a:sym typeface="+mn-ea"/>
              </a:rPr>
              <a:t>RPA</a:t>
            </a:r>
            <a:r>
              <a:rPr lang="zh-CN" altLang="en-US" sz="3200" dirty="0" smtClean="0">
                <a:solidFill>
                  <a:srgbClr val="FF0000"/>
                </a:solidFill>
                <a:highlight>
                  <a:srgbClr val="FFFF00"/>
                </a:highlight>
                <a:sym typeface="+mn-ea"/>
              </a:rPr>
              <a:t>、人工智能、大数据</a:t>
            </a:r>
            <a:endParaRPr lang="zh-CN" altLang="en-US" sz="3200" dirty="0" smtClean="0">
              <a:solidFill>
                <a:srgbClr val="FF0000"/>
              </a:solidFill>
              <a:highlight>
                <a:srgbClr val="FFFF00"/>
              </a:highlight>
            </a:endParaRPr>
          </a:p>
          <a:p>
            <a:pPr lvl="1"/>
            <a:r>
              <a:rPr lang="zh-CN" altLang="en-US" sz="3200" dirty="0" smtClean="0">
                <a:sym typeface="+mn-ea"/>
              </a:rPr>
              <a:t>参与企业信息系统内部控制建设和审计等</a:t>
            </a:r>
            <a:endParaRPr lang="en-US" altLang="zh-CN" sz="3200" dirty="0" smtClean="0"/>
          </a:p>
          <a:p>
            <a:pPr lvl="2"/>
            <a:r>
              <a:rPr lang="zh-CN" altLang="en-US" sz="3200" dirty="0" smtClean="0">
                <a:sym typeface="+mn-ea"/>
              </a:rPr>
              <a:t>如何实现管理与控制</a:t>
            </a:r>
            <a:endParaRPr lang="zh-CN" altLang="en-US" dirty="0" smtClean="0"/>
          </a:p>
        </p:txBody>
      </p:sp>
      <p:sp>
        <p:nvSpPr>
          <p:cNvPr id="4" name="日期占位符 3"/>
          <p:cNvSpPr>
            <a:spLocks noGrp="1"/>
          </p:cNvSpPr>
          <p:nvPr>
            <p:ph type="dt" sz="half" idx="10"/>
          </p:nvPr>
        </p:nvSpPr>
        <p:spPr/>
        <p:txBody>
          <a:bodyPr/>
          <a:lstStyle/>
          <a:p>
            <a:fld id="{7DC4B503-0EAF-4ECC-BA0B-2FC2760ED66C}"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课程培养目标</a:t>
            </a:r>
            <a:endParaRPr lang="zh-CN" altLang="en-US" dirty="0"/>
          </a:p>
        </p:txBody>
      </p:sp>
      <p:sp>
        <p:nvSpPr>
          <p:cNvPr id="3" name="内容占位符 2"/>
          <p:cNvSpPr>
            <a:spLocks noGrp="1"/>
          </p:cNvSpPr>
          <p:nvPr>
            <p:ph idx="1"/>
          </p:nvPr>
        </p:nvSpPr>
        <p:spPr/>
        <p:txBody>
          <a:bodyPr/>
          <a:lstStyle/>
          <a:p>
            <a:r>
              <a:rPr lang="zh-CN" altLang="en-US" dirty="0"/>
              <a:t>发票查</a:t>
            </a:r>
            <a:r>
              <a:rPr lang="zh-CN" altLang="en-US" dirty="0"/>
              <a:t>验</a:t>
            </a:r>
            <a:endParaRPr lang="zh-CN" altLang="en-US" dirty="0"/>
          </a:p>
          <a:p>
            <a:r>
              <a:rPr lang="zh-CN" altLang="en-US" dirty="0"/>
              <a:t>产品销量</a:t>
            </a:r>
            <a:r>
              <a:rPr lang="zh-CN" altLang="en-US" dirty="0"/>
              <a:t>预测</a:t>
            </a:r>
            <a:endParaRPr lang="zh-CN" altLang="en-US" dirty="0"/>
          </a:p>
          <a:p>
            <a:r>
              <a:rPr lang="zh-CN" altLang="en-US" dirty="0"/>
              <a:t>企业风险</a:t>
            </a:r>
            <a:r>
              <a:rPr lang="zh-CN" altLang="en-US" dirty="0"/>
              <a:t>预警</a:t>
            </a:r>
            <a:endParaRPr lang="zh-CN" altLang="en-US" dirty="0"/>
          </a:p>
          <a:p>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课程教学目标</a:t>
            </a:r>
            <a:endParaRPr lang="zh-CN" altLang="en-US" dirty="0"/>
          </a:p>
        </p:txBody>
      </p:sp>
      <p:sp>
        <p:nvSpPr>
          <p:cNvPr id="3" name="内容占位符 2"/>
          <p:cNvSpPr>
            <a:spLocks noGrp="1"/>
          </p:cNvSpPr>
          <p:nvPr>
            <p:ph idx="1"/>
          </p:nvPr>
        </p:nvSpPr>
        <p:spPr/>
        <p:txBody>
          <a:bodyPr/>
          <a:lstStyle/>
          <a:p>
            <a:r>
              <a:rPr lang="zh-CN" altLang="en-US" dirty="0" smtClean="0"/>
              <a:t>会计信息系统是会计学专业的重要专业课程之一。</a:t>
            </a:r>
            <a:endParaRPr lang="zh-CN" altLang="en-US" dirty="0" smtClean="0"/>
          </a:p>
          <a:p>
            <a:endParaRPr lang="zh-CN" altLang="en-US" dirty="0" smtClean="0"/>
          </a:p>
          <a:p>
            <a:r>
              <a:rPr lang="zh-CN" altLang="en-US" dirty="0" smtClean="0"/>
              <a:t>教学目标</a:t>
            </a:r>
            <a:endParaRPr lang="zh-CN" altLang="en-US" dirty="0" smtClean="0"/>
          </a:p>
          <a:p>
            <a:pPr lvl="1"/>
            <a:r>
              <a:rPr lang="zh-CN" altLang="en-US" dirty="0" smtClean="0"/>
              <a:t>掌握会计信息系统、智能会计信息系统的基本理论</a:t>
            </a:r>
            <a:endParaRPr lang="zh-CN" altLang="en-US" dirty="0" smtClean="0"/>
          </a:p>
          <a:p>
            <a:pPr lvl="1"/>
            <a:r>
              <a:rPr lang="zh-CN" altLang="en-US" dirty="0" smtClean="0"/>
              <a:t>了解</a:t>
            </a:r>
            <a:r>
              <a:rPr lang="en-US" altLang="zh-CN" dirty="0" smtClean="0"/>
              <a:t>RPA</a:t>
            </a:r>
            <a:r>
              <a:rPr lang="zh-CN" altLang="en-US" dirty="0" smtClean="0"/>
              <a:t>、</a:t>
            </a:r>
            <a:r>
              <a:rPr lang="en-US" altLang="zh-CN" dirty="0" smtClean="0"/>
              <a:t>AI</a:t>
            </a:r>
            <a:r>
              <a:rPr lang="zh-CN" altLang="en-US" dirty="0" smtClean="0"/>
              <a:t>、大数据等新技术在财务领域的应用场景</a:t>
            </a:r>
            <a:endParaRPr lang="zh-CN" altLang="en-US" dirty="0" smtClean="0"/>
          </a:p>
          <a:p>
            <a:pPr lvl="1"/>
            <a:r>
              <a:rPr lang="zh-CN" altLang="en-US" dirty="0" smtClean="0"/>
              <a:t>理解会计信息系统的安全及审计</a:t>
            </a:r>
            <a:endParaRPr lang="zh-CN" altLang="en-US" dirty="0" smtClean="0"/>
          </a:p>
          <a:p>
            <a:endParaRPr lang="zh-CN" altLang="en-US" dirty="0"/>
          </a:p>
        </p:txBody>
      </p:sp>
      <p:sp>
        <p:nvSpPr>
          <p:cNvPr id="4" name="日期占位符 3"/>
          <p:cNvSpPr>
            <a:spLocks noGrp="1"/>
          </p:cNvSpPr>
          <p:nvPr>
            <p:ph type="dt" sz="half" idx="10"/>
          </p:nvPr>
        </p:nvSpPr>
        <p:spPr/>
        <p:txBody>
          <a:bodyPr/>
          <a:lstStyle/>
          <a:p>
            <a:fld id="{6D4D56CA-E6F9-42D9-9053-A6F98618A2E7}"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课程培养目标</a:t>
            </a:r>
            <a:endParaRPr lang="zh-CN" altLang="en-US" dirty="0"/>
          </a:p>
        </p:txBody>
      </p:sp>
      <p:sp>
        <p:nvSpPr>
          <p:cNvPr id="3" name="内容占位符 2"/>
          <p:cNvSpPr>
            <a:spLocks noGrp="1"/>
          </p:cNvSpPr>
          <p:nvPr>
            <p:ph idx="1"/>
          </p:nvPr>
        </p:nvSpPr>
        <p:spPr/>
        <p:txBody>
          <a:bodyPr>
            <a:normAutofit lnSpcReduction="20000"/>
          </a:bodyPr>
          <a:lstStyle/>
          <a:p>
            <a:pPr>
              <a:lnSpc>
                <a:spcPct val="130000"/>
              </a:lnSpc>
            </a:pPr>
            <a:r>
              <a:rPr lang="zh-CN" altLang="en-US" dirty="0" smtClean="0"/>
              <a:t>培养学生理解、应用与评估智能环境下会计信息系统的综合能力。具体而言：</a:t>
            </a:r>
            <a:endParaRPr lang="zh-CN" altLang="en-US" dirty="0" smtClean="0"/>
          </a:p>
          <a:p>
            <a:pPr lvl="1">
              <a:lnSpc>
                <a:spcPct val="130000"/>
              </a:lnSpc>
            </a:pPr>
            <a:r>
              <a:rPr lang="zh-CN" altLang="en-US" dirty="0" smtClean="0"/>
              <a:t>知识层面：掌握会计信息系统的基本理论、核心业务流程（采购</a:t>
            </a:r>
            <a:r>
              <a:rPr lang="en-US" altLang="zh-CN" dirty="0" smtClean="0"/>
              <a:t>/</a:t>
            </a:r>
            <a:r>
              <a:rPr lang="zh-CN" altLang="en-US" dirty="0" smtClean="0"/>
              <a:t>销售）及智能会计信息系统的基本原理。</a:t>
            </a:r>
            <a:endParaRPr lang="zh-CN" altLang="en-US" dirty="0" smtClean="0"/>
          </a:p>
          <a:p>
            <a:pPr lvl="1">
              <a:lnSpc>
                <a:spcPct val="130000"/>
              </a:lnSpc>
            </a:pPr>
            <a:r>
              <a:rPr lang="zh-CN" altLang="en-US" dirty="0" smtClean="0"/>
              <a:t>能力层面：了解</a:t>
            </a:r>
            <a:r>
              <a:rPr lang="en-US" altLang="zh-CN" dirty="0" smtClean="0"/>
              <a:t>RPA</a:t>
            </a:r>
            <a:r>
              <a:rPr lang="zh-CN" altLang="en-US" dirty="0" smtClean="0"/>
              <a:t>、</a:t>
            </a:r>
            <a:r>
              <a:rPr lang="en-US" altLang="zh-CN" dirty="0" smtClean="0"/>
              <a:t>AI</a:t>
            </a:r>
            <a:r>
              <a:rPr lang="zh-CN" altLang="en-US" dirty="0" smtClean="0"/>
              <a:t>、大数据等新技术在财务领域的应用场景，具备利用技术工具进行财务数据分析和流程优化的初步能力。</a:t>
            </a:r>
            <a:endParaRPr lang="zh-CN" altLang="en-US" dirty="0" smtClean="0"/>
          </a:p>
          <a:p>
            <a:pPr lvl="1">
              <a:lnSpc>
                <a:spcPct val="130000"/>
              </a:lnSpc>
            </a:pPr>
            <a:r>
              <a:rPr lang="zh-CN" altLang="en-US" dirty="0" smtClean="0"/>
              <a:t>素养层面：建立业财融合的思维模式，理解信息系统的安全风险与控制要点，培养适应数字化转型的复合型财务视野。</a:t>
            </a:r>
            <a:endParaRPr lang="zh-CN" altLang="en-US" dirty="0" smtClean="0"/>
          </a:p>
        </p:txBody>
      </p:sp>
      <p:sp>
        <p:nvSpPr>
          <p:cNvPr id="4" name="日期占位符 3"/>
          <p:cNvSpPr>
            <a:spLocks noGrp="1"/>
          </p:cNvSpPr>
          <p:nvPr>
            <p:ph type="dt" sz="half" idx="10"/>
          </p:nvPr>
        </p:nvSpPr>
        <p:spPr/>
        <p:txBody>
          <a:bodyPr/>
          <a:lstStyle/>
          <a:p>
            <a:fld id="{7DC4B503-0EAF-4ECC-BA0B-2FC2760ED66C}"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dirty="0" smtClean="0">
                <a:sym typeface="+mn-ea"/>
              </a:rPr>
              <a:t>课程培养目标</a:t>
            </a:r>
            <a:endParaRPr lang="zh-CN" altLang="en-US"/>
          </a:p>
        </p:txBody>
      </p:sp>
      <p:sp>
        <p:nvSpPr>
          <p:cNvPr id="3" name="内容占位符 2"/>
          <p:cNvSpPr>
            <a:spLocks noGrp="1"/>
          </p:cNvSpPr>
          <p:nvPr>
            <p:ph idx="1"/>
          </p:nvPr>
        </p:nvSpPr>
        <p:spPr/>
        <p:txBody>
          <a:bodyPr>
            <a:normAutofit fontScale="90000" lnSpcReduction="20000"/>
          </a:bodyPr>
          <a:p>
            <a:r>
              <a:rPr lang="zh-CN" altLang="en-US"/>
              <a:t>第一章</a:t>
            </a:r>
            <a:r>
              <a:rPr lang="en-US" altLang="zh-CN"/>
              <a:t>  </a:t>
            </a:r>
            <a:r>
              <a:rPr lang="zh-CN" altLang="en-US"/>
              <a:t>会计信息系统概述</a:t>
            </a:r>
            <a:endParaRPr lang="zh-CN" altLang="en-US"/>
          </a:p>
          <a:p>
            <a:r>
              <a:rPr lang="zh-CN" altLang="en-US"/>
              <a:t>第二章</a:t>
            </a:r>
            <a:r>
              <a:rPr lang="en-US" altLang="zh-CN"/>
              <a:t>  </a:t>
            </a:r>
            <a:r>
              <a:rPr lang="zh-CN" altLang="en-US"/>
              <a:t>结构化系统开发方法</a:t>
            </a:r>
            <a:endParaRPr lang="zh-CN" altLang="en-US"/>
          </a:p>
          <a:p>
            <a:r>
              <a:rPr lang="zh-CN" altLang="en-US"/>
              <a:t>第三章</a:t>
            </a:r>
            <a:r>
              <a:rPr lang="en-US" altLang="zh-CN"/>
              <a:t>  ERP</a:t>
            </a:r>
            <a:r>
              <a:rPr lang="zh-CN" altLang="en-US"/>
              <a:t>基础理论</a:t>
            </a:r>
            <a:endParaRPr lang="zh-CN" altLang="en-US"/>
          </a:p>
          <a:p>
            <a:r>
              <a:rPr lang="zh-CN" altLang="en-US"/>
              <a:t>第四章</a:t>
            </a:r>
            <a:r>
              <a:rPr lang="en-US" altLang="zh-CN"/>
              <a:t>  </a:t>
            </a:r>
            <a:r>
              <a:rPr lang="zh-CN" altLang="en-US"/>
              <a:t>业务流程管理</a:t>
            </a:r>
            <a:endParaRPr lang="zh-CN" altLang="en-US"/>
          </a:p>
          <a:p>
            <a:r>
              <a:rPr lang="zh-CN" altLang="en-US"/>
              <a:t>第五章</a:t>
            </a:r>
            <a:r>
              <a:rPr lang="en-US" altLang="zh-CN"/>
              <a:t>  </a:t>
            </a:r>
            <a:r>
              <a:rPr lang="zh-CN" altLang="en-US"/>
              <a:t>智能会计信息系统概述</a:t>
            </a:r>
            <a:endParaRPr lang="zh-CN" altLang="en-US"/>
          </a:p>
          <a:p>
            <a:r>
              <a:rPr lang="zh-CN" altLang="en-US"/>
              <a:t>第六章</a:t>
            </a:r>
            <a:r>
              <a:rPr lang="en-US" altLang="zh-CN"/>
              <a:t>  </a:t>
            </a:r>
            <a:r>
              <a:rPr lang="zh-CN" altLang="en-US"/>
              <a:t>自动化：</a:t>
            </a:r>
            <a:r>
              <a:rPr lang="en-US" altLang="zh-CN"/>
              <a:t>RPA</a:t>
            </a:r>
            <a:r>
              <a:rPr lang="zh-CN" altLang="en-US"/>
              <a:t>机器人流程自动化在智能会计信息系统中的应用</a:t>
            </a:r>
            <a:endParaRPr lang="zh-CN" altLang="en-US"/>
          </a:p>
          <a:p>
            <a:r>
              <a:rPr lang="zh-CN" altLang="en-US"/>
              <a:t>第七章</a:t>
            </a:r>
            <a:r>
              <a:rPr lang="en-US" altLang="zh-CN"/>
              <a:t>  </a:t>
            </a:r>
            <a:r>
              <a:rPr lang="zh-CN" altLang="en-US"/>
              <a:t>智能化：人工智能在智能会计信息系统中的应用</a:t>
            </a:r>
            <a:endParaRPr lang="zh-CN" altLang="en-US"/>
          </a:p>
          <a:p>
            <a:r>
              <a:rPr lang="zh-CN" altLang="en-US"/>
              <a:t>第八章</a:t>
            </a:r>
            <a:r>
              <a:rPr lang="en-US" altLang="zh-CN"/>
              <a:t>  </a:t>
            </a:r>
            <a:r>
              <a:rPr lang="zh-CN" altLang="en-US"/>
              <a:t>数据化：大数据在智能会计信息系统中的应用</a:t>
            </a:r>
            <a:endParaRPr lang="zh-CN" altLang="en-US"/>
          </a:p>
          <a:p>
            <a:r>
              <a:rPr lang="zh-CN" altLang="en-US"/>
              <a:t>第九章</a:t>
            </a:r>
            <a:r>
              <a:rPr lang="en-US" altLang="zh-CN"/>
              <a:t>  </a:t>
            </a:r>
            <a:r>
              <a:rPr lang="zh-CN" altLang="en-US"/>
              <a:t>信息系统审计与内部控制</a:t>
            </a:r>
            <a:endParaRPr lang="zh-CN" altLang="en-US"/>
          </a:p>
        </p:txBody>
      </p:sp>
      <p:sp>
        <p:nvSpPr>
          <p:cNvPr id="4" name="日期占位符 3"/>
          <p:cNvSpPr>
            <a:spLocks noGrp="1"/>
          </p:cNvSpPr>
          <p:nvPr>
            <p:ph type="dt" sz="half" idx="10"/>
          </p:nvPr>
        </p:nvSpPr>
        <p:spPr/>
        <p:txBody>
          <a:bodyPr/>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p>
            <a:fld id="{0C913308-F349-4B6D-A68A-DD1791B4A57B}" type="slidenum">
              <a:rPr lang="zh-CN" altLang="en-US" smtClean="0"/>
            </a:fld>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课程考核方式</a:t>
            </a:r>
            <a:endParaRPr lang="zh-CN" altLang="en-US" dirty="0"/>
          </a:p>
        </p:txBody>
      </p:sp>
      <p:sp>
        <p:nvSpPr>
          <p:cNvPr id="3" name="内容占位符 2"/>
          <p:cNvSpPr>
            <a:spLocks noGrp="1"/>
          </p:cNvSpPr>
          <p:nvPr>
            <p:ph idx="1"/>
          </p:nvPr>
        </p:nvSpPr>
        <p:spPr/>
        <p:txBody>
          <a:bodyPr/>
          <a:lstStyle/>
          <a:p>
            <a:r>
              <a:rPr lang="zh-CN" altLang="en-US" dirty="0" smtClean="0"/>
              <a:t>平时成绩</a:t>
            </a:r>
            <a:r>
              <a:rPr lang="en-US" altLang="zh-CN" dirty="0" smtClean="0"/>
              <a:t>——30%</a:t>
            </a:r>
            <a:endParaRPr lang="en-US" altLang="zh-CN" dirty="0" smtClean="0"/>
          </a:p>
          <a:p>
            <a:pPr lvl="1"/>
            <a:r>
              <a:rPr lang="zh-CN" altLang="en-US" dirty="0" smtClean="0"/>
              <a:t>出勤：</a:t>
            </a:r>
            <a:r>
              <a:rPr lang="en-US" altLang="zh-CN" dirty="0" smtClean="0"/>
              <a:t>10</a:t>
            </a:r>
            <a:r>
              <a:rPr lang="en-US" altLang="zh-CN" dirty="0" smtClean="0"/>
              <a:t>%</a:t>
            </a:r>
            <a:endParaRPr lang="en-US" altLang="zh-CN" dirty="0" smtClean="0"/>
          </a:p>
          <a:p>
            <a:pPr lvl="1"/>
            <a:r>
              <a:rPr lang="zh-CN" altLang="en-US" dirty="0" smtClean="0"/>
              <a:t>投票：</a:t>
            </a:r>
            <a:r>
              <a:rPr lang="en-US" altLang="zh-CN" dirty="0" smtClean="0"/>
              <a:t>10</a:t>
            </a:r>
            <a:r>
              <a:rPr lang="en-US" altLang="zh-CN" dirty="0" smtClean="0"/>
              <a:t>%</a:t>
            </a:r>
            <a:endParaRPr lang="zh-CN" altLang="en-US" dirty="0" smtClean="0"/>
          </a:p>
          <a:p>
            <a:pPr lvl="1"/>
            <a:r>
              <a:rPr lang="zh-CN" altLang="en-US" dirty="0" smtClean="0"/>
              <a:t>主</a:t>
            </a:r>
            <a:r>
              <a:rPr lang="zh-CN" altLang="en-US" dirty="0" smtClean="0"/>
              <a:t>题讨</a:t>
            </a:r>
            <a:r>
              <a:rPr lang="zh-CN" altLang="en-US" dirty="0" smtClean="0"/>
              <a:t>论：</a:t>
            </a:r>
            <a:r>
              <a:rPr lang="en-US" altLang="zh-CN" dirty="0" smtClean="0"/>
              <a:t>1</a:t>
            </a:r>
            <a:r>
              <a:rPr lang="en-US" altLang="zh-CN" dirty="0" smtClean="0"/>
              <a:t>0%</a:t>
            </a:r>
            <a:endParaRPr lang="en-US" altLang="zh-CN" dirty="0" smtClean="0"/>
          </a:p>
          <a:p>
            <a:r>
              <a:rPr lang="zh-CN" altLang="en-US" dirty="0" smtClean="0">
                <a:sym typeface="+mn-ea"/>
              </a:rPr>
              <a:t>期末考试</a:t>
            </a:r>
            <a:r>
              <a:rPr lang="en-US" altLang="zh-CN" dirty="0" smtClean="0">
                <a:sym typeface="+mn-ea"/>
              </a:rPr>
              <a:t>——70%</a:t>
            </a:r>
            <a:endParaRPr lang="en-US" altLang="zh-CN" dirty="0" smtClean="0"/>
          </a:p>
          <a:p>
            <a:pPr lvl="1"/>
            <a:r>
              <a:rPr lang="zh-CN" altLang="en-US" dirty="0" smtClean="0"/>
              <a:t>论文、报告、计划书、总结、案例分析类</a:t>
            </a:r>
            <a:endParaRPr lang="zh-CN" altLang="en-US" dirty="0" smtClean="0"/>
          </a:p>
          <a:p>
            <a:pPr lvl="1"/>
            <a:r>
              <a:rPr lang="zh-CN" altLang="en-US" dirty="0" smtClean="0">
                <a:sym typeface="+mn-ea"/>
              </a:rPr>
              <a:t>论文</a:t>
            </a:r>
            <a:endParaRPr lang="zh-CN" altLang="en-US" dirty="0" smtClean="0"/>
          </a:p>
          <a:p>
            <a:endParaRPr lang="zh-CN" altLang="en-US" dirty="0"/>
          </a:p>
        </p:txBody>
      </p:sp>
      <p:sp>
        <p:nvSpPr>
          <p:cNvPr id="4" name="日期占位符 3"/>
          <p:cNvSpPr>
            <a:spLocks noGrp="1"/>
          </p:cNvSpPr>
          <p:nvPr>
            <p:ph type="dt" sz="half" idx="10"/>
          </p:nvPr>
        </p:nvSpPr>
        <p:spPr/>
        <p:txBody>
          <a:bodyPr/>
          <a:lstStyle/>
          <a:p>
            <a:fld id="{F6C48799-4F22-404E-9C12-54FE6B4DE34C}"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课程导论   结束</a:t>
            </a:r>
            <a:endParaRPr lang="zh-CN" altLang="en-US" dirty="0"/>
          </a:p>
        </p:txBody>
      </p:sp>
      <p:sp>
        <p:nvSpPr>
          <p:cNvPr id="3" name="副标题 2"/>
          <p:cNvSpPr>
            <a:spLocks noGrp="1"/>
          </p:cNvSpPr>
          <p:nvPr>
            <p:ph type="subTitle" idx="1"/>
          </p:nvPr>
        </p:nvSpPr>
        <p:spPr/>
        <p:txBody>
          <a:bodyPr/>
          <a:lstStyle/>
          <a:p>
            <a:endParaRPr lang="zh-CN" altLang="en-US" dirty="0"/>
          </a:p>
        </p:txBody>
      </p:sp>
      <p:sp>
        <p:nvSpPr>
          <p:cNvPr id="4" name="日期占位符 3"/>
          <p:cNvSpPr>
            <a:spLocks noGrp="1"/>
          </p:cNvSpPr>
          <p:nvPr>
            <p:ph type="dt" sz="half" idx="10"/>
          </p:nvPr>
        </p:nvSpPr>
        <p:spPr/>
        <p:txBody>
          <a:bodyPr/>
          <a:lstStyle/>
          <a:p>
            <a:fld id="{CD03C6FF-02B6-40BA-8C92-5FD45A93F6B7}" type="datetime1">
              <a:rPr lang="zh-CN" altLang="en-US" smtClean="0"/>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sp>
        <p:nvSpPr>
          <p:cNvPr id="6" name="Rectangle 2"/>
          <p:cNvSpPr txBox="1">
            <a:spLocks noChangeArrowheads="1"/>
          </p:cNvSpPr>
          <p:nvPr/>
        </p:nvSpPr>
        <p:spPr>
          <a:xfrm>
            <a:off x="2209800" y="142875"/>
            <a:ext cx="7772400" cy="714375"/>
          </a:xfrm>
          <a:prstGeom prst="rect">
            <a:avLst/>
          </a:prstGeom>
        </p:spPr>
        <p:txBody>
          <a:bodyPr vert="horz"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smtClean="0">
                <a:ln>
                  <a:noFill/>
                </a:ln>
                <a:solidFill>
                  <a:schemeClr val="tx1"/>
                </a:solidFill>
                <a:effectLst/>
                <a:uLnTx/>
                <a:uFillTx/>
                <a:latin typeface="+mj-lt"/>
                <a:ea typeface="+mj-ea"/>
                <a:cs typeface="+mj-cs"/>
              </a:rPr>
              <a:t>日常业务</a:t>
            </a:r>
            <a:r>
              <a:rPr kumimoji="0" lang="en-US" altLang="zh-CN" sz="2800" b="1" i="0" u="none" strike="noStrike" kern="1200" cap="none" spc="0" normalizeH="0" baseline="0" noProof="0" smtClean="0">
                <a:ln>
                  <a:noFill/>
                </a:ln>
                <a:solidFill>
                  <a:schemeClr val="tx1"/>
                </a:solidFill>
                <a:effectLst/>
                <a:uLnTx/>
                <a:uFillTx/>
                <a:latin typeface="+mj-lt"/>
                <a:ea typeface="+mj-ea"/>
                <a:cs typeface="+mj-cs"/>
              </a:rPr>
              <a:t>—</a:t>
            </a:r>
            <a:r>
              <a:rPr kumimoji="0" lang="zh-CN" altLang="en-US" sz="2800" b="1" i="0" u="none" strike="noStrike" kern="1200" cap="none" spc="0" normalizeH="0" baseline="0" noProof="0" smtClean="0">
                <a:ln>
                  <a:noFill/>
                </a:ln>
                <a:solidFill>
                  <a:schemeClr val="tx1"/>
                </a:solidFill>
                <a:effectLst/>
                <a:uLnTx/>
                <a:uFillTx/>
                <a:latin typeface="+mj-lt"/>
                <a:ea typeface="+mj-ea"/>
                <a:cs typeface="+mj-cs"/>
              </a:rPr>
              <a:t>财务处理流程</a:t>
            </a:r>
            <a:endParaRPr kumimoji="0" lang="zh-CN" altLang="en-US" sz="2800" b="1" i="0" u="none" strike="noStrike" kern="1200" cap="none" spc="0" normalizeH="0" baseline="0" noProof="0" smtClean="0">
              <a:ln>
                <a:noFill/>
              </a:ln>
              <a:solidFill>
                <a:schemeClr val="tx1"/>
              </a:solidFill>
              <a:effectLst/>
              <a:uLnTx/>
              <a:uFillTx/>
              <a:latin typeface="+mj-lt"/>
              <a:ea typeface="+mj-ea"/>
              <a:cs typeface="+mj-cs"/>
            </a:endParaRPr>
          </a:p>
        </p:txBody>
      </p:sp>
      <p:sp>
        <p:nvSpPr>
          <p:cNvPr id="7" name="Rectangle 3"/>
          <p:cNvSpPr txBox="1">
            <a:spLocks noChangeArrowheads="1"/>
          </p:cNvSpPr>
          <p:nvPr/>
        </p:nvSpPr>
        <p:spPr>
          <a:xfrm>
            <a:off x="1595438" y="785813"/>
            <a:ext cx="9072562" cy="1071551"/>
          </a:xfrm>
          <a:prstGeom prst="rect">
            <a:avLst/>
          </a:prstGeom>
        </p:spPr>
        <p:txBody>
          <a:bodyPr vert="horz" rtlCol="0">
            <a:noAutofit/>
          </a:bodyPr>
          <a:lstStyle/>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sz="3200" b="1" i="0" u="none" strike="noStrike" kern="1200" cap="none" spc="0" normalizeH="0" baseline="0" noProof="0" dirty="0" smtClean="0">
                <a:ln>
                  <a:noFill/>
                </a:ln>
                <a:solidFill>
                  <a:schemeClr val="tx1"/>
                </a:solidFill>
                <a:effectLst/>
                <a:uLnTx/>
                <a:uFillTx/>
                <a:latin typeface="+mn-lt"/>
                <a:ea typeface="+mn-ea"/>
                <a:cs typeface="+mn-cs"/>
              </a:rPr>
              <a:t>凭证录入                凭证管理            凭证审核</a:t>
            </a:r>
            <a:endParaRPr kumimoji="0" 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sz="3200" b="1" i="0" u="none" strike="noStrike" kern="1200" cap="none" spc="0" normalizeH="0" baseline="0" noProof="0" dirty="0" smtClean="0">
                <a:ln>
                  <a:noFill/>
                </a:ln>
                <a:solidFill>
                  <a:schemeClr val="tx1"/>
                </a:solidFill>
                <a:effectLst/>
                <a:uLnTx/>
                <a:uFillTx/>
                <a:latin typeface="+mn-lt"/>
                <a:ea typeface="+mn-ea"/>
                <a:cs typeface="+mn-cs"/>
              </a:rPr>
              <a:t>凭证过帐                结转损益             期末结帐</a:t>
            </a:r>
            <a:endParaRPr kumimoji="0" 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endParaRPr kumimoji="0" lang="zh-CN" altLang="zh-CN"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tx2"/>
              </a:buClr>
              <a:buSzPct val="50000"/>
              <a:buFont typeface="Wingdings" panose="05000000000000000000" pitchFamily="2" charset="2"/>
              <a:buNone/>
              <a:defRPr/>
            </a:pPr>
            <a:r>
              <a:rPr kumimoji="0" lang="zh-CN" altLang="zh-CN" sz="3200" b="1" i="0" u="none" strike="noStrike" kern="1200" cap="none" spc="0" normalizeH="0" baseline="0" noProof="0" dirty="0" smtClean="0">
                <a:ln>
                  <a:noFill/>
                </a:ln>
                <a:solidFill>
                  <a:schemeClr val="tx1"/>
                </a:solidFill>
                <a:effectLst/>
                <a:uLnTx/>
                <a:uFillTx/>
                <a:latin typeface="+mn-lt"/>
                <a:ea typeface="+mn-ea"/>
                <a:cs typeface="+mn-cs"/>
              </a:rPr>
              <a:t>              </a:t>
            </a:r>
            <a:endParaRPr kumimoji="0" lang="zh-CN" altLang="zh-CN" sz="3200"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AutoShape 4"/>
          <p:cNvSpPr>
            <a:spLocks noChangeArrowheads="1"/>
          </p:cNvSpPr>
          <p:nvPr/>
        </p:nvSpPr>
        <p:spPr bwMode="auto">
          <a:xfrm>
            <a:off x="3667125" y="857250"/>
            <a:ext cx="976313"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9" name="AutoShape 5"/>
          <p:cNvSpPr>
            <a:spLocks noChangeArrowheads="1"/>
          </p:cNvSpPr>
          <p:nvPr/>
        </p:nvSpPr>
        <p:spPr bwMode="auto">
          <a:xfrm>
            <a:off x="3667125" y="1428750"/>
            <a:ext cx="976313"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0" name="AutoShape 7"/>
          <p:cNvSpPr>
            <a:spLocks noChangeArrowheads="1"/>
          </p:cNvSpPr>
          <p:nvPr/>
        </p:nvSpPr>
        <p:spPr bwMode="auto">
          <a:xfrm>
            <a:off x="6738938" y="8572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1" name="AutoShape 8"/>
          <p:cNvSpPr>
            <a:spLocks noChangeArrowheads="1"/>
          </p:cNvSpPr>
          <p:nvPr/>
        </p:nvSpPr>
        <p:spPr bwMode="auto">
          <a:xfrm>
            <a:off x="6738938" y="14287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sp>
        <p:nvSpPr>
          <p:cNvPr id="12" name="AutoShape 13"/>
          <p:cNvSpPr>
            <a:spLocks noChangeArrowheads="1"/>
          </p:cNvSpPr>
          <p:nvPr/>
        </p:nvSpPr>
        <p:spPr bwMode="auto">
          <a:xfrm>
            <a:off x="9691688" y="857250"/>
            <a:ext cx="976312" cy="485775"/>
          </a:xfrm>
          <a:prstGeom prst="rightArrow">
            <a:avLst>
              <a:gd name="adj1" fmla="val 50000"/>
              <a:gd name="adj2" fmla="val 50245"/>
            </a:avLst>
          </a:prstGeom>
          <a:solidFill>
            <a:schemeClr val="accent1"/>
          </a:solidFill>
          <a:ln w="12700">
            <a:solidFill>
              <a:schemeClr val="hlink"/>
            </a:solidFill>
            <a:miter lim="800000"/>
          </a:ln>
        </p:spPr>
        <p:txBody>
          <a:bodyPr wrap="none" anchor="ctr"/>
          <a:lstStyle/>
          <a:p>
            <a:endParaRPr lang="zh-CN" altLang="en-US" b="1"/>
          </a:p>
        </p:txBody>
      </p:sp>
      <p:pic>
        <p:nvPicPr>
          <p:cNvPr id="13" name="Picture 9"/>
          <p:cNvPicPr>
            <a:picLocks noChangeAspect="1" noChangeArrowheads="1"/>
          </p:cNvPicPr>
          <p:nvPr/>
        </p:nvPicPr>
        <p:blipFill>
          <a:blip r:embed="rId1" cstate="print"/>
          <a:srcRect/>
          <a:stretch>
            <a:fillRect/>
          </a:stretch>
        </p:blipFill>
        <p:spPr bwMode="auto">
          <a:xfrm>
            <a:off x="2024063" y="1928812"/>
            <a:ext cx="8072437" cy="471489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日期占位符 3"/>
          <p:cNvSpPr>
            <a:spLocks noGrp="1"/>
          </p:cNvSpPr>
          <p:nvPr>
            <p:ph type="dt" sz="half" idx="10"/>
          </p:nvPr>
        </p:nvSpPr>
        <p:spPr/>
        <p:txBody>
          <a:bodyPr/>
          <a:lstStyle/>
          <a:p>
            <a:fld id="{99442DE7-C181-48F1-A0FB-FF931151AB84}" type="datetime1">
              <a:rPr lang="zh-CN" altLang="en-US" smtClean="0"/>
            </a:fld>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dirty="0"/>
          </a:p>
        </p:txBody>
      </p:sp>
      <p:pic>
        <p:nvPicPr>
          <p:cNvPr id="203778" name="Picture 2"/>
          <p:cNvPicPr>
            <a:picLocks noChangeAspect="1" noChangeArrowheads="1"/>
          </p:cNvPicPr>
          <p:nvPr/>
        </p:nvPicPr>
        <p:blipFill>
          <a:blip r:embed="rId1" cstate="print"/>
          <a:srcRect/>
          <a:stretch>
            <a:fillRect/>
          </a:stretch>
        </p:blipFill>
        <p:spPr bwMode="auto">
          <a:xfrm>
            <a:off x="1628175" y="836712"/>
            <a:ext cx="8867720" cy="4968552"/>
          </a:xfrm>
          <a:prstGeom prst="rect">
            <a:avLst/>
          </a:prstGeom>
          <a:noFill/>
          <a:ln w="9525">
            <a:noFill/>
            <a:miter lim="800000"/>
            <a:headEnd/>
            <a:tailEnd/>
          </a:ln>
        </p:spPr>
      </p:pic>
    </p:spTree>
  </p:cSld>
  <p:clrMapOvr>
    <a:masterClrMapping/>
  </p:clrMapOvr>
</p:sld>
</file>

<file path=ppt/tags/tag1.xml><?xml version="1.0" encoding="utf-8"?>
<p:tagLst xmlns:p="http://schemas.openxmlformats.org/presentationml/2006/main">
  <p:tag name="KSO_WPP_MARK_KEY" val="50325ddc-bb2c-4bff-9f2b-d71eaad61dbe"/>
  <p:tag name="COMMONDATA" val="eyJoZGlkIjoiZjc4NGI5YWI1MjdkODQ3ZTcxZDAyNWY4NmRkZjIzMzAifQ=="/>
  <p:tag name="commondata" val="eyJoZGlkIjoiMTJlYjU5ODY3ZTc1MTE1YjFjNzYyZDdjZThlMTBhMDgifQ=="/>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Dragon</Template>
  <TotalTime>0</TotalTime>
  <Words>3635</Words>
  <Application>WPS 演示</Application>
  <PresentationFormat>全屏显示(4:3)</PresentationFormat>
  <Paragraphs>416</Paragraphs>
  <Slides>42</Slides>
  <Notes>3</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42</vt:i4>
      </vt:variant>
    </vt:vector>
  </HeadingPairs>
  <TitlesOfParts>
    <vt:vector size="56" baseType="lpstr">
      <vt:lpstr>Arial</vt:lpstr>
      <vt:lpstr>宋体</vt:lpstr>
      <vt:lpstr>Wingdings</vt:lpstr>
      <vt:lpstr>Wingdings 2</vt:lpstr>
      <vt:lpstr>Arial</vt:lpstr>
      <vt:lpstr>华文琥珀</vt:lpstr>
      <vt:lpstr>Franklin Gothic Book</vt:lpstr>
      <vt:lpstr>微软雅黑</vt:lpstr>
      <vt:lpstr>Franklin Gothic Medium</vt:lpstr>
      <vt:lpstr>黑体</vt:lpstr>
      <vt:lpstr>Arial Unicode MS</vt:lpstr>
      <vt:lpstr>Calibri</vt:lpstr>
      <vt:lpstr>暗香扑面</vt:lpstr>
      <vt:lpstr>PBrush</vt:lpstr>
      <vt:lpstr>智能会计信息系统</vt:lpstr>
      <vt:lpstr>课程导论</vt:lpstr>
      <vt:lpstr>智能会计信息系统的性质</vt:lpstr>
      <vt:lpstr>智能会计信息系统的性质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智能会计信息系统的性质</vt:lpstr>
      <vt:lpstr>PowerPoint 演示文稿</vt:lpstr>
      <vt:lpstr>PowerPoint 演示文稿</vt:lpstr>
      <vt:lpstr>PowerPoint 演示文稿</vt:lpstr>
      <vt:lpstr>智能会计信息系统的性质</vt:lpstr>
      <vt:lpstr>智能会计信息系统的性质</vt:lpstr>
      <vt:lpstr>课程基本情况</vt:lpstr>
      <vt:lpstr>课程基本情况</vt:lpstr>
      <vt:lpstr>课程基本情况</vt:lpstr>
      <vt:lpstr>为什么要学</vt:lpstr>
      <vt:lpstr>为什么要学</vt:lpstr>
      <vt:lpstr>为什么要学</vt:lpstr>
      <vt:lpstr>课程培养目标</vt:lpstr>
      <vt:lpstr>福特北美公司应付账款流程重组</vt:lpstr>
      <vt:lpstr>业务流程重组案例——FORT汽车</vt:lpstr>
      <vt:lpstr>PowerPoint 演示文稿</vt:lpstr>
      <vt:lpstr>PowerPoint 演示文稿</vt:lpstr>
      <vt:lpstr>PowerPoint 演示文稿</vt:lpstr>
      <vt:lpstr>课程培养目标</vt:lpstr>
      <vt:lpstr>课程培养目标</vt:lpstr>
      <vt:lpstr>课程教学目标</vt:lpstr>
      <vt:lpstr>课程培养目标</vt:lpstr>
      <vt:lpstr>课程培养目标</vt:lpstr>
      <vt:lpstr>课程考核方式</vt:lpstr>
      <vt:lpstr>课程导论   结束</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会计信息系统               ——ERP基础</dc:title>
  <dc:creator>Administrator</dc:creator>
  <cp:lastModifiedBy>程砚秋</cp:lastModifiedBy>
  <cp:revision>341</cp:revision>
  <dcterms:created xsi:type="dcterms:W3CDTF">2018-03-05T01:41:00Z</dcterms:created>
  <dcterms:modified xsi:type="dcterms:W3CDTF">2026-03-04T01:39:47Z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2AF78D5E7B634BAB9CDCECD56B7C88AA_13</vt:lpwstr>
  </property>
  <property fmtid="{D5CDD505-2E9C-101B-9397-08002B2CF9AE}" pid="3" name="KSOProductBuildVer">
    <vt:lpwstr>2052-12.1.0.23542</vt:lpwstr>
  </property>
</Properties>
</file>