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sldIdLst>
    <p:sldId id="301" r:id="rId3"/>
    <p:sldId id="284" r:id="rId4"/>
    <p:sldId id="257" r:id="rId5"/>
    <p:sldId id="342" r:id="rId6"/>
    <p:sldId id="343" r:id="rId7"/>
    <p:sldId id="344" r:id="rId8"/>
    <p:sldId id="345" r:id="rId9"/>
    <p:sldId id="346" r:id="rId10"/>
    <p:sldId id="347" r:id="rId11"/>
    <p:sldId id="258" r:id="rId12"/>
    <p:sldId id="259" r:id="rId13"/>
    <p:sldId id="265" r:id="rId14"/>
    <p:sldId id="266" r:id="rId15"/>
    <p:sldId id="267" r:id="rId16"/>
    <p:sldId id="268" r:id="rId17"/>
    <p:sldId id="295" r:id="rId18"/>
    <p:sldId id="299" r:id="rId19"/>
    <p:sldId id="296" r:id="rId20"/>
    <p:sldId id="269" r:id="rId21"/>
    <p:sldId id="297" r:id="rId22"/>
    <p:sldId id="270" r:id="rId23"/>
    <p:sldId id="298" r:id="rId24"/>
    <p:sldId id="272" r:id="rId25"/>
    <p:sldId id="273" r:id="rId26"/>
    <p:sldId id="305" r:id="rId27"/>
    <p:sldId id="274" r:id="rId28"/>
    <p:sldId id="275" r:id="rId29"/>
    <p:sldId id="276" r:id="rId30"/>
    <p:sldId id="278" r:id="rId31"/>
    <p:sldId id="279" r:id="rId32"/>
    <p:sldId id="280" r:id="rId33"/>
    <p:sldId id="282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custDataLst>
    <p:tags r:id="rId43"/>
  </p:custDataLst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C2FE"/>
    <a:srgbClr val="009900"/>
    <a:srgbClr val="00BEFA"/>
    <a:srgbClr val="0A0C5C"/>
    <a:srgbClr val="E8004D"/>
    <a:srgbClr val="060738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6199" cy="761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3" Type="http://schemas.openxmlformats.org/officeDocument/2006/relationships/tags" Target="tags/tag1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" Target="slides/slide2.xml"/><Relationship Id="rId39" Type="http://schemas.openxmlformats.org/officeDocument/2006/relationships/notesMaster" Target="notesMasters/notesMaster1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页眉占位符 204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fontAlgn="base"/>
            <a:endParaRPr lang="zh-CN" altLang="en-US" sz="1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051" name="日期占位符 205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 fontAlgn="base"/>
            <a:endParaRPr lang="zh-CN" altLang="en-US" sz="1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052" name="幻灯片图像占位符 2051"/>
          <p:cNvSpPr>
            <a:spLocks noGrp="1" noRo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文本占位符 2052"/>
          <p:cNvSpPr>
            <a:spLocks noGrp="1" noRot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 indent="0"/>
            <a:r>
              <a:rPr lang="en-US" altLang="zh-CN" dirty="0"/>
              <a:t>Second level</a:t>
            </a:r>
            <a:endParaRPr lang="en-US" altLang="zh-CN" dirty="0"/>
          </a:p>
          <a:p>
            <a:pPr lvl="2" indent="0"/>
            <a:r>
              <a:rPr lang="en-US" altLang="zh-CN" dirty="0"/>
              <a:t>Third level</a:t>
            </a:r>
            <a:endParaRPr lang="en-US" altLang="zh-CN" dirty="0"/>
          </a:p>
          <a:p>
            <a:pPr lvl="3" indent="0"/>
            <a:r>
              <a:rPr lang="en-US" altLang="zh-CN" dirty="0"/>
              <a:t>Fourth level</a:t>
            </a:r>
            <a:endParaRPr lang="en-US" altLang="zh-CN" dirty="0"/>
          </a:p>
          <a:p>
            <a:pPr lvl="4" indent="0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2054" name="页脚占位符 2053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fontAlgn="base"/>
            <a:endParaRPr lang="zh-CN" altLang="en-US" sz="1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055" name="灯片编号占位符 2054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fontAlgn="base"/>
            <a:fld id="{9A0DB2DC-4C9A-4742-B13C-FB6460FD3503}" type="slidenum">
              <a:rPr lang="zh-CN" altLang="en-US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60738"/>
            </a:gs>
            <a:gs pos="100000">
              <a:schemeClr val="accent1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26" name="矩形 1025"/>
          <p:cNvSpPr/>
          <p:nvPr userDrawn="1"/>
        </p:nvSpPr>
        <p:spPr>
          <a:xfrm>
            <a:off x="0" y="0"/>
            <a:ext cx="9144000" cy="1465263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50000">
                <a:srgbClr val="00002F"/>
              </a:gs>
              <a:gs pos="100000">
                <a:schemeClr val="tx1"/>
              </a:gs>
            </a:gsLst>
            <a:lin ang="5400000" scaled="1"/>
            <a:tileRect/>
          </a:gradFill>
          <a:ln w="9525">
            <a:noFill/>
          </a:ln>
        </p:spPr>
        <p:txBody>
          <a:bodyPr anchor="t"/>
          <a:p>
            <a:pPr lvl="0" indent="0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27" name="椭圆 1026"/>
          <p:cNvSpPr/>
          <p:nvPr userDrawn="1"/>
        </p:nvSpPr>
        <p:spPr>
          <a:xfrm rot="-5400000">
            <a:off x="-1784350" y="4924425"/>
            <a:ext cx="3717925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/>
          <a:p>
            <a:pPr lvl="0" indent="0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28" name="椭圆 1027"/>
          <p:cNvSpPr/>
          <p:nvPr userDrawn="1"/>
        </p:nvSpPr>
        <p:spPr>
          <a:xfrm rot="-5400000">
            <a:off x="-1785937" y="4297363"/>
            <a:ext cx="3721100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/>
          <a:p>
            <a:pPr lvl="0" indent="0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29" name="椭圆 1028"/>
          <p:cNvSpPr/>
          <p:nvPr userDrawn="1"/>
        </p:nvSpPr>
        <p:spPr>
          <a:xfrm rot="-5400000">
            <a:off x="-1784350" y="3670300"/>
            <a:ext cx="3717925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/>
          <a:p>
            <a:pPr lvl="0" indent="0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30" name="椭圆 1029"/>
          <p:cNvSpPr/>
          <p:nvPr userDrawn="1"/>
        </p:nvSpPr>
        <p:spPr>
          <a:xfrm rot="-5400000">
            <a:off x="-1784350" y="3041650"/>
            <a:ext cx="3717925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/>
          <a:p>
            <a:pPr lvl="0" indent="0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31" name="椭圆 1030"/>
          <p:cNvSpPr/>
          <p:nvPr userDrawn="1"/>
        </p:nvSpPr>
        <p:spPr>
          <a:xfrm rot="-5400000">
            <a:off x="-1784350" y="1785938"/>
            <a:ext cx="3719513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/>
          <a:p>
            <a:pPr lvl="0" indent="0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32" name="椭圆 1031"/>
          <p:cNvSpPr/>
          <p:nvPr userDrawn="1"/>
        </p:nvSpPr>
        <p:spPr>
          <a:xfrm rot="-5400000">
            <a:off x="-1785937" y="2414588"/>
            <a:ext cx="3721100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/>
          <a:p>
            <a:pPr lvl="0" indent="0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33" name="任意多边形 1032"/>
          <p:cNvSpPr/>
          <p:nvPr userDrawn="1"/>
        </p:nvSpPr>
        <p:spPr>
          <a:xfrm rot="10800000">
            <a:off x="0" y="0"/>
            <a:ext cx="3502025" cy="6858000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34" name="任意多边形 1033"/>
          <p:cNvSpPr/>
          <p:nvPr userDrawn="1"/>
        </p:nvSpPr>
        <p:spPr>
          <a:xfrm>
            <a:off x="0" y="0"/>
            <a:ext cx="403225" cy="1466850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35" name="任意多边形 1034"/>
          <p:cNvSpPr/>
          <p:nvPr userDrawn="1"/>
        </p:nvSpPr>
        <p:spPr>
          <a:xfrm flipV="1">
            <a:off x="0" y="0"/>
            <a:ext cx="384175" cy="1423988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 cap="flat" cmpd="sng">
            <a:solidFill>
              <a:schemeClr val="folHlink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36" name="直接连接符 1035"/>
          <p:cNvSpPr/>
          <p:nvPr userDrawn="1"/>
        </p:nvSpPr>
        <p:spPr>
          <a:xfrm>
            <a:off x="0" y="11113"/>
            <a:ext cx="9144000" cy="0"/>
          </a:xfrm>
          <a:prstGeom prst="line">
            <a:avLst/>
          </a:prstGeom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037" name="组合 1036"/>
          <p:cNvGrpSpPr/>
          <p:nvPr userDrawn="1"/>
        </p:nvGrpSpPr>
        <p:grpSpPr>
          <a:xfrm>
            <a:off x="0" y="1384300"/>
            <a:ext cx="9144000" cy="147638"/>
            <a:chOff x="0" y="0"/>
            <a:chExt cx="5760" cy="93"/>
          </a:xfrm>
        </p:grpSpPr>
        <p:sp>
          <p:nvSpPr>
            <p:cNvPr id="1038" name="椭圆 1037"/>
            <p:cNvSpPr/>
            <p:nvPr userDrawn="1"/>
          </p:nvSpPr>
          <p:spPr>
            <a:xfrm>
              <a:off x="0" y="0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p>
              <a:pPr lvl="0" indent="0"/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039" name="椭圆 1038"/>
            <p:cNvSpPr/>
            <p:nvPr userDrawn="1"/>
          </p:nvSpPr>
          <p:spPr>
            <a:xfrm>
              <a:off x="855" y="0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p>
              <a:pPr lvl="0" indent="0"/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040" name="椭圆 1039"/>
            <p:cNvSpPr/>
            <p:nvPr userDrawn="1"/>
          </p:nvSpPr>
          <p:spPr>
            <a:xfrm>
              <a:off x="1709" y="0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p>
              <a:pPr lvl="0" indent="0"/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041" name="椭圆 1040"/>
            <p:cNvSpPr/>
            <p:nvPr userDrawn="1"/>
          </p:nvSpPr>
          <p:spPr>
            <a:xfrm>
              <a:off x="2563" y="0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p>
              <a:pPr lvl="0" indent="0"/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042" name="椭圆 1041"/>
            <p:cNvSpPr/>
            <p:nvPr userDrawn="1"/>
          </p:nvSpPr>
          <p:spPr>
            <a:xfrm>
              <a:off x="3188" y="1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p>
              <a:pPr lvl="0" indent="0"/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043" name="椭圆 1042"/>
            <p:cNvSpPr/>
            <p:nvPr userDrawn="1"/>
          </p:nvSpPr>
          <p:spPr>
            <a:xfrm>
              <a:off x="3417" y="1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p>
              <a:pPr lvl="0" indent="0"/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044" name="直接连接符 1043"/>
            <p:cNvSpPr/>
            <p:nvPr userDrawn="1"/>
          </p:nvSpPr>
          <p:spPr>
            <a:xfrm>
              <a:off x="0" y="45"/>
              <a:ext cx="5629" cy="0"/>
            </a:xfrm>
            <a:prstGeom prst="line">
              <a:avLst/>
            </a:prstGeom>
            <a:ln w="1905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45" name="椭圆 1044"/>
            <p:cNvSpPr/>
            <p:nvPr userDrawn="1"/>
          </p:nvSpPr>
          <p:spPr>
            <a:xfrm>
              <a:off x="0" y="2"/>
              <a:ext cx="66" cy="66"/>
            </a:xfrm>
            <a:prstGeom prst="ellipse">
              <a:avLst/>
            </a:prstGeom>
            <a:solidFill>
              <a:srgbClr val="E8004D"/>
            </a:solidFill>
            <a:ln w="9525">
              <a:noFill/>
            </a:ln>
          </p:spPr>
          <p:txBody>
            <a:bodyPr anchor="t"/>
            <a:p>
              <a:pPr lvl="0" indent="0"/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1046" name="矩形 1045"/>
          <p:cNvSpPr/>
          <p:nvPr userDrawn="1"/>
        </p:nvSpPr>
        <p:spPr>
          <a:xfrm>
            <a:off x="762000" y="219075"/>
            <a:ext cx="8229600" cy="9144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None/>
              <a:defRPr sz="3800" b="1" i="0" u="none" kern="1200" baseline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47" name="矩形 1046"/>
          <p:cNvSpPr/>
          <p:nvPr userDrawn="1"/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lvl="0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Font typeface="Wingdings" panose="05000000000000000000" pitchFamily="2" charset="2"/>
              <a:buChar char="ù"/>
              <a:defRPr sz="3600" b="1" i="0" u="none" kern="1200" baseline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defRPr>
            </a:lvl1pPr>
            <a:lvl2pPr marL="571500" lvl="1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ù"/>
              <a:defRPr sz="2800" b="1" i="0" u="none" kern="1200" baseline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lvl="2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ù"/>
              <a:defRPr sz="2400" b="1" i="0" u="none" kern="1200" baseline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marL="1257300" lvl="3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ù"/>
              <a:defRPr sz="1800" b="0" i="0" u="non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600200" lvl="4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ù"/>
              <a:defRPr sz="1800" b="0" i="0" u="non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48" name="标题 104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fontAlgn="base"/>
            <a:r>
              <a:rPr lang="en-US" altLang="zh-CN" strike="noStrike" noProof="1"/>
              <a:t>Click to edit Master title style</a:t>
            </a:r>
            <a:endParaRPr lang="en-US" altLang="zh-CN" strike="noStrike" noProof="1"/>
          </a:p>
        </p:txBody>
      </p:sp>
      <p:sp>
        <p:nvSpPr>
          <p:cNvPr id="1049" name="文本占位符 104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fontAlgn="base"/>
            <a:r>
              <a:rPr lang="en-US" altLang="zh-CN" strike="noStrike" noProof="1"/>
              <a:t>Click to edit Master text styles</a:t>
            </a:r>
            <a:endParaRPr lang="en-US" altLang="zh-CN" strike="noStrike" noProof="1"/>
          </a:p>
          <a:p>
            <a:pPr lvl="1" fontAlgn="base"/>
            <a:r>
              <a:rPr lang="en-US" altLang="zh-CN" strike="noStrike" noProof="1"/>
              <a:t>Second level</a:t>
            </a:r>
            <a:endParaRPr lang="en-US" altLang="zh-CN" strike="noStrike" noProof="1"/>
          </a:p>
          <a:p>
            <a:pPr lvl="2" fontAlgn="base"/>
            <a:r>
              <a:rPr lang="en-US" altLang="zh-CN" strike="noStrike" noProof="1"/>
              <a:t>Third level</a:t>
            </a:r>
            <a:endParaRPr lang="en-US" altLang="zh-CN" strike="noStrike" noProof="1"/>
          </a:p>
          <a:p>
            <a:pPr lvl="3" fontAlgn="base"/>
            <a:r>
              <a:rPr lang="en-US" altLang="zh-CN" strike="noStrike" noProof="1"/>
              <a:t>Fourth level</a:t>
            </a:r>
            <a:endParaRPr lang="en-US" altLang="zh-CN" strike="noStrike" noProof="1"/>
          </a:p>
          <a:p>
            <a:pPr lvl="4" fontAlgn="base"/>
            <a:r>
              <a:rPr lang="en-US" altLang="zh-CN" strike="noStrike" noProof="1"/>
              <a:t>Fifth level</a:t>
            </a:r>
            <a:endParaRPr lang="en-US" altLang="zh-CN" strike="noStrike" noProof="1"/>
          </a:p>
        </p:txBody>
      </p:sp>
      <p:sp>
        <p:nvSpPr>
          <p:cNvPr id="1050" name="日期占位符 1049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>
                <a:ea typeface="宋体" panose="02010600030101010101" pitchFamily="2" charset="-122"/>
              </a:defRPr>
            </a:lvl1pPr>
          </a:lstStyle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1051" name="页脚占位符 1050"/>
          <p:cNvSpPr>
            <a:spLocks noGrp="1"/>
          </p:cNvSpPr>
          <p:nvPr>
            <p:ph type="ftr" sz="quarter" idx="3"/>
          </p:nvPr>
        </p:nvSpPr>
        <p:spPr>
          <a:xfrm>
            <a:off x="30861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52" name="灯片编号占位符 1051"/>
          <p:cNvSpPr>
            <a:spLocks noGrp="1"/>
          </p:cNvSpPr>
          <p:nvPr>
            <p:ph type="sldNum" sz="quarter" idx="4"/>
          </p:nvPr>
        </p:nvSpPr>
        <p:spPr>
          <a:xfrm>
            <a:off x="6686550" y="618807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800" b="1" i="0" u="none" kern="1200" baseline="0">
          <a:solidFill>
            <a:srgbClr val="FFFFFF"/>
          </a:solidFill>
          <a:effectLst>
            <a:outerShdw blurRad="38100" dist="38100" dir="2700000">
              <a:srgbClr val="C0C0C0"/>
            </a:outerShdw>
          </a:effectLst>
          <a:latin typeface="+mj-lt"/>
          <a:ea typeface="+mj-ea"/>
          <a:cs typeface="+mj-cs"/>
        </a:defRPr>
      </a:lvl1pPr>
    </p:titleStyle>
    <p:bodyStyle>
      <a:lvl1pPr marL="228600" lvl="0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E8004D"/>
        </a:buClr>
        <a:buFont typeface="Wingdings" panose="05000000000000000000" pitchFamily="2" charset="2"/>
        <a:buChar char="ù"/>
        <a:defRPr sz="3600" b="1" i="0" u="none" kern="1200" baseline="0">
          <a:solidFill>
            <a:srgbClr val="FFFFFF"/>
          </a:solidFill>
          <a:effectLst>
            <a:outerShdw blurRad="38100" dist="38100" dir="2700000">
              <a:srgbClr val="C0C0C0"/>
            </a:outerShdw>
          </a:effectLst>
          <a:latin typeface="+mn-lt"/>
          <a:ea typeface="+mn-ea"/>
          <a:cs typeface="+mn-cs"/>
        </a:defRPr>
      </a:lvl1pPr>
      <a:lvl2pPr marL="571500" lvl="1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ù"/>
        <a:defRPr sz="2800" b="1" i="0" u="none" kern="1200" baseline="0">
          <a:solidFill>
            <a:srgbClr val="FFFFFF"/>
          </a:solidFill>
          <a:effectLst>
            <a:outerShdw blurRad="38100" dist="38100" dir="2700000">
              <a:srgbClr val="C0C0C0"/>
            </a:outerShdw>
          </a:effectLst>
          <a:latin typeface="+mn-lt"/>
          <a:ea typeface="+mn-ea"/>
          <a:cs typeface="+mn-cs"/>
        </a:defRPr>
      </a:lvl2pPr>
      <a:lvl3pPr marL="9144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ù"/>
        <a:defRPr sz="2400" b="1" i="0" u="none" kern="1200" baseline="0">
          <a:solidFill>
            <a:srgbClr val="FFFFFF"/>
          </a:solidFill>
          <a:effectLst>
            <a:outerShdw blurRad="38100" dist="38100" dir="2700000">
              <a:srgbClr val="C0C0C0"/>
            </a:outerShdw>
          </a:effectLst>
          <a:latin typeface="+mn-lt"/>
          <a:ea typeface="+mn-ea"/>
          <a:cs typeface="+mn-cs"/>
        </a:defRPr>
      </a:lvl3pPr>
      <a:lvl4pPr marL="12573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ù"/>
        <a:defRPr sz="1800" b="0" i="0" u="none" kern="1200" baseline="0">
          <a:solidFill>
            <a:srgbClr val="FFFFFF"/>
          </a:solidFill>
          <a:latin typeface="+mn-lt"/>
          <a:ea typeface="+mn-ea"/>
          <a:cs typeface="+mn-cs"/>
        </a:defRPr>
      </a:lvl4pPr>
      <a:lvl5pPr marL="16002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ù"/>
        <a:defRPr sz="1800" b="0" i="0" u="none" kern="1200" baseline="0">
          <a:solidFill>
            <a:srgbClr val="FFFFFF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ù"/>
        <a:defRPr sz="1800" b="0" i="0" u="none" kern="1200" baseline="0">
          <a:solidFill>
            <a:srgbClr val="FFFFFF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ù"/>
        <a:defRPr sz="1800" b="0" i="0" u="none" kern="1200" baseline="0">
          <a:solidFill>
            <a:srgbClr val="FFFFFF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ù"/>
        <a:defRPr sz="1800" b="0" i="0" u="none" kern="1200" baseline="0">
          <a:solidFill>
            <a:srgbClr val="FFFFFF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ù"/>
        <a:defRPr sz="1800" b="0" i="0" u="none" kern="1200" baseline="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3" name="图片 3073" descr="try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112"/>
            <a:ext cx="9144000" cy="6883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标题 4097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p>
            <a:pPr defTabSz="914400" fontAlgn="base">
              <a:buNone/>
            </a:pPr>
            <a:r>
              <a:rPr lang="zh-CN" altLang="en-US" sz="3800" strike="noStrike" kern="1200" baseline="0" noProof="1" dirty="0">
                <a:latin typeface="Arial" panose="020B0604020202020204" pitchFamily="34" charset="0"/>
                <a:ea typeface="宋体" panose="02010600030101010101" pitchFamily="2" charset="-122"/>
              </a:rPr>
              <a:t>第1章</a:t>
            </a:r>
            <a:endParaRPr lang="zh-CN" altLang="en-US" sz="3800" strike="noStrike" kern="1200" baseline="0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9" name="副标题 4098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935788" cy="1752600"/>
          </a:xfrm>
        </p:spPr>
        <p:txBody>
          <a:bodyPr/>
          <a:p>
            <a:pPr algn="l" defTabSz="914400" fontAlgn="base">
              <a:buFont typeface="Wingdings" panose="05000000000000000000" pitchFamily="2" charset="2"/>
              <a:buNone/>
            </a:pPr>
            <a:r>
              <a:rPr lang="zh-CN" altLang="en-US" sz="3200" strike="noStrike" kern="1200" baseline="0" noProof="1" dirty="0">
                <a:latin typeface="Arial" panose="020B0604020202020204" pitchFamily="34" charset="0"/>
                <a:ea typeface="宋体" panose="02010600030101010101" pitchFamily="2" charset="-122"/>
              </a:rPr>
              <a:t>金融体系在全球经济中的功能与作用</a:t>
            </a:r>
            <a:r>
              <a:rPr lang="zh-CN" altLang="en-US" sz="3800" strike="noStrike" kern="1200" baseline="0" noProof="1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3800" strike="noStrike" kern="1200" baseline="0" noProof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标题 512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trike="noStrike" noProof="1" dirty="0">
                <a:ea typeface="宋体" panose="02010600030101010101" pitchFamily="2" charset="-122"/>
                <a:sym typeface="Wingdings" panose="05000000000000000000" pitchFamily="2" charset="2"/>
              </a:rPr>
              <a:t> </a:t>
            </a:r>
            <a:r>
              <a:rPr lang="zh-CN" altLang="en-US" strike="noStrike" noProof="1" dirty="0">
                <a:ea typeface="宋体" panose="02010600030101010101" pitchFamily="2" charset="-122"/>
              </a:rPr>
              <a:t>学习目标 </a:t>
            </a:r>
            <a:r>
              <a:rPr lang="zh-CN" altLang="en-US" strike="noStrike" noProof="1" dirty="0">
                <a:ea typeface="宋体" panose="02010600030101010101" pitchFamily="2" charset="-122"/>
                <a:sym typeface="Wingdings" panose="05000000000000000000" pitchFamily="2" charset="2"/>
              </a:rPr>
              <a:t></a:t>
            </a:r>
            <a:endParaRPr lang="zh-CN" altLang="en-US" strike="noStrike" noProof="1" dirty="0">
              <a:ea typeface="宋体" panose="02010600030101010101" pitchFamily="2" charset="-122"/>
              <a:sym typeface="Wingdings" panose="05000000000000000000" pitchFamily="2" charset="2"/>
            </a:endParaRPr>
          </a:p>
        </p:txBody>
      </p:sp>
      <p:sp>
        <p:nvSpPr>
          <p:cNvPr id="5123" name="文本占位符 5122"/>
          <p:cNvSpPr>
            <a:spLocks noGrp="1"/>
          </p:cNvSpPr>
          <p:nvPr>
            <p:ph idx="1"/>
          </p:nvPr>
        </p:nvSpPr>
        <p:spPr>
          <a:xfrm>
            <a:off x="457200" y="1962150"/>
            <a:ext cx="8229600" cy="4164013"/>
          </a:xfrm>
        </p:spPr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了解金融市场和金融机构在全球经济和社会日常生活中的</a:t>
            </a:r>
            <a:r>
              <a:rPr lang="zh-CN" altLang="en-US" sz="2800" u="sng" strike="noStrike" noProof="1" dirty="0">
                <a:ea typeface="宋体" panose="02010600030101010101" pitchFamily="2" charset="-122"/>
              </a:rPr>
              <a:t>功能与作用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endParaRPr lang="zh-CN" altLang="en-US" sz="32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理解金融体系在提高公众的</a:t>
            </a:r>
            <a:r>
              <a:rPr lang="zh-CN" altLang="en-US" sz="2800" u="sng" strike="noStrike" noProof="1" dirty="0">
                <a:ea typeface="宋体" panose="02010600030101010101" pitchFamily="2" charset="-122"/>
              </a:rPr>
              <a:t>生活水平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，创造</a:t>
            </a:r>
            <a:r>
              <a:rPr lang="zh-CN" altLang="en-US" sz="2800" u="sng" strike="noStrike" noProof="1" dirty="0">
                <a:ea typeface="宋体" panose="02010600030101010101" pitchFamily="2" charset="-122"/>
              </a:rPr>
              <a:t>就业岗位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，帮助居民实现</a:t>
            </a:r>
            <a:r>
              <a:rPr lang="zh-CN" altLang="en-US" sz="2800" u="sng" strike="noStrike" noProof="1" dirty="0">
                <a:ea typeface="宋体" panose="02010600030101010101" pitchFamily="2" charset="-122"/>
              </a:rPr>
              <a:t>储蓄积累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以及满足各种</a:t>
            </a:r>
            <a:r>
              <a:rPr lang="zh-CN" altLang="en-US" sz="2800" u="sng" strike="noStrike" noProof="1" dirty="0">
                <a:ea typeface="宋体" panose="02010600030101010101" pitchFamily="2" charset="-122"/>
              </a:rPr>
              <a:t>金融需要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等方面的重要性。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" name="文本框 5123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标题 8193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trike="noStrike" noProof="1" dirty="0">
                <a:ea typeface="宋体" panose="02010600030101010101" pitchFamily="2" charset="-122"/>
              </a:rPr>
              <a:t>全球经济体系 </a:t>
            </a:r>
            <a:endParaRPr lang="zh-CN" altLang="en-US" strike="noStrike" noProof="1" dirty="0">
              <a:ea typeface="宋体" panose="02010600030101010101" pitchFamily="2" charset="-122"/>
            </a:endParaRPr>
          </a:p>
        </p:txBody>
      </p:sp>
      <p:sp>
        <p:nvSpPr>
          <p:cNvPr id="8195" name="文本占位符 8194"/>
          <p:cNvSpPr>
            <a:spLocks noGrp="1"/>
          </p:cNvSpPr>
          <p:nvPr>
            <p:ph idx="1"/>
          </p:nvPr>
        </p:nvSpPr>
        <p:spPr>
          <a:xfrm>
            <a:off x="457200" y="1884363"/>
            <a:ext cx="8229600" cy="4532313"/>
          </a:xfrm>
        </p:spPr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经济体系的基本功能：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分配稀有资源：土地、劳动力、管理技能和资本；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生产社会需要的商品和服务。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全球经济体系产生了源源不断的产品和价值支付。（物流、价值流）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这种产品和价值支付之间的循环流动相互依赖、永不停息。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" name="文本框 8195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标题 9217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400" strike="noStrike" noProof="1" dirty="0">
                <a:ea typeface="宋体" panose="02010600030101010101" pitchFamily="2" charset="-122"/>
              </a:rPr>
              <a:t>经济体系中收入、支出和生产的循环流动</a:t>
            </a:r>
            <a:endParaRPr lang="zh-CN" altLang="en-US" sz="3400" strike="noStrike" noProof="1" dirty="0">
              <a:ea typeface="宋体" panose="02010600030101010101" pitchFamily="2" charset="-122"/>
            </a:endParaRPr>
          </a:p>
        </p:txBody>
      </p:sp>
      <p:grpSp>
        <p:nvGrpSpPr>
          <p:cNvPr id="9219" name="组合 9218"/>
          <p:cNvGrpSpPr/>
          <p:nvPr/>
        </p:nvGrpSpPr>
        <p:grpSpPr>
          <a:xfrm>
            <a:off x="1905000" y="1739900"/>
            <a:ext cx="5324475" cy="4495800"/>
            <a:chOff x="0" y="0"/>
            <a:chExt cx="3354" cy="2976"/>
          </a:xfrm>
        </p:grpSpPr>
        <p:sp>
          <p:nvSpPr>
            <p:cNvPr id="2" name="任意多边形 9219"/>
            <p:cNvSpPr/>
            <p:nvPr/>
          </p:nvSpPr>
          <p:spPr>
            <a:xfrm>
              <a:off x="96" y="144"/>
              <a:ext cx="3168" cy="2832"/>
            </a:xfrm>
            <a:custGeom>
              <a:avLst/>
              <a:gdLst/>
              <a:ahLst/>
              <a:cxnLst>
                <a:cxn ang="270">
                  <a:pos x="10800" y="0"/>
                </a:cxn>
                <a:cxn ang="180">
                  <a:pos x="4" y="11098"/>
                </a:cxn>
                <a:cxn ang="270">
                  <a:pos x="10800" y="0"/>
                </a:cxn>
                <a:cxn ang="0">
                  <a:pos x="21595" y="11098"/>
                </a:cxn>
              </a:cxnLst>
              <a:pathLst>
                <a:path w="21600" h="21600">
                  <a:moveTo>
                    <a:pt x="4" y="11098"/>
                  </a:moveTo>
                  <a:cubicBezTo>
                    <a:pt x="1" y="10999"/>
                    <a:pt x="0" y="10899"/>
                    <a:pt x="0" y="10799"/>
                  </a:cubicBezTo>
                  <a:cubicBezTo>
                    <a:pt x="0" y="4834"/>
                    <a:pt x="4835" y="-1"/>
                    <a:pt x="10800" y="-1"/>
                  </a:cubicBezTo>
                  <a:cubicBezTo>
                    <a:pt x="16765" y="-1"/>
                    <a:pt x="21600" y="4834"/>
                    <a:pt x="21600" y="10799"/>
                  </a:cubicBezTo>
                  <a:cubicBezTo>
                    <a:pt x="21600" y="10899"/>
                    <a:pt x="21599" y="10999"/>
                    <a:pt x="21596" y="11098"/>
                  </a:cubicBezTo>
                  <a:lnTo>
                    <a:pt x="21595" y="11098"/>
                  </a:lnTo>
                  <a:cubicBezTo>
                    <a:pt x="21598" y="10999"/>
                    <a:pt x="21599" y="10899"/>
                    <a:pt x="21599" y="10799"/>
                  </a:cubicBezTo>
                  <a:cubicBezTo>
                    <a:pt x="21599" y="4834"/>
                    <a:pt x="16764" y="-1"/>
                    <a:pt x="10799" y="-1"/>
                  </a:cubicBezTo>
                  <a:cubicBezTo>
                    <a:pt x="4834" y="-1"/>
                    <a:pt x="-1" y="4834"/>
                    <a:pt x="-1" y="10799"/>
                  </a:cubicBezTo>
                  <a:cubicBezTo>
                    <a:pt x="-1" y="10899"/>
                    <a:pt x="0" y="10999"/>
                    <a:pt x="3" y="11099"/>
                  </a:cubicBez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20" name="矩形 9220"/>
            <p:cNvSpPr/>
            <p:nvPr/>
          </p:nvSpPr>
          <p:spPr>
            <a:xfrm>
              <a:off x="0" y="0"/>
              <a:ext cx="3354" cy="2832"/>
            </a:xfrm>
            <a:prstGeom prst="rect">
              <a:avLst/>
            </a:prstGeom>
          </p:spPr>
          <p:txBody>
            <a:bodyPr wrap="none" fromWordArt="1">
              <a:prstTxWarp prst="textArchUp">
                <a:avLst>
                  <a:gd name="adj" fmla="val 12312795"/>
                </a:avLst>
              </a:prstTxWarp>
              <a:normAutofit/>
            </a:bodyPr>
            <a:p>
              <a:pPr algn="ctr"/>
              <a:r>
                <a:rPr lang="zh-CN" altLang="en-US" sz="2000">
                  <a:ln w="1270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FFFFFF"/>
                  </a:solidFill>
                  <a:latin typeface="Times New Roman" panose="02020603050405020304" pitchFamily="2" charset="0"/>
                  <a:ea typeface="Times New Roman" panose="02020603050405020304" pitchFamily="2" charset="0"/>
                </a:rPr>
                <a:t>Flow of expenditures for consumption &amp; taxes</a:t>
              </a:r>
              <a:endParaRPr lang="zh-CN" altLang="en-US" sz="2000">
                <a:ln w="127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Times New Roman" panose="02020603050405020304" pitchFamily="2" charset="0"/>
                <a:ea typeface="Times New Roman" panose="02020603050405020304" pitchFamily="2" charset="0"/>
              </a:endParaRPr>
            </a:p>
          </p:txBody>
        </p:sp>
        <p:sp>
          <p:nvSpPr>
            <p:cNvPr id="9221" name="直接连接符 9221"/>
            <p:cNvSpPr/>
            <p:nvPr/>
          </p:nvSpPr>
          <p:spPr>
            <a:xfrm rot="8887434" flipV="1">
              <a:off x="98" y="1288"/>
              <a:ext cx="48" cy="48"/>
            </a:xfrm>
            <a:prstGeom prst="line">
              <a:avLst/>
            </a:prstGeom>
            <a:ln w="38100" cap="flat" cmpd="dbl">
              <a:solidFill>
                <a:srgbClr val="FFFFFF"/>
              </a:solidFill>
              <a:prstDash val="solid"/>
              <a:round/>
              <a:headEnd type="none" w="med" len="med"/>
              <a:tailEnd type="triangle" w="med" len="med"/>
            </a:ln>
          </p:spPr>
        </p:sp>
      </p:grpSp>
      <p:grpSp>
        <p:nvGrpSpPr>
          <p:cNvPr id="9223" name="组合 9222"/>
          <p:cNvGrpSpPr/>
          <p:nvPr/>
        </p:nvGrpSpPr>
        <p:grpSpPr>
          <a:xfrm>
            <a:off x="2514600" y="609600"/>
            <a:ext cx="4105275" cy="5334000"/>
            <a:chOff x="0" y="0"/>
            <a:chExt cx="2586" cy="3360"/>
          </a:xfrm>
        </p:grpSpPr>
        <p:sp>
          <p:nvSpPr>
            <p:cNvPr id="3" name="任意多边形 9223"/>
            <p:cNvSpPr/>
            <p:nvPr/>
          </p:nvSpPr>
          <p:spPr>
            <a:xfrm flipV="1">
              <a:off x="288" y="1776"/>
              <a:ext cx="2016" cy="1584"/>
            </a:xfrm>
            <a:custGeom>
              <a:avLst/>
              <a:gdLst/>
              <a:ahLst/>
              <a:cxnLst>
                <a:cxn ang="270">
                  <a:pos x="10800" y="0"/>
                </a:cxn>
                <a:cxn ang="180">
                  <a:pos x="4" y="11098"/>
                </a:cxn>
                <a:cxn ang="270">
                  <a:pos x="10800" y="0"/>
                </a:cxn>
                <a:cxn ang="0">
                  <a:pos x="21595" y="11098"/>
                </a:cxn>
              </a:cxnLst>
              <a:pathLst>
                <a:path w="21600" h="21600">
                  <a:moveTo>
                    <a:pt x="4" y="11098"/>
                  </a:moveTo>
                  <a:cubicBezTo>
                    <a:pt x="1" y="10999"/>
                    <a:pt x="0" y="10899"/>
                    <a:pt x="0" y="10799"/>
                  </a:cubicBezTo>
                  <a:cubicBezTo>
                    <a:pt x="0" y="4834"/>
                    <a:pt x="4835" y="-1"/>
                    <a:pt x="10800" y="-1"/>
                  </a:cubicBezTo>
                  <a:cubicBezTo>
                    <a:pt x="16765" y="-1"/>
                    <a:pt x="21600" y="4834"/>
                    <a:pt x="21600" y="10799"/>
                  </a:cubicBezTo>
                  <a:cubicBezTo>
                    <a:pt x="21600" y="10899"/>
                    <a:pt x="21599" y="10999"/>
                    <a:pt x="21596" y="11098"/>
                  </a:cubicBezTo>
                  <a:lnTo>
                    <a:pt x="21595" y="11098"/>
                  </a:lnTo>
                  <a:cubicBezTo>
                    <a:pt x="21598" y="10999"/>
                    <a:pt x="21599" y="10899"/>
                    <a:pt x="21599" y="10799"/>
                  </a:cubicBezTo>
                  <a:cubicBezTo>
                    <a:pt x="21599" y="4834"/>
                    <a:pt x="16764" y="-1"/>
                    <a:pt x="10799" y="-1"/>
                  </a:cubicBezTo>
                  <a:cubicBezTo>
                    <a:pt x="4834" y="-1"/>
                    <a:pt x="-1" y="4834"/>
                    <a:pt x="-1" y="10799"/>
                  </a:cubicBezTo>
                  <a:cubicBezTo>
                    <a:pt x="-1" y="10899"/>
                    <a:pt x="0" y="10999"/>
                    <a:pt x="3" y="11099"/>
                  </a:cubicBez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24" name="矩形 9224"/>
            <p:cNvSpPr/>
            <p:nvPr/>
          </p:nvSpPr>
          <p:spPr>
            <a:xfrm>
              <a:off x="0" y="0"/>
              <a:ext cx="2586" cy="3168"/>
            </a:xfrm>
            <a:prstGeom prst="rect">
              <a:avLst/>
            </a:prstGeom>
          </p:spPr>
          <p:txBody>
            <a:bodyPr wrap="none" fromWordArt="1">
              <a:prstTxWarp prst="textArchDown">
                <a:avLst>
                  <a:gd name="adj" fmla="val 2929116"/>
                </a:avLst>
              </a:prstTxWarp>
              <a:normAutofit/>
            </a:bodyPr>
            <a:p>
              <a:pPr algn="ctr"/>
              <a:r>
                <a:rPr lang="zh-CN" altLang="en-US" sz="2000">
                  <a:ln w="1270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FFFFFF"/>
                  </a:solidFill>
                  <a:latin typeface="Times New Roman" panose="02020603050405020304" pitchFamily="2" charset="0"/>
                  <a:ea typeface="Times New Roman" panose="02020603050405020304" pitchFamily="2" charset="0"/>
                </a:rPr>
                <a:t>Flow of productive services</a:t>
              </a:r>
              <a:endParaRPr lang="zh-CN" altLang="en-US" sz="2000">
                <a:ln w="127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Times New Roman" panose="02020603050405020304" pitchFamily="2" charset="0"/>
                <a:ea typeface="Times New Roman" panose="02020603050405020304" pitchFamily="2" charset="0"/>
              </a:endParaRPr>
            </a:p>
          </p:txBody>
        </p:sp>
        <p:sp>
          <p:nvSpPr>
            <p:cNvPr id="9225" name="直接连接符 9225"/>
            <p:cNvSpPr/>
            <p:nvPr/>
          </p:nvSpPr>
          <p:spPr>
            <a:xfrm rot="728893" flipH="1" flipV="1">
              <a:off x="283" y="2637"/>
              <a:ext cx="26" cy="59"/>
            </a:xfrm>
            <a:prstGeom prst="line">
              <a:avLst/>
            </a:prstGeom>
            <a:ln w="38100" cap="flat" cmpd="dbl">
              <a:solidFill>
                <a:srgbClr val="FFFFFF"/>
              </a:solidFill>
              <a:prstDash val="solid"/>
              <a:round/>
              <a:headEnd type="none" w="med" len="med"/>
              <a:tailEnd type="triangle" w="med" len="med"/>
            </a:ln>
          </p:spPr>
        </p:sp>
      </p:grpSp>
      <p:grpSp>
        <p:nvGrpSpPr>
          <p:cNvPr id="9227" name="组合 9226"/>
          <p:cNvGrpSpPr/>
          <p:nvPr/>
        </p:nvGrpSpPr>
        <p:grpSpPr>
          <a:xfrm>
            <a:off x="2514600" y="2362200"/>
            <a:ext cx="4105275" cy="3886200"/>
            <a:chOff x="0" y="0"/>
            <a:chExt cx="2586" cy="2448"/>
          </a:xfrm>
        </p:grpSpPr>
        <p:sp>
          <p:nvSpPr>
            <p:cNvPr id="4" name="任意多边形 9227"/>
            <p:cNvSpPr/>
            <p:nvPr/>
          </p:nvSpPr>
          <p:spPr>
            <a:xfrm>
              <a:off x="288" y="144"/>
              <a:ext cx="2016" cy="1584"/>
            </a:xfrm>
            <a:custGeom>
              <a:avLst/>
              <a:gdLst/>
              <a:ahLst/>
              <a:cxnLst>
                <a:cxn ang="270">
                  <a:pos x="10800" y="0"/>
                </a:cxn>
                <a:cxn ang="180">
                  <a:pos x="4" y="11098"/>
                </a:cxn>
                <a:cxn ang="270">
                  <a:pos x="10800" y="0"/>
                </a:cxn>
                <a:cxn ang="0">
                  <a:pos x="21595" y="11098"/>
                </a:cxn>
              </a:cxnLst>
              <a:pathLst>
                <a:path w="21600" h="21600">
                  <a:moveTo>
                    <a:pt x="4" y="11098"/>
                  </a:moveTo>
                  <a:cubicBezTo>
                    <a:pt x="1" y="10999"/>
                    <a:pt x="0" y="10899"/>
                    <a:pt x="0" y="10799"/>
                  </a:cubicBezTo>
                  <a:cubicBezTo>
                    <a:pt x="0" y="4834"/>
                    <a:pt x="4835" y="-1"/>
                    <a:pt x="10800" y="-1"/>
                  </a:cubicBezTo>
                  <a:cubicBezTo>
                    <a:pt x="16765" y="-1"/>
                    <a:pt x="21600" y="4834"/>
                    <a:pt x="21600" y="10799"/>
                  </a:cubicBezTo>
                  <a:cubicBezTo>
                    <a:pt x="21600" y="10899"/>
                    <a:pt x="21599" y="10999"/>
                    <a:pt x="21596" y="11098"/>
                  </a:cubicBezTo>
                  <a:lnTo>
                    <a:pt x="21595" y="11098"/>
                  </a:lnTo>
                  <a:cubicBezTo>
                    <a:pt x="21598" y="10999"/>
                    <a:pt x="21599" y="10899"/>
                    <a:pt x="21599" y="10799"/>
                  </a:cubicBezTo>
                  <a:cubicBezTo>
                    <a:pt x="21599" y="4834"/>
                    <a:pt x="16764" y="-1"/>
                    <a:pt x="10799" y="-1"/>
                  </a:cubicBezTo>
                  <a:cubicBezTo>
                    <a:pt x="4834" y="-1"/>
                    <a:pt x="-1" y="4834"/>
                    <a:pt x="-1" y="10799"/>
                  </a:cubicBezTo>
                  <a:cubicBezTo>
                    <a:pt x="-1" y="10899"/>
                    <a:pt x="0" y="10999"/>
                    <a:pt x="3" y="11099"/>
                  </a:cubicBez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28" name="矩形 9228"/>
            <p:cNvSpPr/>
            <p:nvPr/>
          </p:nvSpPr>
          <p:spPr>
            <a:xfrm>
              <a:off x="0" y="0"/>
              <a:ext cx="2586" cy="2448"/>
            </a:xfrm>
            <a:prstGeom prst="rect">
              <a:avLst/>
            </a:prstGeom>
          </p:spPr>
          <p:txBody>
            <a:bodyPr wrap="none" fromWordArt="1">
              <a:prstTxWarp prst="textArchUp">
                <a:avLst>
                  <a:gd name="adj" fmla="val 12253921"/>
                </a:avLst>
              </a:prstTxWarp>
              <a:normAutofit/>
            </a:bodyPr>
            <a:p>
              <a:pPr algn="ctr"/>
              <a:r>
                <a:rPr lang="zh-CN" altLang="en-US" sz="2000">
                  <a:ln w="1270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FFFFFF"/>
                  </a:solidFill>
                  <a:latin typeface="Times New Roman" panose="02020603050405020304" pitchFamily="2" charset="0"/>
                  <a:ea typeface="Times New Roman" panose="02020603050405020304" pitchFamily="2" charset="0"/>
                </a:rPr>
                <a:t>Flow of production of goods &amp; services</a:t>
              </a:r>
              <a:endParaRPr lang="zh-CN" altLang="en-US" sz="2000">
                <a:ln w="127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Times New Roman" panose="02020603050405020304" pitchFamily="2" charset="0"/>
                <a:ea typeface="Times New Roman" panose="02020603050405020304" pitchFamily="2" charset="0"/>
              </a:endParaRPr>
            </a:p>
          </p:txBody>
        </p:sp>
        <p:sp>
          <p:nvSpPr>
            <p:cNvPr id="9229" name="直接连接符 9229"/>
            <p:cNvSpPr/>
            <p:nvPr/>
          </p:nvSpPr>
          <p:spPr>
            <a:xfrm rot="857414">
              <a:off x="2265" y="768"/>
              <a:ext cx="48" cy="96"/>
            </a:xfrm>
            <a:prstGeom prst="line">
              <a:avLst/>
            </a:prstGeom>
            <a:ln w="38100" cap="flat" cmpd="dbl">
              <a:solidFill>
                <a:srgbClr val="FFFFFF"/>
              </a:solidFill>
              <a:prstDash val="solid"/>
              <a:round/>
              <a:headEnd type="none" w="med" len="med"/>
              <a:tailEnd type="triangle" w="med" len="med"/>
            </a:ln>
          </p:spPr>
        </p:sp>
      </p:grpSp>
      <p:sp>
        <p:nvSpPr>
          <p:cNvPr id="9230" name="矩形 9230"/>
          <p:cNvSpPr/>
          <p:nvPr/>
        </p:nvSpPr>
        <p:spPr>
          <a:xfrm>
            <a:off x="838200" y="3721100"/>
            <a:ext cx="3336925" cy="10668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31" name="文本框 9231"/>
          <p:cNvSpPr txBox="1"/>
          <p:nvPr/>
        </p:nvSpPr>
        <p:spPr>
          <a:xfrm>
            <a:off x="925513" y="3848100"/>
            <a:ext cx="3200400" cy="754063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anchor="t">
            <a:spAutoFit/>
          </a:bodyPr>
          <a:p>
            <a:pPr algn="ctr" eaLnBrk="0" hangingPunct="0">
              <a:lnSpc>
                <a:spcPct val="75000"/>
              </a:lnSpc>
              <a:spcAft>
                <a:spcPct val="30000"/>
              </a:spcAft>
            </a:pPr>
            <a:r>
              <a:rPr lang="zh-CN" altLang="en-US" sz="2400" b="1" dirty="0">
                <a:latin typeface="Times New Roman" panose="02020603050405020304" pitchFamily="2" charset="0"/>
                <a:ea typeface="宋体" panose="02010600030101010101" pitchFamily="2" charset="-122"/>
              </a:rPr>
              <a:t>生产单位</a:t>
            </a:r>
            <a:endParaRPr lang="zh-CN" altLang="en-US" sz="2400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 algn="ctr" eaLnBrk="0" hangingPunct="0">
              <a:lnSpc>
                <a:spcPct val="75000"/>
              </a:lnSpc>
              <a:spcAft>
                <a:spcPct val="30000"/>
              </a:spcAft>
            </a:pPr>
            <a:r>
              <a:rPr lang="zh-CN" altLang="en-US" sz="2400" b="1" dirty="0">
                <a:latin typeface="Times New Roman" panose="02020603050405020304" pitchFamily="2" charset="0"/>
                <a:ea typeface="宋体" panose="02010600030101010101" pitchFamily="2" charset="-122"/>
              </a:rPr>
              <a:t> </a:t>
            </a:r>
            <a:r>
              <a:rPr lang="en-US" altLang="zh-CN" sz="2400" b="1" dirty="0">
                <a:latin typeface="Times New Roman" panose="02020603050405020304" pitchFamily="2" charset="0"/>
                <a:ea typeface="宋体" panose="02010600030101010101" pitchFamily="2" charset="-122"/>
              </a:rPr>
              <a:t>(</a:t>
            </a:r>
            <a:r>
              <a:rPr lang="zh-CN" altLang="en-US" sz="2400" b="1" dirty="0">
                <a:latin typeface="Times New Roman" panose="02020603050405020304" pitchFamily="2" charset="0"/>
                <a:ea typeface="宋体" panose="02010600030101010101" pitchFamily="2" charset="-122"/>
              </a:rPr>
              <a:t>主要是企业和政府</a:t>
            </a:r>
            <a:r>
              <a:rPr lang="en-US" altLang="zh-CN" sz="2400" b="1" dirty="0">
                <a:latin typeface="Times New Roman" panose="02020603050405020304" pitchFamily="2" charset="0"/>
                <a:ea typeface="宋体" panose="02010600030101010101" pitchFamily="2" charset="-122"/>
              </a:rPr>
              <a:t>)</a:t>
            </a:r>
            <a:endParaRPr lang="en-US" altLang="zh-CN" sz="2400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9232" name="矩形 9232"/>
          <p:cNvSpPr/>
          <p:nvPr/>
        </p:nvSpPr>
        <p:spPr>
          <a:xfrm>
            <a:off x="4953000" y="3733800"/>
            <a:ext cx="3336925" cy="10668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33" name="文本框 9233"/>
          <p:cNvSpPr txBox="1"/>
          <p:nvPr/>
        </p:nvSpPr>
        <p:spPr>
          <a:xfrm>
            <a:off x="5032375" y="3886200"/>
            <a:ext cx="3200400" cy="796925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anchor="t">
            <a:spAutoFit/>
          </a:bodyPr>
          <a:p>
            <a:pPr algn="ctr" eaLnBrk="0" hangingPunct="0">
              <a:lnSpc>
                <a:spcPct val="80000"/>
              </a:lnSpc>
              <a:spcAft>
                <a:spcPct val="30000"/>
              </a:spcAft>
            </a:pPr>
            <a:r>
              <a:rPr lang="zh-CN" altLang="en-US" sz="2400" b="1" dirty="0">
                <a:latin typeface="Times New Roman" panose="02020603050405020304" pitchFamily="2" charset="0"/>
                <a:ea typeface="宋体" panose="02010600030101010101" pitchFamily="2" charset="-122"/>
              </a:rPr>
              <a:t>消费单位  </a:t>
            </a:r>
            <a:endParaRPr lang="zh-CN" altLang="en-US" sz="2400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 algn="ctr" eaLnBrk="0" hangingPunct="0">
              <a:lnSpc>
                <a:spcPct val="80000"/>
              </a:lnSpc>
              <a:spcAft>
                <a:spcPct val="30000"/>
              </a:spcAft>
            </a:pPr>
            <a:r>
              <a:rPr lang="zh-CN" altLang="en-US" sz="2400" b="1" dirty="0">
                <a:latin typeface="Times New Roman" panose="02020603050405020304" pitchFamily="2" charset="0"/>
                <a:ea typeface="宋体" panose="02010600030101010101" pitchFamily="2" charset="-122"/>
              </a:rPr>
              <a:t> </a:t>
            </a:r>
            <a:r>
              <a:rPr lang="en-US" altLang="zh-CN" sz="2400" b="1" dirty="0">
                <a:latin typeface="Times New Roman" panose="02020603050405020304" pitchFamily="2" charset="0"/>
                <a:ea typeface="宋体" panose="02010600030101010101" pitchFamily="2" charset="-122"/>
              </a:rPr>
              <a:t>(</a:t>
            </a:r>
            <a:r>
              <a:rPr lang="zh-CN" altLang="en-US" sz="2400" b="1" dirty="0">
                <a:latin typeface="Times New Roman" panose="02020603050405020304" pitchFamily="2" charset="0"/>
                <a:ea typeface="宋体" panose="02010600030101010101" pitchFamily="2" charset="-122"/>
              </a:rPr>
              <a:t>主要是居民</a:t>
            </a:r>
            <a:r>
              <a:rPr lang="en-US" altLang="zh-CN" sz="2400" b="1" dirty="0">
                <a:latin typeface="Times New Roman" panose="02020603050405020304" pitchFamily="2" charset="0"/>
                <a:ea typeface="宋体" panose="02010600030101010101" pitchFamily="2" charset="-122"/>
              </a:rPr>
              <a:t>)</a:t>
            </a:r>
            <a:endParaRPr lang="en-US" altLang="zh-CN" sz="2400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grpSp>
        <p:nvGrpSpPr>
          <p:cNvPr id="9235" name="组合 9234"/>
          <p:cNvGrpSpPr/>
          <p:nvPr/>
        </p:nvGrpSpPr>
        <p:grpSpPr>
          <a:xfrm>
            <a:off x="2032000" y="2946400"/>
            <a:ext cx="5041900" cy="3619500"/>
            <a:chOff x="0" y="0"/>
            <a:chExt cx="3168" cy="2832"/>
          </a:xfrm>
        </p:grpSpPr>
        <p:sp>
          <p:nvSpPr>
            <p:cNvPr id="5" name="任意多边形 9235"/>
            <p:cNvSpPr/>
            <p:nvPr/>
          </p:nvSpPr>
          <p:spPr>
            <a:xfrm flipH="1" flipV="1">
              <a:off x="0" y="0"/>
              <a:ext cx="3168" cy="2832"/>
            </a:xfrm>
            <a:custGeom>
              <a:avLst/>
              <a:gdLst/>
              <a:ahLst/>
              <a:cxnLst>
                <a:cxn ang="270">
                  <a:pos x="10800" y="0"/>
                </a:cxn>
                <a:cxn ang="180">
                  <a:pos x="4" y="11098"/>
                </a:cxn>
                <a:cxn ang="270">
                  <a:pos x="10800" y="0"/>
                </a:cxn>
                <a:cxn ang="0">
                  <a:pos x="21595" y="11098"/>
                </a:cxn>
              </a:cxnLst>
              <a:pathLst>
                <a:path w="21600" h="21600">
                  <a:moveTo>
                    <a:pt x="4" y="11098"/>
                  </a:moveTo>
                  <a:cubicBezTo>
                    <a:pt x="1" y="10999"/>
                    <a:pt x="0" y="10899"/>
                    <a:pt x="0" y="10799"/>
                  </a:cubicBezTo>
                  <a:cubicBezTo>
                    <a:pt x="0" y="4834"/>
                    <a:pt x="4835" y="-1"/>
                    <a:pt x="10800" y="-1"/>
                  </a:cubicBezTo>
                  <a:cubicBezTo>
                    <a:pt x="16765" y="-1"/>
                    <a:pt x="21600" y="4834"/>
                    <a:pt x="21600" y="10799"/>
                  </a:cubicBezTo>
                  <a:cubicBezTo>
                    <a:pt x="21600" y="10899"/>
                    <a:pt x="21599" y="10999"/>
                    <a:pt x="21596" y="11098"/>
                  </a:cubicBezTo>
                  <a:lnTo>
                    <a:pt x="21595" y="11098"/>
                  </a:lnTo>
                  <a:cubicBezTo>
                    <a:pt x="21598" y="10999"/>
                    <a:pt x="21599" y="10899"/>
                    <a:pt x="21599" y="10799"/>
                  </a:cubicBezTo>
                  <a:cubicBezTo>
                    <a:pt x="21599" y="4834"/>
                    <a:pt x="16764" y="-1"/>
                    <a:pt x="10799" y="-1"/>
                  </a:cubicBezTo>
                  <a:cubicBezTo>
                    <a:pt x="4834" y="-1"/>
                    <a:pt x="-1" y="4834"/>
                    <a:pt x="-1" y="10799"/>
                  </a:cubicBezTo>
                  <a:cubicBezTo>
                    <a:pt x="-1" y="10899"/>
                    <a:pt x="0" y="10999"/>
                    <a:pt x="3" y="11099"/>
                  </a:cubicBez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236" name="矩形 9236"/>
            <p:cNvSpPr/>
            <p:nvPr/>
          </p:nvSpPr>
          <p:spPr>
            <a:xfrm>
              <a:off x="288" y="528"/>
              <a:ext cx="2586" cy="2160"/>
            </a:xfrm>
            <a:prstGeom prst="rect">
              <a:avLst/>
            </a:prstGeom>
          </p:spPr>
          <p:txBody>
            <a:bodyPr wrap="none" fromWordArt="1">
              <a:prstTxWarp prst="textArchDown">
                <a:avLst>
                  <a:gd name="adj" fmla="val 3778789"/>
                </a:avLst>
              </a:prstTxWarp>
              <a:normAutofit/>
            </a:bodyPr>
            <a:p>
              <a:pPr algn="ctr"/>
              <a:r>
                <a:rPr lang="zh-CN" altLang="en-US" sz="2000">
                  <a:ln w="1270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FFFFFF"/>
                  </a:solidFill>
                  <a:latin typeface="Times New Roman" panose="02020603050405020304" pitchFamily="2" charset="0"/>
                  <a:ea typeface="Times New Roman" panose="02020603050405020304" pitchFamily="2" charset="0"/>
                </a:rPr>
                <a:t>Flow of incomes</a:t>
              </a:r>
              <a:endParaRPr lang="zh-CN" altLang="en-US" sz="2000">
                <a:ln w="127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Times New Roman" panose="02020603050405020304" pitchFamily="2" charset="0"/>
                <a:ea typeface="Times New Roman" panose="02020603050405020304" pitchFamily="2" charset="0"/>
              </a:endParaRPr>
            </a:p>
          </p:txBody>
        </p:sp>
        <p:sp>
          <p:nvSpPr>
            <p:cNvPr id="9237" name="直接连接符 9237"/>
            <p:cNvSpPr/>
            <p:nvPr/>
          </p:nvSpPr>
          <p:spPr>
            <a:xfrm rot="9090826" flipH="1">
              <a:off x="3097" y="1735"/>
              <a:ext cx="48" cy="48"/>
            </a:xfrm>
            <a:prstGeom prst="line">
              <a:avLst/>
            </a:prstGeom>
            <a:ln w="38100" cap="flat" cmpd="dbl">
              <a:solidFill>
                <a:srgbClr val="FFFFFF"/>
              </a:solidFill>
              <a:prstDash val="solid"/>
              <a:round/>
              <a:headEnd type="none" w="med" len="med"/>
              <a:tailEnd type="triangle" w="med" len="med"/>
            </a:ln>
          </p:spPr>
        </p:sp>
      </p:grpSp>
      <p:sp>
        <p:nvSpPr>
          <p:cNvPr id="9238" name="文本框 9238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标题 1024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000" strike="noStrike" noProof="1" dirty="0">
                <a:ea typeface="宋体" panose="02010600030101010101" pitchFamily="2" charset="-122"/>
              </a:rPr>
              <a:t>全球经济体系中，市场具有独特作用</a:t>
            </a:r>
            <a:endParaRPr lang="zh-CN" altLang="en-US" sz="30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10243" name="文本占位符 10242"/>
          <p:cNvSpPr>
            <a:spLocks noGrp="1"/>
          </p:cNvSpPr>
          <p:nvPr>
            <p:ph idx="1"/>
          </p:nvPr>
        </p:nvSpPr>
        <p:spPr>
          <a:xfrm>
            <a:off x="579438" y="1852613"/>
            <a:ext cx="8229600" cy="4213225"/>
          </a:xfrm>
        </p:spPr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世界上绝大部分经济体系，都依靠市场完成对稀缺资源的分配。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市场是一种交换机制；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市场是动态的：对消费变化和生产变化做出反映；市场决定生产什么样的商品和服务；并决定在不同的价格水平上生产多少商品和服务；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价格的变化促成了生产和消费的变化；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市场同时分配收入。有效率的市场通过收入奖励作出贡献的生产者（但政府可能例外）。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endParaRPr lang="zh-CN" altLang="en-US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" name="文本框 10243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标题 11265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三种类型的市场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11267" name="文本占位符 1126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2788"/>
          </a:xfrm>
        </p:spPr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 </a:t>
            </a:r>
            <a:r>
              <a:rPr lang="zh-CN" altLang="en-US" sz="2800" i="1" strike="noStrike" noProof="1" dirty="0">
                <a:solidFill>
                  <a:schemeClr val="folHlink"/>
                </a:solidFill>
                <a:ea typeface="宋体" panose="02010600030101010101" pitchFamily="2" charset="-122"/>
              </a:rPr>
              <a:t>要素市场</a:t>
            </a:r>
            <a:endParaRPr lang="zh-CN" altLang="en-US" sz="2800" i="1" strike="noStrike" noProof="1" dirty="0">
              <a:solidFill>
                <a:schemeClr val="folHlink"/>
              </a:solidFill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分配生产要素(土地、劳动力、技术、资本)</a:t>
            </a:r>
            <a:endParaRPr lang="zh-CN" altLang="en-US" sz="2800" i="1" strike="noStrike" noProof="1" dirty="0">
              <a:solidFill>
                <a:schemeClr val="folHlink"/>
              </a:solidFill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生产要素的提供者获得要素收入(租金、工资、专利费、利息等</a:t>
            </a:r>
            <a:r>
              <a:rPr lang="en-US" altLang="x-none" sz="2800" strike="noStrike" noProof="1" dirty="0">
                <a:ea typeface="宋体" panose="02010600030101010101" pitchFamily="2" charset="-122"/>
              </a:rPr>
              <a:t>) </a:t>
            </a:r>
            <a:endParaRPr lang="en-US" altLang="x-none" sz="2800" i="1" strike="noStrike" noProof="1" dirty="0">
              <a:solidFill>
                <a:schemeClr val="folHlink"/>
              </a:solidFill>
              <a:ea typeface="宋体" panose="02010600030101010101" pitchFamily="2" charset="-122"/>
            </a:endParaRPr>
          </a:p>
          <a:p>
            <a:pPr fontAlgn="base"/>
            <a:r>
              <a:rPr lang="en-US" altLang="x-none" sz="2800" i="1" strike="noStrike" noProof="1" dirty="0">
                <a:solidFill>
                  <a:schemeClr val="folHlink"/>
                </a:solidFill>
                <a:ea typeface="宋体" panose="02010600030101010101" pitchFamily="2" charset="-122"/>
              </a:rPr>
              <a:t> </a:t>
            </a:r>
            <a:r>
              <a:rPr lang="zh-CN" altLang="en-US" sz="2800" i="1" strike="noStrike" noProof="1" dirty="0">
                <a:solidFill>
                  <a:schemeClr val="folHlink"/>
                </a:solidFill>
                <a:ea typeface="宋体" panose="02010600030101010101" pitchFamily="2" charset="-122"/>
              </a:rPr>
              <a:t>产品市场 </a:t>
            </a:r>
            <a:endParaRPr lang="zh-CN" altLang="en-US" sz="2800" i="1" strike="noStrike" noProof="1" dirty="0">
              <a:solidFill>
                <a:schemeClr val="folHlink"/>
              </a:solidFill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分配商品和服务</a:t>
            </a:r>
            <a:endParaRPr lang="zh-CN" altLang="en-US" sz="2800" i="1" strike="noStrike" noProof="1" dirty="0">
              <a:solidFill>
                <a:schemeClr val="folHlink"/>
              </a:solidFill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生产者得到利润、消费者支付其大部分收入</a:t>
            </a:r>
            <a:endParaRPr lang="en-US" altLang="x-none" sz="2800" strike="noStrike" noProof="1" dirty="0">
              <a:ea typeface="宋体" panose="02010600030101010101" pitchFamily="2" charset="-122"/>
            </a:endParaRPr>
          </a:p>
          <a:p>
            <a:pPr fontAlgn="base">
              <a:buNone/>
            </a:pPr>
            <a:endParaRPr lang="en-US" altLang="x-none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" name="文本框 11267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标题 12289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三种类型的市场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12291" name="文本占位符 12290"/>
          <p:cNvSpPr>
            <a:spLocks noGrp="1"/>
          </p:cNvSpPr>
          <p:nvPr>
            <p:ph idx="1"/>
          </p:nvPr>
        </p:nvSpPr>
        <p:spPr>
          <a:xfrm>
            <a:off x="457200" y="2628900"/>
            <a:ext cx="8229600" cy="3497263"/>
          </a:xfrm>
        </p:spPr>
        <p:txBody>
          <a:bodyPr/>
          <a:p>
            <a:pPr fontAlgn="base"/>
            <a:r>
              <a:rPr lang="zh-CN" altLang="en-US" sz="2800" i="1" strike="noStrike" noProof="1" dirty="0">
                <a:solidFill>
                  <a:schemeClr val="folHlink"/>
                </a:solidFill>
                <a:ea typeface="宋体" panose="02010600030101010101" pitchFamily="2" charset="-122"/>
              </a:rPr>
              <a:t>金融市场</a:t>
            </a:r>
            <a:endParaRPr lang="zh-CN" altLang="en-US" sz="2800" i="1" strike="noStrike" noProof="1" dirty="0">
              <a:solidFill>
                <a:schemeClr val="folHlink"/>
              </a:solidFill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吸收储蓄资金、分配资金给需求者。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决定利率和金融资产的价格。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>
              <a:buNone/>
            </a:pP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>
              <a:buNone/>
            </a:pPr>
            <a:endParaRPr lang="zh-CN" altLang="en-US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" name="文本框 12291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标题 13313"/>
          <p:cNvSpPr>
            <a:spLocks noGrp="1"/>
          </p:cNvSpPr>
          <p:nvPr>
            <p:ph type="title"/>
          </p:nvPr>
        </p:nvSpPr>
        <p:spPr>
          <a:xfrm>
            <a:off x="457200" y="420688"/>
            <a:ext cx="8229600" cy="996950"/>
          </a:xfrm>
        </p:spPr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市场类型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" name="矩形 13314"/>
          <p:cNvSpPr/>
          <p:nvPr/>
        </p:nvSpPr>
        <p:spPr>
          <a:xfrm>
            <a:off x="304800" y="3533775"/>
            <a:ext cx="2514600" cy="118745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3315" name="文本框 13315"/>
          <p:cNvSpPr txBox="1"/>
          <p:nvPr/>
        </p:nvSpPr>
        <p:spPr>
          <a:xfrm>
            <a:off x="269875" y="3802063"/>
            <a:ext cx="2514600" cy="67468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 eaLnBrk="0" hangingPunct="0">
              <a:lnSpc>
                <a:spcPct val="80000"/>
              </a:lnSpc>
              <a:spcAft>
                <a:spcPct val="30000"/>
              </a:spcAft>
            </a:pPr>
            <a:r>
              <a:rPr lang="zh-CN" altLang="en-US" b="1" dirty="0">
                <a:latin typeface="Times New Roman" panose="02020603050405020304" pitchFamily="2" charset="0"/>
                <a:ea typeface="宋体" panose="02010600030101010101" pitchFamily="2" charset="-122"/>
              </a:rPr>
              <a:t>生产单位</a:t>
            </a:r>
            <a:endParaRPr lang="zh-CN" altLang="en-US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 algn="ctr" eaLnBrk="0" hangingPunct="0">
              <a:lnSpc>
                <a:spcPct val="80000"/>
              </a:lnSpc>
              <a:spcAft>
                <a:spcPct val="30000"/>
              </a:spcAft>
            </a:pPr>
            <a:r>
              <a:rPr lang="en-US" altLang="zh-CN" b="1" dirty="0">
                <a:latin typeface="Times New Roman" panose="02020603050405020304" pitchFamily="2" charset="0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2" charset="0"/>
                <a:ea typeface="宋体" panose="02010600030101010101" pitchFamily="2" charset="-122"/>
              </a:rPr>
              <a:t>主要是企业和政府</a:t>
            </a:r>
            <a:r>
              <a:rPr lang="en-US" altLang="zh-CN" b="1" dirty="0">
                <a:latin typeface="Times New Roman" panose="02020603050405020304" pitchFamily="2" charset="0"/>
                <a:ea typeface="宋体" panose="02010600030101010101" pitchFamily="2" charset="-122"/>
              </a:rPr>
              <a:t>)</a:t>
            </a:r>
            <a:endParaRPr lang="en-US" altLang="zh-CN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3316" name="矩形 13316"/>
          <p:cNvSpPr/>
          <p:nvPr/>
        </p:nvSpPr>
        <p:spPr>
          <a:xfrm>
            <a:off x="6324600" y="3536950"/>
            <a:ext cx="2571750" cy="118745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3317" name="文本框 13317"/>
          <p:cNvSpPr txBox="1"/>
          <p:nvPr/>
        </p:nvSpPr>
        <p:spPr>
          <a:xfrm>
            <a:off x="6419850" y="3816350"/>
            <a:ext cx="2400300" cy="6731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anchor="t">
            <a:spAutoFit/>
          </a:bodyPr>
          <a:p>
            <a:pPr algn="ctr" eaLnBrk="0" hangingPunct="0">
              <a:lnSpc>
                <a:spcPct val="80000"/>
              </a:lnSpc>
              <a:spcAft>
                <a:spcPct val="30000"/>
              </a:spcAft>
            </a:pPr>
            <a:r>
              <a:rPr lang="zh-CN" altLang="en-US" b="1" dirty="0">
                <a:latin typeface="Times New Roman" panose="02020603050405020304" pitchFamily="2" charset="0"/>
                <a:ea typeface="宋体" panose="02010600030101010101" pitchFamily="2" charset="-122"/>
              </a:rPr>
              <a:t>消费单位</a:t>
            </a:r>
            <a:endParaRPr lang="zh-CN" altLang="en-US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 algn="ctr" eaLnBrk="0" hangingPunct="0">
              <a:lnSpc>
                <a:spcPct val="80000"/>
              </a:lnSpc>
              <a:spcAft>
                <a:spcPct val="30000"/>
              </a:spcAft>
            </a:pPr>
            <a:r>
              <a:rPr lang="zh-CN" altLang="en-US" b="1" dirty="0">
                <a:latin typeface="Times New Roman" panose="02020603050405020304" pitchFamily="2" charset="0"/>
                <a:ea typeface="宋体" panose="02010600030101010101" pitchFamily="2" charset="-122"/>
              </a:rPr>
              <a:t> </a:t>
            </a:r>
            <a:r>
              <a:rPr lang="en-US" altLang="zh-CN" b="1" dirty="0">
                <a:latin typeface="Times New Roman" panose="02020603050405020304" pitchFamily="2" charset="0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2" charset="0"/>
                <a:ea typeface="宋体" panose="02010600030101010101" pitchFamily="2" charset="-122"/>
              </a:rPr>
              <a:t>主要是居民</a:t>
            </a:r>
            <a:r>
              <a:rPr lang="en-US" altLang="zh-CN" b="1" dirty="0">
                <a:latin typeface="Times New Roman" panose="02020603050405020304" pitchFamily="2" charset="0"/>
                <a:ea typeface="宋体" panose="02010600030101010101" pitchFamily="2" charset="-122"/>
              </a:rPr>
              <a:t>)</a:t>
            </a:r>
            <a:endParaRPr lang="en-US" altLang="zh-CN" sz="2400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3318" name="直接连接符 13318"/>
          <p:cNvSpPr/>
          <p:nvPr/>
        </p:nvSpPr>
        <p:spPr>
          <a:xfrm>
            <a:off x="2819400" y="4297363"/>
            <a:ext cx="457200" cy="0"/>
          </a:xfrm>
          <a:prstGeom prst="line">
            <a:avLst/>
          </a:prstGeom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3319" name="直接连接符 13319"/>
          <p:cNvSpPr/>
          <p:nvPr/>
        </p:nvSpPr>
        <p:spPr>
          <a:xfrm>
            <a:off x="5867400" y="4297363"/>
            <a:ext cx="457200" cy="0"/>
          </a:xfrm>
          <a:prstGeom prst="line">
            <a:avLst/>
          </a:prstGeom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3320" name="直接连接符 13320"/>
          <p:cNvSpPr/>
          <p:nvPr/>
        </p:nvSpPr>
        <p:spPr>
          <a:xfrm flipH="1">
            <a:off x="2819400" y="3898900"/>
            <a:ext cx="457200" cy="0"/>
          </a:xfrm>
          <a:prstGeom prst="line">
            <a:avLst/>
          </a:prstGeom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3321" name="矩形 13321"/>
          <p:cNvSpPr/>
          <p:nvPr/>
        </p:nvSpPr>
        <p:spPr>
          <a:xfrm>
            <a:off x="3276600" y="3379788"/>
            <a:ext cx="2590800" cy="148431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3322" name="文本框 13322"/>
          <p:cNvSpPr txBox="1"/>
          <p:nvPr/>
        </p:nvSpPr>
        <p:spPr>
          <a:xfrm>
            <a:off x="3276600" y="3454400"/>
            <a:ext cx="2590800" cy="117157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pPr algn="ctr" eaLnBrk="0" hangingPunct="0">
              <a:lnSpc>
                <a:spcPct val="80000"/>
              </a:lnSpc>
              <a:spcAft>
                <a:spcPct val="30000"/>
              </a:spcAft>
            </a:pPr>
            <a:r>
              <a:rPr lang="zh-CN" altLang="en-US" b="1" dirty="0">
                <a:latin typeface="Times New Roman" panose="02020603050405020304" pitchFamily="2" charset="0"/>
                <a:ea typeface="宋体" panose="02010600030101010101" pitchFamily="2" charset="-122"/>
              </a:rPr>
              <a:t>资金的流动</a:t>
            </a:r>
            <a:endParaRPr lang="en-US" altLang="zh-CN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 algn="ctr" eaLnBrk="0" hangingPunct="0">
              <a:lnSpc>
                <a:spcPct val="80000"/>
              </a:lnSpc>
              <a:spcAft>
                <a:spcPct val="30000"/>
              </a:spcAft>
            </a:pPr>
            <a:r>
              <a:rPr lang="zh-CN" altLang="en-US" b="1" dirty="0">
                <a:latin typeface="Times New Roman" panose="02020603050405020304" pitchFamily="2" charset="0"/>
                <a:ea typeface="宋体" panose="02010600030101010101" pitchFamily="2" charset="-122"/>
              </a:rPr>
              <a:t>储蓄向投资转换、调节生产和消费、风险管理、跨期资源配置</a:t>
            </a:r>
            <a:endParaRPr lang="en-US" altLang="zh-CN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3323" name="直接连接符 13323"/>
          <p:cNvSpPr/>
          <p:nvPr/>
        </p:nvSpPr>
        <p:spPr>
          <a:xfrm flipH="1">
            <a:off x="5867400" y="3898900"/>
            <a:ext cx="457200" cy="0"/>
          </a:xfrm>
          <a:prstGeom prst="line">
            <a:avLst/>
          </a:prstGeom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3324" name="文本框 13324"/>
          <p:cNvSpPr txBox="1"/>
          <p:nvPr/>
        </p:nvSpPr>
        <p:spPr>
          <a:xfrm>
            <a:off x="3276600" y="3008313"/>
            <a:ext cx="2590800" cy="396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 eaLnBrk="0" hangingPunct="0"/>
            <a:r>
              <a:rPr lang="zh-CN" altLang="en-US" b="1" dirty="0">
                <a:solidFill>
                  <a:schemeClr val="folHlink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金融市场</a:t>
            </a:r>
            <a:endParaRPr lang="zh-CN" altLang="en-US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3325" name="文本框 13325"/>
          <p:cNvSpPr txBox="1"/>
          <p:nvPr/>
        </p:nvSpPr>
        <p:spPr>
          <a:xfrm rot="-2110421">
            <a:off x="1503363" y="2479675"/>
            <a:ext cx="1592262" cy="396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eaLnBrk="0" hangingPunct="0"/>
            <a:r>
              <a:rPr lang="zh-CN" altLang="en-US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产品</a:t>
            </a:r>
            <a:endParaRPr lang="zh-CN" altLang="en-US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3326" name="矩形 13326"/>
          <p:cNvSpPr/>
          <p:nvPr/>
        </p:nvSpPr>
        <p:spPr>
          <a:xfrm>
            <a:off x="3200400" y="1724025"/>
            <a:ext cx="2590800" cy="668338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3327" name="文本框 13327"/>
          <p:cNvSpPr txBox="1"/>
          <p:nvPr/>
        </p:nvSpPr>
        <p:spPr>
          <a:xfrm>
            <a:off x="3200400" y="1352550"/>
            <a:ext cx="2590800" cy="396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 eaLnBrk="0" hangingPunct="0"/>
            <a:r>
              <a:rPr lang="zh-CN" altLang="en-US" b="1" dirty="0">
                <a:solidFill>
                  <a:schemeClr val="folHlink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产品市场</a:t>
            </a:r>
            <a:endParaRPr lang="zh-CN" altLang="en-US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3328" name="直接连接符 13328"/>
          <p:cNvSpPr/>
          <p:nvPr/>
        </p:nvSpPr>
        <p:spPr>
          <a:xfrm flipV="1">
            <a:off x="1371600" y="2243138"/>
            <a:ext cx="1828800" cy="1262062"/>
          </a:xfrm>
          <a:prstGeom prst="line">
            <a:avLst/>
          </a:prstGeom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3329" name="文本框 13329"/>
          <p:cNvSpPr txBox="1"/>
          <p:nvPr/>
        </p:nvSpPr>
        <p:spPr>
          <a:xfrm rot="2110421" flipH="1">
            <a:off x="5791200" y="2368550"/>
            <a:ext cx="1493838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eaLnBrk="0" hangingPunct="0"/>
            <a:r>
              <a:rPr lang="zh-CN" altLang="en-US" sz="1000" b="1" dirty="0">
                <a:latin typeface="Times New Roman" panose="02020603050405020304" pitchFamily="2" charset="0"/>
                <a:ea typeface="宋体" panose="02010600030101010101" pitchFamily="2" charset="-122"/>
              </a:rPr>
              <a:t> </a:t>
            </a:r>
            <a:r>
              <a:rPr lang="zh-CN" altLang="en-US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商品和服务</a:t>
            </a:r>
            <a:endParaRPr lang="en-US" altLang="zh-CN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3330" name="直接连接符 13330"/>
          <p:cNvSpPr/>
          <p:nvPr/>
        </p:nvSpPr>
        <p:spPr>
          <a:xfrm flipH="1" flipV="1">
            <a:off x="5791200" y="2243138"/>
            <a:ext cx="1828800" cy="1262062"/>
          </a:xfrm>
          <a:prstGeom prst="line">
            <a:avLst/>
          </a:prstGeom>
          <a:ln w="38100" cap="flat" cmpd="sng">
            <a:solidFill>
              <a:srgbClr val="FFFFFF"/>
            </a:solidFill>
            <a:prstDash val="solid"/>
            <a:round/>
            <a:headEnd type="triangle" w="med" len="med"/>
            <a:tailEnd type="none" w="med" len="med"/>
          </a:ln>
        </p:spPr>
      </p:sp>
      <p:sp>
        <p:nvSpPr>
          <p:cNvPr id="13331" name="文本框 13331"/>
          <p:cNvSpPr txBox="1"/>
          <p:nvPr/>
        </p:nvSpPr>
        <p:spPr>
          <a:xfrm rot="-2101763">
            <a:off x="1135063" y="2112963"/>
            <a:ext cx="1512887" cy="396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eaLnBrk="0" hangingPunct="0"/>
            <a:r>
              <a:rPr lang="zh-CN" altLang="en-US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付款</a:t>
            </a:r>
            <a:endParaRPr lang="zh-CN" altLang="en-US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3332" name="直接连接符 13332"/>
          <p:cNvSpPr/>
          <p:nvPr/>
        </p:nvSpPr>
        <p:spPr>
          <a:xfrm flipH="1">
            <a:off x="687388" y="1797050"/>
            <a:ext cx="2514600" cy="1708150"/>
          </a:xfrm>
          <a:prstGeom prst="line">
            <a:avLst/>
          </a:prstGeom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3333" name="文本框 13333"/>
          <p:cNvSpPr txBox="1"/>
          <p:nvPr/>
        </p:nvSpPr>
        <p:spPr>
          <a:xfrm rot="2101763" flipH="1">
            <a:off x="6169025" y="2097088"/>
            <a:ext cx="1973263" cy="3365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 eaLnBrk="0" hangingPunct="0">
              <a:lnSpc>
                <a:spcPct val="80000"/>
              </a:lnSpc>
            </a:pPr>
            <a:r>
              <a:rPr lang="zh-CN" altLang="en-US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消费和税款支出</a:t>
            </a:r>
            <a:endParaRPr lang="zh-CN" altLang="en-US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3334" name="直接连接符 13334"/>
          <p:cNvSpPr/>
          <p:nvPr/>
        </p:nvSpPr>
        <p:spPr>
          <a:xfrm>
            <a:off x="5792788" y="1797050"/>
            <a:ext cx="2514600" cy="1708150"/>
          </a:xfrm>
          <a:prstGeom prst="line">
            <a:avLst/>
          </a:prstGeom>
          <a:ln w="38100" cap="flat" cmpd="sng">
            <a:solidFill>
              <a:srgbClr val="FFFFFF"/>
            </a:solidFill>
            <a:prstDash val="solid"/>
            <a:round/>
            <a:headEnd type="triangle" w="med" len="med"/>
            <a:tailEnd type="none" w="med" len="med"/>
          </a:ln>
        </p:spPr>
      </p:sp>
      <p:sp>
        <p:nvSpPr>
          <p:cNvPr id="13335" name="文本框 13335"/>
          <p:cNvSpPr txBox="1"/>
          <p:nvPr/>
        </p:nvSpPr>
        <p:spPr>
          <a:xfrm rot="-2110421">
            <a:off x="5694363" y="5286375"/>
            <a:ext cx="1298575" cy="396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eaLnBrk="0" hangingPunct="0"/>
            <a:r>
              <a:rPr lang="zh-CN" altLang="en-US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收入</a:t>
            </a:r>
            <a:endParaRPr lang="zh-CN" altLang="en-US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3336" name="直接连接符 13336"/>
          <p:cNvSpPr/>
          <p:nvPr/>
        </p:nvSpPr>
        <p:spPr>
          <a:xfrm flipV="1">
            <a:off x="5867400" y="4757738"/>
            <a:ext cx="1828800" cy="1262062"/>
          </a:xfrm>
          <a:prstGeom prst="line">
            <a:avLst/>
          </a:prstGeom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3337" name="文本框 13337"/>
          <p:cNvSpPr txBox="1"/>
          <p:nvPr/>
        </p:nvSpPr>
        <p:spPr>
          <a:xfrm rot="2110421" flipH="1">
            <a:off x="1643063" y="4860925"/>
            <a:ext cx="1074737" cy="396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eaLnBrk="0" hangingPunct="0"/>
            <a:r>
              <a:rPr lang="zh-CN" altLang="en-US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收入</a:t>
            </a:r>
            <a:endParaRPr lang="zh-CN" altLang="en-US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3338" name="直接连接符 13338"/>
          <p:cNvSpPr/>
          <p:nvPr/>
        </p:nvSpPr>
        <p:spPr>
          <a:xfrm flipH="1" flipV="1">
            <a:off x="1447800" y="4757738"/>
            <a:ext cx="1828800" cy="1262062"/>
          </a:xfrm>
          <a:prstGeom prst="line">
            <a:avLst/>
          </a:prstGeom>
          <a:ln w="38100" cap="flat" cmpd="sng">
            <a:solidFill>
              <a:srgbClr val="FFFFFF"/>
            </a:solidFill>
            <a:prstDash val="solid"/>
            <a:round/>
            <a:headEnd type="triangle" w="med" len="med"/>
            <a:tailEnd type="none" w="med" len="med"/>
          </a:ln>
        </p:spPr>
      </p:sp>
      <p:sp>
        <p:nvSpPr>
          <p:cNvPr id="13339" name="矩形 13339"/>
          <p:cNvSpPr/>
          <p:nvPr/>
        </p:nvSpPr>
        <p:spPr>
          <a:xfrm>
            <a:off x="3276600" y="5884863"/>
            <a:ext cx="2590800" cy="668337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3340" name="文本框 13340"/>
          <p:cNvSpPr txBox="1"/>
          <p:nvPr/>
        </p:nvSpPr>
        <p:spPr>
          <a:xfrm>
            <a:off x="3276600" y="5514975"/>
            <a:ext cx="2590800" cy="396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 eaLnBrk="0" hangingPunct="0"/>
            <a:r>
              <a:rPr lang="zh-CN" altLang="en-US" b="1" dirty="0">
                <a:solidFill>
                  <a:schemeClr val="folHlink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要素市场</a:t>
            </a:r>
            <a:endParaRPr lang="zh-CN" altLang="en-US" b="1" dirty="0">
              <a:solidFill>
                <a:schemeClr val="folHlink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3341" name="文本框 13341"/>
          <p:cNvSpPr txBox="1"/>
          <p:nvPr/>
        </p:nvSpPr>
        <p:spPr>
          <a:xfrm rot="-2101763">
            <a:off x="5849938" y="5373688"/>
            <a:ext cx="2101850" cy="396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eaLnBrk="0" hangingPunct="0"/>
            <a:r>
              <a:rPr lang="zh-CN" altLang="en-US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生产性服务</a:t>
            </a:r>
            <a:endParaRPr lang="zh-CN" altLang="en-US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3342" name="直接连接符 13342"/>
          <p:cNvSpPr/>
          <p:nvPr/>
        </p:nvSpPr>
        <p:spPr>
          <a:xfrm flipH="1">
            <a:off x="5867400" y="4772025"/>
            <a:ext cx="2514600" cy="1706563"/>
          </a:xfrm>
          <a:prstGeom prst="line">
            <a:avLst/>
          </a:prstGeom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3343" name="文本框 13343"/>
          <p:cNvSpPr txBox="1"/>
          <p:nvPr/>
        </p:nvSpPr>
        <p:spPr>
          <a:xfrm rot="2101763" flipH="1">
            <a:off x="1096963" y="5089525"/>
            <a:ext cx="1462087" cy="396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eaLnBrk="0" hangingPunct="0"/>
            <a:r>
              <a:rPr lang="zh-CN" altLang="en-US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生产性服务</a:t>
            </a:r>
            <a:endParaRPr lang="zh-CN" altLang="en-US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3344" name="直接连接符 13344"/>
          <p:cNvSpPr/>
          <p:nvPr/>
        </p:nvSpPr>
        <p:spPr>
          <a:xfrm>
            <a:off x="762000" y="4772025"/>
            <a:ext cx="2514600" cy="1706563"/>
          </a:xfrm>
          <a:prstGeom prst="line">
            <a:avLst/>
          </a:prstGeom>
          <a:ln w="38100" cap="flat" cmpd="sng">
            <a:solidFill>
              <a:srgbClr val="FFFFFF"/>
            </a:solidFill>
            <a:prstDash val="solid"/>
            <a:round/>
            <a:headEnd type="triangle" w="med" len="med"/>
            <a:tailEnd type="none" w="med" len="med"/>
          </a:ln>
        </p:spPr>
      </p:sp>
      <p:sp>
        <p:nvSpPr>
          <p:cNvPr id="13345" name="文本框 13345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标题 6145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trike="noStrike" noProof="1" dirty="0">
                <a:ea typeface="宋体" panose="02010600030101010101" pitchFamily="2" charset="-122"/>
              </a:rPr>
              <a:t>金融体系</a:t>
            </a:r>
            <a:endParaRPr lang="zh-CN" altLang="en-US" strike="noStrike" noProof="1" dirty="0">
              <a:ea typeface="宋体" panose="02010600030101010101" pitchFamily="2" charset="-122"/>
            </a:endParaRPr>
          </a:p>
        </p:txBody>
      </p:sp>
      <p:sp>
        <p:nvSpPr>
          <p:cNvPr id="6147" name="文本占位符 6146"/>
          <p:cNvSpPr>
            <a:spLocks noGrp="1"/>
          </p:cNvSpPr>
          <p:nvPr>
            <p:ph idx="1"/>
          </p:nvPr>
        </p:nvSpPr>
        <p:spPr>
          <a:xfrm>
            <a:off x="457200" y="1617663"/>
            <a:ext cx="8229600" cy="4808538"/>
          </a:xfrm>
        </p:spPr>
        <p:txBody>
          <a:bodyPr/>
          <a:p>
            <a:pPr fontAlgn="base">
              <a:lnSpc>
                <a:spcPct val="90000"/>
              </a:lnSpc>
            </a:pPr>
            <a:r>
              <a:rPr lang="zh-CN" altLang="en-US" sz="2800" strike="noStrike" noProof="1" dirty="0">
                <a:ea typeface="宋体" panose="02010600030101010101" pitchFamily="2" charset="-122"/>
              </a:rPr>
              <a:t>市场、机构、法律</a:t>
            </a:r>
            <a:r>
              <a:rPr lang="en-US" altLang="zh-CN" sz="2800" strike="noStrike" noProof="1" dirty="0">
                <a:ea typeface="宋体" panose="02010600030101010101" pitchFamily="2" charset="-122"/>
              </a:rPr>
              <a:t>(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制度</a:t>
            </a:r>
            <a:r>
              <a:rPr lang="en-US" altLang="zh-CN" sz="2800" strike="noStrike" noProof="1" dirty="0">
                <a:ea typeface="宋体" panose="02010600030101010101" pitchFamily="2" charset="-122"/>
              </a:rPr>
              <a:t>)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、产品服务、技术的集合。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>
              <a:lnSpc>
                <a:spcPct val="90000"/>
              </a:lnSpc>
            </a:pP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>
              <a:lnSpc>
                <a:spcPct val="90000"/>
              </a:lnSpc>
            </a:pPr>
            <a:r>
              <a:rPr lang="zh-CN" altLang="en-US" sz="2800" strike="noStrike" noProof="1" dirty="0">
                <a:ea typeface="宋体" panose="02010600030101010101" pitchFamily="2" charset="-122"/>
              </a:rPr>
              <a:t>交易对象：各类金融产品。创设债券、股票及其他有价证券，并为各种金融产品提供交易平台。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>
              <a:lnSpc>
                <a:spcPct val="90000"/>
              </a:lnSpc>
            </a:pP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>
              <a:lnSpc>
                <a:spcPct val="90000"/>
              </a:lnSpc>
            </a:pPr>
            <a:r>
              <a:rPr lang="zh-CN" altLang="en-US" sz="2800" strike="noStrike" noProof="1" dirty="0">
                <a:ea typeface="宋体" panose="02010600030101010101" pitchFamily="2" charset="-122"/>
              </a:rPr>
              <a:t>分配资源的方式：引导供求通过竞争决定利率（资金价格、证券价格的决定体系）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>
              <a:lnSpc>
                <a:spcPct val="90000"/>
              </a:lnSpc>
            </a:pP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>
              <a:lnSpc>
                <a:spcPct val="90000"/>
              </a:lnSpc>
            </a:pPr>
            <a:r>
              <a:rPr lang="zh-CN" altLang="en-US" sz="2800" strike="noStrike" noProof="1" dirty="0">
                <a:ea typeface="宋体" panose="02010600030101010101" pitchFamily="2" charset="-122"/>
              </a:rPr>
              <a:t>直接目标：提供资金和金融服务；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>
              <a:lnSpc>
                <a:spcPct val="90000"/>
              </a:lnSpc>
            </a:pP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>
              <a:lnSpc>
                <a:spcPct val="90000"/>
              </a:lnSpc>
            </a:pPr>
            <a:r>
              <a:rPr lang="zh-CN" altLang="en-US" sz="2800" strike="noStrike" noProof="1" dirty="0">
                <a:ea typeface="宋体" panose="02010600030101010101" pitchFamily="2" charset="-122"/>
              </a:rPr>
              <a:t>根本目标：在全球范围内促进资源的分配和流动。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" name="文本框 6147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标题 7169"/>
          <p:cNvSpPr>
            <a:spLocks noGrp="1"/>
          </p:cNvSpPr>
          <p:nvPr>
            <p:ph type="title"/>
          </p:nvPr>
        </p:nvSpPr>
        <p:spPr>
          <a:xfrm>
            <a:off x="457200" y="541338"/>
            <a:ext cx="8229600" cy="762000"/>
          </a:xfrm>
        </p:spPr>
        <p:txBody>
          <a:bodyPr anchor="ctr"/>
          <a:p>
            <a:pPr fontAlgn="base"/>
            <a:r>
              <a:rPr lang="zh-CN" altLang="en-US" sz="3400" strike="noStrike" noProof="1" dirty="0">
                <a:ea typeface="宋体" panose="02010600030101010101" pitchFamily="2" charset="-122"/>
              </a:rPr>
              <a:t>金融体系</a:t>
            </a:r>
            <a:endParaRPr lang="zh-CN" altLang="en-US" sz="3400" strike="noStrike" noProof="1" dirty="0">
              <a:solidFill>
                <a:srgbClr val="E8004D"/>
              </a:solidFill>
              <a:ea typeface="宋体" panose="02010600030101010101" pitchFamily="2" charset="-122"/>
            </a:endParaRPr>
          </a:p>
        </p:txBody>
      </p:sp>
      <p:sp>
        <p:nvSpPr>
          <p:cNvPr id="7171" name="文本占位符 7170"/>
          <p:cNvSpPr>
            <a:spLocks noGrp="1"/>
          </p:cNvSpPr>
          <p:nvPr>
            <p:ph idx="1"/>
          </p:nvPr>
        </p:nvSpPr>
        <p:spPr>
          <a:xfrm>
            <a:off x="457200" y="1600200"/>
            <a:ext cx="8312150" cy="4348163"/>
          </a:xfrm>
        </p:spPr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基本任务：配置稀缺的可贷资金：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algn="l" fontAlgn="base"/>
            <a:r>
              <a:rPr lang="zh-CN" altLang="en-US" sz="2800" strike="noStrike" noProof="1" dirty="0">
                <a:ea typeface="宋体" panose="02010600030101010101" pitchFamily="2" charset="-122"/>
                <a:sym typeface="+mn-ea"/>
              </a:rPr>
              <a:t>从储蓄者手中募集闲置资金；</a:t>
            </a:r>
            <a:endParaRPr lang="zh-CN" altLang="en-US" sz="2800" strike="noStrike" noProof="1" dirty="0">
              <a:ea typeface="宋体" panose="02010600030101010101" pitchFamily="2" charset="-122"/>
              <a:sym typeface="+mn-ea"/>
            </a:endParaRPr>
          </a:p>
          <a:p>
            <a:pPr lvl="1" algn="l" fontAlgn="base"/>
            <a:r>
              <a:rPr lang="zh-CN" altLang="en-US" sz="2800" strike="noStrike" noProof="1" dirty="0">
                <a:ea typeface="宋体" panose="02010600030101010101" pitchFamily="2" charset="-122"/>
                <a:sym typeface="+mn-ea"/>
              </a:rPr>
              <a:t>向需要购买商品和服务、或有新设备和技术投资的资金需求者提供信贷；</a:t>
            </a:r>
            <a:endParaRPr lang="zh-CN" altLang="en-US" sz="2800" strike="noStrike" noProof="1" dirty="0">
              <a:ea typeface="宋体" panose="02010600030101010101" pitchFamily="2" charset="-122"/>
              <a:sym typeface="+mn-ea"/>
            </a:endParaRPr>
          </a:p>
          <a:p>
            <a:pPr lvl="1" algn="l" fontAlgn="base"/>
            <a:r>
              <a:rPr lang="zh-CN" altLang="en-US" sz="2800" strike="noStrike" noProof="1" dirty="0">
                <a:ea typeface="宋体" panose="02010600030101010101" pitchFamily="2" charset="-122"/>
                <a:sym typeface="+mn-ea"/>
              </a:rPr>
              <a:t>完成资金转移与风险管理；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促进全球经济发展、增加就业、提高国民生活水平。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金融体系是经济体系不可或缺的一部分。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" name="文本框 7171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标题 14337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金融市场和金融体系: 储蓄和投资的渠道 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14339" name="文本占位符 1433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1263"/>
          </a:xfrm>
        </p:spPr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储蓄的本质</a:t>
            </a:r>
            <a:endParaRPr lang="zh-CN" altLang="en-US" sz="2800" strike="noStrike" noProof="1" dirty="0">
              <a:solidFill>
                <a:srgbClr val="E8004D"/>
              </a:solidFill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400" strike="noStrike" noProof="1" dirty="0">
                <a:ea typeface="宋体" panose="02010600030101010101" pitchFamily="2" charset="-122"/>
              </a:rPr>
              <a:t>居民: 当期收入 – 税收支出 – 消费支出	</a:t>
            </a:r>
            <a:endParaRPr lang="zh-CN" altLang="en-US" sz="24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400" strike="noStrike" noProof="1" dirty="0">
                <a:ea typeface="宋体" panose="02010600030101010101" pitchFamily="2" charset="-122"/>
              </a:rPr>
              <a:t>企业: 支付税收、分配红利、其他现金支出后的留存收益</a:t>
            </a:r>
            <a:endParaRPr lang="zh-CN" altLang="en-US" sz="24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400" strike="noStrike" noProof="1" dirty="0">
                <a:ea typeface="宋体" panose="02010600030101010101" pitchFamily="2" charset="-122"/>
              </a:rPr>
              <a:t>政府: 本期收入 – 本期支出</a:t>
            </a:r>
            <a:endParaRPr lang="zh-CN" altLang="en-US" sz="24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投资的本质</a:t>
            </a:r>
            <a:endParaRPr lang="zh-CN" altLang="en-US" sz="2800" strike="noStrike" noProof="1" dirty="0">
              <a:solidFill>
                <a:srgbClr val="E8004D"/>
              </a:solidFill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400" strike="noStrike" noProof="1" dirty="0">
                <a:ea typeface="宋体" panose="02010600030101010101" pitchFamily="2" charset="-122"/>
              </a:rPr>
              <a:t>一般指资本品、原材料、存货的购买。</a:t>
            </a:r>
            <a:r>
              <a:rPr lang="zh-CN" altLang="en-US" sz="2400" u="sng" strike="noStrike" noProof="1" dirty="0">
                <a:solidFill>
                  <a:srgbClr val="FF0000"/>
                </a:solidFill>
                <a:ea typeface="宋体" panose="02010600030101010101" pitchFamily="2" charset="-122"/>
              </a:rPr>
              <a:t>因投资主体、经济发展阶段不同，其涵义也不同。</a:t>
            </a:r>
            <a:endParaRPr lang="zh-CN" altLang="en-US" sz="2400" u="sng" strike="noStrike" noProof="1" dirty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400" strike="noStrike" noProof="1" dirty="0">
                <a:ea typeface="宋体" panose="02010600030101010101" pitchFamily="2" charset="-122"/>
              </a:rPr>
              <a:t>居民: 购买住宅支出；也可包括其他耐用品、服务支出</a:t>
            </a:r>
            <a:endParaRPr lang="zh-CN" altLang="en-US" sz="24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400" strike="noStrike" noProof="1" dirty="0">
                <a:ea typeface="宋体" panose="02010600030101010101" pitchFamily="2" charset="-122"/>
              </a:rPr>
              <a:t>企业: 购买固定资产和存货的支出 </a:t>
            </a:r>
            <a:endParaRPr lang="zh-CN" altLang="en-US" sz="24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400" strike="noStrike" noProof="1" dirty="0">
                <a:ea typeface="宋体" panose="02010600030101010101" pitchFamily="2" charset="-122"/>
              </a:rPr>
              <a:t>政府: 建造和维护公共设施等支出</a:t>
            </a:r>
            <a:endParaRPr lang="zh-CN" altLang="en-US" sz="2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" name="文本框 14339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标题 1536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金融市场和金融体系: 储蓄和投资的渠道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15363" name="文本占位符 15362"/>
          <p:cNvSpPr>
            <a:spLocks noGrp="1"/>
          </p:cNvSpPr>
          <p:nvPr>
            <p:ph idx="1"/>
          </p:nvPr>
        </p:nvSpPr>
        <p:spPr>
          <a:xfrm>
            <a:off x="457200" y="1543050"/>
            <a:ext cx="8229600" cy="4964113"/>
          </a:xfrm>
        </p:spPr>
        <p:txBody>
          <a:bodyPr/>
          <a:p>
            <a:pPr fontAlgn="base"/>
            <a:r>
              <a:rPr lang="zh-CN" altLang="en-US" sz="2400" strike="noStrike" noProof="1" dirty="0">
                <a:ea typeface="宋体" panose="02010600030101010101" pitchFamily="2" charset="-122"/>
              </a:rPr>
              <a:t>投资是现代经济中实现扩大商品和服务生产的重要手段。</a:t>
            </a:r>
            <a:endParaRPr lang="zh-CN" altLang="en-US" sz="2400" strike="noStrike" noProof="1" dirty="0">
              <a:ea typeface="宋体" panose="02010600030101010101" pitchFamily="2" charset="-122"/>
            </a:endParaRPr>
          </a:p>
          <a:p>
            <a:pPr fontAlgn="base"/>
            <a:endParaRPr lang="zh-CN" altLang="en-US" sz="24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400" strike="noStrike" noProof="1" dirty="0">
                <a:ea typeface="宋体" panose="02010600030101010101" pitchFamily="2" charset="-122"/>
              </a:rPr>
              <a:t>金融市场使储蓄者实现储备当期收入换取未来收入、使经济体系实现将储蓄转化为投资，从而促进生产、就业和收入的增长，并提高居民的生活水平。</a:t>
            </a:r>
            <a:endParaRPr lang="zh-CN" altLang="en-US" sz="2400" strike="noStrike" noProof="1" dirty="0">
              <a:ea typeface="宋体" panose="02010600030101010101" pitchFamily="2" charset="-122"/>
            </a:endParaRPr>
          </a:p>
          <a:p>
            <a:pPr fontAlgn="base"/>
            <a:endParaRPr lang="zh-CN" altLang="en-US" sz="24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400" strike="noStrike" noProof="1" dirty="0">
                <a:ea typeface="宋体" panose="02010600030101010101" pitchFamily="2" charset="-122"/>
              </a:rPr>
              <a:t>在金融市场，储蓄向投资的转换是通过金融要求权的交易和金融服务实现的；而金融要求权的交易是以预期收回本金并附加风险报酬为前提的。</a:t>
            </a:r>
            <a:endParaRPr lang="zh-CN" altLang="en-US" sz="2400" strike="noStrike" noProof="1" dirty="0">
              <a:ea typeface="宋体" panose="02010600030101010101" pitchFamily="2" charset="-122"/>
            </a:endParaRPr>
          </a:p>
          <a:p>
            <a:pPr fontAlgn="base"/>
            <a:endParaRPr lang="zh-CN" altLang="en-US" sz="24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400" strike="noStrike" noProof="1" dirty="0">
                <a:ea typeface="宋体" panose="02010600030101010101" pitchFamily="2" charset="-122"/>
              </a:rPr>
              <a:t>金融市场确保储蓄顺利转化为投资对保持经济健康成长至关重要。</a:t>
            </a:r>
            <a:endParaRPr lang="zh-CN" altLang="en-US" sz="2400" strike="noStrike" noProof="1" dirty="0">
              <a:solidFill>
                <a:srgbClr val="E8004D"/>
              </a:solidFill>
              <a:ea typeface="宋体" panose="02010600030101010101" pitchFamily="2" charset="-122"/>
            </a:endParaRPr>
          </a:p>
        </p:txBody>
      </p:sp>
      <p:sp>
        <p:nvSpPr>
          <p:cNvPr id="2" name="文本框 15363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标题 16385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全球金融体系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" name="文本框 16386"/>
          <p:cNvSpPr txBox="1"/>
          <p:nvPr/>
        </p:nvSpPr>
        <p:spPr>
          <a:xfrm>
            <a:off x="2819400" y="4114800"/>
            <a:ext cx="35052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 eaLnBrk="0" hangingPunct="0">
              <a:lnSpc>
                <a:spcPct val="80000"/>
              </a:lnSpc>
            </a:pPr>
            <a:r>
              <a:rPr lang="zh-CN" altLang="en-US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金融服务、投资收益和金融要求权的流动</a:t>
            </a:r>
            <a:endParaRPr lang="zh-CN" altLang="en-US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6387" name="直接连接符 16387"/>
          <p:cNvSpPr/>
          <p:nvPr/>
        </p:nvSpPr>
        <p:spPr>
          <a:xfrm flipH="1">
            <a:off x="2743200" y="4024313"/>
            <a:ext cx="3657600" cy="0"/>
          </a:xfrm>
          <a:prstGeom prst="line">
            <a:avLst/>
          </a:prstGeom>
          <a:ln w="38100" cap="flat" cmpd="sng">
            <a:solidFill>
              <a:srgbClr val="FFFFFF"/>
            </a:solidFill>
            <a:prstDash val="solid"/>
            <a:round/>
            <a:headEnd type="triangle" w="med" len="med"/>
            <a:tailEnd type="none" w="med" len="med"/>
          </a:ln>
        </p:spPr>
      </p:sp>
      <p:sp>
        <p:nvSpPr>
          <p:cNvPr id="16388" name="文本框 16388"/>
          <p:cNvSpPr txBox="1"/>
          <p:nvPr/>
        </p:nvSpPr>
        <p:spPr>
          <a:xfrm>
            <a:off x="295275" y="3441700"/>
            <a:ext cx="2387600" cy="703263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wrap="square" anchor="t">
            <a:spAutoFit/>
          </a:bodyPr>
          <a:p>
            <a:pPr algn="ctr" eaLnBrk="0" hangingPunct="0">
              <a:lnSpc>
                <a:spcPct val="85000"/>
              </a:lnSpc>
              <a:spcAft>
                <a:spcPct val="30000"/>
              </a:spcAft>
            </a:pPr>
            <a:r>
              <a:rPr lang="zh-CN" altLang="en-US" b="1" dirty="0">
                <a:latin typeface="Times New Roman" panose="02020603050405020304" pitchFamily="2" charset="0"/>
                <a:ea typeface="宋体" panose="02010600030101010101" pitchFamily="2" charset="-122"/>
              </a:rPr>
              <a:t>资金的需求者</a:t>
            </a:r>
            <a:endParaRPr lang="zh-CN" altLang="en-US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 algn="ctr" eaLnBrk="0" hangingPunct="0">
              <a:lnSpc>
                <a:spcPct val="85000"/>
              </a:lnSpc>
              <a:spcAft>
                <a:spcPct val="30000"/>
              </a:spcAft>
            </a:pPr>
            <a:r>
              <a:rPr lang="en-US" altLang="zh-CN" b="1" dirty="0">
                <a:latin typeface="Times New Roman" panose="02020603050405020304" pitchFamily="2" charset="0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2" charset="0"/>
                <a:ea typeface="宋体" panose="02010600030101010101" pitchFamily="2" charset="-122"/>
              </a:rPr>
              <a:t>主要是企业和政府</a:t>
            </a:r>
            <a:r>
              <a:rPr lang="en-US" altLang="zh-CN" b="1" dirty="0">
                <a:latin typeface="Times New Roman" panose="02020603050405020304" pitchFamily="2" charset="0"/>
                <a:ea typeface="宋体" panose="02010600030101010101" pitchFamily="2" charset="-122"/>
              </a:rPr>
              <a:t>)</a:t>
            </a:r>
            <a:endParaRPr lang="en-US" altLang="zh-CN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6389" name="文本框 16389"/>
          <p:cNvSpPr txBox="1"/>
          <p:nvPr/>
        </p:nvSpPr>
        <p:spPr>
          <a:xfrm>
            <a:off x="2819400" y="2819400"/>
            <a:ext cx="3505200" cy="3841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 eaLnBrk="0" hangingPunct="0">
              <a:lnSpc>
                <a:spcPct val="80000"/>
              </a:lnSpc>
            </a:pPr>
            <a:r>
              <a:rPr lang="zh-CN" altLang="en-US" sz="2400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可贷资金的流动</a:t>
            </a:r>
            <a:r>
              <a:rPr lang="en-US" altLang="zh-CN" sz="2400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(</a:t>
            </a:r>
            <a:r>
              <a:rPr lang="zh-CN" altLang="en-US" sz="2400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储蓄</a:t>
            </a:r>
            <a:r>
              <a:rPr lang="en-US" altLang="zh-CN" sz="2400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)</a:t>
            </a:r>
            <a:endParaRPr lang="en-US" altLang="zh-CN" sz="2400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6390" name="直接连接符 16390"/>
          <p:cNvSpPr/>
          <p:nvPr/>
        </p:nvSpPr>
        <p:spPr>
          <a:xfrm>
            <a:off x="2743200" y="3505200"/>
            <a:ext cx="3657600" cy="0"/>
          </a:xfrm>
          <a:prstGeom prst="line">
            <a:avLst/>
          </a:prstGeom>
          <a:ln w="38100" cap="flat" cmpd="sng">
            <a:solidFill>
              <a:srgbClr val="FFFFFF"/>
            </a:solidFill>
            <a:prstDash val="solid"/>
            <a:round/>
            <a:headEnd type="triangle" w="med" len="med"/>
            <a:tailEnd type="none" w="med" len="med"/>
          </a:ln>
        </p:spPr>
      </p:sp>
      <p:sp>
        <p:nvSpPr>
          <p:cNvPr id="16391" name="文本框 16391"/>
          <p:cNvSpPr txBox="1"/>
          <p:nvPr/>
        </p:nvSpPr>
        <p:spPr>
          <a:xfrm>
            <a:off x="6434138" y="3503613"/>
            <a:ext cx="1981200" cy="703262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wrap="square" anchor="t">
            <a:spAutoFit/>
          </a:bodyPr>
          <a:p>
            <a:pPr algn="ctr" eaLnBrk="0" hangingPunct="0">
              <a:lnSpc>
                <a:spcPct val="85000"/>
              </a:lnSpc>
              <a:spcAft>
                <a:spcPct val="30000"/>
              </a:spcAft>
            </a:pPr>
            <a:r>
              <a:rPr lang="zh-CN" altLang="en-US" b="1" dirty="0">
                <a:latin typeface="Times New Roman" panose="02020603050405020304" pitchFamily="2" charset="0"/>
                <a:ea typeface="宋体" panose="02010600030101010101" pitchFamily="2" charset="-122"/>
              </a:rPr>
              <a:t>资金的提供者</a:t>
            </a:r>
            <a:endParaRPr lang="zh-CN" altLang="en-US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 algn="ctr" eaLnBrk="0" hangingPunct="0">
              <a:lnSpc>
                <a:spcPct val="85000"/>
              </a:lnSpc>
              <a:spcAft>
                <a:spcPct val="30000"/>
              </a:spcAft>
            </a:pPr>
            <a:r>
              <a:rPr lang="en-US" altLang="zh-CN" b="1" dirty="0">
                <a:latin typeface="Times New Roman" panose="02020603050405020304" pitchFamily="2" charset="0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2" charset="0"/>
                <a:ea typeface="宋体" panose="02010600030101010101" pitchFamily="2" charset="-122"/>
              </a:rPr>
              <a:t>主要是居民</a:t>
            </a:r>
            <a:r>
              <a:rPr lang="en-US" altLang="zh-CN" b="1" dirty="0">
                <a:latin typeface="Times New Roman" panose="02020603050405020304" pitchFamily="2" charset="0"/>
                <a:ea typeface="宋体" panose="02010600030101010101" pitchFamily="2" charset="-122"/>
              </a:rPr>
              <a:t>)</a:t>
            </a:r>
            <a:endParaRPr lang="en-US" altLang="zh-CN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6392" name="文本框 16392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标题 17409"/>
          <p:cNvSpPr>
            <a:spLocks noGrp="1"/>
          </p:cNvSpPr>
          <p:nvPr>
            <p:ph type="title"/>
          </p:nvPr>
        </p:nvSpPr>
        <p:spPr>
          <a:xfrm>
            <a:off x="407988" y="274638"/>
            <a:ext cx="8278813" cy="1143000"/>
          </a:xfrm>
        </p:spPr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全球金融体系和金融市场的功能: 储蓄功能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17411" name="文本占位符 17410"/>
          <p:cNvSpPr>
            <a:spLocks noGrp="1"/>
          </p:cNvSpPr>
          <p:nvPr>
            <p:ph idx="1"/>
          </p:nvPr>
        </p:nvSpPr>
        <p:spPr>
          <a:xfrm>
            <a:off x="407988" y="1766888"/>
            <a:ext cx="8229600" cy="4640263"/>
          </a:xfrm>
        </p:spPr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金融市场为公众提供储蓄渠道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多样化的金融产品便利了储蓄资金的积累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有利可图、低风险的安全渠道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endParaRPr lang="zh-CN" altLang="en-US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实现储蓄向投资转化，为扩大生产和服务提供资金支持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" name="文本框 17411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标题 18433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全球金融体系和金融市场的功能:财富功能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18435" name="文本占位符 18434"/>
          <p:cNvSpPr>
            <a:spLocks noGrp="1"/>
          </p:cNvSpPr>
          <p:nvPr>
            <p:ph idx="1"/>
          </p:nvPr>
        </p:nvSpPr>
        <p:spPr>
          <a:xfrm>
            <a:off x="457200" y="1620838"/>
            <a:ext cx="8229600" cy="4886325"/>
          </a:xfrm>
        </p:spPr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财富是个人、企业或政府在某一时点所持有的所有资产价值的总和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当前储蓄</a:t>
            </a:r>
            <a:r>
              <a:rPr lang="en-US" altLang="zh-CN" strike="noStrike" noProof="1" dirty="0">
                <a:ea typeface="宋体" panose="02010600030101010101" pitchFamily="2" charset="-122"/>
              </a:rPr>
              <a:t>+</a:t>
            </a:r>
            <a:r>
              <a:rPr lang="zh-CN" altLang="en-US" strike="noStrike" noProof="1" dirty="0">
                <a:ea typeface="宋体" panose="02010600030101010101" pitchFamily="2" charset="-122"/>
              </a:rPr>
              <a:t>前期积累的财富</a:t>
            </a:r>
            <a:r>
              <a:rPr lang="en-US" altLang="zh-CN" strike="noStrike" noProof="1" dirty="0">
                <a:ea typeface="宋体" panose="02010600030101010101" pitchFamily="2" charset="-122"/>
              </a:rPr>
              <a:t>+</a:t>
            </a:r>
            <a:r>
              <a:rPr lang="zh-CN" altLang="en-US" strike="noStrike" noProof="1" dirty="0">
                <a:ea typeface="宋体" panose="02010600030101010101" pitchFamily="2" charset="-122"/>
              </a:rPr>
              <a:t>以前财富创造的价值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储蓄及其实现的收入是财富积累的重要途径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金融体系为便利财富积累创造了各种各样的金融工具，如股票、债券、存款、基金、保单等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金融工具可能是财富积累的最佳形式：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marL="342900" lvl="1" indent="0" fontAlgn="base">
              <a:buNone/>
            </a:pPr>
            <a:r>
              <a:rPr lang="zh-CN" altLang="en-US" strike="noStrike" noProof="1" dirty="0">
                <a:ea typeface="宋体" panose="02010600030101010101" pitchFamily="2" charset="-122"/>
              </a:rPr>
              <a:t>  抵抗通胀损失、创造收入、降低储存成本、便 利性、流动性</a:t>
            </a:r>
            <a:endParaRPr lang="zh-CN" altLang="en-US" strike="noStrike" noProof="1" dirty="0">
              <a:ea typeface="宋体" panose="02010600030101010101" pitchFamily="2" charset="-122"/>
            </a:endParaRPr>
          </a:p>
        </p:txBody>
      </p:sp>
      <p:sp>
        <p:nvSpPr>
          <p:cNvPr id="2" name="文本框 18435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标题 2048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财富积累的例子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0483" name="文本占位符 20482"/>
          <p:cNvSpPr>
            <a:spLocks noGrp="1"/>
          </p:cNvSpPr>
          <p:nvPr>
            <p:ph idx="1"/>
          </p:nvPr>
        </p:nvSpPr>
        <p:spPr>
          <a:xfrm>
            <a:off x="984250" y="1600200"/>
            <a:ext cx="7702550" cy="4525963"/>
          </a:xfrm>
        </p:spPr>
        <p:txBody>
          <a:bodyPr/>
          <a:p>
            <a:pPr algn="l" fontAlgn="base">
              <a:lnSpc>
                <a:spcPct val="150000"/>
              </a:lnSpc>
            </a:pPr>
            <a:r>
              <a:rPr lang="zh-CN" altLang="en-US" sz="2000" strike="noStrike" noProof="1" dirty="0" smtClean="0">
                <a:sym typeface="+mn-ea"/>
              </a:rPr>
              <a:t>△</a:t>
            </a:r>
            <a:r>
              <a:rPr lang="en-US" altLang="zh-CN" sz="2000" strike="noStrike" noProof="1" dirty="0" err="1">
                <a:sym typeface="+mn-ea"/>
              </a:rPr>
              <a:t>W</a:t>
            </a:r>
            <a:r>
              <a:rPr lang="en-US" altLang="zh-CN" sz="2000" strike="noStrike" baseline="-25000" noProof="1" dirty="0" err="1">
                <a:sym typeface="+mn-ea"/>
              </a:rPr>
              <a:t>t</a:t>
            </a:r>
            <a:r>
              <a:rPr lang="en-US" altLang="zh-CN" sz="2000" strike="noStrike" noProof="1" dirty="0">
                <a:sym typeface="+mn-ea"/>
              </a:rPr>
              <a:t>=S</a:t>
            </a:r>
            <a:r>
              <a:rPr lang="en-US" altLang="zh-CN" sz="2000" strike="noStrike" baseline="-25000" noProof="1" dirty="0">
                <a:sym typeface="+mn-ea"/>
              </a:rPr>
              <a:t>t</a:t>
            </a:r>
            <a:r>
              <a:rPr lang="en-US" altLang="zh-CN" sz="2000" strike="noStrike" noProof="1" dirty="0">
                <a:sym typeface="+mn-ea"/>
              </a:rPr>
              <a:t>+r</a:t>
            </a:r>
            <a:r>
              <a:rPr lang="en-US" altLang="zh-CN" sz="2000" strike="noStrike" baseline="-25000" noProof="1" dirty="0">
                <a:sym typeface="+mn-ea"/>
              </a:rPr>
              <a:t>t</a:t>
            </a:r>
            <a:r>
              <a:rPr lang="en-US" altLang="zh-CN" sz="2000" strike="noStrike" noProof="1" dirty="0">
                <a:sym typeface="+mn-ea"/>
              </a:rPr>
              <a:t>×W</a:t>
            </a:r>
            <a:r>
              <a:rPr lang="en-US" altLang="zh-CN" sz="2000" strike="noStrike" baseline="-25000" noProof="1" dirty="0">
                <a:sym typeface="+mn-ea"/>
              </a:rPr>
              <a:t>t-1</a:t>
            </a:r>
            <a:endParaRPr lang="en-US" altLang="zh-CN" sz="2000" b="1" strike="noStrike" baseline="-25000" noProof="1" dirty="0"/>
          </a:p>
          <a:p>
            <a:pPr marL="0" indent="0" fontAlgn="base">
              <a:lnSpc>
                <a:spcPct val="150000"/>
              </a:lnSpc>
              <a:buNone/>
            </a:pPr>
            <a:r>
              <a:rPr lang="zh-CN" altLang="en-US" sz="2000" strike="noStrike" noProof="1" dirty="0">
                <a:sym typeface="+mn-ea"/>
              </a:rPr>
              <a:t>   其中：△</a:t>
            </a:r>
            <a:r>
              <a:rPr lang="en-US" altLang="zh-CN" sz="2000" strike="noStrike" noProof="1" dirty="0" err="1">
                <a:sym typeface="+mn-ea"/>
              </a:rPr>
              <a:t>W</a:t>
            </a:r>
            <a:r>
              <a:rPr lang="en-US" altLang="zh-CN" sz="2000" strike="noStrike" baseline="-25000" noProof="1" dirty="0" err="1">
                <a:sym typeface="+mn-ea"/>
              </a:rPr>
              <a:t>t</a:t>
            </a:r>
            <a:r>
              <a:rPr lang="en-US" altLang="zh-CN" sz="2000" strike="noStrike" noProof="1" dirty="0">
                <a:latin typeface="Times New Roman" panose="02020603050405020304"/>
                <a:sym typeface="+mn-ea"/>
              </a:rPr>
              <a:t>——</a:t>
            </a:r>
            <a:r>
              <a:rPr lang="zh-CN" altLang="en-US" sz="2000" strike="noStrike" noProof="1" dirty="0">
                <a:sym typeface="+mn-ea"/>
              </a:rPr>
              <a:t>财富在本期增加额</a:t>
            </a:r>
            <a:r>
              <a:rPr lang="zh-CN" altLang="en-US" sz="2000" strike="noStrike" noProof="1" dirty="0" smtClean="0">
                <a:sym typeface="+mn-ea"/>
              </a:rPr>
              <a:t>；</a:t>
            </a:r>
            <a:endParaRPr lang="zh-CN" altLang="en-US" sz="2000" strike="noStrike" noProof="1" dirty="0" smtClean="0">
              <a:sym typeface="+mn-ea"/>
            </a:endParaRPr>
          </a:p>
          <a:p>
            <a:pPr marL="0" indent="0" fontAlgn="base">
              <a:lnSpc>
                <a:spcPct val="150000"/>
              </a:lnSpc>
              <a:buNone/>
            </a:pPr>
            <a:r>
              <a:rPr lang="zh-CN" altLang="en-US" sz="2000" strike="noStrike" noProof="1" dirty="0" smtClean="0">
                <a:sym typeface="+mn-ea"/>
              </a:rPr>
              <a:t>                  </a:t>
            </a:r>
            <a:r>
              <a:rPr lang="en-US" altLang="zh-CN" sz="2000" strike="noStrike" noProof="1" dirty="0" smtClean="0">
                <a:sym typeface="+mn-ea"/>
              </a:rPr>
              <a:t>S</a:t>
            </a:r>
            <a:r>
              <a:rPr lang="en-US" altLang="zh-CN" sz="2000" strike="noStrike" baseline="-25000" noProof="1" dirty="0" smtClean="0">
                <a:sym typeface="+mn-ea"/>
              </a:rPr>
              <a:t>t</a:t>
            </a:r>
            <a:r>
              <a:rPr lang="en-US" altLang="zh-CN" sz="2000" strike="noStrike" noProof="1" dirty="0" smtClean="0">
                <a:latin typeface="Times New Roman" panose="02020603050405020304"/>
                <a:sym typeface="+mn-ea"/>
              </a:rPr>
              <a:t>——</a:t>
            </a:r>
            <a:r>
              <a:rPr lang="zh-CN" altLang="en-US" sz="2000" strike="noStrike" noProof="1" dirty="0" smtClean="0">
                <a:latin typeface="Times New Roman" panose="02020603050405020304"/>
                <a:ea typeface="宋体" panose="02010600030101010101" pitchFamily="2" charset="-122"/>
                <a:sym typeface="+mn-ea"/>
              </a:rPr>
              <a:t>本期</a:t>
            </a:r>
            <a:r>
              <a:rPr lang="zh-CN" altLang="en-US" sz="2000" strike="noStrike" noProof="1" dirty="0" smtClean="0">
                <a:sym typeface="+mn-ea"/>
              </a:rPr>
              <a:t>储蓄额；</a:t>
            </a:r>
            <a:endParaRPr lang="zh-CN" altLang="en-US" sz="2000" strike="noStrike" noProof="1" dirty="0" smtClean="0"/>
          </a:p>
          <a:p>
            <a:pPr marL="0" indent="0" fontAlgn="base">
              <a:lnSpc>
                <a:spcPct val="150000"/>
              </a:lnSpc>
              <a:buNone/>
            </a:pPr>
            <a:r>
              <a:rPr lang="en-US" altLang="zh-CN" sz="2000" strike="noStrike" noProof="1" dirty="0" err="1" smtClean="0">
                <a:sym typeface="+mn-ea"/>
              </a:rPr>
              <a:t>                   r</a:t>
            </a:r>
            <a:r>
              <a:rPr lang="en-US" altLang="zh-CN" sz="2000" strike="noStrike" baseline="-25000" noProof="1" dirty="0" err="1" smtClean="0">
                <a:sym typeface="+mn-ea"/>
              </a:rPr>
              <a:t>t</a:t>
            </a:r>
            <a:r>
              <a:rPr lang="en-US" altLang="zh-CN" sz="2000" strike="noStrike" noProof="1" dirty="0">
                <a:latin typeface="Times New Roman" panose="02020603050405020304"/>
                <a:sym typeface="+mn-ea"/>
              </a:rPr>
              <a:t>——</a:t>
            </a:r>
            <a:r>
              <a:rPr lang="zh-CN" altLang="en-US" sz="2000" strike="noStrike" noProof="1" dirty="0">
                <a:latin typeface="Times New Roman" panose="02020603050405020304"/>
                <a:ea typeface="宋体" panose="02010600030101010101" pitchFamily="2" charset="-122"/>
                <a:sym typeface="+mn-ea"/>
              </a:rPr>
              <a:t>期初</a:t>
            </a:r>
            <a:r>
              <a:rPr lang="zh-CN" altLang="en-US" sz="2000" strike="noStrike" noProof="1" dirty="0">
                <a:sym typeface="+mn-ea"/>
              </a:rPr>
              <a:t>财富在本期的收益率； </a:t>
            </a:r>
            <a:endParaRPr lang="zh-CN" altLang="en-US" sz="2000" strike="noStrike" noProof="1" dirty="0" smtClean="0"/>
          </a:p>
          <a:p>
            <a:pPr marL="0" indent="0" fontAlgn="base">
              <a:lnSpc>
                <a:spcPct val="150000"/>
              </a:lnSpc>
              <a:buNone/>
            </a:pPr>
            <a:r>
              <a:rPr lang="en-US" altLang="zh-CN" sz="2000" strike="noStrike" noProof="1" dirty="0" smtClean="0">
                <a:sym typeface="+mn-ea"/>
              </a:rPr>
              <a:t>               W</a:t>
            </a:r>
            <a:r>
              <a:rPr lang="en-US" altLang="zh-CN" sz="2000" strike="noStrike" baseline="-25000" noProof="1" dirty="0" smtClean="0">
                <a:sym typeface="+mn-ea"/>
              </a:rPr>
              <a:t>t-1</a:t>
            </a:r>
            <a:r>
              <a:rPr lang="en-US" altLang="zh-CN" sz="2000" strike="noStrike" noProof="1" dirty="0" smtClean="0">
                <a:latin typeface="Times New Roman" panose="02020603050405020304"/>
                <a:sym typeface="+mn-ea"/>
              </a:rPr>
              <a:t>——</a:t>
            </a:r>
            <a:r>
              <a:rPr lang="zh-CN" altLang="en-US" sz="2000" strike="noStrike" noProof="1" dirty="0" smtClean="0">
                <a:latin typeface="Times New Roman" panose="02020603050405020304"/>
                <a:ea typeface="宋体" panose="02010600030101010101" pitchFamily="2" charset="-122"/>
                <a:sym typeface="+mn-ea"/>
              </a:rPr>
              <a:t>期初</a:t>
            </a:r>
            <a:r>
              <a:rPr lang="zh-CN" altLang="en-US" sz="2000" strike="noStrike" noProof="1" dirty="0" smtClean="0">
                <a:sym typeface="+mn-ea"/>
              </a:rPr>
              <a:t>财富的价值。</a:t>
            </a:r>
            <a:endParaRPr lang="zh-CN" altLang="en-US" sz="2000" strike="noStrike" noProof="1" dirty="0" smtClean="0">
              <a:sym typeface="+mn-ea"/>
            </a:endParaRPr>
          </a:p>
          <a:p>
            <a:pPr fontAlgn="base">
              <a:lnSpc>
                <a:spcPct val="150000"/>
              </a:lnSpc>
            </a:pPr>
            <a:r>
              <a:rPr lang="zh-CN" altLang="en-US" sz="2000" strike="noStrike" noProof="1" dirty="0" smtClean="0">
                <a:sym typeface="+mn-ea"/>
              </a:rPr>
              <a:t>例如：某城市居民期初所有的财富</a:t>
            </a:r>
            <a:r>
              <a:rPr lang="zh-CN" altLang="en-US" sz="2000" strike="noStrike" noProof="1" dirty="0">
                <a:ea typeface="宋体" panose="02010600030101010101" pitchFamily="2" charset="-122"/>
              </a:rPr>
              <a:t>1000亿；本期储蓄增加50亿；本期财富的平均收益率10%；则：</a:t>
            </a:r>
            <a:endParaRPr lang="zh-CN" altLang="en-US" sz="2000" strike="noStrike" noProof="1" dirty="0">
              <a:ea typeface="宋体" panose="02010600030101010101" pitchFamily="2" charset="-122"/>
            </a:endParaRPr>
          </a:p>
          <a:p>
            <a:pPr fontAlgn="base">
              <a:lnSpc>
                <a:spcPct val="90000"/>
              </a:lnSpc>
              <a:buNone/>
            </a:pPr>
            <a:r>
              <a:rPr lang="zh-CN" altLang="en-US" sz="2000" strike="noStrike" noProof="1" dirty="0">
                <a:ea typeface="宋体" panose="02010600030101010101" pitchFamily="2" charset="-122"/>
              </a:rPr>
              <a:t>       期初财富在本期投资收益 =</a:t>
            </a:r>
            <a:r>
              <a:rPr lang="en-US" altLang="zh-CN" sz="2000" strike="noStrike" noProof="1" dirty="0">
                <a:ea typeface="宋体" panose="02010600030101010101" pitchFamily="2" charset="-122"/>
              </a:rPr>
              <a:t>10%</a:t>
            </a:r>
            <a:r>
              <a:rPr lang="en-US" altLang="zh-CN" sz="2000" strike="noStrike" noProof="1" dirty="0"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zh-CN" altLang="en-US" sz="2000" strike="noStrike" noProof="1" dirty="0">
                <a:ea typeface="宋体" panose="02010600030101010101" pitchFamily="2" charset="-122"/>
              </a:rPr>
              <a:t>1000亿 = 100亿</a:t>
            </a:r>
            <a:endParaRPr lang="zh-CN" altLang="en-US" sz="2000" strike="noStrike" noProof="1" dirty="0">
              <a:ea typeface="宋体" panose="02010600030101010101" pitchFamily="2" charset="-122"/>
            </a:endParaRPr>
          </a:p>
          <a:p>
            <a:pPr fontAlgn="base">
              <a:lnSpc>
                <a:spcPct val="90000"/>
              </a:lnSpc>
              <a:buNone/>
            </a:pPr>
            <a:r>
              <a:rPr lang="zh-CN" altLang="en-US" sz="2000" strike="noStrike" noProof="1" dirty="0">
                <a:ea typeface="宋体" panose="02010600030101010101" pitchFamily="2" charset="-122"/>
              </a:rPr>
              <a:t>       本期财富增加额</a:t>
            </a:r>
            <a:r>
              <a:rPr lang="en-US" altLang="zh-CN" sz="2000" strike="noStrike" noProof="1" dirty="0">
                <a:ea typeface="宋体" panose="02010600030101010101" pitchFamily="2" charset="-122"/>
              </a:rPr>
              <a:t>=50</a:t>
            </a:r>
            <a:r>
              <a:rPr lang="zh-CN" altLang="en-US" sz="2000" strike="noStrike" noProof="1" dirty="0">
                <a:ea typeface="宋体" panose="02010600030101010101" pitchFamily="2" charset="-122"/>
              </a:rPr>
              <a:t>亿</a:t>
            </a:r>
            <a:r>
              <a:rPr lang="en-US" altLang="zh-CN" sz="2000" strike="noStrike" noProof="1" dirty="0">
                <a:ea typeface="宋体" panose="02010600030101010101" pitchFamily="2" charset="-122"/>
              </a:rPr>
              <a:t>+100</a:t>
            </a:r>
            <a:r>
              <a:rPr lang="zh-CN" altLang="en-US" sz="2000" strike="noStrike" noProof="1" dirty="0">
                <a:ea typeface="宋体" panose="02010600030101010101" pitchFamily="2" charset="-122"/>
              </a:rPr>
              <a:t>亿</a:t>
            </a:r>
            <a:r>
              <a:rPr lang="en-US" altLang="zh-CN" sz="2000" strike="noStrike" noProof="1" dirty="0">
                <a:ea typeface="宋体" panose="02010600030101010101" pitchFamily="2" charset="-122"/>
              </a:rPr>
              <a:t>=150</a:t>
            </a:r>
            <a:r>
              <a:rPr lang="zh-CN" altLang="en-US" sz="2000" strike="noStrike" noProof="1" dirty="0">
                <a:ea typeface="宋体" panose="02010600030101010101" pitchFamily="2" charset="-122"/>
              </a:rPr>
              <a:t>亿</a:t>
            </a:r>
            <a:endParaRPr lang="zh-CN" altLang="en-US" sz="2000" strike="noStrike" noProof="1" dirty="0">
              <a:ea typeface="宋体" panose="02010600030101010101" pitchFamily="2" charset="-122"/>
            </a:endParaRPr>
          </a:p>
          <a:p>
            <a:pPr fontAlgn="base">
              <a:lnSpc>
                <a:spcPct val="90000"/>
              </a:lnSpc>
              <a:buNone/>
            </a:pPr>
            <a:r>
              <a:rPr lang="zh-CN" altLang="en-US" sz="2000" strike="noStrike" noProof="1" dirty="0">
                <a:ea typeface="宋体" panose="02010600030101010101" pitchFamily="2" charset="-122"/>
              </a:rPr>
              <a:t>       该城市居民期末财富总额</a:t>
            </a:r>
            <a:r>
              <a:rPr lang="en-US" altLang="zh-CN" sz="2000" strike="noStrike" noProof="1" dirty="0">
                <a:ea typeface="宋体" panose="02010600030101010101" pitchFamily="2" charset="-122"/>
              </a:rPr>
              <a:t>=1000</a:t>
            </a:r>
            <a:r>
              <a:rPr lang="zh-CN" altLang="en-US" sz="2000" strike="noStrike" noProof="1" dirty="0">
                <a:ea typeface="宋体" panose="02010600030101010101" pitchFamily="2" charset="-122"/>
              </a:rPr>
              <a:t>亿+</a:t>
            </a:r>
            <a:r>
              <a:rPr lang="en-US" altLang="zh-CN" sz="2000" strike="noStrike" noProof="1" dirty="0">
                <a:ea typeface="宋体" panose="02010600030101010101" pitchFamily="2" charset="-122"/>
              </a:rPr>
              <a:t>150</a:t>
            </a:r>
            <a:r>
              <a:rPr lang="zh-CN" altLang="en-US" sz="2000" strike="noStrike" noProof="1" dirty="0">
                <a:ea typeface="宋体" panose="02010600030101010101" pitchFamily="2" charset="-122"/>
              </a:rPr>
              <a:t>亿 = 1150亿</a:t>
            </a:r>
            <a:endParaRPr lang="zh-CN" altLang="en-US" sz="20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19459" name="文本框 20483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标题 21505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全球金融体系和金融市场的功能: 流动性功能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1507" name="文本占位符 21506"/>
          <p:cNvSpPr>
            <a:spLocks noGrp="1"/>
          </p:cNvSpPr>
          <p:nvPr>
            <p:ph idx="1"/>
          </p:nvPr>
        </p:nvSpPr>
        <p:spPr>
          <a:xfrm>
            <a:off x="457200" y="1771650"/>
            <a:ext cx="8229600" cy="4354513"/>
          </a:xfrm>
        </p:spPr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为那些持有各种金融产品但需要现金的储蓄者们提供流动性。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也包括为各种资产实现形式的转换提供方便。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最重要的流动性来自通货和存款。</a:t>
            </a:r>
            <a:r>
              <a:rPr lang="en-US" altLang="zh-CN" sz="2800" strike="noStrike" noProof="1" dirty="0">
                <a:ea typeface="宋体" panose="02010600030101010101" pitchFamily="2" charset="-122"/>
              </a:rPr>
              <a:t>M0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、</a:t>
            </a:r>
            <a:r>
              <a:rPr lang="en-US" altLang="zh-CN" sz="2800" strike="noStrike" noProof="1" dirty="0">
                <a:ea typeface="宋体" panose="02010600030101010101" pitchFamily="2" charset="-122"/>
              </a:rPr>
              <a:t>M1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、</a:t>
            </a:r>
            <a:r>
              <a:rPr lang="en-US" altLang="zh-CN" sz="2800" strike="noStrike" noProof="1" dirty="0">
                <a:ea typeface="宋体" panose="02010600030101010101" pitchFamily="2" charset="-122"/>
              </a:rPr>
              <a:t>M2</a:t>
            </a:r>
            <a:endParaRPr lang="en-US" altLang="zh-CN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流动性最好的资产：现金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不需要转换就可以直接用于各种支付。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在所有金融资产中收益率最低。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其购买力可能受到通货膨胀侵蚀。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0483" name="文本框 21507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标题 22529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全球金融体系和金融市场的功能:信贷功能</a:t>
            </a:r>
            <a:endParaRPr lang="zh-CN" altLang="en-US" sz="3200" strike="noStrike" noProof="1" dirty="0">
              <a:solidFill>
                <a:srgbClr val="E8004D"/>
              </a:solidFill>
              <a:ea typeface="宋体" panose="02010600030101010101" pitchFamily="2" charset="-122"/>
            </a:endParaRPr>
          </a:p>
        </p:txBody>
      </p:sp>
      <p:sp>
        <p:nvSpPr>
          <p:cNvPr id="22531" name="文本占位符 22530"/>
          <p:cNvSpPr>
            <a:spLocks noGrp="1"/>
          </p:cNvSpPr>
          <p:nvPr>
            <p:ph idx="1"/>
          </p:nvPr>
        </p:nvSpPr>
        <p:spPr/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为当前的消费和投资支出提供信贷资金。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信贷功能支持了消费和投资活动。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借款者通常以未来收入作为还款保证。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信贷活动的正常进行是储蓄者收益的来源保证。</a:t>
            </a:r>
            <a:endParaRPr lang="zh-CN" altLang="en-US" strike="noStrike" noProof="1" dirty="0">
              <a:solidFill>
                <a:srgbClr val="E8004D"/>
              </a:solidFill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全球信贷资金数量庞大且在不断增长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经济发展、通货膨胀、利息抵税政策刺激了信贷增长；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投机活动也可能导致不正常的信贷膨胀。</a:t>
            </a:r>
            <a:endParaRPr lang="zh-CN" altLang="en-US" strike="noStrike" noProof="1" dirty="0">
              <a:ea typeface="宋体" panose="02010600030101010101" pitchFamily="2" charset="-122"/>
            </a:endParaRPr>
          </a:p>
        </p:txBody>
      </p:sp>
      <p:sp>
        <p:nvSpPr>
          <p:cNvPr id="21507" name="文本框 22531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标题 23553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全球金融体系和金融市场的功能: 支付功能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3555" name="文本占位符 23554"/>
          <p:cNvSpPr>
            <a:spLocks noGrp="1"/>
          </p:cNvSpPr>
          <p:nvPr>
            <p:ph idx="1"/>
          </p:nvPr>
        </p:nvSpPr>
        <p:spPr/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金融体系为商品和服务的购买提供支付的工具和机制。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传统上一些金融资产是常规的支付手段和交易媒介，如现金、活期存款、支票等。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借记卡和信用卡支付已经非常普遍。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许多其他的金融工具也非常流行，如银行承兑汇票、商业票据等。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网上（电子）支付工具是支付体系的一场革命。</a:t>
            </a:r>
            <a:endParaRPr lang="zh-CN" altLang="en-US" strike="noStrike" noProof="1" dirty="0">
              <a:ea typeface="宋体" panose="02010600030101010101" pitchFamily="2" charset="-122"/>
            </a:endParaRPr>
          </a:p>
        </p:txBody>
      </p:sp>
      <p:sp>
        <p:nvSpPr>
          <p:cNvPr id="22531" name="文本框 23555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标题 24577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全球金融体系和金融市场的功能: 风险管理</a:t>
            </a:r>
            <a:r>
              <a:rPr lang="zh-CN" altLang="en-US" sz="3200" strike="noStrike" noProof="1" dirty="0">
                <a:ea typeface="宋体" panose="02010600030101010101" pitchFamily="2" charset="-122"/>
              </a:rPr>
              <a:t>功能</a:t>
            </a:r>
            <a:endParaRPr lang="zh-CN" altLang="en-US" sz="3200" strike="noStrike" noProof="1" dirty="0">
              <a:solidFill>
                <a:srgbClr val="E8004D"/>
              </a:solidFill>
              <a:ea typeface="宋体" panose="02010600030101010101" pitchFamily="2" charset="-122"/>
            </a:endParaRPr>
          </a:p>
        </p:txBody>
      </p:sp>
      <p:sp>
        <p:nvSpPr>
          <p:cNvPr id="24579" name="文本占位符 24578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金融市场能够为生命、健康、财产和收入等的风险提供保护。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典型如人寿保险、财产及灾害保险。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金融市场创造了由个人和机构广泛参与的风险分担和转移机制：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algn="l" fontAlgn="base"/>
            <a:r>
              <a:rPr lang="zh-CN" altLang="en-US" sz="2800" strike="noStrike" noProof="1" dirty="0">
                <a:ea typeface="宋体" panose="02010600030101010101" pitchFamily="2" charset="-122"/>
                <a:sym typeface="+mn-ea"/>
              </a:rPr>
              <a:t>保险制度、分散化原则、有限责任制等</a:t>
            </a:r>
            <a:endParaRPr lang="zh-CN" altLang="en-US" sz="2800" strike="noStrike" noProof="1" dirty="0">
              <a:ea typeface="宋体" panose="02010600030101010101" pitchFamily="2" charset="-122"/>
              <a:sym typeface="+mn-ea"/>
            </a:endParaRPr>
          </a:p>
          <a:p>
            <a:pPr lvl="1" algn="l" fontAlgn="base"/>
            <a:r>
              <a:rPr lang="zh-CN" altLang="en-US" sz="2800" strike="noStrike" noProof="1" dirty="0">
                <a:ea typeface="宋体" panose="02010600030101010101" pitchFamily="2" charset="-122"/>
                <a:sym typeface="+mn-ea"/>
              </a:rPr>
              <a:t>利用衍生金融品的套保和对冲机制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3555" name="文本框 24579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标题 2560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全球金融体系和金融市场的功能: 政策功能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5603" name="文本占位符 25602"/>
          <p:cNvSpPr>
            <a:spLocks noGrp="1"/>
          </p:cNvSpPr>
          <p:nvPr>
            <p:ph idx="1"/>
          </p:nvPr>
        </p:nvSpPr>
        <p:spPr>
          <a:xfrm>
            <a:off x="400050" y="1924050"/>
            <a:ext cx="8229600" cy="4076700"/>
          </a:xfrm>
        </p:spPr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金融市场是政府宏观经济调控的主要渠道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主要政策：利率政策、信贷政策、外汇政策、财政政策等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影响就业、产出和价格的增长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目的：经济增长、保证就业、稳定通货和国际收支平衡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主要由中央银行组织和实施；金融监管、政府预算部门以及其他政府部门也是重要实施者。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4579" name="文本框 25603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标题 27649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全球金融体系中金融市场的类型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7651" name="文本占位符 27650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4411663"/>
          </a:xfrm>
        </p:spPr>
        <p:txBody>
          <a:bodyPr/>
          <a:p>
            <a:pPr fontAlgn="base">
              <a:lnSpc>
                <a:spcPct val="90000"/>
              </a:lnSpc>
            </a:pPr>
            <a:r>
              <a:rPr lang="zh-CN" altLang="en-US" sz="2800" strike="noStrike" noProof="1" dirty="0">
                <a:solidFill>
                  <a:schemeClr val="folHlink"/>
                </a:solidFill>
                <a:ea typeface="宋体" panose="02010600030101010101" pitchFamily="2" charset="-122"/>
              </a:rPr>
              <a:t>货币市场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，是短期(一年或一年以内) 借贷的市场。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zh-CN" altLang="en-US" sz="2800" strike="noStrike" noProof="1" dirty="0">
                <a:ea typeface="宋体" panose="02010600030101010101" pitchFamily="2" charset="-122"/>
              </a:rPr>
              <a:t>   主要功能：短期融资、解决流动性。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zh-CN" altLang="en-US" sz="2800" strike="noStrike" noProof="1" dirty="0">
                <a:ea typeface="宋体" panose="02010600030101010101" pitchFamily="2" charset="-122"/>
              </a:rPr>
              <a:t>   主要贷款者：商业银行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>
              <a:lnSpc>
                <a:spcPct val="90000"/>
              </a:lnSpc>
            </a:pPr>
            <a:r>
              <a:rPr lang="zh-CN" altLang="en-US" sz="2800" strike="noStrike" noProof="1" dirty="0">
                <a:solidFill>
                  <a:schemeClr val="folHlink"/>
                </a:solidFill>
                <a:ea typeface="宋体" panose="02010600030101010101" pitchFamily="2" charset="-122"/>
              </a:rPr>
              <a:t>资本市场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，是为企业、政府和居民的长期投资提供融资的市场。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zh-CN" altLang="en-US" sz="2800" strike="noStrike" noProof="1" dirty="0">
                <a:ea typeface="宋体" panose="02010600030101010101" pitchFamily="2" charset="-122"/>
              </a:rPr>
              <a:t>   主要功能：提供长期资本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zh-CN" altLang="en-US" sz="2800" strike="noStrike" noProof="1" dirty="0">
                <a:ea typeface="宋体" panose="02010600030101010101" pitchFamily="2" charset="-122"/>
              </a:rPr>
              <a:t>   主要贷款者：商业银行、保险公司、共同基金、养老基金等；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>
              <a:lnSpc>
                <a:spcPct val="90000"/>
              </a:lnSpc>
            </a:pPr>
            <a:r>
              <a:rPr lang="zh-CN" altLang="en-US" sz="2800" strike="noStrike" noProof="1" dirty="0">
                <a:ea typeface="宋体" panose="02010600030101010101" pitchFamily="2" charset="-122"/>
              </a:rPr>
              <a:t>政府通常同时活跃于两个市场。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6627" name="文本框 27651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标题 28673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全球金融体系中金融市场的类型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8675" name="文本占位符 2867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9813"/>
          </a:xfrm>
        </p:spPr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货币市场通常可以细分为：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国库券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大额可转让定期存单(CDs)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银行承兑汇票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商业票据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联邦基金、央行票据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欧洲货币</a:t>
            </a:r>
            <a:endParaRPr lang="zh-CN" altLang="en-US" strike="noStrike" noProof="1" dirty="0">
              <a:ea typeface="宋体" panose="02010600030101010101" pitchFamily="2" charset="-122"/>
            </a:endParaRPr>
          </a:p>
        </p:txBody>
      </p:sp>
      <p:sp>
        <p:nvSpPr>
          <p:cNvPr id="27651" name="文本框 28675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标题 29697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全球金融体系中金融市场的类型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9699" name="文本占位符 29698"/>
          <p:cNvSpPr>
            <a:spLocks noGrp="1"/>
          </p:cNvSpPr>
          <p:nvPr>
            <p:ph idx="1"/>
          </p:nvPr>
        </p:nvSpPr>
        <p:spPr/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资本市场通常可以细分为：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信贷市场：抵押（担保）、信用贷款；工业、商业、农业、个人（家庭）等 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政府债券：国债与地方政府债券（市政债券或免税债券）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欧洲债券和欧洲票据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公司股票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公司债券：中期或长期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fontAlgn="base"/>
            <a:endParaRPr lang="zh-CN" altLang="en-US" strike="noStrike" noProof="1" dirty="0">
              <a:ea typeface="宋体" panose="02010600030101010101" pitchFamily="2" charset="-122"/>
            </a:endParaRPr>
          </a:p>
        </p:txBody>
      </p:sp>
      <p:sp>
        <p:nvSpPr>
          <p:cNvPr id="28675" name="文本框 29699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标题 30721"/>
          <p:cNvSpPr>
            <a:spLocks noGrp="1"/>
          </p:cNvSpPr>
          <p:nvPr>
            <p:ph type="title"/>
          </p:nvPr>
        </p:nvSpPr>
        <p:spPr>
          <a:xfrm>
            <a:off x="457200" y="388938"/>
            <a:ext cx="8229600" cy="933450"/>
          </a:xfrm>
        </p:spPr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全球金融体系中金融市场的类型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30723" name="文本占位符 30722"/>
          <p:cNvSpPr>
            <a:spLocks noGrp="1"/>
          </p:cNvSpPr>
          <p:nvPr>
            <p:ph idx="1"/>
          </p:nvPr>
        </p:nvSpPr>
        <p:spPr/>
        <p:txBody>
          <a:bodyPr/>
          <a:p>
            <a:pPr fontAlgn="base"/>
            <a:r>
              <a:rPr lang="zh-CN" altLang="en-US" sz="2800" strike="noStrike" noProof="1" dirty="0">
                <a:solidFill>
                  <a:schemeClr val="folHlink"/>
                </a:solidFill>
                <a:ea typeface="宋体" panose="02010600030101010101" pitchFamily="2" charset="-122"/>
              </a:rPr>
              <a:t>公开市场：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通过竞争形成价格、完成交易；在该市场中金融工具能够被卖给出价最高者。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solidFill>
                  <a:schemeClr val="folHlink"/>
                </a:solidFill>
                <a:ea typeface="宋体" panose="02010600030101010101" pitchFamily="2" charset="-122"/>
              </a:rPr>
              <a:t>协议市场：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通过协商并订立合同的方式完成金融工具的交易。可以是一对一的交易，也可以是一对多的交易。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solidFill>
                  <a:schemeClr val="folHlink"/>
                </a:solidFill>
                <a:ea typeface="宋体" panose="02010600030101010101" pitchFamily="2" charset="-122"/>
              </a:rPr>
              <a:t>一级市场：</a:t>
            </a:r>
            <a:r>
              <a:rPr lang="zh-CN" altLang="en-US" sz="2800" strike="noStrike" noProof="1" dirty="0">
                <a:solidFill>
                  <a:srgbClr val="FFFFFF"/>
                </a:solidFill>
                <a:ea typeface="宋体" panose="02010600030101010101" pitchFamily="2" charset="-122"/>
              </a:rPr>
              <a:t>也称初级市场，通过新证券的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发行筹集资金。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solidFill>
                  <a:schemeClr val="folHlink"/>
                </a:solidFill>
                <a:ea typeface="宋体" panose="02010600030101010101" pitchFamily="2" charset="-122"/>
              </a:rPr>
              <a:t>二级市场：</a:t>
            </a:r>
            <a:r>
              <a:rPr lang="zh-CN" altLang="en-US" sz="2800" strike="noStrike" noProof="1" dirty="0">
                <a:solidFill>
                  <a:srgbClr val="FFFFFF"/>
                </a:solidFill>
                <a:ea typeface="宋体" panose="02010600030101010101" pitchFamily="2" charset="-122"/>
              </a:rPr>
              <a:t>已发行证券的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交易市场，为投资者提供流动性。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9699" name="文本框 30723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标题 31745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全球金融体系中金融市场的类型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31747" name="文本占位符 31746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24413"/>
          </a:xfrm>
        </p:spPr>
        <p:txBody>
          <a:bodyPr/>
          <a:p>
            <a:pPr fontAlgn="base"/>
            <a:r>
              <a:rPr lang="zh-CN" altLang="en-US" sz="2800" strike="noStrike" noProof="1" dirty="0">
                <a:solidFill>
                  <a:schemeClr val="folHlink"/>
                </a:solidFill>
                <a:ea typeface="宋体" panose="02010600030101010101" pitchFamily="2" charset="-122"/>
              </a:rPr>
              <a:t>即期市场：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资产或服务在交易后立即交割的市场。通常在</a:t>
            </a:r>
            <a:r>
              <a:rPr lang="en-US" altLang="zh-CN" sz="2800" strike="noStrike" noProof="1" dirty="0">
                <a:ea typeface="宋体" panose="02010600030101010101" pitchFamily="2" charset="-122"/>
              </a:rPr>
              <a:t>1~2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个营业日交付。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solidFill>
                  <a:schemeClr val="folHlink"/>
                </a:solidFill>
                <a:ea typeface="宋体" panose="02010600030101010101" pitchFamily="2" charset="-122"/>
              </a:rPr>
              <a:t>期货或远期市场：</a:t>
            </a:r>
            <a:r>
              <a:rPr lang="zh-CN" altLang="en-US" sz="2800" strike="noStrike" noProof="1" dirty="0">
                <a:solidFill>
                  <a:srgbClr val="FFFFFF"/>
                </a:solidFill>
                <a:ea typeface="宋体" panose="02010600030101010101" pitchFamily="2" charset="-122"/>
              </a:rPr>
              <a:t>以当前竞争价格交易，但在未来某一确定时间交割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solidFill>
                  <a:schemeClr val="folHlink"/>
                </a:solidFill>
                <a:ea typeface="宋体" panose="02010600030101010101" pitchFamily="2" charset="-122"/>
              </a:rPr>
              <a:t>期权市场：</a:t>
            </a:r>
            <a:r>
              <a:rPr lang="zh-CN" altLang="en-US" sz="2800" strike="noStrike" noProof="1" dirty="0">
                <a:solidFill>
                  <a:srgbClr val="FFFFFF"/>
                </a:solidFill>
                <a:ea typeface="宋体" panose="02010600030101010101" pitchFamily="2" charset="-122"/>
              </a:rPr>
              <a:t>以当前价格交易，在某有效期拥有交割选择权（期权）的交易。赋予合约买方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在特定时间、以特定价格买入或卖出确定的证券。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30723" name="文本框 31747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标题 32769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联结各种类型市场的因素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32771" name="文本占位符 32770"/>
          <p:cNvSpPr>
            <a:spLocks noGrp="1"/>
          </p:cNvSpPr>
          <p:nvPr>
            <p:ph idx="1"/>
          </p:nvPr>
        </p:nvSpPr>
        <p:spPr/>
        <p:txBody>
          <a:bodyPr/>
          <a:p>
            <a:pPr fontAlgn="base">
              <a:lnSpc>
                <a:spcPct val="90000"/>
              </a:lnSpc>
            </a:pPr>
            <a:r>
              <a:rPr lang="zh-CN" altLang="en-US" sz="2800" strike="noStrike" noProof="1" dirty="0">
                <a:solidFill>
                  <a:schemeClr val="bg1">
                    <a:lumMod val="20000"/>
                    <a:lumOff val="80000"/>
                  </a:schemeClr>
                </a:solidFill>
                <a:ea typeface="宋体" panose="02010600030101010101" pitchFamily="2" charset="-122"/>
              </a:rPr>
              <a:t>各种类型的市场通常是相互联结的，因为：</a:t>
            </a:r>
            <a:endParaRPr lang="zh-CN" altLang="en-US" sz="2800" strike="noStrike" noProof="1" dirty="0">
              <a:solidFill>
                <a:schemeClr val="bg1">
                  <a:lumMod val="20000"/>
                  <a:lumOff val="80000"/>
                </a:schemeClr>
              </a:solidFill>
              <a:ea typeface="宋体" panose="02010600030101010101" pitchFamily="2" charset="-122"/>
            </a:endParaRPr>
          </a:p>
          <a:p>
            <a:pPr fontAlgn="base">
              <a:lnSpc>
                <a:spcPct val="90000"/>
              </a:lnSpc>
            </a:pPr>
            <a:endParaRPr lang="zh-CN" altLang="en-US" sz="2800" i="1" strike="noStrike" noProof="1" dirty="0">
              <a:solidFill>
                <a:schemeClr val="folHlink"/>
              </a:solidFill>
              <a:ea typeface="宋体" panose="02010600030101010101" pitchFamily="2" charset="-122"/>
            </a:endParaRPr>
          </a:p>
          <a:p>
            <a:pPr fontAlgn="base">
              <a:lnSpc>
                <a:spcPct val="90000"/>
              </a:lnSpc>
            </a:pPr>
            <a:r>
              <a:rPr lang="zh-CN" altLang="en-US" sz="2800" i="1" strike="noStrike" noProof="1" dirty="0">
                <a:solidFill>
                  <a:schemeClr val="folHlink"/>
                </a:solidFill>
                <a:ea typeface="宋体" panose="02010600030101010101" pitchFamily="2" charset="-122"/>
              </a:rPr>
              <a:t>信贷（金融市场最普通的商品）。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借款者在不同市场之间的转移，能将不同的金融体系结合起来，并在不同的市场间实现借款成本的均衡。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>
              <a:lnSpc>
                <a:spcPct val="90000"/>
              </a:lnSpc>
            </a:pPr>
            <a:endParaRPr lang="zh-CN" altLang="en-US" sz="2800" i="1" strike="noStrike" noProof="1" dirty="0">
              <a:solidFill>
                <a:schemeClr val="folHlink"/>
              </a:solidFill>
              <a:ea typeface="宋体" panose="02010600030101010101" pitchFamily="2" charset="-122"/>
            </a:endParaRPr>
          </a:p>
          <a:p>
            <a:pPr fontAlgn="base">
              <a:lnSpc>
                <a:spcPct val="90000"/>
              </a:lnSpc>
            </a:pPr>
            <a:r>
              <a:rPr lang="zh-CN" altLang="en-US" sz="2800" i="1" strike="noStrike" noProof="1" dirty="0">
                <a:solidFill>
                  <a:schemeClr val="folHlink"/>
                </a:solidFill>
                <a:ea typeface="宋体" panose="02010600030101010101" pitchFamily="2" charset="-122"/>
              </a:rPr>
              <a:t>投机和套利，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预测市场走势并下赌注的投机者、跨期和跨市场的套利者都有利于市场间的价格平衡和保持一致性。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31747" name="文本框 32771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标题 33793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动态的金融体系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33795" name="文本占位符 3379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全球金融体系是一个动态的、不断变化中的体系。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金融体系全球一体化趋势：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创新的推动，新的金融服务和金融工具不断出现并吸引投资者；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非金融机构</a:t>
            </a:r>
            <a:r>
              <a:rPr lang="zh-CN" altLang="en-US" strike="noStrike" noProof="1" dirty="0"/>
              <a:t>“</a:t>
            </a:r>
            <a:r>
              <a:rPr lang="zh-CN" altLang="en-US" strike="noStrike" noProof="1" dirty="0">
                <a:ea typeface="宋体" panose="02010600030101010101" pitchFamily="2" charset="-122"/>
              </a:rPr>
              <a:t>入侵”金融服务领域；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金融管制的放松</a:t>
            </a:r>
            <a:r>
              <a:rPr lang="en-US" altLang="zh-CN" strike="noStrike" noProof="1" dirty="0">
                <a:ea typeface="宋体" panose="02010600030101010101" pitchFamily="2" charset="-122"/>
              </a:rPr>
              <a:t>/</a:t>
            </a:r>
            <a:r>
              <a:rPr lang="zh-CN" altLang="en-US" strike="noStrike" noProof="1" dirty="0">
                <a:ea typeface="宋体" panose="02010600030101010101" pitchFamily="2" charset="-122"/>
              </a:rPr>
              <a:t>严格；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各国之间有关市场规则、监管条例的不断协调和趋同。</a:t>
            </a:r>
            <a:endParaRPr lang="zh-CN" altLang="en-US" strike="noStrike" noProof="1" dirty="0">
              <a:ea typeface="宋体" panose="02010600030101010101" pitchFamily="2" charset="-122"/>
            </a:endParaRPr>
          </a:p>
        </p:txBody>
      </p:sp>
      <p:sp>
        <p:nvSpPr>
          <p:cNvPr id="32771" name="文本框 33795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标题 34817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动态的金融体系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34819" name="文本占位符 34818"/>
          <p:cNvSpPr>
            <a:spLocks noGrp="1"/>
          </p:cNvSpPr>
          <p:nvPr>
            <p:ph idx="1"/>
          </p:nvPr>
        </p:nvSpPr>
        <p:spPr>
          <a:xfrm>
            <a:off x="457200" y="2114550"/>
            <a:ext cx="8229600" cy="4011613"/>
          </a:xfrm>
        </p:spPr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动态一体化的结果：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竞争越来越激烈；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新型金融机构和金融服务不断涌现；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金融交易复杂化和金融风险增加；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金融机构合并、整合的浪潮；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33795" name="文本框 34819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标题 3584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本书结构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35843" name="文本占位符 35842"/>
          <p:cNvSpPr>
            <a:spLocks noGrp="1"/>
          </p:cNvSpPr>
          <p:nvPr>
            <p:ph idx="1"/>
          </p:nvPr>
        </p:nvSpPr>
        <p:spPr/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第一部分：概述全球金融体系及其在全球经济体系中的功能和地位。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第二部分：讨论决定利率和金融工具价格的因素 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第三部分：关注货币市场（包括主要的参与机构和工具）以及中央银行的角色。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  <a:sym typeface="+mn-ea"/>
              </a:rPr>
              <a:t>第四部分：了解主要金融机构，包括商业银行、非银行储蓄机构、投资基金、货币市场基金、保险公司、养老基金等，关注其市场结构、主要业务和监管。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34819" name="文本框 35843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标题 37889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本书结构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37891" name="文本占位符 37890"/>
          <p:cNvSpPr>
            <a:spLocks noGrp="1"/>
          </p:cNvSpPr>
          <p:nvPr>
            <p:ph idx="1"/>
          </p:nvPr>
        </p:nvSpPr>
        <p:spPr>
          <a:xfrm>
            <a:off x="457200" y="1793875"/>
            <a:ext cx="8229600" cy="3821113"/>
          </a:xfrm>
        </p:spPr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  <a:sym typeface="+mn-ea"/>
              </a:rPr>
              <a:t>第五部分：分析政府（包括联邦、州和地方政府） 和企业在全球金融体系中扮演的角色。</a:t>
            </a:r>
            <a:endParaRPr lang="zh-CN" altLang="en-US" sz="2800" strike="noStrike" noProof="1" dirty="0">
              <a:ea typeface="宋体" panose="02010600030101010101" pitchFamily="2" charset="-122"/>
              <a:sym typeface="+mn-ea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第六部分：聚焦于消费者（包括个人和家庭）在金融活动中的地位和特征。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第七部分：关注国际金融体系和国际银行业的发展趋势。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>
              <a:buNone/>
            </a:pPr>
            <a:endParaRPr lang="zh-CN" altLang="en-US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35843" name="文本框 37891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标题 43009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本章回顾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43011" name="文本占位符 43010"/>
          <p:cNvSpPr>
            <a:spLocks noGrp="1"/>
          </p:cNvSpPr>
          <p:nvPr>
            <p:ph idx="1"/>
          </p:nvPr>
        </p:nvSpPr>
        <p:spPr>
          <a:xfrm>
            <a:off x="495300" y="1619250"/>
            <a:ext cx="8648700" cy="4868863"/>
          </a:xfrm>
        </p:spPr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概述金融体系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经济体系和金融体系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经济体系中的物流和价值流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市场在全球经济体系中扮演的角色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市场的类型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金融市场和金融体系:储蓄和投资的渠道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40963" name="文本框 43011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4" name="标题 44033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本章回顾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44035" name="文本占位符 44034"/>
          <p:cNvSpPr>
            <a:spLocks noGrp="1"/>
          </p:cNvSpPr>
          <p:nvPr>
            <p:ph idx="1"/>
          </p:nvPr>
        </p:nvSpPr>
        <p:spPr>
          <a:xfrm>
            <a:off x="914400" y="1504950"/>
            <a:ext cx="7429500" cy="5124450"/>
          </a:xfrm>
        </p:spPr>
        <p:txBody>
          <a:bodyPr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全球金融体系和金融市场的功能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储蓄功能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财富功能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流动性功能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信贷功能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支付功能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风险保护功能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政策功能</a:t>
            </a:r>
            <a:endParaRPr lang="zh-CN" altLang="en-US" strike="noStrike" noProof="1" dirty="0">
              <a:ea typeface="宋体" panose="02010600030101010101" pitchFamily="2" charset="-122"/>
            </a:endParaRPr>
          </a:p>
        </p:txBody>
      </p:sp>
      <p:sp>
        <p:nvSpPr>
          <p:cNvPr id="41987" name="文本框 44035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8" name="标题 45057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本章回顾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45059" name="文本占位符 45058"/>
          <p:cNvSpPr>
            <a:spLocks noGrp="1"/>
          </p:cNvSpPr>
          <p:nvPr>
            <p:ph idx="1"/>
          </p:nvPr>
        </p:nvSpPr>
        <p:spPr/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全球金融体系中的金融市场类型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货币市场vs资本市场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货币市场和资本市场的细分 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公开市场VS协议市场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一级市场VS二级市场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即期市场VS期货或远期市场、期权市场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43011" name="文本框 45059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2" name="标题 4608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本章回顾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46083" name="文本占位符 46082"/>
          <p:cNvSpPr>
            <a:spLocks noGrp="1"/>
          </p:cNvSpPr>
          <p:nvPr>
            <p:ph idx="1"/>
          </p:nvPr>
        </p:nvSpPr>
        <p:spPr>
          <a:xfrm>
            <a:off x="558800" y="1698625"/>
            <a:ext cx="8229600" cy="4525963"/>
          </a:xfrm>
        </p:spPr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联结各种类型金融市场的因素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信贷，普通商品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投机和套利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动态的金融市场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本书结构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44035" name="文本框 46083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tags/tag1.xml><?xml version="1.0" encoding="utf-8"?>
<p:tagLst xmlns:p="http://schemas.openxmlformats.org/presentationml/2006/main">
  <p:tag name="KSO_WPP_MARK_KEY" val="5071bb73-956d-4662-8d32-93c92b70215e"/>
  <p:tag name="COMMONDATA" val="eyJoZGlkIjoiNDQ4ZjAyNWY3NWZkYWQyNDg5YzUzN2UwYjdmM2VhYjEifQ=="/>
</p:tagLst>
</file>

<file path=ppt/theme/theme1.xml><?xml version="1.0" encoding="utf-8"?>
<a:theme xmlns:a="http://schemas.openxmlformats.org/drawingml/2006/main" name="Default Design">
  <a:themeElements>
    <a:clrScheme name="">
      <a:dk1>
        <a:srgbClr val="000066"/>
      </a:dk1>
      <a:lt1>
        <a:srgbClr val="00A9DE"/>
      </a:lt1>
      <a:dk2>
        <a:srgbClr val="00FF00"/>
      </a:dk2>
      <a:lt2>
        <a:srgbClr val="111111"/>
      </a:lt2>
      <a:accent1>
        <a:srgbClr val="3366CC"/>
      </a:accent1>
      <a:accent2>
        <a:srgbClr val="05FF05"/>
      </a:accent2>
      <a:accent3>
        <a:srgbClr val="AAD1EB"/>
      </a:accent3>
      <a:accent4>
        <a:srgbClr val="000057"/>
      </a:accent4>
      <a:accent5>
        <a:srgbClr val="ADB9E2"/>
      </a:accent5>
      <a:accent6>
        <a:srgbClr val="04E504"/>
      </a:accent6>
      <a:hlink>
        <a:srgbClr val="00FFFF"/>
      </a:hlink>
      <a:folHlink>
        <a:srgbClr val="FFE701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A9DE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D1EB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A9DE"/>
        </a:lt1>
        <a:dk2>
          <a:srgbClr val="00FF00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D1EB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66"/>
        </a:dk1>
        <a:lt1>
          <a:srgbClr val="00A9DE"/>
        </a:lt1>
        <a:dk2>
          <a:srgbClr val="00FF00"/>
        </a:dk2>
        <a:lt2>
          <a:srgbClr val="111111"/>
        </a:lt2>
        <a:accent1>
          <a:srgbClr val="3366CC"/>
        </a:accent1>
        <a:accent2>
          <a:srgbClr val="05FF05"/>
        </a:accent2>
        <a:accent3>
          <a:srgbClr val="AAD1EB"/>
        </a:accent3>
        <a:accent4>
          <a:srgbClr val="000057"/>
        </a:accent4>
        <a:accent5>
          <a:srgbClr val="ADB9E2"/>
        </a:accent5>
        <a:accent6>
          <a:srgbClr val="04E504"/>
        </a:accent6>
        <a:hlink>
          <a:srgbClr val="00FF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4321</Words>
  <Application>WPS 演示</Application>
  <PresentationFormat>鍦ㄥ睆骞曚笂鏄剧ず</PresentationFormat>
  <Paragraphs>411</Paragraphs>
  <Slides>36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4" baseType="lpstr">
      <vt:lpstr>Arial</vt:lpstr>
      <vt:lpstr>宋体</vt:lpstr>
      <vt:lpstr>Wingdings</vt:lpstr>
      <vt:lpstr>Times New Roman</vt:lpstr>
      <vt:lpstr>微软雅黑</vt:lpstr>
      <vt:lpstr>Arial Unicode MS</vt:lpstr>
      <vt:lpstr>Times New Roman</vt:lpstr>
      <vt:lpstr>Default Design</vt:lpstr>
      <vt:lpstr>PowerPoint 演示文稿</vt:lpstr>
      <vt:lpstr>第1章</vt:lpstr>
      <vt:lpstr> 学习目标 </vt:lpstr>
      <vt:lpstr>全球经济体系 </vt:lpstr>
      <vt:lpstr>经济体系中收入、支出和生产的循环流动</vt:lpstr>
      <vt:lpstr>全球经济体系中，市场具有独特作用</vt:lpstr>
      <vt:lpstr>三种类型的市场</vt:lpstr>
      <vt:lpstr>三种类型的市场</vt:lpstr>
      <vt:lpstr>市场类型</vt:lpstr>
      <vt:lpstr>金融体系</vt:lpstr>
      <vt:lpstr>金融体系</vt:lpstr>
      <vt:lpstr>金融市场和金融体系: 储蓄和投资的渠道 </vt:lpstr>
      <vt:lpstr>金融市场和金融体系: 储蓄和投资的渠道</vt:lpstr>
      <vt:lpstr>全球金融体系</vt:lpstr>
      <vt:lpstr>全球金融体系和金融市场的功能: 储蓄功能</vt:lpstr>
      <vt:lpstr>全球金融体系和金融市场的功能:财富功能</vt:lpstr>
      <vt:lpstr>财富积累的例子</vt:lpstr>
      <vt:lpstr>全球金融体系和金融市场的功能: 流动性功能</vt:lpstr>
      <vt:lpstr>全球金融体系和金融市场的功能:信贷功能</vt:lpstr>
      <vt:lpstr>全球金融体系和金融市场的功能: 支付功能</vt:lpstr>
      <vt:lpstr>全球金融体系和金融市场的功能: 风险管理功能</vt:lpstr>
      <vt:lpstr>全球金融体系和金融市场的功能: 政策功能</vt:lpstr>
      <vt:lpstr>全球金融体系中金融市场的类型</vt:lpstr>
      <vt:lpstr>全球金融体系中金融市场的类型</vt:lpstr>
      <vt:lpstr>全球金融体系中金融市场的类型</vt:lpstr>
      <vt:lpstr>全球金融体系中金融市场的类型</vt:lpstr>
      <vt:lpstr>全球金融体系中金融市场的类型</vt:lpstr>
      <vt:lpstr>联结各种类型市场的因素</vt:lpstr>
      <vt:lpstr>动态的金融体系</vt:lpstr>
      <vt:lpstr>动态的金融体系</vt:lpstr>
      <vt:lpstr>本书结构</vt:lpstr>
      <vt:lpstr>本书结构</vt:lpstr>
      <vt:lpstr>本章回顾</vt:lpstr>
      <vt:lpstr>本章回顾</vt:lpstr>
      <vt:lpstr>本章回顾</vt:lpstr>
      <vt:lpstr>本章回顾</vt:lpstr>
    </vt:vector>
  </TitlesOfParts>
  <Company>McGraw-Hill Irwin</Company>
  <LinksUpToDate>false</LinksUpToDate>
  <SharedDoc>false</SharedDoc>
  <HyperlinksChanged>false</HyperlinksChanged>
  <AppVersion>14.0000</AppVersion>
  <Manager>Katherine Mau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Money and Capital Markets; Rose and Marquis</dc:title>
  <dc:creator>Powerpoint: Dr. Joseph Reising</dc:creator>
  <cp:keywords>Finance, Money, Capital, Markets</cp:keywords>
  <dc:description>Prior Edition Powerpoint: Yee-Tien Fu
Design by Linda Crane, Linda Crane Productions</dc:description>
  <dc:subject>Finance</dc:subject>
  <cp:category>Finance, Markets, Money</cp:category>
  <cp:lastModifiedBy>王晶</cp:lastModifiedBy>
  <cp:revision>179</cp:revision>
  <dcterms:created xsi:type="dcterms:W3CDTF">2003-08-25T19:00:00Z</dcterms:created>
  <dcterms:modified xsi:type="dcterms:W3CDTF">2026-03-13T02:43:05Z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70989A79FCDC43CDB0293FEC8E8E8119_13</vt:lpwstr>
  </property>
</Properties>
</file>