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emf" ContentType="image/x-em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2"/>
  </p:notesMasterIdLst>
  <p:sldIdLst>
    <p:sldId id="328" r:id="rId3"/>
    <p:sldId id="284" r:id="rId4"/>
    <p:sldId id="286" r:id="rId5"/>
    <p:sldId id="288" r:id="rId6"/>
    <p:sldId id="289" r:id="rId7"/>
    <p:sldId id="290" r:id="rId8"/>
    <p:sldId id="291" r:id="rId9"/>
    <p:sldId id="292" r:id="rId10"/>
    <p:sldId id="329" r:id="rId11"/>
    <p:sldId id="293" r:id="rId12"/>
    <p:sldId id="295" r:id="rId13"/>
    <p:sldId id="296" r:id="rId14"/>
    <p:sldId id="297" r:id="rId15"/>
    <p:sldId id="378" r:id="rId16"/>
    <p:sldId id="379" r:id="rId17"/>
    <p:sldId id="298" r:id="rId18"/>
    <p:sldId id="331" r:id="rId19"/>
    <p:sldId id="299" r:id="rId20"/>
    <p:sldId id="416" r:id="rId21"/>
    <p:sldId id="417" r:id="rId22"/>
    <p:sldId id="336" r:id="rId23"/>
    <p:sldId id="302" r:id="rId24"/>
    <p:sldId id="303" r:id="rId25"/>
    <p:sldId id="418" r:id="rId26"/>
    <p:sldId id="496" r:id="rId27"/>
    <p:sldId id="306" r:id="rId28"/>
    <p:sldId id="419" r:id="rId29"/>
    <p:sldId id="307" r:id="rId30"/>
    <p:sldId id="420" r:id="rId31"/>
    <p:sldId id="332" r:id="rId32"/>
    <p:sldId id="451" r:id="rId33"/>
    <p:sldId id="308" r:id="rId34"/>
    <p:sldId id="452" r:id="rId35"/>
    <p:sldId id="309" r:id="rId36"/>
    <p:sldId id="453" r:id="rId37"/>
    <p:sldId id="310" r:id="rId38"/>
    <p:sldId id="311" r:id="rId39"/>
    <p:sldId id="312" r:id="rId40"/>
    <p:sldId id="313" r:id="rId41"/>
    <p:sldId id="314" r:id="rId42"/>
    <p:sldId id="454" r:id="rId43"/>
    <p:sldId id="455" r:id="rId44"/>
    <p:sldId id="315" r:id="rId45"/>
    <p:sldId id="316" r:id="rId46"/>
    <p:sldId id="456" r:id="rId47"/>
    <p:sldId id="317" r:id="rId48"/>
    <p:sldId id="481" r:id="rId49"/>
    <p:sldId id="318" r:id="rId50"/>
    <p:sldId id="338" r:id="rId51"/>
    <p:sldId id="482" r:id="rId52"/>
    <p:sldId id="483" r:id="rId53"/>
    <p:sldId id="334" r:id="rId54"/>
    <p:sldId id="339" r:id="rId55"/>
    <p:sldId id="320" r:id="rId56"/>
    <p:sldId id="321" r:id="rId57"/>
    <p:sldId id="324" r:id="rId58"/>
    <p:sldId id="325" r:id="rId59"/>
    <p:sldId id="326" r:id="rId60"/>
    <p:sldId id="327" r:id="rId61"/>
  </p:sldIdLst>
  <p:sldSz cx="9144000" cy="6858000" type="screen4x3"/>
  <p:notesSz cx="6858000" cy="9144000"/>
  <p:custDataLst>
    <p:tags r:id="rId66"/>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9" d="100"/>
          <a:sy n="69" d="100"/>
        </p:scale>
        <p:origin x="-138" y="-102"/>
      </p:cViewPr>
      <p:guideLst>
        <p:guide orient="horz" pos="2160"/>
        <p:guide pos="2880"/>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6" Type="http://schemas.openxmlformats.org/officeDocument/2006/relationships/tags" Target="tags/tag1.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notesMaster" Target="notesMasters/notesMaster1.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fontAlgn="base"/>
            <a:endParaRPr lang="en-US" sz="1200" strike="noStrike" noProof="1"/>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p>
            <a:pPr lvl="0" algn="r" fontAlgn="base"/>
            <a:endParaRPr lang="en-US" sz="1200" strike="noStrike" noProof="1"/>
          </a:p>
        </p:txBody>
      </p:sp>
      <p:sp>
        <p:nvSpPr>
          <p:cNvPr id="2052" name="幻灯片图像占位符 2051"/>
          <p:cNvSpPr>
            <a:spLocks noGrp="1" noRo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p>
            <a:pPr lvl="0" indent="0"/>
            <a:r>
              <a:rPr lang="en-US" altLang="zh-CN"/>
              <a:t>Click to edit Master text styles</a:t>
            </a:r>
            <a:endParaRPr lang="en-US" altLang="zh-CN"/>
          </a:p>
          <a:p>
            <a:pPr lvl="1" indent="0"/>
            <a:r>
              <a:rPr lang="en-US" altLang="zh-CN"/>
              <a:t>Second level</a:t>
            </a:r>
            <a:endParaRPr lang="en-US" altLang="zh-CN"/>
          </a:p>
          <a:p>
            <a:pPr lvl="2" indent="0"/>
            <a:r>
              <a:rPr lang="en-US" altLang="zh-CN"/>
              <a:t>Third level</a:t>
            </a:r>
            <a:endParaRPr lang="en-US" altLang="zh-CN"/>
          </a:p>
          <a:p>
            <a:pPr lvl="3" indent="0"/>
            <a:r>
              <a:rPr lang="en-US" altLang="zh-CN"/>
              <a:t>Fourth level</a:t>
            </a:r>
            <a:endParaRPr lang="en-US" altLang="zh-CN"/>
          </a:p>
          <a:p>
            <a:pPr lvl="4" indent="0"/>
            <a:r>
              <a:rPr lang="en-US" altLang="zh-CN"/>
              <a:t>Fifth level</a:t>
            </a:r>
            <a:endParaRPr lang="en-US" altLang="zh-CN"/>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p>
            <a:pPr lvl="0" fontAlgn="base"/>
            <a:endParaRPr lang="en-US" sz="1200" strike="noStrike" noProof="1"/>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p>
            <a:pPr lvl="0" algn="r" fontAlgn="base"/>
            <a:fld id="{9A0DB2DC-4C9A-4742-B13C-FB6460FD3503}" type="slidenum">
              <a:rPr lang="en-US" sz="1200" strike="noStrike" noProof="1">
                <a:latin typeface="Arial" panose="020B0604020202020204" pitchFamily="34" charset="0"/>
                <a:ea typeface="Arial" panose="020B0604020202020204" pitchFamily="34" charset="0"/>
                <a:cs typeface="+mn-ea"/>
              </a:rPr>
            </a:fld>
            <a:endParaRPr lang="en-US" sz="1200" strike="noStrike" noProof="1"/>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en-US" strike="noStrike" noProof="1"/>
          </a:p>
        </p:txBody>
      </p:sp>
      <p:sp>
        <p:nvSpPr>
          <p:cNvPr id="5" name="页脚占位符 4"/>
          <p:cNvSpPr>
            <a:spLocks noGrp="1"/>
          </p:cNvSpPr>
          <p:nvPr>
            <p:ph type="ftr" sz="quarter" idx="11"/>
          </p:nvPr>
        </p:nvSpPr>
        <p:spPr/>
        <p:txBody>
          <a:bodyPr/>
          <a:p>
            <a:pPr lvl="0" fontAlgn="base"/>
            <a:endParaRPr lang="en-US"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en-US" strike="noStrike" noProof="1"/>
          </a:p>
        </p:txBody>
      </p:sp>
      <p:sp>
        <p:nvSpPr>
          <p:cNvPr id="5" name="页脚占位符 4"/>
          <p:cNvSpPr>
            <a:spLocks noGrp="1"/>
          </p:cNvSpPr>
          <p:nvPr>
            <p:ph type="ftr" sz="quarter" idx="11"/>
          </p:nvPr>
        </p:nvSpPr>
        <p:spPr/>
        <p:txBody>
          <a:bodyPr/>
          <a:p>
            <a:pPr lvl="0" fontAlgn="base"/>
            <a:endParaRPr lang="en-US"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en-US" strike="noStrike" noProof="1"/>
          </a:p>
        </p:txBody>
      </p:sp>
      <p:sp>
        <p:nvSpPr>
          <p:cNvPr id="5" name="页脚占位符 4"/>
          <p:cNvSpPr>
            <a:spLocks noGrp="1"/>
          </p:cNvSpPr>
          <p:nvPr>
            <p:ph type="ftr" sz="quarter" idx="11"/>
          </p:nvPr>
        </p:nvSpPr>
        <p:spPr/>
        <p:txBody>
          <a:bodyPr/>
          <a:p>
            <a:pPr lvl="0" fontAlgn="base"/>
            <a:endParaRPr lang="en-US"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6637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en-US" strike="noStrike" noProof="1"/>
          </a:p>
        </p:txBody>
      </p:sp>
      <p:sp>
        <p:nvSpPr>
          <p:cNvPr id="6" name="页脚占位符 5"/>
          <p:cNvSpPr>
            <a:spLocks noGrp="1"/>
          </p:cNvSpPr>
          <p:nvPr>
            <p:ph type="ftr" sz="quarter" idx="11"/>
          </p:nvPr>
        </p:nvSpPr>
        <p:spPr/>
        <p:txBody>
          <a:bodyPr/>
          <a:p>
            <a:pPr lvl="0" fontAlgn="base"/>
            <a:endParaRPr lang="en-US"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en-US" strike="noStrike" noProof="1"/>
          </a:p>
        </p:txBody>
      </p:sp>
      <p:sp>
        <p:nvSpPr>
          <p:cNvPr id="8" name="页脚占位符 7"/>
          <p:cNvSpPr>
            <a:spLocks noGrp="1"/>
          </p:cNvSpPr>
          <p:nvPr>
            <p:ph type="ftr" sz="quarter" idx="11"/>
          </p:nvPr>
        </p:nvSpPr>
        <p:spPr/>
        <p:txBody>
          <a:bodyPr/>
          <a:p>
            <a:pPr lvl="0" fontAlgn="base"/>
            <a:endParaRPr lang="en-US" strike="noStrike" noProof="1"/>
          </a:p>
        </p:txBody>
      </p:sp>
      <p:sp>
        <p:nvSpPr>
          <p:cNvPr id="9" name="灯片编号占位符 8"/>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en-US" strike="noStrike" noProof="1"/>
          </a:p>
        </p:txBody>
      </p:sp>
      <p:sp>
        <p:nvSpPr>
          <p:cNvPr id="4" name="页脚占位符 3"/>
          <p:cNvSpPr>
            <a:spLocks noGrp="1"/>
          </p:cNvSpPr>
          <p:nvPr>
            <p:ph type="ftr" sz="quarter" idx="11"/>
          </p:nvPr>
        </p:nvSpPr>
        <p:spPr/>
        <p:txBody>
          <a:bodyPr/>
          <a:p>
            <a:pPr lvl="0" fontAlgn="base"/>
            <a:endParaRPr lang="en-US" strike="noStrike" noProof="1"/>
          </a:p>
        </p:txBody>
      </p:sp>
      <p:sp>
        <p:nvSpPr>
          <p:cNvPr id="5" name="灯片编号占位符 4"/>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en-US" strike="noStrike" noProof="1"/>
          </a:p>
        </p:txBody>
      </p:sp>
      <p:sp>
        <p:nvSpPr>
          <p:cNvPr id="3" name="页脚占位符 2"/>
          <p:cNvSpPr>
            <a:spLocks noGrp="1"/>
          </p:cNvSpPr>
          <p:nvPr>
            <p:ph type="ftr" sz="quarter" idx="11"/>
          </p:nvPr>
        </p:nvSpPr>
        <p:spPr/>
        <p:txBody>
          <a:bodyPr/>
          <a:p>
            <a:pPr lvl="0" fontAlgn="base"/>
            <a:endParaRPr lang="en-US" strike="noStrike" noProof="1"/>
          </a:p>
        </p:txBody>
      </p:sp>
      <p:sp>
        <p:nvSpPr>
          <p:cNvPr id="4" name="灯片编号占位符 3"/>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en-US" strike="noStrike" noProof="1"/>
          </a:p>
        </p:txBody>
      </p:sp>
      <p:sp>
        <p:nvSpPr>
          <p:cNvPr id="6" name="页脚占位符 5"/>
          <p:cNvSpPr>
            <a:spLocks noGrp="1"/>
          </p:cNvSpPr>
          <p:nvPr>
            <p:ph type="ftr" sz="quarter" idx="11"/>
          </p:nvPr>
        </p:nvSpPr>
        <p:spPr/>
        <p:txBody>
          <a:bodyPr/>
          <a:p>
            <a:pPr lvl="0" fontAlgn="base"/>
            <a:endParaRPr lang="en-US"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en-US" strike="noStrike" noProof="1"/>
          </a:p>
        </p:txBody>
      </p:sp>
      <p:sp>
        <p:nvSpPr>
          <p:cNvPr id="6" name="页脚占位符 5"/>
          <p:cNvSpPr>
            <a:spLocks noGrp="1"/>
          </p:cNvSpPr>
          <p:nvPr>
            <p:ph type="ftr" sz="quarter" idx="11"/>
          </p:nvPr>
        </p:nvSpPr>
        <p:spPr/>
        <p:txBody>
          <a:bodyPr/>
          <a:p>
            <a:pPr lvl="0" fontAlgn="base"/>
            <a:endParaRPr lang="en-US" strike="noStrike" noProof="1"/>
          </a:p>
        </p:txBody>
      </p:sp>
      <p:sp>
        <p:nvSpPr>
          <p:cNvPr id="7" name="灯片编号占位符 6"/>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en-US" strike="noStrike" noProof="1"/>
          </a:p>
        </p:txBody>
      </p:sp>
      <p:sp>
        <p:nvSpPr>
          <p:cNvPr id="5" name="页脚占位符 4"/>
          <p:cNvSpPr>
            <a:spLocks noGrp="1"/>
          </p:cNvSpPr>
          <p:nvPr>
            <p:ph type="ftr" sz="quarter" idx="11"/>
          </p:nvPr>
        </p:nvSpPr>
        <p:spPr/>
        <p:txBody>
          <a:bodyPr/>
          <a:p>
            <a:pPr lvl="0" fontAlgn="base"/>
            <a:endParaRPr lang="en-US"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54000"/>
            <a:ext cx="1943100" cy="58420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254000"/>
            <a:ext cx="5716657" cy="58420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en-US" strike="noStrike" noProof="1"/>
          </a:p>
        </p:txBody>
      </p:sp>
      <p:sp>
        <p:nvSpPr>
          <p:cNvPr id="5" name="页脚占位符 4"/>
          <p:cNvSpPr>
            <a:spLocks noGrp="1"/>
          </p:cNvSpPr>
          <p:nvPr>
            <p:ph type="ftr" sz="quarter" idx="11"/>
          </p:nvPr>
        </p:nvSpPr>
        <p:spPr/>
        <p:txBody>
          <a:bodyPr/>
          <a:p>
            <a:pPr lvl="0" fontAlgn="base"/>
            <a:endParaRPr lang="en-US" strike="noStrike" noProof="1"/>
          </a:p>
        </p:txBody>
      </p:sp>
      <p:sp>
        <p:nvSpPr>
          <p:cNvPr id="6" name="灯片编号占位符 5"/>
          <p:cNvSpPr>
            <a:spLocks noGrp="1"/>
          </p:cNvSpPr>
          <p:nvPr>
            <p:ph type="sldNum" sz="quarter" idx="12"/>
          </p:nvPr>
        </p:nvSpPr>
        <p:spPr/>
        <p:txBody>
          <a:bodyPr/>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p>
              <a:pPr lvl="0" indent="0"/>
              <a:endParaRPr lang="zh-CN" altLang="en-US">
                <a:latin typeface="Arial" panose="020B0604020202020204" pitchFamily="34" charset="0"/>
                <a:ea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2800" b="1"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5pPr>
          </a:lstStyle>
          <a:p>
            <a:pPr lvl="0" fontAlgn="base"/>
          </a:p>
        </p:txBody>
      </p:sp>
      <p:sp>
        <p:nvSpPr>
          <p:cNvPr id="1048" name="标题 1047"/>
          <p:cNvSpPr>
            <a:spLocks noGrp="1"/>
          </p:cNvSpPr>
          <p:nvPr>
            <p:ph type="title"/>
          </p:nvPr>
        </p:nvSpPr>
        <p:spPr>
          <a:xfrm>
            <a:off x="685800" y="254000"/>
            <a:ext cx="7772400" cy="1066800"/>
          </a:xfrm>
          <a:prstGeom prst="rect">
            <a:avLst/>
          </a:prstGeom>
          <a:noFill/>
          <a:ln w="9525">
            <a:noFill/>
          </a:ln>
        </p:spPr>
        <p:txBody>
          <a:bodyPr anchor="ctr"/>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685800" y="1663700"/>
            <a:ext cx="7772400" cy="4432300"/>
          </a:xfrm>
          <a:prstGeom prst="rect">
            <a:avLst/>
          </a:prstGeom>
          <a:noFill/>
          <a:ln w="9525">
            <a:noFill/>
          </a:ln>
        </p:spPr>
        <p:txBody>
          <a:bodyPr/>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lvl1pPr>
          </a:lstStyle>
          <a:p>
            <a:pPr lvl="0" fontAlgn="base"/>
            <a:endParaRPr lang="en-US" strike="noStrike" noProof="1"/>
          </a:p>
        </p:txBody>
      </p:sp>
      <p:sp>
        <p:nvSpPr>
          <p:cNvPr id="1051" name="页脚占位符 1050"/>
          <p:cNvSpPr>
            <a:spLocks noGrp="1"/>
          </p:cNvSpPr>
          <p:nvPr>
            <p:ph type="ftr" sz="quarter" idx="3"/>
          </p:nvPr>
        </p:nvSpPr>
        <p:spPr>
          <a:xfrm>
            <a:off x="3124200" y="6248400"/>
            <a:ext cx="2895600" cy="457200"/>
          </a:xfrm>
          <a:prstGeom prst="rect">
            <a:avLst/>
          </a:prstGeom>
          <a:noFill/>
          <a:ln w="9525">
            <a:noFill/>
          </a:ln>
        </p:spPr>
        <p:txBody>
          <a:bodyPr/>
          <a:lstStyle>
            <a:lvl1pPr algn="ctr">
              <a:defRPr sz="1400"/>
            </a:lvl1pPr>
          </a:lstStyle>
          <a:p>
            <a:pPr lvl="0" fontAlgn="base"/>
            <a:endParaRPr lang="en-US" strike="noStrike" noProof="1"/>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lvl1pPr>
          </a:lstStyle>
          <a:p>
            <a:pPr lvl="0" fontAlgn="base"/>
            <a:fld id="{9A0DB2DC-4C9A-4742-B13C-FB6460FD3503}" type="slidenum">
              <a:rPr lang="en-US" strike="noStrike" noProof="1">
                <a:latin typeface="Arial" panose="020B0604020202020204" pitchFamily="34" charset="0"/>
                <a:ea typeface="Arial" panose="020B0604020202020204" pitchFamily="34" charset="0"/>
                <a:cs typeface="+mn-ea"/>
              </a:rPr>
            </a:fld>
            <a:endParaRPr 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250">
        <p:push/>
      </p:transition>
    </mc:Choice>
    <mc:Fallback>
      <p:transition>
        <p:push/>
      </p:transition>
    </mc:Fallback>
  </mc:AlternateContent>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i="0"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2800" b="1"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2800" b="1" i="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3.wmf"/><Relationship Id="rId1"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wmf"/></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18.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图片 3073" descr="try5"/>
          <p:cNvPicPr>
            <a:picLocks noChangeAspect="1"/>
          </p:cNvPicPr>
          <p:nvPr/>
        </p:nvPicPr>
        <p:blipFill>
          <a:blip r:embed="rId1"/>
          <a:stretch>
            <a:fillRect/>
          </a:stretch>
        </p:blipFill>
        <p:spPr>
          <a:xfrm>
            <a:off x="0" y="-11112"/>
            <a:ext cx="9144000" cy="6883400"/>
          </a:xfrm>
          <a:prstGeom prst="rect">
            <a:avLst/>
          </a:prstGeom>
          <a:noFill/>
          <a:ln w="9525">
            <a:noFill/>
          </a:ln>
        </p:spPr>
      </p:pic>
    </p:spTree>
  </p:cSld>
  <p:clrMapOvr>
    <a:masterClrMapping/>
  </p:clrMapOvr>
  <p:transition>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ctrTitle"/>
          </p:nvPr>
        </p:nvSpPr>
        <p:spPr>
          <a:xfrm>
            <a:off x="685800" y="2130425"/>
            <a:ext cx="7772400" cy="1470025"/>
          </a:xfrm>
        </p:spPr>
        <p:txBody>
          <a:bodyPr anchor="ctr"/>
          <a:p>
            <a:pPr algn="l" defTabSz="914400" fontAlgn="base">
              <a:buNone/>
            </a:pPr>
            <a:r>
              <a:rPr lang="zh-CN" altLang="en-US" sz="3800" strike="noStrike" kern="1200" baseline="0" noProof="1" dirty="0">
                <a:latin typeface="Arial" panose="020B0604020202020204" pitchFamily="34" charset="0"/>
                <a:ea typeface="宋体" panose="02010600030101010101" pitchFamily="2" charset="-122"/>
              </a:rPr>
              <a:t>                        第</a:t>
            </a:r>
            <a:r>
              <a:rPr lang="en-US" altLang="x-none" sz="3800" strike="noStrike" kern="1200" baseline="0" noProof="1" dirty="0">
                <a:latin typeface="Arial" panose="020B0604020202020204" pitchFamily="34" charset="0"/>
                <a:ea typeface="宋体" panose="02010600030101010101" pitchFamily="2" charset="-122"/>
              </a:rPr>
              <a:t>7</a:t>
            </a:r>
            <a:r>
              <a:rPr lang="zh-CN" altLang="en-US" sz="3800" strike="noStrike" kern="1200" baseline="0" noProof="1" dirty="0">
                <a:latin typeface="Arial" panose="020B0604020202020204" pitchFamily="34" charset="0"/>
                <a:ea typeface="宋体" panose="02010600030101010101" pitchFamily="2" charset="-122"/>
              </a:rPr>
              <a:t>章</a:t>
            </a:r>
            <a:endParaRPr lang="zh-CN" altLang="en-US" sz="3800" strike="noStrike" kern="1200" baseline="0" noProof="1" dirty="0">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827088" y="3886200"/>
            <a:ext cx="7820025" cy="1752600"/>
          </a:xfrm>
        </p:spPr>
        <p:txBody>
          <a:bodyPr/>
          <a:p>
            <a:pPr defTabSz="914400" fontAlgn="base">
              <a:buFont typeface="Wingdings" panose="05000000000000000000" pitchFamily="2" charset="2"/>
              <a:buNone/>
            </a:pPr>
            <a:r>
              <a:rPr lang="zh-CN" altLang="en-US" sz="3200" strike="noStrike" kern="1200" baseline="0" noProof="1" dirty="0">
                <a:latin typeface="Arial" panose="020B0604020202020204" pitchFamily="34" charset="0"/>
                <a:ea typeface="宋体" panose="02010600030101010101" pitchFamily="2" charset="-122"/>
              </a:rPr>
              <a:t>通货膨胀、收益率曲线和久期</a:t>
            </a:r>
            <a:r>
              <a:rPr lang="en-US" altLang="zh-CN" sz="3200" strike="noStrike" kern="1200" baseline="0" noProof="1" dirty="0">
                <a:latin typeface="Arial" panose="020B0604020202020204" pitchFamily="34" charset="0"/>
                <a:ea typeface="宋体" panose="02010600030101010101" pitchFamily="2" charset="-122"/>
              </a:rPr>
              <a:t>:</a:t>
            </a:r>
            <a:endParaRPr lang="en-US" altLang="zh-CN" sz="3200" strike="noStrike" kern="1200" baseline="0" noProof="1" dirty="0">
              <a:latin typeface="Arial" panose="020B0604020202020204" pitchFamily="34" charset="0"/>
              <a:ea typeface="宋体" panose="02010600030101010101" pitchFamily="2" charset="-122"/>
            </a:endParaRPr>
          </a:p>
          <a:p>
            <a:pPr defTabSz="914400" fontAlgn="base">
              <a:buFont typeface="Wingdings" panose="05000000000000000000" pitchFamily="2" charset="2"/>
              <a:buNone/>
            </a:pPr>
            <a:r>
              <a:rPr lang="zh-CN" altLang="en-US" sz="3200" strike="noStrike" kern="1200" baseline="0" noProof="1" dirty="0">
                <a:latin typeface="Arial" panose="020B0604020202020204" pitchFamily="34" charset="0"/>
                <a:ea typeface="宋体" panose="02010600030101010101" pitchFamily="2" charset="-122"/>
              </a:rPr>
              <a:t>对利率和资产价格的影响</a:t>
            </a:r>
            <a:endParaRPr lang="zh-CN" altLang="en-US" sz="3200" strike="noStrike" kern="1200" baseline="0" noProof="1" dirty="0">
              <a:latin typeface="Arial" panose="020B0604020202020204" pitchFamily="34"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charRg st="0" end="32"/>
                                            </p:txEl>
                                          </p:spTgt>
                                        </p:tgtEl>
                                        <p:attrNameLst>
                                          <p:attrName>style.visibility</p:attrName>
                                        </p:attrNameLst>
                                      </p:cBhvr>
                                      <p:to>
                                        <p:strVal val="visible"/>
                                      </p:to>
                                    </p:set>
                                    <p:animEffect transition="in" filter="dissolve">
                                      <p:cBhvr>
                                        <p:cTn id="7" dur="500"/>
                                        <p:tgtEl>
                                          <p:spTgt spid="4099">
                                            <p:txEl>
                                              <p:charRg st="0" end="3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9">
                                            <p:txEl>
                                              <p:charRg st="1" end="1"/>
                                            </p:txEl>
                                          </p:spTgt>
                                        </p:tgtEl>
                                        <p:attrNameLst>
                                          <p:attrName>style.visibility</p:attrName>
                                        </p:attrNameLst>
                                      </p:cBhvr>
                                      <p:to>
                                        <p:strVal val="visible"/>
                                      </p:to>
                                    </p:set>
                                    <p:animEffect transition="in" filter="dissolve">
                                      <p:cBhvr>
                                        <p:cTn id="12" dur="500"/>
                                        <p:tgtEl>
                                          <p:spTgt spid="4099">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457200" y="274638"/>
            <a:ext cx="8229600" cy="1143000"/>
          </a:xfrm>
        </p:spPr>
        <p:txBody>
          <a:bodyPr anchor="ctr"/>
          <a:p>
            <a:pPr fontAlgn="base"/>
            <a:r>
              <a:rPr lang="zh-CN" altLang="en-US" strike="noStrike" noProof="1" dirty="0">
                <a:ea typeface="宋体" panose="02010600030101010101" pitchFamily="2" charset="-122"/>
                <a:sym typeface="Wingdings" panose="05000000000000000000" pitchFamily="2" charset="2"/>
              </a:rPr>
              <a:t> </a:t>
            </a:r>
            <a:r>
              <a:rPr lang="zh-CN" altLang="en-US" strike="noStrike" noProof="1" dirty="0">
                <a:ea typeface="宋体" panose="02010600030101010101" pitchFamily="2" charset="-122"/>
              </a:rPr>
              <a:t>学习目标</a:t>
            </a:r>
            <a:r>
              <a:rPr lang="en-US" altLang="x-none" strike="noStrike" noProof="1" dirty="0">
                <a:ea typeface="宋体" panose="02010600030101010101" pitchFamily="2" charset="-122"/>
                <a:sym typeface="Wingdings" panose="05000000000000000000" pitchFamily="2" charset="2"/>
              </a:rPr>
              <a:t></a:t>
            </a:r>
            <a:endParaRPr lang="en-US" altLang="x-none" strike="noStrike" noProof="1" dirty="0">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457200" y="1641475"/>
            <a:ext cx="8229600" cy="4994275"/>
          </a:xfrm>
        </p:spPr>
        <p:txBody>
          <a:bodyPr/>
          <a:p>
            <a:pPr marL="342900" indent="-342900" fontAlgn="base"/>
            <a:r>
              <a:rPr lang="zh-CN" altLang="en-US" sz="2800" strike="noStrike" noProof="1" dirty="0">
                <a:ea typeface="宋体" panose="02010600030101010101" pitchFamily="2" charset="-122"/>
              </a:rPr>
              <a:t>认识什么是通货膨胀，以及通货膨胀如何影响利率和金融资产价格。</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关于费雪效应。</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了解通胀、经济变化对利率的影响。</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认识通货膨胀与股票价格的关系。</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了解</a:t>
            </a:r>
            <a:r>
              <a:rPr lang="en-US" altLang="zh-CN" sz="2800" strike="noStrike" noProof="1" dirty="0">
                <a:ea typeface="宋体" panose="02010600030101010101" pitchFamily="2" charset="-122"/>
              </a:rPr>
              <a:t>TIPS</a:t>
            </a:r>
            <a:r>
              <a:rPr lang="zh-CN" altLang="en-US" sz="2800" strike="noStrike" noProof="1" dirty="0">
                <a:ea typeface="宋体" panose="02010600030101010101" pitchFamily="2" charset="-122"/>
              </a:rPr>
              <a:t>和其他通胀指数化工具。</a:t>
            </a:r>
            <a:endParaRPr lang="en-US" altLang="x-none" sz="2800" strike="noStrike" noProof="1" dirty="0">
              <a:ea typeface="宋体" panose="02010600030101010101" pitchFamily="2" charset="-122"/>
            </a:endParaRPr>
          </a:p>
          <a:p>
            <a:pPr marL="342900" indent="-342900" algn="l" fontAlgn="base">
              <a:buClr>
                <a:srgbClr val="E8004D"/>
              </a:buClr>
            </a:pPr>
            <a:r>
              <a:rPr lang="zh-CN" altLang="en-US" sz="2800" strike="noStrike" noProof="1" dirty="0">
                <a:ea typeface="宋体" panose="02010600030101010101" pitchFamily="2" charset="-122"/>
              </a:rPr>
              <a:t>了解收益率曲线是如何形成的，理解收益率曲线的决定因素及有关理论。</a:t>
            </a:r>
            <a:endParaRPr lang="zh-CN" altLang="en-US" sz="2800" strike="noStrike" noProof="1" dirty="0">
              <a:ea typeface="宋体" panose="02010600030101010101" pitchFamily="2" charset="-122"/>
            </a:endParaRPr>
          </a:p>
          <a:p>
            <a:pPr marL="342900" indent="-342900" algn="l" fontAlgn="base">
              <a:buClr>
                <a:srgbClr val="E8004D"/>
              </a:buClr>
            </a:pPr>
            <a:r>
              <a:rPr lang="zh-CN" altLang="en-US" sz="2800" strike="noStrike" noProof="1" dirty="0">
                <a:solidFill>
                  <a:srgbClr val="FFFFFF"/>
                </a:solidFill>
                <a:ea typeface="宋体" panose="02010600030101010101" pitchFamily="2" charset="-122"/>
                <a:sym typeface="+mn-ea"/>
              </a:rPr>
              <a:t>关于收益率曲线的应用。</a:t>
            </a:r>
            <a:endParaRPr lang="en-US" altLang="x-none" sz="2800" strike="noStrike" noProof="1" dirty="0">
              <a:ea typeface="宋体" panose="02010600030101010101" pitchFamily="2" charset="-122"/>
            </a:endParaRPr>
          </a:p>
          <a:p>
            <a:pPr marL="342900" indent="-342900" algn="l" fontAlgn="base">
              <a:buClr>
                <a:srgbClr val="E8004D"/>
              </a:buClr>
            </a:pPr>
            <a:r>
              <a:rPr lang="zh-CN" altLang="en-US" sz="2800" strike="noStrike" noProof="1" dirty="0">
                <a:solidFill>
                  <a:srgbClr val="FFFFFF"/>
                </a:solidFill>
                <a:ea typeface="宋体" panose="02010600030101010101" pitchFamily="2" charset="-122"/>
                <a:sym typeface="+mn-ea"/>
              </a:rPr>
              <a:t>理解久期、价格弹性、凸性和组合避险策略。</a:t>
            </a:r>
            <a:endParaRPr lang="en-US" altLang="x-none" sz="2800" strike="noStrike" noProof="1" dirty="0">
              <a:ea typeface="宋体" panose="02010600030101010101" pitchFamily="2" charset="-122"/>
            </a:endParaRPr>
          </a:p>
        </p:txBody>
      </p:sp>
      <p:sp>
        <p:nvSpPr>
          <p:cNvPr id="2" name="文本框 512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charRg st="0" end="33"/>
                                            </p:txEl>
                                          </p:spTgt>
                                        </p:tgtEl>
                                        <p:attrNameLst>
                                          <p:attrName>style.visibility</p:attrName>
                                        </p:attrNameLst>
                                      </p:cBhvr>
                                      <p:to>
                                        <p:strVal val="visible"/>
                                      </p:to>
                                    </p:set>
                                    <p:animEffect transition="in" filter="dissolve">
                                      <p:cBhvr>
                                        <p:cTn id="7" dur="500"/>
                                        <p:tgtEl>
                                          <p:spTgt spid="5123">
                                            <p:txEl>
                                              <p:charRg st="0" end="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charRg st="33" end="68"/>
                                            </p:txEl>
                                          </p:spTgt>
                                        </p:tgtEl>
                                        <p:attrNameLst>
                                          <p:attrName>style.visibility</p:attrName>
                                        </p:attrNameLst>
                                      </p:cBhvr>
                                      <p:to>
                                        <p:strVal val="visible"/>
                                      </p:to>
                                    </p:set>
                                    <p:animEffect transition="in" filter="dissolve">
                                      <p:cBhvr>
                                        <p:cTn id="12" dur="500"/>
                                        <p:tgtEl>
                                          <p:spTgt spid="5123">
                                            <p:txEl>
                                              <p:charRg st="33" end="6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xfrm>
            <a:off x="457200" y="304800"/>
            <a:ext cx="8229600" cy="1143000"/>
          </a:xfrm>
        </p:spPr>
        <p:txBody>
          <a:bodyPr anchor="ctr"/>
          <a:p>
            <a:pPr fontAlgn="base"/>
            <a:r>
              <a:rPr lang="zh-CN" altLang="en-US" sz="3200" strike="noStrike" noProof="1" dirty="0">
                <a:ea typeface="宋体" panose="02010600030101010101" pitchFamily="2" charset="-122"/>
              </a:rPr>
              <a:t>导言</a:t>
            </a:r>
            <a:endParaRPr lang="zh-CN" altLang="en-US" sz="3200" strike="noStrike" noProof="1" dirty="0">
              <a:ea typeface="宋体" panose="02010600030101010101" pitchFamily="2" charset="-122"/>
            </a:endParaRPr>
          </a:p>
        </p:txBody>
      </p:sp>
      <p:sp>
        <p:nvSpPr>
          <p:cNvPr id="7171" name="文本占位符 7170"/>
          <p:cNvSpPr>
            <a:spLocks noGrp="1"/>
          </p:cNvSpPr>
          <p:nvPr>
            <p:ph idx="1"/>
          </p:nvPr>
        </p:nvSpPr>
        <p:spPr>
          <a:xfrm>
            <a:off x="444500" y="1752600"/>
            <a:ext cx="8229600" cy="4894263"/>
          </a:xfrm>
        </p:spPr>
        <p:txBody>
          <a:bodyPr/>
          <a:p>
            <a:pPr marL="342900" indent="-342900" fontAlgn="base"/>
            <a:r>
              <a:rPr lang="zh-CN" altLang="en-US" sz="2800" strike="noStrike" noProof="1" dirty="0">
                <a:ea typeface="宋体" panose="02010600030101010101" pitchFamily="2" charset="-122"/>
              </a:rPr>
              <a:t>国库券、中长期国债、市政债券、公司债券、股票、银行贷款等的不同利率（收益率）即有趋势性的共同变化，也有之间的差额变化，这是如何决定的？</a:t>
            </a:r>
            <a:endParaRPr lang="zh-CN" altLang="en-US" sz="2800" strike="noStrike" noProof="1" dirty="0">
              <a:ea typeface="宋体" panose="02010600030101010101" pitchFamily="2" charset="-122"/>
            </a:endParaRPr>
          </a:p>
          <a:p>
            <a:pPr marL="342900" indent="-342900" fontAlgn="base"/>
            <a:endParaRPr lang="en-US" altLang="x-none"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了解造成这些利率差异的因素，能够给投资者和储户在选择金融资产组合时提供非常重要的帮助。</a:t>
            </a:r>
            <a:endParaRPr lang="en-US" altLang="x-none" sz="2800" strike="noStrike" noProof="1" dirty="0">
              <a:ea typeface="宋体" panose="02010600030101010101" pitchFamily="2" charset="-122"/>
            </a:endParaRPr>
          </a:p>
        </p:txBody>
      </p:sp>
      <p:sp>
        <p:nvSpPr>
          <p:cNvPr id="6147" name="文本框 717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50">
        <p:push/>
      </p:transition>
    </mc:Choice>
    <mc:Fallback>
      <p:transition>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charRg st="0" end="49"/>
                                            </p:txEl>
                                          </p:spTgt>
                                        </p:tgtEl>
                                        <p:attrNameLst>
                                          <p:attrName>style.visibility</p:attrName>
                                        </p:attrNameLst>
                                      </p:cBhvr>
                                      <p:to>
                                        <p:strVal val="visible"/>
                                      </p:to>
                                    </p:set>
                                    <p:animEffect transition="in" filter="dissolve">
                                      <p:cBhvr>
                                        <p:cTn id="7" dur="500"/>
                                        <p:tgtEl>
                                          <p:spTgt spid="7171">
                                            <p:txEl>
                                              <p:charRg st="0"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457200" y="274638"/>
            <a:ext cx="8229600" cy="9906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8195" name="文本占位符 8194"/>
          <p:cNvSpPr>
            <a:spLocks noGrp="1"/>
          </p:cNvSpPr>
          <p:nvPr>
            <p:ph idx="1"/>
          </p:nvPr>
        </p:nvSpPr>
        <p:spPr>
          <a:xfrm>
            <a:off x="599440" y="2731770"/>
            <a:ext cx="8229600" cy="1966595"/>
          </a:xfrm>
        </p:spPr>
        <p:txBody>
          <a:bodyPr/>
          <a:p>
            <a:pPr marL="342900" indent="-342900" fontAlgn="base"/>
            <a:r>
              <a:rPr lang="zh-CN" altLang="en-US" sz="2800" strike="noStrike" noProof="1" dirty="0">
                <a:solidFill>
                  <a:schemeClr val="folHlink"/>
                </a:solidFill>
                <a:ea typeface="宋体" panose="02010600030101010101" pitchFamily="2" charset="-122"/>
              </a:rPr>
              <a:t>通货膨胀</a:t>
            </a:r>
            <a:r>
              <a:rPr lang="zh-CN" altLang="en-US" sz="2800" strike="noStrike" noProof="1" dirty="0">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通常被定义为所</a:t>
            </a:r>
            <a:r>
              <a:rPr lang="zh-CN" altLang="en-US" sz="2800" strike="noStrike" noProof="1" dirty="0">
                <a:ea typeface="宋体" panose="02010600030101010101" pitchFamily="2" charset="-122"/>
              </a:rPr>
              <a:t>有商品和服务平均价格水平的上涨。</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sym typeface="+mn-ea"/>
              </a:rPr>
              <a:t>根据历史经验，通货膨胀率与利率具有非常高的相关性。</a:t>
            </a:r>
            <a:endParaRPr lang="en-US" altLang="x-none" sz="2800" strike="noStrike" noProof="1" dirty="0">
              <a:ea typeface="宋体" panose="02010600030101010101" pitchFamily="2" charset="-122"/>
            </a:endParaRPr>
          </a:p>
        </p:txBody>
      </p:sp>
      <p:sp>
        <p:nvSpPr>
          <p:cNvPr id="7171" name="文本框 8222"/>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charRg st="0" end="25"/>
                                            </p:txEl>
                                          </p:spTgt>
                                        </p:tgtEl>
                                        <p:attrNameLst>
                                          <p:attrName>style.visibility</p:attrName>
                                        </p:attrNameLst>
                                      </p:cBhvr>
                                      <p:to>
                                        <p:strVal val="visible"/>
                                      </p:to>
                                    </p:set>
                                    <p:animEffect transition="in" filter="dissolve">
                                      <p:cBhvr>
                                        <p:cTn id="7" dur="500"/>
                                        <p:tgtEl>
                                          <p:spTgt spid="8195">
                                            <p:txEl>
                                              <p:charRg st="0" end="2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xfrm>
            <a:off x="457200" y="274638"/>
            <a:ext cx="8229600" cy="973138"/>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8194" name="文本框 921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877570" y="1538605"/>
            <a:ext cx="7245985" cy="5121910"/>
          </a:xfrm>
          <a:prstGeom prst="rect">
            <a:avLst/>
          </a:prstGeom>
        </p:spPr>
      </p:pic>
    </p:spTree>
  </p:cSld>
  <p:clrMapOvr>
    <a:masterClrMapping/>
  </p:clrMapOvr>
  <p:transition>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a:xfrm>
            <a:off x="457200" y="304800"/>
            <a:ext cx="8229600" cy="1143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10243" name="文本占位符 10242"/>
          <p:cNvSpPr>
            <a:spLocks noGrp="1"/>
          </p:cNvSpPr>
          <p:nvPr>
            <p:ph idx="1"/>
          </p:nvPr>
        </p:nvSpPr>
        <p:spPr>
          <a:xfrm>
            <a:off x="457200" y="1676400"/>
            <a:ext cx="8362950" cy="4678363"/>
          </a:xfrm>
        </p:spPr>
        <p:txBody>
          <a:bodyPr/>
          <a:p>
            <a:pPr algn="l" fontAlgn="base">
              <a:lnSpc>
                <a:spcPct val="100000"/>
              </a:lnSpc>
            </a:pPr>
            <a:r>
              <a:rPr lang="zh-CN" altLang="en-US" sz="2800" strike="noStrike" noProof="1" dirty="0">
                <a:ea typeface="宋体" panose="02010600030101010101" pitchFamily="2" charset="-122"/>
                <a:sym typeface="+mn-ea"/>
              </a:rPr>
              <a:t>名义利率与实际利率</a:t>
            </a:r>
            <a:endParaRPr lang="zh-CN" altLang="en-US" sz="2800" strike="noStrike" noProof="1" dirty="0">
              <a:ea typeface="宋体" panose="02010600030101010101" pitchFamily="2" charset="-122"/>
            </a:endParaRPr>
          </a:p>
          <a:p>
            <a:pPr lvl="1" algn="l" fontAlgn="base">
              <a:lnSpc>
                <a:spcPct val="100000"/>
              </a:lnSpc>
            </a:pPr>
            <a:r>
              <a:rPr lang="zh-CN" altLang="en-US" sz="2800" strike="noStrike" noProof="1" dirty="0">
                <a:ea typeface="宋体" panose="02010600030101010101" pitchFamily="2" charset="-122"/>
                <a:sym typeface="+mn-ea"/>
              </a:rPr>
              <a:t>名义利率：证券或贷款的约定利率。</a:t>
            </a:r>
            <a:endParaRPr lang="en-US" altLang="x-none" sz="2800" strike="noStrike" noProof="1" dirty="0">
              <a:ea typeface="宋体" panose="02010600030101010101" pitchFamily="2" charset="-122"/>
            </a:endParaRPr>
          </a:p>
          <a:p>
            <a:pPr lvl="1" algn="l" fontAlgn="base">
              <a:lnSpc>
                <a:spcPct val="100000"/>
              </a:lnSpc>
            </a:pPr>
            <a:r>
              <a:rPr lang="zh-CN" altLang="en-US" sz="2800" strike="noStrike" noProof="1" dirty="0">
                <a:ea typeface="宋体" panose="02010600030101010101" pitchFamily="2" charset="-122"/>
                <a:sym typeface="+mn-ea"/>
              </a:rPr>
              <a:t>实际利率：以实际购买力衡量的投资者或贷款人的收益率。</a:t>
            </a:r>
            <a:endParaRPr lang="zh-CN" altLang="en-US" sz="2800" strike="noStrike" noProof="1" dirty="0">
              <a:ea typeface="宋体" panose="02010600030101010101" pitchFamily="2" charset="-122"/>
            </a:endParaRPr>
          </a:p>
          <a:p>
            <a:pPr lvl="1" algn="l" fontAlgn="base">
              <a:lnSpc>
                <a:spcPct val="100000"/>
              </a:lnSpc>
            </a:pPr>
            <a:r>
              <a:rPr lang="zh-CN" altLang="en-US" sz="2800" strike="noStrike" noProof="1" dirty="0">
                <a:ea typeface="宋体" panose="02010600030101010101" pitchFamily="2" charset="-122"/>
                <a:sym typeface="+mn-ea"/>
              </a:rPr>
              <a:t>在通货膨胀时期，实际利率将低于名义利率。</a:t>
            </a:r>
            <a:endParaRPr lang="zh-CN" altLang="en-US" sz="2800" strike="noStrike" noProof="1" dirty="0">
              <a:ea typeface="宋体" panose="02010600030101010101" pitchFamily="2" charset="-122"/>
            </a:endParaRPr>
          </a:p>
          <a:p>
            <a:pPr marL="342900" indent="-342900" fontAlgn="base">
              <a:lnSpc>
                <a:spcPct val="90000"/>
              </a:lnSpc>
            </a:pPr>
            <a:r>
              <a:rPr lang="zh-CN" altLang="en-US" sz="2800" strike="noStrike" noProof="1" dirty="0">
                <a:ea typeface="宋体" panose="02010600030101010101" pitchFamily="2" charset="-122"/>
              </a:rPr>
              <a:t>通货膨胀溢价</a:t>
            </a:r>
            <a:endParaRPr lang="zh-CN" altLang="en-US"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衡量金融市场上，贷款人或投资者将预期通货膨胀率加到利率上的部分。</a:t>
            </a:r>
            <a:endParaRPr lang="en-US" altLang="x-none" sz="2800" strike="noStrike" noProof="1" dirty="0">
              <a:ea typeface="宋体" panose="02010600030101010101" pitchFamily="2" charset="-122"/>
            </a:endParaRPr>
          </a:p>
        </p:txBody>
      </p:sp>
      <p:sp>
        <p:nvSpPr>
          <p:cNvPr id="9219" name="文本框 1024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charRg st="0" end="10"/>
                                            </p:txEl>
                                          </p:spTgt>
                                        </p:tgtEl>
                                        <p:attrNameLst>
                                          <p:attrName>style.visibility</p:attrName>
                                        </p:attrNameLst>
                                      </p:cBhvr>
                                      <p:to>
                                        <p:strVal val="visible"/>
                                      </p:to>
                                    </p:set>
                                    <p:animEffect transition="in" filter="dissolve">
                                      <p:cBhvr>
                                        <p:cTn id="7" dur="500"/>
                                        <p:tgtEl>
                                          <p:spTgt spid="10243">
                                            <p:txEl>
                                              <p:charRg st="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通货膨胀与利率</a:t>
            </a:r>
            <a:endParaRPr lang="en-US" altLang="x-none" sz="3200" strike="noStrike" noProof="1" dirty="0">
              <a:ea typeface="宋体" panose="02010600030101010101" pitchFamily="2" charset="-122"/>
            </a:endParaRPr>
          </a:p>
        </p:txBody>
      </p:sp>
      <p:sp>
        <p:nvSpPr>
          <p:cNvPr id="11267" name="文本占位符 11266"/>
          <p:cNvSpPr>
            <a:spLocks noGrp="1"/>
          </p:cNvSpPr>
          <p:nvPr>
            <p:ph idx="1"/>
          </p:nvPr>
        </p:nvSpPr>
        <p:spPr>
          <a:xfrm>
            <a:off x="457200" y="1600200"/>
            <a:ext cx="8686800" cy="4525963"/>
          </a:xfrm>
        </p:spPr>
        <p:txBody>
          <a:bodyPr/>
          <a:p>
            <a:pPr algn="l" fontAlgn="base"/>
            <a:r>
              <a:rPr lang="zh-CN" altLang="en-US" sz="2800" strike="noStrike" noProof="1" dirty="0">
                <a:ea typeface="宋体" panose="02010600030101010101" pitchFamily="2" charset="-122"/>
                <a:sym typeface="+mn-ea"/>
              </a:rPr>
              <a:t>费雪效应</a:t>
            </a:r>
            <a:endParaRPr lang="zh-CN" altLang="en-US"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经济学家欧文</a:t>
            </a:r>
            <a:r>
              <a:rPr lang="en-US" altLang="x-none" strike="noStrike" noProof="1" dirty="0">
                <a:ea typeface="宋体" panose="02010600030101010101" pitchFamily="2" charset="-122"/>
                <a:sym typeface="+mn-ea"/>
              </a:rPr>
              <a:t>•</a:t>
            </a:r>
            <a:r>
              <a:rPr lang="zh-CN" altLang="en-US" strike="noStrike" noProof="1" dirty="0">
                <a:ea typeface="宋体" panose="02010600030101010101" pitchFamily="2" charset="-122"/>
                <a:sym typeface="+mn-ea"/>
              </a:rPr>
              <a:t>费雪在</a:t>
            </a:r>
            <a:r>
              <a:rPr lang="en-US" altLang="x-none" strike="noStrike" noProof="1" dirty="0">
                <a:ea typeface="宋体" panose="02010600030101010101" pitchFamily="2" charset="-122"/>
                <a:sym typeface="+mn-ea"/>
              </a:rPr>
              <a:t>1896</a:t>
            </a:r>
            <a:r>
              <a:rPr lang="zh-CN" altLang="en-US" strike="noStrike" noProof="1" dirty="0">
                <a:ea typeface="宋体" panose="02010600030101010101" pitchFamily="2" charset="-122"/>
                <a:sym typeface="+mn-ea"/>
              </a:rPr>
              <a:t>的经典文献中首次提出。</a:t>
            </a:r>
            <a:endParaRPr lang="zh-CN" altLang="en-US" strike="noStrike" noProof="1" dirty="0">
              <a:ea typeface="宋体" panose="02010600030101010101" pitchFamily="2" charset="-122"/>
              <a:sym typeface="+mn-ea"/>
            </a:endParaRPr>
          </a:p>
          <a:p>
            <a:pPr lvl="1" algn="l" fontAlgn="base"/>
            <a:r>
              <a:rPr lang="zh-CN" altLang="en-US" strike="noStrike" noProof="1" dirty="0">
                <a:ea typeface="宋体" panose="02010600030101010101" pitchFamily="2" charset="-122"/>
                <a:sym typeface="+mn-ea"/>
              </a:rPr>
              <a:t>名义利率与</a:t>
            </a:r>
            <a:r>
              <a:rPr lang="zh-CN" altLang="en-US" sz="2800" strike="noStrike" noProof="1" dirty="0">
                <a:ea typeface="宋体" panose="02010600030101010101" pitchFamily="2" charset="-122"/>
                <a:sym typeface="+mn-ea"/>
              </a:rPr>
              <a:t>实际利率的关系：</a:t>
            </a:r>
            <a:endParaRPr lang="zh-CN" altLang="en-US" sz="2800" strike="noStrike" noProof="1" dirty="0">
              <a:ea typeface="宋体" panose="02010600030101010101" pitchFamily="2" charset="-122"/>
              <a:sym typeface="+mn-ea"/>
            </a:endParaRPr>
          </a:p>
          <a:p>
            <a:pPr marL="342900" lvl="1" indent="0" algn="l" fontAlgn="base">
              <a:buNone/>
            </a:pPr>
            <a:r>
              <a:rPr lang="zh-CN" altLang="en-US" sz="2400" strike="noStrike" noProof="1" dirty="0" smtClean="0">
                <a:sym typeface="+mn-ea"/>
              </a:rPr>
              <a:t>   名义</a:t>
            </a:r>
            <a:r>
              <a:rPr lang="zh-CN" altLang="en-US" sz="2400" strike="noStrike" noProof="1" dirty="0">
                <a:sym typeface="+mn-ea"/>
              </a:rPr>
              <a:t>利率</a:t>
            </a:r>
            <a:r>
              <a:rPr lang="en-US" altLang="zh-CN" sz="2400" strike="noStrike" noProof="1" dirty="0">
                <a:sym typeface="+mn-ea"/>
              </a:rPr>
              <a:t>=</a:t>
            </a:r>
            <a:r>
              <a:rPr lang="zh-CN" altLang="en-US" sz="2400" strike="noStrike" noProof="1" dirty="0">
                <a:sym typeface="+mn-ea"/>
              </a:rPr>
              <a:t>预期实际利率</a:t>
            </a:r>
            <a:r>
              <a:rPr lang="en-US" altLang="zh-CN" sz="2400" strike="noStrike" noProof="1" dirty="0">
                <a:sym typeface="+mn-ea"/>
              </a:rPr>
              <a:t>+</a:t>
            </a:r>
            <a:r>
              <a:rPr lang="zh-CN" altLang="en-US" sz="2400" strike="noStrike" noProof="1" dirty="0" smtClean="0">
                <a:sym typeface="+mn-ea"/>
              </a:rPr>
              <a:t>通货膨胀溢价</a:t>
            </a:r>
            <a:endParaRPr lang="zh-CN" altLang="en-US" sz="2400" strike="noStrike" noProof="1" dirty="0" smtClean="0">
              <a:sym typeface="+mn-ea"/>
            </a:endParaRPr>
          </a:p>
          <a:p>
            <a:pPr marL="342900" lvl="1" indent="0" algn="l" fontAlgn="base">
              <a:buNone/>
            </a:pPr>
            <a:r>
              <a:rPr lang="zh-CN" altLang="en-US" sz="2400" strike="noStrike" noProof="1" dirty="0" smtClean="0">
                <a:sym typeface="+mn-ea"/>
              </a:rPr>
              <a:t>                    </a:t>
            </a:r>
            <a:r>
              <a:rPr lang="en-US" altLang="zh-CN" sz="2400" strike="noStrike" noProof="1" dirty="0" smtClean="0">
                <a:sym typeface="+mn-ea"/>
              </a:rPr>
              <a:t>+</a:t>
            </a:r>
            <a:r>
              <a:rPr lang="zh-CN" altLang="en-US" sz="2400" strike="noStrike" noProof="1" dirty="0" smtClean="0">
                <a:sym typeface="+mn-ea"/>
              </a:rPr>
              <a:t>预期</a:t>
            </a:r>
            <a:r>
              <a:rPr lang="zh-CN" altLang="en-US" sz="2400" strike="noStrike" noProof="1" dirty="0">
                <a:sym typeface="+mn-ea"/>
              </a:rPr>
              <a:t>实际利率</a:t>
            </a:r>
            <a:r>
              <a:rPr lang="en-US" altLang="zh-CN" sz="2400" strike="noStrike" noProof="1" dirty="0">
                <a:sym typeface="+mn-ea"/>
              </a:rPr>
              <a:t>×</a:t>
            </a:r>
            <a:r>
              <a:rPr lang="zh-CN" altLang="en-US" sz="2400" strike="noStrike" noProof="1" dirty="0">
                <a:sym typeface="+mn-ea"/>
              </a:rPr>
              <a:t>通货膨胀率</a:t>
            </a:r>
            <a:endParaRPr lang="zh-CN" altLang="en-US" sz="24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上述关系源于：</a:t>
            </a:r>
            <a:endParaRPr lang="zh-CN" altLang="en-US" sz="2800" strike="noStrike" noProof="1" dirty="0">
              <a:ea typeface="宋体" panose="02010600030101010101" pitchFamily="2" charset="-122"/>
              <a:sym typeface="+mn-ea"/>
            </a:endParaRPr>
          </a:p>
          <a:p>
            <a:pPr marL="342900" lvl="1" indent="0" algn="l" fontAlgn="base">
              <a:buNone/>
            </a:pPr>
            <a:r>
              <a:rPr lang="zh-CN" altLang="en-US" sz="2400" strike="noStrike" noProof="1" dirty="0">
                <a:sym typeface="+mn-ea"/>
              </a:rPr>
              <a:t> （</a:t>
            </a:r>
            <a:r>
              <a:rPr lang="en-US" altLang="zh-CN" sz="2400" strike="noStrike" noProof="1" dirty="0">
                <a:sym typeface="+mn-ea"/>
              </a:rPr>
              <a:t>1+</a:t>
            </a:r>
            <a:r>
              <a:rPr lang="zh-CN" altLang="en-US" sz="2400" strike="noStrike" noProof="1" dirty="0">
                <a:sym typeface="+mn-ea"/>
              </a:rPr>
              <a:t>预期实际利率）</a:t>
            </a:r>
            <a:r>
              <a:rPr lang="zh-CN" altLang="en-US" sz="2400" strike="noStrike" noProof="1" dirty="0">
                <a:latin typeface="宋体" panose="02010600030101010101" pitchFamily="2" charset="-122"/>
                <a:ea typeface="宋体" panose="02010600030101010101" pitchFamily="2" charset="-122"/>
                <a:sym typeface="+mn-ea"/>
              </a:rPr>
              <a:t>×</a:t>
            </a:r>
            <a:r>
              <a:rPr lang="zh-CN" altLang="en-US" sz="2400" strike="noStrike" noProof="1" dirty="0">
                <a:sym typeface="+mn-ea"/>
              </a:rPr>
              <a:t>（</a:t>
            </a:r>
            <a:r>
              <a:rPr lang="en-US" altLang="zh-CN" sz="2400" strike="noStrike" noProof="1" dirty="0">
                <a:sym typeface="+mn-ea"/>
              </a:rPr>
              <a:t>1+</a:t>
            </a:r>
            <a:r>
              <a:rPr lang="zh-CN" altLang="en-US" sz="2400" strike="noStrike" noProof="1" dirty="0">
                <a:sym typeface="+mn-ea"/>
              </a:rPr>
              <a:t>通货膨胀率）＝</a:t>
            </a:r>
            <a:r>
              <a:rPr lang="en-US" altLang="zh-CN" sz="2400" strike="noStrike" noProof="1" dirty="0">
                <a:sym typeface="+mn-ea"/>
              </a:rPr>
              <a:t>1+</a:t>
            </a:r>
            <a:r>
              <a:rPr lang="zh-CN" altLang="en-US" sz="2400" strike="noStrike" noProof="1" dirty="0">
                <a:sym typeface="+mn-ea"/>
              </a:rPr>
              <a:t>名义利率</a:t>
            </a:r>
            <a:endParaRPr lang="en-US" altLang="x-none"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费雪效应可简化为：</a:t>
            </a:r>
            <a:endParaRPr lang="zh-CN" altLang="en-US" sz="2800" strike="noStrike" noProof="1" dirty="0">
              <a:ea typeface="宋体" panose="02010600030101010101" pitchFamily="2" charset="-122"/>
              <a:sym typeface="+mn-ea"/>
            </a:endParaRPr>
          </a:p>
          <a:p>
            <a:pPr marL="342900" lvl="1" indent="0" algn="l" fontAlgn="base">
              <a:buNone/>
            </a:pPr>
            <a:r>
              <a:rPr lang="zh-CN" altLang="en-US" sz="2400" strike="noStrike" noProof="1" dirty="0" smtClean="0">
                <a:sym typeface="+mn-ea"/>
              </a:rPr>
              <a:t>   名义</a:t>
            </a:r>
            <a:r>
              <a:rPr lang="zh-CN" altLang="en-US" sz="2400" strike="noStrike" noProof="1" dirty="0">
                <a:sym typeface="+mn-ea"/>
              </a:rPr>
              <a:t>利率</a:t>
            </a:r>
            <a:r>
              <a:rPr lang="en-US" altLang="zh-CN" sz="2400" strike="noStrike" noProof="1" dirty="0">
                <a:sym typeface="+mn-ea"/>
              </a:rPr>
              <a:t>=</a:t>
            </a:r>
            <a:r>
              <a:rPr lang="zh-CN" altLang="en-US" sz="2400" strike="noStrike" noProof="1" dirty="0">
                <a:sym typeface="+mn-ea"/>
              </a:rPr>
              <a:t>预期实际利率</a:t>
            </a:r>
            <a:r>
              <a:rPr lang="en-US" altLang="zh-CN" sz="2400" strike="noStrike" noProof="1" dirty="0">
                <a:sym typeface="+mn-ea"/>
              </a:rPr>
              <a:t>+</a:t>
            </a:r>
            <a:r>
              <a:rPr lang="zh-CN" altLang="en-US" sz="2400" strike="noStrike" noProof="1" dirty="0" smtClean="0">
                <a:sym typeface="+mn-ea"/>
              </a:rPr>
              <a:t>通货膨胀溢价</a:t>
            </a:r>
            <a:endParaRPr lang="zh-CN" altLang="en-US" sz="2800" strike="noStrike" noProof="1" dirty="0">
              <a:ea typeface="宋体" panose="02010600030101010101" pitchFamily="2" charset="-122"/>
            </a:endParaRPr>
          </a:p>
        </p:txBody>
      </p:sp>
      <p:sp>
        <p:nvSpPr>
          <p:cNvPr id="10243" name="文本框 1126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charRg st="0" end="5"/>
                                            </p:txEl>
                                          </p:spTgt>
                                        </p:tgtEl>
                                        <p:attrNameLst>
                                          <p:attrName>style.visibility</p:attrName>
                                        </p:attrNameLst>
                                      </p:cBhvr>
                                      <p:to>
                                        <p:strVal val="visible"/>
                                      </p:to>
                                    </p:set>
                                    <p:animEffect transition="in" filter="dissolve">
                                      <p:cBhvr>
                                        <p:cTn id="7" dur="500"/>
                                        <p:tgtEl>
                                          <p:spTgt spid="11267">
                                            <p:txEl>
                                              <p:charRg st="0"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12291" name="文本占位符 12290"/>
          <p:cNvSpPr>
            <a:spLocks noGrp="1"/>
          </p:cNvSpPr>
          <p:nvPr>
            <p:ph idx="1"/>
          </p:nvPr>
        </p:nvSpPr>
        <p:spPr/>
        <p:txBody>
          <a:bodyPr/>
          <a:p>
            <a:pPr fontAlgn="base"/>
            <a:r>
              <a:rPr lang="zh-CN" altLang="en-US" sz="2800" strike="noStrike" noProof="1" dirty="0">
                <a:ea typeface="宋体" panose="02010600030101010101" pitchFamily="2" charset="-122"/>
              </a:rPr>
              <a:t>费雪效应</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费雪认为，预期实际利率由一些长期因素决定，因此通常相对稳定。</a:t>
            </a:r>
            <a:endParaRPr lang="zh-CN" altLang="en-US" sz="2800" strike="noStrike" noProof="1" dirty="0">
              <a:ea typeface="宋体" panose="02010600030101010101" pitchFamily="2" charset="-122"/>
            </a:endParaRPr>
          </a:p>
          <a:p>
            <a:pPr lvl="2" fontAlgn="base"/>
            <a:r>
              <a:rPr lang="zh-CN" altLang="en-US" sz="2800" strike="noStrike" noProof="1" dirty="0">
                <a:ea typeface="宋体" panose="02010600030101010101" pitchFamily="2" charset="-122"/>
              </a:rPr>
              <a:t>资本生产率</a:t>
            </a:r>
            <a:endParaRPr lang="zh-CN" altLang="en-US" sz="2800" strike="noStrike" noProof="1" dirty="0">
              <a:ea typeface="宋体" panose="02010600030101010101" pitchFamily="2" charset="-122"/>
            </a:endParaRPr>
          </a:p>
          <a:p>
            <a:pPr lvl="2" fontAlgn="base"/>
            <a:r>
              <a:rPr lang="zh-CN" altLang="en-US" sz="2800" strike="noStrike" noProof="1" dirty="0">
                <a:ea typeface="宋体" panose="02010600030101010101" pitchFamily="2" charset="-122"/>
              </a:rPr>
              <a:t>储蓄量</a:t>
            </a:r>
            <a:endParaRPr lang="zh-CN" altLang="en-US" sz="2800" strike="noStrike" noProof="1" dirty="0">
              <a:ea typeface="宋体" panose="02010600030101010101" pitchFamily="2" charset="-122"/>
            </a:endParaRPr>
          </a:p>
          <a:p>
            <a:pPr lvl="2" fontAlgn="base"/>
            <a:r>
              <a:rPr lang="zh-CN" altLang="en-US" sz="2800" strike="noStrike" noProof="1" dirty="0">
                <a:ea typeface="宋体" panose="02010600030101010101" pitchFamily="2" charset="-122"/>
              </a:rPr>
              <a:t>人口结构等</a:t>
            </a:r>
            <a:endParaRPr lang="en-US" altLang="x-none"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预期通货膨胀率的变化只影响名义利率，至少在短期如此。</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提供了判断未来利率变化的简单方法。</a:t>
            </a:r>
            <a:endParaRPr lang="zh-CN" altLang="en-US" sz="2800" strike="noStrike" noProof="1" dirty="0">
              <a:ea typeface="宋体" panose="02010600030101010101" pitchFamily="2" charset="-122"/>
            </a:endParaRPr>
          </a:p>
        </p:txBody>
      </p:sp>
      <p:sp>
        <p:nvSpPr>
          <p:cNvPr id="11267" name="文本框 1229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charRg st="0" end="5"/>
                                            </p:txEl>
                                          </p:spTgt>
                                        </p:tgtEl>
                                        <p:attrNameLst>
                                          <p:attrName>style.visibility</p:attrName>
                                        </p:attrNameLst>
                                      </p:cBhvr>
                                      <p:to>
                                        <p:strVal val="visible"/>
                                      </p:to>
                                    </p:set>
                                    <p:animEffect transition="in" filter="dissolve">
                                      <p:cBhvr>
                                        <p:cTn id="7" dur="500"/>
                                        <p:tgtEl>
                                          <p:spTgt spid="12291">
                                            <p:txEl>
                                              <p:charRg st="0" end="5"/>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291">
                                            <p:txEl>
                                              <p:charRg st="5" end="16"/>
                                            </p:txEl>
                                          </p:spTgt>
                                        </p:tgtEl>
                                        <p:attrNameLst>
                                          <p:attrName>style.visibility</p:attrName>
                                        </p:attrNameLst>
                                      </p:cBhvr>
                                      <p:to>
                                        <p:strVal val="visible"/>
                                      </p:to>
                                    </p:set>
                                    <p:animEffect transition="in" filter="dissolve">
                                      <p:cBhvr>
                                        <p:cTn id="10" dur="500"/>
                                        <p:tgtEl>
                                          <p:spTgt spid="12291">
                                            <p:txEl>
                                              <p:charRg st="5" end="16"/>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291">
                                            <p:txEl>
                                              <p:charRg st="16" end="24"/>
                                            </p:txEl>
                                          </p:spTgt>
                                        </p:tgtEl>
                                        <p:attrNameLst>
                                          <p:attrName>style.visibility</p:attrName>
                                        </p:attrNameLst>
                                      </p:cBhvr>
                                      <p:to>
                                        <p:strVal val="visible"/>
                                      </p:to>
                                    </p:set>
                                    <p:animEffect transition="in" filter="dissolve">
                                      <p:cBhvr>
                                        <p:cTn id="13" dur="500"/>
                                        <p:tgtEl>
                                          <p:spTgt spid="12291">
                                            <p:txEl>
                                              <p:charRg st="16" end="2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13315" name="文本占位符 13314"/>
          <p:cNvSpPr>
            <a:spLocks noGrp="1"/>
          </p:cNvSpPr>
          <p:nvPr>
            <p:ph idx="1"/>
          </p:nvPr>
        </p:nvSpPr>
        <p:spPr>
          <a:xfrm>
            <a:off x="457200" y="1593850"/>
            <a:ext cx="8229600" cy="4737100"/>
          </a:xfrm>
        </p:spPr>
        <p:txBody>
          <a:bodyPr/>
          <a:p>
            <a:pPr fontAlgn="base"/>
            <a:r>
              <a:rPr lang="zh-CN" altLang="en-US" sz="2800" strike="noStrike" noProof="1" dirty="0">
                <a:ea typeface="宋体" panose="02010600030101010101" pitchFamily="2" charset="-122"/>
              </a:rPr>
              <a:t>通货膨胀的哈罗德</a:t>
            </a:r>
            <a:r>
              <a:rPr lang="en-US" altLang="zh-CN" sz="2800" strike="noStrike" noProof="1" dirty="0">
                <a:ea typeface="宋体" panose="02010600030101010101" pitchFamily="2" charset="-122"/>
              </a:rPr>
              <a:t>-</a:t>
            </a:r>
            <a:r>
              <a:rPr lang="zh-CN" altLang="en-US" sz="2800" strike="noStrike" noProof="1" dirty="0">
                <a:ea typeface="宋体" panose="02010600030101010101" pitchFamily="2" charset="-122"/>
              </a:rPr>
              <a:t>凯恩斯效应</a:t>
            </a:r>
            <a:endParaRPr lang="zh-CN" altLang="en-US" sz="2800" strike="noStrike" noProof="1" dirty="0">
              <a:ea typeface="宋体" panose="02010600030101010101" pitchFamily="2" charset="-122"/>
            </a:endParaRPr>
          </a:p>
          <a:p>
            <a:pPr marL="742950" lvl="1" indent="-285750" fontAlgn="base"/>
            <a:r>
              <a:rPr lang="zh-CN" altLang="en-US" strike="noStrike" noProof="1" dirty="0">
                <a:sym typeface="+mn-ea"/>
              </a:rPr>
              <a:t>英国经济学家</a:t>
            </a:r>
            <a:r>
              <a:rPr lang="en-US" altLang="zh-CN" strike="noStrike" noProof="1" dirty="0">
                <a:sym typeface="+mn-ea"/>
              </a:rPr>
              <a:t>Sir Roy </a:t>
            </a:r>
            <a:r>
              <a:rPr lang="en-US" altLang="zh-CN" strike="noStrike" noProof="1" dirty="0" err="1">
                <a:sym typeface="+mn-ea"/>
              </a:rPr>
              <a:t>Harrod</a:t>
            </a:r>
            <a:r>
              <a:rPr lang="zh-CN" altLang="en-US" strike="noStrike" noProof="1" dirty="0">
                <a:sym typeface="+mn-ea"/>
              </a:rPr>
              <a:t>依据凯恩斯流动性偏好理论提出，通货膨胀将影响实际利率，但未必会影响名义利率</a:t>
            </a:r>
            <a:r>
              <a:rPr lang="zh-CN" altLang="en-US" strike="noStrike" noProof="1" dirty="0" smtClean="0">
                <a:sym typeface="+mn-ea"/>
              </a:rPr>
              <a:t>。</a:t>
            </a:r>
            <a:endParaRPr lang="en-US" altLang="x-none" strike="noStrike" noProof="1" dirty="0">
              <a:ea typeface="宋体" panose="02010600030101010101" pitchFamily="2" charset="-122"/>
            </a:endParaRPr>
          </a:p>
          <a:p>
            <a:pPr marL="742950" lvl="1" indent="-285750" fontAlgn="base"/>
            <a:r>
              <a:rPr lang="zh-CN" altLang="en-US" strike="noStrike" noProof="1" dirty="0">
                <a:sym typeface="+mn-ea"/>
              </a:rPr>
              <a:t>名义利率由货币供给与需求决定，除非通货膨胀改变货币供给与货币需求，否则不会影响名义利率。</a:t>
            </a:r>
            <a:endParaRPr lang="zh-CN" altLang="en-US" strike="noStrike" noProof="1" dirty="0">
              <a:sym typeface="+mn-ea"/>
            </a:endParaRPr>
          </a:p>
          <a:p>
            <a:pPr marL="742950" lvl="1" indent="-285750" fontAlgn="base"/>
            <a:r>
              <a:rPr lang="zh-CN" altLang="en-US" strike="noStrike" noProof="1" dirty="0">
                <a:sym typeface="+mn-ea"/>
              </a:rPr>
              <a:t>典型的资产是固定利率的债券。</a:t>
            </a:r>
            <a:endParaRPr lang="zh-CN" altLang="en-US" strike="noStrike" noProof="1" dirty="0">
              <a:sym typeface="+mn-ea"/>
            </a:endParaRPr>
          </a:p>
          <a:p>
            <a:pPr marL="742950" lvl="1" indent="-285750" fontAlgn="base"/>
            <a:r>
              <a:rPr lang="zh-CN" altLang="en-US" strike="noStrike" noProof="1" dirty="0">
                <a:sym typeface="+mn-ea"/>
              </a:rPr>
              <a:t>该观点支持了对通胀保值资产的需求，如房地产和股票资产。</a:t>
            </a:r>
            <a:endParaRPr lang="zh-CN" altLang="en-US" sz="2800" strike="noStrike" noProof="1" dirty="0">
              <a:ea typeface="宋体" panose="02010600030101010101" pitchFamily="2" charset="-122"/>
            </a:endParaRPr>
          </a:p>
        </p:txBody>
      </p:sp>
      <p:sp>
        <p:nvSpPr>
          <p:cNvPr id="12291" name="文本框 1331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a:xfrm>
            <a:off x="457200" y="274638"/>
            <a:ext cx="8229600" cy="1016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15363" name="文本占位符 15362"/>
          <p:cNvSpPr>
            <a:spLocks noGrp="1"/>
          </p:cNvSpPr>
          <p:nvPr>
            <p:ph idx="1"/>
          </p:nvPr>
        </p:nvSpPr>
        <p:spPr>
          <a:xfrm>
            <a:off x="254000" y="1689100"/>
            <a:ext cx="8432800" cy="4437063"/>
          </a:xfrm>
        </p:spPr>
        <p:txBody>
          <a:bodyPr/>
          <a:p>
            <a:pPr fontAlgn="base"/>
            <a:r>
              <a:rPr lang="zh-CN" altLang="en-US" sz="2800" strike="noStrike" noProof="1" dirty="0">
                <a:ea typeface="宋体" panose="02010600030101010101" pitchFamily="2" charset="-122"/>
              </a:rPr>
              <a:t>预期的</a:t>
            </a:r>
            <a:r>
              <a:rPr lang="en-US" altLang="zh-CN" sz="2800" strike="noStrike" noProof="1" dirty="0">
                <a:ea typeface="宋体" panose="02010600030101010101" pitchFamily="2" charset="-122"/>
              </a:rPr>
              <a:t>VS</a:t>
            </a:r>
            <a:r>
              <a:rPr lang="zh-CN" altLang="en-US" sz="2800" strike="noStrike" noProof="1" dirty="0">
                <a:ea typeface="宋体" panose="02010600030101010101" pitchFamily="2" charset="-122"/>
              </a:rPr>
              <a:t>不可预期的通货膨胀</a:t>
            </a:r>
            <a:endParaRPr lang="zh-CN" altLang="en-US" sz="2800" strike="noStrike" noProof="1" dirty="0">
              <a:ea typeface="宋体" panose="02010600030101010101" pitchFamily="2" charset="-122"/>
            </a:endParaRPr>
          </a:p>
          <a:p>
            <a:pPr marL="742950" lvl="1" indent="-285750" fontAlgn="base"/>
            <a:r>
              <a:rPr lang="zh-CN" altLang="en-US" dirty="0">
                <a:ea typeface="宋体" panose="02010600030101010101" pitchFamily="2" charset="-122"/>
                <a:sym typeface="+mn-ea"/>
              </a:rPr>
              <a:t>费雪效应基于通货膨胀可预期的假设。</a:t>
            </a:r>
            <a:endParaRPr lang="zh-CN" altLang="en-US" dirty="0">
              <a:ea typeface="宋体" panose="02010600030101010101" pitchFamily="2" charset="-122"/>
              <a:sym typeface="+mn-ea"/>
            </a:endParaRPr>
          </a:p>
          <a:p>
            <a:pPr marL="742950" lvl="1" indent="-285750" fontAlgn="base"/>
            <a:r>
              <a:rPr lang="zh-CN" altLang="en-US" sz="2800" strike="noStrike" noProof="1" dirty="0">
                <a:ea typeface="宋体" panose="02010600030101010101" pitchFamily="2" charset="-122"/>
              </a:rPr>
              <a:t>费雪效应没有区分预期的和不可预期的通胀。</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投资者或贷款者的决策通常建立在预期的通货膨胀基础上。</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未预期的通胀既影响未到期证券实际收益，也影响浮动利率证券和新发行证券的名义利率。</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如果通货膨胀可预期的假设不成立，均衡的名义利率就无法确定。</a:t>
            </a:r>
            <a:endParaRPr lang="en-US" altLang="x-none" sz="2800" strike="noStrike" noProof="1" dirty="0">
              <a:ea typeface="宋体" panose="02010600030101010101" pitchFamily="2" charset="-122"/>
            </a:endParaRPr>
          </a:p>
        </p:txBody>
      </p:sp>
      <p:sp>
        <p:nvSpPr>
          <p:cNvPr id="13315" name="文本框 1536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a:xfrm>
            <a:off x="457200" y="274638"/>
            <a:ext cx="8229600" cy="1008063"/>
          </a:xfrm>
        </p:spPr>
        <p:txBody>
          <a:bodyPr anchor="ctr"/>
          <a:p>
            <a:pPr fontAlgn="base"/>
            <a:r>
              <a:rPr lang="zh-CN" altLang="en-US" sz="3200" strike="noStrike" noProof="1" dirty="0">
                <a:ea typeface="宋体" panose="02010600030101010101" pitchFamily="2" charset="-122"/>
              </a:rPr>
              <a:t>费雪效应与完全预期的通货膨胀</a:t>
            </a:r>
            <a:endParaRPr lang="zh-CN" altLang="en-US" sz="3200" strike="noStrike" noProof="1" dirty="0">
              <a:ea typeface="宋体" panose="02010600030101010101" pitchFamily="2" charset="-122"/>
            </a:endParaRPr>
          </a:p>
        </p:txBody>
      </p:sp>
      <p:pic>
        <p:nvPicPr>
          <p:cNvPr id="14338" name="图片 17410"/>
          <p:cNvPicPr>
            <a:picLocks noChangeAspect="1"/>
          </p:cNvPicPr>
          <p:nvPr/>
        </p:nvPicPr>
        <p:blipFill>
          <a:blip r:embed="rId1"/>
          <a:stretch>
            <a:fillRect/>
          </a:stretch>
        </p:blipFill>
        <p:spPr>
          <a:xfrm>
            <a:off x="114300" y="1993900"/>
            <a:ext cx="8915400" cy="4551363"/>
          </a:xfrm>
          <a:prstGeom prst="rect">
            <a:avLst/>
          </a:prstGeom>
          <a:noFill/>
          <a:ln w="9525">
            <a:noFill/>
          </a:ln>
        </p:spPr>
      </p:pic>
      <p:sp>
        <p:nvSpPr>
          <p:cNvPr id="14339" name="文本框 17411"/>
          <p:cNvSpPr txBox="1"/>
          <p:nvPr/>
        </p:nvSpPr>
        <p:spPr>
          <a:xfrm>
            <a:off x="0" y="1447800"/>
            <a:ext cx="9144000" cy="461963"/>
          </a:xfrm>
          <a:prstGeom prst="rect">
            <a:avLst/>
          </a:prstGeom>
          <a:noFill/>
          <a:ln w="9525">
            <a:noFill/>
          </a:ln>
        </p:spPr>
        <p:txBody>
          <a:bodyPr anchor="t">
            <a:spAutoFit/>
          </a:bodyPr>
          <a:p>
            <a:pPr algn="ctr" eaLnBrk="0" hangingPunct="0">
              <a:lnSpc>
                <a:spcPct val="90000"/>
              </a:lnSpc>
            </a:pPr>
            <a:r>
              <a:rPr lang="en-US" altLang="zh-CN" sz="2700" b="1" dirty="0">
                <a:solidFill>
                  <a:srgbClr val="FFFFFF"/>
                </a:solidFill>
                <a:latin typeface="Times New Roman" panose="02020603050405020304" pitchFamily="2" charset="0"/>
                <a:ea typeface="宋体" panose="02010600030101010101" pitchFamily="2" charset="-122"/>
              </a:rPr>
              <a:t>The Impact of Fully Anticipated Inflation on Interest Rates</a:t>
            </a:r>
            <a:endParaRPr lang="en-US" altLang="zh-CN" sz="2700" b="1" dirty="0">
              <a:solidFill>
                <a:srgbClr val="FFFFFF"/>
              </a:solidFill>
              <a:latin typeface="Times New Roman" panose="02020603050405020304" pitchFamily="2" charset="0"/>
              <a:ea typeface="宋体" panose="02010600030101010101" pitchFamily="2" charset="-122"/>
            </a:endParaRPr>
          </a:p>
        </p:txBody>
      </p:sp>
      <p:sp>
        <p:nvSpPr>
          <p:cNvPr id="14340" name="文本框 17412"/>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xfrm>
            <a:off x="457200" y="274638"/>
            <a:ext cx="8229600" cy="1016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18435" name="文本占位符 18434"/>
          <p:cNvSpPr>
            <a:spLocks noGrp="1"/>
          </p:cNvSpPr>
          <p:nvPr>
            <p:ph idx="1"/>
          </p:nvPr>
        </p:nvSpPr>
        <p:spPr>
          <a:xfrm>
            <a:off x="406400" y="1611313"/>
            <a:ext cx="8229600" cy="4776788"/>
          </a:xfrm>
        </p:spPr>
        <p:txBody>
          <a:bodyPr/>
          <a:p>
            <a:pPr algn="l" defTabSz="914400" fontAlgn="base">
              <a:lnSpc>
                <a:spcPct val="100000"/>
              </a:lnSpc>
            </a:pPr>
            <a:r>
              <a:rPr lang="zh-CN" altLang="en-US" sz="2800" strike="noStrike" noProof="1" dirty="0">
                <a:ea typeface="宋体" panose="02010600030101010101" pitchFamily="2" charset="-122"/>
                <a:sym typeface="+mn-ea"/>
              </a:rPr>
              <a:t>通货膨胀风险溢价</a:t>
            </a:r>
            <a:endParaRPr lang="en-US" altLang="x-none" sz="2800" strike="noStrike" noProof="1" dirty="0">
              <a:ea typeface="宋体" panose="02010600030101010101" pitchFamily="2" charset="-122"/>
            </a:endParaRPr>
          </a:p>
          <a:p>
            <a:pPr lvl="1" algn="l" defTabSz="914400" fontAlgn="base">
              <a:lnSpc>
                <a:spcPct val="100000"/>
              </a:lnSpc>
            </a:pPr>
            <a:r>
              <a:rPr lang="zh-CN" altLang="en-US" sz="2800" strike="noStrike" noProof="1" dirty="0">
                <a:ea typeface="宋体" panose="02010600030101010101" pitchFamily="2" charset="-122"/>
                <a:sym typeface="+mn-ea"/>
              </a:rPr>
              <a:t>近期的研究认为，费雪效应忽略了一个利率决定的关键变量：通货膨胀风险溢价</a:t>
            </a:r>
            <a:endParaRPr lang="zh-CN" altLang="en-US" sz="2800" strike="noStrike" noProof="1" dirty="0">
              <a:ea typeface="宋体" panose="02010600030101010101" pitchFamily="2" charset="-122"/>
              <a:sym typeface="+mn-ea"/>
            </a:endParaRPr>
          </a:p>
          <a:p>
            <a:pPr lvl="1" algn="l" defTabSz="914400" fontAlgn="base">
              <a:lnSpc>
                <a:spcPct val="100000"/>
              </a:lnSpc>
            </a:pPr>
            <a:r>
              <a:rPr lang="zh-CN" altLang="en-US" sz="2800" strike="noStrike" noProof="1" dirty="0">
                <a:ea typeface="宋体" panose="02010600030101010101" pitchFamily="2" charset="-122"/>
                <a:sym typeface="+mn-ea"/>
              </a:rPr>
              <a:t>它是向投资者或贷款人提供的对未预期通货膨胀风险的补偿</a:t>
            </a:r>
            <a:endParaRPr lang="zh-CN" altLang="en-US" sz="2800" strike="noStrike" noProof="1" dirty="0">
              <a:ea typeface="宋体" panose="02010600030101010101" pitchFamily="2" charset="-122"/>
              <a:sym typeface="+mn-ea"/>
            </a:endParaRPr>
          </a:p>
          <a:p>
            <a:pPr lvl="1" algn="l" defTabSz="914400" fontAlgn="base">
              <a:lnSpc>
                <a:spcPct val="100000"/>
              </a:lnSpc>
            </a:pPr>
            <a:r>
              <a:rPr lang="zh-CN" altLang="en-US" sz="2800" strike="noStrike" noProof="1" dirty="0">
                <a:ea typeface="宋体" panose="02010600030101010101" pitchFamily="2" charset="-122"/>
                <a:sym typeface="+mn-ea"/>
              </a:rPr>
              <a:t>因此，通货膨胀与利率的关系更可能是：</a:t>
            </a:r>
            <a:endParaRPr lang="zh-CN" altLang="en-US" sz="2800" strike="noStrike" noProof="1" dirty="0">
              <a:ea typeface="宋体" panose="02010600030101010101" pitchFamily="2" charset="-122"/>
              <a:sym typeface="+mn-ea"/>
            </a:endParaRPr>
          </a:p>
          <a:p>
            <a:pPr marL="342900" lvl="1" indent="0" algn="l" defTabSz="914400" fontAlgn="base">
              <a:lnSpc>
                <a:spcPct val="100000"/>
              </a:lnSpc>
              <a:buNone/>
            </a:pPr>
            <a:r>
              <a:rPr lang="zh-CN" altLang="en-US" sz="2400" strike="noStrike" noProof="1" dirty="0">
                <a:ea typeface="宋体" panose="02010600030101010101" pitchFamily="2" charset="-122"/>
                <a:sym typeface="+mn-ea"/>
              </a:rPr>
              <a:t>   名义利率</a:t>
            </a:r>
            <a:r>
              <a:rPr lang="en-US" altLang="zh-CN" sz="2400" strike="noStrike" noProof="1" dirty="0">
                <a:ea typeface="宋体" panose="02010600030101010101" pitchFamily="2" charset="-122"/>
                <a:sym typeface="+mn-ea"/>
              </a:rPr>
              <a:t>=</a:t>
            </a:r>
            <a:r>
              <a:rPr lang="zh-CN" altLang="en-US" sz="2400" strike="noStrike" noProof="1" dirty="0">
                <a:ea typeface="宋体" panose="02010600030101010101" pitchFamily="2" charset="-122"/>
                <a:sym typeface="+mn-ea"/>
              </a:rPr>
              <a:t>预期实际利率</a:t>
            </a:r>
            <a:r>
              <a:rPr lang="en-US" altLang="zh-CN" sz="2400" strike="noStrike" noProof="1" dirty="0">
                <a:ea typeface="宋体" panose="02010600030101010101" pitchFamily="2" charset="-122"/>
                <a:sym typeface="+mn-ea"/>
              </a:rPr>
              <a:t>+</a:t>
            </a:r>
            <a:r>
              <a:rPr lang="zh-CN" altLang="en-US" sz="2400" strike="noStrike" noProof="1" dirty="0">
                <a:ea typeface="宋体" panose="02010600030101010101" pitchFamily="2" charset="-122"/>
                <a:sym typeface="+mn-ea"/>
              </a:rPr>
              <a:t>预期通胀率</a:t>
            </a:r>
            <a:r>
              <a:rPr lang="en-US" altLang="zh-CN" sz="2400" strike="noStrike" noProof="1" dirty="0">
                <a:ea typeface="宋体" panose="02010600030101010101" pitchFamily="2" charset="-122"/>
                <a:sym typeface="+mn-ea"/>
              </a:rPr>
              <a:t>+</a:t>
            </a:r>
            <a:r>
              <a:rPr lang="zh-CN" altLang="en-US" sz="2400" strike="noStrike" noProof="1" dirty="0">
                <a:ea typeface="宋体" panose="02010600030101010101" pitchFamily="2" charset="-122"/>
                <a:sym typeface="+mn-ea"/>
              </a:rPr>
              <a:t>通胀风险溢价</a:t>
            </a:r>
            <a:endParaRPr lang="en-US" altLang="x-none" sz="2400" strike="noStrike" noProof="1" dirty="0">
              <a:ea typeface="宋体" panose="02010600030101010101" pitchFamily="2" charset="-122"/>
            </a:endParaRPr>
          </a:p>
          <a:p>
            <a:pPr lvl="1" algn="l" defTabSz="914400" fontAlgn="base">
              <a:lnSpc>
                <a:spcPct val="100000"/>
              </a:lnSpc>
            </a:pPr>
            <a:r>
              <a:rPr lang="zh-CN" altLang="en-US" sz="2800" strike="noStrike" noProof="1" dirty="0">
                <a:ea typeface="宋体" panose="02010600030101010101" pitchFamily="2" charset="-122"/>
                <a:sym typeface="+mn-ea"/>
              </a:rPr>
              <a:t>通货膨胀风险溢价会</a:t>
            </a:r>
            <a:r>
              <a:rPr lang="zh-CN" altLang="en-US" sz="2800" strike="noStrike" noProof="1" dirty="0">
                <a:ea typeface="宋体" panose="02010600030101010101" pitchFamily="2" charset="-122"/>
              </a:rPr>
              <a:t>随着金融工具到期日的增加而增加。</a:t>
            </a:r>
            <a:endParaRPr lang="zh-CN" altLang="en-US" sz="2800" strike="noStrike" noProof="1" dirty="0">
              <a:ea typeface="宋体" panose="02010600030101010101" pitchFamily="2" charset="-122"/>
            </a:endParaRPr>
          </a:p>
        </p:txBody>
      </p:sp>
      <p:sp>
        <p:nvSpPr>
          <p:cNvPr id="15363" name="文本框 1843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charRg st="0" end="9"/>
                                            </p:txEl>
                                          </p:spTgt>
                                        </p:tgtEl>
                                        <p:attrNameLst>
                                          <p:attrName>style.visibility</p:attrName>
                                        </p:attrNameLst>
                                      </p:cBhvr>
                                      <p:to>
                                        <p:strVal val="visible"/>
                                      </p:to>
                                    </p:set>
                                    <p:animEffect transition="in" filter="dissolve">
                                      <p:cBhvr>
                                        <p:cTn id="7" dur="500"/>
                                        <p:tgtEl>
                                          <p:spTgt spid="18435">
                                            <p:txEl>
                                              <p:charRg st="0"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016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4" name="文本框 3"/>
          <p:cNvSpPr txBox="1"/>
          <p:nvPr/>
        </p:nvSpPr>
        <p:spPr>
          <a:xfrm>
            <a:off x="687388" y="1657350"/>
            <a:ext cx="7769225" cy="4657725"/>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通货膨胀与财富效应</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通货膨胀的财富效应降低了预期通胀变化与名义利率之间的联系。</a:t>
            </a:r>
            <a:endParaRPr lang="zh-CN" altLang="en-US" sz="2800" strike="noStrike" noProof="1" dirty="0">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当预期通胀率上升时，受财富效应影响，公众会增加储蓄、降低均衡的实际利率，名义 利率的上升低于预期通胀的上涨速度。</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当</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预期通胀率下降时，会增加人们所持财富价值，从而会减少当前储蓄、使实际利率上升。名义利率的下降低于预期通胀的下降速度。</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p:txBody>
      </p:sp>
    </p:spTree>
  </p:cSld>
  <p:clrMapOvr>
    <a:masterClrMapping/>
  </p:clrMapOvr>
  <p:transition>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ctrTitle"/>
          </p:nvPr>
        </p:nvSpPr>
        <p:spPr>
          <a:xfrm>
            <a:off x="457200" y="274638"/>
            <a:ext cx="8229600" cy="1016000"/>
          </a:xfrm>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4" name="文本框 3"/>
          <p:cNvSpPr txBox="1"/>
          <p:nvPr/>
        </p:nvSpPr>
        <p:spPr>
          <a:xfrm>
            <a:off x="603250" y="1576388"/>
            <a:ext cx="8159750" cy="5089525"/>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通货膨胀与收入效应</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通货膨胀如何通过收入效应影响利率，既取决于通胀是否可预期，也取决于预期通胀能否在收入中反映出来。</a:t>
            </a:r>
            <a:endParaRPr lang="zh-CN" altLang="en-US" sz="2800" strike="noStrike" noProof="1" dirty="0">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如果存在未预期通胀，企业或个人会有收入增长错觉，使储蓄目标更易达到，激励企业和个人减少储蓄、增加消费，导致实际利率上升。</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存在预期通胀时，如果收入能够反映预期通胀，不会影响实际利率；如果收入不能反映通胀预期，会导致储蓄增加，降低均衡实际利率，从而抑制名义利率上涨。</a:t>
            </a:r>
            <a:endParaRPr lang="zh-CN" altLang="en-US" sz="2800" strike="noStrike" noProof="1"/>
          </a:p>
        </p:txBody>
      </p:sp>
    </p:spTree>
  </p:cSld>
  <p:clrMapOvr>
    <a:masterClrMapping/>
  </p:clrMapOvr>
  <p:transition>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通货膨胀与利率</a:t>
            </a:r>
            <a:endParaRPr lang="en-US" altLang="x-none" sz="3200" strike="noStrike" noProof="1" dirty="0">
              <a:ea typeface="宋体" panose="02010600030101010101" pitchFamily="2" charset="-122"/>
            </a:endParaRPr>
          </a:p>
        </p:txBody>
      </p:sp>
      <p:sp>
        <p:nvSpPr>
          <p:cNvPr id="19459" name="文本占位符 19458"/>
          <p:cNvSpPr>
            <a:spLocks noGrp="1"/>
          </p:cNvSpPr>
          <p:nvPr>
            <p:ph idx="1"/>
          </p:nvPr>
        </p:nvSpPr>
        <p:spPr>
          <a:xfrm>
            <a:off x="457200" y="1701800"/>
            <a:ext cx="8394700" cy="4957763"/>
          </a:xfrm>
        </p:spPr>
        <p:txBody>
          <a:bodyPr/>
          <a:p>
            <a:pPr algn="l" fontAlgn="base"/>
            <a:r>
              <a:rPr lang="zh-CN" altLang="en-US" sz="2800" strike="noStrike" noProof="1" dirty="0">
                <a:ea typeface="宋体" panose="02010600030101010101" pitchFamily="2" charset="-122"/>
                <a:sym typeface="+mn-ea"/>
              </a:rPr>
              <a:t>通货膨胀引发的税收效应</a:t>
            </a:r>
            <a:endParaRPr lang="en-US" altLang="x-none"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贷款和投资决策通常建立在预期税后实际收益基础上。</a:t>
            </a:r>
            <a:endParaRPr lang="zh-CN" altLang="en-US" sz="28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在通货膨胀条件下，投资者的实际收益率要通过下列公式调整：</a:t>
            </a:r>
            <a:endParaRPr lang="zh-CN" altLang="en-US" sz="2800" strike="noStrike" noProof="1" dirty="0">
              <a:ea typeface="宋体" panose="02010600030101010101" pitchFamily="2" charset="-122"/>
              <a:sym typeface="+mn-ea"/>
            </a:endParaRPr>
          </a:p>
          <a:p>
            <a:pPr marL="342900" lvl="1" indent="0" algn="l" fontAlgn="base">
              <a:buNone/>
            </a:pPr>
            <a:r>
              <a:rPr lang="zh-CN" altLang="en-US" sz="2800" strike="noStrike" noProof="1" dirty="0">
                <a:sym typeface="+mn-ea"/>
              </a:rPr>
              <a:t>  预期税后实际利率</a:t>
            </a:r>
            <a:endParaRPr lang="zh-CN" altLang="en-US" sz="2800" strike="noStrike" noProof="1" dirty="0">
              <a:sym typeface="+mn-ea"/>
            </a:endParaRPr>
          </a:p>
          <a:p>
            <a:pPr marL="342900" lvl="1" indent="0" algn="l" fontAlgn="base">
              <a:buNone/>
            </a:pPr>
            <a:r>
              <a:rPr lang="zh-CN" altLang="en-US" sz="2800" strike="noStrike" noProof="1" dirty="0">
                <a:sym typeface="+mn-ea"/>
              </a:rPr>
              <a:t>     ＝名义利率－</a:t>
            </a:r>
            <a:r>
              <a:rPr lang="en-US" altLang="zh-CN" sz="2800" strike="noStrike" noProof="1" dirty="0">
                <a:sym typeface="+mn-ea"/>
              </a:rPr>
              <a:t>(</a:t>
            </a:r>
            <a:r>
              <a:rPr lang="zh-CN" altLang="en-US" sz="2800" strike="noStrike" noProof="1" dirty="0">
                <a:sym typeface="+mn-ea"/>
              </a:rPr>
              <a:t>名义利率</a:t>
            </a:r>
            <a:r>
              <a:rPr lang="zh-CN" altLang="en-US" sz="2800" strike="noStrike" noProof="1" dirty="0">
                <a:latin typeface="宋体" panose="02010600030101010101" pitchFamily="2" charset="-122"/>
                <a:ea typeface="宋体" panose="02010600030101010101" pitchFamily="2" charset="-122"/>
                <a:sym typeface="+mn-ea"/>
              </a:rPr>
              <a:t>×</a:t>
            </a:r>
            <a:r>
              <a:rPr lang="zh-CN" altLang="en-US" sz="2800" strike="noStrike" noProof="1" dirty="0">
                <a:sym typeface="+mn-ea"/>
              </a:rPr>
              <a:t>税率</a:t>
            </a:r>
            <a:r>
              <a:rPr lang="en-US" altLang="zh-CN" sz="2800" strike="noStrike" noProof="1" dirty="0">
                <a:sym typeface="+mn-ea"/>
              </a:rPr>
              <a:t>)</a:t>
            </a:r>
            <a:r>
              <a:rPr lang="zh-CN" altLang="en-US" sz="2800" strike="noStrike" noProof="1" dirty="0">
                <a:latin typeface="宋体" panose="02010600030101010101" pitchFamily="2" charset="-122"/>
                <a:ea typeface="宋体" panose="02010600030101010101" pitchFamily="2" charset="-122"/>
                <a:sym typeface="+mn-ea"/>
              </a:rPr>
              <a:t>－预期</a:t>
            </a:r>
            <a:r>
              <a:rPr lang="zh-CN" altLang="en-US" sz="2800" strike="noStrike" noProof="1" dirty="0">
                <a:sym typeface="+mn-ea"/>
              </a:rPr>
              <a:t>通胀率</a:t>
            </a:r>
            <a:endParaRPr lang="zh-CN" altLang="en-US" sz="28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因此，所得税（收入税）效应扩大了预期通胀率变化对名义利率的影响。</a:t>
            </a:r>
            <a:endParaRPr lang="en-US" altLang="x-none" strike="noStrike" noProof="1" dirty="0">
              <a:ea typeface="宋体" panose="02010600030101010101" pitchFamily="2" charset="-122"/>
            </a:endParaRPr>
          </a:p>
        </p:txBody>
      </p:sp>
      <p:sp>
        <p:nvSpPr>
          <p:cNvPr id="2" name="文本框 1945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9">
                                            <p:txEl>
                                              <p:charRg st="0" end="12"/>
                                            </p:txEl>
                                          </p:spTgt>
                                        </p:tgtEl>
                                        <p:attrNameLst>
                                          <p:attrName>style.visibility</p:attrName>
                                        </p:attrNameLst>
                                      </p:cBhvr>
                                      <p:to>
                                        <p:strVal val="visible"/>
                                      </p:to>
                                    </p:set>
                                    <p:animEffect transition="in" filter="dissolve">
                                      <p:cBhvr>
                                        <p:cTn id="7" dur="500"/>
                                        <p:tgtEl>
                                          <p:spTgt spid="19459">
                                            <p:txEl>
                                              <p:charRg st="0"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59">
                                            <p:txEl>
                                              <p:charRg st="12" end="29"/>
                                            </p:txEl>
                                          </p:spTgt>
                                        </p:tgtEl>
                                        <p:attrNameLst>
                                          <p:attrName>style.visibility</p:attrName>
                                        </p:attrNameLst>
                                      </p:cBhvr>
                                      <p:to>
                                        <p:strVal val="visible"/>
                                      </p:to>
                                    </p:set>
                                    <p:animEffect transition="in" filter="dissolve">
                                      <p:cBhvr>
                                        <p:cTn id="12" dur="500"/>
                                        <p:tgtEl>
                                          <p:spTgt spid="19459">
                                            <p:txEl>
                                              <p:charRg st="12" end="2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59">
                                            <p:txEl>
                                              <p:charRg st="37" end="66"/>
                                            </p:txEl>
                                          </p:spTgt>
                                        </p:tgtEl>
                                        <p:attrNameLst>
                                          <p:attrName>style.visibility</p:attrName>
                                        </p:attrNameLst>
                                      </p:cBhvr>
                                      <p:to>
                                        <p:strVal val="visible"/>
                                      </p:to>
                                    </p:set>
                                    <p:animEffect transition="in" filter="dissolve">
                                      <p:cBhvr>
                                        <p:cTn id="17" dur="500"/>
                                        <p:tgtEl>
                                          <p:spTgt spid="19459">
                                            <p:txEl>
                                              <p:charRg st="37" end="6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59">
                                            <p:txEl>
                                              <p:charRg st="66" end="77"/>
                                            </p:txEl>
                                          </p:spTgt>
                                        </p:tgtEl>
                                        <p:attrNameLst>
                                          <p:attrName>style.visibility</p:attrName>
                                        </p:attrNameLst>
                                      </p:cBhvr>
                                      <p:to>
                                        <p:strVal val="visible"/>
                                      </p:to>
                                    </p:set>
                                    <p:animEffect transition="in" filter="dissolve">
                                      <p:cBhvr>
                                        <p:cTn id="22" dur="500"/>
                                        <p:tgtEl>
                                          <p:spTgt spid="19459">
                                            <p:txEl>
                                              <p:charRg st="66" end="7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459">
                                            <p:txEl>
                                              <p:charRg st="77" end="104"/>
                                            </p:txEl>
                                          </p:spTgt>
                                        </p:tgtEl>
                                        <p:attrNameLst>
                                          <p:attrName>style.visibility</p:attrName>
                                        </p:attrNameLst>
                                      </p:cBhvr>
                                      <p:to>
                                        <p:strVal val="visible"/>
                                      </p:to>
                                    </p:set>
                                    <p:animEffect transition="in" filter="dissolve">
                                      <p:cBhvr>
                                        <p:cTn id="27" dur="500"/>
                                        <p:tgtEl>
                                          <p:spTgt spid="19459">
                                            <p:txEl>
                                              <p:charRg st="77" end="10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459">
                                            <p:txEl>
                                              <p:charRg st="29" end="60"/>
                                            </p:txEl>
                                          </p:spTgt>
                                        </p:tgtEl>
                                        <p:attrNameLst>
                                          <p:attrName>style.visibility</p:attrName>
                                        </p:attrNameLst>
                                      </p:cBhvr>
                                      <p:to>
                                        <p:strVal val="visible"/>
                                      </p:to>
                                    </p:set>
                                    <p:animEffect transition="in" filter="dissolve">
                                      <p:cBhvr>
                                        <p:cTn id="32" dur="500"/>
                                        <p:tgtEl>
                                          <p:spTgt spid="19459">
                                            <p:txEl>
                                              <p:charRg st="29" end="6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ldLvl="2"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p:txBody>
          <a:bodyPr anchor="ctr"/>
          <a:p>
            <a:pPr fontAlgn="base"/>
            <a:r>
              <a:rPr lang="zh-CN" altLang="en-US" sz="3200" strike="noStrike" noProof="1" dirty="0">
                <a:ea typeface="宋体" panose="02010600030101010101" pitchFamily="2" charset="-122"/>
              </a:rPr>
              <a:t>通货膨胀与利率</a:t>
            </a:r>
            <a:endParaRPr lang="zh-CN" altLang="en-US" sz="3200" strike="noStrike" noProof="1" dirty="0">
              <a:ea typeface="宋体" panose="02010600030101010101" pitchFamily="2" charset="-122"/>
            </a:endParaRPr>
          </a:p>
        </p:txBody>
      </p:sp>
      <p:sp>
        <p:nvSpPr>
          <p:cNvPr id="20483" name="文本占位符 20482"/>
          <p:cNvSpPr>
            <a:spLocks noGrp="1"/>
          </p:cNvSpPr>
          <p:nvPr>
            <p:ph idx="1"/>
          </p:nvPr>
        </p:nvSpPr>
        <p:spPr/>
        <p:txBody>
          <a:bodyPr/>
          <a:p>
            <a:pPr algn="l" fontAlgn="base"/>
            <a:r>
              <a:rPr lang="zh-CN" altLang="en-US" sz="2800" strike="noStrike" noProof="1" dirty="0">
                <a:ea typeface="宋体" panose="02010600030101010101" pitchFamily="2" charset="-122"/>
                <a:sym typeface="+mn-ea"/>
              </a:rPr>
              <a:t>通货膨胀引发的税收效应</a:t>
            </a:r>
            <a:endParaRPr lang="en-US" altLang="x-none"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例如，某投资者适用所得税税率为</a:t>
            </a:r>
            <a:r>
              <a:rPr lang="en-US" altLang="zh-CN" sz="2800" strike="noStrike" noProof="1" dirty="0">
                <a:ea typeface="宋体" panose="02010600030101010101" pitchFamily="2" charset="-122"/>
                <a:sym typeface="+mn-ea"/>
              </a:rPr>
              <a:t>20%</a:t>
            </a:r>
            <a:r>
              <a:rPr lang="zh-CN" altLang="en-US" sz="2800" strike="noStrike" noProof="1" dirty="0">
                <a:ea typeface="宋体" panose="02010600030101010101" pitchFamily="2" charset="-122"/>
                <a:sym typeface="+mn-ea"/>
              </a:rPr>
              <a:t>，预期通胀率为</a:t>
            </a:r>
            <a:r>
              <a:rPr lang="en-US" altLang="zh-CN" sz="2800" strike="noStrike" noProof="1" dirty="0">
                <a:ea typeface="宋体" panose="02010600030101010101" pitchFamily="2" charset="-122"/>
                <a:sym typeface="+mn-ea"/>
              </a:rPr>
              <a:t>2%</a:t>
            </a:r>
            <a:r>
              <a:rPr lang="zh-CN" altLang="en-US" sz="2800" strike="noStrike" noProof="1" dirty="0">
                <a:ea typeface="宋体" panose="02010600030101010101" pitchFamily="2" charset="-122"/>
                <a:sym typeface="+mn-ea"/>
              </a:rPr>
              <a:t>，如投资项目的名义收益率为</a:t>
            </a:r>
            <a:r>
              <a:rPr lang="en-US" altLang="zh-CN" sz="2800" strike="noStrike" noProof="1" dirty="0">
                <a:ea typeface="宋体" panose="02010600030101010101" pitchFamily="2" charset="-122"/>
                <a:sym typeface="+mn-ea"/>
              </a:rPr>
              <a:t>10%</a:t>
            </a:r>
            <a:r>
              <a:rPr lang="zh-CN" altLang="en-US" sz="2800" strike="noStrike" noProof="1" dirty="0">
                <a:ea typeface="宋体" panose="02010600030101010101" pitchFamily="2" charset="-122"/>
                <a:sym typeface="+mn-ea"/>
              </a:rPr>
              <a:t>，其税后实际收益率：</a:t>
            </a:r>
            <a:endParaRPr lang="zh-CN" altLang="en-US" sz="2800" strike="noStrike" noProof="1" dirty="0">
              <a:ea typeface="宋体" panose="02010600030101010101" pitchFamily="2" charset="-122"/>
              <a:sym typeface="+mn-ea"/>
            </a:endParaRPr>
          </a:p>
          <a:p>
            <a:pPr marL="342900" lvl="1" indent="0" algn="l" fontAlgn="base">
              <a:buNone/>
            </a:pPr>
            <a:r>
              <a:rPr lang="zh-CN" altLang="en-US" sz="2800" strike="noStrike" noProof="1" dirty="0">
                <a:ea typeface="宋体" panose="02010600030101010101" pitchFamily="2" charset="-122"/>
                <a:sym typeface="+mn-ea"/>
              </a:rPr>
              <a:t>         </a:t>
            </a:r>
            <a:r>
              <a:rPr lang="en-US" altLang="zh-CN" sz="2800" strike="noStrike" noProof="1" dirty="0">
                <a:ea typeface="宋体" panose="02010600030101010101" pitchFamily="2" charset="-122"/>
                <a:sym typeface="+mn-ea"/>
              </a:rPr>
              <a:t>=10%</a:t>
            </a:r>
            <a:r>
              <a:rPr lang="en-US" altLang="zh-CN" sz="2800" strike="noStrike" noProof="1" dirty="0">
                <a:latin typeface="宋体" panose="02010600030101010101" pitchFamily="2" charset="-122"/>
                <a:ea typeface="宋体" panose="02010600030101010101" pitchFamily="2" charset="-122"/>
                <a:sym typeface="+mn-ea"/>
              </a:rPr>
              <a:t>－</a:t>
            </a:r>
            <a:r>
              <a:rPr lang="zh-CN" altLang="en-US" sz="2800" strike="noStrike" noProof="1" dirty="0">
                <a:latin typeface="宋体" panose="02010600030101010101" pitchFamily="2" charset="-122"/>
                <a:ea typeface="宋体" panose="02010600030101010101" pitchFamily="2" charset="-122"/>
                <a:sym typeface="+mn-ea"/>
              </a:rPr>
              <a:t>（</a:t>
            </a:r>
            <a:r>
              <a:rPr lang="en-US" altLang="zh-CN" sz="2800" strike="noStrike" noProof="1" dirty="0">
                <a:latin typeface="宋体" panose="02010600030101010101" pitchFamily="2" charset="-122"/>
                <a:ea typeface="宋体" panose="02010600030101010101" pitchFamily="2" charset="-122"/>
                <a:sym typeface="+mn-ea"/>
              </a:rPr>
              <a:t>10%×20%</a:t>
            </a:r>
            <a:r>
              <a:rPr lang="zh-CN" altLang="en-US" sz="2800" strike="noStrike" noProof="1" dirty="0">
                <a:latin typeface="宋体" panose="02010600030101010101" pitchFamily="2" charset="-122"/>
                <a:ea typeface="宋体" panose="02010600030101010101" pitchFamily="2" charset="-122"/>
                <a:sym typeface="+mn-ea"/>
              </a:rPr>
              <a:t>）－</a:t>
            </a:r>
            <a:r>
              <a:rPr lang="en-US" altLang="zh-CN" sz="2800" strike="noStrike" noProof="1" dirty="0">
                <a:latin typeface="宋体" panose="02010600030101010101" pitchFamily="2" charset="-122"/>
                <a:ea typeface="宋体" panose="02010600030101010101" pitchFamily="2" charset="-122"/>
                <a:sym typeface="+mn-ea"/>
              </a:rPr>
              <a:t>2%=6%</a:t>
            </a:r>
            <a:endParaRPr lang="zh-CN" altLang="en-US" sz="28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如果通货膨胀率上升到</a:t>
            </a:r>
            <a:r>
              <a:rPr lang="en-US" altLang="zh-CN" sz="2800" strike="noStrike" noProof="1" dirty="0">
                <a:ea typeface="宋体" panose="02010600030101010101" pitchFamily="2" charset="-122"/>
                <a:sym typeface="+mn-ea"/>
              </a:rPr>
              <a:t>3%</a:t>
            </a:r>
            <a:r>
              <a:rPr lang="zh-CN" altLang="en-US" sz="2800" strike="noStrike" noProof="1" dirty="0">
                <a:ea typeface="宋体" panose="02010600030101010101" pitchFamily="2" charset="-122"/>
                <a:sym typeface="+mn-ea"/>
              </a:rPr>
              <a:t>，为使税后实际收益率不受影响，项目的名义收益率必须上升到</a:t>
            </a:r>
            <a:r>
              <a:rPr lang="en-US" altLang="zh-CN" sz="2800" strike="noStrike" noProof="1" dirty="0">
                <a:ea typeface="宋体" panose="02010600030101010101" pitchFamily="2" charset="-122"/>
                <a:sym typeface="+mn-ea"/>
              </a:rPr>
              <a:t>11.25%</a:t>
            </a:r>
            <a:r>
              <a:rPr lang="zh-CN" altLang="en-US" sz="2800" strike="noStrike" noProof="1" dirty="0">
                <a:ea typeface="宋体" panose="02010600030101010101" pitchFamily="2" charset="-122"/>
                <a:sym typeface="+mn-ea"/>
              </a:rPr>
              <a:t>。即税后实际收益率：</a:t>
            </a:r>
            <a:endParaRPr lang="zh-CN" altLang="en-US" sz="2800" strike="noStrike" noProof="1" dirty="0">
              <a:ea typeface="宋体" panose="02010600030101010101" pitchFamily="2" charset="-122"/>
              <a:sym typeface="+mn-ea"/>
            </a:endParaRPr>
          </a:p>
          <a:p>
            <a:pPr marL="342900" lvl="1" indent="0" algn="l" fontAlgn="base">
              <a:buNone/>
            </a:pPr>
            <a:r>
              <a:rPr lang="zh-CN" altLang="en-US" sz="2800" strike="noStrike" noProof="1" dirty="0">
                <a:ea typeface="宋体" panose="02010600030101010101" pitchFamily="2" charset="-122"/>
                <a:sym typeface="+mn-ea"/>
              </a:rPr>
              <a:t>         </a:t>
            </a:r>
            <a:r>
              <a:rPr lang="en-US" altLang="zh-CN" sz="2800" strike="noStrike" noProof="1" dirty="0">
                <a:ea typeface="宋体" panose="02010600030101010101" pitchFamily="2" charset="-122"/>
                <a:sym typeface="+mn-ea"/>
              </a:rPr>
              <a:t>=11.25%</a:t>
            </a:r>
            <a:r>
              <a:rPr lang="en-US" altLang="zh-CN" sz="2800" strike="noStrike" noProof="1" dirty="0">
                <a:latin typeface="宋体" panose="02010600030101010101" pitchFamily="2" charset="-122"/>
                <a:ea typeface="宋体" panose="02010600030101010101" pitchFamily="2" charset="-122"/>
                <a:sym typeface="+mn-ea"/>
              </a:rPr>
              <a:t>－</a:t>
            </a:r>
            <a:r>
              <a:rPr lang="zh-CN" altLang="en-US" sz="2800" strike="noStrike" noProof="1" dirty="0">
                <a:latin typeface="宋体" panose="02010600030101010101" pitchFamily="2" charset="-122"/>
                <a:ea typeface="宋体" panose="02010600030101010101" pitchFamily="2" charset="-122"/>
                <a:sym typeface="+mn-ea"/>
              </a:rPr>
              <a:t>（</a:t>
            </a:r>
            <a:r>
              <a:rPr lang="en-US" altLang="zh-CN" sz="2800" strike="noStrike" noProof="1" dirty="0">
                <a:latin typeface="宋体" panose="02010600030101010101" pitchFamily="2" charset="-122"/>
                <a:ea typeface="宋体" panose="02010600030101010101" pitchFamily="2" charset="-122"/>
                <a:sym typeface="+mn-ea"/>
              </a:rPr>
              <a:t>11.25%×20%</a:t>
            </a:r>
            <a:r>
              <a:rPr lang="zh-CN" altLang="en-US" sz="2800" strike="noStrike" noProof="1" dirty="0">
                <a:latin typeface="宋体" panose="02010600030101010101" pitchFamily="2" charset="-122"/>
                <a:ea typeface="宋体" panose="02010600030101010101" pitchFamily="2" charset="-122"/>
                <a:sym typeface="+mn-ea"/>
              </a:rPr>
              <a:t>）－</a:t>
            </a:r>
            <a:r>
              <a:rPr lang="en-US" altLang="zh-CN" sz="2800" strike="noStrike" noProof="1" dirty="0">
                <a:latin typeface="宋体" panose="02010600030101010101" pitchFamily="2" charset="-122"/>
                <a:ea typeface="宋体" panose="02010600030101010101" pitchFamily="2" charset="-122"/>
                <a:sym typeface="+mn-ea"/>
              </a:rPr>
              <a:t>3%=6%</a:t>
            </a:r>
            <a:endParaRPr lang="zh-CN" altLang="en-US" sz="2800" strike="noStrike" noProof="1" dirty="0">
              <a:ea typeface="宋体" panose="02010600030101010101" pitchFamily="2" charset="-122"/>
              <a:sym typeface="+mn-ea"/>
            </a:endParaRPr>
          </a:p>
          <a:p>
            <a:pPr lvl="1" algn="l" fontAlgn="base"/>
            <a:endParaRPr lang="zh-CN" altLang="en-US" sz="2800" strike="noStrike" noProof="1" dirty="0">
              <a:ea typeface="宋体" panose="02010600030101010101" pitchFamily="2" charset="-122"/>
            </a:endParaRPr>
          </a:p>
        </p:txBody>
      </p:sp>
      <p:sp>
        <p:nvSpPr>
          <p:cNvPr id="2" name="文本框 2048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charRg st="0" end="16"/>
                                            </p:txEl>
                                          </p:spTgt>
                                        </p:tgtEl>
                                        <p:attrNameLst>
                                          <p:attrName>style.visibility</p:attrName>
                                        </p:attrNameLst>
                                      </p:cBhvr>
                                      <p:to>
                                        <p:strVal val="visible"/>
                                      </p:to>
                                    </p:set>
                                    <p:animEffect transition="in" filter="dissolve">
                                      <p:cBhvr>
                                        <p:cTn id="7" dur="500"/>
                                        <p:tgtEl>
                                          <p:spTgt spid="20483">
                                            <p:txEl>
                                              <p:charRg st="0" end="1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charRg st="12" end="66"/>
                                            </p:txEl>
                                          </p:spTgt>
                                        </p:tgtEl>
                                        <p:attrNameLst>
                                          <p:attrName>style.visibility</p:attrName>
                                        </p:attrNameLst>
                                      </p:cBhvr>
                                      <p:to>
                                        <p:strVal val="visible"/>
                                      </p:to>
                                    </p:set>
                                    <p:animEffect transition="in" filter="dissolve">
                                      <p:cBhvr>
                                        <p:cTn id="12" dur="500"/>
                                        <p:tgtEl>
                                          <p:spTgt spid="20483">
                                            <p:txEl>
                                              <p:charRg st="12" end="66"/>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0483">
                                            <p:txEl>
                                              <p:charRg st="66" end="96"/>
                                            </p:txEl>
                                          </p:spTgt>
                                        </p:tgtEl>
                                        <p:attrNameLst>
                                          <p:attrName>style.visibility</p:attrName>
                                        </p:attrNameLst>
                                      </p:cBhvr>
                                      <p:to>
                                        <p:strVal val="visible"/>
                                      </p:to>
                                    </p:set>
                                    <p:animEffect transition="in" filter="dissolve">
                                      <p:cBhvr>
                                        <p:cTn id="15" dur="500"/>
                                        <p:tgtEl>
                                          <p:spTgt spid="20483">
                                            <p:txEl>
                                              <p:charRg st="66" end="9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0483">
                                            <p:txEl>
                                              <p:charRg st="66" end="96"/>
                                            </p:txEl>
                                          </p:spTgt>
                                        </p:tgtEl>
                                        <p:attrNameLst>
                                          <p:attrName>style.visibility</p:attrName>
                                        </p:attrNameLst>
                                      </p:cBhvr>
                                      <p:to>
                                        <p:strVal val="visible"/>
                                      </p:to>
                                    </p:set>
                                    <p:animEffect transition="in" filter="dissolve">
                                      <p:cBhvr>
                                        <p:cTn id="20" dur="500"/>
                                        <p:tgtEl>
                                          <p:spTgt spid="20483">
                                            <p:txEl>
                                              <p:charRg st="66" end="96"/>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0483">
                                            <p:txEl>
                                              <p:charRg st="153" end="189"/>
                                            </p:txEl>
                                          </p:spTgt>
                                        </p:tgtEl>
                                        <p:attrNameLst>
                                          <p:attrName>style.visibility</p:attrName>
                                        </p:attrNameLst>
                                      </p:cBhvr>
                                      <p:to>
                                        <p:strVal val="visible"/>
                                      </p:to>
                                    </p:set>
                                    <p:animEffect transition="in" filter="dissolve">
                                      <p:cBhvr>
                                        <p:cTn id="23" dur="500"/>
                                        <p:tgtEl>
                                          <p:spTgt spid="20483">
                                            <p:txEl>
                                              <p:charRg st="153" end="18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有关通货膨胀与利率之间关系的其他研究</a:t>
            </a:r>
            <a:endParaRPr lang="zh-CN" altLang="en-US" sz="3200" strike="noStrike" noProof="1" dirty="0">
              <a:ea typeface="宋体" panose="02010600030101010101" pitchFamily="2" charset="-122"/>
            </a:endParaRPr>
          </a:p>
        </p:txBody>
      </p:sp>
      <p:sp>
        <p:nvSpPr>
          <p:cNvPr id="21507" name="文本占位符 21506"/>
          <p:cNvSpPr>
            <a:spLocks noGrp="1"/>
          </p:cNvSpPr>
          <p:nvPr>
            <p:ph idx="1"/>
          </p:nvPr>
        </p:nvSpPr>
        <p:spPr>
          <a:xfrm>
            <a:off x="533400" y="1473200"/>
            <a:ext cx="8229600" cy="5202238"/>
          </a:xfrm>
        </p:spPr>
        <p:txBody>
          <a:bodyPr/>
          <a:p>
            <a:pPr fontAlgn="base"/>
            <a:r>
              <a:rPr lang="en-US" altLang="zh-CN" sz="2800" strike="noStrike" noProof="1" dirty="0">
                <a:ea typeface="宋体" panose="02010600030101010101" pitchFamily="2" charset="-122"/>
              </a:rPr>
              <a:t> </a:t>
            </a:r>
            <a:r>
              <a:rPr lang="zh-CN" altLang="en-US" sz="2800" strike="noStrike" noProof="1" dirty="0">
                <a:ea typeface="宋体" panose="02010600030101010101" pitchFamily="2" charset="-122"/>
              </a:rPr>
              <a:t>平均而言</a:t>
            </a:r>
            <a:r>
              <a:rPr lang="en-US" altLang="x-none" sz="2800" strike="noStrike" noProof="1" dirty="0">
                <a:ea typeface="宋体" panose="02010600030101010101" pitchFamily="2" charset="-122"/>
              </a:rPr>
              <a:t>, </a:t>
            </a:r>
            <a:r>
              <a:rPr lang="zh-CN" altLang="en-US" sz="2800" strike="noStrike" noProof="1" dirty="0">
                <a:ea typeface="宋体" panose="02010600030101010101" pitchFamily="2" charset="-122"/>
              </a:rPr>
              <a:t>名义利率的变动幅度小于预期通货膨胀   率的变化（税收效应例外）。</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名义利率可能还受财富效应和收入效应影响。</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名义利率的变化似乎同时受实际利率和通胀预期变化的影响。</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实际利率并非固定不变。有研究认为实际利率是随机变化的，显然，费雪效应即使存在也是不稳定的。</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实际利率对预期通胀的反映比名义利率更显著。</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利率对通胀的反映还受公众预期影响，但公众预期是难以衡量的。</a:t>
            </a:r>
            <a:endParaRPr lang="en-US" altLang="x-none" sz="2800" strike="noStrike" noProof="1" dirty="0">
              <a:ea typeface="宋体" panose="02010600030101010101" pitchFamily="2" charset="-122"/>
            </a:endParaRPr>
          </a:p>
        </p:txBody>
      </p:sp>
      <p:sp>
        <p:nvSpPr>
          <p:cNvPr id="2" name="文本框 2150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charRg st="43" end="80"/>
                                            </p:txEl>
                                          </p:spTgt>
                                        </p:tgtEl>
                                        <p:attrNameLst>
                                          <p:attrName>style.visibility</p:attrName>
                                        </p:attrNameLst>
                                      </p:cBhvr>
                                      <p:to>
                                        <p:strVal val="visible"/>
                                      </p:to>
                                    </p:set>
                                    <p:animEffect transition="in" filter="dissolve">
                                      <p:cBhvr>
                                        <p:cTn id="7" dur="500"/>
                                        <p:tgtEl>
                                          <p:spTgt spid="21507">
                                            <p:txEl>
                                              <p:charRg st="43" end="8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charRg st="80" end="102"/>
                                            </p:txEl>
                                          </p:spTgt>
                                        </p:tgtEl>
                                        <p:attrNameLst>
                                          <p:attrName>style.visibility</p:attrName>
                                        </p:attrNameLst>
                                      </p:cBhvr>
                                      <p:to>
                                        <p:strVal val="visible"/>
                                      </p:to>
                                    </p:set>
                                    <p:animEffect transition="in" filter="dissolve">
                                      <p:cBhvr>
                                        <p:cTn id="12" dur="500"/>
                                        <p:tgtEl>
                                          <p:spTgt spid="21507">
                                            <p:txEl>
                                              <p:charRg st="80" end="10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07">
                                            <p:txEl>
                                              <p:charRg st="62" end="90"/>
                                            </p:txEl>
                                          </p:spTgt>
                                        </p:tgtEl>
                                        <p:attrNameLst>
                                          <p:attrName>style.visibility</p:attrName>
                                        </p:attrNameLst>
                                      </p:cBhvr>
                                      <p:to>
                                        <p:strVal val="visible"/>
                                      </p:to>
                                    </p:set>
                                    <p:animEffect transition="in" filter="dissolve">
                                      <p:cBhvr>
                                        <p:cTn id="17" dur="500"/>
                                        <p:tgtEl>
                                          <p:spTgt spid="21507">
                                            <p:txEl>
                                              <p:charRg st="62" end="9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507">
                                            <p:txEl>
                                              <p:charRg st="90" end="136"/>
                                            </p:txEl>
                                          </p:spTgt>
                                        </p:tgtEl>
                                        <p:attrNameLst>
                                          <p:attrName>style.visibility</p:attrName>
                                        </p:attrNameLst>
                                      </p:cBhvr>
                                      <p:to>
                                        <p:strVal val="visible"/>
                                      </p:to>
                                    </p:set>
                                    <p:animEffect transition="in" filter="dissolve">
                                      <p:cBhvr>
                                        <p:cTn id="22" dur="500"/>
                                        <p:tgtEl>
                                          <p:spTgt spid="21507">
                                            <p:txEl>
                                              <p:charRg st="90" end="13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507">
                                            <p:txEl>
                                              <p:charRg st="136" end="158"/>
                                            </p:txEl>
                                          </p:spTgt>
                                        </p:tgtEl>
                                        <p:attrNameLst>
                                          <p:attrName>style.visibility</p:attrName>
                                        </p:attrNameLst>
                                      </p:cBhvr>
                                      <p:to>
                                        <p:strVal val="visible"/>
                                      </p:to>
                                    </p:set>
                                    <p:animEffect transition="in" filter="dissolve">
                                      <p:cBhvr>
                                        <p:cTn id="27" dur="500"/>
                                        <p:tgtEl>
                                          <p:spTgt spid="21507">
                                            <p:txEl>
                                              <p:charRg st="136" end="15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507">
                                            <p:txEl>
                                              <p:charRg st="158" end="188"/>
                                            </p:txEl>
                                          </p:spTgt>
                                        </p:tgtEl>
                                        <p:attrNameLst>
                                          <p:attrName>style.visibility</p:attrName>
                                        </p:attrNameLst>
                                      </p:cBhvr>
                                      <p:to>
                                        <p:strVal val="visible"/>
                                      </p:to>
                                    </p:set>
                                    <p:animEffect transition="in" filter="dissolve">
                                      <p:cBhvr>
                                        <p:cTn id="32" dur="500"/>
                                        <p:tgtEl>
                                          <p:spTgt spid="21507">
                                            <p:txEl>
                                              <p:charRg st="158" end="18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ctrTitle"/>
          </p:nvPr>
        </p:nvSpPr>
        <p:spPr>
          <a:xfrm>
            <a:off x="457200" y="274638"/>
            <a:ext cx="8229600" cy="1028700"/>
          </a:xfrm>
        </p:spPr>
        <p:txBody>
          <a:bodyPr anchor="ctr"/>
          <a:p>
            <a:pPr fontAlgn="base"/>
            <a:r>
              <a:rPr lang="zh-CN" altLang="en-US" sz="3200" strike="noStrike" noProof="1" dirty="0">
                <a:ea typeface="宋体" panose="02010600030101010101" pitchFamily="2" charset="-122"/>
              </a:rPr>
              <a:t>通货膨胀与股票价格</a:t>
            </a:r>
            <a:endParaRPr lang="zh-CN" altLang="en-US" sz="3200" strike="noStrike" noProof="1" dirty="0">
              <a:ea typeface="宋体" panose="02010600030101010101" pitchFamily="2" charset="-122"/>
            </a:endParaRPr>
          </a:p>
        </p:txBody>
      </p:sp>
      <p:sp>
        <p:nvSpPr>
          <p:cNvPr id="4" name="文本框 3"/>
          <p:cNvSpPr txBox="1"/>
          <p:nvPr/>
        </p:nvSpPr>
        <p:spPr>
          <a:xfrm>
            <a:off x="584200" y="1589088"/>
            <a:ext cx="8102600" cy="4916488"/>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传统上，普通股股票被视为防范通货膨胀的保值工具。</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但是，一些相反的现象挑战了这一观点。</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例如，</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80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年代末、</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90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年代初股价与通胀出现相反变化。</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为了理解这一现象需要从股票的决定因素入手。</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因此，股价的变化取决于通货膨胀对预期股息和折现率的共同影响。</a:t>
            </a:r>
            <a:endParaRPr lang="zh-CN" altLang="en-US" strike="noStrike" noProof="1"/>
          </a:p>
        </p:txBody>
      </p:sp>
      <p:pic>
        <p:nvPicPr>
          <p:cNvPr id="22531" name="图片 4"/>
          <p:cNvPicPr>
            <a:picLocks noChangeAspect="1"/>
          </p:cNvPicPr>
          <p:nvPr/>
        </p:nvPicPr>
        <p:blipFill>
          <a:blip r:embed="rId1"/>
          <a:stretch>
            <a:fillRect/>
          </a:stretch>
        </p:blipFill>
        <p:spPr>
          <a:xfrm>
            <a:off x="1262063" y="4619625"/>
            <a:ext cx="7094537" cy="819150"/>
          </a:xfrm>
          <a:prstGeom prst="rect">
            <a:avLst/>
          </a:prstGeom>
          <a:noFill/>
          <a:ln w="9525">
            <a:noFill/>
          </a:ln>
        </p:spPr>
      </p:pic>
    </p:spTree>
  </p:cSld>
  <p:clrMapOvr>
    <a:masterClrMapping/>
  </p:clrMapOvr>
  <p:transition>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ctrTitle"/>
          </p:nvPr>
        </p:nvSpPr>
        <p:spPr>
          <a:xfrm>
            <a:off x="457200" y="274638"/>
            <a:ext cx="8229600" cy="1028700"/>
          </a:xfrm>
        </p:spPr>
        <p:txBody>
          <a:bodyPr anchor="ctr"/>
          <a:p>
            <a:pPr fontAlgn="base"/>
            <a:r>
              <a:rPr lang="zh-CN" altLang="en-US" sz="3200" strike="noStrike" noProof="1" dirty="0">
                <a:ea typeface="宋体" panose="02010600030101010101" pitchFamily="2" charset="-122"/>
              </a:rPr>
              <a:t>通货膨胀与股票价格</a:t>
            </a:r>
            <a:endParaRPr lang="zh-CN" altLang="en-US" sz="3200" strike="noStrike" noProof="1" dirty="0">
              <a:ea typeface="宋体" panose="02010600030101010101" pitchFamily="2" charset="-122"/>
            </a:endParaRPr>
          </a:p>
        </p:txBody>
      </p:sp>
      <p:sp>
        <p:nvSpPr>
          <p:cNvPr id="4" name="文本框 3"/>
          <p:cNvSpPr txBox="1"/>
          <p:nvPr/>
        </p:nvSpPr>
        <p:spPr>
          <a:xfrm>
            <a:off x="555625" y="1598613"/>
            <a:ext cx="8034338" cy="4916488"/>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关于通货膨胀与股票价格的关系存在多种观点。</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通货膨胀是否被完全预期</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完全预期的通货膨胀，只影响名义收益，不影响实际收益。</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通货膨胀只被部分预期，股东获得未预期收益，固定索偿权人承担未预期成本。</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名义合同的观点</a:t>
            </a:r>
            <a:endParaRPr lang="zh-CN" altLang="en-US" sz="2800" noProof="1" dirty="0">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取决于实际通胀和公司名义合同条款：工资合同、销售合同、折旧政策等。</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公司之间、行业之间存在差别</a:t>
            </a:r>
            <a:endParaRPr lang="zh-CN" altLang="en-US" strike="noStrike" noProof="1"/>
          </a:p>
        </p:txBody>
      </p:sp>
    </p:spTree>
  </p:cSld>
  <p:clrMapOvr>
    <a:masterClrMapping/>
  </p:clrMapOvr>
  <p:transition>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p:txBody>
          <a:bodyPr anchor="ctr"/>
          <a:p>
            <a:pPr fontAlgn="base"/>
            <a:r>
              <a:rPr lang="zh-CN" altLang="en-US" sz="3200" strike="noStrike" noProof="1" dirty="0">
                <a:ea typeface="宋体" panose="02010600030101010101" pitchFamily="2" charset="-122"/>
              </a:rPr>
              <a:t>通货膨胀与股票价格</a:t>
            </a:r>
            <a:endParaRPr lang="zh-CN" altLang="en-US" sz="3200" strike="noStrike" noProof="1" dirty="0">
              <a:ea typeface="宋体" panose="02010600030101010101" pitchFamily="2" charset="-122"/>
            </a:endParaRPr>
          </a:p>
        </p:txBody>
      </p:sp>
      <p:sp>
        <p:nvSpPr>
          <p:cNvPr id="24578" name="文本框 2355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2" name="文本框 1"/>
          <p:cNvSpPr txBox="1"/>
          <p:nvPr/>
        </p:nvSpPr>
        <p:spPr>
          <a:xfrm>
            <a:off x="590550" y="1671638"/>
            <a:ext cx="8137525" cy="3365500"/>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代理效应观点</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即通货膨胀与股票价格之间存在代理变量。</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认为通货膨胀对股价的影响是负面的，但这种关系是假象。真正的影响因素是经济中预期产出的变化。</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228600" indent="-228600">
              <a:spcBef>
                <a:spcPct val="20000"/>
              </a:spcBef>
              <a:buClr>
                <a:srgbClr val="E8004D"/>
              </a:buClr>
              <a:buFont typeface="Wingdings" panose="05000000000000000000" pitchFamily="2" charset="2"/>
              <a:buChar char="ù"/>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通货膨胀对股票价格的影响受多种观点和证据的困扰。</a:t>
            </a:r>
            <a:endParaRPr lang="zh-CN" altLang="en-US" noProof="1"/>
          </a:p>
        </p:txBody>
      </p:sp>
    </p:spTree>
  </p:cSld>
  <p:clrMapOvr>
    <a:masterClrMapping/>
  </p:clrMapOvr>
  <p:transition>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a:xfrm>
            <a:off x="457200" y="274638"/>
            <a:ext cx="8229600" cy="1000125"/>
          </a:xfrm>
        </p:spPr>
        <p:txBody>
          <a:bodyPr anchor="ctr"/>
          <a:p>
            <a:pPr fontAlgn="base"/>
            <a:r>
              <a:rPr lang="zh-CN" altLang="en-US" sz="3200" strike="noStrike" noProof="1" dirty="0">
                <a:ea typeface="宋体" panose="02010600030101010101" pitchFamily="2" charset="-122"/>
              </a:rPr>
              <a:t>通货膨胀调整型证券</a:t>
            </a:r>
            <a:endParaRPr lang="zh-CN" altLang="en-US" sz="3200" strike="noStrike" noProof="1" dirty="0">
              <a:ea typeface="宋体" panose="02010600030101010101" pitchFamily="2" charset="-122"/>
            </a:endParaRPr>
          </a:p>
        </p:txBody>
      </p:sp>
      <p:sp>
        <p:nvSpPr>
          <p:cNvPr id="24579" name="文本占位符 24578"/>
          <p:cNvSpPr>
            <a:spLocks noGrp="1"/>
          </p:cNvSpPr>
          <p:nvPr>
            <p:ph idx="1"/>
          </p:nvPr>
        </p:nvSpPr>
        <p:spPr>
          <a:xfrm>
            <a:off x="374650" y="1701800"/>
            <a:ext cx="8597900" cy="4411663"/>
          </a:xfrm>
        </p:spPr>
        <p:txBody>
          <a:bodyPr/>
          <a:p>
            <a:pPr marL="342900" indent="-342900" fontAlgn="base"/>
            <a:r>
              <a:rPr lang="zh-CN" altLang="en-US" sz="2800" strike="noStrike" noProof="1" dirty="0">
                <a:ea typeface="宋体" panose="02010600030101010101" pitchFamily="2" charset="-122"/>
              </a:rPr>
              <a:t>为免受通货膨胀影响，许多国家向投资者发行具有通货膨胀保护功能的证券，如</a:t>
            </a:r>
            <a:r>
              <a:rPr lang="en-US" altLang="x-none" sz="2800" strike="noStrike" noProof="1" dirty="0">
                <a:ea typeface="宋体" panose="02010600030101010101" pitchFamily="2" charset="-122"/>
              </a:rPr>
              <a:t>TIPS</a:t>
            </a:r>
            <a:r>
              <a:rPr lang="zh-CN" altLang="en-US" sz="2800" strike="noStrike" noProof="1" dirty="0">
                <a:ea typeface="宋体" panose="02010600030101010101" pitchFamily="2" charset="-122"/>
              </a:rPr>
              <a:t>和“</a:t>
            </a:r>
            <a:r>
              <a:rPr lang="en-US" altLang="x-none" sz="2800" strike="noStrike" noProof="1" dirty="0">
                <a:ea typeface="宋体" panose="02010600030101010101" pitchFamily="2" charset="-122"/>
              </a:rPr>
              <a:t>I </a:t>
            </a:r>
            <a:r>
              <a:rPr lang="zh-CN" altLang="en-US" sz="2800" strike="noStrike" noProof="1" dirty="0">
                <a:ea typeface="宋体" panose="02010600030101010101" pitchFamily="2" charset="-122"/>
              </a:rPr>
              <a:t>债券”。</a:t>
            </a:r>
            <a:endParaRPr lang="zh-CN" altLang="en-US" sz="2800" strike="noStrike" noProof="1" dirty="0">
              <a:ea typeface="宋体" panose="02010600030101010101" pitchFamily="2" charset="-122"/>
            </a:endParaRPr>
          </a:p>
          <a:p>
            <a:pPr marL="342900" indent="-342900" fontAlgn="base"/>
            <a:r>
              <a:rPr lang="en-US" altLang="zh-CN" sz="2800" strike="noStrike" noProof="1" dirty="0">
                <a:ea typeface="宋体" panose="02010600030101010101" pitchFamily="2" charset="-122"/>
              </a:rPr>
              <a:t>TIPS</a:t>
            </a:r>
            <a:r>
              <a:rPr lang="zh-CN" altLang="en-US" sz="2800" strike="noStrike" noProof="1" dirty="0">
                <a:ea typeface="宋体" panose="02010600030101010101" pitchFamily="2" charset="-122"/>
              </a:rPr>
              <a:t>根据债券到期内实际通胀率调整对投资者的支付。</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调整</a:t>
            </a:r>
            <a:r>
              <a:rPr lang="en-US" altLang="zh-CN" sz="2800" strike="noStrike" noProof="1" dirty="0">
                <a:ea typeface="宋体" panose="02010600030101010101" pitchFamily="2" charset="-122"/>
              </a:rPr>
              <a:t>TIPS</a:t>
            </a:r>
            <a:r>
              <a:rPr lang="zh-CN" altLang="en-US" sz="2800" strike="noStrike" noProof="1" dirty="0">
                <a:ea typeface="宋体" panose="02010600030101010101" pitchFamily="2" charset="-122"/>
              </a:rPr>
              <a:t>投资者收益依据的是</a:t>
            </a:r>
            <a:r>
              <a:rPr lang="en-US" altLang="zh-CN" sz="2800" strike="noStrike" noProof="1" dirty="0">
                <a:ea typeface="宋体" panose="02010600030101010101" pitchFamily="2" charset="-122"/>
              </a:rPr>
              <a:t>CPI</a:t>
            </a:r>
            <a:r>
              <a:rPr lang="zh-CN" altLang="en-US" sz="2800" strike="noStrike" noProof="1" dirty="0">
                <a:ea typeface="宋体" panose="02010600030101010101" pitchFamily="2" charset="-122"/>
              </a:rPr>
              <a:t>度量的通胀水平。</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当通货膨胀率上升时，通货膨胀调整型证券的名义 价值和利息支付也会上升。</a:t>
            </a:r>
            <a:endParaRPr lang="zh-CN" altLang="en-US" sz="2800" strike="noStrike" noProof="1" dirty="0">
              <a:ea typeface="宋体" panose="02010600030101010101" pitchFamily="2" charset="-122"/>
            </a:endParaRPr>
          </a:p>
          <a:p>
            <a:pPr marL="342900" indent="-342900" fontAlgn="base"/>
            <a:endParaRPr lang="en-US" altLang="x-none" sz="2800" strike="noStrike" noProof="1" dirty="0">
              <a:ea typeface="宋体" panose="02010600030101010101" pitchFamily="2" charset="-122"/>
            </a:endParaRPr>
          </a:p>
          <a:p>
            <a:pPr marL="342900" indent="-342900" fontAlgn="base"/>
            <a:endParaRPr lang="en-US" altLang="x-none" sz="2800" strike="noStrike" noProof="1" dirty="0">
              <a:ea typeface="宋体" panose="02010600030101010101" pitchFamily="2" charset="-122"/>
            </a:endParaRPr>
          </a:p>
          <a:p>
            <a:pPr marL="342900" indent="-342900" fontAlgn="base"/>
            <a:endParaRPr lang="en-US" altLang="zh-CN" sz="2800" strike="noStrike" noProof="1" dirty="0">
              <a:ea typeface="宋体" panose="02010600030101010101" pitchFamily="2" charset="-122"/>
            </a:endParaRPr>
          </a:p>
        </p:txBody>
      </p:sp>
      <p:sp>
        <p:nvSpPr>
          <p:cNvPr id="25603" name="文本框 2457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5604" name="图片 24580" descr="ros05167_un0708"/>
          <p:cNvPicPr>
            <a:picLocks noChangeAspect="1"/>
          </p:cNvPicPr>
          <p:nvPr/>
        </p:nvPicPr>
        <p:blipFill>
          <a:blip r:embed="rId1"/>
          <a:stretch>
            <a:fillRect/>
          </a:stretch>
        </p:blipFill>
        <p:spPr>
          <a:xfrm>
            <a:off x="790575" y="5167313"/>
            <a:ext cx="8181975" cy="1130300"/>
          </a:xfrm>
          <a:prstGeom prst="rect">
            <a:avLst/>
          </a:prstGeom>
          <a:noFill/>
          <a:ln w="9525">
            <a:noFill/>
          </a:ln>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charRg st="0" end="51"/>
                                            </p:txEl>
                                          </p:spTgt>
                                        </p:tgtEl>
                                        <p:attrNameLst>
                                          <p:attrName>style.visibility</p:attrName>
                                        </p:attrNameLst>
                                      </p:cBhvr>
                                      <p:to>
                                        <p:strVal val="visible"/>
                                      </p:to>
                                    </p:set>
                                    <p:animEffect transition="in" filter="dissolve">
                                      <p:cBhvr>
                                        <p:cTn id="7" dur="500"/>
                                        <p:tgtEl>
                                          <p:spTgt spid="24579">
                                            <p:txEl>
                                              <p:charRg st="0" end="5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charRg st="51" end="83"/>
                                            </p:txEl>
                                          </p:spTgt>
                                        </p:tgtEl>
                                        <p:attrNameLst>
                                          <p:attrName>style.visibility</p:attrName>
                                        </p:attrNameLst>
                                      </p:cBhvr>
                                      <p:to>
                                        <p:strVal val="visible"/>
                                      </p:to>
                                    </p:set>
                                    <p:animEffect transition="in" filter="dissolve">
                                      <p:cBhvr>
                                        <p:cTn id="12" dur="500"/>
                                        <p:tgtEl>
                                          <p:spTgt spid="24579">
                                            <p:txEl>
                                              <p:charRg st="51" end="8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579">
                                            <p:txEl>
                                              <p:charRg st="75" end="102"/>
                                            </p:txEl>
                                          </p:spTgt>
                                        </p:tgtEl>
                                        <p:attrNameLst>
                                          <p:attrName>style.visibility</p:attrName>
                                        </p:attrNameLst>
                                      </p:cBhvr>
                                      <p:to>
                                        <p:strVal val="visible"/>
                                      </p:to>
                                    </p:set>
                                    <p:animEffect transition="in" filter="dissolve">
                                      <p:cBhvr>
                                        <p:cTn id="17" dur="500"/>
                                        <p:tgtEl>
                                          <p:spTgt spid="24579">
                                            <p:txEl>
                                              <p:charRg st="75" end="10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通货膨胀调整型证券（</a:t>
            </a:r>
            <a:r>
              <a:rPr lang="en-US" altLang="zh-CN" sz="3200" strike="noStrike" noProof="1" dirty="0">
                <a:ea typeface="宋体" panose="02010600030101010101" pitchFamily="2" charset="-122"/>
              </a:rPr>
              <a:t>*P126</a:t>
            </a:r>
            <a:r>
              <a:rPr lang="zh-CN" altLang="en-US" sz="3200" strike="noStrike" noProof="1" dirty="0">
                <a:ea typeface="宋体" panose="02010600030101010101" pitchFamily="2" charset="-122"/>
              </a:rPr>
              <a:t>）</a:t>
            </a:r>
            <a:endParaRPr lang="zh-CN" altLang="en-US" sz="3200" strike="noStrike" noProof="1" dirty="0">
              <a:ea typeface="宋体" panose="02010600030101010101" pitchFamily="2" charset="-122"/>
            </a:endParaRPr>
          </a:p>
        </p:txBody>
      </p:sp>
      <p:pic>
        <p:nvPicPr>
          <p:cNvPr id="25603" name="图片 25602"/>
          <p:cNvPicPr>
            <a:picLocks noChangeAspect="1"/>
          </p:cNvPicPr>
          <p:nvPr/>
        </p:nvPicPr>
        <p:blipFill>
          <a:blip r:embed="rId1"/>
          <a:stretch>
            <a:fillRect/>
          </a:stretch>
        </p:blipFill>
        <p:spPr>
          <a:xfrm>
            <a:off x="215900" y="1651000"/>
            <a:ext cx="8686800" cy="3028950"/>
          </a:xfrm>
          <a:prstGeom prst="rect">
            <a:avLst/>
          </a:prstGeom>
          <a:noFill/>
          <a:ln w="9525">
            <a:noFill/>
          </a:ln>
        </p:spPr>
      </p:pic>
      <p:pic>
        <p:nvPicPr>
          <p:cNvPr id="25604" name="图片 25603"/>
          <p:cNvPicPr>
            <a:picLocks noChangeAspect="1"/>
          </p:cNvPicPr>
          <p:nvPr/>
        </p:nvPicPr>
        <p:blipFill>
          <a:blip r:embed="rId2"/>
          <a:stretch>
            <a:fillRect/>
          </a:stretch>
        </p:blipFill>
        <p:spPr>
          <a:xfrm>
            <a:off x="1371600" y="5245100"/>
            <a:ext cx="6248400" cy="1268413"/>
          </a:xfrm>
          <a:prstGeom prst="rect">
            <a:avLst/>
          </a:prstGeom>
          <a:noFill/>
          <a:ln w="9525">
            <a:noFill/>
          </a:ln>
        </p:spPr>
      </p:pic>
      <p:sp>
        <p:nvSpPr>
          <p:cNvPr id="26628" name="文本框 25604"/>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603"/>
                                        </p:tgtEl>
                                        <p:attrNameLst>
                                          <p:attrName>style.visibility</p:attrName>
                                        </p:attrNameLst>
                                      </p:cBhvr>
                                      <p:to>
                                        <p:strVal val="visible"/>
                                      </p:to>
                                    </p:set>
                                    <p:animEffect transition="in" filter="wipe(up)">
                                      <p:cBhvr>
                                        <p:cTn id="7" dur="500"/>
                                        <p:tgtEl>
                                          <p:spTgt spid="2560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604"/>
                                        </p:tgtEl>
                                        <p:attrNameLst>
                                          <p:attrName>style.visibility</p:attrName>
                                        </p:attrNameLst>
                                      </p:cBhvr>
                                      <p:to>
                                        <p:strVal val="visible"/>
                                      </p:to>
                                    </p:set>
                                    <p:animEffect transition="in" filter="wipe(left)">
                                      <p:cBhvr>
                                        <p:cTn id="11"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8" name="标题 26627"/>
          <p:cNvSpPr>
            <a:spLocks noGrp="1"/>
          </p:cNvSpPr>
          <p:nvPr>
            <p:ph type="ctrTitle"/>
          </p:nvPr>
        </p:nvSpPr>
        <p:spPr>
          <a:xfrm>
            <a:off x="457200" y="274638"/>
            <a:ext cx="8229600" cy="1038225"/>
          </a:xfrm>
        </p:spPr>
        <p:txBody>
          <a:bodyPr anchor="ctr"/>
          <a:p>
            <a:pPr fontAlgn="base"/>
            <a:r>
              <a:rPr lang="zh-CN" altLang="en-US" sz="3200" strike="noStrike" noProof="1" dirty="0">
                <a:ea typeface="宋体" panose="02010600030101010101" pitchFamily="2" charset="-122"/>
              </a:rPr>
              <a:t>贷款期限</a:t>
            </a:r>
            <a:endParaRPr lang="zh-CN" altLang="en-US" sz="3200" strike="noStrike" noProof="1" dirty="0">
              <a:ea typeface="宋体" panose="02010600030101010101" pitchFamily="2" charset="-122"/>
            </a:endParaRPr>
          </a:p>
        </p:txBody>
      </p:sp>
      <p:pic>
        <p:nvPicPr>
          <p:cNvPr id="39938" name="Picture 4" descr="fig05_04.gif"/>
          <p:cNvPicPr>
            <a:picLocks noChangeAspect="1"/>
          </p:cNvPicPr>
          <p:nvPr/>
        </p:nvPicPr>
        <p:blipFill>
          <a:blip r:embed="rId1"/>
          <a:stretch>
            <a:fillRect/>
          </a:stretch>
        </p:blipFill>
        <p:spPr>
          <a:xfrm>
            <a:off x="523875" y="1637030"/>
            <a:ext cx="7954645" cy="4806950"/>
          </a:xfrm>
          <a:prstGeom prst="rect">
            <a:avLst/>
          </a:prstGeom>
          <a:noFill/>
          <a:ln w="9525">
            <a:noFill/>
          </a:ln>
        </p:spPr>
      </p:pic>
    </p:spTree>
  </p:cSld>
  <p:clrMapOvr>
    <a:masterClrMapping/>
  </p:clrMapOvr>
  <p:transition>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8" name="标题 26627"/>
          <p:cNvSpPr>
            <a:spLocks noGrp="1"/>
          </p:cNvSpPr>
          <p:nvPr>
            <p:ph type="ctrTitle"/>
          </p:nvPr>
        </p:nvSpPr>
        <p:spPr>
          <a:xfrm>
            <a:off x="457200" y="274638"/>
            <a:ext cx="8229600" cy="1038225"/>
          </a:xfrm>
        </p:spPr>
        <p:txBody>
          <a:bodyPr anchor="ctr"/>
          <a:p>
            <a:pPr fontAlgn="base"/>
            <a:r>
              <a:rPr lang="zh-CN" altLang="en-US" sz="3200" strike="noStrike" noProof="1" dirty="0">
                <a:ea typeface="宋体" panose="02010600030101010101" pitchFamily="2" charset="-122"/>
              </a:rPr>
              <a:t>贷款期限</a:t>
            </a:r>
            <a:endParaRPr lang="zh-CN" altLang="en-US" sz="3200" strike="noStrike" noProof="1" dirty="0">
              <a:ea typeface="宋体" panose="02010600030101010101" pitchFamily="2" charset="-122"/>
            </a:endParaRPr>
          </a:p>
        </p:txBody>
      </p:sp>
      <p:sp>
        <p:nvSpPr>
          <p:cNvPr id="4" name="文本框 3"/>
          <p:cNvSpPr txBox="1"/>
          <p:nvPr/>
        </p:nvSpPr>
        <p:spPr>
          <a:xfrm>
            <a:off x="536575" y="1590675"/>
            <a:ext cx="8150225" cy="4745038"/>
          </a:xfrm>
          <a:prstGeom prst="rect">
            <a:avLst/>
          </a:prstGeom>
          <a:noFill/>
        </p:spPr>
        <p:txBody>
          <a:bodyPr wrap="square" rtlCol="0" anchor="t">
            <a:spAutoFit/>
          </a:bodyPr>
          <a:p>
            <a:pPr marL="228600" indent="-228600">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利率期限结构</a:t>
            </a: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与</a:t>
            </a: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收益率曲线</a:t>
            </a:r>
            <a:endParaRPr lang="en-US" altLang="x-none" sz="2800" noProof="1" dirty="0">
              <a:ea typeface="宋体" panose="02010600030101010101" pitchFamily="2" charset="-122"/>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期限是影响利率差异的一个重要因素。金融市场上，贷款或证券的期限短至隔夜或</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天，长至</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30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年或以上。</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某种金融工具的收益率与其期限之间的关系称为利率的期限结构。</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具有相同信用级别的所有证券的利率期限结构可由收益率曲线表示。</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571500" lvl="1" indent="-22860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收益率曲线只反映贷款或证券期限与其收益率之间在某时点上的关系（其他因素不变）。</a:t>
            </a:r>
            <a:endParaRPr lang="zh-CN" altLang="en-US" strike="noStrike" noProof="1"/>
          </a:p>
        </p:txBody>
      </p:sp>
    </p:spTree>
  </p:cSld>
  <p:clrMapOvr>
    <a:masterClrMapping/>
  </p:clrMapOvr>
  <p:transition>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图片 26625"/>
          <p:cNvPicPr>
            <a:picLocks noChangeAspect="1"/>
          </p:cNvPicPr>
          <p:nvPr/>
        </p:nvPicPr>
        <p:blipFill>
          <a:blip r:embed="rId1"/>
          <a:stretch>
            <a:fillRect/>
          </a:stretch>
        </p:blipFill>
        <p:spPr>
          <a:xfrm>
            <a:off x="3810000" y="1511300"/>
            <a:ext cx="4695825" cy="4800600"/>
          </a:xfrm>
          <a:prstGeom prst="rect">
            <a:avLst/>
          </a:prstGeom>
          <a:noFill/>
          <a:ln w="9525">
            <a:noFill/>
          </a:ln>
        </p:spPr>
      </p:pic>
      <p:sp>
        <p:nvSpPr>
          <p:cNvPr id="26627" name="文本框 26626"/>
          <p:cNvSpPr txBox="1"/>
          <p:nvPr/>
        </p:nvSpPr>
        <p:spPr>
          <a:xfrm>
            <a:off x="2133600" y="6324600"/>
            <a:ext cx="7010400" cy="306388"/>
          </a:xfrm>
          <a:prstGeom prst="rect">
            <a:avLst/>
          </a:prstGeom>
          <a:noFill/>
          <a:ln w="9525">
            <a:noFill/>
          </a:ln>
        </p:spPr>
        <p:txBody>
          <a:bodyPr wrap="square" anchor="t">
            <a:spAutoFit/>
          </a:bodyPr>
          <a:p>
            <a:pPr algn="ctr" eaLnBrk="0" hangingPunct="0"/>
            <a:r>
              <a:rPr lang="en-US" altLang="zh-CN" sz="1400" b="1" i="1" dirty="0">
                <a:solidFill>
                  <a:srgbClr val="FFFFFF"/>
                </a:solidFill>
                <a:latin typeface="Book Antiqua" panose="02040602050305030304" pitchFamily="2" charset="0"/>
                <a:ea typeface="宋体" panose="02010600030101010101" pitchFamily="2" charset="-122"/>
              </a:rPr>
              <a:t>Source: Economic Trends, Federal Reserve Bank of Cleveland, June 2001</a:t>
            </a:r>
            <a:endParaRPr lang="en-US" altLang="zh-CN" sz="1400" b="1" i="1" dirty="0">
              <a:solidFill>
                <a:srgbClr val="FFFFFF"/>
              </a:solidFill>
              <a:latin typeface="Book Antiqua" panose="02040602050305030304" pitchFamily="2" charset="0"/>
              <a:ea typeface="宋体" panose="02010600030101010101" pitchFamily="2" charset="-122"/>
            </a:endParaRPr>
          </a:p>
        </p:txBody>
      </p:sp>
      <p:sp>
        <p:nvSpPr>
          <p:cNvPr id="26628" name="标题 26627"/>
          <p:cNvSpPr>
            <a:spLocks noGrp="1"/>
          </p:cNvSpPr>
          <p:nvPr>
            <p:ph type="title"/>
          </p:nvPr>
        </p:nvSpPr>
        <p:spPr>
          <a:xfrm>
            <a:off x="457200" y="274638"/>
            <a:ext cx="8229600" cy="1038225"/>
          </a:xfrm>
        </p:spPr>
        <p:txBody>
          <a:bodyPr anchor="ctr"/>
          <a:p>
            <a:pPr fontAlgn="base"/>
            <a:r>
              <a:rPr lang="zh-CN" altLang="en-US" sz="3200" strike="noStrike" noProof="1" dirty="0">
                <a:ea typeface="宋体" panose="02010600030101010101" pitchFamily="2" charset="-122"/>
              </a:rPr>
              <a:t>贷款期限</a:t>
            </a:r>
            <a:endParaRPr lang="zh-CN" altLang="en-US" sz="3200" strike="noStrike" noProof="1" dirty="0">
              <a:ea typeface="宋体" panose="02010600030101010101" pitchFamily="2" charset="-122"/>
            </a:endParaRPr>
          </a:p>
        </p:txBody>
      </p:sp>
      <p:sp>
        <p:nvSpPr>
          <p:cNvPr id="26629" name="文本占位符 26628"/>
          <p:cNvSpPr>
            <a:spLocks noGrp="1"/>
          </p:cNvSpPr>
          <p:nvPr>
            <p:ph idx="1"/>
          </p:nvPr>
        </p:nvSpPr>
        <p:spPr>
          <a:xfrm>
            <a:off x="457200" y="1825625"/>
            <a:ext cx="3200400" cy="4556125"/>
          </a:xfrm>
        </p:spPr>
        <p:txBody>
          <a:bodyPr/>
          <a:p>
            <a:pPr algn="l" fontAlgn="base"/>
            <a:r>
              <a:rPr lang="zh-CN" altLang="en-US" sz="2800" strike="noStrike" noProof="1" dirty="0">
                <a:ea typeface="宋体" panose="02010600030101010101" pitchFamily="2" charset="-122"/>
                <a:sym typeface="+mn-ea"/>
              </a:rPr>
              <a:t>收益率曲线形状</a:t>
            </a:r>
            <a:endParaRPr lang="en-US" altLang="x-none"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向上倾斜</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向下倾斜</a:t>
            </a:r>
            <a:endParaRPr lang="zh-CN" altLang="en-US" sz="28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水平</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342900" indent="-342900" fontAlgn="base"/>
            <a:r>
              <a:rPr lang="zh-CN" altLang="en-US" sz="2800" strike="noStrike" noProof="1" dirty="0">
                <a:ea typeface="宋体" panose="02010600030101010101" pitchFamily="2" charset="-122"/>
              </a:rPr>
              <a:t>收益率曲线的形状对借款人、投资者和金融机构均有重要意义。</a:t>
            </a:r>
            <a:endParaRPr lang="en-US" altLang="x-none" sz="2800" strike="noStrike" noProof="1" dirty="0">
              <a:ea typeface="宋体" panose="02010600030101010101" pitchFamily="2" charset="-122"/>
            </a:endParaRPr>
          </a:p>
        </p:txBody>
      </p:sp>
      <p:sp>
        <p:nvSpPr>
          <p:cNvPr id="28677" name="文本框 2662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wipe(left)">
                                      <p:cBhvr>
                                        <p:cTn id="7" dur="500"/>
                                        <p:tgtEl>
                                          <p:spTgt spid="2662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266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6629">
                                            <p:txEl>
                                              <p:charRg st="0" end="24"/>
                                            </p:txEl>
                                          </p:spTgt>
                                        </p:tgtEl>
                                        <p:attrNameLst>
                                          <p:attrName>style.visibility</p:attrName>
                                        </p:attrNameLst>
                                      </p:cBhvr>
                                      <p:to>
                                        <p:strVal val="visible"/>
                                      </p:to>
                                    </p:set>
                                    <p:animEffect transition="in" filter="dissolve">
                                      <p:cBhvr>
                                        <p:cTn id="15" dur="500"/>
                                        <p:tgtEl>
                                          <p:spTgt spid="26629">
                                            <p:txEl>
                                              <p:charRg st="0" end="2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6629">
                                            <p:txEl>
                                              <p:charRg st="8" end="13"/>
                                            </p:txEl>
                                          </p:spTgt>
                                        </p:tgtEl>
                                        <p:attrNameLst>
                                          <p:attrName>style.visibility</p:attrName>
                                        </p:attrNameLst>
                                      </p:cBhvr>
                                      <p:to>
                                        <p:strVal val="visible"/>
                                      </p:to>
                                    </p:set>
                                    <p:animEffect transition="in" filter="dissolve">
                                      <p:cBhvr>
                                        <p:cTn id="20" dur="500"/>
                                        <p:tgtEl>
                                          <p:spTgt spid="26629">
                                            <p:txEl>
                                              <p:charRg st="8" end="1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6629">
                                            <p:txEl>
                                              <p:charRg st="13" end="18"/>
                                            </p:txEl>
                                          </p:spTgt>
                                        </p:tgtEl>
                                        <p:attrNameLst>
                                          <p:attrName>style.visibility</p:attrName>
                                        </p:attrNameLst>
                                      </p:cBhvr>
                                      <p:to>
                                        <p:strVal val="visible"/>
                                      </p:to>
                                    </p:set>
                                    <p:animEffect transition="in" filter="dissolve">
                                      <p:cBhvr>
                                        <p:cTn id="25" dur="500"/>
                                        <p:tgtEl>
                                          <p:spTgt spid="26629">
                                            <p:txEl>
                                              <p:charRg st="13" end="18"/>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6629">
                                            <p:txEl>
                                              <p:charRg st="18" end="21"/>
                                            </p:txEl>
                                          </p:spTgt>
                                        </p:tgtEl>
                                        <p:attrNameLst>
                                          <p:attrName>style.visibility</p:attrName>
                                        </p:attrNameLst>
                                      </p:cBhvr>
                                      <p:to>
                                        <p:strVal val="visible"/>
                                      </p:to>
                                    </p:set>
                                    <p:animEffect transition="in" filter="dissolve">
                                      <p:cBhvr>
                                        <p:cTn id="28" dur="500"/>
                                        <p:tgtEl>
                                          <p:spTgt spid="26629">
                                            <p:txEl>
                                              <p:charRg st="18" end="2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6629">
                                            <p:txEl>
                                              <p:charRg st="18" end="21"/>
                                            </p:txEl>
                                          </p:spTgt>
                                        </p:tgtEl>
                                        <p:attrNameLst>
                                          <p:attrName>style.visibility</p:attrName>
                                        </p:attrNameLst>
                                      </p:cBhvr>
                                      <p:to>
                                        <p:strVal val="visible"/>
                                      </p:to>
                                    </p:set>
                                    <p:animEffect transition="in" filter="dissolve">
                                      <p:cBhvr>
                                        <p:cTn id="33" dur="500"/>
                                        <p:tgtEl>
                                          <p:spTgt spid="26629">
                                            <p:txEl>
                                              <p:charRg st="18"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7" name="图片 3"/>
          <p:cNvPicPr>
            <a:picLocks noChangeAspect="1"/>
          </p:cNvPicPr>
          <p:nvPr/>
        </p:nvPicPr>
        <p:blipFill>
          <a:blip r:embed="rId1"/>
          <a:stretch>
            <a:fillRect/>
          </a:stretch>
        </p:blipFill>
        <p:spPr>
          <a:xfrm>
            <a:off x="895350" y="1709738"/>
            <a:ext cx="7715250" cy="4076700"/>
          </a:xfrm>
          <a:prstGeom prst="rect">
            <a:avLst/>
          </a:prstGeom>
          <a:noFill/>
          <a:ln w="9525">
            <a:noFill/>
          </a:ln>
        </p:spPr>
      </p:pic>
      <p:sp>
        <p:nvSpPr>
          <p:cNvPr id="26628" name="标题 26627"/>
          <p:cNvSpPr>
            <a:spLocks noGrp="1"/>
          </p:cNvSpPr>
          <p:nvPr>
            <p:ph type="ctrTitle"/>
          </p:nvPr>
        </p:nvSpPr>
        <p:spPr>
          <a:xfrm>
            <a:off x="457200" y="274638"/>
            <a:ext cx="8229600" cy="1038225"/>
          </a:xfrm>
        </p:spPr>
        <p:txBody>
          <a:bodyPr anchor="ctr"/>
          <a:p>
            <a:pPr fontAlgn="base"/>
            <a:r>
              <a:rPr lang="zh-CN" altLang="en-US" sz="3200" strike="noStrike" noProof="1" dirty="0">
                <a:ea typeface="宋体" panose="02010600030101010101" pitchFamily="2" charset="-122"/>
              </a:rPr>
              <a:t>中国财政部国债收益率曲线</a:t>
            </a:r>
            <a:endParaRPr lang="zh-CN" altLang="en-US" sz="3200" strike="noStrike" noProof="1" dirty="0">
              <a:ea typeface="宋体" panose="02010600030101010101" pitchFamily="2" charset="-122"/>
            </a:endParaRPr>
          </a:p>
        </p:txBody>
      </p:sp>
      <p:sp>
        <p:nvSpPr>
          <p:cNvPr id="5" name="文本框 4"/>
          <p:cNvSpPr txBox="1"/>
          <p:nvPr/>
        </p:nvSpPr>
        <p:spPr>
          <a:xfrm>
            <a:off x="895350" y="5904228"/>
            <a:ext cx="4149725" cy="398783"/>
          </a:xfrm>
          <a:prstGeom prst="rect">
            <a:avLst/>
          </a:prstGeom>
          <a:noFill/>
        </p:spPr>
        <p:txBody>
          <a:bodyPr wrap="square" rtlCol="0" anchor="t">
            <a:spAutoFit/>
            <a:scene3d>
              <a:camera prst="orthographicFront"/>
              <a:lightRig rig="threePt" dir="t"/>
            </a:scene3d>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数据来源：中国货币网</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收益率曲线的形状和斜率</a:t>
            </a:r>
            <a:endParaRPr lang="zh-CN" altLang="en-US" sz="3200" strike="noStrike" noProof="1" dirty="0">
              <a:ea typeface="宋体" panose="02010600030101010101" pitchFamily="2" charset="-122"/>
            </a:endParaRPr>
          </a:p>
        </p:txBody>
      </p:sp>
      <p:sp>
        <p:nvSpPr>
          <p:cNvPr id="27651" name="文本占位符 27650"/>
          <p:cNvSpPr>
            <a:spLocks noGrp="1"/>
          </p:cNvSpPr>
          <p:nvPr>
            <p:ph idx="1"/>
          </p:nvPr>
        </p:nvSpPr>
        <p:spPr>
          <a:xfrm>
            <a:off x="457200" y="1616075"/>
            <a:ext cx="8464550" cy="4692650"/>
          </a:xfrm>
        </p:spPr>
        <p:txBody>
          <a:bodyPr/>
          <a:p>
            <a:pPr marL="342900" indent="-342900" fontAlgn="base"/>
            <a:r>
              <a:rPr lang="zh-CN" altLang="en-US" sz="2800" strike="noStrike" noProof="1" dirty="0">
                <a:solidFill>
                  <a:schemeClr val="folHlink"/>
                </a:solidFill>
                <a:ea typeface="宋体" panose="02010600030101010101" pitchFamily="2" charset="-122"/>
              </a:rPr>
              <a:t>无偏预期假说</a:t>
            </a:r>
            <a:endParaRPr lang="en-US" altLang="x-none" sz="2800"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投资者对短期利率未来变化的预期决定了收益率曲线的形状。</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比如市场预期未来短期利率将上升，收益率曲线会向上倾斜。</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如果该假说成立，公众预期就成为预测收益率曲线变化的重要工具。</a:t>
            </a:r>
            <a:endParaRPr lang="zh-CN" altLang="en-US" strike="noStrike" noProof="1" dirty="0">
              <a:ea typeface="宋体" panose="02010600030101010101" pitchFamily="2" charset="-122"/>
            </a:endParaRPr>
          </a:p>
        </p:txBody>
      </p:sp>
      <p:sp>
        <p:nvSpPr>
          <p:cNvPr id="30723" name="文本框 2765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charRg st="0" end="35"/>
                                            </p:txEl>
                                          </p:spTgt>
                                        </p:tgtEl>
                                        <p:attrNameLst>
                                          <p:attrName>style.visibility</p:attrName>
                                        </p:attrNameLst>
                                      </p:cBhvr>
                                      <p:to>
                                        <p:strVal val="visible"/>
                                      </p:to>
                                    </p:set>
                                    <p:animEffect transition="in" filter="dissolve">
                                      <p:cBhvr>
                                        <p:cTn id="7" dur="500"/>
                                        <p:tgtEl>
                                          <p:spTgt spid="27651">
                                            <p:txEl>
                                              <p:charRg st="0" end="3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收益率曲线的形状和斜率</a:t>
            </a:r>
            <a:endParaRPr lang="zh-CN" altLang="en-US" sz="3200" strike="noStrike" noProof="1" dirty="0">
              <a:ea typeface="宋体" panose="02010600030101010101" pitchFamily="2" charset="-122"/>
            </a:endParaRPr>
          </a:p>
        </p:txBody>
      </p:sp>
      <p:sp>
        <p:nvSpPr>
          <p:cNvPr id="4" name="文本框 3"/>
          <p:cNvSpPr txBox="1"/>
          <p:nvPr/>
        </p:nvSpPr>
        <p:spPr>
          <a:xfrm>
            <a:off x="517525" y="1658938"/>
            <a:ext cx="8302625" cy="491553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无偏预期假说的主要假设</a:t>
            </a:r>
            <a:endParaRPr lang="en-US" altLang="x-none"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投资者追求利润最大化、没有期限偏好。</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同等级风险资产互为替代品；投资者风险中性。</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投资者追求利润最大化的结果是所有证券经风险调整的收益率趋于一致。</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在无交易成本和市场均衡条件下，长期投资和一系列短期投资具有相同收益。</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当市场均衡打破时，投机和套利活动会使市场恢复均衡。</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预期是一种潜在力量，投资者根据预期行动。</a:t>
            </a:r>
            <a:endParaRPr lang="zh-CN" altLang="en-US" strike="noStrike" noProof="1"/>
          </a:p>
        </p:txBody>
      </p:sp>
    </p:spTree>
  </p:cSld>
  <p:clrMapOvr>
    <a:masterClrMapping/>
  </p:clrMapOvr>
  <p:transition>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5" name="文本占位符 28674"/>
          <p:cNvSpPr>
            <a:spLocks noGrp="1"/>
          </p:cNvSpPr>
          <p:nvPr>
            <p:ph idx="1"/>
          </p:nvPr>
        </p:nvSpPr>
        <p:spPr/>
        <p:txBody>
          <a:bodyPr/>
          <a:p>
            <a:pPr marL="342900" indent="-342900" algn="l" fontAlgn="base"/>
            <a:r>
              <a:rPr lang="zh-CN" altLang="en-US" sz="2800" strike="noStrike" noProof="1" dirty="0">
                <a:solidFill>
                  <a:schemeClr val="folHlink"/>
                </a:solidFill>
                <a:ea typeface="宋体" panose="02010600030101010101" pitchFamily="2" charset="-122"/>
                <a:sym typeface="+mn-ea"/>
              </a:rPr>
              <a:t>无偏预期假说</a:t>
            </a:r>
            <a:endParaRPr lang="en-US" altLang="x-none" sz="2800" strike="noStrike" noProof="1" dirty="0">
              <a:ea typeface="宋体" panose="02010600030101010101" pitchFamily="2" charset="-122"/>
            </a:endParaRPr>
          </a:p>
          <a:p>
            <a:pPr marL="742950" lvl="1" indent="-285750" algn="l" fontAlgn="base"/>
            <a:r>
              <a:rPr lang="zh-CN" altLang="en-US" strike="noStrike" noProof="1" dirty="0">
                <a:sym typeface="+mn-ea"/>
              </a:rPr>
              <a:t>有助于解释一种利率现象：长期利率趋于缓慢变化，而短期利率高度易变且波动较大。</a:t>
            </a:r>
            <a:endParaRPr lang="zh-CN" altLang="en-US" sz="2800" strike="noStrike" noProof="1" dirty="0">
              <a:ea typeface="宋体" panose="02010600030101010101" pitchFamily="2" charset="-122"/>
              <a:sym typeface="+mn-ea"/>
            </a:endParaRPr>
          </a:p>
          <a:p>
            <a:pPr marL="742950" lvl="1" indent="-285750" algn="l" fontAlgn="base"/>
            <a:r>
              <a:rPr lang="zh-CN" altLang="en-US" sz="2800" strike="noStrike" noProof="1" dirty="0">
                <a:ea typeface="宋体" panose="02010600030101010101" pitchFamily="2" charset="-122"/>
                <a:sym typeface="+mn-ea"/>
              </a:rPr>
              <a:t>根据这一假说，</a:t>
            </a:r>
            <a:r>
              <a:rPr lang="zh-CN" altLang="en-US" strike="noStrike" noProof="1" dirty="0">
                <a:ea typeface="宋体" panose="02010600030101010101" pitchFamily="2" charset="-122"/>
                <a:sym typeface="+mn-ea"/>
              </a:rPr>
              <a:t>期限为</a:t>
            </a:r>
            <a:r>
              <a:rPr lang="en-US" altLang="x-none" strike="noStrike" noProof="1" dirty="0">
                <a:ea typeface="宋体" panose="02010600030101010101" pitchFamily="2" charset="-122"/>
                <a:sym typeface="+mn-ea"/>
              </a:rPr>
              <a:t>1</a:t>
            </a:r>
            <a:r>
              <a:rPr lang="zh-CN" altLang="en-US" strike="noStrike" noProof="1" dirty="0">
                <a:ea typeface="宋体" panose="02010600030101010101" pitchFamily="2" charset="-122"/>
                <a:sym typeface="+mn-ea"/>
              </a:rPr>
              <a:t>的资产的即期收益率</a:t>
            </a:r>
            <a:r>
              <a:rPr lang="en-US" altLang="x-none" strike="noStrike" noProof="1" dirty="0">
                <a:ea typeface="宋体" panose="02010600030101010101" pitchFamily="2" charset="-122"/>
                <a:sym typeface="+mn-ea"/>
              </a:rPr>
              <a:t>r</a:t>
            </a:r>
            <a:r>
              <a:rPr lang="en-US" altLang="x-none" strike="noStrike" baseline="-25000" noProof="1" dirty="0">
                <a:ea typeface="宋体" panose="02010600030101010101" pitchFamily="2" charset="-122"/>
                <a:sym typeface="+mn-ea"/>
              </a:rPr>
              <a:t>1</a:t>
            </a:r>
            <a:r>
              <a:rPr lang="zh-CN" altLang="en-US" strike="noStrike" noProof="1" dirty="0">
                <a:ea typeface="宋体" panose="02010600030101010101" pitchFamily="2" charset="-122"/>
                <a:sym typeface="+mn-ea"/>
              </a:rPr>
              <a:t>与期限为</a:t>
            </a:r>
            <a:r>
              <a:rPr lang="en-US" altLang="x-none" strike="noStrike" noProof="1" dirty="0">
                <a:ea typeface="宋体" panose="02010600030101010101" pitchFamily="2" charset="-122"/>
                <a:sym typeface="+mn-ea"/>
              </a:rPr>
              <a:t>n</a:t>
            </a:r>
            <a:r>
              <a:rPr lang="zh-CN" altLang="en-US" strike="noStrike" noProof="1" dirty="0">
                <a:ea typeface="宋体" panose="02010600030101010101" pitchFamily="2" charset="-122"/>
                <a:sym typeface="+mn-ea"/>
              </a:rPr>
              <a:t>的资产的收益率</a:t>
            </a:r>
            <a:r>
              <a:rPr lang="en-US" altLang="x-none" strike="noStrike" noProof="1" dirty="0">
                <a:ea typeface="宋体" panose="02010600030101010101" pitchFamily="2" charset="-122"/>
                <a:sym typeface="+mn-ea"/>
              </a:rPr>
              <a:t>R</a:t>
            </a:r>
            <a:r>
              <a:rPr lang="en-US" altLang="x-none" strike="noStrike" baseline="-25000" noProof="1" dirty="0">
                <a:ea typeface="宋体" panose="02010600030101010101" pitchFamily="2" charset="-122"/>
                <a:sym typeface="+mn-ea"/>
              </a:rPr>
              <a:t>1</a:t>
            </a:r>
            <a:r>
              <a:rPr lang="zh-CN" altLang="en-US" strike="noStrike" noProof="1" dirty="0">
                <a:ea typeface="宋体" panose="02010600030101010101" pitchFamily="2" charset="-122"/>
                <a:sym typeface="+mn-ea"/>
              </a:rPr>
              <a:t>的关系为：</a:t>
            </a:r>
            <a:endParaRPr lang="zh-CN" altLang="en-US" strike="noStrike" noProof="1" dirty="0">
              <a:ea typeface="宋体" panose="02010600030101010101" pitchFamily="2" charset="-122"/>
              <a:sym typeface="+mn-ea"/>
            </a:endParaRPr>
          </a:p>
          <a:p>
            <a:pPr marL="742950" lvl="1" indent="-285750" algn="l" fontAlgn="base"/>
            <a:endParaRPr lang="zh-CN" altLang="en-US" strike="noStrike" noProof="1" dirty="0">
              <a:ea typeface="宋体" panose="02010600030101010101" pitchFamily="2" charset="-122"/>
              <a:sym typeface="+mn-ea"/>
            </a:endParaRPr>
          </a:p>
          <a:p>
            <a:pPr marL="742950" lvl="1" indent="-285750" algn="l" fontAlgn="base"/>
            <a:endParaRPr lang="zh-CN" altLang="en-US" strike="noStrike" noProof="1" dirty="0">
              <a:ea typeface="宋体" panose="02010600030101010101" pitchFamily="2" charset="-122"/>
              <a:sym typeface="+mn-ea"/>
            </a:endParaRPr>
          </a:p>
          <a:p>
            <a:pPr marL="742950" lvl="1" indent="-285750" algn="l" fontAlgn="base"/>
            <a:r>
              <a:rPr lang="zh-CN" altLang="en-US" strike="noStrike" noProof="1" dirty="0">
                <a:sym typeface="+mn-ea"/>
              </a:rPr>
              <a:t>因此，长期利率是一系列当前和预期短期利率的几何平均值。</a:t>
            </a:r>
            <a:endParaRPr lang="zh-CN" altLang="en-US" sz="2800" strike="noStrike" noProof="1" dirty="0">
              <a:solidFill>
                <a:srgbClr val="E8004D"/>
              </a:solidFill>
              <a:ea typeface="宋体" panose="02010600030101010101" pitchFamily="2" charset="-122"/>
            </a:endParaRPr>
          </a:p>
        </p:txBody>
      </p:sp>
      <p:sp>
        <p:nvSpPr>
          <p:cNvPr id="32770" name="文本框 2867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32771" name="图片 28676" descr="ros05167_un0712"/>
          <p:cNvPicPr>
            <a:picLocks noChangeAspect="1"/>
          </p:cNvPicPr>
          <p:nvPr/>
        </p:nvPicPr>
        <p:blipFill>
          <a:blip r:embed="rId1"/>
          <a:stretch>
            <a:fillRect/>
          </a:stretch>
        </p:blipFill>
        <p:spPr>
          <a:xfrm>
            <a:off x="1233488" y="4260850"/>
            <a:ext cx="7564437" cy="527050"/>
          </a:xfrm>
          <a:prstGeom prst="rect">
            <a:avLst/>
          </a:prstGeom>
          <a:noFill/>
          <a:ln w="9525">
            <a:noFill/>
          </a:ln>
        </p:spPr>
      </p:pic>
      <p:sp>
        <p:nvSpPr>
          <p:cNvPr id="27650" name="标题 27649"/>
          <p:cNvSpPr>
            <a:spLocks noGrp="1"/>
          </p:cNvSpPr>
          <p:nvPr/>
        </p:nvSpPr>
        <p:spPr>
          <a:xfrm>
            <a:off x="457200" y="207963"/>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收益率曲线的形状和斜率</a:t>
            </a:r>
            <a:endParaRPr lang="zh-CN" altLang="en-US" sz="3200" strike="noStrike" noProof="1" dirty="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charRg st="0" end="7"/>
                                            </p:txEl>
                                          </p:spTgt>
                                        </p:tgtEl>
                                        <p:attrNameLst>
                                          <p:attrName>style.visibility</p:attrName>
                                        </p:attrNameLst>
                                      </p:cBhvr>
                                      <p:to>
                                        <p:strVal val="visible"/>
                                      </p:to>
                                    </p:set>
                                    <p:animEffect transition="in" filter="dissolve">
                                      <p:cBhvr>
                                        <p:cTn id="7" dur="500"/>
                                        <p:tgtEl>
                                          <p:spTgt spid="28675">
                                            <p:txEl>
                                              <p:charRg st="0" end="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charRg st="46" end="88"/>
                                            </p:txEl>
                                          </p:spTgt>
                                        </p:tgtEl>
                                        <p:attrNameLst>
                                          <p:attrName>style.visibility</p:attrName>
                                        </p:attrNameLst>
                                      </p:cBhvr>
                                      <p:to>
                                        <p:strVal val="visible"/>
                                      </p:to>
                                    </p:set>
                                    <p:animEffect transition="in" filter="dissolve">
                                      <p:cBhvr>
                                        <p:cTn id="10" dur="500"/>
                                        <p:tgtEl>
                                          <p:spTgt spid="28675">
                                            <p:txEl>
                                              <p:charRg st="46" end="88"/>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8675">
                                            <p:txEl>
                                              <p:charRg st="7" end="46"/>
                                            </p:txEl>
                                          </p:spTgt>
                                        </p:tgtEl>
                                        <p:attrNameLst>
                                          <p:attrName>style.visibility</p:attrName>
                                        </p:attrNameLst>
                                      </p:cBhvr>
                                      <p:to>
                                        <p:strVal val="visible"/>
                                      </p:to>
                                    </p:set>
                                    <p:animEffect transition="in" filter="dissolve">
                                      <p:cBhvr>
                                        <p:cTn id="15" dur="500"/>
                                        <p:tgtEl>
                                          <p:spTgt spid="28675">
                                            <p:txEl>
                                              <p:charRg st="7" end="46"/>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8675">
                                            <p:txEl>
                                              <p:charRg st="90" end="118"/>
                                            </p:txEl>
                                          </p:spTgt>
                                        </p:tgtEl>
                                        <p:attrNameLst>
                                          <p:attrName>style.visibility</p:attrName>
                                        </p:attrNameLst>
                                      </p:cBhvr>
                                      <p:to>
                                        <p:strVal val="visible"/>
                                      </p:to>
                                    </p:set>
                                    <p:animEffect transition="in" filter="dissolve">
                                      <p:cBhvr>
                                        <p:cTn id="18" dur="500"/>
                                        <p:tgtEl>
                                          <p:spTgt spid="28675">
                                            <p:txEl>
                                              <p:charRg st="90" end="1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nvSpPr>
        <p:spPr>
          <a:xfrm>
            <a:off x="457200" y="207963"/>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收益率曲线的形状和斜率</a:t>
            </a:r>
            <a:endParaRPr lang="zh-CN" altLang="en-US" sz="3200" strike="noStrike" noProof="1" dirty="0">
              <a:ea typeface="宋体" panose="02010600030101010101" pitchFamily="2" charset="-122"/>
            </a:endParaRPr>
          </a:p>
        </p:txBody>
      </p:sp>
      <p:sp>
        <p:nvSpPr>
          <p:cNvPr id="4" name="文本框 3"/>
          <p:cNvSpPr txBox="1"/>
          <p:nvPr/>
        </p:nvSpPr>
        <p:spPr>
          <a:xfrm>
            <a:off x="558800" y="1581150"/>
            <a:ext cx="8128000" cy="431292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无偏预期假说</a:t>
            </a:r>
            <a:endParaRPr lang="en-US" altLang="x-none"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mn-ea"/>
                <a:cs typeface="+mn-cs"/>
                <a:sym typeface="+mn-ea"/>
              </a:rPr>
              <a:t>具有重要的公共政策含义：</a:t>
            </a:r>
            <a:endParaRPr lang="zh-CN" altLang="en-US" sz="2800" b="1" strike="noStrike" noProof="1" dirty="0">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mn-ea"/>
                <a:cs typeface="+mn-cs"/>
                <a:sym typeface="+mn-ea"/>
              </a:rPr>
              <a:t>长期利率和短期利率的相对变化不会影响收益率曲线的形状，除非投资者预期也发生变化。</a:t>
            </a:r>
            <a:endParaRPr lang="zh-CN" altLang="en-US" sz="2800" b="1" strike="noStrike" noProof="1" dirty="0">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mn-ea"/>
                <a:cs typeface="+mn-cs"/>
                <a:sym typeface="+mn-ea"/>
              </a:rPr>
              <a:t>政府现行影响利率期限结构的政策可能是无效的。</a:t>
            </a:r>
            <a:endParaRPr lang="zh-CN" altLang="en-US" sz="2800" b="1" strike="noStrike" noProof="1" dirty="0">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mn-ea"/>
                <a:cs typeface="+mn-cs"/>
                <a:sym typeface="+mn-ea"/>
              </a:rPr>
              <a:t>例如：政府发行</a:t>
            </a:r>
            <a:r>
              <a:rPr lang="en-US" altLang="zh-CN" sz="2800" b="1" strike="noStrike" noProof="1" dirty="0">
                <a:solidFill>
                  <a:srgbClr val="FFFFFF"/>
                </a:solidFill>
                <a:effectLst>
                  <a:outerShdw blurRad="38100" dist="38100" dir="2700000">
                    <a:srgbClr val="C0C0C0"/>
                  </a:outerShdw>
                </a:effectLst>
                <a:latin typeface="+mn-lt"/>
                <a:ea typeface="+mn-ea"/>
                <a:cs typeface="+mn-cs"/>
                <a:sym typeface="+mn-ea"/>
              </a:rPr>
              <a:t>1000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亿长期债券为其</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亿到期的短期债券再融资；央行的公开市场操作等。</a:t>
            </a:r>
            <a:endParaRPr lang="zh-CN" altLang="en-US" strike="noStrike" noProof="1"/>
          </a:p>
        </p:txBody>
      </p:sp>
    </p:spTree>
  </p:cSld>
  <p:clrMapOvr>
    <a:masterClrMapping/>
  </p:clrMapOvr>
  <p:transition>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9" name="文本占位符 29698"/>
          <p:cNvSpPr>
            <a:spLocks noGrp="1"/>
          </p:cNvSpPr>
          <p:nvPr>
            <p:ph idx="1"/>
          </p:nvPr>
        </p:nvSpPr>
        <p:spPr>
          <a:xfrm>
            <a:off x="457200" y="1630363"/>
            <a:ext cx="8229600" cy="4876800"/>
          </a:xfrm>
        </p:spPr>
        <p:txBody>
          <a:bodyPr/>
          <a:p>
            <a:pPr marL="342900" indent="-342900" fontAlgn="base"/>
            <a:r>
              <a:rPr lang="zh-CN" altLang="en-US" sz="2800" strike="noStrike" noProof="1" dirty="0">
                <a:solidFill>
                  <a:schemeClr val="folHlink"/>
                </a:solidFill>
                <a:ea typeface="宋体" panose="02010600030101010101" pitchFamily="2" charset="-122"/>
              </a:rPr>
              <a:t>流动性溢价观点</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基于流动性偏好利率理论，利率是流动性风险溢价。</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长期证券比短期证券的价格波动更大、流动性更差，需向投资者支付更高的流动性风险溢价。</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因此，收益率曲线通常向上倾斜、有正的斜率。</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向下倾斜或水平的收益率曲线是因短期流动性供给或预期未来短期利率下降超过流动性溢价效应。</a:t>
            </a:r>
            <a:endParaRPr lang="zh-CN" altLang="en-US" sz="2800" strike="noStrike" noProof="1" dirty="0">
              <a:latin typeface="宋体" panose="02010600030101010101" pitchFamily="2" charset="-122"/>
              <a:ea typeface="宋体" panose="02010600030101010101" pitchFamily="2" charset="-122"/>
            </a:endParaRPr>
          </a:p>
        </p:txBody>
      </p:sp>
      <p:sp>
        <p:nvSpPr>
          <p:cNvPr id="34818" name="文本框 2969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
        <p:nvSpPr>
          <p:cNvPr id="27650" name="标题 27649"/>
          <p:cNvSpPr>
            <a:spLocks noGrp="1"/>
          </p:cNvSpPr>
          <p:nvPr/>
        </p:nvSpPr>
        <p:spPr>
          <a:xfrm>
            <a:off x="457200" y="207963"/>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收益率曲线的形状和斜率</a:t>
            </a:r>
            <a:endParaRPr lang="zh-CN" altLang="en-US" sz="3200" strike="noStrike" noProof="1" dirty="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charRg st="0" end="27"/>
                                            </p:txEl>
                                          </p:spTgt>
                                        </p:tgtEl>
                                        <p:attrNameLst>
                                          <p:attrName>style.visibility</p:attrName>
                                        </p:attrNameLst>
                                      </p:cBhvr>
                                      <p:to>
                                        <p:strVal val="visible"/>
                                      </p:to>
                                    </p:set>
                                    <p:animEffect transition="in" filter="dissolve">
                                      <p:cBhvr>
                                        <p:cTn id="7" dur="500"/>
                                        <p:tgtEl>
                                          <p:spTgt spid="29699">
                                            <p:txEl>
                                              <p:charRg st="0" end="2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699">
                                            <p:txEl>
                                              <p:charRg st="27" end="43"/>
                                            </p:txEl>
                                          </p:spTgt>
                                        </p:tgtEl>
                                        <p:attrNameLst>
                                          <p:attrName>style.visibility</p:attrName>
                                        </p:attrNameLst>
                                      </p:cBhvr>
                                      <p:to>
                                        <p:strVal val="visible"/>
                                      </p:to>
                                    </p:set>
                                    <p:animEffect transition="in" filter="dissolve">
                                      <p:cBhvr>
                                        <p:cTn id="10" dur="500"/>
                                        <p:tgtEl>
                                          <p:spTgt spid="29699">
                                            <p:txEl>
                                              <p:charRg st="27" end="4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699">
                                            <p:txEl>
                                              <p:charRg st="32" end="69"/>
                                            </p:txEl>
                                          </p:spTgt>
                                        </p:tgtEl>
                                        <p:attrNameLst>
                                          <p:attrName>style.visibility</p:attrName>
                                        </p:attrNameLst>
                                      </p:cBhvr>
                                      <p:to>
                                        <p:strVal val="visible"/>
                                      </p:to>
                                    </p:set>
                                    <p:animEffect transition="in" filter="dissolve">
                                      <p:cBhvr>
                                        <p:cTn id="13" dur="500"/>
                                        <p:tgtEl>
                                          <p:spTgt spid="29699">
                                            <p:txEl>
                                              <p:charRg st="32" end="69"/>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699">
                                            <p:txEl>
                                              <p:charRg st="43" end="58"/>
                                            </p:txEl>
                                          </p:spTgt>
                                        </p:tgtEl>
                                        <p:attrNameLst>
                                          <p:attrName>style.visibility</p:attrName>
                                        </p:attrNameLst>
                                      </p:cBhvr>
                                      <p:to>
                                        <p:strVal val="visible"/>
                                      </p:to>
                                    </p:set>
                                    <p:animEffect transition="in" filter="dissolve">
                                      <p:cBhvr>
                                        <p:cTn id="16" dur="500"/>
                                        <p:tgtEl>
                                          <p:spTgt spid="29699">
                                            <p:txEl>
                                              <p:charRg st="43" end="5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nvSpPr>
        <p:spPr>
          <a:xfrm>
            <a:off x="457200" y="207963"/>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收益率曲线的形状和斜率</a:t>
            </a:r>
            <a:endParaRPr lang="zh-CN" altLang="en-US" sz="3200" strike="noStrike" noProof="1" dirty="0">
              <a:ea typeface="宋体" panose="02010600030101010101" pitchFamily="2" charset="-122"/>
            </a:endParaRPr>
          </a:p>
        </p:txBody>
      </p:sp>
      <p:sp>
        <p:nvSpPr>
          <p:cNvPr id="4" name="文本框 3"/>
          <p:cNvSpPr txBox="1"/>
          <p:nvPr/>
        </p:nvSpPr>
        <p:spPr>
          <a:xfrm>
            <a:off x="457200" y="1597025"/>
            <a:ext cx="8509000" cy="431292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流动性溢价观点</a:t>
            </a:r>
            <a:endParaRPr lang="en-US" altLang="x-none"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流动性溢价观点有助于解释收益率曲线为什么在长期变得平坦。</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例如：</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年和</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2</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年期证券流动性差异比较明显，但</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11</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年和</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12</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年期证券的流动性几无差异。</a:t>
            </a:r>
            <a:endParaRPr lang="zh-CN" altLang="en-US" sz="2800" strike="noStrike"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可以根据无偏预期假说，在式</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7-12</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中未来每期加上流动性风险溢价。</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可据此</a:t>
            </a:r>
            <a:r>
              <a:rPr lang="zh-CN" altLang="en-US"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估计出投资者每期所要求的流动性溢价水平。</a:t>
            </a:r>
            <a:endParaRPr lang="zh-CN" altLang="en-US" strike="noStrike" noProof="1"/>
          </a:p>
        </p:txBody>
      </p:sp>
    </p:spTree>
  </p:cSld>
  <p:clrMapOvr>
    <a:masterClrMapping/>
  </p:clrMapOvr>
  <p:transition>
    <p:push/>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30721"/>
          <p:cNvSpPr>
            <a:spLocks noGrp="1"/>
          </p:cNvSpPr>
          <p:nvPr>
            <p:ph type="title"/>
          </p:nvPr>
        </p:nvSpPr>
        <p:spPr>
          <a:xfrm>
            <a:off x="457200" y="274638"/>
            <a:ext cx="8229600" cy="1019175"/>
          </a:xfrm>
        </p:spPr>
        <p:txBody>
          <a:bodyPr anchor="ctr"/>
          <a:p>
            <a:pPr fontAlgn="base"/>
            <a:r>
              <a:rPr lang="zh-CN" altLang="en-US" sz="3200" strike="noStrike" noProof="1" dirty="0">
                <a:ea typeface="宋体" panose="02010600030101010101" pitchFamily="2" charset="-122"/>
              </a:rPr>
              <a:t>收益率曲线的形状和斜率</a:t>
            </a:r>
            <a:endParaRPr lang="zh-CN" altLang="en-US" sz="3200" strike="noStrike" noProof="1" dirty="0">
              <a:ea typeface="宋体" panose="02010600030101010101" pitchFamily="2" charset="-122"/>
            </a:endParaRPr>
          </a:p>
        </p:txBody>
      </p:sp>
      <p:sp>
        <p:nvSpPr>
          <p:cNvPr id="30723" name="文本占位符 30722"/>
          <p:cNvSpPr>
            <a:spLocks noGrp="1"/>
          </p:cNvSpPr>
          <p:nvPr>
            <p:ph idx="1"/>
          </p:nvPr>
        </p:nvSpPr>
        <p:spPr>
          <a:xfrm>
            <a:off x="177800" y="1498600"/>
            <a:ext cx="8966200" cy="5110163"/>
          </a:xfrm>
        </p:spPr>
        <p:txBody>
          <a:bodyPr/>
          <a:p>
            <a:pPr marL="342900" indent="-342900" fontAlgn="base"/>
            <a:r>
              <a:rPr lang="zh-CN" altLang="en-US" sz="2800" strike="noStrike" noProof="1" dirty="0">
                <a:solidFill>
                  <a:schemeClr val="folHlink"/>
                </a:solidFill>
                <a:ea typeface="宋体" panose="02010600030101010101" pitchFamily="2" charset="-122"/>
              </a:rPr>
              <a:t>市场分割或套期保值压力理论</a:t>
            </a:r>
            <a:r>
              <a:rPr lang="zh-CN" altLang="en-US" i="1" strike="noStrike" noProof="1" dirty="0">
                <a:solidFill>
                  <a:schemeClr val="folHlink"/>
                </a:solidFill>
                <a:ea typeface="宋体" panose="02010600030101010101" pitchFamily="2" charset="-122"/>
              </a:rPr>
              <a:t> </a:t>
            </a:r>
            <a:endParaRPr lang="en-US" altLang="x-none"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该理论在上世纪</a:t>
            </a:r>
            <a:r>
              <a:rPr lang="en-US" altLang="zh-CN" strike="noStrike" noProof="1" dirty="0">
                <a:ea typeface="宋体" panose="02010600030101010101" pitchFamily="2" charset="-122"/>
              </a:rPr>
              <a:t>50-60</a:t>
            </a:r>
            <a:r>
              <a:rPr lang="zh-CN" altLang="en-US" strike="noStrike" noProof="1" dirty="0">
                <a:ea typeface="宋体" panose="02010600030101010101" pitchFamily="2" charset="-122"/>
              </a:rPr>
              <a:t>年代提出。</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主张金融资产是不能完全替代的，投资者存在不同期限偏好，除非有更高利率诱惑，否则会在所偏好的期限上进行选择。</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不同类型金融机构有不同的负债结构并需要控制资产负债表风险，确保资产和负债的期限匹配（即套期保值压力）是主要风险管理策略。</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结果金融市场被分割为不同期限的市场，各期限市场的利率由各自的供求决定，从而形成不同形状的收益率曲线。</a:t>
            </a:r>
            <a:endParaRPr lang="zh-CN" altLang="en-US" strike="noStrike" noProof="1" dirty="0">
              <a:ea typeface="宋体" panose="02010600030101010101" pitchFamily="2" charset="-122"/>
            </a:endParaRPr>
          </a:p>
        </p:txBody>
      </p:sp>
      <p:sp>
        <p:nvSpPr>
          <p:cNvPr id="36867" name="文本框 3072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3">
                                            <p:txEl>
                                              <p:charRg st="0" end="8"/>
                                            </p:txEl>
                                          </p:spTgt>
                                        </p:tgtEl>
                                        <p:attrNameLst>
                                          <p:attrName>style.visibility</p:attrName>
                                        </p:attrNameLst>
                                      </p:cBhvr>
                                      <p:to>
                                        <p:strVal val="visible"/>
                                      </p:to>
                                    </p:set>
                                    <p:animEffect transition="in" filter="dissolve">
                                      <p:cBhvr>
                                        <p:cTn id="7" dur="500"/>
                                        <p:tgtEl>
                                          <p:spTgt spid="30723">
                                            <p:txEl>
                                              <p:charRg st="0"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12750" y="1606550"/>
            <a:ext cx="8274050" cy="526097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市场分割或套期保值压力理论</a:t>
            </a:r>
            <a:r>
              <a:rPr lang="zh-CN" altLang="en-US" sz="2800" b="1" i="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 </a:t>
            </a:r>
            <a:endParaRPr lang="en-US" altLang="x-none"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期限偏好的现象说明金融市场不是一个完整的可贷资金池，而是相互分割的。</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市场分割理论不排斥预期的影响，但认为特定期限上的需求与供给也是重要的因素。</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rPr>
              <a:t>市场分割理论对政府影响利率期限结构的政策有着重要意义。如：</a:t>
            </a:r>
            <a:endParaRPr lang="en-US" altLang="x-none" sz="2800" strike="noStrike" noProof="1" dirty="0">
              <a:ea typeface="宋体" panose="02010600030101010101" pitchFamily="2" charset="-122"/>
            </a:endParaRPr>
          </a:p>
          <a:p>
            <a:pPr marL="1143000" lvl="2" indent="-228600" algn="l" fontAlgn="base">
              <a:spcBef>
                <a:spcPct val="20000"/>
              </a:spcBef>
              <a:buClr>
                <a:schemeClr val="hlink"/>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通过发行不同期限证券以调节不同市场资金的供求；</a:t>
            </a:r>
            <a:endParaRPr lang="en-US" altLang="x-none" sz="2800" strike="noStrike" noProof="1" dirty="0">
              <a:ea typeface="宋体" panose="02010600030101010101" pitchFamily="2" charset="-122"/>
            </a:endParaRPr>
          </a:p>
          <a:p>
            <a:pPr marL="1143000" lvl="2" indent="-228600" algn="l" fontAlgn="base">
              <a:spcBef>
                <a:spcPct val="20000"/>
              </a:spcBef>
              <a:buClr>
                <a:schemeClr val="hlink"/>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或通过央行在不同期限市场进行公开市场操作。</a:t>
            </a:r>
            <a:endParaRPr lang="zh-CN" altLang="en-US" sz="2800" strike="noStrike" noProof="1"/>
          </a:p>
        </p:txBody>
      </p:sp>
      <p:sp>
        <p:nvSpPr>
          <p:cNvPr id="30722" name="标题 30721"/>
          <p:cNvSpPr>
            <a:spLocks noGrp="1"/>
          </p:cNvSpPr>
          <p:nvPr>
            <p:ph type="ctrTitle"/>
          </p:nvPr>
        </p:nvSpPr>
        <p:spPr>
          <a:xfrm>
            <a:off x="457200" y="274638"/>
            <a:ext cx="8229600" cy="1019175"/>
          </a:xfrm>
        </p:spPr>
        <p:txBody>
          <a:bodyPr anchor="ctr"/>
          <a:p>
            <a:pPr fontAlgn="base"/>
            <a:r>
              <a:rPr lang="zh-CN" altLang="en-US" sz="3200" strike="noStrike" noProof="1" dirty="0">
                <a:ea typeface="宋体" panose="02010600030101010101" pitchFamily="2" charset="-122"/>
              </a:rPr>
              <a:t>收益率曲线的形状和斜率</a:t>
            </a:r>
            <a:endParaRPr lang="zh-CN" altLang="en-US" sz="3200" strike="noStrike" noProof="1" dirty="0">
              <a:ea typeface="宋体" panose="02010600030101010101" pitchFamily="2" charset="-122"/>
            </a:endParaRPr>
          </a:p>
        </p:txBody>
      </p:sp>
    </p:spTree>
  </p:cSld>
  <p:clrMapOvr>
    <a:masterClrMapping/>
  </p:clrMapOvr>
  <p:transition>
    <p:push/>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31745"/>
          <p:cNvSpPr>
            <a:spLocks noGrp="1"/>
          </p:cNvSpPr>
          <p:nvPr>
            <p:ph type="title"/>
          </p:nvPr>
        </p:nvSpPr>
        <p:spPr>
          <a:xfrm>
            <a:off x="457200" y="274638"/>
            <a:ext cx="8229600" cy="952500"/>
          </a:xfrm>
        </p:spPr>
        <p:txBody>
          <a:bodyPr anchor="ctr"/>
          <a:p>
            <a:pPr fontAlgn="base"/>
            <a:r>
              <a:rPr lang="zh-CN" altLang="en-US" sz="3200" strike="noStrike" noProof="1" dirty="0">
                <a:ea typeface="宋体" panose="02010600030101010101" pitchFamily="2" charset="-122"/>
              </a:rPr>
              <a:t>收益率曲线的形状和斜率</a:t>
            </a:r>
            <a:endParaRPr lang="zh-CN" altLang="en-US" sz="3200" strike="noStrike" noProof="1" dirty="0">
              <a:ea typeface="宋体" panose="02010600030101010101" pitchFamily="2" charset="-122"/>
            </a:endParaRPr>
          </a:p>
        </p:txBody>
      </p:sp>
      <p:sp>
        <p:nvSpPr>
          <p:cNvPr id="31747" name="文本占位符 31746"/>
          <p:cNvSpPr>
            <a:spLocks noGrp="1"/>
          </p:cNvSpPr>
          <p:nvPr>
            <p:ph idx="1"/>
          </p:nvPr>
        </p:nvSpPr>
        <p:spPr>
          <a:xfrm>
            <a:off x="457200" y="1593850"/>
            <a:ext cx="8521700" cy="5113338"/>
          </a:xfrm>
        </p:spPr>
        <p:txBody>
          <a:bodyPr/>
          <a:p>
            <a:pPr marL="342900" indent="-342900" fontAlgn="base"/>
            <a:r>
              <a:rPr lang="zh-CN" altLang="en-US" sz="2800" strike="noStrike" noProof="1" dirty="0">
                <a:solidFill>
                  <a:schemeClr val="folHlink"/>
                </a:solidFill>
                <a:ea typeface="宋体" panose="02010600030101010101" pitchFamily="2" charset="-122"/>
              </a:rPr>
              <a:t>优先偏好</a:t>
            </a:r>
            <a:r>
              <a:rPr lang="zh-CN" altLang="en-US" sz="2800" strike="noStrike" noProof="1" dirty="0">
                <a:ea typeface="宋体" panose="02010600030101010101" pitchFamily="2" charset="-122"/>
              </a:rPr>
              <a:t>或</a:t>
            </a:r>
            <a:r>
              <a:rPr lang="zh-CN" altLang="en-US" sz="2800" strike="noStrike" noProof="1" dirty="0">
                <a:solidFill>
                  <a:schemeClr val="folHlink"/>
                </a:solidFill>
                <a:ea typeface="宋体" panose="02010600030101010101" pitchFamily="2" charset="-122"/>
              </a:rPr>
              <a:t>合成理论</a:t>
            </a:r>
            <a:r>
              <a:rPr lang="zh-CN" altLang="en-US" sz="2800" strike="noStrike" noProof="1" dirty="0">
                <a:ea typeface="宋体" panose="02010600030101010101" pitchFamily="2" charset="-122"/>
              </a:rPr>
              <a:t> </a:t>
            </a:r>
            <a:endParaRPr lang="en-US" altLang="x-none" sz="2800" strike="noStrike" noProof="1" dirty="0">
              <a:ea typeface="宋体" panose="02010600030101010101" pitchFamily="2" charset="-122"/>
            </a:endParaRPr>
          </a:p>
          <a:p>
            <a:pPr marL="742950" lvl="1" indent="-285750" fontAlgn="base"/>
            <a:r>
              <a:rPr lang="en-US" altLang="zh-CN" strike="noStrike" noProof="1" dirty="0">
                <a:solidFill>
                  <a:schemeClr val="accent5">
                    <a:lumMod val="20000"/>
                    <a:lumOff val="80000"/>
                  </a:schemeClr>
                </a:solidFill>
                <a:ea typeface="宋体" panose="02010600030101010101" pitchFamily="2" charset="-122"/>
                <a:sym typeface="+mn-ea"/>
              </a:rPr>
              <a:t>20</a:t>
            </a:r>
            <a:r>
              <a:rPr lang="zh-CN" altLang="en-US" strike="noStrike" noProof="1" dirty="0">
                <a:solidFill>
                  <a:schemeClr val="accent5">
                    <a:lumMod val="20000"/>
                    <a:lumOff val="80000"/>
                  </a:schemeClr>
                </a:solidFill>
                <a:ea typeface="宋体" panose="02010600030101010101" pitchFamily="2" charset="-122"/>
                <a:sym typeface="+mn-ea"/>
              </a:rPr>
              <a:t>世纪</a:t>
            </a:r>
            <a:r>
              <a:rPr lang="en-US" altLang="zh-CN" strike="noStrike" noProof="1" dirty="0">
                <a:solidFill>
                  <a:schemeClr val="accent5">
                    <a:lumMod val="20000"/>
                    <a:lumOff val="80000"/>
                  </a:schemeClr>
                </a:solidFill>
                <a:ea typeface="宋体" panose="02010600030101010101" pitchFamily="2" charset="-122"/>
                <a:sym typeface="+mn-ea"/>
              </a:rPr>
              <a:t>60-70</a:t>
            </a:r>
            <a:r>
              <a:rPr lang="zh-CN" altLang="en-US" strike="noStrike" noProof="1" dirty="0">
                <a:solidFill>
                  <a:schemeClr val="accent5">
                    <a:lumMod val="20000"/>
                    <a:lumOff val="80000"/>
                  </a:schemeClr>
                </a:solidFill>
                <a:ea typeface="宋体" panose="02010600030101010101" pitchFamily="2" charset="-122"/>
                <a:sym typeface="+mn-ea"/>
              </a:rPr>
              <a:t>年代提出，试图将预期、流动性溢价、市场分割等理论融合在一起。</a:t>
            </a:r>
            <a:endParaRPr lang="zh-CN" altLang="en-US" strike="noStrike" noProof="1" dirty="0">
              <a:solidFill>
                <a:schemeClr val="accent5">
                  <a:lumMod val="20000"/>
                  <a:lumOff val="80000"/>
                </a:schemeClr>
              </a:solidFill>
              <a:ea typeface="宋体" panose="02010600030101010101" pitchFamily="2" charset="-122"/>
              <a:sym typeface="+mn-ea"/>
            </a:endParaRPr>
          </a:p>
          <a:p>
            <a:pPr marL="742950" lvl="1" indent="-285750" fontAlgn="base"/>
            <a:r>
              <a:rPr lang="zh-CN" altLang="en-US" strike="noStrike" noProof="1" dirty="0">
                <a:ea typeface="宋体" panose="02010600030101010101" pitchFamily="2" charset="-122"/>
                <a:sym typeface="+mn-ea"/>
              </a:rPr>
              <a:t>认为投资者根据风险偏好、税赋压力、流动性要求、监管要求、计划投资期等形成优先偏好。</a:t>
            </a:r>
            <a:endParaRPr lang="zh-CN" altLang="en-US" strike="noStrike" noProof="1" dirty="0">
              <a:ea typeface="宋体" panose="02010600030101010101" pitchFamily="2" charset="-122"/>
              <a:sym typeface="+mn-ea"/>
            </a:endParaRPr>
          </a:p>
          <a:p>
            <a:pPr marL="742950" lvl="1" indent="-285750" fontAlgn="base"/>
            <a:r>
              <a:rPr lang="zh-CN" altLang="en-US" strike="noStrike" noProof="1" dirty="0">
                <a:ea typeface="宋体" panose="02010600030101010101" pitchFamily="2" charset="-122"/>
                <a:sym typeface="+mn-ea"/>
              </a:rPr>
              <a:t>如没有利率诱惑，投资者通常不会改变优先偏好。</a:t>
            </a:r>
            <a:endParaRPr lang="zh-CN" altLang="en-US" strike="noStrike" noProof="1" dirty="0">
              <a:ea typeface="宋体" panose="02010600030101010101" pitchFamily="2" charset="-122"/>
              <a:sym typeface="+mn-ea"/>
            </a:endParaRPr>
          </a:p>
          <a:p>
            <a:pPr marL="742950" lvl="1" indent="-285750" fontAlgn="base"/>
            <a:r>
              <a:rPr lang="zh-CN" altLang="en-US" strike="noStrike" noProof="1" dirty="0">
                <a:ea typeface="宋体" panose="02010600030101010101" pitchFamily="2" charset="-122"/>
                <a:sym typeface="+mn-ea"/>
              </a:rPr>
              <a:t>投资者的优先偏好导致市场分割，利率在分割市场上决定，进而形成不同形状的收益率曲线。</a:t>
            </a:r>
            <a:endParaRPr lang="zh-CN" altLang="en-US" strike="noStrike" noProof="1" dirty="0">
              <a:ea typeface="宋体" panose="02010600030101010101" pitchFamily="2" charset="-122"/>
              <a:sym typeface="+mn-ea"/>
            </a:endParaRPr>
          </a:p>
          <a:p>
            <a:pPr marL="742950" lvl="1" indent="-285750" fontAlgn="base"/>
            <a:r>
              <a:rPr lang="zh-CN" altLang="en-US" strike="noStrike" noProof="1" dirty="0">
                <a:ea typeface="宋体" panose="02010600030101010101" pitchFamily="2" charset="-122"/>
              </a:rPr>
              <a:t>由于优先偏好的形成受经验影响，因此，在长期利率会回归历史平均水平。</a:t>
            </a:r>
            <a:endParaRPr lang="en-US" altLang="x-none" strike="noStrike" noProof="1" dirty="0">
              <a:ea typeface="宋体" panose="02010600030101010101" pitchFamily="2" charset="-122"/>
            </a:endParaRPr>
          </a:p>
        </p:txBody>
      </p:sp>
      <p:sp>
        <p:nvSpPr>
          <p:cNvPr id="38915" name="文本框 3174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7">
                                            <p:txEl>
                                              <p:charRg st="0" end="30"/>
                                            </p:txEl>
                                          </p:spTgt>
                                        </p:tgtEl>
                                        <p:attrNameLst>
                                          <p:attrName>style.visibility</p:attrName>
                                        </p:attrNameLst>
                                      </p:cBhvr>
                                      <p:to>
                                        <p:strVal val="visible"/>
                                      </p:to>
                                    </p:set>
                                    <p:animEffect transition="in" filter="dissolve">
                                      <p:cBhvr>
                                        <p:cTn id="7" dur="500"/>
                                        <p:tgtEl>
                                          <p:spTgt spid="31747">
                                            <p:txEl>
                                              <p:charRg st="0" end="3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747">
                                            <p:txEl>
                                              <p:charRg st="30" end="47"/>
                                            </p:txEl>
                                          </p:spTgt>
                                        </p:tgtEl>
                                        <p:attrNameLst>
                                          <p:attrName>style.visibility</p:attrName>
                                        </p:attrNameLst>
                                      </p:cBhvr>
                                      <p:to>
                                        <p:strVal val="visible"/>
                                      </p:to>
                                    </p:set>
                                    <p:animEffect transition="in" filter="dissolve">
                                      <p:cBhvr>
                                        <p:cTn id="10" dur="500"/>
                                        <p:tgtEl>
                                          <p:spTgt spid="31747">
                                            <p:txEl>
                                              <p:charRg st="30" end="47"/>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1747">
                                            <p:txEl>
                                              <p:charRg st="51" end="93"/>
                                            </p:txEl>
                                          </p:spTgt>
                                        </p:tgtEl>
                                        <p:attrNameLst>
                                          <p:attrName>style.visibility</p:attrName>
                                        </p:attrNameLst>
                                      </p:cBhvr>
                                      <p:to>
                                        <p:strVal val="visible"/>
                                      </p:to>
                                    </p:set>
                                    <p:animEffect transition="in" filter="dissolve">
                                      <p:cBhvr>
                                        <p:cTn id="13" dur="500"/>
                                        <p:tgtEl>
                                          <p:spTgt spid="31747">
                                            <p:txEl>
                                              <p:charRg st="51" end="9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747">
                                            <p:txEl>
                                              <p:charRg st="93" end="116"/>
                                            </p:txEl>
                                          </p:spTgt>
                                        </p:tgtEl>
                                        <p:attrNameLst>
                                          <p:attrName>style.visibility</p:attrName>
                                        </p:attrNameLst>
                                      </p:cBhvr>
                                      <p:to>
                                        <p:strVal val="visible"/>
                                      </p:to>
                                    </p:set>
                                    <p:animEffect transition="in" filter="dissolve">
                                      <p:cBhvr>
                                        <p:cTn id="16" dur="500"/>
                                        <p:tgtEl>
                                          <p:spTgt spid="31747">
                                            <p:txEl>
                                              <p:charRg st="93" end="116"/>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747">
                                            <p:txEl>
                                              <p:charRg st="116" end="158"/>
                                            </p:txEl>
                                          </p:spTgt>
                                        </p:tgtEl>
                                        <p:attrNameLst>
                                          <p:attrName>style.visibility</p:attrName>
                                        </p:attrNameLst>
                                      </p:cBhvr>
                                      <p:to>
                                        <p:strVal val="visible"/>
                                      </p:to>
                                    </p:set>
                                    <p:animEffect transition="in" filter="dissolve">
                                      <p:cBhvr>
                                        <p:cTn id="19" dur="500"/>
                                        <p:tgtEl>
                                          <p:spTgt spid="31747">
                                            <p:txEl>
                                              <p:charRg st="116" end="15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1747">
                                            <p:txEl>
                                              <p:charRg st="47" end="52"/>
                                            </p:txEl>
                                          </p:spTgt>
                                        </p:tgtEl>
                                        <p:attrNameLst>
                                          <p:attrName>style.visibility</p:attrName>
                                        </p:attrNameLst>
                                      </p:cBhvr>
                                      <p:to>
                                        <p:strVal val="visible"/>
                                      </p:to>
                                    </p:set>
                                    <p:animEffect transition="in" filter="dissolve">
                                      <p:cBhvr>
                                        <p:cTn id="24" dur="500"/>
                                        <p:tgtEl>
                                          <p:spTgt spid="31747">
                                            <p:txEl>
                                              <p:charRg st="47" end="5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33793"/>
          <p:cNvSpPr>
            <a:spLocks noGrp="1"/>
          </p:cNvSpPr>
          <p:nvPr>
            <p:ph type="title"/>
          </p:nvPr>
        </p:nvSpPr>
        <p:spPr>
          <a:xfrm>
            <a:off x="457200" y="274638"/>
            <a:ext cx="8229600" cy="971550"/>
          </a:xfrm>
        </p:spPr>
        <p:txBody>
          <a:bodyPr anchor="ctr"/>
          <a:p>
            <a:pPr fontAlgn="base"/>
            <a:r>
              <a:rPr lang="zh-CN" altLang="en-US" sz="3200" strike="noStrike" noProof="1" dirty="0">
                <a:ea typeface="宋体" panose="02010600030101010101" pitchFamily="2" charset="-122"/>
              </a:rPr>
              <a:t>收益率曲线的研究证据</a:t>
            </a:r>
            <a:endParaRPr lang="zh-CN" altLang="en-US" sz="3200" strike="noStrike" noProof="1" dirty="0">
              <a:ea typeface="宋体" panose="02010600030101010101" pitchFamily="2" charset="-122"/>
            </a:endParaRPr>
          </a:p>
        </p:txBody>
      </p:sp>
      <p:sp>
        <p:nvSpPr>
          <p:cNvPr id="33795" name="文本占位符 33794"/>
          <p:cNvSpPr>
            <a:spLocks noGrp="1"/>
          </p:cNvSpPr>
          <p:nvPr>
            <p:ph idx="1"/>
          </p:nvPr>
        </p:nvSpPr>
        <p:spPr>
          <a:xfrm>
            <a:off x="457200" y="1600200"/>
            <a:ext cx="8229600" cy="5037138"/>
          </a:xfrm>
        </p:spPr>
        <p:txBody>
          <a:bodyPr/>
          <a:p>
            <a:pPr marL="342900" indent="-342900" fontAlgn="base"/>
            <a:r>
              <a:rPr lang="zh-CN" altLang="en-US" sz="2400" strike="noStrike" noProof="1" dirty="0">
                <a:ea typeface="宋体" panose="02010600030101010101" pitchFamily="2" charset="-122"/>
              </a:rPr>
              <a:t>关于收益率曲线</a:t>
            </a:r>
            <a:r>
              <a:rPr lang="zh-CN" altLang="en-US" sz="2400" dirty="0">
                <a:ea typeface="宋体" panose="02010600030101010101" pitchFamily="2" charset="-122"/>
                <a:sym typeface="+mn-ea"/>
              </a:rPr>
              <a:t>是否支持无偏预期假说有不同</a:t>
            </a:r>
            <a:r>
              <a:rPr lang="zh-CN" altLang="en-US" sz="2400" strike="noStrike" noProof="1" dirty="0">
                <a:ea typeface="宋体" panose="02010600030101010101" pitchFamily="2" charset="-122"/>
              </a:rPr>
              <a:t>的研究结果；</a:t>
            </a:r>
            <a:endParaRPr lang="zh-CN" altLang="en-US" sz="2400" strike="noStrike" noProof="1" dirty="0">
              <a:ea typeface="宋体" panose="02010600030101010101" pitchFamily="2" charset="-122"/>
            </a:endParaRPr>
          </a:p>
          <a:p>
            <a:pPr marL="342900" indent="-342900" fontAlgn="base"/>
            <a:r>
              <a:rPr lang="zh-CN" altLang="en-US" sz="2400" strike="noStrike" noProof="1" dirty="0">
                <a:ea typeface="宋体" panose="02010600030101010101" pitchFamily="2" charset="-122"/>
              </a:rPr>
              <a:t>有研究发现金融资产不是完全替代的，也不是所有投资者都有期限偏好</a:t>
            </a:r>
            <a:endParaRPr lang="zh-CN" altLang="en-US" sz="2400" strike="noStrike" noProof="1" dirty="0">
              <a:ea typeface="宋体" panose="02010600030101010101" pitchFamily="2" charset="-122"/>
            </a:endParaRPr>
          </a:p>
          <a:p>
            <a:pPr marL="342900" indent="-342900" fontAlgn="base"/>
            <a:r>
              <a:rPr lang="zh-CN" altLang="en-US" sz="2400" strike="noStrike" noProof="1" dirty="0">
                <a:ea typeface="宋体" panose="02010600030101010101" pitchFamily="2" charset="-122"/>
              </a:rPr>
              <a:t>现有研究支持流动性对收益率曲线形状的影响</a:t>
            </a:r>
            <a:endParaRPr lang="zh-CN" altLang="en-US" sz="2400" strike="noStrike" noProof="1" dirty="0">
              <a:ea typeface="宋体" panose="02010600030101010101" pitchFamily="2" charset="-122"/>
            </a:endParaRPr>
          </a:p>
          <a:p>
            <a:pPr marL="342900" indent="-342900" fontAlgn="base"/>
            <a:r>
              <a:rPr lang="zh-CN" altLang="en-US" sz="2400" strike="noStrike" noProof="1" dirty="0">
                <a:ea typeface="宋体" panose="02010600030101010101" pitchFamily="2" charset="-122"/>
              </a:rPr>
              <a:t>近来的研究已深入到哪些事件会导致收益率曲线形状改变</a:t>
            </a:r>
            <a:endParaRPr lang="en-US" altLang="x-none"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从统计上说，收益曲线可以沿着以下三个方向之一变化 </a:t>
            </a:r>
            <a:r>
              <a:rPr lang="en-US" altLang="x-none" sz="2400" strike="noStrike" noProof="1" dirty="0">
                <a:ea typeface="宋体" panose="02010600030101010101" pitchFamily="2" charset="-122"/>
              </a:rPr>
              <a:t>:</a:t>
            </a:r>
            <a:r>
              <a:rPr lang="zh-CN" altLang="en-US" sz="2400" strike="noStrike" noProof="1" dirty="0">
                <a:ea typeface="宋体" panose="02010600030101010101" pitchFamily="2" charset="-122"/>
              </a:rPr>
              <a:t>水平方向、斜率、曲率</a:t>
            </a:r>
            <a:r>
              <a:rPr lang="en-US" altLang="x-none" sz="2400" strike="noStrike" noProof="1" dirty="0">
                <a:ea typeface="宋体" panose="02010600030101010101" pitchFamily="2" charset="-122"/>
              </a:rPr>
              <a:t> </a:t>
            </a:r>
            <a:endParaRPr lang="en-US" altLang="x-none"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水平方向：宏观经济、技术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斜率：货币政策  （长期利率</a:t>
            </a:r>
            <a:r>
              <a:rPr lang="en-US" altLang="zh-CN" sz="2400" strike="noStrike" noProof="1" dirty="0">
                <a:ea typeface="宋体" panose="02010600030101010101" pitchFamily="2" charset="-122"/>
              </a:rPr>
              <a:t>-</a:t>
            </a:r>
            <a:r>
              <a:rPr lang="zh-CN" altLang="en-US" sz="2400" strike="noStrike" noProof="1" dirty="0">
                <a:ea typeface="宋体" panose="02010600030101010101" pitchFamily="2" charset="-122"/>
              </a:rPr>
              <a:t>短期利率）</a:t>
            </a:r>
            <a:r>
              <a:rPr lang="en-US" altLang="zh-CN" sz="2400" strike="noStrike" noProof="1" dirty="0">
                <a:ea typeface="宋体" panose="02010600030101010101" pitchFamily="2" charset="-122"/>
              </a:rPr>
              <a:t>/</a:t>
            </a:r>
            <a:r>
              <a:rPr lang="zh-CN" altLang="en-US" sz="2400" strike="noStrike" noProof="1" dirty="0">
                <a:ea typeface="宋体" panose="02010600030101010101" pitchFamily="2" charset="-122"/>
              </a:rPr>
              <a:t>期限</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曲率：经济波动</a:t>
            </a:r>
            <a:endParaRPr lang="zh-CN" altLang="en-US" sz="2400" strike="noStrike" noProof="1" dirty="0">
              <a:ea typeface="宋体" panose="02010600030101010101" pitchFamily="2" charset="-122"/>
            </a:endParaRPr>
          </a:p>
        </p:txBody>
      </p:sp>
      <p:sp>
        <p:nvSpPr>
          <p:cNvPr id="39939" name="文本框 3379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xEl>
                                              <p:charRg st="0" end="24"/>
                                            </p:txEl>
                                          </p:spTgt>
                                        </p:tgtEl>
                                        <p:attrNameLst>
                                          <p:attrName>style.visibility</p:attrName>
                                        </p:attrNameLst>
                                      </p:cBhvr>
                                      <p:to>
                                        <p:strVal val="visible"/>
                                      </p:to>
                                    </p:set>
                                    <p:animEffect transition="in" filter="dissolve">
                                      <p:cBhvr>
                                        <p:cTn id="7" dur="500"/>
                                        <p:tgtEl>
                                          <p:spTgt spid="33795">
                                            <p:txEl>
                                              <p:charRg st="0" end="24"/>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charRg st="104" end="117"/>
                                            </p:txEl>
                                          </p:spTgt>
                                        </p:tgtEl>
                                        <p:attrNameLst>
                                          <p:attrName>style.visibility</p:attrName>
                                        </p:attrNameLst>
                                      </p:cBhvr>
                                      <p:to>
                                        <p:strVal val="visible"/>
                                      </p:to>
                                    </p:set>
                                    <p:animEffect transition="in" filter="dissolve">
                                      <p:cBhvr>
                                        <p:cTn id="12" dur="500"/>
                                        <p:tgtEl>
                                          <p:spTgt spid="33795">
                                            <p:txEl>
                                              <p:charRg st="104" end="117"/>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795">
                                            <p:txEl>
                                              <p:charRg st="117" end="141"/>
                                            </p:txEl>
                                          </p:spTgt>
                                        </p:tgtEl>
                                        <p:attrNameLst>
                                          <p:attrName>style.visibility</p:attrName>
                                        </p:attrNameLst>
                                      </p:cBhvr>
                                      <p:to>
                                        <p:strVal val="visible"/>
                                      </p:to>
                                    </p:set>
                                    <p:animEffect transition="in" filter="dissolve">
                                      <p:cBhvr>
                                        <p:cTn id="15" dur="500"/>
                                        <p:tgtEl>
                                          <p:spTgt spid="33795">
                                            <p:txEl>
                                              <p:charRg st="117" end="14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3795">
                                            <p:txEl>
                                              <p:charRg st="141" end="149"/>
                                            </p:txEl>
                                          </p:spTgt>
                                        </p:tgtEl>
                                        <p:attrNameLst>
                                          <p:attrName>style.visibility</p:attrName>
                                        </p:attrNameLst>
                                      </p:cBhvr>
                                      <p:to>
                                        <p:strVal val="visible"/>
                                      </p:to>
                                    </p:set>
                                    <p:animEffect transition="in" filter="dissolve">
                                      <p:cBhvr>
                                        <p:cTn id="18" dur="500"/>
                                        <p:tgtEl>
                                          <p:spTgt spid="33795">
                                            <p:txEl>
                                              <p:charRg st="141" end="1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3481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收益曲线的研究证据</a:t>
            </a:r>
            <a:endParaRPr lang="en-US" altLang="x-none" sz="3200" strike="noStrike" noProof="1" dirty="0">
              <a:ea typeface="宋体" panose="02010600030101010101" pitchFamily="2" charset="-122"/>
            </a:endParaRPr>
          </a:p>
        </p:txBody>
      </p:sp>
      <p:pic>
        <p:nvPicPr>
          <p:cNvPr id="40962" name="图片 34818"/>
          <p:cNvPicPr>
            <a:picLocks noChangeAspect="1"/>
          </p:cNvPicPr>
          <p:nvPr/>
        </p:nvPicPr>
        <p:blipFill>
          <a:blip r:embed="rId1"/>
          <a:stretch>
            <a:fillRect/>
          </a:stretch>
        </p:blipFill>
        <p:spPr>
          <a:xfrm>
            <a:off x="228600" y="2286000"/>
            <a:ext cx="8915400" cy="4141788"/>
          </a:xfrm>
          <a:prstGeom prst="rect">
            <a:avLst/>
          </a:prstGeom>
          <a:noFill/>
          <a:ln w="9525">
            <a:noFill/>
          </a:ln>
        </p:spPr>
      </p:pic>
      <p:sp>
        <p:nvSpPr>
          <p:cNvPr id="40963" name="文本框 34819"/>
          <p:cNvSpPr txBox="1"/>
          <p:nvPr/>
        </p:nvSpPr>
        <p:spPr>
          <a:xfrm>
            <a:off x="0" y="1663700"/>
            <a:ext cx="9144000" cy="519113"/>
          </a:xfrm>
          <a:prstGeom prst="rect">
            <a:avLst/>
          </a:prstGeom>
          <a:noFill/>
          <a:ln w="9525">
            <a:noFill/>
          </a:ln>
        </p:spPr>
        <p:txBody>
          <a:bodyPr anchor="t">
            <a:spAutoFit/>
          </a:bodyPr>
          <a:p>
            <a:pPr algn="ctr" eaLnBrk="0" hangingPunct="0"/>
            <a:r>
              <a:rPr lang="en-US" altLang="zh-CN" sz="2800" b="1" dirty="0">
                <a:solidFill>
                  <a:srgbClr val="FFFFFF"/>
                </a:solidFill>
                <a:latin typeface="Times New Roman" panose="02020603050405020304" pitchFamily="2" charset="0"/>
                <a:ea typeface="宋体" panose="02010600030101010101" pitchFamily="2" charset="-122"/>
              </a:rPr>
              <a:t>The Level, Slope, and Curvature of Yield Curves</a:t>
            </a:r>
            <a:endParaRPr lang="en-US" altLang="zh-CN" sz="2800" b="1" dirty="0">
              <a:solidFill>
                <a:srgbClr val="FFFFFF"/>
              </a:solidFill>
              <a:latin typeface="Times New Roman" panose="02020603050405020304" pitchFamily="2" charset="0"/>
              <a:ea typeface="宋体" panose="02010600030101010101" pitchFamily="2" charset="-122"/>
            </a:endParaRPr>
          </a:p>
        </p:txBody>
      </p:sp>
      <p:sp>
        <p:nvSpPr>
          <p:cNvPr id="40964" name="文本框 34820"/>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收益率曲线的运用</a:t>
            </a:r>
            <a:endParaRPr lang="zh-CN" altLang="en-US" sz="3200" strike="noStrike" noProof="1" dirty="0">
              <a:ea typeface="宋体" panose="02010600030101010101" pitchFamily="2" charset="-122"/>
            </a:endParaRPr>
          </a:p>
        </p:txBody>
      </p:sp>
      <p:sp>
        <p:nvSpPr>
          <p:cNvPr id="35843" name="文本占位符 35842"/>
          <p:cNvSpPr>
            <a:spLocks noGrp="1"/>
          </p:cNvSpPr>
          <p:nvPr>
            <p:ph idx="1"/>
          </p:nvPr>
        </p:nvSpPr>
        <p:spPr>
          <a:xfrm>
            <a:off x="238125" y="1574800"/>
            <a:ext cx="8715375" cy="5072063"/>
          </a:xfrm>
        </p:spPr>
        <p:txBody>
          <a:bodyPr/>
          <a:p>
            <a:pPr marL="342900" indent="-342900" fontAlgn="base"/>
            <a:r>
              <a:rPr lang="zh-CN" altLang="en-US" sz="2800" strike="noStrike" noProof="1" dirty="0">
                <a:ea typeface="宋体" panose="02010600030101010101" pitchFamily="2" charset="-122"/>
              </a:rPr>
              <a:t>收益率曲线对于金融机构和借贷各方均是一个有价值的工具</a:t>
            </a:r>
            <a:r>
              <a:rPr lang="en-US" altLang="x-none" sz="2800" strike="noStrike" noProof="1" dirty="0">
                <a:ea typeface="宋体" panose="02010600030101010101" pitchFamily="2" charset="-122"/>
              </a:rPr>
              <a:t> </a:t>
            </a:r>
            <a:endParaRPr lang="en-US" altLang="x-none" sz="2800"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预测利率：向下倾斜的收益率曲线意味着短期利率将趋于下降。</a:t>
            </a:r>
            <a:endParaRPr lang="en-US" altLang="x-none"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决定组合管理策略：一个上升的收益率曲线支持短期借入和长期贷出的组合策略。</a:t>
            </a:r>
            <a:endParaRPr lang="en-US" altLang="x-none"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发现定价过高或过低的金融资产。</a:t>
            </a:r>
            <a:endParaRPr lang="en-US" altLang="x-none"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在实际到期期限与收益之间的权衡。</a:t>
            </a:r>
            <a:endParaRPr lang="en-US" altLang="x-none" strike="noStrike" noProof="1" dirty="0">
              <a:ea typeface="宋体" panose="02010600030101010101" pitchFamily="2" charset="-122"/>
            </a:endParaRPr>
          </a:p>
          <a:p>
            <a:pPr marL="742950" lvl="1" indent="-285750" fontAlgn="base"/>
            <a:r>
              <a:rPr lang="en-US" altLang="x-none" strike="noStrike" noProof="1" dirty="0">
                <a:ea typeface="宋体" panose="02010600030101010101" pitchFamily="2" charset="-122"/>
              </a:rPr>
              <a:t>“</a:t>
            </a:r>
            <a:r>
              <a:rPr lang="zh-CN" altLang="en-US" strike="noStrike" noProof="1" dirty="0">
                <a:ea typeface="宋体" panose="02010600030101010101" pitchFamily="2" charset="-122"/>
              </a:rPr>
              <a:t>驾驭”收益曲线：激进的投资者可以利用曲线特征实施特定的交易策略获取利润。</a:t>
            </a:r>
            <a:endParaRPr lang="en-US" altLang="x-none" strike="noStrike" noProof="1" dirty="0">
              <a:ea typeface="宋体" panose="02010600030101010101" pitchFamily="2" charset="-122"/>
            </a:endParaRPr>
          </a:p>
        </p:txBody>
      </p:sp>
      <p:sp>
        <p:nvSpPr>
          <p:cNvPr id="41987" name="文本框 3584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3">
                                            <p:txEl>
                                              <p:charRg st="0" end="25"/>
                                            </p:txEl>
                                          </p:spTgt>
                                        </p:tgtEl>
                                        <p:attrNameLst>
                                          <p:attrName>style.visibility</p:attrName>
                                        </p:attrNameLst>
                                      </p:cBhvr>
                                      <p:to>
                                        <p:strVal val="visible"/>
                                      </p:to>
                                    </p:set>
                                    <p:animEffect transition="in" filter="dissolve">
                                      <p:cBhvr>
                                        <p:cTn id="7" dur="500"/>
                                        <p:tgtEl>
                                          <p:spTgt spid="35843">
                                            <p:txEl>
                                              <p:charRg st="0" end="25"/>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3">
                                            <p:txEl>
                                              <p:charRg st="25" end="51"/>
                                            </p:txEl>
                                          </p:spTgt>
                                        </p:tgtEl>
                                        <p:attrNameLst>
                                          <p:attrName>style.visibility</p:attrName>
                                        </p:attrNameLst>
                                      </p:cBhvr>
                                      <p:to>
                                        <p:strVal val="visible"/>
                                      </p:to>
                                    </p:set>
                                    <p:animEffect transition="in" filter="dissolve">
                                      <p:cBhvr>
                                        <p:cTn id="12" dur="500"/>
                                        <p:tgtEl>
                                          <p:spTgt spid="35843">
                                            <p:txEl>
                                              <p:charRg st="25" end="5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5843">
                                            <p:txEl>
                                              <p:charRg st="51" end="88"/>
                                            </p:txEl>
                                          </p:spTgt>
                                        </p:tgtEl>
                                        <p:attrNameLst>
                                          <p:attrName>style.visibility</p:attrName>
                                        </p:attrNameLst>
                                      </p:cBhvr>
                                      <p:to>
                                        <p:strVal val="visible"/>
                                      </p:to>
                                    </p:set>
                                    <p:animEffect transition="in" filter="dissolve">
                                      <p:cBhvr>
                                        <p:cTn id="17" dur="500"/>
                                        <p:tgtEl>
                                          <p:spTgt spid="35843">
                                            <p:txEl>
                                              <p:charRg st="51" end="8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5843">
                                            <p:txEl>
                                              <p:charRg st="88" end="103"/>
                                            </p:txEl>
                                          </p:spTgt>
                                        </p:tgtEl>
                                        <p:attrNameLst>
                                          <p:attrName>style.visibility</p:attrName>
                                        </p:attrNameLst>
                                      </p:cBhvr>
                                      <p:to>
                                        <p:strVal val="visible"/>
                                      </p:to>
                                    </p:set>
                                    <p:animEffect transition="in" filter="dissolve">
                                      <p:cBhvr>
                                        <p:cTn id="22" dur="500"/>
                                        <p:tgtEl>
                                          <p:spTgt spid="35843">
                                            <p:txEl>
                                              <p:charRg st="88" end="10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5843">
                                            <p:txEl>
                                              <p:charRg st="103" end="119"/>
                                            </p:txEl>
                                          </p:spTgt>
                                        </p:tgtEl>
                                        <p:attrNameLst>
                                          <p:attrName>style.visibility</p:attrName>
                                        </p:attrNameLst>
                                      </p:cBhvr>
                                      <p:to>
                                        <p:strVal val="visible"/>
                                      </p:to>
                                    </p:set>
                                    <p:animEffect transition="in" filter="dissolve">
                                      <p:cBhvr>
                                        <p:cTn id="27" dur="500"/>
                                        <p:tgtEl>
                                          <p:spTgt spid="35843">
                                            <p:txEl>
                                              <p:charRg st="103" end="11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5843">
                                            <p:txEl>
                                              <p:charRg st="119" end="154"/>
                                            </p:txEl>
                                          </p:spTgt>
                                        </p:tgtEl>
                                        <p:attrNameLst>
                                          <p:attrName>style.visibility</p:attrName>
                                        </p:attrNameLst>
                                      </p:cBhvr>
                                      <p:to>
                                        <p:strVal val="visible"/>
                                      </p:to>
                                    </p:set>
                                    <p:animEffect transition="in" filter="dissolve">
                                      <p:cBhvr>
                                        <p:cTn id="32" dur="500"/>
                                        <p:tgtEl>
                                          <p:spTgt spid="35843">
                                            <p:txEl>
                                              <p:charRg st="119" end="15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ldLvl="2"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title"/>
          </p:nvPr>
        </p:nvSpPr>
        <p:spPr>
          <a:xfrm>
            <a:off x="457200" y="274638"/>
            <a:ext cx="8229600" cy="10287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36867" name="文本占位符 36866"/>
          <p:cNvSpPr>
            <a:spLocks noGrp="1"/>
          </p:cNvSpPr>
          <p:nvPr>
            <p:ph idx="1"/>
          </p:nvPr>
        </p:nvSpPr>
        <p:spPr>
          <a:xfrm>
            <a:off x="457200" y="1638300"/>
            <a:ext cx="8229600" cy="4632325"/>
          </a:xfrm>
        </p:spPr>
        <p:txBody>
          <a:bodyPr/>
          <a:p>
            <a:pPr marL="342900" indent="-342900" fontAlgn="base">
              <a:lnSpc>
                <a:spcPct val="90000"/>
              </a:lnSpc>
            </a:pPr>
            <a:r>
              <a:rPr lang="zh-CN" altLang="en-US" sz="2800" strike="noStrike" noProof="1" dirty="0">
                <a:solidFill>
                  <a:srgbClr val="FFFF00"/>
                </a:solidFill>
                <a:ea typeface="宋体" panose="02010600030101010101" pitchFamily="2" charset="-122"/>
              </a:rPr>
              <a:t>价格弹性</a:t>
            </a:r>
            <a:r>
              <a:rPr lang="en-US" altLang="zh-CN" sz="2800" strike="noStrike" noProof="1" dirty="0">
                <a:solidFill>
                  <a:srgbClr val="FFFF00"/>
                </a:solidFill>
                <a:ea typeface="宋体" panose="02010600030101010101" pitchFamily="2" charset="-122"/>
              </a:rPr>
              <a:t>(E)</a:t>
            </a:r>
            <a:endParaRPr lang="zh-CN" altLang="en-US" sz="2800" strike="noStrike" noProof="1" dirty="0">
              <a:solidFill>
                <a:srgbClr val="FFFF00"/>
              </a:solidFill>
              <a:ea typeface="宋体" panose="02010600030101010101" pitchFamily="2" charset="-122"/>
            </a:endParaRPr>
          </a:p>
          <a:p>
            <a:pPr marL="742950" lvl="1" indent="-285750" algn="l" fontAlgn="base">
              <a:lnSpc>
                <a:spcPct val="100000"/>
              </a:lnSpc>
            </a:pPr>
            <a:r>
              <a:rPr lang="zh-CN" altLang="en-US" sz="2800" strike="noStrike" noProof="1" dirty="0">
                <a:ea typeface="宋体" panose="02010600030101010101" pitchFamily="2" charset="-122"/>
                <a:sym typeface="+mn-ea"/>
              </a:rPr>
              <a:t>通常指证券价格由于利率的单位变化所引起的变化。</a:t>
            </a:r>
            <a:endParaRPr lang="zh-CN" altLang="en-US" sz="2800" strike="noStrike" noProof="1" dirty="0">
              <a:ea typeface="宋体" panose="02010600030101010101" pitchFamily="2" charset="-122"/>
              <a:sym typeface="+mn-ea"/>
            </a:endParaRPr>
          </a:p>
          <a:p>
            <a:pPr marL="742950" lvl="1" indent="-285750" algn="l" fontAlgn="base">
              <a:lnSpc>
                <a:spcPct val="100000"/>
              </a:lnSpc>
            </a:pPr>
            <a:r>
              <a:rPr lang="zh-CN" altLang="en-US" strike="noStrike" noProof="1" dirty="0">
                <a:ea typeface="宋体" panose="02010600030101010101" pitchFamily="2" charset="-122"/>
              </a:rPr>
              <a:t>可以由以下公式计算出</a:t>
            </a:r>
            <a:r>
              <a:rPr lang="en-US" altLang="zh-CN" strike="noStrike" noProof="1" dirty="0">
                <a:ea typeface="宋体" panose="02010600030101010101" pitchFamily="2" charset="-122"/>
              </a:rPr>
              <a:t>:</a:t>
            </a:r>
            <a:endParaRPr lang="en-US" altLang="zh-CN" strike="noStrike" noProof="1" dirty="0">
              <a:ea typeface="宋体" panose="02010600030101010101" pitchFamily="2" charset="-122"/>
            </a:endParaRPr>
          </a:p>
          <a:p>
            <a:pPr marL="742950" lvl="1" indent="-285750" algn="l" fontAlgn="base">
              <a:lnSpc>
                <a:spcPct val="100000"/>
              </a:lnSpc>
            </a:pPr>
            <a:endParaRPr lang="en-US" altLang="zh-CN" strike="noStrike" noProof="1" dirty="0">
              <a:ea typeface="宋体" panose="02010600030101010101" pitchFamily="2" charset="-122"/>
            </a:endParaRPr>
          </a:p>
          <a:p>
            <a:pPr marL="742950" lvl="1" indent="-285750" algn="l" fontAlgn="base">
              <a:lnSpc>
                <a:spcPct val="100000"/>
              </a:lnSpc>
            </a:pPr>
            <a:endParaRPr lang="en-US" altLang="zh-CN" strike="noStrike" noProof="1" dirty="0">
              <a:ea typeface="宋体" panose="02010600030101010101" pitchFamily="2" charset="-122"/>
            </a:endParaRPr>
          </a:p>
          <a:p>
            <a:pPr marL="742950" lvl="1" indent="-285750" algn="l" fontAlgn="base">
              <a:lnSpc>
                <a:spcPct val="100000"/>
              </a:lnSpc>
            </a:pPr>
            <a:endParaRPr lang="en-US" altLang="zh-CN" strike="noStrike" noProof="1" dirty="0">
              <a:ea typeface="宋体" panose="02010600030101010101" pitchFamily="2" charset="-122"/>
            </a:endParaRPr>
          </a:p>
          <a:p>
            <a:pPr marL="742950" lvl="1" indent="-285750" algn="l" fontAlgn="base">
              <a:lnSpc>
                <a:spcPct val="100000"/>
              </a:lnSpc>
            </a:pPr>
            <a:r>
              <a:rPr lang="zh-CN" altLang="en-US" strike="noStrike" noProof="1" dirty="0">
                <a:ea typeface="宋体" panose="02010600030101010101" pitchFamily="2" charset="-122"/>
              </a:rPr>
              <a:t>较大的价格弹性意味着在给定市场利率变动下，该资产将经历更大的价格变化。</a:t>
            </a:r>
            <a:endParaRPr lang="en-US" altLang="x-none" sz="2800" strike="noStrike" noProof="1" dirty="0">
              <a:ea typeface="宋体" panose="02010600030101010101" pitchFamily="2" charset="-122"/>
            </a:endParaRPr>
          </a:p>
        </p:txBody>
      </p:sp>
      <p:grpSp>
        <p:nvGrpSpPr>
          <p:cNvPr id="36869" name="组合 36868"/>
          <p:cNvGrpSpPr/>
          <p:nvPr/>
        </p:nvGrpSpPr>
        <p:grpSpPr>
          <a:xfrm>
            <a:off x="1347788" y="3624263"/>
            <a:ext cx="5316537" cy="1382712"/>
            <a:chOff x="163" y="0"/>
            <a:chExt cx="3271" cy="1201"/>
          </a:xfrm>
        </p:grpSpPr>
        <p:graphicFrame>
          <p:nvGraphicFramePr>
            <p:cNvPr id="43012" name="对象 36869"/>
            <p:cNvGraphicFramePr>
              <a:graphicFrameLocks noChangeAspect="1"/>
            </p:cNvGraphicFramePr>
            <p:nvPr/>
          </p:nvGraphicFramePr>
          <p:xfrm>
            <a:off x="163" y="0"/>
            <a:ext cx="3271" cy="1200"/>
          </p:xfrm>
          <a:graphic>
            <a:graphicData uri="http://schemas.openxmlformats.org/presentationml/2006/ole">
              <mc:AlternateContent xmlns:mc="http://schemas.openxmlformats.org/markup-compatibility/2006">
                <mc:Choice xmlns:v="urn:schemas-microsoft-com:vml" Requires="v">
                  <p:oleObj spid="_x0000_s3076" name="" r:id="rId1" imgW="2286000" imgH="838200" progId="Equation.3">
                    <p:embed/>
                  </p:oleObj>
                </mc:Choice>
                <mc:Fallback>
                  <p:oleObj name="" r:id="rId1" imgW="2286000" imgH="838200" progId="Equation.3">
                    <p:embed/>
                    <p:pic>
                      <p:nvPicPr>
                        <p:cNvPr id="0" name="图片 3075"/>
                        <p:cNvPicPr/>
                        <p:nvPr/>
                      </p:nvPicPr>
                      <p:blipFill>
                        <a:blip r:embed="rId2"/>
                        <a:stretch>
                          <a:fillRect/>
                        </a:stretch>
                      </p:blipFill>
                      <p:spPr>
                        <a:xfrm>
                          <a:off x="163" y="0"/>
                          <a:ext cx="3271" cy="1200"/>
                        </a:xfrm>
                        <a:prstGeom prst="rect">
                          <a:avLst/>
                        </a:prstGeom>
                        <a:solidFill>
                          <a:srgbClr val="FFFFFF"/>
                        </a:solidFill>
                        <a:ln w="38100">
                          <a:noFill/>
                          <a:miter/>
                        </a:ln>
                      </p:spPr>
                    </p:pic>
                  </p:oleObj>
                </mc:Fallback>
              </mc:AlternateContent>
            </a:graphicData>
          </a:graphic>
        </p:graphicFrame>
        <p:sp>
          <p:nvSpPr>
            <p:cNvPr id="43013" name="文本框 36870"/>
            <p:cNvSpPr txBox="1"/>
            <p:nvPr/>
          </p:nvSpPr>
          <p:spPr>
            <a:xfrm>
              <a:off x="491" y="1"/>
              <a:ext cx="2126" cy="1200"/>
            </a:xfrm>
            <a:prstGeom prst="rect">
              <a:avLst/>
            </a:prstGeom>
            <a:solidFill>
              <a:srgbClr val="FFFFFF"/>
            </a:solidFill>
            <a:ln w="9525">
              <a:noFill/>
            </a:ln>
          </p:spPr>
          <p:txBody>
            <a:bodyPr wrap="square" anchor="t">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 </a:t>
              </a:r>
              <a:r>
                <a:rPr lang="en-US" altLang="zh-CN" sz="2400" b="1" dirty="0">
                  <a:latin typeface="Symbol" panose="05050102010706020507" pitchFamily="2" charset="2"/>
                  <a:ea typeface="宋体" panose="02010600030101010101" pitchFamily="2" charset="-122"/>
                </a:rPr>
                <a:t>D</a:t>
              </a:r>
              <a:r>
                <a:rPr lang="en-US" altLang="zh-CN" sz="2400" b="1" dirty="0">
                  <a:latin typeface="Times New Roman" panose="02020603050405020304" pitchFamily="2" charset="0"/>
                  <a:ea typeface="宋体" panose="02010600030101010101" pitchFamily="2" charset="-122"/>
                </a:rPr>
                <a:t> in a security’s price</a:t>
              </a:r>
              <a:endParaRPr lang="en-US" altLang="zh-CN" sz="2400"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sz="2400" b="1" dirty="0">
                  <a:latin typeface="Times New Roman" panose="02020603050405020304" pitchFamily="2" charset="0"/>
                  <a:ea typeface="宋体" panose="02010600030101010101" pitchFamily="2" charset="-122"/>
                </a:rPr>
                <a:t>over time</a:t>
              </a:r>
              <a:endParaRPr lang="en-US" altLang="zh-CN" sz="2400" b="1" dirty="0">
                <a:latin typeface="Times New Roman" panose="02020603050405020304" pitchFamily="2" charset="0"/>
                <a:ea typeface="宋体" panose="02010600030101010101" pitchFamily="2" charset="-122"/>
              </a:endParaRPr>
            </a:p>
            <a:p>
              <a:pPr algn="ctr" eaLnBrk="0" hangingPunct="0">
                <a:lnSpc>
                  <a:spcPct val="80000"/>
                </a:lnSpc>
                <a:spcBef>
                  <a:spcPct val="30000"/>
                </a:spcBef>
              </a:pPr>
              <a:r>
                <a:rPr lang="en-US" altLang="zh-CN" sz="2400" b="1" dirty="0">
                  <a:latin typeface="Times New Roman" panose="02020603050405020304" pitchFamily="2" charset="0"/>
                  <a:ea typeface="宋体" panose="02010600030101010101" pitchFamily="2" charset="-122"/>
                </a:rPr>
                <a:t>% </a:t>
              </a:r>
              <a:r>
                <a:rPr lang="en-US" altLang="zh-CN" sz="2400" b="1" dirty="0">
                  <a:latin typeface="Symbol" panose="05050102010706020507" pitchFamily="2" charset="2"/>
                  <a:ea typeface="宋体" panose="02010600030101010101" pitchFamily="2" charset="-122"/>
                </a:rPr>
                <a:t>D</a:t>
              </a:r>
              <a:r>
                <a:rPr lang="en-US" altLang="zh-CN" sz="2400" b="1" dirty="0">
                  <a:latin typeface="Times New Roman" panose="02020603050405020304" pitchFamily="2" charset="0"/>
                  <a:ea typeface="宋体" panose="02010600030101010101" pitchFamily="2" charset="-122"/>
                </a:rPr>
                <a:t> in a security’s yield</a:t>
              </a:r>
              <a:endParaRPr lang="en-US" altLang="zh-CN" sz="2400"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sz="2400" b="1" dirty="0">
                  <a:latin typeface="Times New Roman" panose="02020603050405020304" pitchFamily="2" charset="0"/>
                  <a:ea typeface="宋体" panose="02010600030101010101" pitchFamily="2" charset="-122"/>
                </a:rPr>
                <a:t>over time</a:t>
              </a:r>
              <a:endParaRPr lang="en-US" altLang="zh-CN" sz="2400" b="1" dirty="0">
                <a:latin typeface="Times New Roman" panose="02020603050405020304" pitchFamily="2" charset="0"/>
                <a:ea typeface="宋体" panose="02010600030101010101" pitchFamily="2" charset="-122"/>
              </a:endParaRPr>
            </a:p>
          </p:txBody>
        </p:sp>
        <p:sp>
          <p:nvSpPr>
            <p:cNvPr id="43014" name="直接连接符 36871"/>
            <p:cNvSpPr/>
            <p:nvPr/>
          </p:nvSpPr>
          <p:spPr>
            <a:xfrm>
              <a:off x="491" y="600"/>
              <a:ext cx="2064" cy="0"/>
            </a:xfrm>
            <a:prstGeom prst="line">
              <a:avLst/>
            </a:prstGeom>
            <a:ln w="12700" cap="flat" cmpd="sng">
              <a:solidFill>
                <a:schemeClr val="tx1"/>
              </a:solidFill>
              <a:prstDash val="solid"/>
              <a:round/>
              <a:headEnd type="none" w="med" len="med"/>
              <a:tailEnd type="none" w="med" len="med"/>
            </a:ln>
          </p:spPr>
        </p:sp>
      </p:grpSp>
      <p:sp>
        <p:nvSpPr>
          <p:cNvPr id="43015" name="文本框 36872"/>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869"/>
                                        </p:tgtEl>
                                        <p:attrNameLst>
                                          <p:attrName>style.visibility</p:attrName>
                                        </p:attrNameLst>
                                      </p:cBhvr>
                                      <p:to>
                                        <p:strVal val="visible"/>
                                      </p:to>
                                    </p:set>
                                    <p:animEffect transition="in" filter="wipe(left)">
                                      <p:cBhvr>
                                        <p:cTn id="7" dur="500"/>
                                        <p:tgtEl>
                                          <p:spTgt spid="3686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6867">
                                            <p:txEl>
                                              <p:charRg st="0" end="35"/>
                                            </p:txEl>
                                          </p:spTgt>
                                        </p:tgtEl>
                                        <p:attrNameLst>
                                          <p:attrName>style.visibility</p:attrName>
                                        </p:attrNameLst>
                                      </p:cBhvr>
                                      <p:to>
                                        <p:strVal val="visible"/>
                                      </p:to>
                                    </p:set>
                                    <p:animEffect transition="in" filter="dissolve">
                                      <p:cBhvr>
                                        <p:cTn id="12" dur="500"/>
                                        <p:tgtEl>
                                          <p:spTgt spid="36867">
                                            <p:txEl>
                                              <p:charRg st="0" end="3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6867">
                                            <p:txEl>
                                              <p:charRg st="8" end="32"/>
                                            </p:txEl>
                                          </p:spTgt>
                                        </p:tgtEl>
                                        <p:attrNameLst>
                                          <p:attrName>style.visibility</p:attrName>
                                        </p:attrNameLst>
                                      </p:cBhvr>
                                      <p:to>
                                        <p:strVal val="visible"/>
                                      </p:to>
                                    </p:set>
                                    <p:animEffect transition="in" filter="dissolve">
                                      <p:cBhvr>
                                        <p:cTn id="17" dur="500"/>
                                        <p:tgtEl>
                                          <p:spTgt spid="36867">
                                            <p:txEl>
                                              <p:charRg st="8" end="3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6867">
                                            <p:txEl>
                                              <p:charRg st="32" end="44"/>
                                            </p:txEl>
                                          </p:spTgt>
                                        </p:tgtEl>
                                        <p:attrNameLst>
                                          <p:attrName>style.visibility</p:attrName>
                                        </p:attrNameLst>
                                      </p:cBhvr>
                                      <p:to>
                                        <p:strVal val="visible"/>
                                      </p:to>
                                    </p:set>
                                    <p:animEffect transition="in" filter="dissolve">
                                      <p:cBhvr>
                                        <p:cTn id="20" dur="500"/>
                                        <p:tgtEl>
                                          <p:spTgt spid="36867">
                                            <p:txEl>
                                              <p:charRg st="32" end="44"/>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6867">
                                            <p:txEl>
                                              <p:charRg st="47" end="83"/>
                                            </p:txEl>
                                          </p:spTgt>
                                        </p:tgtEl>
                                        <p:attrNameLst>
                                          <p:attrName>style.visibility</p:attrName>
                                        </p:attrNameLst>
                                      </p:cBhvr>
                                      <p:to>
                                        <p:strVal val="visible"/>
                                      </p:to>
                                    </p:set>
                                    <p:animEffect transition="in" filter="dissolve">
                                      <p:cBhvr>
                                        <p:cTn id="23" dur="500"/>
                                        <p:tgtEl>
                                          <p:spTgt spid="36867">
                                            <p:txEl>
                                              <p:charRg st="47" end="8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ctrTitle"/>
          </p:nvPr>
        </p:nvSpPr>
        <p:spPr>
          <a:xfrm>
            <a:off x="457200" y="274638"/>
            <a:ext cx="8229600" cy="10287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498475" y="1584325"/>
            <a:ext cx="8188325" cy="4872038"/>
          </a:xfrm>
          <a:prstGeom prst="rect">
            <a:avLst/>
          </a:prstGeom>
          <a:noFill/>
        </p:spPr>
        <p:txBody>
          <a:bodyPr wrap="square" rtlCol="0" anchor="t">
            <a:spAutoFit/>
          </a:bodyPr>
          <a:p>
            <a:pPr marL="342900" indent="-342900">
              <a:lnSpc>
                <a:spcPct val="90000"/>
              </a:lnSpc>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价格弹性</a:t>
            </a:r>
            <a:r>
              <a:rPr lang="en-US" altLang="zh-CN"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(E)</a:t>
            </a:r>
            <a:endParaRPr lang="zh-CN" altLang="en-US" sz="2800" noProof="1" dirty="0">
              <a:solidFill>
                <a:srgbClr val="FFFF00"/>
              </a:solidFill>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例如：</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年期债券，按面值</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元发行，票面利率</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。当市场利率降至</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时，债券价格上升到</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1389.70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元；如果利率上升到</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15%</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时，债券价格跌到</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745.10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元。则价格弹性：</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chemeClr val="tx2"/>
              </a:buClr>
              <a:buFont typeface="Wingdings" panose="05000000000000000000" pitchFamily="2" charset="2"/>
            </a:pP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chemeClr val="tx2"/>
              </a:buClr>
              <a:buFont typeface="Wingdings" panose="05000000000000000000" pitchFamily="2" charset="2"/>
            </a:pP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10%</a:t>
            </a:r>
            <a:r>
              <a:rPr lang="en-US" altLang="zh-CN" sz="2800" b="1" strike="noStrike"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E=                     =</a:t>
            </a:r>
            <a:r>
              <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－0.7794</a:t>
            </a:r>
            <a:endPar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lvl="1" algn="l" fontAlgn="base">
              <a:spcBef>
                <a:spcPct val="20000"/>
              </a:spcBef>
              <a:buClr>
                <a:schemeClr val="tx2"/>
              </a:buClr>
              <a:buFont typeface="Wingdings" panose="05000000000000000000" pitchFamily="2" charset="2"/>
            </a:pPr>
            <a:r>
              <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 </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10%→15%：E=                     = </a:t>
            </a:r>
            <a:r>
              <a:rPr lang="en-US" altLang="zh-CN" sz="2800" b="1" strike="noStrike"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－0.5098</a:t>
            </a:r>
            <a:endParaRPr lang="zh-CN" altLang="en-US" strike="noStrike" noProof="1"/>
          </a:p>
        </p:txBody>
      </p:sp>
      <p:pic>
        <p:nvPicPr>
          <p:cNvPr id="44035" name="图片 4"/>
          <p:cNvPicPr>
            <a:picLocks noChangeAspect="1"/>
          </p:cNvPicPr>
          <p:nvPr/>
        </p:nvPicPr>
        <p:blipFill>
          <a:blip r:embed="rId1"/>
          <a:stretch>
            <a:fillRect/>
          </a:stretch>
        </p:blipFill>
        <p:spPr>
          <a:xfrm>
            <a:off x="3929063" y="3957638"/>
            <a:ext cx="1876425" cy="1304925"/>
          </a:xfrm>
          <a:prstGeom prst="rect">
            <a:avLst/>
          </a:prstGeom>
          <a:noFill/>
          <a:ln w="9525">
            <a:noFill/>
          </a:ln>
        </p:spPr>
      </p:pic>
      <p:pic>
        <p:nvPicPr>
          <p:cNvPr id="44036" name="图片 5"/>
          <p:cNvPicPr>
            <a:picLocks noChangeAspect="1"/>
          </p:cNvPicPr>
          <p:nvPr/>
        </p:nvPicPr>
        <p:blipFill>
          <a:blip r:embed="rId2"/>
          <a:stretch>
            <a:fillRect/>
          </a:stretch>
        </p:blipFill>
        <p:spPr>
          <a:xfrm>
            <a:off x="3929063" y="5472113"/>
            <a:ext cx="1876425" cy="1171575"/>
          </a:xfrm>
          <a:prstGeom prst="rect">
            <a:avLst/>
          </a:prstGeom>
          <a:noFill/>
          <a:ln w="9525">
            <a:noFill/>
          </a:ln>
        </p:spPr>
      </p:pic>
    </p:spTree>
  </p:cSld>
  <p:clrMapOvr>
    <a:masterClrMapping/>
  </p:clrMapOvr>
  <p:transition>
    <p:pu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ctrTitle"/>
          </p:nvPr>
        </p:nvSpPr>
        <p:spPr>
          <a:xfrm>
            <a:off x="457200" y="274638"/>
            <a:ext cx="8229600" cy="10287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368300" y="1638300"/>
            <a:ext cx="4845050" cy="4184650"/>
          </a:xfrm>
          <a:prstGeom prst="rect">
            <a:avLst/>
          </a:prstGeom>
          <a:noFill/>
        </p:spPr>
        <p:txBody>
          <a:bodyPr wrap="square" rtlCol="0" anchor="t">
            <a:spAutoFit/>
          </a:bodyPr>
          <a:p>
            <a:pPr marL="342900" indent="-342900">
              <a:lnSpc>
                <a:spcPct val="90000"/>
              </a:lnSpc>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价格弹性的特点</a:t>
            </a:r>
            <a:endParaRPr lang="zh-CN" altLang="en-US" sz="2800" noProof="1" dirty="0">
              <a:solidFill>
                <a:srgbClr val="FFFF00"/>
              </a:solidFill>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证券的价格弹性为负。</a:t>
            </a:r>
            <a:endParaRPr lang="zh-CN" altLang="en-US" sz="2800" strike="noStrike" noProof="1" dirty="0">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针对利率相同幅度的变化，利率下降引起的价格上升大于利率上升引起的价格下跌，即资本盈余大于资本损失。</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价格弹性越大，证券的价格风险越大。</a:t>
            </a:r>
            <a:endParaRPr lang="zh-CN" altLang="en-US" strike="noStrike" noProof="1"/>
          </a:p>
        </p:txBody>
      </p:sp>
      <p:pic>
        <p:nvPicPr>
          <p:cNvPr id="45059" name="图片 4"/>
          <p:cNvPicPr>
            <a:picLocks noChangeAspect="1"/>
          </p:cNvPicPr>
          <p:nvPr/>
        </p:nvPicPr>
        <p:blipFill>
          <a:blip r:embed="rId1"/>
          <a:stretch>
            <a:fillRect/>
          </a:stretch>
        </p:blipFill>
        <p:spPr>
          <a:xfrm>
            <a:off x="5324475" y="1984375"/>
            <a:ext cx="3486150" cy="3838575"/>
          </a:xfrm>
          <a:prstGeom prst="rect">
            <a:avLst/>
          </a:prstGeom>
          <a:noFill/>
          <a:ln w="9525">
            <a:noFill/>
          </a:ln>
        </p:spPr>
      </p:pic>
    </p:spTree>
  </p:cSld>
  <p:clrMapOvr>
    <a:masterClrMapping/>
  </p:clrMapOvr>
  <p:transition>
    <p:pu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457200" y="274638"/>
            <a:ext cx="8229600" cy="1057275"/>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37891" name="文本占位符 37890"/>
          <p:cNvSpPr>
            <a:spLocks noGrp="1"/>
          </p:cNvSpPr>
          <p:nvPr>
            <p:ph idx="1"/>
          </p:nvPr>
        </p:nvSpPr>
        <p:spPr>
          <a:xfrm>
            <a:off x="368300" y="1676400"/>
            <a:ext cx="8547100" cy="4983163"/>
          </a:xfrm>
        </p:spPr>
        <p:txBody>
          <a:bodyPr/>
          <a:p>
            <a:pPr marL="342900" indent="-342900" fontAlgn="base"/>
            <a:r>
              <a:rPr lang="zh-CN" altLang="en-US" sz="2800" strike="noStrike" noProof="1" dirty="0">
                <a:solidFill>
                  <a:srgbClr val="FFFF00"/>
                </a:solidFill>
                <a:ea typeface="宋体" panose="02010600030101010101" pitchFamily="2" charset="-122"/>
              </a:rPr>
              <a:t>影响证券价格弹性的因素</a:t>
            </a:r>
            <a:endParaRPr lang="zh-CN" altLang="en-US" sz="2800"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到期日：一般来说，长期证券比短期证券有更大的价格弹性和价格风险。</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票面利率：通常低息票率的证券对利率变化更敏感，投资者面临更大的价格风险（息票效应）。</a:t>
            </a:r>
            <a:r>
              <a:rPr lang="en-US" altLang="x-none" strike="noStrike" noProof="1" dirty="0">
                <a:ea typeface="宋体" panose="02010600030101010101" pitchFamily="2" charset="-122"/>
              </a:rPr>
              <a:t> </a:t>
            </a:r>
            <a:endParaRPr lang="en-US" altLang="x-none" strike="noStrike" noProof="1" dirty="0">
              <a:ea typeface="宋体" panose="02010600030101010101" pitchFamily="2" charset="-122"/>
            </a:endParaRPr>
          </a:p>
          <a:p>
            <a:pPr marL="742950" lvl="1" indent="-285750" fontAlgn="base"/>
            <a:r>
              <a:rPr lang="zh-CN" altLang="en-US" strike="noStrike" noProof="1" dirty="0">
                <a:sym typeface="+mn-ea"/>
              </a:rPr>
              <a:t>上述现象说明：（</a:t>
            </a:r>
            <a:r>
              <a:rPr lang="en-US" altLang="zh-CN" strike="noStrike" noProof="1" dirty="0">
                <a:sym typeface="+mn-ea"/>
              </a:rPr>
              <a:t>1</a:t>
            </a:r>
            <a:r>
              <a:rPr lang="zh-CN" altLang="en-US" strike="noStrike" noProof="1" dirty="0">
                <a:sym typeface="+mn-ea"/>
              </a:rPr>
              <a:t>）到期日与价格弹性不是线性关系；（</a:t>
            </a:r>
            <a:r>
              <a:rPr lang="en-US" altLang="zh-CN" strike="noStrike" noProof="1" dirty="0">
                <a:sym typeface="+mn-ea"/>
              </a:rPr>
              <a:t>2</a:t>
            </a:r>
            <a:r>
              <a:rPr lang="zh-CN" altLang="en-US" strike="noStrike" noProof="1" dirty="0">
                <a:sym typeface="+mn-ea"/>
              </a:rPr>
              <a:t>）现金流实现的早或晚直接影响了价格弹性的大小。</a:t>
            </a:r>
            <a:endParaRPr lang="zh-CN" altLang="en-US" strike="noStrike" noProof="1" dirty="0">
              <a:solidFill>
                <a:schemeClr val="folHlink"/>
              </a:solidFill>
              <a:ea typeface="宋体" panose="02010600030101010101" pitchFamily="2" charset="-122"/>
            </a:endParaRPr>
          </a:p>
        </p:txBody>
      </p:sp>
      <p:sp>
        <p:nvSpPr>
          <p:cNvPr id="46083" name="文本框 3789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xEl>
                                              <p:charRg st="0" end="21"/>
                                            </p:txEl>
                                          </p:spTgt>
                                        </p:tgtEl>
                                        <p:attrNameLst>
                                          <p:attrName>style.visibility</p:attrName>
                                        </p:attrNameLst>
                                      </p:cBhvr>
                                      <p:to>
                                        <p:strVal val="visible"/>
                                      </p:to>
                                    </p:set>
                                    <p:animEffect transition="in" filter="dissolve">
                                      <p:cBhvr>
                                        <p:cTn id="7" dur="500"/>
                                        <p:tgtEl>
                                          <p:spTgt spid="37891">
                                            <p:txEl>
                                              <p:charRg st="0" end="2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891">
                                            <p:txEl>
                                              <p:charRg st="21" end="40"/>
                                            </p:txEl>
                                          </p:spTgt>
                                        </p:tgtEl>
                                        <p:attrNameLst>
                                          <p:attrName>style.visibility</p:attrName>
                                        </p:attrNameLst>
                                      </p:cBhvr>
                                      <p:to>
                                        <p:strVal val="visible"/>
                                      </p:to>
                                    </p:set>
                                    <p:animEffect transition="in" filter="dissolve">
                                      <p:cBhvr>
                                        <p:cTn id="10" dur="500"/>
                                        <p:tgtEl>
                                          <p:spTgt spid="37891">
                                            <p:txEl>
                                              <p:charRg st="21" end="4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7891">
                                            <p:txEl>
                                              <p:charRg st="40" end="81"/>
                                            </p:txEl>
                                          </p:spTgt>
                                        </p:tgtEl>
                                        <p:attrNameLst>
                                          <p:attrName>style.visibility</p:attrName>
                                        </p:attrNameLst>
                                      </p:cBhvr>
                                      <p:to>
                                        <p:strVal val="visible"/>
                                      </p:to>
                                    </p:set>
                                    <p:animEffect transition="in" filter="dissolve">
                                      <p:cBhvr>
                                        <p:cTn id="15" dur="500"/>
                                        <p:tgtEl>
                                          <p:spTgt spid="37891">
                                            <p:txEl>
                                              <p:charRg st="40" end="8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标题 38913"/>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38915" name="文本占位符 38914"/>
          <p:cNvSpPr>
            <a:spLocks noGrp="1"/>
          </p:cNvSpPr>
          <p:nvPr>
            <p:ph idx="1"/>
          </p:nvPr>
        </p:nvSpPr>
        <p:spPr>
          <a:xfrm>
            <a:off x="457200" y="1628775"/>
            <a:ext cx="8229600" cy="4497388"/>
          </a:xfrm>
        </p:spPr>
        <p:txBody>
          <a:bodyPr/>
          <a:p>
            <a:pPr marL="342900" indent="-342900" algn="l" fontAlgn="base">
              <a:lnSpc>
                <a:spcPct val="90000"/>
              </a:lnSpc>
            </a:pPr>
            <a:r>
              <a:rPr lang="zh-CN" altLang="en-US" sz="2800" strike="noStrike" noProof="1" dirty="0">
                <a:solidFill>
                  <a:srgbClr val="FFFF00"/>
                </a:solidFill>
                <a:ea typeface="宋体" panose="02010600030101010101" pitchFamily="2" charset="-122"/>
                <a:sym typeface="+mn-ea"/>
              </a:rPr>
              <a:t>久期的定义</a:t>
            </a:r>
            <a:endParaRPr lang="zh-CN" altLang="en-US" sz="2800" strike="noStrike" noProof="1" dirty="0">
              <a:solidFill>
                <a:srgbClr val="FFFF00"/>
              </a:solidFill>
              <a:ea typeface="宋体" panose="02010600030101010101" pitchFamily="2" charset="-122"/>
            </a:endParaRPr>
          </a:p>
          <a:p>
            <a:pPr marL="742950" lvl="1" indent="-285750" algn="l" fontAlgn="base"/>
            <a:r>
              <a:rPr lang="zh-CN" altLang="en-US" sz="2800" strike="noStrike" noProof="1" dirty="0">
                <a:ea typeface="宋体" panose="02010600030101010101" pitchFamily="2" charset="-122"/>
                <a:sym typeface="+mn-ea"/>
              </a:rPr>
              <a:t>为了在证券的到期日和价格弹性之间建立线性关系，从而更直接地度量价格弹性，人们发明了久期的概念</a:t>
            </a:r>
            <a:r>
              <a:rPr lang="en-US" altLang="zh-CN" strike="noStrike" noProof="1" dirty="0">
                <a:sym typeface="+mn-ea"/>
              </a:rPr>
              <a:t>(Duration)</a:t>
            </a:r>
            <a:r>
              <a:rPr lang="zh-CN" altLang="en-US" sz="2800" strike="noStrike" noProof="1" dirty="0">
                <a:ea typeface="宋体" panose="02010600030101010101" pitchFamily="2" charset="-122"/>
                <a:sym typeface="+mn-ea"/>
              </a:rPr>
              <a:t>。</a:t>
            </a:r>
            <a:endParaRPr lang="zh-CN" altLang="en-US" sz="2800" strike="noStrike" noProof="1" dirty="0">
              <a:ea typeface="宋体" panose="02010600030101010101" pitchFamily="2" charset="-122"/>
              <a:sym typeface="+mn-ea"/>
            </a:endParaRPr>
          </a:p>
          <a:p>
            <a:pPr marL="742950" lvl="1" indent="-285750" algn="l" fontAlgn="base"/>
            <a:r>
              <a:rPr lang="zh-CN" altLang="en-US" strike="noStrike" noProof="1" dirty="0">
                <a:sym typeface="+mn-ea"/>
              </a:rPr>
              <a:t>久期本质上是用现金流的现值加权的一个新到期日。是债务期限的另一种表达方式，可以直接反映价格弹性与价格风险。</a:t>
            </a:r>
            <a:r>
              <a:rPr lang="en-US" altLang="x-none" sz="2800" strike="noStrike" noProof="1" dirty="0">
                <a:ea typeface="宋体" panose="02010600030101010101" pitchFamily="2" charset="-122"/>
              </a:rPr>
              <a:t> </a:t>
            </a:r>
            <a:endParaRPr lang="en-US" altLang="x-none" sz="2800" strike="noStrike" noProof="1" dirty="0">
              <a:ea typeface="宋体" panose="02010600030101010101" pitchFamily="2" charset="-122"/>
            </a:endParaRPr>
          </a:p>
        </p:txBody>
      </p:sp>
      <p:pic>
        <p:nvPicPr>
          <p:cNvPr id="38916" name="图片 38915" descr="tapem"/>
          <p:cNvPicPr>
            <a:picLocks noChangeAspect="1"/>
          </p:cNvPicPr>
          <p:nvPr/>
        </p:nvPicPr>
        <p:blipFill>
          <a:blip r:embed="rId1"/>
          <a:stretch>
            <a:fillRect/>
          </a:stretch>
        </p:blipFill>
        <p:spPr>
          <a:xfrm>
            <a:off x="4660900" y="4965700"/>
            <a:ext cx="2438400" cy="1219200"/>
          </a:xfrm>
          <a:prstGeom prst="rect">
            <a:avLst/>
          </a:prstGeom>
          <a:noFill/>
          <a:ln w="9525">
            <a:noFill/>
          </a:ln>
        </p:spPr>
      </p:pic>
      <p:sp>
        <p:nvSpPr>
          <p:cNvPr id="47108" name="文本框 38916"/>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389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38915">
                                            <p:txEl>
                                              <p:charRg st="0" end="54"/>
                                            </p:txEl>
                                          </p:spTgt>
                                        </p:tgtEl>
                                        <p:attrNameLst>
                                          <p:attrName>style.visibility</p:attrName>
                                        </p:attrNameLst>
                                      </p:cBhvr>
                                      <p:to>
                                        <p:strVal val="visible"/>
                                      </p:to>
                                    </p:set>
                                    <p:animEffect transition="in" filter="dissolve">
                                      <p:cBhvr>
                                        <p:cTn id="11" dur="500"/>
                                        <p:tgtEl>
                                          <p:spTgt spid="38915">
                                            <p:txEl>
                                              <p:charRg st="0" end="5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8915">
                                            <p:txEl>
                                              <p:charRg st="6" end="64"/>
                                            </p:txEl>
                                          </p:spTgt>
                                        </p:tgtEl>
                                        <p:attrNameLst>
                                          <p:attrName>style.visibility</p:attrName>
                                        </p:attrNameLst>
                                      </p:cBhvr>
                                      <p:to>
                                        <p:strVal val="visible"/>
                                      </p:to>
                                    </p:set>
                                    <p:animEffect transition="in" filter="dissolve">
                                      <p:cBhvr>
                                        <p:cTn id="16" dur="500"/>
                                        <p:tgtEl>
                                          <p:spTgt spid="38915">
                                            <p:txEl>
                                              <p:charRg st="6" end="6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8915">
                                            <p:txEl>
                                              <p:charRg st="64" end="119"/>
                                            </p:txEl>
                                          </p:spTgt>
                                        </p:tgtEl>
                                        <p:attrNameLst>
                                          <p:attrName>style.visibility</p:attrName>
                                        </p:attrNameLst>
                                      </p:cBhvr>
                                      <p:to>
                                        <p:strVal val="visible"/>
                                      </p:to>
                                    </p:set>
                                    <p:animEffect transition="in" filter="dissolve">
                                      <p:cBhvr>
                                        <p:cTn id="21" dur="500"/>
                                        <p:tgtEl>
                                          <p:spTgt spid="38915">
                                            <p:txEl>
                                              <p:charRg st="64" end="1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标题 38913"/>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457200" y="1563688"/>
            <a:ext cx="8416925" cy="3924300"/>
          </a:xfrm>
          <a:prstGeom prst="rect">
            <a:avLst/>
          </a:prstGeom>
          <a:noFill/>
        </p:spPr>
        <p:txBody>
          <a:bodyPr wrap="square" rtlCol="0" anchor="t">
            <a:spAutoFit/>
          </a:bodyPr>
          <a:p>
            <a:pPr marL="342900" indent="-342900">
              <a:lnSpc>
                <a:spcPct val="90000"/>
              </a:lnSpc>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久期的定义</a:t>
            </a:r>
            <a:endParaRPr lang="zh-CN" altLang="en-US" sz="2800" noProof="1" dirty="0">
              <a:solidFill>
                <a:srgbClr val="FFFF00"/>
              </a:solidFill>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例如，未来</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年到期的国债，面值为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元，票面利率为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6%</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，每年付息一次，当前市场利率为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4%</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，该国债当前市场价格为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1087.88</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元。显然：</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那么，久期可计算为：</a:t>
            </a:r>
            <a:endParaRPr lang="zh-CN" altLang="en-US" strike="noStrike" noProof="1"/>
          </a:p>
        </p:txBody>
      </p:sp>
      <p:pic>
        <p:nvPicPr>
          <p:cNvPr id="48131" name="图片 4"/>
          <p:cNvPicPr>
            <a:picLocks noChangeAspect="1"/>
          </p:cNvPicPr>
          <p:nvPr/>
        </p:nvPicPr>
        <p:blipFill>
          <a:blip r:embed="rId1"/>
          <a:stretch>
            <a:fillRect/>
          </a:stretch>
        </p:blipFill>
        <p:spPr>
          <a:xfrm>
            <a:off x="1425575" y="3440113"/>
            <a:ext cx="6122988" cy="1123950"/>
          </a:xfrm>
          <a:prstGeom prst="rect">
            <a:avLst/>
          </a:prstGeom>
          <a:noFill/>
          <a:ln w="9525">
            <a:noFill/>
          </a:ln>
        </p:spPr>
      </p:pic>
      <p:pic>
        <p:nvPicPr>
          <p:cNvPr id="48132" name="图片 1"/>
          <p:cNvPicPr>
            <a:picLocks noChangeAspect="1"/>
          </p:cNvPicPr>
          <p:nvPr/>
        </p:nvPicPr>
        <p:blipFill>
          <a:blip r:embed="rId2"/>
          <a:stretch>
            <a:fillRect/>
          </a:stretch>
        </p:blipFill>
        <p:spPr>
          <a:xfrm>
            <a:off x="1425575" y="5662613"/>
            <a:ext cx="6122988" cy="788987"/>
          </a:xfrm>
          <a:prstGeom prst="rect">
            <a:avLst/>
          </a:prstGeom>
          <a:noFill/>
          <a:ln w="9525">
            <a:noFill/>
          </a:ln>
        </p:spPr>
      </p:pic>
    </p:spTree>
  </p:cSld>
  <p:clrMapOvr>
    <a:masterClrMapping/>
  </p:clrMapOvr>
  <p:transition>
    <p:push/>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title"/>
          </p:nvPr>
        </p:nvSpPr>
        <p:spPr>
          <a:xfrm>
            <a:off x="457200" y="274638"/>
            <a:ext cx="8229600" cy="998538"/>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39939" name="文本占位符 39938"/>
          <p:cNvSpPr>
            <a:spLocks noGrp="1"/>
          </p:cNvSpPr>
          <p:nvPr>
            <p:ph idx="1"/>
          </p:nvPr>
        </p:nvSpPr>
        <p:spPr>
          <a:xfrm>
            <a:off x="457200" y="1638300"/>
            <a:ext cx="8229600" cy="2955925"/>
          </a:xfrm>
        </p:spPr>
        <p:txBody>
          <a:bodyPr/>
          <a:p>
            <a:pPr marL="342900" indent="-342900" fontAlgn="base"/>
            <a:r>
              <a:rPr lang="zh-CN" altLang="en-US" sz="2800" strike="noStrike" noProof="1" dirty="0">
                <a:solidFill>
                  <a:srgbClr val="FFFF00"/>
                </a:solidFill>
                <a:ea typeface="宋体" panose="02010600030101010101" pitchFamily="2" charset="-122"/>
              </a:rPr>
              <a:t>久期的定义</a:t>
            </a:r>
            <a:endParaRPr lang="zh-CN" altLang="en-US" sz="2800"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久期是以时间表示的加权平均数，是投资者获得承诺的资金支付的平均日期</a:t>
            </a:r>
            <a:endParaRPr lang="en-US" altLang="x-none"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权数是这些支付的现值</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近似地等于相关证券的价格弹性</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久期的一般表达式：</a:t>
            </a:r>
            <a:endParaRPr lang="zh-CN" altLang="en-US" strike="noStrike" noProof="1" dirty="0">
              <a:ea typeface="宋体" panose="02010600030101010101" pitchFamily="2" charset="-122"/>
            </a:endParaRPr>
          </a:p>
        </p:txBody>
      </p:sp>
      <p:sp>
        <p:nvSpPr>
          <p:cNvPr id="49155" name="文本框 3993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49156" name="图片 1"/>
          <p:cNvPicPr>
            <a:picLocks noChangeAspect="1"/>
          </p:cNvPicPr>
          <p:nvPr/>
        </p:nvPicPr>
        <p:blipFill>
          <a:blip r:embed="rId1"/>
          <a:stretch>
            <a:fillRect/>
          </a:stretch>
        </p:blipFill>
        <p:spPr>
          <a:xfrm>
            <a:off x="1358900" y="4864100"/>
            <a:ext cx="1978025" cy="1439863"/>
          </a:xfrm>
          <a:prstGeom prst="rect">
            <a:avLst/>
          </a:prstGeom>
          <a:noFill/>
          <a:ln w="9525">
            <a:noFill/>
          </a:ln>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charRg st="0" end="4"/>
                                            </p:txEl>
                                          </p:spTgt>
                                        </p:tgtEl>
                                        <p:attrNameLst>
                                          <p:attrName>style.visibility</p:attrName>
                                        </p:attrNameLst>
                                      </p:cBhvr>
                                      <p:to>
                                        <p:strVal val="visible"/>
                                      </p:to>
                                    </p:set>
                                    <p:animEffect transition="in" filter="dissolve">
                                      <p:cBhvr>
                                        <p:cTn id="7" dur="500"/>
                                        <p:tgtEl>
                                          <p:spTgt spid="39939">
                                            <p:txEl>
                                              <p:charRg st="0" end="4"/>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charRg st="4" end="37"/>
                                            </p:txEl>
                                          </p:spTgt>
                                        </p:tgtEl>
                                        <p:attrNameLst>
                                          <p:attrName>style.visibility</p:attrName>
                                        </p:attrNameLst>
                                      </p:cBhvr>
                                      <p:to>
                                        <p:strVal val="visible"/>
                                      </p:to>
                                    </p:set>
                                    <p:animEffect transition="in" filter="dissolve">
                                      <p:cBhvr>
                                        <p:cTn id="10" dur="500"/>
                                        <p:tgtEl>
                                          <p:spTgt spid="39939">
                                            <p:txEl>
                                              <p:charRg st="4" end="37"/>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charRg st="37" end="48"/>
                                            </p:txEl>
                                          </p:spTgt>
                                        </p:tgtEl>
                                        <p:attrNameLst>
                                          <p:attrName>style.visibility</p:attrName>
                                        </p:attrNameLst>
                                      </p:cBhvr>
                                      <p:to>
                                        <p:strVal val="visible"/>
                                      </p:to>
                                    </p:set>
                                    <p:animEffect transition="in" filter="dissolve">
                                      <p:cBhvr>
                                        <p:cTn id="13" dur="500"/>
                                        <p:tgtEl>
                                          <p:spTgt spid="39939">
                                            <p:txEl>
                                              <p:charRg st="37" end="48"/>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charRg st="48" end="63"/>
                                            </p:txEl>
                                          </p:spTgt>
                                        </p:tgtEl>
                                        <p:attrNameLst>
                                          <p:attrName>style.visibility</p:attrName>
                                        </p:attrNameLst>
                                      </p:cBhvr>
                                      <p:to>
                                        <p:strVal val="visible"/>
                                      </p:to>
                                    </p:set>
                                    <p:animEffect transition="in" filter="dissolve">
                                      <p:cBhvr>
                                        <p:cTn id="16" dur="500"/>
                                        <p:tgtEl>
                                          <p:spTgt spid="39939">
                                            <p:txEl>
                                              <p:charRg st="48" end="6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charRg st="66" end="76"/>
                                            </p:txEl>
                                          </p:spTgt>
                                        </p:tgtEl>
                                        <p:attrNameLst>
                                          <p:attrName>style.visibility</p:attrName>
                                        </p:attrNameLst>
                                      </p:cBhvr>
                                      <p:to>
                                        <p:strVal val="visible"/>
                                      </p:to>
                                    </p:set>
                                    <p:animEffect transition="in" filter="dissolve">
                                      <p:cBhvr>
                                        <p:cTn id="19" dur="500"/>
                                        <p:tgtEl>
                                          <p:spTgt spid="39939">
                                            <p:txEl>
                                              <p:charRg st="66" end="7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ctrTitle"/>
          </p:nvPr>
        </p:nvSpPr>
        <p:spPr>
          <a:xfrm>
            <a:off x="457200" y="274638"/>
            <a:ext cx="8229600" cy="998538"/>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652463" y="1546225"/>
            <a:ext cx="8102600" cy="284797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久期的计算举例</a:t>
            </a:r>
            <a:endParaRPr lang="zh-CN" altLang="en-US"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假设某固定收益证券（政府债券或公司债券），面值为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元，票面利率为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，期限为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年，每年支付一次利息。当前市场利率（到期收益率）为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12%</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则久期的计算过程如下：</a:t>
            </a:r>
            <a:endParaRPr lang="zh-CN" altLang="en-US" strike="noStrike" noProof="1"/>
          </a:p>
        </p:txBody>
      </p:sp>
    </p:spTree>
  </p:cSld>
  <p:clrMapOvr>
    <a:masterClrMapping/>
  </p:clrMapOvr>
  <p:transition>
    <p:pu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pic>
        <p:nvPicPr>
          <p:cNvPr id="51202" name="图片 40962"/>
          <p:cNvPicPr>
            <a:picLocks noChangeAspect="1"/>
          </p:cNvPicPr>
          <p:nvPr/>
        </p:nvPicPr>
        <p:blipFill>
          <a:blip r:embed="rId1"/>
          <a:stretch>
            <a:fillRect/>
          </a:stretch>
        </p:blipFill>
        <p:spPr>
          <a:xfrm>
            <a:off x="203200" y="1574800"/>
            <a:ext cx="8940800" cy="4048125"/>
          </a:xfrm>
          <a:prstGeom prst="rect">
            <a:avLst/>
          </a:prstGeom>
          <a:noFill/>
          <a:ln w="9525">
            <a:noFill/>
          </a:ln>
        </p:spPr>
      </p:pic>
      <p:pic>
        <p:nvPicPr>
          <p:cNvPr id="51203" name="图片 40963"/>
          <p:cNvPicPr>
            <a:picLocks noChangeAspect="1"/>
          </p:cNvPicPr>
          <p:nvPr/>
        </p:nvPicPr>
        <p:blipFill>
          <a:blip r:embed="rId2"/>
          <a:stretch>
            <a:fillRect/>
          </a:stretch>
        </p:blipFill>
        <p:spPr>
          <a:xfrm>
            <a:off x="596900" y="5664200"/>
            <a:ext cx="7924800" cy="868363"/>
          </a:xfrm>
          <a:prstGeom prst="rect">
            <a:avLst/>
          </a:prstGeom>
          <a:noFill/>
          <a:ln w="9525">
            <a:noFill/>
          </a:ln>
        </p:spPr>
      </p:pic>
      <p:sp>
        <p:nvSpPr>
          <p:cNvPr id="51204" name="文本框 40964"/>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5" name="文本框 41985"/>
          <p:cNvSpPr txBox="1"/>
          <p:nvPr/>
        </p:nvSpPr>
        <p:spPr>
          <a:xfrm>
            <a:off x="8229600" y="6507163"/>
            <a:ext cx="809625" cy="304800"/>
          </a:xfrm>
          <a:prstGeom prst="rect">
            <a:avLst/>
          </a:prstGeom>
          <a:noFill/>
          <a:ln w="9525">
            <a:noFill/>
          </a:ln>
        </p:spPr>
        <p:txBody>
          <a:bodyPr anchor="t">
            <a:spAutoFit/>
          </a:bodyPr>
          <a:p>
            <a:pPr algn="r"/>
            <a:r>
              <a:rPr lang="en-US" altLang="zh-CN" sz="1400">
                <a:solidFill>
                  <a:srgbClr val="FFFFFF"/>
                </a:solidFill>
                <a:latin typeface="Book Antiqua" panose="02040602050305030304" pitchFamily="2" charset="0"/>
              </a:rPr>
              <a:t>7-</a:t>
            </a:r>
            <a:fld id="{9A0DB2DC-4C9A-4742-B13C-FB6460FD3503}" type="slidenum">
              <a:rPr lang="en-US" altLang="en-US" sz="1400">
                <a:solidFill>
                  <a:srgbClr val="FFFFFF"/>
                </a:solidFill>
                <a:latin typeface="Book Antiqua" panose="02040602050305030304" pitchFamily="2" charset="0"/>
              </a:rPr>
            </a:fld>
            <a:endParaRPr lang="en-US" altLang="en-US" sz="1400">
              <a:solidFill>
                <a:srgbClr val="FFFFFF"/>
              </a:solidFill>
              <a:latin typeface="Book Antiqua" panose="02040602050305030304" pitchFamily="2" charset="0"/>
              <a:ea typeface="Arial" panose="020B0604020202020204" pitchFamily="34" charset="0"/>
            </a:endParaRPr>
          </a:p>
        </p:txBody>
      </p:sp>
      <p:sp>
        <p:nvSpPr>
          <p:cNvPr id="40962" name="标题 40961"/>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2" name="文本框 1"/>
          <p:cNvSpPr txBox="1"/>
          <p:nvPr/>
        </p:nvSpPr>
        <p:spPr>
          <a:xfrm>
            <a:off x="457200" y="1565275"/>
            <a:ext cx="8348663" cy="482917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久期的特征</a:t>
            </a:r>
            <a:endParaRPr lang="zh-CN" altLang="en-US"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久期通常小于证券到期日，但本息一次归还的证券，二者相等。</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证券的到期日越长，久期越长；但久期以一个减慢的速度随到期日的增加而增加。</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票面利率越低的证券，因现金回流更慢，所以久期更长，价格风险越大。</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到期收益率越高，久期越短。</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久期反映了投资者以未来现金流收回投资的平均期限。</a:t>
            </a:r>
            <a:endParaRPr lang="zh-CN" altLang="en-US" strike="noStrike" noProof="1"/>
          </a:p>
        </p:txBody>
      </p:sp>
    </p:spTree>
  </p:cSld>
  <p:clrMapOvr>
    <a:masterClrMapping/>
  </p:clrMapOvr>
  <p:transition>
    <p:push/>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371475" y="1543050"/>
            <a:ext cx="8510588" cy="4743450"/>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久期的应用</a:t>
            </a:r>
            <a:endParaRPr lang="zh-CN" altLang="en-US"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久期被用来直接衡量证券价格相对利率变化的弹性。当给定利率的变化</a:t>
            </a:r>
            <a:r>
              <a:rPr lang="zh-CN" altLang="en-US" sz="2800" strike="noStrike" noProof="1" dirty="0">
                <a:solidFill>
                  <a:schemeClr val="accent3">
                    <a:lumMod val="20000"/>
                    <a:lumOff val="80000"/>
                  </a:schemeClr>
                </a:solidFill>
                <a:latin typeface="Arial" panose="020B0604020202020204" pitchFamily="34" charset="0"/>
                <a:ea typeface="+mn-ea"/>
                <a:cs typeface="+mn-cs"/>
                <a:sym typeface="Symbol" panose="05050102010706020507" charset="0"/>
              </a:rPr>
              <a:t></a:t>
            </a:r>
            <a:r>
              <a:rPr lang="zh-CN" altLang="en-US" sz="2800" strike="noStrike" noProof="1" dirty="0">
                <a:solidFill>
                  <a:schemeClr val="accent3">
                    <a:lumMod val="20000"/>
                    <a:lumOff val="80000"/>
                  </a:schemeClr>
                </a:solidFill>
                <a:latin typeface="Vijaya" panose="020B0604020202020204" charset="0"/>
                <a:ea typeface="宋体" panose="02010600030101010101" pitchFamily="2" charset="-122"/>
                <a:cs typeface="Vijaya" panose="020B0604020202020204" charset="0"/>
                <a:sym typeface="+mn-ea"/>
              </a:rPr>
              <a:t>r</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时，价格的变化可以近似地表示为：</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久期可以用来指导投资者的债务证券选择。通常当预期利率上升，投资者应持有久期较短的证券；而当预期利率下降时，投资者宜持有久期较长的证券。</a:t>
            </a:r>
            <a:endParaRPr lang="zh-CN" altLang="en-US" strike="noStrike" noProof="1"/>
          </a:p>
        </p:txBody>
      </p:sp>
      <p:pic>
        <p:nvPicPr>
          <p:cNvPr id="53251" name="图片 4"/>
          <p:cNvPicPr>
            <a:picLocks noChangeAspect="1"/>
          </p:cNvPicPr>
          <p:nvPr/>
        </p:nvPicPr>
        <p:blipFill>
          <a:blip r:embed="rId1"/>
          <a:stretch>
            <a:fillRect/>
          </a:stretch>
        </p:blipFill>
        <p:spPr>
          <a:xfrm>
            <a:off x="1963738" y="3490913"/>
            <a:ext cx="4619625" cy="762000"/>
          </a:xfrm>
          <a:prstGeom prst="rect">
            <a:avLst/>
          </a:prstGeom>
          <a:noFill/>
          <a:ln w="9525">
            <a:noFill/>
          </a:ln>
        </p:spPr>
      </p:pic>
    </p:spTree>
  </p:cSld>
  <p:clrMapOvr>
    <a:masterClrMapping/>
  </p:clrMapOvr>
  <p:transition>
    <p:push/>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ctr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 name="文本框 3"/>
          <p:cNvSpPr txBox="1"/>
          <p:nvPr/>
        </p:nvSpPr>
        <p:spPr>
          <a:xfrm>
            <a:off x="346075" y="1600200"/>
            <a:ext cx="8451850" cy="422592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rgbClr val="FFFF00"/>
                </a:solidFill>
                <a:effectLst>
                  <a:outerShdw blurRad="38100" dist="38100" dir="2700000">
                    <a:srgbClr val="C0C0C0"/>
                  </a:outerShdw>
                </a:effectLst>
                <a:latin typeface="+mn-lt"/>
                <a:ea typeface="宋体" panose="02010600030101010101" pitchFamily="2" charset="-122"/>
                <a:cs typeface="+mn-cs"/>
                <a:sym typeface="+mn-ea"/>
              </a:rPr>
              <a:t>久期的应用</a:t>
            </a:r>
            <a:endParaRPr lang="zh-CN" altLang="en-US" sz="2800" noProof="1" dirty="0">
              <a:ea typeface="宋体" panose="02010600030101010101" pitchFamily="2" charset="-122"/>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久期最重要的应用是帮助机构投资者进行证券投资组合管理以应对利率变化的风险。</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理论上说，如果令组合资产或证券的平均久期等于计划投资期，可基本保证投资组合的总收益或组合价格保持稳定，而不论利率上升或下降。</a:t>
            </a:r>
            <a:endPar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chemeClr val="tx2"/>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如果不考虑证券偿付风险，投资者的实际收益将不低于债务人承诺收益。只要未来利率具有不确定性，此种管理策略至少是一个次优决策。</a:t>
            </a:r>
            <a:endParaRPr lang="zh-CN" altLang="en-US" strike="noStrike" noProof="1"/>
          </a:p>
        </p:txBody>
      </p:sp>
    </p:spTree>
  </p:cSld>
  <p:clrMapOvr>
    <a:masterClrMapping/>
  </p:clrMapOvr>
  <p:transition>
    <p:pu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43009"/>
          <p:cNvSpPr>
            <a:spLocks noGrp="1"/>
          </p:cNvSpPr>
          <p:nvPr>
            <p:ph type="title"/>
          </p:nvPr>
        </p:nvSpPr>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3011" name="文本占位符 43010"/>
          <p:cNvSpPr>
            <a:spLocks noGrp="1"/>
          </p:cNvSpPr>
          <p:nvPr>
            <p:ph idx="1"/>
          </p:nvPr>
        </p:nvSpPr>
        <p:spPr>
          <a:xfrm>
            <a:off x="330200" y="1663700"/>
            <a:ext cx="8216900" cy="4864100"/>
          </a:xfrm>
        </p:spPr>
        <p:txBody>
          <a:bodyPr/>
          <a:p>
            <a:pPr fontAlgn="base"/>
            <a:r>
              <a:rPr lang="zh-CN" altLang="en-US" sz="2800" strike="noStrike" noProof="1" dirty="0">
                <a:solidFill>
                  <a:srgbClr val="FFFF00"/>
                </a:solidFill>
                <a:ea typeface="宋体" panose="02010600030101010101" pitchFamily="2" charset="-122"/>
                <a:sym typeface="+mn-ea"/>
              </a:rPr>
              <a:t>久</a:t>
            </a:r>
            <a:r>
              <a:rPr lang="zh-CN" altLang="en-US" sz="2800" strike="noStrike" noProof="1" dirty="0">
                <a:solidFill>
                  <a:srgbClr val="FFFF00"/>
                </a:solidFill>
                <a:ea typeface="宋体" panose="02010600030101010101" pitchFamily="2" charset="-122"/>
              </a:rPr>
              <a:t>期与</a:t>
            </a:r>
            <a:r>
              <a:rPr lang="zh-CN" altLang="en-US" sz="2800" strike="noStrike" noProof="1" dirty="0">
                <a:solidFill>
                  <a:srgbClr val="FFFF00"/>
                </a:solidFill>
                <a:ea typeface="宋体" panose="02010600030101010101" pitchFamily="2" charset="-122"/>
                <a:sym typeface="+mn-ea"/>
              </a:rPr>
              <a:t>凸性</a:t>
            </a:r>
            <a:endParaRPr lang="en-US" altLang="x-none"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久期被用来度量资产的弹性，但一种资产的弹性在整个利率波动范围内可能不是固定不变的。</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通常，价格弹性是利率水平的函数，二者的关系被称为</a:t>
            </a:r>
            <a:r>
              <a:rPr lang="zh-CN" altLang="en-US" strike="noStrike" noProof="1" dirty="0">
                <a:ea typeface="宋体" panose="02010600030101010101" pitchFamily="2" charset="-122"/>
                <a:sym typeface="+mn-ea"/>
              </a:rPr>
              <a:t>凸性。</a:t>
            </a:r>
            <a:endParaRPr lang="zh-CN" altLang="en-US" strike="noStrike" noProof="1" dirty="0">
              <a:ea typeface="宋体" panose="02010600030101010101" pitchFamily="2" charset="-122"/>
              <a:sym typeface="+mn-ea"/>
            </a:endParaRPr>
          </a:p>
          <a:p>
            <a:pPr lvl="1" fontAlgn="base"/>
            <a:r>
              <a:rPr lang="zh-CN" altLang="en-US" strike="noStrike" noProof="1" dirty="0">
                <a:solidFill>
                  <a:schemeClr val="accent3">
                    <a:lumMod val="20000"/>
                    <a:lumOff val="80000"/>
                  </a:schemeClr>
                </a:solidFill>
                <a:ea typeface="宋体" panose="02010600030101010101" pitchFamily="2" charset="-122"/>
                <a:sym typeface="+mn-ea"/>
              </a:rPr>
              <a:t>凸性</a:t>
            </a:r>
            <a:r>
              <a:rPr lang="zh-CN" altLang="en-US" strike="noStrike" noProof="1" dirty="0">
                <a:ea typeface="宋体" panose="02010600030101010101" pitchFamily="2" charset="-122"/>
                <a:sym typeface="+mn-ea"/>
              </a:rPr>
              <a:t>反映了资产市场价格变动与其到期收益率变动之间的关系。</a:t>
            </a:r>
            <a:endParaRPr lang="zh-CN" altLang="en-US" strike="noStrike" noProof="1" dirty="0">
              <a:ea typeface="宋体" panose="02010600030101010101" pitchFamily="2" charset="-122"/>
              <a:sym typeface="+mn-ea"/>
            </a:endParaRPr>
          </a:p>
          <a:p>
            <a:pPr marL="742950" lvl="1" indent="-285750" algn="l" fontAlgn="base"/>
            <a:r>
              <a:rPr lang="zh-CN" altLang="en-US" strike="noStrike" noProof="1" dirty="0">
                <a:ea typeface="宋体" panose="02010600030101010101" pitchFamily="2" charset="-122"/>
                <a:sym typeface="+mn-ea"/>
              </a:rPr>
              <a:t>研究表明，凸性随着资产久期的增加而增加；</a:t>
            </a:r>
            <a:endParaRPr lang="en-US" altLang="x-none" strike="noStrike" noProof="1" dirty="0">
              <a:ea typeface="宋体" panose="02010600030101010101" pitchFamily="2" charset="-122"/>
            </a:endParaRPr>
          </a:p>
          <a:p>
            <a:pPr marL="742950" lvl="1" indent="-285750" algn="l" fontAlgn="base"/>
            <a:r>
              <a:rPr lang="zh-CN" altLang="en-US" strike="noStrike" noProof="1" dirty="0">
                <a:ea typeface="宋体" panose="02010600030101010101" pitchFamily="2" charset="-122"/>
                <a:sym typeface="+mn-ea"/>
              </a:rPr>
              <a:t>并且在市场利率较低时，资产的价格弹性可能越大。</a:t>
            </a:r>
            <a:endParaRPr lang="en-US" altLang="x-none" sz="2800" strike="noStrike" noProof="1" dirty="0">
              <a:ea typeface="宋体" panose="02010600030101010101" pitchFamily="2" charset="-122"/>
            </a:endParaRPr>
          </a:p>
        </p:txBody>
      </p:sp>
      <p:sp>
        <p:nvSpPr>
          <p:cNvPr id="55299" name="文本框 4301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1">
                                            <p:txEl>
                                              <p:charRg st="0" end="24"/>
                                            </p:txEl>
                                          </p:spTgt>
                                        </p:tgtEl>
                                        <p:attrNameLst>
                                          <p:attrName>style.visibility</p:attrName>
                                        </p:attrNameLst>
                                      </p:cBhvr>
                                      <p:to>
                                        <p:strVal val="visible"/>
                                      </p:to>
                                    </p:set>
                                    <p:animEffect transition="in" filter="dissolve">
                                      <p:cBhvr>
                                        <p:cTn id="7" dur="500"/>
                                        <p:tgtEl>
                                          <p:spTgt spid="43011">
                                            <p:txEl>
                                              <p:charRg st="0" end="24"/>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3011">
                                            <p:txEl>
                                              <p:charRg st="24" end="42"/>
                                            </p:txEl>
                                          </p:spTgt>
                                        </p:tgtEl>
                                        <p:attrNameLst>
                                          <p:attrName>style.visibility</p:attrName>
                                        </p:attrNameLst>
                                      </p:cBhvr>
                                      <p:to>
                                        <p:strVal val="visible"/>
                                      </p:to>
                                    </p:set>
                                    <p:animEffect transition="in" filter="dissolve">
                                      <p:cBhvr>
                                        <p:cTn id="10" dur="500"/>
                                        <p:tgtEl>
                                          <p:spTgt spid="43011">
                                            <p:txEl>
                                              <p:charRg st="24" end="4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011">
                                            <p:txEl>
                                              <p:charRg st="48" end="76"/>
                                            </p:txEl>
                                          </p:spTgt>
                                        </p:tgtEl>
                                        <p:attrNameLst>
                                          <p:attrName>style.visibility</p:attrName>
                                        </p:attrNameLst>
                                      </p:cBhvr>
                                      <p:to>
                                        <p:strVal val="visible"/>
                                      </p:to>
                                    </p:set>
                                    <p:animEffect transition="in" filter="dissolve">
                                      <p:cBhvr>
                                        <p:cTn id="13" dur="500"/>
                                        <p:tgtEl>
                                          <p:spTgt spid="43011">
                                            <p:txEl>
                                              <p:charRg st="48" end="76"/>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3011">
                                            <p:txEl>
                                              <p:charRg st="76" end="105"/>
                                            </p:txEl>
                                          </p:spTgt>
                                        </p:tgtEl>
                                        <p:attrNameLst>
                                          <p:attrName>style.visibility</p:attrName>
                                        </p:attrNameLst>
                                      </p:cBhvr>
                                      <p:to>
                                        <p:strVal val="visible"/>
                                      </p:to>
                                    </p:set>
                                    <p:animEffect transition="in" filter="dissolve">
                                      <p:cBhvr>
                                        <p:cTn id="16" dur="500"/>
                                        <p:tgtEl>
                                          <p:spTgt spid="43011">
                                            <p:txEl>
                                              <p:charRg st="76" end="105"/>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3011">
                                            <p:txEl>
                                              <p:charRg st="105" end="126"/>
                                            </p:txEl>
                                          </p:spTgt>
                                        </p:tgtEl>
                                        <p:attrNameLst>
                                          <p:attrName>style.visibility</p:attrName>
                                        </p:attrNameLst>
                                      </p:cBhvr>
                                      <p:to>
                                        <p:strVal val="visible"/>
                                      </p:to>
                                    </p:set>
                                    <p:animEffect transition="in" filter="dissolve">
                                      <p:cBhvr>
                                        <p:cTn id="19" dur="500"/>
                                        <p:tgtEl>
                                          <p:spTgt spid="43011">
                                            <p:txEl>
                                              <p:charRg st="105" end="126"/>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3011">
                                            <p:txEl>
                                              <p:charRg st="126" end="150"/>
                                            </p:txEl>
                                          </p:spTgt>
                                        </p:tgtEl>
                                        <p:attrNameLst>
                                          <p:attrName>style.visibility</p:attrName>
                                        </p:attrNameLst>
                                      </p:cBhvr>
                                      <p:to>
                                        <p:strVal val="visible"/>
                                      </p:to>
                                    </p:set>
                                    <p:animEffect transition="in" filter="dissolve">
                                      <p:cBhvr>
                                        <p:cTn id="22" dur="500"/>
                                        <p:tgtEl>
                                          <p:spTgt spid="43011">
                                            <p:txEl>
                                              <p:charRg st="126" end="1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文本框 45057"/>
          <p:cNvSpPr txBox="1"/>
          <p:nvPr/>
        </p:nvSpPr>
        <p:spPr>
          <a:xfrm>
            <a:off x="8229600" y="6507163"/>
            <a:ext cx="809625" cy="304800"/>
          </a:xfrm>
          <a:prstGeom prst="rect">
            <a:avLst/>
          </a:prstGeom>
          <a:noFill/>
          <a:ln w="9525">
            <a:noFill/>
          </a:ln>
        </p:spPr>
        <p:txBody>
          <a:bodyPr anchor="t">
            <a:spAutoFit/>
          </a:bodyPr>
          <a:p>
            <a:pPr algn="r"/>
            <a:r>
              <a:rPr lang="en-US" altLang="zh-CN" sz="1400">
                <a:solidFill>
                  <a:srgbClr val="FFFFFF"/>
                </a:solidFill>
                <a:latin typeface="Book Antiqua" panose="02040602050305030304" pitchFamily="2" charset="0"/>
              </a:rPr>
              <a:t>7-</a:t>
            </a:r>
            <a:fld id="{9A0DB2DC-4C9A-4742-B13C-FB6460FD3503}" type="slidenum">
              <a:rPr lang="en-US" altLang="en-US" sz="1400">
                <a:solidFill>
                  <a:srgbClr val="FFFFFF"/>
                </a:solidFill>
                <a:latin typeface="Book Antiqua" panose="02040602050305030304" pitchFamily="2" charset="0"/>
              </a:rPr>
            </a:fld>
            <a:endParaRPr lang="en-US" altLang="en-US" sz="1400">
              <a:solidFill>
                <a:srgbClr val="FFFFFF"/>
              </a:solidFill>
              <a:latin typeface="Book Antiqua" panose="02040602050305030304" pitchFamily="2" charset="0"/>
              <a:ea typeface="Arial" panose="020B0604020202020204" pitchFamily="34" charset="0"/>
            </a:endParaRPr>
          </a:p>
        </p:txBody>
      </p:sp>
      <p:pic>
        <p:nvPicPr>
          <p:cNvPr id="56322" name="图片 45058" descr="ros05167_ex0706"/>
          <p:cNvPicPr>
            <a:picLocks noChangeAspect="1"/>
          </p:cNvPicPr>
          <p:nvPr/>
        </p:nvPicPr>
        <p:blipFill>
          <a:blip r:embed="rId1"/>
          <a:stretch>
            <a:fillRect/>
          </a:stretch>
        </p:blipFill>
        <p:spPr>
          <a:xfrm>
            <a:off x="234950" y="1527175"/>
            <a:ext cx="8890000" cy="4965700"/>
          </a:xfrm>
          <a:prstGeom prst="rect">
            <a:avLst/>
          </a:prstGeom>
          <a:noFill/>
          <a:ln w="9525">
            <a:noFill/>
          </a:ln>
        </p:spPr>
      </p:pic>
      <p:sp>
        <p:nvSpPr>
          <p:cNvPr id="43010" name="标题 43009"/>
          <p:cNvSpPr>
            <a:spLocks noGrp="1"/>
          </p:cNvSpPr>
          <p:nvPr>
            <p:ph type="title"/>
          </p:nvPr>
        </p:nvSpPr>
        <p:spPr/>
        <p:txBody>
          <a:bodyPr anchor="ctr"/>
          <a:p>
            <a:pPr fontAlgn="base"/>
            <a:r>
              <a:rPr lang="zh-CN" altLang="en-US" sz="3200" strike="noStrike" noProof="1" dirty="0">
                <a:ea typeface="宋体" panose="02010600030101010101" pitchFamily="2" charset="-122"/>
              </a:rPr>
              <a:t>两种不同固定收益资产的</a:t>
            </a:r>
            <a:r>
              <a:rPr lang="zh-CN" altLang="en-US" sz="3200" strike="noStrike" noProof="1" dirty="0">
                <a:solidFill>
                  <a:schemeClr val="accent3">
                    <a:lumMod val="20000"/>
                    <a:lumOff val="80000"/>
                  </a:schemeClr>
                </a:solidFill>
                <a:ea typeface="宋体" panose="02010600030101010101" pitchFamily="2" charset="-122"/>
                <a:sym typeface="+mn-ea"/>
              </a:rPr>
              <a:t>凸</a:t>
            </a:r>
            <a:r>
              <a:rPr lang="zh-CN" altLang="en-US" sz="3200" strike="noStrike" noProof="1" dirty="0">
                <a:ea typeface="宋体" panose="02010600030101010101" pitchFamily="2" charset="-122"/>
              </a:rPr>
              <a:t>性与价格弹性</a:t>
            </a:r>
            <a:endParaRPr lang="en-US" altLang="x-none" sz="3200" strike="noStrike" noProof="1" dirty="0">
              <a:ea typeface="宋体" panose="02010600030101010101" pitchFamily="2" charset="-122"/>
            </a:endParaRPr>
          </a:p>
        </p:txBody>
      </p:sp>
    </p:spTree>
  </p:cSld>
  <p:clrMapOvr>
    <a:masterClrMapping/>
  </p:clrMapOvr>
  <p:transition>
    <p:push/>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2" name="标题 46081"/>
          <p:cNvSpPr>
            <a:spLocks noGrp="1"/>
          </p:cNvSpPr>
          <p:nvPr>
            <p:ph type="title"/>
          </p:nvPr>
        </p:nvSpPr>
        <p:spPr>
          <a:xfrm>
            <a:off x="457200" y="274638"/>
            <a:ext cx="8229600" cy="1066800"/>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6083" name="文本占位符 46082"/>
          <p:cNvSpPr>
            <a:spLocks noGrp="1"/>
          </p:cNvSpPr>
          <p:nvPr>
            <p:ph idx="1"/>
          </p:nvPr>
        </p:nvSpPr>
        <p:spPr>
          <a:xfrm>
            <a:off x="457200" y="1593850"/>
            <a:ext cx="8323263" cy="5100638"/>
          </a:xfrm>
        </p:spPr>
        <p:txBody>
          <a:bodyPr/>
          <a:p>
            <a:pPr fontAlgn="base">
              <a:lnSpc>
                <a:spcPct val="80000"/>
              </a:lnSpc>
            </a:pPr>
            <a:r>
              <a:rPr lang="zh-CN" altLang="en-US" sz="2800" strike="noStrike" noProof="1" dirty="0">
                <a:solidFill>
                  <a:srgbClr val="FFFF00"/>
                </a:solidFill>
                <a:ea typeface="宋体" panose="02010600030101010101" pitchFamily="2" charset="-122"/>
              </a:rPr>
              <a:t>久期的局限性</a:t>
            </a:r>
            <a:endParaRPr lang="en-US" altLang="x-none" sz="2800" strike="noStrike" noProof="1" dirty="0">
              <a:ea typeface="宋体" panose="02010600030101010101" pitchFamily="2" charset="-122"/>
            </a:endParaRPr>
          </a:p>
          <a:p>
            <a:pPr lvl="1" algn="l" fontAlgn="base">
              <a:lnSpc>
                <a:spcPct val="100000"/>
              </a:lnSpc>
              <a:spcBef>
                <a:spcPct val="20000"/>
              </a:spcBef>
            </a:pPr>
            <a:r>
              <a:rPr lang="zh-CN" altLang="en-US" sz="2800" strike="noStrike" noProof="1" dirty="0">
                <a:ea typeface="宋体" panose="02010600030101010101" pitchFamily="2" charset="-122"/>
              </a:rPr>
              <a:t>虽然令组合资产的平均久期等于投资者的计划投资期看起来是一种简单策略，但实际操作过程并非如此简单。</a:t>
            </a:r>
            <a:endParaRPr lang="zh-CN" altLang="en-US" sz="2800" strike="noStrike" noProof="1" dirty="0">
              <a:ea typeface="宋体" panose="02010600030101010101" pitchFamily="2" charset="-122"/>
            </a:endParaRPr>
          </a:p>
          <a:p>
            <a:pPr lvl="1" algn="l" fontAlgn="base">
              <a:lnSpc>
                <a:spcPct val="100000"/>
              </a:lnSpc>
              <a:spcBef>
                <a:spcPct val="20000"/>
              </a:spcBef>
            </a:pPr>
            <a:r>
              <a:rPr lang="zh-CN" altLang="en-US" sz="2800" strike="noStrike" noProof="1" dirty="0">
                <a:ea typeface="宋体" panose="02010600030101010101" pitchFamily="2" charset="-122"/>
                <a:sym typeface="+mn-ea"/>
              </a:rPr>
              <a:t>问题之一：找到某一证券组合，使其平均久期正好等于投资者计划投资期并不容易。</a:t>
            </a:r>
            <a:endParaRPr lang="zh-CN" altLang="en-US" sz="2800" strike="noStrike" noProof="1" dirty="0">
              <a:ea typeface="宋体" panose="02010600030101010101" pitchFamily="2" charset="-122"/>
              <a:sym typeface="+mn-ea"/>
            </a:endParaRPr>
          </a:p>
          <a:p>
            <a:pPr lvl="1" algn="l" fontAlgn="base">
              <a:lnSpc>
                <a:spcPct val="100000"/>
              </a:lnSpc>
              <a:spcBef>
                <a:spcPct val="20000"/>
              </a:spcBef>
            </a:pPr>
            <a:r>
              <a:rPr lang="zh-CN" altLang="en-US" sz="2800" strike="noStrike" noProof="1" dirty="0">
                <a:ea typeface="宋体" panose="02010600030101010101" pitchFamily="2" charset="-122"/>
                <a:sym typeface="+mn-ea"/>
              </a:rPr>
              <a:t>问题之二：随着时间推移，投资者计划投资期与组合资产的平均久期并非以相同速度递减。这就面临频繁调整的问题。</a:t>
            </a:r>
            <a:endParaRPr lang="zh-CN" altLang="en-US" sz="2800" strike="noStrike" noProof="1" dirty="0">
              <a:ea typeface="宋体" panose="02010600030101010101" pitchFamily="2" charset="-122"/>
              <a:sym typeface="+mn-ea"/>
            </a:endParaRPr>
          </a:p>
          <a:p>
            <a:pPr lvl="1" algn="l" fontAlgn="base">
              <a:lnSpc>
                <a:spcPct val="100000"/>
              </a:lnSpc>
              <a:spcBef>
                <a:spcPct val="20000"/>
              </a:spcBef>
            </a:pPr>
            <a:r>
              <a:rPr lang="zh-CN" altLang="en-US" sz="2800" strike="noStrike" noProof="1" dirty="0">
                <a:ea typeface="宋体" panose="02010600030101010101" pitchFamily="2" charset="-122"/>
                <a:sym typeface="+mn-ea"/>
              </a:rPr>
              <a:t>问题之三：在投资者计划投资期间，收益率曲线的形状如果发生变化，久期策略面临失败的风险。</a:t>
            </a:r>
            <a:endParaRPr lang="zh-CN" altLang="en-US" sz="2800" strike="noStrike" noProof="1" dirty="0">
              <a:ea typeface="宋体" panose="02010600030101010101" pitchFamily="2" charset="-122"/>
            </a:endParaRPr>
          </a:p>
          <a:p>
            <a:pPr marL="742950" lvl="1" indent="-285750" fontAlgn="base">
              <a:lnSpc>
                <a:spcPct val="90000"/>
              </a:lnSpc>
              <a:spcBef>
                <a:spcPct val="60000"/>
              </a:spcBef>
            </a:pPr>
            <a:endParaRPr lang="zh-CN" altLang="en-US" sz="2800" strike="noStrike" noProof="1" dirty="0">
              <a:ea typeface="宋体" panose="02010600030101010101" pitchFamily="2" charset="-122"/>
            </a:endParaRPr>
          </a:p>
        </p:txBody>
      </p:sp>
      <p:sp>
        <p:nvSpPr>
          <p:cNvPr id="57347" name="文本框 4608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083">
                                            <p:txEl>
                                              <p:charRg st="7" end="17"/>
                                            </p:txEl>
                                          </p:spTgt>
                                        </p:tgtEl>
                                        <p:attrNameLst>
                                          <p:attrName>style.visibility</p:attrName>
                                        </p:attrNameLst>
                                      </p:cBhvr>
                                      <p:to>
                                        <p:strVal val="visible"/>
                                      </p:to>
                                    </p:set>
                                    <p:animEffect transition="in" filter="dissolve">
                                      <p:cBhvr>
                                        <p:cTn id="7" dur="500"/>
                                        <p:tgtEl>
                                          <p:spTgt spid="46083">
                                            <p:txEl>
                                              <p:charRg st="7" end="1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6083">
                                            <p:txEl>
                                              <p:charRg st="17" end="29"/>
                                            </p:txEl>
                                          </p:spTgt>
                                        </p:tgtEl>
                                        <p:attrNameLst>
                                          <p:attrName>style.visibility</p:attrName>
                                        </p:attrNameLst>
                                      </p:cBhvr>
                                      <p:to>
                                        <p:strVal val="visible"/>
                                      </p:to>
                                    </p:set>
                                    <p:animEffect transition="in" filter="dissolve">
                                      <p:cBhvr>
                                        <p:cTn id="10" dur="500"/>
                                        <p:tgtEl>
                                          <p:spTgt spid="46083">
                                            <p:txEl>
                                              <p:charRg st="17" end="2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6083">
                                            <p:txEl>
                                              <p:charRg st="147" end="191"/>
                                            </p:txEl>
                                          </p:spTgt>
                                        </p:tgtEl>
                                        <p:attrNameLst>
                                          <p:attrName>style.visibility</p:attrName>
                                        </p:attrNameLst>
                                      </p:cBhvr>
                                      <p:to>
                                        <p:strVal val="visible"/>
                                      </p:to>
                                    </p:set>
                                    <p:animEffect transition="in" filter="dissolve">
                                      <p:cBhvr>
                                        <p:cTn id="13" dur="500"/>
                                        <p:tgtEl>
                                          <p:spTgt spid="46083">
                                            <p:txEl>
                                              <p:charRg st="147" end="19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6083">
                                            <p:txEl>
                                              <p:charRg st="191" end="192"/>
                                            </p:txEl>
                                          </p:spTgt>
                                        </p:tgtEl>
                                        <p:attrNameLst>
                                          <p:attrName>style.visibility</p:attrName>
                                        </p:attrNameLst>
                                      </p:cBhvr>
                                      <p:to>
                                        <p:strVal val="visible"/>
                                      </p:to>
                                    </p:set>
                                    <p:animEffect transition="in" filter="dissolve">
                                      <p:cBhvr>
                                        <p:cTn id="16" dur="500"/>
                                        <p:tgtEl>
                                          <p:spTgt spid="46083">
                                            <p:txEl>
                                              <p:charRg st="191" end="19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6083">
                                            <p:txEl>
                                              <p:charRg st="191" end="192"/>
                                            </p:txEl>
                                          </p:spTgt>
                                        </p:tgtEl>
                                        <p:attrNameLst>
                                          <p:attrName>style.visibility</p:attrName>
                                        </p:attrNameLst>
                                      </p:cBhvr>
                                      <p:to>
                                        <p:strVal val="visible"/>
                                      </p:to>
                                    </p:set>
                                    <p:animEffect transition="in" filter="dissolve">
                                      <p:cBhvr>
                                        <p:cTn id="19" dur="500"/>
                                        <p:tgtEl>
                                          <p:spTgt spid="46083">
                                            <p:txEl>
                                              <p:charRg st="191" end="1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标题 47105"/>
          <p:cNvSpPr>
            <a:spLocks noGrp="1"/>
          </p:cNvSpPr>
          <p:nvPr>
            <p:ph type="title"/>
          </p:nvPr>
        </p:nvSpPr>
        <p:spPr>
          <a:xfrm>
            <a:off x="457200" y="274638"/>
            <a:ext cx="8229600" cy="1049338"/>
          </a:xfrm>
        </p:spPr>
        <p:txBody>
          <a:bodyPr anchor="ctr"/>
          <a:p>
            <a:pPr fontAlgn="base"/>
            <a:r>
              <a:rPr lang="zh-CN" altLang="en-US" sz="3200" strike="noStrike" noProof="1" dirty="0">
                <a:ea typeface="宋体" panose="02010600030101010101" pitchFamily="2" charset="-122"/>
              </a:rPr>
              <a:t>久期：衡量到期的另一种方法</a:t>
            </a:r>
            <a:endParaRPr lang="en-US" altLang="x-none" sz="3200" strike="noStrike" noProof="1" dirty="0">
              <a:ea typeface="宋体" panose="02010600030101010101" pitchFamily="2" charset="-122"/>
            </a:endParaRPr>
          </a:p>
        </p:txBody>
      </p:sp>
      <p:sp>
        <p:nvSpPr>
          <p:cNvPr id="47107" name="文本占位符 47106"/>
          <p:cNvSpPr>
            <a:spLocks noGrp="1"/>
          </p:cNvSpPr>
          <p:nvPr>
            <p:ph idx="1"/>
          </p:nvPr>
        </p:nvSpPr>
        <p:spPr>
          <a:xfrm>
            <a:off x="457200" y="1676400"/>
            <a:ext cx="8229600" cy="4449763"/>
          </a:xfrm>
        </p:spPr>
        <p:txBody>
          <a:bodyPr/>
          <a:p>
            <a:pPr algn="l" fontAlgn="base">
              <a:lnSpc>
                <a:spcPct val="80000"/>
              </a:lnSpc>
            </a:pPr>
            <a:r>
              <a:rPr lang="zh-CN" altLang="en-US" sz="2800" strike="noStrike" noProof="1" dirty="0">
                <a:solidFill>
                  <a:srgbClr val="FFFF00"/>
                </a:solidFill>
                <a:ea typeface="宋体" panose="02010600030101010101" pitchFamily="2" charset="-122"/>
                <a:sym typeface="+mn-ea"/>
              </a:rPr>
              <a:t>久期的局限性</a:t>
            </a:r>
            <a:endParaRPr lang="en-US" altLang="x-none" sz="2800" strike="noStrike" noProof="1" dirty="0">
              <a:ea typeface="宋体" panose="02010600030101010101" pitchFamily="2" charset="-122"/>
            </a:endParaRPr>
          </a:p>
          <a:p>
            <a:pPr lvl="1" algn="l" fontAlgn="base"/>
            <a:r>
              <a:rPr lang="zh-CN" altLang="en-US" sz="2800" strike="noStrike" noProof="1" dirty="0">
                <a:ea typeface="宋体" panose="02010600030101010101" pitchFamily="2" charset="-122"/>
                <a:sym typeface="+mn-ea"/>
              </a:rPr>
              <a:t>问题之四：久期是对证券价格弹性的近似衡量，当利率变化幅度较大时，久期对证券价格风险的衡量并不精确。</a:t>
            </a:r>
            <a:endParaRPr lang="zh-CN" altLang="en-US" sz="2800" strike="noStrike" noProof="1" dirty="0">
              <a:ea typeface="宋体" panose="02010600030101010101" pitchFamily="2" charset="-122"/>
              <a:sym typeface="+mn-ea"/>
            </a:endParaRPr>
          </a:p>
          <a:p>
            <a:pPr lvl="1" algn="l" fontAlgn="base"/>
            <a:r>
              <a:rPr lang="zh-CN" altLang="en-US" sz="2800" strike="noStrike" noProof="1" dirty="0">
                <a:ea typeface="宋体" panose="02010600030101010101" pitchFamily="2" charset="-122"/>
                <a:sym typeface="+mn-ea"/>
              </a:rPr>
              <a:t>问题之五：由于相同幅度的利率下降和上升，引起的证券价格上涨大于证券价格下跌，所以，久期可能低估了证券价格的上涨，但高估了证券价格的下跌。</a:t>
            </a:r>
            <a:endParaRPr lang="en-US" altLang="x-none" strike="noStrike" noProof="1" dirty="0">
              <a:ea typeface="宋体" panose="02010600030101010101" pitchFamily="2" charset="-122"/>
            </a:endParaRPr>
          </a:p>
        </p:txBody>
      </p:sp>
      <p:sp>
        <p:nvSpPr>
          <p:cNvPr id="58371" name="文本框 4710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charRg st="0" end="8"/>
                                            </p:txEl>
                                          </p:spTgt>
                                        </p:tgtEl>
                                        <p:attrNameLst>
                                          <p:attrName>style.visibility</p:attrName>
                                        </p:attrNameLst>
                                      </p:cBhvr>
                                      <p:to>
                                        <p:strVal val="visible"/>
                                      </p:to>
                                    </p:set>
                                    <p:animEffect transition="in" filter="dissolve">
                                      <p:cBhvr>
                                        <p:cTn id="7" dur="500"/>
                                        <p:tgtEl>
                                          <p:spTgt spid="47107">
                                            <p:txEl>
                                              <p:charRg st="0"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xEl>
                                              <p:charRg st="7" end="57"/>
                                            </p:txEl>
                                          </p:spTgt>
                                        </p:tgtEl>
                                        <p:attrNameLst>
                                          <p:attrName>style.visibility</p:attrName>
                                        </p:attrNameLst>
                                      </p:cBhvr>
                                      <p:to>
                                        <p:strVal val="visible"/>
                                      </p:to>
                                    </p:set>
                                    <p:animEffect transition="in" filter="dissolve">
                                      <p:cBhvr>
                                        <p:cTn id="12" dur="500"/>
                                        <p:tgtEl>
                                          <p:spTgt spid="47107">
                                            <p:txEl>
                                              <p:charRg st="7" end="57"/>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7107">
                                            <p:txEl>
                                              <p:charRg st="57" end="126"/>
                                            </p:txEl>
                                          </p:spTgt>
                                        </p:tgtEl>
                                        <p:attrNameLst>
                                          <p:attrName>style.visibility</p:attrName>
                                        </p:attrNameLst>
                                      </p:cBhvr>
                                      <p:to>
                                        <p:strVal val="visible"/>
                                      </p:to>
                                    </p:set>
                                    <p:animEffect transition="in" filter="dissolve">
                                      <p:cBhvr>
                                        <p:cTn id="15" dur="500"/>
                                        <p:tgtEl>
                                          <p:spTgt spid="47107">
                                            <p:txEl>
                                              <p:charRg st="57" end="1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5017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0179" name="文本占位符 50178"/>
          <p:cNvSpPr>
            <a:spLocks noGrp="1"/>
          </p:cNvSpPr>
          <p:nvPr>
            <p:ph idx="1"/>
          </p:nvPr>
        </p:nvSpPr>
        <p:spPr>
          <a:xfrm>
            <a:off x="241300" y="1625600"/>
            <a:ext cx="8902700" cy="4745038"/>
          </a:xfrm>
        </p:spPr>
        <p:txBody>
          <a:bodyPr/>
          <a:p>
            <a:pPr marL="342900" indent="-342900" fontAlgn="base">
              <a:lnSpc>
                <a:spcPct val="90000"/>
              </a:lnSpc>
            </a:pPr>
            <a:r>
              <a:rPr lang="zh-CN" altLang="en-US" sz="2800" strike="noStrike" noProof="1" dirty="0">
                <a:ea typeface="宋体" panose="02010600030101010101" pitchFamily="2" charset="-122"/>
              </a:rPr>
              <a:t>导言</a:t>
            </a:r>
            <a:endParaRPr lang="zh-CN" altLang="en-US" sz="2800" strike="noStrike" noProof="1" dirty="0">
              <a:ea typeface="宋体" panose="02010600030101010101" pitchFamily="2" charset="-122"/>
            </a:endParaRPr>
          </a:p>
          <a:p>
            <a:pPr marL="342900" indent="-342900" fontAlgn="base">
              <a:lnSpc>
                <a:spcPct val="90000"/>
              </a:lnSpc>
            </a:pPr>
            <a:r>
              <a:rPr lang="zh-CN" altLang="en-US" sz="2800" strike="noStrike" noProof="1" dirty="0">
                <a:ea typeface="宋体" panose="02010600030101010101" pitchFamily="2" charset="-122"/>
              </a:rPr>
              <a:t>通货膨胀与利率</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通货膨胀与利率的相关性</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名义利率与实际利率</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费雪效应</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通货膨胀的哈罗德</a:t>
            </a:r>
            <a:r>
              <a:rPr lang="en-US" altLang="x-none" sz="2800" strike="noStrike" noProof="1" dirty="0">
                <a:ea typeface="宋体" panose="02010600030101010101" pitchFamily="2" charset="-122"/>
              </a:rPr>
              <a:t>—</a:t>
            </a:r>
            <a:r>
              <a:rPr lang="zh-CN" altLang="en-US" sz="2800" strike="noStrike" noProof="1" dirty="0">
                <a:ea typeface="宋体" panose="02010600030101010101" pitchFamily="2" charset="-122"/>
              </a:rPr>
              <a:t>凯恩斯效应</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可预期</a:t>
            </a:r>
            <a:r>
              <a:rPr lang="en-US" altLang="x-none" sz="2800" strike="noStrike" noProof="1" dirty="0">
                <a:ea typeface="宋体" panose="02010600030101010101" pitchFamily="2" charset="-122"/>
              </a:rPr>
              <a:t>vs</a:t>
            </a:r>
            <a:r>
              <a:rPr lang="zh-CN" altLang="en-US" sz="2800" strike="noStrike" noProof="1" dirty="0">
                <a:ea typeface="宋体" panose="02010600030101010101" pitchFamily="2" charset="-122"/>
              </a:rPr>
              <a:t>不可预期的通货膨胀 </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通货膨胀风险溢价</a:t>
            </a:r>
            <a:endParaRPr lang="en-US" altLang="x-none" sz="2800" strike="noStrike" noProof="1" dirty="0">
              <a:ea typeface="宋体" panose="02010600030101010101" pitchFamily="2" charset="-122"/>
            </a:endParaRPr>
          </a:p>
          <a:p>
            <a:pPr marL="742950" lvl="1" indent="-285750" fontAlgn="base">
              <a:lnSpc>
                <a:spcPct val="90000"/>
              </a:lnSpc>
            </a:pPr>
            <a:r>
              <a:rPr lang="zh-CN" altLang="en-US" sz="2800" strike="noStrike" noProof="1" dirty="0">
                <a:ea typeface="宋体" panose="02010600030101010101" pitchFamily="2" charset="-122"/>
              </a:rPr>
              <a:t>通货膨胀税收效应</a:t>
            </a:r>
            <a:endParaRPr lang="zh-CN" altLang="en-US" sz="2800" strike="noStrike" noProof="1" dirty="0">
              <a:ea typeface="宋体" panose="02010600030101010101" pitchFamily="2" charset="-122"/>
            </a:endParaRPr>
          </a:p>
        </p:txBody>
      </p:sp>
      <p:sp>
        <p:nvSpPr>
          <p:cNvPr id="61443" name="文本框 5017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charRg st="0" end="3"/>
                                            </p:txEl>
                                          </p:spTgt>
                                        </p:tgtEl>
                                        <p:attrNameLst>
                                          <p:attrName>style.visibility</p:attrName>
                                        </p:attrNameLst>
                                      </p:cBhvr>
                                      <p:to>
                                        <p:strVal val="visible"/>
                                      </p:to>
                                    </p:set>
                                    <p:animEffect transition="in" filter="dissolve">
                                      <p:cBhvr>
                                        <p:cTn id="7" dur="500"/>
                                        <p:tgtEl>
                                          <p:spTgt spid="50179">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charRg st="3" end="11"/>
                                            </p:txEl>
                                          </p:spTgt>
                                        </p:tgtEl>
                                        <p:attrNameLst>
                                          <p:attrName>style.visibility</p:attrName>
                                        </p:attrNameLst>
                                      </p:cBhvr>
                                      <p:to>
                                        <p:strVal val="visible"/>
                                      </p:to>
                                    </p:set>
                                    <p:animEffect transition="in" filter="dissolve">
                                      <p:cBhvr>
                                        <p:cTn id="12" dur="500"/>
                                        <p:tgtEl>
                                          <p:spTgt spid="50179">
                                            <p:txEl>
                                              <p:charRg st="3" end="1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0179">
                                            <p:txEl>
                                              <p:charRg st="11" end="23"/>
                                            </p:txEl>
                                          </p:spTgt>
                                        </p:tgtEl>
                                        <p:attrNameLst>
                                          <p:attrName>style.visibility</p:attrName>
                                        </p:attrNameLst>
                                      </p:cBhvr>
                                      <p:to>
                                        <p:strVal val="visible"/>
                                      </p:to>
                                    </p:set>
                                    <p:animEffect transition="in" filter="dissolve">
                                      <p:cBhvr>
                                        <p:cTn id="15" dur="500"/>
                                        <p:tgtEl>
                                          <p:spTgt spid="50179">
                                            <p:txEl>
                                              <p:charRg st="11" end="2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0179">
                                            <p:txEl>
                                              <p:charRg st="23" end="33"/>
                                            </p:txEl>
                                          </p:spTgt>
                                        </p:tgtEl>
                                        <p:attrNameLst>
                                          <p:attrName>style.visibility</p:attrName>
                                        </p:attrNameLst>
                                      </p:cBhvr>
                                      <p:to>
                                        <p:strVal val="visible"/>
                                      </p:to>
                                    </p:set>
                                    <p:animEffect transition="in" filter="dissolve">
                                      <p:cBhvr>
                                        <p:cTn id="18" dur="500"/>
                                        <p:tgtEl>
                                          <p:spTgt spid="50179">
                                            <p:txEl>
                                              <p:charRg st="23" end="3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0179">
                                            <p:txEl>
                                              <p:charRg st="33" end="38"/>
                                            </p:txEl>
                                          </p:spTgt>
                                        </p:tgtEl>
                                        <p:attrNameLst>
                                          <p:attrName>style.visibility</p:attrName>
                                        </p:attrNameLst>
                                      </p:cBhvr>
                                      <p:to>
                                        <p:strVal val="visible"/>
                                      </p:to>
                                    </p:set>
                                    <p:animEffect transition="in" filter="dissolve">
                                      <p:cBhvr>
                                        <p:cTn id="21" dur="500"/>
                                        <p:tgtEl>
                                          <p:spTgt spid="50179">
                                            <p:txEl>
                                              <p:charRg st="33" end="38"/>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0179">
                                            <p:txEl>
                                              <p:charRg st="38" end="53"/>
                                            </p:txEl>
                                          </p:spTgt>
                                        </p:tgtEl>
                                        <p:attrNameLst>
                                          <p:attrName>style.visibility</p:attrName>
                                        </p:attrNameLst>
                                      </p:cBhvr>
                                      <p:to>
                                        <p:strVal val="visible"/>
                                      </p:to>
                                    </p:set>
                                    <p:animEffect transition="in" filter="dissolve">
                                      <p:cBhvr>
                                        <p:cTn id="24" dur="500"/>
                                        <p:tgtEl>
                                          <p:spTgt spid="50179">
                                            <p:txEl>
                                              <p:charRg st="38" end="53"/>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0179">
                                            <p:txEl>
                                              <p:charRg st="53" end="69"/>
                                            </p:txEl>
                                          </p:spTgt>
                                        </p:tgtEl>
                                        <p:attrNameLst>
                                          <p:attrName>style.visibility</p:attrName>
                                        </p:attrNameLst>
                                      </p:cBhvr>
                                      <p:to>
                                        <p:strVal val="visible"/>
                                      </p:to>
                                    </p:set>
                                    <p:animEffect transition="in" filter="dissolve">
                                      <p:cBhvr>
                                        <p:cTn id="27" dur="500"/>
                                        <p:tgtEl>
                                          <p:spTgt spid="50179">
                                            <p:txEl>
                                              <p:charRg st="53" end="69"/>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0179">
                                            <p:txEl>
                                              <p:charRg st="69" end="78"/>
                                            </p:txEl>
                                          </p:spTgt>
                                        </p:tgtEl>
                                        <p:attrNameLst>
                                          <p:attrName>style.visibility</p:attrName>
                                        </p:attrNameLst>
                                      </p:cBhvr>
                                      <p:to>
                                        <p:strVal val="visible"/>
                                      </p:to>
                                    </p:set>
                                    <p:animEffect transition="in" filter="dissolve">
                                      <p:cBhvr>
                                        <p:cTn id="30" dur="500"/>
                                        <p:tgtEl>
                                          <p:spTgt spid="50179">
                                            <p:txEl>
                                              <p:charRg st="69" end="78"/>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50179">
                                            <p:txEl>
                                              <p:charRg st="78" end="87"/>
                                            </p:txEl>
                                          </p:spTgt>
                                        </p:tgtEl>
                                        <p:attrNameLst>
                                          <p:attrName>style.visibility</p:attrName>
                                        </p:attrNameLst>
                                      </p:cBhvr>
                                      <p:to>
                                        <p:strVal val="visible"/>
                                      </p:to>
                                    </p:set>
                                    <p:animEffect transition="in" filter="dissolve">
                                      <p:cBhvr>
                                        <p:cTn id="33" dur="500"/>
                                        <p:tgtEl>
                                          <p:spTgt spid="50179">
                                            <p:txEl>
                                              <p:charRg st="78" end="8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51201"/>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1203" name="文本占位符 51202"/>
          <p:cNvSpPr>
            <a:spLocks noGrp="1"/>
          </p:cNvSpPr>
          <p:nvPr>
            <p:ph idx="1"/>
          </p:nvPr>
        </p:nvSpPr>
        <p:spPr>
          <a:xfrm>
            <a:off x="342900" y="1676400"/>
            <a:ext cx="8801100" cy="4427538"/>
          </a:xfrm>
        </p:spPr>
        <p:txBody>
          <a:bodyPr/>
          <a:p>
            <a:pPr marL="342900" indent="-342900" fontAlgn="base"/>
            <a:r>
              <a:rPr lang="zh-CN" altLang="en-US" sz="2800" strike="noStrike" noProof="1" dirty="0">
                <a:ea typeface="宋体" panose="02010600030101010101" pitchFamily="2" charset="-122"/>
              </a:rPr>
              <a:t>通货膨胀与股票价格</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通货膨胀调整型证券</a:t>
            </a:r>
            <a:endParaRPr lang="en-US" altLang="x-none"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贷款的到期</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收益率曲线与利率期限结构</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收益率曲线的类型</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无偏预期假说</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收益率曲线的流动性溢价观点</a:t>
            </a:r>
            <a:endParaRPr lang="en-US" altLang="x-none" sz="2800" strike="noStrike" noProof="1" dirty="0">
              <a:ea typeface="宋体" panose="02010600030101010101" pitchFamily="2" charset="-122"/>
            </a:endParaRPr>
          </a:p>
        </p:txBody>
      </p:sp>
      <p:sp>
        <p:nvSpPr>
          <p:cNvPr id="62467" name="文本框 5120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charRg st="0" end="10"/>
                                            </p:txEl>
                                          </p:spTgt>
                                        </p:tgtEl>
                                        <p:attrNameLst>
                                          <p:attrName>style.visibility</p:attrName>
                                        </p:attrNameLst>
                                      </p:cBhvr>
                                      <p:to>
                                        <p:strVal val="visible"/>
                                      </p:to>
                                    </p:set>
                                    <p:animEffect transition="in" filter="dissolve">
                                      <p:cBhvr>
                                        <p:cTn id="7" dur="500"/>
                                        <p:tgtEl>
                                          <p:spTgt spid="51203">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03">
                                            <p:txEl>
                                              <p:charRg st="10" end="20"/>
                                            </p:txEl>
                                          </p:spTgt>
                                        </p:tgtEl>
                                        <p:attrNameLst>
                                          <p:attrName>style.visibility</p:attrName>
                                        </p:attrNameLst>
                                      </p:cBhvr>
                                      <p:to>
                                        <p:strVal val="visible"/>
                                      </p:to>
                                    </p:set>
                                    <p:animEffect transition="in" filter="dissolve">
                                      <p:cBhvr>
                                        <p:cTn id="12" dur="500"/>
                                        <p:tgtEl>
                                          <p:spTgt spid="51203">
                                            <p:txEl>
                                              <p:charRg st="10" end="2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03">
                                            <p:txEl>
                                              <p:charRg st="20" end="26"/>
                                            </p:txEl>
                                          </p:spTgt>
                                        </p:tgtEl>
                                        <p:attrNameLst>
                                          <p:attrName>style.visibility</p:attrName>
                                        </p:attrNameLst>
                                      </p:cBhvr>
                                      <p:to>
                                        <p:strVal val="visible"/>
                                      </p:to>
                                    </p:set>
                                    <p:animEffect transition="in" filter="dissolve">
                                      <p:cBhvr>
                                        <p:cTn id="17" dur="500"/>
                                        <p:tgtEl>
                                          <p:spTgt spid="51203">
                                            <p:txEl>
                                              <p:charRg st="20" end="26"/>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1203">
                                            <p:txEl>
                                              <p:charRg st="26" end="38"/>
                                            </p:txEl>
                                          </p:spTgt>
                                        </p:tgtEl>
                                        <p:attrNameLst>
                                          <p:attrName>style.visibility</p:attrName>
                                        </p:attrNameLst>
                                      </p:cBhvr>
                                      <p:to>
                                        <p:strVal val="visible"/>
                                      </p:to>
                                    </p:set>
                                    <p:animEffect transition="in" filter="dissolve">
                                      <p:cBhvr>
                                        <p:cTn id="20" dur="500"/>
                                        <p:tgtEl>
                                          <p:spTgt spid="51203">
                                            <p:txEl>
                                              <p:charRg st="26" end="38"/>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1203">
                                            <p:txEl>
                                              <p:charRg st="38" end="46"/>
                                            </p:txEl>
                                          </p:spTgt>
                                        </p:tgtEl>
                                        <p:attrNameLst>
                                          <p:attrName>style.visibility</p:attrName>
                                        </p:attrNameLst>
                                      </p:cBhvr>
                                      <p:to>
                                        <p:strVal val="visible"/>
                                      </p:to>
                                    </p:set>
                                    <p:animEffect transition="in" filter="dissolve">
                                      <p:cBhvr>
                                        <p:cTn id="23" dur="500"/>
                                        <p:tgtEl>
                                          <p:spTgt spid="51203">
                                            <p:txEl>
                                              <p:charRg st="38" end="46"/>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1203">
                                            <p:txEl>
                                              <p:charRg st="46" end="53"/>
                                            </p:txEl>
                                          </p:spTgt>
                                        </p:tgtEl>
                                        <p:attrNameLst>
                                          <p:attrName>style.visibility</p:attrName>
                                        </p:attrNameLst>
                                      </p:cBhvr>
                                      <p:to>
                                        <p:strVal val="visible"/>
                                      </p:to>
                                    </p:set>
                                    <p:animEffect transition="in" filter="dissolve">
                                      <p:cBhvr>
                                        <p:cTn id="26" dur="500"/>
                                        <p:tgtEl>
                                          <p:spTgt spid="51203">
                                            <p:txEl>
                                              <p:charRg st="46" end="53"/>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51203">
                                            <p:txEl>
                                              <p:charRg st="53" end="66"/>
                                            </p:txEl>
                                          </p:spTgt>
                                        </p:tgtEl>
                                        <p:attrNameLst>
                                          <p:attrName>style.visibility</p:attrName>
                                        </p:attrNameLst>
                                      </p:cBhvr>
                                      <p:to>
                                        <p:strVal val="visible"/>
                                      </p:to>
                                    </p:set>
                                    <p:animEffect transition="in" filter="dissolve">
                                      <p:cBhvr>
                                        <p:cTn id="29" dur="500"/>
                                        <p:tgtEl>
                                          <p:spTgt spid="51203">
                                            <p:txEl>
                                              <p:charRg st="53" end="6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2227" name="文本占位符 52226"/>
          <p:cNvSpPr>
            <a:spLocks noGrp="1"/>
          </p:cNvSpPr>
          <p:nvPr>
            <p:ph idx="1"/>
          </p:nvPr>
        </p:nvSpPr>
        <p:spPr>
          <a:xfrm>
            <a:off x="508000" y="1930400"/>
            <a:ext cx="8229600" cy="4322763"/>
          </a:xfrm>
        </p:spPr>
        <p:txBody>
          <a:bodyPr/>
          <a:p>
            <a:pPr marL="342900" indent="-342900" fontAlgn="base"/>
            <a:r>
              <a:rPr lang="zh-CN" altLang="en-US" sz="2800" strike="noStrike" noProof="1" dirty="0">
                <a:ea typeface="宋体" panose="02010600030101010101" pitchFamily="2" charset="-122"/>
              </a:rPr>
              <a:t>市场分割和优先偏好观点</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市场分割理论的政策涵义</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收益率曲线的优先偏好或合成理论</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收益率曲线的研究证据</a:t>
            </a:r>
            <a:endParaRPr lang="en-US" altLang="x-none"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收益率曲线的运用</a:t>
            </a:r>
            <a:endParaRPr lang="en-US" altLang="x-none" sz="2800" strike="noStrike" noProof="1" dirty="0">
              <a:ea typeface="宋体" panose="02010600030101010101" pitchFamily="2" charset="-122"/>
            </a:endParaRPr>
          </a:p>
        </p:txBody>
      </p:sp>
      <p:sp>
        <p:nvSpPr>
          <p:cNvPr id="63491" name="文本框 5222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charRg st="0" end="12"/>
                                            </p:txEl>
                                          </p:spTgt>
                                        </p:tgtEl>
                                        <p:attrNameLst>
                                          <p:attrName>style.visibility</p:attrName>
                                        </p:attrNameLst>
                                      </p:cBhvr>
                                      <p:to>
                                        <p:strVal val="visible"/>
                                      </p:to>
                                    </p:set>
                                    <p:animEffect transition="in" filter="dissolve">
                                      <p:cBhvr>
                                        <p:cTn id="7" dur="500"/>
                                        <p:tgtEl>
                                          <p:spTgt spid="52227">
                                            <p:txEl>
                                              <p:charRg st="0" end="12"/>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2227">
                                            <p:txEl>
                                              <p:charRg st="12" end="24"/>
                                            </p:txEl>
                                          </p:spTgt>
                                        </p:tgtEl>
                                        <p:attrNameLst>
                                          <p:attrName>style.visibility</p:attrName>
                                        </p:attrNameLst>
                                      </p:cBhvr>
                                      <p:to>
                                        <p:strVal val="visible"/>
                                      </p:to>
                                    </p:set>
                                    <p:animEffect transition="in" filter="dissolve">
                                      <p:cBhvr>
                                        <p:cTn id="10" dur="500"/>
                                        <p:tgtEl>
                                          <p:spTgt spid="52227">
                                            <p:txEl>
                                              <p:charRg st="12" end="24"/>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227">
                                            <p:txEl>
                                              <p:charRg st="24" end="39"/>
                                            </p:txEl>
                                          </p:spTgt>
                                        </p:tgtEl>
                                        <p:attrNameLst>
                                          <p:attrName>style.visibility</p:attrName>
                                        </p:attrNameLst>
                                      </p:cBhvr>
                                      <p:to>
                                        <p:strVal val="visible"/>
                                      </p:to>
                                    </p:set>
                                    <p:animEffect transition="in" filter="dissolve">
                                      <p:cBhvr>
                                        <p:cTn id="13" dur="500"/>
                                        <p:tgtEl>
                                          <p:spTgt spid="52227">
                                            <p:txEl>
                                              <p:charRg st="24" end="39"/>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2227">
                                            <p:txEl>
                                              <p:charRg st="39" end="49"/>
                                            </p:txEl>
                                          </p:spTgt>
                                        </p:tgtEl>
                                        <p:attrNameLst>
                                          <p:attrName>style.visibility</p:attrName>
                                        </p:attrNameLst>
                                      </p:cBhvr>
                                      <p:to>
                                        <p:strVal val="visible"/>
                                      </p:to>
                                    </p:set>
                                    <p:animEffect transition="in" filter="dissolve">
                                      <p:cBhvr>
                                        <p:cTn id="16" dur="500"/>
                                        <p:tgtEl>
                                          <p:spTgt spid="52227">
                                            <p:txEl>
                                              <p:charRg st="39" end="49"/>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2227">
                                            <p:txEl>
                                              <p:charRg st="49" end="57"/>
                                            </p:txEl>
                                          </p:spTgt>
                                        </p:tgtEl>
                                        <p:attrNameLst>
                                          <p:attrName>style.visibility</p:attrName>
                                        </p:attrNameLst>
                                      </p:cBhvr>
                                      <p:to>
                                        <p:strVal val="visible"/>
                                      </p:to>
                                    </p:set>
                                    <p:animEffect transition="in" filter="dissolve">
                                      <p:cBhvr>
                                        <p:cTn id="21" dur="500"/>
                                        <p:tgtEl>
                                          <p:spTgt spid="52227">
                                            <p:txEl>
                                              <p:charRg st="49" end="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53249"/>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53251" name="文本占位符 53250"/>
          <p:cNvSpPr>
            <a:spLocks noGrp="1"/>
          </p:cNvSpPr>
          <p:nvPr>
            <p:ph idx="1"/>
          </p:nvPr>
        </p:nvSpPr>
        <p:spPr>
          <a:xfrm>
            <a:off x="457200" y="1684338"/>
            <a:ext cx="8423275" cy="4678363"/>
          </a:xfrm>
        </p:spPr>
        <p:txBody>
          <a:bodyPr/>
          <a:p>
            <a:pPr marL="342900" indent="-342900" fontAlgn="base"/>
            <a:r>
              <a:rPr lang="zh-CN" altLang="en-US" sz="2800" strike="noStrike" noProof="1" dirty="0">
                <a:ea typeface="宋体" panose="02010600030101010101" pitchFamily="2" charset="-122"/>
              </a:rPr>
              <a:t>久期</a:t>
            </a:r>
            <a:r>
              <a:rPr lang="en-US" altLang="x-none" sz="2800" strike="noStrike" noProof="1" dirty="0">
                <a:ea typeface="宋体" panose="02010600030101010101" pitchFamily="2" charset="-122"/>
              </a:rPr>
              <a:t>: </a:t>
            </a:r>
            <a:r>
              <a:rPr lang="zh-CN" altLang="en-US" sz="2800" strike="noStrike" noProof="1" dirty="0">
                <a:ea typeface="宋体" panose="02010600030101010101" pitchFamily="2" charset="-122"/>
              </a:rPr>
              <a:t>衡量到期的另一种方法</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债券或其他债务证券的价格弹性</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不同息票率的影响</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金融资产的另一到期指标</a:t>
            </a:r>
            <a:r>
              <a:rPr lang="en-US" altLang="x-none" sz="2800" strike="noStrike" noProof="1" dirty="0">
                <a:ea typeface="宋体" panose="02010600030101010101" pitchFamily="2" charset="-122"/>
              </a:rPr>
              <a:t>:</a:t>
            </a:r>
            <a:r>
              <a:rPr lang="zh-CN" altLang="en-US" sz="2800" strike="noStrike" noProof="1" dirty="0">
                <a:ea typeface="宋体" panose="02010600030101010101" pitchFamily="2" charset="-122"/>
              </a:rPr>
              <a:t>久期</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凸性</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久期的运用</a:t>
            </a:r>
            <a:endParaRPr lang="en-US" altLang="x-none"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久期的局限性</a:t>
            </a:r>
            <a:endParaRPr lang="en-US" altLang="x-none" sz="2800" strike="noStrike" noProof="1" dirty="0">
              <a:ea typeface="宋体" panose="02010600030101010101" pitchFamily="2" charset="-122"/>
            </a:endParaRPr>
          </a:p>
        </p:txBody>
      </p:sp>
      <p:sp>
        <p:nvSpPr>
          <p:cNvPr id="64515" name="文本框 5325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7-</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1">
                                            <p:txEl>
                                              <p:charRg st="0" end="16"/>
                                            </p:txEl>
                                          </p:spTgt>
                                        </p:tgtEl>
                                        <p:attrNameLst>
                                          <p:attrName>style.visibility</p:attrName>
                                        </p:attrNameLst>
                                      </p:cBhvr>
                                      <p:to>
                                        <p:strVal val="visible"/>
                                      </p:to>
                                    </p:set>
                                    <p:animEffect transition="in" filter="dissolve">
                                      <p:cBhvr>
                                        <p:cTn id="7" dur="500"/>
                                        <p:tgtEl>
                                          <p:spTgt spid="53251">
                                            <p:txEl>
                                              <p:charRg st="0" end="1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251">
                                            <p:txEl>
                                              <p:charRg st="16" end="31"/>
                                            </p:txEl>
                                          </p:spTgt>
                                        </p:tgtEl>
                                        <p:attrNameLst>
                                          <p:attrName>style.visibility</p:attrName>
                                        </p:attrNameLst>
                                      </p:cBhvr>
                                      <p:to>
                                        <p:strVal val="visible"/>
                                      </p:to>
                                    </p:set>
                                    <p:animEffect transition="in" filter="dissolve">
                                      <p:cBhvr>
                                        <p:cTn id="10" dur="500"/>
                                        <p:tgtEl>
                                          <p:spTgt spid="53251">
                                            <p:txEl>
                                              <p:charRg st="16" end="3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3251">
                                            <p:txEl>
                                              <p:charRg st="31" end="40"/>
                                            </p:txEl>
                                          </p:spTgt>
                                        </p:tgtEl>
                                        <p:attrNameLst>
                                          <p:attrName>style.visibility</p:attrName>
                                        </p:attrNameLst>
                                      </p:cBhvr>
                                      <p:to>
                                        <p:strVal val="visible"/>
                                      </p:to>
                                    </p:set>
                                    <p:animEffect transition="in" filter="dissolve">
                                      <p:cBhvr>
                                        <p:cTn id="13" dur="500"/>
                                        <p:tgtEl>
                                          <p:spTgt spid="53251">
                                            <p:txEl>
                                              <p:charRg st="31" end="40"/>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3251">
                                            <p:txEl>
                                              <p:charRg st="40" end="56"/>
                                            </p:txEl>
                                          </p:spTgt>
                                        </p:tgtEl>
                                        <p:attrNameLst>
                                          <p:attrName>style.visibility</p:attrName>
                                        </p:attrNameLst>
                                      </p:cBhvr>
                                      <p:to>
                                        <p:strVal val="visible"/>
                                      </p:to>
                                    </p:set>
                                    <p:animEffect transition="in" filter="dissolve">
                                      <p:cBhvr>
                                        <p:cTn id="16" dur="500"/>
                                        <p:tgtEl>
                                          <p:spTgt spid="53251">
                                            <p:txEl>
                                              <p:charRg st="40" end="56"/>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3251">
                                            <p:txEl>
                                              <p:charRg st="56" end="59"/>
                                            </p:txEl>
                                          </p:spTgt>
                                        </p:tgtEl>
                                        <p:attrNameLst>
                                          <p:attrName>style.visibility</p:attrName>
                                        </p:attrNameLst>
                                      </p:cBhvr>
                                      <p:to>
                                        <p:strVal val="visible"/>
                                      </p:to>
                                    </p:set>
                                    <p:animEffect transition="in" filter="dissolve">
                                      <p:cBhvr>
                                        <p:cTn id="19" dur="500"/>
                                        <p:tgtEl>
                                          <p:spTgt spid="53251">
                                            <p:txEl>
                                              <p:charRg st="56" end="59"/>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3251">
                                            <p:txEl>
                                              <p:charRg st="59" end="66"/>
                                            </p:txEl>
                                          </p:spTgt>
                                        </p:tgtEl>
                                        <p:attrNameLst>
                                          <p:attrName>style.visibility</p:attrName>
                                        </p:attrNameLst>
                                      </p:cBhvr>
                                      <p:to>
                                        <p:strVal val="visible"/>
                                      </p:to>
                                    </p:set>
                                    <p:animEffect transition="in" filter="dissolve">
                                      <p:cBhvr>
                                        <p:cTn id="22" dur="500"/>
                                        <p:tgtEl>
                                          <p:spTgt spid="53251">
                                            <p:txEl>
                                              <p:charRg st="59" end="66"/>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3251">
                                            <p:txEl>
                                              <p:charRg st="66" end="74"/>
                                            </p:txEl>
                                          </p:spTgt>
                                        </p:tgtEl>
                                        <p:attrNameLst>
                                          <p:attrName>style.visibility</p:attrName>
                                        </p:attrNameLst>
                                      </p:cBhvr>
                                      <p:to>
                                        <p:strVal val="visible"/>
                                      </p:to>
                                    </p:set>
                                    <p:animEffect transition="in" filter="dissolve">
                                      <p:cBhvr>
                                        <p:cTn id="25" dur="500"/>
                                        <p:tgtEl>
                                          <p:spTgt spid="53251">
                                            <p:txEl>
                                              <p:charRg st="66" end="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tags/tag1.xml><?xml version="1.0" encoding="utf-8"?>
<p:tagLst xmlns:p="http://schemas.openxmlformats.org/presentationml/2006/main">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7231</Words>
  <Application>WPS 演示</Application>
  <PresentationFormat>鍦ㄥ睆骞曚笂鏄剧ず</PresentationFormat>
  <Paragraphs>534</Paragraphs>
  <Slides>59</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59</vt:i4>
      </vt:variant>
    </vt:vector>
  </HeadingPairs>
  <TitlesOfParts>
    <vt:vector size="72" baseType="lpstr">
      <vt:lpstr>Arial</vt:lpstr>
      <vt:lpstr>宋体</vt:lpstr>
      <vt:lpstr>Wingdings</vt:lpstr>
      <vt:lpstr>Times New Roman</vt:lpstr>
      <vt:lpstr>微软雅黑</vt:lpstr>
      <vt:lpstr>Arial Unicode MS</vt:lpstr>
      <vt:lpstr>Book Antiqua</vt:lpstr>
      <vt:lpstr>Symbol</vt:lpstr>
      <vt:lpstr>Symbol</vt:lpstr>
      <vt:lpstr>Vijaya</vt:lpstr>
      <vt:lpstr>Segoe Print</vt:lpstr>
      <vt:lpstr>Default Design</vt:lpstr>
      <vt:lpstr>Equation.3</vt:lpstr>
      <vt:lpstr>PowerPoint 演示文稿</vt:lpstr>
      <vt:lpstr>                        第7章</vt:lpstr>
      <vt:lpstr> 学习目标</vt:lpstr>
      <vt:lpstr>导言</vt:lpstr>
      <vt:lpstr>通货膨胀与利率</vt:lpstr>
      <vt:lpstr>通货膨胀与利率</vt:lpstr>
      <vt:lpstr>通货膨胀与利率</vt:lpstr>
      <vt:lpstr>通货膨胀与利率</vt:lpstr>
      <vt:lpstr>通货膨胀与利率</vt:lpstr>
      <vt:lpstr>通货膨胀与利率</vt:lpstr>
      <vt:lpstr>通货膨胀与利率</vt:lpstr>
      <vt:lpstr>费雪效应与完全预期的通货膨胀</vt:lpstr>
      <vt:lpstr>通货膨胀与利率</vt:lpstr>
      <vt:lpstr>通货膨胀与利率</vt:lpstr>
      <vt:lpstr>通货膨胀与利率</vt:lpstr>
      <vt:lpstr>通货膨胀与利率</vt:lpstr>
      <vt:lpstr>通货膨胀与利率</vt:lpstr>
      <vt:lpstr>有关通货膨胀与利率之间关系的其他研究</vt:lpstr>
      <vt:lpstr>通货膨胀与股票价格</vt:lpstr>
      <vt:lpstr>通货膨胀与股票价格</vt:lpstr>
      <vt:lpstr>通货膨胀与股票价格</vt:lpstr>
      <vt:lpstr>通货膨胀调整型证券</vt:lpstr>
      <vt:lpstr>通货膨胀调整型证券（*P126）</vt:lpstr>
      <vt:lpstr>贷款期限</vt:lpstr>
      <vt:lpstr>贷款期限</vt:lpstr>
      <vt:lpstr>贷款期限</vt:lpstr>
      <vt:lpstr>中国财政部国债收益率曲线</vt:lpstr>
      <vt:lpstr>收益率曲线的形状和斜率</vt:lpstr>
      <vt:lpstr>收益率曲线的形状和斜率</vt:lpstr>
      <vt:lpstr>PowerPoint 演示文稿</vt:lpstr>
      <vt:lpstr>PowerPoint 演示文稿</vt:lpstr>
      <vt:lpstr>PowerPoint 演示文稿</vt:lpstr>
      <vt:lpstr>PowerPoint 演示文稿</vt:lpstr>
      <vt:lpstr>收益率曲线的形状和斜率</vt:lpstr>
      <vt:lpstr>收益率曲线的形状和斜率</vt:lpstr>
      <vt:lpstr>收益率曲线的形状和斜率</vt:lpstr>
      <vt:lpstr>收益率曲线的研究证据</vt:lpstr>
      <vt:lpstr>收益曲线的研究证据</vt:lpstr>
      <vt:lpstr>收益率曲线的运用</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久期：衡量到期的另一种方法</vt:lpstr>
      <vt:lpstr>两种不同固定收益资产的凸性与价格弹性</vt:lpstr>
      <vt:lpstr>久期：衡量到期的另一种方法</vt:lpstr>
      <vt:lpstr>久期：衡量到期的另一种方法</vt:lpstr>
      <vt:lpstr>本章回顾</vt:lpstr>
      <vt:lpstr>本章回顾</vt:lpstr>
      <vt:lpstr>本章回顾</vt:lpstr>
      <vt:lpstr>本章回顾</vt:lpstr>
    </vt:vector>
  </TitlesOfParts>
  <Company>McGraw-Hill Irwin</Company>
  <LinksUpToDate>false</LinksUpToDate>
  <SharedDoc>false</SharedDoc>
  <HyperlinksChanged>false</HyperlinksChanged>
  <AppVersion>14.0000</AppVersion>
  <Manager>Katherine Mau</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category>Finance, Markets, Money</cp:category>
  <cp:lastModifiedBy>Administrator</cp:lastModifiedBy>
  <cp:revision>181</cp:revision>
  <dcterms:created xsi:type="dcterms:W3CDTF">2003-08-25T19:00:00Z</dcterms:created>
  <dcterms:modified xsi:type="dcterms:W3CDTF">2026-04-24T10:05:32Z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2052-12.8.2.17838</vt:lpwstr>
  </property>
  <property fmtid="{D5CDD505-2E9C-101B-9397-08002B2CF9AE}" pid="3" name="ICV">
    <vt:lpwstr>6949FB93991C430ABCE0528FACAAD53E_13</vt:lpwstr>
  </property>
</Properties>
</file>