
<file path=[Content_Types].xml><?xml version="1.0" encoding="utf-8"?>
<Types xmlns="http://schemas.openxmlformats.org/package/2006/content-types">
  <Default Extension="jpeg" ContentType="image/jpeg"/>
  <Default Extension="JPG" ContentType="image/.jp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325" r:id="rId3"/>
    <p:sldId id="284" r:id="rId4"/>
    <p:sldId id="286" r:id="rId5"/>
    <p:sldId id="511" r:id="rId6"/>
    <p:sldId id="287" r:id="rId7"/>
    <p:sldId id="376" r:id="rId8"/>
    <p:sldId id="290" r:id="rId9"/>
    <p:sldId id="291" r:id="rId10"/>
    <p:sldId id="288" r:id="rId11"/>
    <p:sldId id="292" r:id="rId12"/>
    <p:sldId id="293" r:id="rId13"/>
    <p:sldId id="294" r:id="rId14"/>
    <p:sldId id="326" r:id="rId15"/>
    <p:sldId id="327" r:id="rId16"/>
    <p:sldId id="289" r:id="rId17"/>
    <p:sldId id="420" r:id="rId18"/>
    <p:sldId id="328" r:id="rId19"/>
    <p:sldId id="295" r:id="rId20"/>
    <p:sldId id="296" r:id="rId21"/>
    <p:sldId id="337" r:id="rId22"/>
    <p:sldId id="297" r:id="rId23"/>
    <p:sldId id="455" r:id="rId24"/>
    <p:sldId id="298" r:id="rId25"/>
    <p:sldId id="299" r:id="rId26"/>
    <p:sldId id="338" r:id="rId27"/>
    <p:sldId id="332" r:id="rId28"/>
    <p:sldId id="333" r:id="rId29"/>
    <p:sldId id="300" r:id="rId30"/>
    <p:sldId id="596" r:id="rId31"/>
    <p:sldId id="302" r:id="rId32"/>
    <p:sldId id="303" r:id="rId33"/>
    <p:sldId id="304" r:id="rId34"/>
    <p:sldId id="563" r:id="rId35"/>
    <p:sldId id="487" r:id="rId36"/>
    <p:sldId id="564" r:id="rId37"/>
    <p:sldId id="322" r:id="rId38"/>
    <p:sldId id="323" r:id="rId39"/>
    <p:sldId id="324" r:id="rId40"/>
  </p:sldIdLst>
  <p:sldSz cx="9144000" cy="6858000" type="screen4x3"/>
  <p:notesSz cx="6858000" cy="9144000"/>
  <p:custDataLst>
    <p:tags r:id="rId45"/>
  </p:custDataLst>
  <p:defaultTextStyle>
    <a:defPPr>
      <a:defRPr lang="en-US"/>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9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C2FE"/>
    <a:srgbClr val="009900"/>
    <a:srgbClr val="00BEFA"/>
    <a:srgbClr val="0A0C5C"/>
    <a:srgbClr val="E8004D"/>
    <a:srgbClr val="060738"/>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howGuides="1">
      <p:cViewPr varScale="1">
        <p:scale>
          <a:sx n="69" d="100"/>
          <a:sy n="69" d="100"/>
        </p:scale>
        <p:origin x="-138" y="-102"/>
      </p:cViewPr>
      <p:guideLst>
        <p:guide orient="horz" pos="2160"/>
        <p:guide pos="2967"/>
      </p:guideLst>
    </p:cSldViewPr>
  </p:slideViewPr>
  <p:gridSpacing cx="76199" cy="76199"/>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5" Type="http://schemas.openxmlformats.org/officeDocument/2006/relationships/tags" Target="tags/tag5.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notesMaster" Target="notesMasters/notesMaster1.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页眉占位符 2049"/>
          <p:cNvSpPr>
            <a:spLocks noGrp="1"/>
          </p:cNvSpPr>
          <p:nvPr>
            <p:ph type="hdr" sz="quarter"/>
          </p:nvPr>
        </p:nvSpPr>
        <p:spPr>
          <a:xfrm>
            <a:off x="0" y="0"/>
            <a:ext cx="2971800" cy="457200"/>
          </a:xfrm>
          <a:prstGeom prst="rect">
            <a:avLst/>
          </a:prstGeom>
          <a:noFill/>
          <a:ln w="9525">
            <a:noFill/>
          </a:ln>
        </p:spPr>
        <p:txBody>
          <a:bodyPr/>
          <a:p>
            <a:pPr lvl="0" fontAlgn="base"/>
            <a:endParaRPr lang="zh-CN" altLang="en-US" sz="1200" strike="noStrike" noProof="1" dirty="0">
              <a:ea typeface="宋体" panose="02010600030101010101" pitchFamily="2" charset="-122"/>
            </a:endParaRPr>
          </a:p>
        </p:txBody>
      </p:sp>
      <p:sp>
        <p:nvSpPr>
          <p:cNvPr id="2051" name="日期占位符 2050"/>
          <p:cNvSpPr>
            <a:spLocks noGrp="1"/>
          </p:cNvSpPr>
          <p:nvPr>
            <p:ph type="dt" idx="1"/>
          </p:nvPr>
        </p:nvSpPr>
        <p:spPr>
          <a:xfrm>
            <a:off x="3884613" y="0"/>
            <a:ext cx="2971800" cy="457200"/>
          </a:xfrm>
          <a:prstGeom prst="rect">
            <a:avLst/>
          </a:prstGeom>
          <a:noFill/>
          <a:ln w="9525">
            <a:noFill/>
          </a:ln>
        </p:spPr>
        <p:txBody>
          <a:bodyPr/>
          <a:p>
            <a:pPr lvl="0" algn="r" fontAlgn="base"/>
            <a:endParaRPr lang="zh-CN" altLang="en-US" sz="1200" strike="noStrike" noProof="1" dirty="0">
              <a:ea typeface="宋体" panose="02010600030101010101" pitchFamily="2" charset="-122"/>
            </a:endParaRPr>
          </a:p>
        </p:txBody>
      </p:sp>
      <p:sp>
        <p:nvSpPr>
          <p:cNvPr id="2052" name="幻灯片图像占位符 2051"/>
          <p:cNvSpPr>
            <a:spLocks noGrp="1" noRot="1"/>
          </p:cNvSpPr>
          <p:nvPr>
            <p:ph type="sldImg"/>
          </p:nvPr>
        </p:nvSpPr>
        <p:spPr>
          <a:xfrm>
            <a:off x="1143000" y="685800"/>
            <a:ext cx="4572000" cy="3429000"/>
          </a:xfrm>
          <a:prstGeom prst="rect">
            <a:avLst/>
          </a:prstGeom>
          <a:noFill/>
          <a:ln w="9525">
            <a:noFill/>
          </a:ln>
        </p:spPr>
      </p:sp>
      <p:sp>
        <p:nvSpPr>
          <p:cNvPr id="2053" name="文本占位符 2052"/>
          <p:cNvSpPr>
            <a:spLocks noGrp="1" noRot="1"/>
          </p:cNvSpPr>
          <p:nvPr>
            <p:ph type="body" sz="quarter"/>
          </p:nvPr>
        </p:nvSpPr>
        <p:spPr>
          <a:xfrm>
            <a:off x="685800" y="4343400"/>
            <a:ext cx="5486400" cy="4114800"/>
          </a:xfrm>
          <a:prstGeom prst="rect">
            <a:avLst/>
          </a:prstGeom>
          <a:noFill/>
          <a:ln w="9525">
            <a:noFill/>
          </a:ln>
        </p:spPr>
        <p:txBody>
          <a:bodyPr anchor="ctr"/>
          <a:p>
            <a:pPr lvl="0" indent="0"/>
            <a:r>
              <a:rPr lang="en-US" altLang="zh-CN" dirty="0"/>
              <a:t>Click to edit Master text styles</a:t>
            </a:r>
            <a:endParaRPr lang="en-US" altLang="zh-CN" dirty="0"/>
          </a:p>
          <a:p>
            <a:pPr lvl="1" indent="0"/>
            <a:r>
              <a:rPr lang="en-US" altLang="zh-CN" dirty="0"/>
              <a:t>Second level</a:t>
            </a:r>
            <a:endParaRPr lang="en-US" altLang="zh-CN" dirty="0"/>
          </a:p>
          <a:p>
            <a:pPr lvl="2" indent="0"/>
            <a:r>
              <a:rPr lang="en-US" altLang="zh-CN" dirty="0"/>
              <a:t>Third level</a:t>
            </a:r>
            <a:endParaRPr lang="en-US" altLang="zh-CN" dirty="0"/>
          </a:p>
          <a:p>
            <a:pPr lvl="3" indent="0"/>
            <a:r>
              <a:rPr lang="en-US" altLang="zh-CN" dirty="0"/>
              <a:t>Fourth level</a:t>
            </a:r>
            <a:endParaRPr lang="en-US" altLang="zh-CN" dirty="0"/>
          </a:p>
          <a:p>
            <a:pPr lvl="4" indent="0"/>
            <a:r>
              <a:rPr lang="en-US" altLang="zh-CN" dirty="0"/>
              <a:t>Fifth level</a:t>
            </a:r>
            <a:endParaRPr lang="en-US" altLang="zh-CN" dirty="0"/>
          </a:p>
        </p:txBody>
      </p:sp>
      <p:sp>
        <p:nvSpPr>
          <p:cNvPr id="2054" name="页脚占位符 2053"/>
          <p:cNvSpPr>
            <a:spLocks noGrp="1"/>
          </p:cNvSpPr>
          <p:nvPr>
            <p:ph type="ftr" sz="quarter" idx="4"/>
          </p:nvPr>
        </p:nvSpPr>
        <p:spPr>
          <a:xfrm>
            <a:off x="0" y="8685213"/>
            <a:ext cx="2971800" cy="457200"/>
          </a:xfrm>
          <a:prstGeom prst="rect">
            <a:avLst/>
          </a:prstGeom>
          <a:noFill/>
          <a:ln w="9525">
            <a:noFill/>
          </a:ln>
        </p:spPr>
        <p:txBody>
          <a:bodyPr anchor="b"/>
          <a:p>
            <a:pPr lvl="0" fontAlgn="base"/>
            <a:endParaRPr lang="zh-CN" altLang="en-US" sz="1200" strike="noStrike" noProof="1" dirty="0">
              <a:ea typeface="宋体" panose="02010600030101010101" pitchFamily="2" charset="-122"/>
            </a:endParaRPr>
          </a:p>
        </p:txBody>
      </p:sp>
      <p:sp>
        <p:nvSpPr>
          <p:cNvPr id="2055" name="灯片编号占位符 2054"/>
          <p:cNvSpPr>
            <a:spLocks noGrp="1"/>
          </p:cNvSpPr>
          <p:nvPr>
            <p:ph type="sldNum" sz="quarter" idx="5"/>
          </p:nvPr>
        </p:nvSpPr>
        <p:spPr>
          <a:xfrm>
            <a:off x="3884613" y="8685213"/>
            <a:ext cx="2971800" cy="457200"/>
          </a:xfrm>
          <a:prstGeom prst="rect">
            <a:avLst/>
          </a:prstGeom>
          <a:noFill/>
          <a:ln w="9525">
            <a:noFill/>
          </a:ln>
        </p:spPr>
        <p:txBody>
          <a:bodyPr anchor="b"/>
          <a:p>
            <a:pPr lvl="0" algn="r" fontAlgn="base"/>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fld>
            <a:endParaRPr lang="zh-CN" altLang="en-US" sz="1200" strike="noStrike" noProof="1" dirty="0">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736600" y="1638300"/>
            <a:ext cx="3808476" cy="43307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700524" y="1638300"/>
            <a:ext cx="3808476" cy="43307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dirty="0"/>
          </a:p>
        </p:txBody>
      </p:sp>
      <p:sp>
        <p:nvSpPr>
          <p:cNvPr id="8" name="页脚占位符 7"/>
          <p:cNvSpPr>
            <a:spLocks noGrp="1"/>
          </p:cNvSpPr>
          <p:nvPr>
            <p:ph type="ftr" sz="quarter" idx="11"/>
          </p:nvPr>
        </p:nvSpPr>
        <p:spPr/>
        <p:txBody>
          <a:bodyPr/>
          <a:p>
            <a:pPr lvl="0" fontAlgn="base"/>
            <a:endParaRPr lang="zh-CN" altLang="en-US" strike="noStrike" noProof="1" dirty="0"/>
          </a:p>
        </p:txBody>
      </p:sp>
      <p:sp>
        <p:nvSpPr>
          <p:cNvPr id="9" name="灯片编号占位符 8"/>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dirty="0"/>
          </a:p>
        </p:txBody>
      </p:sp>
      <p:sp>
        <p:nvSpPr>
          <p:cNvPr id="4" name="页脚占位符 3"/>
          <p:cNvSpPr>
            <a:spLocks noGrp="1"/>
          </p:cNvSpPr>
          <p:nvPr>
            <p:ph type="ftr" sz="quarter" idx="11"/>
          </p:nvPr>
        </p:nvSpPr>
        <p:spPr/>
        <p:txBody>
          <a:bodyPr/>
          <a:p>
            <a:pPr lvl="0" fontAlgn="base"/>
            <a:endParaRPr lang="zh-CN" altLang="en-US" strike="noStrike" noProof="1" dirty="0"/>
          </a:p>
        </p:txBody>
      </p:sp>
      <p:sp>
        <p:nvSpPr>
          <p:cNvPr id="5" name="灯片编号占位符 4"/>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dirty="0"/>
          </a:p>
        </p:txBody>
      </p:sp>
      <p:sp>
        <p:nvSpPr>
          <p:cNvPr id="3" name="页脚占位符 2"/>
          <p:cNvSpPr>
            <a:spLocks noGrp="1"/>
          </p:cNvSpPr>
          <p:nvPr>
            <p:ph type="ftr" sz="quarter" idx="11"/>
          </p:nvPr>
        </p:nvSpPr>
        <p:spPr/>
        <p:txBody>
          <a:bodyPr/>
          <a:p>
            <a:pPr lvl="0" fontAlgn="base"/>
            <a:endParaRPr lang="zh-CN" altLang="en-US" strike="noStrike" noProof="1" dirty="0"/>
          </a:p>
        </p:txBody>
      </p:sp>
      <p:sp>
        <p:nvSpPr>
          <p:cNvPr id="4" name="灯片编号占位符 3"/>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dirty="0"/>
          </a:p>
        </p:txBody>
      </p:sp>
      <p:sp>
        <p:nvSpPr>
          <p:cNvPr id="6" name="页脚占位符 5"/>
          <p:cNvSpPr>
            <a:spLocks noGrp="1"/>
          </p:cNvSpPr>
          <p:nvPr>
            <p:ph type="ftr" sz="quarter" idx="11"/>
          </p:nvPr>
        </p:nvSpPr>
        <p:spPr/>
        <p:txBody>
          <a:bodyPr/>
          <a:p>
            <a:pPr lvl="0" fontAlgn="base"/>
            <a:endParaRPr lang="zh-CN" altLang="en-US" strike="noStrike" noProof="1" dirty="0"/>
          </a:p>
        </p:txBody>
      </p:sp>
      <p:sp>
        <p:nvSpPr>
          <p:cNvPr id="7" name="灯片编号占位符 6"/>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53200" y="355600"/>
            <a:ext cx="1955800" cy="56134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355600"/>
            <a:ext cx="5754020" cy="56134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dirty="0"/>
          </a:p>
        </p:txBody>
      </p:sp>
      <p:sp>
        <p:nvSpPr>
          <p:cNvPr id="5" name="页脚占位符 4"/>
          <p:cNvSpPr>
            <a:spLocks noGrp="1"/>
          </p:cNvSpPr>
          <p:nvPr>
            <p:ph type="ftr" sz="quarter" idx="11"/>
          </p:nvPr>
        </p:nvSpPr>
        <p:spPr/>
        <p:txBody>
          <a:bodyPr/>
          <a:p>
            <a:pPr lvl="0" fontAlgn="base"/>
            <a:endParaRPr lang="zh-CN" altLang="en-US" strike="noStrike" noProof="1" dirty="0"/>
          </a:p>
        </p:txBody>
      </p:sp>
      <p:sp>
        <p:nvSpPr>
          <p:cNvPr id="6" name="灯片编号占位符 5"/>
          <p:cNvSpPr>
            <a:spLocks noGrp="1"/>
          </p:cNvSpPr>
          <p:nvPr>
            <p:ph type="sldNum" sz="quarter" idx="12"/>
          </p:nvPr>
        </p:nvSpPr>
        <p:spPr/>
        <p:txBody>
          <a:bodyPr/>
          <a:p>
            <a:pPr lvl="0" fontAlgn="base"/>
            <a:endParaRPr lang="zh-CN" altLang="en-US" strike="noStrike" noProof="1" dirty="0"/>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60738"/>
            </a:gs>
            <a:gs pos="100000">
              <a:schemeClr val="accent1"/>
            </a:gs>
          </a:gsLst>
          <a:lin ang="18900000" scaled="1"/>
          <a:tileRect/>
        </a:gradFill>
        <a:effectLst/>
      </p:bgPr>
    </p:bg>
    <p:spTree>
      <p:nvGrpSpPr>
        <p:cNvPr id="1" name=""/>
        <p:cNvGrpSpPr/>
        <p:nvPr/>
      </p:nvGrpSpPr>
      <p:grpSpPr/>
      <p:sp>
        <p:nvSpPr>
          <p:cNvPr id="1026" name="矩形 1025"/>
          <p:cNvSpPr/>
          <p:nvPr userDrawn="1"/>
        </p:nvSpPr>
        <p:spPr>
          <a:xfrm>
            <a:off x="0" y="0"/>
            <a:ext cx="9144000" cy="1465263"/>
          </a:xfrm>
          <a:prstGeom prst="rect">
            <a:avLst/>
          </a:prstGeom>
          <a:gradFill rotWithShape="1">
            <a:gsLst>
              <a:gs pos="0">
                <a:schemeClr val="tx1"/>
              </a:gs>
              <a:gs pos="50000">
                <a:srgbClr val="00002F"/>
              </a:gs>
              <a:gs pos="100000">
                <a:schemeClr val="tx1"/>
              </a:gs>
            </a:gsLst>
            <a:lin ang="540000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27" name="椭圆 1026"/>
          <p:cNvSpPr/>
          <p:nvPr userDrawn="1"/>
        </p:nvSpPr>
        <p:spPr>
          <a:xfrm rot="-5400000">
            <a:off x="-1784350" y="4924425"/>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28" name="椭圆 1027"/>
          <p:cNvSpPr/>
          <p:nvPr userDrawn="1"/>
        </p:nvSpPr>
        <p:spPr>
          <a:xfrm rot="-5400000">
            <a:off x="-1785937" y="4297363"/>
            <a:ext cx="3721100"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29" name="椭圆 1028"/>
          <p:cNvSpPr/>
          <p:nvPr userDrawn="1"/>
        </p:nvSpPr>
        <p:spPr>
          <a:xfrm rot="-5400000">
            <a:off x="-1784350" y="3670300"/>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0" name="椭圆 1029"/>
          <p:cNvSpPr/>
          <p:nvPr userDrawn="1"/>
        </p:nvSpPr>
        <p:spPr>
          <a:xfrm rot="-5400000">
            <a:off x="-1784350" y="3041650"/>
            <a:ext cx="3717925"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1" name="椭圆 1030"/>
          <p:cNvSpPr/>
          <p:nvPr userDrawn="1"/>
        </p:nvSpPr>
        <p:spPr>
          <a:xfrm rot="-5400000">
            <a:off x="-1784350" y="1785938"/>
            <a:ext cx="3719513"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2" name="椭圆 1031"/>
          <p:cNvSpPr/>
          <p:nvPr userDrawn="1"/>
        </p:nvSpPr>
        <p:spPr>
          <a:xfrm rot="-5400000">
            <a:off x="-1785937" y="2414588"/>
            <a:ext cx="3721100" cy="146050"/>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3" name="任意多边形 1032"/>
          <p:cNvSpPr/>
          <p:nvPr userDrawn="1"/>
        </p:nvSpPr>
        <p:spPr>
          <a:xfrm rot="10800000">
            <a:off x="0" y="0"/>
            <a:ext cx="3502025" cy="6858000"/>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2700" cap="flat" cmpd="sng">
            <a:solidFill>
              <a:srgbClr val="FFFFFF"/>
            </a:solidFill>
            <a:prstDash val="solid"/>
            <a:round/>
            <a:headEnd type="none" w="med" len="med"/>
            <a:tailEnd type="none" w="med" len="med"/>
          </a:ln>
        </p:spPr>
        <p:txBody>
          <a:bodyPr/>
          <a:p>
            <a:endParaRPr lang="zh-CN" altLang="en-US"/>
          </a:p>
        </p:txBody>
      </p:sp>
      <p:sp>
        <p:nvSpPr>
          <p:cNvPr id="1034" name="任意多边形 1033"/>
          <p:cNvSpPr/>
          <p:nvPr userDrawn="1"/>
        </p:nvSpPr>
        <p:spPr>
          <a:xfrm>
            <a:off x="0" y="0"/>
            <a:ext cx="403225" cy="1466850"/>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19050" cap="flat" cmpd="sng">
            <a:solidFill>
              <a:schemeClr val="accent2"/>
            </a:solidFill>
            <a:prstDash val="solid"/>
            <a:round/>
            <a:headEnd type="none" w="med" len="med"/>
            <a:tailEnd type="none" w="med" len="med"/>
          </a:ln>
        </p:spPr>
        <p:txBody>
          <a:bodyPr/>
          <a:p>
            <a:endParaRPr lang="zh-CN" altLang="en-US"/>
          </a:p>
        </p:txBody>
      </p:sp>
      <p:sp>
        <p:nvSpPr>
          <p:cNvPr id="1035" name="任意多边形 1034"/>
          <p:cNvSpPr/>
          <p:nvPr userDrawn="1"/>
        </p:nvSpPr>
        <p:spPr>
          <a:xfrm flipV="1">
            <a:off x="0" y="0"/>
            <a:ext cx="384175" cy="1423988"/>
          </a:xfrm>
          <a:custGeom>
            <a:avLst/>
            <a:gdLst/>
            <a:ahLst/>
            <a:cxnLst>
              <a:cxn ang="270">
                <a:pos x="0" y="0"/>
              </a:cxn>
              <a:cxn ang="90">
                <a:pos x="21600" y="21600"/>
              </a:cxn>
              <a:cxn ang="90">
                <a:pos x="0" y="21600"/>
              </a:cxn>
            </a:cxnLst>
            <a:pathLst>
              <a:path w="21600" h="21600" fill="none">
                <a:moveTo>
                  <a:pt x="0" y="0"/>
                </a:moveTo>
                <a:cubicBezTo>
                  <a:pt x="11929" y="0"/>
                  <a:pt x="21600" y="9671"/>
                  <a:pt x="21600" y="21600"/>
                </a:cubicBezTo>
              </a:path>
              <a:path w="21600" h="21600" stroke="0">
                <a:moveTo>
                  <a:pt x="0" y="0"/>
                </a:moveTo>
                <a:cubicBezTo>
                  <a:pt x="11929" y="0"/>
                  <a:pt x="21600" y="9671"/>
                  <a:pt x="21600" y="21600"/>
                </a:cubicBezTo>
                <a:lnTo>
                  <a:pt x="0" y="21600"/>
                </a:lnTo>
                <a:close/>
              </a:path>
            </a:pathLst>
          </a:custGeom>
          <a:noFill/>
          <a:ln w="28575" cap="flat" cmpd="sng">
            <a:solidFill>
              <a:schemeClr val="folHlink"/>
            </a:solidFill>
            <a:prstDash val="solid"/>
            <a:round/>
            <a:headEnd type="none" w="med" len="med"/>
            <a:tailEnd type="none" w="med" len="med"/>
          </a:ln>
        </p:spPr>
        <p:txBody>
          <a:bodyPr/>
          <a:p>
            <a:endParaRPr lang="zh-CN" altLang="en-US"/>
          </a:p>
        </p:txBody>
      </p:sp>
      <p:sp>
        <p:nvSpPr>
          <p:cNvPr id="1036" name="直接连接符 1035"/>
          <p:cNvSpPr/>
          <p:nvPr userDrawn="1"/>
        </p:nvSpPr>
        <p:spPr>
          <a:xfrm>
            <a:off x="0" y="11113"/>
            <a:ext cx="9144000" cy="0"/>
          </a:xfrm>
          <a:prstGeom prst="line">
            <a:avLst/>
          </a:prstGeom>
          <a:ln w="28575" cap="flat" cmpd="sng">
            <a:solidFill>
              <a:srgbClr val="FFFFFF"/>
            </a:solidFill>
            <a:prstDash val="solid"/>
            <a:round/>
            <a:headEnd type="none" w="med" len="med"/>
            <a:tailEnd type="none" w="med" len="med"/>
          </a:ln>
        </p:spPr>
      </p:sp>
      <p:grpSp>
        <p:nvGrpSpPr>
          <p:cNvPr id="1037" name="组合 1036"/>
          <p:cNvGrpSpPr/>
          <p:nvPr userDrawn="1"/>
        </p:nvGrpSpPr>
        <p:grpSpPr>
          <a:xfrm>
            <a:off x="0" y="1384300"/>
            <a:ext cx="9144000" cy="147638"/>
            <a:chOff x="0" y="0"/>
            <a:chExt cx="5760" cy="93"/>
          </a:xfrm>
        </p:grpSpPr>
        <p:sp>
          <p:nvSpPr>
            <p:cNvPr id="1038" name="椭圆 1037"/>
            <p:cNvSpPr/>
            <p:nvPr userDrawn="1"/>
          </p:nvSpPr>
          <p:spPr>
            <a:xfrm>
              <a:off x="0"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39" name="椭圆 1038"/>
            <p:cNvSpPr/>
            <p:nvPr userDrawn="1"/>
          </p:nvSpPr>
          <p:spPr>
            <a:xfrm>
              <a:off x="855"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0" name="椭圆 1039"/>
            <p:cNvSpPr/>
            <p:nvPr userDrawn="1"/>
          </p:nvSpPr>
          <p:spPr>
            <a:xfrm>
              <a:off x="1709"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1" name="椭圆 1040"/>
            <p:cNvSpPr/>
            <p:nvPr userDrawn="1"/>
          </p:nvSpPr>
          <p:spPr>
            <a:xfrm>
              <a:off x="2563" y="0"/>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2" name="椭圆 1041"/>
            <p:cNvSpPr/>
            <p:nvPr userDrawn="1"/>
          </p:nvSpPr>
          <p:spPr>
            <a:xfrm>
              <a:off x="3188" y="1"/>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3" name="椭圆 1042"/>
            <p:cNvSpPr/>
            <p:nvPr userDrawn="1"/>
          </p:nvSpPr>
          <p:spPr>
            <a:xfrm>
              <a:off x="3417" y="1"/>
              <a:ext cx="2343" cy="92"/>
            </a:xfrm>
            <a:prstGeom prst="ellipse">
              <a:avLst/>
            </a:prstGeom>
            <a:gradFill rotWithShape="1">
              <a:gsLst>
                <a:gs pos="0">
                  <a:schemeClr val="accent1"/>
                </a:gs>
                <a:gs pos="100000">
                  <a:schemeClr val="bg1"/>
                </a:gs>
              </a:gsLst>
              <a:lin ang="0" scaled="1"/>
              <a:tileRect/>
            </a:gradFill>
            <a:ln w="9525">
              <a:noFill/>
            </a:ln>
          </p:spPr>
          <p:txBody>
            <a:bodyPr anchor="t"/>
            <a:p>
              <a:pPr lvl="0" indent="0"/>
              <a:endParaRPr lang="zh-CN" altLang="en-US">
                <a:latin typeface="Arial" panose="020B0604020202020204" pitchFamily="34" charset="0"/>
                <a:ea typeface="Arial" panose="020B0604020202020204" pitchFamily="34" charset="0"/>
              </a:endParaRPr>
            </a:p>
          </p:txBody>
        </p:sp>
        <p:sp>
          <p:nvSpPr>
            <p:cNvPr id="1044" name="直接连接符 1043"/>
            <p:cNvSpPr/>
            <p:nvPr userDrawn="1"/>
          </p:nvSpPr>
          <p:spPr>
            <a:xfrm>
              <a:off x="0" y="45"/>
              <a:ext cx="5629" cy="0"/>
            </a:xfrm>
            <a:prstGeom prst="line">
              <a:avLst/>
            </a:prstGeom>
            <a:ln w="19050" cap="flat" cmpd="sng">
              <a:solidFill>
                <a:schemeClr val="folHlink"/>
              </a:solidFill>
              <a:prstDash val="solid"/>
              <a:round/>
              <a:headEnd type="none" w="med" len="med"/>
              <a:tailEnd type="none" w="med" len="med"/>
            </a:ln>
          </p:spPr>
        </p:sp>
        <p:sp>
          <p:nvSpPr>
            <p:cNvPr id="1045" name="椭圆 1044"/>
            <p:cNvSpPr/>
            <p:nvPr userDrawn="1"/>
          </p:nvSpPr>
          <p:spPr>
            <a:xfrm>
              <a:off x="0" y="2"/>
              <a:ext cx="66" cy="66"/>
            </a:xfrm>
            <a:prstGeom prst="ellipse">
              <a:avLst/>
            </a:prstGeom>
            <a:solidFill>
              <a:srgbClr val="E8004D"/>
            </a:solidFill>
            <a:ln w="9525">
              <a:noFill/>
            </a:ln>
          </p:spPr>
          <p:txBody>
            <a:bodyPr anchor="t"/>
            <a:p>
              <a:pPr lvl="0" indent="0"/>
              <a:endParaRPr lang="zh-CN" altLang="en-US">
                <a:latin typeface="Arial" panose="020B0604020202020204" pitchFamily="34" charset="0"/>
                <a:ea typeface="Arial" panose="020B0604020202020204" pitchFamily="34" charset="0"/>
              </a:endParaRPr>
            </a:p>
          </p:txBody>
        </p:sp>
      </p:grpSp>
      <p:sp>
        <p:nvSpPr>
          <p:cNvPr id="1046" name="矩形 1045"/>
          <p:cNvSpPr/>
          <p:nvPr userDrawn="1"/>
        </p:nvSpPr>
        <p:spPr>
          <a:xfrm>
            <a:off x="762000" y="219075"/>
            <a:ext cx="8229600" cy="9144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Arial" panose="020B0604020202020204" pitchFamily="34" charset="0"/>
              </a:defRPr>
            </a:lvl1pPr>
          </a:lstStyle>
          <a:p>
            <a:pPr lvl="0" fontAlgn="base"/>
            <a:endParaRPr lang="zh-CN" altLang="en-US" strike="noStrike" noProof="1" dirty="0"/>
          </a:p>
        </p:txBody>
      </p:sp>
      <p:sp>
        <p:nvSpPr>
          <p:cNvPr id="1047" name="矩形 1046"/>
          <p:cNvSpPr/>
          <p:nvPr userDrawn="1"/>
        </p:nvSpPr>
        <p:spPr>
          <a:xfrm>
            <a:off x="457200" y="1600200"/>
            <a:ext cx="8229600" cy="4525963"/>
          </a:xfrm>
          <a:prstGeom prst="rect">
            <a:avLst/>
          </a:prstGeom>
          <a:noFill/>
          <a:ln w="9525">
            <a:noFill/>
          </a:ln>
        </p:spPr>
        <p:txBody>
          <a:bodyPr/>
          <a:lst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Arial" panose="020B0604020202020204" pitchFamily="34" charset="0"/>
              </a:defRPr>
            </a:lvl1pPr>
            <a:lvl2pPr marL="571500" lvl="1" indent="-228600" algn="l" defTabSz="914400" eaLnBrk="1" fontAlgn="base" latinLnBrk="0" hangingPunct="1">
              <a:lnSpc>
                <a:spcPct val="100000"/>
              </a:lnSpc>
              <a:spcBef>
                <a:spcPct val="20000"/>
              </a:spcBef>
              <a:spcAft>
                <a:spcPct val="0"/>
              </a:spcAft>
              <a:buClr>
                <a:schemeClr val="tx2"/>
              </a:buClr>
              <a:buFont typeface="Wingdings" panose="05000000000000000000" pitchFamily="2" charset="2"/>
              <a:buChar char="ù"/>
              <a:defRPr sz="24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ù"/>
              <a:defRPr sz="20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chemeClr val="folHlink"/>
              </a:buClr>
              <a:buFont typeface="Wingdings" panose="05000000000000000000" pitchFamily="2" charset="2"/>
              <a:buChar char="ù"/>
              <a:defRPr sz="1800" b="0"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5pPr>
          </a:lstStyle>
          <a:p>
            <a:pPr lvl="0" fontAlgn="base"/>
            <a:endParaRPr lang="zh-CN" altLang="en-US" strike="noStrike" noProof="1" dirty="0"/>
          </a:p>
        </p:txBody>
      </p:sp>
      <p:sp>
        <p:nvSpPr>
          <p:cNvPr id="1048" name="标题 1047"/>
          <p:cNvSpPr>
            <a:spLocks noGrp="1"/>
          </p:cNvSpPr>
          <p:nvPr>
            <p:ph type="title"/>
          </p:nvPr>
        </p:nvSpPr>
        <p:spPr>
          <a:xfrm>
            <a:off x="685800" y="355600"/>
            <a:ext cx="7772400" cy="977900"/>
          </a:xfrm>
          <a:prstGeom prst="rect">
            <a:avLst/>
          </a:prstGeom>
          <a:noFill/>
          <a:ln w="9525">
            <a:noFill/>
          </a:ln>
        </p:spPr>
        <p:txBody>
          <a:bodyPr anchor="ctr"/>
          <a:p>
            <a:pPr lvl="0" fontAlgn="base"/>
            <a:r>
              <a:rPr lang="en-US" altLang="zh-CN" strike="noStrike" noProof="1"/>
              <a:t>Click to edit Master title style</a:t>
            </a:r>
            <a:endParaRPr lang="en-US" altLang="zh-CN" strike="noStrike" noProof="1"/>
          </a:p>
        </p:txBody>
      </p:sp>
      <p:sp>
        <p:nvSpPr>
          <p:cNvPr id="1049" name="文本占位符 1048"/>
          <p:cNvSpPr>
            <a:spLocks noGrp="1"/>
          </p:cNvSpPr>
          <p:nvPr>
            <p:ph type="body" idx="1"/>
          </p:nvPr>
        </p:nvSpPr>
        <p:spPr>
          <a:xfrm>
            <a:off x="736600" y="1638300"/>
            <a:ext cx="7772400" cy="4330700"/>
          </a:xfrm>
          <a:prstGeom prst="rect">
            <a:avLst/>
          </a:prstGeom>
          <a:noFill/>
          <a:ln w="9525">
            <a:noFill/>
          </a:ln>
        </p:spPr>
        <p:txBody>
          <a:bodyPr/>
          <a:p>
            <a:pPr lvl="0" fontAlgn="base"/>
            <a:r>
              <a:rPr lang="en-US" altLang="zh-CN" strike="noStrike" noProof="1"/>
              <a:t>Click to edit Master text styles</a:t>
            </a:r>
            <a:endParaRPr lang="en-US" altLang="zh-CN" strike="noStrike" noProof="1"/>
          </a:p>
          <a:p>
            <a:pPr lvl="1" fontAlgn="base"/>
            <a:r>
              <a:rPr lang="en-US" altLang="zh-CN" strike="noStrike" noProof="1"/>
              <a:t>Second level</a:t>
            </a:r>
            <a:endParaRPr lang="en-US" altLang="zh-CN" strike="noStrike" noProof="1"/>
          </a:p>
          <a:p>
            <a:pPr lvl="2" fontAlgn="base"/>
            <a:r>
              <a:rPr lang="en-US" altLang="zh-CN" strike="noStrike" noProof="1"/>
              <a:t>Third level</a:t>
            </a:r>
            <a:endParaRPr lang="en-US" altLang="zh-CN" strike="noStrike" noProof="1"/>
          </a:p>
          <a:p>
            <a:pPr lvl="3" fontAlgn="base"/>
            <a:r>
              <a:rPr lang="en-US" altLang="zh-CN" strike="noStrike" noProof="1"/>
              <a:t>Fourth level</a:t>
            </a:r>
            <a:endParaRPr lang="en-US" altLang="zh-CN" strike="noStrike" noProof="1"/>
          </a:p>
          <a:p>
            <a:pPr lvl="4" fontAlgn="base"/>
            <a:r>
              <a:rPr lang="en-US" altLang="zh-CN" strike="noStrike" noProof="1"/>
              <a:t>Fifth level</a:t>
            </a:r>
            <a:endParaRPr lang="en-US" altLang="zh-CN" strike="noStrike" noProof="1"/>
          </a:p>
        </p:txBody>
      </p:sp>
      <p:sp>
        <p:nvSpPr>
          <p:cNvPr id="1050" name="日期占位符 1049"/>
          <p:cNvSpPr>
            <a:spLocks noGrp="1"/>
          </p:cNvSpPr>
          <p:nvPr>
            <p:ph type="dt" sz="half" idx="2"/>
          </p:nvPr>
        </p:nvSpPr>
        <p:spPr>
          <a:xfrm>
            <a:off x="685800" y="6248400"/>
            <a:ext cx="1905000" cy="457200"/>
          </a:xfrm>
          <a:prstGeom prst="rect">
            <a:avLst/>
          </a:prstGeom>
          <a:noFill/>
          <a:ln w="9525">
            <a:noFill/>
          </a:ln>
        </p:spPr>
        <p:txBody>
          <a:bodyPr/>
          <a:lstStyle>
            <a:lvl1pPr>
              <a:defRPr sz="1400">
                <a:ea typeface="宋体" panose="02010600030101010101" pitchFamily="2" charset="-122"/>
              </a:defRPr>
            </a:lvl1pPr>
          </a:lstStyle>
          <a:p>
            <a:pPr lvl="0" fontAlgn="base"/>
            <a:endParaRPr lang="zh-CN" altLang="en-US" strike="noStrike" noProof="1" dirty="0"/>
          </a:p>
        </p:txBody>
      </p:sp>
      <p:sp>
        <p:nvSpPr>
          <p:cNvPr id="1051" name="页脚占位符 1050"/>
          <p:cNvSpPr>
            <a:spLocks noGrp="1"/>
          </p:cNvSpPr>
          <p:nvPr>
            <p:ph type="ftr" sz="quarter" idx="3"/>
          </p:nvPr>
        </p:nvSpPr>
        <p:spPr>
          <a:xfrm>
            <a:off x="3086100" y="6248400"/>
            <a:ext cx="2895600" cy="457200"/>
          </a:xfrm>
          <a:prstGeom prst="rect">
            <a:avLst/>
          </a:prstGeom>
          <a:noFill/>
          <a:ln w="9525">
            <a:noFill/>
          </a:ln>
        </p:spPr>
        <p:txBody>
          <a:bodyPr/>
          <a:lstStyle>
            <a:lvl1pPr algn="ctr">
              <a:defRPr sz="1400">
                <a:ea typeface="宋体" panose="02010600030101010101" pitchFamily="2" charset="-122"/>
              </a:defRPr>
            </a:lvl1pPr>
          </a:lstStyle>
          <a:p>
            <a:pPr lvl="0" fontAlgn="base"/>
            <a:endParaRPr lang="zh-CN" altLang="en-US" strike="noStrike" noProof="1" dirty="0"/>
          </a:p>
        </p:txBody>
      </p:sp>
      <p:sp>
        <p:nvSpPr>
          <p:cNvPr id="1052" name="灯片编号占位符 1051"/>
          <p:cNvSpPr>
            <a:spLocks noGrp="1"/>
          </p:cNvSpPr>
          <p:nvPr>
            <p:ph type="sldNum" sz="quarter" idx="4"/>
          </p:nvPr>
        </p:nvSpPr>
        <p:spPr>
          <a:xfrm>
            <a:off x="6553200" y="6248400"/>
            <a:ext cx="1905000" cy="457200"/>
          </a:xfrm>
          <a:prstGeom prst="rect">
            <a:avLst/>
          </a:prstGeom>
          <a:noFill/>
          <a:ln w="9525">
            <a:noFill/>
          </a:ln>
        </p:spPr>
        <p:txBody>
          <a:bodyPr/>
          <a:lstStyle>
            <a:lvl1pPr algn="r">
              <a:defRPr sz="1400">
                <a:ea typeface="宋体" panose="02010600030101010101" pitchFamily="2" charset="-122"/>
              </a:defRPr>
            </a:lvl1pPr>
          </a:lstStyle>
          <a:p>
            <a:pPr lvl="0" fontAlgn="base"/>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transition>
  <p:hf sldNum="0" hdr="0" ftr="0" dt="0"/>
  <p:txStyles>
    <p:title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p:titleStyle>
    <p:bodyStyle>
      <a:lvl1pPr marL="228600" lvl="0" indent="-228600" algn="l" defTabSz="914400" eaLnBrk="1" fontAlgn="base" latinLnBrk="0" hangingPunct="1">
        <a:lnSpc>
          <a:spcPct val="100000"/>
        </a:lnSpc>
        <a:spcBef>
          <a:spcPct val="20000"/>
        </a:spcBef>
        <a:spcAft>
          <a:spcPct val="0"/>
        </a:spcAft>
        <a:buClr>
          <a:srgbClr val="E8004D"/>
        </a:buClr>
        <a:buFont typeface="Wingdings" panose="05000000000000000000" pitchFamily="2" charset="2"/>
        <a:buChar char="ù"/>
        <a:defRPr sz="2800" b="1" i="0" u="none" kern="1200" baseline="0">
          <a:solidFill>
            <a:srgbClr val="FFFFFF"/>
          </a:solidFill>
          <a:effectLst>
            <a:outerShdw blurRad="38100" dist="38100" dir="2700000">
              <a:srgbClr val="C0C0C0"/>
            </a:outerShdw>
          </a:effectLst>
          <a:latin typeface="+mn-lt"/>
          <a:ea typeface="+mn-ea"/>
          <a:cs typeface="+mn-cs"/>
        </a:defRPr>
      </a:lvl1pPr>
      <a:lvl2pPr marL="571500" lvl="1" indent="-228600" algn="l" defTabSz="914400" eaLnBrk="1" fontAlgn="base" latinLnBrk="0" hangingPunct="1">
        <a:lnSpc>
          <a:spcPct val="100000"/>
        </a:lnSpc>
        <a:spcBef>
          <a:spcPct val="20000"/>
        </a:spcBef>
        <a:spcAft>
          <a:spcPct val="0"/>
        </a:spcAft>
        <a:buClr>
          <a:schemeClr val="tx2"/>
        </a:buClr>
        <a:buFont typeface="Wingdings" panose="05000000000000000000" pitchFamily="2" charset="2"/>
        <a:buChar char="ù"/>
        <a:defRPr sz="2400" b="1" i="0" u="none" kern="1200" baseline="0">
          <a:solidFill>
            <a:srgbClr val="FFFFFF"/>
          </a:solidFill>
          <a:effectLst>
            <a:outerShdw blurRad="38100" dist="38100" dir="2700000">
              <a:srgbClr val="C0C0C0"/>
            </a:outerShdw>
          </a:effectLst>
          <a:latin typeface="+mn-lt"/>
          <a:ea typeface="+mn-ea"/>
          <a:cs typeface="+mn-cs"/>
        </a:defRPr>
      </a:lvl2pPr>
      <a:lvl3pPr marL="914400" lvl="2" indent="-228600" algn="l" defTabSz="914400" eaLnBrk="1" fontAlgn="base" latinLnBrk="0" hangingPunct="1">
        <a:lnSpc>
          <a:spcPct val="100000"/>
        </a:lnSpc>
        <a:spcBef>
          <a:spcPct val="20000"/>
        </a:spcBef>
        <a:spcAft>
          <a:spcPct val="0"/>
        </a:spcAft>
        <a:buClr>
          <a:schemeClr val="hlink"/>
        </a:buClr>
        <a:buFont typeface="Wingdings" panose="05000000000000000000" pitchFamily="2" charset="2"/>
        <a:buChar char="ù"/>
        <a:defRPr sz="2000" b="1" i="0" u="none" kern="1200" baseline="0">
          <a:solidFill>
            <a:srgbClr val="FFFFFF"/>
          </a:solidFill>
          <a:effectLst>
            <a:outerShdw blurRad="38100" dist="38100" dir="2700000">
              <a:srgbClr val="C0C0C0"/>
            </a:outerShdw>
          </a:effectLst>
          <a:latin typeface="+mn-lt"/>
          <a:ea typeface="+mn-ea"/>
          <a:cs typeface="+mn-cs"/>
        </a:defRPr>
      </a:lvl3pPr>
      <a:lvl4pPr marL="1257300" lvl="3" indent="-228600" algn="l" defTabSz="914400" eaLnBrk="1" fontAlgn="base" latinLnBrk="0" hangingPunct="1">
        <a:lnSpc>
          <a:spcPct val="100000"/>
        </a:lnSpc>
        <a:spcBef>
          <a:spcPct val="20000"/>
        </a:spcBef>
        <a:spcAft>
          <a:spcPct val="0"/>
        </a:spcAft>
        <a:buClr>
          <a:schemeClr val="folHlink"/>
        </a:buClr>
        <a:buFont typeface="Wingdings" panose="05000000000000000000" pitchFamily="2" charset="2"/>
        <a:buChar char="ù"/>
        <a:defRPr sz="1800" b="0" i="0" u="none" kern="1200" baseline="0">
          <a:solidFill>
            <a:srgbClr val="FFFFFF"/>
          </a:solidFill>
          <a:latin typeface="+mn-lt"/>
          <a:ea typeface="+mn-ea"/>
          <a:cs typeface="+mn-cs"/>
        </a:defRPr>
      </a:lvl4pPr>
      <a:lvl5pPr marL="1600200" lvl="4"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lr>
          <a:schemeClr val="accent1"/>
        </a:buClr>
        <a:buFont typeface="Wingdings" panose="05000000000000000000" pitchFamily="2" charset="2"/>
        <a:buChar char="ù"/>
        <a:defRPr sz="1800" b="0" i="0" u="none" kern="1200" baseline="0">
          <a:solidFill>
            <a:srgbClr val="FFFFFF"/>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20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3" name="图片 3073" descr="try5"/>
          <p:cNvPicPr>
            <a:picLocks noChangeAspect="1"/>
          </p:cNvPicPr>
          <p:nvPr/>
        </p:nvPicPr>
        <p:blipFill>
          <a:blip r:embed="rId1"/>
          <a:stretch>
            <a:fillRect/>
          </a:stretch>
        </p:blipFill>
        <p:spPr>
          <a:xfrm>
            <a:off x="0" y="-11112"/>
            <a:ext cx="9144000" cy="6883400"/>
          </a:xfrm>
          <a:prstGeom prst="rect">
            <a:avLst/>
          </a:prstGeom>
          <a:noFill/>
          <a:ln w="9525">
            <a:noFill/>
          </a:ln>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4097"/>
          <p:cNvSpPr>
            <a:spLocks noGrp="1"/>
          </p:cNvSpPr>
          <p:nvPr>
            <p:ph type="ctrTitle"/>
          </p:nvPr>
        </p:nvSpPr>
        <p:spPr>
          <a:xfrm>
            <a:off x="685800" y="2130425"/>
            <a:ext cx="7772400" cy="1470025"/>
          </a:xfrm>
        </p:spPr>
        <p:txBody>
          <a:bodyPr anchor="ctr"/>
          <a:p>
            <a:pPr defTabSz="914400" fontAlgn="base">
              <a:buNone/>
            </a:pPr>
            <a:r>
              <a:rPr lang="zh-CN" altLang="en-US" sz="3800" strike="noStrike" kern="1200" baseline="0" noProof="1" dirty="0">
                <a:latin typeface="Arial" panose="020B0604020202020204" pitchFamily="34" charset="0"/>
                <a:ea typeface="宋体" panose="02010600030101010101" pitchFamily="2" charset="-122"/>
              </a:rPr>
              <a:t>第3章</a:t>
            </a:r>
            <a:endParaRPr lang="zh-CN" altLang="en-US" sz="3800" strike="noStrike" kern="1200" baseline="0" noProof="1" dirty="0">
              <a:latin typeface="Arial" panose="020B0604020202020204" pitchFamily="34" charset="0"/>
              <a:ea typeface="宋体" panose="02010600030101010101" pitchFamily="2" charset="-122"/>
            </a:endParaRPr>
          </a:p>
        </p:txBody>
      </p:sp>
      <p:sp>
        <p:nvSpPr>
          <p:cNvPr id="4099" name="副标题 4098"/>
          <p:cNvSpPr>
            <a:spLocks noGrp="1"/>
          </p:cNvSpPr>
          <p:nvPr>
            <p:ph type="subTitle" idx="1"/>
          </p:nvPr>
        </p:nvSpPr>
        <p:spPr>
          <a:xfrm>
            <a:off x="1371600" y="3886200"/>
            <a:ext cx="6400800" cy="1752600"/>
          </a:xfrm>
        </p:spPr>
        <p:txBody>
          <a:bodyPr/>
          <a:p>
            <a:pPr defTabSz="914400" fontAlgn="base">
              <a:buFont typeface="Wingdings" panose="05000000000000000000" pitchFamily="2" charset="2"/>
              <a:buNone/>
            </a:pPr>
            <a:r>
              <a:rPr lang="zh-CN" altLang="en-US" sz="3800" strike="noStrike" kern="1200" baseline="0" noProof="1" dirty="0">
                <a:latin typeface="Arial" panose="020B0604020202020204" pitchFamily="34" charset="0"/>
                <a:ea typeface="宋体" panose="02010600030101010101" pitchFamily="2" charset="-122"/>
              </a:rPr>
              <a:t>金融信息市场</a:t>
            </a:r>
            <a:endParaRPr lang="zh-CN" altLang="en-US" sz="3800" strike="noStrike" kern="1200" baseline="0" noProof="1" dirty="0">
              <a:latin typeface="Arial" panose="020B0604020202020204" pitchFamily="34"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9">
                                            <p:txEl>
                                              <p:charRg st="0" end="7"/>
                                            </p:txEl>
                                          </p:spTgt>
                                        </p:tgtEl>
                                        <p:attrNameLst>
                                          <p:attrName>style.visibility</p:attrName>
                                        </p:attrNameLst>
                                      </p:cBhvr>
                                      <p:to>
                                        <p:strVal val="visible"/>
                                      </p:to>
                                    </p:set>
                                    <p:animEffect transition="in" filter="dissolve">
                                      <p:cBhvr>
                                        <p:cTn id="7" dur="500"/>
                                        <p:tgtEl>
                                          <p:spTgt spid="4099">
                                            <p:txEl>
                                              <p:charRg st="0"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a:spLocks noGrp="1"/>
          </p:cNvSpPr>
          <p:nvPr>
            <p:ph type="title"/>
          </p:nvPr>
        </p:nvSpPr>
        <p:spPr>
          <a:xfrm>
            <a:off x="457200" y="457200"/>
            <a:ext cx="8229600" cy="1143000"/>
          </a:xfrm>
        </p:spPr>
        <p:txBody>
          <a:bodyPr anchor="ctr"/>
          <a:p>
            <a:pPr fontAlgn="base"/>
            <a:r>
              <a:rPr lang="zh-CN" altLang="en-US" strike="noStrike" noProof="1" dirty="0">
                <a:ea typeface="宋体" panose="02010600030101010101" pitchFamily="2" charset="-122"/>
                <a:sym typeface="Wingdings" panose="05000000000000000000" pitchFamily="2" charset="2"/>
              </a:rPr>
              <a:t> </a:t>
            </a:r>
            <a:r>
              <a:rPr lang="zh-CN" altLang="en-US" strike="noStrike" noProof="1" dirty="0">
                <a:ea typeface="宋体" panose="02010600030101010101" pitchFamily="2" charset="-122"/>
              </a:rPr>
              <a:t>学习目标 </a:t>
            </a:r>
            <a:r>
              <a:rPr lang="zh-CN" altLang="en-US" strike="noStrike" noProof="1" dirty="0">
                <a:ea typeface="宋体" panose="02010600030101010101" pitchFamily="2" charset="-122"/>
                <a:sym typeface="Wingdings" panose="05000000000000000000" pitchFamily="2" charset="2"/>
              </a:rPr>
              <a:t></a:t>
            </a:r>
            <a:endParaRPr lang="zh-CN" altLang="en-US" strike="noStrike" noProof="1" dirty="0">
              <a:ea typeface="宋体" panose="02010600030101010101" pitchFamily="2" charset="-122"/>
              <a:sym typeface="Wingdings" panose="05000000000000000000" pitchFamily="2" charset="2"/>
            </a:endParaRPr>
          </a:p>
        </p:txBody>
      </p:sp>
      <p:sp>
        <p:nvSpPr>
          <p:cNvPr id="5123" name="文本占位符 5122"/>
          <p:cNvSpPr>
            <a:spLocks noGrp="1"/>
          </p:cNvSpPr>
          <p:nvPr>
            <p:ph idx="1"/>
          </p:nvPr>
        </p:nvSpPr>
        <p:spPr>
          <a:xfrm>
            <a:off x="705485" y="1689100"/>
            <a:ext cx="7905115" cy="4729480"/>
          </a:xfrm>
        </p:spPr>
        <p:txBody>
          <a:bodyPr/>
          <a:p>
            <a:pPr marL="342900" indent="-571500" fontAlgn="base">
              <a:buNone/>
            </a:pPr>
            <a:r>
              <a:rPr lang="zh-CN" altLang="en-US" strike="noStrike" noProof="1" dirty="0">
                <a:ea typeface="宋体" panose="02010600030101010101" pitchFamily="2" charset="-122"/>
              </a:rPr>
              <a:t>本章关注的问题：</a:t>
            </a:r>
            <a:endParaRPr lang="zh-CN" altLang="en-US"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金融体系中信息是不是重要的，为什么？</a:t>
            </a:r>
            <a:endParaRPr lang="zh-CN" altLang="en-US" strike="noStrike" noProof="1" dirty="0">
              <a:ea typeface="宋体" panose="02010600030101010101" pitchFamily="2" charset="-122"/>
            </a:endParaRPr>
          </a:p>
          <a:p>
            <a:pPr marL="342900" indent="-342900" fontAlgn="base"/>
            <a:r>
              <a:rPr lang="zh-CN" altLang="zh-CN" strike="noStrike" noProof="1" dirty="0">
                <a:ea typeface="宋体" panose="02010600030101010101" pitchFamily="2" charset="-122"/>
              </a:rPr>
              <a:t>关于解释信息作用的两种理论：有效市场理论与信息不对称理论</a:t>
            </a:r>
            <a:endParaRPr lang="zh-CN" altLang="zh-CN" strike="noStrike" noProof="1" dirty="0">
              <a:ea typeface="宋体" panose="02010600030101010101" pitchFamily="2" charset="-122"/>
            </a:endParaRPr>
          </a:p>
          <a:p>
            <a:pPr marL="342900" indent="-342900" fontAlgn="base"/>
            <a:r>
              <a:rPr lang="zh-CN" altLang="zh-CN" strike="noStrike" noProof="1" dirty="0">
                <a:ea typeface="宋体" panose="02010600030101010101" pitchFamily="2" charset="-122"/>
              </a:rPr>
              <a:t>信息低效配置可能产生的经济后果</a:t>
            </a:r>
            <a:endParaRPr lang="zh-CN" altLang="zh-CN"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金融体系中信息的类型及其主要来源</a:t>
            </a:r>
            <a:endParaRPr lang="zh-CN" altLang="en-US" strike="noStrike" noProof="1" dirty="0">
              <a:ea typeface="宋体" panose="02010600030101010101" pitchFamily="2" charset="-122"/>
            </a:endParaRPr>
          </a:p>
          <a:p>
            <a:pPr marL="0" indent="0" fontAlgn="base">
              <a:buNone/>
            </a:pPr>
            <a:r>
              <a:rPr lang="zh-CN" altLang="en-US" strike="noStrike" noProof="1" dirty="0">
                <a:ea typeface="宋体" panose="02010600030101010101" pitchFamily="2" charset="-122"/>
              </a:rPr>
              <a:t>本章主要内容：有效市场假说；</a:t>
            </a:r>
            <a:endParaRPr lang="zh-CN" altLang="en-US" strike="noStrike" noProof="1" dirty="0">
              <a:ea typeface="宋体" panose="02010600030101010101" pitchFamily="2" charset="-122"/>
            </a:endParaRPr>
          </a:p>
          <a:p>
            <a:pPr marL="0" indent="0" fontAlgn="base">
              <a:buNone/>
            </a:pPr>
            <a:r>
              <a:rPr lang="zh-CN" altLang="en-US" strike="noStrike" noProof="1" dirty="0">
                <a:ea typeface="宋体" panose="02010600030101010101" pitchFamily="2" charset="-122"/>
              </a:rPr>
              <a:t>                         信息不对称假说；</a:t>
            </a:r>
            <a:endParaRPr lang="zh-CN" altLang="en-US" strike="noStrike" noProof="1" dirty="0">
              <a:ea typeface="宋体" panose="02010600030101010101" pitchFamily="2" charset="-122"/>
            </a:endParaRPr>
          </a:p>
          <a:p>
            <a:pPr marL="0" indent="0" fontAlgn="base">
              <a:buNone/>
            </a:pPr>
            <a:r>
              <a:rPr lang="zh-CN" altLang="en-US" strike="noStrike" noProof="1" dirty="0">
                <a:ea typeface="宋体" panose="02010600030101010101" pitchFamily="2" charset="-122"/>
              </a:rPr>
              <a:t>                         信息的来源。</a:t>
            </a:r>
            <a:endParaRPr lang="zh-CN" altLang="en-US" strike="noStrike" noProof="1" dirty="0">
              <a:ea typeface="宋体" panose="02010600030101010101" pitchFamily="2" charset="-122"/>
            </a:endParaRPr>
          </a:p>
        </p:txBody>
      </p:sp>
      <p:sp>
        <p:nvSpPr>
          <p:cNvPr id="2" name="文本框 512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par>
    </p:tnLst>
    <p:bldLst>
      <p:bldP spid="512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6145"/>
          <p:cNvSpPr>
            <a:spLocks noGrp="1"/>
          </p:cNvSpPr>
          <p:nvPr>
            <p:ph type="title"/>
          </p:nvPr>
        </p:nvSpPr>
        <p:spPr>
          <a:xfrm>
            <a:off x="457200" y="381000"/>
            <a:ext cx="8229600" cy="1017905"/>
          </a:xfrm>
        </p:spPr>
        <p:txBody>
          <a:bodyPr anchor="ctr"/>
          <a:p>
            <a:pPr fontAlgn="base"/>
            <a:r>
              <a:rPr lang="en-US" altLang="zh-CN" sz="3200" strike="noStrike" noProof="1" dirty="0">
                <a:ea typeface="宋体" panose="02010600030101010101" pitchFamily="2" charset="-122"/>
              </a:rPr>
              <a:t>1. </a:t>
            </a:r>
            <a:r>
              <a:rPr lang="zh-CN" altLang="en-US" sz="3200" strike="noStrike" noProof="1" dirty="0">
                <a:ea typeface="宋体" panose="02010600030101010101" pitchFamily="2" charset="-122"/>
              </a:rPr>
              <a:t>金融体系中信息是重要的吗</a:t>
            </a:r>
            <a:endParaRPr lang="zh-CN" altLang="en-US" sz="3200" strike="noStrike" noProof="1" dirty="0">
              <a:ea typeface="宋体" panose="02010600030101010101" pitchFamily="2" charset="-122"/>
            </a:endParaRPr>
          </a:p>
        </p:txBody>
      </p:sp>
      <p:sp>
        <p:nvSpPr>
          <p:cNvPr id="6147" name="文本占位符 6146"/>
          <p:cNvSpPr>
            <a:spLocks noGrp="1"/>
          </p:cNvSpPr>
          <p:nvPr>
            <p:ph idx="1"/>
          </p:nvPr>
        </p:nvSpPr>
        <p:spPr>
          <a:xfrm>
            <a:off x="457200" y="1600200"/>
            <a:ext cx="8115300" cy="4805680"/>
          </a:xfrm>
        </p:spPr>
        <p:txBody>
          <a:bodyPr/>
          <a:p>
            <a:pPr marL="342900" indent="-342900" algn="l" fontAlgn="base">
              <a:lnSpc>
                <a:spcPct val="150000"/>
              </a:lnSpc>
            </a:pPr>
            <a:r>
              <a:rPr lang="zh-CN" altLang="en-US" sz="2800" strike="noStrike" noProof="1" dirty="0">
                <a:ea typeface="宋体" panose="02010600030101010101" pitchFamily="2" charset="-122"/>
              </a:rPr>
              <a:t>以下金融市场的参与者如何看待这一问题</a:t>
            </a:r>
            <a:r>
              <a:rPr lang="en-US" altLang="zh-CN" sz="2800" strike="noStrike" noProof="1" dirty="0">
                <a:ea typeface="宋体" panose="02010600030101010101" pitchFamily="2" charset="-122"/>
              </a:rPr>
              <a:t>?</a:t>
            </a:r>
            <a:endParaRPr lang="en-US" altLang="zh-CN" sz="2800" strike="noStrike" noProof="1" dirty="0">
              <a:ea typeface="宋体" panose="02010600030101010101" pitchFamily="2" charset="-122"/>
            </a:endParaRPr>
          </a:p>
          <a:p>
            <a:pPr marL="514350" indent="-514350" algn="l" fontAlgn="base">
              <a:lnSpc>
                <a:spcPct val="150000"/>
              </a:lnSpc>
              <a:buFont typeface="Arial" panose="020B0604020202020204" pitchFamily="34" charset="0"/>
              <a:buAutoNum type="arabicPeriod"/>
            </a:pPr>
            <a:r>
              <a:rPr lang="zh-CN" altLang="en-US" sz="2800" strike="noStrike" noProof="1" dirty="0">
                <a:ea typeface="宋体" panose="02010600030101010101" pitchFamily="2" charset="-122"/>
              </a:rPr>
              <a:t>投资者</a:t>
            </a:r>
            <a:endParaRPr lang="zh-CN" altLang="en-US" sz="2800" strike="noStrike" noProof="1" dirty="0">
              <a:ea typeface="宋体" panose="02010600030101010101" pitchFamily="2" charset="-122"/>
            </a:endParaRPr>
          </a:p>
          <a:p>
            <a:pPr marL="514350" indent="-514350" algn="l" fontAlgn="base">
              <a:lnSpc>
                <a:spcPct val="150000"/>
              </a:lnSpc>
              <a:buAutoNum type="arabicPeriod"/>
            </a:pPr>
            <a:r>
              <a:rPr lang="zh-CN" altLang="en-US" sz="2800" strike="noStrike" noProof="1" dirty="0">
                <a:ea typeface="宋体" panose="02010600030101010101" pitchFamily="2" charset="-122"/>
              </a:rPr>
              <a:t>融资者</a:t>
            </a:r>
            <a:endParaRPr lang="zh-CN" altLang="en-US" sz="2800" strike="noStrike" noProof="1" dirty="0">
              <a:ea typeface="宋体" panose="02010600030101010101" pitchFamily="2" charset="-122"/>
            </a:endParaRPr>
          </a:p>
          <a:p>
            <a:pPr marL="514350" indent="-514350" algn="l" fontAlgn="base">
              <a:lnSpc>
                <a:spcPct val="150000"/>
              </a:lnSpc>
              <a:buAutoNum type="arabicPeriod"/>
            </a:pPr>
            <a:r>
              <a:rPr lang="zh-CN" altLang="en-US" sz="2800" strike="noStrike" noProof="1" dirty="0">
                <a:ea typeface="宋体" panose="02010600030101010101" pitchFamily="2" charset="-122"/>
              </a:rPr>
              <a:t>金融机构</a:t>
            </a:r>
            <a:endParaRPr lang="zh-CN" altLang="en-US" sz="2800" strike="noStrike" noProof="1" dirty="0">
              <a:ea typeface="宋体" panose="02010600030101010101" pitchFamily="2" charset="-122"/>
            </a:endParaRPr>
          </a:p>
          <a:p>
            <a:pPr marL="514350" indent="-514350" algn="l" fontAlgn="base">
              <a:lnSpc>
                <a:spcPct val="150000"/>
              </a:lnSpc>
              <a:buAutoNum type="arabicPeriod"/>
            </a:pPr>
            <a:r>
              <a:rPr lang="zh-CN" altLang="en-US" sz="2800" strike="noStrike" noProof="1" dirty="0">
                <a:ea typeface="宋体" panose="02010600030101010101" pitchFamily="2" charset="-122"/>
              </a:rPr>
              <a:t>政府监管者</a:t>
            </a:r>
            <a:endParaRPr lang="zh-CN" altLang="en-US" sz="2800" strike="noStrike" noProof="1" dirty="0">
              <a:ea typeface="宋体" panose="02010600030101010101" pitchFamily="2" charset="-122"/>
            </a:endParaRPr>
          </a:p>
          <a:p>
            <a:pPr marL="342900" indent="-342900" algn="l" fontAlgn="base"/>
            <a:endParaRPr lang="zh-CN" altLang="en-US" sz="2800" strike="noStrike" noProof="1" dirty="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7">
                                            <p:txEl>
                                              <p:charRg st="0" end="20"/>
                                            </p:txEl>
                                          </p:spTgt>
                                        </p:tgtEl>
                                        <p:attrNameLst>
                                          <p:attrName>style.visibility</p:attrName>
                                        </p:attrNameLst>
                                      </p:cBhvr>
                                      <p:to>
                                        <p:strVal val="visible"/>
                                      </p:to>
                                    </p:set>
                                    <p:animEffect transition="in" filter="dissolve">
                                      <p:cBhvr>
                                        <p:cTn id="7" dur="500"/>
                                        <p:tgtEl>
                                          <p:spTgt spid="6147">
                                            <p:txEl>
                                              <p:charRg st="0" end="2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7">
                                            <p:txEl>
                                              <p:charRg st="1" end="1"/>
                                            </p:txEl>
                                          </p:spTgt>
                                        </p:tgtEl>
                                        <p:attrNameLst>
                                          <p:attrName>style.visibility</p:attrName>
                                        </p:attrNameLst>
                                      </p:cBhvr>
                                      <p:to>
                                        <p:strVal val="visible"/>
                                      </p:to>
                                    </p:set>
                                    <p:animEffect transition="in" filter="dissolve">
                                      <p:cBhvr>
                                        <p:cTn id="12" dur="500"/>
                                        <p:tgtEl>
                                          <p:spTgt spid="6147">
                                            <p:txEl>
                                              <p:char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47">
                                            <p:txEl>
                                              <p:charRg st="2" end="2"/>
                                            </p:txEl>
                                          </p:spTgt>
                                        </p:tgtEl>
                                        <p:attrNameLst>
                                          <p:attrName>style.visibility</p:attrName>
                                        </p:attrNameLst>
                                      </p:cBhvr>
                                      <p:to>
                                        <p:strVal val="visible"/>
                                      </p:to>
                                    </p:set>
                                    <p:animEffect transition="in" filter="dissolve">
                                      <p:cBhvr>
                                        <p:cTn id="17" dur="500"/>
                                        <p:tgtEl>
                                          <p:spTgt spid="6147">
                                            <p:txEl>
                                              <p:char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147">
                                            <p:txEl>
                                              <p:charRg st="3" end="3"/>
                                            </p:txEl>
                                          </p:spTgt>
                                        </p:tgtEl>
                                        <p:attrNameLst>
                                          <p:attrName>style.visibility</p:attrName>
                                        </p:attrNameLst>
                                      </p:cBhvr>
                                      <p:to>
                                        <p:strVal val="visible"/>
                                      </p:to>
                                    </p:set>
                                    <p:animEffect transition="in" filter="dissolve">
                                      <p:cBhvr>
                                        <p:cTn id="22" dur="500"/>
                                        <p:tgtEl>
                                          <p:spTgt spid="6147">
                                            <p:txEl>
                                              <p:char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147">
                                            <p:txEl>
                                              <p:charRg st="4" end="4"/>
                                            </p:txEl>
                                          </p:spTgt>
                                        </p:tgtEl>
                                        <p:attrNameLst>
                                          <p:attrName>style.visibility</p:attrName>
                                        </p:attrNameLst>
                                      </p:cBhvr>
                                      <p:to>
                                        <p:strVal val="visible"/>
                                      </p:to>
                                    </p:set>
                                    <p:animEffect transition="in" filter="dissolve">
                                      <p:cBhvr>
                                        <p:cTn id="27" dur="500"/>
                                        <p:tgtEl>
                                          <p:spTgt spid="6147">
                                            <p:txEl>
                                              <p:char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ldLvl="2"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标题 6145"/>
          <p:cNvSpPr>
            <a:spLocks noGrp="1"/>
          </p:cNvSpPr>
          <p:nvPr>
            <p:ph type="title"/>
          </p:nvPr>
        </p:nvSpPr>
        <p:spPr>
          <a:xfrm>
            <a:off x="457200" y="381000"/>
            <a:ext cx="8229600" cy="1143000"/>
          </a:xfrm>
        </p:spPr>
        <p:txBody>
          <a:bodyPr anchor="ctr"/>
          <a:p>
            <a:pPr fontAlgn="base"/>
            <a:r>
              <a:rPr lang="zh-CN" altLang="en-US" sz="3200" strike="noStrike" noProof="1" dirty="0">
                <a:ea typeface="宋体" panose="02010600030101010101" pitchFamily="2" charset="-122"/>
              </a:rPr>
              <a:t>金融市场中信息的重要性</a:t>
            </a:r>
            <a:endParaRPr lang="zh-CN" altLang="en-US" sz="3200" strike="noStrike" noProof="1" dirty="0">
              <a:ea typeface="宋体" panose="02010600030101010101" pitchFamily="2" charset="-122"/>
            </a:endParaRPr>
          </a:p>
        </p:txBody>
      </p:sp>
      <p:sp>
        <p:nvSpPr>
          <p:cNvPr id="6147" name="文本占位符 6146"/>
          <p:cNvSpPr>
            <a:spLocks noGrp="1"/>
          </p:cNvSpPr>
          <p:nvPr>
            <p:ph idx="1"/>
          </p:nvPr>
        </p:nvSpPr>
        <p:spPr>
          <a:xfrm>
            <a:off x="342900" y="1600200"/>
            <a:ext cx="8229600" cy="4805363"/>
          </a:xfrm>
        </p:spPr>
        <p:txBody>
          <a:bodyPr/>
          <a:p>
            <a:pPr marL="342900" indent="-342900" fontAlgn="base"/>
            <a:r>
              <a:rPr lang="zh-CN" altLang="en-US" sz="2400" strike="noStrike" noProof="1" dirty="0">
                <a:ea typeface="宋体" panose="02010600030101010101" pitchFamily="2" charset="-122"/>
              </a:rPr>
              <a:t>企业、个人、政府以及金融机构经常需要进行金融决策</a:t>
            </a:r>
            <a:endParaRPr lang="zh-CN" altLang="en-US" sz="2400" strike="noStrike" noProof="1" dirty="0">
              <a:ea typeface="宋体" panose="02010600030101010101" pitchFamily="2" charset="-122"/>
            </a:endParaRPr>
          </a:p>
          <a:p>
            <a:pPr marL="342900" indent="-342900" fontAlgn="base"/>
            <a:r>
              <a:rPr lang="zh-CN" altLang="en-US" sz="2400" strike="noStrike" noProof="1" dirty="0">
                <a:ea typeface="宋体" panose="02010600030101010101" pitchFamily="2" charset="-122"/>
              </a:rPr>
              <a:t>正确的金融决策需要充分且可靠的金融信息</a:t>
            </a:r>
            <a:endParaRPr lang="zh-CN" altLang="en-US" sz="2400" strike="noStrike" noProof="1" dirty="0">
              <a:ea typeface="宋体" panose="02010600030101010101" pitchFamily="2" charset="-122"/>
            </a:endParaRPr>
          </a:p>
          <a:p>
            <a:pPr marL="342900" indent="-342900" fontAlgn="base"/>
            <a:r>
              <a:rPr lang="zh-CN" altLang="en-US" sz="2400" strike="noStrike" noProof="1" dirty="0">
                <a:ea typeface="宋体" panose="02010600030101010101" pitchFamily="2" charset="-122"/>
              </a:rPr>
              <a:t>金融决策者所依赖的主要信息包括：</a:t>
            </a:r>
            <a:endParaRPr lang="zh-CN" altLang="en-US"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信贷政策与利率的信息</a:t>
            </a:r>
            <a:endParaRPr lang="zh-CN" altLang="en-US"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债券价格和收益率信息</a:t>
            </a:r>
            <a:endParaRPr lang="zh-CN" altLang="en-US"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股票价格和股息率的信息</a:t>
            </a:r>
            <a:endParaRPr lang="zh-CN" altLang="en-US"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证券发行者的信息</a:t>
            </a:r>
            <a:endParaRPr lang="zh-CN" altLang="en-US"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整体的经济和金融状况的信息</a:t>
            </a:r>
            <a:endParaRPr lang="zh-CN" altLang="en-US" sz="2400" strike="noStrike" noProof="1" dirty="0">
              <a:ea typeface="宋体" panose="02010600030101010101" pitchFamily="2" charset="-122"/>
            </a:endParaRPr>
          </a:p>
          <a:p>
            <a:pPr marL="742950" lvl="1" indent="-285750" fontAlgn="base"/>
            <a:r>
              <a:rPr lang="zh-CN" altLang="en-US" sz="2400" strike="noStrike" noProof="1" dirty="0">
                <a:ea typeface="宋体" panose="02010600030101010101" pitchFamily="2" charset="-122"/>
              </a:rPr>
              <a:t>其他影响金融决策的信息</a:t>
            </a:r>
            <a:endParaRPr lang="zh-CN" altLang="en-US" sz="2400" strike="noStrike" noProof="1" dirty="0">
              <a:ea typeface="宋体" panose="02010600030101010101" pitchFamily="2" charset="-122"/>
            </a:endParaRPr>
          </a:p>
        </p:txBody>
      </p:sp>
      <p:sp>
        <p:nvSpPr>
          <p:cNvPr id="2" name="文本框 614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147">
                                            <p:txEl>
                                              <p:charRg st="0" end="20"/>
                                            </p:txEl>
                                          </p:spTgt>
                                        </p:tgtEl>
                                        <p:attrNameLst>
                                          <p:attrName>style.visibility</p:attrName>
                                        </p:attrNameLst>
                                      </p:cBhvr>
                                      <p:to>
                                        <p:strVal val="visible"/>
                                      </p:to>
                                    </p:set>
                                    <p:animEffect transition="in" filter="dissolve">
                                      <p:cBhvr>
                                        <p:cTn id="7" dur="500"/>
                                        <p:tgtEl>
                                          <p:spTgt spid="6147">
                                            <p:txEl>
                                              <p:charRg st="0" end="2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147">
                                            <p:txEl>
                                              <p:charRg st="20" end="39"/>
                                            </p:txEl>
                                          </p:spTgt>
                                        </p:tgtEl>
                                        <p:attrNameLst>
                                          <p:attrName>style.visibility</p:attrName>
                                        </p:attrNameLst>
                                      </p:cBhvr>
                                      <p:to>
                                        <p:strVal val="visible"/>
                                      </p:to>
                                    </p:set>
                                    <p:animEffect transition="in" filter="dissolve">
                                      <p:cBhvr>
                                        <p:cTn id="12" dur="500"/>
                                        <p:tgtEl>
                                          <p:spTgt spid="6147">
                                            <p:txEl>
                                              <p:charRg st="20" end="3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147">
                                            <p:txEl>
                                              <p:charRg st="39" end="48"/>
                                            </p:txEl>
                                          </p:spTgt>
                                        </p:tgtEl>
                                        <p:attrNameLst>
                                          <p:attrName>style.visibility</p:attrName>
                                        </p:attrNameLst>
                                      </p:cBhvr>
                                      <p:to>
                                        <p:strVal val="visible"/>
                                      </p:to>
                                    </p:set>
                                    <p:animEffect transition="in" filter="dissolve">
                                      <p:cBhvr>
                                        <p:cTn id="17" dur="500"/>
                                        <p:tgtEl>
                                          <p:spTgt spid="6147">
                                            <p:txEl>
                                              <p:charRg st="39" end="4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147">
                                            <p:txEl>
                                              <p:charRg st="48" end="57"/>
                                            </p:txEl>
                                          </p:spTgt>
                                        </p:tgtEl>
                                        <p:attrNameLst>
                                          <p:attrName>style.visibility</p:attrName>
                                        </p:attrNameLst>
                                      </p:cBhvr>
                                      <p:to>
                                        <p:strVal val="visible"/>
                                      </p:to>
                                    </p:set>
                                    <p:animEffect transition="in" filter="dissolve">
                                      <p:cBhvr>
                                        <p:cTn id="22" dur="500"/>
                                        <p:tgtEl>
                                          <p:spTgt spid="6147">
                                            <p:txEl>
                                              <p:charRg st="48" end="5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147">
                                            <p:txEl>
                                              <p:charRg st="57" end="66"/>
                                            </p:txEl>
                                          </p:spTgt>
                                        </p:tgtEl>
                                        <p:attrNameLst>
                                          <p:attrName>style.visibility</p:attrName>
                                        </p:attrNameLst>
                                      </p:cBhvr>
                                      <p:to>
                                        <p:strVal val="visible"/>
                                      </p:to>
                                    </p:set>
                                    <p:animEffect transition="in" filter="dissolve">
                                      <p:cBhvr>
                                        <p:cTn id="27" dur="500"/>
                                        <p:tgtEl>
                                          <p:spTgt spid="6147">
                                            <p:txEl>
                                              <p:charRg st="57" end="6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147">
                                            <p:txEl>
                                              <p:charRg st="66" end="77"/>
                                            </p:txEl>
                                          </p:spTgt>
                                        </p:tgtEl>
                                        <p:attrNameLst>
                                          <p:attrName>style.visibility</p:attrName>
                                        </p:attrNameLst>
                                      </p:cBhvr>
                                      <p:to>
                                        <p:strVal val="visible"/>
                                      </p:to>
                                    </p:set>
                                    <p:animEffect transition="in" filter="dissolve">
                                      <p:cBhvr>
                                        <p:cTn id="32" dur="500"/>
                                        <p:tgtEl>
                                          <p:spTgt spid="6147">
                                            <p:txEl>
                                              <p:charRg st="66" end="7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147">
                                            <p:txEl>
                                              <p:charRg st="77" end="105"/>
                                            </p:txEl>
                                          </p:spTgt>
                                        </p:tgtEl>
                                        <p:attrNameLst>
                                          <p:attrName>style.visibility</p:attrName>
                                        </p:attrNameLst>
                                      </p:cBhvr>
                                      <p:to>
                                        <p:strVal val="visible"/>
                                      </p:to>
                                    </p:set>
                                    <p:animEffect transition="in" filter="dissolve">
                                      <p:cBhvr>
                                        <p:cTn id="37" dur="500"/>
                                        <p:tgtEl>
                                          <p:spTgt spid="6147">
                                            <p:txEl>
                                              <p:charRg st="77" end="10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ldLvl="2"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副标题 2"/>
          <p:cNvSpPr>
            <a:spLocks noGrp="1"/>
          </p:cNvSpPr>
          <p:nvPr>
            <p:ph type="subTitle" idx="1"/>
          </p:nvPr>
        </p:nvSpPr>
        <p:spPr>
          <a:xfrm>
            <a:off x="750888" y="1819275"/>
            <a:ext cx="7564438" cy="4308475"/>
          </a:xfrm>
        </p:spPr>
        <p:txBody>
          <a:bodyPr/>
          <a:p>
            <a:pPr marL="457200" lvl="1" algn="l" fontAlgn="base"/>
            <a:r>
              <a:rPr lang="zh-CN" altLang="en-US" sz="2800" strike="noStrike" noProof="1" dirty="0">
                <a:ea typeface="宋体" panose="02010600030101010101" pitchFamily="2" charset="-122"/>
              </a:rPr>
              <a:t>两种对立的观点：</a:t>
            </a:r>
            <a:endParaRPr lang="zh-CN" altLang="en-US" sz="2800" strike="noStrike" noProof="1" dirty="0">
              <a:ea typeface="宋体" panose="02010600030101010101" pitchFamily="2" charset="-122"/>
            </a:endParaRPr>
          </a:p>
          <a:p>
            <a:pPr marL="742950" lvl="1" indent="-285750" algn="l" fontAlgn="base"/>
            <a:endParaRPr lang="zh-CN" altLang="en-US" sz="2400" strike="noStrike" noProof="1" dirty="0">
              <a:ea typeface="宋体" panose="02010600030101010101" pitchFamily="2" charset="-122"/>
            </a:endParaRPr>
          </a:p>
          <a:p>
            <a:pPr marL="800100" lvl="1" indent="-342900" algn="l" fontAlgn="base">
              <a:buFont typeface="Arial" panose="020B0604020202020204" pitchFamily="34" charset="0"/>
              <a:buChar char="•"/>
            </a:pPr>
            <a:r>
              <a:rPr lang="zh-CN" altLang="en-US" sz="2400" strike="noStrike" noProof="1" dirty="0">
                <a:ea typeface="宋体" panose="02010600030101010101" pitchFamily="2" charset="-122"/>
              </a:rPr>
              <a:t>有效市场假说（</a:t>
            </a:r>
            <a:r>
              <a:rPr lang="en-US" altLang="zh-CN" sz="2400" strike="noStrike" noProof="1" dirty="0">
                <a:ea typeface="宋体" panose="02010600030101010101" pitchFamily="2" charset="-122"/>
              </a:rPr>
              <a:t>EMH</a:t>
            </a:r>
            <a:r>
              <a:rPr lang="zh-CN" altLang="en-US" sz="2400" strike="noStrike" noProof="1" dirty="0">
                <a:ea typeface="宋体" panose="02010600030101010101" pitchFamily="2" charset="-122"/>
              </a:rPr>
              <a:t>）：有关贷款、证券和其他金融资产估值的信息能被所有借款人和贷款人以可忽略的成本获得。</a:t>
            </a:r>
            <a:endParaRPr lang="zh-CN" altLang="en-US" sz="2400" strike="noStrike" noProof="1" dirty="0">
              <a:ea typeface="宋体" panose="02010600030101010101" pitchFamily="2" charset="-122"/>
            </a:endParaRPr>
          </a:p>
          <a:p>
            <a:pPr marL="742950" lvl="1" indent="-285750" algn="l" fontAlgn="base"/>
            <a:endParaRPr lang="zh-CN" altLang="en-US" sz="2400" strike="noStrike" noProof="1" dirty="0">
              <a:ea typeface="宋体" panose="02010600030101010101" pitchFamily="2" charset="-122"/>
            </a:endParaRPr>
          </a:p>
          <a:p>
            <a:pPr marL="800100" lvl="1" indent="-342900" algn="l" fontAlgn="base">
              <a:buFont typeface="Arial" panose="020B0604020202020204" pitchFamily="34" charset="0"/>
              <a:buChar char="•"/>
            </a:pPr>
            <a:r>
              <a:rPr lang="zh-CN" altLang="en-US" sz="2400" strike="noStrike" noProof="1" dirty="0">
                <a:ea typeface="宋体" panose="02010600030101010101" pitchFamily="2" charset="-122"/>
              </a:rPr>
              <a:t>不对称信息假说（</a:t>
            </a:r>
            <a:r>
              <a:rPr lang="en-US" altLang="zh-CN" sz="2400" strike="noStrike" noProof="1" dirty="0">
                <a:ea typeface="宋体" panose="02010600030101010101" pitchFamily="2" charset="-122"/>
              </a:rPr>
              <a:t>AIH</a:t>
            </a:r>
            <a:r>
              <a:rPr lang="zh-CN" altLang="en-US" sz="2400" strike="noStrike" noProof="1" dirty="0">
                <a:ea typeface="宋体" panose="02010600030101010101" pitchFamily="2" charset="-122"/>
              </a:rPr>
              <a:t>）：金融市场在信息的可获得性和使用方面存在低效率。部分人具有信息优势，其他人为获得相关信息必须支付高额成本。</a:t>
            </a:r>
            <a:endParaRPr lang="zh-CN" altLang="en-US" sz="2400" strike="noStrike" noProof="1" dirty="0">
              <a:ea typeface="宋体" panose="02010600030101010101" pitchFamily="2" charset="-122"/>
            </a:endParaRPr>
          </a:p>
        </p:txBody>
      </p:sp>
      <p:sp>
        <p:nvSpPr>
          <p:cNvPr id="7170" name="标题 7169"/>
          <p:cNvSpPr>
            <a:spLocks noGrp="1"/>
          </p:cNvSpPr>
          <p:nvPr>
            <p:ph type="ctrTitle"/>
          </p:nvPr>
        </p:nvSpPr>
        <p:spPr>
          <a:xfrm>
            <a:off x="457200" y="381000"/>
            <a:ext cx="8229600" cy="1143000"/>
          </a:xfrm>
        </p:spPr>
        <p:txBody>
          <a:bodyPr anchor="ctr"/>
          <a:p>
            <a:pPr fontAlgn="base"/>
            <a:r>
              <a:rPr lang="en-US" altLang="zh-CN" sz="3200" strike="noStrike" noProof="1" dirty="0">
                <a:ea typeface="宋体" panose="02010600030101010101" pitchFamily="2" charset="-122"/>
              </a:rPr>
              <a:t>2. </a:t>
            </a:r>
            <a:r>
              <a:rPr lang="zh-CN" altLang="en-US" sz="3200" strike="noStrike" noProof="1" dirty="0">
                <a:ea typeface="宋体" panose="02010600030101010101" pitchFamily="2" charset="-122"/>
              </a:rPr>
              <a:t>有效市场假说</a:t>
            </a:r>
            <a:endParaRPr lang="zh-CN" altLang="en-US" sz="3200" strike="noStrike" noProof="1" dirty="0">
              <a:ea typeface="宋体" panose="02010600030101010101" pitchFamily="2" charset="-122"/>
            </a:endParaRPr>
          </a:p>
        </p:txBody>
      </p:sp>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标题 7169"/>
          <p:cNvSpPr>
            <a:spLocks noGrp="1"/>
          </p:cNvSpPr>
          <p:nvPr>
            <p:ph type="title"/>
          </p:nvPr>
        </p:nvSpPr>
        <p:spPr>
          <a:xfrm>
            <a:off x="457200" y="381000"/>
            <a:ext cx="8229600" cy="1143000"/>
          </a:xfrm>
        </p:spPr>
        <p:txBody>
          <a:bodyPr anchor="ctr"/>
          <a:p>
            <a:pPr fontAlgn="base"/>
            <a:r>
              <a:rPr lang="zh-CN" altLang="en-US" sz="3200" strike="noStrike" noProof="1" dirty="0">
                <a:ea typeface="宋体" panose="02010600030101010101" pitchFamily="2" charset="-122"/>
              </a:rPr>
              <a:t>关于有效市场假说</a:t>
            </a:r>
            <a:endParaRPr lang="zh-CN" altLang="en-US" sz="3200" strike="noStrike" noProof="1" dirty="0">
              <a:ea typeface="宋体" panose="02010600030101010101" pitchFamily="2" charset="-122"/>
            </a:endParaRPr>
          </a:p>
        </p:txBody>
      </p:sp>
      <p:sp>
        <p:nvSpPr>
          <p:cNvPr id="7171" name="文本占位符 7170"/>
          <p:cNvSpPr>
            <a:spLocks noGrp="1"/>
          </p:cNvSpPr>
          <p:nvPr>
            <p:ph idx="1"/>
          </p:nvPr>
        </p:nvSpPr>
        <p:spPr>
          <a:xfrm>
            <a:off x="469900" y="1689100"/>
            <a:ext cx="8229600" cy="3916363"/>
          </a:xfrm>
        </p:spPr>
        <p:txBody>
          <a:bodyPr/>
          <a:p>
            <a:pPr marL="342900" indent="-342900" fontAlgn="base"/>
            <a:r>
              <a:rPr lang="zh-CN" altLang="en-US" sz="2800" strike="noStrike" noProof="1" dirty="0">
                <a:ea typeface="宋体" panose="02010600030101010101" pitchFamily="2" charset="-122"/>
              </a:rPr>
              <a:t>有效市场假说的主要假设</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每个人都是理性的，每个个体投资者都能合理的运用与估值有关的信息进行决策</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市场上所有信息都被合理地利用</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不存在浪费或者误用的信息</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市场整体上不会持续存在错误的定价</a:t>
            </a:r>
            <a:endParaRPr lang="zh-CN" altLang="en-US" sz="2800" strike="noStrike" noProof="1" dirty="0">
              <a:ea typeface="宋体" panose="02010600030101010101" pitchFamily="2" charset="-122"/>
            </a:endParaRPr>
          </a:p>
        </p:txBody>
      </p:sp>
      <p:pic>
        <p:nvPicPr>
          <p:cNvPr id="7172" name="图片 7171" descr="MARKDOWN"/>
          <p:cNvPicPr>
            <a:picLocks noChangeAspect="1"/>
          </p:cNvPicPr>
          <p:nvPr/>
        </p:nvPicPr>
        <p:blipFill>
          <a:blip r:embed="rId1"/>
          <a:stretch>
            <a:fillRect/>
          </a:stretch>
        </p:blipFill>
        <p:spPr>
          <a:xfrm>
            <a:off x="6807200" y="4864100"/>
            <a:ext cx="2057400" cy="1825625"/>
          </a:xfrm>
          <a:prstGeom prst="rect">
            <a:avLst/>
          </a:prstGeom>
          <a:solidFill>
            <a:srgbClr val="FFFFFF"/>
          </a:solidFill>
          <a:ln w="9525">
            <a:noFill/>
          </a:ln>
        </p:spPr>
      </p:pic>
      <p:sp>
        <p:nvSpPr>
          <p:cNvPr id="8196" name="文本框 7172"/>
          <p:cNvSpPr txBox="1"/>
          <p:nvPr/>
        </p:nvSpPr>
        <p:spPr>
          <a:xfrm>
            <a:off x="8401050" y="660241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1">
                                            <p:txEl>
                                              <p:charRg st="0" end="6"/>
                                            </p:txEl>
                                          </p:spTgt>
                                        </p:tgtEl>
                                        <p:attrNameLst>
                                          <p:attrName>style.visibility</p:attrName>
                                        </p:attrNameLst>
                                      </p:cBhvr>
                                      <p:to>
                                        <p:strVal val="visible"/>
                                      </p:to>
                                    </p:set>
                                    <p:animEffect transition="in" filter="dissolve">
                                      <p:cBhvr>
                                        <p:cTn id="7" dur="500"/>
                                        <p:tgtEl>
                                          <p:spTgt spid="7171">
                                            <p:txEl>
                                              <p:charRg st="0" end="6"/>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171">
                                            <p:txEl>
                                              <p:charRg st="6" end="40"/>
                                            </p:txEl>
                                          </p:spTgt>
                                        </p:tgtEl>
                                        <p:attrNameLst>
                                          <p:attrName>style.visibility</p:attrName>
                                        </p:attrNameLst>
                                      </p:cBhvr>
                                      <p:to>
                                        <p:strVal val="visible"/>
                                      </p:to>
                                    </p:set>
                                    <p:animEffect transition="in" filter="dissolve">
                                      <p:cBhvr>
                                        <p:cTn id="10" dur="500"/>
                                        <p:tgtEl>
                                          <p:spTgt spid="7171">
                                            <p:txEl>
                                              <p:charRg st="6" end="4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171">
                                            <p:txEl>
                                              <p:charRg st="40" end="52"/>
                                            </p:txEl>
                                          </p:spTgt>
                                        </p:tgtEl>
                                        <p:attrNameLst>
                                          <p:attrName>style.visibility</p:attrName>
                                        </p:attrNameLst>
                                      </p:cBhvr>
                                      <p:to>
                                        <p:strVal val="visible"/>
                                      </p:to>
                                    </p:set>
                                    <p:animEffect transition="in" filter="dissolve">
                                      <p:cBhvr>
                                        <p:cTn id="15" dur="500"/>
                                        <p:tgtEl>
                                          <p:spTgt spid="7171">
                                            <p:txEl>
                                              <p:charRg st="40" end="5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171">
                                            <p:txEl>
                                              <p:charRg st="52" end="69"/>
                                            </p:txEl>
                                          </p:spTgt>
                                        </p:tgtEl>
                                        <p:attrNameLst>
                                          <p:attrName>style.visibility</p:attrName>
                                        </p:attrNameLst>
                                      </p:cBhvr>
                                      <p:to>
                                        <p:strVal val="visible"/>
                                      </p:to>
                                    </p:set>
                                    <p:animEffect transition="in" filter="dissolve">
                                      <p:cBhvr>
                                        <p:cTn id="18" dur="500"/>
                                        <p:tgtEl>
                                          <p:spTgt spid="7171">
                                            <p:txEl>
                                              <p:charRg st="52" end="69"/>
                                            </p:txEl>
                                          </p:spTgt>
                                        </p:tgtEl>
                                      </p:cBhvr>
                                    </p:animEffect>
                                  </p:childTnLst>
                                </p:cTn>
                              </p:par>
                            </p:childTnLst>
                          </p:cTn>
                        </p:par>
                        <p:par>
                          <p:cTn id="19" fill="hold">
                            <p:stCondLst>
                              <p:cond delay="500"/>
                            </p:stCondLst>
                            <p:childTnLst>
                              <p:par>
                                <p:cTn id="20" presetID="1" presetClass="entr" presetSubtype="0" fill="hold" nodeType="afterEffect">
                                  <p:stCondLst>
                                    <p:cond delay="0"/>
                                  </p:stCondLst>
                                  <p:childTnLst>
                                    <p:set>
                                      <p:cBhvr>
                                        <p:cTn id="21" dur="1" fill="hold">
                                          <p:stCondLst>
                                            <p:cond delay="499"/>
                                          </p:stCondLst>
                                        </p:cTn>
                                        <p:tgtEl>
                                          <p:spTgt spid="71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xfrm>
            <a:off x="457200" y="241300"/>
            <a:ext cx="8229600" cy="1138238"/>
          </a:xfrm>
        </p:spPr>
        <p:txBody>
          <a:bodyPr anchor="ctr"/>
          <a:p>
            <a:pPr fontAlgn="base"/>
            <a:r>
              <a:rPr lang="zh-CN" altLang="en-US" sz="3200" strike="noStrike" noProof="1" dirty="0">
                <a:ea typeface="宋体" panose="02010600030101010101" pitchFamily="2" charset="-122"/>
              </a:rPr>
              <a:t>关于有效市场假说</a:t>
            </a:r>
            <a:endParaRPr lang="zh-CN" altLang="en-US" sz="3200" strike="noStrike" noProof="1" dirty="0">
              <a:ea typeface="宋体" panose="02010600030101010101" pitchFamily="2" charset="-122"/>
            </a:endParaRPr>
          </a:p>
        </p:txBody>
      </p:sp>
      <p:sp>
        <p:nvSpPr>
          <p:cNvPr id="8195" name="文本占位符 8194"/>
          <p:cNvSpPr>
            <a:spLocks noGrp="1"/>
          </p:cNvSpPr>
          <p:nvPr>
            <p:ph idx="1"/>
          </p:nvPr>
        </p:nvSpPr>
        <p:spPr>
          <a:xfrm>
            <a:off x="457200" y="1524000"/>
            <a:ext cx="8229600" cy="5122863"/>
          </a:xfrm>
        </p:spPr>
        <p:txBody>
          <a:bodyPr/>
          <a:p>
            <a:pPr marL="342900" indent="-342900" fontAlgn="base"/>
            <a:r>
              <a:rPr lang="zh-CN" altLang="en-US" strike="noStrike" noProof="1" dirty="0">
                <a:ea typeface="宋体" panose="02010600030101010101" pitchFamily="2" charset="-122"/>
              </a:rPr>
              <a:t>金融市场为什么是有效的？</a:t>
            </a:r>
            <a:endParaRPr lang="zh-CN" altLang="en-US"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金融市场存在大量聪明的投资者，他们追求利润最大化且消息灵通，因此：</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市场不会长期存在可赚钱的资产交易；</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没有被系统定价错误的资产；</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预期收益率的任何短暂偏离都会快速的被消除；</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每种金融资产都会形成一个与其风险水平相对应的一般的、正常的或者可预期的收益率；</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资产价格的变化只与新的信息相关；</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金融资产的价格不可能始终被预测到；</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一项资产的当前价格是其预期基本价值的最优估计。</a:t>
            </a:r>
            <a:endParaRPr lang="zh-CN" altLang="en-US" strike="noStrike" noProof="1" dirty="0">
              <a:ea typeface="宋体" panose="02010600030101010101" pitchFamily="2" charset="-122"/>
            </a:endParaRPr>
          </a:p>
        </p:txBody>
      </p:sp>
      <p:sp>
        <p:nvSpPr>
          <p:cNvPr id="9219" name="文本框 819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标题 9217"/>
          <p:cNvSpPr>
            <a:spLocks noGrp="1"/>
          </p:cNvSpPr>
          <p:nvPr>
            <p:ph type="title"/>
          </p:nvPr>
        </p:nvSpPr>
        <p:spPr>
          <a:xfrm>
            <a:off x="457200" y="304800"/>
            <a:ext cx="8229600" cy="1295400"/>
          </a:xfrm>
        </p:spPr>
        <p:txBody>
          <a:bodyPr anchor="ctr"/>
          <a:p>
            <a:pPr fontAlgn="base"/>
            <a:r>
              <a:rPr lang="zh-CN" altLang="en-US" sz="3200" strike="noStrike" noProof="1" dirty="0">
                <a:ea typeface="宋体" panose="02010600030101010101" pitchFamily="2" charset="-122"/>
              </a:rPr>
              <a:t>关于有效市场假说</a:t>
            </a:r>
            <a:endParaRPr lang="zh-CN" altLang="en-US" sz="3200" strike="noStrike" noProof="1" dirty="0">
              <a:ea typeface="宋体" panose="02010600030101010101" pitchFamily="2" charset="-122"/>
            </a:endParaRPr>
          </a:p>
        </p:txBody>
      </p:sp>
      <p:sp>
        <p:nvSpPr>
          <p:cNvPr id="9219" name="文本占位符 9218"/>
          <p:cNvSpPr>
            <a:spLocks noGrp="1"/>
          </p:cNvSpPr>
          <p:nvPr>
            <p:ph idx="1"/>
          </p:nvPr>
        </p:nvSpPr>
        <p:spPr>
          <a:xfrm>
            <a:off x="457200" y="1676400"/>
            <a:ext cx="8229600" cy="4449763"/>
          </a:xfrm>
        </p:spPr>
        <p:txBody>
          <a:bodyPr/>
          <a:p>
            <a:pPr marL="342900" indent="-342900" fontAlgn="base"/>
            <a:r>
              <a:rPr lang="zh-CN" altLang="en-US" strike="noStrike" noProof="1" dirty="0">
                <a:solidFill>
                  <a:schemeClr val="accent5">
                    <a:lumMod val="20000"/>
                    <a:lumOff val="80000"/>
                  </a:schemeClr>
                </a:solidFill>
                <a:ea typeface="宋体" panose="02010600030101010101" pitchFamily="2" charset="-122"/>
              </a:rPr>
              <a:t>有效市场假说成立的重要条件：与贷款、证券或其他金融资产定价（估值）有关的信息能被所有市场参与者以可以忽略的成本获得。</a:t>
            </a:r>
            <a:endParaRPr lang="zh-CN" altLang="en-US" strike="noStrike" noProof="1" dirty="0">
              <a:solidFill>
                <a:schemeClr val="accent5">
                  <a:lumMod val="20000"/>
                  <a:lumOff val="80000"/>
                </a:schemeClr>
              </a:solidFill>
              <a:ea typeface="宋体" panose="02010600030101010101" pitchFamily="2" charset="-122"/>
            </a:endParaRPr>
          </a:p>
          <a:p>
            <a:pPr marL="342900" indent="-342900" fontAlgn="base"/>
            <a:r>
              <a:rPr lang="zh-CN" altLang="en-US" strike="noStrike" noProof="1" dirty="0">
                <a:ea typeface="宋体" panose="02010600030101010101" pitchFamily="2" charset="-122"/>
              </a:rPr>
              <a:t>有效市场假说的重要贡献：金融资产的当前价格是对相关信息的最佳反映；当前市场价格是对资产预期基本价值的最好估计。</a:t>
            </a:r>
            <a:endParaRPr lang="zh-CN" altLang="en-US" strike="noStrike" noProof="1" dirty="0">
              <a:ea typeface="宋体" panose="02010600030101010101" pitchFamily="2" charset="-122"/>
            </a:endParaRPr>
          </a:p>
        </p:txBody>
      </p:sp>
      <p:sp>
        <p:nvSpPr>
          <p:cNvPr id="10243" name="文本框 9220"/>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19">
                                            <p:txEl>
                                              <p:charRg st="0" end="60"/>
                                            </p:txEl>
                                          </p:spTgt>
                                        </p:tgtEl>
                                        <p:attrNameLst>
                                          <p:attrName>style.visibility</p:attrName>
                                        </p:attrNameLst>
                                      </p:cBhvr>
                                      <p:to>
                                        <p:strVal val="visible"/>
                                      </p:to>
                                    </p:set>
                                    <p:animEffect transition="in" filter="dissolve">
                                      <p:cBhvr>
                                        <p:cTn id="7" dur="500"/>
                                        <p:tgtEl>
                                          <p:spTgt spid="9219">
                                            <p:txEl>
                                              <p:charRg st="0" end="6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p:cNvSpPr>
          <p:nvPr>
            <p:ph type="title"/>
          </p:nvPr>
        </p:nvSpPr>
        <p:spPr>
          <a:xfrm>
            <a:off x="457200" y="457200"/>
            <a:ext cx="8229600" cy="1143000"/>
          </a:xfrm>
        </p:spPr>
        <p:txBody>
          <a:bodyPr anchor="ctr"/>
          <a:p>
            <a:pPr fontAlgn="base"/>
            <a:r>
              <a:rPr lang="en-US" altLang="zh-CN" sz="3200" strike="noStrike" noProof="1" dirty="0">
                <a:ea typeface="宋体" panose="02010600030101010101" pitchFamily="2" charset="-122"/>
              </a:rPr>
              <a:t>3. </a:t>
            </a:r>
            <a:r>
              <a:rPr lang="zh-CN" altLang="en-US" sz="3200" strike="noStrike" noProof="1" dirty="0">
                <a:ea typeface="宋体" panose="02010600030101010101" pitchFamily="2" charset="-122"/>
              </a:rPr>
              <a:t>有效市场假说的三种形式</a:t>
            </a:r>
            <a:endParaRPr lang="zh-CN" altLang="en-US" sz="3200" strike="noStrike" noProof="1" dirty="0">
              <a:ea typeface="宋体" panose="02010600030101010101" pitchFamily="2" charset="-122"/>
            </a:endParaRPr>
          </a:p>
        </p:txBody>
      </p:sp>
      <p:sp>
        <p:nvSpPr>
          <p:cNvPr id="10243" name="文本占位符 10242"/>
          <p:cNvSpPr>
            <a:spLocks noGrp="1"/>
          </p:cNvSpPr>
          <p:nvPr>
            <p:ph idx="1"/>
          </p:nvPr>
        </p:nvSpPr>
        <p:spPr>
          <a:xfrm>
            <a:off x="457200" y="1625600"/>
            <a:ext cx="8229600" cy="4500563"/>
          </a:xfrm>
        </p:spPr>
        <p:txBody>
          <a:bodyPr/>
          <a:p>
            <a:pPr marL="342900" indent="-342900" fontAlgn="base"/>
            <a:r>
              <a:rPr lang="zh-CN" altLang="en-US" b="0" strike="noStrike" noProof="1" dirty="0">
                <a:ea typeface="宋体" panose="02010600030101010101" pitchFamily="2" charset="-122"/>
              </a:rPr>
              <a:t>基于信息的可获得性和信息成本的不同，有效市场假说存在三种基本形式：</a:t>
            </a:r>
            <a:endParaRPr lang="zh-CN" altLang="en-US" b="0"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弱有效市场假说</a:t>
            </a:r>
            <a:r>
              <a:rPr lang="zh-CN" altLang="en-US" b="0" strike="noStrike" noProof="1" dirty="0">
                <a:ea typeface="宋体" panose="02010600030101010101" pitchFamily="2" charset="-122"/>
              </a:rPr>
              <a:t>：金融资产的当前价格已经反映了它所有的历史信息，包括历史价格和过去的交易量信息。</a:t>
            </a:r>
            <a:endParaRPr lang="zh-CN" altLang="en-US" b="0"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半强有效市场假说</a:t>
            </a:r>
            <a:r>
              <a:rPr lang="zh-CN" altLang="en-US" b="0" i="1" strike="noStrike" noProof="1" dirty="0">
                <a:ea typeface="宋体" panose="02010600030101010101" pitchFamily="2" charset="-122"/>
              </a:rPr>
              <a:t>：</a:t>
            </a:r>
            <a:r>
              <a:rPr lang="zh-CN" altLang="en-US" b="0" strike="noStrike" noProof="1" dirty="0">
                <a:ea typeface="宋体" panose="02010600030101010101" pitchFamily="2" charset="-122"/>
              </a:rPr>
              <a:t>金融资产的当前价格已经反映了所有公开的可获得的相关信息。</a:t>
            </a:r>
            <a:endParaRPr lang="zh-CN" altLang="en-US" b="0"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强有效市场假说</a:t>
            </a:r>
            <a:r>
              <a:rPr lang="zh-CN" altLang="en-US" b="0" i="1" strike="noStrike" noProof="1" dirty="0">
                <a:ea typeface="宋体" panose="02010600030101010101" pitchFamily="2" charset="-122"/>
              </a:rPr>
              <a:t>：</a:t>
            </a:r>
            <a:r>
              <a:rPr lang="zh-CN" altLang="en-US" b="0" strike="noStrike" noProof="1" dirty="0">
                <a:ea typeface="宋体" panose="02010600030101010101" pitchFamily="2" charset="-122"/>
              </a:rPr>
              <a:t>金融资产的当前价格已经包含了所有公开的和未公开（私人）的相关信息。</a:t>
            </a:r>
            <a:endParaRPr lang="zh-CN" altLang="en-US" b="0" strike="noStrike" noProof="1" dirty="0">
              <a:ea typeface="宋体" panose="02010600030101010101" pitchFamily="2" charset="-122"/>
            </a:endParaRPr>
          </a:p>
        </p:txBody>
      </p:sp>
      <p:sp>
        <p:nvSpPr>
          <p:cNvPr id="11267" name="文本框 1024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243">
                                            <p:txEl>
                                              <p:charRg st="0" end="52"/>
                                            </p:txEl>
                                          </p:spTgt>
                                        </p:tgtEl>
                                        <p:attrNameLst>
                                          <p:attrName>style.visibility</p:attrName>
                                        </p:attrNameLst>
                                      </p:cBhvr>
                                      <p:to>
                                        <p:strVal val="visible"/>
                                      </p:to>
                                    </p:set>
                                    <p:animEffect transition="in" filter="dissolve">
                                      <p:cBhvr>
                                        <p:cTn id="7" dur="500"/>
                                        <p:tgtEl>
                                          <p:spTgt spid="10243">
                                            <p:txEl>
                                              <p:charRg st="0" end="5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1265"/>
          <p:cNvSpPr>
            <a:spLocks noGrp="1"/>
          </p:cNvSpPr>
          <p:nvPr>
            <p:ph type="title"/>
          </p:nvPr>
        </p:nvSpPr>
        <p:spPr>
          <a:xfrm>
            <a:off x="457200" y="381000"/>
            <a:ext cx="8229600" cy="1143000"/>
          </a:xfrm>
        </p:spPr>
        <p:txBody>
          <a:bodyPr anchor="ctr"/>
          <a:p>
            <a:pPr fontAlgn="base"/>
            <a:r>
              <a:rPr lang="en-US" altLang="zh-CN" sz="3200" strike="noStrike" noProof="1" dirty="0">
                <a:ea typeface="宋体" panose="02010600030101010101" pitchFamily="2" charset="-122"/>
              </a:rPr>
              <a:t>4. </a:t>
            </a:r>
            <a:r>
              <a:rPr lang="zh-CN" altLang="en-US" sz="3200" strike="noStrike" noProof="1" dirty="0">
                <a:ea typeface="宋体" panose="02010600030101010101" pitchFamily="2" charset="-122"/>
              </a:rPr>
              <a:t>现实中金融市场是有效的吗</a:t>
            </a:r>
            <a:r>
              <a:rPr lang="en-US" altLang="zh-CN" sz="3200" strike="noStrike" noProof="1" dirty="0">
                <a:ea typeface="宋体" panose="02010600030101010101" pitchFamily="2" charset="-122"/>
              </a:rPr>
              <a:t>?</a:t>
            </a:r>
            <a:endParaRPr lang="zh-CN" altLang="en-US" sz="3200" strike="noStrike" noProof="1" dirty="0">
              <a:ea typeface="宋体" panose="02010600030101010101" pitchFamily="2" charset="-122"/>
            </a:endParaRPr>
          </a:p>
        </p:txBody>
      </p:sp>
      <p:sp>
        <p:nvSpPr>
          <p:cNvPr id="11267" name="文本占位符 11266"/>
          <p:cNvSpPr>
            <a:spLocks noGrp="1"/>
          </p:cNvSpPr>
          <p:nvPr>
            <p:ph idx="1"/>
          </p:nvPr>
        </p:nvSpPr>
        <p:spPr>
          <a:xfrm>
            <a:off x="457200" y="1600200"/>
            <a:ext cx="8229600" cy="4754563"/>
          </a:xfrm>
        </p:spPr>
        <p:txBody>
          <a:bodyPr/>
          <a:p>
            <a:pPr marL="342900" indent="-342900" fontAlgn="base"/>
            <a:r>
              <a:rPr lang="zh-CN" altLang="en-US" sz="2800" strike="noStrike" noProof="1" dirty="0">
                <a:ea typeface="宋体" panose="02010600030101010101" pitchFamily="2" charset="-122"/>
              </a:rPr>
              <a:t>经验证据</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来源于大量反复的调查和实证研究；</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倾向于支持弱有效市场假说和半强有效市场假说。</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但关于强有效市场假说则存在激烈的争论，因为</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内幕交易活动的存在；</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金融体系中明显存在着零散的不对称分布的特别信息。</a:t>
            </a:r>
            <a:endParaRPr lang="zh-CN" altLang="en-US" sz="2800" strike="noStrike" noProof="1" dirty="0">
              <a:ea typeface="宋体" panose="02010600030101010101" pitchFamily="2" charset="-122"/>
            </a:endParaRPr>
          </a:p>
        </p:txBody>
      </p:sp>
      <p:sp>
        <p:nvSpPr>
          <p:cNvPr id="12291" name="文本框 1126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67">
                                            <p:txEl>
                                              <p:charRg st="0" end="3"/>
                                            </p:txEl>
                                          </p:spTgt>
                                        </p:tgtEl>
                                        <p:attrNameLst>
                                          <p:attrName>style.visibility</p:attrName>
                                        </p:attrNameLst>
                                      </p:cBhvr>
                                      <p:to>
                                        <p:strVal val="visible"/>
                                      </p:to>
                                    </p:set>
                                    <p:animEffect transition="in" filter="dissolve">
                                      <p:cBhvr>
                                        <p:cTn id="7" dur="500"/>
                                        <p:tgtEl>
                                          <p:spTgt spid="11267">
                                            <p:txEl>
                                              <p:charRg st="0" end="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267">
                                            <p:txEl>
                                              <p:charRg st="3" end="19"/>
                                            </p:txEl>
                                          </p:spTgt>
                                        </p:tgtEl>
                                        <p:attrNameLst>
                                          <p:attrName>style.visibility</p:attrName>
                                        </p:attrNameLst>
                                      </p:cBhvr>
                                      <p:to>
                                        <p:strVal val="visible"/>
                                      </p:to>
                                    </p:set>
                                    <p:animEffect transition="in" filter="dissolve">
                                      <p:cBhvr>
                                        <p:cTn id="10" dur="500"/>
                                        <p:tgtEl>
                                          <p:spTgt spid="11267">
                                            <p:txEl>
                                              <p:charRg st="3" end="19"/>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267">
                                            <p:txEl>
                                              <p:charRg st="19" end="41"/>
                                            </p:txEl>
                                          </p:spTgt>
                                        </p:tgtEl>
                                        <p:attrNameLst>
                                          <p:attrName>style.visibility</p:attrName>
                                        </p:attrNameLst>
                                      </p:cBhvr>
                                      <p:to>
                                        <p:strVal val="visible"/>
                                      </p:to>
                                    </p:set>
                                    <p:animEffect transition="in" filter="dissolve">
                                      <p:cBhvr>
                                        <p:cTn id="13" dur="500"/>
                                        <p:tgtEl>
                                          <p:spTgt spid="11267">
                                            <p:txEl>
                                              <p:charRg st="19" end="4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1267">
                                            <p:txEl>
                                              <p:charRg st="41" end="64"/>
                                            </p:txEl>
                                          </p:spTgt>
                                        </p:tgtEl>
                                        <p:attrNameLst>
                                          <p:attrName>style.visibility</p:attrName>
                                        </p:attrNameLst>
                                      </p:cBhvr>
                                      <p:to>
                                        <p:strVal val="visible"/>
                                      </p:to>
                                    </p:set>
                                    <p:animEffect transition="in" filter="dissolve">
                                      <p:cBhvr>
                                        <p:cTn id="18" dur="500"/>
                                        <p:tgtEl>
                                          <p:spTgt spid="11267">
                                            <p:txEl>
                                              <p:charRg st="41" end="64"/>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1267">
                                            <p:txEl>
                                              <p:charRg st="64" end="74"/>
                                            </p:txEl>
                                          </p:spTgt>
                                        </p:tgtEl>
                                        <p:attrNameLst>
                                          <p:attrName>style.visibility</p:attrName>
                                        </p:attrNameLst>
                                      </p:cBhvr>
                                      <p:to>
                                        <p:strVal val="visible"/>
                                      </p:to>
                                    </p:set>
                                    <p:animEffect transition="in" filter="dissolve">
                                      <p:cBhvr>
                                        <p:cTn id="21" dur="500"/>
                                        <p:tgtEl>
                                          <p:spTgt spid="11267">
                                            <p:txEl>
                                              <p:charRg st="64" end="7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1267">
                                            <p:txEl>
                                              <p:charRg st="74" end="98"/>
                                            </p:txEl>
                                          </p:spTgt>
                                        </p:tgtEl>
                                        <p:attrNameLst>
                                          <p:attrName>style.visibility</p:attrName>
                                        </p:attrNameLst>
                                      </p:cBhvr>
                                      <p:to>
                                        <p:strVal val="visible"/>
                                      </p:to>
                                    </p:set>
                                    <p:animEffect transition="in" filter="dissolve">
                                      <p:cBhvr>
                                        <p:cTn id="24" dur="500"/>
                                        <p:tgtEl>
                                          <p:spTgt spid="11267">
                                            <p:txEl>
                                              <p:charRg st="74" end="9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标题 13313"/>
          <p:cNvSpPr>
            <a:spLocks noGrp="1"/>
          </p:cNvSpPr>
          <p:nvPr>
            <p:ph type="title"/>
          </p:nvPr>
        </p:nvSpPr>
        <p:spPr>
          <a:xfrm>
            <a:off x="457200" y="381000"/>
            <a:ext cx="8229600" cy="1143000"/>
          </a:xfrm>
        </p:spPr>
        <p:txBody>
          <a:bodyPr anchor="ctr"/>
          <a:p>
            <a:pPr fontAlgn="base"/>
            <a:r>
              <a:rPr lang="en-US" altLang="zh-CN" sz="3200" strike="noStrike" noProof="1" dirty="0">
                <a:ea typeface="宋体" panose="02010600030101010101" pitchFamily="2" charset="-122"/>
              </a:rPr>
              <a:t>5. </a:t>
            </a:r>
            <a:r>
              <a:rPr lang="zh-CN" altLang="en-US" sz="3200" strike="noStrike" noProof="1" dirty="0">
                <a:ea typeface="宋体" panose="02010600030101010101" pitchFamily="2" charset="-122"/>
              </a:rPr>
              <a:t>什么影响了有效市场的实现</a:t>
            </a:r>
            <a:r>
              <a:rPr lang="en-US" altLang="zh-CN" sz="3200" strike="noStrike" noProof="1" dirty="0">
                <a:ea typeface="宋体" panose="02010600030101010101" pitchFamily="2" charset="-122"/>
              </a:rPr>
              <a:t>?</a:t>
            </a:r>
            <a:endParaRPr lang="en-US" altLang="zh-CN" sz="3200" strike="noStrike" noProof="1" dirty="0">
              <a:ea typeface="宋体" panose="02010600030101010101" pitchFamily="2" charset="-122"/>
            </a:endParaRPr>
          </a:p>
        </p:txBody>
      </p:sp>
      <p:sp>
        <p:nvSpPr>
          <p:cNvPr id="13315" name="文本占位符 13314"/>
          <p:cNvSpPr>
            <a:spLocks noGrp="1"/>
          </p:cNvSpPr>
          <p:nvPr>
            <p:ph idx="1"/>
          </p:nvPr>
        </p:nvSpPr>
        <p:spPr>
          <a:xfrm>
            <a:off x="228600" y="1701800"/>
            <a:ext cx="8458200" cy="5156200"/>
          </a:xfrm>
        </p:spPr>
        <p:txBody>
          <a:bodyPr/>
          <a:p>
            <a:pPr marL="342900" indent="-342900" fontAlgn="base"/>
            <a:r>
              <a:rPr lang="zh-CN" altLang="en-US" sz="2800" strike="noStrike" noProof="1" dirty="0">
                <a:ea typeface="宋体" panose="02010600030101010101" pitchFamily="2" charset="-122"/>
              </a:rPr>
              <a:t>内幕人员</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与重要决策和重要信息有关的人员</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比普通市场参与者有明显信息优势</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内幕交易</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内幕人员直接或间接从事的交易</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这些交易活动可能直接侵害了其他投资者利益</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交易依据的是有明显优势的内幕信息或特权</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交易中可能使用了被禁止的人为操纵或欺骗手段</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法律意义上，内幕人员的交易活动并非都违法</a:t>
            </a:r>
            <a:endParaRPr lang="zh-CN" altLang="en-US" sz="2800" strike="noStrike" noProof="1" dirty="0">
              <a:ea typeface="宋体" panose="02010600030101010101" pitchFamily="2" charset="-122"/>
            </a:endParaRPr>
          </a:p>
        </p:txBody>
      </p:sp>
      <p:sp>
        <p:nvSpPr>
          <p:cNvPr id="2" name="文本框 1331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15">
                                            <p:txEl>
                                              <p:charRg st="0" end="5"/>
                                            </p:txEl>
                                          </p:spTgt>
                                        </p:tgtEl>
                                        <p:attrNameLst>
                                          <p:attrName>style.visibility</p:attrName>
                                        </p:attrNameLst>
                                      </p:cBhvr>
                                      <p:to>
                                        <p:strVal val="visible"/>
                                      </p:to>
                                    </p:set>
                                    <p:animEffect transition="in" filter="dissolve">
                                      <p:cBhvr>
                                        <p:cTn id="7" dur="500"/>
                                        <p:tgtEl>
                                          <p:spTgt spid="13315">
                                            <p:txEl>
                                              <p:charRg st="0" end="5"/>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315">
                                            <p:txEl>
                                              <p:charRg st="5" end="21"/>
                                            </p:txEl>
                                          </p:spTgt>
                                        </p:tgtEl>
                                        <p:attrNameLst>
                                          <p:attrName>style.visibility</p:attrName>
                                        </p:attrNameLst>
                                      </p:cBhvr>
                                      <p:to>
                                        <p:strVal val="visible"/>
                                      </p:to>
                                    </p:set>
                                    <p:animEffect transition="in" filter="dissolve">
                                      <p:cBhvr>
                                        <p:cTn id="10" dur="500"/>
                                        <p:tgtEl>
                                          <p:spTgt spid="13315">
                                            <p:txEl>
                                              <p:charRg st="5" end="2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315">
                                            <p:txEl>
                                              <p:charRg st="21" end="33"/>
                                            </p:txEl>
                                          </p:spTgt>
                                        </p:tgtEl>
                                        <p:attrNameLst>
                                          <p:attrName>style.visibility</p:attrName>
                                        </p:attrNameLst>
                                      </p:cBhvr>
                                      <p:to>
                                        <p:strVal val="visible"/>
                                      </p:to>
                                    </p:set>
                                    <p:animEffect transition="in" filter="dissolve">
                                      <p:cBhvr>
                                        <p:cTn id="13" dur="500"/>
                                        <p:tgtEl>
                                          <p:spTgt spid="13315">
                                            <p:txEl>
                                              <p:charRg st="21" end="3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3315">
                                            <p:txEl>
                                              <p:charRg st="33" end="38"/>
                                            </p:txEl>
                                          </p:spTgt>
                                        </p:tgtEl>
                                        <p:attrNameLst>
                                          <p:attrName>style.visibility</p:attrName>
                                        </p:attrNameLst>
                                      </p:cBhvr>
                                      <p:to>
                                        <p:strVal val="visible"/>
                                      </p:to>
                                    </p:set>
                                    <p:animEffect transition="in" filter="dissolve">
                                      <p:cBhvr>
                                        <p:cTn id="18" dur="500"/>
                                        <p:tgtEl>
                                          <p:spTgt spid="13315">
                                            <p:txEl>
                                              <p:charRg st="33" end="38"/>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3315">
                                            <p:txEl>
                                              <p:charRg st="38" end="54"/>
                                            </p:txEl>
                                          </p:spTgt>
                                        </p:tgtEl>
                                        <p:attrNameLst>
                                          <p:attrName>style.visibility</p:attrName>
                                        </p:attrNameLst>
                                      </p:cBhvr>
                                      <p:to>
                                        <p:strVal val="visible"/>
                                      </p:to>
                                    </p:set>
                                    <p:animEffect transition="in" filter="dissolve">
                                      <p:cBhvr>
                                        <p:cTn id="21" dur="500"/>
                                        <p:tgtEl>
                                          <p:spTgt spid="13315">
                                            <p:txEl>
                                              <p:charRg st="38" end="5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3315">
                                            <p:txEl>
                                              <p:charRg st="54" end="74"/>
                                            </p:txEl>
                                          </p:spTgt>
                                        </p:tgtEl>
                                        <p:attrNameLst>
                                          <p:attrName>style.visibility</p:attrName>
                                        </p:attrNameLst>
                                      </p:cBhvr>
                                      <p:to>
                                        <p:strVal val="visible"/>
                                      </p:to>
                                    </p:set>
                                    <p:animEffect transition="in" filter="dissolve">
                                      <p:cBhvr>
                                        <p:cTn id="26" dur="500"/>
                                        <p:tgtEl>
                                          <p:spTgt spid="13315">
                                            <p:txEl>
                                              <p:charRg st="54" end="74"/>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3315">
                                            <p:txEl>
                                              <p:charRg st="74" end="96"/>
                                            </p:txEl>
                                          </p:spTgt>
                                        </p:tgtEl>
                                        <p:attrNameLst>
                                          <p:attrName>style.visibility</p:attrName>
                                        </p:attrNameLst>
                                      </p:cBhvr>
                                      <p:to>
                                        <p:strVal val="visible"/>
                                      </p:to>
                                    </p:set>
                                    <p:animEffect transition="in" filter="dissolve">
                                      <p:cBhvr>
                                        <p:cTn id="29" dur="500"/>
                                        <p:tgtEl>
                                          <p:spTgt spid="13315">
                                            <p:txEl>
                                              <p:charRg st="74" end="96"/>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3315">
                                            <p:txEl>
                                              <p:charRg st="96" end="111"/>
                                            </p:txEl>
                                          </p:spTgt>
                                        </p:tgtEl>
                                        <p:attrNameLst>
                                          <p:attrName>style.visibility</p:attrName>
                                        </p:attrNameLst>
                                      </p:cBhvr>
                                      <p:to>
                                        <p:strVal val="visible"/>
                                      </p:to>
                                    </p:set>
                                    <p:animEffect transition="in" filter="dissolve">
                                      <p:cBhvr>
                                        <p:cTn id="32" dur="500"/>
                                        <p:tgtEl>
                                          <p:spTgt spid="13315">
                                            <p:txEl>
                                              <p:charRg st="96" end="1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标题 14337"/>
          <p:cNvSpPr>
            <a:spLocks noGrp="1"/>
          </p:cNvSpPr>
          <p:nvPr>
            <p:ph type="title"/>
          </p:nvPr>
        </p:nvSpPr>
        <p:spPr/>
        <p:txBody>
          <a:bodyPr anchor="ctr"/>
          <a:p>
            <a:pPr fontAlgn="base"/>
            <a:r>
              <a:rPr lang="zh-CN" altLang="en-US" sz="3200" strike="noStrike" noProof="1" dirty="0">
                <a:ea typeface="宋体" panose="02010600030101010101" pitchFamily="2" charset="-122"/>
              </a:rPr>
              <a:t>关于内幕人员从事内幕交易的争论</a:t>
            </a:r>
            <a:endParaRPr lang="zh-CN" altLang="en-US" sz="3200" strike="noStrike" noProof="1" dirty="0">
              <a:ea typeface="宋体" panose="02010600030101010101" pitchFamily="2" charset="-122"/>
            </a:endParaRPr>
          </a:p>
        </p:txBody>
      </p:sp>
      <p:sp>
        <p:nvSpPr>
          <p:cNvPr id="14339" name="文本占位符 14338"/>
          <p:cNvSpPr>
            <a:spLocks noGrp="1"/>
          </p:cNvSpPr>
          <p:nvPr>
            <p:ph idx="1"/>
          </p:nvPr>
        </p:nvSpPr>
        <p:spPr>
          <a:xfrm>
            <a:off x="736600" y="1663700"/>
            <a:ext cx="8115300" cy="4699000"/>
          </a:xfrm>
        </p:spPr>
        <p:txBody>
          <a:bodyPr/>
          <a:p>
            <a:pPr fontAlgn="base"/>
            <a:r>
              <a:rPr lang="zh-CN" altLang="en-US" strike="noStrike" noProof="1" dirty="0">
                <a:ea typeface="宋体" panose="02010600030101010101" pitchFamily="2" charset="-122"/>
              </a:rPr>
              <a:t>司法实践一般采取限制措施，对违约行为施加惩罚的政策</a:t>
            </a:r>
            <a:endParaRPr lang="zh-CN" altLang="en-US" strike="noStrike" noProof="1" dirty="0">
              <a:ea typeface="宋体" panose="02010600030101010101" pitchFamily="2" charset="-122"/>
            </a:endParaRPr>
          </a:p>
          <a:p>
            <a:pPr fontAlgn="base"/>
            <a:r>
              <a:rPr lang="zh-CN" altLang="en-US" strike="noStrike" noProof="1" dirty="0">
                <a:ea typeface="宋体" panose="02010600030101010101" pitchFamily="2" charset="-122"/>
              </a:rPr>
              <a:t>争议：对其限制可能会降低企业的效率</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阻碍了企业家风险承担和管理才能的发挥</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限制了管理者激励作用的发挥</a:t>
            </a:r>
            <a:endParaRPr lang="zh-CN" altLang="en-US" strike="noStrike" noProof="1" dirty="0">
              <a:ea typeface="宋体" panose="02010600030101010101" pitchFamily="2" charset="-122"/>
            </a:endParaRPr>
          </a:p>
          <a:p>
            <a:pPr fontAlgn="base"/>
            <a:r>
              <a:rPr lang="zh-CN" altLang="en-US" strike="noStrike" noProof="1" dirty="0">
                <a:ea typeface="宋体" panose="02010600030101010101" pitchFamily="2" charset="-122"/>
              </a:rPr>
              <a:t>应该由企业自己决定如何限制内幕交易</a:t>
            </a:r>
            <a:endParaRPr lang="zh-CN" altLang="en-US" strike="noStrike" noProof="1" dirty="0">
              <a:ea typeface="宋体" panose="02010600030101010101" pitchFamily="2" charset="-122"/>
            </a:endParaRPr>
          </a:p>
          <a:p>
            <a:pPr fontAlgn="base"/>
            <a:r>
              <a:rPr lang="zh-CN" altLang="en-US" strike="noStrike" noProof="1" dirty="0">
                <a:ea typeface="宋体" panose="02010600030101010101" pitchFamily="2" charset="-122"/>
              </a:rPr>
              <a:t>内幕交易也可能提高市场效率</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有利于私有信息的释放</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价格调整更快</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降低投资者的风险</a:t>
            </a:r>
            <a:endParaRPr lang="zh-CN" altLang="en-US" strike="noStrike" noProof="1" dirty="0">
              <a:ea typeface="宋体" panose="02010600030101010101" pitchFamily="2" charset="-122"/>
            </a:endParaRPr>
          </a:p>
        </p:txBody>
      </p:sp>
      <p:sp>
        <p:nvSpPr>
          <p:cNvPr id="2" name="文本框 1433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标题 15361"/>
          <p:cNvSpPr>
            <a:spLocks noGrp="1"/>
          </p:cNvSpPr>
          <p:nvPr>
            <p:ph type="title"/>
          </p:nvPr>
        </p:nvSpPr>
        <p:spPr/>
        <p:txBody>
          <a:bodyPr anchor="ctr"/>
          <a:p>
            <a:pPr fontAlgn="base"/>
            <a:r>
              <a:rPr lang="zh-CN" altLang="en-US" sz="3200" strike="noStrike" noProof="1" dirty="0">
                <a:ea typeface="宋体" panose="02010600030101010101" pitchFamily="2" charset="-122"/>
              </a:rPr>
              <a:t>内幕人员交易的规避措施</a:t>
            </a:r>
            <a:endParaRPr lang="zh-CN" altLang="en-US" sz="3200" strike="noStrike" noProof="1" dirty="0">
              <a:ea typeface="宋体" panose="02010600030101010101" pitchFamily="2" charset="-122"/>
            </a:endParaRPr>
          </a:p>
        </p:txBody>
      </p:sp>
      <p:sp>
        <p:nvSpPr>
          <p:cNvPr id="15363" name="文本占位符 15362"/>
          <p:cNvSpPr>
            <a:spLocks noGrp="1"/>
          </p:cNvSpPr>
          <p:nvPr>
            <p:ph idx="1"/>
          </p:nvPr>
        </p:nvSpPr>
        <p:spPr>
          <a:xfrm>
            <a:off x="736600" y="1638300"/>
            <a:ext cx="7772400" cy="4838700"/>
          </a:xfrm>
        </p:spPr>
        <p:txBody>
          <a:bodyPr/>
          <a:p>
            <a:pPr fontAlgn="base">
              <a:lnSpc>
                <a:spcPct val="90000"/>
              </a:lnSpc>
            </a:pPr>
            <a:r>
              <a:rPr lang="zh-CN" altLang="en-US" strike="noStrike" noProof="1" dirty="0">
                <a:ea typeface="宋体" panose="02010600030101010101" pitchFamily="2" charset="-122"/>
              </a:rPr>
              <a:t>企业能否成为监督内幕人员交易的主体？</a:t>
            </a:r>
            <a:endParaRPr lang="zh-CN" altLang="en-US" strike="noStrike" noProof="1" dirty="0">
              <a:ea typeface="宋体" panose="02010600030101010101" pitchFamily="2" charset="-122"/>
            </a:endParaRPr>
          </a:p>
          <a:p>
            <a:pPr lvl="1" fontAlgn="base">
              <a:lnSpc>
                <a:spcPct val="90000"/>
              </a:lnSpc>
            </a:pPr>
            <a:r>
              <a:rPr lang="zh-CN" altLang="en-US" strike="noStrike" noProof="1" dirty="0">
                <a:ea typeface="宋体" panose="02010600030101010101" pitchFamily="2" charset="-122"/>
              </a:rPr>
              <a:t>鼓励企业加强对内幕人员交易的监督</a:t>
            </a:r>
            <a:endParaRPr lang="zh-CN" altLang="en-US" strike="noStrike" noProof="1" dirty="0">
              <a:ea typeface="宋体" panose="02010600030101010101" pitchFamily="2" charset="-122"/>
            </a:endParaRPr>
          </a:p>
          <a:p>
            <a:pPr lvl="1" fontAlgn="base">
              <a:lnSpc>
                <a:spcPct val="90000"/>
              </a:lnSpc>
            </a:pPr>
            <a:r>
              <a:rPr lang="zh-CN" altLang="en-US" strike="noStrike" noProof="1" dirty="0">
                <a:ea typeface="宋体" panose="02010600030101010101" pitchFamily="2" charset="-122"/>
              </a:rPr>
              <a:t>民事和刑事惩罚</a:t>
            </a:r>
            <a:endParaRPr lang="zh-CN" altLang="en-US" strike="noStrike" noProof="1" dirty="0">
              <a:ea typeface="宋体" panose="02010600030101010101" pitchFamily="2" charset="-122"/>
            </a:endParaRPr>
          </a:p>
          <a:p>
            <a:pPr lvl="1" fontAlgn="base">
              <a:lnSpc>
                <a:spcPct val="90000"/>
              </a:lnSpc>
            </a:pPr>
            <a:r>
              <a:rPr lang="zh-CN" altLang="en-US" strike="noStrike" noProof="1" dirty="0">
                <a:ea typeface="宋体" panose="02010600030101010101" pitchFamily="2" charset="-122"/>
              </a:rPr>
              <a:t>舆论监督和来自公众压力</a:t>
            </a:r>
            <a:endParaRPr lang="zh-CN" altLang="en-US" strike="noStrike" noProof="1" dirty="0">
              <a:ea typeface="宋体" panose="02010600030101010101" pitchFamily="2" charset="-122"/>
            </a:endParaRPr>
          </a:p>
          <a:p>
            <a:pPr fontAlgn="base">
              <a:lnSpc>
                <a:spcPct val="90000"/>
              </a:lnSpc>
            </a:pPr>
            <a:r>
              <a:rPr lang="zh-CN" altLang="en-US" strike="noStrike" noProof="1" dirty="0">
                <a:ea typeface="宋体" panose="02010600030101010101" pitchFamily="2" charset="-122"/>
              </a:rPr>
              <a:t>为了减少内幕交易对外部投资者的损害：</a:t>
            </a:r>
            <a:endParaRPr lang="zh-CN" altLang="en-US" strike="noStrike" noProof="1" dirty="0">
              <a:ea typeface="宋体" panose="02010600030101010101" pitchFamily="2" charset="-122"/>
            </a:endParaRPr>
          </a:p>
          <a:p>
            <a:pPr lvl="1" fontAlgn="base">
              <a:lnSpc>
                <a:spcPct val="90000"/>
              </a:lnSpc>
            </a:pPr>
            <a:r>
              <a:rPr lang="zh-CN" altLang="en-US" strike="noStrike" noProof="1" dirty="0">
                <a:ea typeface="宋体" panose="02010600030101010101" pitchFamily="2" charset="-122"/>
              </a:rPr>
              <a:t>正在建设更强大的外部监督</a:t>
            </a:r>
            <a:endParaRPr lang="zh-CN" altLang="en-US" strike="noStrike" noProof="1" dirty="0">
              <a:ea typeface="宋体" panose="02010600030101010101" pitchFamily="2" charset="-122"/>
            </a:endParaRPr>
          </a:p>
          <a:p>
            <a:pPr lvl="1" fontAlgn="base">
              <a:lnSpc>
                <a:spcPct val="90000"/>
              </a:lnSpc>
            </a:pPr>
            <a:r>
              <a:rPr lang="zh-CN" altLang="en-US" strike="noStrike" noProof="1" dirty="0">
                <a:ea typeface="宋体" panose="02010600030101010101" pitchFamily="2" charset="-122"/>
              </a:rPr>
              <a:t>更严格的市场监管：监管机构、交易所、行业协会</a:t>
            </a:r>
            <a:endParaRPr lang="zh-CN" altLang="en-US" strike="noStrike" noProof="1" dirty="0">
              <a:ea typeface="宋体" panose="02010600030101010101" pitchFamily="2" charset="-122"/>
            </a:endParaRPr>
          </a:p>
          <a:p>
            <a:pPr lvl="1" fontAlgn="base">
              <a:lnSpc>
                <a:spcPct val="90000"/>
              </a:lnSpc>
            </a:pPr>
            <a:r>
              <a:rPr lang="zh-CN" altLang="en-US" strike="noStrike" noProof="1" dirty="0">
                <a:ea typeface="宋体" panose="02010600030101010101" pitchFamily="2" charset="-122"/>
              </a:rPr>
              <a:t>监管技术的升级</a:t>
            </a:r>
            <a:endParaRPr lang="zh-CN" altLang="en-US" strike="noStrike" noProof="1" dirty="0">
              <a:ea typeface="宋体" panose="02010600030101010101" pitchFamily="2" charset="-122"/>
            </a:endParaRPr>
          </a:p>
          <a:p>
            <a:pPr lvl="1" fontAlgn="base">
              <a:lnSpc>
                <a:spcPct val="90000"/>
              </a:lnSpc>
            </a:pPr>
            <a:r>
              <a:rPr lang="zh-CN" altLang="en-US" strike="noStrike" noProof="1" dirty="0">
                <a:ea typeface="宋体" panose="02010600030101010101" pitchFamily="2" charset="-122"/>
              </a:rPr>
              <a:t>依靠市场和中介机构</a:t>
            </a:r>
            <a:endParaRPr lang="zh-CN" altLang="en-US" strike="noStrike" noProof="1" dirty="0">
              <a:ea typeface="宋体" panose="02010600030101010101" pitchFamily="2" charset="-122"/>
            </a:endParaRPr>
          </a:p>
          <a:p>
            <a:pPr lvl="2" fontAlgn="base">
              <a:lnSpc>
                <a:spcPct val="90000"/>
              </a:lnSpc>
            </a:pPr>
            <a:r>
              <a:rPr lang="zh-CN" altLang="en-US" sz="2400" strike="noStrike" noProof="1" dirty="0">
                <a:ea typeface="宋体" panose="02010600030101010101" pitchFamily="2" charset="-122"/>
              </a:rPr>
              <a:t>例如：会计师、律师、媒体、投资银行</a:t>
            </a:r>
            <a:endParaRPr lang="zh-CN" altLang="en-US" sz="2400" strike="noStrike" noProof="1" dirty="0">
              <a:ea typeface="宋体" panose="02010600030101010101" pitchFamily="2" charset="-122"/>
            </a:endParaRPr>
          </a:p>
          <a:p>
            <a:pPr marL="685800" lvl="2" indent="0" fontAlgn="base">
              <a:lnSpc>
                <a:spcPct val="90000"/>
              </a:lnSpc>
              <a:buNone/>
            </a:pPr>
            <a:endParaRPr lang="zh-CN" altLang="en-US" sz="2400" strike="noStrike" noProof="1" dirty="0">
              <a:ea typeface="宋体" panose="02010600030101010101" pitchFamily="2" charset="-122"/>
            </a:endParaRPr>
          </a:p>
        </p:txBody>
      </p:sp>
      <p:sp>
        <p:nvSpPr>
          <p:cNvPr id="2" name="文本框 1536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标题 12289"/>
          <p:cNvSpPr>
            <a:spLocks noGrp="1"/>
          </p:cNvSpPr>
          <p:nvPr>
            <p:ph type="title"/>
          </p:nvPr>
        </p:nvSpPr>
        <p:spPr>
          <a:xfrm>
            <a:off x="457200" y="211138"/>
            <a:ext cx="8229600" cy="1206500"/>
          </a:xfrm>
        </p:spPr>
        <p:txBody>
          <a:bodyPr anchor="ctr"/>
          <a:p>
            <a:pPr fontAlgn="base"/>
            <a:r>
              <a:rPr lang="en-US" altLang="zh-CN" sz="3200" strike="noStrike" noProof="1" dirty="0">
                <a:ea typeface="宋体" panose="02010600030101010101" pitchFamily="2" charset="-122"/>
              </a:rPr>
              <a:t>6. </a:t>
            </a:r>
            <a:r>
              <a:rPr lang="zh-CN" altLang="en-US" sz="3200" strike="noStrike" noProof="1" dirty="0">
                <a:ea typeface="宋体" panose="02010600030101010101" pitchFamily="2" charset="-122"/>
              </a:rPr>
              <a:t>关于信息不对称假说</a:t>
            </a:r>
            <a:endParaRPr lang="zh-CN" altLang="en-US" sz="3200" strike="noStrike" noProof="1" dirty="0">
              <a:ea typeface="宋体" panose="02010600030101010101" pitchFamily="2" charset="-122"/>
            </a:endParaRPr>
          </a:p>
        </p:txBody>
      </p:sp>
      <p:sp>
        <p:nvSpPr>
          <p:cNvPr id="12291" name="文本占位符 12290"/>
          <p:cNvSpPr>
            <a:spLocks noGrp="1"/>
          </p:cNvSpPr>
          <p:nvPr>
            <p:ph idx="1"/>
          </p:nvPr>
        </p:nvSpPr>
        <p:spPr>
          <a:xfrm>
            <a:off x="165100" y="1460500"/>
            <a:ext cx="8813800" cy="5237163"/>
          </a:xfrm>
        </p:spPr>
        <p:txBody>
          <a:bodyPr/>
          <a:p>
            <a:pPr marL="342900" indent="-342900" fontAlgn="base"/>
            <a:r>
              <a:rPr lang="zh-CN" altLang="en-US" strike="noStrike" noProof="1" dirty="0">
                <a:ea typeface="宋体" panose="02010600030101010101" pitchFamily="2" charset="-122"/>
              </a:rPr>
              <a:t>与EMH相反的观点：信息不对称假说（AIH）</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由于信息不能获得或者获得成本昂贵（成本限制）</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信息的识别和使用存在技术障碍（技术限制）</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结果：部分个人或机构拥有关于价格和风险的信息，而其他参与者难以获得这些信息</a:t>
            </a:r>
            <a:endParaRPr lang="zh-CN" altLang="en-US"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金融市场存在许多特殊的信息占有者，导致信息供给障碍</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内幕人员、记者、交易商、分析师等可以获得特别信息 </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这种信息优势或源于职业、地位，或源于专门技术和经验</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知情者利用特别信息的交易可获得超额利润，但也导致市场无效率和资源分配的扭曲</a:t>
            </a:r>
            <a:endParaRPr lang="zh-CN" altLang="en-US" strike="noStrike" noProof="1" dirty="0">
              <a:ea typeface="宋体" panose="02010600030101010101" pitchFamily="2" charset="-122"/>
            </a:endParaRPr>
          </a:p>
        </p:txBody>
      </p:sp>
      <p:sp>
        <p:nvSpPr>
          <p:cNvPr id="16387" name="文本框 1229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Times New Roman" panose="02020603050405020304" pitchFamily="2" charset="0"/>
                <a:ea typeface="宋体" panose="02010600030101010101" pitchFamily="2" charset="-122"/>
              </a:rPr>
              <a:t>3-</a:t>
            </a:r>
            <a:fld id="{9A0DB2DC-4C9A-4742-B13C-FB6460FD3503}" type="slidenum">
              <a:rPr lang="en-US" altLang="zh-CN" sz="1400" dirty="0">
                <a:solidFill>
                  <a:srgbClr val="FFFFFF"/>
                </a:solidFill>
                <a:latin typeface="Times New Roman" panose="02020603050405020304" pitchFamily="2" charset="0"/>
                <a:ea typeface="宋体" panose="02010600030101010101" pitchFamily="2" charset="-122"/>
              </a:rPr>
            </a:fld>
            <a:endParaRPr lang="en-US" altLang="zh-CN" sz="1400" dirty="0">
              <a:solidFill>
                <a:srgbClr val="FFFFFF"/>
              </a:solidFill>
              <a:latin typeface="Times New Roman" panose="0202060305040502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291">
                                            <p:txEl>
                                              <p:charRg st="0" end="23"/>
                                            </p:txEl>
                                          </p:spTgt>
                                        </p:tgtEl>
                                        <p:attrNameLst>
                                          <p:attrName>style.visibility</p:attrName>
                                        </p:attrNameLst>
                                      </p:cBhvr>
                                      <p:to>
                                        <p:strVal val="visible"/>
                                      </p:to>
                                    </p:set>
                                    <p:animEffect transition="in" filter="dissolve">
                                      <p:cBhvr>
                                        <p:cTn id="7" dur="500"/>
                                        <p:tgtEl>
                                          <p:spTgt spid="12291">
                                            <p:txEl>
                                              <p:charRg st="0" end="23"/>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291">
                                            <p:txEl>
                                              <p:charRg st="23" end="42"/>
                                            </p:txEl>
                                          </p:spTgt>
                                        </p:tgtEl>
                                        <p:attrNameLst>
                                          <p:attrName>style.visibility</p:attrName>
                                        </p:attrNameLst>
                                      </p:cBhvr>
                                      <p:to>
                                        <p:strVal val="visible"/>
                                      </p:to>
                                    </p:set>
                                    <p:animEffect transition="in" filter="dissolve">
                                      <p:cBhvr>
                                        <p:cTn id="10" dur="500"/>
                                        <p:tgtEl>
                                          <p:spTgt spid="12291">
                                            <p:txEl>
                                              <p:charRg st="23" end="4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2291">
                                            <p:txEl>
                                              <p:charRg st="42" end="60"/>
                                            </p:txEl>
                                          </p:spTgt>
                                        </p:tgtEl>
                                        <p:attrNameLst>
                                          <p:attrName>style.visibility</p:attrName>
                                        </p:attrNameLst>
                                      </p:cBhvr>
                                      <p:to>
                                        <p:strVal val="visible"/>
                                      </p:to>
                                    </p:set>
                                    <p:animEffect transition="in" filter="dissolve">
                                      <p:cBhvr>
                                        <p:cTn id="13" dur="500"/>
                                        <p:tgtEl>
                                          <p:spTgt spid="12291">
                                            <p:txEl>
                                              <p:charRg st="42" end="60"/>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2291">
                                            <p:txEl>
                                              <p:charRg st="60" end="80"/>
                                            </p:txEl>
                                          </p:spTgt>
                                        </p:tgtEl>
                                        <p:attrNameLst>
                                          <p:attrName>style.visibility</p:attrName>
                                        </p:attrNameLst>
                                      </p:cBhvr>
                                      <p:to>
                                        <p:strVal val="visible"/>
                                      </p:to>
                                    </p:set>
                                    <p:animEffect transition="in" filter="dissolve">
                                      <p:cBhvr>
                                        <p:cTn id="16" dur="500"/>
                                        <p:tgtEl>
                                          <p:spTgt spid="12291">
                                            <p:txEl>
                                              <p:charRg st="60" end="8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2291">
                                            <p:txEl>
                                              <p:charRg st="80" end="97"/>
                                            </p:txEl>
                                          </p:spTgt>
                                        </p:tgtEl>
                                        <p:attrNameLst>
                                          <p:attrName>style.visibility</p:attrName>
                                        </p:attrNameLst>
                                      </p:cBhvr>
                                      <p:to>
                                        <p:strVal val="visible"/>
                                      </p:to>
                                    </p:set>
                                    <p:animEffect transition="in" filter="dissolve">
                                      <p:cBhvr>
                                        <p:cTn id="21" dur="500"/>
                                        <p:tgtEl>
                                          <p:spTgt spid="12291">
                                            <p:txEl>
                                              <p:charRg st="80" end="97"/>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2291">
                                            <p:txEl>
                                              <p:charRg st="97" end="107"/>
                                            </p:txEl>
                                          </p:spTgt>
                                        </p:tgtEl>
                                        <p:attrNameLst>
                                          <p:attrName>style.visibility</p:attrName>
                                        </p:attrNameLst>
                                      </p:cBhvr>
                                      <p:to>
                                        <p:strVal val="visible"/>
                                      </p:to>
                                    </p:set>
                                    <p:animEffect transition="in" filter="dissolve">
                                      <p:cBhvr>
                                        <p:cTn id="24" dur="500"/>
                                        <p:tgtEl>
                                          <p:spTgt spid="12291">
                                            <p:txEl>
                                              <p:charRg st="97" end="107"/>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2291">
                                            <p:txEl>
                                              <p:charRg st="107" end="130"/>
                                            </p:txEl>
                                          </p:spTgt>
                                        </p:tgtEl>
                                        <p:attrNameLst>
                                          <p:attrName>style.visibility</p:attrName>
                                        </p:attrNameLst>
                                      </p:cBhvr>
                                      <p:to>
                                        <p:strVal val="visible"/>
                                      </p:to>
                                    </p:set>
                                    <p:animEffect transition="in" filter="dissolve">
                                      <p:cBhvr>
                                        <p:cTn id="27" dur="500"/>
                                        <p:tgtEl>
                                          <p:spTgt spid="12291">
                                            <p:txEl>
                                              <p:charRg st="107" end="130"/>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2291">
                                            <p:txEl>
                                              <p:charRg st="130" end="170"/>
                                            </p:txEl>
                                          </p:spTgt>
                                        </p:tgtEl>
                                        <p:attrNameLst>
                                          <p:attrName>style.visibility</p:attrName>
                                        </p:attrNameLst>
                                      </p:cBhvr>
                                      <p:to>
                                        <p:strVal val="visible"/>
                                      </p:to>
                                    </p:set>
                                    <p:animEffect transition="in" filter="dissolve">
                                      <p:cBhvr>
                                        <p:cTn id="30" dur="500"/>
                                        <p:tgtEl>
                                          <p:spTgt spid="12291">
                                            <p:txEl>
                                              <p:charRg st="130" end="17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副标题 2"/>
          <p:cNvSpPr>
            <a:spLocks noGrp="1"/>
          </p:cNvSpPr>
          <p:nvPr>
            <p:ph type="subTitle" idx="1"/>
          </p:nvPr>
        </p:nvSpPr>
        <p:spPr>
          <a:xfrm>
            <a:off x="692150" y="1736725"/>
            <a:ext cx="7572375" cy="3521075"/>
          </a:xfrm>
        </p:spPr>
        <p:txBody>
          <a:bodyPr/>
          <a:p>
            <a:pPr marL="342900" indent="-342900" algn="l" fontAlgn="base">
              <a:buChar char="ù"/>
            </a:pPr>
            <a:r>
              <a:rPr lang="zh-CN" altLang="en-US" sz="2800" strike="noStrike" noProof="1" dirty="0">
                <a:sym typeface="+mn-ea"/>
              </a:rPr>
              <a:t>由于金融资产价格的信息在供给上分配不均衡（数量和质量上），从而有“内幕信息”和“虚假信息”存在。</a:t>
            </a:r>
            <a:endParaRPr lang="zh-CN" altLang="en-US" sz="2800" strike="noStrike" noProof="1" dirty="0">
              <a:sym typeface="+mn-ea"/>
            </a:endParaRPr>
          </a:p>
          <a:p>
            <a:pPr marL="342900" indent="-342900" algn="l" fontAlgn="base">
              <a:buChar char="ù"/>
            </a:pPr>
            <a:r>
              <a:rPr lang="zh-CN" altLang="en-US" sz="2800" strike="noStrike" noProof="1" dirty="0">
                <a:sym typeface="+mn-ea"/>
              </a:rPr>
              <a:t>市场参与者因获得不对称信息，从而对金融资产的价格有不同的预期。</a:t>
            </a:r>
            <a:endParaRPr lang="zh-CN" altLang="en-US" sz="2800" strike="noStrike" noProof="1" dirty="0">
              <a:sym typeface="+mn-ea"/>
            </a:endParaRPr>
          </a:p>
          <a:p>
            <a:pPr marL="342900" indent="-342900" algn="l" fontAlgn="base">
              <a:buChar char="ù"/>
            </a:pPr>
            <a:r>
              <a:rPr lang="zh-CN" altLang="en-US" sz="2800" strike="noStrike" noProof="1" dirty="0">
                <a:sym typeface="+mn-ea"/>
              </a:rPr>
              <a:t>市场的均衡价格反映的是市场参与者预期的平均水平，而不反映其真实价值。</a:t>
            </a:r>
            <a:endParaRPr lang="zh-CN" altLang="en-US" sz="2800" strike="noStrike" noProof="1" dirty="0"/>
          </a:p>
          <a:p>
            <a:pPr fontAlgn="base"/>
            <a:endParaRPr lang="zh-CN" altLang="en-US" sz="2800" strike="noStrike" noProof="1"/>
          </a:p>
        </p:txBody>
      </p:sp>
      <p:sp>
        <p:nvSpPr>
          <p:cNvPr id="12290" name="标题 12289"/>
          <p:cNvSpPr>
            <a:spLocks noGrp="1"/>
          </p:cNvSpPr>
          <p:nvPr/>
        </p:nvSpPr>
        <p:spPr>
          <a:xfrm>
            <a:off x="457200" y="211138"/>
            <a:ext cx="8229600" cy="12065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a:lstStyle>
          <a:p>
            <a:pPr fontAlgn="base"/>
            <a:r>
              <a:rPr lang="zh-CN" altLang="en-US" sz="3200" strike="noStrike" noProof="1" dirty="0">
                <a:latin typeface="+mj-lt"/>
                <a:ea typeface="宋体" panose="02010600030101010101" pitchFamily="2" charset="-122"/>
                <a:cs typeface="+mj-cs"/>
              </a:rPr>
              <a:t>关于信息不对称假说</a:t>
            </a:r>
            <a:endParaRPr lang="zh-CN" altLang="en-US" sz="3200" strike="noStrike" noProof="1" dirty="0">
              <a:ea typeface="宋体" panose="02010600030101010101" pitchFamily="2" charset="-122"/>
            </a:endParaRPr>
          </a:p>
        </p:txBody>
      </p:sp>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标题 16385"/>
          <p:cNvSpPr>
            <a:spLocks noGrp="1"/>
          </p:cNvSpPr>
          <p:nvPr>
            <p:ph type="title"/>
          </p:nvPr>
        </p:nvSpPr>
        <p:spPr>
          <a:xfrm>
            <a:off x="685800" y="355600"/>
            <a:ext cx="7772400" cy="850900"/>
          </a:xfrm>
        </p:spPr>
        <p:txBody>
          <a:bodyPr anchor="ctr"/>
          <a:p>
            <a:pPr fontAlgn="base"/>
            <a:r>
              <a:rPr lang="zh-CN" altLang="en-US" sz="3200" strike="noStrike" noProof="1" dirty="0">
                <a:ea typeface="宋体" panose="02010600030101010101" pitchFamily="2" charset="-122"/>
              </a:rPr>
              <a:t>关于信息不对称与有效市场假说的关系</a:t>
            </a:r>
            <a:endParaRPr lang="zh-CN" altLang="en-US" sz="3200" strike="noStrike" noProof="1" dirty="0">
              <a:ea typeface="宋体" panose="02010600030101010101" pitchFamily="2" charset="-122"/>
            </a:endParaRPr>
          </a:p>
        </p:txBody>
      </p:sp>
      <p:sp>
        <p:nvSpPr>
          <p:cNvPr id="16387" name="文本占位符 16386"/>
          <p:cNvSpPr>
            <a:spLocks noGrp="1"/>
          </p:cNvSpPr>
          <p:nvPr>
            <p:ph idx="1"/>
          </p:nvPr>
        </p:nvSpPr>
        <p:spPr>
          <a:xfrm>
            <a:off x="622300" y="1651000"/>
            <a:ext cx="7772400" cy="4856163"/>
          </a:xfrm>
        </p:spPr>
        <p:txBody>
          <a:bodyPr/>
          <a:p>
            <a:pPr fontAlgn="base"/>
            <a:r>
              <a:rPr lang="zh-CN" altLang="en-US" strike="noStrike" noProof="1" dirty="0">
                <a:ea typeface="宋体" panose="02010600030101010101" pitchFamily="2" charset="-122"/>
              </a:rPr>
              <a:t>信息</a:t>
            </a:r>
            <a:r>
              <a:rPr lang="zh-CN" altLang="en-US" strike="noStrike" noProof="1" dirty="0">
                <a:sym typeface="+mn-ea"/>
              </a:rPr>
              <a:t>不对称理论与弱有效市场、半强有效市场假说并不</a:t>
            </a:r>
            <a:r>
              <a:rPr lang="zh-CN" altLang="en-US" strike="noStrike" noProof="1" dirty="0" smtClean="0">
                <a:sym typeface="+mn-ea"/>
              </a:rPr>
              <a:t>矛盾</a:t>
            </a:r>
            <a:endParaRPr lang="zh-CN" altLang="en-US" strike="noStrike" noProof="1" dirty="0" smtClean="0">
              <a:sym typeface="+mn-ea"/>
            </a:endParaRPr>
          </a:p>
          <a:p>
            <a:pPr fontAlgn="base"/>
            <a:r>
              <a:rPr lang="zh-CN" altLang="en-US" strike="noStrike" noProof="1" dirty="0" smtClean="0">
                <a:sym typeface="+mn-ea"/>
              </a:rPr>
              <a:t>它</a:t>
            </a:r>
            <a:r>
              <a:rPr lang="zh-CN" altLang="en-US" strike="noStrike" noProof="1" dirty="0">
                <a:sym typeface="+mn-ea"/>
              </a:rPr>
              <a:t>承认资产的价格反映所有公开的可获得的</a:t>
            </a:r>
            <a:r>
              <a:rPr lang="zh-CN" altLang="en-US" strike="noStrike" noProof="1" dirty="0" smtClean="0">
                <a:sym typeface="+mn-ea"/>
              </a:rPr>
              <a:t>信息</a:t>
            </a:r>
            <a:endParaRPr lang="zh-CN" altLang="en-US" strike="noStrike" noProof="1" dirty="0" smtClean="0">
              <a:sym typeface="+mn-ea"/>
            </a:endParaRPr>
          </a:p>
          <a:p>
            <a:pPr fontAlgn="base"/>
            <a:r>
              <a:rPr lang="zh-CN" altLang="en-US" strike="noStrike" noProof="1" dirty="0">
                <a:ea typeface="宋体" panose="02010600030101010101" pitchFamily="2" charset="-122"/>
              </a:rPr>
              <a:t>两者的分歧在于，信息不对称假说认为一部分市场参与者可获得特别的私人信息，并利用这些特殊信息获取超额利润</a:t>
            </a:r>
            <a:endParaRPr lang="zh-CN" altLang="en-US" strike="noStrike" noProof="1" dirty="0">
              <a:ea typeface="宋体" panose="02010600030101010101" pitchFamily="2" charset="-122"/>
            </a:endParaRPr>
          </a:p>
          <a:p>
            <a:pPr fontAlgn="base"/>
            <a:r>
              <a:rPr lang="zh-CN" altLang="en-US" strike="noStrike" noProof="1" dirty="0">
                <a:ea typeface="宋体" panose="02010600030101010101" pitchFamily="2" charset="-122"/>
              </a:rPr>
              <a:t>信息不对称的存在导致强有效市场难以实现</a:t>
            </a:r>
            <a:endParaRPr lang="zh-CN" altLang="en-US" strike="noStrike" noProof="1" dirty="0">
              <a:ea typeface="宋体" panose="02010600030101010101" pitchFamily="2" charset="-122"/>
            </a:endParaRPr>
          </a:p>
        </p:txBody>
      </p:sp>
      <p:sp>
        <p:nvSpPr>
          <p:cNvPr id="18435" name="文本框 1638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标题 18433"/>
          <p:cNvSpPr>
            <a:spLocks noGrp="1"/>
          </p:cNvSpPr>
          <p:nvPr>
            <p:ph type="title"/>
          </p:nvPr>
        </p:nvSpPr>
        <p:spPr>
          <a:xfrm>
            <a:off x="457200" y="381000"/>
            <a:ext cx="8229600" cy="1143000"/>
          </a:xfrm>
        </p:spPr>
        <p:txBody>
          <a:bodyPr anchor="ctr"/>
          <a:p>
            <a:pPr fontAlgn="base"/>
            <a:r>
              <a:rPr lang="en-US" altLang="zh-CN" sz="3200" strike="noStrike" noProof="1" dirty="0">
                <a:ea typeface="宋体" panose="02010600030101010101" pitchFamily="2" charset="-122"/>
              </a:rPr>
              <a:t>7. </a:t>
            </a:r>
            <a:r>
              <a:rPr lang="zh-CN" altLang="en-US" sz="3200" strike="noStrike" noProof="1" dirty="0">
                <a:ea typeface="宋体" panose="02010600030101010101" pitchFamily="2" charset="-122"/>
              </a:rPr>
              <a:t>信息不对称带来的问题：逆向</a:t>
            </a:r>
            <a:r>
              <a:rPr lang="zh-CN" altLang="en-US" sz="3200" strike="noStrike" noProof="1" dirty="0">
                <a:ea typeface="宋体" panose="02010600030101010101" pitchFamily="2" charset="-122"/>
              </a:rPr>
              <a:t>选择</a:t>
            </a:r>
            <a:endParaRPr lang="zh-CN" altLang="en-US" sz="3200" strike="noStrike" noProof="1" dirty="0">
              <a:ea typeface="宋体" panose="02010600030101010101" pitchFamily="2" charset="-122"/>
            </a:endParaRPr>
          </a:p>
        </p:txBody>
      </p:sp>
      <p:sp>
        <p:nvSpPr>
          <p:cNvPr id="18435" name="文本占位符 18434"/>
          <p:cNvSpPr>
            <a:spLocks noGrp="1"/>
          </p:cNvSpPr>
          <p:nvPr>
            <p:ph idx="1"/>
          </p:nvPr>
        </p:nvSpPr>
        <p:spPr>
          <a:xfrm>
            <a:off x="647700" y="2216150"/>
            <a:ext cx="8039100" cy="4248785"/>
          </a:xfrm>
        </p:spPr>
        <p:txBody>
          <a:bodyPr/>
          <a:p>
            <a:pPr marL="342900" indent="-342900" fontAlgn="base"/>
            <a:r>
              <a:rPr lang="zh-CN" altLang="en-US" strike="noStrike" noProof="1" dirty="0">
                <a:ea typeface="宋体" panose="02010600030101010101" pitchFamily="2" charset="-122"/>
              </a:rPr>
              <a:t>次品问题：</a:t>
            </a:r>
            <a:r>
              <a:rPr lang="zh-CN" altLang="en-US" strike="noStrike" noProof="1" dirty="0">
                <a:ea typeface="宋体" panose="02010600030101010101" pitchFamily="2" charset="-122"/>
              </a:rPr>
              <a:t>二手车市场（柠檬市场）</a:t>
            </a:r>
            <a:endParaRPr lang="zh-CN" altLang="en-US"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在信贷市场的表现：</a:t>
            </a:r>
            <a:endParaRPr lang="zh-CN" altLang="en-US" strike="noStrike" noProof="1" dirty="0">
              <a:ea typeface="宋体" panose="02010600030101010101" pitchFamily="2" charset="-122"/>
            </a:endParaRPr>
          </a:p>
          <a:p>
            <a:pPr marL="742950" lvl="1" indent="-285750" algn="l" fontAlgn="base"/>
            <a:r>
              <a:rPr lang="zh-CN" altLang="en-US" sz="2400" strike="noStrike" noProof="1" dirty="0">
                <a:ea typeface="宋体" panose="02010600030101010101" pitchFamily="2" charset="-122"/>
              </a:rPr>
              <a:t>筛选客户时存在信息不对称；</a:t>
            </a:r>
            <a:endParaRPr lang="zh-CN" altLang="en-US" sz="2400" strike="noStrike" noProof="1" dirty="0">
              <a:ea typeface="宋体" panose="02010600030101010101" pitchFamily="2" charset="-122"/>
            </a:endParaRPr>
          </a:p>
          <a:p>
            <a:pPr marL="742950" lvl="1" indent="-285750" algn="l" fontAlgn="base"/>
            <a:r>
              <a:rPr lang="zh-CN" altLang="en-US" sz="2400" strike="noStrike" noProof="1" dirty="0">
                <a:ea typeface="宋体" panose="02010600030101010101" pitchFamily="2" charset="-122"/>
              </a:rPr>
              <a:t>环境变化导致的信息不对称；</a:t>
            </a:r>
            <a:endParaRPr lang="zh-CN" altLang="en-US" sz="2400" strike="noStrike" noProof="1" dirty="0">
              <a:ea typeface="宋体" panose="02010600030101010101" pitchFamily="2" charset="-122"/>
            </a:endParaRPr>
          </a:p>
          <a:p>
            <a:pPr marL="742950" lvl="1" indent="-285750" algn="l" fontAlgn="base"/>
            <a:r>
              <a:rPr lang="zh-CN" altLang="en-US" sz="2400" strike="noStrike" noProof="1" dirty="0">
                <a:sym typeface="+mn-ea"/>
              </a:rPr>
              <a:t>消费者与小企业不能提供经证实的财务报表等。</a:t>
            </a:r>
            <a:endParaRPr lang="zh-CN" altLang="en-US"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结果：金融市场的信息</a:t>
            </a:r>
            <a:r>
              <a:rPr lang="zh-CN" altLang="en-US" strike="noStrike" noProof="1" dirty="0">
                <a:sym typeface="+mn-ea"/>
              </a:rPr>
              <a:t>成本上升；贷款难问题；普惠金融问题；金融资源配置低效。</a:t>
            </a:r>
            <a:endParaRPr lang="zh-CN" altLang="en-US" strike="noStrike" noProof="1" dirty="0"/>
          </a:p>
          <a:p>
            <a:pPr marL="0" indent="0" fontAlgn="base">
              <a:buNone/>
            </a:pPr>
            <a:endParaRPr lang="zh-CN" altLang="en-US" strike="noStrike" noProof="1" dirty="0">
              <a:ea typeface="宋体" panose="02010600030101010101" pitchFamily="2" charset="-122"/>
            </a:endParaRPr>
          </a:p>
        </p:txBody>
      </p:sp>
      <p:sp>
        <p:nvSpPr>
          <p:cNvPr id="19459" name="文本框 1845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20481"/>
          <p:cNvSpPr>
            <a:spLocks noGrp="1"/>
          </p:cNvSpPr>
          <p:nvPr>
            <p:ph type="title"/>
          </p:nvPr>
        </p:nvSpPr>
        <p:spPr>
          <a:xfrm>
            <a:off x="0" y="274638"/>
            <a:ext cx="9144000" cy="1143000"/>
          </a:xfrm>
        </p:spPr>
        <p:txBody>
          <a:bodyPr anchor="ctr"/>
          <a:p>
            <a:pPr fontAlgn="base"/>
            <a:r>
              <a:rPr lang="zh-CN" altLang="en-US" sz="3200" strike="noStrike" noProof="1" dirty="0">
                <a:ea typeface="宋体" panose="02010600030101010101" pitchFamily="2" charset="-122"/>
              </a:rPr>
              <a:t>信息不对称带来的问题：逆向选择</a:t>
            </a:r>
            <a:endParaRPr lang="zh-CN" altLang="en-US" sz="3200" strike="noStrike" noProof="1" dirty="0">
              <a:ea typeface="宋体" panose="02010600030101010101" pitchFamily="2" charset="-122"/>
            </a:endParaRPr>
          </a:p>
        </p:txBody>
      </p:sp>
      <p:sp>
        <p:nvSpPr>
          <p:cNvPr id="20483" name="文本占位符 20482"/>
          <p:cNvSpPr>
            <a:spLocks noGrp="1"/>
          </p:cNvSpPr>
          <p:nvPr>
            <p:ph idx="1"/>
          </p:nvPr>
        </p:nvSpPr>
        <p:spPr>
          <a:xfrm>
            <a:off x="241300" y="1803400"/>
            <a:ext cx="8902700" cy="4310063"/>
          </a:xfrm>
        </p:spPr>
        <p:txBody>
          <a:bodyPr/>
          <a:p>
            <a:pPr marL="342900" indent="-342900" fontAlgn="base"/>
            <a:r>
              <a:rPr lang="zh-CN" altLang="en-US" sz="2800" strike="noStrike" noProof="1" dirty="0">
                <a:ea typeface="宋体" panose="02010600030101010101" pitchFamily="2" charset="-122"/>
              </a:rPr>
              <a:t>由交易合同订立前的信息不对称造成</a:t>
            </a:r>
            <a:endParaRPr lang="zh-CN" altLang="en-US" sz="2800"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参与交易者只选择对自己有利的合同</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对银行而言，优质客户可能流失</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大型高质量客户选择直接融资</a:t>
            </a:r>
            <a:endParaRPr lang="zh-CN" altLang="en-US" sz="2800" strike="noStrike" noProof="1" dirty="0">
              <a:ea typeface="宋体" panose="02010600030101010101" pitchFamily="2" charset="-122"/>
            </a:endParaRPr>
          </a:p>
          <a:p>
            <a:pPr marL="342900" lvl="0" indent="-342900" algn="l" fontAlgn="base"/>
            <a:r>
              <a:rPr lang="zh-CN" altLang="en-US" sz="2800" strike="noStrike" noProof="1" dirty="0">
                <a:ea typeface="宋体" panose="02010600030101010101" pitchFamily="2" charset="-122"/>
                <a:sym typeface="+mn-ea"/>
              </a:rPr>
              <a:t>解决逆向选择问题的一种机制</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自我选择机制</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通过信息优势者的行动向市场传递其信息的性质</a:t>
            </a:r>
            <a:endParaRPr lang="zh-CN" altLang="en-US" sz="2800" strike="noStrike" noProof="1" dirty="0">
              <a:ea typeface="宋体" panose="02010600030101010101" pitchFamily="2" charset="-122"/>
            </a:endParaRPr>
          </a:p>
        </p:txBody>
      </p:sp>
      <p:grpSp>
        <p:nvGrpSpPr>
          <p:cNvPr id="20484" name="组合 20483"/>
          <p:cNvGrpSpPr/>
          <p:nvPr/>
        </p:nvGrpSpPr>
        <p:grpSpPr>
          <a:xfrm>
            <a:off x="6621463" y="2720975"/>
            <a:ext cx="1344612" cy="1447800"/>
            <a:chOff x="0" y="0"/>
            <a:chExt cx="847" cy="912"/>
          </a:xfrm>
        </p:grpSpPr>
        <p:grpSp>
          <p:nvGrpSpPr>
            <p:cNvPr id="2" name="组合 20484"/>
            <p:cNvGrpSpPr/>
            <p:nvPr/>
          </p:nvGrpSpPr>
          <p:grpSpPr>
            <a:xfrm flipH="1">
              <a:off x="0" y="301"/>
              <a:ext cx="593" cy="611"/>
              <a:chOff x="0" y="0"/>
              <a:chExt cx="593" cy="611"/>
            </a:xfrm>
          </p:grpSpPr>
          <p:sp>
            <p:nvSpPr>
              <p:cNvPr id="20485" name="未知"/>
              <p:cNvSpPr/>
              <p:nvPr/>
            </p:nvSpPr>
            <p:spPr>
              <a:xfrm>
                <a:off x="0" y="0"/>
                <a:ext cx="593" cy="611"/>
              </a:xfrm>
              <a:custGeom>
                <a:avLst/>
                <a:gdLst/>
                <a:ahLst/>
                <a:cxnLst/>
                <a:pathLst>
                  <a:path w="1187" h="1221">
                    <a:moveTo>
                      <a:pt x="814" y="770"/>
                    </a:moveTo>
                    <a:lnTo>
                      <a:pt x="814" y="861"/>
                    </a:lnTo>
                    <a:lnTo>
                      <a:pt x="782" y="863"/>
                    </a:lnTo>
                    <a:lnTo>
                      <a:pt x="782" y="808"/>
                    </a:lnTo>
                    <a:lnTo>
                      <a:pt x="661" y="813"/>
                    </a:lnTo>
                    <a:lnTo>
                      <a:pt x="649" y="857"/>
                    </a:lnTo>
                    <a:lnTo>
                      <a:pt x="643" y="880"/>
                    </a:lnTo>
                    <a:lnTo>
                      <a:pt x="689" y="982"/>
                    </a:lnTo>
                    <a:lnTo>
                      <a:pt x="782" y="885"/>
                    </a:lnTo>
                    <a:lnTo>
                      <a:pt x="782" y="912"/>
                    </a:lnTo>
                    <a:lnTo>
                      <a:pt x="698" y="999"/>
                    </a:lnTo>
                    <a:lnTo>
                      <a:pt x="782" y="1182"/>
                    </a:lnTo>
                    <a:lnTo>
                      <a:pt x="762" y="1180"/>
                    </a:lnTo>
                    <a:lnTo>
                      <a:pt x="685" y="1011"/>
                    </a:lnTo>
                    <a:lnTo>
                      <a:pt x="575" y="1127"/>
                    </a:lnTo>
                    <a:lnTo>
                      <a:pt x="584" y="1092"/>
                    </a:lnTo>
                    <a:lnTo>
                      <a:pt x="676" y="994"/>
                    </a:lnTo>
                    <a:lnTo>
                      <a:pt x="676" y="994"/>
                    </a:lnTo>
                    <a:lnTo>
                      <a:pt x="636" y="906"/>
                    </a:lnTo>
                    <a:lnTo>
                      <a:pt x="584" y="1092"/>
                    </a:lnTo>
                    <a:lnTo>
                      <a:pt x="575" y="1127"/>
                    </a:lnTo>
                    <a:lnTo>
                      <a:pt x="571" y="1147"/>
                    </a:lnTo>
                    <a:lnTo>
                      <a:pt x="762" y="1180"/>
                    </a:lnTo>
                    <a:lnTo>
                      <a:pt x="782" y="1182"/>
                    </a:lnTo>
                    <a:lnTo>
                      <a:pt x="782" y="912"/>
                    </a:lnTo>
                    <a:lnTo>
                      <a:pt x="782" y="885"/>
                    </a:lnTo>
                    <a:lnTo>
                      <a:pt x="643" y="880"/>
                    </a:lnTo>
                    <a:lnTo>
                      <a:pt x="649" y="857"/>
                    </a:lnTo>
                    <a:lnTo>
                      <a:pt x="782" y="863"/>
                    </a:lnTo>
                    <a:lnTo>
                      <a:pt x="814" y="861"/>
                    </a:lnTo>
                    <a:lnTo>
                      <a:pt x="955" y="841"/>
                    </a:lnTo>
                    <a:lnTo>
                      <a:pt x="968" y="864"/>
                    </a:lnTo>
                    <a:lnTo>
                      <a:pt x="817" y="885"/>
                    </a:lnTo>
                    <a:lnTo>
                      <a:pt x="815" y="906"/>
                    </a:lnTo>
                    <a:lnTo>
                      <a:pt x="814" y="1159"/>
                    </a:lnTo>
                    <a:lnTo>
                      <a:pt x="825" y="1176"/>
                    </a:lnTo>
                    <a:lnTo>
                      <a:pt x="1133" y="1087"/>
                    </a:lnTo>
                    <a:lnTo>
                      <a:pt x="1187" y="1107"/>
                    </a:lnTo>
                    <a:lnTo>
                      <a:pt x="790" y="1221"/>
                    </a:lnTo>
                    <a:lnTo>
                      <a:pt x="514" y="1175"/>
                    </a:lnTo>
                    <a:lnTo>
                      <a:pt x="625" y="804"/>
                    </a:lnTo>
                    <a:lnTo>
                      <a:pt x="587" y="758"/>
                    </a:lnTo>
                    <a:lnTo>
                      <a:pt x="375" y="702"/>
                    </a:lnTo>
                    <a:lnTo>
                      <a:pt x="337" y="707"/>
                    </a:lnTo>
                    <a:lnTo>
                      <a:pt x="300" y="710"/>
                    </a:lnTo>
                    <a:lnTo>
                      <a:pt x="266" y="711"/>
                    </a:lnTo>
                    <a:lnTo>
                      <a:pt x="233" y="711"/>
                    </a:lnTo>
                    <a:lnTo>
                      <a:pt x="202" y="710"/>
                    </a:lnTo>
                    <a:lnTo>
                      <a:pt x="173" y="707"/>
                    </a:lnTo>
                    <a:lnTo>
                      <a:pt x="145" y="703"/>
                    </a:lnTo>
                    <a:lnTo>
                      <a:pt x="120" y="698"/>
                    </a:lnTo>
                    <a:lnTo>
                      <a:pt x="96" y="691"/>
                    </a:lnTo>
                    <a:lnTo>
                      <a:pt x="76" y="685"/>
                    </a:lnTo>
                    <a:lnTo>
                      <a:pt x="57" y="678"/>
                    </a:lnTo>
                    <a:lnTo>
                      <a:pt x="41" y="671"/>
                    </a:lnTo>
                    <a:lnTo>
                      <a:pt x="28" y="663"/>
                    </a:lnTo>
                    <a:lnTo>
                      <a:pt x="17" y="657"/>
                    </a:lnTo>
                    <a:lnTo>
                      <a:pt x="9" y="650"/>
                    </a:lnTo>
                    <a:lnTo>
                      <a:pt x="5" y="643"/>
                    </a:lnTo>
                    <a:lnTo>
                      <a:pt x="0" y="632"/>
                    </a:lnTo>
                    <a:lnTo>
                      <a:pt x="2" y="617"/>
                    </a:lnTo>
                    <a:lnTo>
                      <a:pt x="5" y="600"/>
                    </a:lnTo>
                    <a:lnTo>
                      <a:pt x="15" y="580"/>
                    </a:lnTo>
                    <a:lnTo>
                      <a:pt x="28" y="557"/>
                    </a:lnTo>
                    <a:lnTo>
                      <a:pt x="45" y="533"/>
                    </a:lnTo>
                    <a:lnTo>
                      <a:pt x="67" y="507"/>
                    </a:lnTo>
                    <a:lnTo>
                      <a:pt x="90" y="480"/>
                    </a:lnTo>
                    <a:lnTo>
                      <a:pt x="118" y="451"/>
                    </a:lnTo>
                    <a:lnTo>
                      <a:pt x="150" y="422"/>
                    </a:lnTo>
                    <a:lnTo>
                      <a:pt x="183" y="391"/>
                    </a:lnTo>
                    <a:lnTo>
                      <a:pt x="221" y="359"/>
                    </a:lnTo>
                    <a:lnTo>
                      <a:pt x="259" y="329"/>
                    </a:lnTo>
                    <a:lnTo>
                      <a:pt x="300" y="297"/>
                    </a:lnTo>
                    <a:lnTo>
                      <a:pt x="344" y="265"/>
                    </a:lnTo>
                    <a:lnTo>
                      <a:pt x="389" y="235"/>
                    </a:lnTo>
                    <a:lnTo>
                      <a:pt x="333" y="152"/>
                    </a:lnTo>
                    <a:lnTo>
                      <a:pt x="450" y="74"/>
                    </a:lnTo>
                    <a:lnTo>
                      <a:pt x="514" y="158"/>
                    </a:lnTo>
                    <a:lnTo>
                      <a:pt x="560" y="132"/>
                    </a:lnTo>
                    <a:lnTo>
                      <a:pt x="606" y="110"/>
                    </a:lnTo>
                    <a:lnTo>
                      <a:pt x="648" y="89"/>
                    </a:lnTo>
                    <a:lnTo>
                      <a:pt x="691" y="70"/>
                    </a:lnTo>
                    <a:lnTo>
                      <a:pt x="730" y="54"/>
                    </a:lnTo>
                    <a:lnTo>
                      <a:pt x="769" y="39"/>
                    </a:lnTo>
                    <a:lnTo>
                      <a:pt x="806" y="27"/>
                    </a:lnTo>
                    <a:lnTo>
                      <a:pt x="839" y="18"/>
                    </a:lnTo>
                    <a:lnTo>
                      <a:pt x="871" y="10"/>
                    </a:lnTo>
                    <a:lnTo>
                      <a:pt x="900" y="5"/>
                    </a:lnTo>
                    <a:lnTo>
                      <a:pt x="925" y="1"/>
                    </a:lnTo>
                    <a:lnTo>
                      <a:pt x="948" y="0"/>
                    </a:lnTo>
                    <a:lnTo>
                      <a:pt x="968" y="0"/>
                    </a:lnTo>
                    <a:lnTo>
                      <a:pt x="984" y="2"/>
                    </a:lnTo>
                    <a:lnTo>
                      <a:pt x="996" y="6"/>
                    </a:lnTo>
                    <a:lnTo>
                      <a:pt x="1004" y="13"/>
                    </a:lnTo>
                    <a:lnTo>
                      <a:pt x="1021" y="46"/>
                    </a:lnTo>
                    <a:lnTo>
                      <a:pt x="1028" y="87"/>
                    </a:lnTo>
                    <a:lnTo>
                      <a:pt x="1025" y="135"/>
                    </a:lnTo>
                    <a:lnTo>
                      <a:pt x="1013" y="187"/>
                    </a:lnTo>
                    <a:lnTo>
                      <a:pt x="993" y="241"/>
                    </a:lnTo>
                    <a:lnTo>
                      <a:pt x="968" y="296"/>
                    </a:lnTo>
                    <a:lnTo>
                      <a:pt x="937" y="347"/>
                    </a:lnTo>
                    <a:lnTo>
                      <a:pt x="903" y="395"/>
                    </a:lnTo>
                    <a:lnTo>
                      <a:pt x="883" y="674"/>
                    </a:lnTo>
                    <a:lnTo>
                      <a:pt x="1187" y="1107"/>
                    </a:lnTo>
                    <a:lnTo>
                      <a:pt x="1133" y="1087"/>
                    </a:lnTo>
                    <a:lnTo>
                      <a:pt x="936" y="977"/>
                    </a:lnTo>
                    <a:lnTo>
                      <a:pt x="948" y="955"/>
                    </a:lnTo>
                    <a:lnTo>
                      <a:pt x="1093" y="1039"/>
                    </a:lnTo>
                    <a:lnTo>
                      <a:pt x="984" y="882"/>
                    </a:lnTo>
                    <a:lnTo>
                      <a:pt x="948" y="955"/>
                    </a:lnTo>
                    <a:lnTo>
                      <a:pt x="936" y="977"/>
                    </a:lnTo>
                    <a:lnTo>
                      <a:pt x="825" y="1176"/>
                    </a:lnTo>
                    <a:lnTo>
                      <a:pt x="814" y="1159"/>
                    </a:lnTo>
                    <a:lnTo>
                      <a:pt x="919" y="965"/>
                    </a:lnTo>
                    <a:lnTo>
                      <a:pt x="815" y="906"/>
                    </a:lnTo>
                    <a:lnTo>
                      <a:pt x="817" y="885"/>
                    </a:lnTo>
                    <a:lnTo>
                      <a:pt x="929" y="945"/>
                    </a:lnTo>
                    <a:lnTo>
                      <a:pt x="968" y="864"/>
                    </a:lnTo>
                    <a:lnTo>
                      <a:pt x="955" y="841"/>
                    </a:lnTo>
                    <a:lnTo>
                      <a:pt x="862" y="706"/>
                    </a:lnTo>
                    <a:lnTo>
                      <a:pt x="814" y="770"/>
                    </a:lnTo>
                    <a:close/>
                  </a:path>
                </a:pathLst>
              </a:custGeom>
              <a:solidFill>
                <a:srgbClr val="000000"/>
              </a:solidFill>
              <a:ln w="9525">
                <a:noFill/>
              </a:ln>
            </p:spPr>
            <p:txBody>
              <a:bodyPr/>
              <a:p>
                <a:endParaRPr lang="zh-CN" altLang="en-US"/>
              </a:p>
            </p:txBody>
          </p:sp>
          <p:sp>
            <p:nvSpPr>
              <p:cNvPr id="20486" name="未知"/>
              <p:cNvSpPr/>
              <p:nvPr/>
            </p:nvSpPr>
            <p:spPr>
              <a:xfrm>
                <a:off x="291" y="226"/>
                <a:ext cx="136" cy="144"/>
              </a:xfrm>
              <a:custGeom>
                <a:avLst/>
                <a:gdLst/>
                <a:ahLst/>
                <a:cxnLst/>
                <a:pathLst>
                  <a:path w="272" h="288">
                    <a:moveTo>
                      <a:pt x="208" y="288"/>
                    </a:moveTo>
                    <a:lnTo>
                      <a:pt x="173" y="246"/>
                    </a:lnTo>
                    <a:lnTo>
                      <a:pt x="0" y="188"/>
                    </a:lnTo>
                    <a:lnTo>
                      <a:pt x="13" y="183"/>
                    </a:lnTo>
                    <a:lnTo>
                      <a:pt x="27" y="177"/>
                    </a:lnTo>
                    <a:lnTo>
                      <a:pt x="40" y="170"/>
                    </a:lnTo>
                    <a:lnTo>
                      <a:pt x="54" y="163"/>
                    </a:lnTo>
                    <a:lnTo>
                      <a:pt x="68" y="157"/>
                    </a:lnTo>
                    <a:lnTo>
                      <a:pt x="81" y="150"/>
                    </a:lnTo>
                    <a:lnTo>
                      <a:pt x="94" y="142"/>
                    </a:lnTo>
                    <a:lnTo>
                      <a:pt x="108" y="134"/>
                    </a:lnTo>
                    <a:lnTo>
                      <a:pt x="129" y="121"/>
                    </a:lnTo>
                    <a:lnTo>
                      <a:pt x="150" y="106"/>
                    </a:lnTo>
                    <a:lnTo>
                      <a:pt x="171" y="92"/>
                    </a:lnTo>
                    <a:lnTo>
                      <a:pt x="192" y="74"/>
                    </a:lnTo>
                    <a:lnTo>
                      <a:pt x="212" y="57"/>
                    </a:lnTo>
                    <a:lnTo>
                      <a:pt x="232" y="40"/>
                    </a:lnTo>
                    <a:lnTo>
                      <a:pt x="252" y="20"/>
                    </a:lnTo>
                    <a:lnTo>
                      <a:pt x="272" y="0"/>
                    </a:lnTo>
                    <a:lnTo>
                      <a:pt x="259" y="220"/>
                    </a:lnTo>
                    <a:lnTo>
                      <a:pt x="208" y="288"/>
                    </a:lnTo>
                    <a:close/>
                  </a:path>
                </a:pathLst>
              </a:custGeom>
              <a:solidFill>
                <a:srgbClr val="D8E0E8"/>
              </a:solidFill>
              <a:ln w="9525">
                <a:noFill/>
              </a:ln>
            </p:spPr>
            <p:txBody>
              <a:bodyPr/>
              <a:p>
                <a:endParaRPr lang="zh-CN" altLang="en-US"/>
              </a:p>
            </p:txBody>
          </p:sp>
          <p:sp>
            <p:nvSpPr>
              <p:cNvPr id="20487" name="未知"/>
              <p:cNvSpPr/>
              <p:nvPr/>
            </p:nvSpPr>
            <p:spPr>
              <a:xfrm>
                <a:off x="88" y="116"/>
                <a:ext cx="380" cy="221"/>
              </a:xfrm>
              <a:custGeom>
                <a:avLst/>
                <a:gdLst/>
                <a:ahLst/>
                <a:cxnLst/>
                <a:pathLst>
                  <a:path w="760" h="442">
                    <a:moveTo>
                      <a:pt x="755" y="1"/>
                    </a:moveTo>
                    <a:lnTo>
                      <a:pt x="742" y="14"/>
                    </a:lnTo>
                    <a:lnTo>
                      <a:pt x="729" y="29"/>
                    </a:lnTo>
                    <a:lnTo>
                      <a:pt x="714" y="43"/>
                    </a:lnTo>
                    <a:lnTo>
                      <a:pt x="698" y="58"/>
                    </a:lnTo>
                    <a:lnTo>
                      <a:pt x="682" y="73"/>
                    </a:lnTo>
                    <a:lnTo>
                      <a:pt x="666" y="87"/>
                    </a:lnTo>
                    <a:lnTo>
                      <a:pt x="649" y="102"/>
                    </a:lnTo>
                    <a:lnTo>
                      <a:pt x="630" y="118"/>
                    </a:lnTo>
                    <a:lnTo>
                      <a:pt x="610" y="132"/>
                    </a:lnTo>
                    <a:lnTo>
                      <a:pt x="591" y="148"/>
                    </a:lnTo>
                    <a:lnTo>
                      <a:pt x="571" y="164"/>
                    </a:lnTo>
                    <a:lnTo>
                      <a:pt x="548" y="179"/>
                    </a:lnTo>
                    <a:lnTo>
                      <a:pt x="525" y="195"/>
                    </a:lnTo>
                    <a:lnTo>
                      <a:pt x="503" y="211"/>
                    </a:lnTo>
                    <a:lnTo>
                      <a:pt x="478" y="225"/>
                    </a:lnTo>
                    <a:lnTo>
                      <a:pt x="452" y="241"/>
                    </a:lnTo>
                    <a:lnTo>
                      <a:pt x="433" y="253"/>
                    </a:lnTo>
                    <a:lnTo>
                      <a:pt x="411" y="265"/>
                    </a:lnTo>
                    <a:lnTo>
                      <a:pt x="391" y="276"/>
                    </a:lnTo>
                    <a:lnTo>
                      <a:pt x="371" y="286"/>
                    </a:lnTo>
                    <a:lnTo>
                      <a:pt x="350" y="298"/>
                    </a:lnTo>
                    <a:lnTo>
                      <a:pt x="330" y="309"/>
                    </a:lnTo>
                    <a:lnTo>
                      <a:pt x="310" y="318"/>
                    </a:lnTo>
                    <a:lnTo>
                      <a:pt x="290" y="329"/>
                    </a:lnTo>
                    <a:lnTo>
                      <a:pt x="271" y="338"/>
                    </a:lnTo>
                    <a:lnTo>
                      <a:pt x="251" y="347"/>
                    </a:lnTo>
                    <a:lnTo>
                      <a:pt x="231" y="357"/>
                    </a:lnTo>
                    <a:lnTo>
                      <a:pt x="211" y="365"/>
                    </a:lnTo>
                    <a:lnTo>
                      <a:pt x="192" y="373"/>
                    </a:lnTo>
                    <a:lnTo>
                      <a:pt x="172" y="381"/>
                    </a:lnTo>
                    <a:lnTo>
                      <a:pt x="154" y="389"/>
                    </a:lnTo>
                    <a:lnTo>
                      <a:pt x="135" y="395"/>
                    </a:lnTo>
                    <a:lnTo>
                      <a:pt x="117" y="402"/>
                    </a:lnTo>
                    <a:lnTo>
                      <a:pt x="99" y="408"/>
                    </a:lnTo>
                    <a:lnTo>
                      <a:pt x="82" y="415"/>
                    </a:lnTo>
                    <a:lnTo>
                      <a:pt x="65" y="420"/>
                    </a:lnTo>
                    <a:lnTo>
                      <a:pt x="48" y="426"/>
                    </a:lnTo>
                    <a:lnTo>
                      <a:pt x="32" y="430"/>
                    </a:lnTo>
                    <a:lnTo>
                      <a:pt x="16" y="434"/>
                    </a:lnTo>
                    <a:lnTo>
                      <a:pt x="0" y="438"/>
                    </a:lnTo>
                    <a:lnTo>
                      <a:pt x="25" y="440"/>
                    </a:lnTo>
                    <a:lnTo>
                      <a:pt x="50" y="442"/>
                    </a:lnTo>
                    <a:lnTo>
                      <a:pt x="75" y="442"/>
                    </a:lnTo>
                    <a:lnTo>
                      <a:pt x="102" y="442"/>
                    </a:lnTo>
                    <a:lnTo>
                      <a:pt x="126" y="440"/>
                    </a:lnTo>
                    <a:lnTo>
                      <a:pt x="151" y="438"/>
                    </a:lnTo>
                    <a:lnTo>
                      <a:pt x="176" y="435"/>
                    </a:lnTo>
                    <a:lnTo>
                      <a:pt x="202" y="431"/>
                    </a:lnTo>
                    <a:lnTo>
                      <a:pt x="225" y="426"/>
                    </a:lnTo>
                    <a:lnTo>
                      <a:pt x="249" y="420"/>
                    </a:lnTo>
                    <a:lnTo>
                      <a:pt x="272" y="415"/>
                    </a:lnTo>
                    <a:lnTo>
                      <a:pt x="296" y="408"/>
                    </a:lnTo>
                    <a:lnTo>
                      <a:pt x="318" y="401"/>
                    </a:lnTo>
                    <a:lnTo>
                      <a:pt x="340" y="394"/>
                    </a:lnTo>
                    <a:lnTo>
                      <a:pt x="361" y="385"/>
                    </a:lnTo>
                    <a:lnTo>
                      <a:pt x="382" y="377"/>
                    </a:lnTo>
                    <a:lnTo>
                      <a:pt x="399" y="370"/>
                    </a:lnTo>
                    <a:lnTo>
                      <a:pt x="415" y="362"/>
                    </a:lnTo>
                    <a:lnTo>
                      <a:pt x="433" y="354"/>
                    </a:lnTo>
                    <a:lnTo>
                      <a:pt x="447" y="346"/>
                    </a:lnTo>
                    <a:lnTo>
                      <a:pt x="462" y="338"/>
                    </a:lnTo>
                    <a:lnTo>
                      <a:pt x="476" y="330"/>
                    </a:lnTo>
                    <a:lnTo>
                      <a:pt x="490" y="322"/>
                    </a:lnTo>
                    <a:lnTo>
                      <a:pt x="503" y="314"/>
                    </a:lnTo>
                    <a:lnTo>
                      <a:pt x="527" y="298"/>
                    </a:lnTo>
                    <a:lnTo>
                      <a:pt x="549" y="281"/>
                    </a:lnTo>
                    <a:lnTo>
                      <a:pt x="572" y="264"/>
                    </a:lnTo>
                    <a:lnTo>
                      <a:pt x="594" y="247"/>
                    </a:lnTo>
                    <a:lnTo>
                      <a:pt x="614" y="228"/>
                    </a:lnTo>
                    <a:lnTo>
                      <a:pt x="634" y="209"/>
                    </a:lnTo>
                    <a:lnTo>
                      <a:pt x="654" y="189"/>
                    </a:lnTo>
                    <a:lnTo>
                      <a:pt x="671" y="170"/>
                    </a:lnTo>
                    <a:lnTo>
                      <a:pt x="687" y="150"/>
                    </a:lnTo>
                    <a:lnTo>
                      <a:pt x="703" y="128"/>
                    </a:lnTo>
                    <a:lnTo>
                      <a:pt x="717" y="107"/>
                    </a:lnTo>
                    <a:lnTo>
                      <a:pt x="729" y="86"/>
                    </a:lnTo>
                    <a:lnTo>
                      <a:pt x="739" y="65"/>
                    </a:lnTo>
                    <a:lnTo>
                      <a:pt x="748" y="43"/>
                    </a:lnTo>
                    <a:lnTo>
                      <a:pt x="755" y="21"/>
                    </a:lnTo>
                    <a:lnTo>
                      <a:pt x="760" y="0"/>
                    </a:lnTo>
                    <a:lnTo>
                      <a:pt x="755" y="1"/>
                    </a:lnTo>
                    <a:close/>
                  </a:path>
                </a:pathLst>
              </a:custGeom>
              <a:solidFill>
                <a:srgbClr val="D8E0E8"/>
              </a:solidFill>
              <a:ln w="9525">
                <a:noFill/>
              </a:ln>
            </p:spPr>
            <p:txBody>
              <a:bodyPr/>
              <a:p>
                <a:endParaRPr lang="zh-CN" altLang="en-US"/>
              </a:p>
            </p:txBody>
          </p:sp>
          <p:sp>
            <p:nvSpPr>
              <p:cNvPr id="20488" name="未知"/>
              <p:cNvSpPr/>
              <p:nvPr/>
            </p:nvSpPr>
            <p:spPr>
              <a:xfrm>
                <a:off x="17" y="136"/>
                <a:ext cx="181" cy="187"/>
              </a:xfrm>
              <a:custGeom>
                <a:avLst/>
                <a:gdLst/>
                <a:ahLst/>
                <a:cxnLst/>
                <a:pathLst>
                  <a:path w="362" h="373">
                    <a:moveTo>
                      <a:pt x="362" y="0"/>
                    </a:moveTo>
                    <a:lnTo>
                      <a:pt x="330" y="22"/>
                    </a:lnTo>
                    <a:lnTo>
                      <a:pt x="297" y="48"/>
                    </a:lnTo>
                    <a:lnTo>
                      <a:pt x="265" y="73"/>
                    </a:lnTo>
                    <a:lnTo>
                      <a:pt x="232" y="99"/>
                    </a:lnTo>
                    <a:lnTo>
                      <a:pt x="200" y="126"/>
                    </a:lnTo>
                    <a:lnTo>
                      <a:pt x="170" y="152"/>
                    </a:lnTo>
                    <a:lnTo>
                      <a:pt x="139" y="179"/>
                    </a:lnTo>
                    <a:lnTo>
                      <a:pt x="111" y="204"/>
                    </a:lnTo>
                    <a:lnTo>
                      <a:pt x="86" y="229"/>
                    </a:lnTo>
                    <a:lnTo>
                      <a:pt x="63" y="252"/>
                    </a:lnTo>
                    <a:lnTo>
                      <a:pt x="42" y="275"/>
                    </a:lnTo>
                    <a:lnTo>
                      <a:pt x="26" y="294"/>
                    </a:lnTo>
                    <a:lnTo>
                      <a:pt x="13" y="313"/>
                    </a:lnTo>
                    <a:lnTo>
                      <a:pt x="4" y="329"/>
                    </a:lnTo>
                    <a:lnTo>
                      <a:pt x="0" y="342"/>
                    </a:lnTo>
                    <a:lnTo>
                      <a:pt x="0" y="352"/>
                    </a:lnTo>
                    <a:lnTo>
                      <a:pt x="5" y="360"/>
                    </a:lnTo>
                    <a:lnTo>
                      <a:pt x="13" y="366"/>
                    </a:lnTo>
                    <a:lnTo>
                      <a:pt x="24" y="370"/>
                    </a:lnTo>
                    <a:lnTo>
                      <a:pt x="37" y="373"/>
                    </a:lnTo>
                    <a:lnTo>
                      <a:pt x="53" y="373"/>
                    </a:lnTo>
                    <a:lnTo>
                      <a:pt x="71" y="371"/>
                    </a:lnTo>
                    <a:lnTo>
                      <a:pt x="91" y="369"/>
                    </a:lnTo>
                    <a:lnTo>
                      <a:pt x="113" y="365"/>
                    </a:lnTo>
                    <a:lnTo>
                      <a:pt x="135" y="360"/>
                    </a:lnTo>
                    <a:lnTo>
                      <a:pt x="160" y="353"/>
                    </a:lnTo>
                    <a:lnTo>
                      <a:pt x="186" y="346"/>
                    </a:lnTo>
                    <a:lnTo>
                      <a:pt x="212" y="337"/>
                    </a:lnTo>
                    <a:lnTo>
                      <a:pt x="240" y="328"/>
                    </a:lnTo>
                    <a:lnTo>
                      <a:pt x="268" y="318"/>
                    </a:lnTo>
                    <a:lnTo>
                      <a:pt x="296" y="306"/>
                    </a:lnTo>
                    <a:lnTo>
                      <a:pt x="324" y="296"/>
                    </a:lnTo>
                    <a:lnTo>
                      <a:pt x="362" y="0"/>
                    </a:lnTo>
                    <a:close/>
                  </a:path>
                </a:pathLst>
              </a:custGeom>
              <a:solidFill>
                <a:srgbClr val="D8E0E8"/>
              </a:solidFill>
              <a:ln w="9525">
                <a:noFill/>
              </a:ln>
            </p:spPr>
            <p:txBody>
              <a:bodyPr/>
              <a:p>
                <a:endParaRPr lang="zh-CN" altLang="en-US"/>
              </a:p>
            </p:txBody>
          </p:sp>
          <p:sp>
            <p:nvSpPr>
              <p:cNvPr id="20489" name="未知"/>
              <p:cNvSpPr/>
              <p:nvPr/>
            </p:nvSpPr>
            <p:spPr>
              <a:xfrm>
                <a:off x="195" y="156"/>
                <a:ext cx="27" cy="122"/>
              </a:xfrm>
              <a:custGeom>
                <a:avLst/>
                <a:gdLst/>
                <a:ahLst/>
                <a:cxnLst/>
                <a:pathLst>
                  <a:path w="53" h="245">
                    <a:moveTo>
                      <a:pt x="53" y="221"/>
                    </a:moveTo>
                    <a:lnTo>
                      <a:pt x="46" y="223"/>
                    </a:lnTo>
                    <a:lnTo>
                      <a:pt x="40" y="226"/>
                    </a:lnTo>
                    <a:lnTo>
                      <a:pt x="33" y="230"/>
                    </a:lnTo>
                    <a:lnTo>
                      <a:pt x="26" y="233"/>
                    </a:lnTo>
                    <a:lnTo>
                      <a:pt x="20" y="235"/>
                    </a:lnTo>
                    <a:lnTo>
                      <a:pt x="13" y="238"/>
                    </a:lnTo>
                    <a:lnTo>
                      <a:pt x="6" y="242"/>
                    </a:lnTo>
                    <a:lnTo>
                      <a:pt x="0" y="245"/>
                    </a:lnTo>
                    <a:lnTo>
                      <a:pt x="28" y="0"/>
                    </a:lnTo>
                    <a:lnTo>
                      <a:pt x="53" y="221"/>
                    </a:lnTo>
                    <a:close/>
                  </a:path>
                </a:pathLst>
              </a:custGeom>
              <a:solidFill>
                <a:srgbClr val="D8E0E8"/>
              </a:solidFill>
              <a:ln w="9525">
                <a:noFill/>
              </a:ln>
            </p:spPr>
            <p:txBody>
              <a:bodyPr/>
              <a:p>
                <a:endParaRPr lang="zh-CN" altLang="en-US"/>
              </a:p>
            </p:txBody>
          </p:sp>
          <p:sp>
            <p:nvSpPr>
              <p:cNvPr id="20490" name="未知"/>
              <p:cNvSpPr/>
              <p:nvPr/>
            </p:nvSpPr>
            <p:spPr>
              <a:xfrm>
                <a:off x="287" y="207"/>
                <a:ext cx="21" cy="21"/>
              </a:xfrm>
              <a:custGeom>
                <a:avLst/>
                <a:gdLst/>
                <a:ahLst/>
                <a:cxnLst/>
                <a:pathLst>
                  <a:path w="41" h="41">
                    <a:moveTo>
                      <a:pt x="41" y="25"/>
                    </a:moveTo>
                    <a:lnTo>
                      <a:pt x="40" y="26"/>
                    </a:lnTo>
                    <a:lnTo>
                      <a:pt x="37" y="29"/>
                    </a:lnTo>
                    <a:lnTo>
                      <a:pt x="35" y="30"/>
                    </a:lnTo>
                    <a:lnTo>
                      <a:pt x="32" y="33"/>
                    </a:lnTo>
                    <a:lnTo>
                      <a:pt x="28" y="34"/>
                    </a:lnTo>
                    <a:lnTo>
                      <a:pt x="25" y="37"/>
                    </a:lnTo>
                    <a:lnTo>
                      <a:pt x="21" y="38"/>
                    </a:lnTo>
                    <a:lnTo>
                      <a:pt x="17" y="41"/>
                    </a:lnTo>
                    <a:lnTo>
                      <a:pt x="0" y="13"/>
                    </a:lnTo>
                    <a:lnTo>
                      <a:pt x="25" y="0"/>
                    </a:lnTo>
                    <a:lnTo>
                      <a:pt x="41" y="25"/>
                    </a:lnTo>
                    <a:close/>
                  </a:path>
                </a:pathLst>
              </a:custGeom>
              <a:solidFill>
                <a:srgbClr val="D8E0E8"/>
              </a:solidFill>
              <a:ln w="9525">
                <a:noFill/>
              </a:ln>
            </p:spPr>
            <p:txBody>
              <a:bodyPr/>
              <a:p>
                <a:endParaRPr lang="zh-CN" altLang="en-US"/>
              </a:p>
            </p:txBody>
          </p:sp>
          <p:sp>
            <p:nvSpPr>
              <p:cNvPr id="20491" name="未知"/>
              <p:cNvSpPr/>
              <p:nvPr/>
            </p:nvSpPr>
            <p:spPr>
              <a:xfrm>
                <a:off x="223" y="108"/>
                <a:ext cx="155" cy="151"/>
              </a:xfrm>
              <a:custGeom>
                <a:avLst/>
                <a:gdLst/>
                <a:ahLst/>
                <a:cxnLst/>
                <a:pathLst>
                  <a:path w="311" h="302">
                    <a:moveTo>
                      <a:pt x="122" y="253"/>
                    </a:moveTo>
                    <a:lnTo>
                      <a:pt x="112" y="259"/>
                    </a:lnTo>
                    <a:lnTo>
                      <a:pt x="101" y="265"/>
                    </a:lnTo>
                    <a:lnTo>
                      <a:pt x="91" y="270"/>
                    </a:lnTo>
                    <a:lnTo>
                      <a:pt x="79" y="277"/>
                    </a:lnTo>
                    <a:lnTo>
                      <a:pt x="67" y="282"/>
                    </a:lnTo>
                    <a:lnTo>
                      <a:pt x="53" y="289"/>
                    </a:lnTo>
                    <a:lnTo>
                      <a:pt x="40" y="296"/>
                    </a:lnTo>
                    <a:lnTo>
                      <a:pt x="27" y="302"/>
                    </a:lnTo>
                    <a:lnTo>
                      <a:pt x="0" y="38"/>
                    </a:lnTo>
                    <a:lnTo>
                      <a:pt x="60" y="0"/>
                    </a:lnTo>
                    <a:lnTo>
                      <a:pt x="311" y="126"/>
                    </a:lnTo>
                    <a:lnTo>
                      <a:pt x="295" y="138"/>
                    </a:lnTo>
                    <a:lnTo>
                      <a:pt x="278" y="150"/>
                    </a:lnTo>
                    <a:lnTo>
                      <a:pt x="262" y="162"/>
                    </a:lnTo>
                    <a:lnTo>
                      <a:pt x="246" y="172"/>
                    </a:lnTo>
                    <a:lnTo>
                      <a:pt x="231" y="184"/>
                    </a:lnTo>
                    <a:lnTo>
                      <a:pt x="217" y="193"/>
                    </a:lnTo>
                    <a:lnTo>
                      <a:pt x="202" y="203"/>
                    </a:lnTo>
                    <a:lnTo>
                      <a:pt x="189" y="212"/>
                    </a:lnTo>
                    <a:lnTo>
                      <a:pt x="161" y="167"/>
                    </a:lnTo>
                    <a:lnTo>
                      <a:pt x="96" y="205"/>
                    </a:lnTo>
                    <a:lnTo>
                      <a:pt x="122" y="253"/>
                    </a:lnTo>
                    <a:close/>
                  </a:path>
                </a:pathLst>
              </a:custGeom>
              <a:solidFill>
                <a:srgbClr val="D8E0E8"/>
              </a:solidFill>
              <a:ln w="9525">
                <a:noFill/>
              </a:ln>
            </p:spPr>
            <p:txBody>
              <a:bodyPr/>
              <a:p>
                <a:endParaRPr lang="zh-CN" altLang="en-US"/>
              </a:p>
            </p:txBody>
          </p:sp>
          <p:sp>
            <p:nvSpPr>
              <p:cNvPr id="20492" name="未知"/>
              <p:cNvSpPr/>
              <p:nvPr/>
            </p:nvSpPr>
            <p:spPr>
              <a:xfrm>
                <a:off x="260" y="18"/>
                <a:ext cx="235" cy="144"/>
              </a:xfrm>
              <a:custGeom>
                <a:avLst/>
                <a:gdLst/>
                <a:ahLst/>
                <a:cxnLst/>
                <a:pathLst>
                  <a:path w="470" h="287">
                    <a:moveTo>
                      <a:pt x="259" y="287"/>
                    </a:moveTo>
                    <a:lnTo>
                      <a:pt x="272" y="277"/>
                    </a:lnTo>
                    <a:lnTo>
                      <a:pt x="284" y="266"/>
                    </a:lnTo>
                    <a:lnTo>
                      <a:pt x="297" y="255"/>
                    </a:lnTo>
                    <a:lnTo>
                      <a:pt x="311" y="245"/>
                    </a:lnTo>
                    <a:lnTo>
                      <a:pt x="322" y="234"/>
                    </a:lnTo>
                    <a:lnTo>
                      <a:pt x="334" y="223"/>
                    </a:lnTo>
                    <a:lnTo>
                      <a:pt x="346" y="213"/>
                    </a:lnTo>
                    <a:lnTo>
                      <a:pt x="358" y="202"/>
                    </a:lnTo>
                    <a:lnTo>
                      <a:pt x="388" y="174"/>
                    </a:lnTo>
                    <a:lnTo>
                      <a:pt x="413" y="148"/>
                    </a:lnTo>
                    <a:lnTo>
                      <a:pt x="434" y="121"/>
                    </a:lnTo>
                    <a:lnTo>
                      <a:pt x="451" y="96"/>
                    </a:lnTo>
                    <a:lnTo>
                      <a:pt x="463" y="72"/>
                    </a:lnTo>
                    <a:lnTo>
                      <a:pt x="470" y="50"/>
                    </a:lnTo>
                    <a:lnTo>
                      <a:pt x="470" y="30"/>
                    </a:lnTo>
                    <a:lnTo>
                      <a:pt x="463" y="12"/>
                    </a:lnTo>
                    <a:lnTo>
                      <a:pt x="459" y="8"/>
                    </a:lnTo>
                    <a:lnTo>
                      <a:pt x="454" y="4"/>
                    </a:lnTo>
                    <a:lnTo>
                      <a:pt x="446" y="3"/>
                    </a:lnTo>
                    <a:lnTo>
                      <a:pt x="437" y="2"/>
                    </a:lnTo>
                    <a:lnTo>
                      <a:pt x="427" y="0"/>
                    </a:lnTo>
                    <a:lnTo>
                      <a:pt x="415" y="0"/>
                    </a:lnTo>
                    <a:lnTo>
                      <a:pt x="402" y="2"/>
                    </a:lnTo>
                    <a:lnTo>
                      <a:pt x="389" y="4"/>
                    </a:lnTo>
                    <a:lnTo>
                      <a:pt x="373" y="7"/>
                    </a:lnTo>
                    <a:lnTo>
                      <a:pt x="357" y="10"/>
                    </a:lnTo>
                    <a:lnTo>
                      <a:pt x="340" y="15"/>
                    </a:lnTo>
                    <a:lnTo>
                      <a:pt x="322" y="19"/>
                    </a:lnTo>
                    <a:lnTo>
                      <a:pt x="304" y="26"/>
                    </a:lnTo>
                    <a:lnTo>
                      <a:pt x="284" y="31"/>
                    </a:lnTo>
                    <a:lnTo>
                      <a:pt x="264" y="38"/>
                    </a:lnTo>
                    <a:lnTo>
                      <a:pt x="244" y="46"/>
                    </a:lnTo>
                    <a:lnTo>
                      <a:pt x="230" y="51"/>
                    </a:lnTo>
                    <a:lnTo>
                      <a:pt x="215" y="56"/>
                    </a:lnTo>
                    <a:lnTo>
                      <a:pt x="199" y="63"/>
                    </a:lnTo>
                    <a:lnTo>
                      <a:pt x="184" y="68"/>
                    </a:lnTo>
                    <a:lnTo>
                      <a:pt x="169" y="75"/>
                    </a:lnTo>
                    <a:lnTo>
                      <a:pt x="154" y="81"/>
                    </a:lnTo>
                    <a:lnTo>
                      <a:pt x="138" y="88"/>
                    </a:lnTo>
                    <a:lnTo>
                      <a:pt x="122" y="95"/>
                    </a:lnTo>
                    <a:lnTo>
                      <a:pt x="107" y="103"/>
                    </a:lnTo>
                    <a:lnTo>
                      <a:pt x="92" y="109"/>
                    </a:lnTo>
                    <a:lnTo>
                      <a:pt x="76" y="117"/>
                    </a:lnTo>
                    <a:lnTo>
                      <a:pt x="61" y="125"/>
                    </a:lnTo>
                    <a:lnTo>
                      <a:pt x="45" y="133"/>
                    </a:lnTo>
                    <a:lnTo>
                      <a:pt x="30" y="141"/>
                    </a:lnTo>
                    <a:lnTo>
                      <a:pt x="15" y="149"/>
                    </a:lnTo>
                    <a:lnTo>
                      <a:pt x="0" y="157"/>
                    </a:lnTo>
                    <a:lnTo>
                      <a:pt x="259" y="287"/>
                    </a:lnTo>
                    <a:close/>
                  </a:path>
                </a:pathLst>
              </a:custGeom>
              <a:solidFill>
                <a:srgbClr val="D8E0E8"/>
              </a:solidFill>
              <a:ln w="9525">
                <a:noFill/>
              </a:ln>
            </p:spPr>
            <p:txBody>
              <a:bodyPr/>
              <a:p>
                <a:endParaRPr lang="zh-CN" altLang="en-US"/>
              </a:p>
            </p:txBody>
          </p:sp>
          <p:sp>
            <p:nvSpPr>
              <p:cNvPr id="20493" name="未知"/>
              <p:cNvSpPr/>
              <p:nvPr/>
            </p:nvSpPr>
            <p:spPr>
              <a:xfrm>
                <a:off x="191" y="61"/>
                <a:ext cx="52" cy="47"/>
              </a:xfrm>
              <a:custGeom>
                <a:avLst/>
                <a:gdLst/>
                <a:ahLst/>
                <a:cxnLst/>
                <a:pathLst>
                  <a:path w="103" h="96">
                    <a:moveTo>
                      <a:pt x="38" y="96"/>
                    </a:moveTo>
                    <a:lnTo>
                      <a:pt x="0" y="40"/>
                    </a:lnTo>
                    <a:lnTo>
                      <a:pt x="61" y="0"/>
                    </a:lnTo>
                    <a:lnTo>
                      <a:pt x="103" y="56"/>
                    </a:lnTo>
                    <a:lnTo>
                      <a:pt x="38" y="96"/>
                    </a:lnTo>
                    <a:close/>
                  </a:path>
                </a:pathLst>
              </a:custGeom>
              <a:solidFill>
                <a:srgbClr val="D8E0E8"/>
              </a:solidFill>
              <a:ln w="9525">
                <a:noFill/>
              </a:ln>
            </p:spPr>
            <p:txBody>
              <a:bodyPr/>
              <a:p>
                <a:endParaRPr lang="zh-CN" altLang="en-US"/>
              </a:p>
            </p:txBody>
          </p:sp>
          <p:sp>
            <p:nvSpPr>
              <p:cNvPr id="20494" name="未知"/>
              <p:cNvSpPr/>
              <p:nvPr/>
            </p:nvSpPr>
            <p:spPr>
              <a:xfrm>
                <a:off x="88" y="280"/>
                <a:ext cx="191" cy="57"/>
              </a:xfrm>
              <a:custGeom>
                <a:avLst/>
                <a:gdLst/>
                <a:ahLst/>
                <a:cxnLst/>
                <a:pathLst>
                  <a:path w="382" h="113">
                    <a:moveTo>
                      <a:pt x="382" y="48"/>
                    </a:moveTo>
                    <a:lnTo>
                      <a:pt x="361" y="56"/>
                    </a:lnTo>
                    <a:lnTo>
                      <a:pt x="340" y="65"/>
                    </a:lnTo>
                    <a:lnTo>
                      <a:pt x="318" y="72"/>
                    </a:lnTo>
                    <a:lnTo>
                      <a:pt x="296" y="79"/>
                    </a:lnTo>
                    <a:lnTo>
                      <a:pt x="272" y="86"/>
                    </a:lnTo>
                    <a:lnTo>
                      <a:pt x="249" y="91"/>
                    </a:lnTo>
                    <a:lnTo>
                      <a:pt x="225" y="97"/>
                    </a:lnTo>
                    <a:lnTo>
                      <a:pt x="202" y="102"/>
                    </a:lnTo>
                    <a:lnTo>
                      <a:pt x="176" y="106"/>
                    </a:lnTo>
                    <a:lnTo>
                      <a:pt x="151" y="109"/>
                    </a:lnTo>
                    <a:lnTo>
                      <a:pt x="126" y="111"/>
                    </a:lnTo>
                    <a:lnTo>
                      <a:pt x="102" y="113"/>
                    </a:lnTo>
                    <a:lnTo>
                      <a:pt x="75" y="113"/>
                    </a:lnTo>
                    <a:lnTo>
                      <a:pt x="50" y="113"/>
                    </a:lnTo>
                    <a:lnTo>
                      <a:pt x="25" y="111"/>
                    </a:lnTo>
                    <a:lnTo>
                      <a:pt x="0" y="109"/>
                    </a:lnTo>
                    <a:lnTo>
                      <a:pt x="16" y="105"/>
                    </a:lnTo>
                    <a:lnTo>
                      <a:pt x="32" y="101"/>
                    </a:lnTo>
                    <a:lnTo>
                      <a:pt x="48" y="97"/>
                    </a:lnTo>
                    <a:lnTo>
                      <a:pt x="65" y="91"/>
                    </a:lnTo>
                    <a:lnTo>
                      <a:pt x="82" y="86"/>
                    </a:lnTo>
                    <a:lnTo>
                      <a:pt x="99" y="79"/>
                    </a:lnTo>
                    <a:lnTo>
                      <a:pt x="117" y="73"/>
                    </a:lnTo>
                    <a:lnTo>
                      <a:pt x="135" y="66"/>
                    </a:lnTo>
                    <a:lnTo>
                      <a:pt x="154" y="60"/>
                    </a:lnTo>
                    <a:lnTo>
                      <a:pt x="172" y="52"/>
                    </a:lnTo>
                    <a:lnTo>
                      <a:pt x="192" y="44"/>
                    </a:lnTo>
                    <a:lnTo>
                      <a:pt x="211" y="36"/>
                    </a:lnTo>
                    <a:lnTo>
                      <a:pt x="231" y="28"/>
                    </a:lnTo>
                    <a:lnTo>
                      <a:pt x="251" y="18"/>
                    </a:lnTo>
                    <a:lnTo>
                      <a:pt x="271" y="9"/>
                    </a:lnTo>
                    <a:lnTo>
                      <a:pt x="290" y="0"/>
                    </a:lnTo>
                    <a:lnTo>
                      <a:pt x="290" y="2"/>
                    </a:lnTo>
                    <a:lnTo>
                      <a:pt x="293" y="9"/>
                    </a:lnTo>
                    <a:lnTo>
                      <a:pt x="296" y="17"/>
                    </a:lnTo>
                    <a:lnTo>
                      <a:pt x="304" y="28"/>
                    </a:lnTo>
                    <a:lnTo>
                      <a:pt x="314" y="37"/>
                    </a:lnTo>
                    <a:lnTo>
                      <a:pt x="330" y="44"/>
                    </a:lnTo>
                    <a:lnTo>
                      <a:pt x="353" y="48"/>
                    </a:lnTo>
                    <a:lnTo>
                      <a:pt x="382" y="48"/>
                    </a:lnTo>
                    <a:close/>
                  </a:path>
                </a:pathLst>
              </a:custGeom>
              <a:solidFill>
                <a:srgbClr val="7F99B2"/>
              </a:solidFill>
              <a:ln w="9525">
                <a:noFill/>
              </a:ln>
            </p:spPr>
            <p:txBody>
              <a:bodyPr/>
              <a:p>
                <a:endParaRPr lang="zh-CN" altLang="en-US"/>
              </a:p>
            </p:txBody>
          </p:sp>
          <p:sp>
            <p:nvSpPr>
              <p:cNvPr id="20495" name="未知"/>
              <p:cNvSpPr/>
              <p:nvPr/>
            </p:nvSpPr>
            <p:spPr>
              <a:xfrm>
                <a:off x="383" y="18"/>
                <a:ext cx="112" cy="101"/>
              </a:xfrm>
              <a:custGeom>
                <a:avLst/>
                <a:gdLst/>
                <a:ahLst/>
                <a:cxnLst/>
                <a:pathLst>
                  <a:path w="226" h="202">
                    <a:moveTo>
                      <a:pt x="114" y="202"/>
                    </a:moveTo>
                    <a:lnTo>
                      <a:pt x="144" y="174"/>
                    </a:lnTo>
                    <a:lnTo>
                      <a:pt x="169" y="148"/>
                    </a:lnTo>
                    <a:lnTo>
                      <a:pt x="190" y="121"/>
                    </a:lnTo>
                    <a:lnTo>
                      <a:pt x="207" y="96"/>
                    </a:lnTo>
                    <a:lnTo>
                      <a:pt x="219" y="72"/>
                    </a:lnTo>
                    <a:lnTo>
                      <a:pt x="226" y="50"/>
                    </a:lnTo>
                    <a:lnTo>
                      <a:pt x="226" y="30"/>
                    </a:lnTo>
                    <a:lnTo>
                      <a:pt x="219" y="12"/>
                    </a:lnTo>
                    <a:lnTo>
                      <a:pt x="215" y="8"/>
                    </a:lnTo>
                    <a:lnTo>
                      <a:pt x="210" y="4"/>
                    </a:lnTo>
                    <a:lnTo>
                      <a:pt x="202" y="3"/>
                    </a:lnTo>
                    <a:lnTo>
                      <a:pt x="193" y="2"/>
                    </a:lnTo>
                    <a:lnTo>
                      <a:pt x="183" y="0"/>
                    </a:lnTo>
                    <a:lnTo>
                      <a:pt x="171" y="0"/>
                    </a:lnTo>
                    <a:lnTo>
                      <a:pt x="158" y="2"/>
                    </a:lnTo>
                    <a:lnTo>
                      <a:pt x="145" y="4"/>
                    </a:lnTo>
                    <a:lnTo>
                      <a:pt x="129" y="7"/>
                    </a:lnTo>
                    <a:lnTo>
                      <a:pt x="113" y="10"/>
                    </a:lnTo>
                    <a:lnTo>
                      <a:pt x="96" y="15"/>
                    </a:lnTo>
                    <a:lnTo>
                      <a:pt x="78" y="19"/>
                    </a:lnTo>
                    <a:lnTo>
                      <a:pt x="60" y="26"/>
                    </a:lnTo>
                    <a:lnTo>
                      <a:pt x="40" y="31"/>
                    </a:lnTo>
                    <a:lnTo>
                      <a:pt x="20" y="38"/>
                    </a:lnTo>
                    <a:lnTo>
                      <a:pt x="0" y="46"/>
                    </a:lnTo>
                    <a:lnTo>
                      <a:pt x="29" y="47"/>
                    </a:lnTo>
                    <a:lnTo>
                      <a:pt x="57" y="55"/>
                    </a:lnTo>
                    <a:lnTo>
                      <a:pt x="81" y="69"/>
                    </a:lnTo>
                    <a:lnTo>
                      <a:pt x="102" y="89"/>
                    </a:lnTo>
                    <a:lnTo>
                      <a:pt x="117" y="113"/>
                    </a:lnTo>
                    <a:lnTo>
                      <a:pt x="125" y="141"/>
                    </a:lnTo>
                    <a:lnTo>
                      <a:pt x="124" y="172"/>
                    </a:lnTo>
                    <a:lnTo>
                      <a:pt x="114" y="202"/>
                    </a:lnTo>
                    <a:close/>
                  </a:path>
                </a:pathLst>
              </a:custGeom>
              <a:solidFill>
                <a:srgbClr val="7F99B2"/>
              </a:solidFill>
              <a:ln w="9525">
                <a:noFill/>
              </a:ln>
            </p:spPr>
            <p:txBody>
              <a:bodyPr/>
              <a:p>
                <a:endParaRPr lang="zh-CN" altLang="en-US"/>
              </a:p>
            </p:txBody>
          </p:sp>
        </p:grpSp>
        <p:sp>
          <p:nvSpPr>
            <p:cNvPr id="20496" name="未知"/>
            <p:cNvSpPr/>
            <p:nvPr/>
          </p:nvSpPr>
          <p:spPr>
            <a:xfrm>
              <a:off x="223" y="144"/>
              <a:ext cx="432" cy="336"/>
            </a:xfrm>
            <a:custGeom>
              <a:avLst/>
              <a:gdLst/>
              <a:ahLst/>
              <a:cxnLst/>
              <a:pathLst>
                <a:path w="432" h="336">
                  <a:moveTo>
                    <a:pt x="0" y="0"/>
                  </a:moveTo>
                  <a:cubicBezTo>
                    <a:pt x="108" y="20"/>
                    <a:pt x="216" y="40"/>
                    <a:pt x="288" y="96"/>
                  </a:cubicBezTo>
                  <a:cubicBezTo>
                    <a:pt x="360" y="152"/>
                    <a:pt x="396" y="244"/>
                    <a:pt x="432" y="336"/>
                  </a:cubicBezTo>
                </a:path>
              </a:pathLst>
            </a:custGeom>
            <a:noFill/>
            <a:ln w="9525" cap="flat" cmpd="sng">
              <a:solidFill>
                <a:schemeClr val="tx1"/>
              </a:solidFill>
              <a:prstDash val="solid"/>
              <a:round/>
              <a:headEnd type="none" w="med" len="med"/>
              <a:tailEnd type="none" w="med" len="med"/>
            </a:ln>
          </p:spPr>
          <p:txBody>
            <a:bodyPr/>
            <a:p>
              <a:endParaRPr lang="zh-CN" altLang="en-US"/>
            </a:p>
          </p:txBody>
        </p:sp>
        <p:sp>
          <p:nvSpPr>
            <p:cNvPr id="20497" name="未知"/>
            <p:cNvSpPr/>
            <p:nvPr/>
          </p:nvSpPr>
          <p:spPr>
            <a:xfrm>
              <a:off x="223" y="0"/>
              <a:ext cx="624" cy="485"/>
            </a:xfrm>
            <a:custGeom>
              <a:avLst/>
              <a:gdLst/>
              <a:ahLst/>
              <a:cxnLst/>
              <a:pathLst>
                <a:path w="432" h="336">
                  <a:moveTo>
                    <a:pt x="0" y="0"/>
                  </a:moveTo>
                  <a:cubicBezTo>
                    <a:pt x="108" y="20"/>
                    <a:pt x="216" y="40"/>
                    <a:pt x="288" y="96"/>
                  </a:cubicBezTo>
                  <a:cubicBezTo>
                    <a:pt x="360" y="152"/>
                    <a:pt x="396" y="244"/>
                    <a:pt x="432" y="336"/>
                  </a:cubicBezTo>
                </a:path>
              </a:pathLst>
            </a:custGeom>
            <a:noFill/>
            <a:ln w="9525" cap="flat" cmpd="sng">
              <a:solidFill>
                <a:schemeClr val="tx1"/>
              </a:solidFill>
              <a:prstDash val="solid"/>
              <a:round/>
              <a:headEnd type="none" w="med" len="med"/>
              <a:tailEnd type="none" w="med" len="med"/>
            </a:ln>
          </p:spPr>
          <p:txBody>
            <a:bodyPr/>
            <a:p>
              <a:endParaRPr lang="zh-CN" altLang="en-US"/>
            </a:p>
          </p:txBody>
        </p:sp>
      </p:grpSp>
      <p:sp>
        <p:nvSpPr>
          <p:cNvPr id="20498" name="文本框 20498"/>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2048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0483">
                                            <p:txEl>
                                              <p:charRg st="17" end="34"/>
                                            </p:txEl>
                                          </p:spTgt>
                                        </p:tgtEl>
                                        <p:attrNameLst>
                                          <p:attrName>style.visibility</p:attrName>
                                        </p:attrNameLst>
                                      </p:cBhvr>
                                      <p:to>
                                        <p:strVal val="visible"/>
                                      </p:to>
                                    </p:set>
                                    <p:animEffect transition="in" filter="dissolve">
                                      <p:cBhvr>
                                        <p:cTn id="11" dur="500"/>
                                        <p:tgtEl>
                                          <p:spTgt spid="20483">
                                            <p:txEl>
                                              <p:charRg st="17" end="3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20483">
                                            <p:txEl>
                                              <p:charRg st="49" end="63"/>
                                            </p:txEl>
                                          </p:spTgt>
                                        </p:tgtEl>
                                        <p:attrNameLst>
                                          <p:attrName>style.visibility</p:attrName>
                                        </p:attrNameLst>
                                      </p:cBhvr>
                                      <p:to>
                                        <p:strVal val="visible"/>
                                      </p:to>
                                    </p:set>
                                    <p:animEffect transition="in" filter="dissolve">
                                      <p:cBhvr>
                                        <p:cTn id="16" dur="500"/>
                                        <p:tgtEl>
                                          <p:spTgt spid="20483">
                                            <p:txEl>
                                              <p:charRg st="49" end="6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0483">
                                            <p:txEl>
                                              <p:charRg st="63" end="77"/>
                                            </p:txEl>
                                          </p:spTgt>
                                        </p:tgtEl>
                                        <p:attrNameLst>
                                          <p:attrName>style.visibility</p:attrName>
                                        </p:attrNameLst>
                                      </p:cBhvr>
                                      <p:to>
                                        <p:strVal val="visible"/>
                                      </p:to>
                                    </p:set>
                                    <p:animEffect transition="in" filter="dissolve">
                                      <p:cBhvr>
                                        <p:cTn id="19" dur="500"/>
                                        <p:tgtEl>
                                          <p:spTgt spid="20483">
                                            <p:txEl>
                                              <p:charRg st="63" end="77"/>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0483">
                                            <p:txEl>
                                              <p:charRg st="77" end="84"/>
                                            </p:txEl>
                                          </p:spTgt>
                                        </p:tgtEl>
                                        <p:attrNameLst>
                                          <p:attrName>style.visibility</p:attrName>
                                        </p:attrNameLst>
                                      </p:cBhvr>
                                      <p:to>
                                        <p:strVal val="visible"/>
                                      </p:to>
                                    </p:set>
                                    <p:animEffect transition="in" filter="dissolve">
                                      <p:cBhvr>
                                        <p:cTn id="22" dur="500"/>
                                        <p:tgtEl>
                                          <p:spTgt spid="20483">
                                            <p:txEl>
                                              <p:charRg st="77" end="84"/>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0483">
                                            <p:txEl>
                                              <p:charRg st="84" end="106"/>
                                            </p:txEl>
                                          </p:spTgt>
                                        </p:tgtEl>
                                        <p:attrNameLst>
                                          <p:attrName>style.visibility</p:attrName>
                                        </p:attrNameLst>
                                      </p:cBhvr>
                                      <p:to>
                                        <p:strVal val="visible"/>
                                      </p:to>
                                    </p:set>
                                    <p:animEffect transition="in" filter="dissolve">
                                      <p:cBhvr>
                                        <p:cTn id="25" dur="500"/>
                                        <p:tgtEl>
                                          <p:spTgt spid="20483">
                                            <p:txEl>
                                              <p:charRg st="84" end="10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21505"/>
          <p:cNvSpPr>
            <a:spLocks noGrp="1"/>
          </p:cNvSpPr>
          <p:nvPr>
            <p:ph type="title"/>
          </p:nvPr>
        </p:nvSpPr>
        <p:spPr/>
        <p:txBody>
          <a:bodyPr anchor="ctr"/>
          <a:p>
            <a:pPr fontAlgn="base"/>
            <a:r>
              <a:rPr lang="zh-CN" altLang="en-US" sz="3200" strike="noStrike" noProof="1" dirty="0">
                <a:ea typeface="宋体" panose="02010600030101010101" pitchFamily="2" charset="-122"/>
              </a:rPr>
              <a:t>逆向选择的一个例子</a:t>
            </a:r>
            <a:endParaRPr lang="zh-CN" altLang="en-US" sz="3200" strike="noStrike" noProof="1" dirty="0">
              <a:ea typeface="宋体" panose="02010600030101010101" pitchFamily="2" charset="-122"/>
            </a:endParaRPr>
          </a:p>
        </p:txBody>
      </p:sp>
      <p:sp>
        <p:nvSpPr>
          <p:cNvPr id="21507" name="文本占位符 21506"/>
          <p:cNvSpPr>
            <a:spLocks noGrp="1"/>
          </p:cNvSpPr>
          <p:nvPr>
            <p:ph idx="1"/>
          </p:nvPr>
        </p:nvSpPr>
        <p:spPr/>
        <p:txBody>
          <a:bodyPr/>
          <a:p>
            <a:pPr fontAlgn="base"/>
            <a:r>
              <a:rPr lang="zh-CN" altLang="en-US" strike="noStrike" noProof="1" dirty="0">
                <a:ea typeface="宋体" panose="02010600030101010101" pitchFamily="2" charset="-122"/>
              </a:rPr>
              <a:t>银行对开立支票账户收费问题</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存在两类客户：一类客户：账户余额较高、使用支票较少；另一类客户：账户余额较低、支付频繁。</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银行无法甄别这两类客户，收取统一的固定费用。</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结果：银行希望留下的客户选择离开；另一类客户欣然留下。</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解决方案: 设计一个根据不同类型账户的分类收费价格表，并由客户自主选择。使客户信息得到自我揭示。</a:t>
            </a:r>
            <a:endParaRPr lang="zh-CN" altLang="en-US" strike="noStrike" noProof="1" dirty="0">
              <a:ea typeface="宋体" panose="02010600030101010101" pitchFamily="2" charset="-122"/>
            </a:endParaRPr>
          </a:p>
          <a:p>
            <a:pPr lvl="1" fontAlgn="base"/>
            <a:r>
              <a:rPr lang="zh-CN" altLang="en-US" strike="noStrike" noProof="1" dirty="0">
                <a:ea typeface="宋体" panose="02010600030101010101" pitchFamily="2" charset="-122"/>
              </a:rPr>
              <a:t>类似如内幕人员卖出股票的信号显示。</a:t>
            </a:r>
            <a:endParaRPr lang="en-US" altLang="x-none" strike="noStrike" noProof="1" dirty="0">
              <a:ea typeface="宋体" panose="02010600030101010101" pitchFamily="2" charset="-122"/>
            </a:endParaRPr>
          </a:p>
        </p:txBody>
      </p:sp>
      <p:sp>
        <p:nvSpPr>
          <p:cNvPr id="2" name="文本框 2150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标题 22529"/>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信息不对称带来的问题：道德风险</a:t>
            </a:r>
            <a:endParaRPr lang="zh-CN" altLang="en-US" sz="3200" strike="noStrike" noProof="1" dirty="0">
              <a:ea typeface="宋体" panose="02010600030101010101" pitchFamily="2" charset="-122"/>
            </a:endParaRPr>
          </a:p>
        </p:txBody>
      </p:sp>
      <p:sp>
        <p:nvSpPr>
          <p:cNvPr id="22531" name="文本占位符 22530"/>
          <p:cNvSpPr>
            <a:spLocks noGrp="1"/>
          </p:cNvSpPr>
          <p:nvPr>
            <p:ph idx="1"/>
          </p:nvPr>
        </p:nvSpPr>
        <p:spPr>
          <a:xfrm>
            <a:off x="533400" y="1511300"/>
            <a:ext cx="8229600" cy="5110163"/>
          </a:xfrm>
        </p:spPr>
        <p:txBody>
          <a:bodyPr/>
          <a:p>
            <a:pPr marL="342900" indent="-342900" fontAlgn="base"/>
            <a:r>
              <a:rPr lang="zh-CN" altLang="en-US" strike="noStrike" noProof="1" dirty="0">
                <a:ea typeface="宋体" panose="02010600030101010101" pitchFamily="2" charset="-122"/>
              </a:rPr>
              <a:t>由合同达成之后的信息不对称所造成，亦称代理问题。</a:t>
            </a:r>
            <a:endParaRPr lang="zh-CN" altLang="en-US"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签订合同的一方为追求自身利益而牺牲合同另一方的利益。如借款人与贷款人、委托人和代理人之间。</a:t>
            </a:r>
            <a:endParaRPr lang="zh-CN" altLang="en-US"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源于合同不完善</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监管活动低效率</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监督成本高昂</a:t>
            </a:r>
            <a:endParaRPr lang="zh-CN" altLang="en-US" sz="2800"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一种缓解的方案: 改善激励机制</a:t>
            </a:r>
            <a:endParaRPr lang="zh-CN" altLang="en-US" strike="noStrike" noProof="1" dirty="0">
              <a:ea typeface="宋体" panose="02010600030101010101" pitchFamily="2" charset="-122"/>
            </a:endParaRPr>
          </a:p>
        </p:txBody>
      </p:sp>
      <p:sp>
        <p:nvSpPr>
          <p:cNvPr id="2" name="文本框 2253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1">
                                            <p:txEl>
                                              <p:charRg st="0" end="5"/>
                                            </p:txEl>
                                          </p:spTgt>
                                        </p:tgtEl>
                                        <p:attrNameLst>
                                          <p:attrName>style.visibility</p:attrName>
                                        </p:attrNameLst>
                                      </p:cBhvr>
                                      <p:to>
                                        <p:strVal val="visible"/>
                                      </p:to>
                                    </p:set>
                                    <p:animEffect transition="in" filter="dissolve">
                                      <p:cBhvr>
                                        <p:cTn id="7" dur="500"/>
                                        <p:tgtEl>
                                          <p:spTgt spid="22531">
                                            <p:txEl>
                                              <p:charRg st="0"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1143000" y="417513"/>
            <a:ext cx="6858000" cy="846138"/>
          </a:xfrm>
        </p:spPr>
        <p:txBody>
          <a:bodyPr anchor="b"/>
          <a:p>
            <a:pPr fontAlgn="base"/>
            <a:r>
              <a:rPr lang="zh-CN" altLang="en-US" sz="3200" strike="noStrike" noProof="1"/>
              <a:t>道德风险的一个例子</a:t>
            </a:r>
            <a:endParaRPr lang="zh-CN" altLang="en-US" sz="3200" strike="noStrike" noProof="1"/>
          </a:p>
        </p:txBody>
      </p:sp>
      <p:sp>
        <p:nvSpPr>
          <p:cNvPr id="3" name="副标题 2"/>
          <p:cNvSpPr>
            <a:spLocks noGrp="1"/>
          </p:cNvSpPr>
          <p:nvPr>
            <p:ph type="subTitle" idx="1"/>
          </p:nvPr>
        </p:nvSpPr>
        <p:spPr>
          <a:xfrm>
            <a:off x="733425" y="1727200"/>
            <a:ext cx="7477125" cy="3530600"/>
          </a:xfrm>
        </p:spPr>
        <p:txBody>
          <a:bodyPr/>
          <a:p>
            <a:pPr marL="342900" indent="-342900" algn="l" fontAlgn="base">
              <a:buChar char="ù"/>
            </a:pPr>
            <a:r>
              <a:rPr lang="zh-CN" altLang="en-US" sz="2800" strike="noStrike" noProof="1"/>
              <a:t>现代公司由于所有权与经营权分离，长期存在所有者与经营者的委托代理问题。</a:t>
            </a:r>
            <a:endParaRPr lang="zh-CN" altLang="en-US" sz="2800" strike="noStrike" noProof="1"/>
          </a:p>
          <a:p>
            <a:pPr marL="342900" indent="-342900" algn="l" fontAlgn="base">
              <a:buChar char="ù"/>
            </a:pPr>
            <a:r>
              <a:rPr lang="zh-CN" altLang="en-US" sz="2800" strike="noStrike" noProof="1"/>
              <a:t>表现为管理者出于私人利益盲目扩张、构建企业帝国、增加职务消费等。</a:t>
            </a:r>
            <a:endParaRPr lang="zh-CN" altLang="en-US" sz="2800" strike="noStrike" noProof="1"/>
          </a:p>
          <a:p>
            <a:pPr marL="342900" indent="-342900" algn="l" fontAlgn="base">
              <a:buChar char="ù"/>
            </a:pPr>
            <a:r>
              <a:rPr lang="zh-CN" altLang="en-US" sz="2800" strike="noStrike" noProof="1"/>
              <a:t>实践中缓解此类问题的方案：加强股东对管理者监督、提高高管薪酬对业绩敏感性、对管理者实施股权激励、加大对失职败德高管的惩罚力度等。</a:t>
            </a:r>
            <a:endParaRPr lang="zh-CN" altLang="en-US" sz="2800" strike="noStrike" noProof="1"/>
          </a:p>
        </p:txBody>
      </p:sp>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标题 23553"/>
          <p:cNvSpPr>
            <a:spLocks noGrp="1"/>
          </p:cNvSpPr>
          <p:nvPr>
            <p:ph type="title"/>
          </p:nvPr>
        </p:nvSpPr>
        <p:spPr>
          <a:xfrm>
            <a:off x="457200" y="0"/>
            <a:ext cx="8229600" cy="1524000"/>
          </a:xfrm>
        </p:spPr>
        <p:txBody>
          <a:bodyPr anchor="ctr"/>
          <a:p>
            <a:pPr fontAlgn="base"/>
            <a:r>
              <a:rPr lang="en-US" altLang="zh-CN" sz="3200" strike="noStrike" noProof="1" dirty="0">
                <a:ea typeface="宋体" panose="02010600030101010101" pitchFamily="2" charset="-122"/>
              </a:rPr>
              <a:t>8. </a:t>
            </a:r>
            <a:r>
              <a:rPr lang="zh-CN" altLang="en-US" sz="3200" strike="noStrike" noProof="1" dirty="0">
                <a:ea typeface="宋体" panose="02010600030101010101" pitchFamily="2" charset="-122"/>
              </a:rPr>
              <a:t>信息不对称、有效性和现实的市场</a:t>
            </a:r>
            <a:endParaRPr lang="zh-CN" altLang="en-US" sz="3200" strike="noStrike" noProof="1" dirty="0">
              <a:ea typeface="宋体" panose="02010600030101010101" pitchFamily="2" charset="-122"/>
            </a:endParaRPr>
          </a:p>
        </p:txBody>
      </p:sp>
      <p:sp>
        <p:nvSpPr>
          <p:cNvPr id="23555" name="文本占位符 23554"/>
          <p:cNvSpPr>
            <a:spLocks noGrp="1"/>
          </p:cNvSpPr>
          <p:nvPr>
            <p:ph idx="1"/>
          </p:nvPr>
        </p:nvSpPr>
        <p:spPr>
          <a:xfrm>
            <a:off x="457200" y="1536700"/>
            <a:ext cx="8229600" cy="4589463"/>
          </a:xfrm>
        </p:spPr>
        <p:txBody>
          <a:bodyPr/>
          <a:p>
            <a:pPr marL="342900" indent="-342900" fontAlgn="base"/>
            <a:r>
              <a:rPr lang="zh-CN" altLang="en-US" strike="noStrike" noProof="1" dirty="0">
                <a:ea typeface="宋体" panose="02010600030101010101" pitchFamily="2" charset="-122"/>
              </a:rPr>
              <a:t>现实的市场既有有效性因素也有信息不对称因素</a:t>
            </a:r>
            <a:endParaRPr lang="zh-CN" altLang="en-US" strike="noStrike" noProof="1" dirty="0">
              <a:ea typeface="宋体" panose="02010600030101010101" pitchFamily="2" charset="-122"/>
            </a:endParaRPr>
          </a:p>
          <a:p>
            <a:pPr marL="342900" indent="-342900" fontAlgn="base"/>
            <a:r>
              <a:rPr lang="zh-CN" altLang="en-US" strike="noStrike" noProof="1" dirty="0">
                <a:ea typeface="宋体" panose="02010600030101010101" pitchFamily="2" charset="-122"/>
              </a:rPr>
              <a:t>也许，现实的市场可以被分为几部分</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由信息充分的个人和机构参与交易的高度有效率市场</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由信息不充分的小投资者和小公司参与交易的低效率市场</a:t>
            </a:r>
            <a:endParaRPr lang="zh-CN" altLang="en-US" strike="noStrike" noProof="1" dirty="0">
              <a:ea typeface="宋体" panose="02010600030101010101" pitchFamily="2" charset="-122"/>
            </a:endParaRPr>
          </a:p>
          <a:p>
            <a:pPr marL="342900" lvl="0" indent="-342900" algn="l" fontAlgn="base"/>
            <a:r>
              <a:rPr lang="zh-CN" altLang="en-US" sz="2800" strike="noStrike" noProof="1" dirty="0">
                <a:ea typeface="宋体" panose="02010600030101010101" pitchFamily="2" charset="-122"/>
                <a:sym typeface="+mn-ea"/>
              </a:rPr>
              <a:t>现实市场中也存在许多市场无效的证据</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各种市场异象：周末效应、一月效应</a:t>
            </a:r>
            <a:endParaRPr lang="zh-CN" altLang="en-US" strike="noStrike" noProof="1" dirty="0">
              <a:ea typeface="宋体" panose="02010600030101010101" pitchFamily="2" charset="-122"/>
            </a:endParaRPr>
          </a:p>
          <a:p>
            <a:pPr marL="742950" lvl="1" indent="-285750" fontAlgn="base"/>
            <a:r>
              <a:rPr lang="zh-CN" altLang="en-US" strike="noStrike" noProof="1" dirty="0">
                <a:ea typeface="宋体" panose="02010600030101010101" pitchFamily="2" charset="-122"/>
              </a:rPr>
              <a:t>技术分析：资产价格与历史相联系</a:t>
            </a:r>
            <a:endParaRPr lang="zh-CN" altLang="en-US" strike="noStrike" noProof="1" dirty="0">
              <a:ea typeface="宋体" panose="02010600030101010101" pitchFamily="2" charset="-122"/>
            </a:endParaRPr>
          </a:p>
          <a:p>
            <a:pPr marL="742950" lvl="1" indent="-285750" fontAlgn="base"/>
            <a:r>
              <a:rPr lang="en-US" altLang="zh-CN" strike="noStrike" noProof="1" dirty="0">
                <a:ea typeface="宋体" panose="02010600030101010101" pitchFamily="2" charset="-122"/>
              </a:rPr>
              <a:t>“</a:t>
            </a:r>
            <a:r>
              <a:rPr lang="zh-CN" altLang="en-US" strike="noStrike" noProof="1" dirty="0">
                <a:ea typeface="宋体" panose="02010600030101010101" pitchFamily="2" charset="-122"/>
              </a:rPr>
              <a:t>信息灾害</a:t>
            </a:r>
            <a:r>
              <a:rPr lang="en-US" altLang="zh-CN" strike="noStrike" noProof="1" dirty="0">
                <a:ea typeface="宋体" panose="02010600030101010101" pitchFamily="2" charset="-122"/>
              </a:rPr>
              <a:t>”</a:t>
            </a:r>
            <a:endParaRPr lang="en-US" altLang="zh-CN" strike="noStrike" noProof="1" dirty="0">
              <a:ea typeface="宋体" panose="02010600030101010101" pitchFamily="2" charset="-122"/>
            </a:endParaRPr>
          </a:p>
          <a:p>
            <a:pPr marL="457200" lvl="1" indent="0" fontAlgn="base">
              <a:buNone/>
            </a:pPr>
            <a:endParaRPr lang="zh-CN" altLang="en-US" strike="noStrike" noProof="1" dirty="0">
              <a:ea typeface="宋体" panose="02010600030101010101" pitchFamily="2" charset="-122"/>
            </a:endParaRPr>
          </a:p>
        </p:txBody>
      </p:sp>
      <p:sp>
        <p:nvSpPr>
          <p:cNvPr id="24579" name="文本框 23555"/>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charRg st="0" end="23"/>
                                            </p:txEl>
                                          </p:spTgt>
                                        </p:tgtEl>
                                        <p:attrNameLst>
                                          <p:attrName>style.visibility</p:attrName>
                                        </p:attrNameLst>
                                      </p:cBhvr>
                                      <p:to>
                                        <p:strVal val="visible"/>
                                      </p:to>
                                    </p:set>
                                    <p:animEffect transition="in" filter="dissolve">
                                      <p:cBhvr>
                                        <p:cTn id="7" dur="500"/>
                                        <p:tgtEl>
                                          <p:spTgt spid="23555">
                                            <p:txEl>
                                              <p:charRg st="0" end="2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ldLvl="2"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578" name="标题 24577"/>
          <p:cNvSpPr>
            <a:spLocks noGrp="1"/>
          </p:cNvSpPr>
          <p:nvPr>
            <p:ph type="title"/>
          </p:nvPr>
        </p:nvSpPr>
        <p:spPr>
          <a:xfrm>
            <a:off x="457200" y="152400"/>
            <a:ext cx="8229600" cy="1371600"/>
          </a:xfrm>
        </p:spPr>
        <p:txBody>
          <a:bodyPr anchor="ctr"/>
          <a:p>
            <a:pPr fontAlgn="base"/>
            <a:r>
              <a:rPr lang="zh-CN" altLang="en-US" sz="3200" strike="noStrike" noProof="1" dirty="0">
                <a:ea typeface="宋体" panose="02010600030101010101" pitchFamily="2" charset="-122"/>
              </a:rPr>
              <a:t>信息不对称与法律</a:t>
            </a:r>
            <a:endParaRPr lang="zh-CN" altLang="en-US" sz="3200" strike="noStrike" noProof="1" dirty="0">
              <a:ea typeface="宋体" panose="02010600030101010101" pitchFamily="2" charset="-122"/>
            </a:endParaRPr>
          </a:p>
        </p:txBody>
      </p:sp>
      <p:sp>
        <p:nvSpPr>
          <p:cNvPr id="24579" name="文本占位符 24578"/>
          <p:cNvSpPr>
            <a:spLocks noGrp="1"/>
          </p:cNvSpPr>
          <p:nvPr>
            <p:ph idx="1"/>
          </p:nvPr>
        </p:nvSpPr>
        <p:spPr>
          <a:xfrm>
            <a:off x="457200" y="2057400"/>
            <a:ext cx="8229600" cy="4110038"/>
          </a:xfrm>
        </p:spPr>
        <p:txBody>
          <a:bodyPr/>
          <a:p>
            <a:pPr marL="342900" indent="-342900" fontAlgn="base"/>
            <a:r>
              <a:rPr lang="zh-CN" altLang="en-US" strike="noStrike" noProof="1" dirty="0">
                <a:ea typeface="宋体" panose="02010600030101010101" pitchFamily="2" charset="-122"/>
              </a:rPr>
              <a:t>由于信息不对称是导致市场低效甚至滋生欺诈和操纵的条件，各国监管当局均试图通过立法促进信息流动、降低信息成本。</a:t>
            </a:r>
            <a:endParaRPr lang="zh-CN" altLang="en-US" strike="noStrike" noProof="1" dirty="0">
              <a:ea typeface="宋体" panose="02010600030101010101" pitchFamily="2" charset="-122"/>
            </a:endParaRPr>
          </a:p>
          <a:p>
            <a:pPr marL="342900" indent="-342900" fontAlgn="base">
              <a:spcBef>
                <a:spcPct val="10000"/>
              </a:spcBef>
            </a:pPr>
            <a:r>
              <a:rPr lang="zh-CN" altLang="en-US" strike="noStrike" noProof="1" dirty="0">
                <a:ea typeface="宋体" panose="02010600030101010101" pitchFamily="2" charset="-122"/>
              </a:rPr>
              <a:t>但法律和监管并不总是有效</a:t>
            </a:r>
            <a:endParaRPr lang="zh-CN" altLang="en-US" strike="noStrike" noProof="1" dirty="0">
              <a:ea typeface="宋体" panose="02010600030101010101" pitchFamily="2" charset="-122"/>
            </a:endParaRPr>
          </a:p>
          <a:p>
            <a:pPr marL="742950" lvl="1" indent="-285750" fontAlgn="base">
              <a:spcBef>
                <a:spcPct val="10000"/>
              </a:spcBef>
            </a:pPr>
            <a:r>
              <a:rPr lang="zh-CN" altLang="en-US" strike="noStrike" noProof="1" dirty="0">
                <a:ea typeface="宋体" panose="02010600030101010101" pitchFamily="2" charset="-122"/>
              </a:rPr>
              <a:t>总有些行为是法律所覆盖不到的</a:t>
            </a:r>
            <a:endParaRPr lang="zh-CN" altLang="en-US" strike="noStrike" noProof="1" dirty="0">
              <a:ea typeface="宋体" panose="02010600030101010101" pitchFamily="2" charset="-122"/>
            </a:endParaRPr>
          </a:p>
          <a:p>
            <a:pPr marL="742950" lvl="1" indent="-285750" fontAlgn="base">
              <a:spcBef>
                <a:spcPct val="10000"/>
              </a:spcBef>
            </a:pPr>
            <a:r>
              <a:rPr lang="zh-CN" altLang="en-US" strike="noStrike" noProof="1" dirty="0">
                <a:ea typeface="宋体" panose="02010600030101010101" pitchFamily="2" charset="-122"/>
              </a:rPr>
              <a:t>对于非内幕人员的参与者无效</a:t>
            </a:r>
            <a:endParaRPr lang="zh-CN" altLang="en-US" strike="noStrike" noProof="1" dirty="0">
              <a:ea typeface="宋体" panose="02010600030101010101" pitchFamily="2" charset="-122"/>
            </a:endParaRPr>
          </a:p>
          <a:p>
            <a:pPr marL="742950" lvl="1" indent="-285750" fontAlgn="base">
              <a:spcBef>
                <a:spcPct val="10000"/>
              </a:spcBef>
            </a:pPr>
            <a:r>
              <a:rPr lang="zh-CN" altLang="en-US" strike="noStrike" noProof="1" dirty="0">
                <a:ea typeface="宋体" panose="02010600030101010101" pitchFamily="2" charset="-122"/>
              </a:rPr>
              <a:t>识别信息质量的技术越来越复杂、成本越来越高。</a:t>
            </a:r>
            <a:endParaRPr lang="zh-CN" altLang="en-US" strike="noStrike" noProof="1" dirty="0">
              <a:ea typeface="宋体" panose="02010600030101010101" pitchFamily="2" charset="-122"/>
            </a:endParaRPr>
          </a:p>
        </p:txBody>
      </p:sp>
      <p:sp>
        <p:nvSpPr>
          <p:cNvPr id="25603" name="文本框 2457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9">
                                            <p:txEl>
                                              <p:charRg st="0" end="29"/>
                                            </p:txEl>
                                          </p:spTgt>
                                        </p:tgtEl>
                                        <p:attrNameLst>
                                          <p:attrName>style.visibility</p:attrName>
                                        </p:attrNameLst>
                                      </p:cBhvr>
                                      <p:to>
                                        <p:strVal val="visible"/>
                                      </p:to>
                                    </p:set>
                                    <p:animEffect transition="in" filter="dissolve">
                                      <p:cBhvr>
                                        <p:cTn id="7" dur="500"/>
                                        <p:tgtEl>
                                          <p:spTgt spid="24579">
                                            <p:txEl>
                                              <p:charRg st="0" end="29"/>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579">
                                            <p:txEl>
                                              <p:charRg st="29" end="38"/>
                                            </p:txEl>
                                          </p:spTgt>
                                        </p:tgtEl>
                                        <p:attrNameLst>
                                          <p:attrName>style.visibility</p:attrName>
                                        </p:attrNameLst>
                                      </p:cBhvr>
                                      <p:to>
                                        <p:strVal val="visible"/>
                                      </p:to>
                                    </p:set>
                                    <p:animEffect transition="in" filter="dissolve">
                                      <p:cBhvr>
                                        <p:cTn id="12" dur="500"/>
                                        <p:tgtEl>
                                          <p:spTgt spid="24579">
                                            <p:txEl>
                                              <p:charRg st="29" end="38"/>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4579">
                                            <p:txEl>
                                              <p:charRg st="38" end="53"/>
                                            </p:txEl>
                                          </p:spTgt>
                                        </p:tgtEl>
                                        <p:attrNameLst>
                                          <p:attrName>style.visibility</p:attrName>
                                        </p:attrNameLst>
                                      </p:cBhvr>
                                      <p:to>
                                        <p:strVal val="visible"/>
                                      </p:to>
                                    </p:set>
                                    <p:animEffect transition="in" filter="dissolve">
                                      <p:cBhvr>
                                        <p:cTn id="15" dur="500"/>
                                        <p:tgtEl>
                                          <p:spTgt spid="24579">
                                            <p:txEl>
                                              <p:charRg st="38" end="5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4579">
                                            <p:txEl>
                                              <p:charRg st="53" end="67"/>
                                            </p:txEl>
                                          </p:spTgt>
                                        </p:tgtEl>
                                        <p:attrNameLst>
                                          <p:attrName>style.visibility</p:attrName>
                                        </p:attrNameLst>
                                      </p:cBhvr>
                                      <p:to>
                                        <p:strVal val="visible"/>
                                      </p:to>
                                    </p:set>
                                    <p:animEffect transition="in" filter="dissolve">
                                      <p:cBhvr>
                                        <p:cTn id="18" dur="500"/>
                                        <p:tgtEl>
                                          <p:spTgt spid="24579">
                                            <p:txEl>
                                              <p:charRg st="53" end="6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标题 25601"/>
          <p:cNvSpPr>
            <a:spLocks noGrp="1"/>
          </p:cNvSpPr>
          <p:nvPr>
            <p:ph type="title"/>
          </p:nvPr>
        </p:nvSpPr>
        <p:spPr/>
        <p:txBody>
          <a:bodyPr anchor="ctr"/>
          <a:p>
            <a:pPr fontAlgn="base"/>
            <a:r>
              <a:rPr lang="zh-CN" altLang="en-US" sz="3200" strike="noStrike" noProof="1" dirty="0">
                <a:ea typeface="宋体" panose="02010600030101010101" pitchFamily="2" charset="-122"/>
              </a:rPr>
              <a:t>信息不对称与法律</a:t>
            </a:r>
            <a:endParaRPr lang="zh-CN" altLang="en-US" sz="3200" strike="noStrike" noProof="1" dirty="0">
              <a:ea typeface="宋体" panose="02010600030101010101" pitchFamily="2" charset="-122"/>
            </a:endParaRPr>
          </a:p>
        </p:txBody>
      </p:sp>
      <p:sp>
        <p:nvSpPr>
          <p:cNvPr id="25603" name="文本占位符 25602"/>
          <p:cNvSpPr>
            <a:spLocks noGrp="1"/>
          </p:cNvSpPr>
          <p:nvPr>
            <p:ph idx="1"/>
          </p:nvPr>
        </p:nvSpPr>
        <p:spPr>
          <a:xfrm>
            <a:off x="685800" y="1939925"/>
            <a:ext cx="7772400" cy="4330700"/>
          </a:xfrm>
        </p:spPr>
        <p:txBody>
          <a:bodyPr/>
          <a:p>
            <a:pPr fontAlgn="base"/>
            <a:r>
              <a:rPr lang="zh-CN" altLang="en-US" sz="2800" strike="noStrike" noProof="1" dirty="0">
                <a:ea typeface="宋体" panose="02010600030101010101" pitchFamily="2" charset="-122"/>
              </a:rPr>
              <a:t>但仍有大量的立法实践。比如在美国</a:t>
            </a:r>
            <a:r>
              <a:rPr lang="en-US" altLang="x-none" sz="2800" strike="noStrike" noProof="1" dirty="0">
                <a:ea typeface="宋体" panose="02010600030101010101" pitchFamily="2" charset="-122"/>
              </a:rPr>
              <a:t>:</a:t>
            </a:r>
            <a:endParaRPr lang="en-US" altLang="x-none" sz="2800" strike="noStrike" noProof="1" dirty="0">
              <a:ea typeface="宋体" panose="02010600030101010101" pitchFamily="2" charset="-122"/>
            </a:endParaRPr>
          </a:p>
          <a:p>
            <a:pPr lvl="1" fontAlgn="base">
              <a:spcBef>
                <a:spcPct val="10000"/>
              </a:spcBef>
            </a:pPr>
            <a:r>
              <a:rPr lang="en-US" altLang="x-none" sz="2800" strike="noStrike" noProof="1" dirty="0">
                <a:ea typeface="宋体" panose="02010600030101010101" pitchFamily="2" charset="-122"/>
              </a:rPr>
              <a:t>1933</a:t>
            </a:r>
            <a:r>
              <a:rPr lang="zh-CN" altLang="en-US" sz="2800" strike="noStrike" noProof="1" dirty="0">
                <a:ea typeface="宋体" panose="02010600030101010101" pitchFamily="2" charset="-122"/>
              </a:rPr>
              <a:t>年，证券法</a:t>
            </a:r>
            <a:endParaRPr lang="zh-CN" altLang="en-US" sz="2800" strike="noStrike" noProof="1" dirty="0">
              <a:ea typeface="宋体" panose="02010600030101010101" pitchFamily="2" charset="-122"/>
            </a:endParaRPr>
          </a:p>
          <a:p>
            <a:pPr lvl="1" fontAlgn="base">
              <a:spcBef>
                <a:spcPct val="10000"/>
              </a:spcBef>
            </a:pPr>
            <a:r>
              <a:rPr lang="en-US" altLang="x-none" sz="2800" strike="noStrike" noProof="1" dirty="0">
                <a:ea typeface="宋体" panose="02010600030101010101" pitchFamily="2" charset="-122"/>
              </a:rPr>
              <a:t>1934</a:t>
            </a:r>
            <a:r>
              <a:rPr lang="zh-CN" altLang="en-US" sz="2800" strike="noStrike" noProof="1" dirty="0">
                <a:ea typeface="宋体" panose="02010600030101010101" pitchFamily="2" charset="-122"/>
              </a:rPr>
              <a:t>年，证券交易法</a:t>
            </a:r>
            <a:endParaRPr lang="zh-CN" altLang="en-US" sz="2800" strike="noStrike" noProof="1" dirty="0">
              <a:ea typeface="宋体" panose="02010600030101010101" pitchFamily="2" charset="-122"/>
            </a:endParaRPr>
          </a:p>
          <a:p>
            <a:pPr lvl="1" fontAlgn="base">
              <a:spcBef>
                <a:spcPct val="10000"/>
              </a:spcBef>
            </a:pPr>
            <a:r>
              <a:rPr lang="zh-CN" altLang="en-US" sz="2800" strike="noStrike" noProof="1" dirty="0">
                <a:ea typeface="宋体" panose="02010600030101010101" pitchFamily="2" charset="-122"/>
              </a:rPr>
              <a:t>1940年，投资公司法、投资顾问法</a:t>
            </a:r>
            <a:endParaRPr lang="zh-CN" altLang="en-US" sz="2800" strike="noStrike" noProof="1" dirty="0">
              <a:ea typeface="宋体" panose="02010600030101010101" pitchFamily="2" charset="-122"/>
            </a:endParaRPr>
          </a:p>
          <a:p>
            <a:pPr lvl="1" fontAlgn="base">
              <a:spcBef>
                <a:spcPct val="10000"/>
              </a:spcBef>
            </a:pPr>
            <a:r>
              <a:rPr lang="zh-CN" altLang="en-US" sz="2800" strike="noStrike" noProof="1" dirty="0">
                <a:ea typeface="宋体" panose="02010600030101010101" pitchFamily="2" charset="-122"/>
              </a:rPr>
              <a:t>1970年，证券投资者保护法</a:t>
            </a:r>
            <a:endParaRPr lang="zh-CN" altLang="en-US" sz="2800" strike="noStrike" noProof="1" dirty="0">
              <a:ea typeface="宋体" panose="02010600030101010101" pitchFamily="2" charset="-122"/>
            </a:endParaRPr>
          </a:p>
          <a:p>
            <a:pPr lvl="1" fontAlgn="base">
              <a:spcBef>
                <a:spcPct val="10000"/>
              </a:spcBef>
            </a:pPr>
            <a:r>
              <a:rPr lang="en-US" altLang="zh-CN" sz="2800" strike="noStrike" noProof="1" dirty="0">
                <a:ea typeface="宋体" panose="02010600030101010101" pitchFamily="2" charset="-122"/>
              </a:rPr>
              <a:t>2000</a:t>
            </a:r>
            <a:r>
              <a:rPr lang="zh-CN" altLang="en-US" sz="2800" strike="noStrike" noProof="1" dirty="0">
                <a:ea typeface="宋体" panose="02010600030101010101" pitchFamily="2" charset="-122"/>
              </a:rPr>
              <a:t>年，公平披露规则</a:t>
            </a:r>
            <a:endParaRPr lang="zh-CN" altLang="en-US" sz="2800" strike="noStrike" noProof="1" dirty="0">
              <a:ea typeface="宋体" panose="02010600030101010101" pitchFamily="2" charset="-122"/>
            </a:endParaRPr>
          </a:p>
          <a:p>
            <a:pPr lvl="1" fontAlgn="base">
              <a:spcBef>
                <a:spcPct val="10000"/>
              </a:spcBef>
            </a:pPr>
            <a:r>
              <a:rPr lang="zh-CN" altLang="en-US" sz="2800" strike="noStrike" noProof="1" dirty="0">
                <a:ea typeface="宋体" panose="02010600030101010101" pitchFamily="2" charset="-122"/>
              </a:rPr>
              <a:t>2002年，萨班斯-奥克斯利会计监督法</a:t>
            </a:r>
            <a:endParaRPr lang="zh-CN" altLang="en-US" sz="2800" strike="noStrike" noProof="1" dirty="0">
              <a:ea typeface="宋体" panose="02010600030101010101" pitchFamily="2" charset="-122"/>
            </a:endParaRPr>
          </a:p>
          <a:p>
            <a:pPr lvl="1" fontAlgn="base">
              <a:spcBef>
                <a:spcPct val="10000"/>
              </a:spcBef>
            </a:pPr>
            <a:r>
              <a:rPr lang="en-US" altLang="zh-CN" sz="2800" strike="noStrike" noProof="1" dirty="0">
                <a:ea typeface="宋体" panose="02010600030101010101" pitchFamily="2" charset="-122"/>
              </a:rPr>
              <a:t>2010</a:t>
            </a:r>
            <a:r>
              <a:rPr lang="zh-CN" altLang="en-US" sz="2800" strike="noStrike" noProof="1" dirty="0">
                <a:ea typeface="宋体" panose="02010600030101010101" pitchFamily="2" charset="-122"/>
              </a:rPr>
              <a:t>年，华尔街改革和消费者保护法案</a:t>
            </a:r>
            <a:endParaRPr lang="zh-CN" altLang="en-US" sz="2800" strike="noStrike" noProof="1" dirty="0">
              <a:ea typeface="宋体" panose="02010600030101010101" pitchFamily="2" charset="-122"/>
            </a:endParaRPr>
          </a:p>
          <a:p>
            <a:pPr fontAlgn="base"/>
            <a:endParaRPr lang="zh-CN" altLang="en-US" sz="2800" strike="noStrike" noProof="1" dirty="0">
              <a:ea typeface="宋体" panose="02010600030101010101" pitchFamily="2" charset="-122"/>
            </a:endParaRPr>
          </a:p>
        </p:txBody>
      </p:sp>
      <p:sp>
        <p:nvSpPr>
          <p:cNvPr id="26627" name="文本框 2560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标题 26625"/>
          <p:cNvSpPr>
            <a:spLocks noGrp="1"/>
          </p:cNvSpPr>
          <p:nvPr>
            <p:ph type="title"/>
          </p:nvPr>
        </p:nvSpPr>
        <p:spPr/>
        <p:txBody>
          <a:bodyPr anchor="ctr"/>
          <a:p>
            <a:pPr fontAlgn="base"/>
            <a:r>
              <a:rPr lang="zh-CN" altLang="en-US" sz="3200" strike="noStrike" noProof="1" dirty="0">
                <a:ea typeface="宋体" panose="02010600030101010101" pitchFamily="2" charset="-122"/>
              </a:rPr>
              <a:t>行为金融和实验金融</a:t>
            </a:r>
            <a:endParaRPr lang="zh-CN" altLang="en-US" sz="3200" strike="noStrike" noProof="1" dirty="0">
              <a:ea typeface="宋体" panose="02010600030101010101" pitchFamily="2" charset="-122"/>
            </a:endParaRPr>
          </a:p>
        </p:txBody>
      </p:sp>
      <p:sp>
        <p:nvSpPr>
          <p:cNvPr id="26627" name="文本占位符 26626"/>
          <p:cNvSpPr>
            <a:spLocks noGrp="1"/>
          </p:cNvSpPr>
          <p:nvPr>
            <p:ph idx="1"/>
          </p:nvPr>
        </p:nvSpPr>
        <p:spPr>
          <a:xfrm>
            <a:off x="317500" y="1625600"/>
            <a:ext cx="8826500" cy="5003800"/>
          </a:xfrm>
        </p:spPr>
        <p:txBody>
          <a:bodyPr/>
          <a:p>
            <a:pPr fontAlgn="base"/>
            <a:r>
              <a:rPr lang="zh-CN" altLang="en-US" sz="2800" strike="noStrike" noProof="1" dirty="0">
                <a:ea typeface="宋体" panose="02010600030101010101" pitchFamily="2" charset="-122"/>
              </a:rPr>
              <a:t>行为和实验金融学</a:t>
            </a:r>
            <a:endParaRPr lang="zh-CN" altLang="en-US"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设计基本实验来测试市场参与者的行为</a:t>
            </a:r>
            <a:endParaRPr lang="zh-CN" altLang="en-US"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实验参与者被要求在一个简化了的情景中做出决策</a:t>
            </a:r>
            <a:endParaRPr lang="zh-CN" altLang="en-US"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目的在于独立地观察一个影响市场的因素</a:t>
            </a:r>
            <a:endParaRPr lang="zh-CN" altLang="en-US" sz="2800" strike="noStrike" noProof="1" dirty="0">
              <a:ea typeface="宋体" panose="02010600030101010101" pitchFamily="2" charset="-122"/>
            </a:endParaRPr>
          </a:p>
          <a:p>
            <a:pPr lvl="2" fontAlgn="base"/>
            <a:r>
              <a:rPr lang="zh-CN" altLang="en-US" sz="2800" strike="noStrike" noProof="1" dirty="0">
                <a:ea typeface="宋体" panose="02010600030101010101" pitchFamily="2" charset="-122"/>
              </a:rPr>
              <a:t>必须同时控制其他因素</a:t>
            </a:r>
            <a:endParaRPr lang="zh-CN" altLang="en-US" sz="2800" strike="noStrike" noProof="1" dirty="0">
              <a:ea typeface="宋体" panose="02010600030101010101" pitchFamily="2" charset="-122"/>
            </a:endParaRPr>
          </a:p>
          <a:p>
            <a:pPr lvl="2" fontAlgn="base"/>
            <a:r>
              <a:rPr lang="zh-CN" altLang="en-US" sz="2800" strike="noStrike" noProof="1" dirty="0">
                <a:ea typeface="宋体" panose="02010600030101010101" pitchFamily="2" charset="-122"/>
              </a:rPr>
              <a:t>假设情景在复杂的现实经济中是不能做到的</a:t>
            </a:r>
            <a:endParaRPr lang="zh-CN" altLang="en-US" sz="2800" strike="noStrike" noProof="1" dirty="0">
              <a:ea typeface="宋体" panose="02010600030101010101" pitchFamily="2" charset="-122"/>
            </a:endParaRPr>
          </a:p>
          <a:p>
            <a:pPr lvl="1" fontAlgn="base"/>
            <a:r>
              <a:rPr lang="zh-CN" altLang="en-US" sz="2800" strike="noStrike" noProof="1" dirty="0">
                <a:ea typeface="宋体" panose="02010600030101010101" pitchFamily="2" charset="-122"/>
              </a:rPr>
              <a:t>这一学科的进展也许会帮助人们了解人类行为的某些特征，从而揭示一些新规律</a:t>
            </a:r>
            <a:endParaRPr lang="zh-CN" altLang="en-US" sz="2800" strike="noStrike" noProof="1" dirty="0">
              <a:ea typeface="宋体" panose="02010600030101010101" pitchFamily="2" charset="-122"/>
            </a:endParaRPr>
          </a:p>
        </p:txBody>
      </p:sp>
      <p:sp>
        <p:nvSpPr>
          <p:cNvPr id="27651" name="文本框 2662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7650" name="标题 27649"/>
          <p:cNvSpPr>
            <a:spLocks noGrp="1"/>
          </p:cNvSpPr>
          <p:nvPr>
            <p:ph type="title"/>
          </p:nvPr>
        </p:nvSpPr>
        <p:spPr/>
        <p:txBody>
          <a:bodyPr anchor="ctr"/>
          <a:p>
            <a:pPr fontAlgn="base"/>
            <a:r>
              <a:rPr lang="zh-CN" altLang="en-US" sz="3200" strike="noStrike" noProof="1" dirty="0">
                <a:ea typeface="宋体" panose="02010600030101010101" pitchFamily="2" charset="-122"/>
              </a:rPr>
              <a:t>行为金融和实验金融</a:t>
            </a:r>
            <a:endParaRPr lang="zh-CN" altLang="en-US" sz="3200" strike="noStrike" noProof="1" dirty="0">
              <a:ea typeface="宋体" panose="02010600030101010101" pitchFamily="2" charset="-122"/>
            </a:endParaRPr>
          </a:p>
        </p:txBody>
      </p:sp>
      <p:sp>
        <p:nvSpPr>
          <p:cNvPr id="27651" name="文本占位符 27650"/>
          <p:cNvSpPr>
            <a:spLocks noGrp="1"/>
          </p:cNvSpPr>
          <p:nvPr>
            <p:ph idx="1"/>
          </p:nvPr>
        </p:nvSpPr>
        <p:spPr>
          <a:xfrm>
            <a:off x="736600" y="1638300"/>
            <a:ext cx="7772400" cy="4737100"/>
          </a:xfrm>
        </p:spPr>
        <p:txBody>
          <a:bodyPr/>
          <a:p>
            <a:pPr fontAlgn="base"/>
            <a:r>
              <a:rPr lang="zh-CN" altLang="en-US" strike="noStrike" noProof="1" dirty="0">
                <a:ea typeface="宋体" panose="02010600030101010101" pitchFamily="2" charset="-122"/>
              </a:rPr>
              <a:t>已经取得的一些进展</a:t>
            </a:r>
            <a:endParaRPr lang="zh-CN" altLang="en-US" strike="noStrike" noProof="1" dirty="0">
              <a:ea typeface="宋体" panose="02010600030101010101" pitchFamily="2" charset="-122"/>
            </a:endParaRPr>
          </a:p>
          <a:p>
            <a:pPr lvl="1" algn="l" fontAlgn="base"/>
            <a:r>
              <a:rPr lang="zh-CN" altLang="en-US" strike="noStrike" noProof="1" dirty="0">
                <a:ea typeface="宋体" panose="02010600030101010101" pitchFamily="2" charset="-122"/>
                <a:sym typeface="+mn-ea"/>
              </a:rPr>
              <a:t>实验研究发现，只有信息最灵通的交易者才有更好的交易表现</a:t>
            </a:r>
            <a:endParaRPr lang="zh-CN" altLang="en-US" strike="noStrike" noProof="1" dirty="0">
              <a:ea typeface="宋体" panose="02010600030101010101" pitchFamily="2" charset="-122"/>
              <a:sym typeface="+mn-ea"/>
            </a:endParaRPr>
          </a:p>
          <a:p>
            <a:pPr lvl="1" algn="l" fontAlgn="base"/>
            <a:r>
              <a:rPr lang="zh-CN" altLang="en-US" strike="noStrike" noProof="1" dirty="0">
                <a:ea typeface="宋体" panose="02010600030101010101" pitchFamily="2" charset="-122"/>
                <a:sym typeface="+mn-ea"/>
              </a:rPr>
              <a:t>购买了市场研究报告的投资者并不比其他投资者得到更高的收益</a:t>
            </a:r>
            <a:endParaRPr lang="zh-CN" altLang="en-US" strike="noStrike" noProof="1" dirty="0">
              <a:ea typeface="宋体" panose="02010600030101010101" pitchFamily="2" charset="-122"/>
              <a:sym typeface="+mn-ea"/>
            </a:endParaRPr>
          </a:p>
          <a:p>
            <a:pPr lvl="1" algn="l" fontAlgn="base"/>
            <a:r>
              <a:rPr lang="zh-CN" altLang="en-US" strike="noStrike" noProof="1" dirty="0">
                <a:ea typeface="宋体" panose="02010600030101010101" pitchFamily="2" charset="-122"/>
                <a:sym typeface="+mn-ea"/>
              </a:rPr>
              <a:t>金融市场能够通过语言或非语言的沟通来有效地分配信息，如价格、交易量</a:t>
            </a:r>
            <a:endParaRPr lang="zh-CN" altLang="en-US" strike="noStrike" noProof="1" dirty="0">
              <a:ea typeface="宋体" panose="02010600030101010101" pitchFamily="2" charset="-122"/>
              <a:sym typeface="+mn-ea"/>
            </a:endParaRPr>
          </a:p>
          <a:p>
            <a:pPr lvl="1" algn="l" fontAlgn="base"/>
            <a:r>
              <a:rPr lang="zh-CN" altLang="en-US" strike="noStrike" noProof="1" dirty="0">
                <a:ea typeface="宋体" panose="02010600030101010101" pitchFamily="2" charset="-122"/>
                <a:sym typeface="+mn-ea"/>
              </a:rPr>
              <a:t>拥有最新信息的交易者并不能够得到更高价值的资产</a:t>
            </a:r>
            <a:endParaRPr lang="zh-CN" altLang="en-US" strike="noStrike" noProof="1" dirty="0">
              <a:ea typeface="宋体" panose="02010600030101010101" pitchFamily="2" charset="-122"/>
              <a:sym typeface="+mn-ea"/>
            </a:endParaRPr>
          </a:p>
          <a:p>
            <a:pPr fontAlgn="base"/>
            <a:endParaRPr lang="zh-CN" altLang="en-US" strike="noStrike" noProof="1" dirty="0">
              <a:ea typeface="宋体" panose="02010600030101010101" pitchFamily="2" charset="-122"/>
            </a:endParaRPr>
          </a:p>
        </p:txBody>
      </p:sp>
      <p:sp>
        <p:nvSpPr>
          <p:cNvPr id="28675" name="文本框 2765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标题 29697"/>
          <p:cNvSpPr>
            <a:spLocks noGrp="1"/>
          </p:cNvSpPr>
          <p:nvPr>
            <p:ph type="title"/>
          </p:nvPr>
        </p:nvSpPr>
        <p:spPr>
          <a:xfrm>
            <a:off x="457200" y="381000"/>
            <a:ext cx="8229600" cy="1143000"/>
          </a:xfrm>
        </p:spPr>
        <p:txBody>
          <a:bodyPr anchor="ctr"/>
          <a:p>
            <a:pPr fontAlgn="base"/>
            <a:r>
              <a:rPr lang="en-US" altLang="zh-CN" sz="3200" strike="noStrike" noProof="1" dirty="0">
                <a:ea typeface="宋体" panose="02010600030101010101" pitchFamily="2" charset="-122"/>
              </a:rPr>
              <a:t>9. </a:t>
            </a:r>
            <a:r>
              <a:rPr lang="zh-CN" altLang="en-US" sz="3200" strike="noStrike" noProof="1" dirty="0">
                <a:ea typeface="宋体" panose="02010600030101010101" pitchFamily="2" charset="-122"/>
              </a:rPr>
              <a:t>信息的来源</a:t>
            </a:r>
            <a:endParaRPr lang="zh-CN" altLang="en-US" sz="3200" strike="noStrike" noProof="1" dirty="0">
              <a:ea typeface="宋体" panose="02010600030101010101" pitchFamily="2" charset="-122"/>
            </a:endParaRPr>
          </a:p>
        </p:txBody>
      </p:sp>
      <p:sp>
        <p:nvSpPr>
          <p:cNvPr id="29699" name="文本占位符 29698"/>
          <p:cNvSpPr>
            <a:spLocks noGrp="1"/>
          </p:cNvSpPr>
          <p:nvPr>
            <p:ph idx="1"/>
          </p:nvPr>
        </p:nvSpPr>
        <p:spPr>
          <a:xfrm>
            <a:off x="469900" y="1828800"/>
            <a:ext cx="8229600" cy="4792663"/>
          </a:xfrm>
        </p:spPr>
        <p:txBody>
          <a:bodyPr/>
          <a:p>
            <a:pPr marL="342900" indent="-342900" fontAlgn="base">
              <a:buNone/>
            </a:pPr>
            <a:r>
              <a:rPr lang="zh-CN" altLang="en-US" i="1" strike="noStrike" noProof="1" dirty="0">
                <a:ea typeface="宋体" panose="02010600030101010101" pitchFamily="2" charset="-122"/>
              </a:rPr>
              <a:t>债务证券的发行者、价格和收益信息</a:t>
            </a:r>
            <a:endParaRPr lang="zh-CN" altLang="en-US" strike="noStrike" noProof="1" dirty="0">
              <a:ea typeface="宋体" panose="02010600030101010101" pitchFamily="2" charset="-122"/>
            </a:endParaRPr>
          </a:p>
          <a:p>
            <a:pPr marL="342900" indent="-342900" fontAlgn="base"/>
            <a:r>
              <a:rPr lang="zh-CN" altLang="en-US" i="1" strike="noStrike" noProof="1" dirty="0">
                <a:ea typeface="宋体" panose="02010600030101010101" pitchFamily="2" charset="-122"/>
              </a:rPr>
              <a:t>债务证券：由政府或公司发行。短期：不超过</a:t>
            </a:r>
            <a:r>
              <a:rPr lang="en-US" altLang="zh-CN" i="1" strike="noStrike" noProof="1" dirty="0">
                <a:ea typeface="宋体" panose="02010600030101010101" pitchFamily="2" charset="-122"/>
              </a:rPr>
              <a:t>1</a:t>
            </a:r>
            <a:r>
              <a:rPr lang="zh-CN" altLang="en-US" i="1" strike="noStrike" noProof="1" dirty="0">
                <a:ea typeface="宋体" panose="02010600030101010101" pitchFamily="2" charset="-122"/>
              </a:rPr>
              <a:t>年；中期：</a:t>
            </a:r>
            <a:r>
              <a:rPr lang="en-US" altLang="zh-CN" i="1" strike="noStrike" noProof="1" dirty="0">
                <a:ea typeface="宋体" panose="02010600030101010101" pitchFamily="2" charset="-122"/>
              </a:rPr>
              <a:t>5-10</a:t>
            </a:r>
            <a:r>
              <a:rPr lang="zh-CN" altLang="en-US" i="1" strike="noStrike" noProof="1" dirty="0">
                <a:ea typeface="宋体" panose="02010600030101010101" pitchFamily="2" charset="-122"/>
              </a:rPr>
              <a:t>年；长期：</a:t>
            </a:r>
            <a:r>
              <a:rPr lang="en-US" altLang="zh-CN" i="1" strike="noStrike" noProof="1" dirty="0">
                <a:ea typeface="宋体" panose="02010600030101010101" pitchFamily="2" charset="-122"/>
              </a:rPr>
              <a:t>10</a:t>
            </a:r>
            <a:r>
              <a:rPr lang="zh-CN" altLang="en-US" i="1" strike="noStrike" noProof="1" dirty="0">
                <a:ea typeface="宋体" panose="02010600030101010101" pitchFamily="2" charset="-122"/>
              </a:rPr>
              <a:t>年或更长</a:t>
            </a:r>
            <a:endParaRPr lang="zh-CN" altLang="en-US" i="1" strike="noStrike" noProof="1" dirty="0">
              <a:ea typeface="宋体" panose="02010600030101010101" pitchFamily="2" charset="-122"/>
            </a:endParaRPr>
          </a:p>
          <a:p>
            <a:pPr marL="342900" indent="-342900" fontAlgn="base"/>
            <a:r>
              <a:rPr lang="zh-CN" altLang="en-US" i="1" strike="noStrike" noProof="1" dirty="0">
                <a:ea typeface="宋体" panose="02010600030101010101" pitchFamily="2" charset="-122"/>
              </a:rPr>
              <a:t>买入价、卖出价、到期收益率等</a:t>
            </a:r>
            <a:endParaRPr lang="zh-CN" altLang="en-US" strike="noStrike" noProof="1" dirty="0">
              <a:ea typeface="宋体" panose="02010600030101010101" pitchFamily="2" charset="-122"/>
            </a:endParaRPr>
          </a:p>
          <a:p>
            <a:pPr marL="342900" indent="-342900" fontAlgn="base">
              <a:spcBef>
                <a:spcPct val="10000"/>
              </a:spcBef>
              <a:buNone/>
            </a:pPr>
            <a:r>
              <a:rPr lang="zh-CN" altLang="en-US" i="1" strike="noStrike" noProof="1" dirty="0">
                <a:ea typeface="宋体" panose="02010600030101010101" pitchFamily="2" charset="-122"/>
              </a:rPr>
              <a:t>	来源:</a:t>
            </a:r>
            <a:r>
              <a:rPr lang="zh-CN" altLang="en-US" strike="noStrike" noProof="1" dirty="0">
                <a:ea typeface="宋体" panose="02010600030101010101" pitchFamily="2" charset="-122"/>
              </a:rPr>
              <a:t> 即时网络，如路透社、彭博社；电视播报，如CNN、CNBC；报纸，如华尔街日报、债券投资者；专业机构，如穆迪投资者服务公司、财政部、道琼斯公司</a:t>
            </a:r>
            <a:endParaRPr lang="zh-CN" altLang="en-US" strike="noStrike" noProof="1" dirty="0">
              <a:ea typeface="宋体" panose="02010600030101010101" pitchFamily="2" charset="-122"/>
            </a:endParaRPr>
          </a:p>
        </p:txBody>
      </p:sp>
      <p:sp>
        <p:nvSpPr>
          <p:cNvPr id="2" name="文本框 2969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699">
                                            <p:txEl>
                                              <p:charRg st="0" end="17"/>
                                            </p:txEl>
                                          </p:spTgt>
                                        </p:tgtEl>
                                        <p:attrNameLst>
                                          <p:attrName>style.visibility</p:attrName>
                                        </p:attrNameLst>
                                      </p:cBhvr>
                                      <p:to>
                                        <p:strVal val="visible"/>
                                      </p:to>
                                    </p:set>
                                    <p:animEffect transition="in" filter="dissolve">
                                      <p:cBhvr>
                                        <p:cTn id="7" dur="500"/>
                                        <p:tgtEl>
                                          <p:spTgt spid="29699">
                                            <p:txEl>
                                              <p:charRg st="0" end="17"/>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699">
                                            <p:txEl>
                                              <p:charRg st="17" end="35"/>
                                            </p:txEl>
                                          </p:spTgt>
                                        </p:tgtEl>
                                        <p:attrNameLst>
                                          <p:attrName>style.visibility</p:attrName>
                                        </p:attrNameLst>
                                      </p:cBhvr>
                                      <p:to>
                                        <p:strVal val="visible"/>
                                      </p:to>
                                    </p:set>
                                    <p:animEffect transition="in" filter="dissolve">
                                      <p:cBhvr>
                                        <p:cTn id="12" dur="500"/>
                                        <p:tgtEl>
                                          <p:spTgt spid="29699">
                                            <p:txEl>
                                              <p:charRg st="17" end="3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9699">
                                            <p:txEl>
                                              <p:charRg st="35" end="98"/>
                                            </p:txEl>
                                          </p:spTgt>
                                        </p:tgtEl>
                                        <p:attrNameLst>
                                          <p:attrName>style.visibility</p:attrName>
                                        </p:attrNameLst>
                                      </p:cBhvr>
                                      <p:to>
                                        <p:strVal val="visible"/>
                                      </p:to>
                                    </p:set>
                                    <p:animEffect transition="in" filter="dissolve">
                                      <p:cBhvr>
                                        <p:cTn id="17" dur="500"/>
                                        <p:tgtEl>
                                          <p:spTgt spid="29699">
                                            <p:txEl>
                                              <p:charRg st="35" end="9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标题 30721"/>
          <p:cNvSpPr>
            <a:spLocks noGrp="1"/>
          </p:cNvSpPr>
          <p:nvPr/>
        </p:nvSpPr>
        <p:spPr>
          <a:xfrm>
            <a:off x="457200" y="381000"/>
            <a:ext cx="8229600" cy="1143000"/>
          </a:xfrm>
          <a:prstGeom prst="rect">
            <a:avLst/>
          </a:prstGeom>
          <a:noFill/>
          <a:ln w="9525">
            <a:noFill/>
          </a:ln>
        </p:spPr>
        <p:txBody>
          <a:bodyPr anchor="ctr"/>
          <a:lstStyle>
            <a:lvl1pPr marL="0" lvl="0" indent="0" algn="ctr" defTabSz="914400" eaLnBrk="1" fontAlgn="base" latinLnBrk="0" hangingPunct="1">
              <a:lnSpc>
                <a:spcPct val="100000"/>
              </a:lnSpc>
              <a:spcBef>
                <a:spcPct val="0"/>
              </a:spcBef>
              <a:spcAft>
                <a:spcPct val="0"/>
              </a:spcAft>
              <a:buClr>
                <a:srgbClr val="000000"/>
              </a:buClr>
              <a:buNone/>
              <a:defRPr sz="3800" b="1" i="0" u="none" kern="1200" baseline="0">
                <a:solidFill>
                  <a:srgbClr val="FFFFFF"/>
                </a:solidFill>
                <a:effectLst>
                  <a:outerShdw blurRad="38100" dist="38100" dir="2700000">
                    <a:srgbClr val="C0C0C0"/>
                  </a:outerShdw>
                </a:effectLst>
                <a:latin typeface="+mj-lt"/>
                <a:ea typeface="+mj-ea"/>
                <a:cs typeface="+mj-cs"/>
              </a:defRPr>
            </a:lvl1pPr>
          </a:lstStyle>
          <a:p>
            <a:pPr fontAlgn="base"/>
            <a:r>
              <a:rPr lang="zh-CN" altLang="en-US" sz="3200" strike="noStrike" noProof="1" dirty="0">
                <a:latin typeface="+mj-lt"/>
                <a:ea typeface="宋体" panose="02010600030101010101" pitchFamily="2" charset="-122"/>
                <a:cs typeface="+mj-cs"/>
              </a:rPr>
              <a:t>信息的来源</a:t>
            </a:r>
            <a:endParaRPr lang="zh-CN" altLang="en-US" sz="3200" strike="noStrike" noProof="1" dirty="0">
              <a:ea typeface="宋体" panose="02010600030101010101" pitchFamily="2" charset="-122"/>
            </a:endParaRPr>
          </a:p>
        </p:txBody>
      </p:sp>
      <p:sp>
        <p:nvSpPr>
          <p:cNvPr id="5" name="文本框 4"/>
          <p:cNvSpPr txBox="1"/>
          <p:nvPr/>
        </p:nvSpPr>
        <p:spPr>
          <a:xfrm>
            <a:off x="2952750" y="1809750"/>
            <a:ext cx="3242945" cy="398780"/>
          </a:xfrm>
          <a:prstGeom prst="rect">
            <a:avLst/>
          </a:prstGeom>
          <a:noFill/>
        </p:spPr>
        <p:txBody>
          <a:bodyPr wrap="square" rtlCol="0" anchor="t">
            <a:spAutoFit/>
          </a:bodyPr>
          <a:p>
            <a:r>
              <a:rPr lang="zh-CN" altLang="en-US" noProof="1">
                <a:solidFill>
                  <a:schemeClr val="accent3">
                    <a:lumMod val="20000"/>
                    <a:lumOff val="80000"/>
                  </a:schemeClr>
                </a:solidFill>
                <a:latin typeface="Arial" panose="020B0604020202020204" pitchFamily="34" charset="0"/>
                <a:ea typeface="+mn-ea"/>
                <a:cs typeface="+mn-cs"/>
              </a:rPr>
              <a:t>债券平均收益率（%）</a:t>
            </a:r>
            <a:endParaRPr lang="zh-CN" altLang="en-US" noProof="1">
              <a:solidFill>
                <a:schemeClr val="accent3">
                  <a:lumMod val="20000"/>
                  <a:lumOff val="80000"/>
                </a:schemeClr>
              </a:solidFill>
            </a:endParaRPr>
          </a:p>
        </p:txBody>
      </p:sp>
      <p:sp>
        <p:nvSpPr>
          <p:cNvPr id="6" name="文本框 5"/>
          <p:cNvSpPr txBox="1"/>
          <p:nvPr/>
        </p:nvSpPr>
        <p:spPr>
          <a:xfrm>
            <a:off x="738505" y="6155373"/>
            <a:ext cx="4048125" cy="398780"/>
          </a:xfrm>
          <a:prstGeom prst="rect">
            <a:avLst/>
          </a:prstGeom>
          <a:noFill/>
        </p:spPr>
        <p:txBody>
          <a:bodyPr wrap="square" rtlCol="0" anchor="t">
            <a:spAutoFit/>
          </a:bodyPr>
          <a:p>
            <a:r>
              <a:rPr lang="zh-CN" altLang="en-US" noProof="1">
                <a:solidFill>
                  <a:schemeClr val="accent3">
                    <a:lumMod val="20000"/>
                    <a:lumOff val="80000"/>
                  </a:schemeClr>
                </a:solidFill>
                <a:latin typeface="Arial" panose="020B0604020202020204" pitchFamily="34" charset="0"/>
                <a:ea typeface="+mn-ea"/>
                <a:cs typeface="+mn-cs"/>
              </a:rPr>
              <a:t>数据来源：</a:t>
            </a:r>
            <a:r>
              <a:rPr lang="en-US" altLang="zh-CN" noProof="1">
                <a:solidFill>
                  <a:schemeClr val="accent3">
                    <a:lumMod val="20000"/>
                    <a:lumOff val="80000"/>
                  </a:schemeClr>
                </a:solidFill>
                <a:latin typeface="Arial" panose="020B0604020202020204" pitchFamily="34" charset="0"/>
                <a:ea typeface="+mn-ea"/>
                <a:cs typeface="+mn-cs"/>
              </a:rPr>
              <a:t>W</a:t>
            </a:r>
            <a:r>
              <a:rPr lang="en-US" altLang="zh-CN" noProof="1">
                <a:solidFill>
                  <a:schemeClr val="accent3">
                    <a:lumMod val="20000"/>
                    <a:lumOff val="80000"/>
                  </a:schemeClr>
                </a:solidFill>
                <a:latin typeface="Arial" panose="020B0604020202020204" pitchFamily="34" charset="0"/>
                <a:ea typeface="+mn-ea"/>
                <a:cs typeface="+mn-cs"/>
              </a:rPr>
              <a:t>ind</a:t>
            </a:r>
            <a:endParaRPr lang="en-US" altLang="zh-CN" noProof="1">
              <a:solidFill>
                <a:schemeClr val="accent3">
                  <a:lumMod val="20000"/>
                  <a:lumOff val="80000"/>
                </a:schemeClr>
              </a:solidFill>
              <a:latin typeface="Arial" panose="020B0604020202020204" pitchFamily="34" charset="0"/>
              <a:ea typeface="+mn-ea"/>
              <a:cs typeface="+mn-cs"/>
            </a:endParaRPr>
          </a:p>
        </p:txBody>
      </p:sp>
      <p:graphicFrame>
        <p:nvGraphicFramePr>
          <p:cNvPr id="2" name="表格 1"/>
          <p:cNvGraphicFramePr/>
          <p:nvPr>
            <p:custDataLst>
              <p:tags r:id="rId1"/>
            </p:custDataLst>
          </p:nvPr>
        </p:nvGraphicFramePr>
        <p:xfrm>
          <a:off x="587375" y="2391410"/>
          <a:ext cx="8100060" cy="3322320"/>
        </p:xfrm>
        <a:graphic>
          <a:graphicData uri="http://schemas.openxmlformats.org/drawingml/2006/table">
            <a:tbl>
              <a:tblPr firstRow="1" bandRow="1">
                <a:tableStyleId>{5C22544A-7EE6-4342-B048-85BDC9FD1C3A}</a:tableStyleId>
              </a:tblPr>
              <a:tblGrid>
                <a:gridCol w="2372995"/>
                <a:gridCol w="1029589"/>
                <a:gridCol w="1174369"/>
                <a:gridCol w="1174369"/>
                <a:gridCol w="1174369"/>
                <a:gridCol w="1174369"/>
              </a:tblGrid>
              <a:tr h="381000">
                <a:tc>
                  <a:txBody>
                    <a:bodyPr/>
                    <a:p>
                      <a:pPr algn="ctr">
                        <a:buNone/>
                      </a:pPr>
                      <a:r>
                        <a:rPr lang="zh-CN" altLang="en-US">
                          <a:solidFill>
                            <a:schemeClr val="accent3">
                              <a:lumMod val="20000"/>
                              <a:lumOff val="80000"/>
                            </a:schemeClr>
                          </a:solidFill>
                        </a:rPr>
                        <a:t>指标</a:t>
                      </a:r>
                      <a:r>
                        <a:rPr lang="zh-CN" altLang="en-US">
                          <a:solidFill>
                            <a:schemeClr val="accent3">
                              <a:lumMod val="20000"/>
                              <a:lumOff val="80000"/>
                            </a:schemeClr>
                          </a:solidFill>
                        </a:rPr>
                        <a:t>名称</a:t>
                      </a:r>
                      <a:endParaRPr lang="zh-CN" altLang="en-US">
                        <a:solidFill>
                          <a:schemeClr val="accent3">
                            <a:lumMod val="20000"/>
                            <a:lumOff val="80000"/>
                          </a:schemeClr>
                        </a:solidFill>
                      </a:endParaRPr>
                    </a:p>
                  </a:txBody>
                  <a:tcPr anchor="ctr" anchorCtr="0"/>
                </a:tc>
                <a:tc>
                  <a:txBody>
                    <a:bodyPr/>
                    <a:p>
                      <a:pPr algn="ctr">
                        <a:buNone/>
                      </a:pPr>
                      <a:r>
                        <a:rPr lang="en-US" altLang="zh-CN">
                          <a:solidFill>
                            <a:schemeClr val="accent3">
                              <a:lumMod val="20000"/>
                              <a:lumOff val="80000"/>
                            </a:schemeClr>
                          </a:solidFill>
                        </a:rPr>
                        <a:t>2020</a:t>
                      </a:r>
                      <a:endParaRPr lang="en-US" altLang="zh-CN">
                        <a:solidFill>
                          <a:schemeClr val="accent3">
                            <a:lumMod val="20000"/>
                            <a:lumOff val="80000"/>
                          </a:schemeClr>
                        </a:solidFill>
                      </a:endParaRPr>
                    </a:p>
                  </a:txBody>
                  <a:tcPr anchor="ctr" anchorCtr="0"/>
                </a:tc>
                <a:tc>
                  <a:txBody>
                    <a:bodyPr/>
                    <a:p>
                      <a:pPr algn="ctr">
                        <a:buNone/>
                      </a:pPr>
                      <a:r>
                        <a:rPr lang="en-US" altLang="zh-CN">
                          <a:solidFill>
                            <a:schemeClr val="accent3">
                              <a:lumMod val="20000"/>
                              <a:lumOff val="80000"/>
                            </a:schemeClr>
                          </a:solidFill>
                        </a:rPr>
                        <a:t>2021</a:t>
                      </a:r>
                      <a:endParaRPr lang="en-US" altLang="zh-CN">
                        <a:solidFill>
                          <a:schemeClr val="accent3">
                            <a:lumMod val="20000"/>
                            <a:lumOff val="80000"/>
                          </a:schemeClr>
                        </a:solidFill>
                      </a:endParaRPr>
                    </a:p>
                  </a:txBody>
                  <a:tcPr anchor="ctr" anchorCtr="0"/>
                </a:tc>
                <a:tc>
                  <a:txBody>
                    <a:bodyPr/>
                    <a:p>
                      <a:pPr algn="ctr">
                        <a:buNone/>
                      </a:pPr>
                      <a:r>
                        <a:rPr lang="en-US" altLang="zh-CN">
                          <a:solidFill>
                            <a:schemeClr val="accent3">
                              <a:lumMod val="20000"/>
                              <a:lumOff val="80000"/>
                            </a:schemeClr>
                          </a:solidFill>
                        </a:rPr>
                        <a:t>2022</a:t>
                      </a:r>
                      <a:endParaRPr lang="en-US" altLang="zh-CN">
                        <a:solidFill>
                          <a:schemeClr val="accent3">
                            <a:lumMod val="20000"/>
                            <a:lumOff val="80000"/>
                          </a:schemeClr>
                        </a:solidFill>
                      </a:endParaRPr>
                    </a:p>
                  </a:txBody>
                  <a:tcPr anchor="ctr" anchorCtr="0"/>
                </a:tc>
                <a:tc>
                  <a:txBody>
                    <a:bodyPr/>
                    <a:p>
                      <a:pPr algn="ctr">
                        <a:buNone/>
                      </a:pPr>
                      <a:r>
                        <a:rPr lang="en-US" altLang="zh-CN">
                          <a:solidFill>
                            <a:schemeClr val="accent3">
                              <a:lumMod val="20000"/>
                              <a:lumOff val="80000"/>
                            </a:schemeClr>
                          </a:solidFill>
                        </a:rPr>
                        <a:t>2023</a:t>
                      </a:r>
                      <a:endParaRPr lang="en-US" altLang="zh-CN">
                        <a:solidFill>
                          <a:schemeClr val="accent3">
                            <a:lumMod val="20000"/>
                            <a:lumOff val="80000"/>
                          </a:schemeClr>
                        </a:solidFill>
                      </a:endParaRPr>
                    </a:p>
                  </a:txBody>
                  <a:tcPr anchor="ctr" anchorCtr="0"/>
                </a:tc>
                <a:tc>
                  <a:txBody>
                    <a:bodyPr/>
                    <a:p>
                      <a:pPr algn="ctr">
                        <a:buNone/>
                      </a:pPr>
                      <a:r>
                        <a:rPr lang="en-US" altLang="zh-CN">
                          <a:solidFill>
                            <a:schemeClr val="accent3">
                              <a:lumMod val="20000"/>
                              <a:lumOff val="80000"/>
                            </a:schemeClr>
                          </a:solidFill>
                        </a:rPr>
                        <a:t>2024</a:t>
                      </a:r>
                      <a:endParaRPr lang="en-US" altLang="zh-CN">
                        <a:solidFill>
                          <a:schemeClr val="accent3">
                            <a:lumMod val="20000"/>
                            <a:lumOff val="80000"/>
                          </a:schemeClr>
                        </a:solidFill>
                      </a:endParaRPr>
                    </a:p>
                  </a:txBody>
                  <a:tcPr anchor="ctr" anchorCtr="0"/>
                </a:tc>
              </a:tr>
              <a:tr h="381000">
                <a:tc>
                  <a:txBody>
                    <a:bodyPr/>
                    <a:p>
                      <a:pPr algn="ctr">
                        <a:buNone/>
                      </a:pPr>
                      <a:r>
                        <a:rPr lang="zh-CN" altLang="en-US"/>
                        <a:t>中债国债</a:t>
                      </a:r>
                      <a:endParaRPr lang="zh-CN" altLang="en-US"/>
                    </a:p>
                    <a:p>
                      <a:pPr algn="ctr">
                        <a:buNone/>
                      </a:pPr>
                      <a:r>
                        <a:rPr lang="zh-CN" altLang="en-US"/>
                        <a:t>到期收益率</a:t>
                      </a:r>
                      <a:r>
                        <a:rPr lang="en-US" altLang="zh-CN"/>
                        <a:t>-5</a:t>
                      </a:r>
                      <a:r>
                        <a:rPr lang="en-US" altLang="zh-CN"/>
                        <a:t>Y</a:t>
                      </a:r>
                      <a:endParaRPr lang="en-US" altLang="zh-CN"/>
                    </a:p>
                  </a:txBody>
                  <a:tcPr/>
                </a:tc>
                <a:tc>
                  <a:txBody>
                    <a:bodyPr/>
                    <a:p>
                      <a:pPr algn="ctr">
                        <a:buNone/>
                      </a:pPr>
                      <a:r>
                        <a:rPr lang="en-US" altLang="zh-CN"/>
                        <a:t>2.70</a:t>
                      </a:r>
                      <a:endParaRPr lang="en-US" altLang="zh-CN"/>
                    </a:p>
                  </a:txBody>
                  <a:tcPr anchor="ctr" anchorCtr="0"/>
                </a:tc>
                <a:tc>
                  <a:txBody>
                    <a:bodyPr/>
                    <a:p>
                      <a:pPr algn="ctr">
                        <a:buNone/>
                      </a:pPr>
                      <a:r>
                        <a:rPr lang="en-US" altLang="zh-CN"/>
                        <a:t>2.87</a:t>
                      </a:r>
                      <a:endParaRPr lang="en-US" altLang="zh-CN"/>
                    </a:p>
                  </a:txBody>
                  <a:tcPr anchor="ctr" anchorCtr="0"/>
                </a:tc>
                <a:tc>
                  <a:txBody>
                    <a:bodyPr/>
                    <a:p>
                      <a:pPr algn="ctr">
                        <a:buNone/>
                      </a:pPr>
                      <a:r>
                        <a:rPr lang="en-US" altLang="zh-CN"/>
                        <a:t>2.55</a:t>
                      </a:r>
                      <a:endParaRPr lang="en-US" altLang="zh-CN"/>
                    </a:p>
                  </a:txBody>
                  <a:tcPr anchor="ctr" anchorCtr="0"/>
                </a:tc>
                <a:tc>
                  <a:txBody>
                    <a:bodyPr/>
                    <a:p>
                      <a:pPr algn="ctr">
                        <a:buNone/>
                      </a:pPr>
                      <a:r>
                        <a:rPr lang="en-US" altLang="zh-CN"/>
                        <a:t>2.55</a:t>
                      </a:r>
                      <a:endParaRPr lang="en-US" altLang="zh-CN"/>
                    </a:p>
                  </a:txBody>
                  <a:tcPr anchor="ctr" anchorCtr="0"/>
                </a:tc>
                <a:tc>
                  <a:txBody>
                    <a:bodyPr/>
                    <a:p>
                      <a:pPr algn="ctr">
                        <a:buNone/>
                      </a:pPr>
                      <a:r>
                        <a:rPr lang="en-US" altLang="zh-CN"/>
                        <a:t>1.98</a:t>
                      </a:r>
                      <a:endParaRPr lang="en-US" altLang="zh-CN"/>
                    </a:p>
                  </a:txBody>
                  <a:tcPr anchor="ctr" anchorCtr="0"/>
                </a:tc>
              </a:tr>
              <a:tr h="381000">
                <a:tc>
                  <a:txBody>
                    <a:bodyPr/>
                    <a:p>
                      <a:pPr algn="ctr">
                        <a:buNone/>
                      </a:pPr>
                      <a:r>
                        <a:rPr lang="en-US" altLang="zh-CN"/>
                        <a:t>中债国开债</a:t>
                      </a:r>
                      <a:endParaRPr lang="en-US" altLang="zh-CN"/>
                    </a:p>
                    <a:p>
                      <a:pPr algn="ctr">
                        <a:buNone/>
                      </a:pPr>
                      <a:r>
                        <a:rPr lang="en-US" altLang="zh-CN"/>
                        <a:t>到期收益率-5Y</a:t>
                      </a:r>
                      <a:endParaRPr lang="en-US" altLang="zh-CN"/>
                    </a:p>
                  </a:txBody>
                  <a:tcPr/>
                </a:tc>
                <a:tc>
                  <a:txBody>
                    <a:bodyPr/>
                    <a:p>
                      <a:pPr algn="ctr">
                        <a:buNone/>
                      </a:pPr>
                      <a:r>
                        <a:rPr lang="en-US" altLang="zh-CN"/>
                        <a:t>3.08</a:t>
                      </a:r>
                      <a:endParaRPr lang="en-US" altLang="zh-CN"/>
                    </a:p>
                  </a:txBody>
                  <a:tcPr anchor="ctr" anchorCtr="0"/>
                </a:tc>
                <a:tc>
                  <a:txBody>
                    <a:bodyPr/>
                    <a:p>
                      <a:pPr algn="ctr">
                        <a:buNone/>
                      </a:pPr>
                      <a:r>
                        <a:rPr lang="en-US" altLang="zh-CN"/>
                        <a:t>3.17</a:t>
                      </a:r>
                      <a:endParaRPr lang="en-US" altLang="zh-CN"/>
                    </a:p>
                  </a:txBody>
                  <a:tcPr anchor="ctr" anchorCtr="0"/>
                </a:tc>
                <a:tc>
                  <a:txBody>
                    <a:bodyPr/>
                    <a:p>
                      <a:pPr algn="ctr">
                        <a:buNone/>
                      </a:pPr>
                      <a:r>
                        <a:rPr lang="en-US" altLang="zh-CN"/>
                        <a:t>2.72</a:t>
                      </a:r>
                      <a:endParaRPr lang="en-US" altLang="zh-CN"/>
                    </a:p>
                  </a:txBody>
                  <a:tcPr anchor="ctr" anchorCtr="0"/>
                </a:tc>
                <a:tc>
                  <a:txBody>
                    <a:bodyPr/>
                    <a:p>
                      <a:pPr algn="ctr">
                        <a:buNone/>
                      </a:pPr>
                      <a:r>
                        <a:rPr lang="en-US" altLang="zh-CN"/>
                        <a:t>2.67</a:t>
                      </a:r>
                      <a:endParaRPr lang="en-US" altLang="zh-CN"/>
                    </a:p>
                  </a:txBody>
                  <a:tcPr anchor="ctr" anchorCtr="0"/>
                </a:tc>
                <a:tc>
                  <a:txBody>
                    <a:bodyPr/>
                    <a:p>
                      <a:pPr algn="ctr">
                        <a:buNone/>
                      </a:pPr>
                      <a:r>
                        <a:rPr lang="en-US" altLang="zh-CN"/>
                        <a:t>2.06</a:t>
                      </a:r>
                      <a:endParaRPr lang="en-US" altLang="zh-CN"/>
                    </a:p>
                  </a:txBody>
                  <a:tcPr anchor="ctr" anchorCtr="0"/>
                </a:tc>
              </a:tr>
              <a:tr h="381000">
                <a:tc>
                  <a:txBody>
                    <a:bodyPr/>
                    <a:p>
                      <a:pPr algn="ctr">
                        <a:buNone/>
                      </a:pPr>
                      <a:r>
                        <a:rPr lang="zh-CN" altLang="en-US"/>
                        <a:t>中债中短期票据</a:t>
                      </a:r>
                      <a:endParaRPr lang="zh-CN" altLang="en-US"/>
                    </a:p>
                    <a:p>
                      <a:pPr algn="ctr">
                        <a:buNone/>
                      </a:pPr>
                      <a:r>
                        <a:rPr lang="zh-CN" altLang="en-US"/>
                        <a:t>到期收益率(AAA)</a:t>
                      </a:r>
                      <a:r>
                        <a:rPr lang="en-US" altLang="zh-CN"/>
                        <a:t>-5</a:t>
                      </a:r>
                      <a:r>
                        <a:rPr lang="en-US" altLang="zh-CN"/>
                        <a:t>Y</a:t>
                      </a:r>
                      <a:endParaRPr lang="en-US" altLang="zh-CN"/>
                    </a:p>
                  </a:txBody>
                  <a:tcPr/>
                </a:tc>
                <a:tc>
                  <a:txBody>
                    <a:bodyPr/>
                    <a:p>
                      <a:pPr algn="ctr">
                        <a:buNone/>
                      </a:pPr>
                      <a:r>
                        <a:rPr lang="en-US" altLang="zh-CN"/>
                        <a:t>3.65</a:t>
                      </a:r>
                      <a:endParaRPr lang="en-US" altLang="zh-CN"/>
                    </a:p>
                  </a:txBody>
                  <a:tcPr anchor="ctr" anchorCtr="0"/>
                </a:tc>
                <a:tc>
                  <a:txBody>
                    <a:bodyPr/>
                    <a:p>
                      <a:pPr algn="ctr">
                        <a:buNone/>
                      </a:pPr>
                      <a:r>
                        <a:rPr lang="en-US" altLang="zh-CN"/>
                        <a:t>3.59</a:t>
                      </a:r>
                      <a:endParaRPr lang="en-US" altLang="zh-CN"/>
                    </a:p>
                  </a:txBody>
                  <a:tcPr anchor="ctr" anchorCtr="0"/>
                </a:tc>
                <a:tc>
                  <a:txBody>
                    <a:bodyPr/>
                    <a:p>
                      <a:pPr algn="ctr">
                        <a:buNone/>
                      </a:pPr>
                      <a:r>
                        <a:rPr lang="en-US" altLang="zh-CN"/>
                        <a:t>3.23</a:t>
                      </a:r>
                      <a:endParaRPr lang="en-US" altLang="zh-CN"/>
                    </a:p>
                  </a:txBody>
                  <a:tcPr anchor="ctr" anchorCtr="0"/>
                </a:tc>
                <a:tc>
                  <a:txBody>
                    <a:bodyPr/>
                    <a:p>
                      <a:pPr algn="ctr">
                        <a:buNone/>
                      </a:pPr>
                      <a:r>
                        <a:rPr lang="en-US" altLang="zh-CN"/>
                        <a:t>3.16</a:t>
                      </a:r>
                      <a:endParaRPr lang="en-US" altLang="zh-CN"/>
                    </a:p>
                  </a:txBody>
                  <a:tcPr anchor="ctr" anchorCtr="0"/>
                </a:tc>
                <a:tc>
                  <a:txBody>
                    <a:bodyPr/>
                    <a:p>
                      <a:pPr algn="ctr">
                        <a:buNone/>
                      </a:pPr>
                      <a:r>
                        <a:rPr lang="en-US" altLang="zh-CN"/>
                        <a:t>2.39</a:t>
                      </a:r>
                      <a:endParaRPr lang="en-US" altLang="zh-CN"/>
                    </a:p>
                  </a:txBody>
                  <a:tcPr anchor="ctr" anchorCtr="0"/>
                </a:tc>
              </a:tr>
              <a:tr h="381000">
                <a:tc>
                  <a:txBody>
                    <a:bodyPr/>
                    <a:p>
                      <a:pPr algn="ctr">
                        <a:buNone/>
                      </a:pPr>
                      <a:r>
                        <a:rPr lang="zh-CN" altLang="en-US" sz="1800">
                          <a:sym typeface="+mn-ea"/>
                        </a:rPr>
                        <a:t>中债中短期票据</a:t>
                      </a:r>
                      <a:endParaRPr lang="zh-CN" altLang="en-US" sz="1800"/>
                    </a:p>
                    <a:p>
                      <a:pPr algn="ctr">
                        <a:buNone/>
                      </a:pPr>
                      <a:r>
                        <a:rPr lang="zh-CN" altLang="en-US" sz="1800">
                          <a:sym typeface="+mn-ea"/>
                        </a:rPr>
                        <a:t>到期收益率(AA</a:t>
                      </a:r>
                      <a:r>
                        <a:rPr lang="en-US" altLang="zh-CN" sz="1800">
                          <a:sym typeface="+mn-ea"/>
                        </a:rPr>
                        <a:t>+</a:t>
                      </a:r>
                      <a:r>
                        <a:rPr lang="zh-CN" altLang="en-US" sz="1800">
                          <a:sym typeface="+mn-ea"/>
                        </a:rPr>
                        <a:t>)</a:t>
                      </a:r>
                      <a:r>
                        <a:rPr lang="en-US" altLang="zh-CN" sz="1800">
                          <a:sym typeface="+mn-ea"/>
                        </a:rPr>
                        <a:t>-5Y</a:t>
                      </a:r>
                      <a:endParaRPr lang="zh-CN" altLang="en-US"/>
                    </a:p>
                  </a:txBody>
                  <a:tcPr/>
                </a:tc>
                <a:tc>
                  <a:txBody>
                    <a:bodyPr/>
                    <a:p>
                      <a:pPr algn="ctr">
                        <a:buNone/>
                      </a:pPr>
                      <a:r>
                        <a:rPr lang="en-US" altLang="zh-CN"/>
                        <a:t>3.91</a:t>
                      </a:r>
                      <a:endParaRPr lang="en-US" altLang="zh-CN"/>
                    </a:p>
                  </a:txBody>
                  <a:tcPr anchor="ctr" anchorCtr="0"/>
                </a:tc>
                <a:tc>
                  <a:txBody>
                    <a:bodyPr/>
                    <a:p>
                      <a:pPr algn="ctr">
                        <a:buNone/>
                      </a:pPr>
                      <a:r>
                        <a:rPr lang="en-US" altLang="zh-CN"/>
                        <a:t>3.87</a:t>
                      </a:r>
                      <a:endParaRPr lang="en-US" altLang="zh-CN"/>
                    </a:p>
                  </a:txBody>
                  <a:tcPr anchor="ctr" anchorCtr="0"/>
                </a:tc>
                <a:tc>
                  <a:txBody>
                    <a:bodyPr/>
                    <a:p>
                      <a:pPr algn="ctr">
                        <a:buNone/>
                      </a:pPr>
                      <a:r>
                        <a:rPr lang="en-US" altLang="zh-CN"/>
                        <a:t>3.46</a:t>
                      </a:r>
                      <a:endParaRPr lang="en-US" altLang="zh-CN"/>
                    </a:p>
                  </a:txBody>
                  <a:tcPr anchor="ctr" anchorCtr="0"/>
                </a:tc>
                <a:tc>
                  <a:txBody>
                    <a:bodyPr/>
                    <a:p>
                      <a:pPr algn="ctr">
                        <a:buNone/>
                      </a:pPr>
                      <a:r>
                        <a:rPr lang="en-US" altLang="zh-CN"/>
                        <a:t>3.45</a:t>
                      </a:r>
                      <a:endParaRPr lang="en-US" altLang="zh-CN"/>
                    </a:p>
                  </a:txBody>
                  <a:tcPr anchor="ctr" anchorCtr="0"/>
                </a:tc>
                <a:tc>
                  <a:txBody>
                    <a:bodyPr/>
                    <a:p>
                      <a:pPr algn="ctr">
                        <a:buNone/>
                      </a:pPr>
                      <a:r>
                        <a:rPr lang="en-US" altLang="zh-CN"/>
                        <a:t>2.52</a:t>
                      </a:r>
                      <a:endParaRPr lang="en-US" altLang="zh-CN"/>
                    </a:p>
                  </a:txBody>
                  <a:tcPr anchor="ctr" anchorCtr="0"/>
                </a:tc>
              </a:tr>
              <a:tr h="381000">
                <a:tc>
                  <a:txBody>
                    <a:bodyPr/>
                    <a:p>
                      <a:pPr algn="ctr">
                        <a:buNone/>
                      </a:pPr>
                      <a:r>
                        <a:rPr lang="zh-CN" altLang="en-US" sz="1800">
                          <a:sym typeface="+mn-ea"/>
                        </a:rPr>
                        <a:t>中债中短期票据</a:t>
                      </a:r>
                      <a:endParaRPr lang="zh-CN" altLang="en-US" sz="1800"/>
                    </a:p>
                    <a:p>
                      <a:pPr algn="ctr">
                        <a:buNone/>
                      </a:pPr>
                      <a:r>
                        <a:rPr lang="zh-CN" altLang="en-US" sz="1800">
                          <a:sym typeface="+mn-ea"/>
                        </a:rPr>
                        <a:t>到期收益率(AA)</a:t>
                      </a:r>
                      <a:r>
                        <a:rPr lang="en-US" altLang="zh-CN" sz="1800">
                          <a:sym typeface="+mn-ea"/>
                        </a:rPr>
                        <a:t>-5Y</a:t>
                      </a:r>
                      <a:endParaRPr lang="zh-CN" altLang="en-US"/>
                    </a:p>
                  </a:txBody>
                  <a:tcPr/>
                </a:tc>
                <a:tc>
                  <a:txBody>
                    <a:bodyPr/>
                    <a:p>
                      <a:pPr algn="ctr">
                        <a:buNone/>
                      </a:pPr>
                      <a:r>
                        <a:rPr lang="en-US" altLang="zh-CN"/>
                        <a:t>4.31</a:t>
                      </a:r>
                      <a:endParaRPr lang="en-US" altLang="zh-CN"/>
                    </a:p>
                  </a:txBody>
                  <a:tcPr anchor="ctr" anchorCtr="0"/>
                </a:tc>
                <a:tc>
                  <a:txBody>
                    <a:bodyPr/>
                    <a:p>
                      <a:pPr algn="ctr">
                        <a:buNone/>
                      </a:pPr>
                      <a:r>
                        <a:rPr lang="en-US" altLang="zh-CN"/>
                        <a:t>4.44</a:t>
                      </a:r>
                      <a:endParaRPr lang="en-US" altLang="zh-CN"/>
                    </a:p>
                  </a:txBody>
                  <a:tcPr anchor="ctr" anchorCtr="0"/>
                </a:tc>
                <a:tc>
                  <a:txBody>
                    <a:bodyPr/>
                    <a:p>
                      <a:pPr algn="ctr">
                        <a:buNone/>
                      </a:pPr>
                      <a:r>
                        <a:rPr lang="en-US" altLang="zh-CN"/>
                        <a:t>3.96</a:t>
                      </a:r>
                      <a:endParaRPr lang="en-US" altLang="zh-CN"/>
                    </a:p>
                  </a:txBody>
                  <a:tcPr anchor="ctr" anchorCtr="0"/>
                </a:tc>
                <a:tc>
                  <a:txBody>
                    <a:bodyPr/>
                    <a:p>
                      <a:pPr algn="ctr">
                        <a:buNone/>
                      </a:pPr>
                      <a:r>
                        <a:rPr lang="en-US" altLang="zh-CN"/>
                        <a:t>3.86</a:t>
                      </a:r>
                      <a:endParaRPr lang="en-US" altLang="zh-CN"/>
                    </a:p>
                  </a:txBody>
                  <a:tcPr anchor="ctr" anchorCtr="0"/>
                </a:tc>
                <a:tc>
                  <a:txBody>
                    <a:bodyPr/>
                    <a:p>
                      <a:pPr algn="ctr">
                        <a:buNone/>
                      </a:pPr>
                      <a:r>
                        <a:rPr lang="en-US" altLang="zh-CN"/>
                        <a:t>2.68</a:t>
                      </a:r>
                      <a:endParaRPr lang="en-US" altLang="zh-CN"/>
                    </a:p>
                  </a:txBody>
                  <a:tcPr anchor="ctr" anchorCtr="0"/>
                </a:tc>
              </a:tr>
            </a:tbl>
          </a:graphicData>
        </a:graphic>
      </p:graphicFrame>
    </p:spTree>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6" name="标题 31745"/>
          <p:cNvSpPr>
            <a:spLocks noGrp="1"/>
          </p:cNvSpPr>
          <p:nvPr>
            <p:ph type="title"/>
          </p:nvPr>
        </p:nvSpPr>
        <p:spPr>
          <a:xfrm>
            <a:off x="457200" y="381000"/>
            <a:ext cx="8229600" cy="1143000"/>
          </a:xfrm>
        </p:spPr>
        <p:txBody>
          <a:bodyPr anchor="ctr"/>
          <a:p>
            <a:pPr fontAlgn="base"/>
            <a:r>
              <a:rPr lang="zh-CN" altLang="en-US" sz="3200" strike="noStrike" noProof="1" dirty="0">
                <a:ea typeface="宋体" panose="02010600030101010101" pitchFamily="2" charset="-122"/>
              </a:rPr>
              <a:t>信息的来源</a:t>
            </a:r>
            <a:endParaRPr lang="zh-CN" altLang="en-US" sz="3200" strike="noStrike" noProof="1" dirty="0">
              <a:ea typeface="宋体" panose="02010600030101010101" pitchFamily="2" charset="-122"/>
            </a:endParaRPr>
          </a:p>
        </p:txBody>
      </p:sp>
      <p:sp>
        <p:nvSpPr>
          <p:cNvPr id="31747" name="文本占位符 31746"/>
          <p:cNvSpPr>
            <a:spLocks noGrp="1"/>
          </p:cNvSpPr>
          <p:nvPr>
            <p:ph idx="1"/>
          </p:nvPr>
        </p:nvSpPr>
        <p:spPr>
          <a:xfrm>
            <a:off x="584200" y="1689100"/>
            <a:ext cx="8229600" cy="4703763"/>
          </a:xfrm>
        </p:spPr>
        <p:txBody>
          <a:bodyPr/>
          <a:p>
            <a:pPr marL="342900" indent="-342900" fontAlgn="base">
              <a:buNone/>
            </a:pPr>
            <a:r>
              <a:rPr lang="zh-CN" altLang="en-US" i="1" strike="noStrike" noProof="1" dirty="0">
                <a:ea typeface="宋体" panose="02010600030101010101" pitchFamily="2" charset="-122"/>
              </a:rPr>
              <a:t>股票价格与股息收益率信息</a:t>
            </a:r>
            <a:endParaRPr lang="zh-CN" altLang="en-US" i="1" strike="noStrike" noProof="1" dirty="0">
              <a:ea typeface="宋体" panose="02010600030101010101" pitchFamily="2" charset="-122"/>
            </a:endParaRPr>
          </a:p>
          <a:p>
            <a:pPr marL="342900" indent="-342900" fontAlgn="base"/>
            <a:r>
              <a:rPr lang="zh-CN" altLang="en-US" i="1" strike="noStrike" noProof="1" dirty="0">
                <a:ea typeface="宋体" panose="02010600030101010101" pitchFamily="2" charset="-122"/>
              </a:rPr>
              <a:t>数据:</a:t>
            </a:r>
            <a:r>
              <a:rPr lang="zh-CN" altLang="en-US" strike="noStrike" noProof="1" dirty="0">
                <a:ea typeface="宋体" panose="02010600030101010101" pitchFamily="2" charset="-122"/>
              </a:rPr>
              <a:t> 价格（包括最近一年最高、最低价，当日最低、最高价，收盘价），交易量，最新股息，股息收益率，PE。 </a:t>
            </a:r>
            <a:endParaRPr lang="zh-CN" altLang="en-US" strike="noStrike" noProof="1" dirty="0">
              <a:ea typeface="宋体" panose="02010600030101010101" pitchFamily="2" charset="-122"/>
            </a:endParaRPr>
          </a:p>
          <a:p>
            <a:pPr marL="342900" indent="-342900" fontAlgn="base"/>
            <a:r>
              <a:rPr lang="zh-CN" altLang="en-US" i="1" strike="noStrike" noProof="1" dirty="0">
                <a:ea typeface="宋体" panose="02010600030101010101" pitchFamily="2" charset="-122"/>
              </a:rPr>
              <a:t>来源:</a:t>
            </a:r>
            <a:r>
              <a:rPr lang="zh-CN" altLang="en-US" strike="noStrike" noProof="1" dirty="0">
                <a:ea typeface="宋体" panose="02010600030101010101" pitchFamily="2" charset="-122"/>
              </a:rPr>
              <a:t> 网络、报纸、电视、广播、专业服务机构（如标准普尔）</a:t>
            </a:r>
            <a:endParaRPr lang="zh-CN" altLang="en-US" strike="noStrike" noProof="1" dirty="0">
              <a:ea typeface="宋体" panose="02010600030101010101" pitchFamily="2" charset="-122"/>
            </a:endParaRPr>
          </a:p>
          <a:p>
            <a:pPr marL="342900" indent="-342900" algn="l" fontAlgn="base"/>
            <a:r>
              <a:rPr lang="zh-CN" altLang="en-US" i="1" strike="noStrike" noProof="1" dirty="0">
                <a:ea typeface="宋体" panose="02010600030101010101" pitchFamily="2" charset="-122"/>
              </a:rPr>
              <a:t>股票价格指数</a:t>
            </a:r>
            <a:r>
              <a:rPr lang="zh-CN" altLang="en-US" strike="noStrike" noProof="1" dirty="0">
                <a:ea typeface="宋体" panose="02010600030101010101" pitchFamily="2" charset="-122"/>
              </a:rPr>
              <a:t>：</a:t>
            </a:r>
            <a:r>
              <a:rPr lang="zh-CN" altLang="en-US" strike="noStrike" noProof="1" dirty="0">
                <a:ea typeface="宋体" panose="02010600030101010101" pitchFamily="2" charset="-122"/>
                <a:sym typeface="+mn-ea"/>
              </a:rPr>
              <a:t>如道琼斯工业平均指数、标准普尔500、威尔逊5000等</a:t>
            </a:r>
            <a:endParaRPr lang="zh-CN" altLang="en-US" strike="noStrike" noProof="1" dirty="0">
              <a:ea typeface="宋体" panose="02010600030101010101" pitchFamily="2" charset="-122"/>
              <a:sym typeface="+mn-ea"/>
            </a:endParaRPr>
          </a:p>
          <a:p>
            <a:pPr marL="342900" indent="-342900" algn="l" fontAlgn="base"/>
            <a:r>
              <a:rPr lang="zh-CN" altLang="en-US" i="1" strike="noStrike" noProof="1" dirty="0">
                <a:ea typeface="宋体" panose="02010600030101010101" pitchFamily="2" charset="-122"/>
                <a:sym typeface="+mn-ea"/>
              </a:rPr>
              <a:t>来源</a:t>
            </a:r>
            <a:r>
              <a:rPr lang="zh-CN" altLang="en-US" strike="noStrike" noProof="1" dirty="0">
                <a:ea typeface="宋体" panose="02010600030101010101" pitchFamily="2" charset="-122"/>
                <a:sym typeface="+mn-ea"/>
              </a:rPr>
              <a:t>：网络、报纸、电视、广播、专业服务机构（如标准普尔公司、威尔逊公司）、交易所</a:t>
            </a:r>
            <a:endParaRPr lang="zh-CN" altLang="en-US" strike="noStrike" noProof="1" dirty="0">
              <a:ea typeface="宋体" panose="02010600030101010101" pitchFamily="2" charset="-122"/>
              <a:sym typeface="+mn-ea"/>
            </a:endParaRPr>
          </a:p>
          <a:p>
            <a:pPr marL="342900" indent="-342900" fontAlgn="base"/>
            <a:endParaRPr lang="zh-CN" altLang="en-US" strike="noStrike" noProof="1" dirty="0">
              <a:ea typeface="宋体" panose="02010600030101010101" pitchFamily="2" charset="-122"/>
            </a:endParaRPr>
          </a:p>
        </p:txBody>
      </p:sp>
      <p:sp>
        <p:nvSpPr>
          <p:cNvPr id="32771" name="文本框 3174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47">
                                            <p:txEl>
                                              <p:charRg st="0" end="11"/>
                                            </p:txEl>
                                          </p:spTgt>
                                        </p:tgtEl>
                                        <p:attrNameLst>
                                          <p:attrName>style.visibility</p:attrName>
                                        </p:attrNameLst>
                                      </p:cBhvr>
                                      <p:to>
                                        <p:strVal val="visible"/>
                                      </p:to>
                                    </p:set>
                                    <p:animEffect transition="in" filter="dissolve">
                                      <p:cBhvr>
                                        <p:cTn id="7" dur="500"/>
                                        <p:tgtEl>
                                          <p:spTgt spid="31747">
                                            <p:txEl>
                                              <p:charRg st="0" end="1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747">
                                            <p:txEl>
                                              <p:charRg st="11" end="115"/>
                                            </p:txEl>
                                          </p:spTgt>
                                        </p:tgtEl>
                                        <p:attrNameLst>
                                          <p:attrName>style.visibility</p:attrName>
                                        </p:attrNameLst>
                                      </p:cBhvr>
                                      <p:to>
                                        <p:strVal val="visible"/>
                                      </p:to>
                                    </p:set>
                                    <p:animEffect transition="in" filter="dissolve">
                                      <p:cBhvr>
                                        <p:cTn id="12" dur="500"/>
                                        <p:tgtEl>
                                          <p:spTgt spid="31747">
                                            <p:txEl>
                                              <p:charRg st="11" end="1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标题 32769"/>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信息的来源</a:t>
            </a:r>
            <a:endParaRPr lang="zh-CN" altLang="en-US" sz="3200" strike="noStrike" noProof="1" dirty="0">
              <a:ea typeface="宋体" panose="02010600030101010101" pitchFamily="2" charset="-122"/>
            </a:endParaRPr>
          </a:p>
        </p:txBody>
      </p:sp>
      <p:sp>
        <p:nvSpPr>
          <p:cNvPr id="32771" name="文本占位符 32770"/>
          <p:cNvSpPr>
            <a:spLocks noGrp="1"/>
          </p:cNvSpPr>
          <p:nvPr>
            <p:ph idx="1"/>
          </p:nvPr>
        </p:nvSpPr>
        <p:spPr>
          <a:xfrm>
            <a:off x="457200" y="1663700"/>
            <a:ext cx="8229600" cy="4902200"/>
          </a:xfrm>
        </p:spPr>
        <p:txBody>
          <a:bodyPr/>
          <a:p>
            <a:pPr marL="342900" indent="-342900" fontAlgn="base">
              <a:buNone/>
            </a:pPr>
            <a:r>
              <a:rPr lang="zh-CN" altLang="en-US" i="1" strike="noStrike" noProof="1" dirty="0">
                <a:ea typeface="宋体" panose="02010600030101010101" pitchFamily="2" charset="-122"/>
              </a:rPr>
              <a:t>证券发行者信息</a:t>
            </a:r>
            <a:endParaRPr lang="zh-CN" altLang="en-US" i="1" strike="noStrike" noProof="1" dirty="0">
              <a:ea typeface="宋体" panose="02010600030101010101" pitchFamily="2" charset="-122"/>
            </a:endParaRPr>
          </a:p>
          <a:p>
            <a:pPr marL="342900" indent="-342900" fontAlgn="base"/>
            <a:r>
              <a:rPr lang="zh-CN" altLang="en-US" i="1" strike="noStrike" noProof="1" dirty="0">
                <a:ea typeface="宋体" panose="02010600030101010101" pitchFamily="2" charset="-122"/>
              </a:rPr>
              <a:t>数据:</a:t>
            </a:r>
            <a:r>
              <a:rPr lang="zh-CN" altLang="en-US" strike="noStrike" noProof="1" dirty="0">
                <a:ea typeface="宋体" panose="02010600030101010101" pitchFamily="2" charset="-122"/>
              </a:rPr>
              <a:t> 公司历史、主要产品或服务、主要管理者、股权结构、近期经营情况、财务报表、信用级别等</a:t>
            </a:r>
            <a:endParaRPr lang="zh-CN" altLang="en-US" strike="noStrike" noProof="1" dirty="0">
              <a:ea typeface="宋体" panose="02010600030101010101" pitchFamily="2" charset="-122"/>
            </a:endParaRPr>
          </a:p>
          <a:p>
            <a:pPr marL="342900" indent="-342900" fontAlgn="base"/>
            <a:r>
              <a:rPr lang="zh-CN" altLang="en-US" i="1" strike="noStrike" noProof="1" dirty="0">
                <a:ea typeface="宋体" panose="02010600030101010101" pitchFamily="2" charset="-122"/>
              </a:rPr>
              <a:t>来源:</a:t>
            </a:r>
            <a:r>
              <a:rPr lang="zh-CN" altLang="en-US" strike="noStrike" noProof="1" dirty="0">
                <a:ea typeface="宋体" panose="02010600030101010101" pitchFamily="2" charset="-122"/>
              </a:rPr>
              <a:t>证券交易委员会、交易商协会、证券交易所、专业服务机构（如穆迪公司、标准普尔公司）、专业数据库、网络、报纸等</a:t>
            </a:r>
            <a:endParaRPr lang="zh-CN" altLang="en-US" strike="noStrike" noProof="1" dirty="0">
              <a:ea typeface="宋体" panose="02010600030101010101" pitchFamily="2" charset="-122"/>
            </a:endParaRPr>
          </a:p>
        </p:txBody>
      </p:sp>
      <p:sp>
        <p:nvSpPr>
          <p:cNvPr id="33795" name="文本框 3277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xEl>
                                              <p:charRg st="0" end="6"/>
                                            </p:txEl>
                                          </p:spTgt>
                                        </p:tgtEl>
                                        <p:attrNameLst>
                                          <p:attrName>style.visibility</p:attrName>
                                        </p:attrNameLst>
                                      </p:cBhvr>
                                      <p:to>
                                        <p:strVal val="visible"/>
                                      </p:to>
                                    </p:set>
                                    <p:animEffect transition="in" filter="dissolve">
                                      <p:cBhvr>
                                        <p:cTn id="7" dur="500"/>
                                        <p:tgtEl>
                                          <p:spTgt spid="32771">
                                            <p:txEl>
                                              <p:charRg st="0"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71">
                                            <p:txEl>
                                              <p:charRg st="6" end="59"/>
                                            </p:txEl>
                                          </p:spTgt>
                                        </p:tgtEl>
                                        <p:attrNameLst>
                                          <p:attrName>style.visibility</p:attrName>
                                        </p:attrNameLst>
                                      </p:cBhvr>
                                      <p:to>
                                        <p:strVal val="visible"/>
                                      </p:to>
                                    </p:set>
                                    <p:animEffect transition="in" filter="dissolve">
                                      <p:cBhvr>
                                        <p:cTn id="12" dur="500"/>
                                        <p:tgtEl>
                                          <p:spTgt spid="32771">
                                            <p:txEl>
                                              <p:charRg st="6" end="5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771">
                                            <p:txEl>
                                              <p:charRg st="59" end="144"/>
                                            </p:txEl>
                                          </p:spTgt>
                                        </p:tgtEl>
                                        <p:attrNameLst>
                                          <p:attrName>style.visibility</p:attrName>
                                        </p:attrNameLst>
                                      </p:cBhvr>
                                      <p:to>
                                        <p:strVal val="visible"/>
                                      </p:to>
                                    </p:set>
                                    <p:animEffect transition="in" filter="dissolve">
                                      <p:cBhvr>
                                        <p:cTn id="17" dur="500"/>
                                        <p:tgtEl>
                                          <p:spTgt spid="32771">
                                            <p:txEl>
                                              <p:charRg st="59" end="14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标题 34817"/>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信息的来源</a:t>
            </a:r>
            <a:endParaRPr lang="zh-CN" altLang="en-US" sz="3200" strike="noStrike" noProof="1" dirty="0">
              <a:ea typeface="宋体" panose="02010600030101010101" pitchFamily="2" charset="-122"/>
            </a:endParaRPr>
          </a:p>
        </p:txBody>
      </p:sp>
      <p:sp>
        <p:nvSpPr>
          <p:cNvPr id="34819" name="文本占位符 34818"/>
          <p:cNvSpPr>
            <a:spLocks noGrp="1"/>
          </p:cNvSpPr>
          <p:nvPr>
            <p:ph idx="1"/>
          </p:nvPr>
        </p:nvSpPr>
        <p:spPr>
          <a:xfrm>
            <a:off x="342900" y="1714500"/>
            <a:ext cx="8229600" cy="4551363"/>
          </a:xfrm>
        </p:spPr>
        <p:txBody>
          <a:bodyPr/>
          <a:p>
            <a:pPr marL="342900" indent="-342900" fontAlgn="base">
              <a:buNone/>
            </a:pPr>
            <a:r>
              <a:rPr lang="zh-CN" altLang="en-US" i="1" strike="noStrike" noProof="1" dirty="0">
                <a:ea typeface="宋体" panose="02010600030101010101" pitchFamily="2" charset="-122"/>
              </a:rPr>
              <a:t>总体经济和金融形势</a:t>
            </a:r>
            <a:endParaRPr lang="zh-CN" altLang="en-US" i="1" strike="noStrike" noProof="1" dirty="0">
              <a:ea typeface="宋体" panose="02010600030101010101" pitchFamily="2" charset="-122"/>
            </a:endParaRPr>
          </a:p>
          <a:p>
            <a:pPr marL="342900" indent="-342900" fontAlgn="base"/>
            <a:r>
              <a:rPr lang="zh-CN" altLang="en-US" i="1" strike="noStrike" noProof="1" dirty="0">
                <a:ea typeface="宋体" panose="02010600030101010101" pitchFamily="2" charset="-122"/>
              </a:rPr>
              <a:t>数据:</a:t>
            </a:r>
            <a:r>
              <a:rPr lang="zh-CN" altLang="en-US" strike="noStrike" noProof="1" dirty="0">
                <a:ea typeface="宋体" panose="02010600030101010101" pitchFamily="2" charset="-122"/>
              </a:rPr>
              <a:t> 利率、货币供应量、工业产值、国际贸易、利用外资、失业率、通货膨胀率、经济增长率、 经济预期等</a:t>
            </a:r>
            <a:r>
              <a:rPr lang="zh-CN" altLang="en-US" i="1" strike="noStrike" noProof="1" dirty="0">
                <a:ea typeface="宋体" panose="02010600030101010101" pitchFamily="2" charset="-122"/>
              </a:rPr>
              <a:t>	</a:t>
            </a:r>
            <a:endParaRPr lang="zh-CN" altLang="en-US" i="1" strike="noStrike" noProof="1" dirty="0">
              <a:ea typeface="宋体" panose="02010600030101010101" pitchFamily="2" charset="-122"/>
            </a:endParaRPr>
          </a:p>
          <a:p>
            <a:pPr marL="342900" indent="-342900" fontAlgn="base"/>
            <a:r>
              <a:rPr lang="zh-CN" altLang="en-US" i="1" strike="noStrike" noProof="1" dirty="0">
                <a:ea typeface="宋体" panose="02010600030101010101" pitchFamily="2" charset="-122"/>
              </a:rPr>
              <a:t>来源:中央银行</a:t>
            </a:r>
            <a:r>
              <a:rPr lang="zh-CN" altLang="en-US" strike="noStrike" noProof="1" dirty="0">
                <a:ea typeface="宋体" panose="02010600030101010101" pitchFamily="2" charset="-122"/>
              </a:rPr>
              <a:t> （如美联储）、统计局、财经杂志</a:t>
            </a:r>
            <a:endParaRPr lang="zh-CN" altLang="en-US" strike="noStrike" noProof="1" dirty="0">
              <a:ea typeface="宋体" panose="02010600030101010101" pitchFamily="2" charset="-122"/>
            </a:endParaRPr>
          </a:p>
        </p:txBody>
      </p:sp>
      <p:sp>
        <p:nvSpPr>
          <p:cNvPr id="2" name="文本框 34819"/>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819">
                                            <p:txEl>
                                              <p:charRg st="0" end="10"/>
                                            </p:txEl>
                                          </p:spTgt>
                                        </p:tgtEl>
                                        <p:attrNameLst>
                                          <p:attrName>style.visibility</p:attrName>
                                        </p:attrNameLst>
                                      </p:cBhvr>
                                      <p:to>
                                        <p:strVal val="visible"/>
                                      </p:to>
                                    </p:set>
                                    <p:animEffect transition="in" filter="dissolve">
                                      <p:cBhvr>
                                        <p:cTn id="7" dur="500"/>
                                        <p:tgtEl>
                                          <p:spTgt spid="34819">
                                            <p:txEl>
                                              <p:charRg st="0" end="1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4819">
                                            <p:txEl>
                                              <p:charRg st="10" end="52"/>
                                            </p:txEl>
                                          </p:spTgt>
                                        </p:tgtEl>
                                        <p:attrNameLst>
                                          <p:attrName>style.visibility</p:attrName>
                                        </p:attrNameLst>
                                      </p:cBhvr>
                                      <p:to>
                                        <p:strVal val="visible"/>
                                      </p:to>
                                    </p:set>
                                    <p:animEffect transition="in" filter="dissolve">
                                      <p:cBhvr>
                                        <p:cTn id="12" dur="500"/>
                                        <p:tgtEl>
                                          <p:spTgt spid="34819">
                                            <p:txEl>
                                              <p:charRg st="10" end="5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90905" y="663575"/>
            <a:ext cx="7639685" cy="521970"/>
          </a:xfrm>
          <a:prstGeom prst="rect">
            <a:avLst/>
          </a:prstGeom>
          <a:noFill/>
        </p:spPr>
        <p:txBody>
          <a:bodyPr wrap="square" rtlCol="0" anchor="t">
            <a:spAutoFit/>
          </a:bodyPr>
          <a:p>
            <a:r>
              <a:rPr lang="zh-CN" altLang="en-US" sz="2800" noProof="1">
                <a:solidFill>
                  <a:schemeClr val="accent3">
                    <a:lumMod val="20000"/>
                    <a:lumOff val="80000"/>
                  </a:schemeClr>
                </a:solidFill>
                <a:latin typeface="Arial" panose="020B0604020202020204" pitchFamily="34" charset="0"/>
                <a:ea typeface="+mn-ea"/>
                <a:cs typeface="+mn-cs"/>
              </a:rPr>
              <a:t>20</a:t>
            </a:r>
            <a:r>
              <a:rPr lang="en-US" altLang="zh-CN" sz="2800" noProof="1">
                <a:solidFill>
                  <a:schemeClr val="accent3">
                    <a:lumMod val="20000"/>
                    <a:lumOff val="80000"/>
                  </a:schemeClr>
                </a:solidFill>
                <a:latin typeface="Arial" panose="020B0604020202020204" pitchFamily="34" charset="0"/>
                <a:ea typeface="+mn-ea"/>
                <a:cs typeface="+mn-cs"/>
              </a:rPr>
              <a:t>23</a:t>
            </a:r>
            <a:r>
              <a:rPr lang="zh-CN" altLang="en-US" sz="2800" noProof="1">
                <a:solidFill>
                  <a:schemeClr val="accent3">
                    <a:lumMod val="20000"/>
                    <a:lumOff val="80000"/>
                  </a:schemeClr>
                </a:solidFill>
                <a:latin typeface="Arial" panose="020B0604020202020204" pitchFamily="34" charset="0"/>
                <a:ea typeface="+mn-ea"/>
                <a:cs typeface="+mn-cs"/>
              </a:rPr>
              <a:t>年中国</a:t>
            </a:r>
            <a:r>
              <a:rPr lang="zh-CN" altLang="en-US" sz="2800" noProof="1">
                <a:solidFill>
                  <a:schemeClr val="accent3">
                    <a:lumMod val="20000"/>
                    <a:lumOff val="80000"/>
                  </a:schemeClr>
                </a:solidFill>
                <a:latin typeface="Arial" panose="020B0604020202020204" pitchFamily="34" charset="0"/>
                <a:ea typeface="+mn-ea"/>
                <a:cs typeface="+mn-cs"/>
              </a:rPr>
              <a:t>支出法国内生产总值的构成（亿元）</a:t>
            </a:r>
            <a:endParaRPr lang="zh-CN" altLang="en-US" sz="2800" noProof="1">
              <a:solidFill>
                <a:schemeClr val="accent3">
                  <a:lumMod val="20000"/>
                  <a:lumOff val="80000"/>
                </a:schemeClr>
              </a:solidFill>
            </a:endParaRPr>
          </a:p>
        </p:txBody>
      </p:sp>
      <p:sp>
        <p:nvSpPr>
          <p:cNvPr id="6" name="文本框 5"/>
          <p:cNvSpPr txBox="1"/>
          <p:nvPr/>
        </p:nvSpPr>
        <p:spPr>
          <a:xfrm>
            <a:off x="1424623" y="5671820"/>
            <a:ext cx="3884613" cy="398780"/>
          </a:xfrm>
          <a:prstGeom prst="rect">
            <a:avLst/>
          </a:prstGeom>
          <a:noFill/>
        </p:spPr>
        <p:txBody>
          <a:bodyPr wrap="square" rtlCol="0" anchor="t">
            <a:spAutoFit/>
          </a:bodyPr>
          <a:p>
            <a:r>
              <a:rPr lang="zh-CN" altLang="en-US" noProof="1">
                <a:solidFill>
                  <a:schemeClr val="accent3">
                    <a:lumMod val="20000"/>
                    <a:lumOff val="80000"/>
                  </a:schemeClr>
                </a:solidFill>
                <a:latin typeface="Arial" panose="020B0604020202020204" pitchFamily="34" charset="0"/>
                <a:ea typeface="+mn-ea"/>
                <a:cs typeface="+mn-cs"/>
              </a:rPr>
              <a:t>数据来源：中国统计年鉴</a:t>
            </a:r>
            <a:r>
              <a:rPr lang="en-US" altLang="zh-CN" noProof="1">
                <a:solidFill>
                  <a:schemeClr val="accent3">
                    <a:lumMod val="20000"/>
                    <a:lumOff val="80000"/>
                  </a:schemeClr>
                </a:solidFill>
                <a:latin typeface="Arial" panose="020B0604020202020204" pitchFamily="34" charset="0"/>
                <a:ea typeface="+mn-ea"/>
                <a:cs typeface="+mn-cs"/>
              </a:rPr>
              <a:t>2024</a:t>
            </a:r>
            <a:endParaRPr lang="en-US" altLang="zh-CN" noProof="1">
              <a:solidFill>
                <a:schemeClr val="accent3">
                  <a:lumMod val="20000"/>
                  <a:lumOff val="80000"/>
                </a:schemeClr>
              </a:solidFill>
              <a:latin typeface="Arial" panose="020B0604020202020204" pitchFamily="34" charset="0"/>
              <a:ea typeface="+mn-ea"/>
              <a:cs typeface="+mn-cs"/>
            </a:endParaRPr>
          </a:p>
        </p:txBody>
      </p:sp>
      <p:graphicFrame>
        <p:nvGraphicFramePr>
          <p:cNvPr id="2" name="表格 1"/>
          <p:cNvGraphicFramePr/>
          <p:nvPr>
            <p:custDataLst>
              <p:tags r:id="rId1"/>
            </p:custDataLst>
          </p:nvPr>
        </p:nvGraphicFramePr>
        <p:xfrm>
          <a:off x="1371600" y="1714500"/>
          <a:ext cx="6398895" cy="3429000"/>
        </p:xfrm>
        <a:graphic>
          <a:graphicData uri="http://schemas.openxmlformats.org/drawingml/2006/table">
            <a:tbl>
              <a:tblPr firstRow="1" bandRow="1">
                <a:tableStyleId>{9D7B26C5-4107-4FEC-AEDC-1716B250A1EF}</a:tableStyleId>
              </a:tblPr>
              <a:tblGrid>
                <a:gridCol w="2330450"/>
                <a:gridCol w="1935480"/>
                <a:gridCol w="2132965"/>
              </a:tblGrid>
              <a:tr h="381000">
                <a:tc>
                  <a:txBody>
                    <a:bodyPr/>
                    <a:p>
                      <a:pPr>
                        <a:buNone/>
                      </a:pPr>
                      <a:r>
                        <a:rPr lang="zh-CN" altLang="en-US">
                          <a:solidFill>
                            <a:srgbClr val="FFFFFF"/>
                          </a:solidFill>
                        </a:rPr>
                        <a:t>居民消费支出</a:t>
                      </a:r>
                      <a:endParaRPr lang="zh-CN" altLang="en-US">
                        <a:solidFill>
                          <a:srgbClr val="FFFFFF"/>
                        </a:solidFill>
                      </a:endParaRPr>
                    </a:p>
                  </a:txBody>
                  <a:tcPr>
                    <a:lnT w="12700" cmpd="sng">
                      <a:solidFill>
                        <a:srgbClr val="FFFFFF"/>
                      </a:solidFill>
                      <a:prstDash val="solid"/>
                    </a:lnT>
                    <a:lnB>
                      <a:noFill/>
                    </a:lnB>
                    <a:solidFill>
                      <a:schemeClr val="bg1">
                        <a:lumMod val="75000"/>
                      </a:schemeClr>
                    </a:solidFill>
                  </a:tcPr>
                </a:tc>
                <a:tc>
                  <a:txBody>
                    <a:bodyPr/>
                    <a:p>
                      <a:pPr>
                        <a:buNone/>
                      </a:pPr>
                      <a:endParaRPr lang="zh-CN" altLang="en-US">
                        <a:solidFill>
                          <a:srgbClr val="FFFFFF"/>
                        </a:solidFill>
                      </a:endParaRPr>
                    </a:p>
                  </a:txBody>
                  <a:tcPr>
                    <a:lnT w="12700" cmpd="sng">
                      <a:solidFill>
                        <a:srgbClr val="FFFFFF"/>
                      </a:solidFill>
                      <a:prstDash val="solid"/>
                    </a:lnT>
                    <a:lnB>
                      <a:noFill/>
                    </a:lnB>
                    <a:solidFill>
                      <a:schemeClr val="bg1">
                        <a:lumMod val="75000"/>
                      </a:schemeClr>
                    </a:solidFill>
                  </a:tcPr>
                </a:tc>
                <a:tc>
                  <a:txBody>
                    <a:bodyPr/>
                    <a:p>
                      <a:pPr>
                        <a:buNone/>
                      </a:pPr>
                      <a:r>
                        <a:rPr lang="en-US" altLang="zh-CN">
                          <a:solidFill>
                            <a:srgbClr val="FFFFFF"/>
                          </a:solidFill>
                        </a:rPr>
                        <a:t>493247</a:t>
                      </a:r>
                      <a:endParaRPr lang="en-US" altLang="zh-CN">
                        <a:solidFill>
                          <a:srgbClr val="FFFFFF"/>
                        </a:solidFill>
                      </a:endParaRPr>
                    </a:p>
                  </a:txBody>
                  <a:tcPr>
                    <a:lnT w="12700" cmpd="sng">
                      <a:solidFill>
                        <a:srgbClr val="FFFFFF"/>
                      </a:solidFill>
                      <a:prstDash val="solid"/>
                    </a:lnT>
                    <a:lnB>
                      <a:noFill/>
                    </a:lnB>
                    <a:solidFill>
                      <a:schemeClr val="bg1">
                        <a:lumMod val="75000"/>
                      </a:schemeClr>
                    </a:solidFill>
                  </a:tcPr>
                </a:tc>
              </a:tr>
              <a:tr h="381000">
                <a:tc>
                  <a:txBody>
                    <a:bodyPr/>
                    <a:p>
                      <a:pPr>
                        <a:buNone/>
                      </a:pPr>
                      <a:r>
                        <a:rPr lang="en-US" altLang="zh-CN">
                          <a:solidFill>
                            <a:srgbClr val="FFFFFF"/>
                          </a:solidFill>
                        </a:rPr>
                        <a:t>  </a:t>
                      </a:r>
                      <a:r>
                        <a:rPr lang="zh-CN" altLang="en-US">
                          <a:solidFill>
                            <a:srgbClr val="FFFFFF"/>
                          </a:solidFill>
                        </a:rPr>
                        <a:t>城镇居民</a:t>
                      </a:r>
                      <a:endParaRPr lang="zh-CN" altLang="en-US">
                        <a:solidFill>
                          <a:srgbClr val="FFFFFF"/>
                        </a:solidFill>
                      </a:endParaRPr>
                    </a:p>
                  </a:txBody>
                  <a:tcPr>
                    <a:lnT>
                      <a:noFill/>
                    </a:lnT>
                  </a:tcPr>
                </a:tc>
                <a:tc>
                  <a:txBody>
                    <a:bodyPr/>
                    <a:p>
                      <a:pPr>
                        <a:buNone/>
                      </a:pPr>
                      <a:r>
                        <a:rPr lang="en-US" altLang="zh-CN">
                          <a:solidFill>
                            <a:srgbClr val="FFFFFF"/>
                          </a:solidFill>
                        </a:rPr>
                        <a:t>389677</a:t>
                      </a:r>
                      <a:endParaRPr lang="en-US" altLang="zh-CN">
                        <a:solidFill>
                          <a:srgbClr val="FFFFFF"/>
                        </a:solidFill>
                      </a:endParaRPr>
                    </a:p>
                  </a:txBody>
                  <a:tcPr>
                    <a:lnT>
                      <a:noFill/>
                    </a:lnT>
                  </a:tcPr>
                </a:tc>
                <a:tc>
                  <a:txBody>
                    <a:bodyPr/>
                    <a:p>
                      <a:pPr>
                        <a:buNone/>
                      </a:pPr>
                      <a:endParaRPr lang="en-US" altLang="zh-CN">
                        <a:solidFill>
                          <a:srgbClr val="FFFFFF"/>
                        </a:solidFill>
                      </a:endParaRPr>
                    </a:p>
                  </a:txBody>
                  <a:tcPr>
                    <a:lnT>
                      <a:noFill/>
                    </a:lnT>
                  </a:tcPr>
                </a:tc>
              </a:tr>
              <a:tr h="381000">
                <a:tc>
                  <a:txBody>
                    <a:bodyPr/>
                    <a:p>
                      <a:pPr>
                        <a:buNone/>
                      </a:pPr>
                      <a:r>
                        <a:rPr lang="en-US" altLang="zh-CN">
                          <a:solidFill>
                            <a:srgbClr val="FFFFFF"/>
                          </a:solidFill>
                        </a:rPr>
                        <a:t>  </a:t>
                      </a:r>
                      <a:r>
                        <a:rPr lang="zh-CN" altLang="en-US">
                          <a:solidFill>
                            <a:srgbClr val="FFFFFF"/>
                          </a:solidFill>
                        </a:rPr>
                        <a:t>农村居民</a:t>
                      </a:r>
                      <a:endParaRPr lang="zh-CN" altLang="en-US">
                        <a:solidFill>
                          <a:srgbClr val="FFFFFF"/>
                        </a:solidFill>
                      </a:endParaRPr>
                    </a:p>
                  </a:txBody>
                  <a:tcPr/>
                </a:tc>
                <a:tc>
                  <a:txBody>
                    <a:bodyPr/>
                    <a:p>
                      <a:pPr>
                        <a:buNone/>
                      </a:pPr>
                      <a:r>
                        <a:rPr lang="en-US" altLang="zh-CN">
                          <a:solidFill>
                            <a:srgbClr val="FFFFFF"/>
                          </a:solidFill>
                        </a:rPr>
                        <a:t>103570</a:t>
                      </a:r>
                      <a:endParaRPr lang="en-US" altLang="zh-CN">
                        <a:solidFill>
                          <a:srgbClr val="FFFFFF"/>
                        </a:solidFill>
                      </a:endParaRPr>
                    </a:p>
                  </a:txBody>
                  <a:tcPr/>
                </a:tc>
                <a:tc>
                  <a:txBody>
                    <a:bodyPr/>
                    <a:p>
                      <a:pPr>
                        <a:buNone/>
                      </a:pPr>
                      <a:endParaRPr lang="en-US" altLang="zh-CN">
                        <a:solidFill>
                          <a:srgbClr val="FFFFFF"/>
                        </a:solidFill>
                      </a:endParaRPr>
                    </a:p>
                  </a:txBody>
                  <a:tcPr/>
                </a:tc>
              </a:tr>
              <a:tr h="381000">
                <a:tc>
                  <a:txBody>
                    <a:bodyPr/>
                    <a:p>
                      <a:pPr>
                        <a:buNone/>
                      </a:pPr>
                      <a:r>
                        <a:rPr lang="zh-CN" altLang="en-US">
                          <a:solidFill>
                            <a:srgbClr val="FFFFFF"/>
                          </a:solidFill>
                        </a:rPr>
                        <a:t>政府消费支出</a:t>
                      </a:r>
                      <a:endParaRPr lang="zh-CN" altLang="en-US">
                        <a:solidFill>
                          <a:srgbClr val="FFFFFF"/>
                        </a:solidFill>
                      </a:endParaRPr>
                    </a:p>
                  </a:txBody>
                  <a:tcPr>
                    <a:solidFill>
                      <a:schemeClr val="bg1">
                        <a:lumMod val="75000"/>
                      </a:schemeClr>
                    </a:solidFill>
                  </a:tcPr>
                </a:tc>
                <a:tc>
                  <a:txBody>
                    <a:bodyPr/>
                    <a:p>
                      <a:pPr>
                        <a:buNone/>
                      </a:pPr>
                      <a:endParaRPr lang="zh-CN" altLang="en-US">
                        <a:solidFill>
                          <a:srgbClr val="FFFFFF"/>
                        </a:solidFill>
                      </a:endParaRPr>
                    </a:p>
                  </a:txBody>
                  <a:tcPr>
                    <a:solidFill>
                      <a:schemeClr val="bg1">
                        <a:lumMod val="75000"/>
                      </a:schemeClr>
                    </a:solidFill>
                  </a:tcPr>
                </a:tc>
                <a:tc>
                  <a:txBody>
                    <a:bodyPr/>
                    <a:p>
                      <a:pPr>
                        <a:buNone/>
                      </a:pPr>
                      <a:r>
                        <a:rPr lang="en-US" altLang="zh-CN">
                          <a:solidFill>
                            <a:srgbClr val="FFFFFF"/>
                          </a:solidFill>
                        </a:rPr>
                        <a:t>208113</a:t>
                      </a:r>
                      <a:endParaRPr lang="en-US" altLang="zh-CN">
                        <a:solidFill>
                          <a:srgbClr val="FFFFFF"/>
                        </a:solidFill>
                      </a:endParaRPr>
                    </a:p>
                  </a:txBody>
                  <a:tcPr>
                    <a:solidFill>
                      <a:schemeClr val="bg1">
                        <a:lumMod val="75000"/>
                      </a:schemeClr>
                    </a:solidFill>
                  </a:tcPr>
                </a:tc>
              </a:tr>
              <a:tr h="381000">
                <a:tc>
                  <a:txBody>
                    <a:bodyPr/>
                    <a:p>
                      <a:pPr>
                        <a:buNone/>
                      </a:pPr>
                      <a:r>
                        <a:rPr lang="zh-CN" altLang="en-US">
                          <a:solidFill>
                            <a:srgbClr val="FFFFFF"/>
                          </a:solidFill>
                        </a:rPr>
                        <a:t>资本形成总额</a:t>
                      </a:r>
                      <a:endParaRPr lang="zh-CN" altLang="en-US">
                        <a:solidFill>
                          <a:srgbClr val="FFFFFF"/>
                        </a:solidFill>
                      </a:endParaRPr>
                    </a:p>
                  </a:txBody>
                  <a:tcPr>
                    <a:solidFill>
                      <a:schemeClr val="bg1">
                        <a:lumMod val="75000"/>
                      </a:schemeClr>
                    </a:solidFill>
                  </a:tcPr>
                </a:tc>
                <a:tc>
                  <a:txBody>
                    <a:bodyPr/>
                    <a:p>
                      <a:pPr>
                        <a:buNone/>
                      </a:pPr>
                      <a:endParaRPr lang="zh-CN" altLang="en-US">
                        <a:solidFill>
                          <a:srgbClr val="FFFFFF"/>
                        </a:solidFill>
                      </a:endParaRPr>
                    </a:p>
                  </a:txBody>
                  <a:tcPr>
                    <a:solidFill>
                      <a:schemeClr val="bg1">
                        <a:lumMod val="75000"/>
                      </a:schemeClr>
                    </a:solidFill>
                  </a:tcPr>
                </a:tc>
                <a:tc>
                  <a:txBody>
                    <a:bodyPr/>
                    <a:p>
                      <a:pPr>
                        <a:buNone/>
                      </a:pPr>
                      <a:r>
                        <a:rPr lang="en-US" altLang="zh-CN">
                          <a:solidFill>
                            <a:srgbClr val="FFFFFF"/>
                          </a:solidFill>
                        </a:rPr>
                        <a:t>530439</a:t>
                      </a:r>
                      <a:endParaRPr lang="en-US" altLang="zh-CN">
                        <a:solidFill>
                          <a:srgbClr val="FFFFFF"/>
                        </a:solidFill>
                      </a:endParaRPr>
                    </a:p>
                  </a:txBody>
                  <a:tcPr>
                    <a:solidFill>
                      <a:schemeClr val="bg1">
                        <a:lumMod val="75000"/>
                      </a:schemeClr>
                    </a:solidFill>
                  </a:tcPr>
                </a:tc>
              </a:tr>
              <a:tr h="381000">
                <a:tc>
                  <a:txBody>
                    <a:bodyPr/>
                    <a:p>
                      <a:pPr>
                        <a:buNone/>
                      </a:pPr>
                      <a:r>
                        <a:rPr lang="en-US" altLang="zh-CN">
                          <a:solidFill>
                            <a:srgbClr val="FFFFFF"/>
                          </a:solidFill>
                        </a:rPr>
                        <a:t>  </a:t>
                      </a:r>
                      <a:r>
                        <a:rPr lang="zh-CN" altLang="en-US">
                          <a:solidFill>
                            <a:srgbClr val="FFFFFF"/>
                          </a:solidFill>
                        </a:rPr>
                        <a:t>固定资本形成总额</a:t>
                      </a:r>
                      <a:endParaRPr lang="zh-CN" altLang="en-US">
                        <a:solidFill>
                          <a:srgbClr val="FFFFFF"/>
                        </a:solidFill>
                      </a:endParaRPr>
                    </a:p>
                  </a:txBody>
                  <a:tcPr/>
                </a:tc>
                <a:tc>
                  <a:txBody>
                    <a:bodyPr/>
                    <a:p>
                      <a:pPr>
                        <a:buNone/>
                      </a:pPr>
                      <a:r>
                        <a:rPr lang="en-US" altLang="zh-CN">
                          <a:solidFill>
                            <a:srgbClr val="FFFFFF"/>
                          </a:solidFill>
                        </a:rPr>
                        <a:t>521112</a:t>
                      </a:r>
                      <a:endParaRPr lang="en-US" altLang="zh-CN">
                        <a:solidFill>
                          <a:srgbClr val="FFFFFF"/>
                        </a:solidFill>
                      </a:endParaRPr>
                    </a:p>
                  </a:txBody>
                  <a:tcPr/>
                </a:tc>
                <a:tc>
                  <a:txBody>
                    <a:bodyPr/>
                    <a:p>
                      <a:pPr>
                        <a:buNone/>
                      </a:pPr>
                      <a:endParaRPr lang="en-US" altLang="zh-CN">
                        <a:solidFill>
                          <a:srgbClr val="FFFFFF"/>
                        </a:solidFill>
                      </a:endParaRPr>
                    </a:p>
                  </a:txBody>
                  <a:tcPr/>
                </a:tc>
              </a:tr>
              <a:tr h="381000">
                <a:tc>
                  <a:txBody>
                    <a:bodyPr/>
                    <a:p>
                      <a:pPr>
                        <a:buNone/>
                      </a:pPr>
                      <a:r>
                        <a:rPr lang="en-US" altLang="zh-CN">
                          <a:solidFill>
                            <a:srgbClr val="FFFFFF"/>
                          </a:solidFill>
                        </a:rPr>
                        <a:t>  </a:t>
                      </a:r>
                      <a:r>
                        <a:rPr lang="zh-CN" altLang="en-US">
                          <a:solidFill>
                            <a:srgbClr val="FFFFFF"/>
                          </a:solidFill>
                        </a:rPr>
                        <a:t>存货变动</a:t>
                      </a:r>
                      <a:endParaRPr lang="zh-CN" altLang="en-US">
                        <a:solidFill>
                          <a:srgbClr val="FFFFFF"/>
                        </a:solidFill>
                      </a:endParaRPr>
                    </a:p>
                  </a:txBody>
                  <a:tcPr/>
                </a:tc>
                <a:tc>
                  <a:txBody>
                    <a:bodyPr/>
                    <a:p>
                      <a:pPr>
                        <a:buNone/>
                      </a:pPr>
                      <a:r>
                        <a:rPr lang="en-US" altLang="zh-CN">
                          <a:solidFill>
                            <a:srgbClr val="FFFFFF"/>
                          </a:solidFill>
                        </a:rPr>
                        <a:t>9327</a:t>
                      </a:r>
                      <a:endParaRPr lang="en-US" altLang="zh-CN">
                        <a:solidFill>
                          <a:srgbClr val="FFFFFF"/>
                        </a:solidFill>
                      </a:endParaRPr>
                    </a:p>
                  </a:txBody>
                  <a:tcPr/>
                </a:tc>
                <a:tc>
                  <a:txBody>
                    <a:bodyPr/>
                    <a:p>
                      <a:pPr>
                        <a:buNone/>
                      </a:pPr>
                      <a:endParaRPr lang="en-US" altLang="zh-CN">
                        <a:solidFill>
                          <a:srgbClr val="FFFFFF"/>
                        </a:solidFill>
                      </a:endParaRPr>
                    </a:p>
                  </a:txBody>
                  <a:tcPr/>
                </a:tc>
              </a:tr>
              <a:tr h="381000">
                <a:tc>
                  <a:txBody>
                    <a:bodyPr/>
                    <a:p>
                      <a:pPr>
                        <a:buNone/>
                      </a:pPr>
                      <a:r>
                        <a:rPr lang="zh-CN" altLang="en-US">
                          <a:solidFill>
                            <a:srgbClr val="FFFFFF"/>
                          </a:solidFill>
                        </a:rPr>
                        <a:t>货物和服务净出口</a:t>
                      </a:r>
                      <a:endParaRPr lang="zh-CN" altLang="en-US">
                        <a:solidFill>
                          <a:srgbClr val="FFFFFF"/>
                        </a:solidFill>
                      </a:endParaRPr>
                    </a:p>
                  </a:txBody>
                  <a:tcPr>
                    <a:solidFill>
                      <a:schemeClr val="bg1">
                        <a:lumMod val="75000"/>
                      </a:schemeClr>
                    </a:solidFill>
                  </a:tcPr>
                </a:tc>
                <a:tc>
                  <a:txBody>
                    <a:bodyPr/>
                    <a:p>
                      <a:pPr>
                        <a:buNone/>
                      </a:pPr>
                      <a:endParaRPr lang="zh-CN" altLang="en-US">
                        <a:solidFill>
                          <a:srgbClr val="FFFFFF"/>
                        </a:solidFill>
                      </a:endParaRPr>
                    </a:p>
                  </a:txBody>
                  <a:tcPr>
                    <a:solidFill>
                      <a:schemeClr val="bg1">
                        <a:lumMod val="75000"/>
                      </a:schemeClr>
                    </a:solidFill>
                  </a:tcPr>
                </a:tc>
                <a:tc>
                  <a:txBody>
                    <a:bodyPr/>
                    <a:p>
                      <a:pPr>
                        <a:buNone/>
                      </a:pPr>
                      <a:r>
                        <a:rPr lang="en-US" altLang="zh-CN">
                          <a:solidFill>
                            <a:srgbClr val="FFFFFF"/>
                          </a:solidFill>
                        </a:rPr>
                        <a:t>26847</a:t>
                      </a:r>
                      <a:endParaRPr lang="en-US" altLang="zh-CN">
                        <a:solidFill>
                          <a:srgbClr val="FFFFFF"/>
                        </a:solidFill>
                      </a:endParaRPr>
                    </a:p>
                  </a:txBody>
                  <a:tcPr>
                    <a:solidFill>
                      <a:schemeClr val="bg1">
                        <a:lumMod val="75000"/>
                      </a:schemeClr>
                    </a:solidFill>
                  </a:tcPr>
                </a:tc>
              </a:tr>
              <a:tr h="381000">
                <a:tc>
                  <a:txBody>
                    <a:bodyPr/>
                    <a:p>
                      <a:pPr>
                        <a:buNone/>
                      </a:pPr>
                      <a:r>
                        <a:rPr lang="zh-CN" altLang="en-US">
                          <a:solidFill>
                            <a:srgbClr val="FFFFFF"/>
                          </a:solidFill>
                        </a:rPr>
                        <a:t>国内生产总值</a:t>
                      </a:r>
                      <a:endParaRPr lang="zh-CN" altLang="en-US">
                        <a:solidFill>
                          <a:srgbClr val="FFFFFF"/>
                        </a:solidFill>
                      </a:endParaRPr>
                    </a:p>
                  </a:txBody>
                  <a:tcPr>
                    <a:lnB w="12700" cmpd="sng">
                      <a:solidFill>
                        <a:srgbClr val="FFFFFF"/>
                      </a:solidFill>
                      <a:prstDash val="solid"/>
                    </a:lnB>
                    <a:solidFill>
                      <a:schemeClr val="bg1">
                        <a:lumMod val="75000"/>
                      </a:schemeClr>
                    </a:solidFill>
                  </a:tcPr>
                </a:tc>
                <a:tc>
                  <a:txBody>
                    <a:bodyPr/>
                    <a:p>
                      <a:pPr>
                        <a:buNone/>
                      </a:pPr>
                      <a:endParaRPr lang="zh-CN" altLang="en-US">
                        <a:solidFill>
                          <a:srgbClr val="FFFFFF"/>
                        </a:solidFill>
                      </a:endParaRPr>
                    </a:p>
                  </a:txBody>
                  <a:tcPr>
                    <a:lnB w="12700" cmpd="sng">
                      <a:solidFill>
                        <a:srgbClr val="FFFFFF"/>
                      </a:solidFill>
                      <a:prstDash val="solid"/>
                    </a:lnB>
                    <a:solidFill>
                      <a:schemeClr val="bg1">
                        <a:lumMod val="75000"/>
                      </a:schemeClr>
                    </a:solidFill>
                  </a:tcPr>
                </a:tc>
                <a:tc>
                  <a:txBody>
                    <a:bodyPr/>
                    <a:p>
                      <a:pPr>
                        <a:buNone/>
                      </a:pPr>
                      <a:r>
                        <a:rPr lang="en-US" altLang="zh-CN">
                          <a:solidFill>
                            <a:srgbClr val="FFFFFF"/>
                          </a:solidFill>
                        </a:rPr>
                        <a:t>1258647</a:t>
                      </a:r>
                      <a:endParaRPr lang="en-US" altLang="zh-CN">
                        <a:solidFill>
                          <a:srgbClr val="FFFFFF"/>
                        </a:solidFill>
                      </a:endParaRPr>
                    </a:p>
                  </a:txBody>
                  <a:tcPr>
                    <a:lnB w="12700" cmpd="sng">
                      <a:solidFill>
                        <a:srgbClr val="FFFFFF"/>
                      </a:solidFill>
                      <a:prstDash val="solid"/>
                    </a:lnB>
                    <a:solidFill>
                      <a:schemeClr val="bg1">
                        <a:lumMod val="75000"/>
                      </a:schemeClr>
                    </a:solidFill>
                  </a:tcPr>
                </a:tc>
              </a:tr>
            </a:tbl>
          </a:graphicData>
        </a:graphic>
      </p:graphicFrame>
    </p:spTree>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998538" y="579438"/>
            <a:ext cx="6503988" cy="521970"/>
          </a:xfrm>
          <a:prstGeom prst="rect">
            <a:avLst/>
          </a:prstGeom>
          <a:noFill/>
        </p:spPr>
        <p:txBody>
          <a:bodyPr wrap="square" rtlCol="0" anchor="t">
            <a:spAutoFit/>
          </a:bodyPr>
          <a:p>
            <a:r>
              <a:rPr lang="zh-CN" altLang="en-US" sz="2800" noProof="1">
                <a:solidFill>
                  <a:schemeClr val="accent3">
                    <a:lumMod val="20000"/>
                    <a:lumOff val="80000"/>
                  </a:schemeClr>
                </a:solidFill>
                <a:latin typeface="Arial" panose="020B0604020202020204" pitchFamily="34" charset="0"/>
                <a:ea typeface="+mn-ea"/>
                <a:cs typeface="+mn-cs"/>
              </a:rPr>
              <a:t>住户部门的金融账户资金</a:t>
            </a:r>
            <a:r>
              <a:rPr lang="zh-CN" altLang="en-US" sz="2800" noProof="1">
                <a:solidFill>
                  <a:schemeClr val="accent3">
                    <a:lumMod val="20000"/>
                    <a:lumOff val="80000"/>
                  </a:schemeClr>
                </a:solidFill>
                <a:latin typeface="Arial" panose="020B0604020202020204" pitchFamily="34" charset="0"/>
                <a:ea typeface="+mn-ea"/>
                <a:cs typeface="+mn-cs"/>
              </a:rPr>
              <a:t>流量表（亿元）</a:t>
            </a:r>
            <a:endParaRPr lang="zh-CN" altLang="en-US" sz="2800" noProof="1">
              <a:solidFill>
                <a:schemeClr val="accent3">
                  <a:lumMod val="20000"/>
                  <a:lumOff val="80000"/>
                </a:schemeClr>
              </a:solidFill>
            </a:endParaRPr>
          </a:p>
        </p:txBody>
      </p:sp>
      <p:sp>
        <p:nvSpPr>
          <p:cNvPr id="6" name="文本框 5"/>
          <p:cNvSpPr txBox="1"/>
          <p:nvPr/>
        </p:nvSpPr>
        <p:spPr>
          <a:xfrm>
            <a:off x="7259955" y="5757545"/>
            <a:ext cx="1884045" cy="851535"/>
          </a:xfrm>
          <a:prstGeom prst="rect">
            <a:avLst/>
          </a:prstGeom>
          <a:noFill/>
        </p:spPr>
        <p:txBody>
          <a:bodyPr wrap="square" rtlCol="0" anchor="t">
            <a:noAutofit/>
          </a:bodyPr>
          <a:p>
            <a:r>
              <a:rPr lang="zh-CN" altLang="en-US" sz="1600" noProof="1">
                <a:solidFill>
                  <a:schemeClr val="accent3">
                    <a:lumMod val="20000"/>
                    <a:lumOff val="80000"/>
                  </a:schemeClr>
                </a:solidFill>
                <a:latin typeface="Arial" panose="020B0604020202020204" pitchFamily="34" charset="0"/>
                <a:ea typeface="+mn-ea"/>
                <a:cs typeface="+mn-cs"/>
              </a:rPr>
              <a:t>数据来源：</a:t>
            </a:r>
            <a:endParaRPr lang="zh-CN" altLang="en-US" sz="1600" noProof="1">
              <a:solidFill>
                <a:schemeClr val="accent3">
                  <a:lumMod val="20000"/>
                  <a:lumOff val="80000"/>
                </a:schemeClr>
              </a:solidFill>
              <a:latin typeface="Arial" panose="020B0604020202020204" pitchFamily="34" charset="0"/>
              <a:ea typeface="+mn-ea"/>
              <a:cs typeface="+mn-cs"/>
            </a:endParaRPr>
          </a:p>
          <a:p>
            <a:r>
              <a:rPr lang="zh-CN" altLang="en-US" sz="1600" noProof="1">
                <a:solidFill>
                  <a:schemeClr val="accent3">
                    <a:lumMod val="20000"/>
                    <a:lumOff val="80000"/>
                  </a:schemeClr>
                </a:solidFill>
                <a:latin typeface="Arial" panose="020B0604020202020204" pitchFamily="34" charset="0"/>
                <a:ea typeface="+mn-ea"/>
                <a:cs typeface="+mn-cs"/>
              </a:rPr>
              <a:t>中国人民银行年报</a:t>
            </a:r>
            <a:endParaRPr lang="zh-CN" altLang="en-US" sz="1600" noProof="1">
              <a:solidFill>
                <a:schemeClr val="accent3">
                  <a:lumMod val="20000"/>
                  <a:lumOff val="80000"/>
                </a:schemeClr>
              </a:solidFill>
              <a:latin typeface="Arial" panose="020B0604020202020204" pitchFamily="34" charset="0"/>
              <a:ea typeface="+mn-ea"/>
              <a:cs typeface="+mn-cs"/>
            </a:endParaRPr>
          </a:p>
          <a:p>
            <a:r>
              <a:rPr lang="zh-CN" altLang="en-US" sz="1600" noProof="1">
                <a:solidFill>
                  <a:schemeClr val="accent3">
                    <a:lumMod val="20000"/>
                    <a:lumOff val="80000"/>
                  </a:schemeClr>
                </a:solidFill>
              </a:rPr>
              <a:t>（</a:t>
            </a:r>
            <a:r>
              <a:rPr lang="en-US" altLang="zh-CN" sz="1600" noProof="1">
                <a:solidFill>
                  <a:schemeClr val="accent3">
                    <a:lumMod val="20000"/>
                    <a:lumOff val="80000"/>
                  </a:schemeClr>
                </a:solidFill>
              </a:rPr>
              <a:t>2023</a:t>
            </a:r>
            <a:r>
              <a:rPr lang="zh-CN" altLang="en-US" sz="1600" noProof="1">
                <a:solidFill>
                  <a:schemeClr val="accent3">
                    <a:lumMod val="20000"/>
                    <a:lumOff val="80000"/>
                  </a:schemeClr>
                </a:solidFill>
              </a:rPr>
              <a:t>未</a:t>
            </a:r>
            <a:r>
              <a:rPr lang="zh-CN" altLang="en-US" sz="1600" noProof="1">
                <a:solidFill>
                  <a:schemeClr val="accent3">
                    <a:lumMod val="20000"/>
                    <a:lumOff val="80000"/>
                  </a:schemeClr>
                </a:solidFill>
              </a:rPr>
              <a:t>更新）</a:t>
            </a:r>
            <a:endParaRPr lang="zh-CN" altLang="en-US" sz="1600" noProof="1">
              <a:solidFill>
                <a:schemeClr val="accent3">
                  <a:lumMod val="20000"/>
                  <a:lumOff val="80000"/>
                </a:schemeClr>
              </a:solidFill>
            </a:endParaRPr>
          </a:p>
        </p:txBody>
      </p:sp>
      <p:graphicFrame>
        <p:nvGraphicFramePr>
          <p:cNvPr id="2" name="表格 1"/>
          <p:cNvGraphicFramePr/>
          <p:nvPr>
            <p:custDataLst>
              <p:tags r:id="rId1"/>
            </p:custDataLst>
          </p:nvPr>
        </p:nvGraphicFramePr>
        <p:xfrm>
          <a:off x="348615" y="1511300"/>
          <a:ext cx="6911340" cy="5272405"/>
        </p:xfrm>
        <a:graphic>
          <a:graphicData uri="http://schemas.openxmlformats.org/drawingml/2006/table">
            <a:tbl>
              <a:tblPr firstRow="1" bandRow="1">
                <a:tableStyleId>{5C22544A-7EE6-4342-B048-85BDC9FD1C3A}</a:tableStyleId>
              </a:tblPr>
              <a:tblGrid>
                <a:gridCol w="2365375"/>
                <a:gridCol w="1136491"/>
                <a:gridCol w="1136491"/>
                <a:gridCol w="1136491"/>
                <a:gridCol w="1136491"/>
              </a:tblGrid>
              <a:tr h="277495">
                <a:tc>
                  <a:txBody>
                    <a:bodyPr/>
                    <a:p>
                      <a:pPr>
                        <a:buNone/>
                      </a:pPr>
                      <a:r>
                        <a:rPr lang="en-US" sz="1400" b="1">
                          <a:solidFill>
                            <a:srgbClr val="FFFFFF"/>
                          </a:solidFill>
                          <a:latin typeface="宋体" panose="02010600030101010101" charset="-52"/>
                        </a:rPr>
                        <a:t>资产与负债项目</a:t>
                      </a:r>
                      <a:endParaRPr lang="en-US" altLang="en-US" sz="1400" b="1">
                        <a:solidFill>
                          <a:srgbClr val="FFFFFF"/>
                        </a:solidFill>
                        <a:latin typeface="宋体" panose="02010600030101010101" charset="-52"/>
                      </a:endParaRPr>
                    </a:p>
                  </a:txBody>
                  <a:tcPr marL="12700" marR="12700" marT="12700" vert="horz" anchor="t" anchorCtr="0">
                    <a:lnL>
                      <a:noFill/>
                    </a:lnL>
                    <a:lnR>
                      <a:noFill/>
                    </a:lnR>
                    <a:lnT w="12700">
                      <a:solidFill>
                        <a:srgbClr val="FFFFFF"/>
                      </a:solidFill>
                      <a:prstDash val="solid"/>
                    </a:lnT>
                    <a:lnB w="12700">
                      <a:solidFill>
                        <a:srgbClr val="FFFFFF"/>
                      </a:solidFill>
                      <a:prstDash val="solid"/>
                    </a:lnB>
                    <a:lnTlToBr>
                      <a:noFill/>
                    </a:lnTlToBr>
                    <a:lnBlToTr>
                      <a:noFill/>
                    </a:lnBlToTr>
                    <a:noFill/>
                  </a:tcPr>
                </a:tc>
                <a:tc>
                  <a:txBody>
                    <a:bodyPr/>
                    <a:p>
                      <a:pPr marL="0" indent="0" algn="ctr" eaLnBrk="0" hangingPunct="0">
                        <a:buNone/>
                      </a:pPr>
                      <a:r>
                        <a:rPr lang="en-US" sz="1400">
                          <a:solidFill>
                            <a:srgbClr val="FFFFFF"/>
                          </a:solidFill>
                          <a:latin typeface="宋体" panose="02010600030101010101" pitchFamily="2" charset="-122"/>
                        </a:rPr>
                        <a:t>2005</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w="12700">
                      <a:solidFill>
                        <a:srgbClr val="FFFFFF"/>
                      </a:solidFill>
                      <a:prstDash val="solid"/>
                    </a:lnT>
                    <a:lnB w="12700">
                      <a:solidFill>
                        <a:srgbClr val="FFFFFF"/>
                      </a:solidFill>
                      <a:prstDash val="solid"/>
                    </a:lnB>
                    <a:lnTlToBr>
                      <a:noFill/>
                    </a:lnTlToBr>
                    <a:lnBlToTr>
                      <a:noFill/>
                    </a:lnBlToTr>
                    <a:noFill/>
                  </a:tcPr>
                </a:tc>
                <a:tc>
                  <a:txBody>
                    <a:bodyPr/>
                    <a:p>
                      <a:pPr algn="ctr">
                        <a:buNone/>
                      </a:pPr>
                      <a:r>
                        <a:rPr lang="en-US" sz="1400">
                          <a:solidFill>
                            <a:srgbClr val="FFFFFF"/>
                          </a:solidFill>
                          <a:latin typeface="宋体" panose="02010600030101010101" pitchFamily="2" charset="-122"/>
                        </a:rPr>
                        <a:t>2010</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w="12700">
                      <a:solidFill>
                        <a:srgbClr val="FFFFFF"/>
                      </a:solidFill>
                      <a:prstDash val="solid"/>
                    </a:lnT>
                    <a:lnB w="12700">
                      <a:solidFill>
                        <a:srgbClr val="FFFFFF"/>
                      </a:solidFill>
                      <a:prstDash val="solid"/>
                    </a:lnB>
                    <a:lnTlToBr>
                      <a:noFill/>
                    </a:lnTlToBr>
                    <a:lnBlToTr>
                      <a:noFill/>
                    </a:lnBlToTr>
                    <a:noFill/>
                  </a:tcPr>
                </a:tc>
                <a:tc>
                  <a:txBody>
                    <a:bodyPr/>
                    <a:p>
                      <a:pPr algn="ctr">
                        <a:buNone/>
                      </a:pPr>
                      <a:r>
                        <a:rPr lang="en-US" sz="1400">
                          <a:solidFill>
                            <a:srgbClr val="FFFFFF"/>
                          </a:solidFill>
                          <a:latin typeface="宋体" panose="02010600030101010101" pitchFamily="2" charset="-122"/>
                        </a:rPr>
                        <a:t>2016</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w="12700">
                      <a:solidFill>
                        <a:srgbClr val="FFFFFF"/>
                      </a:solidFill>
                      <a:prstDash val="solid"/>
                    </a:lnT>
                    <a:lnB w="12700">
                      <a:solidFill>
                        <a:srgbClr val="FFFFFF"/>
                      </a:solidFill>
                      <a:prstDash val="solid"/>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2022</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w="12700">
                      <a:solidFill>
                        <a:srgbClr val="FFFFFF"/>
                      </a:solidFill>
                      <a:prstDash val="solid"/>
                    </a:lnT>
                    <a:lnB w="12700">
                      <a:solidFill>
                        <a:srgbClr val="FFFFFF"/>
                      </a:solidFill>
                      <a:prstDash val="solid"/>
                    </a:lnB>
                    <a:lnTlToBr>
                      <a:noFill/>
                    </a:lnTlToBr>
                    <a:lnBlToTr>
                      <a:noFill/>
                    </a:lnBlToTr>
                    <a:noFill/>
                  </a:tcPr>
                </a:tc>
              </a:tr>
              <a:tr h="277495">
                <a:tc>
                  <a:txBody>
                    <a:bodyPr/>
                    <a:p>
                      <a:pPr>
                        <a:buNone/>
                      </a:pPr>
                      <a:r>
                        <a:rPr lang="en-US" sz="1400" b="1">
                          <a:solidFill>
                            <a:srgbClr val="FFFFFF"/>
                          </a:solidFill>
                          <a:latin typeface="宋体" panose="02010600030101010101" charset="-52"/>
                        </a:rPr>
                        <a:t>1.金融资产总额</a:t>
                      </a:r>
                      <a:endParaRPr lang="en-US" altLang="en-US" sz="1400" b="1">
                        <a:solidFill>
                          <a:srgbClr val="FFFFFF"/>
                        </a:solidFill>
                        <a:latin typeface="宋体" panose="02010600030101010101" charset="-52"/>
                      </a:endParaRPr>
                    </a:p>
                  </a:txBody>
                  <a:tcPr marL="12700" marR="12700" marT="12700" vert="horz" anchor="t" anchorCtr="0">
                    <a:lnL>
                      <a:noFill/>
                    </a:lnL>
                    <a:lnR>
                      <a:noFill/>
                    </a:lnR>
                    <a:lnT w="12700">
                      <a:solidFill>
                        <a:srgbClr val="FFFFFF"/>
                      </a:solidFill>
                      <a:prstDash val="solid"/>
                    </a:lnT>
                    <a:lnB>
                      <a:noFill/>
                    </a:lnB>
                    <a:lnTlToBr>
                      <a:noFill/>
                    </a:lnTlToBr>
                    <a:lnBlToTr>
                      <a:noFill/>
                    </a:lnBlToTr>
                    <a:noFill/>
                  </a:tcPr>
                </a:tc>
                <a:tc>
                  <a:txBody>
                    <a:bodyPr/>
                    <a:p>
                      <a:pPr marL="0" indent="0" algn="ctr" eaLnBrk="0" hangingPunct="0">
                        <a:buNone/>
                      </a:pPr>
                      <a:r>
                        <a:rPr lang="en-US" sz="1400">
                          <a:solidFill>
                            <a:srgbClr val="FFFFFF"/>
                          </a:solidFill>
                          <a:latin typeface="宋体" panose="02010600030101010101" pitchFamily="2" charset="-122"/>
                        </a:rPr>
                        <a:t>29913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w="12700">
                      <a:solidFill>
                        <a:srgbClr val="FFFFFF"/>
                      </a:solidFill>
                      <a:prstDash val="solid"/>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68262.8</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w="12700">
                      <a:solidFill>
                        <a:srgbClr val="FFFFFF"/>
                      </a:solidFill>
                      <a:prstDash val="solid"/>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114733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w="12700">
                      <a:solidFill>
                        <a:srgbClr val="FFFFFF"/>
                      </a:solidFill>
                      <a:prstDash val="solid"/>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237608</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w="12700">
                      <a:solidFill>
                        <a:srgbClr val="FFFFFF"/>
                      </a:solidFill>
                      <a:prstDash val="solid"/>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2.通货</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marL="31115" indent="-6985" algn="ctr" eaLnBrk="0" hangingPunct="0">
                        <a:buNone/>
                      </a:pPr>
                      <a:r>
                        <a:rPr lang="en-US" sz="1400">
                          <a:solidFill>
                            <a:srgbClr val="FFFFFF"/>
                          </a:solidFill>
                          <a:latin typeface="宋体" panose="02010600030101010101" pitchFamily="2" charset="-122"/>
                        </a:rPr>
                        <a:t>2127.6</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5441.4</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4222</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12232</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3.存款</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marL="609600" indent="-609600" algn="ctr" eaLnBrk="0" hangingPunct="0">
                        <a:buNone/>
                      </a:pPr>
                      <a:r>
                        <a:rPr lang="en-US" sz="1400">
                          <a:solidFill>
                            <a:srgbClr val="FFFFFF"/>
                          </a:solidFill>
                          <a:latin typeface="宋体" panose="02010600030101010101" pitchFamily="2" charset="-122"/>
                        </a:rPr>
                        <a:t>21053.5</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44491.5</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55558</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188871</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4.证券公司客户保证金</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marL="762000" indent="-762000" algn="ctr" eaLnBrk="0" hangingPunct="0">
                        <a:buNone/>
                      </a:pPr>
                      <a:r>
                        <a:rPr lang="en-US" sz="1400">
                          <a:solidFill>
                            <a:srgbClr val="FFFFFF"/>
                          </a:solidFill>
                          <a:latin typeface="宋体" panose="02010600030101010101" pitchFamily="2" charset="-122"/>
                        </a:rPr>
                        <a:t>100.7</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-737.2</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-2106</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13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5.保险准备金</a:t>
                      </a:r>
                      <a:endParaRPr lang="en-US" altLang="en-US" sz="1400">
                        <a:solidFill>
                          <a:srgbClr val="FFFFFF"/>
                        </a:solidFill>
                        <a:latin typeface="宋体" panose="02010600030101010101" charset="-52"/>
                      </a:endParaRPr>
                    </a:p>
                  </a:txBody>
                  <a:tcPr marL="12700" marR="12700" marT="12700" vert="horz" anchor="ctr" anchorCtr="0">
                    <a:lnL>
                      <a:noFill/>
                    </a:lnL>
                    <a:lnR>
                      <a:noFill/>
                    </a:lnR>
                    <a:lnT>
                      <a:noFill/>
                    </a:lnT>
                    <a:lnB>
                      <a:noFill/>
                    </a:lnB>
                    <a:lnTlToBr>
                      <a:noFill/>
                    </a:lnTlToBr>
                    <a:lnBlToTr>
                      <a:noFill/>
                    </a:lnBlToTr>
                    <a:noFill/>
                  </a:tcPr>
                </a:tc>
                <a:tc>
                  <a:txBody>
                    <a:bodyPr/>
                    <a:p>
                      <a:pPr marL="762000" indent="-762000" algn="ctr" eaLnBrk="0" hangingPunct="0">
                        <a:buNone/>
                      </a:pPr>
                      <a:r>
                        <a:rPr lang="en-US" sz="1400">
                          <a:solidFill>
                            <a:srgbClr val="FFFFFF"/>
                          </a:solidFill>
                          <a:latin typeface="宋体" panose="02010600030101010101" pitchFamily="2" charset="-122"/>
                        </a:rPr>
                        <a:t>4201.6</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5638.1</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16998</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31673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证券(6-9)</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marL="762000" indent="-762000" algn="ctr" eaLnBrk="0" hangingPunct="0">
                        <a:buNone/>
                      </a:pPr>
                      <a:r>
                        <a:rPr lang="en-US" sz="1400">
                          <a:solidFill>
                            <a:srgbClr val="FFFFFF"/>
                          </a:solidFill>
                          <a:latin typeface="宋体" panose="02010600030101010101" pitchFamily="2" charset="-122"/>
                        </a:rPr>
                        <a:t>270.4</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6498.5</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4726</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3261</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6.政府债券</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112</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234</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-1171</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7.金融债券</a:t>
                      </a:r>
                      <a:endParaRPr lang="en-US" altLang="en-US" sz="1400">
                        <a:solidFill>
                          <a:srgbClr val="FFFFFF"/>
                        </a:solidFill>
                        <a:latin typeface="宋体" panose="02010600030101010101" charset="-52"/>
                      </a:endParaRPr>
                    </a:p>
                  </a:txBody>
                  <a:tcPr marL="12700" marR="12700" marT="12700" vert="horz" anchor="ctr"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-43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24</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8.企业债券</a:t>
                      </a:r>
                      <a:endParaRPr lang="en-US" altLang="en-US" sz="1400">
                        <a:solidFill>
                          <a:srgbClr val="FFFFFF"/>
                        </a:solidFill>
                        <a:latin typeface="宋体" panose="02010600030101010101" charset="-52"/>
                      </a:endParaRPr>
                    </a:p>
                  </a:txBody>
                  <a:tcPr marL="12700" marR="12700" marT="12700" vert="horz" anchor="ctr"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34</a:t>
                      </a:r>
                      <a:endParaRPr lang="en-US" altLang="en-US" sz="1400">
                        <a:solidFill>
                          <a:srgbClr val="FFFFFF"/>
                        </a:solidFill>
                        <a:latin typeface="宋体" panose="02010600030101010101" pitchFamily="2" charset="-122"/>
                      </a:endParaRPr>
                    </a:p>
                  </a:txBody>
                  <a:tcPr marL="12700" marR="12700" marT="12700" vert="horz" anchor="b"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216</a:t>
                      </a:r>
                      <a:endParaRPr lang="en-US" altLang="en-US" sz="1400">
                        <a:solidFill>
                          <a:srgbClr val="FFFFFF"/>
                        </a:solidFill>
                        <a:latin typeface="宋体" panose="02010600030101010101" pitchFamily="2" charset="-122"/>
                      </a:endParaRPr>
                    </a:p>
                  </a:txBody>
                  <a:tcPr marL="12700" marR="12700" marT="12700" vert="horz" anchor="b"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9.股票</a:t>
                      </a:r>
                      <a:endParaRPr lang="en-US" altLang="en-US" sz="1400">
                        <a:solidFill>
                          <a:srgbClr val="FFFFFF"/>
                        </a:solidFill>
                        <a:latin typeface="宋体" panose="02010600030101010101" charset="-52"/>
                      </a:endParaRPr>
                    </a:p>
                  </a:txBody>
                  <a:tcPr marL="12700" marR="12700" marT="12700" vert="horz" anchor="ctr"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6387</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4501</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4192</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10.证券投资基金份额</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-456.5</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3975</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6099</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11.其他</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marL="762000" indent="-762000" algn="ctr" eaLnBrk="0" hangingPunct="0">
                        <a:buNone/>
                      </a:pPr>
                      <a:r>
                        <a:rPr lang="en-US" sz="1400">
                          <a:solidFill>
                            <a:srgbClr val="FFFFFF"/>
                          </a:solidFill>
                          <a:latin typeface="宋体" panose="02010600030101010101" pitchFamily="2" charset="-122"/>
                        </a:rPr>
                        <a:t>1343.5</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7387</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31360</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-4543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12.总负债</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marL="762000" indent="-762000" algn="ctr" eaLnBrk="0" hangingPunct="0">
                        <a:buNone/>
                      </a:pPr>
                      <a:r>
                        <a:rPr lang="en-US" sz="1400">
                          <a:solidFill>
                            <a:srgbClr val="FFFFFF"/>
                          </a:solidFill>
                          <a:latin typeface="宋体" panose="02010600030101010101" pitchFamily="2" charset="-122"/>
                        </a:rPr>
                        <a:t>3540.8</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30548</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70961</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48638</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13.短期贷款与票据融资</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9342</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7043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16609</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14.中长期贷款</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19643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56813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30566</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15.外汇贷款</a:t>
                      </a:r>
                      <a:endParaRPr lang="en-US" altLang="en-US" sz="1400">
                        <a:solidFill>
                          <a:srgbClr val="FFFFFF"/>
                        </a:solidFill>
                        <a:latin typeface="宋体" panose="02010600030101010101" charset="-52"/>
                      </a:endParaRPr>
                    </a:p>
                  </a:txBody>
                  <a:tcPr marL="12700" marR="12700" marT="12700" vert="horz" anchor="ctr"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13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8</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16</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16.委托贷款</a:t>
                      </a:r>
                      <a:endParaRPr lang="en-US" altLang="en-US" sz="1400">
                        <a:solidFill>
                          <a:srgbClr val="FFFFFF"/>
                        </a:solidFill>
                        <a:latin typeface="宋体" panose="02010600030101010101"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781</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sz="1400">
                          <a:solidFill>
                            <a:srgbClr val="FFFFFF"/>
                          </a:solidFill>
                          <a:latin typeface="宋体" panose="02010600030101010101" pitchFamily="2" charset="-122"/>
                        </a:rPr>
                        <a:t>6725</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3229</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a:noFill/>
                    </a:lnB>
                    <a:lnTlToBr>
                      <a:noFill/>
                    </a:lnTlToBr>
                    <a:lnBlToTr>
                      <a:noFill/>
                    </a:lnBlToTr>
                    <a:noFill/>
                  </a:tcPr>
                </a:tc>
              </a:tr>
              <a:tr h="277495">
                <a:tc>
                  <a:txBody>
                    <a:bodyPr/>
                    <a:p>
                      <a:pPr>
                        <a:buNone/>
                      </a:pPr>
                      <a:r>
                        <a:rPr lang="en-US" sz="1400">
                          <a:solidFill>
                            <a:srgbClr val="FFFFFF"/>
                          </a:solidFill>
                          <a:latin typeface="宋体" panose="02010600030101010101" charset="-52"/>
                        </a:rPr>
                        <a:t>17.其他贷款</a:t>
                      </a:r>
                      <a:endParaRPr lang="en-US" altLang="en-US" sz="1400">
                        <a:solidFill>
                          <a:srgbClr val="FFFFFF"/>
                        </a:solidFill>
                        <a:latin typeface="宋体" panose="02010600030101010101" charset="-52"/>
                      </a:endParaRPr>
                    </a:p>
                  </a:txBody>
                  <a:tcPr marL="12700" marR="12700" marT="12700" vert="horz" anchor="ctr" anchorCtr="0">
                    <a:lnL>
                      <a:noFill/>
                    </a:lnL>
                    <a:lnR>
                      <a:noFill/>
                    </a:lnR>
                    <a:lnT>
                      <a:noFill/>
                    </a:lnT>
                    <a:lnB w="12700">
                      <a:solidFill>
                        <a:srgbClr val="FFFFFF"/>
                      </a:solidFill>
                      <a:prstDash val="solid"/>
                    </a:lnB>
                    <a:lnTlToBr>
                      <a:noFill/>
                    </a:lnTlToBr>
                    <a:lnBlToTr>
                      <a:noFill/>
                    </a:lnBlToTr>
                    <a:noFill/>
                  </a:tcPr>
                </a:tc>
                <a:tc>
                  <a:txBody>
                    <a:bodyPr/>
                    <a:p>
                      <a:pPr algn="ctr" eaLnBrk="0" hangingPunct="0">
                        <a:buNone/>
                      </a:pPr>
                      <a:endParaRPr lang="en-US" altLang="en-US" sz="1400">
                        <a:solidFill>
                          <a:srgbClr val="FFFFFF"/>
                        </a:solidFill>
                        <a:latin typeface="Arial" panose="020B0604020202020204" charset="-52"/>
                      </a:endParaRPr>
                    </a:p>
                  </a:txBody>
                  <a:tcPr marL="12700" marR="12700" marT="12700" vert="horz" anchor="t" anchorCtr="0">
                    <a:lnL>
                      <a:noFill/>
                    </a:lnL>
                    <a:lnR>
                      <a:noFill/>
                    </a:lnR>
                    <a:lnT>
                      <a:noFill/>
                    </a:lnT>
                    <a:lnB w="12700">
                      <a:solidFill>
                        <a:srgbClr val="FFFFFF"/>
                      </a:solidFill>
                      <a:prstDash val="solid"/>
                    </a:lnB>
                    <a:lnTlToBr>
                      <a:noFill/>
                    </a:lnTlToBr>
                    <a:lnBlToTr>
                      <a:noFill/>
                    </a:lnBlToTr>
                    <a:noFill/>
                  </a:tcPr>
                </a:tc>
                <a:tc>
                  <a:txBody>
                    <a:bodyPr/>
                    <a:p>
                      <a:pPr algn="ctr">
                        <a:buNone/>
                      </a:pPr>
                      <a:r>
                        <a:rPr lang="en-US" sz="1400">
                          <a:solidFill>
                            <a:srgbClr val="FFFFFF"/>
                          </a:solidFill>
                          <a:latin typeface="宋体" panose="02010600030101010101" pitchFamily="2" charset="-122"/>
                        </a:rPr>
                        <a:t>769</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w="12700">
                      <a:solidFill>
                        <a:srgbClr val="FFFFFF"/>
                      </a:solidFill>
                      <a:prstDash val="solid"/>
                    </a:lnB>
                    <a:lnTlToBr>
                      <a:noFill/>
                    </a:lnTlToBr>
                    <a:lnBlToTr>
                      <a:noFill/>
                    </a:lnBlToTr>
                    <a:noFill/>
                  </a:tcPr>
                </a:tc>
                <a:tc>
                  <a:txBody>
                    <a:bodyPr/>
                    <a:p>
                      <a:pPr algn="ctr">
                        <a:buNone/>
                      </a:pPr>
                      <a:r>
                        <a:rPr lang="en-US" sz="1400">
                          <a:solidFill>
                            <a:srgbClr val="FFFFFF"/>
                          </a:solidFill>
                          <a:latin typeface="宋体" panose="02010600030101010101" pitchFamily="2" charset="-122"/>
                        </a:rPr>
                        <a:t>372</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w="12700">
                      <a:solidFill>
                        <a:srgbClr val="FFFFFF"/>
                      </a:solidFill>
                      <a:prstDash val="solid"/>
                    </a:lnB>
                    <a:lnTlToBr>
                      <a:noFill/>
                    </a:lnTlToBr>
                    <a:lnBlToTr>
                      <a:noFill/>
                    </a:lnBlToTr>
                    <a:noFill/>
                  </a:tcPr>
                </a:tc>
                <a:tc>
                  <a:txBody>
                    <a:bodyPr/>
                    <a:p>
                      <a:pPr algn="ctr">
                        <a:buNone/>
                      </a:pPr>
                      <a:r>
                        <a:rPr lang="en-US" altLang="en-US" sz="1400">
                          <a:solidFill>
                            <a:srgbClr val="FFFFFF"/>
                          </a:solidFill>
                          <a:latin typeface="宋体" panose="02010600030101010101" pitchFamily="2" charset="-122"/>
                        </a:rPr>
                        <a:t>-1783</a:t>
                      </a:r>
                      <a:endParaRPr lang="en-US" altLang="en-US" sz="1400">
                        <a:solidFill>
                          <a:srgbClr val="FFFFFF"/>
                        </a:solidFill>
                        <a:latin typeface="宋体" panose="02010600030101010101" pitchFamily="2" charset="-122"/>
                      </a:endParaRPr>
                    </a:p>
                  </a:txBody>
                  <a:tcPr marL="12700" marR="12700" marT="12700" vert="horz" anchor="ctr" anchorCtr="0">
                    <a:lnL>
                      <a:noFill/>
                    </a:lnL>
                    <a:lnR>
                      <a:noFill/>
                    </a:lnR>
                    <a:lnT>
                      <a:noFill/>
                    </a:lnT>
                    <a:lnB w="12700">
                      <a:solidFill>
                        <a:srgbClr val="FFFFFF"/>
                      </a:solidFill>
                      <a:prstDash val="solid"/>
                    </a:lnB>
                    <a:lnTlToBr>
                      <a:noFill/>
                    </a:lnTlToBr>
                    <a:lnBlToTr>
                      <a:noFill/>
                    </a:lnBlToTr>
                    <a:noFill/>
                  </a:tcPr>
                </a:tc>
              </a:tr>
            </a:tbl>
          </a:graphicData>
        </a:graphic>
      </p:graphicFrame>
    </p:spTree>
  </p:cSld>
  <p:clrMapOvr>
    <a:masterClrMapping/>
  </p:clrMapOvr>
  <p:transition>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200150" y="519113"/>
            <a:ext cx="6788150" cy="521970"/>
          </a:xfrm>
          <a:prstGeom prst="rect">
            <a:avLst/>
          </a:prstGeom>
          <a:noFill/>
        </p:spPr>
        <p:txBody>
          <a:bodyPr wrap="square" rtlCol="0" anchor="t">
            <a:spAutoFit/>
          </a:bodyPr>
          <a:p>
            <a:r>
              <a:rPr lang="zh-CN" altLang="en-US" sz="2800" noProof="1">
                <a:solidFill>
                  <a:schemeClr val="accent3">
                    <a:lumMod val="20000"/>
                    <a:lumOff val="80000"/>
                  </a:schemeClr>
                </a:solidFill>
                <a:latin typeface="Arial" panose="020B0604020202020204" pitchFamily="34" charset="0"/>
                <a:ea typeface="+mn-ea"/>
                <a:cs typeface="+mn-cs"/>
              </a:rPr>
              <a:t>20</a:t>
            </a:r>
            <a:r>
              <a:rPr lang="en-US" altLang="zh-CN" sz="2800" noProof="1">
                <a:solidFill>
                  <a:schemeClr val="accent3">
                    <a:lumMod val="20000"/>
                    <a:lumOff val="80000"/>
                  </a:schemeClr>
                </a:solidFill>
                <a:latin typeface="Arial" panose="020B0604020202020204" pitchFamily="34" charset="0"/>
                <a:ea typeface="+mn-ea"/>
                <a:cs typeface="+mn-cs"/>
              </a:rPr>
              <a:t>23</a:t>
            </a:r>
            <a:r>
              <a:rPr lang="zh-CN" altLang="en-US" sz="2800" noProof="1">
                <a:solidFill>
                  <a:schemeClr val="accent3">
                    <a:lumMod val="20000"/>
                    <a:lumOff val="80000"/>
                  </a:schemeClr>
                </a:solidFill>
                <a:latin typeface="Arial" panose="020B0604020202020204" pitchFamily="34" charset="0"/>
                <a:ea typeface="+mn-ea"/>
                <a:cs typeface="+mn-cs"/>
              </a:rPr>
              <a:t>年中</a:t>
            </a:r>
            <a:r>
              <a:rPr lang="zh-CN" altLang="en-US" sz="2800" noProof="1">
                <a:solidFill>
                  <a:schemeClr val="accent3">
                    <a:lumMod val="20000"/>
                    <a:lumOff val="80000"/>
                  </a:schemeClr>
                </a:solidFill>
                <a:latin typeface="Arial" panose="020B0604020202020204" pitchFamily="34" charset="0"/>
                <a:ea typeface="+mn-ea"/>
                <a:cs typeface="+mn-cs"/>
              </a:rPr>
              <a:t>资大型银行资产</a:t>
            </a:r>
            <a:r>
              <a:rPr lang="zh-CN" altLang="en-US" sz="2800" noProof="1">
                <a:solidFill>
                  <a:schemeClr val="accent3">
                    <a:lumMod val="20000"/>
                    <a:lumOff val="80000"/>
                  </a:schemeClr>
                </a:solidFill>
                <a:latin typeface="Arial" panose="020B0604020202020204" pitchFamily="34" charset="0"/>
                <a:ea typeface="+mn-ea"/>
                <a:cs typeface="+mn-cs"/>
              </a:rPr>
              <a:t>负债表（亿元）</a:t>
            </a:r>
            <a:endParaRPr lang="zh-CN" altLang="en-US" sz="2800" noProof="1">
              <a:solidFill>
                <a:schemeClr val="accent3">
                  <a:lumMod val="20000"/>
                  <a:lumOff val="80000"/>
                </a:schemeClr>
              </a:solidFill>
            </a:endParaRPr>
          </a:p>
        </p:txBody>
      </p:sp>
      <p:sp>
        <p:nvSpPr>
          <p:cNvPr id="6" name="文本框 5"/>
          <p:cNvSpPr txBox="1"/>
          <p:nvPr/>
        </p:nvSpPr>
        <p:spPr>
          <a:xfrm>
            <a:off x="607695" y="6438583"/>
            <a:ext cx="3944938" cy="337185"/>
          </a:xfrm>
          <a:prstGeom prst="rect">
            <a:avLst/>
          </a:prstGeom>
          <a:noFill/>
        </p:spPr>
        <p:txBody>
          <a:bodyPr wrap="square" rtlCol="0" anchor="t">
            <a:spAutoFit/>
          </a:bodyPr>
          <a:p>
            <a:r>
              <a:rPr lang="zh-CN" altLang="en-US" sz="1600" noProof="1">
                <a:solidFill>
                  <a:schemeClr val="accent3">
                    <a:lumMod val="20000"/>
                    <a:lumOff val="80000"/>
                  </a:schemeClr>
                </a:solidFill>
                <a:latin typeface="Arial" panose="020B0604020202020204" pitchFamily="34" charset="0"/>
                <a:ea typeface="+mn-ea"/>
                <a:cs typeface="+mn-cs"/>
              </a:rPr>
              <a:t>数据来源：中国人民银行年报</a:t>
            </a:r>
            <a:endParaRPr lang="zh-CN" altLang="en-US" sz="1600" noProof="1">
              <a:solidFill>
                <a:schemeClr val="accent3">
                  <a:lumMod val="20000"/>
                  <a:lumOff val="80000"/>
                </a:schemeClr>
              </a:solidFill>
            </a:endParaRPr>
          </a:p>
        </p:txBody>
      </p:sp>
      <p:graphicFrame>
        <p:nvGraphicFramePr>
          <p:cNvPr id="2" name="表格 1"/>
          <p:cNvGraphicFramePr/>
          <p:nvPr>
            <p:custDataLst>
              <p:tags r:id="rId1"/>
            </p:custDataLst>
          </p:nvPr>
        </p:nvGraphicFramePr>
        <p:xfrm>
          <a:off x="673100" y="1567815"/>
          <a:ext cx="7514590" cy="4871085"/>
        </p:xfrm>
        <a:graphic>
          <a:graphicData uri="http://schemas.openxmlformats.org/drawingml/2006/table">
            <a:tbl>
              <a:tblPr firstRow="1" bandRow="1">
                <a:tableStyleId>{9D7B26C5-4107-4FEC-AEDC-1716B250A1EF}</a:tableStyleId>
              </a:tblPr>
              <a:tblGrid>
                <a:gridCol w="1700248"/>
                <a:gridCol w="1208213"/>
                <a:gridCol w="916305"/>
                <a:gridCol w="2483651"/>
                <a:gridCol w="1205865"/>
              </a:tblGrid>
              <a:tr h="307340">
                <a:tc gridSpan="5">
                  <a:txBody>
                    <a:bodyPr/>
                    <a:p>
                      <a:pPr algn="ctr">
                        <a:buNone/>
                      </a:pPr>
                      <a:r>
                        <a:rPr lang="zh-CN" altLang="en-US" sz="1600" b="0">
                          <a:solidFill>
                            <a:srgbClr val="FFFFFF"/>
                          </a:solidFill>
                          <a:latin typeface="微软雅黑" panose="020B0503020204020204" charset="-122"/>
                          <a:ea typeface="微软雅黑" panose="020B0503020204020204" charset="-122"/>
                        </a:rPr>
                        <a:t>资产负债项目</a:t>
                      </a:r>
                      <a:endParaRPr lang="zh-CN" altLang="en-US" sz="1600" b="0">
                        <a:solidFill>
                          <a:srgbClr val="FFFFFF"/>
                        </a:solidFill>
                        <a:latin typeface="微软雅黑" panose="020B0503020204020204" charset="-122"/>
                        <a:ea typeface="微软雅黑" panose="020B0503020204020204" charset="-122"/>
                      </a:endParaRPr>
                    </a:p>
                  </a:txBody>
                  <a:tcPr>
                    <a:lnT w="12700" cmpd="sng">
                      <a:solidFill>
                        <a:srgbClr val="FFFFFF"/>
                      </a:solidFill>
                      <a:prstDash val="solid"/>
                    </a:lnT>
                    <a:lnB w="12700" cmpd="sng">
                      <a:solidFill>
                        <a:srgbClr val="FFFFFF"/>
                      </a:solidFill>
                      <a:prstDash val="solid"/>
                    </a:lnB>
                  </a:tcPr>
                </a:tc>
                <a:tc hMerge="1">
                  <a:tcPr>
                    <a:lnT w="12700" cmpd="sng">
                      <a:solidFill>
                        <a:srgbClr val="FFFFFF"/>
                      </a:solidFill>
                      <a:prstDash val="solid"/>
                    </a:lnT>
                    <a:lnB w="12700" cmpd="sng">
                      <a:solidFill>
                        <a:srgbClr val="FFFFFF"/>
                      </a:solidFill>
                      <a:prstDash val="solid"/>
                    </a:lnB>
                  </a:tcPr>
                </a:tc>
                <a:tc hMerge="1">
                  <a:tcPr/>
                </a:tc>
                <a:tc hMerge="1">
                  <a:tcPr>
                    <a:lnT w="12700" cmpd="sng">
                      <a:solidFill>
                        <a:srgbClr val="FFFFFF"/>
                      </a:solidFill>
                      <a:prstDash val="solid"/>
                    </a:lnT>
                    <a:lnB w="12700" cmpd="sng">
                      <a:solidFill>
                        <a:srgbClr val="FFFFFF"/>
                      </a:solidFill>
                      <a:prstDash val="solid"/>
                    </a:lnB>
                  </a:tcPr>
                </a:tc>
                <a:tc hMerge="1">
                  <a:tcPr>
                    <a:lnT w="12700" cmpd="sng">
                      <a:solidFill>
                        <a:srgbClr val="FFFFFF"/>
                      </a:solidFill>
                      <a:prstDash val="solid"/>
                    </a:lnT>
                    <a:lnB w="12700" cmpd="sng">
                      <a:solidFill>
                        <a:srgbClr val="FFFFFF"/>
                      </a:solidFill>
                      <a:prstDash val="solid"/>
                    </a:lnB>
                  </a:tcPr>
                </a:tc>
              </a:tr>
              <a:tr h="252095">
                <a:tc>
                  <a:txBody>
                    <a:bodyPr/>
                    <a:p>
                      <a:pPr>
                        <a:buNone/>
                      </a:pPr>
                      <a:r>
                        <a:rPr lang="en-US" sz="1200">
                          <a:solidFill>
                            <a:srgbClr val="FFFFFF"/>
                          </a:solidFill>
                        </a:rPr>
                        <a:t>  国外资产</a:t>
                      </a:r>
                      <a:endParaRPr lang="en-US" altLang="en-US" sz="1200">
                        <a:solidFill>
                          <a:srgbClr val="FFFFFF"/>
                        </a:solidFill>
                      </a:endParaRPr>
                    </a:p>
                  </a:txBody>
                  <a:tcPr marL="12700" marR="12700" marT="12700" vert="horz" anchor="ctr" anchorCtr="0">
                    <a:lnT w="12700">
                      <a:solidFill>
                        <a:srgbClr val="FFFFFF"/>
                      </a:solidFill>
                      <a:prstDash val="solid"/>
                    </a:lnT>
                  </a:tcPr>
                </a:tc>
                <a:tc>
                  <a:txBody>
                    <a:bodyPr/>
                    <a:p>
                      <a:pPr algn="r">
                        <a:buNone/>
                      </a:pPr>
                      <a:r>
                        <a:rPr lang="en-US" altLang="en-US" sz="1200">
                          <a:solidFill>
                            <a:srgbClr val="FFFFFF"/>
                          </a:solidFill>
                        </a:rPr>
                        <a:t>39771.26</a:t>
                      </a:r>
                      <a:endParaRPr lang="en-US" altLang="en-US" sz="1200">
                        <a:solidFill>
                          <a:srgbClr val="FFFFFF"/>
                        </a:solidFill>
                      </a:endParaRPr>
                    </a:p>
                  </a:txBody>
                  <a:tcPr marL="12700" marR="12700" marT="12700" vert="horz" anchor="ctr" anchorCtr="0">
                    <a:lnT w="12700">
                      <a:solidFill>
                        <a:srgbClr val="FFFFFF"/>
                      </a:solidFill>
                      <a:prstDash val="solid"/>
                    </a:lnT>
                  </a:tcPr>
                </a:tc>
                <a:tc>
                  <a:txBody>
                    <a:bodyPr/>
                    <a:p>
                      <a:pPr algn="r">
                        <a:buNone/>
                      </a:pPr>
                      <a:endParaRPr lang="en-US" altLang="en-US" sz="1200">
                        <a:solidFill>
                          <a:srgbClr val="FFFFFF"/>
                        </a:solidFill>
                      </a:endParaRPr>
                    </a:p>
                  </a:txBody>
                  <a:tcPr marL="12700" marR="12700" marT="12700" vert="horz" anchor="ctr" anchorCtr="0">
                    <a:lnT w="12700">
                      <a:solidFill>
                        <a:srgbClr val="FFFFFF"/>
                      </a:solidFill>
                      <a:prstDash val="solid"/>
                    </a:lnT>
                  </a:tcPr>
                </a:tc>
                <a:tc>
                  <a:txBody>
                    <a:bodyPr/>
                    <a:p>
                      <a:pPr>
                        <a:buNone/>
                      </a:pPr>
                      <a:r>
                        <a:rPr lang="en-US" sz="1200">
                          <a:solidFill>
                            <a:srgbClr val="FFFFFF"/>
                          </a:solidFill>
                        </a:rPr>
                        <a:t>  对非金融机构及住户负债</a:t>
                      </a:r>
                      <a:endParaRPr lang="en-US" altLang="en-US" sz="1200">
                        <a:solidFill>
                          <a:srgbClr val="FFFFFF"/>
                        </a:solidFill>
                      </a:endParaRPr>
                    </a:p>
                  </a:txBody>
                  <a:tcPr marL="12700" marR="12700" marT="12700" vert="horz" anchor="ctr" anchorCtr="0">
                    <a:lnT w="12700">
                      <a:solidFill>
                        <a:srgbClr val="FFFFFF"/>
                      </a:solidFill>
                      <a:prstDash val="solid"/>
                    </a:lnT>
                  </a:tcPr>
                </a:tc>
                <a:tc>
                  <a:txBody>
                    <a:bodyPr/>
                    <a:p>
                      <a:pPr algn="r">
                        <a:buNone/>
                      </a:pPr>
                      <a:r>
                        <a:rPr lang="en-US" altLang="en-US" sz="1200">
                          <a:solidFill>
                            <a:srgbClr val="FFFFFF"/>
                          </a:solidFill>
                        </a:rPr>
                        <a:t>1258373.85</a:t>
                      </a:r>
                      <a:endParaRPr lang="en-US" altLang="en-US" sz="1200">
                        <a:solidFill>
                          <a:srgbClr val="FFFFFF"/>
                        </a:solidFill>
                      </a:endParaRPr>
                    </a:p>
                  </a:txBody>
                  <a:tcPr marL="12700" marR="12700" marT="12700" vert="horz" anchor="ctr" anchorCtr="0">
                    <a:lnT w="12700">
                      <a:solidFill>
                        <a:srgbClr val="FFFFFF"/>
                      </a:solidFill>
                      <a:prstDash val="solid"/>
                    </a:lnT>
                  </a:tcPr>
                </a:tc>
              </a:tr>
              <a:tr h="252095">
                <a:tc>
                  <a:txBody>
                    <a:bodyPr/>
                    <a:p>
                      <a:pPr>
                        <a:buNone/>
                      </a:pPr>
                      <a:r>
                        <a:rPr lang="en-US" sz="1200">
                          <a:solidFill>
                            <a:srgbClr val="FFFFFF"/>
                          </a:solidFill>
                        </a:rPr>
                        <a:t>  储备资产</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136151.09</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marL="139700">
                        <a:buNone/>
                      </a:pPr>
                      <a:r>
                        <a:rPr lang="en-US" sz="1200">
                          <a:solidFill>
                            <a:srgbClr val="FFFFFF"/>
                          </a:solidFill>
                        </a:rPr>
                        <a:t>  纳入广义货币的存款</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1200282.75</a:t>
                      </a:r>
                      <a:endParaRPr lang="en-US" altLang="en-US" sz="1200">
                        <a:solidFill>
                          <a:srgbClr val="FFFFFF"/>
                        </a:solidFill>
                      </a:endParaRPr>
                    </a:p>
                  </a:txBody>
                  <a:tcPr marL="12700" marR="12700" marT="12700" vert="horz" anchor="ctr" anchorCtr="0"/>
                </a:tc>
              </a:tr>
              <a:tr h="252095">
                <a:tc>
                  <a:txBody>
                    <a:bodyPr/>
                    <a:p>
                      <a:pPr marL="139700">
                        <a:buNone/>
                      </a:pPr>
                      <a:r>
                        <a:rPr lang="en-US" sz="1200">
                          <a:solidFill>
                            <a:srgbClr val="FFFFFF"/>
                          </a:solidFill>
                        </a:rPr>
                        <a:t>  准备金存款</a:t>
                      </a:r>
                      <a:endParaRPr lang="en-US" altLang="en-US" sz="1200">
                        <a:solidFill>
                          <a:srgbClr val="FFFFFF"/>
                        </a:solidFill>
                      </a:endParaRPr>
                    </a:p>
                  </a:txBody>
                  <a:tcPr marL="12700" marR="12700" marT="12700" vert="horz" anchor="ctr" anchorCtr="0"/>
                </a:tc>
                <a:tc>
                  <a:txBody>
                    <a:bodyPr/>
                    <a:p>
                      <a:pPr marL="139700" algn="r">
                        <a:buNone/>
                      </a:pPr>
                      <a:r>
                        <a:rPr lang="en-US" altLang="en-US" sz="1200">
                          <a:solidFill>
                            <a:srgbClr val="FFFFFF"/>
                          </a:solidFill>
                        </a:rPr>
                        <a:t>133623.07</a:t>
                      </a:r>
                      <a:endParaRPr lang="en-US" altLang="en-US" sz="1200">
                        <a:solidFill>
                          <a:srgbClr val="FFFFFF"/>
                        </a:solidFill>
                      </a:endParaRPr>
                    </a:p>
                  </a:txBody>
                  <a:tcPr marL="12700" marR="12700" marT="12700" vert="horz" anchor="ctr" anchorCtr="0"/>
                </a:tc>
                <a:tc>
                  <a:txBody>
                    <a:bodyPr/>
                    <a:p>
                      <a:pPr marL="139700" algn="r">
                        <a:buNone/>
                      </a:pPr>
                      <a:endParaRPr lang="en-US" altLang="en-US" sz="1200">
                        <a:solidFill>
                          <a:srgbClr val="FFFFFF"/>
                        </a:solidFill>
                      </a:endParaRPr>
                    </a:p>
                  </a:txBody>
                  <a:tcPr marL="12700" marR="12700" marT="12700" vert="horz" anchor="ctr" anchorCtr="0"/>
                </a:tc>
                <a:tc>
                  <a:txBody>
                    <a:bodyPr/>
                    <a:p>
                      <a:pPr>
                        <a:buNone/>
                      </a:pPr>
                      <a:r>
                        <a:rPr lang="en-US" sz="1200">
                          <a:solidFill>
                            <a:srgbClr val="FFFFFF"/>
                          </a:solidFill>
                        </a:rPr>
                        <a:t>  单位活期存款</a:t>
                      </a:r>
                      <a:endParaRPr lang="en-US" altLang="en-US" sz="1200">
                        <a:solidFill>
                          <a:srgbClr val="FFFFFF"/>
                        </a:solidFill>
                      </a:endParaRPr>
                    </a:p>
                  </a:txBody>
                  <a:tcPr marL="12700" marR="12700" marT="12700" vert="horz" anchor="ctr" anchorCtr="0"/>
                </a:tc>
                <a:tc>
                  <a:txBody>
                    <a:bodyPr/>
                    <a:p>
                      <a:pPr marL="139700" algn="r">
                        <a:buNone/>
                      </a:pPr>
                      <a:r>
                        <a:rPr lang="en-US" altLang="en-US" sz="1200">
                          <a:solidFill>
                            <a:srgbClr val="FFFFFF"/>
                          </a:solidFill>
                        </a:rPr>
                        <a:t>255633.47</a:t>
                      </a:r>
                      <a:endParaRPr lang="en-US" altLang="en-US" sz="1200">
                        <a:solidFill>
                          <a:srgbClr val="FFFFFF"/>
                        </a:solidFill>
                      </a:endParaRPr>
                    </a:p>
                  </a:txBody>
                  <a:tcPr marL="12700" marR="12700" marT="12700" vert="horz" anchor="ctr" anchorCtr="0"/>
                </a:tc>
              </a:tr>
              <a:tr h="251460">
                <a:tc>
                  <a:txBody>
                    <a:bodyPr/>
                    <a:p>
                      <a:pPr marL="139700">
                        <a:buNone/>
                      </a:pPr>
                      <a:r>
                        <a:rPr lang="en-US" sz="1200">
                          <a:solidFill>
                            <a:srgbClr val="FFFFFF"/>
                          </a:solidFill>
                        </a:rPr>
                        <a:t>  库存现金</a:t>
                      </a:r>
                      <a:endParaRPr lang="en-US" altLang="en-US" sz="1200">
                        <a:solidFill>
                          <a:srgbClr val="FFFFFF"/>
                        </a:solidFill>
                      </a:endParaRPr>
                    </a:p>
                  </a:txBody>
                  <a:tcPr marL="12700" marR="12700" marT="12700" vert="horz" anchor="ctr" anchorCtr="0"/>
                </a:tc>
                <a:tc>
                  <a:txBody>
                    <a:bodyPr/>
                    <a:p>
                      <a:pPr marL="139700" algn="r">
                        <a:buNone/>
                      </a:pPr>
                      <a:r>
                        <a:rPr lang="en-US" altLang="en-US" sz="1200">
                          <a:solidFill>
                            <a:srgbClr val="FFFFFF"/>
                          </a:solidFill>
                        </a:rPr>
                        <a:t>2528.02</a:t>
                      </a:r>
                      <a:endParaRPr lang="en-US" altLang="en-US" sz="1200">
                        <a:solidFill>
                          <a:srgbClr val="FFFFFF"/>
                        </a:solidFill>
                      </a:endParaRPr>
                    </a:p>
                  </a:txBody>
                  <a:tcPr marL="12700" marR="12700" marT="12700" vert="horz" anchor="ctr" anchorCtr="0"/>
                </a:tc>
                <a:tc>
                  <a:txBody>
                    <a:bodyPr/>
                    <a:p>
                      <a:pPr marL="139700" algn="r">
                        <a:buNone/>
                      </a:pPr>
                      <a:endParaRPr lang="en-US" altLang="en-US" sz="1200">
                        <a:solidFill>
                          <a:srgbClr val="FFFFFF"/>
                        </a:solidFill>
                      </a:endParaRPr>
                    </a:p>
                  </a:txBody>
                  <a:tcPr marL="12700" marR="12700" marT="12700" vert="horz" anchor="ctr" anchorCtr="0"/>
                </a:tc>
                <a:tc>
                  <a:txBody>
                    <a:bodyPr/>
                    <a:p>
                      <a:pPr>
                        <a:buNone/>
                      </a:pPr>
                      <a:r>
                        <a:rPr lang="en-US" sz="1200">
                          <a:solidFill>
                            <a:srgbClr val="FFFFFF"/>
                          </a:solidFill>
                        </a:rPr>
                        <a:t>  单位定期存款</a:t>
                      </a:r>
                      <a:endParaRPr lang="en-US" altLang="en-US" sz="1200">
                        <a:solidFill>
                          <a:srgbClr val="FFFFFF"/>
                        </a:solidFill>
                      </a:endParaRPr>
                    </a:p>
                  </a:txBody>
                  <a:tcPr marL="12700" marR="12700" marT="12700" vert="horz" anchor="ctr" anchorCtr="0"/>
                </a:tc>
                <a:tc>
                  <a:txBody>
                    <a:bodyPr/>
                    <a:p>
                      <a:pPr marL="139700" algn="r">
                        <a:buNone/>
                      </a:pPr>
                      <a:r>
                        <a:rPr lang="en-US" altLang="en-US" sz="1200">
                          <a:solidFill>
                            <a:srgbClr val="FFFFFF"/>
                          </a:solidFill>
                        </a:rPr>
                        <a:t>220657.86</a:t>
                      </a:r>
                      <a:endParaRPr lang="en-US" altLang="en-US" sz="1200">
                        <a:solidFill>
                          <a:srgbClr val="FFFFFF"/>
                        </a:solidFill>
                      </a:endParaRPr>
                    </a:p>
                  </a:txBody>
                  <a:tcPr marL="12700" marR="12700" marT="12700" vert="horz" anchor="ctr" anchorCtr="0"/>
                </a:tc>
              </a:tr>
              <a:tr h="252095">
                <a:tc>
                  <a:txBody>
                    <a:bodyPr/>
                    <a:p>
                      <a:pPr>
                        <a:buNone/>
                      </a:pPr>
                      <a:r>
                        <a:rPr lang="en-US" sz="1200">
                          <a:solidFill>
                            <a:srgbClr val="FFFFFF"/>
                          </a:solidFill>
                        </a:rPr>
                        <a:t>  对政府债权</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310978.93</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marL="139700">
                        <a:buNone/>
                      </a:pPr>
                      <a:r>
                        <a:rPr lang="en-US" sz="1200">
                          <a:solidFill>
                            <a:srgbClr val="FFFFFF"/>
                          </a:solidFill>
                        </a:rPr>
                        <a:t>  个人存款</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723991.41</a:t>
                      </a:r>
                      <a:endParaRPr lang="en-US" altLang="en-US" sz="1200">
                        <a:solidFill>
                          <a:srgbClr val="FFFFFF"/>
                        </a:solidFill>
                      </a:endParaRPr>
                    </a:p>
                  </a:txBody>
                  <a:tcPr marL="12700" marR="12700" marT="12700" vert="horz" anchor="ctr" anchorCtr="0"/>
                </a:tc>
              </a:tr>
              <a:tr h="252095">
                <a:tc>
                  <a:txBody>
                    <a:bodyPr/>
                    <a:p>
                      <a:pPr marL="139700">
                        <a:buNone/>
                      </a:pPr>
                      <a:r>
                        <a:rPr lang="en-US" sz="1200">
                          <a:solidFill>
                            <a:srgbClr val="FFFFFF"/>
                          </a:solidFill>
                        </a:rPr>
                        <a:t>  其中：中央政府</a:t>
                      </a:r>
                      <a:endParaRPr lang="en-US" altLang="en-US" sz="1200">
                        <a:solidFill>
                          <a:srgbClr val="FFFFFF"/>
                        </a:solidFill>
                      </a:endParaRPr>
                    </a:p>
                  </a:txBody>
                  <a:tcPr marL="12700" marR="12700" marT="12700" vert="horz" anchor="ctr" anchorCtr="0"/>
                </a:tc>
                <a:tc>
                  <a:txBody>
                    <a:bodyPr/>
                    <a:p>
                      <a:pPr marL="139700" algn="r">
                        <a:buNone/>
                      </a:pPr>
                      <a:r>
                        <a:rPr lang="en-US" altLang="en-US" sz="1200">
                          <a:solidFill>
                            <a:srgbClr val="FFFFFF"/>
                          </a:solidFill>
                          <a:sym typeface="+mn-ea"/>
                        </a:rPr>
                        <a:t>310978.93</a:t>
                      </a:r>
                      <a:endParaRPr lang="en-US" altLang="en-US" sz="1200">
                        <a:solidFill>
                          <a:srgbClr val="FFFFFF"/>
                        </a:solidFill>
                      </a:endParaRPr>
                    </a:p>
                  </a:txBody>
                  <a:tcPr marL="12700" marR="12700" marT="12700" vert="horz" anchor="ctr" anchorCtr="0"/>
                </a:tc>
                <a:tc>
                  <a:txBody>
                    <a:bodyPr/>
                    <a:p>
                      <a:pPr marL="139700" algn="r">
                        <a:buNone/>
                      </a:pPr>
                      <a:endParaRPr lang="en-US" altLang="en-US" sz="1200">
                        <a:solidFill>
                          <a:srgbClr val="FFFFFF"/>
                        </a:solidFill>
                      </a:endParaRPr>
                    </a:p>
                  </a:txBody>
                  <a:tcPr marL="12700" marR="12700" marT="12700" vert="horz" anchor="ctr" anchorCtr="0"/>
                </a:tc>
                <a:tc>
                  <a:txBody>
                    <a:bodyPr/>
                    <a:p>
                      <a:pPr marL="139700">
                        <a:buNone/>
                      </a:pPr>
                      <a:r>
                        <a:rPr lang="en-US" sz="1200">
                          <a:solidFill>
                            <a:srgbClr val="FFFFFF"/>
                          </a:solidFill>
                        </a:rPr>
                        <a:t>  不纳入广义货币的存款</a:t>
                      </a:r>
                      <a:endParaRPr lang="en-US" altLang="en-US" sz="1200">
                        <a:solidFill>
                          <a:srgbClr val="FFFFFF"/>
                        </a:solidFill>
                      </a:endParaRPr>
                    </a:p>
                  </a:txBody>
                  <a:tcPr marL="12700" marR="12700" marT="12700" vert="horz" anchor="ctr" anchorCtr="0"/>
                </a:tc>
                <a:tc>
                  <a:txBody>
                    <a:bodyPr/>
                    <a:p>
                      <a:pPr marL="139700" algn="r">
                        <a:buNone/>
                      </a:pPr>
                      <a:r>
                        <a:rPr lang="en-US" altLang="en-US" sz="1200">
                          <a:solidFill>
                            <a:srgbClr val="FFFFFF"/>
                          </a:solidFill>
                        </a:rPr>
                        <a:t>29129.33</a:t>
                      </a:r>
                      <a:endParaRPr lang="en-US" altLang="en-US" sz="1200">
                        <a:solidFill>
                          <a:srgbClr val="FFFFFF"/>
                        </a:solidFill>
                      </a:endParaRPr>
                    </a:p>
                  </a:txBody>
                  <a:tcPr marL="12700" marR="12700" marT="12700" vert="horz" anchor="ctr" anchorCtr="0"/>
                </a:tc>
              </a:tr>
              <a:tr h="252095">
                <a:tc>
                  <a:txBody>
                    <a:bodyPr/>
                    <a:p>
                      <a:pPr>
                        <a:buNone/>
                      </a:pPr>
                      <a:r>
                        <a:rPr lang="en-US" sz="1200">
                          <a:solidFill>
                            <a:srgbClr val="FFFFFF"/>
                          </a:solidFill>
                        </a:rPr>
                        <a:t>  对中央银行债权</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79.40</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a:buNone/>
                      </a:pPr>
                      <a:r>
                        <a:rPr lang="en-US" sz="1200">
                          <a:solidFill>
                            <a:srgbClr val="FFFFFF"/>
                          </a:solidFill>
                        </a:rPr>
                        <a:t>  可转让存款</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10950.16</a:t>
                      </a:r>
                      <a:endParaRPr lang="en-US" altLang="en-US" sz="1200">
                        <a:solidFill>
                          <a:srgbClr val="FFFFFF"/>
                        </a:solidFill>
                      </a:endParaRPr>
                    </a:p>
                  </a:txBody>
                  <a:tcPr marL="12700" marR="12700" marT="12700" vert="horz" anchor="ctr" anchorCtr="0"/>
                </a:tc>
              </a:tr>
              <a:tr h="252095">
                <a:tc>
                  <a:txBody>
                    <a:bodyPr/>
                    <a:p>
                      <a:pPr>
                        <a:buNone/>
                      </a:pPr>
                      <a:r>
                        <a:rPr lang="en-US" sz="1200">
                          <a:solidFill>
                            <a:srgbClr val="FFFFFF"/>
                          </a:solidFill>
                        </a:rPr>
                        <a:t>  对其他存款性公司债权</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139379.79</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a:buNone/>
                      </a:pPr>
                      <a:r>
                        <a:rPr lang="en-US" sz="1200">
                          <a:solidFill>
                            <a:srgbClr val="FFFFFF"/>
                          </a:solidFill>
                        </a:rPr>
                        <a:t>  其他存款</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18179.17</a:t>
                      </a:r>
                      <a:endParaRPr lang="en-US" altLang="en-US" sz="1200">
                        <a:solidFill>
                          <a:srgbClr val="FFFFFF"/>
                        </a:solidFill>
                      </a:endParaRPr>
                    </a:p>
                  </a:txBody>
                  <a:tcPr marL="12700" marR="12700" marT="12700" vert="horz" anchor="ctr" anchorCtr="0"/>
                </a:tc>
              </a:tr>
              <a:tr h="252095">
                <a:tc>
                  <a:txBody>
                    <a:bodyPr/>
                    <a:p>
                      <a:pPr>
                        <a:buNone/>
                      </a:pPr>
                      <a:r>
                        <a:rPr lang="en-US" sz="1200">
                          <a:solidFill>
                            <a:srgbClr val="FFFFFF"/>
                          </a:solidFill>
                        </a:rPr>
                        <a:t>  对其他金融性公司债权</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78273.12</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marL="139700">
                        <a:buNone/>
                      </a:pPr>
                      <a:r>
                        <a:rPr lang="en-US" sz="1200">
                          <a:solidFill>
                            <a:srgbClr val="FFFFFF"/>
                          </a:solidFill>
                        </a:rPr>
                        <a:t>  其他负债</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28961.78</a:t>
                      </a:r>
                      <a:endParaRPr lang="en-US" altLang="en-US" sz="1200">
                        <a:solidFill>
                          <a:srgbClr val="FFFFFF"/>
                        </a:solidFill>
                      </a:endParaRPr>
                    </a:p>
                  </a:txBody>
                  <a:tcPr marL="12700" marR="12700" marT="12700" vert="horz" anchor="ctr" anchorCtr="0"/>
                </a:tc>
              </a:tr>
              <a:tr h="252095">
                <a:tc>
                  <a:txBody>
                    <a:bodyPr/>
                    <a:p>
                      <a:pPr>
                        <a:buNone/>
                      </a:pPr>
                      <a:r>
                        <a:rPr lang="en-US" sz="1200">
                          <a:solidFill>
                            <a:srgbClr val="FFFFFF"/>
                          </a:solidFill>
                        </a:rPr>
                        <a:t>  对非金融性公司债权</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825235.54</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marL="139700">
                        <a:buNone/>
                      </a:pPr>
                      <a:r>
                        <a:rPr lang="en-US" altLang="en-US" sz="1200">
                          <a:solidFill>
                            <a:srgbClr val="FFFFFF"/>
                          </a:solidFill>
                        </a:rPr>
                        <a:t>对中央银行负债</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83591.58</a:t>
                      </a:r>
                      <a:endParaRPr lang="en-US" altLang="en-US" sz="1200">
                        <a:solidFill>
                          <a:srgbClr val="FFFFFF"/>
                        </a:solidFill>
                      </a:endParaRPr>
                    </a:p>
                  </a:txBody>
                  <a:tcPr marL="12700" marR="12700" marT="12700" vert="horz" anchor="ctr" anchorCtr="0"/>
                </a:tc>
              </a:tr>
              <a:tr h="251460">
                <a:tc>
                  <a:txBody>
                    <a:bodyPr/>
                    <a:p>
                      <a:pPr>
                        <a:buNone/>
                      </a:pPr>
                      <a:r>
                        <a:rPr lang="en-US" sz="1200">
                          <a:solidFill>
                            <a:srgbClr val="FFFFFF"/>
                          </a:solidFill>
                        </a:rPr>
                        <a:t>  对其他居民部门债权</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380967.27</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marL="139700">
                        <a:buNone/>
                      </a:pPr>
                      <a:r>
                        <a:rPr lang="en-US" altLang="en-US" sz="1200">
                          <a:solidFill>
                            <a:srgbClr val="FFFFFF"/>
                          </a:solidFill>
                        </a:rPr>
                        <a:t>对其他存款性公司负债</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33304.36</a:t>
                      </a:r>
                      <a:endParaRPr lang="en-US" altLang="en-US" sz="1200">
                        <a:solidFill>
                          <a:srgbClr val="FFFFFF"/>
                        </a:solidFill>
                      </a:endParaRPr>
                    </a:p>
                  </a:txBody>
                  <a:tcPr marL="12700" marR="12700" marT="12700" vert="horz" anchor="ctr" anchorCtr="0"/>
                </a:tc>
              </a:tr>
              <a:tr h="252095">
                <a:tc>
                  <a:txBody>
                    <a:bodyPr/>
                    <a:p>
                      <a:pPr>
                        <a:buNone/>
                      </a:pPr>
                      <a:r>
                        <a:rPr lang="en-US" sz="1200">
                          <a:solidFill>
                            <a:srgbClr val="FFFFFF"/>
                          </a:solidFill>
                        </a:rPr>
                        <a:t>  其他资产</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54066.00</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marL="139700">
                        <a:buNone/>
                      </a:pPr>
                      <a:r>
                        <a:rPr lang="en-US" altLang="en-US" sz="1200">
                          <a:solidFill>
                            <a:srgbClr val="FFFFFF"/>
                          </a:solidFill>
                        </a:rPr>
                        <a:t>对其他金融性公司负债</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141687.20</a:t>
                      </a:r>
                      <a:endParaRPr lang="en-US" altLang="en-US" sz="1200">
                        <a:solidFill>
                          <a:srgbClr val="FFFFFF"/>
                        </a:solidFill>
                      </a:endParaRPr>
                    </a:p>
                  </a:txBody>
                  <a:tcPr marL="12700" marR="12700" marT="12700" vert="horz" anchor="ctr" anchorCtr="0"/>
                </a:tc>
              </a:tr>
              <a:tr h="252095">
                <a:tc>
                  <a:txBody>
                    <a:bodyPr/>
                    <a:p>
                      <a:pPr>
                        <a:buNone/>
                      </a:pPr>
                      <a:r>
                        <a:rPr lang="en-US" sz="1200">
                          <a:solidFill>
                            <a:srgbClr val="FFFFFF"/>
                          </a:solidFill>
                        </a:rPr>
                        <a:t>总资产</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1964902.41</a:t>
                      </a:r>
                      <a:endParaRPr lang="en-US" altLang="en-US" sz="1200">
                        <a:solidFill>
                          <a:srgbClr val="FFFFFF"/>
                        </a:solidFill>
                      </a:endParaRPr>
                    </a:p>
                  </a:txBody>
                  <a:tcPr marL="12700" marR="12700" marT="12700" vert="horz" anchor="ctr" anchorCtr="0"/>
                </a:tc>
                <a:tc>
                  <a:txBody>
                    <a:bodyPr/>
                    <a:p>
                      <a:pPr algn="r">
                        <a:buNone/>
                      </a:pPr>
                      <a:endParaRPr lang="en-US" altLang="en-US" sz="1200">
                        <a:solidFill>
                          <a:srgbClr val="FFFFFF"/>
                        </a:solidFill>
                      </a:endParaRPr>
                    </a:p>
                  </a:txBody>
                  <a:tcPr marL="12700" marR="12700" marT="12700" vert="horz" anchor="ctr" anchorCtr="0"/>
                </a:tc>
                <a:tc>
                  <a:txBody>
                    <a:bodyPr/>
                    <a:p>
                      <a:pPr marL="139700">
                        <a:buNone/>
                      </a:pPr>
                      <a:r>
                        <a:rPr lang="en-US" altLang="en-US" sz="1200">
                          <a:solidFill>
                            <a:srgbClr val="FFFFFF"/>
                          </a:solidFill>
                        </a:rPr>
                        <a:t>  其中：计入广义货币的存款</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140172.23</a:t>
                      </a:r>
                      <a:endParaRPr lang="en-US" altLang="en-US" sz="1200">
                        <a:solidFill>
                          <a:srgbClr val="FFFFFF"/>
                        </a:solidFill>
                      </a:endParaRPr>
                    </a:p>
                  </a:txBody>
                  <a:tcPr marL="12700" marR="12700" marT="12700" vert="horz" anchor="ctr" anchorCtr="0"/>
                </a:tc>
              </a:tr>
              <a:tr h="252095">
                <a:tc>
                  <a:txBody>
                    <a:bodyPr/>
                    <a:p>
                      <a:pPr>
                        <a:buNone/>
                      </a:pPr>
                      <a:endParaRPr lang="en-US" altLang="en-US" sz="1200">
                        <a:solidFill>
                          <a:srgbClr val="FFFFFF"/>
                        </a:solidFill>
                      </a:endParaRPr>
                    </a:p>
                  </a:txBody>
                  <a:tcPr marL="12700" marR="12700" marT="12700" vert="horz" anchor="ctr" anchorCtr="0"/>
                </a:tc>
                <a:tc>
                  <a:txBody>
                    <a:bodyPr/>
                    <a:p>
                      <a:pPr>
                        <a:buNone/>
                      </a:pPr>
                      <a:endParaRPr lang="en-US" altLang="en-US" sz="1200">
                        <a:solidFill>
                          <a:srgbClr val="FFFFFF"/>
                        </a:solidFill>
                      </a:endParaRPr>
                    </a:p>
                  </a:txBody>
                  <a:tcPr marL="12700" marR="12700" marT="12700" vert="horz" anchor="ctr" anchorCtr="0"/>
                </a:tc>
                <a:tc>
                  <a:txBody>
                    <a:bodyPr/>
                    <a:p>
                      <a:pPr>
                        <a:buNone/>
                      </a:pPr>
                      <a:endParaRPr lang="en-US" altLang="en-US" sz="1200">
                        <a:solidFill>
                          <a:srgbClr val="FFFFFF"/>
                        </a:solidFill>
                      </a:endParaRPr>
                    </a:p>
                  </a:txBody>
                  <a:tcPr marL="12700" marR="12700" marT="12700" vert="horz" anchor="ctr" anchorCtr="0"/>
                </a:tc>
                <a:tc>
                  <a:txBody>
                    <a:bodyPr/>
                    <a:p>
                      <a:pPr marL="139700">
                        <a:buNone/>
                      </a:pPr>
                      <a:r>
                        <a:rPr lang="en-US" altLang="en-US" sz="1200">
                          <a:solidFill>
                            <a:srgbClr val="FFFFFF"/>
                          </a:solidFill>
                        </a:rPr>
                        <a:t>国外负债</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6492.93</a:t>
                      </a:r>
                      <a:endParaRPr lang="en-US" altLang="en-US" sz="1200">
                        <a:solidFill>
                          <a:srgbClr val="FFFFFF"/>
                        </a:solidFill>
                      </a:endParaRPr>
                    </a:p>
                  </a:txBody>
                  <a:tcPr marL="12700" marR="12700" marT="12700" vert="horz" anchor="ctr" anchorCtr="0"/>
                </a:tc>
              </a:tr>
              <a:tr h="252095">
                <a:tc>
                  <a:txBody>
                    <a:bodyPr/>
                    <a:p>
                      <a:pPr>
                        <a:buNone/>
                      </a:pPr>
                      <a:endParaRPr lang="en-US" altLang="en-US" sz="1200">
                        <a:solidFill>
                          <a:srgbClr val="FFFFFF"/>
                        </a:solidFill>
                      </a:endParaRPr>
                    </a:p>
                  </a:txBody>
                  <a:tcPr marL="12700" marR="12700" marT="12700" vert="horz" anchor="ctr" anchorCtr="0"/>
                </a:tc>
                <a:tc>
                  <a:txBody>
                    <a:bodyPr/>
                    <a:p>
                      <a:pPr>
                        <a:buNone/>
                      </a:pPr>
                      <a:endParaRPr lang="en-US" altLang="en-US" sz="1200">
                        <a:solidFill>
                          <a:srgbClr val="FFFFFF"/>
                        </a:solidFill>
                      </a:endParaRPr>
                    </a:p>
                  </a:txBody>
                  <a:tcPr marL="12700" marR="12700" marT="12700" vert="horz" anchor="ctr" anchorCtr="0"/>
                </a:tc>
                <a:tc>
                  <a:txBody>
                    <a:bodyPr/>
                    <a:p>
                      <a:pPr>
                        <a:buNone/>
                      </a:pPr>
                      <a:endParaRPr lang="en-US" altLang="en-US" sz="1200">
                        <a:solidFill>
                          <a:srgbClr val="FFFFFF"/>
                        </a:solidFill>
                      </a:endParaRPr>
                    </a:p>
                  </a:txBody>
                  <a:tcPr marL="12700" marR="12700" marT="12700" vert="horz" anchor="ctr" anchorCtr="0"/>
                </a:tc>
                <a:tc>
                  <a:txBody>
                    <a:bodyPr/>
                    <a:p>
                      <a:pPr marL="139700">
                        <a:buNone/>
                      </a:pPr>
                      <a:r>
                        <a:rPr lang="en-US" altLang="en-US" sz="1200">
                          <a:solidFill>
                            <a:srgbClr val="FFFFFF"/>
                          </a:solidFill>
                        </a:rPr>
                        <a:t>债券发行</a:t>
                      </a:r>
                      <a:endParaRPr lang="en-US" altLang="en-US" sz="1200">
                        <a:solidFill>
                          <a:srgbClr val="FFFFFF"/>
                        </a:solidFill>
                      </a:endParaRPr>
                    </a:p>
                  </a:txBody>
                  <a:tcPr marL="12700" marR="12700" marT="12700" vert="horz" anchor="ctr" anchorCtr="0"/>
                </a:tc>
                <a:tc>
                  <a:txBody>
                    <a:bodyPr/>
                    <a:p>
                      <a:pPr marL="139700" algn="r">
                        <a:buNone/>
                      </a:pPr>
                      <a:r>
                        <a:rPr lang="en-US" altLang="en-US" sz="1200">
                          <a:solidFill>
                            <a:srgbClr val="FFFFFF"/>
                          </a:solidFill>
                        </a:rPr>
                        <a:t>190843.54</a:t>
                      </a:r>
                      <a:endParaRPr lang="en-US" altLang="en-US" sz="1200">
                        <a:solidFill>
                          <a:srgbClr val="FFFFFF"/>
                        </a:solidFill>
                      </a:endParaRPr>
                    </a:p>
                  </a:txBody>
                  <a:tcPr marL="12700" marR="12700" marT="12700" vert="horz" anchor="ctr" anchorCtr="0"/>
                </a:tc>
              </a:tr>
              <a:tr h="252095">
                <a:tc>
                  <a:txBody>
                    <a:bodyPr/>
                    <a:p>
                      <a:pPr>
                        <a:buNone/>
                      </a:pPr>
                      <a:endParaRPr lang="en-US" altLang="en-US" sz="1200">
                        <a:solidFill>
                          <a:srgbClr val="FFFFFF"/>
                        </a:solidFill>
                      </a:endParaRPr>
                    </a:p>
                  </a:txBody>
                  <a:tcPr marL="12700" marR="12700" marT="12700" vert="horz" anchor="ctr" anchorCtr="0"/>
                </a:tc>
                <a:tc>
                  <a:txBody>
                    <a:bodyPr/>
                    <a:p>
                      <a:pPr>
                        <a:buNone/>
                      </a:pPr>
                      <a:endParaRPr lang="en-US" altLang="en-US" sz="1200">
                        <a:solidFill>
                          <a:srgbClr val="FFFFFF"/>
                        </a:solidFill>
                      </a:endParaRPr>
                    </a:p>
                  </a:txBody>
                  <a:tcPr marL="12700" marR="12700" marT="12700" vert="horz" anchor="ctr" anchorCtr="0"/>
                </a:tc>
                <a:tc>
                  <a:txBody>
                    <a:bodyPr/>
                    <a:p>
                      <a:pPr>
                        <a:buNone/>
                      </a:pPr>
                      <a:endParaRPr lang="en-US" altLang="en-US" sz="1200">
                        <a:solidFill>
                          <a:srgbClr val="FFFFFF"/>
                        </a:solidFill>
                      </a:endParaRPr>
                    </a:p>
                  </a:txBody>
                  <a:tcPr marL="12700" marR="12700" marT="12700" vert="horz" anchor="ctr" anchorCtr="0"/>
                </a:tc>
                <a:tc>
                  <a:txBody>
                    <a:bodyPr/>
                    <a:p>
                      <a:pPr marL="139700">
                        <a:buNone/>
                      </a:pPr>
                      <a:r>
                        <a:rPr lang="en-US" altLang="en-US" sz="1200">
                          <a:solidFill>
                            <a:srgbClr val="FFFFFF"/>
                          </a:solidFill>
                        </a:rPr>
                        <a:t>实收资本</a:t>
                      </a:r>
                      <a:endParaRPr lang="en-US" altLang="en-US" sz="1200">
                        <a:solidFill>
                          <a:srgbClr val="FFFFFF"/>
                        </a:solidFill>
                      </a:endParaRPr>
                    </a:p>
                  </a:txBody>
                  <a:tcPr marL="12700" marR="12700" marT="12700" vert="horz" anchor="ctr" anchorCtr="0"/>
                </a:tc>
                <a:tc>
                  <a:txBody>
                    <a:bodyPr/>
                    <a:p>
                      <a:pPr marL="139700" algn="r">
                        <a:buNone/>
                      </a:pPr>
                      <a:r>
                        <a:rPr lang="en-US" altLang="en-US" sz="1200">
                          <a:solidFill>
                            <a:srgbClr val="FFFFFF"/>
                          </a:solidFill>
                        </a:rPr>
                        <a:t>18454.60</a:t>
                      </a:r>
                      <a:endParaRPr lang="en-US" altLang="en-US" sz="1200">
                        <a:solidFill>
                          <a:srgbClr val="FFFFFF"/>
                        </a:solidFill>
                      </a:endParaRPr>
                    </a:p>
                  </a:txBody>
                  <a:tcPr marL="12700" marR="12700" marT="12700" vert="horz" anchor="ctr" anchorCtr="0"/>
                </a:tc>
              </a:tr>
              <a:tr h="251460">
                <a:tc>
                  <a:txBody>
                    <a:bodyPr/>
                    <a:p>
                      <a:pPr>
                        <a:buNone/>
                      </a:pPr>
                      <a:endParaRPr lang="en-US" altLang="en-US" sz="1200">
                        <a:solidFill>
                          <a:srgbClr val="FFFFFF"/>
                        </a:solidFill>
                      </a:endParaRPr>
                    </a:p>
                  </a:txBody>
                  <a:tcPr marL="12700" marR="12700" marT="12700" vert="horz" anchor="ctr" anchorCtr="0"/>
                </a:tc>
                <a:tc>
                  <a:txBody>
                    <a:bodyPr/>
                    <a:p>
                      <a:pPr>
                        <a:buNone/>
                      </a:pPr>
                      <a:endParaRPr lang="en-US" altLang="en-US" sz="1200">
                        <a:solidFill>
                          <a:srgbClr val="FFFFFF"/>
                        </a:solidFill>
                      </a:endParaRPr>
                    </a:p>
                  </a:txBody>
                  <a:tcPr marL="12700" marR="12700" marT="12700" vert="horz" anchor="ctr" anchorCtr="0"/>
                </a:tc>
                <a:tc>
                  <a:txBody>
                    <a:bodyPr/>
                    <a:p>
                      <a:pPr>
                        <a:buNone/>
                      </a:pPr>
                      <a:endParaRPr lang="en-US" altLang="en-US" sz="1200">
                        <a:solidFill>
                          <a:srgbClr val="FFFFFF"/>
                        </a:solidFill>
                      </a:endParaRPr>
                    </a:p>
                  </a:txBody>
                  <a:tcPr marL="12700" marR="12700" marT="12700" vert="horz" anchor="ctr" anchorCtr="0"/>
                </a:tc>
                <a:tc>
                  <a:txBody>
                    <a:bodyPr/>
                    <a:p>
                      <a:pPr marL="139700">
                        <a:buNone/>
                      </a:pPr>
                      <a:r>
                        <a:rPr lang="en-US" altLang="en-US" sz="1200">
                          <a:solidFill>
                            <a:srgbClr val="FFFFFF"/>
                          </a:solidFill>
                        </a:rPr>
                        <a:t>其他负债</a:t>
                      </a:r>
                      <a:endParaRPr lang="en-US" altLang="en-US" sz="1200">
                        <a:solidFill>
                          <a:srgbClr val="FFFFFF"/>
                        </a:solidFill>
                      </a:endParaRPr>
                    </a:p>
                  </a:txBody>
                  <a:tcPr marL="12700" marR="12700" marT="12700" vert="horz" anchor="ctr" anchorCtr="0"/>
                </a:tc>
                <a:tc>
                  <a:txBody>
                    <a:bodyPr/>
                    <a:p>
                      <a:pPr algn="r">
                        <a:buNone/>
                      </a:pPr>
                      <a:r>
                        <a:rPr lang="en-US" altLang="en-US" sz="1200">
                          <a:solidFill>
                            <a:srgbClr val="FFFFFF"/>
                          </a:solidFill>
                        </a:rPr>
                        <a:t>232154.34</a:t>
                      </a:r>
                      <a:endParaRPr lang="en-US" altLang="en-US" sz="1200">
                        <a:solidFill>
                          <a:srgbClr val="FFFFFF"/>
                        </a:solidFill>
                      </a:endParaRPr>
                    </a:p>
                  </a:txBody>
                  <a:tcPr marL="12700" marR="12700" marT="12700" vert="horz" anchor="ctr" anchorCtr="0"/>
                </a:tc>
              </a:tr>
              <a:tr h="252095">
                <a:tc>
                  <a:txBody>
                    <a:bodyPr/>
                    <a:p>
                      <a:pPr>
                        <a:buNone/>
                      </a:pPr>
                      <a:endParaRPr lang="en-US" altLang="en-US" sz="1200">
                        <a:solidFill>
                          <a:srgbClr val="FFFFFF"/>
                        </a:solidFill>
                      </a:endParaRPr>
                    </a:p>
                  </a:txBody>
                  <a:tcPr marL="12700" marR="12700" marT="12700" vert="horz" anchor="ctr" anchorCtr="0">
                    <a:lnB w="12700" cmpd="sng">
                      <a:solidFill>
                        <a:srgbClr val="FFFFFF"/>
                      </a:solidFill>
                      <a:prstDash val="solid"/>
                    </a:lnB>
                  </a:tcPr>
                </a:tc>
                <a:tc>
                  <a:txBody>
                    <a:bodyPr/>
                    <a:p>
                      <a:pPr>
                        <a:buNone/>
                      </a:pPr>
                      <a:endParaRPr lang="en-US" altLang="en-US" sz="1200">
                        <a:solidFill>
                          <a:srgbClr val="FFFFFF"/>
                        </a:solidFill>
                      </a:endParaRPr>
                    </a:p>
                  </a:txBody>
                  <a:tcPr marL="12700" marR="12700" marT="12700" vert="horz" anchor="ctr" anchorCtr="0">
                    <a:lnB w="12700" cmpd="sng">
                      <a:solidFill>
                        <a:srgbClr val="FFFFFF"/>
                      </a:solidFill>
                      <a:prstDash val="solid"/>
                    </a:lnB>
                  </a:tcPr>
                </a:tc>
                <a:tc>
                  <a:txBody>
                    <a:bodyPr/>
                    <a:p>
                      <a:pPr>
                        <a:buNone/>
                      </a:pPr>
                      <a:endParaRPr lang="en-US" altLang="en-US" sz="1200">
                        <a:solidFill>
                          <a:srgbClr val="FFFFFF"/>
                        </a:solidFill>
                      </a:endParaRPr>
                    </a:p>
                  </a:txBody>
                  <a:tcPr marL="12700" marR="12700" marT="12700" vert="horz" anchor="ctr" anchorCtr="0">
                    <a:lnB w="12700" cmpd="sng">
                      <a:solidFill>
                        <a:srgbClr val="FFFFFF"/>
                      </a:solidFill>
                      <a:prstDash val="solid"/>
                    </a:lnB>
                  </a:tcPr>
                </a:tc>
                <a:tc>
                  <a:txBody>
                    <a:bodyPr/>
                    <a:p>
                      <a:pPr marL="139700">
                        <a:buNone/>
                      </a:pPr>
                      <a:r>
                        <a:rPr lang="en-US" altLang="en-US" sz="1200">
                          <a:solidFill>
                            <a:srgbClr val="FFFFFF"/>
                          </a:solidFill>
                        </a:rPr>
                        <a:t>总负债</a:t>
                      </a:r>
                      <a:endParaRPr lang="en-US" altLang="en-US" sz="1200">
                        <a:solidFill>
                          <a:srgbClr val="FFFFFF"/>
                        </a:solidFill>
                      </a:endParaRPr>
                    </a:p>
                  </a:txBody>
                  <a:tcPr marL="12700" marR="12700" marT="12700" vert="horz" anchor="ctr" anchorCtr="0">
                    <a:lnB w="12700" cmpd="sng">
                      <a:solidFill>
                        <a:srgbClr val="FFFFFF"/>
                      </a:solidFill>
                      <a:prstDash val="solid"/>
                    </a:lnB>
                  </a:tcPr>
                </a:tc>
                <a:tc>
                  <a:txBody>
                    <a:bodyPr/>
                    <a:p>
                      <a:pPr marL="139700" algn="r">
                        <a:buNone/>
                      </a:pPr>
                      <a:r>
                        <a:rPr lang="en-US" altLang="en-US" sz="1200">
                          <a:solidFill>
                            <a:srgbClr val="FFFFFF"/>
                          </a:solidFill>
                        </a:rPr>
                        <a:t>1964902.41</a:t>
                      </a:r>
                      <a:endParaRPr lang="en-US" altLang="en-US" sz="1200">
                        <a:solidFill>
                          <a:srgbClr val="FFFFFF"/>
                        </a:solidFill>
                      </a:endParaRPr>
                    </a:p>
                  </a:txBody>
                  <a:tcPr marL="12700" marR="12700" marT="12700" vert="horz" anchor="ctr" anchorCtr="0">
                    <a:lnB w="12700" cmpd="sng">
                      <a:solidFill>
                        <a:srgbClr val="FFFFFF"/>
                      </a:solidFill>
                      <a:prstDash val="solid"/>
                    </a:lnB>
                  </a:tcPr>
                </a:tc>
              </a:tr>
            </a:tbl>
          </a:graphicData>
        </a:graphic>
      </p:graphicFrame>
    </p:spTree>
  </p:cSld>
  <p:clrMapOvr>
    <a:masterClrMapping/>
  </p:clrMapOvr>
  <p:transition>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标题 40961"/>
          <p:cNvSpPr>
            <a:spLocks noGrp="1"/>
          </p:cNvSpPr>
          <p:nvPr>
            <p:ph type="title"/>
          </p:nvPr>
        </p:nvSpPr>
        <p:spPr>
          <a:xfrm>
            <a:off x="457200" y="266700"/>
            <a:ext cx="8229600" cy="14097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40963" name="文本占位符 40962"/>
          <p:cNvSpPr>
            <a:spLocks noGrp="1"/>
          </p:cNvSpPr>
          <p:nvPr>
            <p:ph idx="1"/>
          </p:nvPr>
        </p:nvSpPr>
        <p:spPr>
          <a:xfrm>
            <a:off x="457200" y="1790700"/>
            <a:ext cx="8229600" cy="4843463"/>
          </a:xfrm>
        </p:spPr>
        <p:txBody>
          <a:bodyPr/>
          <a:p>
            <a:pPr marL="342900" indent="-342900" fontAlgn="base"/>
            <a:r>
              <a:rPr lang="zh-CN" altLang="en-US" strike="noStrike" noProof="1" dirty="0">
                <a:ea typeface="宋体" panose="02010600030101010101" pitchFamily="2" charset="-122"/>
              </a:rPr>
              <a:t>金融市场中信息的重要性</a:t>
            </a:r>
            <a:endParaRPr lang="zh-CN" altLang="en-US" strike="noStrike" noProof="1" dirty="0">
              <a:ea typeface="宋体" panose="02010600030101010101" pitchFamily="2" charset="-122"/>
            </a:endParaRPr>
          </a:p>
          <a:p>
            <a:pPr marL="342900" indent="-342900" fontAlgn="base"/>
            <a:r>
              <a:rPr lang="zh-CN" altLang="en-US" sz="2800" strike="noStrike" noProof="1" dirty="0">
                <a:ea typeface="宋体" panose="02010600030101010101" pitchFamily="2" charset="-122"/>
              </a:rPr>
              <a:t>关于有效市场和信息不对称的争论</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有效市场假说 (EMH)</a:t>
            </a:r>
            <a:endParaRPr lang="zh-CN" altLang="en-US" sz="2800" strike="noStrike" noProof="1" dirty="0">
              <a:ea typeface="宋体" panose="02010600030101010101" pitchFamily="2" charset="-122"/>
            </a:endParaRPr>
          </a:p>
          <a:p>
            <a:pPr marL="1143000" lvl="2" fontAlgn="base"/>
            <a:r>
              <a:rPr lang="zh-CN" altLang="en-US" sz="2800" strike="noStrike" noProof="1" dirty="0">
                <a:ea typeface="宋体" panose="02010600030101010101" pitchFamily="2" charset="-122"/>
              </a:rPr>
              <a:t>什么是有效市场</a:t>
            </a:r>
            <a:endParaRPr lang="zh-CN" altLang="en-US" sz="2800" strike="noStrike" noProof="1" dirty="0">
              <a:ea typeface="宋体" panose="02010600030101010101" pitchFamily="2" charset="-122"/>
            </a:endParaRPr>
          </a:p>
          <a:p>
            <a:pPr marL="1143000" lvl="2" fontAlgn="base"/>
            <a:r>
              <a:rPr lang="zh-CN" altLang="en-US" sz="2800" strike="noStrike" noProof="1" dirty="0">
                <a:ea typeface="宋体" panose="02010600030101010101" pitchFamily="2" charset="-122"/>
              </a:rPr>
              <a:t>有效市场假说的不同形式</a:t>
            </a:r>
            <a:endParaRPr lang="zh-CN" altLang="en-US" sz="2800" strike="noStrike" noProof="1" dirty="0">
              <a:ea typeface="宋体" panose="02010600030101010101" pitchFamily="2" charset="-122"/>
            </a:endParaRPr>
          </a:p>
          <a:p>
            <a:pPr marL="1143000" lvl="2" fontAlgn="base"/>
            <a:r>
              <a:rPr lang="zh-CN" altLang="en-US" sz="2800" strike="noStrike" noProof="1" dirty="0">
                <a:ea typeface="宋体" panose="02010600030101010101" pitchFamily="2" charset="-122"/>
              </a:rPr>
              <a:t>内幕人员和内幕交易</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信息不对称的概念</a:t>
            </a:r>
            <a:endParaRPr lang="zh-CN" altLang="en-US" sz="2800" strike="noStrike" noProof="1" dirty="0">
              <a:ea typeface="宋体" panose="02010600030101010101" pitchFamily="2" charset="-122"/>
            </a:endParaRPr>
          </a:p>
        </p:txBody>
      </p:sp>
      <p:sp>
        <p:nvSpPr>
          <p:cNvPr id="44035" name="文本框 40963"/>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0963">
                                            <p:txEl>
                                              <p:charRg st="0" end="17"/>
                                            </p:txEl>
                                          </p:spTgt>
                                        </p:tgtEl>
                                        <p:attrNameLst>
                                          <p:attrName>style.visibility</p:attrName>
                                        </p:attrNameLst>
                                      </p:cBhvr>
                                      <p:to>
                                        <p:strVal val="visible"/>
                                      </p:to>
                                    </p:set>
                                    <p:animEffect transition="in" filter="dissolve">
                                      <p:cBhvr>
                                        <p:cTn id="7" dur="500"/>
                                        <p:tgtEl>
                                          <p:spTgt spid="40963">
                                            <p:txEl>
                                              <p:charRg st="0" end="17"/>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63">
                                            <p:txEl>
                                              <p:charRg st="17" end="39"/>
                                            </p:txEl>
                                          </p:spTgt>
                                        </p:tgtEl>
                                        <p:attrNameLst>
                                          <p:attrName>style.visibility</p:attrName>
                                        </p:attrNameLst>
                                      </p:cBhvr>
                                      <p:to>
                                        <p:strVal val="visible"/>
                                      </p:to>
                                    </p:set>
                                    <p:animEffect transition="in" filter="dissolve">
                                      <p:cBhvr>
                                        <p:cTn id="12" dur="500"/>
                                        <p:tgtEl>
                                          <p:spTgt spid="40963">
                                            <p:txEl>
                                              <p:charRg st="17" end="39"/>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40963">
                                            <p:txEl>
                                              <p:charRg st="39" end="52"/>
                                            </p:txEl>
                                          </p:spTgt>
                                        </p:tgtEl>
                                        <p:attrNameLst>
                                          <p:attrName>style.visibility</p:attrName>
                                        </p:attrNameLst>
                                      </p:cBhvr>
                                      <p:to>
                                        <p:strVal val="visible"/>
                                      </p:to>
                                    </p:set>
                                    <p:animEffect transition="in" filter="dissolve">
                                      <p:cBhvr>
                                        <p:cTn id="15" dur="500"/>
                                        <p:tgtEl>
                                          <p:spTgt spid="40963">
                                            <p:txEl>
                                              <p:charRg st="39" end="5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0963">
                                            <p:txEl>
                                              <p:charRg st="52" end="61"/>
                                            </p:txEl>
                                          </p:spTgt>
                                        </p:tgtEl>
                                        <p:attrNameLst>
                                          <p:attrName>style.visibility</p:attrName>
                                        </p:attrNameLst>
                                      </p:cBhvr>
                                      <p:to>
                                        <p:strVal val="visible"/>
                                      </p:to>
                                    </p:set>
                                    <p:animEffect transition="in" filter="dissolve">
                                      <p:cBhvr>
                                        <p:cTn id="18" dur="500"/>
                                        <p:tgtEl>
                                          <p:spTgt spid="40963">
                                            <p:txEl>
                                              <p:charRg st="52" end="61"/>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40963">
                                            <p:txEl>
                                              <p:charRg st="61" end="73"/>
                                            </p:txEl>
                                          </p:spTgt>
                                        </p:tgtEl>
                                        <p:attrNameLst>
                                          <p:attrName>style.visibility</p:attrName>
                                        </p:attrNameLst>
                                      </p:cBhvr>
                                      <p:to>
                                        <p:strVal val="visible"/>
                                      </p:to>
                                    </p:set>
                                    <p:animEffect transition="in" filter="dissolve">
                                      <p:cBhvr>
                                        <p:cTn id="21" dur="500"/>
                                        <p:tgtEl>
                                          <p:spTgt spid="40963">
                                            <p:txEl>
                                              <p:charRg st="61" end="73"/>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0963">
                                            <p:txEl>
                                              <p:charRg st="73" end="83"/>
                                            </p:txEl>
                                          </p:spTgt>
                                        </p:tgtEl>
                                        <p:attrNameLst>
                                          <p:attrName>style.visibility</p:attrName>
                                        </p:attrNameLst>
                                      </p:cBhvr>
                                      <p:to>
                                        <p:strVal val="visible"/>
                                      </p:to>
                                    </p:set>
                                    <p:animEffect transition="in" filter="dissolve">
                                      <p:cBhvr>
                                        <p:cTn id="24" dur="500"/>
                                        <p:tgtEl>
                                          <p:spTgt spid="40963">
                                            <p:txEl>
                                              <p:charRg st="73" end="83"/>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40963">
                                            <p:txEl>
                                              <p:charRg st="83" end="92"/>
                                            </p:txEl>
                                          </p:spTgt>
                                        </p:tgtEl>
                                        <p:attrNameLst>
                                          <p:attrName>style.visibility</p:attrName>
                                        </p:attrNameLst>
                                      </p:cBhvr>
                                      <p:to>
                                        <p:strVal val="visible"/>
                                      </p:to>
                                    </p:set>
                                    <p:animEffect transition="in" filter="dissolve">
                                      <p:cBhvr>
                                        <p:cTn id="27" dur="500"/>
                                        <p:tgtEl>
                                          <p:spTgt spid="40963">
                                            <p:txEl>
                                              <p:charRg st="83" end="9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41985"/>
          <p:cNvSpPr>
            <a:spLocks noGrp="1"/>
          </p:cNvSpPr>
          <p:nvPr>
            <p:ph type="title"/>
          </p:nvPr>
        </p:nvSpPr>
        <p:spPr>
          <a:xfrm>
            <a:off x="457200" y="274638"/>
            <a:ext cx="8229600" cy="11430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41987" name="文本占位符 41986"/>
          <p:cNvSpPr>
            <a:spLocks noGrp="1"/>
          </p:cNvSpPr>
          <p:nvPr>
            <p:ph idx="1"/>
          </p:nvPr>
        </p:nvSpPr>
        <p:spPr>
          <a:xfrm>
            <a:off x="292100" y="1663700"/>
            <a:ext cx="8699500" cy="4957763"/>
          </a:xfrm>
        </p:spPr>
        <p:txBody>
          <a:bodyPr/>
          <a:p>
            <a:pPr marL="342900" indent="-342900" fontAlgn="base"/>
            <a:endParaRPr lang="zh-CN" altLang="en-US" sz="32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信息不对称产生的问题</a:t>
            </a:r>
            <a:endParaRPr lang="zh-CN" altLang="en-US" sz="2800" strike="noStrike" noProof="1" dirty="0">
              <a:ea typeface="宋体" panose="02010600030101010101" pitchFamily="2" charset="-122"/>
            </a:endParaRPr>
          </a:p>
          <a:p>
            <a:pPr marL="1143000" lvl="2" fontAlgn="base"/>
            <a:r>
              <a:rPr lang="zh-CN" altLang="en-US" sz="2800" strike="noStrike" noProof="1" dirty="0">
                <a:ea typeface="宋体" panose="02010600030101010101" pitchFamily="2" charset="-122"/>
              </a:rPr>
              <a:t>柠檬和李子</a:t>
            </a:r>
            <a:endParaRPr lang="zh-CN" altLang="en-US" sz="2800" strike="noStrike" noProof="1" dirty="0">
              <a:ea typeface="宋体" panose="02010600030101010101" pitchFamily="2" charset="-122"/>
            </a:endParaRPr>
          </a:p>
          <a:p>
            <a:pPr marL="1143000" lvl="2" fontAlgn="base"/>
            <a:r>
              <a:rPr lang="zh-CN" altLang="en-US" sz="2800" strike="noStrike" noProof="1" dirty="0">
                <a:ea typeface="宋体" panose="02010600030101010101" pitchFamily="2" charset="-122"/>
              </a:rPr>
              <a:t>逆向选择</a:t>
            </a:r>
            <a:endParaRPr lang="zh-CN" altLang="en-US" sz="2800" strike="noStrike" noProof="1" dirty="0">
              <a:ea typeface="宋体" panose="02010600030101010101" pitchFamily="2" charset="-122"/>
            </a:endParaRPr>
          </a:p>
          <a:p>
            <a:pPr marL="1143000" lvl="2" fontAlgn="base"/>
            <a:r>
              <a:rPr lang="zh-CN" altLang="en-US" sz="2800" strike="noStrike" noProof="1" dirty="0">
                <a:ea typeface="宋体" panose="02010600030101010101" pitchFamily="2" charset="-122"/>
              </a:rPr>
              <a:t>道德风险</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信息不对称、有效性和现实的市场</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信息不对称与法律</a:t>
            </a:r>
            <a:endParaRPr lang="zh-CN" altLang="en-US" sz="2800" strike="noStrike" noProof="1" dirty="0">
              <a:ea typeface="宋体" panose="02010600030101010101" pitchFamily="2" charset="-122"/>
            </a:endParaRPr>
          </a:p>
        </p:txBody>
      </p:sp>
      <p:sp>
        <p:nvSpPr>
          <p:cNvPr id="45059" name="文本框 41987"/>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987">
                                            <p:txEl>
                                              <p:charRg st="44" end="49"/>
                                            </p:txEl>
                                          </p:spTgt>
                                        </p:tgtEl>
                                        <p:attrNameLst>
                                          <p:attrName>style.visibility</p:attrName>
                                        </p:attrNameLst>
                                      </p:cBhvr>
                                      <p:to>
                                        <p:strVal val="visible"/>
                                      </p:to>
                                    </p:set>
                                    <p:animEffect transition="in" filter="dissolve">
                                      <p:cBhvr>
                                        <p:cTn id="7" dur="500"/>
                                        <p:tgtEl>
                                          <p:spTgt spid="41987">
                                            <p:txEl>
                                              <p:charRg st="44" end="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43009"/>
          <p:cNvSpPr>
            <a:spLocks noGrp="1"/>
          </p:cNvSpPr>
          <p:nvPr>
            <p:ph type="title"/>
          </p:nvPr>
        </p:nvSpPr>
        <p:spPr>
          <a:xfrm>
            <a:off x="457200" y="381000"/>
            <a:ext cx="8229600" cy="1143000"/>
          </a:xfrm>
        </p:spPr>
        <p:txBody>
          <a:bodyPr anchor="ctr"/>
          <a:p>
            <a:pPr fontAlgn="base"/>
            <a:r>
              <a:rPr lang="zh-CN" altLang="en-US" sz="3200" strike="noStrike" noProof="1" dirty="0">
                <a:ea typeface="宋体" panose="02010600030101010101" pitchFamily="2" charset="-122"/>
              </a:rPr>
              <a:t>本章回顾</a:t>
            </a:r>
            <a:endParaRPr lang="zh-CN" altLang="en-US" sz="3200" strike="noStrike" noProof="1" dirty="0">
              <a:ea typeface="宋体" panose="02010600030101010101" pitchFamily="2" charset="-122"/>
            </a:endParaRPr>
          </a:p>
        </p:txBody>
      </p:sp>
      <p:sp>
        <p:nvSpPr>
          <p:cNvPr id="43011" name="文本占位符 43010"/>
          <p:cNvSpPr>
            <a:spLocks noGrp="1"/>
          </p:cNvSpPr>
          <p:nvPr>
            <p:ph idx="1"/>
          </p:nvPr>
        </p:nvSpPr>
        <p:spPr>
          <a:xfrm>
            <a:off x="457200" y="1531938"/>
            <a:ext cx="8229600" cy="4640263"/>
          </a:xfrm>
        </p:spPr>
        <p:txBody>
          <a:bodyPr/>
          <a:p>
            <a:pPr marL="342900" indent="-342900" fontAlgn="base"/>
            <a:r>
              <a:rPr lang="zh-CN" altLang="en-US" sz="2800" strike="noStrike" noProof="1" dirty="0">
                <a:ea typeface="宋体" panose="02010600030101010101" pitchFamily="2" charset="-122"/>
              </a:rPr>
              <a:t>信息的来源</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债务证券的价格和收益率</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股票价格和股息收益率</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证券发行者</a:t>
            </a:r>
            <a:endParaRPr lang="zh-CN" altLang="en-US" sz="2800" strike="noStrike" noProof="1" dirty="0">
              <a:ea typeface="宋体" panose="02010600030101010101" pitchFamily="2" charset="-122"/>
            </a:endParaRPr>
          </a:p>
          <a:p>
            <a:pPr marL="742950" lvl="1" indent="-285750" fontAlgn="base"/>
            <a:r>
              <a:rPr lang="zh-CN" altLang="en-US" sz="2800" strike="noStrike" noProof="1" dirty="0">
                <a:ea typeface="宋体" panose="02010600030101010101" pitchFamily="2" charset="-122"/>
              </a:rPr>
              <a:t>总体经济和金融形势</a:t>
            </a:r>
            <a:endParaRPr lang="zh-CN" altLang="en-US" sz="2800" strike="noStrike" noProof="1" dirty="0">
              <a:ea typeface="宋体" panose="02010600030101010101" pitchFamily="2" charset="-122"/>
            </a:endParaRPr>
          </a:p>
        </p:txBody>
      </p:sp>
      <p:sp>
        <p:nvSpPr>
          <p:cNvPr id="46083" name="文本框 43011"/>
          <p:cNvSpPr txBox="1"/>
          <p:nvPr/>
        </p:nvSpPr>
        <p:spPr>
          <a:xfrm>
            <a:off x="8229600" y="6507163"/>
            <a:ext cx="809625" cy="304800"/>
          </a:xfrm>
          <a:prstGeom prst="rect">
            <a:avLst/>
          </a:prstGeom>
          <a:noFill/>
          <a:ln w="9525">
            <a:noFill/>
          </a:ln>
        </p:spPr>
        <p:txBody>
          <a:bodyPr anchor="t">
            <a:spAutoFit/>
          </a:bodyPr>
          <a:p>
            <a:pPr algn="r"/>
            <a:r>
              <a:rPr lang="en-US" altLang="zh-CN" sz="1400" dirty="0">
                <a:solidFill>
                  <a:srgbClr val="FFFFFF"/>
                </a:solidFill>
                <a:latin typeface="Book Antiqua" panose="02040602050305030304" pitchFamily="2" charset="0"/>
                <a:ea typeface="宋体" panose="02010600030101010101" pitchFamily="2" charset="-122"/>
              </a:rPr>
              <a:t>3-</a:t>
            </a:r>
            <a:fld id="{9A0DB2DC-4C9A-4742-B13C-FB6460FD3503}" type="slidenum">
              <a:rPr lang="en-US" altLang="zh-CN" sz="1400" dirty="0">
                <a:solidFill>
                  <a:srgbClr val="FFFFFF"/>
                </a:solidFill>
                <a:latin typeface="Book Antiqua" panose="02040602050305030304" pitchFamily="2" charset="0"/>
                <a:ea typeface="宋体" panose="02010600030101010101" pitchFamily="2" charset="-122"/>
              </a:rPr>
            </a:fld>
            <a:endParaRPr lang="en-US" altLang="zh-CN" sz="1400" dirty="0">
              <a:solidFill>
                <a:srgbClr val="FFFFFF"/>
              </a:solidFill>
              <a:latin typeface="Book Antiqua" panose="02040602050305030304" pitchFamily="2" charset="0"/>
              <a:ea typeface="宋体" panose="02010600030101010101" pitchFamily="2" charset="-122"/>
            </a:endParaRP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011">
                                            <p:txEl>
                                              <p:charRg st="0" end="6"/>
                                            </p:txEl>
                                          </p:spTgt>
                                        </p:tgtEl>
                                        <p:attrNameLst>
                                          <p:attrName>style.visibility</p:attrName>
                                        </p:attrNameLst>
                                      </p:cBhvr>
                                      <p:to>
                                        <p:strVal val="visible"/>
                                      </p:to>
                                    </p:set>
                                    <p:animEffect transition="in" filter="dissolve">
                                      <p:cBhvr>
                                        <p:cTn id="7" dur="500"/>
                                        <p:tgtEl>
                                          <p:spTgt spid="43011">
                                            <p:txEl>
                                              <p:charRg st="0" end="6"/>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3011">
                                            <p:txEl>
                                              <p:charRg st="6" end="15"/>
                                            </p:txEl>
                                          </p:spTgt>
                                        </p:tgtEl>
                                        <p:attrNameLst>
                                          <p:attrName>style.visibility</p:attrName>
                                        </p:attrNameLst>
                                      </p:cBhvr>
                                      <p:to>
                                        <p:strVal val="visible"/>
                                      </p:to>
                                    </p:set>
                                    <p:animEffect transition="in" filter="dissolve">
                                      <p:cBhvr>
                                        <p:cTn id="10" dur="500"/>
                                        <p:tgtEl>
                                          <p:spTgt spid="43011">
                                            <p:txEl>
                                              <p:charRg st="6" end="15"/>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3011">
                                            <p:txEl>
                                              <p:charRg st="15" end="26"/>
                                            </p:txEl>
                                          </p:spTgt>
                                        </p:tgtEl>
                                        <p:attrNameLst>
                                          <p:attrName>style.visibility</p:attrName>
                                        </p:attrNameLst>
                                      </p:cBhvr>
                                      <p:to>
                                        <p:strVal val="visible"/>
                                      </p:to>
                                    </p:set>
                                    <p:animEffect transition="in" filter="dissolve">
                                      <p:cBhvr>
                                        <p:cTn id="13" dur="500"/>
                                        <p:tgtEl>
                                          <p:spTgt spid="43011">
                                            <p:txEl>
                                              <p:charRg st="15" end="26"/>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43011">
                                            <p:txEl>
                                              <p:charRg st="26" end="32"/>
                                            </p:txEl>
                                          </p:spTgt>
                                        </p:tgtEl>
                                        <p:attrNameLst>
                                          <p:attrName>style.visibility</p:attrName>
                                        </p:attrNameLst>
                                      </p:cBhvr>
                                      <p:to>
                                        <p:strVal val="visible"/>
                                      </p:to>
                                    </p:set>
                                    <p:animEffect transition="in" filter="dissolve">
                                      <p:cBhvr>
                                        <p:cTn id="16" dur="500"/>
                                        <p:tgtEl>
                                          <p:spTgt spid="43011">
                                            <p:txEl>
                                              <p:charRg st="26" end="32"/>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43011">
                                            <p:txEl>
                                              <p:charRg st="32" end="42"/>
                                            </p:txEl>
                                          </p:spTgt>
                                        </p:tgtEl>
                                        <p:attrNameLst>
                                          <p:attrName>style.visibility</p:attrName>
                                        </p:attrNameLst>
                                      </p:cBhvr>
                                      <p:to>
                                        <p:strVal val="visible"/>
                                      </p:to>
                                    </p:set>
                                    <p:animEffect transition="in" filter="dissolve">
                                      <p:cBhvr>
                                        <p:cTn id="19" dur="500"/>
                                        <p:tgtEl>
                                          <p:spTgt spid="43011">
                                            <p:txEl>
                                              <p:charRg st="32" end="4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p:bldLst>
  </p:timing>
</p:sld>
</file>

<file path=ppt/tags/tag1.xml><?xml version="1.0" encoding="utf-8"?>
<p:tagLst xmlns:p="http://schemas.openxmlformats.org/presentationml/2006/main">
  <p:tag name="TABLE_ENDDRAG_ORIGIN_RECT" val="637*247"/>
  <p:tag name="TABLE_ENDDRAG_RECT" val="46*210*637*247"/>
</p:tagLst>
</file>

<file path=ppt/tags/tag2.xml><?xml version="1.0" encoding="utf-8"?>
<p:tagLst xmlns:p="http://schemas.openxmlformats.org/presentationml/2006/main">
  <p:tag name="KSO_WM_UNIT_TABLE_BEAUTIFY" val="smartTable{bc788370-fb50-42fa-935b-c94acf2d9053}"/>
</p:tagLst>
</file>

<file path=ppt/tags/tag3.xml><?xml version="1.0" encoding="utf-8"?>
<p:tagLst xmlns:p="http://schemas.openxmlformats.org/presentationml/2006/main">
  <p:tag name="KSO_WM_UNIT_TABLE_BEAUTIFY" val="smartTable{669a6f1e-3372-4b56-9562-33303d35960e}"/>
</p:tagLst>
</file>

<file path=ppt/tags/tag4.xml><?xml version="1.0" encoding="utf-8"?>
<p:tagLst xmlns:p="http://schemas.openxmlformats.org/presentationml/2006/main">
  <p:tag name="KSO_WM_UNIT_TABLE_BEAUTIFY" val="smartTable{969b21a3-598d-43a9-bd8c-3a66f5c47a29}"/>
  <p:tag name="TABLE_ENDDRAG_ORIGIN_RECT" val="636*426"/>
  <p:tag name="TABLE_ENDDRAG_RECT" val="57*63*636*426"/>
</p:tagLst>
</file>

<file path=ppt/tags/tag5.xml><?xml version="1.0" encoding="utf-8"?>
<p:tagLst xmlns:p="http://schemas.openxmlformats.org/presentationml/2006/main">
  <p:tag name="KSO_WPP_MARK_KEY" val="fbf140e4-c300-46ed-8fdd-b808c67e1d66"/>
  <p:tag name="COMMONDATA" val="eyJoZGlkIjoiNDQ4ZjAyNWY3NWZkYWQyNDg5YzUzN2UwYjdmM2VhYjEifQ=="/>
</p:tagLst>
</file>

<file path=ppt/theme/theme1.xml><?xml version="1.0" encoding="utf-8"?>
<a:theme xmlns:a="http://schemas.openxmlformats.org/drawingml/2006/main" name="Default Design">
  <a:themeElements>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fontScheme na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CCFFFF"/>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A9DE"/>
        </a:lt1>
        <a:dk2>
          <a:srgbClr val="00FF00"/>
        </a:dk2>
        <a:lt2>
          <a:srgbClr val="003366"/>
        </a:lt2>
        <a:accent1>
          <a:srgbClr val="3366CC"/>
        </a:accent1>
        <a:accent2>
          <a:srgbClr val="00B000"/>
        </a:accent2>
        <a:accent3>
          <a:srgbClr val="AAD1EB"/>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000066"/>
        </a:dk1>
        <a:lt1>
          <a:srgbClr val="00A9DE"/>
        </a:lt1>
        <a:dk2>
          <a:srgbClr val="00FF00"/>
        </a:dk2>
        <a:lt2>
          <a:srgbClr val="111111"/>
        </a:lt2>
        <a:accent1>
          <a:srgbClr val="3366CC"/>
        </a:accent1>
        <a:accent2>
          <a:srgbClr val="05FF05"/>
        </a:accent2>
        <a:accent3>
          <a:srgbClr val="AAD1EB"/>
        </a:accent3>
        <a:accent4>
          <a:srgbClr val="000057"/>
        </a:accent4>
        <a:accent5>
          <a:srgbClr val="ADB9E2"/>
        </a:accent5>
        <a:accent6>
          <a:srgbClr val="04E504"/>
        </a:accent6>
        <a:hlink>
          <a:srgbClr val="00FFFF"/>
        </a:hlink>
        <a:folHlink>
          <a:srgbClr val="FFE701"/>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5666</Words>
  <Application>WPS 演示</Application>
  <PresentationFormat>鍦ㄥ睆骞曚笂鏄剧ず</PresentationFormat>
  <Paragraphs>787</Paragraphs>
  <Slides>38</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38</vt:i4>
      </vt:variant>
    </vt:vector>
  </HeadingPairs>
  <TitlesOfParts>
    <vt:vector size="48" baseType="lpstr">
      <vt:lpstr>Arial</vt:lpstr>
      <vt:lpstr>宋体</vt:lpstr>
      <vt:lpstr>Wingdings</vt:lpstr>
      <vt:lpstr>Times New Roman</vt:lpstr>
      <vt:lpstr>微软雅黑</vt:lpstr>
      <vt:lpstr>Arial Unicode MS</vt:lpstr>
      <vt:lpstr>Book Antiqua</vt:lpstr>
      <vt:lpstr>宋体</vt:lpstr>
      <vt:lpstr>Arial</vt:lpstr>
      <vt:lpstr>Default Design</vt:lpstr>
      <vt:lpstr>PowerPoint 演示文稿</vt:lpstr>
      <vt:lpstr>第3章</vt:lpstr>
      <vt:lpstr> 学习目标 </vt:lpstr>
      <vt:lpstr>1. 金融体系中信息是重要的吗</vt:lpstr>
      <vt:lpstr>金融市场中信息的重要性</vt:lpstr>
      <vt:lpstr>2. 有效市场假说</vt:lpstr>
      <vt:lpstr>关于有效市场假说</vt:lpstr>
      <vt:lpstr>关于有效市场假说</vt:lpstr>
      <vt:lpstr>关于有效市场假说</vt:lpstr>
      <vt:lpstr>3. 有效市场假说的三种形式</vt:lpstr>
      <vt:lpstr>4. 现实中金融市场是有效的吗?</vt:lpstr>
      <vt:lpstr>5. 什么影响了有效市场的实现?</vt:lpstr>
      <vt:lpstr>关于内幕人员从事内幕交易的争论</vt:lpstr>
      <vt:lpstr>内幕人员交易的规避措施</vt:lpstr>
      <vt:lpstr>6. 关于信息不对称假说</vt:lpstr>
      <vt:lpstr>PowerPoint 演示文稿</vt:lpstr>
      <vt:lpstr>关于信息不对称与有效市场假说的关系</vt:lpstr>
      <vt:lpstr>7. 信息不对称带来的问题：逆向选择</vt:lpstr>
      <vt:lpstr>信息不对称带来的问题：逆向选择</vt:lpstr>
      <vt:lpstr>逆向选择的一个例子</vt:lpstr>
      <vt:lpstr>信息不对称带来的问题：道德风险</vt:lpstr>
      <vt:lpstr>道德风险的一个例子</vt:lpstr>
      <vt:lpstr>8. 信息不对称、有效性和现实的市场</vt:lpstr>
      <vt:lpstr>信息不对称与法律</vt:lpstr>
      <vt:lpstr>信息不对称与法律</vt:lpstr>
      <vt:lpstr>行为金融和实验金融</vt:lpstr>
      <vt:lpstr>行为金融和实验金融</vt:lpstr>
      <vt:lpstr>9. 信息的来源</vt:lpstr>
      <vt:lpstr>PowerPoint 演示文稿</vt:lpstr>
      <vt:lpstr>信息的来源</vt:lpstr>
      <vt:lpstr>信息的来源</vt:lpstr>
      <vt:lpstr>信息的来源</vt:lpstr>
      <vt:lpstr>PowerPoint 演示文稿</vt:lpstr>
      <vt:lpstr>PowerPoint 演示文稿</vt:lpstr>
      <vt:lpstr>PowerPoint 演示文稿</vt:lpstr>
      <vt:lpstr>本章回顾</vt:lpstr>
      <vt:lpstr>本章回顾</vt:lpstr>
      <vt:lpstr>本章回顾</vt:lpstr>
    </vt:vector>
  </TitlesOfParts>
  <Company>McGraw-Hill Irwin</Company>
  <LinksUpToDate>false</LinksUpToDate>
  <SharedDoc>false</SharedDoc>
  <HyperlinksChanged>false</HyperlinksChanged>
  <AppVersion>14.0000</AppVersion>
  <Manager>Katherine Mau</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and Capital Markets; Rose and Marquis</dc:title>
  <dc:creator>Powerpoint: Dr. Joseph Reising</dc:creator>
  <cp:keywords>Markets, Institutions, Finance, Money</cp:keywords>
  <dc:description>Prior Powerpoint Edition: Yee-Tien Fu
Design by Linda Crane, Linda Crane Productions</dc:description>
  <dc:subject>Finance</dc:subject>
  <cp:category>Finance, Markets, Money</cp:category>
  <cp:lastModifiedBy>Administrator</cp:lastModifiedBy>
  <cp:revision>210</cp:revision>
  <dcterms:created xsi:type="dcterms:W3CDTF">2003-08-25T19:00:00Z</dcterms:created>
  <dcterms:modified xsi:type="dcterms:W3CDTF">2026-04-03T10:09:46Z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2052-12.8.2.17838</vt:lpwstr>
  </property>
  <property fmtid="{D5CDD505-2E9C-101B-9397-08002B2CF9AE}" pid="3" name="ICV">
    <vt:lpwstr>5C6E96B109844B66A74E59E05AE06AB7_13</vt:lpwstr>
  </property>
</Properties>
</file>