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330" r:id="rId3"/>
    <p:sldId id="284" r:id="rId4"/>
    <p:sldId id="286" r:id="rId5"/>
    <p:sldId id="287" r:id="rId6"/>
    <p:sldId id="288" r:id="rId7"/>
    <p:sldId id="331" r:id="rId8"/>
    <p:sldId id="289" r:id="rId9"/>
    <p:sldId id="290" r:id="rId10"/>
    <p:sldId id="297" r:id="rId11"/>
    <p:sldId id="437" r:id="rId12"/>
    <p:sldId id="475" r:id="rId13"/>
    <p:sldId id="476" r:id="rId14"/>
    <p:sldId id="377" r:id="rId15"/>
    <p:sldId id="333" r:id="rId16"/>
    <p:sldId id="298" r:id="rId17"/>
    <p:sldId id="299" r:id="rId18"/>
    <p:sldId id="300" r:id="rId19"/>
    <p:sldId id="474" r:id="rId20"/>
    <p:sldId id="477" r:id="rId21"/>
    <p:sldId id="304" r:id="rId22"/>
    <p:sldId id="305" r:id="rId23"/>
    <p:sldId id="306" r:id="rId24"/>
    <p:sldId id="310" r:id="rId25"/>
    <p:sldId id="336" r:id="rId26"/>
    <p:sldId id="414" r:id="rId27"/>
    <p:sldId id="307" r:id="rId28"/>
    <p:sldId id="308" r:id="rId29"/>
    <p:sldId id="309" r:id="rId30"/>
    <p:sldId id="312" r:id="rId31"/>
    <p:sldId id="313" r:id="rId32"/>
    <p:sldId id="314" r:id="rId33"/>
    <p:sldId id="315" r:id="rId34"/>
    <p:sldId id="338" r:id="rId35"/>
    <p:sldId id="316" r:id="rId36"/>
    <p:sldId id="317" r:id="rId37"/>
    <p:sldId id="318" r:id="rId38"/>
    <p:sldId id="438" r:id="rId39"/>
    <p:sldId id="339" r:id="rId40"/>
    <p:sldId id="327" r:id="rId41"/>
    <p:sldId id="328" r:id="rId42"/>
    <p:sldId id="329" r:id="rId43"/>
  </p:sldIdLst>
  <p:sldSz cx="9144000" cy="6858000" type="screen4x3"/>
  <p:notesSz cx="6858000" cy="9144000"/>
  <p:custDataLst>
    <p:tags r:id="rId48"/>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29" userDrawn="1">
          <p15:clr>
            <a:srgbClr val="A4A3A4"/>
          </p15:clr>
        </p15:guide>
        <p15:guide id="2" pos="29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08" d="100"/>
          <a:sy n="108" d="100"/>
        </p:scale>
        <p:origin x="-1704" y="-72"/>
      </p:cViewPr>
      <p:guideLst>
        <p:guide orient="horz" pos="2129"/>
        <p:guide pos="291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gs" Target="tags/tag3.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notesMaster" Target="notesMasters/notesMaster1.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2971800" cy="457200"/>
          </a:xfrm>
          <a:prstGeom prst="rect">
            <a:avLst/>
          </a:prstGeom>
          <a:noFill/>
          <a:ln w="9525">
            <a:noFill/>
          </a:ln>
        </p:spPr>
        <p:txBody>
          <a:bodyPr/>
          <a:lstStyle/>
          <a:p>
            <a:pPr lvl="0" fontAlgn="base"/>
            <a:endParaRPr lang="zh-CN" altLang="en-US" sz="1200" strike="noStrike" noProof="1">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lstStyle/>
          <a:p>
            <a:pPr lvl="0" algn="r" fontAlgn="base"/>
            <a:endParaRPr lang="zh-CN" altLang="en-US" sz="1200" strike="noStrike" noProof="1">
              <a:ea typeface="宋体" panose="02010600030101010101" pitchFamily="2" charset="-122"/>
            </a:endParaRPr>
          </a:p>
        </p:txBody>
      </p:sp>
      <p:sp>
        <p:nvSpPr>
          <p:cNvPr id="2052" name="幻灯片图像占位符 2051"/>
          <p:cNvSpPr>
            <a:spLocks noGrp="1" noRot="1" noChangeAspec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lstStyle/>
          <a:p>
            <a:pPr lvl="0" indent="0"/>
            <a:r>
              <a:rPr lang="en-US" altLang="zh-CN" dirty="0"/>
              <a:t>Click to edit Master text styles</a:t>
            </a:r>
            <a:endParaRPr lang="en-US" altLang="zh-CN" dirty="0"/>
          </a:p>
          <a:p>
            <a:pPr lvl="1" indent="0"/>
            <a:r>
              <a:rPr lang="en-US" altLang="zh-CN" dirty="0"/>
              <a:t>Second level</a:t>
            </a:r>
            <a:endParaRPr lang="en-US" altLang="zh-CN" dirty="0"/>
          </a:p>
          <a:p>
            <a:pPr lvl="2" indent="0"/>
            <a:r>
              <a:rPr lang="en-US" altLang="zh-CN" dirty="0"/>
              <a:t>Third level</a:t>
            </a:r>
            <a:endParaRPr lang="en-US" altLang="zh-CN" dirty="0"/>
          </a:p>
          <a:p>
            <a:pPr lvl="3" indent="0"/>
            <a:r>
              <a:rPr lang="en-US" altLang="zh-CN" dirty="0"/>
              <a:t>Fourth level</a:t>
            </a:r>
            <a:endParaRPr lang="en-US" altLang="zh-CN" dirty="0"/>
          </a:p>
          <a:p>
            <a:pPr lvl="4" indent="0"/>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lstStyle/>
          <a:p>
            <a:pPr lvl="0" fontAlgn="base"/>
            <a:endParaRPr lang="zh-CN" altLang="en-US" sz="1200" strike="noStrike" noProof="1">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lstStyle/>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511300"/>
            <a:ext cx="3808476" cy="45847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511300"/>
            <a:ext cx="3808476" cy="45847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altLang="en-US"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altLang="en-US"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altLang="en-US"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165100"/>
            <a:ext cx="1943100" cy="59309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165100"/>
            <a:ext cx="5716657" cy="59309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1026" name="矩形 1025"/>
          <p:cNvSpPr/>
          <p:nvPr/>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7" name="椭圆 1026"/>
          <p:cNvSpPr/>
          <p:nvPr/>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8" name="椭圆 1027"/>
          <p:cNvSpPr/>
          <p:nvPr/>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9" name="椭圆 1028"/>
          <p:cNvSpPr/>
          <p:nvPr/>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0" name="椭圆 1029"/>
          <p:cNvSpPr/>
          <p:nvPr/>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1" name="椭圆 1030"/>
          <p:cNvSpPr/>
          <p:nvPr/>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2" name="椭圆 1031"/>
          <p:cNvSpPr/>
          <p:nvPr/>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3" name="任意多边形 1032"/>
          <p:cNvSpPr/>
          <p:nvPr/>
        </p:nvSpPr>
        <p:spPr>
          <a:xfrm rot="10800000">
            <a:off x="0" y="0"/>
            <a:ext cx="3502025" cy="685800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lstStyle/>
          <a:p>
            <a:endParaRPr lang="zh-CN" altLang="en-US"/>
          </a:p>
        </p:txBody>
      </p:sp>
      <p:sp>
        <p:nvSpPr>
          <p:cNvPr id="1034" name="任意多边形 1033"/>
          <p:cNvSpPr/>
          <p:nvPr/>
        </p:nvSpPr>
        <p:spPr>
          <a:xfrm>
            <a:off x="0" y="0"/>
            <a:ext cx="403225" cy="146685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lstStyle/>
          <a:p>
            <a:endParaRPr lang="zh-CN" altLang="en-US"/>
          </a:p>
        </p:txBody>
      </p:sp>
      <p:sp>
        <p:nvSpPr>
          <p:cNvPr id="1035" name="任意多边形 1034"/>
          <p:cNvSpPr/>
          <p:nvPr/>
        </p:nvSpPr>
        <p:spPr>
          <a:xfrm flipV="1">
            <a:off x="0" y="0"/>
            <a:ext cx="384175" cy="1423988"/>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lstStyle/>
          <a:p>
            <a:endParaRPr lang="zh-CN" altLang="en-US"/>
          </a:p>
        </p:txBody>
      </p:sp>
      <p:sp>
        <p:nvSpPr>
          <p:cNvPr id="1036" name="直接连接符 1035"/>
          <p:cNvSpPr/>
          <p:nvPr/>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grpSp>
      <p:sp>
        <p:nvSpPr>
          <p:cNvPr id="1046" name="矩形 1045"/>
          <p:cNvSpPr/>
          <p:nvPr/>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a:p>
        </p:txBody>
      </p:sp>
      <p:sp>
        <p:nvSpPr>
          <p:cNvPr id="1047" name="矩形 1046"/>
          <p:cNvSpPr/>
          <p:nvPr/>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stStyle>
          <a:p>
            <a:pPr lvl="0" fontAlgn="base"/>
            <a:endParaRPr lang="zh-CN" altLang="en-US" strike="noStrike" noProof="1"/>
          </a:p>
        </p:txBody>
      </p:sp>
      <p:sp>
        <p:nvSpPr>
          <p:cNvPr id="1048" name="标题 1047"/>
          <p:cNvSpPr>
            <a:spLocks noGrp="1"/>
          </p:cNvSpPr>
          <p:nvPr>
            <p:ph type="title"/>
          </p:nvPr>
        </p:nvSpPr>
        <p:spPr>
          <a:xfrm>
            <a:off x="685800" y="165100"/>
            <a:ext cx="7772400" cy="1143000"/>
          </a:xfrm>
          <a:prstGeom prst="rect">
            <a:avLst/>
          </a:prstGeom>
          <a:noFill/>
          <a:ln w="9525">
            <a:noFill/>
          </a:ln>
        </p:spPr>
        <p:txBody>
          <a:bodyPr anchor="ctr"/>
          <a:lstStyle/>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685800" y="1511300"/>
            <a:ext cx="7772400" cy="4584700"/>
          </a:xfrm>
          <a:prstGeom prst="rect">
            <a:avLst/>
          </a:prstGeom>
          <a:noFill/>
          <a:ln w="9525">
            <a:noFill/>
          </a:ln>
        </p:spPr>
        <p:txBody>
          <a:bodyPr/>
          <a:lstStyle/>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a:p>
        </p:txBody>
      </p:sp>
      <p:sp>
        <p:nvSpPr>
          <p:cNvPr id="1051" name="页脚占位符 1050"/>
          <p:cNvSpPr>
            <a:spLocks noGrp="1"/>
          </p:cNvSpPr>
          <p:nvPr>
            <p:ph type="ftr" sz="quarter" idx="3"/>
          </p:nvPr>
        </p:nvSpPr>
        <p:spPr>
          <a:xfrm>
            <a:off x="3124200" y="624840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em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图片 3073" descr="try5"/>
          <p:cNvPicPr>
            <a:picLocks noChangeAspect="1"/>
          </p:cNvPicPr>
          <p:nvPr/>
        </p:nvPicPr>
        <p:blipFill>
          <a:blip r:embed="rId1"/>
          <a:stretch>
            <a:fillRect/>
          </a:stretch>
        </p:blipFill>
        <p:spPr>
          <a:xfrm>
            <a:off x="0" y="-6350"/>
            <a:ext cx="9144000" cy="6878638"/>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4097"/>
          <p:cNvSpPr>
            <a:spLocks noGrp="1"/>
          </p:cNvSpPr>
          <p:nvPr>
            <p:ph type="ctrTitle"/>
          </p:nvPr>
        </p:nvSpPr>
        <p:spPr>
          <a:xfrm>
            <a:off x="685800" y="2130425"/>
            <a:ext cx="7772400" cy="1470025"/>
          </a:xfrm>
        </p:spPr>
        <p:txBody>
          <a:bodyPr anchor="ctr"/>
          <a:lstStyle/>
          <a:p>
            <a:pPr defTabSz="914400" fontAlgn="base">
              <a:buNone/>
            </a:pPr>
            <a:r>
              <a:rPr lang="zh-CN" altLang="en-US" sz="3800" strike="noStrike" kern="1200" baseline="0" noProof="1">
                <a:latin typeface="Arial" panose="020B0604020202020204" pitchFamily="34" charset="0"/>
                <a:ea typeface="宋体" panose="02010600030101010101" pitchFamily="2" charset="-122"/>
              </a:rPr>
              <a:t>第九章</a:t>
            </a:r>
            <a:endParaRPr lang="zh-CN" altLang="en-US" sz="3800" strike="noStrike" kern="1200" baseline="0" noProof="1">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1371600" y="3886200"/>
            <a:ext cx="6400800" cy="1752600"/>
          </a:xfrm>
        </p:spPr>
        <p:txBody>
          <a:bodyPr/>
          <a:lstStyle/>
          <a:p>
            <a:pPr defTabSz="914400" fontAlgn="base">
              <a:buFont typeface="Wingdings" panose="05000000000000000000" pitchFamily="2" charset="2"/>
              <a:buNone/>
            </a:pPr>
            <a:r>
              <a:rPr lang="zh-CN" altLang="en-US" sz="3200" strike="noStrike" kern="1200" baseline="0" noProof="1">
                <a:latin typeface="Arial" panose="020B0604020202020204" pitchFamily="34" charset="0"/>
                <a:ea typeface="宋体" panose="02010600030101010101" pitchFamily="2" charset="-122"/>
              </a:rPr>
              <a:t>利率预期与套期保值: 互换、金融期货与期权</a:t>
            </a:r>
            <a:endParaRPr lang="zh-CN" altLang="en-US" sz="3200" strike="noStrike" kern="1200" baseline="0" noProof="1">
              <a:latin typeface="Arial" panose="020B0604020202020204" pitchFamily="34" charset="0"/>
              <a:ea typeface="宋体" panose="02010600030101010101" pitchFamily="2" charset="-122"/>
            </a:endParaRPr>
          </a:p>
        </p:txBody>
      </p:sp>
      <p:sp>
        <p:nvSpPr>
          <p:cNvPr id="2" name="文本框 4099"/>
          <p:cNvSpPr txBox="1"/>
          <p:nvPr/>
        </p:nvSpPr>
        <p:spPr>
          <a:xfrm>
            <a:off x="266700" y="6484938"/>
            <a:ext cx="8763000" cy="274637"/>
          </a:xfrm>
          <a:prstGeom prst="rect">
            <a:avLst/>
          </a:prstGeom>
          <a:noFill/>
          <a:ln w="9525">
            <a:noFill/>
          </a:ln>
        </p:spPr>
        <p:txBody>
          <a:bodyPr anchor="t">
            <a:spAutoFit/>
          </a:bodyPr>
          <a:lstStyle/>
          <a:p>
            <a:pPr algn="ctr" eaLnBrk="0" hangingPunct="0"/>
            <a:r>
              <a:rPr lang="en-US" altLang="zh-CN" sz="1200" b="1" i="1" dirty="0">
                <a:solidFill>
                  <a:srgbClr val="FFFFFF"/>
                </a:solidFill>
                <a:latin typeface="Book Antiqua" panose="02040602050305030304" pitchFamily="2" charset="0"/>
                <a:ea typeface="宋体" panose="02010600030101010101" pitchFamily="2" charset="-122"/>
              </a:rPr>
              <a:t>McGraw-Hill/Irwin                                                   Copyright © 2008 by The McGraw-Hill Companies, Inc. All Rights Reserved.</a:t>
            </a:r>
            <a:endParaRPr lang="en-US" altLang="zh-CN" sz="1200" b="1" i="1"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dissolve">
                                      <p:cBhvr>
                                        <p:cTn id="7"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5121"/>
          <p:cNvSpPr>
            <a:spLocks noGrp="1"/>
          </p:cNvSpPr>
          <p:nvPr>
            <p:ph type="title"/>
          </p:nvPr>
        </p:nvSpPr>
        <p:spPr>
          <a:xfrm>
            <a:off x="457200" y="274638"/>
            <a:ext cx="8229600" cy="1143000"/>
          </a:xfrm>
        </p:spPr>
        <p:txBody>
          <a:bodyPr anchor="ctr"/>
          <a:lstStyle/>
          <a:p>
            <a:pPr fontAlgn="base"/>
            <a:r>
              <a:rPr lang="zh-CN" altLang="en-US" strike="noStrike" noProof="1">
                <a:ea typeface="宋体" panose="02010600030101010101" pitchFamily="2" charset="-122"/>
                <a:sym typeface="Wingdings" panose="05000000000000000000" pitchFamily="2" charset="2"/>
              </a:rPr>
              <a:t> </a:t>
            </a:r>
            <a:r>
              <a:rPr lang="zh-CN" altLang="en-US" strike="noStrike" noProof="1">
                <a:ea typeface="宋体" panose="02010600030101010101" pitchFamily="2" charset="-122"/>
              </a:rPr>
              <a:t>学习目标 </a:t>
            </a:r>
            <a:r>
              <a:rPr lang="zh-CN" altLang="en-US" strike="noStrike" noProof="1">
                <a:ea typeface="宋体" panose="02010600030101010101" pitchFamily="2" charset="-122"/>
                <a:sym typeface="Wingdings" panose="05000000000000000000" pitchFamily="2" charset="2"/>
              </a:rPr>
              <a:t></a:t>
            </a:r>
            <a:endParaRPr lang="zh-CN" altLang="en-US" strike="noStrike" noProof="1">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457200" y="1562100"/>
            <a:ext cx="8229600" cy="4945063"/>
          </a:xfrm>
        </p:spPr>
        <p:txBody>
          <a:bodyPr/>
          <a:lstStyle/>
          <a:p>
            <a:pPr marL="342900" indent="-342900" fontAlgn="base"/>
            <a:r>
              <a:rPr lang="zh-CN" altLang="en-US" sz="2800" strike="noStrike" noProof="1">
                <a:ea typeface="宋体" panose="02010600030101010101" pitchFamily="2" charset="-122"/>
              </a:rPr>
              <a:t>了解为什么金融机构及其分析师们更经常对利率变化导致的损失进行套期保值，而不仅仅是单纯地预测利率或金融资产价格</a:t>
            </a:r>
            <a:r>
              <a:rPr lang="zh-CN" altLang="en-US" sz="2800" strike="noStrike" noProof="1">
                <a:ea typeface="宋体" panose="02010600030101010101" pitchFamily="2" charset="-122"/>
              </a:rPr>
              <a:t>的变化。</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介绍几种常用的套期保值工具，包括利率互换、金融期货和期权合约。</a:t>
            </a:r>
            <a:endParaRPr lang="zh-CN" altLang="en-US" sz="2800" strike="noStrike" noProof="1">
              <a:ea typeface="宋体" panose="02010600030101010101" pitchFamily="2" charset="-122"/>
            </a:endParaRPr>
          </a:p>
        </p:txBody>
      </p:sp>
      <p:sp>
        <p:nvSpPr>
          <p:cNvPr id="2" name="文本框 512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dissolve">
                                      <p:cBhvr>
                                        <p:cTn id="12" dur="5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6147" name="文本占位符 6146"/>
          <p:cNvSpPr>
            <a:spLocks noGrp="1"/>
          </p:cNvSpPr>
          <p:nvPr>
            <p:ph idx="1"/>
          </p:nvPr>
        </p:nvSpPr>
        <p:spPr>
          <a:xfrm>
            <a:off x="457200" y="1778000"/>
            <a:ext cx="8229600" cy="4348163"/>
          </a:xfrm>
        </p:spPr>
        <p:txBody>
          <a:bodyPr/>
          <a:lstStyle/>
          <a:p>
            <a:pPr marL="342900" indent="-342900" fontAlgn="base"/>
            <a:r>
              <a:rPr lang="zh-CN" altLang="en-US" sz="2800" strike="noStrike" noProof="1">
                <a:ea typeface="宋体" panose="02010600030101010101" pitchFamily="2" charset="-122"/>
              </a:rPr>
              <a:t>本单元分别介绍了影响利率和资产价格的重要因素。此外，还有国内外政治局势、政策变化、公司及行业动向、新证券供给以及其他因素。</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对于交易活跃的资产而言，需求与供给在不停地变化，所以投资者必须始终关注金融市场的最新</a:t>
            </a:r>
            <a:r>
              <a:rPr lang="zh-CN" altLang="en-US" sz="2800" strike="noStrike" noProof="1">
                <a:ea typeface="宋体" panose="02010600030101010101" pitchFamily="2" charset="-122"/>
              </a:rPr>
              <a:t>动态。</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本章主要关注投资者如何对冲（即套保）以规避那些由于不能预期的利率与资产价格的波动产生的风险。</a:t>
            </a:r>
            <a:endParaRPr lang="zh-CN" altLang="en-US" sz="2800" strike="noStrike" noProof="1">
              <a:ea typeface="宋体" panose="02010600030101010101" pitchFamily="2" charset="-122"/>
            </a:endParaRPr>
          </a:p>
        </p:txBody>
      </p:sp>
      <p:sp>
        <p:nvSpPr>
          <p:cNvPr id="2" name="文本框 614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dissolv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dissolve">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dissolve">
                                      <p:cBhvr>
                                        <p:cTn id="17"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7169"/>
          <p:cNvSpPr>
            <a:spLocks noGrp="1"/>
          </p:cNvSpPr>
          <p:nvPr>
            <p:ph type="title"/>
          </p:nvPr>
        </p:nvSpPr>
        <p:spPr>
          <a:xfrm>
            <a:off x="457200" y="274638"/>
            <a:ext cx="8229600" cy="1093788"/>
          </a:xfrm>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7171" name="文本占位符 7170"/>
          <p:cNvSpPr>
            <a:spLocks noGrp="1"/>
          </p:cNvSpPr>
          <p:nvPr>
            <p:ph idx="1"/>
          </p:nvPr>
        </p:nvSpPr>
        <p:spPr>
          <a:xfrm>
            <a:off x="536575" y="1571625"/>
            <a:ext cx="8216900" cy="4462463"/>
          </a:xfrm>
        </p:spPr>
        <p:txBody>
          <a:bodyPr/>
          <a:lstStyle/>
          <a:p>
            <a:pPr marL="342900" indent="-342900" fontAlgn="base"/>
            <a:r>
              <a:rPr lang="zh-CN" altLang="en-US" sz="2800" strike="noStrike" noProof="1">
                <a:ea typeface="宋体" panose="02010600030101010101" pitchFamily="2" charset="-122"/>
              </a:rPr>
              <a:t>前文已经论及资产价格与利率负相关</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其中固定收益证券尤为明显</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也许同样适用于股票的估值</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因此，影响未来利率的因素同样也影响未来资产的价格，从而影响投资者的投资组合价值。</a:t>
            </a:r>
            <a:endParaRPr lang="zh-CN" altLang="en-US" sz="2800" strike="noStrike" noProof="1">
              <a:ea typeface="宋体" panose="02010600030101010101" pitchFamily="2" charset="-122"/>
            </a:endParaRPr>
          </a:p>
        </p:txBody>
      </p:sp>
      <p:sp>
        <p:nvSpPr>
          <p:cNvPr id="2" name="文本框 717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dissolve">
                                      <p:cBhvr>
                                        <p:cTn id="10" dur="500"/>
                                        <p:tgtEl>
                                          <p:spTgt spid="717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dissolve">
                                      <p:cBhvr>
                                        <p:cTn id="13" dur="500"/>
                                        <p:tgtEl>
                                          <p:spTgt spid="717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dissolve">
                                      <p:cBhvr>
                                        <p:cTn id="18" dur="500"/>
                                        <p:tgtEl>
                                          <p:spTgt spid="7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8193"/>
          <p:cNvSpPr>
            <a:spLocks noGrp="1"/>
          </p:cNvSpPr>
          <p:nvPr>
            <p:ph type="title"/>
          </p:nvPr>
        </p:nvSpPr>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8195" name="文本占位符 8194"/>
          <p:cNvSpPr>
            <a:spLocks noGrp="1"/>
          </p:cNvSpPr>
          <p:nvPr>
            <p:ph idx="1"/>
          </p:nvPr>
        </p:nvSpPr>
        <p:spPr>
          <a:xfrm>
            <a:off x="685800" y="1905000"/>
            <a:ext cx="7772400" cy="4191000"/>
          </a:xfrm>
        </p:spPr>
        <p:txBody>
          <a:bodyPr/>
          <a:lstStyle/>
          <a:p>
            <a:pPr fontAlgn="base"/>
            <a:r>
              <a:rPr lang="zh-CN" altLang="en-US" sz="2800" strike="noStrike" noProof="1">
                <a:ea typeface="宋体" panose="02010600030101010101" pitchFamily="2" charset="-122"/>
              </a:rPr>
              <a:t>利率本质上是难</a:t>
            </a:r>
            <a:r>
              <a:rPr lang="zh-CN" altLang="en-US" sz="2800" strike="noStrike" noProof="1">
                <a:ea typeface="宋体" panose="02010600030101010101" pitchFamily="2" charset="-122"/>
              </a:rPr>
              <a:t>以预测的</a:t>
            </a:r>
            <a:endParaRPr lang="zh-CN" altLang="en-US" sz="2800" strike="noStrike" noProof="1">
              <a:ea typeface="宋体" panose="02010600030101010101" pitchFamily="2" charset="-122"/>
            </a:endParaRPr>
          </a:p>
          <a:p>
            <a:pPr algn="l" fontAlgn="base"/>
            <a:r>
              <a:rPr lang="zh-CN" altLang="en-US" sz="2800">
                <a:solidFill>
                  <a:schemeClr val="folHlink"/>
                </a:solidFill>
                <a:ea typeface="宋体" panose="02010600030101010101" pitchFamily="2" charset="-122"/>
                <a:sym typeface="+mn-ea"/>
              </a:rPr>
              <a:t>隐含利率的预测</a:t>
            </a:r>
            <a:endParaRPr lang="zh-CN" altLang="en-US" sz="2800" i="1" strike="noStrike" noProof="1">
              <a:solidFill>
                <a:schemeClr val="folHlink"/>
              </a:solidFill>
              <a:ea typeface="宋体" panose="02010600030101010101" pitchFamily="2" charset="-122"/>
            </a:endParaRPr>
          </a:p>
          <a:p>
            <a:pPr lvl="1" algn="l" fontAlgn="base"/>
            <a:r>
              <a:rPr lang="zh-CN" altLang="en-US" sz="2800">
                <a:ea typeface="宋体" panose="02010600030101010101" pitchFamily="2" charset="-122"/>
                <a:sym typeface="+mn-ea"/>
              </a:rPr>
              <a:t>从各种资产价格中找出市场的利率预期有助于预测未来利率变化</a:t>
            </a:r>
            <a:endParaRPr lang="zh-CN" altLang="en-US" sz="2800" strike="noStrike" noProof="1">
              <a:ea typeface="宋体" panose="02010600030101010101" pitchFamily="2" charset="-122"/>
            </a:endParaRPr>
          </a:p>
          <a:p>
            <a:pPr lvl="1" algn="l" fontAlgn="base"/>
            <a:r>
              <a:rPr lang="zh-CN" altLang="en-US" sz="2800">
                <a:ea typeface="宋体" panose="02010600030101010101" pitchFamily="2" charset="-122"/>
                <a:sym typeface="+mn-ea"/>
              </a:rPr>
              <a:t>隐含利率的预测就是根据金融资产价格中所包含的公众一致预期来预测未来利率</a:t>
            </a:r>
            <a:endParaRPr lang="zh-CN" altLang="en-US" sz="2800" i="1" strike="noStrike" noProof="1">
              <a:solidFill>
                <a:schemeClr val="folHlink"/>
              </a:solidFill>
              <a:ea typeface="宋体" panose="02010600030101010101" pitchFamily="2" charset="-122"/>
            </a:endParaRPr>
          </a:p>
        </p:txBody>
      </p:sp>
      <p:sp>
        <p:nvSpPr>
          <p:cNvPr id="8200" name="文本框 8200"/>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dissolve">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dissolve">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dissolve">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dissolve">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024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10243" name="文本占位符 10242"/>
          <p:cNvSpPr>
            <a:spLocks noGrp="1"/>
          </p:cNvSpPr>
          <p:nvPr>
            <p:ph idx="1"/>
          </p:nvPr>
        </p:nvSpPr>
        <p:spPr>
          <a:xfrm>
            <a:off x="368935" y="1701800"/>
            <a:ext cx="8578215" cy="4902200"/>
          </a:xfrm>
        </p:spPr>
        <p:txBody>
          <a:bodyPr/>
          <a:lstStyle/>
          <a:p>
            <a:pPr algn="l" fontAlgn="base"/>
            <a:r>
              <a:rPr lang="zh-CN" altLang="en-US" sz="2800" b="0" strike="noStrike" noProof="1">
                <a:solidFill>
                  <a:srgbClr val="FFFFFF"/>
                </a:solidFill>
                <a:ea typeface="宋体" panose="02010600030101010101" pitchFamily="2" charset="-122"/>
              </a:rPr>
              <a:t>但是，影响利率的因素众多，一致预测很困难</a:t>
            </a:r>
            <a:endParaRPr lang="zh-CN" altLang="en-US" sz="2800" b="0" strike="noStrike" noProof="1">
              <a:solidFill>
                <a:srgbClr val="FFFFFF"/>
              </a:solidFill>
              <a:ea typeface="宋体" panose="02010600030101010101" pitchFamily="2" charset="-122"/>
            </a:endParaRPr>
          </a:p>
          <a:p>
            <a:pPr algn="l" fontAlgn="base"/>
            <a:r>
              <a:rPr lang="zh-CN" altLang="en-US" sz="2800" b="0" strike="noStrike" noProof="1">
                <a:solidFill>
                  <a:srgbClr val="FFFFFF"/>
                </a:solidFill>
                <a:ea typeface="宋体" panose="02010600030101010101" pitchFamily="2" charset="-122"/>
              </a:rPr>
              <a:t>有研究认为利率变化接近于随机游走，因而是不可预测的</a:t>
            </a:r>
            <a:endParaRPr lang="zh-CN" altLang="en-US" sz="2800" b="0" strike="noStrike" noProof="1">
              <a:solidFill>
                <a:srgbClr val="FFFFFF"/>
              </a:solidFill>
              <a:ea typeface="宋体" panose="02010600030101010101" pitchFamily="2" charset="-122"/>
            </a:endParaRPr>
          </a:p>
          <a:p>
            <a:pPr algn="l" fontAlgn="base"/>
            <a:r>
              <a:rPr lang="zh-CN" altLang="en-US" sz="2800" b="0" strike="noStrike" noProof="1">
                <a:solidFill>
                  <a:srgbClr val="FFFFFF"/>
                </a:solidFill>
                <a:ea typeface="宋体" panose="02010600030101010101" pitchFamily="2" charset="-122"/>
              </a:rPr>
              <a:t>也有研究认为</a:t>
            </a:r>
            <a:endParaRPr lang="zh-CN" altLang="en-US" sz="2800" b="0" strike="noStrike" noProof="1">
              <a:solidFill>
                <a:srgbClr val="FFFFFF"/>
              </a:solidFill>
              <a:ea typeface="宋体" panose="02010600030101010101" pitchFamily="2" charset="-122"/>
            </a:endParaRPr>
          </a:p>
          <a:p>
            <a:pPr marL="742950" lvl="1" indent="-285750" fontAlgn="base"/>
            <a:r>
              <a:rPr lang="zh-CN" altLang="en-US" sz="2800" b="0" strike="noStrike" noProof="1">
                <a:ea typeface="宋体" panose="02010600030101010101" pitchFamily="2" charset="-122"/>
              </a:rPr>
              <a:t>从长期看，利率变化接近某一均值</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即利率的长期变化会回归到某个平均水平</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但短期利率波动会掩盖这一趋势</a:t>
            </a:r>
            <a:endParaRPr lang="zh-CN" altLang="en-US" sz="2800" b="0" strike="noStrike" noProof="1">
              <a:ea typeface="宋体" panose="02010600030101010101" pitchFamily="2" charset="-122"/>
            </a:endParaRPr>
          </a:p>
        </p:txBody>
      </p:sp>
      <p:sp>
        <p:nvSpPr>
          <p:cNvPr id="2" name="文本框 102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dissolve">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dissolve">
                                      <p:cBhvr>
                                        <p:cTn id="17" dur="500"/>
                                        <p:tgtEl>
                                          <p:spTgt spid="1024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243">
                                            <p:txEl>
                                              <p:pRg st="3" end="3"/>
                                            </p:txEl>
                                          </p:spTgt>
                                        </p:tgtEl>
                                        <p:attrNameLst>
                                          <p:attrName>style.visibility</p:attrName>
                                        </p:attrNameLst>
                                      </p:cBhvr>
                                      <p:to>
                                        <p:strVal val="visible"/>
                                      </p:to>
                                    </p:set>
                                    <p:animEffect transition="in" filter="dissolve">
                                      <p:cBhvr>
                                        <p:cTn id="20" dur="500"/>
                                        <p:tgtEl>
                                          <p:spTgt spid="1024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animEffect transition="in" filter="dissolve">
                                      <p:cBhvr>
                                        <p:cTn id="23" dur="500"/>
                                        <p:tgtEl>
                                          <p:spTgt spid="10243">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0243">
                                            <p:txEl>
                                              <p:pRg st="5" end="5"/>
                                            </p:txEl>
                                          </p:spTgt>
                                        </p:tgtEl>
                                        <p:attrNameLst>
                                          <p:attrName>style.visibility</p:attrName>
                                        </p:attrNameLst>
                                      </p:cBhvr>
                                      <p:to>
                                        <p:strVal val="visible"/>
                                      </p:to>
                                    </p:set>
                                    <p:animEffect transition="in" filter="dissolve">
                                      <p:cBhvr>
                                        <p:cTn id="26"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126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11267" name="文本占位符 11266"/>
          <p:cNvSpPr>
            <a:spLocks noGrp="1"/>
          </p:cNvSpPr>
          <p:nvPr>
            <p:ph idx="1"/>
          </p:nvPr>
        </p:nvSpPr>
        <p:spPr>
          <a:xfrm>
            <a:off x="304800" y="1684338"/>
            <a:ext cx="8661400" cy="4835525"/>
          </a:xfrm>
        </p:spPr>
        <p:txBody>
          <a:bodyPr/>
          <a:lstStyle/>
          <a:p>
            <a:pPr marL="342900" indent="-342900" fontAlgn="base"/>
            <a:r>
              <a:rPr lang="zh-CN" altLang="en-US" sz="2800" strike="noStrike" noProof="1">
                <a:ea typeface="宋体" panose="02010600030101010101" pitchFamily="2" charset="-122"/>
              </a:rPr>
              <a:t>金融衍生工具</a:t>
            </a:r>
            <a:endParaRPr lang="zh-CN" altLang="en-US" sz="2800" strike="noStrike" noProof="1">
              <a:ea typeface="宋体" panose="02010600030101010101" pitchFamily="2" charset="-122"/>
            </a:endParaRPr>
          </a:p>
          <a:p>
            <a:pPr marL="742950" lvl="1" indent="-285750" fontAlgn="base"/>
            <a:r>
              <a:rPr lang="zh-CN" altLang="en-US" sz="2400" strike="noStrike" noProof="1">
                <a:ea typeface="宋体" panose="02010600030101010101" pitchFamily="2" charset="-122"/>
              </a:rPr>
              <a:t>其产生在很大程度上是为了获得未来资产价格和利率的隐含预期</a:t>
            </a:r>
            <a:endParaRPr lang="zh-CN" altLang="en-US" sz="24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由衍生工具获得预期是最有效的方法之一</a:t>
            </a:r>
            <a:endParaRPr lang="zh-CN" altLang="en-US" sz="28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特别被投资组合管理者所青睐</a:t>
            </a:r>
            <a:endParaRPr lang="zh-CN" altLang="en-US" sz="24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通过同时匹配商品或金融要求权的买和卖规避利率和价格风险</a:t>
            </a:r>
            <a:endParaRPr lang="zh-CN" altLang="en-US" sz="24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主要被风险厌恶者所采用</a:t>
            </a:r>
            <a:endParaRPr lang="zh-CN" altLang="en-US" sz="24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全球</a:t>
            </a:r>
            <a:r>
              <a:rPr lang="zh-CN" altLang="en-US" sz="2400" strike="noStrike" noProof="1">
                <a:ea typeface="宋体" panose="02010600030101010101" pitchFamily="2" charset="-122"/>
              </a:rPr>
              <a:t>金融衍生品市场名义价值超过</a:t>
            </a:r>
            <a:r>
              <a:rPr lang="en-US" altLang="zh-CN" sz="2400" strike="noStrike" noProof="1">
                <a:ea typeface="宋体" panose="02010600030101010101" pitchFamily="2" charset="-122"/>
              </a:rPr>
              <a:t>1000</a:t>
            </a:r>
            <a:r>
              <a:rPr lang="zh-CN" altLang="en-US" sz="2400" strike="noStrike" noProof="1">
                <a:ea typeface="宋体" panose="02010600030101010101" pitchFamily="2" charset="-122"/>
              </a:rPr>
              <a:t>万亿美元（</a:t>
            </a:r>
            <a:r>
              <a:rPr lang="en-US" altLang="zh-CN" sz="2400" strike="noStrike" noProof="1">
                <a:ea typeface="宋体" panose="02010600030101010101" pitchFamily="2" charset="-122"/>
              </a:rPr>
              <a:t>2024</a:t>
            </a:r>
            <a:r>
              <a:rPr lang="zh-CN" altLang="en-US" sz="2400" strike="noStrike" noProof="1">
                <a:ea typeface="宋体" panose="02010600030101010101" pitchFamily="2" charset="-122"/>
              </a:rPr>
              <a:t>年）</a:t>
            </a:r>
            <a:endParaRPr lang="zh-CN" altLang="en-US" sz="24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但衍生工具的使用也是有成本的：交易成本、盈利机会</a:t>
            </a:r>
            <a:endParaRPr lang="zh-CN" altLang="en-US" sz="2400" strike="noStrike" noProof="1">
              <a:ea typeface="宋体" panose="02010600030101010101" pitchFamily="2" charset="-122"/>
            </a:endParaRPr>
          </a:p>
        </p:txBody>
      </p:sp>
      <p:sp>
        <p:nvSpPr>
          <p:cNvPr id="2" name="文本框 1126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dissolve">
                                      <p:cBhvr>
                                        <p:cTn id="10" dur="500"/>
                                        <p:tgtEl>
                                          <p:spTgt spid="1126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dissolve">
                                      <p:cBhvr>
                                        <p:cTn id="15" dur="500"/>
                                        <p:tgtEl>
                                          <p:spTgt spid="11267">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267">
                                            <p:txEl>
                                              <p:pRg st="3" end="3"/>
                                            </p:txEl>
                                          </p:spTgt>
                                        </p:tgtEl>
                                        <p:attrNameLst>
                                          <p:attrName>style.visibility</p:attrName>
                                        </p:attrNameLst>
                                      </p:cBhvr>
                                      <p:to>
                                        <p:strVal val="visible"/>
                                      </p:to>
                                    </p:set>
                                    <p:animEffect transition="in" filter="dissolve">
                                      <p:cBhvr>
                                        <p:cTn id="18" dur="500"/>
                                        <p:tgtEl>
                                          <p:spTgt spid="11267">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Effect transition="in" filter="dissolve">
                                      <p:cBhvr>
                                        <p:cTn id="21" dur="500"/>
                                        <p:tgtEl>
                                          <p:spTgt spid="11267">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267">
                                            <p:txEl>
                                              <p:pRg st="5" end="5"/>
                                            </p:txEl>
                                          </p:spTgt>
                                        </p:tgtEl>
                                        <p:attrNameLst>
                                          <p:attrName>style.visibility</p:attrName>
                                        </p:attrNameLst>
                                      </p:cBhvr>
                                      <p:to>
                                        <p:strVal val="visible"/>
                                      </p:to>
                                    </p:set>
                                    <p:animEffect transition="in" filter="dissolve">
                                      <p:cBhvr>
                                        <p:cTn id="24" dur="500"/>
                                        <p:tgtEl>
                                          <p:spTgt spid="11267">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1267">
                                            <p:txEl>
                                              <p:pRg st="6" end="6"/>
                                            </p:txEl>
                                          </p:spTgt>
                                        </p:tgtEl>
                                        <p:attrNameLst>
                                          <p:attrName>style.visibility</p:attrName>
                                        </p:attrNameLst>
                                      </p:cBhvr>
                                      <p:to>
                                        <p:strVal val="visible"/>
                                      </p:to>
                                    </p:set>
                                    <p:animEffect transition="in" filter="dissolve">
                                      <p:cBhvr>
                                        <p:cTn id="27" dur="500"/>
                                        <p:tgtEl>
                                          <p:spTgt spid="11267">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267">
                                            <p:txEl>
                                              <p:pRg st="7" end="7"/>
                                            </p:txEl>
                                          </p:spTgt>
                                        </p:tgtEl>
                                        <p:attrNameLst>
                                          <p:attrName>style.visibility</p:attrName>
                                        </p:attrNameLst>
                                      </p:cBhvr>
                                      <p:to>
                                        <p:strVal val="visible"/>
                                      </p:to>
                                    </p:set>
                                    <p:animEffect transition="in" filter="dissolve">
                                      <p:cBhvr>
                                        <p:cTn id="30" dur="500"/>
                                        <p:tgtEl>
                                          <p:spTgt spid="112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331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13315" name="文本占位符 13314"/>
          <p:cNvSpPr>
            <a:spLocks noGrp="1"/>
          </p:cNvSpPr>
          <p:nvPr>
            <p:ph idx="1"/>
          </p:nvPr>
        </p:nvSpPr>
        <p:spPr>
          <a:xfrm>
            <a:off x="457200" y="1685925"/>
            <a:ext cx="8229600" cy="4821238"/>
          </a:xfrm>
        </p:spPr>
        <p:txBody>
          <a:bodyPr/>
          <a:lstStyle/>
          <a:p>
            <a:pPr marL="342900" indent="-342900" algn="l" fontAlgn="base"/>
            <a:r>
              <a:rPr lang="zh-CN" altLang="en-US" sz="2800" strike="noStrike" noProof="1">
                <a:solidFill>
                  <a:srgbClr val="FFFF00"/>
                </a:solidFill>
                <a:ea typeface="宋体" panose="02010600030101010101" pitchFamily="2" charset="-122"/>
                <a:sym typeface="+mn-ea"/>
              </a:rPr>
              <a:t>金融衍生工具(derivatives)</a:t>
            </a:r>
            <a:endParaRPr lang="zh-CN" altLang="en-US" sz="2800" strike="noStrike" noProof="1">
              <a:solidFill>
                <a:srgbClr val="FFFF00"/>
              </a:solidFill>
              <a:ea typeface="宋体" panose="02010600030101010101" pitchFamily="2" charset="-122"/>
            </a:endParaRPr>
          </a:p>
          <a:p>
            <a:pPr marL="742950" lvl="1" indent="-285750" algn="l" fontAlgn="base"/>
            <a:r>
              <a:rPr lang="zh-CN" altLang="en-US" sz="2400" strike="noStrike" noProof="1">
                <a:ea typeface="宋体" panose="02010600030101010101" pitchFamily="2" charset="-122"/>
                <a:sym typeface="+mn-ea"/>
              </a:rPr>
              <a:t>是一种金融合约，其价值取决于一种或多种基础资产或指数。</a:t>
            </a:r>
            <a:endParaRPr lang="zh-CN" altLang="en-US" sz="2400" strike="noStrike" noProof="1">
              <a:ea typeface="宋体" panose="02010600030101010101" pitchFamily="2" charset="-122"/>
              <a:sym typeface="+mn-ea"/>
            </a:endParaRPr>
          </a:p>
          <a:p>
            <a:pPr marL="742950" lvl="1" indent="-285750" algn="l" fontAlgn="base"/>
            <a:r>
              <a:rPr lang="zh-CN" altLang="en-US" sz="2400" strike="noStrike" noProof="1">
                <a:ea typeface="宋体" panose="02010600030101010101" pitchFamily="2" charset="-122"/>
                <a:sym typeface="+mn-ea"/>
              </a:rPr>
              <a:t>合约的基本种类包括远期、期货、互换（掉期）和期权。此外还包括含有上述一种或多种特征的混合金融工具。</a:t>
            </a:r>
            <a:endParaRPr lang="zh-CN" altLang="en-US" sz="2400" strike="noStrike" noProof="1">
              <a:ea typeface="宋体" panose="02010600030101010101" pitchFamily="2" charset="-122"/>
              <a:sym typeface="+mn-ea"/>
            </a:endParaRPr>
          </a:p>
          <a:p>
            <a:pPr marL="742950" lvl="1" indent="-285750" algn="l" fontAlgn="base"/>
            <a:r>
              <a:rPr lang="zh-CN" altLang="en-US" sz="2400" strike="noStrike" noProof="1">
                <a:ea typeface="宋体" panose="02010600030101010101" pitchFamily="2" charset="-122"/>
              </a:rPr>
              <a:t>金融衍生合约可分为标准化合约和非标准化合约。标准化合约一般在交易所上市交易，如期货。非标准化合约是由交易双方自行约定合约内容，灵活性较强，比如远期协议。</a:t>
            </a:r>
            <a:endParaRPr lang="zh-CN" altLang="en-US" sz="2400" strike="noStrike" noProof="1">
              <a:ea typeface="宋体" panose="02010600030101010101" pitchFamily="2" charset="-122"/>
            </a:endParaRPr>
          </a:p>
          <a:p>
            <a:pPr marL="742950" lvl="1" indent="-285750" algn="l" fontAlgn="base"/>
            <a:r>
              <a:rPr lang="zh-CN" altLang="en-US" sz="2400" strike="noStrike" noProof="1">
                <a:ea typeface="宋体" panose="02010600030101010101" pitchFamily="2" charset="-122"/>
              </a:rPr>
              <a:t>当前市场上最重要的金融衍生工具包括利率互换、金融期货和期权合同。</a:t>
            </a:r>
            <a:endParaRPr lang="zh-CN" altLang="en-US" sz="2400" strike="noStrike" noProof="1">
              <a:ea typeface="宋体" panose="02010600030101010101" pitchFamily="2" charset="-122"/>
            </a:endParaRPr>
          </a:p>
        </p:txBody>
      </p:sp>
      <p:sp>
        <p:nvSpPr>
          <p:cNvPr id="12291" name="文本框 1331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315">
                                            <p:txEl>
                                              <p:pRg st="1" end="1"/>
                                            </p:txEl>
                                          </p:spTgt>
                                        </p:tgtEl>
                                        <p:attrNameLst>
                                          <p:attrName>style.visibility</p:attrName>
                                        </p:attrNameLst>
                                      </p:cBhvr>
                                      <p:to>
                                        <p:strVal val="visible"/>
                                      </p:to>
                                    </p:set>
                                    <p:animEffect transition="in" filter="dissolve">
                                      <p:cBhvr>
                                        <p:cTn id="10" dur="500"/>
                                        <p:tgtEl>
                                          <p:spTgt spid="133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Effect transition="in" filter="dissolve">
                                      <p:cBhvr>
                                        <p:cTn id="13" dur="500"/>
                                        <p:tgtEl>
                                          <p:spTgt spid="1331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315">
                                            <p:txEl>
                                              <p:pRg st="3" end="3"/>
                                            </p:txEl>
                                          </p:spTgt>
                                        </p:tgtEl>
                                        <p:attrNameLst>
                                          <p:attrName>style.visibility</p:attrName>
                                        </p:attrNameLst>
                                      </p:cBhvr>
                                      <p:to>
                                        <p:strVal val="visible"/>
                                      </p:to>
                                    </p:set>
                                    <p:animEffect transition="in" filter="dissolve">
                                      <p:cBhvr>
                                        <p:cTn id="16" dur="500"/>
                                        <p:tgtEl>
                                          <p:spTgt spid="1331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animEffect transition="in" filter="dissolve">
                                      <p:cBhvr>
                                        <p:cTn id="19"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3313"/>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隐含利率预测与资产价格</a:t>
            </a:r>
            <a:endParaRPr lang="zh-CN" altLang="en-US" sz="3200" strike="noStrike" noProof="1">
              <a:ea typeface="宋体" panose="02010600030101010101" pitchFamily="2" charset="-122"/>
            </a:endParaRPr>
          </a:p>
        </p:txBody>
      </p:sp>
      <p:sp>
        <p:nvSpPr>
          <p:cNvPr id="2" name="文本框 1331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5" name="文本框 4"/>
          <p:cNvSpPr txBox="1"/>
          <p:nvPr/>
        </p:nvSpPr>
        <p:spPr>
          <a:xfrm>
            <a:off x="603250" y="1654175"/>
            <a:ext cx="8218488" cy="96520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金融衍生工具(derivatives)</a:t>
            </a:r>
            <a:endParaRPr lang="zh-CN" altLang="en-US" sz="2800" noProof="1">
              <a:solidFill>
                <a:srgbClr val="FFFF00"/>
              </a:solidFill>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金融衍生工具根据基础资产不同可以分为多种类别。</a:t>
            </a:r>
            <a:endParaRPr lang="zh-CN" altLang="en-US" strike="noStrike" noProof="1"/>
          </a:p>
        </p:txBody>
      </p:sp>
      <p:pic>
        <p:nvPicPr>
          <p:cNvPr id="13316" name="图片 7"/>
          <p:cNvPicPr>
            <a:picLocks noChangeAspect="1"/>
          </p:cNvPicPr>
          <p:nvPr/>
        </p:nvPicPr>
        <p:blipFill>
          <a:blip r:embed="rId1">
            <a:lum bright="69995" contrast="-70001"/>
          </a:blip>
          <a:srcRect r="23800" b="21746"/>
          <a:stretch>
            <a:fillRect/>
          </a:stretch>
        </p:blipFill>
        <p:spPr>
          <a:xfrm>
            <a:off x="1141730" y="2749550"/>
            <a:ext cx="6080760" cy="2714625"/>
          </a:xfrm>
          <a:prstGeom prst="rect">
            <a:avLst/>
          </a:prstGeom>
          <a:noFill/>
          <a:ln w="9525">
            <a:noFill/>
          </a:ln>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ctrTitle"/>
          </p:nvPr>
        </p:nvSpPr>
        <p:spPr>
          <a:xfrm>
            <a:off x="1076325" y="422275"/>
            <a:ext cx="6858000" cy="792163"/>
          </a:xfrm>
        </p:spPr>
        <p:txBody>
          <a:bodyPr anchor="ctr"/>
          <a:lstStyle/>
          <a:p>
            <a:pPr fontAlgn="base"/>
            <a:r>
              <a:rPr lang="zh-CN" altLang="en-US" sz="3200" strike="noStrike" noProof="1">
                <a:ea typeface="宋体" panose="02010600030101010101" pitchFamily="2" charset="-122"/>
              </a:rPr>
              <a:t>货币互换</a:t>
            </a:r>
            <a:endParaRPr lang="zh-CN" altLang="en-US" sz="3200" strike="noStrike" noProof="1">
              <a:ea typeface="宋体" panose="02010600030101010101" pitchFamily="2" charset="-122"/>
            </a:endParaRPr>
          </a:p>
        </p:txBody>
      </p:sp>
      <p:sp>
        <p:nvSpPr>
          <p:cNvPr id="4" name="文本框 3"/>
          <p:cNvSpPr txBox="1"/>
          <p:nvPr/>
        </p:nvSpPr>
        <p:spPr>
          <a:xfrm>
            <a:off x="643255" y="1630680"/>
            <a:ext cx="7980680" cy="1548130"/>
          </a:xfrm>
          <a:prstGeom prst="rect">
            <a:avLst/>
          </a:prstGeom>
          <a:noFill/>
        </p:spPr>
        <p:txBody>
          <a:bodyPr wrap="square" rtlCol="0" anchor="t">
            <a:noAutofit/>
          </a:bodyPr>
          <a:lstStyle/>
          <a:p>
            <a:pPr marL="571500" lvl="1" indent="-228600" algn="l" fontAlgn="base">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课外补充</a:t>
            </a:r>
            <a:endPar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endParaRPr>
          </a:p>
          <a:p>
            <a:pPr marL="342900" lvl="1" algn="l" fontAlgn="base">
              <a:spcBef>
                <a:spcPct val="20000"/>
              </a:spcBef>
              <a:buClr>
                <a:srgbClr val="E8004D"/>
              </a:buClr>
              <a:buFont typeface="Wingdings" panose="05000000000000000000" pitchFamily="2" charset="2"/>
            </a:pPr>
            <a:r>
              <a:rPr 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假设</a:t>
            </a:r>
            <a:r>
              <a:rPr lang="en-US" alt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公司和</a:t>
            </a:r>
            <a:r>
              <a:rPr lang="en-US" alt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公司在美元市场和日元市场的筹资成本如下。</a:t>
            </a:r>
            <a:endPar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endParaRPr lang="zh-CN" altLang="en-US" sz="2800" strike="noStrike" noProof="1" dirty="0">
              <a:solidFill>
                <a:srgbClr val="FFFFFF"/>
              </a:solidFill>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2" name="表格 1"/>
          <p:cNvGraphicFramePr/>
          <p:nvPr>
            <p:custDataLst>
              <p:tags r:id="rId1"/>
            </p:custDataLst>
          </p:nvPr>
        </p:nvGraphicFramePr>
        <p:xfrm>
          <a:off x="583565" y="3021965"/>
          <a:ext cx="8100060" cy="2286000"/>
        </p:xfrm>
        <a:graphic>
          <a:graphicData uri="http://schemas.openxmlformats.org/drawingml/2006/table">
            <a:tbl>
              <a:tblPr firstRow="1" bandRow="1">
                <a:tableStyleId>{5C22544A-7EE6-4342-B048-85BDC9FD1C3A}</a:tableStyleId>
              </a:tblPr>
              <a:tblGrid>
                <a:gridCol w="2700020"/>
                <a:gridCol w="2700020"/>
                <a:gridCol w="2700020"/>
              </a:tblGrid>
              <a:tr h="457200">
                <a:tc>
                  <a:txBody>
                    <a:bodyPr/>
                    <a:p>
                      <a:pPr algn="ctr">
                        <a:buNone/>
                      </a:pPr>
                      <a:r>
                        <a:rPr lang="zh-CN" altLang="en-US" sz="2400"/>
                        <a:t>借款方</a:t>
                      </a:r>
                      <a:endParaRPr lang="zh-CN" altLang="en-US" sz="2400"/>
                    </a:p>
                  </a:txBody>
                  <a:tcPr/>
                </a:tc>
                <a:tc>
                  <a:txBody>
                    <a:bodyPr/>
                    <a:p>
                      <a:pPr algn="ctr">
                        <a:buNone/>
                      </a:pPr>
                      <a:r>
                        <a:rPr lang="zh-CN" altLang="en-US" sz="2400"/>
                        <a:t>美元借款利率</a:t>
                      </a:r>
                      <a:endParaRPr lang="zh-CN" altLang="en-US" sz="2400"/>
                    </a:p>
                  </a:txBody>
                  <a:tcPr/>
                </a:tc>
                <a:tc>
                  <a:txBody>
                    <a:bodyPr/>
                    <a:p>
                      <a:pPr algn="ctr">
                        <a:buNone/>
                      </a:pPr>
                      <a:r>
                        <a:rPr lang="zh-CN" altLang="en-US" sz="2400"/>
                        <a:t>日元借款利率</a:t>
                      </a:r>
                      <a:endParaRPr lang="zh-CN" altLang="en-US" sz="2400"/>
                    </a:p>
                  </a:txBody>
                  <a:tcPr/>
                </a:tc>
              </a:tr>
              <a:tr h="457200">
                <a:tc>
                  <a:txBody>
                    <a:bodyPr/>
                    <a:p>
                      <a:pPr algn="ctr">
                        <a:buNone/>
                      </a:pPr>
                      <a:r>
                        <a:rPr lang="en-US" altLang="zh-CN" sz="2400"/>
                        <a:t>A</a:t>
                      </a:r>
                      <a:r>
                        <a:rPr lang="zh-CN" altLang="en-US" sz="2400"/>
                        <a:t>公司</a:t>
                      </a:r>
                      <a:endParaRPr lang="zh-CN" altLang="en-US" sz="2400"/>
                    </a:p>
                  </a:txBody>
                  <a:tcPr/>
                </a:tc>
                <a:tc>
                  <a:txBody>
                    <a:bodyPr/>
                    <a:p>
                      <a:pPr algn="ctr">
                        <a:buNone/>
                      </a:pPr>
                      <a:r>
                        <a:rPr lang="en-US" altLang="zh-CN" sz="2400"/>
                        <a:t>8.50%</a:t>
                      </a:r>
                      <a:endParaRPr lang="en-US" altLang="zh-CN" sz="2400"/>
                    </a:p>
                  </a:txBody>
                  <a:tcPr/>
                </a:tc>
                <a:tc>
                  <a:txBody>
                    <a:bodyPr/>
                    <a:p>
                      <a:pPr algn="ctr">
                        <a:buNone/>
                      </a:pPr>
                      <a:r>
                        <a:rPr lang="en-US" altLang="zh-CN" sz="2400"/>
                        <a:t>6.00%</a:t>
                      </a:r>
                      <a:endParaRPr lang="en-US" altLang="zh-CN" sz="2400"/>
                    </a:p>
                  </a:txBody>
                  <a:tcPr/>
                </a:tc>
              </a:tr>
              <a:tr h="457200">
                <a:tc>
                  <a:txBody>
                    <a:bodyPr/>
                    <a:p>
                      <a:pPr algn="ctr">
                        <a:buNone/>
                      </a:pPr>
                      <a:r>
                        <a:rPr lang="en-US" altLang="zh-CN" sz="2400"/>
                        <a:t>B</a:t>
                      </a:r>
                      <a:r>
                        <a:rPr lang="zh-CN" altLang="en-US" sz="2400"/>
                        <a:t>公司</a:t>
                      </a:r>
                      <a:endParaRPr lang="zh-CN" altLang="en-US" sz="2400"/>
                    </a:p>
                  </a:txBody>
                  <a:tcPr/>
                </a:tc>
                <a:tc>
                  <a:txBody>
                    <a:bodyPr/>
                    <a:p>
                      <a:pPr algn="ctr">
                        <a:buNone/>
                      </a:pPr>
                      <a:r>
                        <a:rPr lang="en-US" altLang="zh-CN" sz="2400"/>
                        <a:t>10.50%</a:t>
                      </a:r>
                      <a:endParaRPr lang="en-US" altLang="zh-CN" sz="2400"/>
                    </a:p>
                  </a:txBody>
                  <a:tcPr/>
                </a:tc>
                <a:tc>
                  <a:txBody>
                    <a:bodyPr/>
                    <a:p>
                      <a:pPr algn="ctr">
                        <a:buNone/>
                      </a:pPr>
                      <a:r>
                        <a:rPr lang="en-US" altLang="zh-CN" sz="2400"/>
                        <a:t>6.50%</a:t>
                      </a:r>
                      <a:endParaRPr lang="en-US" altLang="zh-CN" sz="2400"/>
                    </a:p>
                  </a:txBody>
                  <a:tcPr/>
                </a:tc>
              </a:tr>
              <a:tr h="457200">
                <a:tc>
                  <a:txBody>
                    <a:bodyPr/>
                    <a:p>
                      <a:pPr algn="ctr">
                        <a:buNone/>
                      </a:pPr>
                      <a:r>
                        <a:rPr lang="zh-CN" altLang="en-US" sz="2400"/>
                        <a:t>成本差异</a:t>
                      </a:r>
                      <a:endParaRPr lang="zh-CN" altLang="en-US" sz="2400"/>
                    </a:p>
                  </a:txBody>
                  <a:tcPr/>
                </a:tc>
                <a:tc>
                  <a:txBody>
                    <a:bodyPr/>
                    <a:p>
                      <a:pPr algn="ctr">
                        <a:buNone/>
                      </a:pPr>
                      <a:r>
                        <a:rPr lang="en-US" altLang="zh-CN" sz="2400"/>
                        <a:t>2%</a:t>
                      </a:r>
                      <a:endParaRPr lang="en-US" altLang="zh-CN" sz="2400"/>
                    </a:p>
                  </a:txBody>
                  <a:tcPr/>
                </a:tc>
                <a:tc>
                  <a:txBody>
                    <a:bodyPr/>
                    <a:p>
                      <a:pPr algn="ctr">
                        <a:buNone/>
                      </a:pPr>
                      <a:r>
                        <a:rPr lang="en-US" altLang="zh-CN" sz="2400"/>
                        <a:t>0.5%</a:t>
                      </a:r>
                      <a:endParaRPr lang="en-US" altLang="zh-CN" sz="2400"/>
                    </a:p>
                  </a:txBody>
                  <a:tcPr/>
                </a:tc>
              </a:tr>
              <a:tr h="457200">
                <a:tc>
                  <a:txBody>
                    <a:bodyPr/>
                    <a:p>
                      <a:pPr algn="ctr">
                        <a:buNone/>
                      </a:pPr>
                      <a:r>
                        <a:rPr lang="zh-CN" altLang="en-US" sz="2400"/>
                        <a:t>比较优势</a:t>
                      </a:r>
                      <a:endParaRPr lang="zh-CN" altLang="en-US" sz="2400"/>
                    </a:p>
                  </a:txBody>
                  <a:tcPr/>
                </a:tc>
                <a:tc>
                  <a:txBody>
                    <a:bodyPr/>
                    <a:p>
                      <a:pPr algn="ctr">
                        <a:buNone/>
                      </a:pPr>
                      <a:r>
                        <a:rPr lang="en-US" altLang="zh-CN" sz="2400"/>
                        <a:t>A</a:t>
                      </a:r>
                      <a:r>
                        <a:rPr lang="zh-CN" altLang="en-US" sz="2400"/>
                        <a:t>公司</a:t>
                      </a:r>
                      <a:endParaRPr lang="zh-CN" altLang="en-US" sz="2400"/>
                    </a:p>
                  </a:txBody>
                  <a:tcPr/>
                </a:tc>
                <a:tc>
                  <a:txBody>
                    <a:bodyPr/>
                    <a:p>
                      <a:pPr algn="ctr">
                        <a:buNone/>
                      </a:pPr>
                      <a:r>
                        <a:rPr lang="en-US" altLang="zh-CN" sz="2400"/>
                        <a:t>B</a:t>
                      </a:r>
                      <a:r>
                        <a:rPr lang="zh-CN" altLang="en-US" sz="2400"/>
                        <a:t>公司</a:t>
                      </a:r>
                      <a:endParaRPr lang="zh-CN" altLang="en-US" sz="2400"/>
                    </a:p>
                  </a:txBody>
                  <a:tcPr/>
                </a:tc>
              </a:tr>
            </a:tbl>
          </a:graphicData>
        </a:graphic>
      </p:graphicFrame>
      <p:sp>
        <p:nvSpPr>
          <p:cNvPr id="3" name="文本框 2"/>
          <p:cNvSpPr txBox="1"/>
          <p:nvPr/>
        </p:nvSpPr>
        <p:spPr>
          <a:xfrm>
            <a:off x="792798" y="5387658"/>
            <a:ext cx="7980363" cy="2331720"/>
          </a:xfrm>
          <a:prstGeom prst="rect">
            <a:avLst/>
          </a:prstGeom>
          <a:noFill/>
        </p:spPr>
        <p:txBody>
          <a:bodyPr wrap="square" rtlCol="0" anchor="t">
            <a:spAutoFit/>
          </a:bodyPr>
          <a:lstStyle/>
          <a:p>
            <a:pPr marL="0" indent="0">
              <a:lnSpc>
                <a:spcPct val="100000"/>
              </a:lnSpc>
              <a:spcAft>
                <a:spcPts val="0"/>
              </a:spcAft>
              <a:buNone/>
            </a:pPr>
            <a:r>
              <a:rPr 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假设</a:t>
            </a:r>
            <a:r>
              <a:rPr lang="en-US" alt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公司需要筹措日元资金，</a:t>
            </a:r>
            <a:r>
              <a:rPr lang="en-US" altLang="zh-CN"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公司需要筹措美元资金，由于比较优势与需求错位，于是通过签订货币互换协议来完成此交易。</a:t>
            </a:r>
            <a:endParaRPr lang="zh-CN" altLang="en-US" sz="28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endParaRPr>
          </a:p>
          <a:p>
            <a:pPr marL="0" indent="0">
              <a:lnSpc>
                <a:spcPct val="100000"/>
              </a:lnSpc>
              <a:spcAft>
                <a:spcPts val="0"/>
              </a:spcAft>
              <a:buNone/>
            </a:pPr>
            <a:endParaRPr lang="zh-CN" altLang="en-US" sz="2800" dirty="0">
              <a:latin typeface="宋体" panose="02010600030101010101" pitchFamily="2" charset="-122"/>
              <a:ea typeface="宋体" panose="02010600030101010101" pitchFamily="2" charset="-122"/>
              <a:cs typeface="宋体" panose="02010600030101010101" pitchFamily="2" charset="-122"/>
              <a:sym typeface="+mn-ea"/>
            </a:endParaRPr>
          </a:p>
          <a:p>
            <a:pPr marL="571500" lvl="1" indent="-228600" algn="l" fontAlgn="base">
              <a:spcBef>
                <a:spcPct val="20000"/>
              </a:spcBef>
              <a:buClr>
                <a:srgbClr val="E8004D"/>
              </a:buClr>
              <a:buFont typeface="Wingdings" panose="05000000000000000000" pitchFamily="2" charset="2"/>
              <a:buChar char="ù"/>
            </a:pPr>
            <a:endParaRPr lang="zh-CN" altLang="en-US" sz="2800" strike="noStrike" noProof="1" dirty="0">
              <a:solidFill>
                <a:srgbClr val="FFFFFF"/>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ctrTitle"/>
          </p:nvPr>
        </p:nvSpPr>
        <p:spPr>
          <a:xfrm>
            <a:off x="1076325" y="422275"/>
            <a:ext cx="6858000" cy="792163"/>
          </a:xfrm>
        </p:spPr>
        <p:txBody>
          <a:bodyPr anchor="ctr"/>
          <a:lstStyle/>
          <a:p>
            <a:pPr fontAlgn="base"/>
            <a:r>
              <a:rPr lang="zh-CN" altLang="en-US" sz="3200" strike="noStrike" noProof="1">
                <a:ea typeface="宋体" panose="02010600030101010101" pitchFamily="2" charset="-122"/>
              </a:rPr>
              <a:t>货币互换</a:t>
            </a:r>
            <a:endParaRPr lang="zh-CN" altLang="en-US" sz="3200" strike="noStrike" noProof="1">
              <a:ea typeface="宋体" panose="02010600030101010101" pitchFamily="2" charset="-122"/>
            </a:endParaRPr>
          </a:p>
        </p:txBody>
      </p:sp>
      <p:sp>
        <p:nvSpPr>
          <p:cNvPr id="4" name="文本框 3"/>
          <p:cNvSpPr txBox="1"/>
          <p:nvPr/>
        </p:nvSpPr>
        <p:spPr>
          <a:xfrm>
            <a:off x="642938" y="1630363"/>
            <a:ext cx="7980363" cy="521970"/>
          </a:xfrm>
          <a:prstGeom prst="rect">
            <a:avLst/>
          </a:prstGeom>
          <a:noFill/>
        </p:spPr>
        <p:txBody>
          <a:bodyPr wrap="square" rtlCol="0" anchor="t">
            <a:spAutoFit/>
          </a:bodyPr>
          <a:lstStyle/>
          <a:p>
            <a:pPr marL="571500" lvl="1" indent="-228600" algn="l" fontAlgn="base">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课外补充</a:t>
            </a:r>
            <a:endParaRPr lang="zh-CN" altLang="en-US" sz="2800" strike="noStrike" noProof="1" dirty="0">
              <a:solidFill>
                <a:srgbClr val="FFFFFF"/>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594360" y="2420620"/>
            <a:ext cx="8077835" cy="2974340"/>
          </a:xfrm>
          <a:prstGeom prst="rect">
            <a:avLst/>
          </a:prstGeom>
          <a:noFill/>
        </p:spPr>
        <p:txBody>
          <a:bodyPr wrap="square" rtlCol="0" anchor="t">
            <a:noAutofit/>
          </a:bodyPr>
          <a:p>
            <a:pPr marL="0" indent="0" fontAlgn="auto">
              <a:lnSpc>
                <a:spcPct val="100000"/>
              </a:lnSpc>
              <a:spcBef>
                <a:spcPts val="600"/>
              </a:spcBef>
              <a:spcAft>
                <a:spcPts val="600"/>
              </a:spcAft>
              <a:buNone/>
            </a:pP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：支付美元固定利率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8.50%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，支付给互换银行日元固定利率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5.20%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，从互换银行收到美元固定利率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8.5%</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。所以</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每年节约</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0.80%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6.00%-5.2%</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endParaRPr>
          </a:p>
          <a:p>
            <a:pPr marL="0" indent="0" fontAlgn="auto">
              <a:lnSpc>
                <a:spcPct val="100000"/>
              </a:lnSpc>
              <a:spcBef>
                <a:spcPts val="600"/>
              </a:spcBef>
              <a:spcAft>
                <a:spcPts val="600"/>
              </a:spcAft>
              <a:buNone/>
            </a:pP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：支付日元固定利率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6.50%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，支付给互换银行美元固定利率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，从互换银行收到日元固定利率</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6.50%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。所以</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每年节约</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0.50%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10.50%-10%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endParaRPr>
          </a:p>
          <a:p>
            <a:pPr marL="0" indent="0" fontAlgn="auto">
              <a:lnSpc>
                <a:spcPct val="100000"/>
              </a:lnSpc>
              <a:spcBef>
                <a:spcPts val="600"/>
              </a:spcBef>
              <a:spcAft>
                <a:spcPts val="600"/>
              </a:spcAft>
              <a:buNone/>
            </a:pP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互换银行：美元资金市场上收到</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利率，向</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8.50%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的利率，赚取</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的利差；日元资金市场上收到</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5.20%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利率，向</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支付</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6.50%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的利率，损失</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1.30%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的利差；总收益为</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0.20%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的利差（</a:t>
            </a:r>
            <a:r>
              <a:rPr lang="en-US" altLang="zh-CN"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1.50%-1.30%</a:t>
            </a:r>
            <a:r>
              <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dirty="0">
              <a:solidFill>
                <a:srgbClr val="FFFFFF"/>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ctrTitle"/>
          </p:nvPr>
        </p:nvSpPr>
        <p:spPr>
          <a:xfrm>
            <a:off x="1076325" y="422275"/>
            <a:ext cx="6858000" cy="792163"/>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sp>
        <p:nvSpPr>
          <p:cNvPr id="4" name="文本框 3"/>
          <p:cNvSpPr txBox="1"/>
          <p:nvPr/>
        </p:nvSpPr>
        <p:spPr>
          <a:xfrm>
            <a:off x="642938" y="1630363"/>
            <a:ext cx="7980363" cy="3881438"/>
          </a:xfrm>
          <a:prstGeom prst="rect">
            <a:avLst/>
          </a:prstGeom>
          <a:noFill/>
        </p:spPr>
        <p:txBody>
          <a:bodyPr wrap="square" rtlCol="0" anchor="t">
            <a:spAutoFit/>
          </a:bodyPr>
          <a:lstStyle/>
          <a:p>
            <a:pPr marL="228600" indent="-2286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利率互换的产生背景</a:t>
            </a:r>
            <a:endParaRPr lang="zh-CN" altLang="en-US" sz="2800"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出现于</a:t>
            </a:r>
            <a:r>
              <a:rPr lang="en-US" altLang="zh-CN"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20</a:t>
            </a: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世纪</a:t>
            </a:r>
            <a:r>
              <a:rPr lang="en-US" altLang="zh-CN"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80</a:t>
            </a: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年代欧洲货币市场</a:t>
            </a:r>
            <a:endParaRPr lang="zh-CN" altLang="en-US" sz="2800" strike="noStrike"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大型跨国银行具有极高信用等级，因而具有极低的固定利率长期借款优势</a:t>
            </a:r>
            <a:endParaRPr lang="zh-CN" altLang="en-US" sz="2800" strike="noStrike"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但拥有大量短期流动性资产，希望获得短期浮动利率负债与资产匹配</a:t>
            </a:r>
            <a:endParaRPr lang="zh-CN" altLang="en-US" sz="2800" strike="noStrike"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它们决定出售这种低成本融入长期资金的优势并换取所需要的短期浮动利率资金</a:t>
            </a:r>
            <a:endParaRPr lang="zh-CN" altLang="en-US" sz="2800" strike="noStrike" noProof="1"/>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title"/>
          </p:nvPr>
        </p:nvSpPr>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sp>
        <p:nvSpPr>
          <p:cNvPr id="14339" name="文本占位符 14338"/>
          <p:cNvSpPr>
            <a:spLocks noGrp="1"/>
          </p:cNvSpPr>
          <p:nvPr>
            <p:ph idx="1"/>
          </p:nvPr>
        </p:nvSpPr>
        <p:spPr>
          <a:xfrm>
            <a:off x="685800" y="1511300"/>
            <a:ext cx="8002588" cy="5210175"/>
          </a:xfrm>
        </p:spPr>
        <p:txBody>
          <a:bodyPr/>
          <a:lstStyle/>
          <a:p>
            <a:pPr fontAlgn="base"/>
            <a:r>
              <a:rPr lang="zh-CN" altLang="en-US" sz="2800" strike="noStrike" noProof="1">
                <a:solidFill>
                  <a:schemeClr val="folHlink"/>
                </a:solidFill>
                <a:ea typeface="宋体" panose="02010600030101010101" pitchFamily="2" charset="-122"/>
              </a:rPr>
              <a:t>利率互换的策略</a:t>
            </a:r>
            <a:endParaRPr lang="zh-CN" altLang="en-US" sz="2800" strike="noStrike" noProof="1">
              <a:ea typeface="宋体" panose="02010600030101010101" pitchFamily="2" charset="-122"/>
            </a:endParaRPr>
          </a:p>
          <a:p>
            <a:pPr lvl="1" fontAlgn="base"/>
            <a:r>
              <a:rPr lang="zh-CN" altLang="en-US" sz="2400" b="0" strike="noStrike" noProof="1">
                <a:ea typeface="宋体" panose="02010600030101010101" pitchFamily="2" charset="-122"/>
              </a:rPr>
              <a:t>两个不同信用等级或市场地位的参与公司分别从不同贷款人处借入相同金额的长期和短期资金</a:t>
            </a:r>
            <a:endParaRPr lang="zh-CN" altLang="en-US" sz="2400" b="0" strike="noStrike" noProof="1">
              <a:ea typeface="宋体" panose="02010600030101010101" pitchFamily="2" charset="-122"/>
            </a:endParaRPr>
          </a:p>
          <a:p>
            <a:pPr lvl="1" fontAlgn="base"/>
            <a:r>
              <a:rPr lang="zh-CN" altLang="en-US" sz="2400" b="0" strike="noStrike" noProof="1">
                <a:ea typeface="宋体" panose="02010600030101010101" pitchFamily="2" charset="-122"/>
              </a:rPr>
              <a:t>在合同约定的期限内交换应付利息</a:t>
            </a:r>
            <a:endParaRPr lang="zh-CN" altLang="en-US" sz="2400" b="0" strike="noStrike" noProof="1">
              <a:ea typeface="宋体" panose="02010600030101010101" pitchFamily="2" charset="-122"/>
            </a:endParaRPr>
          </a:p>
          <a:p>
            <a:pPr lvl="1" fontAlgn="base"/>
            <a:r>
              <a:rPr lang="zh-CN" altLang="en-US" sz="2400" b="0" strike="noStrike" noProof="1">
                <a:ea typeface="宋体" panose="02010600030101010101" pitchFamily="2" charset="-122"/>
              </a:rPr>
              <a:t>实际上每家公司帮助支付另一公司应付的全部或部分利息</a:t>
            </a:r>
            <a:endParaRPr lang="zh-CN" altLang="en-US" sz="2400" b="0" strike="noStrike" noProof="1">
              <a:ea typeface="宋体" panose="02010600030101010101" pitchFamily="2" charset="-122"/>
            </a:endParaRPr>
          </a:p>
          <a:p>
            <a:pPr lvl="1" fontAlgn="base"/>
            <a:r>
              <a:rPr lang="zh-CN" altLang="en-US" sz="2400" b="0" strike="noStrike" noProof="1">
                <a:ea typeface="宋体" panose="02010600030101010101" pitchFamily="2" charset="-122"/>
              </a:rPr>
              <a:t>结果同时降低了两家公司的利息支出</a:t>
            </a:r>
            <a:endParaRPr lang="zh-CN" altLang="en-US" sz="2400" b="0" strike="noStrike" noProof="1">
              <a:ea typeface="宋体" panose="02010600030101010101" pitchFamily="2" charset="-122"/>
            </a:endParaRPr>
          </a:p>
          <a:p>
            <a:pPr lvl="1" fontAlgn="base"/>
            <a:r>
              <a:rPr lang="zh-CN" altLang="en-US" sz="2400" b="0" strike="noStrike" noProof="1">
                <a:ea typeface="宋体" panose="02010600030101010101" pitchFamily="2" charset="-122"/>
              </a:rPr>
              <a:t>并且使参与公司都更好地实现了资产和负债期限的匹配</a:t>
            </a:r>
            <a:endParaRPr lang="zh-CN" altLang="en-US" sz="2400" b="0" strike="noStrike" noProof="1">
              <a:ea typeface="宋体" panose="02010600030101010101" pitchFamily="2" charset="-122"/>
            </a:endParaRPr>
          </a:p>
          <a:p>
            <a:pPr lvl="1" fontAlgn="base"/>
            <a:r>
              <a:rPr lang="zh-CN" altLang="en-US" sz="2400" b="0" strike="noStrike" noProof="1">
                <a:ea typeface="宋体" panose="02010600030101010101" pitchFamily="2" charset="-122"/>
              </a:rPr>
              <a:t>大部分的名义互换金额在2500万美元到1亿美元之间</a:t>
            </a:r>
            <a:endParaRPr lang="zh-CN" altLang="en-US" sz="2400" b="0" strike="noStrike" noProof="1">
              <a:ea typeface="宋体" panose="02010600030101010101" pitchFamily="2" charset="-122"/>
            </a:endParaRPr>
          </a:p>
        </p:txBody>
      </p:sp>
      <p:sp>
        <p:nvSpPr>
          <p:cNvPr id="15363" name="文本框 143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dissolve">
                                      <p:cBhvr>
                                        <p:cTn id="7" dur="500"/>
                                        <p:tgtEl>
                                          <p:spTgt spid="143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dissolve">
                                      <p:cBhvr>
                                        <p:cTn id="10" dur="500"/>
                                        <p:tgtEl>
                                          <p:spTgt spid="143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dissolve">
                                      <p:cBhvr>
                                        <p:cTn id="13" dur="500"/>
                                        <p:tgtEl>
                                          <p:spTgt spid="143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dissolve">
                                      <p:cBhvr>
                                        <p:cTn id="16" dur="500"/>
                                        <p:tgtEl>
                                          <p:spTgt spid="143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Effect transition="in" filter="dissolve">
                                      <p:cBhvr>
                                        <p:cTn id="19" dur="500"/>
                                        <p:tgtEl>
                                          <p:spTgt spid="1433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dissolve">
                                      <p:cBhvr>
                                        <p:cTn id="22" dur="500"/>
                                        <p:tgtEl>
                                          <p:spTgt spid="1433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4339">
                                            <p:txEl>
                                              <p:pRg st="6" end="6"/>
                                            </p:txEl>
                                          </p:spTgt>
                                        </p:tgtEl>
                                        <p:attrNameLst>
                                          <p:attrName>style.visibility</p:attrName>
                                        </p:attrNameLst>
                                      </p:cBhvr>
                                      <p:to>
                                        <p:strVal val="visible"/>
                                      </p:to>
                                    </p:set>
                                    <p:animEffect transition="in" filter="dissolve">
                                      <p:cBhvr>
                                        <p:cTn id="25" dur="5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536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pic>
        <p:nvPicPr>
          <p:cNvPr id="15363" name="图片 15362"/>
          <p:cNvPicPr>
            <a:picLocks noChangeAspect="1"/>
          </p:cNvPicPr>
          <p:nvPr/>
        </p:nvPicPr>
        <p:blipFill>
          <a:blip r:embed="rId1"/>
          <a:stretch>
            <a:fillRect/>
          </a:stretch>
        </p:blipFill>
        <p:spPr>
          <a:xfrm>
            <a:off x="228600" y="1587500"/>
            <a:ext cx="8915400" cy="4833938"/>
          </a:xfrm>
          <a:prstGeom prst="rect">
            <a:avLst/>
          </a:prstGeom>
          <a:noFill/>
          <a:ln w="9525">
            <a:noFill/>
          </a:ln>
        </p:spPr>
      </p:pic>
      <p:sp>
        <p:nvSpPr>
          <p:cNvPr id="16387" name="文本框 1536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up)">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638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pic>
        <p:nvPicPr>
          <p:cNvPr id="16388" name="图片 16387"/>
          <p:cNvPicPr>
            <a:picLocks noChangeAspect="1"/>
          </p:cNvPicPr>
          <p:nvPr/>
        </p:nvPicPr>
        <p:blipFill>
          <a:blip r:embed="rId1"/>
          <a:stretch>
            <a:fillRect/>
          </a:stretch>
        </p:blipFill>
        <p:spPr>
          <a:xfrm>
            <a:off x="273050" y="2016125"/>
            <a:ext cx="8766175" cy="3317875"/>
          </a:xfrm>
          <a:prstGeom prst="rect">
            <a:avLst/>
          </a:prstGeom>
          <a:noFill/>
          <a:ln w="9525">
            <a:noFill/>
          </a:ln>
        </p:spPr>
      </p:pic>
      <p:sp>
        <p:nvSpPr>
          <p:cNvPr id="17411" name="文本框 1638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wipe(up)">
                                      <p:cBhvr>
                                        <p:cTn id="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740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sp>
        <p:nvSpPr>
          <p:cNvPr id="17411" name="文本占位符 17410"/>
          <p:cNvSpPr>
            <a:spLocks noGrp="1"/>
          </p:cNvSpPr>
          <p:nvPr>
            <p:ph idx="1"/>
          </p:nvPr>
        </p:nvSpPr>
        <p:spPr>
          <a:xfrm>
            <a:off x="457200" y="1816100"/>
            <a:ext cx="8229600" cy="4310063"/>
          </a:xfrm>
        </p:spPr>
        <p:txBody>
          <a:bodyPr/>
          <a:lstStyle/>
          <a:p>
            <a:pPr algn="l" fontAlgn="base"/>
            <a:r>
              <a:rPr lang="zh-CN" altLang="en-US" sz="2800" strike="noStrike" noProof="1">
                <a:solidFill>
                  <a:schemeClr val="folHlink"/>
                </a:solidFill>
                <a:ea typeface="宋体" panose="02010600030101010101" pitchFamily="2" charset="-122"/>
                <a:sym typeface="+mn-ea"/>
              </a:rPr>
              <a:t>利率互换的利益来源</a:t>
            </a:r>
            <a:endParaRPr lang="zh-CN" altLang="en-US" sz="2800" strike="noStrike" noProof="1">
              <a:ea typeface="宋体" panose="02010600030101010101" pitchFamily="2" charset="-122"/>
            </a:endParaRPr>
          </a:p>
          <a:p>
            <a:pPr lvl="1" algn="l" fontAlgn="base"/>
            <a:r>
              <a:rPr lang="zh-CN" altLang="en-US" sz="2800" b="0" strike="noStrike" noProof="1">
                <a:ea typeface="宋体" panose="02010600030101010101" pitchFamily="2" charset="-122"/>
                <a:sym typeface="+mn-ea"/>
              </a:rPr>
              <a:t>与违约风险有关的长期资本市场利差（即质量价差）一般比短期货币市场价差更大</a:t>
            </a:r>
            <a:endParaRPr lang="zh-CN" altLang="en-US" sz="2800" b="0" strike="noStrike" noProof="1">
              <a:ea typeface="宋体" panose="02010600030101010101" pitchFamily="2" charset="-122"/>
            </a:endParaRPr>
          </a:p>
          <a:p>
            <a:pPr lvl="1" algn="l" fontAlgn="base"/>
            <a:r>
              <a:rPr lang="zh-CN" altLang="en-US" sz="2800" b="0" strike="noStrike" noProof="1">
                <a:ea typeface="宋体" panose="02010600030101010101" pitchFamily="2" charset="-122"/>
                <a:sym typeface="+mn-ea"/>
              </a:rPr>
              <a:t>高信用等级公司具有长期固定利率融资优势</a:t>
            </a:r>
            <a:endParaRPr lang="zh-CN" altLang="en-US" sz="2800" b="0" strike="noStrike" noProof="1">
              <a:ea typeface="宋体" panose="02010600030101010101" pitchFamily="2" charset="-122"/>
            </a:endParaRPr>
          </a:p>
          <a:p>
            <a:pPr lvl="1" algn="l" fontAlgn="base"/>
            <a:r>
              <a:rPr lang="zh-CN" altLang="en-US" sz="2800" b="0" strike="noStrike" noProof="1">
                <a:ea typeface="宋体" panose="02010600030101010101" pitchFamily="2" charset="-122"/>
                <a:sym typeface="+mn-ea"/>
              </a:rPr>
              <a:t>低信用等级公司相对具有短期浮动利率融资优势</a:t>
            </a:r>
            <a:endParaRPr lang="zh-CN" altLang="en-US" sz="2800" b="0" strike="noStrike" noProof="1">
              <a:ea typeface="宋体" panose="02010600030101010101" pitchFamily="2" charset="-122"/>
            </a:endParaRPr>
          </a:p>
          <a:p>
            <a:pPr lvl="1" algn="l" fontAlgn="base"/>
            <a:r>
              <a:rPr lang="zh-CN" altLang="en-US" sz="2800" b="0" strike="noStrike" noProof="1">
                <a:ea typeface="宋体" panose="02010600030101010101" pitchFamily="2" charset="-122"/>
                <a:sym typeface="+mn-ea"/>
              </a:rPr>
              <a:t>利率互换使双方各自发挥融资优势并通过互换获得融资成本的节约</a:t>
            </a:r>
            <a:endParaRPr lang="zh-CN" altLang="en-US" b="0" strike="noStrike" noProof="1">
              <a:ea typeface="宋体" panose="02010600030101010101" pitchFamily="2" charset="-122"/>
            </a:endParaRPr>
          </a:p>
        </p:txBody>
      </p:sp>
      <p:sp>
        <p:nvSpPr>
          <p:cNvPr id="18435" name="文本框 1741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dissolve">
                                      <p:cBhvr>
                                        <p:cTn id="10" dur="500"/>
                                        <p:tgtEl>
                                          <p:spTgt spid="174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dissolve">
                                      <p:cBhvr>
                                        <p:cTn id="13" dur="500"/>
                                        <p:tgtEl>
                                          <p:spTgt spid="1741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dissolve">
                                      <p:cBhvr>
                                        <p:cTn id="16" dur="500"/>
                                        <p:tgtEl>
                                          <p:spTgt spid="1741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Effect transition="in" filter="dissolve">
                                      <p:cBhvr>
                                        <p:cTn id="19"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ea typeface="宋体" panose="02010600030101010101" pitchFamily="2" charset="-122"/>
                <a:sym typeface="+mn-ea"/>
              </a:rPr>
              <a:t>利率互换</a:t>
            </a:r>
            <a:endParaRPr lang="zh-CN" altLang="en-US"/>
          </a:p>
        </p:txBody>
      </p:sp>
      <p:sp>
        <p:nvSpPr>
          <p:cNvPr id="3" name="内容占位符 2"/>
          <p:cNvSpPr>
            <a:spLocks noGrp="1"/>
          </p:cNvSpPr>
          <p:nvPr>
            <p:ph idx="1"/>
          </p:nvPr>
        </p:nvSpPr>
        <p:spPr/>
        <p:txBody>
          <a:bodyPr/>
          <a:p>
            <a:r>
              <a:rPr lang="zh-CN" altLang="en-US" sz="2400"/>
              <a:t>假设A公司和B公司需要1000万美元贷款，各自利率及比较优势如下。</a:t>
            </a:r>
            <a:endParaRPr lang="zh-CN" altLang="en-US" sz="2400"/>
          </a:p>
          <a:p>
            <a:endParaRPr lang="zh-CN" altLang="en-US" sz="2400"/>
          </a:p>
          <a:p>
            <a:endParaRPr lang="zh-CN" altLang="en-US" sz="2400"/>
          </a:p>
          <a:p>
            <a:endParaRPr lang="zh-CN" altLang="en-US" sz="2400"/>
          </a:p>
          <a:p>
            <a:endParaRPr lang="zh-CN" altLang="en-US" sz="2400"/>
          </a:p>
          <a:p>
            <a:endParaRPr lang="zh-CN" altLang="en-US" sz="2400"/>
          </a:p>
          <a:p>
            <a:r>
              <a:rPr lang="zh-CN" altLang="en-US" sz="2400"/>
              <a:t>两家公司各自在其具有比较优势的市场上筹措资金，即A公司与银行签订固定利率贷款合同，B公司与银行签订浮动利率贷款合同，并达成互换协议。请计算在该互换协议里，双方各受益多少？</a:t>
            </a:r>
            <a:endParaRPr lang="zh-CN" altLang="en-US" sz="2400"/>
          </a:p>
        </p:txBody>
      </p:sp>
      <p:graphicFrame>
        <p:nvGraphicFramePr>
          <p:cNvPr id="4" name="表格 3"/>
          <p:cNvGraphicFramePr/>
          <p:nvPr>
            <p:custDataLst>
              <p:tags r:id="rId1"/>
            </p:custDataLst>
          </p:nvPr>
        </p:nvGraphicFramePr>
        <p:xfrm>
          <a:off x="1372870" y="2418080"/>
          <a:ext cx="6400165" cy="1905000"/>
        </p:xfrm>
        <a:graphic>
          <a:graphicData uri="http://schemas.openxmlformats.org/drawingml/2006/table">
            <a:tbl>
              <a:tblPr firstRow="1" bandRow="1">
                <a:tableStyleId>{5C22544A-7EE6-4342-B048-85BDC9FD1C3A}</a:tableStyleId>
              </a:tblPr>
              <a:tblGrid>
                <a:gridCol w="2132965"/>
                <a:gridCol w="2132965"/>
                <a:gridCol w="2132965"/>
              </a:tblGrid>
              <a:tr h="381000">
                <a:tc>
                  <a:txBody>
                    <a:bodyPr/>
                    <a:p>
                      <a:pPr>
                        <a:buNone/>
                      </a:pPr>
                      <a:r>
                        <a:rPr lang="zh-CN" altLang="en-US">
                          <a:solidFill>
                            <a:srgbClr val="FFFFFF"/>
                          </a:solidFill>
                        </a:rPr>
                        <a:t>互换双方（借款方）</a:t>
                      </a:r>
                      <a:endParaRPr lang="zh-CN" altLang="en-US">
                        <a:solidFill>
                          <a:srgbClr val="FFFFFF"/>
                        </a:solidFill>
                      </a:endParaRPr>
                    </a:p>
                  </a:txBody>
                  <a:tcPr/>
                </a:tc>
                <a:tc>
                  <a:txBody>
                    <a:bodyPr/>
                    <a:p>
                      <a:pPr>
                        <a:buNone/>
                      </a:pPr>
                      <a:r>
                        <a:rPr lang="zh-CN" altLang="en-US">
                          <a:solidFill>
                            <a:srgbClr val="FFFFFF"/>
                          </a:solidFill>
                        </a:rPr>
                        <a:t>固定</a:t>
                      </a:r>
                      <a:r>
                        <a:rPr lang="zh-CN" altLang="en-US">
                          <a:solidFill>
                            <a:srgbClr val="FFFFFF"/>
                          </a:solidFill>
                        </a:rPr>
                        <a:t>利率</a:t>
                      </a:r>
                      <a:endParaRPr lang="zh-CN" altLang="en-US">
                        <a:solidFill>
                          <a:srgbClr val="FFFFFF"/>
                        </a:solidFill>
                      </a:endParaRPr>
                    </a:p>
                  </a:txBody>
                  <a:tcPr/>
                </a:tc>
                <a:tc>
                  <a:txBody>
                    <a:bodyPr/>
                    <a:p>
                      <a:pPr>
                        <a:buNone/>
                      </a:pPr>
                      <a:r>
                        <a:rPr lang="zh-CN" altLang="en-US">
                          <a:solidFill>
                            <a:srgbClr val="FFFFFF"/>
                          </a:solidFill>
                        </a:rPr>
                        <a:t>浮动</a:t>
                      </a:r>
                      <a:r>
                        <a:rPr lang="zh-CN" altLang="en-US">
                          <a:solidFill>
                            <a:srgbClr val="FFFFFF"/>
                          </a:solidFill>
                        </a:rPr>
                        <a:t>利率</a:t>
                      </a:r>
                      <a:endParaRPr lang="zh-CN" altLang="en-US">
                        <a:solidFill>
                          <a:srgbClr val="FFFFFF"/>
                        </a:solidFill>
                      </a:endParaRPr>
                    </a:p>
                  </a:txBody>
                  <a:tcPr/>
                </a:tc>
              </a:tr>
              <a:tr h="381000">
                <a:tc>
                  <a:txBody>
                    <a:bodyPr/>
                    <a:p>
                      <a:pPr>
                        <a:buNone/>
                      </a:pPr>
                      <a:r>
                        <a:t>A公司</a:t>
                      </a:r>
                    </a:p>
                  </a:txBody>
                  <a:tcPr/>
                </a:tc>
                <a:tc>
                  <a:txBody>
                    <a:bodyPr/>
                    <a:p>
                      <a:pPr>
                        <a:buNone/>
                      </a:pPr>
                      <a:r>
                        <a:rPr lang="en-US" altLang="zh-CN"/>
                        <a:t>9.00%</a:t>
                      </a:r>
                      <a:endParaRPr lang="en-US" altLang="zh-CN"/>
                    </a:p>
                  </a:txBody>
                  <a:tcPr/>
                </a:tc>
                <a:tc>
                  <a:txBody>
                    <a:bodyPr/>
                    <a:p>
                      <a:pPr>
                        <a:buNone/>
                      </a:pPr>
                      <a:r>
                        <a:rPr lang="en-US" altLang="zh-CN"/>
                        <a:t>LIBOR+0.3%</a:t>
                      </a:r>
                      <a:endParaRPr lang="en-US" altLang="zh-CN"/>
                    </a:p>
                  </a:txBody>
                  <a:tcPr/>
                </a:tc>
              </a:tr>
              <a:tr h="381000">
                <a:tc>
                  <a:txBody>
                    <a:bodyPr/>
                    <a:p>
                      <a:pPr>
                        <a:buNone/>
                      </a:pPr>
                      <a:r>
                        <a:rPr sz="1800">
                          <a:sym typeface="+mn-ea"/>
                        </a:rPr>
                        <a:t>B公司</a:t>
                      </a:r>
                      <a:endParaRPr lang="zh-CN" altLang="en-US"/>
                    </a:p>
                  </a:txBody>
                  <a:tcPr/>
                </a:tc>
                <a:tc>
                  <a:txBody>
                    <a:bodyPr/>
                    <a:p>
                      <a:pPr>
                        <a:buNone/>
                      </a:pPr>
                      <a:r>
                        <a:rPr lang="en-US" altLang="zh-CN"/>
                        <a:t>10.50%</a:t>
                      </a:r>
                      <a:endParaRPr lang="en-US" altLang="zh-CN"/>
                    </a:p>
                  </a:txBody>
                  <a:tcPr/>
                </a:tc>
                <a:tc>
                  <a:txBody>
                    <a:bodyPr/>
                    <a:p>
                      <a:pPr>
                        <a:buNone/>
                      </a:pPr>
                      <a:r>
                        <a:rPr lang="en-US" altLang="zh-CN"/>
                        <a:t>LIBOR+1.00%</a:t>
                      </a:r>
                      <a:endParaRPr lang="en-US" altLang="zh-CN"/>
                    </a:p>
                  </a:txBody>
                  <a:tcPr/>
                </a:tc>
              </a:tr>
              <a:tr h="381000">
                <a:tc>
                  <a:txBody>
                    <a:bodyPr/>
                    <a:p>
                      <a:pPr>
                        <a:buNone/>
                      </a:pPr>
                      <a:r>
                        <a:rPr sz="1800">
                          <a:sym typeface="+mn-ea"/>
                        </a:rPr>
                        <a:t>成本差异</a:t>
                      </a:r>
                      <a:endParaRPr lang="zh-CN" altLang="en-US"/>
                    </a:p>
                  </a:txBody>
                  <a:tcPr/>
                </a:tc>
                <a:tc>
                  <a:txBody>
                    <a:bodyPr/>
                    <a:p>
                      <a:pPr>
                        <a:buNone/>
                      </a:pPr>
                      <a:r>
                        <a:rPr lang="en-US" altLang="zh-CN"/>
                        <a:t>1.50%</a:t>
                      </a:r>
                      <a:endParaRPr lang="en-US" altLang="zh-CN"/>
                    </a:p>
                  </a:txBody>
                  <a:tcPr/>
                </a:tc>
                <a:tc>
                  <a:txBody>
                    <a:bodyPr/>
                    <a:p>
                      <a:pPr>
                        <a:buNone/>
                      </a:pPr>
                      <a:r>
                        <a:rPr lang="en-US" altLang="zh-CN"/>
                        <a:t>0.70%</a:t>
                      </a:r>
                      <a:endParaRPr lang="en-US" altLang="zh-CN"/>
                    </a:p>
                  </a:txBody>
                  <a:tcPr/>
                </a:tc>
              </a:tr>
              <a:tr h="381000">
                <a:tc>
                  <a:txBody>
                    <a:bodyPr/>
                    <a:p>
                      <a:pPr>
                        <a:buNone/>
                      </a:pPr>
                      <a:r>
                        <a:rPr lang="zh-CN" altLang="en-US"/>
                        <a:t>比较</a:t>
                      </a:r>
                      <a:r>
                        <a:rPr lang="zh-CN" altLang="en-US"/>
                        <a:t>优势</a:t>
                      </a:r>
                      <a:endParaRPr lang="zh-CN" altLang="en-US"/>
                    </a:p>
                  </a:txBody>
                  <a:tcPr/>
                </a:tc>
                <a:tc>
                  <a:txBody>
                    <a:bodyPr/>
                    <a:p>
                      <a:pPr>
                        <a:buNone/>
                      </a:pPr>
                      <a:r>
                        <a:rPr lang="en-US" altLang="zh-CN"/>
                        <a:t>A</a:t>
                      </a:r>
                      <a:r>
                        <a:rPr lang="zh-CN" altLang="en-US"/>
                        <a:t>公司</a:t>
                      </a:r>
                      <a:endParaRPr lang="zh-CN" altLang="en-US"/>
                    </a:p>
                  </a:txBody>
                  <a:tcPr/>
                </a:tc>
                <a:tc>
                  <a:txBody>
                    <a:bodyPr/>
                    <a:p>
                      <a:pPr>
                        <a:buNone/>
                      </a:pPr>
                      <a:r>
                        <a:rPr lang="en-US" altLang="zh-CN"/>
                        <a:t>B</a:t>
                      </a:r>
                      <a:r>
                        <a:rPr lang="zh-CN" altLang="en-US"/>
                        <a:t>公司</a:t>
                      </a:r>
                      <a:endParaRPr lang="zh-CN" altLang="en-US"/>
                    </a:p>
                  </a:txBody>
                  <a:tcPr/>
                </a:tc>
              </a:tr>
            </a:tbl>
          </a:graphicData>
        </a:graphic>
      </p:graphicFrame>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ea typeface="宋体" panose="02010600030101010101" pitchFamily="2" charset="-122"/>
                <a:sym typeface="+mn-ea"/>
              </a:rPr>
              <a:t>利率互换</a:t>
            </a:r>
            <a:endParaRPr lang="zh-CN" altLang="en-US"/>
          </a:p>
        </p:txBody>
      </p:sp>
      <p:sp>
        <p:nvSpPr>
          <p:cNvPr id="3" name="内容占位符 2"/>
          <p:cNvSpPr>
            <a:spLocks noGrp="1"/>
          </p:cNvSpPr>
          <p:nvPr>
            <p:ph idx="1"/>
          </p:nvPr>
        </p:nvSpPr>
        <p:spPr/>
        <p:txBody>
          <a:bodyPr/>
          <a:p>
            <a:pPr marL="0" indent="0">
              <a:buNone/>
            </a:pPr>
            <a:endParaRPr lang="zh-CN" altLang="en-US" sz="2400"/>
          </a:p>
          <a:p>
            <a:pPr marL="0" indent="0" fontAlgn="auto">
              <a:lnSpc>
                <a:spcPct val="100000"/>
              </a:lnSpc>
              <a:spcBef>
                <a:spcPts val="600"/>
              </a:spcBef>
              <a:spcAft>
                <a:spcPts val="600"/>
              </a:spcAft>
              <a:buNone/>
            </a:pP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：支付给固定利率资金市场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9.00%</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利息，支付给</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公司</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LIBOR</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利息，从</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公司收到</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9.2%</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的利息，因此总筹资成本为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LIBOR-0.2%</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，而自己筹集浮动利率资金成本是</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LIBOR+0.3%</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，节约了</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0.5%</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dirty="0">
              <a:latin typeface="宋体" panose="02010600030101010101" pitchFamily="2" charset="-122"/>
              <a:ea typeface="宋体" panose="02010600030101010101" pitchFamily="2" charset="-122"/>
              <a:cs typeface="宋体" panose="02010600030101010101" pitchFamily="2" charset="-122"/>
              <a:sym typeface="+mn-ea"/>
            </a:endParaRPr>
          </a:p>
          <a:p>
            <a:pPr marL="0" indent="0" fontAlgn="auto">
              <a:lnSpc>
                <a:spcPct val="100000"/>
              </a:lnSpc>
              <a:spcBef>
                <a:spcPts val="600"/>
              </a:spcBef>
              <a:spcAft>
                <a:spcPts val="600"/>
              </a:spcAft>
              <a:buNone/>
            </a:pP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B</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：支付给浮动利率资金市场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LIBOR+1.00%</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，支付给</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公司</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9.2%</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的利息，从</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A</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公司收到</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LIBOR</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的利息，因此总筹集成本为</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10.20%</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，而自己筹集固定利率资金成本是</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10.5%</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，节约了</a:t>
            </a:r>
            <a:r>
              <a:rPr lang="en-US" altLang="zh-CN" sz="2400" dirty="0">
                <a:latin typeface="宋体" panose="02010600030101010101" pitchFamily="2" charset="-122"/>
                <a:ea typeface="宋体" panose="02010600030101010101" pitchFamily="2" charset="-122"/>
                <a:cs typeface="宋体" panose="02010600030101010101" pitchFamily="2" charset="-122"/>
                <a:sym typeface="+mn-ea"/>
              </a:rPr>
              <a:t>0.3%</a:t>
            </a:r>
            <a:r>
              <a:rPr lang="zh-CN" altLang="en-US" sz="24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150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sp>
        <p:nvSpPr>
          <p:cNvPr id="21507" name="文本框 21506"/>
          <p:cNvSpPr txBox="1"/>
          <p:nvPr/>
        </p:nvSpPr>
        <p:spPr>
          <a:xfrm>
            <a:off x="0" y="1736725"/>
            <a:ext cx="9144000" cy="519113"/>
          </a:xfrm>
          <a:prstGeom prst="rect">
            <a:avLst/>
          </a:prstGeom>
          <a:noFill/>
          <a:ln w="9525">
            <a:noFill/>
          </a:ln>
        </p:spPr>
        <p:txBody>
          <a:bodyPr anchor="ctr">
            <a:spAutoFit/>
          </a:bodyPr>
          <a:lstStyle/>
          <a:p>
            <a:pPr algn="ctr" eaLnBrk="0" hangingPunct="0"/>
            <a:r>
              <a:rPr lang="en-US" altLang="zh-CN" sz="2800" b="1" dirty="0">
                <a:solidFill>
                  <a:srgbClr val="FFFFFF"/>
                </a:solidFill>
                <a:latin typeface="Times New Roman" panose="02020603050405020304" pitchFamily="2" charset="0"/>
                <a:ea typeface="宋体" panose="02010600030101010101" pitchFamily="2" charset="-122"/>
              </a:rPr>
              <a:t>The Synthetic Fixed-Rate Loan</a:t>
            </a:r>
            <a:endParaRPr lang="en-US" altLang="zh-CN" sz="2800" b="1" dirty="0">
              <a:solidFill>
                <a:srgbClr val="FFFFFF"/>
              </a:solidFill>
              <a:latin typeface="Times New Roman" panose="02020603050405020304" pitchFamily="2" charset="0"/>
              <a:ea typeface="宋体" panose="02010600030101010101" pitchFamily="2" charset="-122"/>
            </a:endParaRPr>
          </a:p>
        </p:txBody>
      </p:sp>
      <p:sp>
        <p:nvSpPr>
          <p:cNvPr id="2" name="直接连接符 21507"/>
          <p:cNvSpPr/>
          <p:nvPr/>
        </p:nvSpPr>
        <p:spPr>
          <a:xfrm>
            <a:off x="2590800" y="3048000"/>
            <a:ext cx="3962400" cy="0"/>
          </a:xfrm>
          <a:prstGeom prst="line">
            <a:avLst/>
          </a:prstGeom>
          <a:ln w="38100" cap="flat" cmpd="sng">
            <a:solidFill>
              <a:srgbClr val="FFFFFF"/>
            </a:solidFill>
            <a:prstDash val="solid"/>
            <a:round/>
            <a:headEnd type="none" w="med" len="med"/>
            <a:tailEnd type="triangle" w="med" len="med"/>
          </a:ln>
        </p:spPr>
      </p:sp>
      <p:sp>
        <p:nvSpPr>
          <p:cNvPr id="21508" name="直接连接符 21508"/>
          <p:cNvSpPr/>
          <p:nvPr/>
        </p:nvSpPr>
        <p:spPr>
          <a:xfrm flipH="1">
            <a:off x="2590800" y="3276600"/>
            <a:ext cx="3962400" cy="0"/>
          </a:xfrm>
          <a:prstGeom prst="line">
            <a:avLst/>
          </a:prstGeom>
          <a:ln w="38100" cap="flat" cmpd="sng">
            <a:solidFill>
              <a:srgbClr val="FFFFFF"/>
            </a:solidFill>
            <a:prstDash val="solid"/>
            <a:round/>
            <a:headEnd type="none" w="med" len="med"/>
            <a:tailEnd type="triangle" w="med" len="med"/>
          </a:ln>
        </p:spPr>
      </p:sp>
      <p:sp>
        <p:nvSpPr>
          <p:cNvPr id="21509" name="文本框 21509"/>
          <p:cNvSpPr txBox="1"/>
          <p:nvPr/>
        </p:nvSpPr>
        <p:spPr>
          <a:xfrm>
            <a:off x="2590800" y="2590800"/>
            <a:ext cx="3962400" cy="457200"/>
          </a:xfrm>
          <a:prstGeom prst="rect">
            <a:avLst/>
          </a:prstGeom>
          <a:noFill/>
          <a:ln w="9525">
            <a:noFill/>
          </a:ln>
        </p:spPr>
        <p:txBody>
          <a:bodyPr anchor="ctr">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Pays fixed interest 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21510" name="矩形 21510"/>
          <p:cNvSpPr/>
          <p:nvPr/>
        </p:nvSpPr>
        <p:spPr>
          <a:xfrm>
            <a:off x="6553200" y="2590800"/>
            <a:ext cx="1752600" cy="1143000"/>
          </a:xfrm>
          <a:prstGeom prst="rect">
            <a:avLst/>
          </a:prstGeom>
          <a:solidFill>
            <a:srgbClr val="FFFFFF"/>
          </a:solidFill>
          <a:ln w="38100" cap="flat" cmpd="sng">
            <a:solidFill>
              <a:srgbClr val="0A0C5C"/>
            </a:solidFill>
            <a:prstDash val="solid"/>
            <a:miter/>
            <a:headEnd type="none" w="med" len="med"/>
            <a:tailEnd type="none" w="med" len="med"/>
          </a:ln>
        </p:spPr>
        <p:txBody>
          <a:bodyPr wrap="none" anchor="ctr"/>
          <a:lstStyle/>
          <a:p>
            <a:pPr algn="ctr" eaLnBrk="0" hangingPunct="0">
              <a:lnSpc>
                <a:spcPct val="80000"/>
              </a:lnSpc>
            </a:pPr>
            <a:r>
              <a:rPr lang="en-US" altLang="zh-CN" sz="2400" b="1" dirty="0">
                <a:latin typeface="Times New Roman" panose="02020603050405020304" pitchFamily="2" charset="0"/>
                <a:ea typeface="宋体" panose="02010600030101010101" pitchFamily="2" charset="-122"/>
              </a:rPr>
              <a:t>Lender or</a:t>
            </a:r>
            <a:endParaRPr lang="en-US" altLang="zh-CN" sz="2400"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sz="2400" b="1" dirty="0">
                <a:latin typeface="Times New Roman" panose="02020603050405020304" pitchFamily="2" charset="0"/>
                <a:ea typeface="宋体" panose="02010600030101010101" pitchFamily="2" charset="-122"/>
              </a:rPr>
              <a:t>other swap</a:t>
            </a:r>
            <a:endParaRPr lang="en-US" altLang="zh-CN" sz="2400"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sz="2400" b="1" dirty="0">
                <a:latin typeface="Times New Roman" panose="02020603050405020304" pitchFamily="2" charset="0"/>
                <a:ea typeface="宋体" panose="02010600030101010101" pitchFamily="2" charset="-122"/>
              </a:rPr>
              <a:t>partner</a:t>
            </a:r>
            <a:endParaRPr lang="en-US" altLang="zh-CN" sz="2400" b="1" dirty="0">
              <a:latin typeface="Times New Roman" panose="02020603050405020304" pitchFamily="2" charset="0"/>
              <a:ea typeface="宋体" panose="02010600030101010101" pitchFamily="2" charset="-122"/>
            </a:endParaRPr>
          </a:p>
        </p:txBody>
      </p:sp>
      <p:sp>
        <p:nvSpPr>
          <p:cNvPr id="21511" name="文本框 21511"/>
          <p:cNvSpPr txBox="1"/>
          <p:nvPr/>
        </p:nvSpPr>
        <p:spPr>
          <a:xfrm>
            <a:off x="2590800" y="3276600"/>
            <a:ext cx="3962400" cy="457200"/>
          </a:xfrm>
          <a:prstGeom prst="rect">
            <a:avLst/>
          </a:prstGeom>
          <a:noFill/>
          <a:ln w="9525">
            <a:noFill/>
          </a:ln>
        </p:spPr>
        <p:txBody>
          <a:bodyPr anchor="ctr">
            <a:spAutoFit/>
          </a:bodyPr>
          <a:lstStyle/>
          <a:p>
            <a:pPr algn="ctr" eaLnBrk="0" hangingPunct="0"/>
            <a:r>
              <a:rPr lang="en-US" altLang="zh-CN" sz="2400" b="1" dirty="0">
                <a:solidFill>
                  <a:srgbClr val="FFFFFF"/>
                </a:solidFill>
                <a:latin typeface="Times New Roman" panose="02020603050405020304" pitchFamily="2" charset="0"/>
                <a:ea typeface="宋体" panose="02010600030101010101" pitchFamily="2" charset="-122"/>
              </a:rPr>
              <a:t>Pays floating interest 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21512" name="文本框 21512"/>
          <p:cNvSpPr txBox="1"/>
          <p:nvPr/>
        </p:nvSpPr>
        <p:spPr>
          <a:xfrm>
            <a:off x="2590800" y="2133600"/>
            <a:ext cx="3962400" cy="457200"/>
          </a:xfrm>
          <a:prstGeom prst="rect">
            <a:avLst/>
          </a:prstGeom>
          <a:noFill/>
          <a:ln w="9525">
            <a:noFill/>
          </a:ln>
        </p:spPr>
        <p:txBody>
          <a:bodyPr anchor="ctr">
            <a:spAutoFit/>
          </a:bodyPr>
          <a:lstStyle/>
          <a:p>
            <a:pPr algn="ctr" eaLnBrk="0" hangingPunct="0"/>
            <a:r>
              <a:rPr lang="en-US" altLang="zh-CN" sz="2400" b="1" i="1" dirty="0">
                <a:solidFill>
                  <a:srgbClr val="FFFFFF"/>
                </a:solidFill>
                <a:latin typeface="Times New Roman" panose="02020603050405020304" pitchFamily="2" charset="0"/>
                <a:ea typeface="宋体" panose="02010600030101010101" pitchFamily="2" charset="-122"/>
              </a:rPr>
              <a:t>Swap agreement:</a:t>
            </a:r>
            <a:endParaRPr lang="en-US" altLang="zh-CN" sz="2400" b="1" i="1" dirty="0">
              <a:solidFill>
                <a:srgbClr val="FFFFFF"/>
              </a:solidFill>
              <a:latin typeface="Times New Roman" panose="02020603050405020304" pitchFamily="2" charset="0"/>
              <a:ea typeface="宋体" panose="02010600030101010101" pitchFamily="2" charset="-122"/>
            </a:endParaRPr>
          </a:p>
        </p:txBody>
      </p:sp>
      <p:sp>
        <p:nvSpPr>
          <p:cNvPr id="21513" name="矩形 21513"/>
          <p:cNvSpPr/>
          <p:nvPr/>
        </p:nvSpPr>
        <p:spPr>
          <a:xfrm>
            <a:off x="838200" y="2590800"/>
            <a:ext cx="1752600" cy="1143000"/>
          </a:xfrm>
          <a:prstGeom prst="rect">
            <a:avLst/>
          </a:prstGeom>
          <a:solidFill>
            <a:srgbClr val="FFFFFF"/>
          </a:solidFill>
          <a:ln w="38100" cap="flat" cmpd="sng">
            <a:solidFill>
              <a:srgbClr val="0A0C5C"/>
            </a:solidFill>
            <a:prstDash val="solid"/>
            <a:miter/>
            <a:headEnd type="none" w="med" len="med"/>
            <a:tailEnd type="none" w="med" len="med"/>
          </a:ln>
        </p:spPr>
        <p:txBody>
          <a:bodyPr wrap="none" anchor="ctr"/>
          <a:lstStyle/>
          <a:p>
            <a:pPr algn="ctr" eaLnBrk="0" hangingPunct="0">
              <a:lnSpc>
                <a:spcPct val="80000"/>
              </a:lnSpc>
            </a:pPr>
            <a:r>
              <a:rPr lang="en-US" altLang="zh-CN" sz="2400" b="1" dirty="0">
                <a:latin typeface="Times New Roman" panose="02020603050405020304" pitchFamily="2" charset="0"/>
                <a:ea typeface="宋体" panose="02010600030101010101" pitchFamily="2" charset="-122"/>
              </a:rPr>
              <a:t>Borrower</a:t>
            </a:r>
            <a:endParaRPr lang="en-US" altLang="zh-CN" sz="2400" b="1" dirty="0">
              <a:latin typeface="Times New Roman" panose="02020603050405020304" pitchFamily="2" charset="0"/>
              <a:ea typeface="宋体" panose="02010600030101010101" pitchFamily="2" charset="-122"/>
            </a:endParaRPr>
          </a:p>
        </p:txBody>
      </p:sp>
      <p:sp>
        <p:nvSpPr>
          <p:cNvPr id="21514" name="矩形 21514"/>
          <p:cNvSpPr/>
          <p:nvPr/>
        </p:nvSpPr>
        <p:spPr>
          <a:xfrm>
            <a:off x="838200" y="5029200"/>
            <a:ext cx="1752600" cy="1066800"/>
          </a:xfrm>
          <a:prstGeom prst="rect">
            <a:avLst/>
          </a:prstGeom>
          <a:solidFill>
            <a:srgbClr val="FFFFFF"/>
          </a:solidFill>
          <a:ln w="38100" cap="flat" cmpd="sng">
            <a:solidFill>
              <a:srgbClr val="0A0C5C"/>
            </a:solidFill>
            <a:prstDash val="solid"/>
            <a:miter/>
            <a:headEnd type="none" w="med" len="med"/>
            <a:tailEnd type="none" w="med" len="med"/>
          </a:ln>
        </p:spPr>
        <p:txBody>
          <a:bodyPr wrap="none" anchor="ctr"/>
          <a:lstStyle/>
          <a:p>
            <a:pPr algn="ctr" eaLnBrk="0" hangingPunct="0">
              <a:lnSpc>
                <a:spcPct val="80000"/>
              </a:lnSpc>
            </a:pPr>
            <a:r>
              <a:rPr lang="en-US" altLang="zh-CN" sz="2400" b="1" dirty="0">
                <a:latin typeface="Times New Roman" panose="02020603050405020304" pitchFamily="2" charset="0"/>
                <a:ea typeface="宋体" panose="02010600030101010101" pitchFamily="2" charset="-122"/>
              </a:rPr>
              <a:t>Lender</a:t>
            </a:r>
            <a:endParaRPr lang="en-US" altLang="zh-CN" sz="2400" b="1" dirty="0">
              <a:latin typeface="Times New Roman" panose="02020603050405020304" pitchFamily="2" charset="0"/>
              <a:ea typeface="宋体" panose="02010600030101010101" pitchFamily="2" charset="-122"/>
            </a:endParaRPr>
          </a:p>
        </p:txBody>
      </p:sp>
      <p:sp>
        <p:nvSpPr>
          <p:cNvPr id="21515" name="直接连接符 21515"/>
          <p:cNvSpPr/>
          <p:nvPr/>
        </p:nvSpPr>
        <p:spPr>
          <a:xfrm>
            <a:off x="1752600" y="3733800"/>
            <a:ext cx="0" cy="1295400"/>
          </a:xfrm>
          <a:prstGeom prst="line">
            <a:avLst/>
          </a:prstGeom>
          <a:ln w="38100" cap="flat" cmpd="sng">
            <a:solidFill>
              <a:srgbClr val="FFFFFF"/>
            </a:solidFill>
            <a:prstDash val="solid"/>
            <a:round/>
            <a:headEnd type="none" w="med" len="med"/>
            <a:tailEnd type="triangle" w="med" len="med"/>
          </a:ln>
        </p:spPr>
      </p:sp>
      <p:sp>
        <p:nvSpPr>
          <p:cNvPr id="21516" name="文本框 21516"/>
          <p:cNvSpPr txBox="1"/>
          <p:nvPr/>
        </p:nvSpPr>
        <p:spPr>
          <a:xfrm>
            <a:off x="1828800" y="4038600"/>
            <a:ext cx="2057400" cy="676275"/>
          </a:xfrm>
          <a:prstGeom prst="rect">
            <a:avLst/>
          </a:prstGeom>
          <a:noFill/>
          <a:ln w="9525">
            <a:noFill/>
          </a:ln>
        </p:spPr>
        <p:txBody>
          <a:bodyPr anchor="ctr">
            <a:spAutoFit/>
          </a:bodyPr>
          <a:lstStyle/>
          <a:p>
            <a:pPr eaLnBrk="0" hangingPunct="0">
              <a:lnSpc>
                <a:spcPct val="80000"/>
              </a:lnSpc>
            </a:pPr>
            <a:r>
              <a:rPr lang="en-US" altLang="zh-CN" sz="2400" b="1" dirty="0">
                <a:solidFill>
                  <a:srgbClr val="FFFFFF"/>
                </a:solidFill>
                <a:latin typeface="Times New Roman" panose="02020603050405020304" pitchFamily="2" charset="0"/>
                <a:ea typeface="宋体" panose="02010600030101010101" pitchFamily="2" charset="-122"/>
              </a:rPr>
              <a:t>Pays floating loan rate</a:t>
            </a:r>
            <a:endParaRPr lang="en-US" altLang="zh-CN" sz="2400" b="1" dirty="0">
              <a:solidFill>
                <a:srgbClr val="FFFFFF"/>
              </a:solidFill>
              <a:latin typeface="Times New Roman" panose="02020603050405020304" pitchFamily="2" charset="0"/>
              <a:ea typeface="宋体" panose="02010600030101010101" pitchFamily="2" charset="-122"/>
            </a:endParaRPr>
          </a:p>
        </p:txBody>
      </p:sp>
      <p:sp>
        <p:nvSpPr>
          <p:cNvPr id="21517" name="文本框 21517"/>
          <p:cNvSpPr txBox="1"/>
          <p:nvPr/>
        </p:nvSpPr>
        <p:spPr>
          <a:xfrm>
            <a:off x="0" y="4038600"/>
            <a:ext cx="1828800" cy="676275"/>
          </a:xfrm>
          <a:prstGeom prst="rect">
            <a:avLst/>
          </a:prstGeom>
          <a:noFill/>
          <a:ln w="9525">
            <a:noFill/>
          </a:ln>
        </p:spPr>
        <p:txBody>
          <a:bodyPr anchor="ctr">
            <a:spAutoFit/>
          </a:bodyPr>
          <a:lstStyle/>
          <a:p>
            <a:pPr algn="ctr" eaLnBrk="0" hangingPunct="0">
              <a:lnSpc>
                <a:spcPct val="80000"/>
              </a:lnSpc>
            </a:pPr>
            <a:r>
              <a:rPr lang="en-US" altLang="zh-CN" sz="2400" b="1" i="1" dirty="0">
                <a:solidFill>
                  <a:srgbClr val="FFFFFF"/>
                </a:solidFill>
                <a:latin typeface="Times New Roman" panose="02020603050405020304" pitchFamily="2" charset="0"/>
                <a:ea typeface="宋体" panose="02010600030101010101" pitchFamily="2" charset="-122"/>
              </a:rPr>
              <a:t>Loan agreement:</a:t>
            </a:r>
            <a:endParaRPr lang="en-US" altLang="zh-CN" sz="2400" b="1" i="1" dirty="0">
              <a:solidFill>
                <a:srgbClr val="FFFFFF"/>
              </a:solidFill>
              <a:latin typeface="Times New Roman" panose="02020603050405020304" pitchFamily="2" charset="0"/>
              <a:ea typeface="宋体" panose="02010600030101010101" pitchFamily="2" charset="-122"/>
            </a:endParaRPr>
          </a:p>
        </p:txBody>
      </p:sp>
      <p:sp>
        <p:nvSpPr>
          <p:cNvPr id="21518" name="文本框 2151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up)">
                                      <p:cBhvr>
                                        <p:cTn id="7"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2252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利率互换</a:t>
            </a:r>
            <a:endParaRPr lang="zh-CN" altLang="en-US" sz="3200" strike="noStrike" noProof="1">
              <a:ea typeface="宋体" panose="02010600030101010101" pitchFamily="2" charset="-122"/>
            </a:endParaRPr>
          </a:p>
        </p:txBody>
      </p:sp>
      <p:sp>
        <p:nvSpPr>
          <p:cNvPr id="22531" name="文本占位符 22530"/>
          <p:cNvSpPr>
            <a:spLocks noGrp="1"/>
          </p:cNvSpPr>
          <p:nvPr>
            <p:ph idx="1"/>
          </p:nvPr>
        </p:nvSpPr>
        <p:spPr>
          <a:xfrm>
            <a:off x="228600" y="1511300"/>
            <a:ext cx="8677275" cy="5008563"/>
          </a:xfrm>
        </p:spPr>
        <p:txBody>
          <a:bodyPr/>
          <a:lstStyle/>
          <a:p>
            <a:pPr marL="342900" indent="-342900" fontAlgn="base"/>
            <a:r>
              <a:rPr lang="zh-CN" altLang="en-US" sz="2800" strike="noStrike" noProof="1">
                <a:solidFill>
                  <a:srgbClr val="FFFF00"/>
                </a:solidFill>
                <a:ea typeface="宋体" panose="02010600030101010101" pitchFamily="2" charset="-122"/>
              </a:rPr>
              <a:t>利率互换的风险</a:t>
            </a:r>
            <a:endParaRPr lang="zh-CN" altLang="en-US" sz="2800" strike="noStrike" noProof="1">
              <a:ea typeface="宋体" panose="02010600030101010101" pitchFamily="2" charset="-122"/>
            </a:endParaRPr>
          </a:p>
          <a:p>
            <a:pPr marL="742950" lvl="1" indent="-285750" fontAlgn="base"/>
            <a:r>
              <a:rPr lang="zh-CN" altLang="en-US" sz="2400" b="0" strike="noStrike" noProof="1">
                <a:ea typeface="宋体" panose="02010600030101010101" pitchFamily="2" charset="-122"/>
              </a:rPr>
              <a:t>利率互换有利于规避利率风险，但不能降低信用（违约）风险。</a:t>
            </a:r>
            <a:endParaRPr lang="zh-CN" altLang="en-US" sz="2400" b="0" strike="noStrike" noProof="1">
              <a:ea typeface="宋体" panose="02010600030101010101" pitchFamily="2" charset="-122"/>
            </a:endParaRPr>
          </a:p>
          <a:p>
            <a:pPr marL="742950" lvl="1" indent="-285750" fontAlgn="base"/>
            <a:r>
              <a:rPr lang="zh-CN" altLang="en-US" sz="2400" b="0" strike="noStrike" noProof="1">
                <a:ea typeface="宋体" panose="02010600030101010101" pitchFamily="2" charset="-122"/>
              </a:rPr>
              <a:t>由于互换的名义本金不参与交换，所以一般来说互换的风险比债券或贷款低。</a:t>
            </a:r>
            <a:endParaRPr lang="zh-CN" altLang="en-US" sz="2400" b="0" strike="noStrike" noProof="1">
              <a:ea typeface="宋体" panose="02010600030101010101" pitchFamily="2" charset="-122"/>
            </a:endParaRPr>
          </a:p>
          <a:p>
            <a:pPr marL="742950" lvl="1" indent="-285750" fontAlgn="base"/>
            <a:r>
              <a:rPr lang="zh-CN" altLang="en-US" sz="2400" b="0" strike="noStrike" noProof="1">
                <a:ea typeface="宋体" panose="02010600030101010101" pitchFamily="2" charset="-122"/>
              </a:rPr>
              <a:t>互换本身存在利率风险：</a:t>
            </a:r>
            <a:endParaRPr lang="zh-CN" altLang="en-US" sz="2400" b="0" strike="noStrike" noProof="1">
              <a:ea typeface="宋体" panose="02010600030101010101" pitchFamily="2" charset="-122"/>
            </a:endParaRPr>
          </a:p>
          <a:p>
            <a:pPr marL="1143000" lvl="2" fontAlgn="base"/>
            <a:r>
              <a:rPr lang="zh-CN" altLang="en-US" sz="2400" b="0" strike="noStrike" noProof="1">
                <a:ea typeface="宋体" panose="02010600030101010101" pitchFamily="2" charset="-122"/>
              </a:rPr>
              <a:t>市场利率的变化会改变已有互换协议的价值；</a:t>
            </a:r>
            <a:endParaRPr lang="zh-CN" altLang="en-US" sz="2400" b="0" strike="noStrike" noProof="1">
              <a:ea typeface="宋体" panose="02010600030101010101" pitchFamily="2" charset="-122"/>
            </a:endParaRPr>
          </a:p>
          <a:p>
            <a:pPr marL="1143000" lvl="2" fontAlgn="base"/>
            <a:r>
              <a:rPr lang="zh-CN" altLang="en-US" sz="2400" b="0" strike="noStrike" noProof="1">
                <a:ea typeface="宋体" panose="02010600030101010101" pitchFamily="2" charset="-122"/>
              </a:rPr>
              <a:t>市场利率的上升会增加利息支付的违约风险。</a:t>
            </a:r>
            <a:endParaRPr lang="zh-CN" altLang="en-US" sz="2400" b="0" strike="noStrike" noProof="1">
              <a:ea typeface="宋体" panose="02010600030101010101" pitchFamily="2" charset="-122"/>
            </a:endParaRPr>
          </a:p>
          <a:p>
            <a:pPr marL="742950" lvl="1" indent="-285750" fontAlgn="base"/>
            <a:r>
              <a:rPr lang="zh-CN" altLang="en-US" sz="2400" b="0" strike="noStrike" noProof="1">
                <a:ea typeface="宋体" panose="02010600030101010101" pitchFamily="2" charset="-122"/>
              </a:rPr>
              <a:t>另外的互换协议、期货合约或其他工具可以用来对冲互换的利率风险。</a:t>
            </a:r>
            <a:endParaRPr lang="zh-CN" altLang="en-US" sz="2400" b="0" strike="noStrike" noProof="1">
              <a:ea typeface="宋体" panose="02010600030101010101" pitchFamily="2" charset="-122"/>
            </a:endParaRPr>
          </a:p>
          <a:p>
            <a:pPr marL="742950" lvl="1" indent="-285750" fontAlgn="base"/>
            <a:r>
              <a:rPr lang="zh-CN" altLang="en-US" sz="2400" b="0" strike="noStrike" noProof="1">
                <a:ea typeface="宋体" panose="02010600030101010101" pitchFamily="2" charset="-122"/>
              </a:rPr>
              <a:t>利率互换受到较少的监管、缺乏限制和信息披露。</a:t>
            </a:r>
            <a:endParaRPr lang="zh-CN" altLang="en-US" sz="2400" b="0" strike="noStrike" noProof="1">
              <a:ea typeface="宋体" panose="02010600030101010101" pitchFamily="2" charset="-122"/>
            </a:endParaRPr>
          </a:p>
        </p:txBody>
      </p:sp>
      <p:sp>
        <p:nvSpPr>
          <p:cNvPr id="2" name="文本框 2253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dissolve">
                                      <p:cBhvr>
                                        <p:cTn id="7" dur="500"/>
                                        <p:tgtEl>
                                          <p:spTgt spid="2253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dissolve">
                                      <p:cBhvr>
                                        <p:cTn id="10" dur="500"/>
                                        <p:tgtEl>
                                          <p:spTgt spid="2253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Effect transition="in" filter="dissolve">
                                      <p:cBhvr>
                                        <p:cTn id="13" dur="500"/>
                                        <p:tgtEl>
                                          <p:spTgt spid="2253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2531">
                                            <p:txEl>
                                              <p:pRg st="3" end="3"/>
                                            </p:txEl>
                                          </p:spTgt>
                                        </p:tgtEl>
                                        <p:attrNameLst>
                                          <p:attrName>style.visibility</p:attrName>
                                        </p:attrNameLst>
                                      </p:cBhvr>
                                      <p:to>
                                        <p:strVal val="visible"/>
                                      </p:to>
                                    </p:set>
                                    <p:animEffect transition="in" filter="dissolve">
                                      <p:cBhvr>
                                        <p:cTn id="16" dur="500"/>
                                        <p:tgtEl>
                                          <p:spTgt spid="2253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Effect transition="in" filter="dissolve">
                                      <p:cBhvr>
                                        <p:cTn id="19" dur="500"/>
                                        <p:tgtEl>
                                          <p:spTgt spid="2253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2531">
                                            <p:txEl>
                                              <p:pRg st="5" end="5"/>
                                            </p:txEl>
                                          </p:spTgt>
                                        </p:tgtEl>
                                        <p:attrNameLst>
                                          <p:attrName>style.visibility</p:attrName>
                                        </p:attrNameLst>
                                      </p:cBhvr>
                                      <p:to>
                                        <p:strVal val="visible"/>
                                      </p:to>
                                    </p:set>
                                    <p:animEffect transition="in" filter="dissolve">
                                      <p:cBhvr>
                                        <p:cTn id="22" dur="500"/>
                                        <p:tgtEl>
                                          <p:spTgt spid="2253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2531">
                                            <p:txEl>
                                              <p:pRg st="6" end="6"/>
                                            </p:txEl>
                                          </p:spTgt>
                                        </p:tgtEl>
                                        <p:attrNameLst>
                                          <p:attrName>style.visibility</p:attrName>
                                        </p:attrNameLst>
                                      </p:cBhvr>
                                      <p:to>
                                        <p:strVal val="visible"/>
                                      </p:to>
                                    </p:set>
                                    <p:animEffect transition="in" filter="dissolve">
                                      <p:cBhvr>
                                        <p:cTn id="25" dur="500"/>
                                        <p:tgtEl>
                                          <p:spTgt spid="2253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531">
                                            <p:txEl>
                                              <p:pRg st="7" end="7"/>
                                            </p:txEl>
                                          </p:spTgt>
                                        </p:tgtEl>
                                        <p:attrNameLst>
                                          <p:attrName>style.visibility</p:attrName>
                                        </p:attrNameLst>
                                      </p:cBhvr>
                                      <p:to>
                                        <p:strVal val="visible"/>
                                      </p:to>
                                    </p:set>
                                    <p:animEffect transition="in" filter="dissolve">
                                      <p:cBhvr>
                                        <p:cTn id="28"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2355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23555" name="文本占位符 23554"/>
          <p:cNvSpPr>
            <a:spLocks noGrp="1"/>
          </p:cNvSpPr>
          <p:nvPr>
            <p:ph idx="1"/>
          </p:nvPr>
        </p:nvSpPr>
        <p:spPr>
          <a:xfrm>
            <a:off x="317500" y="1654175"/>
            <a:ext cx="8670925" cy="4921250"/>
          </a:xfrm>
        </p:spPr>
        <p:txBody>
          <a:bodyPr/>
          <a:lstStyle/>
          <a:p>
            <a:pPr marL="342900" indent="-342900" fontAlgn="base"/>
            <a:r>
              <a:rPr lang="zh-CN" altLang="en-US" sz="2800" strike="noStrike" noProof="1">
                <a:solidFill>
                  <a:srgbClr val="FFFF00"/>
                </a:solidFill>
                <a:ea typeface="宋体" panose="02010600030101010101" pitchFamily="2" charset="-122"/>
              </a:rPr>
              <a:t>期货交易的本质</a:t>
            </a:r>
            <a:endParaRPr lang="zh-CN" altLang="en-US" sz="2800" strike="noStrike" noProof="1">
              <a:ea typeface="宋体" panose="02010600030101010101" pitchFamily="2" charset="-122"/>
            </a:endParaRPr>
          </a:p>
          <a:p>
            <a:pPr marL="800100" lvl="1" indent="-342900" fontAlgn="base"/>
            <a:r>
              <a:rPr lang="zh-CN" altLang="en-US" sz="2800" b="0" strike="noStrike" noProof="1">
                <a:ea typeface="宋体" panose="02010600030101010101" pitchFamily="2" charset="-122"/>
              </a:rPr>
              <a:t>买卖双方约定在未来特定时间、地点，以确定的价格交付特定数量的某种商品或证券。</a:t>
            </a:r>
            <a:endParaRPr lang="zh-CN" altLang="en-US" sz="2800" b="0" strike="noStrike" noProof="1">
              <a:ea typeface="宋体" panose="02010600030101010101" pitchFamily="2" charset="-122"/>
            </a:endParaRPr>
          </a:p>
          <a:p>
            <a:pPr marL="800100" lvl="1" indent="-342900" fontAlgn="base"/>
            <a:r>
              <a:rPr lang="zh-CN" altLang="en-US" sz="2800" b="0" strike="noStrike" noProof="1">
                <a:ea typeface="宋体" panose="02010600030101010101" pitchFamily="2" charset="-122"/>
              </a:rPr>
              <a:t>期货合约实际上是一种标准化的远期合约。</a:t>
            </a:r>
            <a:endParaRPr lang="zh-CN" altLang="en-US" sz="2800" b="0" strike="noStrike" noProof="1">
              <a:ea typeface="宋体" panose="02010600030101010101" pitchFamily="2" charset="-122"/>
            </a:endParaRPr>
          </a:p>
          <a:p>
            <a:pPr marL="800100" lvl="1" indent="-342900" fontAlgn="base"/>
            <a:r>
              <a:rPr lang="zh-CN" altLang="en-US" sz="2800" b="0" strike="noStrike" noProof="1">
                <a:ea typeface="宋体" panose="02010600030101010101" pitchFamily="2" charset="-122"/>
              </a:rPr>
              <a:t>期货市场存在的目的是规避未来商品或证券价格波动的风险。</a:t>
            </a:r>
            <a:endParaRPr lang="zh-CN" altLang="en-US" sz="2800" b="0" strike="noStrike" noProof="1">
              <a:ea typeface="宋体" panose="02010600030101010101" pitchFamily="2" charset="-122"/>
            </a:endParaRPr>
          </a:p>
          <a:p>
            <a:pPr marL="800100" lvl="1" indent="-342900" fontAlgn="base"/>
            <a:r>
              <a:rPr lang="zh-CN" altLang="en-US" sz="2800" b="0" strike="noStrike" noProof="1">
                <a:ea typeface="宋体" panose="02010600030101010101" pitchFamily="2" charset="-122"/>
              </a:rPr>
              <a:t>利用期货的套期保值并不能减少市场上的总风险。</a:t>
            </a:r>
            <a:endParaRPr lang="zh-CN" altLang="en-US" sz="2800" b="0" strike="noStrike" noProof="1">
              <a:ea typeface="宋体" panose="02010600030101010101" pitchFamily="2" charset="-122"/>
            </a:endParaRPr>
          </a:p>
          <a:p>
            <a:pPr marL="800100" lvl="1" indent="-342900" fontAlgn="base"/>
            <a:r>
              <a:rPr lang="zh-CN" altLang="en-US" sz="2800" b="0" strike="noStrike" noProof="1">
                <a:ea typeface="宋体" panose="02010600030101010101" pitchFamily="2" charset="-122"/>
              </a:rPr>
              <a:t>它是一种</a:t>
            </a:r>
            <a:r>
              <a:rPr lang="zh-CN" altLang="en-US" sz="2800" b="0" strike="noStrike" noProof="1">
                <a:solidFill>
                  <a:srgbClr val="FFFF00"/>
                </a:solidFill>
                <a:ea typeface="宋体" panose="02010600030101010101" pitchFamily="2" charset="-122"/>
              </a:rPr>
              <a:t>低成本转移风险</a:t>
            </a:r>
            <a:r>
              <a:rPr lang="zh-CN" altLang="en-US" sz="2800" b="0" strike="noStrike" noProof="1">
                <a:ea typeface="宋体" panose="02010600030101010101" pitchFamily="2" charset="-122"/>
              </a:rPr>
              <a:t>的方法</a:t>
            </a:r>
            <a:endParaRPr lang="zh-CN" altLang="en-US" sz="2800" b="0" strike="noStrike" noProof="1">
              <a:ea typeface="宋体" panose="02010600030101010101" pitchFamily="2" charset="-122"/>
            </a:endParaRPr>
          </a:p>
          <a:p>
            <a:pPr marL="1143000" lvl="2" fontAlgn="base"/>
            <a:r>
              <a:rPr lang="zh-CN" altLang="en-US" sz="2800" b="0" strike="noStrike" noProof="1">
                <a:ea typeface="宋体" panose="02010600030101010101" pitchFamily="2" charset="-122"/>
              </a:rPr>
              <a:t>用以规避价格或利率不可预期的变化</a:t>
            </a:r>
            <a:endParaRPr lang="zh-CN" altLang="en-US" sz="2800" b="0" strike="noStrike" noProof="1">
              <a:ea typeface="宋体" panose="02010600030101010101" pitchFamily="2" charset="-122"/>
            </a:endParaRPr>
          </a:p>
          <a:p>
            <a:pPr marL="1143000" lvl="2" fontAlgn="base"/>
            <a:r>
              <a:rPr lang="zh-CN" altLang="en-US" sz="2800" b="0" strike="noStrike" noProof="1">
                <a:ea typeface="宋体" panose="02010600030101010101" pitchFamily="2" charset="-122"/>
              </a:rPr>
              <a:t>但将风险转移给交易对手</a:t>
            </a:r>
            <a:endParaRPr lang="zh-CN" altLang="en-US" sz="2800" b="0" strike="noStrike" noProof="1">
              <a:ea typeface="宋体" panose="02010600030101010101" pitchFamily="2" charset="-122"/>
            </a:endParaRPr>
          </a:p>
        </p:txBody>
      </p:sp>
      <p:sp>
        <p:nvSpPr>
          <p:cNvPr id="2" name="文本框 235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dissolv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dissolv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dissolve">
                                      <p:cBhvr>
                                        <p:cTn id="22" dur="500"/>
                                        <p:tgtEl>
                                          <p:spTgt spid="23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555">
                                            <p:txEl>
                                              <p:pRg st="4" end="4"/>
                                            </p:txEl>
                                          </p:spTgt>
                                        </p:tgtEl>
                                        <p:attrNameLst>
                                          <p:attrName>style.visibility</p:attrName>
                                        </p:attrNameLst>
                                      </p:cBhvr>
                                      <p:to>
                                        <p:strVal val="visible"/>
                                      </p:to>
                                    </p:set>
                                    <p:animEffect transition="in" filter="dissolve">
                                      <p:cBhvr>
                                        <p:cTn id="27" dur="500"/>
                                        <p:tgtEl>
                                          <p:spTgt spid="235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555">
                                            <p:txEl>
                                              <p:pRg st="5" end="5"/>
                                            </p:txEl>
                                          </p:spTgt>
                                        </p:tgtEl>
                                        <p:attrNameLst>
                                          <p:attrName>style.visibility</p:attrName>
                                        </p:attrNameLst>
                                      </p:cBhvr>
                                      <p:to>
                                        <p:strVal val="visible"/>
                                      </p:to>
                                    </p:set>
                                    <p:animEffect transition="in" filter="dissolve">
                                      <p:cBhvr>
                                        <p:cTn id="32" dur="500"/>
                                        <p:tgtEl>
                                          <p:spTgt spid="23555">
                                            <p:txEl>
                                              <p:pRg st="5" end="5"/>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3555">
                                            <p:txEl>
                                              <p:pRg st="6" end="6"/>
                                            </p:txEl>
                                          </p:spTgt>
                                        </p:tgtEl>
                                        <p:attrNameLst>
                                          <p:attrName>style.visibility</p:attrName>
                                        </p:attrNameLst>
                                      </p:cBhvr>
                                      <p:to>
                                        <p:strVal val="visible"/>
                                      </p:to>
                                    </p:set>
                                    <p:animEffect transition="in" filter="dissolve">
                                      <p:cBhvr>
                                        <p:cTn id="35" dur="500"/>
                                        <p:tgtEl>
                                          <p:spTgt spid="23555">
                                            <p:txEl>
                                              <p:pRg st="6" end="6"/>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3555">
                                            <p:txEl>
                                              <p:pRg st="7" end="7"/>
                                            </p:txEl>
                                          </p:spTgt>
                                        </p:tgtEl>
                                        <p:attrNameLst>
                                          <p:attrName>style.visibility</p:attrName>
                                        </p:attrNameLst>
                                      </p:cBhvr>
                                      <p:to>
                                        <p:strVal val="visible"/>
                                      </p:to>
                                    </p:set>
                                    <p:animEffect transition="in" filter="dissolve">
                                      <p:cBhvr>
                                        <p:cTn id="38" dur="500"/>
                                        <p:tgtEl>
                                          <p:spTgt spid="235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ldLvl="2"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457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23554" name="文本框 24578"/>
          <p:cNvSpPr txBox="1"/>
          <p:nvPr/>
        </p:nvSpPr>
        <p:spPr>
          <a:xfrm>
            <a:off x="204788" y="1636713"/>
            <a:ext cx="8716963" cy="522288"/>
          </a:xfrm>
          <a:prstGeom prst="rect">
            <a:avLst/>
          </a:prstGeom>
          <a:noFill/>
          <a:ln w="9525">
            <a:noFill/>
          </a:ln>
        </p:spPr>
        <p:txBody>
          <a:bodyPr wrap="square" anchor="ctr">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世界主要期货和期权交易所</a:t>
            </a:r>
            <a:endParaRPr lang="en-US" altLang="zh-CN" sz="2700" b="1" noProof="1">
              <a:solidFill>
                <a:srgbClr val="FFFFFF"/>
              </a:solidFill>
              <a:latin typeface="Times New Roman" panose="02020603050405020304" pitchFamily="2" charset="0"/>
              <a:ea typeface="宋体" panose="02010600030101010101" pitchFamily="2" charset="-122"/>
            </a:endParaRPr>
          </a:p>
        </p:txBody>
      </p:sp>
      <p:sp>
        <p:nvSpPr>
          <p:cNvPr id="24579" name="文本框 245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4580" name="图片 24580" descr="ros05167_un0901"/>
          <p:cNvPicPr>
            <a:picLocks noChangeAspect="1"/>
          </p:cNvPicPr>
          <p:nvPr/>
        </p:nvPicPr>
        <p:blipFill>
          <a:blip r:embed="rId1"/>
          <a:stretch>
            <a:fillRect/>
          </a:stretch>
        </p:blipFill>
        <p:spPr>
          <a:xfrm>
            <a:off x="276225" y="2492375"/>
            <a:ext cx="8763000" cy="3549650"/>
          </a:xfrm>
          <a:prstGeom prst="rect">
            <a:avLst/>
          </a:prstGeom>
          <a:noFill/>
          <a:ln w="9525">
            <a:noFill/>
          </a:ln>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7649"/>
          <p:cNvSpPr>
            <a:spLocks noGrp="1"/>
          </p:cNvSpPr>
          <p:nvPr>
            <p:ph type="title"/>
          </p:nvPr>
        </p:nvSpPr>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27651" name="文本占位符 27650"/>
          <p:cNvSpPr>
            <a:spLocks noGrp="1"/>
          </p:cNvSpPr>
          <p:nvPr>
            <p:ph idx="1"/>
          </p:nvPr>
        </p:nvSpPr>
        <p:spPr>
          <a:xfrm>
            <a:off x="512763" y="1624013"/>
            <a:ext cx="8340725" cy="4989513"/>
          </a:xfrm>
        </p:spPr>
        <p:txBody>
          <a:bodyPr/>
          <a:lstStyle/>
          <a:p>
            <a:pPr fontAlgn="base"/>
            <a:r>
              <a:rPr lang="zh-CN" altLang="en-US" sz="2800" strike="noStrike" noProof="1">
                <a:solidFill>
                  <a:srgbClr val="FFFF00"/>
                </a:solidFill>
                <a:ea typeface="宋体" panose="02010600030101010101" pitchFamily="2" charset="-122"/>
              </a:rPr>
              <a:t>美国国债期货每日报价</a:t>
            </a:r>
            <a:endParaRPr lang="zh-CN" altLang="en-US" sz="2800" strike="noStrike" noProof="1">
              <a:ea typeface="宋体" panose="02010600030101010101" pitchFamily="2" charset="-122"/>
            </a:endParaRPr>
          </a:p>
          <a:p>
            <a:pPr lvl="1" fontAlgn="base"/>
            <a:r>
              <a:rPr lang="zh-CN" altLang="en-US" sz="2800" b="0" strike="noStrike" noProof="1">
                <a:ea typeface="宋体" panose="02010600030101010101" pitchFamily="2" charset="-122"/>
              </a:rPr>
              <a:t>最短到期期限为</a:t>
            </a:r>
            <a:r>
              <a:rPr lang="en-US" altLang="zh-CN" sz="2800" b="0" strike="noStrike" noProof="1">
                <a:ea typeface="宋体" panose="02010600030101010101" pitchFamily="2" charset="-122"/>
              </a:rPr>
              <a:t>15</a:t>
            </a:r>
            <a:r>
              <a:rPr lang="zh-CN" altLang="en-US" sz="2800" b="0" strike="noStrike" noProof="1">
                <a:ea typeface="宋体" panose="02010600030101010101" pitchFamily="2" charset="-122"/>
              </a:rPr>
              <a:t>年</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标准息票率为 6%</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息票率高于或低于</a:t>
            </a:r>
            <a:r>
              <a:rPr lang="en-US" altLang="zh-CN" sz="2800" b="0" strike="noStrike" noProof="1">
                <a:ea typeface="宋体" panose="02010600030101010101" pitchFamily="2" charset="-122"/>
              </a:rPr>
              <a:t>6%</a:t>
            </a:r>
            <a:r>
              <a:rPr lang="zh-CN" altLang="en-US" sz="2800" b="0" strike="noStrike" noProof="1">
                <a:ea typeface="宋体" panose="02010600030101010101" pitchFamily="2" charset="-122"/>
              </a:rPr>
              <a:t>的债券，在每年</a:t>
            </a:r>
            <a:r>
              <a:rPr lang="en-US" altLang="zh-CN" sz="2800" b="0" strike="noStrike" noProof="1">
                <a:ea typeface="宋体" panose="02010600030101010101" pitchFamily="2" charset="-122"/>
              </a:rPr>
              <a:t>3</a:t>
            </a:r>
            <a:r>
              <a:rPr lang="zh-CN" altLang="en-US" sz="2800" b="0" strike="noStrike" noProof="1">
                <a:ea typeface="宋体" panose="02010600030101010101" pitchFamily="2" charset="-122"/>
              </a:rPr>
              <a:t>、</a:t>
            </a:r>
            <a:r>
              <a:rPr lang="en-US" altLang="zh-CN" sz="2800" b="0" strike="noStrike" noProof="1">
                <a:ea typeface="宋体" panose="02010600030101010101" pitchFamily="2" charset="-122"/>
              </a:rPr>
              <a:t>6</a:t>
            </a:r>
            <a:r>
              <a:rPr lang="zh-CN" altLang="en-US" sz="2800" b="0" strike="noStrike" noProof="1">
                <a:ea typeface="宋体" panose="02010600030101010101" pitchFamily="2" charset="-122"/>
              </a:rPr>
              <a:t>、</a:t>
            </a:r>
            <a:r>
              <a:rPr lang="en-US" altLang="zh-CN" sz="2800" b="0" strike="noStrike" noProof="1">
                <a:ea typeface="宋体" panose="02010600030101010101" pitchFamily="2" charset="-122"/>
              </a:rPr>
              <a:t>9</a:t>
            </a:r>
            <a:r>
              <a:rPr lang="zh-CN" altLang="en-US" sz="2800" b="0" strike="noStrike" noProof="1">
                <a:ea typeface="宋体" panose="02010600030101010101" pitchFamily="2" charset="-122"/>
              </a:rPr>
              <a:t>、</a:t>
            </a:r>
            <a:r>
              <a:rPr lang="en-US" altLang="zh-CN" sz="2800" b="0" strike="noStrike" noProof="1">
                <a:ea typeface="宋体" panose="02010600030101010101" pitchFamily="2" charset="-122"/>
              </a:rPr>
              <a:t>12</a:t>
            </a:r>
            <a:r>
              <a:rPr lang="zh-CN" altLang="en-US" sz="2800" b="0" strike="noStrike" noProof="1">
                <a:ea typeface="宋体" panose="02010600030101010101" pitchFamily="2" charset="-122"/>
              </a:rPr>
              <a:t>月按面值升贴水交割</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通常利用账面记录进行无实物的交割和派息</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以面值</a:t>
            </a:r>
            <a:r>
              <a:rPr lang="en-US" altLang="zh-CN" sz="2800" b="0" strike="noStrike" noProof="1">
                <a:ea typeface="宋体" panose="02010600030101010101" pitchFamily="2" charset="-122"/>
              </a:rPr>
              <a:t>100</a:t>
            </a:r>
            <a:r>
              <a:rPr lang="zh-CN" altLang="en-US" sz="2800" b="0" strike="noStrike" noProof="1">
                <a:ea typeface="宋体" panose="02010600030101010101" pitchFamily="2" charset="-122"/>
              </a:rPr>
              <a:t>为报价基准，最小报价单位为</a:t>
            </a:r>
            <a:r>
              <a:rPr lang="en-US" altLang="zh-CN" sz="2800" b="0" strike="noStrike" noProof="1">
                <a:ea typeface="宋体" panose="02010600030101010101" pitchFamily="2" charset="-122"/>
              </a:rPr>
              <a:t>1/32</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未平仓合约数是如果到期需要交割数</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到期交割时交付的国债必须来自同一次发行</a:t>
            </a:r>
            <a:endParaRPr lang="zh-CN" altLang="en-US" sz="2800" b="0" strike="noStrike" noProof="1">
              <a:ea typeface="宋体" panose="02010600030101010101" pitchFamily="2" charset="-122"/>
            </a:endParaRPr>
          </a:p>
        </p:txBody>
      </p:sp>
      <p:sp>
        <p:nvSpPr>
          <p:cNvPr id="2" name="文本框 2765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dissolve">
                                      <p:cBhvr>
                                        <p:cTn id="7" dur="500"/>
                                        <p:tgtEl>
                                          <p:spTgt spid="276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651">
                                            <p:txEl>
                                              <p:pRg st="1" end="1"/>
                                            </p:txEl>
                                          </p:spTgt>
                                        </p:tgtEl>
                                        <p:attrNameLst>
                                          <p:attrName>style.visibility</p:attrName>
                                        </p:attrNameLst>
                                      </p:cBhvr>
                                      <p:to>
                                        <p:strVal val="visible"/>
                                      </p:to>
                                    </p:set>
                                    <p:animEffect transition="in" filter="dissolve">
                                      <p:cBhvr>
                                        <p:cTn id="10" dur="500"/>
                                        <p:tgtEl>
                                          <p:spTgt spid="276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Effect transition="in" filter="dissolve">
                                      <p:cBhvr>
                                        <p:cTn id="13" dur="500"/>
                                        <p:tgtEl>
                                          <p:spTgt spid="276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7651">
                                            <p:txEl>
                                              <p:pRg st="3" end="3"/>
                                            </p:txEl>
                                          </p:spTgt>
                                        </p:tgtEl>
                                        <p:attrNameLst>
                                          <p:attrName>style.visibility</p:attrName>
                                        </p:attrNameLst>
                                      </p:cBhvr>
                                      <p:to>
                                        <p:strVal val="visible"/>
                                      </p:to>
                                    </p:set>
                                    <p:animEffect transition="in" filter="dissolve">
                                      <p:cBhvr>
                                        <p:cTn id="16" dur="500"/>
                                        <p:tgtEl>
                                          <p:spTgt spid="2765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651">
                                            <p:txEl>
                                              <p:pRg st="4" end="4"/>
                                            </p:txEl>
                                          </p:spTgt>
                                        </p:tgtEl>
                                        <p:attrNameLst>
                                          <p:attrName>style.visibility</p:attrName>
                                        </p:attrNameLst>
                                      </p:cBhvr>
                                      <p:to>
                                        <p:strVal val="visible"/>
                                      </p:to>
                                    </p:set>
                                    <p:animEffect transition="in" filter="dissolve">
                                      <p:cBhvr>
                                        <p:cTn id="19" dur="500"/>
                                        <p:tgtEl>
                                          <p:spTgt spid="2765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7651">
                                            <p:txEl>
                                              <p:pRg st="5" end="5"/>
                                            </p:txEl>
                                          </p:spTgt>
                                        </p:tgtEl>
                                        <p:attrNameLst>
                                          <p:attrName>style.visibility</p:attrName>
                                        </p:attrNameLst>
                                      </p:cBhvr>
                                      <p:to>
                                        <p:strVal val="visible"/>
                                      </p:to>
                                    </p:set>
                                    <p:animEffect transition="in" filter="dissolve">
                                      <p:cBhvr>
                                        <p:cTn id="22" dur="500"/>
                                        <p:tgtEl>
                                          <p:spTgt spid="2765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651">
                                            <p:txEl>
                                              <p:pRg st="6" end="6"/>
                                            </p:txEl>
                                          </p:spTgt>
                                        </p:tgtEl>
                                        <p:attrNameLst>
                                          <p:attrName>style.visibility</p:attrName>
                                        </p:attrNameLst>
                                      </p:cBhvr>
                                      <p:to>
                                        <p:strVal val="visible"/>
                                      </p:to>
                                    </p:set>
                                    <p:animEffect transition="in" filter="dissolve">
                                      <p:cBhvr>
                                        <p:cTn id="25" dur="500"/>
                                        <p:tgtEl>
                                          <p:spTgt spid="2765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7651">
                                            <p:txEl>
                                              <p:pRg st="7" end="7"/>
                                            </p:txEl>
                                          </p:spTgt>
                                        </p:tgtEl>
                                        <p:attrNameLst>
                                          <p:attrName>style.visibility</p:attrName>
                                        </p:attrNameLst>
                                      </p:cBhvr>
                                      <p:to>
                                        <p:strVal val="visible"/>
                                      </p:to>
                                    </p:set>
                                    <p:animEffect transition="in" filter="dissolve">
                                      <p:cBhvr>
                                        <p:cTn id="28" dur="500"/>
                                        <p:tgtEl>
                                          <p:spTgt spid="276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6625"/>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4" name="文本框 3"/>
          <p:cNvSpPr txBox="1"/>
          <p:nvPr/>
        </p:nvSpPr>
        <p:spPr>
          <a:xfrm>
            <a:off x="457200" y="1562100"/>
            <a:ext cx="8480425" cy="2073275"/>
          </a:xfrm>
          <a:prstGeom prst="rect">
            <a:avLst/>
          </a:prstGeom>
          <a:noFill/>
        </p:spPr>
        <p:txBody>
          <a:bodyPr wrap="square" rtlCol="0" anchor="t">
            <a:spAutoFit/>
          </a:bodyPr>
          <a:lstStyle/>
          <a:p>
            <a:pPr marL="228600" indent="-2286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中国金融期货交易所国债期货报价</a:t>
            </a:r>
            <a:endParaRPr lang="zh-CN" altLang="en-US" sz="2800"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基本交易单位面值100万元 </a:t>
            </a:r>
            <a:endParaRPr lang="zh-CN" altLang="en-US" sz="2800" strike="noStrike"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标准到期期限为</a:t>
            </a:r>
            <a:r>
              <a:rPr lang="en-US" altLang="zh-CN"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年</a:t>
            </a:r>
            <a:endParaRPr lang="zh-CN" altLang="en-US" sz="2800" strike="noStrike"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以面值</a:t>
            </a:r>
            <a:r>
              <a:rPr lang="en-US" altLang="zh-CN"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100</a:t>
            </a: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为报价基准，最小报价单位为</a:t>
            </a:r>
            <a:r>
              <a:rPr lang="en-US" altLang="zh-CN"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0.005</a:t>
            </a: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元</a:t>
            </a:r>
            <a:endParaRPr lang="zh-CN" altLang="en-US" strike="noStrike" noProof="1"/>
          </a:p>
        </p:txBody>
      </p:sp>
      <p:pic>
        <p:nvPicPr>
          <p:cNvPr id="28675" name="图片 4"/>
          <p:cNvPicPr>
            <a:picLocks noChangeAspect="1"/>
          </p:cNvPicPr>
          <p:nvPr/>
        </p:nvPicPr>
        <p:blipFill>
          <a:blip r:embed="rId1">
            <a:lum bright="69995" contrast="-70001"/>
          </a:blip>
          <a:stretch>
            <a:fillRect/>
          </a:stretch>
        </p:blipFill>
        <p:spPr>
          <a:xfrm>
            <a:off x="1181100" y="3816350"/>
            <a:ext cx="7756525" cy="1473200"/>
          </a:xfrm>
          <a:prstGeom prst="rect">
            <a:avLst/>
          </a:prstGeom>
          <a:noFill/>
          <a:ln w="9525">
            <a:noFill/>
          </a:ln>
        </p:spPr>
      </p:pic>
      <p:sp>
        <p:nvSpPr>
          <p:cNvPr id="6" name="文本框 5"/>
          <p:cNvSpPr txBox="1"/>
          <p:nvPr/>
        </p:nvSpPr>
        <p:spPr>
          <a:xfrm>
            <a:off x="1181100" y="5097779"/>
            <a:ext cx="7421880" cy="706758"/>
          </a:xfrm>
          <a:prstGeom prst="rect">
            <a:avLst/>
          </a:prstGeom>
          <a:noFill/>
        </p:spPr>
        <p:txBody>
          <a:bodyPr wrap="square" rtlCol="0" anchor="t">
            <a:spAutoFit/>
            <a:scene3d>
              <a:camera prst="orthographicFront"/>
              <a:lightRig rig="threePt" dir="t"/>
            </a:scene3d>
          </a:bodyPr>
          <a:lstStyle/>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报价日期：</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2018</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年</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7</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月</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16</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日。当日</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成交量5272，前日成交量4808。</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数据来源：中国金融期货交易所</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28675" name="文本占位符 28674"/>
          <p:cNvSpPr>
            <a:spLocks noGrp="1"/>
          </p:cNvSpPr>
          <p:nvPr>
            <p:ph idx="1"/>
          </p:nvPr>
        </p:nvSpPr>
        <p:spPr>
          <a:xfrm>
            <a:off x="390525" y="1611313"/>
            <a:ext cx="8496300" cy="4703763"/>
          </a:xfrm>
        </p:spPr>
        <p:txBody>
          <a:bodyPr/>
          <a:lstStyle/>
          <a:p>
            <a:pPr marL="342900" indent="-342900" fontAlgn="base"/>
            <a:r>
              <a:rPr lang="zh-CN" altLang="en-US" sz="2800" strike="noStrike" noProof="1">
                <a:solidFill>
                  <a:srgbClr val="FFFF00"/>
                </a:solidFill>
                <a:ea typeface="宋体" panose="02010600030101010101" pitchFamily="2" charset="-122"/>
              </a:rPr>
              <a:t>利用期货合约套期保值的原理</a:t>
            </a:r>
            <a:endParaRPr lang="zh-CN" altLang="en-US" sz="280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利用期货合约能够对冲现货市场风险，源于期货市场价格与现货价格相联系</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通常期货价格是预期未来交割时的现货价格</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同时，套期保值者会根据现货持仓水平、保险和财务成本等对参与期货合约数进行调整</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套期保值行为本质上是针对同类资产在即期市场和期货市场进行相同份额、相反头寸的交易操作</a:t>
            </a:r>
            <a:endParaRPr lang="zh-CN" altLang="en-US" sz="2800" b="0" strike="noStrike" noProof="1">
              <a:ea typeface="宋体" panose="02010600030101010101" pitchFamily="2" charset="-122"/>
            </a:endParaRPr>
          </a:p>
          <a:p>
            <a:pPr marL="742950" lvl="1" indent="-285750" fontAlgn="base"/>
            <a:r>
              <a:rPr lang="zh-CN" altLang="en-US" sz="2800" b="0" strike="noStrike" noProof="1">
                <a:ea typeface="宋体" panose="02010600030101010101" pitchFamily="2" charset="-122"/>
              </a:rPr>
              <a:t>套期保值风险来自现货市场价格与期货市场价格相关程度的减弱</a:t>
            </a:r>
            <a:endParaRPr lang="zh-CN" altLang="en-US" sz="2800" b="0" strike="noStrike" noProof="1">
              <a:ea typeface="宋体" panose="02010600030101010101" pitchFamily="2" charset="-122"/>
            </a:endParaRPr>
          </a:p>
        </p:txBody>
      </p:sp>
      <p:sp>
        <p:nvSpPr>
          <p:cNvPr id="29699" name="文本框 2867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ssolve">
                                      <p:cBhvr>
                                        <p:cTn id="7" dur="500"/>
                                        <p:tgtEl>
                                          <p:spTgt spid="286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dissolve">
                                      <p:cBhvr>
                                        <p:cTn id="10" dur="500"/>
                                        <p:tgtEl>
                                          <p:spTgt spid="286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dissolve">
                                      <p:cBhvr>
                                        <p:cTn id="13" dur="500"/>
                                        <p:tgtEl>
                                          <p:spTgt spid="286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dissolve">
                                      <p:cBhvr>
                                        <p:cTn id="16" dur="500"/>
                                        <p:tgtEl>
                                          <p:spTgt spid="2867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675">
                                            <p:txEl>
                                              <p:pRg st="4" end="4"/>
                                            </p:txEl>
                                          </p:spTgt>
                                        </p:tgtEl>
                                        <p:attrNameLst>
                                          <p:attrName>style.visibility</p:attrName>
                                        </p:attrNameLst>
                                      </p:cBhvr>
                                      <p:to>
                                        <p:strVal val="visible"/>
                                      </p:to>
                                    </p:set>
                                    <p:animEffect transition="in" filter="dissolve">
                                      <p:cBhvr>
                                        <p:cTn id="19" dur="500"/>
                                        <p:tgtEl>
                                          <p:spTgt spid="2867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675">
                                            <p:txEl>
                                              <p:pRg st="5" end="5"/>
                                            </p:txEl>
                                          </p:spTgt>
                                        </p:tgtEl>
                                        <p:attrNameLst>
                                          <p:attrName>style.visibility</p:attrName>
                                        </p:attrNameLst>
                                      </p:cBhvr>
                                      <p:to>
                                        <p:strVal val="visible"/>
                                      </p:to>
                                    </p:set>
                                    <p:animEffect transition="in" filter="dissolve">
                                      <p:cBhvr>
                                        <p:cTn id="22"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969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29699" name="文本占位符 29698"/>
          <p:cNvSpPr>
            <a:spLocks noGrp="1"/>
          </p:cNvSpPr>
          <p:nvPr>
            <p:ph idx="1"/>
          </p:nvPr>
        </p:nvSpPr>
        <p:spPr>
          <a:xfrm>
            <a:off x="457200" y="1622425"/>
            <a:ext cx="8229600" cy="4937125"/>
          </a:xfrm>
        </p:spPr>
        <p:txBody>
          <a:bodyPr/>
          <a:lstStyle/>
          <a:p>
            <a:pPr marL="342900" indent="-342900" algn="l" fontAlgn="base"/>
            <a:r>
              <a:rPr lang="zh-CN" altLang="en-US" sz="2800" strike="noStrike" noProof="1">
                <a:solidFill>
                  <a:srgbClr val="FFFF00"/>
                </a:solidFill>
                <a:ea typeface="宋体" panose="02010600030101010101" pitchFamily="2" charset="-122"/>
                <a:sym typeface="+mn-ea"/>
              </a:rPr>
              <a:t>期货套期保值风险与基差风险</a:t>
            </a:r>
            <a:endParaRPr lang="zh-CN" altLang="en-US" sz="2800" strike="noStrike" noProof="1">
              <a:ea typeface="宋体" panose="02010600030101010101" pitchFamily="2" charset="-122"/>
            </a:endParaRPr>
          </a:p>
          <a:p>
            <a:pPr marL="742950" lvl="1" indent="-285750" algn="l" fontAlgn="base"/>
            <a:r>
              <a:rPr lang="zh-CN" altLang="en-US" sz="2800" b="0" strike="noStrike" noProof="1">
                <a:ea typeface="宋体" panose="02010600030101010101" pitchFamily="2" charset="-122"/>
                <a:sym typeface="+mn-ea"/>
              </a:rPr>
              <a:t>金融资产的现货市场价格或收益与期货价格或收益的关系通常用基差来衡量；</a:t>
            </a:r>
            <a:endParaRPr lang="zh-CN" altLang="en-US" sz="2800" b="0" strike="noStrike" noProof="1">
              <a:ea typeface="宋体" panose="02010600030101010101" pitchFamily="2" charset="-122"/>
              <a:sym typeface="+mn-ea"/>
            </a:endParaRPr>
          </a:p>
          <a:p>
            <a:pPr marL="742950" lvl="1" indent="-285750" algn="l" fontAlgn="base"/>
            <a:r>
              <a:rPr lang="zh-CN" altLang="en-US" sz="2800" b="0" strike="noStrike" noProof="1">
                <a:ea typeface="宋体" panose="02010600030101010101" pitchFamily="2" charset="-122"/>
                <a:sym typeface="+mn-ea"/>
              </a:rPr>
              <a:t>基差是指同一时点同一商品或证券的现货与期货价格之差（或利差）。</a:t>
            </a:r>
            <a:endParaRPr lang="zh-CN" altLang="en-US" sz="2800" b="0" strike="noStrike" noProof="1">
              <a:ea typeface="宋体" panose="02010600030101010101" pitchFamily="2" charset="-122"/>
            </a:endParaRPr>
          </a:p>
          <a:p>
            <a:pPr marL="742950" lvl="1" indent="-285750" algn="l" fontAlgn="base"/>
            <a:r>
              <a:rPr lang="zh-CN" altLang="en-US" sz="2800" b="0" strike="noStrike" noProof="1">
                <a:ea typeface="宋体" panose="02010600030101010101" pitchFamily="2" charset="-122"/>
                <a:sym typeface="+mn-ea"/>
              </a:rPr>
              <a:t>收敛原则：随着期货合约到期日临近，同一标的资产的基差逐渐缩小，在交割日基差为零。</a:t>
            </a:r>
            <a:endParaRPr lang="zh-CN" altLang="en-US" sz="2800" b="0" strike="noStrike" noProof="1">
              <a:ea typeface="宋体" panose="02010600030101010101" pitchFamily="2" charset="-122"/>
              <a:sym typeface="+mn-ea"/>
            </a:endParaRPr>
          </a:p>
          <a:p>
            <a:pPr marL="742950" lvl="1" indent="-285750" algn="l" fontAlgn="base"/>
            <a:r>
              <a:rPr lang="zh-CN" altLang="en-US" sz="2800" b="0" strike="noStrike" noProof="1">
                <a:ea typeface="宋体" panose="02010600030101010101" pitchFamily="2" charset="-122"/>
                <a:sym typeface="+mn-ea"/>
              </a:rPr>
              <a:t>期货合约期内基差的变化导致利用期货对冲的风险。期货对冲就是将价格或利率风险转变成基差风险。</a:t>
            </a:r>
            <a:endParaRPr lang="zh-CN" altLang="en-US" b="0" strike="noStrike" noProof="1">
              <a:ea typeface="宋体" panose="02010600030101010101" pitchFamily="2" charset="-122"/>
            </a:endParaRPr>
          </a:p>
        </p:txBody>
      </p:sp>
      <p:sp>
        <p:nvSpPr>
          <p:cNvPr id="30723" name="文本框 2969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dissolve">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dissolve">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dissolve">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dissolve">
                                      <p:cBhvr>
                                        <p:cTn id="22" dur="500"/>
                                        <p:tgtEl>
                                          <p:spTgt spid="296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dissolve">
                                      <p:cBhvr>
                                        <p:cTn id="27"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ldLvl="2"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文本框 3072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29698" name="标题 2969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4" name="文本占位符 29698"/>
          <p:cNvSpPr>
            <a:spLocks noGrp="1"/>
          </p:cNvSpPr>
          <p:nvPr>
            <p:ph idx="1"/>
          </p:nvPr>
        </p:nvSpPr>
        <p:spPr>
          <a:xfrm>
            <a:off x="457200" y="1622425"/>
            <a:ext cx="8229600" cy="4937125"/>
          </a:xfrm>
        </p:spPr>
        <p:txBody>
          <a:bodyPr/>
          <a:lstStyle/>
          <a:p>
            <a:pPr marL="342900" indent="-342900" algn="l" fontAlgn="base"/>
            <a:r>
              <a:rPr lang="zh-CN" altLang="en-US" sz="2800" strike="noStrike" noProof="1">
                <a:solidFill>
                  <a:srgbClr val="FFFF00"/>
                </a:solidFill>
                <a:ea typeface="宋体" panose="02010600030101010101" pitchFamily="2" charset="-122"/>
                <a:sym typeface="+mn-ea"/>
              </a:rPr>
              <a:t>期货套期保值风险与基差风险</a:t>
            </a:r>
            <a:endParaRPr lang="zh-CN" altLang="en-US" sz="2800" strike="noStrike" noProof="1">
              <a:ea typeface="宋体" panose="02010600030101010101" pitchFamily="2" charset="-122"/>
            </a:endParaRPr>
          </a:p>
          <a:p>
            <a:pPr marL="742950" lvl="1" indent="-285750" algn="l" fontAlgn="base"/>
            <a:r>
              <a:rPr lang="zh-CN" altLang="en-US" sz="2800" b="0" strike="noStrike" noProof="1">
                <a:ea typeface="宋体" panose="02010600030101010101" pitchFamily="2" charset="-122"/>
                <a:sym typeface="+mn-ea"/>
              </a:rPr>
              <a:t>基差风险的度量：</a:t>
            </a:r>
            <a:endParaRPr lang="zh-CN" altLang="en-US" sz="2800" b="0" strike="noStrike" noProof="1">
              <a:ea typeface="宋体" panose="02010600030101010101" pitchFamily="2" charset="-122"/>
              <a:sym typeface="+mn-ea"/>
            </a:endParaRPr>
          </a:p>
          <a:p>
            <a:pPr marL="457200" lvl="1" indent="0" algn="l" fontAlgn="base">
              <a:buNone/>
            </a:pPr>
            <a:r>
              <a:rPr lang="zh-CN" altLang="en-US" sz="2800" b="0" strike="noStrike" noProof="1">
                <a:ea typeface="宋体" panose="02010600030101010101" pitchFamily="2" charset="-122"/>
                <a:sym typeface="+mn-ea"/>
              </a:rPr>
              <a:t>      期货合约波动率</a:t>
            </a:r>
            <a:r>
              <a:rPr lang="en-US" altLang="zh-CN" sz="2800" b="0" strike="noStrike" noProof="1">
                <a:ea typeface="宋体" panose="02010600030101010101" pitchFamily="2" charset="-122"/>
                <a:sym typeface="+mn-ea"/>
              </a:rPr>
              <a:t>=</a:t>
            </a:r>
            <a:r>
              <a:rPr lang="zh-CN" altLang="en-US" sz="2800" b="0" strike="noStrike" noProof="1">
                <a:ea typeface="宋体" panose="02010600030101010101" pitchFamily="2" charset="-122"/>
                <a:sym typeface="+mn-ea"/>
              </a:rPr>
              <a:t>某资产现货价格变化</a:t>
            </a:r>
            <a:r>
              <a:rPr lang="en-US" altLang="zh-CN" sz="2800" b="0" strike="noStrike" noProof="1">
                <a:ea typeface="宋体" panose="02010600030101010101" pitchFamily="2" charset="-122"/>
                <a:sym typeface="+mn-ea"/>
              </a:rPr>
              <a:t>%/</a:t>
            </a:r>
            <a:r>
              <a:rPr lang="zh-CN" altLang="en-US" sz="2800" b="0" strike="noStrike" noProof="1">
                <a:ea typeface="宋体" panose="02010600030101010101" pitchFamily="2" charset="-122"/>
                <a:sym typeface="+mn-ea"/>
              </a:rPr>
              <a:t>用于对冲的期货价格变化</a:t>
            </a:r>
            <a:r>
              <a:rPr lang="en-US" altLang="zh-CN" sz="2800" b="0" strike="noStrike" noProof="1">
                <a:ea typeface="宋体" panose="02010600030101010101" pitchFamily="2" charset="-122"/>
                <a:sym typeface="+mn-ea"/>
              </a:rPr>
              <a:t>%</a:t>
            </a:r>
            <a:endParaRPr lang="zh-CN" altLang="en-US" sz="2800" b="0" strike="noStrike" noProof="1">
              <a:ea typeface="宋体" panose="02010600030101010101" pitchFamily="2" charset="-122"/>
              <a:sym typeface="+mn-ea"/>
            </a:endParaRPr>
          </a:p>
          <a:p>
            <a:pPr marL="742950" lvl="1" indent="-285750" algn="l" fontAlgn="base"/>
            <a:r>
              <a:rPr lang="zh-CN" altLang="en-US" sz="2800" b="0" strike="noStrike" noProof="1">
                <a:ea typeface="宋体" panose="02010600030101010101" pitchFamily="2" charset="-122"/>
                <a:sym typeface="+mn-ea"/>
              </a:rPr>
              <a:t>当现货和期货市场价格或利率平行移动时，波动率</a:t>
            </a:r>
            <a:r>
              <a:rPr lang="en-US" altLang="zh-CN" sz="2800" b="0" strike="noStrike" noProof="1">
                <a:ea typeface="宋体" panose="02010600030101010101" pitchFamily="2" charset="-122"/>
                <a:sym typeface="+mn-ea"/>
              </a:rPr>
              <a:t>=1</a:t>
            </a:r>
            <a:r>
              <a:rPr lang="zh-CN" altLang="en-US" sz="2800" b="0" strike="noStrike" noProof="1">
                <a:ea typeface="宋体" panose="02010600030101010101" pitchFamily="2" charset="-122"/>
                <a:sym typeface="+mn-ea"/>
              </a:rPr>
              <a:t>，基差风险</a:t>
            </a:r>
            <a:r>
              <a:rPr lang="en-US" altLang="zh-CN" sz="2800" b="0" strike="noStrike" noProof="1">
                <a:ea typeface="宋体" panose="02010600030101010101" pitchFamily="2" charset="-122"/>
                <a:sym typeface="+mn-ea"/>
              </a:rPr>
              <a:t>=0</a:t>
            </a:r>
            <a:r>
              <a:rPr lang="zh-CN" altLang="en-US" sz="2800" b="0" strike="noStrike" noProof="1">
                <a:ea typeface="宋体" panose="02010600030101010101" pitchFamily="2" charset="-122"/>
                <a:sym typeface="+mn-ea"/>
              </a:rPr>
              <a:t>；</a:t>
            </a:r>
            <a:endParaRPr lang="zh-CN" altLang="en-US" sz="2800" b="0" strike="noStrike" noProof="1">
              <a:ea typeface="宋体" panose="02010600030101010101" pitchFamily="2" charset="-122"/>
              <a:sym typeface="+mn-ea"/>
            </a:endParaRPr>
          </a:p>
          <a:p>
            <a:pPr marL="742950" lvl="1" indent="-285750" algn="l" fontAlgn="base"/>
            <a:r>
              <a:rPr lang="zh-CN" altLang="en-US" sz="2800" b="0" strike="noStrike" noProof="1">
                <a:ea typeface="宋体" panose="02010600030101010101" pitchFamily="2" charset="-122"/>
                <a:sym typeface="+mn-ea"/>
              </a:rPr>
              <a:t>由于收敛现象的存在，可能选择期货合约期间对冲更优。</a:t>
            </a:r>
            <a:endParaRPr lang="zh-CN" altLang="en-US" sz="2800" b="0" strike="noStrike" noProof="1">
              <a:ea typeface="宋体" panose="02010600030101010101" pitchFamily="2" charset="-122"/>
              <a:sym typeface="+mn-ea"/>
            </a:endParaRPr>
          </a:p>
          <a:p>
            <a:pPr marL="742950" lvl="1" indent="-285750" algn="l" fontAlgn="base"/>
            <a:r>
              <a:rPr lang="zh-CN" altLang="en-US" sz="2800" b="0" strike="noStrike" noProof="1">
                <a:ea typeface="宋体" panose="02010600030101010101" pitchFamily="2" charset="-122"/>
                <a:sym typeface="+mn-ea"/>
              </a:rPr>
              <a:t>总体上，基差变化风险小于资产价格或收益率变化的风险。</a:t>
            </a:r>
            <a:endParaRPr lang="zh-CN" altLang="en-US" b="0" strike="noStrike" noProof="1">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2"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32769"/>
          <p:cNvSpPr>
            <a:spLocks noGrp="1"/>
          </p:cNvSpPr>
          <p:nvPr>
            <p:ph type="title"/>
          </p:nvPr>
        </p:nvSpPr>
        <p:spPr>
          <a:xfrm>
            <a:off x="457200" y="274638"/>
            <a:ext cx="8229600" cy="1036638"/>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32771" name="文本占位符 32770"/>
          <p:cNvSpPr>
            <a:spLocks noGrp="1"/>
          </p:cNvSpPr>
          <p:nvPr>
            <p:ph idx="1"/>
          </p:nvPr>
        </p:nvSpPr>
        <p:spPr>
          <a:xfrm>
            <a:off x="165100" y="1612900"/>
            <a:ext cx="8712200" cy="5245100"/>
          </a:xfrm>
        </p:spPr>
        <p:txBody>
          <a:bodyPr/>
          <a:lstStyle/>
          <a:p>
            <a:pPr marL="342900" indent="-342900" fontAlgn="base"/>
            <a:r>
              <a:rPr lang="zh-CN" altLang="en-US" sz="2800" strike="noStrike" noProof="1">
                <a:solidFill>
                  <a:srgbClr val="FFFF00"/>
                </a:solidFill>
                <a:ea typeface="宋体" panose="02010600030101010101" pitchFamily="2" charset="-122"/>
              </a:rPr>
              <a:t>期货市场套期保值类型</a:t>
            </a:r>
            <a:endParaRPr lang="zh-CN" altLang="en-US" sz="2800" strike="noStrike" noProof="1">
              <a:ea typeface="宋体" panose="02010600030101010101" pitchFamily="2" charset="-122"/>
            </a:endParaRPr>
          </a:p>
          <a:p>
            <a:pPr marL="800100" lvl="1" indent="-342900" fontAlgn="base"/>
            <a:r>
              <a:rPr lang="zh-CN" altLang="en-US" sz="2800" strike="noStrike" noProof="1">
                <a:ln w="10160">
                  <a:solidFill>
                    <a:schemeClr val="accent5"/>
                  </a:solidFill>
                  <a:prstDash val="solid"/>
                </a:ln>
                <a:solidFill>
                  <a:srgbClr val="FFFF00"/>
                </a:solidFill>
                <a:effectLst>
                  <a:outerShdw blurRad="38100" dist="22860" dir="5400000" algn="tl" rotWithShape="0">
                    <a:srgbClr val="000000">
                      <a:alpha val="30000"/>
                    </a:srgbClr>
                  </a:outerShdw>
                </a:effectLst>
                <a:ea typeface="宋体" panose="02010600030101010101" pitchFamily="2" charset="-122"/>
              </a:rPr>
              <a:t>多头套期保值</a:t>
            </a:r>
            <a:r>
              <a:rPr lang="zh-CN" altLang="en-US" sz="2800" strike="noStrike"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是投资者在买入标的证券之前事先买入期货合约，以规避利率下跌或价格上涨风险。</a:t>
            </a:r>
            <a:endParaRPr lang="zh-CN" altLang="en-US" sz="2800" strike="noStrike"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a:p>
            <a:pPr marL="800100" lvl="1" indent="-342900" fontAlgn="base"/>
            <a:r>
              <a:rPr lang="zh-CN" altLang="en-US" sz="2800" strike="noStrike" noProof="1">
                <a:ln w="10160">
                  <a:solidFill>
                    <a:schemeClr val="accent5"/>
                  </a:solidFill>
                  <a:prstDash val="solid"/>
                </a:ln>
                <a:solidFill>
                  <a:srgbClr val="FFFF00"/>
                </a:solidFill>
                <a:effectLst>
                  <a:outerShdw blurRad="38100" dist="22860" dir="5400000" algn="tl" rotWithShape="0">
                    <a:srgbClr val="000000">
                      <a:alpha val="30000"/>
                    </a:srgbClr>
                  </a:outerShdw>
                </a:effectLst>
                <a:ea typeface="宋体" panose="02010600030101010101" pitchFamily="2" charset="-122"/>
              </a:rPr>
              <a:t>空头套期保值</a:t>
            </a:r>
            <a:r>
              <a:rPr lang="zh-CN" altLang="en-US" sz="2800" strike="noStrike"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是指未来某个时刻卖出证券现货之前，在即期卖出期货合约规避利率上涨或价格下跌风险。</a:t>
            </a:r>
            <a:endParaRPr lang="zh-CN" altLang="en-US" sz="2800" strike="noStrike"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a:p>
            <a:pPr marL="800100" lvl="1" indent="-342900" algn="l" fontAlgn="base"/>
            <a:r>
              <a:rPr lang="zh-CN" altLang="en-US" sz="2800" strike="noStrike" noProof="1">
                <a:ln w="10160">
                  <a:solidFill>
                    <a:schemeClr val="accent5"/>
                  </a:solidFill>
                  <a:prstDash val="solid"/>
                </a:ln>
                <a:solidFill>
                  <a:srgbClr val="FFFF00"/>
                </a:solidFill>
                <a:effectLst>
                  <a:outerShdw blurRad="38100" dist="22860" dir="5400000" algn="tl" rotWithShape="0">
                    <a:srgbClr val="000000">
                      <a:alpha val="30000"/>
                    </a:srgbClr>
                  </a:outerShdw>
                </a:effectLst>
                <a:ea typeface="宋体" panose="02010600030101010101" pitchFamily="2" charset="-122"/>
              </a:rPr>
              <a:t>交叉套期保值</a:t>
            </a:r>
            <a:r>
              <a:rPr lang="zh-CN" altLang="en-US" sz="2800" strike="noStrike"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是利用</a:t>
            </a:r>
            <a:r>
              <a:rPr lang="zh-CN" altLang="en-US" sz="2800" strike="noStrike" noProof="1">
                <a:ln w="10160">
                  <a:solidFill>
                    <a:schemeClr val="accent5"/>
                  </a:solidFill>
                  <a:prstDash val="solid"/>
                </a:ln>
                <a:effectLst>
                  <a:outerShdw blurRad="38100" dist="22860" dir="5400000" algn="tl" rotWithShape="0">
                    <a:srgbClr val="000000">
                      <a:alpha val="30000"/>
                    </a:srgbClr>
                  </a:outerShdw>
                </a:effectLst>
                <a:ea typeface="宋体" panose="02010600030101010101" pitchFamily="2" charset="-122"/>
              </a:rPr>
              <a:t>不同类型资产的现货价格和期货价格大致同步变化特征，用一种资产的期货交易对冲另一种资产的现货市场风险。包括交叉多头套保和交叉空头套保。</a:t>
            </a:r>
            <a:endParaRPr lang="zh-CN" altLang="en-US" sz="2800" strike="noStrike" noProof="1">
              <a:ln w="10160">
                <a:solidFill>
                  <a:schemeClr val="accent5"/>
                </a:solidFill>
                <a:prstDash val="solid"/>
              </a:ln>
              <a:effectLst>
                <a:outerShdw blurRad="38100" dist="22860" dir="5400000" algn="tl" rotWithShape="0">
                  <a:srgbClr val="000000">
                    <a:alpha val="30000"/>
                  </a:srgbClr>
                </a:outerShdw>
              </a:effectLst>
              <a:ea typeface="宋体" panose="02010600030101010101" pitchFamily="2" charset="-122"/>
            </a:endParaRPr>
          </a:p>
        </p:txBody>
      </p:sp>
      <p:sp>
        <p:nvSpPr>
          <p:cNvPr id="2" name="文本框 3277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dissolve">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dissolve">
                                      <p:cBhvr>
                                        <p:cTn id="12" dur="5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dissolve">
                                      <p:cBhvr>
                                        <p:cTn id="17" dur="500"/>
                                        <p:tgtEl>
                                          <p:spTgt spid="327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dissolve">
                                      <p:cBhvr>
                                        <p:cTn id="22"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ldLvl="2"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3793"/>
          <p:cNvSpPr>
            <a:spLocks noGrp="1"/>
          </p:cNvSpPr>
          <p:nvPr>
            <p:ph type="title"/>
          </p:nvPr>
        </p:nvSpPr>
        <p:spPr>
          <a:xfrm>
            <a:off x="457200" y="381000"/>
            <a:ext cx="8229600" cy="911225"/>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32771" name="文本框 33795"/>
          <p:cNvSpPr txBox="1"/>
          <p:nvPr/>
        </p:nvSpPr>
        <p:spPr>
          <a:xfrm>
            <a:off x="160338" y="1506538"/>
            <a:ext cx="8823325" cy="522288"/>
          </a:xfrm>
          <a:prstGeom prst="rect">
            <a:avLst/>
          </a:prstGeom>
          <a:noFill/>
          <a:ln w="9525">
            <a:noFill/>
          </a:ln>
        </p:spPr>
        <p:txBody>
          <a:bodyPr wrap="square" anchor="ctr">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多头套期保值</a:t>
            </a:r>
            <a:endParaRPr lang="en-US" altLang="zh-CN" sz="2400" b="1" noProof="1">
              <a:solidFill>
                <a:srgbClr val="FFFFFF"/>
              </a:solidFill>
              <a:latin typeface="Times New Roman" panose="02020603050405020304" pitchFamily="2" charset="0"/>
              <a:ea typeface="宋体" panose="02010600030101010101" pitchFamily="2" charset="-122"/>
            </a:endParaRPr>
          </a:p>
        </p:txBody>
      </p:sp>
      <p:sp>
        <p:nvSpPr>
          <p:cNvPr id="33797" name="文本框 33796"/>
          <p:cNvSpPr txBox="1"/>
          <p:nvPr/>
        </p:nvSpPr>
        <p:spPr>
          <a:xfrm>
            <a:off x="247650" y="6507163"/>
            <a:ext cx="8337550" cy="306387"/>
          </a:xfrm>
          <a:prstGeom prst="rect">
            <a:avLst/>
          </a:prstGeom>
          <a:noFill/>
          <a:ln w="9525">
            <a:noFill/>
          </a:ln>
        </p:spPr>
        <p:txBody>
          <a:bodyPr wrap="square" anchor="t">
            <a:spAutoFit/>
          </a:bodyPr>
          <a:lstStyle/>
          <a:p>
            <a:pPr algn="ctr" eaLnBrk="0" hangingPunct="0"/>
            <a:r>
              <a:rPr lang="en-US" altLang="zh-CN" sz="1400" b="1" i="1" dirty="0">
                <a:solidFill>
                  <a:srgbClr val="FFFFFF"/>
                </a:solidFill>
                <a:latin typeface="Book Antiqua" panose="02040602050305030304" pitchFamily="2" charset="0"/>
                <a:ea typeface="宋体" panose="02010600030101010101" pitchFamily="2" charset="-122"/>
              </a:rPr>
              <a:t>Source: Based on an example developed by the Chicago Board of Trade</a:t>
            </a:r>
            <a:endParaRPr lang="en-US" altLang="zh-CN" sz="1400" b="1" i="1" dirty="0">
              <a:solidFill>
                <a:srgbClr val="FFFFFF"/>
              </a:solidFill>
              <a:latin typeface="Book Antiqua" panose="02040602050305030304" pitchFamily="2" charset="0"/>
              <a:ea typeface="宋体" panose="02010600030101010101" pitchFamily="2" charset="-122"/>
            </a:endParaRPr>
          </a:p>
        </p:txBody>
      </p:sp>
      <p:sp>
        <p:nvSpPr>
          <p:cNvPr id="3" name="文本框 3379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4" name="图片 3"/>
          <p:cNvPicPr>
            <a:picLocks noChangeAspect="1"/>
          </p:cNvPicPr>
          <p:nvPr/>
        </p:nvPicPr>
        <p:blipFill>
          <a:blip r:embed="rId1"/>
          <a:stretch>
            <a:fillRect/>
          </a:stretch>
        </p:blipFill>
        <p:spPr>
          <a:xfrm>
            <a:off x="164465" y="2282190"/>
            <a:ext cx="8956040" cy="363347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34817"/>
          <p:cNvSpPr>
            <a:spLocks noGrp="1"/>
          </p:cNvSpPr>
          <p:nvPr>
            <p:ph type="title"/>
          </p:nvPr>
        </p:nvSpPr>
        <p:spPr>
          <a:xfrm>
            <a:off x="457200" y="274638"/>
            <a:ext cx="8229600" cy="1011238"/>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33795" name="文本框 34819"/>
          <p:cNvSpPr txBox="1"/>
          <p:nvPr/>
        </p:nvSpPr>
        <p:spPr>
          <a:xfrm>
            <a:off x="228600" y="1485900"/>
            <a:ext cx="8915400" cy="520700"/>
          </a:xfrm>
          <a:prstGeom prst="rect">
            <a:avLst/>
          </a:prstGeom>
          <a:noFill/>
          <a:ln w="9525">
            <a:noFill/>
          </a:ln>
        </p:spPr>
        <p:txBody>
          <a:bodyPr wrap="square" anchor="ctr">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空头套期保值</a:t>
            </a:r>
            <a:endParaRPr lang="en-US" altLang="zh-CN" sz="2400" b="1" noProof="1">
              <a:solidFill>
                <a:srgbClr val="FFFFFF"/>
              </a:solidFill>
              <a:latin typeface="Times New Roman" panose="02020603050405020304" pitchFamily="2" charset="0"/>
              <a:ea typeface="宋体" panose="02010600030101010101" pitchFamily="2" charset="-122"/>
            </a:endParaRPr>
          </a:p>
        </p:txBody>
      </p:sp>
      <p:sp>
        <p:nvSpPr>
          <p:cNvPr id="34821" name="文本框 34820"/>
          <p:cNvSpPr txBox="1"/>
          <p:nvPr/>
        </p:nvSpPr>
        <p:spPr>
          <a:xfrm>
            <a:off x="131763" y="6337300"/>
            <a:ext cx="8683625" cy="306388"/>
          </a:xfrm>
          <a:prstGeom prst="rect">
            <a:avLst/>
          </a:prstGeom>
          <a:noFill/>
          <a:ln w="9525">
            <a:noFill/>
          </a:ln>
        </p:spPr>
        <p:txBody>
          <a:bodyPr wrap="square" anchor="t">
            <a:spAutoFit/>
          </a:bodyPr>
          <a:lstStyle/>
          <a:p>
            <a:pPr algn="ctr" eaLnBrk="0" hangingPunct="0"/>
            <a:r>
              <a:rPr lang="en-US" altLang="zh-CN" sz="1400" b="1" i="1" dirty="0">
                <a:solidFill>
                  <a:srgbClr val="FFFFFF"/>
                </a:solidFill>
                <a:latin typeface="Book Antiqua" panose="02040602050305030304" pitchFamily="2" charset="0"/>
                <a:ea typeface="宋体" panose="02010600030101010101" pitchFamily="2" charset="-122"/>
              </a:rPr>
              <a:t>Source: Based on an example developed by the Chicago Board of Trade</a:t>
            </a:r>
            <a:endParaRPr lang="en-US" altLang="zh-CN" sz="1400" b="1" i="1" dirty="0">
              <a:solidFill>
                <a:srgbClr val="FFFFFF"/>
              </a:solidFill>
              <a:latin typeface="Book Antiqua" panose="02040602050305030304" pitchFamily="2" charset="0"/>
              <a:ea typeface="宋体" panose="02010600030101010101" pitchFamily="2" charset="-122"/>
            </a:endParaRPr>
          </a:p>
        </p:txBody>
      </p:sp>
      <p:sp>
        <p:nvSpPr>
          <p:cNvPr id="3" name="文本框 3482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4" name="图片 3"/>
          <p:cNvPicPr>
            <a:picLocks noChangeAspect="1"/>
          </p:cNvPicPr>
          <p:nvPr/>
        </p:nvPicPr>
        <p:blipFill>
          <a:blip r:embed="rId1"/>
          <a:stretch>
            <a:fillRect/>
          </a:stretch>
        </p:blipFill>
        <p:spPr>
          <a:xfrm>
            <a:off x="25400" y="2438400"/>
            <a:ext cx="9123045" cy="3141980"/>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48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标题 35841"/>
          <p:cNvSpPr>
            <a:spLocks noGrp="1"/>
          </p:cNvSpPr>
          <p:nvPr>
            <p:ph type="title"/>
          </p:nvPr>
        </p:nvSpPr>
        <p:spPr>
          <a:xfrm>
            <a:off x="457200" y="274638"/>
            <a:ext cx="8229600" cy="1036638"/>
          </a:xfrm>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34819" name="文本框 35842"/>
          <p:cNvSpPr txBox="1"/>
          <p:nvPr/>
        </p:nvSpPr>
        <p:spPr>
          <a:xfrm>
            <a:off x="147638" y="1552575"/>
            <a:ext cx="8615363" cy="520700"/>
          </a:xfrm>
          <a:prstGeom prst="rect">
            <a:avLst/>
          </a:prstGeom>
          <a:gradFill rotWithShape="0">
            <a:gsLst>
              <a:gs pos="0">
                <a:srgbClr val="060738"/>
              </a:gs>
              <a:gs pos="100000">
                <a:schemeClr val="accent1"/>
              </a:gs>
            </a:gsLst>
            <a:lin ang="18900000" scaled="1"/>
            <a:tileRect/>
          </a:gradFill>
          <a:ln w="9525">
            <a:noFill/>
          </a:ln>
        </p:spPr>
        <p:txBody>
          <a:bodyPr wrap="square" anchor="ctr">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买入期货合约和卖出期货合约的盈亏图示</a:t>
            </a:r>
            <a:endParaRPr lang="en-US" altLang="zh-CN" sz="2800" b="1" noProof="1">
              <a:solidFill>
                <a:srgbClr val="FFFFFF"/>
              </a:solidFill>
              <a:latin typeface="Times New Roman" panose="02020603050405020304" pitchFamily="2" charset="0"/>
              <a:ea typeface="宋体" panose="02010600030101010101" pitchFamily="2" charset="-122"/>
            </a:endParaRPr>
          </a:p>
        </p:txBody>
      </p:sp>
      <p:grpSp>
        <p:nvGrpSpPr>
          <p:cNvPr id="35844" name="组合 35843"/>
          <p:cNvGrpSpPr/>
          <p:nvPr/>
        </p:nvGrpSpPr>
        <p:grpSpPr>
          <a:xfrm>
            <a:off x="381000" y="2667000"/>
            <a:ext cx="3886200" cy="3795713"/>
            <a:chOff x="0" y="0"/>
            <a:chExt cx="2448" cy="2391"/>
          </a:xfrm>
        </p:grpSpPr>
        <p:sp>
          <p:nvSpPr>
            <p:cNvPr id="35845" name="未知"/>
            <p:cNvSpPr/>
            <p:nvPr/>
          </p:nvSpPr>
          <p:spPr>
            <a:xfrm>
              <a:off x="1056" y="341"/>
              <a:ext cx="1152" cy="864"/>
            </a:xfrm>
            <a:custGeom>
              <a:avLst/>
              <a:gdLst/>
              <a:ahLst/>
              <a:cxnLst/>
              <a:rect l="0" t="0" r="0" b="0"/>
              <a:pathLst>
                <a:path w="1152" h="864">
                  <a:moveTo>
                    <a:pt x="0" y="864"/>
                  </a:moveTo>
                  <a:lnTo>
                    <a:pt x="864" y="0"/>
                  </a:lnTo>
                  <a:lnTo>
                    <a:pt x="1152" y="0"/>
                  </a:lnTo>
                  <a:lnTo>
                    <a:pt x="1152" y="864"/>
                  </a:lnTo>
                  <a:lnTo>
                    <a:pt x="0" y="864"/>
                  </a:lnTo>
                  <a:close/>
                </a:path>
              </a:pathLst>
            </a:custGeom>
            <a:solidFill>
              <a:srgbClr val="BECFE0"/>
            </a:solidFill>
            <a:ln w="9525">
              <a:noFill/>
            </a:ln>
          </p:spPr>
          <p:txBody>
            <a:bodyPr/>
            <a:lstStyle/>
            <a:p>
              <a:endParaRPr lang="zh-CN" altLang="en-US"/>
            </a:p>
          </p:txBody>
        </p:sp>
        <p:sp>
          <p:nvSpPr>
            <p:cNvPr id="35846" name="直接连接符 35845"/>
            <p:cNvSpPr/>
            <p:nvPr/>
          </p:nvSpPr>
          <p:spPr>
            <a:xfrm>
              <a:off x="384" y="1205"/>
              <a:ext cx="1920" cy="0"/>
            </a:xfrm>
            <a:prstGeom prst="line">
              <a:avLst/>
            </a:prstGeom>
            <a:ln w="9525" cap="flat" cmpd="sng">
              <a:solidFill>
                <a:schemeClr val="tx1"/>
              </a:solidFill>
              <a:prstDash val="solid"/>
              <a:round/>
              <a:headEnd type="none" w="med" len="med"/>
              <a:tailEnd type="triangle" w="med" len="med"/>
            </a:ln>
          </p:spPr>
        </p:sp>
        <p:sp>
          <p:nvSpPr>
            <p:cNvPr id="35847" name="直接连接符 35846"/>
            <p:cNvSpPr/>
            <p:nvPr/>
          </p:nvSpPr>
          <p:spPr>
            <a:xfrm>
              <a:off x="384" y="245"/>
              <a:ext cx="0" cy="1920"/>
            </a:xfrm>
            <a:prstGeom prst="line">
              <a:avLst/>
            </a:prstGeom>
            <a:ln w="9525" cap="flat" cmpd="sng">
              <a:solidFill>
                <a:schemeClr val="tx1"/>
              </a:solidFill>
              <a:prstDash val="solid"/>
              <a:round/>
              <a:headEnd type="triangle" w="med" len="med"/>
              <a:tailEnd type="triangle" w="med" len="med"/>
            </a:ln>
          </p:spPr>
        </p:sp>
        <p:sp>
          <p:nvSpPr>
            <p:cNvPr id="35848" name="文本框 35847"/>
            <p:cNvSpPr txBox="1"/>
            <p:nvPr/>
          </p:nvSpPr>
          <p:spPr>
            <a:xfrm>
              <a:off x="96" y="0"/>
              <a:ext cx="576" cy="250"/>
            </a:xfrm>
            <a:prstGeom prst="rect">
              <a:avLst/>
            </a:prstGeom>
            <a:noFill/>
            <a:ln w="9525">
              <a:noFill/>
            </a:ln>
          </p:spPr>
          <p:txBody>
            <a:bodyPr anchor="ctr">
              <a:spAutoFit/>
            </a:bodyPr>
            <a:lstStyle/>
            <a:p>
              <a:pPr algn="ctr" eaLnBrk="0" hangingPunct="0"/>
              <a:r>
                <a:rPr lang="en-US" altLang="zh-CN" b="1" dirty="0">
                  <a:latin typeface="Times New Roman" panose="02020603050405020304" pitchFamily="2" charset="0"/>
                  <a:ea typeface="宋体" panose="02010600030101010101" pitchFamily="2" charset="-122"/>
                </a:rPr>
                <a:t>Profit</a:t>
              </a:r>
              <a:endParaRPr lang="en-US" altLang="zh-CN" b="1" dirty="0">
                <a:latin typeface="Times New Roman" panose="02020603050405020304" pitchFamily="2" charset="0"/>
                <a:ea typeface="宋体" panose="02010600030101010101" pitchFamily="2" charset="-122"/>
              </a:endParaRPr>
            </a:p>
          </p:txBody>
        </p:sp>
        <p:sp>
          <p:nvSpPr>
            <p:cNvPr id="35849" name="直接连接符 35848"/>
            <p:cNvSpPr/>
            <p:nvPr/>
          </p:nvSpPr>
          <p:spPr>
            <a:xfrm flipV="1">
              <a:off x="384" y="341"/>
              <a:ext cx="1536" cy="1536"/>
            </a:xfrm>
            <a:prstGeom prst="line">
              <a:avLst/>
            </a:prstGeom>
            <a:ln w="38100" cap="flat" cmpd="sng">
              <a:solidFill>
                <a:srgbClr val="317B81"/>
              </a:solidFill>
              <a:prstDash val="solid"/>
              <a:round/>
              <a:headEnd type="none" w="med" len="med"/>
              <a:tailEnd type="none" w="med" len="med"/>
            </a:ln>
          </p:spPr>
        </p:sp>
        <p:sp>
          <p:nvSpPr>
            <p:cNvPr id="35850" name="文本框 35849"/>
            <p:cNvSpPr txBox="1"/>
            <p:nvPr/>
          </p:nvSpPr>
          <p:spPr>
            <a:xfrm>
              <a:off x="144" y="2141"/>
              <a:ext cx="480" cy="250"/>
            </a:xfrm>
            <a:prstGeom prst="rect">
              <a:avLst/>
            </a:prstGeom>
            <a:noFill/>
            <a:ln w="9525">
              <a:noFill/>
            </a:ln>
          </p:spPr>
          <p:txBody>
            <a:bodyPr anchor="ctr">
              <a:spAutoFit/>
            </a:bodyPr>
            <a:lstStyle/>
            <a:p>
              <a:pPr algn="ctr" eaLnBrk="0" hangingPunct="0"/>
              <a:r>
                <a:rPr lang="en-US" altLang="zh-CN" b="1" dirty="0">
                  <a:latin typeface="Times New Roman" panose="02020603050405020304" pitchFamily="2" charset="0"/>
                  <a:ea typeface="宋体" panose="02010600030101010101" pitchFamily="2" charset="-122"/>
                </a:rPr>
                <a:t>Loss</a:t>
              </a:r>
              <a:endParaRPr lang="en-US" altLang="zh-CN" b="1" dirty="0">
                <a:latin typeface="Times New Roman" panose="02020603050405020304" pitchFamily="2" charset="0"/>
                <a:ea typeface="宋体" panose="02010600030101010101" pitchFamily="2" charset="-122"/>
              </a:endParaRPr>
            </a:p>
          </p:txBody>
        </p:sp>
        <p:sp>
          <p:nvSpPr>
            <p:cNvPr id="35851" name="文本框 35850"/>
            <p:cNvSpPr txBox="1"/>
            <p:nvPr/>
          </p:nvSpPr>
          <p:spPr>
            <a:xfrm>
              <a:off x="1680" y="1253"/>
              <a:ext cx="768" cy="594"/>
            </a:xfrm>
            <a:prstGeom prst="rect">
              <a:avLst/>
            </a:prstGeom>
            <a:noFill/>
            <a:ln w="9525">
              <a:noFill/>
            </a:ln>
          </p:spPr>
          <p:txBody>
            <a:bodyPr anchor="ctr">
              <a:spAutoFit/>
            </a:bodyPr>
            <a:lstStyle/>
            <a:p>
              <a:pPr algn="ctr" eaLnBrk="0" hangingPunct="0">
                <a:lnSpc>
                  <a:spcPct val="70000"/>
                </a:lnSpc>
              </a:pPr>
              <a:r>
                <a:rPr lang="en-US" altLang="zh-CN" b="1" dirty="0">
                  <a:latin typeface="Times New Roman" panose="02020603050405020304" pitchFamily="2" charset="0"/>
                  <a:ea typeface="宋体" panose="02010600030101010101" pitchFamily="2" charset="-122"/>
                </a:rPr>
                <a:t>Futures contract (or asset) price</a:t>
              </a:r>
              <a:endParaRPr lang="en-US" altLang="zh-CN" b="1" dirty="0">
                <a:latin typeface="Times New Roman" panose="02020603050405020304" pitchFamily="2" charset="0"/>
                <a:ea typeface="宋体" panose="02010600030101010101" pitchFamily="2" charset="-122"/>
              </a:endParaRPr>
            </a:p>
          </p:txBody>
        </p:sp>
        <p:sp>
          <p:nvSpPr>
            <p:cNvPr id="35852" name="直接连接符 35851"/>
            <p:cNvSpPr/>
            <p:nvPr/>
          </p:nvSpPr>
          <p:spPr>
            <a:xfrm>
              <a:off x="1056" y="1205"/>
              <a:ext cx="0" cy="48"/>
            </a:xfrm>
            <a:prstGeom prst="line">
              <a:avLst/>
            </a:prstGeom>
            <a:ln w="9525" cap="flat" cmpd="sng">
              <a:solidFill>
                <a:schemeClr val="tx1"/>
              </a:solidFill>
              <a:prstDash val="solid"/>
              <a:round/>
              <a:headEnd type="none" w="med" len="med"/>
              <a:tailEnd type="none" w="med" len="med"/>
            </a:ln>
          </p:spPr>
        </p:sp>
        <p:sp>
          <p:nvSpPr>
            <p:cNvPr id="35853" name="文本框 35852"/>
            <p:cNvSpPr txBox="1"/>
            <p:nvPr/>
          </p:nvSpPr>
          <p:spPr>
            <a:xfrm>
              <a:off x="1008" y="1205"/>
              <a:ext cx="297" cy="288"/>
            </a:xfrm>
            <a:prstGeom prst="rect">
              <a:avLst/>
            </a:prstGeom>
            <a:noFill/>
            <a:ln w="9525">
              <a:noFill/>
            </a:ln>
          </p:spPr>
          <p:txBody>
            <a:bodyPr wrap="none"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endParaRPr lang="en-US" altLang="zh-CN" sz="2400" b="1" dirty="0">
                <a:latin typeface="Times New Roman" panose="02020603050405020304" pitchFamily="2" charset="0"/>
                <a:ea typeface="宋体" panose="02010600030101010101" pitchFamily="2" charset="-122"/>
              </a:endParaRPr>
            </a:p>
          </p:txBody>
        </p:sp>
        <p:sp>
          <p:nvSpPr>
            <p:cNvPr id="35854" name="文本框 35853"/>
            <p:cNvSpPr txBox="1"/>
            <p:nvPr/>
          </p:nvSpPr>
          <p:spPr>
            <a:xfrm>
              <a:off x="0" y="1733"/>
              <a:ext cx="417" cy="288"/>
            </a:xfrm>
            <a:prstGeom prst="rect">
              <a:avLst/>
            </a:prstGeom>
            <a:noFill/>
            <a:ln w="9525">
              <a:noFill/>
            </a:ln>
          </p:spPr>
          <p:txBody>
            <a:bodyPr wrap="none"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a:t>
              </a:r>
              <a:r>
                <a:rPr lang="en-US" altLang="zh-CN" sz="1200" b="1" dirty="0">
                  <a:latin typeface="Times New Roman" panose="02020603050405020304" pitchFamily="2" charset="0"/>
                  <a:ea typeface="宋体" panose="02010600030101010101" pitchFamily="2" charset="-122"/>
                </a:rPr>
                <a:t> </a:t>
              </a:r>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endParaRPr lang="en-US" altLang="zh-CN" sz="2400" b="1" dirty="0">
                <a:latin typeface="Times New Roman" panose="02020603050405020304" pitchFamily="2" charset="0"/>
                <a:ea typeface="宋体" panose="02010600030101010101" pitchFamily="2" charset="-122"/>
              </a:endParaRPr>
            </a:p>
          </p:txBody>
        </p:sp>
        <p:sp>
          <p:nvSpPr>
            <p:cNvPr id="35855" name="直接连接符 35854"/>
            <p:cNvSpPr/>
            <p:nvPr/>
          </p:nvSpPr>
          <p:spPr>
            <a:xfrm flipH="1">
              <a:off x="336" y="1877"/>
              <a:ext cx="48" cy="0"/>
            </a:xfrm>
            <a:prstGeom prst="line">
              <a:avLst/>
            </a:prstGeom>
            <a:ln w="9525" cap="flat" cmpd="sng">
              <a:solidFill>
                <a:schemeClr val="tx1"/>
              </a:solidFill>
              <a:prstDash val="solid"/>
              <a:round/>
              <a:headEnd type="none" w="med" len="med"/>
              <a:tailEnd type="none" w="med" len="med"/>
            </a:ln>
          </p:spPr>
        </p:sp>
        <p:sp>
          <p:nvSpPr>
            <p:cNvPr id="35856" name="文本框 35855"/>
            <p:cNvSpPr txBox="1"/>
            <p:nvPr/>
          </p:nvSpPr>
          <p:spPr>
            <a:xfrm>
              <a:off x="1488" y="792"/>
              <a:ext cx="675" cy="326"/>
            </a:xfrm>
            <a:prstGeom prst="rect">
              <a:avLst/>
            </a:prstGeom>
            <a:noFill/>
            <a:ln w="9525">
              <a:noFill/>
            </a:ln>
          </p:spPr>
          <p:txBody>
            <a:bodyPr anchor="ctr">
              <a:spAutoFit/>
            </a:bodyPr>
            <a:lstStyle/>
            <a:p>
              <a:pPr algn="ctr" eaLnBrk="0" hangingPunct="0">
                <a:lnSpc>
                  <a:spcPct val="70000"/>
                </a:lnSpc>
              </a:pPr>
              <a:r>
                <a:rPr lang="en-US" altLang="zh-CN" b="1" dirty="0">
                  <a:latin typeface="Times New Roman" panose="02020603050405020304" pitchFamily="2" charset="0"/>
                  <a:ea typeface="宋体" panose="02010600030101010101" pitchFamily="2" charset="-122"/>
                </a:rPr>
                <a:t>Area of</a:t>
              </a:r>
              <a:endParaRPr lang="en-US" altLang="zh-CN" b="1" dirty="0">
                <a:latin typeface="Times New Roman" panose="02020603050405020304" pitchFamily="2" charset="0"/>
                <a:ea typeface="宋体" panose="02010600030101010101" pitchFamily="2" charset="-122"/>
              </a:endParaRPr>
            </a:p>
            <a:p>
              <a:pPr algn="ctr" eaLnBrk="0" hangingPunct="0">
                <a:lnSpc>
                  <a:spcPct val="70000"/>
                </a:lnSpc>
              </a:pPr>
              <a:r>
                <a:rPr lang="en-US" altLang="zh-CN" b="1" dirty="0">
                  <a:latin typeface="Times New Roman" panose="02020603050405020304" pitchFamily="2" charset="0"/>
                  <a:ea typeface="宋体" panose="02010600030101010101" pitchFamily="2" charset="-122"/>
                </a:rPr>
                <a:t>gain</a:t>
              </a:r>
              <a:endParaRPr lang="en-US" altLang="zh-CN" b="1" dirty="0">
                <a:latin typeface="Times New Roman" panose="02020603050405020304" pitchFamily="2" charset="0"/>
                <a:ea typeface="宋体" panose="02010600030101010101" pitchFamily="2" charset="-122"/>
              </a:endParaRPr>
            </a:p>
          </p:txBody>
        </p:sp>
      </p:grpSp>
      <p:sp>
        <p:nvSpPr>
          <p:cNvPr id="35857" name="文本框 35856"/>
          <p:cNvSpPr txBox="1"/>
          <p:nvPr/>
        </p:nvSpPr>
        <p:spPr>
          <a:xfrm>
            <a:off x="0" y="2133600"/>
            <a:ext cx="4572000" cy="457200"/>
          </a:xfrm>
          <a:prstGeom prst="rect">
            <a:avLst/>
          </a:prstGeom>
          <a:noFill/>
          <a:ln w="9525">
            <a:noFill/>
          </a:ln>
        </p:spPr>
        <p:txBody>
          <a:bodyPr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r>
              <a:rPr lang="en-US" altLang="zh-CN" b="1" dirty="0">
                <a:latin typeface="Times New Roman" panose="02020603050405020304" pitchFamily="2" charset="0"/>
                <a:ea typeface="宋体" panose="02010600030101010101" pitchFamily="2" charset="-122"/>
              </a:rPr>
              <a:t> - original purchase price</a:t>
            </a:r>
            <a:endParaRPr lang="en-US" altLang="zh-CN" b="1" dirty="0">
              <a:latin typeface="Times New Roman" panose="02020603050405020304" pitchFamily="2" charset="0"/>
              <a:ea typeface="宋体" panose="02010600030101010101" pitchFamily="2" charset="-122"/>
            </a:endParaRPr>
          </a:p>
        </p:txBody>
      </p:sp>
      <p:sp>
        <p:nvSpPr>
          <p:cNvPr id="35858" name="文本框 35857"/>
          <p:cNvSpPr txBox="1"/>
          <p:nvPr/>
        </p:nvSpPr>
        <p:spPr>
          <a:xfrm>
            <a:off x="698500" y="4373563"/>
            <a:ext cx="311150" cy="396875"/>
          </a:xfrm>
          <a:prstGeom prst="rect">
            <a:avLst/>
          </a:prstGeom>
          <a:noFill/>
          <a:ln w="9525">
            <a:noFill/>
          </a:ln>
        </p:spPr>
        <p:txBody>
          <a:bodyPr wrap="none" anchor="ctr">
            <a:spAutoFit/>
          </a:bodyPr>
          <a:lstStyle/>
          <a:p>
            <a:pPr algn="ctr" eaLnBrk="0" hangingPunct="0"/>
            <a:r>
              <a:rPr lang="en-US" altLang="zh-CN" b="1" dirty="0">
                <a:latin typeface="Times New Roman" panose="02020603050405020304" pitchFamily="2" charset="0"/>
                <a:ea typeface="宋体" panose="02010600030101010101" pitchFamily="2" charset="-122"/>
              </a:rPr>
              <a:t>0</a:t>
            </a:r>
            <a:endParaRPr lang="en-US" altLang="zh-CN" b="1" dirty="0">
              <a:latin typeface="Times New Roman" panose="02020603050405020304" pitchFamily="2" charset="0"/>
              <a:ea typeface="宋体" panose="02010600030101010101" pitchFamily="2" charset="-122"/>
            </a:endParaRPr>
          </a:p>
        </p:txBody>
      </p:sp>
      <p:grpSp>
        <p:nvGrpSpPr>
          <p:cNvPr id="35859" name="组合 35859"/>
          <p:cNvGrpSpPr/>
          <p:nvPr/>
        </p:nvGrpSpPr>
        <p:grpSpPr>
          <a:xfrm>
            <a:off x="5029200" y="2667000"/>
            <a:ext cx="3733800" cy="3795713"/>
            <a:chOff x="0" y="0"/>
            <a:chExt cx="2352" cy="2391"/>
          </a:xfrm>
        </p:grpSpPr>
        <p:sp>
          <p:nvSpPr>
            <p:cNvPr id="35860" name="未知"/>
            <p:cNvSpPr/>
            <p:nvPr/>
          </p:nvSpPr>
          <p:spPr>
            <a:xfrm>
              <a:off x="288" y="528"/>
              <a:ext cx="672" cy="672"/>
            </a:xfrm>
            <a:custGeom>
              <a:avLst/>
              <a:gdLst/>
              <a:ahLst/>
              <a:cxnLst/>
              <a:rect l="0" t="0" r="0" b="0"/>
              <a:pathLst>
                <a:path w="672" h="672">
                  <a:moveTo>
                    <a:pt x="0" y="0"/>
                  </a:moveTo>
                  <a:lnTo>
                    <a:pt x="672" y="672"/>
                  </a:lnTo>
                  <a:lnTo>
                    <a:pt x="0" y="672"/>
                  </a:lnTo>
                  <a:lnTo>
                    <a:pt x="0" y="0"/>
                  </a:lnTo>
                  <a:close/>
                </a:path>
              </a:pathLst>
            </a:custGeom>
            <a:solidFill>
              <a:srgbClr val="BECFE0"/>
            </a:solidFill>
            <a:ln w="9525">
              <a:noFill/>
            </a:ln>
          </p:spPr>
          <p:txBody>
            <a:bodyPr/>
            <a:lstStyle/>
            <a:p>
              <a:endParaRPr lang="zh-CN" altLang="en-US"/>
            </a:p>
          </p:txBody>
        </p:sp>
        <p:sp>
          <p:nvSpPr>
            <p:cNvPr id="35861" name="直接连接符 35861"/>
            <p:cNvSpPr/>
            <p:nvPr/>
          </p:nvSpPr>
          <p:spPr>
            <a:xfrm>
              <a:off x="288" y="1205"/>
              <a:ext cx="1920" cy="0"/>
            </a:xfrm>
            <a:prstGeom prst="line">
              <a:avLst/>
            </a:prstGeom>
            <a:ln w="9525" cap="flat" cmpd="sng">
              <a:solidFill>
                <a:schemeClr val="tx1"/>
              </a:solidFill>
              <a:prstDash val="solid"/>
              <a:round/>
              <a:headEnd type="none" w="med" len="med"/>
              <a:tailEnd type="triangle" w="med" len="med"/>
            </a:ln>
          </p:spPr>
        </p:sp>
        <p:sp>
          <p:nvSpPr>
            <p:cNvPr id="35862" name="直接连接符 35862"/>
            <p:cNvSpPr/>
            <p:nvPr/>
          </p:nvSpPr>
          <p:spPr>
            <a:xfrm>
              <a:off x="288" y="245"/>
              <a:ext cx="0" cy="1920"/>
            </a:xfrm>
            <a:prstGeom prst="line">
              <a:avLst/>
            </a:prstGeom>
            <a:ln w="9525" cap="flat" cmpd="sng">
              <a:solidFill>
                <a:schemeClr val="tx1"/>
              </a:solidFill>
              <a:prstDash val="solid"/>
              <a:round/>
              <a:headEnd type="triangle" w="med" len="med"/>
              <a:tailEnd type="triangle" w="med" len="med"/>
            </a:ln>
          </p:spPr>
        </p:sp>
        <p:sp>
          <p:nvSpPr>
            <p:cNvPr id="35863" name="文本框 35863"/>
            <p:cNvSpPr txBox="1"/>
            <p:nvPr/>
          </p:nvSpPr>
          <p:spPr>
            <a:xfrm>
              <a:off x="0" y="0"/>
              <a:ext cx="576" cy="250"/>
            </a:xfrm>
            <a:prstGeom prst="rect">
              <a:avLst/>
            </a:prstGeom>
            <a:noFill/>
            <a:ln w="9525">
              <a:noFill/>
            </a:ln>
          </p:spPr>
          <p:txBody>
            <a:bodyPr anchor="ctr">
              <a:spAutoFit/>
            </a:bodyPr>
            <a:lstStyle/>
            <a:p>
              <a:pPr algn="ctr" eaLnBrk="0" hangingPunct="0"/>
              <a:r>
                <a:rPr lang="en-US" altLang="zh-CN" b="1" dirty="0">
                  <a:latin typeface="Times New Roman" panose="02020603050405020304" pitchFamily="2" charset="0"/>
                  <a:ea typeface="宋体" panose="02010600030101010101" pitchFamily="2" charset="-122"/>
                </a:rPr>
                <a:t>Profit</a:t>
              </a:r>
              <a:endParaRPr lang="en-US" altLang="zh-CN" b="1" dirty="0">
                <a:latin typeface="Times New Roman" panose="02020603050405020304" pitchFamily="2" charset="0"/>
                <a:ea typeface="宋体" panose="02010600030101010101" pitchFamily="2" charset="-122"/>
              </a:endParaRPr>
            </a:p>
          </p:txBody>
        </p:sp>
        <p:sp>
          <p:nvSpPr>
            <p:cNvPr id="35864" name="直接连接符 35864"/>
            <p:cNvSpPr/>
            <p:nvPr/>
          </p:nvSpPr>
          <p:spPr>
            <a:xfrm flipH="1" flipV="1">
              <a:off x="288" y="528"/>
              <a:ext cx="1536" cy="1536"/>
            </a:xfrm>
            <a:prstGeom prst="line">
              <a:avLst/>
            </a:prstGeom>
            <a:ln w="38100" cap="flat" cmpd="sng">
              <a:solidFill>
                <a:srgbClr val="317B81"/>
              </a:solidFill>
              <a:prstDash val="solid"/>
              <a:round/>
              <a:headEnd type="none" w="med" len="med"/>
              <a:tailEnd type="none" w="med" len="med"/>
            </a:ln>
          </p:spPr>
        </p:sp>
        <p:sp>
          <p:nvSpPr>
            <p:cNvPr id="35865" name="文本框 35865"/>
            <p:cNvSpPr txBox="1"/>
            <p:nvPr/>
          </p:nvSpPr>
          <p:spPr>
            <a:xfrm>
              <a:off x="48" y="2141"/>
              <a:ext cx="480" cy="250"/>
            </a:xfrm>
            <a:prstGeom prst="rect">
              <a:avLst/>
            </a:prstGeom>
            <a:noFill/>
            <a:ln w="9525">
              <a:noFill/>
            </a:ln>
          </p:spPr>
          <p:txBody>
            <a:bodyPr anchor="ctr">
              <a:spAutoFit/>
            </a:bodyPr>
            <a:lstStyle/>
            <a:p>
              <a:pPr algn="ctr" eaLnBrk="0" hangingPunct="0"/>
              <a:r>
                <a:rPr lang="en-US" altLang="zh-CN" b="1" dirty="0">
                  <a:latin typeface="Times New Roman" panose="02020603050405020304" pitchFamily="2" charset="0"/>
                  <a:ea typeface="宋体" panose="02010600030101010101" pitchFamily="2" charset="-122"/>
                </a:rPr>
                <a:t>Loss</a:t>
              </a:r>
              <a:endParaRPr lang="en-US" altLang="zh-CN" b="1" dirty="0">
                <a:latin typeface="Times New Roman" panose="02020603050405020304" pitchFamily="2" charset="0"/>
                <a:ea typeface="宋体" panose="02010600030101010101" pitchFamily="2" charset="-122"/>
              </a:endParaRPr>
            </a:p>
          </p:txBody>
        </p:sp>
        <p:sp>
          <p:nvSpPr>
            <p:cNvPr id="35866" name="文本框 35866"/>
            <p:cNvSpPr txBox="1"/>
            <p:nvPr/>
          </p:nvSpPr>
          <p:spPr>
            <a:xfrm>
              <a:off x="1584" y="1253"/>
              <a:ext cx="768" cy="594"/>
            </a:xfrm>
            <a:prstGeom prst="rect">
              <a:avLst/>
            </a:prstGeom>
            <a:noFill/>
            <a:ln w="9525">
              <a:noFill/>
            </a:ln>
          </p:spPr>
          <p:txBody>
            <a:bodyPr anchor="ctr">
              <a:spAutoFit/>
            </a:bodyPr>
            <a:lstStyle/>
            <a:p>
              <a:pPr algn="ctr" eaLnBrk="0" hangingPunct="0">
                <a:lnSpc>
                  <a:spcPct val="70000"/>
                </a:lnSpc>
              </a:pPr>
              <a:r>
                <a:rPr lang="en-US" altLang="zh-CN" b="1" dirty="0">
                  <a:latin typeface="Times New Roman" panose="02020603050405020304" pitchFamily="2" charset="0"/>
                  <a:ea typeface="宋体" panose="02010600030101010101" pitchFamily="2" charset="-122"/>
                </a:rPr>
                <a:t>Futures contract (or asset) price</a:t>
              </a:r>
              <a:endParaRPr lang="en-US" altLang="zh-CN" b="1" dirty="0">
                <a:latin typeface="Times New Roman" panose="02020603050405020304" pitchFamily="2" charset="0"/>
                <a:ea typeface="宋体" panose="02010600030101010101" pitchFamily="2" charset="-122"/>
              </a:endParaRPr>
            </a:p>
          </p:txBody>
        </p:sp>
        <p:sp>
          <p:nvSpPr>
            <p:cNvPr id="35867" name="直接连接符 35867"/>
            <p:cNvSpPr/>
            <p:nvPr/>
          </p:nvSpPr>
          <p:spPr>
            <a:xfrm>
              <a:off x="960" y="1205"/>
              <a:ext cx="0" cy="48"/>
            </a:xfrm>
            <a:prstGeom prst="line">
              <a:avLst/>
            </a:prstGeom>
            <a:ln w="9525" cap="flat" cmpd="sng">
              <a:solidFill>
                <a:schemeClr val="tx1"/>
              </a:solidFill>
              <a:prstDash val="solid"/>
              <a:round/>
              <a:headEnd type="none" w="med" len="med"/>
              <a:tailEnd type="none" w="med" len="med"/>
            </a:ln>
          </p:spPr>
        </p:sp>
        <p:sp>
          <p:nvSpPr>
            <p:cNvPr id="35868" name="文本框 35868"/>
            <p:cNvSpPr txBox="1"/>
            <p:nvPr/>
          </p:nvSpPr>
          <p:spPr>
            <a:xfrm>
              <a:off x="768" y="1200"/>
              <a:ext cx="297" cy="288"/>
            </a:xfrm>
            <a:prstGeom prst="rect">
              <a:avLst/>
            </a:prstGeom>
            <a:noFill/>
            <a:ln w="9525">
              <a:noFill/>
            </a:ln>
          </p:spPr>
          <p:txBody>
            <a:bodyPr wrap="none"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endParaRPr lang="en-US" altLang="zh-CN" sz="2400" b="1" dirty="0">
                <a:latin typeface="Times New Roman" panose="02020603050405020304" pitchFamily="2" charset="0"/>
                <a:ea typeface="宋体" panose="02010600030101010101" pitchFamily="2" charset="-122"/>
              </a:endParaRPr>
            </a:p>
          </p:txBody>
        </p:sp>
        <p:sp>
          <p:nvSpPr>
            <p:cNvPr id="35869" name="文本框 35869"/>
            <p:cNvSpPr txBox="1"/>
            <p:nvPr/>
          </p:nvSpPr>
          <p:spPr>
            <a:xfrm>
              <a:off x="0" y="384"/>
              <a:ext cx="336" cy="288"/>
            </a:xfrm>
            <a:prstGeom prst="rect">
              <a:avLst/>
            </a:prstGeom>
            <a:noFill/>
            <a:ln w="9525">
              <a:noFill/>
            </a:ln>
          </p:spPr>
          <p:txBody>
            <a:bodyPr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endParaRPr lang="en-US" altLang="zh-CN" sz="2400" b="1" dirty="0">
                <a:latin typeface="Times New Roman" panose="02020603050405020304" pitchFamily="2" charset="0"/>
                <a:ea typeface="宋体" panose="02010600030101010101" pitchFamily="2" charset="-122"/>
              </a:endParaRPr>
            </a:p>
          </p:txBody>
        </p:sp>
        <p:sp>
          <p:nvSpPr>
            <p:cNvPr id="35870" name="直接连接符 35870"/>
            <p:cNvSpPr/>
            <p:nvPr/>
          </p:nvSpPr>
          <p:spPr>
            <a:xfrm flipH="1">
              <a:off x="240" y="528"/>
              <a:ext cx="48" cy="0"/>
            </a:xfrm>
            <a:prstGeom prst="line">
              <a:avLst/>
            </a:prstGeom>
            <a:ln w="9525" cap="flat" cmpd="sng">
              <a:solidFill>
                <a:schemeClr val="tx1"/>
              </a:solidFill>
              <a:prstDash val="solid"/>
              <a:round/>
              <a:headEnd type="none" w="med" len="med"/>
              <a:tailEnd type="none" w="med" len="med"/>
            </a:ln>
          </p:spPr>
        </p:sp>
        <p:sp>
          <p:nvSpPr>
            <p:cNvPr id="35871" name="文本框 35871"/>
            <p:cNvSpPr txBox="1"/>
            <p:nvPr/>
          </p:nvSpPr>
          <p:spPr>
            <a:xfrm>
              <a:off x="192" y="888"/>
              <a:ext cx="675" cy="326"/>
            </a:xfrm>
            <a:prstGeom prst="rect">
              <a:avLst/>
            </a:prstGeom>
            <a:noFill/>
            <a:ln w="9525">
              <a:noFill/>
            </a:ln>
          </p:spPr>
          <p:txBody>
            <a:bodyPr anchor="ctr">
              <a:spAutoFit/>
            </a:bodyPr>
            <a:lstStyle/>
            <a:p>
              <a:pPr algn="ctr" eaLnBrk="0" hangingPunct="0">
                <a:lnSpc>
                  <a:spcPct val="70000"/>
                </a:lnSpc>
              </a:pPr>
              <a:r>
                <a:rPr lang="en-US" altLang="zh-CN" b="1" dirty="0">
                  <a:latin typeface="Times New Roman" panose="02020603050405020304" pitchFamily="2" charset="0"/>
                  <a:ea typeface="宋体" panose="02010600030101010101" pitchFamily="2" charset="-122"/>
                </a:rPr>
                <a:t>Area</a:t>
              </a:r>
              <a:endParaRPr lang="en-US" altLang="zh-CN" b="1" dirty="0">
                <a:latin typeface="Times New Roman" panose="02020603050405020304" pitchFamily="2" charset="0"/>
                <a:ea typeface="宋体" panose="02010600030101010101" pitchFamily="2" charset="-122"/>
              </a:endParaRPr>
            </a:p>
            <a:p>
              <a:pPr algn="ctr" eaLnBrk="0" hangingPunct="0">
                <a:lnSpc>
                  <a:spcPct val="70000"/>
                </a:lnSpc>
              </a:pPr>
              <a:r>
                <a:rPr lang="en-US" altLang="zh-CN" b="1" dirty="0">
                  <a:latin typeface="Times New Roman" panose="02020603050405020304" pitchFamily="2" charset="0"/>
                  <a:ea typeface="宋体" panose="02010600030101010101" pitchFamily="2" charset="-122"/>
                </a:rPr>
                <a:t>of gain</a:t>
              </a:r>
              <a:endParaRPr lang="en-US" altLang="zh-CN" b="1" dirty="0">
                <a:latin typeface="Times New Roman" panose="02020603050405020304" pitchFamily="2" charset="0"/>
                <a:ea typeface="宋体" panose="02010600030101010101" pitchFamily="2" charset="-122"/>
              </a:endParaRPr>
            </a:p>
          </p:txBody>
        </p:sp>
      </p:grpSp>
      <p:sp>
        <p:nvSpPr>
          <p:cNvPr id="35872" name="文本框 35872"/>
          <p:cNvSpPr txBox="1"/>
          <p:nvPr/>
        </p:nvSpPr>
        <p:spPr>
          <a:xfrm>
            <a:off x="4572000" y="2132013"/>
            <a:ext cx="4572000" cy="460375"/>
          </a:xfrm>
          <a:prstGeom prst="rect">
            <a:avLst/>
          </a:prstGeom>
          <a:noFill/>
          <a:ln w="9525">
            <a:noFill/>
          </a:ln>
        </p:spPr>
        <p:txBody>
          <a:bodyPr anchor="ctr">
            <a:spAutoFit/>
          </a:bodyPr>
          <a:lstStyle/>
          <a:p>
            <a:pPr algn="ctr" eaLnBrk="0" hangingPunct="0"/>
            <a:r>
              <a:rPr lang="en-US" altLang="zh-CN" sz="2400" b="1" dirty="0">
                <a:latin typeface="Times New Roman" panose="02020603050405020304" pitchFamily="2" charset="0"/>
                <a:ea typeface="宋体" panose="02010600030101010101" pitchFamily="2" charset="-122"/>
              </a:rPr>
              <a:t>F</a:t>
            </a:r>
            <a:r>
              <a:rPr lang="en-US" altLang="zh-CN" sz="2400" i="1" baseline="-25000" dirty="0">
                <a:latin typeface="Times New Roman" panose="02020603050405020304" pitchFamily="2" charset="0"/>
                <a:ea typeface="宋体" panose="02010600030101010101" pitchFamily="2" charset="-122"/>
              </a:rPr>
              <a:t>p</a:t>
            </a:r>
            <a:r>
              <a:rPr lang="en-US" altLang="zh-CN" b="1" dirty="0">
                <a:latin typeface="Times New Roman" panose="02020603050405020304" pitchFamily="2" charset="0"/>
                <a:ea typeface="宋体" panose="02010600030101010101" pitchFamily="2" charset="-122"/>
              </a:rPr>
              <a:t> - original sell price</a:t>
            </a:r>
            <a:endParaRPr lang="en-US" altLang="zh-CN" b="1" dirty="0">
              <a:latin typeface="Times New Roman" panose="02020603050405020304" pitchFamily="2" charset="0"/>
              <a:ea typeface="宋体" panose="02010600030101010101" pitchFamily="2" charset="-122"/>
            </a:endParaRPr>
          </a:p>
        </p:txBody>
      </p:sp>
      <p:sp>
        <p:nvSpPr>
          <p:cNvPr id="35873" name="文本框 35873"/>
          <p:cNvSpPr txBox="1"/>
          <p:nvPr/>
        </p:nvSpPr>
        <p:spPr>
          <a:xfrm>
            <a:off x="5194300" y="4373563"/>
            <a:ext cx="311150" cy="396875"/>
          </a:xfrm>
          <a:prstGeom prst="rect">
            <a:avLst/>
          </a:prstGeom>
          <a:noFill/>
          <a:ln w="9525">
            <a:noFill/>
          </a:ln>
        </p:spPr>
        <p:txBody>
          <a:bodyPr wrap="none" anchor="ctr">
            <a:spAutoFit/>
          </a:bodyPr>
          <a:lstStyle/>
          <a:p>
            <a:pPr algn="ctr" eaLnBrk="0" hangingPunct="0"/>
            <a:r>
              <a:rPr lang="en-US" altLang="zh-CN" b="1" dirty="0">
                <a:latin typeface="Times New Roman" panose="02020603050405020304" pitchFamily="2" charset="0"/>
                <a:ea typeface="宋体" panose="02010600030101010101" pitchFamily="2" charset="-122"/>
              </a:rPr>
              <a:t>0</a:t>
            </a:r>
            <a:endParaRPr lang="en-US" altLang="zh-CN" b="1" dirty="0">
              <a:latin typeface="Times New Roman" panose="02020603050405020304" pitchFamily="2" charset="0"/>
              <a:ea typeface="宋体" panose="02010600030101010101" pitchFamily="2" charset="-122"/>
            </a:endParaRPr>
          </a:p>
        </p:txBody>
      </p:sp>
      <p:sp>
        <p:nvSpPr>
          <p:cNvPr id="35874" name="文本框 35874"/>
          <p:cNvSpPr txBox="1"/>
          <p:nvPr/>
        </p:nvSpPr>
        <p:spPr>
          <a:xfrm>
            <a:off x="8229600" y="6507163"/>
            <a:ext cx="809625" cy="304800"/>
          </a:xfrm>
          <a:prstGeom prst="rect">
            <a:avLst/>
          </a:prstGeom>
          <a:noFill/>
          <a:ln w="9525">
            <a:noFill/>
          </a:ln>
        </p:spPr>
        <p:txBody>
          <a:bodyPr anchor="t">
            <a:spAutoFit/>
          </a:bodyPr>
          <a:lstStyle/>
          <a:p>
            <a:pPr algn="r"/>
            <a:r>
              <a:rPr lang="en-US" altLang="zh-CN" sz="1400" dirty="0">
                <a:latin typeface="Times New Roman" panose="02020603050405020304" pitchFamily="2" charset="0"/>
                <a:ea typeface="宋体" panose="02010600030101010101" pitchFamily="2" charset="-122"/>
              </a:rPr>
              <a:t>9-</a:t>
            </a:r>
            <a:fld id="{9A0DB2DC-4C9A-4742-B13C-FB6460FD3503}" type="slidenum">
              <a:rPr lang="en-US" altLang="zh-CN" sz="1400" dirty="0">
                <a:latin typeface="Times New Roman" panose="02020603050405020304" pitchFamily="2" charset="0"/>
                <a:ea typeface="宋体" panose="02010600030101010101" pitchFamily="2" charset="-122"/>
              </a:rPr>
            </a:fld>
            <a:endParaRPr lang="en-US" altLang="zh-CN" sz="1400" dirty="0">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36865"/>
          <p:cNvSpPr>
            <a:spLocks noGrp="1"/>
          </p:cNvSpPr>
          <p:nvPr>
            <p:ph type="title"/>
          </p:nvPr>
        </p:nvSpPr>
        <p:spPr/>
        <p:txBody>
          <a:bodyPr anchor="ctr"/>
          <a:lstStyle/>
          <a:p>
            <a:pPr fontAlgn="base"/>
            <a:r>
              <a:rPr lang="zh-CN" altLang="en-US" sz="3200" strike="noStrike" noProof="1">
                <a:ea typeface="宋体" panose="02010600030101010101" pitchFamily="2" charset="-122"/>
              </a:rPr>
              <a:t>金融期货合约</a:t>
            </a:r>
            <a:endParaRPr lang="zh-CN" altLang="en-US" sz="3200" strike="noStrike" noProof="1">
              <a:ea typeface="宋体" panose="02010600030101010101" pitchFamily="2" charset="-122"/>
            </a:endParaRPr>
          </a:p>
        </p:txBody>
      </p:sp>
      <p:sp>
        <p:nvSpPr>
          <p:cNvPr id="36867" name="文本占位符 36866"/>
          <p:cNvSpPr>
            <a:spLocks noGrp="1"/>
          </p:cNvSpPr>
          <p:nvPr>
            <p:ph idx="1"/>
          </p:nvPr>
        </p:nvSpPr>
        <p:spPr>
          <a:xfrm>
            <a:off x="390525" y="1654175"/>
            <a:ext cx="8575675" cy="4953000"/>
          </a:xfrm>
        </p:spPr>
        <p:txBody>
          <a:bodyPr/>
          <a:lstStyle/>
          <a:p>
            <a:pPr marL="342900" indent="-342900" algn="l" fontAlgn="base"/>
            <a:r>
              <a:rPr lang="zh-CN" altLang="en-US" sz="2800" b="0" strike="noStrike" noProof="1">
                <a:solidFill>
                  <a:srgbClr val="FFFF00"/>
                </a:solidFill>
                <a:ea typeface="宋体" panose="02010600030101010101" pitchFamily="2" charset="-122"/>
                <a:sym typeface="+mn-ea"/>
              </a:rPr>
              <a:t>交易所交易的主要期货合约</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本国和外国政府票据、债券</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欧洲美元和其他欧洲货币银行存款</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联邦基金贷款、国库券和 LIBOR定价的存款</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普通股票指数</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外汇</a:t>
            </a:r>
            <a:endParaRPr lang="zh-CN" altLang="en-US" sz="2800" b="0" strike="noStrike" noProof="1">
              <a:ea typeface="宋体" panose="02010600030101010101" pitchFamily="2" charset="-122"/>
            </a:endParaRPr>
          </a:p>
          <a:p>
            <a:pPr lvl="1" fontAlgn="base"/>
            <a:r>
              <a:rPr lang="zh-CN" altLang="en-US" sz="2800" b="0" strike="noStrike" noProof="1">
                <a:ea typeface="宋体" panose="02010600030101010101" pitchFamily="2" charset="-122"/>
              </a:rPr>
              <a:t>利率互换（如</a:t>
            </a:r>
            <a:r>
              <a:rPr lang="en-US" altLang="zh-CN" sz="2800" b="0" strike="noStrike" noProof="1">
                <a:ea typeface="宋体" panose="02010600030101010101" pitchFamily="2" charset="-122"/>
              </a:rPr>
              <a:t>2</a:t>
            </a:r>
            <a:r>
              <a:rPr lang="zh-CN" altLang="en-US" sz="2800" b="0" strike="noStrike" noProof="1">
                <a:ea typeface="宋体" panose="02010600030101010101" pitchFamily="2" charset="-122"/>
              </a:rPr>
              <a:t>年、</a:t>
            </a:r>
            <a:r>
              <a:rPr lang="en-US" altLang="zh-CN" sz="2800" b="0" strike="noStrike" noProof="1">
                <a:ea typeface="宋体" panose="02010600030101010101" pitchFamily="2" charset="-122"/>
              </a:rPr>
              <a:t>5</a:t>
            </a:r>
            <a:r>
              <a:rPr lang="zh-CN" altLang="en-US" sz="2800" b="0" strike="noStrike" noProof="1">
                <a:ea typeface="宋体" panose="02010600030101010101" pitchFamily="2" charset="-122"/>
              </a:rPr>
              <a:t>年和</a:t>
            </a:r>
            <a:r>
              <a:rPr lang="en-US" altLang="zh-CN" sz="2800" b="0" strike="noStrike" noProof="1">
                <a:ea typeface="宋体" panose="02010600030101010101" pitchFamily="2" charset="-122"/>
              </a:rPr>
              <a:t>10</a:t>
            </a:r>
            <a:r>
              <a:rPr lang="zh-CN" altLang="en-US" sz="2800" b="0" strike="noStrike" noProof="1">
                <a:ea typeface="宋体" panose="02010600030101010101" pitchFamily="2" charset="-122"/>
              </a:rPr>
              <a:t>年互换合约）</a:t>
            </a:r>
            <a:endParaRPr lang="zh-CN" altLang="en-US" sz="2800" b="0" strike="noStrike" noProof="1">
              <a:ea typeface="宋体" panose="02010600030101010101" pitchFamily="2" charset="-122"/>
            </a:endParaRPr>
          </a:p>
        </p:txBody>
      </p:sp>
      <p:sp>
        <p:nvSpPr>
          <p:cNvPr id="2" name="文本框 3686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dissolve">
                                      <p:cBhvr>
                                        <p:cTn id="7" dur="500"/>
                                        <p:tgtEl>
                                          <p:spTgt spid="368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dissolve">
                                      <p:cBhvr>
                                        <p:cTn id="10" dur="500"/>
                                        <p:tgtEl>
                                          <p:spTgt spid="368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dissolve">
                                      <p:cBhvr>
                                        <p:cTn id="13" dur="500"/>
                                        <p:tgtEl>
                                          <p:spTgt spid="368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dissolve">
                                      <p:cBhvr>
                                        <p:cTn id="16" dur="500"/>
                                        <p:tgtEl>
                                          <p:spTgt spid="3686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dissolve">
                                      <p:cBhvr>
                                        <p:cTn id="19" dur="500"/>
                                        <p:tgtEl>
                                          <p:spTgt spid="3686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dissolve">
                                      <p:cBhvr>
                                        <p:cTn id="22" dur="500"/>
                                        <p:tgtEl>
                                          <p:spTgt spid="36867">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6867">
                                            <p:txEl>
                                              <p:pRg st="6" end="6"/>
                                            </p:txEl>
                                          </p:spTgt>
                                        </p:tgtEl>
                                        <p:attrNameLst>
                                          <p:attrName>style.visibility</p:attrName>
                                        </p:attrNameLst>
                                      </p:cBhvr>
                                      <p:to>
                                        <p:strVal val="visible"/>
                                      </p:to>
                                    </p:set>
                                    <p:animEffect transition="in" filter="dissolve">
                                      <p:cBhvr>
                                        <p:cTn id="25" dur="500"/>
                                        <p:tgtEl>
                                          <p:spTgt spid="368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37889"/>
          <p:cNvSpPr>
            <a:spLocks noGrp="1"/>
          </p:cNvSpPr>
          <p:nvPr>
            <p:ph type="title"/>
          </p:nvPr>
        </p:nvSpPr>
        <p:spPr>
          <a:xfrm>
            <a:off x="457200" y="274638"/>
            <a:ext cx="8229600" cy="1041400"/>
          </a:xfrm>
        </p:spPr>
        <p:txBody>
          <a:bodyPr anchor="ctr"/>
          <a:lstStyle/>
          <a:p>
            <a:pPr fontAlgn="base"/>
            <a:r>
              <a:rPr lang="zh-CN" altLang="en-US" sz="3200" strike="noStrike" noProof="1">
                <a:ea typeface="宋体" panose="02010600030101010101" pitchFamily="2" charset="-122"/>
              </a:rPr>
              <a:t>期权合约</a:t>
            </a:r>
            <a:endParaRPr lang="zh-CN" altLang="en-US" sz="3200" strike="noStrike" noProof="1">
              <a:ea typeface="宋体" panose="02010600030101010101" pitchFamily="2" charset="-122"/>
            </a:endParaRPr>
          </a:p>
        </p:txBody>
      </p:sp>
      <p:sp>
        <p:nvSpPr>
          <p:cNvPr id="37891" name="文本占位符 37890"/>
          <p:cNvSpPr>
            <a:spLocks noGrp="1"/>
          </p:cNvSpPr>
          <p:nvPr>
            <p:ph idx="1"/>
          </p:nvPr>
        </p:nvSpPr>
        <p:spPr>
          <a:xfrm>
            <a:off x="457200" y="1592263"/>
            <a:ext cx="8229600" cy="4348163"/>
          </a:xfrm>
        </p:spPr>
        <p:txBody>
          <a:bodyPr/>
          <a:lstStyle/>
          <a:p>
            <a:pPr algn="l" fontAlgn="base"/>
            <a:r>
              <a:rPr lang="zh-CN" altLang="en-US" sz="2800" b="0" strike="noStrike" noProof="1">
                <a:solidFill>
                  <a:srgbClr val="FFFF00"/>
                </a:solidFill>
                <a:ea typeface="宋体" panose="02010600030101010101" pitchFamily="2" charset="-122"/>
                <a:sym typeface="+mn-ea"/>
              </a:rPr>
              <a:t>期权合约的涵义</a:t>
            </a:r>
            <a:endParaRPr lang="zh-CN" altLang="en-US" sz="2800" b="0" strike="noStrike" noProof="1">
              <a:ea typeface="宋体" panose="02010600030101010101" pitchFamily="2" charset="-122"/>
            </a:endParaRPr>
          </a:p>
          <a:p>
            <a:pPr lvl="1" algn="l" fontAlgn="base"/>
            <a:r>
              <a:rPr lang="zh-CN" altLang="en-US" sz="2400" b="0" strike="noStrike" noProof="1">
                <a:ea typeface="宋体" panose="02010600030101010101" pitchFamily="2" charset="-122"/>
                <a:sym typeface="+mn-ea"/>
              </a:rPr>
              <a:t>买方与卖方之间的协议，赋予合约买方即合约持有者在合约到期日或到期之前，以约定价格买入或卖出特定数量期货或证券的权利。 </a:t>
            </a:r>
            <a:endParaRPr lang="zh-CN" altLang="en-US" sz="2400" b="0" strike="noStrike" noProof="1">
              <a:ea typeface="宋体" panose="02010600030101010101" pitchFamily="2" charset="-122"/>
            </a:endParaRPr>
          </a:p>
          <a:p>
            <a:pPr lvl="1" algn="l" fontAlgn="base"/>
            <a:r>
              <a:rPr lang="zh-CN" altLang="en-US" sz="2400" b="0" strike="noStrike" noProof="1">
                <a:ea typeface="宋体" panose="02010600030101010101" pitchFamily="2" charset="-122"/>
                <a:sym typeface="+mn-ea"/>
              </a:rPr>
              <a:t>分为买入期权（看涨期权）和卖出期权（看跌期权）。</a:t>
            </a:r>
            <a:endParaRPr lang="zh-CN" altLang="en-US" sz="2400" b="0" strike="noStrike" noProof="1">
              <a:ea typeface="宋体" panose="02010600030101010101" pitchFamily="2" charset="-122"/>
            </a:endParaRPr>
          </a:p>
          <a:p>
            <a:pPr lvl="1" algn="l" fontAlgn="base"/>
            <a:r>
              <a:rPr lang="zh-CN" altLang="en-US" sz="2400" b="0" strike="noStrike" noProof="1">
                <a:ea typeface="宋体" panose="02010600030101010101" pitchFamily="2" charset="-122"/>
                <a:sym typeface="+mn-ea"/>
              </a:rPr>
              <a:t>期权合约赋予买方的是权利而非义务，又称选择权。</a:t>
            </a:r>
            <a:endParaRPr lang="zh-CN" altLang="en-US" sz="2400" b="0" strike="noStrike" noProof="1">
              <a:ea typeface="宋体" panose="02010600030101010101" pitchFamily="2" charset="-122"/>
              <a:sym typeface="+mn-ea"/>
            </a:endParaRPr>
          </a:p>
          <a:p>
            <a:pPr lvl="1" algn="l" fontAlgn="base"/>
            <a:r>
              <a:rPr lang="zh-CN" altLang="en-US" sz="2400" b="0" strike="noStrike" noProof="1">
                <a:ea typeface="宋体" panose="02010600030101010101" pitchFamily="2" charset="-122"/>
                <a:sym typeface="+mn-ea"/>
              </a:rPr>
              <a:t>合约买方为获得这种选择权需支付期权费或保险费。</a:t>
            </a:r>
            <a:endParaRPr lang="zh-CN" altLang="en-US" sz="2400" b="0" strike="noStrike" noProof="1">
              <a:ea typeface="宋体" panose="02010600030101010101" pitchFamily="2" charset="-122"/>
              <a:sym typeface="+mn-ea"/>
            </a:endParaRPr>
          </a:p>
          <a:p>
            <a:pPr lvl="1" algn="l" fontAlgn="base"/>
            <a:r>
              <a:rPr lang="zh-CN" altLang="en-US" sz="2400" b="0" strike="noStrike" noProof="1">
                <a:ea typeface="宋体" panose="02010600030101010101" pitchFamily="2" charset="-122"/>
                <a:sym typeface="+mn-ea"/>
              </a:rPr>
              <a:t>期权合约根据行权期不同分为欧式期权和美式期权。</a:t>
            </a:r>
            <a:endParaRPr lang="zh-CN" altLang="en-US" sz="2400" b="0" strike="noStrike" noProof="1">
              <a:ea typeface="宋体" panose="02010600030101010101" pitchFamily="2" charset="-122"/>
              <a:sym typeface="+mn-ea"/>
            </a:endParaRPr>
          </a:p>
          <a:p>
            <a:pPr lvl="1" algn="l" fontAlgn="base"/>
            <a:r>
              <a:rPr lang="zh-CN" altLang="en-US" sz="2400" b="0" strike="noStrike" noProof="1">
                <a:ea typeface="宋体" panose="02010600030101010101" pitchFamily="2" charset="-122"/>
                <a:sym typeface="+mn-ea"/>
              </a:rPr>
              <a:t>期权合约持有者的选择：行权、弃权、转让合约。</a:t>
            </a:r>
            <a:endParaRPr lang="zh-CN" altLang="en-US" sz="2400" b="0" strike="noStrike" noProof="1">
              <a:ea typeface="宋体" panose="02010600030101010101" pitchFamily="2" charset="-122"/>
              <a:sym typeface="+mn-ea"/>
            </a:endParaRPr>
          </a:p>
          <a:p>
            <a:pPr lvl="1" algn="l" fontAlgn="base"/>
            <a:r>
              <a:rPr lang="zh-CN" altLang="en-US" sz="2400" b="0" strike="noStrike" noProof="1">
                <a:ea typeface="宋体" panose="02010600030101010101" pitchFamily="2" charset="-122"/>
                <a:sym typeface="+mn-ea"/>
              </a:rPr>
              <a:t>期权交易通常在有组织的交易所进行。</a:t>
            </a:r>
            <a:endParaRPr lang="zh-CN" altLang="en-US" sz="2400" b="0" strike="noStrike" noProof="1">
              <a:ea typeface="宋体" panose="02010600030101010101" pitchFamily="2" charset="-122"/>
            </a:endParaRPr>
          </a:p>
        </p:txBody>
      </p:sp>
      <p:sp>
        <p:nvSpPr>
          <p:cNvPr id="2" name="文本框 378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dissolve">
                                      <p:cBhvr>
                                        <p:cTn id="7" dur="500"/>
                                        <p:tgtEl>
                                          <p:spTgt spid="3789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dissolve">
                                      <p:cBhvr>
                                        <p:cTn id="10" dur="500"/>
                                        <p:tgtEl>
                                          <p:spTgt spid="3789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dissolve">
                                      <p:cBhvr>
                                        <p:cTn id="13" dur="500"/>
                                        <p:tgtEl>
                                          <p:spTgt spid="3789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dissolve">
                                      <p:cBhvr>
                                        <p:cTn id="16" dur="500"/>
                                        <p:tgtEl>
                                          <p:spTgt spid="3789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dissolve">
                                      <p:cBhvr>
                                        <p:cTn id="19" dur="500"/>
                                        <p:tgtEl>
                                          <p:spTgt spid="3789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dissolve">
                                      <p:cBhvr>
                                        <p:cTn id="22" dur="500"/>
                                        <p:tgtEl>
                                          <p:spTgt spid="3789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7891">
                                            <p:txEl>
                                              <p:pRg st="6" end="6"/>
                                            </p:txEl>
                                          </p:spTgt>
                                        </p:tgtEl>
                                        <p:attrNameLst>
                                          <p:attrName>style.visibility</p:attrName>
                                        </p:attrNameLst>
                                      </p:cBhvr>
                                      <p:to>
                                        <p:strVal val="visible"/>
                                      </p:to>
                                    </p:set>
                                    <p:animEffect transition="in" filter="dissolve">
                                      <p:cBhvr>
                                        <p:cTn id="25" dur="500"/>
                                        <p:tgtEl>
                                          <p:spTgt spid="3789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891">
                                            <p:txEl>
                                              <p:pRg st="7" end="7"/>
                                            </p:txEl>
                                          </p:spTgt>
                                        </p:tgtEl>
                                        <p:attrNameLst>
                                          <p:attrName>style.visibility</p:attrName>
                                        </p:attrNameLst>
                                      </p:cBhvr>
                                      <p:to>
                                        <p:strVal val="visible"/>
                                      </p:to>
                                    </p:set>
                                    <p:animEffect transition="in" filter="dissolve">
                                      <p:cBhvr>
                                        <p:cTn id="28" dur="500"/>
                                        <p:tgtEl>
                                          <p:spTgt spid="378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期权合约</a:t>
            </a:r>
            <a:endParaRPr lang="zh-CN" altLang="en-US" sz="3200" strike="noStrike" noProof="1">
              <a:ea typeface="宋体" panose="02010600030101010101" pitchFamily="2" charset="-122"/>
            </a:endParaRPr>
          </a:p>
        </p:txBody>
      </p:sp>
      <p:pic>
        <p:nvPicPr>
          <p:cNvPr id="38914" name="图片 39938"/>
          <p:cNvPicPr>
            <a:picLocks noChangeAspect="1"/>
          </p:cNvPicPr>
          <p:nvPr/>
        </p:nvPicPr>
        <p:blipFill>
          <a:blip r:embed="rId1"/>
          <a:stretch>
            <a:fillRect/>
          </a:stretch>
        </p:blipFill>
        <p:spPr>
          <a:xfrm>
            <a:off x="228600" y="2146300"/>
            <a:ext cx="8810625" cy="4292600"/>
          </a:xfrm>
          <a:prstGeom prst="rect">
            <a:avLst/>
          </a:prstGeom>
          <a:noFill/>
          <a:ln w="9525">
            <a:noFill/>
          </a:ln>
        </p:spPr>
      </p:pic>
      <p:sp>
        <p:nvSpPr>
          <p:cNvPr id="38915" name="文本框 39939"/>
          <p:cNvSpPr txBox="1"/>
          <p:nvPr/>
        </p:nvSpPr>
        <p:spPr>
          <a:xfrm>
            <a:off x="228600" y="1560513"/>
            <a:ext cx="8810625" cy="522288"/>
          </a:xfrm>
          <a:prstGeom prst="rect">
            <a:avLst/>
          </a:prstGeom>
          <a:noFill/>
          <a:ln w="9525">
            <a:noFill/>
          </a:ln>
        </p:spPr>
        <p:txBody>
          <a:bodyPr wrap="square" anchor="ctr">
            <a:spAutoFit/>
          </a:bodyPr>
          <a:lstStyle/>
          <a:p>
            <a:pPr marL="228600" indent="-2286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期权合约的报价</a:t>
            </a:r>
            <a:endParaRPr lang="en-US" altLang="zh-CN" sz="2800" b="1" noProof="1">
              <a:solidFill>
                <a:srgbClr val="FFFFFF"/>
              </a:solidFill>
              <a:latin typeface="Times New Roman" panose="02020603050405020304" pitchFamily="2" charset="0"/>
              <a:ea typeface="宋体" panose="02010600030101010101" pitchFamily="2" charset="-122"/>
            </a:endParaRPr>
          </a:p>
        </p:txBody>
      </p:sp>
      <p:sp>
        <p:nvSpPr>
          <p:cNvPr id="38916" name="文本框 39940"/>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4096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期权合约</a:t>
            </a:r>
            <a:endParaRPr lang="zh-CN" altLang="en-US" sz="3200" strike="noStrike" noProof="1">
              <a:ea typeface="宋体" panose="02010600030101010101" pitchFamily="2" charset="-122"/>
            </a:endParaRPr>
          </a:p>
        </p:txBody>
      </p:sp>
      <p:sp>
        <p:nvSpPr>
          <p:cNvPr id="40963" name="文本占位符 40962"/>
          <p:cNvSpPr>
            <a:spLocks noGrp="1"/>
          </p:cNvSpPr>
          <p:nvPr>
            <p:ph idx="1"/>
          </p:nvPr>
        </p:nvSpPr>
        <p:spPr>
          <a:xfrm>
            <a:off x="457200" y="1638300"/>
            <a:ext cx="8509000" cy="4970463"/>
          </a:xfrm>
        </p:spPr>
        <p:txBody>
          <a:bodyPr/>
          <a:lstStyle/>
          <a:p>
            <a:pPr marL="342900" indent="-342900" algn="l" defTabSz="914400" fontAlgn="base"/>
            <a:r>
              <a:rPr lang="zh-CN" altLang="en-US" sz="2800" b="0" strike="noStrike" noProof="1">
                <a:solidFill>
                  <a:srgbClr val="FFFF00"/>
                </a:solidFill>
                <a:ea typeface="宋体" panose="02010600030101010101" pitchFamily="2" charset="-122"/>
                <a:sym typeface="+mn-ea"/>
              </a:rPr>
              <a:t>期权合约的用途</a:t>
            </a:r>
            <a:endParaRPr lang="zh-CN" altLang="en-US" sz="2800" b="0" strike="noStrike" noProof="1">
              <a:ea typeface="宋体" panose="02010600030101010101" pitchFamily="2" charset="-122"/>
            </a:endParaRPr>
          </a:p>
          <a:p>
            <a:pPr lvl="1" algn="l" defTabSz="914400" fontAlgn="base"/>
            <a:r>
              <a:rPr lang="zh-CN" altLang="en-US" sz="2800" b="0" strike="noStrike" noProof="1">
                <a:ea typeface="宋体" panose="02010600030101010101" pitchFamily="2" charset="-122"/>
                <a:sym typeface="+mn-ea"/>
              </a:rPr>
              <a:t>利用看涨期权规避利率下降、价格上升风险</a:t>
            </a:r>
            <a:endParaRPr lang="zh-CN" altLang="en-US" sz="2800" b="0" strike="noStrike" noProof="1">
              <a:ea typeface="宋体" panose="02010600030101010101" pitchFamily="2" charset="-122"/>
              <a:sym typeface="+mn-ea"/>
            </a:endParaRPr>
          </a:p>
          <a:p>
            <a:pPr marL="342900" lvl="1" indent="0" algn="l" defTabSz="914400" fontAlgn="base">
              <a:buNone/>
            </a:pPr>
            <a:r>
              <a:rPr lang="zh-CN" altLang="en-US" sz="2400" b="0" strike="noStrike" noProof="1">
                <a:ea typeface="宋体" panose="02010600030101010101" pitchFamily="2" charset="-122"/>
              </a:rPr>
              <a:t>   看涨期权盈利</a:t>
            </a:r>
            <a:r>
              <a:rPr lang="en-US" altLang="zh-CN" sz="2400" b="0" strike="noStrike" noProof="1">
                <a:ea typeface="宋体" panose="02010600030101010101" pitchFamily="2" charset="-122"/>
              </a:rPr>
              <a:t>=</a:t>
            </a:r>
            <a:endParaRPr lang="en-US" altLang="zh-CN" sz="2400" b="0" strike="noStrike" noProof="1">
              <a:ea typeface="宋体" panose="02010600030101010101" pitchFamily="2" charset="-122"/>
            </a:endParaRPr>
          </a:p>
          <a:p>
            <a:pPr marL="342900" lvl="1" indent="0" algn="l" defTabSz="914400" fontAlgn="base">
              <a:buNone/>
            </a:pPr>
            <a:r>
              <a:rPr lang="en-US" altLang="zh-CN" sz="2400" b="0" strike="noStrike" noProof="1">
                <a:ea typeface="宋体" panose="02010600030101010101" pitchFamily="2" charset="-122"/>
              </a:rPr>
              <a:t>          </a:t>
            </a:r>
            <a:r>
              <a:rPr lang="zh-CN" altLang="en-US" sz="2400" b="0" strike="noStrike" noProof="1">
                <a:ea typeface="宋体" panose="02010600030101010101" pitchFamily="2" charset="-122"/>
              </a:rPr>
              <a:t>市场价格</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执行价格</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期权费</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税费</a:t>
            </a:r>
            <a:endParaRPr lang="zh-CN" altLang="en-US" sz="2800" b="0" strike="noStrike" noProof="1">
              <a:ea typeface="宋体" panose="02010600030101010101" pitchFamily="2" charset="-122"/>
            </a:endParaRPr>
          </a:p>
          <a:p>
            <a:pPr lvl="1" algn="l" defTabSz="914400" fontAlgn="base"/>
            <a:r>
              <a:rPr lang="zh-CN" altLang="en-US" b="0" strike="noStrike" noProof="1">
                <a:ea typeface="宋体" panose="02010600030101010101" pitchFamily="2" charset="-122"/>
              </a:rPr>
              <a:t>利用看跌期权规避利率上升、价格下跌风险</a:t>
            </a:r>
            <a:endParaRPr lang="zh-CN" altLang="en-US" b="0" strike="noStrike" noProof="1">
              <a:ea typeface="宋体" panose="02010600030101010101" pitchFamily="2" charset="-122"/>
            </a:endParaRPr>
          </a:p>
          <a:p>
            <a:pPr marL="342900" lvl="1" indent="0" algn="l" defTabSz="914400" fontAlgn="base">
              <a:buNone/>
            </a:pPr>
            <a:r>
              <a:rPr lang="zh-CN" altLang="en-US" sz="2400" b="0" strike="noStrike" noProof="1">
                <a:ea typeface="宋体" panose="02010600030101010101" pitchFamily="2" charset="-122"/>
              </a:rPr>
              <a:t>   看跌期权盈利</a:t>
            </a:r>
            <a:r>
              <a:rPr lang="en-US" altLang="zh-CN" sz="2400" b="0" strike="noStrike" noProof="1">
                <a:ea typeface="宋体" panose="02010600030101010101" pitchFamily="2" charset="-122"/>
              </a:rPr>
              <a:t>=</a:t>
            </a:r>
            <a:endParaRPr lang="en-US" altLang="zh-CN" sz="2400" b="0" strike="noStrike" noProof="1">
              <a:ea typeface="宋体" panose="02010600030101010101" pitchFamily="2" charset="-122"/>
            </a:endParaRPr>
          </a:p>
          <a:p>
            <a:pPr marL="342900" lvl="1" indent="0" algn="l" defTabSz="914400" fontAlgn="base">
              <a:buNone/>
            </a:pPr>
            <a:r>
              <a:rPr lang="en-US" altLang="zh-CN" sz="2400" b="0" strike="noStrike" noProof="1">
                <a:ea typeface="宋体" panose="02010600030101010101" pitchFamily="2" charset="-122"/>
              </a:rPr>
              <a:t>          </a:t>
            </a:r>
            <a:r>
              <a:rPr lang="zh-CN" altLang="en-US" sz="2400" b="0" strike="noStrike" noProof="1">
                <a:ea typeface="宋体" panose="02010600030101010101" pitchFamily="2" charset="-122"/>
              </a:rPr>
              <a:t>执行价格</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市场价格</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期权费</a:t>
            </a:r>
            <a:r>
              <a:rPr lang="zh-CN" altLang="en-US" sz="2400" b="0" strike="noStrike" noProof="1">
                <a:latin typeface="宋体" panose="02010600030101010101" pitchFamily="2" charset="-122"/>
                <a:ea typeface="宋体" panose="02010600030101010101" pitchFamily="2" charset="-122"/>
              </a:rPr>
              <a:t>－</a:t>
            </a:r>
            <a:r>
              <a:rPr lang="zh-CN" altLang="en-US" sz="2400" b="0" strike="noStrike" noProof="1">
                <a:ea typeface="宋体" panose="02010600030101010101" pitchFamily="2" charset="-122"/>
              </a:rPr>
              <a:t>税费</a:t>
            </a:r>
            <a:endParaRPr lang="zh-CN" altLang="en-US" b="0" strike="noStrike" noProof="1">
              <a:ea typeface="宋体" panose="02010600030101010101" pitchFamily="2" charset="-122"/>
            </a:endParaRPr>
          </a:p>
          <a:p>
            <a:pPr marL="800100" lvl="1" indent="-342900" algn="l" defTabSz="0" fontAlgn="base">
              <a:lnSpc>
                <a:spcPct val="80000"/>
              </a:lnSpc>
              <a:buSzPct val="80000"/>
              <a:buNone/>
              <a:tabLst>
                <a:tab pos="800100" algn="l"/>
                <a:tab pos="1143000" algn="l"/>
              </a:tabLst>
            </a:pPr>
            <a:endParaRPr lang="zh-CN" altLang="en-US" sz="2400" b="0" strike="noStrike" noProof="1">
              <a:ea typeface="宋体" panose="02010600030101010101" pitchFamily="2" charset="-122"/>
            </a:endParaRPr>
          </a:p>
        </p:txBody>
      </p:sp>
      <p:sp>
        <p:nvSpPr>
          <p:cNvPr id="39939" name="文本框 4096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dissolve">
                                      <p:cBhvr>
                                        <p:cTn id="7" dur="500"/>
                                        <p:tgtEl>
                                          <p:spTgt spid="4096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0963">
                                            <p:txEl>
                                              <p:pRg st="1" end="1"/>
                                            </p:txEl>
                                          </p:spTgt>
                                        </p:tgtEl>
                                        <p:attrNameLst>
                                          <p:attrName>style.visibility</p:attrName>
                                        </p:attrNameLst>
                                      </p:cBhvr>
                                      <p:to>
                                        <p:strVal val="visible"/>
                                      </p:to>
                                    </p:set>
                                    <p:animEffect transition="in" filter="dissolve">
                                      <p:cBhvr>
                                        <p:cTn id="10" dur="500"/>
                                        <p:tgtEl>
                                          <p:spTgt spid="4096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0963">
                                            <p:txEl>
                                              <p:pRg st="2" end="2"/>
                                            </p:txEl>
                                          </p:spTgt>
                                        </p:tgtEl>
                                        <p:attrNameLst>
                                          <p:attrName>style.visibility</p:attrName>
                                        </p:attrNameLst>
                                      </p:cBhvr>
                                      <p:to>
                                        <p:strVal val="visible"/>
                                      </p:to>
                                    </p:set>
                                    <p:animEffect transition="in" filter="dissolve">
                                      <p:cBhvr>
                                        <p:cTn id="13" dur="500"/>
                                        <p:tgtEl>
                                          <p:spTgt spid="4096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0963">
                                            <p:txEl>
                                              <p:pRg st="3" end="3"/>
                                            </p:txEl>
                                          </p:spTgt>
                                        </p:tgtEl>
                                        <p:attrNameLst>
                                          <p:attrName>style.visibility</p:attrName>
                                        </p:attrNameLst>
                                      </p:cBhvr>
                                      <p:to>
                                        <p:strVal val="visible"/>
                                      </p:to>
                                    </p:set>
                                    <p:animEffect transition="in" filter="dissolve">
                                      <p:cBhvr>
                                        <p:cTn id="16" dur="500"/>
                                        <p:tgtEl>
                                          <p:spTgt spid="4096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animEffect transition="in" filter="dissolve">
                                      <p:cBhvr>
                                        <p:cTn id="19" dur="500"/>
                                        <p:tgtEl>
                                          <p:spTgt spid="4096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0963">
                                            <p:txEl>
                                              <p:pRg st="5" end="5"/>
                                            </p:txEl>
                                          </p:spTgt>
                                        </p:tgtEl>
                                        <p:attrNameLst>
                                          <p:attrName>style.visibility</p:attrName>
                                        </p:attrNameLst>
                                      </p:cBhvr>
                                      <p:to>
                                        <p:strVal val="visible"/>
                                      </p:to>
                                    </p:set>
                                    <p:animEffect transition="in" filter="dissolve">
                                      <p:cBhvr>
                                        <p:cTn id="22" dur="500"/>
                                        <p:tgtEl>
                                          <p:spTgt spid="4096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0963">
                                            <p:txEl>
                                              <p:pRg st="6" end="6"/>
                                            </p:txEl>
                                          </p:spTgt>
                                        </p:tgtEl>
                                        <p:attrNameLst>
                                          <p:attrName>style.visibility</p:attrName>
                                        </p:attrNameLst>
                                      </p:cBhvr>
                                      <p:to>
                                        <p:strVal val="visible"/>
                                      </p:to>
                                    </p:set>
                                    <p:animEffect transition="in" filter="dissolve">
                                      <p:cBhvr>
                                        <p:cTn id="25" dur="500"/>
                                        <p:tgtEl>
                                          <p:spTgt spid="409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96631" y="1661258"/>
            <a:ext cx="8516938" cy="4315027"/>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利率上限期权</a:t>
            </a:r>
            <a:endParaRPr lang="zh-CN" altLang="en-US" sz="2800" noProof="1">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通常是由银行出售、借款人购买的利率选择权，用以规避利率上涨、借贷成本上升的风险。</a:t>
            </a:r>
            <a:endPar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rgbClr val="E8004D"/>
              </a:buClr>
              <a:buFont typeface="Wingdings" panose="05000000000000000000" pitchFamily="2" charset="2"/>
              <a:buChar char="ù"/>
            </a:pPr>
            <a:r>
              <a:rPr lang="zh-CN" altLang="en-US" sz="2800"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例如</a:t>
            </a:r>
            <a:r>
              <a:rPr lang="zh-CN" altLang="en-US" sz="2800"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a:t>
            </a:r>
            <a:endParaRPr lang="en-US" altLang="zh-CN" sz="2800" noProof="1" smtClean="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fontAlgn="base">
              <a:spcBef>
                <a:spcPct val="20000"/>
              </a:spcBef>
              <a:buClr>
                <a:srgbClr val="E8004D"/>
              </a:buClr>
            </a:pP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      某</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公司向银行支付</a:t>
            </a:r>
            <a:r>
              <a:rPr lang="en-US" altLang="zh-CN"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10</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万元购买了</a:t>
            </a:r>
            <a:r>
              <a:rPr lang="en-US" altLang="zh-CN"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5000</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万元贷款的利率上限</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为</a:t>
            </a:r>
            <a:r>
              <a:rPr lang="en-US" altLang="zh-CN" sz="2800" noProof="1">
                <a:solidFill>
                  <a:srgbClr val="FFFFFF"/>
                </a:solidFill>
                <a:effectLst>
                  <a:outerShdw blurRad="38100" dist="38100" dir="2700000">
                    <a:srgbClr val="C0C0C0"/>
                  </a:outerShdw>
                </a:effectLst>
                <a:latin typeface="+mn-lt"/>
                <a:ea typeface="宋体" panose="02010600030101010101" pitchFamily="2" charset="-122"/>
                <a:sym typeface="+mn-ea"/>
              </a:rPr>
              <a:t>10%</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的利率选择权，</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期限</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为</a:t>
            </a:r>
            <a:r>
              <a:rPr lang="en-US" altLang="zh-CN"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1</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年。</a:t>
            </a:r>
            <a:endPar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342900" lvl="1" fontAlgn="base">
              <a:spcBef>
                <a:spcPct val="20000"/>
              </a:spcBef>
              <a:buClr>
                <a:srgbClr val="E8004D"/>
              </a:buClr>
              <a:buFont typeface="Wingdings" panose="05000000000000000000" pitchFamily="2" charset="2"/>
            </a:pP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   </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   如果未来</a:t>
            </a:r>
            <a:r>
              <a:rPr lang="en-US" altLang="zh-CN"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1</a:t>
            </a:r>
            <a:r>
              <a:rPr lang="zh-CN" altLang="en-US" sz="2800" noProof="1" smtClean="0">
                <a:solidFill>
                  <a:srgbClr val="FFFFFF"/>
                </a:solidFill>
                <a:effectLst>
                  <a:outerShdw blurRad="38100" dist="38100" dir="2700000">
                    <a:srgbClr val="C0C0C0"/>
                  </a:outerShdw>
                </a:effectLst>
                <a:latin typeface="+mn-lt"/>
                <a:ea typeface="宋体" panose="02010600030101010101" pitchFamily="2" charset="-122"/>
                <a:sym typeface="+mn-ea"/>
              </a:rPr>
              <a:t>年内，</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贷款利率上升超过</a:t>
            </a:r>
            <a:r>
              <a:rPr lang="en-US" altLang="zh-CN" sz="2800" noProof="1">
                <a:solidFill>
                  <a:srgbClr val="FFFFFF"/>
                </a:solidFill>
                <a:effectLst>
                  <a:outerShdw blurRad="38100" dist="38100" dir="2700000">
                    <a:srgbClr val="C0C0C0"/>
                  </a:outerShdw>
                </a:effectLst>
                <a:latin typeface="+mn-lt"/>
                <a:ea typeface="宋体" panose="02010600030101010101" pitchFamily="2" charset="-122"/>
                <a:sym typeface="+mn-ea"/>
              </a:rPr>
              <a:t>10%</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，该公司有权按</a:t>
            </a:r>
            <a:r>
              <a:rPr lang="en-US" altLang="zh-CN" sz="2800" noProof="1">
                <a:solidFill>
                  <a:srgbClr val="FFFFFF"/>
                </a:solidFill>
                <a:effectLst>
                  <a:outerShdw blurRad="38100" dist="38100" dir="2700000">
                    <a:srgbClr val="C0C0C0"/>
                  </a:outerShdw>
                </a:effectLst>
                <a:latin typeface="+mn-lt"/>
                <a:ea typeface="宋体" panose="02010600030101010101" pitchFamily="2" charset="-122"/>
                <a:sym typeface="+mn-ea"/>
              </a:rPr>
              <a:t>10%</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利率获得贷款；如果贷款利率未超过</a:t>
            </a:r>
            <a:r>
              <a:rPr lang="en-US" altLang="zh-CN" sz="2800" noProof="1">
                <a:solidFill>
                  <a:srgbClr val="FFFFFF"/>
                </a:solidFill>
                <a:effectLst>
                  <a:outerShdw blurRad="38100" dist="38100" dir="2700000">
                    <a:srgbClr val="C0C0C0"/>
                  </a:outerShdw>
                </a:effectLst>
                <a:latin typeface="+mn-lt"/>
                <a:ea typeface="宋体" panose="02010600030101010101" pitchFamily="2" charset="-122"/>
                <a:sym typeface="+mn-ea"/>
              </a:rPr>
              <a:t>10%</a:t>
            </a:r>
            <a:r>
              <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rPr>
              <a:t>，公司则可选择按实际利率贷款。</a:t>
            </a:r>
            <a:endParaRPr lang="zh-CN" altLang="en-US" sz="2800" noProof="1">
              <a:solidFill>
                <a:srgbClr val="FFFFFF"/>
              </a:solidFill>
              <a:effectLst>
                <a:outerShdw blurRad="38100" dist="38100" dir="2700000">
                  <a:srgbClr val="C0C0C0"/>
                </a:outerShdw>
              </a:effectLst>
              <a:latin typeface="+mn-lt"/>
              <a:ea typeface="宋体" panose="02010600030101010101" pitchFamily="2" charset="-122"/>
              <a:sym typeface="+mn-ea"/>
            </a:endParaRPr>
          </a:p>
        </p:txBody>
      </p:sp>
      <p:sp>
        <p:nvSpPr>
          <p:cNvPr id="40962" name="标题 40961"/>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期权合约</a:t>
            </a:r>
            <a:endParaRPr lang="zh-CN" altLang="en-US" sz="3200" strike="noStrike" noProof="1">
              <a:ea typeface="宋体" panose="02010600030101010101" pitchFamily="2" charset="-122"/>
            </a:endParaRP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title"/>
          </p:nvPr>
        </p:nvSpPr>
        <p:spPr/>
        <p:txBody>
          <a:bodyPr anchor="ctr"/>
          <a:lstStyle/>
          <a:p>
            <a:pPr fontAlgn="base"/>
            <a:r>
              <a:rPr lang="zh-CN" altLang="en-US" sz="3200" strike="noStrike" noProof="1">
                <a:ea typeface="宋体" panose="02010600030101010101" pitchFamily="2" charset="-122"/>
              </a:rPr>
              <a:t>期权合约</a:t>
            </a:r>
            <a:endParaRPr lang="zh-CN" altLang="en-US" sz="3200" strike="noStrike" noProof="1">
              <a:ea typeface="宋体" panose="02010600030101010101" pitchFamily="2" charset="-122"/>
            </a:endParaRPr>
          </a:p>
        </p:txBody>
      </p:sp>
      <p:sp>
        <p:nvSpPr>
          <p:cNvPr id="44035" name="文本占位符 44034"/>
          <p:cNvSpPr>
            <a:spLocks noGrp="1"/>
          </p:cNvSpPr>
          <p:nvPr>
            <p:ph idx="1"/>
          </p:nvPr>
        </p:nvSpPr>
        <p:spPr>
          <a:xfrm>
            <a:off x="465138" y="1511300"/>
            <a:ext cx="8186738" cy="4584700"/>
          </a:xfrm>
        </p:spPr>
        <p:txBody>
          <a:bodyPr/>
          <a:lstStyle/>
          <a:p>
            <a:pPr marL="342900" indent="-342900" algn="l" fontAlgn="base"/>
            <a:r>
              <a:rPr lang="zh-CN" altLang="en-US" sz="2800" b="0" strike="noStrike" noProof="1">
                <a:solidFill>
                  <a:srgbClr val="FFFF00"/>
                </a:solidFill>
                <a:ea typeface="宋体" panose="02010600030101010101" pitchFamily="2" charset="-122"/>
                <a:sym typeface="+mn-ea"/>
              </a:rPr>
              <a:t>交易所期权的主要标的资产</a:t>
            </a:r>
            <a:endParaRPr lang="zh-CN" altLang="en-US" sz="2800" b="0" strike="noStrike" noProof="1">
              <a:ea typeface="宋体" panose="02010600030101010101" pitchFamily="2" charset="-122"/>
            </a:endParaRPr>
          </a:p>
          <a:p>
            <a:pPr lvl="1" algn="l" fontAlgn="base"/>
            <a:r>
              <a:rPr lang="zh-CN" altLang="en-US" b="0" strike="noStrike" noProof="1">
                <a:ea typeface="宋体" panose="02010600030101010101" pitchFamily="2" charset="-122"/>
              </a:rPr>
              <a:t>联邦基金、欧洲美元、欧洲存款</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政府债务，包括国库券、中期和长期国债</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外汇期货</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股票市场指数期货</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ETF期权</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LEAPS(长期期权，期限可达3年，并与某种股票或指数相联系)</a:t>
            </a:r>
            <a:endParaRPr lang="zh-CN" altLang="en-US" b="0" strike="noStrike" noProof="1">
              <a:ea typeface="宋体" panose="02010600030101010101" pitchFamily="2" charset="-122"/>
            </a:endParaRPr>
          </a:p>
          <a:p>
            <a:pPr lvl="1" algn="l" fontAlgn="base"/>
            <a:r>
              <a:rPr lang="zh-CN" altLang="en-US" b="0" strike="noStrike" noProof="1">
                <a:ea typeface="宋体" panose="02010600030101010101" pitchFamily="2" charset="-122"/>
              </a:rPr>
              <a:t>FLEX</a:t>
            </a:r>
            <a:r>
              <a:rPr lang="zh-CN" altLang="en-US" b="0" strike="noStrike" noProof="1">
                <a:solidFill>
                  <a:srgbClr val="E8004D"/>
                </a:solidFill>
                <a:ea typeface="宋体" panose="02010600030101010101" pitchFamily="2" charset="-122"/>
              </a:rPr>
              <a:t> </a:t>
            </a:r>
            <a:r>
              <a:rPr lang="zh-CN" altLang="en-US" b="0" strike="noStrike" noProof="1">
                <a:ea typeface="宋体" panose="02010600030101010101" pitchFamily="2" charset="-122"/>
              </a:rPr>
              <a:t>(允许专业投资者自定标的期权)</a:t>
            </a:r>
            <a:endParaRPr lang="zh-CN" altLang="en-US" b="0" strike="noStrike" noProof="1">
              <a:ea typeface="宋体" panose="02010600030101010101" pitchFamily="2" charset="-122"/>
            </a:endParaRPr>
          </a:p>
        </p:txBody>
      </p:sp>
      <p:sp>
        <p:nvSpPr>
          <p:cNvPr id="41987" name="文本框 4403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dissolve">
                                      <p:cBhvr>
                                        <p:cTn id="7" dur="500"/>
                                        <p:tgtEl>
                                          <p:spTgt spid="4403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dissolve">
                                      <p:cBhvr>
                                        <p:cTn id="10" dur="500"/>
                                        <p:tgtEl>
                                          <p:spTgt spid="4403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Effect transition="in" filter="dissolve">
                                      <p:cBhvr>
                                        <p:cTn id="13" dur="500"/>
                                        <p:tgtEl>
                                          <p:spTgt spid="4403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4035">
                                            <p:txEl>
                                              <p:pRg st="3" end="3"/>
                                            </p:txEl>
                                          </p:spTgt>
                                        </p:tgtEl>
                                        <p:attrNameLst>
                                          <p:attrName>style.visibility</p:attrName>
                                        </p:attrNameLst>
                                      </p:cBhvr>
                                      <p:to>
                                        <p:strVal val="visible"/>
                                      </p:to>
                                    </p:set>
                                    <p:animEffect transition="in" filter="dissolve">
                                      <p:cBhvr>
                                        <p:cTn id="16" dur="500"/>
                                        <p:tgtEl>
                                          <p:spTgt spid="4403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4035">
                                            <p:txEl>
                                              <p:pRg st="4" end="4"/>
                                            </p:txEl>
                                          </p:spTgt>
                                        </p:tgtEl>
                                        <p:attrNameLst>
                                          <p:attrName>style.visibility</p:attrName>
                                        </p:attrNameLst>
                                      </p:cBhvr>
                                      <p:to>
                                        <p:strVal val="visible"/>
                                      </p:to>
                                    </p:set>
                                    <p:animEffect transition="in" filter="dissolve">
                                      <p:cBhvr>
                                        <p:cTn id="19" dur="500"/>
                                        <p:tgtEl>
                                          <p:spTgt spid="4403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4035">
                                            <p:txEl>
                                              <p:pRg st="5" end="5"/>
                                            </p:txEl>
                                          </p:spTgt>
                                        </p:tgtEl>
                                        <p:attrNameLst>
                                          <p:attrName>style.visibility</p:attrName>
                                        </p:attrNameLst>
                                      </p:cBhvr>
                                      <p:to>
                                        <p:strVal val="visible"/>
                                      </p:to>
                                    </p:set>
                                    <p:animEffect transition="in" filter="dissolve">
                                      <p:cBhvr>
                                        <p:cTn id="22" dur="500"/>
                                        <p:tgtEl>
                                          <p:spTgt spid="44035">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4035">
                                            <p:txEl>
                                              <p:pRg st="6" end="6"/>
                                            </p:txEl>
                                          </p:spTgt>
                                        </p:tgtEl>
                                        <p:attrNameLst>
                                          <p:attrName>style.visibility</p:attrName>
                                        </p:attrNameLst>
                                      </p:cBhvr>
                                      <p:to>
                                        <p:strVal val="visible"/>
                                      </p:to>
                                    </p:set>
                                    <p:animEffect transition="in" filter="dissolve">
                                      <p:cBhvr>
                                        <p:cTn id="25" dur="500"/>
                                        <p:tgtEl>
                                          <p:spTgt spid="44035">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4035">
                                            <p:txEl>
                                              <p:pRg st="7" end="7"/>
                                            </p:txEl>
                                          </p:spTgt>
                                        </p:tgtEl>
                                        <p:attrNameLst>
                                          <p:attrName>style.visibility</p:attrName>
                                        </p:attrNameLst>
                                      </p:cBhvr>
                                      <p:to>
                                        <p:strVal val="visible"/>
                                      </p:to>
                                    </p:set>
                                    <p:animEffect transition="in" filter="dissolve">
                                      <p:cBhvr>
                                        <p:cTn id="28" dur="500"/>
                                        <p:tgtEl>
                                          <p:spTgt spid="440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49153"/>
          <p:cNvSpPr>
            <a:spLocks noGrp="1"/>
          </p:cNvSpPr>
          <p:nvPr>
            <p:ph type="title"/>
          </p:nvPr>
        </p:nvSpPr>
        <p:spPr>
          <a:xfrm>
            <a:off x="457200" y="274638"/>
            <a:ext cx="8229600" cy="1143000"/>
          </a:xfrm>
        </p:spPr>
        <p:txBody>
          <a:bodyPr anchor="ctr"/>
          <a:lstStyle/>
          <a:p>
            <a:pPr fontAlgn="base"/>
            <a:r>
              <a:rPr lang="zh-CN" altLang="en-US" strike="noStrike" noProof="1">
                <a:ea typeface="宋体" panose="02010600030101010101" pitchFamily="2" charset="-122"/>
              </a:rPr>
              <a:t>本章回顾</a:t>
            </a:r>
            <a:endParaRPr lang="zh-CN" altLang="en-US" strike="noStrike" noProof="1">
              <a:ea typeface="宋体" panose="02010600030101010101" pitchFamily="2" charset="-122"/>
            </a:endParaRPr>
          </a:p>
        </p:txBody>
      </p:sp>
      <p:sp>
        <p:nvSpPr>
          <p:cNvPr id="49155" name="文本占位符 49154"/>
          <p:cNvSpPr>
            <a:spLocks noGrp="1"/>
          </p:cNvSpPr>
          <p:nvPr>
            <p:ph idx="1"/>
          </p:nvPr>
        </p:nvSpPr>
        <p:spPr>
          <a:xfrm>
            <a:off x="457200" y="2362200"/>
            <a:ext cx="8229600" cy="3763963"/>
          </a:xfrm>
        </p:spPr>
        <p:txBody>
          <a:bodyPr/>
          <a:lstStyle/>
          <a:p>
            <a:pPr marL="342900" indent="-342900" fontAlgn="base"/>
            <a:r>
              <a:rPr lang="zh-CN" altLang="en-US" strike="noStrike" noProof="1">
                <a:ea typeface="宋体" panose="02010600030101010101" pitchFamily="2" charset="-122"/>
              </a:rPr>
              <a:t>利率互换</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什么是互换？</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互换是怎么运作的</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互换的风险</a:t>
            </a:r>
            <a:endParaRPr lang="zh-CN" altLang="en-US" strike="noStrike" noProof="1">
              <a:ea typeface="宋体" panose="02010600030101010101" pitchFamily="2" charset="-122"/>
            </a:endParaRPr>
          </a:p>
        </p:txBody>
      </p:sp>
      <p:sp>
        <p:nvSpPr>
          <p:cNvPr id="48131" name="文本框 491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dissolve">
                                      <p:cBhvr>
                                        <p:cTn id="7" dur="500"/>
                                        <p:tgtEl>
                                          <p:spTgt spid="4915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9155">
                                            <p:txEl>
                                              <p:pRg st="1" end="1"/>
                                            </p:txEl>
                                          </p:spTgt>
                                        </p:tgtEl>
                                        <p:attrNameLst>
                                          <p:attrName>style.visibility</p:attrName>
                                        </p:attrNameLst>
                                      </p:cBhvr>
                                      <p:to>
                                        <p:strVal val="visible"/>
                                      </p:to>
                                    </p:set>
                                    <p:animEffect transition="in" filter="dissolve">
                                      <p:cBhvr>
                                        <p:cTn id="10" dur="500"/>
                                        <p:tgtEl>
                                          <p:spTgt spid="4915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Effect transition="in" filter="dissolve">
                                      <p:cBhvr>
                                        <p:cTn id="13" dur="500"/>
                                        <p:tgtEl>
                                          <p:spTgt spid="4915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9155">
                                            <p:txEl>
                                              <p:pRg st="3" end="3"/>
                                            </p:txEl>
                                          </p:spTgt>
                                        </p:tgtEl>
                                        <p:attrNameLst>
                                          <p:attrName>style.visibility</p:attrName>
                                        </p:attrNameLst>
                                      </p:cBhvr>
                                      <p:to>
                                        <p:strVal val="visible"/>
                                      </p:to>
                                    </p:set>
                                    <p:animEffect transition="in" filter="dissolve">
                                      <p:cBhvr>
                                        <p:cTn id="16" dur="500"/>
                                        <p:tgtEl>
                                          <p:spTgt spid="4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50177"/>
          <p:cNvSpPr>
            <a:spLocks noGrp="1"/>
          </p:cNvSpPr>
          <p:nvPr>
            <p:ph type="title"/>
          </p:nvPr>
        </p:nvSpPr>
        <p:spPr>
          <a:xfrm>
            <a:off x="457200" y="274638"/>
            <a:ext cx="8229600" cy="1143000"/>
          </a:xfrm>
        </p:spPr>
        <p:txBody>
          <a:bodyPr anchor="ctr"/>
          <a:lstStyle/>
          <a:p>
            <a:pPr fontAlgn="base"/>
            <a:r>
              <a:rPr lang="zh-CN" altLang="en-US" strike="noStrike" noProof="1">
                <a:ea typeface="宋体" panose="02010600030101010101" pitchFamily="2" charset="-122"/>
              </a:rPr>
              <a:t>本章回顾</a:t>
            </a:r>
            <a:endParaRPr lang="zh-CN" altLang="en-US" strike="noStrike" noProof="1">
              <a:ea typeface="宋体" panose="02010600030101010101" pitchFamily="2" charset="-122"/>
            </a:endParaRPr>
          </a:p>
        </p:txBody>
      </p:sp>
      <p:sp>
        <p:nvSpPr>
          <p:cNvPr id="50179" name="文本占位符 50178"/>
          <p:cNvSpPr>
            <a:spLocks noGrp="1"/>
          </p:cNvSpPr>
          <p:nvPr>
            <p:ph idx="1"/>
          </p:nvPr>
        </p:nvSpPr>
        <p:spPr>
          <a:xfrm>
            <a:off x="393700" y="1498600"/>
            <a:ext cx="8597900" cy="5359400"/>
          </a:xfrm>
        </p:spPr>
        <p:txBody>
          <a:bodyPr/>
          <a:lstStyle/>
          <a:p>
            <a:pPr marL="342900" indent="-342900" fontAlgn="base"/>
            <a:r>
              <a:rPr lang="zh-CN" altLang="en-US" strike="noStrike" noProof="1">
                <a:ea typeface="宋体" panose="02010600030101010101" pitchFamily="2" charset="-122"/>
              </a:rPr>
              <a:t>金融期货合约</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期货交易的本质</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为什么套期保值是有效的？</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金融期货交易的目标</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用于期货合约的资产</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期货交易的交易所</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套期保值的类型</a:t>
            </a:r>
            <a:endParaRPr lang="zh-CN" altLang="en-US" strike="noStrike" noProof="1">
              <a:ea typeface="宋体" panose="02010600030101010101" pitchFamily="2" charset="-122"/>
            </a:endParaRPr>
          </a:p>
          <a:p>
            <a:pPr marL="457200" lvl="1" indent="0" fontAlgn="base">
              <a:buNone/>
            </a:pPr>
            <a:endParaRPr lang="zh-CN" altLang="en-US" strike="noStrike" noProof="1">
              <a:ea typeface="宋体" panose="02010600030101010101" pitchFamily="2" charset="-122"/>
            </a:endParaRPr>
          </a:p>
        </p:txBody>
      </p:sp>
      <p:sp>
        <p:nvSpPr>
          <p:cNvPr id="49155" name="文本框 501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dissolve">
                                      <p:cBhvr>
                                        <p:cTn id="7" dur="500"/>
                                        <p:tgtEl>
                                          <p:spTgt spid="5017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0179">
                                            <p:txEl>
                                              <p:pRg st="1" end="1"/>
                                            </p:txEl>
                                          </p:spTgt>
                                        </p:tgtEl>
                                        <p:attrNameLst>
                                          <p:attrName>style.visibility</p:attrName>
                                        </p:attrNameLst>
                                      </p:cBhvr>
                                      <p:to>
                                        <p:strVal val="visible"/>
                                      </p:to>
                                    </p:set>
                                    <p:animEffect transition="in" filter="dissolve">
                                      <p:cBhvr>
                                        <p:cTn id="10" dur="500"/>
                                        <p:tgtEl>
                                          <p:spTgt spid="5017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animEffect transition="in" filter="dissolve">
                                      <p:cBhvr>
                                        <p:cTn id="13" dur="500"/>
                                        <p:tgtEl>
                                          <p:spTgt spid="5017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0179">
                                            <p:txEl>
                                              <p:pRg st="3" end="3"/>
                                            </p:txEl>
                                          </p:spTgt>
                                        </p:tgtEl>
                                        <p:attrNameLst>
                                          <p:attrName>style.visibility</p:attrName>
                                        </p:attrNameLst>
                                      </p:cBhvr>
                                      <p:to>
                                        <p:strVal val="visible"/>
                                      </p:to>
                                    </p:set>
                                    <p:animEffect transition="in" filter="dissolve">
                                      <p:cBhvr>
                                        <p:cTn id="16" dur="500"/>
                                        <p:tgtEl>
                                          <p:spTgt spid="5017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0179">
                                            <p:txEl>
                                              <p:pRg st="4" end="4"/>
                                            </p:txEl>
                                          </p:spTgt>
                                        </p:tgtEl>
                                        <p:attrNameLst>
                                          <p:attrName>style.visibility</p:attrName>
                                        </p:attrNameLst>
                                      </p:cBhvr>
                                      <p:to>
                                        <p:strVal val="visible"/>
                                      </p:to>
                                    </p:set>
                                    <p:animEffect transition="in" filter="dissolve">
                                      <p:cBhvr>
                                        <p:cTn id="19" dur="500"/>
                                        <p:tgtEl>
                                          <p:spTgt spid="5017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0179">
                                            <p:txEl>
                                              <p:pRg st="5" end="5"/>
                                            </p:txEl>
                                          </p:spTgt>
                                        </p:tgtEl>
                                        <p:attrNameLst>
                                          <p:attrName>style.visibility</p:attrName>
                                        </p:attrNameLst>
                                      </p:cBhvr>
                                      <p:to>
                                        <p:strVal val="visible"/>
                                      </p:to>
                                    </p:set>
                                    <p:animEffect transition="in" filter="dissolve">
                                      <p:cBhvr>
                                        <p:cTn id="22" dur="500"/>
                                        <p:tgtEl>
                                          <p:spTgt spid="5017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0179">
                                            <p:txEl>
                                              <p:pRg st="6" end="6"/>
                                            </p:txEl>
                                          </p:spTgt>
                                        </p:tgtEl>
                                        <p:attrNameLst>
                                          <p:attrName>style.visibility</p:attrName>
                                        </p:attrNameLst>
                                      </p:cBhvr>
                                      <p:to>
                                        <p:strVal val="visible"/>
                                      </p:to>
                                    </p:set>
                                    <p:animEffect transition="in" filter="dissolve">
                                      <p:cBhvr>
                                        <p:cTn id="25" dur="500"/>
                                        <p:tgtEl>
                                          <p:spTgt spid="501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51201"/>
          <p:cNvSpPr>
            <a:spLocks noGrp="1"/>
          </p:cNvSpPr>
          <p:nvPr>
            <p:ph type="title"/>
          </p:nvPr>
        </p:nvSpPr>
        <p:spPr>
          <a:xfrm>
            <a:off x="457200" y="274638"/>
            <a:ext cx="8229600" cy="1143000"/>
          </a:xfrm>
        </p:spPr>
        <p:txBody>
          <a:bodyPr anchor="ctr"/>
          <a:lstStyle/>
          <a:p>
            <a:pPr fontAlgn="base"/>
            <a:r>
              <a:rPr lang="zh-CN" altLang="en-US" strike="noStrike" noProof="1">
                <a:ea typeface="宋体" panose="02010600030101010101" pitchFamily="2" charset="-122"/>
              </a:rPr>
              <a:t>本章回顾</a:t>
            </a:r>
            <a:endParaRPr lang="zh-CN" altLang="en-US" strike="noStrike" noProof="1">
              <a:ea typeface="宋体" panose="02010600030101010101" pitchFamily="2" charset="-122"/>
            </a:endParaRPr>
          </a:p>
        </p:txBody>
      </p:sp>
      <p:sp>
        <p:nvSpPr>
          <p:cNvPr id="51203" name="文本占位符 51202"/>
          <p:cNvSpPr>
            <a:spLocks noGrp="1"/>
          </p:cNvSpPr>
          <p:nvPr>
            <p:ph idx="1"/>
          </p:nvPr>
        </p:nvSpPr>
        <p:spPr>
          <a:xfrm>
            <a:off x="381000" y="1676400"/>
            <a:ext cx="8229600" cy="4800600"/>
          </a:xfrm>
        </p:spPr>
        <p:txBody>
          <a:bodyPr/>
          <a:lstStyle/>
          <a:p>
            <a:pPr marL="342900" indent="-342900" fontAlgn="base"/>
            <a:r>
              <a:rPr lang="zh-CN" altLang="en-US" strike="noStrike" noProof="1">
                <a:ea typeface="宋体" panose="02010600030101010101" pitchFamily="2" charset="-122"/>
              </a:rPr>
              <a:t>金融期货期权合约</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期权合约的基本类型</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期权的应用 </a:t>
            </a:r>
            <a:endParaRPr lang="zh-CN" altLang="en-US" strike="noStrike" noProof="1">
              <a:ea typeface="宋体" panose="02010600030101010101" pitchFamily="2" charset="-122"/>
            </a:endParaRPr>
          </a:p>
          <a:p>
            <a:pPr marL="0" indent="0" fontAlgn="base">
              <a:buNone/>
            </a:pPr>
            <a:endParaRPr lang="zh-CN" altLang="en-US" strike="noStrike" noProof="1">
              <a:ea typeface="宋体" panose="02010600030101010101" pitchFamily="2" charset="-122"/>
            </a:endParaRPr>
          </a:p>
        </p:txBody>
      </p:sp>
      <p:sp>
        <p:nvSpPr>
          <p:cNvPr id="50179" name="文本框 5120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9-</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dissolve">
                                      <p:cBhvr>
                                        <p:cTn id="10" dur="500"/>
                                        <p:tgtEl>
                                          <p:spTgt spid="5120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203">
                                            <p:txEl>
                                              <p:pRg st="2" end="2"/>
                                            </p:txEl>
                                          </p:spTgt>
                                        </p:tgtEl>
                                        <p:attrNameLst>
                                          <p:attrName>style.visibility</p:attrName>
                                        </p:attrNameLst>
                                      </p:cBhvr>
                                      <p:to>
                                        <p:strVal val="visible"/>
                                      </p:to>
                                    </p:set>
                                    <p:animEffect transition="in" filter="dissolve">
                                      <p:cBhvr>
                                        <p:cTn id="13"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tags/tag1.xml><?xml version="1.0" encoding="utf-8"?>
<p:tagLst xmlns:p="http://schemas.openxmlformats.org/presentationml/2006/main">
  <p:tag name="KSO_WM_UNIT_TABLE_BEAUTIFY" val="smartTable{92a4958e-97df-4e12-8c47-2dccfbb74582}"/>
  <p:tag name="TABLE_ENDDRAG_ORIGIN_RECT" val="637*160"/>
  <p:tag name="TABLE_ENDDRAG_RECT" val="34*243*637*160"/>
</p:tagLst>
</file>

<file path=ppt/tags/tag2.xml><?xml version="1.0" encoding="utf-8"?>
<p:tagLst xmlns:p="http://schemas.openxmlformats.org/presentationml/2006/main">
  <p:tag name="KSO_WM_UNIT_TABLE_BEAUTIFY" val="smartTable{2effcf57-c7b3-4069-ad96-d5734ffabf74}"/>
</p:tagLst>
</file>

<file path=ppt/tags/tag3.xml><?xml version="1.0" encoding="utf-8"?>
<p:tagLst xmlns:p="http://schemas.openxmlformats.org/presentationml/2006/main">
  <p:tag name="KSO_WPP_MARK_KEY" val="6e8755f4-f4f0-4116-9771-c89e40b0c580"/>
  <p:tag name="COMMONDATA" val="eyJoZGlkIjoiNDQ4ZjAyNWY3NWZkYWQyNDg5YzUzN2UwYjdmM2VhYjEifQ=="/>
  <p:tag name="commondata" val="eyJoZGlkIjoiNzczZjBhMWMxZDFkNGZhZDc0MWM0YzhlYTM4YTMwYzI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5145</Words>
  <Application>WPS 演示</Application>
  <PresentationFormat>全屏显示(4:3)</PresentationFormat>
  <Paragraphs>483</Paragraphs>
  <Slides>41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Book Antiqua</vt:lpstr>
      <vt:lpstr>Times New Roman</vt:lpstr>
      <vt:lpstr>微软雅黑</vt:lpstr>
      <vt:lpstr>Arial Unicode MS</vt:lpstr>
      <vt:lpstr>Wingdings</vt:lpstr>
      <vt:lpstr>Default Design</vt:lpstr>
      <vt:lpstr>PowerPoint 演示文稿</vt:lpstr>
      <vt:lpstr>第九章</vt:lpstr>
      <vt:lpstr> 学习目标 </vt:lpstr>
      <vt:lpstr>导  言</vt:lpstr>
      <vt:lpstr>隐含利率预测与资产价格</vt:lpstr>
      <vt:lpstr>隐含利率预测与资产价格</vt:lpstr>
      <vt:lpstr>隐含利率预测与资产价格</vt:lpstr>
      <vt:lpstr>隐含利率预测与资产价格</vt:lpstr>
      <vt:lpstr>隐含利率预测与资产价格</vt:lpstr>
      <vt:lpstr>隐含利率预测与资产价格</vt:lpstr>
      <vt:lpstr>利率互换</vt:lpstr>
      <vt:lpstr>货币互换</vt:lpstr>
      <vt:lpstr>利率互换</vt:lpstr>
      <vt:lpstr>利率互换</vt:lpstr>
      <vt:lpstr>利率互换</vt:lpstr>
      <vt:lpstr>利率互换</vt:lpstr>
      <vt:lpstr>利率互换</vt:lpstr>
      <vt:lpstr>利率互换</vt:lpstr>
      <vt:lpstr>利率互换</vt:lpstr>
      <vt:lpstr>利率互换</vt:lpstr>
      <vt:lpstr>利率互换</vt:lpstr>
      <vt:lpstr>金融期货合约</vt:lpstr>
      <vt:lpstr>金融期货合约</vt:lpstr>
      <vt:lpstr>金融期货合约</vt:lpstr>
      <vt:lpstr>金融期货合约</vt:lpstr>
      <vt:lpstr>金融期货合约</vt:lpstr>
      <vt:lpstr>金融期货合约</vt:lpstr>
      <vt:lpstr>金融期货合约</vt:lpstr>
      <vt:lpstr>金融期货合约</vt:lpstr>
      <vt:lpstr>金融期货合约</vt:lpstr>
      <vt:lpstr>金融期货合约</vt:lpstr>
      <vt:lpstr>金融期货合约</vt:lpstr>
      <vt:lpstr>金融期货合约</vt:lpstr>
      <vt:lpstr>期权合约</vt:lpstr>
      <vt:lpstr>期权合约</vt:lpstr>
      <vt:lpstr>期权合约</vt:lpstr>
      <vt:lpstr>期权合约</vt:lpstr>
      <vt:lpstr>期权合约</vt:lpstr>
      <vt:lpstr>本章回顾</vt:lpstr>
      <vt:lpstr>本章回顾</vt:lpstr>
      <vt:lpstr>本章回顾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lastModifiedBy>王晶</cp:lastModifiedBy>
  <cp:revision>177</cp:revision>
  <dcterms:created xsi:type="dcterms:W3CDTF">2003-08-25T19:00:00Z</dcterms:created>
  <dcterms:modified xsi:type="dcterms:W3CDTF">2026-06-05T02:47:25Z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0C9FD3EDEC9E4106B1C48F0719486C3F_13</vt:lpwstr>
  </property>
</Properties>
</file>